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1" r:id="rId2"/>
  </p:sldMasterIdLst>
  <p:notesMasterIdLst>
    <p:notesMasterId r:id="rId36"/>
  </p:notesMasterIdLst>
  <p:handoutMasterIdLst>
    <p:handoutMasterId r:id="rId37"/>
  </p:handoutMasterIdLst>
  <p:sldIdLst>
    <p:sldId id="882" r:id="rId3"/>
    <p:sldId id="910" r:id="rId4"/>
    <p:sldId id="891" r:id="rId5"/>
    <p:sldId id="916" r:id="rId6"/>
    <p:sldId id="929" r:id="rId7"/>
    <p:sldId id="930" r:id="rId8"/>
    <p:sldId id="931" r:id="rId9"/>
    <p:sldId id="917" r:id="rId10"/>
    <p:sldId id="918" r:id="rId11"/>
    <p:sldId id="919" r:id="rId12"/>
    <p:sldId id="920" r:id="rId13"/>
    <p:sldId id="921" r:id="rId14"/>
    <p:sldId id="922" r:id="rId15"/>
    <p:sldId id="897" r:id="rId16"/>
    <p:sldId id="926" r:id="rId17"/>
    <p:sldId id="923" r:id="rId18"/>
    <p:sldId id="905" r:id="rId19"/>
    <p:sldId id="940" r:id="rId20"/>
    <p:sldId id="939" r:id="rId21"/>
    <p:sldId id="927" r:id="rId22"/>
    <p:sldId id="943" r:id="rId23"/>
    <p:sldId id="898" r:id="rId24"/>
    <p:sldId id="936" r:id="rId25"/>
    <p:sldId id="928" r:id="rId26"/>
    <p:sldId id="932" r:id="rId27"/>
    <p:sldId id="934" r:id="rId28"/>
    <p:sldId id="924" r:id="rId29"/>
    <p:sldId id="915" r:id="rId30"/>
    <p:sldId id="944" r:id="rId31"/>
    <p:sldId id="899" r:id="rId32"/>
    <p:sldId id="906" r:id="rId33"/>
    <p:sldId id="913" r:id="rId34"/>
    <p:sldId id="901" r:id="rId35"/>
  </p:sldIdLst>
  <p:sldSz cx="9144000" cy="6858000" type="screen4x3"/>
  <p:notesSz cx="67818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87E"/>
    <a:srgbClr val="008000"/>
    <a:srgbClr val="FFC000"/>
    <a:srgbClr val="FF6600"/>
    <a:srgbClr val="FF9900"/>
    <a:srgbClr val="FFCC00"/>
    <a:srgbClr val="000055"/>
    <a:srgbClr val="33CC33"/>
    <a:srgbClr val="CC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6" autoAdjust="0"/>
    <p:restoredTop sz="90769" autoAdjust="0"/>
  </p:normalViewPr>
  <p:slideViewPr>
    <p:cSldViewPr snapToGrid="0">
      <p:cViewPr varScale="1">
        <p:scale>
          <a:sx n="112" d="100"/>
          <a:sy n="112" d="100"/>
        </p:scale>
        <p:origin x="-1224" y="-78"/>
      </p:cViewPr>
      <p:guideLst>
        <p:guide orient="horz" pos="5278"/>
        <p:guide pos="-2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-2220" y="-90"/>
      </p:cViewPr>
      <p:guideLst>
        <p:guide orient="horz" pos="3104"/>
        <p:guide pos="2136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2225" y="0"/>
            <a:ext cx="29098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3063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2225" y="9361488"/>
            <a:ext cx="29098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99AE0FA-30CC-4979-8404-FAD550543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 algn="l" defTabSz="927100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4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679950"/>
            <a:ext cx="5426075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4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 algn="l" defTabSz="927100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4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361488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20844D4-E3FA-4B18-8021-9A1A3C8FF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Rectangle 85"/>
          <p:cNvSpPr>
            <a:spLocks noChangeArrowheads="1"/>
          </p:cNvSpPr>
          <p:nvPr userDrawn="1"/>
        </p:nvSpPr>
        <p:spPr bwMode="auto">
          <a:xfrm>
            <a:off x="0" y="0"/>
            <a:ext cx="9144000" cy="42068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chemeClr val="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imes New Roman" pitchFamily="18" charset="0"/>
            </a:endParaRPr>
          </a:p>
        </p:txBody>
      </p:sp>
      <p:pic>
        <p:nvPicPr>
          <p:cNvPr id="1030" name="Picture 12" descr="allwhite"/>
          <p:cNvPicPr>
            <a:picLocks noChangeAspect="1" noChangeArrowheads="1"/>
          </p:cNvPicPr>
          <p:nvPr userDrawn="1"/>
        </p:nvPicPr>
        <p:blipFill>
          <a:blip r:embed="rId4" cstate="print"/>
          <a:srcRect b="4541"/>
          <a:stretch>
            <a:fillRect/>
          </a:stretch>
        </p:blipFill>
        <p:spPr bwMode="auto">
          <a:xfrm>
            <a:off x="2138363" y="985838"/>
            <a:ext cx="439420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22"/>
          <p:cNvSpPr txBox="1">
            <a:spLocks noChangeArrowheads="1"/>
          </p:cNvSpPr>
          <p:nvPr userDrawn="1"/>
        </p:nvSpPr>
        <p:spPr bwMode="auto">
          <a:xfrm>
            <a:off x="4937760" y="171102"/>
            <a:ext cx="3291840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>
              <a:defRPr/>
            </a:pPr>
            <a:r>
              <a:rPr lang="en-US" sz="8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R. Corsini </a:t>
            </a:r>
            <a:r>
              <a:rPr lang="en-US" sz="8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- 5th CLIC</a:t>
            </a:r>
            <a:r>
              <a:rPr lang="en-US" sz="800" i="1" baseline="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ACE</a:t>
            </a:r>
            <a:r>
              <a:rPr lang="en-US" sz="8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n-US" sz="8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US" sz="8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February </a:t>
            </a:r>
            <a:r>
              <a:rPr lang="en-US" sz="8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2009</a:t>
            </a:r>
          </a:p>
        </p:txBody>
      </p:sp>
      <p:sp>
        <p:nvSpPr>
          <p:cNvPr id="10" name="Text Box 119"/>
          <p:cNvSpPr txBox="1">
            <a:spLocks noChangeArrowheads="1"/>
          </p:cNvSpPr>
          <p:nvPr userDrawn="1"/>
        </p:nvSpPr>
        <p:spPr bwMode="auto">
          <a:xfrm>
            <a:off x="990600" y="91440"/>
            <a:ext cx="4481919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C0000"/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6400"/>
                </a:solidFill>
                <a:latin typeface="Arial" pitchFamily="34" charset="0"/>
              </a:rPr>
              <a:t>CTF3 experimental program, Plans for 2010</a:t>
            </a:r>
            <a:endParaRPr lang="en-US" sz="1600" dirty="0">
              <a:solidFill>
                <a:srgbClr val="FF6400"/>
              </a:solidFill>
              <a:latin typeface="Arial" pitchFamily="34" charset="0"/>
            </a:endParaRPr>
          </a:p>
        </p:txBody>
      </p:sp>
      <p:pic>
        <p:nvPicPr>
          <p:cNvPr id="8" name="Picture 123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7063" y="91440"/>
            <a:ext cx="759777" cy="568825"/>
          </a:xfrm>
          <a:prstGeom prst="rect">
            <a:avLst/>
          </a:prstGeom>
          <a:noFill/>
          <a:ln w="12700" algn="ctr">
            <a:solidFill>
              <a:srgbClr val="000055"/>
            </a:solidFill>
            <a:miter lim="800000"/>
            <a:headEnd/>
            <a:tailEnd/>
          </a:ln>
          <a:effectLst/>
        </p:spPr>
      </p:pic>
      <p:pic>
        <p:nvPicPr>
          <p:cNvPr id="11" name="Picture 117" descr="logoc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0657" y="141287"/>
            <a:ext cx="7731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118"/>
          <p:cNvSpPr>
            <a:spLocks noChangeArrowheads="1"/>
          </p:cNvSpPr>
          <p:nvPr userDrawn="1"/>
        </p:nvSpPr>
        <p:spPr bwMode="auto">
          <a:xfrm>
            <a:off x="168275" y="131763"/>
            <a:ext cx="773113" cy="577850"/>
          </a:xfrm>
          <a:prstGeom prst="ellipse">
            <a:avLst/>
          </a:prstGeom>
          <a:noFill/>
          <a:ln w="19050" algn="ctr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444F0-0FCA-4732-982F-641C8097D90C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CD358-941D-4000-A603-372A4DD08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emf"/><Relationship Id="rId9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wmf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6" name="Rectangle 4"/>
          <p:cNvSpPr>
            <a:spLocks noChangeArrowheads="1"/>
          </p:cNvSpPr>
          <p:nvPr/>
        </p:nvSpPr>
        <p:spPr bwMode="auto">
          <a:xfrm>
            <a:off x="1076325" y="668338"/>
            <a:ext cx="7305675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0000">
                <a:alpha val="50000"/>
              </a:srgbClr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3600" dirty="0" smtClean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>CTF3 experimental program, Plans for 2010</a:t>
            </a:r>
            <a:r>
              <a:rPr lang="en-US" sz="3600" dirty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</a:br>
            <a:endParaRPr lang="en-US" sz="1600" dirty="0">
              <a:solidFill>
                <a:srgbClr val="FF64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0" name="TextBox 289"/>
          <p:cNvSpPr txBox="1">
            <a:spLocks noChangeArrowheads="1"/>
          </p:cNvSpPr>
          <p:nvPr/>
        </p:nvSpPr>
        <p:spPr bwMode="auto">
          <a:xfrm>
            <a:off x="3314943" y="3006335"/>
            <a:ext cx="5560116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/>
            <a:r>
              <a:rPr lang="en-US" sz="1800" b="1" dirty="0">
                <a:solidFill>
                  <a:srgbClr val="CC0000"/>
                </a:solidFill>
                <a:latin typeface="Arial" charset="0"/>
              </a:rPr>
              <a:t>Outline</a:t>
            </a:r>
            <a:endParaRPr lang="en-US" sz="1400" b="1" dirty="0">
              <a:solidFill>
                <a:srgbClr val="CC0000"/>
              </a:solidFill>
              <a:latin typeface="Arial" charset="0"/>
            </a:endParaRPr>
          </a:p>
          <a:p>
            <a:pPr marL="180975" indent="-180975"/>
            <a:endParaRPr lang="en-US" sz="1400" dirty="0">
              <a:latin typeface="Arial" charset="0"/>
            </a:endParaRPr>
          </a:p>
          <a:p>
            <a:pPr marL="180975" indent="-180975">
              <a:lnSpc>
                <a:spcPct val="150000"/>
              </a:lnSpc>
              <a:buFontTx/>
              <a:buChar char="•"/>
            </a:pPr>
            <a:r>
              <a:rPr lang="en-US" sz="1600" dirty="0" smtClean="0">
                <a:latin typeface="Arial" charset="0"/>
              </a:rPr>
              <a:t>The CLIC feasibility issues in CTF3 – 2010 Objectives</a:t>
            </a:r>
            <a:endParaRPr lang="en-US" sz="1600" dirty="0">
              <a:latin typeface="Arial" charset="0"/>
            </a:endParaRPr>
          </a:p>
          <a:p>
            <a:pPr marL="180975" indent="-180975">
              <a:lnSpc>
                <a:spcPct val="150000"/>
              </a:lnSpc>
              <a:buFontTx/>
              <a:buChar char="•"/>
            </a:pPr>
            <a:r>
              <a:rPr lang="en-US" sz="1600" dirty="0">
                <a:latin typeface="Arial" charset="0"/>
              </a:rPr>
              <a:t>Present </a:t>
            </a:r>
            <a:r>
              <a:rPr lang="en-US" sz="1600" dirty="0" smtClean="0">
                <a:latin typeface="Arial" charset="0"/>
              </a:rPr>
              <a:t>status &amp; outlook</a:t>
            </a:r>
          </a:p>
          <a:p>
            <a:pPr marL="638175" lvl="1" indent="-180975">
              <a:lnSpc>
                <a:spcPct val="150000"/>
              </a:lnSpc>
              <a:buFontTx/>
              <a:buChar char="•"/>
            </a:pPr>
            <a:r>
              <a:rPr lang="en-US" sz="1400" dirty="0" smtClean="0">
                <a:latin typeface="Arial" charset="0"/>
              </a:rPr>
              <a:t>Drive Beam Generation</a:t>
            </a:r>
          </a:p>
          <a:p>
            <a:pPr marL="638175" lvl="1" indent="-180975">
              <a:lnSpc>
                <a:spcPct val="150000"/>
              </a:lnSpc>
              <a:buFontTx/>
              <a:buChar char="•"/>
            </a:pPr>
            <a:r>
              <a:rPr lang="en-US" sz="1400" dirty="0" smtClean="0">
                <a:latin typeface="Arial" charset="0"/>
              </a:rPr>
              <a:t>RF power production &amp; structure tests</a:t>
            </a:r>
          </a:p>
          <a:p>
            <a:pPr marL="638175" lvl="1" indent="-180975">
              <a:lnSpc>
                <a:spcPct val="150000"/>
              </a:lnSpc>
              <a:buFontTx/>
              <a:buChar char="•"/>
            </a:pPr>
            <a:r>
              <a:rPr lang="en-US" sz="1400" dirty="0" smtClean="0">
                <a:latin typeface="Arial" charset="0"/>
              </a:rPr>
              <a:t>Two Beam Issues</a:t>
            </a:r>
          </a:p>
          <a:p>
            <a:pPr marL="638175" lvl="1" indent="-180975">
              <a:lnSpc>
                <a:spcPct val="150000"/>
              </a:lnSpc>
              <a:buFontTx/>
              <a:buChar char="•"/>
            </a:pPr>
            <a:r>
              <a:rPr lang="en-US" sz="1400" dirty="0" smtClean="0">
                <a:latin typeface="Arial" charset="0"/>
              </a:rPr>
              <a:t>Other issues</a:t>
            </a:r>
            <a:endParaRPr lang="en-US" sz="1400" dirty="0">
              <a:latin typeface="Arial" charset="0"/>
            </a:endParaRPr>
          </a:p>
          <a:p>
            <a:pPr marL="180975" indent="-180975">
              <a:lnSpc>
                <a:spcPct val="150000"/>
              </a:lnSpc>
              <a:buFontTx/>
              <a:buChar char="•"/>
            </a:pPr>
            <a:r>
              <a:rPr lang="en-US" sz="1600" dirty="0" smtClean="0">
                <a:latin typeface="Arial" charset="0"/>
              </a:rPr>
              <a:t>Operating scenario for 2010, conclusions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2047817"/>
            <a:ext cx="2287956" cy="155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091002150919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066800"/>
            <a:ext cx="6553200" cy="552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977900" y="479425"/>
            <a:ext cx="7134225" cy="533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>
                <a:solidFill>
                  <a:srgbClr val="00187E"/>
                </a:solidFill>
                <a:latin typeface="Arial" pitchFamily="34" charset="0"/>
              </a:rPr>
              <a:t>Combiner ring: the recombination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371600"/>
            <a:ext cx="6905625" cy="4724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93631" y="2649415"/>
            <a:ext cx="2057400" cy="381000"/>
          </a:xfrm>
          <a:prstGeom prst="rect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TextBox 5"/>
          <p:cNvSpPr txBox="1"/>
          <p:nvPr/>
        </p:nvSpPr>
        <p:spPr>
          <a:xfrm>
            <a:off x="76200" y="5029200"/>
            <a:ext cx="1143000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>
                <a:effectLst>
                  <a:glow rad="101600">
                    <a:srgbClr val="FF6600">
                      <a:alpha val="75000"/>
                    </a:srgbClr>
                  </a:glow>
                </a:effectLst>
                <a:latin typeface="Arial" charset="0"/>
              </a:rPr>
              <a:t>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-0.3276 0.2555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" y="1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 b="19301"/>
          <a:stretch>
            <a:fillRect/>
          </a:stretch>
        </p:blipFill>
        <p:spPr bwMode="auto">
          <a:xfrm>
            <a:off x="2819400" y="838200"/>
            <a:ext cx="42640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905000"/>
            <a:ext cx="45132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eft Arrow 3"/>
          <p:cNvSpPr/>
          <p:nvPr/>
        </p:nvSpPr>
        <p:spPr>
          <a:xfrm rot="13919045">
            <a:off x="3426619" y="4031457"/>
            <a:ext cx="254000" cy="119062"/>
          </a:xfrm>
          <a:prstGeom prst="lef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Left Arrow 4"/>
          <p:cNvSpPr/>
          <p:nvPr/>
        </p:nvSpPr>
        <p:spPr>
          <a:xfrm rot="13919045">
            <a:off x="4493419" y="3345657"/>
            <a:ext cx="254000" cy="119062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Left Arrow 5"/>
          <p:cNvSpPr/>
          <p:nvPr/>
        </p:nvSpPr>
        <p:spPr>
          <a:xfrm rot="13919045">
            <a:off x="5560219" y="2126457"/>
            <a:ext cx="254000" cy="119062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1905000"/>
            <a:ext cx="452437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3543300"/>
            <a:ext cx="5410200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6" cstate="print"/>
          <a:srcRect l="1395" t="5280" r="1395" b="4201"/>
          <a:stretch>
            <a:fillRect/>
          </a:stretch>
        </p:blipFill>
        <p:spPr bwMode="auto">
          <a:xfrm>
            <a:off x="5761038" y="1295400"/>
            <a:ext cx="3184525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1481E-6 L -0.38907 -0.26227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-13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_recombination_o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43000"/>
            <a:ext cx="70104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900113" y="338138"/>
            <a:ext cx="7134225" cy="533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n-US" sz="2000">
                <a:solidFill>
                  <a:srgbClr val="00187E"/>
                </a:solidFill>
                <a:latin typeface="Arial" pitchFamily="34" charset="0"/>
              </a:rPr>
              <a:t>Delay loop &amp; combiner ring: THE recombination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3657600"/>
            <a:ext cx="1981200" cy="457200"/>
          </a:xfrm>
          <a:prstGeom prst="rect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362200"/>
            <a:ext cx="25908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809625"/>
            <a:ext cx="35877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7" name="Picture 6" descr="2009100215091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3505200"/>
            <a:ext cx="3200400" cy="26971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 rot="20273819">
            <a:off x="110354" y="2558040"/>
            <a:ext cx="1119089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</a:rPr>
              <a:t>ONLY DL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 rot="20273819">
            <a:off x="5291601" y="5150649"/>
            <a:ext cx="1128707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</a:rPr>
              <a:t>ONLY CR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rot="20273819">
            <a:off x="511488" y="4378278"/>
            <a:ext cx="1497526" cy="55399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</a:rPr>
              <a:t>DL &amp; CR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985838" y="457200"/>
            <a:ext cx="7134225" cy="533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00187E"/>
                </a:solidFill>
                <a:latin typeface="Arial" pitchFamily="34" charset="0"/>
              </a:rPr>
              <a:t>THE recombination: current stability</a:t>
            </a: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725" y="1981200"/>
            <a:ext cx="45132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eft Arrow 3"/>
          <p:cNvSpPr/>
          <p:nvPr/>
        </p:nvSpPr>
        <p:spPr>
          <a:xfrm rot="13919045">
            <a:off x="3426619" y="4031457"/>
            <a:ext cx="254000" cy="119062"/>
          </a:xfrm>
          <a:prstGeom prst="lef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Left Arrow 4"/>
          <p:cNvSpPr/>
          <p:nvPr/>
        </p:nvSpPr>
        <p:spPr>
          <a:xfrm rot="13919045">
            <a:off x="5158582" y="2394743"/>
            <a:ext cx="254000" cy="119063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Left Arrow 5"/>
          <p:cNvSpPr/>
          <p:nvPr/>
        </p:nvSpPr>
        <p:spPr>
          <a:xfrm rot="13919045">
            <a:off x="5560219" y="2126457"/>
            <a:ext cx="254000" cy="119062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2752725" y="1981200"/>
            <a:ext cx="4513263" cy="3429000"/>
            <a:chOff x="2895600" y="2057400"/>
            <a:chExt cx="4512777" cy="3429000"/>
          </a:xfrm>
        </p:grpSpPr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95600" y="2057400"/>
              <a:ext cx="4512777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Left Arrow 8"/>
            <p:cNvSpPr/>
            <p:nvPr/>
          </p:nvSpPr>
          <p:spPr>
            <a:xfrm rot="13919045">
              <a:off x="3578932" y="4183863"/>
              <a:ext cx="254000" cy="119049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" name="Left Arrow 9"/>
            <p:cNvSpPr/>
            <p:nvPr/>
          </p:nvSpPr>
          <p:spPr>
            <a:xfrm rot="13919045">
              <a:off x="5310708" y="2547149"/>
              <a:ext cx="254000" cy="119050"/>
            </a:xfrm>
            <a:prstGeom prst="lef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1" name="Left Arrow 10"/>
            <p:cNvSpPr/>
            <p:nvPr/>
          </p:nvSpPr>
          <p:spPr>
            <a:xfrm rot="13919045">
              <a:off x="5713096" y="2279656"/>
              <a:ext cx="254000" cy="117462"/>
            </a:xfrm>
            <a:prstGeom prst="left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2743200" y="1600200"/>
          <a:ext cx="4495800" cy="1203328"/>
        </p:xfrm>
        <a:graphic>
          <a:graphicData uri="http://schemas.openxmlformats.org/drawingml/2006/table">
            <a:tbl>
              <a:tblPr/>
              <a:tblGrid>
                <a:gridCol w="906463"/>
                <a:gridCol w="1192212"/>
                <a:gridCol w="1254125"/>
                <a:gridCol w="1143000"/>
              </a:tblGrid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CL.SVBPM0502S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CT.SVBPM0515S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CR.SVBPM0155S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Min. (A)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-4.085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-5.322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-25.585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Max. (A)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-4.067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-5.280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-24.255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Mean (A)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-4.078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-5.308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-25.210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Std (A)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0.005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0.011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0.254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Variation (%)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0.13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0.20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1.01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429000"/>
            <a:ext cx="6172200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39774 -0.25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-12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1947863" y="620713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solidFill>
                  <a:srgbClr val="00187E"/>
                </a:solidFill>
                <a:latin typeface="Arial" charset="0"/>
              </a:rPr>
              <a:t>TL2, TL2’, TBTS beamlines</a:t>
            </a:r>
          </a:p>
        </p:txBody>
      </p:sp>
      <p:pic>
        <p:nvPicPr>
          <p:cNvPr id="819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824" y="4548622"/>
            <a:ext cx="3577381" cy="2014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19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0615" y="4533454"/>
            <a:ext cx="3564285" cy="204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687213" y="4537424"/>
            <a:ext cx="766763" cy="2159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800" dirty="0">
                <a:solidFill>
                  <a:schemeClr val="bg1"/>
                </a:solidFill>
                <a:latin typeface="Arial" charset="0"/>
              </a:rPr>
              <a:t>21 Aug</a:t>
            </a:r>
          </a:p>
        </p:txBody>
      </p:sp>
      <p:pic>
        <p:nvPicPr>
          <p:cNvPr id="8198" name="Picture 4" descr="kick-tl2-h.png"/>
          <p:cNvPicPr>
            <a:picLocks noChangeAspect="1"/>
          </p:cNvPicPr>
          <p:nvPr/>
        </p:nvPicPr>
        <p:blipFill>
          <a:blip r:embed="rId4" cstate="print"/>
          <a:srcRect l="7285" t="13266" r="8546" b="48782"/>
          <a:stretch>
            <a:fillRect/>
          </a:stretch>
        </p:blipFill>
        <p:spPr bwMode="auto">
          <a:xfrm>
            <a:off x="4133385" y="2183120"/>
            <a:ext cx="4475356" cy="196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8200" name="Rectangle 5"/>
          <p:cNvSpPr>
            <a:spLocks noChangeArrowheads="1"/>
          </p:cNvSpPr>
          <p:nvPr/>
        </p:nvSpPr>
        <p:spPr bwMode="auto">
          <a:xfrm>
            <a:off x="347236" y="1082018"/>
            <a:ext cx="8434814" cy="92333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>
                <a:latin typeface="Arial" charset="0"/>
              </a:rPr>
              <a:t>Line optics looks </a:t>
            </a:r>
            <a:r>
              <a:rPr lang="en-US" sz="1200" i="1" dirty="0">
                <a:latin typeface="Arial" charset="0"/>
              </a:rPr>
              <a:t>about</a:t>
            </a:r>
            <a:r>
              <a:rPr lang="en-US" sz="1200" dirty="0">
                <a:latin typeface="Arial" charset="0"/>
              </a:rPr>
              <a:t> OK (kick measurements</a:t>
            </a:r>
            <a:r>
              <a:rPr lang="en-US" sz="1200" dirty="0" smtClean="0">
                <a:latin typeface="Arial" charset="0"/>
              </a:rPr>
              <a:t>), </a:t>
            </a:r>
            <a:r>
              <a:rPr lang="en-US" sz="1200" dirty="0">
                <a:latin typeface="Arial" charset="0"/>
              </a:rPr>
              <a:t>but difficult matching</a:t>
            </a: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Non-combined beam transported to TBTS and through PETS with small losses (about 10%)</a:t>
            </a:r>
            <a:endParaRPr lang="en-US" sz="1200" dirty="0">
              <a:latin typeface="Arial" charset="0"/>
            </a:endParaRP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Combined beam </a:t>
            </a:r>
            <a:r>
              <a:rPr lang="en-US" sz="1200" dirty="0" smtClean="0">
                <a:latin typeface="Arial" charset="0"/>
              </a:rPr>
              <a:t>(</a:t>
            </a:r>
            <a:r>
              <a:rPr lang="de-CH" sz="1200" dirty="0" smtClean="0">
                <a:latin typeface="Arial" charset="0"/>
              </a:rPr>
              <a:t>factor 4) </a:t>
            </a:r>
            <a:r>
              <a:rPr lang="en-US" sz="1200" dirty="0" smtClean="0">
                <a:latin typeface="Arial" charset="0"/>
              </a:rPr>
              <a:t>transported </a:t>
            </a:r>
            <a:r>
              <a:rPr lang="en-US" sz="1200" dirty="0">
                <a:latin typeface="Arial" charset="0"/>
              </a:rPr>
              <a:t>to TBTS with </a:t>
            </a:r>
            <a:r>
              <a:rPr lang="en-US" sz="1200" dirty="0" smtClean="0">
                <a:latin typeface="Arial" charset="0"/>
              </a:rPr>
              <a:t>losses, from 15 </a:t>
            </a:r>
            <a:r>
              <a:rPr lang="en-US" sz="1200" dirty="0">
                <a:latin typeface="Arial" charset="0"/>
              </a:rPr>
              <a:t>A </a:t>
            </a:r>
            <a:r>
              <a:rPr lang="en-US" sz="1200" dirty="0" smtClean="0">
                <a:latin typeface="Arial" charset="0"/>
              </a:rPr>
              <a:t>from ring to </a:t>
            </a:r>
            <a:r>
              <a:rPr lang="en-US" sz="1200" dirty="0">
                <a:latin typeface="Arial" charset="0"/>
              </a:rPr>
              <a:t>about </a:t>
            </a:r>
            <a:r>
              <a:rPr lang="en-US" sz="1200" dirty="0" smtClean="0">
                <a:latin typeface="Arial" charset="0"/>
              </a:rPr>
              <a:t>12 </a:t>
            </a:r>
            <a:r>
              <a:rPr lang="en-US" sz="1200" dirty="0">
                <a:latin typeface="Arial" charset="0"/>
              </a:rPr>
              <a:t>A - </a:t>
            </a:r>
            <a:r>
              <a:rPr lang="de-CH" sz="1200" dirty="0">
                <a:latin typeface="Arial" charset="0"/>
              </a:rPr>
              <a:t>no local losses in </a:t>
            </a:r>
            <a:r>
              <a:rPr lang="de-CH" sz="1200" dirty="0" smtClean="0">
                <a:latin typeface="Arial" charset="0"/>
              </a:rPr>
              <a:t>PETS</a:t>
            </a:r>
            <a:endParaRPr lang="en-US" sz="1200" dirty="0">
              <a:latin typeface="Arial" charset="0"/>
            </a:endParaRPr>
          </a:p>
        </p:txBody>
      </p:sp>
      <p:sp>
        <p:nvSpPr>
          <p:cNvPr id="8201" name="Rectangle 5"/>
          <p:cNvSpPr>
            <a:spLocks noChangeArrowheads="1"/>
          </p:cNvSpPr>
          <p:nvPr/>
        </p:nvSpPr>
        <p:spPr bwMode="auto">
          <a:xfrm>
            <a:off x="7150951" y="4520968"/>
            <a:ext cx="766763" cy="2159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800" dirty="0">
                <a:solidFill>
                  <a:schemeClr val="bg1"/>
                </a:solidFill>
                <a:latin typeface="Arial" charset="0"/>
              </a:rPr>
              <a:t>21 Aug</a:t>
            </a:r>
          </a:p>
        </p:txBody>
      </p:sp>
      <p:pic>
        <p:nvPicPr>
          <p:cNvPr id="10" name="Picture 5" descr="DSC_085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560" y="2189048"/>
            <a:ext cx="3008971" cy="19978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20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932050" y="587829"/>
            <a:ext cx="7134225" cy="533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 smtClean="0">
                <a:solidFill>
                  <a:srgbClr val="00187E"/>
                </a:solidFill>
                <a:latin typeface="Arial" pitchFamily="34" charset="0"/>
              </a:rPr>
              <a:t>Drive Beam Generation – 2010 outlook</a:t>
            </a:r>
            <a:endParaRPr lang="en-US" sz="2000" dirty="0">
              <a:solidFill>
                <a:srgbClr val="00187E"/>
              </a:solidFill>
              <a:latin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74436" y="1203583"/>
            <a:ext cx="8677462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6075" indent="-112713">
              <a:buFontTx/>
              <a:buChar char="•"/>
              <a:tabLst>
                <a:tab pos="5032375" algn="l"/>
              </a:tabLst>
            </a:pPr>
            <a:endParaRPr lang="en-US" altLang="ja-JP" sz="1000" dirty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Bunch train recombination </a:t>
            </a: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	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Consolidate results, routine operation, stability of fully combined beam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Transverse </a:t>
            </a:r>
            <a:r>
              <a:rPr lang="en-US" altLang="ja-JP" sz="1200" dirty="0" err="1">
                <a:latin typeface="Arial" charset="0"/>
                <a:ea typeface="ＭＳ Ｐゴシック" pitchFamily="1" charset="-128"/>
              </a:rPr>
              <a:t>rms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</a:t>
            </a:r>
            <a:r>
              <a:rPr lang="en-US" altLang="ja-JP" sz="1200" dirty="0" err="1">
                <a:latin typeface="Arial" charset="0"/>
                <a:ea typeface="ＭＳ Ｐゴシック" pitchFamily="1" charset="-128"/>
              </a:rPr>
              <a:t>emittance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</a:t>
            </a: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	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Complete TL2, TL2’, TBTS commissioning – full transport to CLEX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&lt; </a:t>
            </a:r>
            <a:r>
              <a:rPr lang="en-US" altLang="ja-JP" sz="12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100 </a:t>
            </a:r>
            <a:r>
              <a:rPr lang="en-US" altLang="ja-JP" sz="1200" dirty="0" smtClean="0">
                <a:solidFill>
                  <a:srgbClr val="00187E"/>
                </a:solidFill>
                <a:latin typeface="Symbol" pitchFamily="18" charset="2"/>
                <a:ea typeface="ＭＳ Ｐゴシック" pitchFamily="1" charset="-128"/>
              </a:rPr>
              <a:t>p</a:t>
            </a:r>
            <a:r>
              <a:rPr lang="en-US" altLang="ja-JP" sz="12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 mm </a:t>
            </a:r>
            <a:r>
              <a:rPr lang="en-US" altLang="ja-JP" sz="1200" dirty="0" err="1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mrad</a:t>
            </a:r>
            <a:r>
              <a:rPr lang="en-US" altLang="ja-JP" sz="12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 </a:t>
            </a: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after ring, combined beam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&lt; </a:t>
            </a:r>
            <a:r>
              <a:rPr lang="en-US" altLang="ja-JP" sz="12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150 </a:t>
            </a:r>
            <a:r>
              <a:rPr lang="en-US" altLang="ja-JP" sz="1200" dirty="0" smtClean="0">
                <a:solidFill>
                  <a:srgbClr val="00187E"/>
                </a:solidFill>
                <a:latin typeface="Symbol" pitchFamily="18" charset="2"/>
                <a:ea typeface="ＭＳ Ｐゴシック" pitchFamily="1" charset="-128"/>
              </a:rPr>
              <a:t>p</a:t>
            </a:r>
            <a:r>
              <a:rPr lang="en-US" altLang="ja-JP" sz="12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 mm </a:t>
            </a:r>
            <a:r>
              <a:rPr lang="en-US" altLang="ja-JP" sz="1200" dirty="0" err="1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mrad</a:t>
            </a:r>
            <a:r>
              <a:rPr lang="en-US" altLang="ja-JP" sz="12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 </a:t>
            </a: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in CLEX, combined beam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Bunch length control to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&lt; 1 mm </a:t>
            </a:r>
            <a:r>
              <a:rPr lang="en-US" altLang="ja-JP" sz="1200" dirty="0" err="1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rms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 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(combined beam</a:t>
            </a: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)	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Measurement campaign with different meas. systems (RF </a:t>
            </a:r>
            <a:r>
              <a:rPr lang="en-US" altLang="ja-JP" sz="1200" dirty="0" err="1" smtClean="0">
                <a:latin typeface="Arial" charset="0"/>
                <a:ea typeface="ＭＳ Ｐゴシック" pitchFamily="1" charset="-128"/>
              </a:rPr>
              <a:t>defl</a:t>
            </a: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.&amp; screen, fast streak-camera, RF monitors) 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R</a:t>
            </a:r>
            <a:r>
              <a:rPr lang="en-US" altLang="ja-JP" sz="1200" baseline="-250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56 </a:t>
            </a: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tuning experiments in </a:t>
            </a:r>
            <a:r>
              <a:rPr lang="en-US" altLang="ja-JP" sz="1200" dirty="0" err="1" smtClean="0">
                <a:latin typeface="Arial" charset="0"/>
                <a:ea typeface="ＭＳ Ｐゴシック" pitchFamily="1" charset="-128"/>
              </a:rPr>
              <a:t>Frascati</a:t>
            </a: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 chicane and TL2</a:t>
            </a:r>
            <a:endParaRPr lang="en-US" altLang="ja-JP" sz="12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800" dirty="0" smtClean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Beam current stability </a:t>
            </a: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: improve  slow variations, obtain </a:t>
            </a:r>
            <a:r>
              <a:rPr lang="en-US" altLang="ja-JP" sz="12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~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0.1 % 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for combined </a:t>
            </a: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beam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Full measurement campaign (find  correlations, jitter sources)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Gun pulse flatness, “slow” feedback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Improve  overall klystron stability (at least up to best performing klystrons)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Slow RF feedback (temp. in pulse compressors)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045" y="1082793"/>
            <a:ext cx="4299818" cy="322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863" y="4154488"/>
            <a:ext cx="1900237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5724526" y="2059065"/>
            <a:ext cx="2930525" cy="1689099"/>
            <a:chOff x="3727" y="2918"/>
            <a:chExt cx="1846" cy="1064"/>
          </a:xfrm>
        </p:grpSpPr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3727" y="2918"/>
              <a:ext cx="1846" cy="1045"/>
              <a:chOff x="3198" y="1755"/>
              <a:chExt cx="1846" cy="1045"/>
            </a:xfrm>
          </p:grpSpPr>
          <p:grpSp>
            <p:nvGrpSpPr>
              <p:cNvPr id="7" name="Group 46"/>
              <p:cNvGrpSpPr>
                <a:grpSpLocks/>
              </p:cNvGrpSpPr>
              <p:nvPr/>
            </p:nvGrpSpPr>
            <p:grpSpPr bwMode="auto">
              <a:xfrm flipH="1">
                <a:off x="3285" y="1755"/>
                <a:ext cx="1492" cy="1045"/>
                <a:chOff x="2190026" y="513925"/>
                <a:chExt cx="4622876" cy="3997750"/>
              </a:xfrm>
            </p:grpSpPr>
            <p:sp>
              <p:nvSpPr>
                <p:cNvPr id="17" name="Rectangle 16"/>
                <p:cNvSpPr>
                  <a:spLocks noChangeArrowheads="1"/>
                </p:cNvSpPr>
                <p:nvPr/>
              </p:nvSpPr>
              <p:spPr bwMode="auto">
                <a:xfrm>
                  <a:off x="2199318" y="2290628"/>
                  <a:ext cx="86737" cy="2221047"/>
                </a:xfrm>
                <a:prstGeom prst="rect">
                  <a:avLst/>
                </a:prstGeom>
                <a:noFill/>
                <a:ln w="38100">
                  <a:solidFill>
                    <a:srgbClr val="4A7EBB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 defTabSz="457200" eaLnBrk="1" hangingPunct="1">
                    <a:defRPr/>
                  </a:pPr>
                  <a:endParaRPr lang="en-US" sz="1800">
                    <a:solidFill>
                      <a:srgbClr val="FFFFFF"/>
                    </a:solidFill>
                    <a:latin typeface="Calibri" pitchFamily="34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18" name="Rectangle 17"/>
                <p:cNvSpPr>
                  <a:spLocks noChangeArrowheads="1"/>
                </p:cNvSpPr>
                <p:nvPr/>
              </p:nvSpPr>
              <p:spPr bwMode="auto">
                <a:xfrm>
                  <a:off x="2242687" y="3190536"/>
                  <a:ext cx="4036375" cy="1298162"/>
                </a:xfrm>
                <a:prstGeom prst="rect">
                  <a:avLst/>
                </a:prstGeom>
                <a:noFill/>
                <a:ln w="127000">
                  <a:solidFill>
                    <a:srgbClr val="4A7EBB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 defTabSz="457200" eaLnBrk="1" hangingPunct="1">
                    <a:defRPr/>
                  </a:pPr>
                  <a:endParaRPr lang="en-US" sz="1800">
                    <a:solidFill>
                      <a:srgbClr val="FFFFFF"/>
                    </a:solidFill>
                    <a:latin typeface="Calibri" pitchFamily="34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19" name="Rectangle 4"/>
                <p:cNvSpPr>
                  <a:spLocks noChangeArrowheads="1"/>
                </p:cNvSpPr>
                <p:nvPr/>
              </p:nvSpPr>
              <p:spPr bwMode="auto">
                <a:xfrm>
                  <a:off x="6275963" y="2279141"/>
                  <a:ext cx="86737" cy="2221047"/>
                </a:xfrm>
                <a:prstGeom prst="rect">
                  <a:avLst/>
                </a:prstGeom>
                <a:noFill/>
                <a:ln w="38100">
                  <a:solidFill>
                    <a:srgbClr val="4A7EBB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 defTabSz="457200" eaLnBrk="1" hangingPunct="1">
                    <a:defRPr/>
                  </a:pPr>
                  <a:endParaRPr lang="en-US" sz="1800">
                    <a:solidFill>
                      <a:srgbClr val="FFFFFF"/>
                    </a:solidFill>
                    <a:latin typeface="Calibri" pitchFamily="34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21" name="Rectangle 20"/>
                <p:cNvSpPr>
                  <a:spLocks noChangeArrowheads="1"/>
                </p:cNvSpPr>
                <p:nvPr/>
              </p:nvSpPr>
              <p:spPr bwMode="auto">
                <a:xfrm>
                  <a:off x="2190026" y="3251807"/>
                  <a:ext cx="4157186" cy="1171794"/>
                </a:xfrm>
                <a:prstGeom prst="rect">
                  <a:avLst/>
                </a:prstGeom>
                <a:solidFill>
                  <a:srgbClr val="FF0000">
                    <a:alpha val="74901"/>
                  </a:srgbClr>
                </a:solidFill>
                <a:ln w="9525">
                  <a:solidFill>
                    <a:srgbClr val="BE4B48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 defTabSz="457200" eaLnBrk="1" hangingPunct="1">
                    <a:defRPr/>
                  </a:pPr>
                  <a:endParaRPr lang="en-US" sz="1800">
                    <a:solidFill>
                      <a:srgbClr val="FFFFFF"/>
                    </a:solidFill>
                    <a:latin typeface="Calibri" pitchFamily="34" charset="0"/>
                    <a:ea typeface="ＭＳ Ｐゴシック" pitchFamily="1" charset="-128"/>
                  </a:endParaRPr>
                </a:p>
              </p:txBody>
            </p:sp>
            <p:cxnSp>
              <p:nvCxnSpPr>
                <p:cNvPr id="22" name="Straight Arrow Connector 21"/>
                <p:cNvCxnSpPr>
                  <a:cxnSpLocks noChangeShapeType="1"/>
                  <a:stCxn id="9" idx="7"/>
                </p:cNvCxnSpPr>
                <p:nvPr/>
              </p:nvCxnSpPr>
              <p:spPr bwMode="auto">
                <a:xfrm rot="5400000" flipH="1" flipV="1">
                  <a:off x="6469071" y="558065"/>
                  <a:ext cx="387972" cy="299691"/>
                </a:xfrm>
                <a:prstGeom prst="straightConnector1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ffectLst>
                  <a:outerShdw dist="20000" dir="5400000" rotWithShape="0">
                    <a:srgbClr val="808080">
                      <a:alpha val="37999"/>
                    </a:srgbClr>
                  </a:outerShdw>
                </a:effectLst>
              </p:spPr>
            </p:cxnSp>
            <p:sp>
              <p:nvSpPr>
                <p:cNvPr id="23" name="Rectangle 22"/>
                <p:cNvSpPr>
                  <a:spLocks noChangeArrowheads="1"/>
                </p:cNvSpPr>
                <p:nvPr/>
              </p:nvSpPr>
              <p:spPr bwMode="auto">
                <a:xfrm>
                  <a:off x="2211709" y="2290628"/>
                  <a:ext cx="61955" cy="972665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BE4B48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 defTabSz="457200" eaLnBrk="1" hangingPunct="1">
                    <a:defRPr/>
                  </a:pPr>
                  <a:endParaRPr lang="en-US" sz="1800">
                    <a:solidFill>
                      <a:srgbClr val="FFFFFF"/>
                    </a:solidFill>
                    <a:latin typeface="Calibri" pitchFamily="34" charset="0"/>
                    <a:ea typeface="ＭＳ Ｐゴシック" pitchFamily="1" charset="-128"/>
                  </a:endParaRPr>
                </a:p>
              </p:txBody>
            </p:sp>
          </p:grpSp>
          <p:cxnSp>
            <p:nvCxnSpPr>
              <p:cNvPr id="8" name="Straight Arrow Connector 7"/>
              <p:cNvCxnSpPr>
                <a:cxnSpLocks noChangeShapeType="1"/>
              </p:cNvCxnSpPr>
              <p:nvPr/>
            </p:nvCxnSpPr>
            <p:spPr bwMode="auto">
              <a:xfrm flipH="1">
                <a:off x="3198" y="2609"/>
                <a:ext cx="1846" cy="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sp>
            <p:nvSpPr>
              <p:cNvPr id="9" name="Oval 8"/>
              <p:cNvSpPr>
                <a:spLocks noChangeArrowheads="1"/>
              </p:cNvSpPr>
              <p:nvPr/>
            </p:nvSpPr>
            <p:spPr bwMode="auto">
              <a:xfrm flipH="1">
                <a:off x="3358" y="1832"/>
                <a:ext cx="162" cy="167"/>
              </a:xfrm>
              <a:prstGeom prst="ellipse">
                <a:avLst/>
              </a:prstGeom>
              <a:gradFill rotWithShape="1">
                <a:gsLst>
                  <a:gs pos="0">
                    <a:srgbClr val="9BC1FF"/>
                  </a:gs>
                  <a:gs pos="100000">
                    <a:srgbClr val="3F80CD"/>
                  </a:gs>
                </a:gsLst>
                <a:lin ang="5400000"/>
              </a:gradFill>
              <a:ln w="9525">
                <a:solidFill>
                  <a:srgbClr val="4A7EBB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 eaLnBrk="1" hangingPunct="1">
                  <a:defRPr/>
                </a:pPr>
                <a:endParaRPr lang="en-US" sz="1800">
                  <a:solidFill>
                    <a:srgbClr val="FFFFFF"/>
                  </a:solidFill>
                  <a:latin typeface="Calibri" pitchFamily="34" charset="0"/>
                  <a:ea typeface="ＭＳ Ｐゴシック" pitchFamily="1" charset="-128"/>
                </a:endParaRPr>
              </a:p>
            </p:txBody>
          </p:sp>
          <p:sp>
            <p:nvSpPr>
              <p:cNvPr id="10" name="Oval 9"/>
              <p:cNvSpPr>
                <a:spLocks noChangeArrowheads="1"/>
              </p:cNvSpPr>
              <p:nvPr/>
            </p:nvSpPr>
            <p:spPr bwMode="auto">
              <a:xfrm flipH="1">
                <a:off x="3979" y="1835"/>
                <a:ext cx="162" cy="163"/>
              </a:xfrm>
              <a:prstGeom prst="ellipse">
                <a:avLst/>
              </a:prstGeom>
              <a:gradFill rotWithShape="1">
                <a:gsLst>
                  <a:gs pos="0">
                    <a:srgbClr val="9BC1FF"/>
                  </a:gs>
                  <a:gs pos="100000">
                    <a:srgbClr val="3F80CD"/>
                  </a:gs>
                </a:gsLst>
                <a:lin ang="5400000"/>
              </a:gradFill>
              <a:ln w="9525">
                <a:solidFill>
                  <a:srgbClr val="4A7EBB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 eaLnBrk="1" hangingPunct="1">
                  <a:defRPr/>
                </a:pPr>
                <a:endParaRPr lang="en-US" sz="1800">
                  <a:solidFill>
                    <a:srgbClr val="FFFFFF"/>
                  </a:solidFill>
                  <a:latin typeface="Calibri" pitchFamily="34" charset="0"/>
                  <a:ea typeface="ＭＳ Ｐゴシック" pitchFamily="1" charset="-128"/>
                </a:endParaRPr>
              </a:p>
            </p:txBody>
          </p:sp>
          <p:cxnSp>
            <p:nvCxnSpPr>
              <p:cNvPr id="11" name="Straight Arrow Connector 10"/>
              <p:cNvCxnSpPr>
                <a:cxnSpLocks noChangeShapeType="1"/>
                <a:endCxn id="9" idx="4"/>
              </p:cNvCxnSpPr>
              <p:nvPr/>
            </p:nvCxnSpPr>
            <p:spPr bwMode="auto">
              <a:xfrm rot="16200000" flipV="1">
                <a:off x="3203" y="2235"/>
                <a:ext cx="475" cy="2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2" name="Straight Arrow Connector 11"/>
              <p:cNvCxnSpPr>
                <a:cxnSpLocks noChangeShapeType="1"/>
                <a:stCxn id="9" idx="2"/>
                <a:endCxn id="10" idx="6"/>
              </p:cNvCxnSpPr>
              <p:nvPr/>
            </p:nvCxnSpPr>
            <p:spPr bwMode="auto">
              <a:xfrm>
                <a:off x="3520" y="1915"/>
                <a:ext cx="459" cy="1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3" name="Straight Arrow Connector 12"/>
              <p:cNvCxnSpPr>
                <a:cxnSpLocks noChangeShapeType="1"/>
              </p:cNvCxnSpPr>
              <p:nvPr/>
            </p:nvCxnSpPr>
            <p:spPr bwMode="auto">
              <a:xfrm flipV="1">
                <a:off x="4138" y="1913"/>
                <a:ext cx="632" cy="2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4" name="Straight Arrow Connector 13"/>
              <p:cNvCxnSpPr>
                <a:cxnSpLocks noChangeShapeType="1"/>
                <a:endCxn id="23" idx="0"/>
              </p:cNvCxnSpPr>
              <p:nvPr/>
            </p:nvCxnSpPr>
            <p:spPr bwMode="auto">
              <a:xfrm rot="5400000">
                <a:off x="4612" y="2070"/>
                <a:ext cx="297" cy="1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sp>
            <p:nvSpPr>
              <p:cNvPr id="15" name="Text Box 62"/>
              <p:cNvSpPr txBox="1">
                <a:spLocks noChangeArrowheads="1"/>
              </p:cNvSpPr>
              <p:nvPr/>
            </p:nvSpPr>
            <p:spPr bwMode="auto">
              <a:xfrm>
                <a:off x="3968" y="1781"/>
                <a:ext cx="18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1800" dirty="0">
                    <a:latin typeface="Symbol" pitchFamily="18" charset="2"/>
                  </a:rPr>
                  <a:t>f</a:t>
                </a:r>
              </a:p>
            </p:txBody>
          </p:sp>
          <p:sp>
            <p:nvSpPr>
              <p:cNvPr id="16" name="Text Box 63"/>
              <p:cNvSpPr txBox="1">
                <a:spLocks noChangeArrowheads="1"/>
              </p:cNvSpPr>
              <p:nvPr/>
            </p:nvSpPr>
            <p:spPr bwMode="auto">
              <a:xfrm>
                <a:off x="3341" y="1785"/>
                <a:ext cx="18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1800" dirty="0">
                    <a:latin typeface="Symbol" pitchFamily="18" charset="2"/>
                  </a:rPr>
                  <a:t>k</a:t>
                </a:r>
              </a:p>
            </p:txBody>
          </p:sp>
        </p:grpSp>
        <p:sp>
          <p:nvSpPr>
            <p:cNvPr id="6" name="Text Box 64"/>
            <p:cNvSpPr txBox="1">
              <a:spLocks noChangeArrowheads="1"/>
            </p:cNvSpPr>
            <p:nvPr/>
          </p:nvSpPr>
          <p:spPr bwMode="auto">
            <a:xfrm>
              <a:off x="4282" y="3751"/>
              <a:ext cx="79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PETS</a:t>
              </a:r>
            </a:p>
          </p:txBody>
        </p:sp>
      </p:grpSp>
      <p:sp>
        <p:nvSpPr>
          <p:cNvPr id="25" name="Text Box 65"/>
          <p:cNvSpPr txBox="1">
            <a:spLocks noChangeArrowheads="1"/>
          </p:cNvSpPr>
          <p:nvPr/>
        </p:nvSpPr>
        <p:spPr bwMode="auto">
          <a:xfrm>
            <a:off x="6673852" y="2404367"/>
            <a:ext cx="12353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latin typeface="Arial" pitchFamily="34" charset="0"/>
                <a:cs typeface="Arial" pitchFamily="34" charset="0"/>
              </a:rPr>
              <a:t>variable</a:t>
            </a:r>
            <a:br>
              <a:rPr lang="en-US" sz="1000" dirty="0">
                <a:latin typeface="Arial" pitchFamily="34" charset="0"/>
                <a:cs typeface="Arial" pitchFamily="34" charset="0"/>
              </a:rPr>
            </a:br>
            <a:r>
              <a:rPr lang="en-US" sz="1000" dirty="0">
                <a:latin typeface="Arial" pitchFamily="34" charset="0"/>
                <a:cs typeface="Arial" pitchFamily="34" charset="0"/>
              </a:rPr>
              <a:t>phase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shifter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66"/>
          <p:cNvSpPr txBox="1">
            <a:spLocks noChangeArrowheads="1"/>
          </p:cNvSpPr>
          <p:nvPr/>
        </p:nvSpPr>
        <p:spPr bwMode="auto">
          <a:xfrm>
            <a:off x="5137911" y="2281256"/>
            <a:ext cx="1046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latin typeface="Arial" pitchFamily="34" charset="0"/>
                <a:cs typeface="Arial" pitchFamily="34" charset="0"/>
              </a:rPr>
              <a:t>variable</a:t>
            </a:r>
            <a:br>
              <a:rPr lang="en-US" sz="1000" dirty="0">
                <a:latin typeface="Arial" pitchFamily="34" charset="0"/>
                <a:cs typeface="Arial" pitchFamily="34" charset="0"/>
              </a:rPr>
            </a:br>
            <a:r>
              <a:rPr lang="en-US" sz="1000" dirty="0" smtClean="0">
                <a:latin typeface="Arial" pitchFamily="34" charset="0"/>
                <a:cs typeface="Arial" pitchFamily="34" charset="0"/>
              </a:rPr>
              <a:t>splitter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1822451" y="559328"/>
            <a:ext cx="4962525" cy="40011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dirty="0">
                <a:solidFill>
                  <a:srgbClr val="00187E"/>
                </a:solidFill>
                <a:latin typeface="Arial" pitchFamily="34" charset="0"/>
              </a:rPr>
              <a:t>TBTS, PETS conditioning</a:t>
            </a: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668" y="4105659"/>
            <a:ext cx="6148039" cy="256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071898" y="5119154"/>
            <a:ext cx="10350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Prediction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055898" y="5911316"/>
            <a:ext cx="10350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00187E"/>
                </a:solidFill>
                <a:latin typeface="Arial" pitchFamily="34" charset="0"/>
                <a:cs typeface="Arial" pitchFamily="34" charset="0"/>
              </a:rPr>
              <a:t>Measurement</a:t>
            </a: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4827979" y="1174011"/>
            <a:ext cx="4038965" cy="78483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000" dirty="0" smtClean="0">
                <a:latin typeface="Arial" pitchFamily="34" charset="0"/>
              </a:rPr>
              <a:t>Max beam current through PETS ~ 12 A</a:t>
            </a:r>
            <a:endParaRPr lang="en-US" sz="1000" dirty="0">
              <a:latin typeface="Arial" pitchFamily="34" charset="0"/>
            </a:endParaRP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000" dirty="0" smtClean="0">
                <a:latin typeface="Arial" pitchFamily="34" charset="0"/>
              </a:rPr>
              <a:t>Aggressive, fast conditioning - well beyond CLIC nominal power </a:t>
            </a: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000" dirty="0" smtClean="0">
                <a:latin typeface="Arial" pitchFamily="34" charset="0"/>
              </a:rPr>
              <a:t>Pulse shortening in splitter and phase shifter</a:t>
            </a:r>
            <a:endParaRPr lang="en-US" sz="1000" dirty="0">
              <a:latin typeface="Arial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381161" y="559328"/>
            <a:ext cx="1627031" cy="251884"/>
            <a:chOff x="1403350" y="260350"/>
            <a:chExt cx="6070600" cy="939800"/>
          </a:xfrm>
        </p:grpSpPr>
        <p:pic>
          <p:nvPicPr>
            <p:cNvPr id="36" name="Picture 8" descr="CERN60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24125" y="260350"/>
              <a:ext cx="936625" cy="93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8" descr="cea quadri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03350" y="260350"/>
              <a:ext cx="1008063" cy="928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10"/>
            <p:cNvPicPr>
              <a:picLocks noChangeAspect="1" noChangeArrowheads="1"/>
            </p:cNvPicPr>
            <p:nvPr/>
          </p:nvPicPr>
          <p:blipFill>
            <a:blip r:embed="rId7" cstate="print"/>
            <a:srcRect r="1659"/>
            <a:stretch>
              <a:fillRect/>
            </a:stretch>
          </p:blipFill>
          <p:spPr bwMode="auto">
            <a:xfrm>
              <a:off x="3563938" y="260350"/>
              <a:ext cx="1558925" cy="93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181600" y="268288"/>
              <a:ext cx="928688" cy="890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1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76963" y="298450"/>
              <a:ext cx="1296987" cy="83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4976" y="559328"/>
            <a:ext cx="4381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92700" y="3990975"/>
            <a:ext cx="38798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6" descr="Jul03Overl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952874"/>
            <a:ext cx="5162550" cy="290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155825" y="525463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solidFill>
                  <a:srgbClr val="00187E"/>
                </a:solidFill>
                <a:latin typeface="Arial" charset="0"/>
              </a:rPr>
              <a:t>TBTS, PETS conditioning</a:t>
            </a:r>
          </a:p>
        </p:txBody>
      </p:sp>
      <p:sp>
        <p:nvSpPr>
          <p:cNvPr id="12298" name="Rectangle 5"/>
          <p:cNvSpPr>
            <a:spLocks noChangeArrowheads="1"/>
          </p:cNvSpPr>
          <p:nvPr/>
        </p:nvSpPr>
        <p:spPr bwMode="auto">
          <a:xfrm>
            <a:off x="3907535" y="4352810"/>
            <a:ext cx="766762" cy="24622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 dirty="0">
                <a:latin typeface="Arial" charset="0"/>
              </a:rPr>
              <a:t>3 July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890" y="1276550"/>
            <a:ext cx="2931134" cy="194638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</p:pic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3746" y="1057274"/>
            <a:ext cx="3030538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4462" y="2177143"/>
            <a:ext cx="3030538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7590307" y="1125471"/>
            <a:ext cx="10158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Comic Sans MS" pitchFamily="66" charset="0"/>
              </a:rPr>
              <a:t>Variable </a:t>
            </a:r>
            <a:r>
              <a:rPr lang="en-US" sz="1000" dirty="0" smtClean="0">
                <a:latin typeface="Comic Sans MS" pitchFamily="66" charset="0"/>
              </a:rPr>
              <a:t>RF </a:t>
            </a:r>
            <a:r>
              <a:rPr lang="en-US" sz="1000" dirty="0">
                <a:latin typeface="Comic Sans MS" pitchFamily="66" charset="0"/>
              </a:rPr>
              <a:t>power splitter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510528" y="2410946"/>
            <a:ext cx="10219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Comic Sans MS" pitchFamily="66" charset="0"/>
              </a:rPr>
              <a:t>Variable </a:t>
            </a:r>
            <a:r>
              <a:rPr lang="en-US" sz="1000" dirty="0" smtClean="0">
                <a:latin typeface="Comic Sans MS" pitchFamily="66" charset="0"/>
              </a:rPr>
              <a:t>RF </a:t>
            </a:r>
            <a:r>
              <a:rPr lang="en-US" sz="1000" dirty="0">
                <a:latin typeface="Comic Sans MS" pitchFamily="66" charset="0"/>
              </a:rPr>
              <a:t>phase shifter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412013" y="3643433"/>
            <a:ext cx="2871375" cy="553998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de-CH" sz="1000" dirty="0">
                <a:latin typeface="Arial" charset="0"/>
              </a:rPr>
              <a:t>Max power reached </a:t>
            </a:r>
            <a:r>
              <a:rPr lang="de-CH" sz="1000" dirty="0" smtClean="0">
                <a:latin typeface="Arial" charset="0"/>
              </a:rPr>
              <a:t>170 </a:t>
            </a:r>
            <a:r>
              <a:rPr lang="de-CH" sz="1000" dirty="0">
                <a:latin typeface="Arial" charset="0"/>
              </a:rPr>
              <a:t>MW (peak) </a:t>
            </a:r>
            <a:endParaRPr lang="de-CH" sz="1000" dirty="0" smtClean="0">
              <a:latin typeface="Arial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de-CH" sz="1000" dirty="0" smtClean="0">
                <a:latin typeface="Arial" charset="0"/>
              </a:rPr>
              <a:t>Total </a:t>
            </a:r>
            <a:r>
              <a:rPr lang="de-CH" sz="1000" dirty="0">
                <a:latin typeface="Arial" charset="0"/>
              </a:rPr>
              <a:t>pulse length about 200 ns </a:t>
            </a:r>
            <a:r>
              <a:rPr lang="de-CH" sz="1000" dirty="0" smtClean="0">
                <a:latin typeface="Arial" charset="0"/>
              </a:rPr>
              <a:t>– no </a:t>
            </a:r>
            <a:r>
              <a:rPr lang="de-CH" sz="1000" dirty="0">
                <a:latin typeface="Arial" charset="0"/>
              </a:rPr>
              <a:t>flat </a:t>
            </a:r>
            <a:r>
              <a:rPr lang="de-CH" sz="1000" dirty="0" smtClean="0">
                <a:latin typeface="Arial" charset="0"/>
              </a:rPr>
              <a:t>top</a:t>
            </a:r>
            <a:endParaRPr lang="en-US" sz="1000" dirty="0">
              <a:latin typeface="Arial" charset="0"/>
            </a:endParaRPr>
          </a:p>
        </p:txBody>
      </p:sp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79989" y="4154488"/>
            <a:ext cx="3462337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224"/>
          <p:cNvSpPr>
            <a:spLocks noChangeShapeType="1"/>
          </p:cNvSpPr>
          <p:nvPr/>
        </p:nvSpPr>
        <p:spPr bwMode="auto">
          <a:xfrm>
            <a:off x="5253039" y="4860926"/>
            <a:ext cx="3121025" cy="63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233989" y="4548188"/>
            <a:ext cx="1955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135MW </a:t>
            </a:r>
            <a:r>
              <a:rPr lang="en-US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 CLIC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/>
      <p:bldP spid="13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925" y="1104900"/>
            <a:ext cx="4191000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3" cstate="print"/>
          <a:srcRect l="10516" t="16292" r="18037" b="24158"/>
          <a:stretch>
            <a:fillRect/>
          </a:stretch>
        </p:blipFill>
        <p:spPr bwMode="auto">
          <a:xfrm>
            <a:off x="686447" y="2590800"/>
            <a:ext cx="2976744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457200" y="4765675"/>
            <a:ext cx="35125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PETS coupler design with integrated RF reflector</a:t>
            </a: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743200"/>
            <a:ext cx="2833688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077200" y="4114800"/>
            <a:ext cx="5746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rgbClr val="0000FF"/>
                </a:solidFill>
              </a:rPr>
              <a:t>OFF, full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924800" y="2895600"/>
            <a:ext cx="3651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rgbClr val="FF3300"/>
                </a:solidFill>
              </a:rPr>
              <a:t>ON </a:t>
            </a: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8001000" y="32004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diamond" w="med" len="med"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grpSp>
        <p:nvGrpSpPr>
          <p:cNvPr id="10" name="Group 16"/>
          <p:cNvGrpSpPr>
            <a:grpSpLocks/>
          </p:cNvGrpSpPr>
          <p:nvPr/>
        </p:nvGrpSpPr>
        <p:grpSpPr bwMode="auto">
          <a:xfrm>
            <a:off x="6019800" y="838200"/>
            <a:ext cx="2833688" cy="2039938"/>
            <a:chOff x="3936" y="528"/>
            <a:chExt cx="1785" cy="1285"/>
          </a:xfrm>
        </p:grpSpPr>
        <p:pic>
          <p:nvPicPr>
            <p:cNvPr id="11" name="Picture 1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36" y="528"/>
              <a:ext cx="1785" cy="1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8"/>
            <p:cNvPicPr>
              <a:picLocks noChangeAspect="1" noChangeArrowheads="1"/>
            </p:cNvPicPr>
            <p:nvPr/>
          </p:nvPicPr>
          <p:blipFill>
            <a:blip r:embed="rId6" cstate="print"/>
            <a:srcRect t="14941" r="91933" b="17821"/>
            <a:stretch>
              <a:fillRect/>
            </a:stretch>
          </p:blipFill>
          <p:spPr bwMode="auto">
            <a:xfrm>
              <a:off x="3936" y="720"/>
              <a:ext cx="144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7086600" y="4014788"/>
            <a:ext cx="4000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rgbClr val="FF9900"/>
                </a:solidFill>
              </a:rPr>
              <a:t>-6dB</a:t>
            </a:r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6858000" y="2895600"/>
            <a:ext cx="9080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rgbClr val="FF3300"/>
                </a:solidFill>
              </a:rPr>
              <a:t>Reflection=0 dB</a:t>
            </a: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7086600" y="3429000"/>
            <a:ext cx="4286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</a:rPr>
              <a:t>-1 dB</a:t>
            </a:r>
          </a:p>
        </p:txBody>
      </p: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7086600" y="3810000"/>
            <a:ext cx="4286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rgbClr val="FF00FF"/>
                </a:solidFill>
              </a:rPr>
              <a:t>-3 dB</a:t>
            </a:r>
          </a:p>
        </p:txBody>
      </p:sp>
      <p:pic>
        <p:nvPicPr>
          <p:cNvPr id="17" name="Picture 24"/>
          <p:cNvPicPr>
            <a:picLocks noChangeAspect="1" noChangeArrowheads="1"/>
          </p:cNvPicPr>
          <p:nvPr/>
        </p:nvPicPr>
        <p:blipFill>
          <a:blip r:embed="rId7" cstate="print"/>
          <a:srcRect t="3622"/>
          <a:stretch>
            <a:fillRect/>
          </a:stretch>
        </p:blipFill>
        <p:spPr bwMode="auto">
          <a:xfrm>
            <a:off x="6096000" y="4724400"/>
            <a:ext cx="2743200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 Box 25"/>
          <p:cNvSpPr txBox="1">
            <a:spLocks noChangeArrowheads="1"/>
          </p:cNvSpPr>
          <p:nvPr/>
        </p:nvSpPr>
        <p:spPr bwMode="auto">
          <a:xfrm rot="16200000">
            <a:off x="7575550" y="3473450"/>
            <a:ext cx="1079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900">
                <a:latin typeface="Comic Sans MS" pitchFamily="66" charset="0"/>
              </a:rPr>
              <a:t>Stroke 7.7 mm</a:t>
            </a: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7543800" y="5334000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rgbClr val="FF3300"/>
                </a:solidFill>
              </a:rPr>
              <a:t>PETS output (steady state)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6934200" y="5943600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rgbClr val="0033CC"/>
                </a:solidFill>
              </a:rPr>
              <a:t>Structure input</a:t>
            </a:r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>
            <a:off x="6738938" y="4800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2" name="Line 29"/>
          <p:cNvSpPr>
            <a:spLocks noChangeShapeType="1"/>
          </p:cNvSpPr>
          <p:nvPr/>
        </p:nvSpPr>
        <p:spPr bwMode="auto">
          <a:xfrm flipV="1">
            <a:off x="8421688" y="48006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3" name="Text Box 30"/>
          <p:cNvSpPr txBox="1">
            <a:spLocks noChangeArrowheads="1"/>
          </p:cNvSpPr>
          <p:nvPr/>
        </p:nvSpPr>
        <p:spPr bwMode="auto">
          <a:xfrm>
            <a:off x="6553200" y="5105400"/>
            <a:ext cx="3651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rgbClr val="FF3300"/>
                </a:solidFill>
              </a:rPr>
              <a:t>ON </a:t>
            </a:r>
          </a:p>
        </p:txBody>
      </p:sp>
      <p:sp>
        <p:nvSpPr>
          <p:cNvPr id="24" name="Text Box 31"/>
          <p:cNvSpPr txBox="1">
            <a:spLocks noChangeArrowheads="1"/>
          </p:cNvSpPr>
          <p:nvPr/>
        </p:nvSpPr>
        <p:spPr bwMode="auto">
          <a:xfrm>
            <a:off x="8382000" y="6096000"/>
            <a:ext cx="5746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rgbClr val="0000FF"/>
                </a:solidFill>
              </a:rPr>
              <a:t>OFF, full</a:t>
            </a:r>
          </a:p>
        </p:txBody>
      </p:sp>
      <p:sp>
        <p:nvSpPr>
          <p:cNvPr id="25" name="Line 32"/>
          <p:cNvSpPr>
            <a:spLocks noChangeShapeType="1"/>
          </p:cNvSpPr>
          <p:nvPr/>
        </p:nvSpPr>
        <p:spPr bwMode="auto">
          <a:xfrm>
            <a:off x="6781800" y="5029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6" name="Text Box 33"/>
          <p:cNvSpPr txBox="1">
            <a:spLocks noChangeArrowheads="1"/>
          </p:cNvSpPr>
          <p:nvPr/>
        </p:nvSpPr>
        <p:spPr bwMode="auto">
          <a:xfrm>
            <a:off x="7010400" y="4800600"/>
            <a:ext cx="1155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900">
                <a:latin typeface="Comic Sans MS" pitchFamily="66" charset="0"/>
              </a:rPr>
              <a:t>Stroke 7.7 mm</a:t>
            </a: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auto">
          <a:xfrm>
            <a:off x="4533900" y="3352800"/>
            <a:ext cx="15049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Arial" pitchFamily="34" charset="0"/>
                <a:cs typeface="Arial" pitchFamily="34" charset="0"/>
              </a:rPr>
              <a:t>Power attenuation vs. piston position 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full reflection in OFF position)</a:t>
            </a:r>
          </a:p>
        </p:txBody>
      </p:sp>
      <p:sp>
        <p:nvSpPr>
          <p:cNvPr id="29" name="Text Box 36"/>
          <p:cNvSpPr txBox="1">
            <a:spLocks noChangeArrowheads="1"/>
          </p:cNvSpPr>
          <p:nvPr/>
        </p:nvSpPr>
        <p:spPr bwMode="auto">
          <a:xfrm>
            <a:off x="8382000" y="5791200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rgbClr val="FF3300"/>
                </a:solidFill>
              </a:rPr>
              <a:t>0.26 </a:t>
            </a: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1143000" y="560387"/>
            <a:ext cx="14244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0187E"/>
                </a:solidFill>
                <a:latin typeface="Arial" pitchFamily="34" charset="0"/>
                <a:cs typeface="Arial" pitchFamily="34" charset="0"/>
              </a:rPr>
              <a:t>PETS </a:t>
            </a:r>
            <a:r>
              <a:rPr lang="en-US" sz="1800" dirty="0" smtClean="0">
                <a:solidFill>
                  <a:srgbClr val="00187E"/>
                </a:solidFill>
                <a:latin typeface="Arial" pitchFamily="34" charset="0"/>
                <a:cs typeface="Arial" pitchFamily="34" charset="0"/>
              </a:rPr>
              <a:t>on/off</a:t>
            </a:r>
            <a:endParaRPr lang="en-US" sz="1800" dirty="0">
              <a:solidFill>
                <a:srgbClr val="00187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8" cstate="print"/>
          <a:srcRect l="12640" t="28651" r="25621" b="8427"/>
          <a:stretch>
            <a:fillRect/>
          </a:stretch>
        </p:blipFill>
        <p:spPr bwMode="auto">
          <a:xfrm>
            <a:off x="457200" y="5146675"/>
            <a:ext cx="17526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9" cstate="print"/>
          <a:srcRect l="12979" t="28651" r="25621" b="8427"/>
          <a:stretch>
            <a:fillRect/>
          </a:stretch>
        </p:blipFill>
        <p:spPr bwMode="auto">
          <a:xfrm>
            <a:off x="2692400" y="5108575"/>
            <a:ext cx="1828800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381000" y="5832475"/>
            <a:ext cx="374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0000FF"/>
                </a:solidFill>
              </a:rPr>
              <a:t>ON</a:t>
            </a:r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2768600" y="6022975"/>
            <a:ext cx="438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FF3300"/>
                </a:solidFill>
              </a:rPr>
              <a:t>OFF</a:t>
            </a:r>
          </a:p>
        </p:txBody>
      </p:sp>
      <p:sp>
        <p:nvSpPr>
          <p:cNvPr id="35" name="Right Arrow 34"/>
          <p:cNvSpPr/>
          <p:nvPr/>
        </p:nvSpPr>
        <p:spPr bwMode="auto">
          <a:xfrm>
            <a:off x="5334000" y="4095750"/>
            <a:ext cx="228600" cy="190500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 animBg="1"/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9" grpId="0"/>
      <p:bldP spid="33" grpId="0"/>
      <p:bldP spid="34" grpId="0"/>
      <p:bldP spid="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66750" y="1447800"/>
            <a:ext cx="75057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Remarks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269875" indent="-269875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High power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tests of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components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concept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validation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(slow movement, external reflector) will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be done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 2010 in the TBTS PETS.</a:t>
            </a:r>
          </a:p>
          <a:p>
            <a:pPr marL="269875" indent="-269875"/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Meanwhile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, the 25%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power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reduction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can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be tested this spring at SLAC with the new PETS (under construction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269875" indent="-269875">
              <a:buFontTx/>
              <a:buChar char="-"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269875" indent="-269875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fast (~ 10-15 ms), vacuum compatible linear actuator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prototype  should be ready for testing in TBTS by mid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2010.</a:t>
            </a:r>
          </a:p>
        </p:txBody>
      </p:sp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1143000" y="560387"/>
            <a:ext cx="14244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0187E"/>
                </a:solidFill>
                <a:latin typeface="Arial" pitchFamily="34" charset="0"/>
                <a:cs typeface="Arial" pitchFamily="34" charset="0"/>
              </a:rPr>
              <a:t>PETS </a:t>
            </a:r>
            <a:r>
              <a:rPr lang="en-US" sz="1800" dirty="0" smtClean="0">
                <a:solidFill>
                  <a:srgbClr val="00187E"/>
                </a:solidFill>
                <a:latin typeface="Arial" pitchFamily="34" charset="0"/>
                <a:cs typeface="Arial" pitchFamily="34" charset="0"/>
              </a:rPr>
              <a:t>on/off</a:t>
            </a:r>
            <a:endParaRPr lang="en-US" sz="1800" dirty="0">
              <a:solidFill>
                <a:srgbClr val="00187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89805" y="913198"/>
            <a:ext cx="8116888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de-CH" altLang="ja-JP" sz="14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Drive Beam Generation</a:t>
            </a:r>
            <a:endParaRPr lang="en-US" altLang="ja-JP" sz="1400" dirty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>
              <a:buFontTx/>
              <a:buChar char="•"/>
            </a:pPr>
            <a:endParaRPr lang="en-US" altLang="ja-JP" sz="800" dirty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Bunch train recombination </a:t>
            </a:r>
            <a:r>
              <a:rPr lang="en-US" altLang="ja-JP" sz="1200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2 x 4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in DL and CR (from 3.5 to </a:t>
            </a:r>
            <a:r>
              <a:rPr lang="en-US" altLang="ja-JP" sz="1200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28 A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)</a:t>
            </a:r>
          </a:p>
          <a:p>
            <a:pPr marL="344488" lvl="1" indent="-111125">
              <a:buFontTx/>
              <a:buChar char="•"/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Transverse </a:t>
            </a:r>
            <a:r>
              <a:rPr lang="en-US" altLang="ja-JP" sz="1200" dirty="0" err="1">
                <a:latin typeface="Arial" charset="0"/>
                <a:ea typeface="ＭＳ Ｐゴシック" pitchFamily="1" charset="-128"/>
              </a:rPr>
              <a:t>rms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</a:t>
            </a:r>
            <a:r>
              <a:rPr lang="en-US" altLang="ja-JP" sz="1200" dirty="0" err="1">
                <a:latin typeface="Arial" charset="0"/>
                <a:ea typeface="ＭＳ Ｐゴシック" pitchFamily="1" charset="-128"/>
              </a:rPr>
              <a:t>emittance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&lt;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150 </a:t>
            </a:r>
            <a:r>
              <a:rPr lang="en-US" altLang="ja-JP" sz="1200" dirty="0">
                <a:solidFill>
                  <a:srgbClr val="00187E"/>
                </a:solidFill>
                <a:latin typeface="Symbol" pitchFamily="18" charset="2"/>
                <a:ea typeface="ＭＳ Ｐゴシック" pitchFamily="1" charset="-128"/>
              </a:rPr>
              <a:t>p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 mm </a:t>
            </a:r>
            <a:r>
              <a:rPr lang="en-US" altLang="ja-JP" sz="1200" dirty="0" err="1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mrad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(combined beam)</a:t>
            </a:r>
          </a:p>
          <a:p>
            <a:pPr marL="344488" lvl="1" indent="-111125">
              <a:buFontTx/>
              <a:buChar char="•"/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Bunch length control to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&lt; 1 mm </a:t>
            </a:r>
            <a:r>
              <a:rPr lang="en-US" altLang="ja-JP" sz="1200" dirty="0" err="1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rms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(combined beam)</a:t>
            </a:r>
          </a:p>
          <a:p>
            <a:pPr marL="344488" lvl="1" indent="-111125">
              <a:buFontTx/>
              <a:buChar char="•"/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Beam current stability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~ 0.1 %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for combined beam</a:t>
            </a:r>
          </a:p>
          <a:p>
            <a:pPr marL="344488" lvl="1" indent="-111125">
              <a:buFontTx/>
              <a:buChar char="•"/>
            </a:pPr>
            <a:endParaRPr lang="de-CH" altLang="ja-JP" sz="1000" dirty="0">
              <a:latin typeface="Arial" charset="0"/>
              <a:ea typeface="ＭＳ Ｐゴシック" pitchFamily="1" charset="-128"/>
            </a:endParaRPr>
          </a:p>
          <a:p>
            <a:r>
              <a:rPr lang="de-CH" altLang="ja-JP" sz="1400" dirty="0" smtClean="0">
                <a:latin typeface="Arial" charset="0"/>
                <a:ea typeface="ＭＳ Ｐゴシック" pitchFamily="1" charset="-128"/>
              </a:rPr>
              <a:t>RF Power Production</a:t>
            </a:r>
            <a:endParaRPr lang="de-CH" altLang="ja-JP" sz="1400" dirty="0">
              <a:latin typeface="Arial" charset="0"/>
              <a:ea typeface="ＭＳ Ｐゴシック" pitchFamily="1" charset="-128"/>
            </a:endParaRPr>
          </a:p>
          <a:p>
            <a:pPr marL="344488" lvl="1" indent="-111125">
              <a:buFontTx/>
              <a:buChar char="•"/>
            </a:pPr>
            <a:endParaRPr lang="de-CH" altLang="ja-JP" sz="800" dirty="0">
              <a:latin typeface="Arial" charset="0"/>
              <a:ea typeface="ＭＳ Ｐゴシック" pitchFamily="1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20.8 A 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beam-powered test of a single PETS (without re-circulation) in the TBTS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b="1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135 MW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(with 28 A potentially available in CLEX, the peak power can reach 240 MW)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140 ns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total pulse length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charset="0"/>
                <a:ea typeface="ＭＳ Ｐゴシック" pitchFamily="1" charset="-128"/>
              </a:rPr>
              <a:t>A measured breakdown rate in the range of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10</a:t>
            </a:r>
            <a:r>
              <a:rPr lang="en-US" altLang="ja-JP" sz="1000" baseline="30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-4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or lower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charset="0"/>
                <a:ea typeface="ＭＳ Ｐゴシック" pitchFamily="1" charset="-128"/>
              </a:rPr>
              <a:t>Operation of a few hundred hours at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 Hz</a:t>
            </a:r>
          </a:p>
          <a:p>
            <a:pPr marL="801688" lvl="2" indent="-111125">
              <a:buFontTx/>
              <a:buChar char="•"/>
            </a:pPr>
            <a:endParaRPr lang="en-US" altLang="ja-JP" sz="1000" dirty="0">
              <a:latin typeface="Arial" charset="0"/>
              <a:ea typeface="ＭＳ Ｐゴシック" pitchFamily="1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7.4(10) 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A beam-powered test of a single PETS with external recirculation in TBTS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b="1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135 (81) MW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circulating power or </a:t>
            </a:r>
            <a:r>
              <a:rPr lang="en-US" altLang="ja-JP" sz="1000" b="1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65 (65) MW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available for accelerating testing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250 ns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total pulse length,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100 (170) ns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flattish-top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charset="0"/>
                <a:ea typeface="ＭＳ Ｐゴシック" pitchFamily="1" charset="-128"/>
              </a:rPr>
              <a:t>A measured breakdown rate in the range of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10</a:t>
            </a:r>
            <a:r>
              <a:rPr lang="en-US" altLang="ja-JP" sz="1000" baseline="30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-4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or lower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charset="0"/>
                <a:ea typeface="ＭＳ Ｐゴシック" pitchFamily="1" charset="-128"/>
              </a:rPr>
              <a:t>Operation of a few hundred hours at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5 Hz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charset="0"/>
                <a:ea typeface="ＭＳ Ｐゴシック" pitchFamily="1" charset="-128"/>
              </a:rPr>
              <a:t>On/off/adjust will be demonstrated using the external reflection/recirculation system mounted on one of the PETS in TBL.</a:t>
            </a:r>
            <a:endParaRPr lang="de-CH" altLang="ja-JP" sz="1400" dirty="0">
              <a:latin typeface="Arial" charset="0"/>
              <a:ea typeface="ＭＳ Ｐゴシック" pitchFamily="1" charset="-128"/>
            </a:endParaRPr>
          </a:p>
          <a:p>
            <a:pPr marL="344488" lvl="1" indent="-111125">
              <a:buFontTx/>
              <a:buChar char="•"/>
            </a:pPr>
            <a:endParaRPr lang="de-CH" altLang="ja-JP" sz="1000" dirty="0" smtClean="0">
              <a:latin typeface="Arial" charset="0"/>
              <a:ea typeface="ＭＳ Ｐゴシック" pitchFamily="1" charset="-128"/>
            </a:endParaRPr>
          </a:p>
          <a:p>
            <a:r>
              <a:rPr lang="de-CH" altLang="ja-JP" sz="1400" dirty="0" smtClean="0">
                <a:latin typeface="Arial" charset="0"/>
                <a:ea typeface="ＭＳ Ｐゴシック" pitchFamily="1" charset="-128"/>
              </a:rPr>
              <a:t>Two Beam Acceleration issues</a:t>
            </a:r>
          </a:p>
          <a:p>
            <a:pPr marL="344488" lvl="1" indent="-111125"/>
            <a:endParaRPr lang="de-CH" altLang="ja-JP" sz="800" dirty="0" smtClean="0">
              <a:latin typeface="Arial" charset="0"/>
              <a:ea typeface="ＭＳ Ｐゴシック" pitchFamily="1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TBTS</a:t>
            </a:r>
            <a:endParaRPr lang="en-US" altLang="ja-JP" sz="1200" dirty="0">
              <a:latin typeface="Arial" charset="0"/>
              <a:ea typeface="ＭＳ Ｐゴシック" pitchFamily="1" charset="-128"/>
            </a:endParaRP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charset="0"/>
                <a:ea typeface="ＭＳ Ｐゴシック" pitchFamily="1" charset="-128"/>
              </a:rPr>
              <a:t>Improved measurements of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power and energy loss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. 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charset="0"/>
                <a:ea typeface="ＭＳ Ｐゴシック" pitchFamily="1" charset="-128"/>
              </a:rPr>
              <a:t>Breakdown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transverse kick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measurements.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charset="0"/>
                <a:ea typeface="ＭＳ Ｐゴシック" pitchFamily="1" charset="-128"/>
              </a:rPr>
              <a:t>Probe Beam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energy gain and beam loading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tests. </a:t>
            </a:r>
          </a:p>
          <a:p>
            <a:pPr marL="344488" lvl="1" indent="-111125">
              <a:buFontTx/>
              <a:buChar char="•"/>
            </a:pPr>
            <a:endParaRPr lang="en-US" altLang="ja-JP" sz="1200" dirty="0">
              <a:latin typeface="Arial" charset="0"/>
              <a:ea typeface="ＭＳ Ｐゴシック" pitchFamily="1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TBL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charset="0"/>
                <a:ea typeface="ＭＳ Ｐゴシック" pitchFamily="1" charset="-128"/>
              </a:rPr>
              <a:t>The current schedule is to have </a:t>
            </a:r>
            <a:r>
              <a:rPr lang="en-US" altLang="ja-JP" sz="1000" b="1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8 PETS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installed as well as a spectrometer dump for energy spectrum studies, toward the summer 2010. This will allow to verify transport of a beam with up to </a:t>
            </a:r>
            <a:r>
              <a:rPr lang="en-US" altLang="ja-JP" sz="1000" b="1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30%</a:t>
            </a:r>
            <a:r>
              <a:rPr lang="en-US" altLang="ja-JP" sz="1000" dirty="0">
                <a:latin typeface="Arial" charset="0"/>
                <a:ea typeface="ＭＳ Ｐゴシック" pitchFamily="1" charset="-128"/>
              </a:rPr>
              <a:t> of the energy extracted.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403790" y="475410"/>
            <a:ext cx="6661150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>
                <a:solidFill>
                  <a:srgbClr val="00187E"/>
                </a:solidFill>
                <a:latin typeface="Arial" charset="0"/>
              </a:rPr>
              <a:t>CTF3 2010 main goals (feasibility demonstration)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985838" y="457200"/>
            <a:ext cx="7134225" cy="533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 smtClean="0">
                <a:solidFill>
                  <a:srgbClr val="00187E"/>
                </a:solidFill>
                <a:latin typeface="Arial" pitchFamily="34" charset="0"/>
              </a:rPr>
              <a:t>RF Power Generation – 2010 outlook</a:t>
            </a:r>
            <a:endParaRPr lang="en-US" sz="2000" dirty="0">
              <a:solidFill>
                <a:srgbClr val="00187E"/>
              </a:solidFill>
              <a:latin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-1" y="865775"/>
            <a:ext cx="8921163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6075" indent="-112713">
              <a:buFontTx/>
              <a:buChar char="•"/>
              <a:tabLst>
                <a:tab pos="5032375" algn="l"/>
              </a:tabLst>
            </a:pPr>
            <a:endParaRPr lang="en-US" altLang="ja-JP" sz="1000" dirty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PETS TBTS</a:t>
            </a:r>
          </a:p>
          <a:p>
            <a:pPr marL="346075" lvl="1" indent="-112713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	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Initial configuration with variable power splitter &amp; phase shifter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Fast fall-back solution: recirculation with no active elements (maximum power to accelerating structure)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Goal: nominal power /pulse length inside PETS - with recirculation (135 MW, 250 ns total pulse length, 170 ns flat-top)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Breakdown rate measurements (at high BD rate - extrapolation to lower rates)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Operation w/out recirculation (end of the year?) – may have different breakdown rate…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Test of new PETS on-off scheme (components and concept)</a:t>
            </a:r>
            <a:endParaRPr lang="en-US" altLang="ja-JP" sz="12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800" dirty="0" smtClean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Acc. structure in TBTS	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TD24, initial conditioning in the shadow of PETS operation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Goal: nominal power / pulse length delivered to structure (65 MW, 250 ns total pulse length, 170 ns flat-top)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5145353"/>
            <a:ext cx="2724150" cy="1347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43550" y="5810250"/>
            <a:ext cx="3193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12 GHz TD24. structure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 under assembly before installation in TBTS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1321419" y="592138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 smtClean="0">
                <a:solidFill>
                  <a:srgbClr val="00187E"/>
                </a:solidFill>
                <a:latin typeface="Arial" charset="0"/>
              </a:rPr>
              <a:t>CALIFES</a:t>
            </a:r>
            <a:endParaRPr lang="en-US" sz="2000" dirty="0">
              <a:solidFill>
                <a:srgbClr val="00187E"/>
              </a:solidFill>
              <a:latin typeface="Arial" charset="0"/>
            </a:endParaRPr>
          </a:p>
        </p:txBody>
      </p:sp>
      <p:pic>
        <p:nvPicPr>
          <p:cNvPr id="3" name="Picture 19" descr="DSC_0772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881" y="1342581"/>
            <a:ext cx="4069938" cy="322941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917782" y="1260686"/>
            <a:ext cx="4226218" cy="1477328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CALIFES beam in the final spectrometer</a:t>
            </a: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Full transport through TBTS (no aperture restriction yet)</a:t>
            </a:r>
            <a:endParaRPr lang="en-US" sz="1200" dirty="0">
              <a:latin typeface="Arial" charset="0"/>
            </a:endParaRP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Reached 140 </a:t>
            </a:r>
            <a:r>
              <a:rPr lang="en-US" sz="1200" dirty="0" err="1" smtClean="0">
                <a:latin typeface="Arial" charset="0"/>
              </a:rPr>
              <a:t>MeV</a:t>
            </a:r>
            <a:r>
              <a:rPr lang="en-US" sz="1200" dirty="0" smtClean="0">
                <a:latin typeface="Arial" charset="0"/>
              </a:rPr>
              <a:t>, 0.6 </a:t>
            </a:r>
            <a:r>
              <a:rPr lang="en-US" sz="1200" dirty="0" err="1" smtClean="0">
                <a:latin typeface="Arial" charset="0"/>
              </a:rPr>
              <a:t>nC</a:t>
            </a:r>
            <a:r>
              <a:rPr lang="en-US" sz="1200" dirty="0" smtClean="0">
                <a:latin typeface="Arial" charset="0"/>
              </a:rPr>
              <a:t>/bunch, total &gt; 7 </a:t>
            </a:r>
            <a:r>
              <a:rPr lang="en-US" sz="1200" dirty="0" err="1" smtClean="0">
                <a:latin typeface="Arial" charset="0"/>
              </a:rPr>
              <a:t>nC</a:t>
            </a:r>
            <a:r>
              <a:rPr lang="en-US" sz="1200" dirty="0" smtClean="0">
                <a:latin typeface="Arial" charset="0"/>
              </a:rPr>
              <a:t>  for 20 ns</a:t>
            </a:r>
            <a:endParaRPr lang="en-US" sz="1200" dirty="0">
              <a:latin typeface="Arial" charset="0"/>
            </a:endParaRP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Beam </a:t>
            </a:r>
            <a:r>
              <a:rPr lang="en-US" sz="1200" dirty="0" err="1" smtClean="0">
                <a:latin typeface="Arial" charset="0"/>
              </a:rPr>
              <a:t>emittance</a:t>
            </a:r>
            <a:r>
              <a:rPr lang="en-US" sz="1200" dirty="0" smtClean="0">
                <a:latin typeface="Arial" charset="0"/>
              </a:rPr>
              <a:t> optimization under way</a:t>
            </a:r>
          </a:p>
          <a:p>
            <a:pPr marL="233363" indent="-233363" eaLnBrk="0" hangingPunct="0">
              <a:lnSpc>
                <a:spcPct val="150000"/>
              </a:lnSpc>
            </a:pPr>
            <a:r>
              <a:rPr lang="en-US" sz="1200" dirty="0" smtClean="0">
                <a:latin typeface="Arial" charset="0"/>
              </a:rPr>
              <a:t>    (last measurements  ~ 20 </a:t>
            </a:r>
            <a:r>
              <a:rPr lang="en-US" sz="1200" dirty="0" smtClean="0">
                <a:latin typeface="Symbol" pitchFamily="18" charset="2"/>
              </a:rPr>
              <a:t>p</a:t>
            </a:r>
            <a:r>
              <a:rPr lang="en-US" sz="1200" dirty="0" smtClean="0">
                <a:latin typeface="Arial" charset="0"/>
              </a:rPr>
              <a:t> mm </a:t>
            </a:r>
            <a:r>
              <a:rPr lang="en-US" sz="1200" dirty="0" err="1" smtClean="0">
                <a:latin typeface="Arial" charset="0"/>
              </a:rPr>
              <a:t>mrad</a:t>
            </a:r>
            <a:r>
              <a:rPr lang="en-US" sz="1200" dirty="0" smtClean="0">
                <a:latin typeface="Arial" charset="0"/>
              </a:rPr>
              <a:t>)</a:t>
            </a:r>
            <a:endParaRPr lang="en-US" sz="1200" dirty="0">
              <a:latin typeface="Arial" charset="0"/>
            </a:endParaRPr>
          </a:p>
        </p:txBody>
      </p:sp>
      <p:sp>
        <p:nvSpPr>
          <p:cNvPr id="5" name="Text Box 227"/>
          <p:cNvSpPr txBox="1">
            <a:spLocks noChangeArrowheads="1"/>
          </p:cNvSpPr>
          <p:nvPr/>
        </p:nvSpPr>
        <p:spPr bwMode="auto">
          <a:xfrm flipH="1">
            <a:off x="340268" y="4979484"/>
            <a:ext cx="2259013" cy="155257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200" b="1" u="sng" dirty="0">
                <a:latin typeface="Trebuchet MS" pitchFamily="34" charset="0"/>
              </a:rPr>
              <a:t>Specifications</a:t>
            </a:r>
          </a:p>
          <a:p>
            <a:pPr algn="l"/>
            <a:r>
              <a:rPr lang="en-US" sz="1200" dirty="0">
                <a:latin typeface="Trebuchet MS" pitchFamily="34" charset="0"/>
              </a:rPr>
              <a:t>Energy ~ 200 </a:t>
            </a:r>
            <a:r>
              <a:rPr lang="en-US" sz="1200" dirty="0" err="1">
                <a:latin typeface="Trebuchet MS" pitchFamily="34" charset="0"/>
              </a:rPr>
              <a:t>MeV</a:t>
            </a:r>
            <a:endParaRPr lang="en-US" sz="1200" dirty="0">
              <a:latin typeface="Trebuchet MS" pitchFamily="34" charset="0"/>
            </a:endParaRPr>
          </a:p>
          <a:p>
            <a:pPr algn="l"/>
            <a:r>
              <a:rPr lang="en-US" sz="1200" dirty="0" err="1">
                <a:latin typeface="Trebuchet MS" pitchFamily="34" charset="0"/>
              </a:rPr>
              <a:t>Emittance</a:t>
            </a:r>
            <a:r>
              <a:rPr lang="en-US" sz="1200" dirty="0">
                <a:latin typeface="Trebuchet MS" pitchFamily="34" charset="0"/>
              </a:rPr>
              <a:t> </a:t>
            </a:r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&lt; 20 </a:t>
            </a:r>
            <a:r>
              <a:rPr lang="en-US" altLang="zh-CN" sz="1200" dirty="0">
                <a:latin typeface="Trebuchet MS" pitchFamily="34" charset="0"/>
                <a:ea typeface="宋体" pitchFamily="2" charset="-122"/>
                <a:sym typeface="Symbol" pitchFamily="18" charset="2"/>
              </a:rPr>
              <a:t></a:t>
            </a:r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.</a:t>
            </a:r>
            <a:r>
              <a:rPr lang="en-US" altLang="zh-CN" sz="1200" dirty="0" err="1">
                <a:latin typeface="Trebuchet MS" pitchFamily="34" charset="0"/>
                <a:ea typeface="宋体" pitchFamily="2" charset="-122"/>
              </a:rPr>
              <a:t>mm.mrad</a:t>
            </a:r>
            <a:endParaRPr lang="en-US" altLang="zh-CN" sz="1200" dirty="0">
              <a:latin typeface="Trebuchet MS" pitchFamily="34" charset="0"/>
              <a:ea typeface="宋体" pitchFamily="2" charset="-122"/>
            </a:endParaRPr>
          </a:p>
          <a:p>
            <a:pPr algn="l"/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Charge per bunch : 0.6 </a:t>
            </a:r>
            <a:r>
              <a:rPr lang="en-US" altLang="zh-CN" sz="1200" dirty="0" err="1">
                <a:latin typeface="Trebuchet MS" pitchFamily="34" charset="0"/>
                <a:ea typeface="宋体" pitchFamily="2" charset="-122"/>
              </a:rPr>
              <a:t>nC</a:t>
            </a:r>
            <a:endParaRPr lang="en-US" altLang="zh-CN" sz="1200" dirty="0">
              <a:latin typeface="Trebuchet MS" pitchFamily="34" charset="0"/>
              <a:ea typeface="宋体" pitchFamily="2" charset="-122"/>
            </a:endParaRPr>
          </a:p>
          <a:p>
            <a:pPr algn="l"/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Energy spread &lt;2%</a:t>
            </a:r>
          </a:p>
          <a:p>
            <a:pPr algn="l"/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Number of bunches : 1 to 226</a:t>
            </a:r>
          </a:p>
          <a:p>
            <a:pPr algn="l"/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Bunch length (</a:t>
            </a:r>
            <a:r>
              <a:rPr lang="en-US" altLang="zh-CN" sz="1200" dirty="0" err="1">
                <a:latin typeface="Trebuchet MS" pitchFamily="34" charset="0"/>
                <a:ea typeface="宋体" pitchFamily="2" charset="-122"/>
              </a:rPr>
              <a:t>rms</a:t>
            </a:r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) : 0.75ps</a:t>
            </a:r>
          </a:p>
          <a:p>
            <a:pPr algn="l"/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Bunch spacing : 667ps</a:t>
            </a:r>
            <a:endParaRPr lang="en-US" sz="1200" dirty="0">
              <a:latin typeface="Trebuchet MS" pitchFamily="34" charset="0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5879" y="3276341"/>
            <a:ext cx="3296450" cy="321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ChangeArrowheads="1"/>
          </p:cNvSpPr>
          <p:nvPr/>
        </p:nvSpPr>
        <p:spPr bwMode="auto">
          <a:xfrm>
            <a:off x="1180171" y="673913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 smtClean="0">
                <a:solidFill>
                  <a:srgbClr val="00187E"/>
                </a:solidFill>
                <a:latin typeface="Arial" charset="0"/>
              </a:rPr>
              <a:t>TBL</a:t>
            </a:r>
            <a:endParaRPr lang="en-US" sz="2000" dirty="0">
              <a:solidFill>
                <a:srgbClr val="00187E"/>
              </a:solidFill>
              <a:latin typeface="Arial" charset="0"/>
            </a:endParaRPr>
          </a:p>
        </p:txBody>
      </p:sp>
      <p:pic>
        <p:nvPicPr>
          <p:cNvPr id="12" name="Picture 3" descr="P506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0088" y="819847"/>
            <a:ext cx="3665034" cy="2748776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339802" y="1721354"/>
            <a:ext cx="4165291" cy="1477328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A few tests done in the (short) TBL</a:t>
            </a:r>
            <a:endParaRPr lang="en-US" sz="1200" dirty="0">
              <a:latin typeface="Arial" charset="0"/>
            </a:endParaRP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Up to 10 A, about 20 MW power produced (240 ns)</a:t>
            </a: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Good agreement with expectations</a:t>
            </a: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Sensitive to bunch length – in best conditions form factor equal to one, within measurement precision</a:t>
            </a:r>
            <a:endParaRPr lang="en-US" sz="1200" dirty="0">
              <a:latin typeface="Arial" charset="0"/>
            </a:endParaRPr>
          </a:p>
        </p:txBody>
      </p:sp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" y="3495675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mediaarchive.cern.ch/MediaArchive/Photo/Public/2009/0910181/0910181_02/0910181_02-A4-at-144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248828"/>
            <a:ext cx="5111750" cy="340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31150" y="5010120"/>
            <a:ext cx="4992917" cy="64633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Full line installed</a:t>
            </a:r>
            <a:endParaRPr lang="en-US" sz="1200" dirty="0">
              <a:latin typeface="Arial" charset="0"/>
            </a:endParaRP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Up to 8 PETS should be installed before the end of the year</a:t>
            </a:r>
            <a:endParaRPr lang="en-US" sz="1200" dirty="0">
              <a:latin typeface="Arial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180171" y="673913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 smtClean="0">
                <a:solidFill>
                  <a:srgbClr val="00187E"/>
                </a:solidFill>
                <a:latin typeface="Arial" charset="0"/>
              </a:rPr>
              <a:t>TBL</a:t>
            </a:r>
            <a:endParaRPr lang="en-US" sz="2000" dirty="0">
              <a:solidFill>
                <a:srgbClr val="00187E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985838" y="685800"/>
            <a:ext cx="7134225" cy="533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 smtClean="0">
                <a:solidFill>
                  <a:srgbClr val="00187E"/>
                </a:solidFill>
                <a:latin typeface="Arial" pitchFamily="34" charset="0"/>
              </a:rPr>
              <a:t>Two Beam Issues – 2010 outlook</a:t>
            </a:r>
            <a:endParaRPr lang="en-US" sz="2000" dirty="0">
              <a:solidFill>
                <a:srgbClr val="00187E"/>
              </a:solidFill>
              <a:latin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36336" y="1196947"/>
            <a:ext cx="8677462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6075" indent="-112713">
              <a:buFontTx/>
              <a:buChar char="•"/>
              <a:tabLst>
                <a:tab pos="5032375" algn="l"/>
              </a:tabLst>
            </a:pPr>
            <a:endParaRPr lang="en-US" altLang="ja-JP" sz="1000" dirty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TBTS</a:t>
            </a:r>
          </a:p>
          <a:p>
            <a:pPr marL="346075" lvl="1" indent="-112713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	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Two-Beam test – consistency between power &amp; beam energy gain, 100MV/m</a:t>
            </a:r>
          </a:p>
          <a:p>
            <a:pPr marL="1260475" lvl="3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Drive beam, deceleration, power produced</a:t>
            </a:r>
          </a:p>
          <a:p>
            <a:pPr marL="1260475" lvl="3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Probe beam, power delivered to accelerating structure, energy gain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Beam Loading compensation experiment - by variable fast phase switch – check control of RF pulse shape with probe beam acceleration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Measurement of breakdown kicks 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Measurement of effect of beam loading on breakdown rate</a:t>
            </a:r>
          </a:p>
          <a:p>
            <a:pPr marL="803275" lvl="2" indent="-112713"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tabLst>
                <a:tab pos="5032375" algn="l"/>
              </a:tabLst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TBL	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Complementary measurement of deceleration / produced power.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Goal: deceleration by 30% (need 8 PETS installed). Measurement of energy spectrum.</a:t>
            </a:r>
          </a:p>
          <a:p>
            <a:pPr marL="803275" lvl="2" indent="-112713"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Optics, steering algorithm studies.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985838" y="457200"/>
            <a:ext cx="7134225" cy="533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 smtClean="0">
                <a:solidFill>
                  <a:srgbClr val="00187E"/>
                </a:solidFill>
                <a:latin typeface="Arial" pitchFamily="34" charset="0"/>
              </a:rPr>
              <a:t>Other Issues – 2010 outlook</a:t>
            </a:r>
            <a:endParaRPr lang="en-US" sz="2000" dirty="0">
              <a:solidFill>
                <a:srgbClr val="00187E"/>
              </a:solidFill>
              <a:latin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37938" y="1235047"/>
            <a:ext cx="8677462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6075" indent="-112713">
              <a:buFontTx/>
              <a:buChar char="•"/>
              <a:tabLst>
                <a:tab pos="5032375" algn="l"/>
              </a:tabLst>
            </a:pPr>
            <a:endParaRPr lang="en-US" altLang="ja-JP" sz="1000" dirty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CALIFES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Fully reach nominal parameters (total charge)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Bunch length measurements (RF </a:t>
            </a:r>
            <a:r>
              <a:rPr lang="en-US" altLang="ja-JP" sz="1200" dirty="0" err="1" smtClean="0">
                <a:latin typeface="Arial" charset="0"/>
                <a:ea typeface="ＭＳ Ｐゴシック" pitchFamily="1" charset="-128"/>
              </a:rPr>
              <a:t>defl</a:t>
            </a: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. &amp; screen)</a:t>
            </a: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PHIN</a:t>
            </a:r>
          </a:p>
          <a:p>
            <a:pPr marL="346075" lvl="1" indent="-112713"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	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Two runs planned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Run 1: complete measurement program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Run 2: test of phase coding</a:t>
            </a: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Other	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First measurements of phase stability (PETS output, RF pickups…)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Operation at 5 Hz (or more)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Control of beam losses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Coherent Diffraction Radiation (RHUL collaboration)</a:t>
            </a:r>
          </a:p>
          <a:p>
            <a:pPr marL="803275" lvl="2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…</a:t>
            </a:r>
            <a:br>
              <a:rPr lang="en-US" altLang="ja-JP" sz="1200" dirty="0" smtClean="0">
                <a:latin typeface="Arial" charset="0"/>
                <a:ea typeface="ＭＳ Ｐゴシック" pitchFamily="1" charset="-128"/>
              </a:rPr>
            </a:br>
            <a:endParaRPr lang="en-US" altLang="ja-JP" sz="1200" dirty="0" smtClean="0"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467" y="788055"/>
            <a:ext cx="4625152" cy="57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031611" y="1538615"/>
            <a:ext cx="2703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Optics improvements (DL dispersion)</a:t>
            </a:r>
          </a:p>
          <a:p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Full transport to CLEX</a:t>
            </a:r>
          </a:p>
          <a:p>
            <a:r>
              <a:rPr lang="en-US" sz="1200" dirty="0" smtClean="0">
                <a:latin typeface="Arial" charset="0"/>
                <a:ea typeface="ＭＳ Ｐゴシック" pitchFamily="1" charset="-128"/>
              </a:rPr>
              <a:t>Bunch length control (first tests)</a:t>
            </a:r>
            <a:endParaRPr lang="fr-FR" sz="1200" dirty="0"/>
          </a:p>
        </p:txBody>
      </p:sp>
      <p:cxnSp>
        <p:nvCxnSpPr>
          <p:cNvPr id="15" name="Elbow Connector 14"/>
          <p:cNvCxnSpPr/>
          <p:nvPr/>
        </p:nvCxnSpPr>
        <p:spPr bwMode="auto">
          <a:xfrm flipV="1">
            <a:off x="1181100" y="2085976"/>
            <a:ext cx="3800475" cy="504824"/>
          </a:xfrm>
          <a:prstGeom prst="bentConnector3">
            <a:avLst>
              <a:gd name="adj1" fmla="val 864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tangle 19"/>
          <p:cNvSpPr/>
          <p:nvPr/>
        </p:nvSpPr>
        <p:spPr>
          <a:xfrm>
            <a:off x="5374510" y="2185988"/>
            <a:ext cx="2112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PETS conditioned to nominal power/pulse length</a:t>
            </a:r>
          </a:p>
          <a:p>
            <a:endParaRPr lang="fr-FR" sz="1200" dirty="0"/>
          </a:p>
        </p:txBody>
      </p:sp>
      <p:cxnSp>
        <p:nvCxnSpPr>
          <p:cNvPr id="21" name="Elbow Connector 20"/>
          <p:cNvCxnSpPr/>
          <p:nvPr/>
        </p:nvCxnSpPr>
        <p:spPr bwMode="auto">
          <a:xfrm flipV="1">
            <a:off x="2152650" y="2324102"/>
            <a:ext cx="3133725" cy="276223"/>
          </a:xfrm>
          <a:prstGeom prst="bentConnector3">
            <a:avLst>
              <a:gd name="adj1" fmla="val 1109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5480114" y="2659252"/>
            <a:ext cx="21121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Accelerating structure conditioned to nominal power/pulse length</a:t>
            </a:r>
          </a:p>
          <a:p>
            <a:endParaRPr lang="fr-FR" sz="1200" dirty="0"/>
          </a:p>
        </p:txBody>
      </p:sp>
      <p:cxnSp>
        <p:nvCxnSpPr>
          <p:cNvPr id="34" name="Elbow Connector 33"/>
          <p:cNvCxnSpPr/>
          <p:nvPr/>
        </p:nvCxnSpPr>
        <p:spPr bwMode="auto">
          <a:xfrm>
            <a:off x="3495675" y="2466975"/>
            <a:ext cx="1905000" cy="419100"/>
          </a:xfrm>
          <a:prstGeom prst="bentConnector3">
            <a:avLst>
              <a:gd name="adj1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36"/>
          <p:cNvSpPr/>
          <p:nvPr/>
        </p:nvSpPr>
        <p:spPr>
          <a:xfrm>
            <a:off x="6488936" y="3417939"/>
            <a:ext cx="2112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PETS breakdown rate measurements?</a:t>
            </a:r>
          </a:p>
          <a:p>
            <a:endParaRPr lang="fr-FR" sz="1200" dirty="0"/>
          </a:p>
        </p:txBody>
      </p:sp>
      <p:sp>
        <p:nvSpPr>
          <p:cNvPr id="38" name="Rectangle 37"/>
          <p:cNvSpPr/>
          <p:nvPr/>
        </p:nvSpPr>
        <p:spPr>
          <a:xfrm>
            <a:off x="5686425" y="5165378"/>
            <a:ext cx="24479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Test of new PETS on-off scheme</a:t>
            </a:r>
            <a:endParaRPr lang="fr-FR" sz="1200" dirty="0"/>
          </a:p>
        </p:txBody>
      </p:sp>
      <p:sp>
        <p:nvSpPr>
          <p:cNvPr id="40" name="Rectangle 39"/>
          <p:cNvSpPr/>
          <p:nvPr/>
        </p:nvSpPr>
        <p:spPr>
          <a:xfrm>
            <a:off x="7096126" y="2711583"/>
            <a:ext cx="2047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1"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Two-Beam test </a:t>
            </a:r>
          </a:p>
          <a:p>
            <a:pPr marL="85725" lvl="1"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power &amp; energy gain,</a:t>
            </a:r>
          </a:p>
          <a:p>
            <a:pPr marL="85725" lvl="1"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100MV/m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191376" y="3973294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1"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Beam Loading compensation experiment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614626" y="3985826"/>
            <a:ext cx="18434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Measurement of breakdown kicks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477001" y="4645968"/>
            <a:ext cx="2447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2"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Measurement of effect of beam loading on breakdown rate</a:t>
            </a:r>
          </a:p>
        </p:txBody>
      </p:sp>
      <p:cxnSp>
        <p:nvCxnSpPr>
          <p:cNvPr id="79" name="Elbow Connector 78"/>
          <p:cNvCxnSpPr/>
          <p:nvPr/>
        </p:nvCxnSpPr>
        <p:spPr bwMode="auto">
          <a:xfrm flipV="1">
            <a:off x="1162050" y="3676650"/>
            <a:ext cx="4448175" cy="428625"/>
          </a:xfrm>
          <a:prstGeom prst="bentConnector3">
            <a:avLst>
              <a:gd name="adj1" fmla="val 781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0" name="Rectangle 79"/>
          <p:cNvSpPr/>
          <p:nvPr/>
        </p:nvSpPr>
        <p:spPr>
          <a:xfrm>
            <a:off x="3890601" y="3128576"/>
            <a:ext cx="89094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algn="ctr">
              <a:tabLst>
                <a:tab pos="5032375" algn="l"/>
              </a:tabLst>
            </a:pPr>
            <a:r>
              <a:rPr lang="en-US" altLang="ja-JP" sz="800" dirty="0" smtClean="0">
                <a:latin typeface="Arial" charset="0"/>
                <a:ea typeface="ＭＳ Ｐゴシック" pitchFamily="1" charset="-128"/>
              </a:rPr>
              <a:t>1</a:t>
            </a:r>
            <a:r>
              <a:rPr lang="en-US" altLang="ja-JP" sz="800" baseline="30000" dirty="0" smtClean="0">
                <a:latin typeface="Arial" charset="0"/>
                <a:ea typeface="ＭＳ Ｐゴシック" pitchFamily="1" charset="-128"/>
              </a:rPr>
              <a:t>st</a:t>
            </a:r>
            <a:r>
              <a:rPr lang="en-US" altLang="ja-JP" sz="800" dirty="0" smtClean="0">
                <a:latin typeface="Arial" charset="0"/>
                <a:ea typeface="ＭＳ Ｐゴシック" pitchFamily="1" charset="-128"/>
              </a:rPr>
              <a:t> TBL PETS installation</a:t>
            </a:r>
          </a:p>
        </p:txBody>
      </p:sp>
      <p:sp>
        <p:nvSpPr>
          <p:cNvPr id="84" name="Rectangle 83"/>
          <p:cNvSpPr/>
          <p:nvPr/>
        </p:nvSpPr>
        <p:spPr>
          <a:xfrm>
            <a:off x="5048250" y="513546"/>
            <a:ext cx="3200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00187E"/>
                </a:solidFill>
                <a:latin typeface="Arial" charset="0"/>
              </a:rPr>
              <a:t>Operating scenario for 2010</a:t>
            </a:r>
          </a:p>
          <a:p>
            <a:r>
              <a:rPr lang="en-US" sz="1600" dirty="0" smtClean="0">
                <a:solidFill>
                  <a:srgbClr val="00187E"/>
                </a:solidFill>
                <a:latin typeface="Arial" charset="0"/>
              </a:rPr>
              <a:t>(an exercise)</a:t>
            </a:r>
            <a:endParaRPr lang="fr-FR" sz="1600" dirty="0">
              <a:solidFill>
                <a:srgbClr val="00187E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1209675" y="5862251"/>
            <a:ext cx="87629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algn="ctr">
              <a:tabLst>
                <a:tab pos="5032375" algn="l"/>
              </a:tabLst>
            </a:pPr>
            <a:r>
              <a:rPr lang="en-US" altLang="ja-JP" sz="800" dirty="0" smtClean="0">
                <a:latin typeface="Arial" charset="0"/>
                <a:ea typeface="ＭＳ Ｐゴシック" pitchFamily="1" charset="-128"/>
              </a:rPr>
              <a:t>2</a:t>
            </a:r>
            <a:r>
              <a:rPr lang="en-US" altLang="ja-JP" sz="800" baseline="30000" dirty="0" smtClean="0">
                <a:latin typeface="Arial" charset="0"/>
                <a:ea typeface="ＭＳ Ｐゴシック" pitchFamily="1" charset="-128"/>
              </a:rPr>
              <a:t>nd</a:t>
            </a:r>
            <a:r>
              <a:rPr lang="en-US" altLang="ja-JP" sz="800" dirty="0" smtClean="0">
                <a:latin typeface="Arial" charset="0"/>
                <a:ea typeface="ＭＳ Ｐゴシック" pitchFamily="1" charset="-128"/>
              </a:rPr>
              <a:t> TBL PETS installation</a:t>
            </a:r>
          </a:p>
        </p:txBody>
      </p:sp>
      <p:cxnSp>
        <p:nvCxnSpPr>
          <p:cNvPr id="96" name="Elbow Connector 95"/>
          <p:cNvCxnSpPr/>
          <p:nvPr/>
        </p:nvCxnSpPr>
        <p:spPr bwMode="auto">
          <a:xfrm>
            <a:off x="2495550" y="3971925"/>
            <a:ext cx="3257550" cy="266700"/>
          </a:xfrm>
          <a:prstGeom prst="bentConnector3">
            <a:avLst>
              <a:gd name="adj1" fmla="val 1023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4" name="Elbow Connector 103"/>
          <p:cNvCxnSpPr/>
          <p:nvPr/>
        </p:nvCxnSpPr>
        <p:spPr bwMode="auto">
          <a:xfrm>
            <a:off x="3505200" y="3971925"/>
            <a:ext cx="3000375" cy="962025"/>
          </a:xfrm>
          <a:prstGeom prst="bentConnector3">
            <a:avLst>
              <a:gd name="adj1" fmla="val 1063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5" name="Rectangle 114"/>
          <p:cNvSpPr/>
          <p:nvPr/>
        </p:nvSpPr>
        <p:spPr>
          <a:xfrm>
            <a:off x="5643201" y="3423851"/>
            <a:ext cx="1157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TBL studies</a:t>
            </a:r>
          </a:p>
        </p:txBody>
      </p:sp>
      <p:cxnSp>
        <p:nvCxnSpPr>
          <p:cNvPr id="125" name="Elbow Connector 124"/>
          <p:cNvCxnSpPr/>
          <p:nvPr/>
        </p:nvCxnSpPr>
        <p:spPr bwMode="auto">
          <a:xfrm flipV="1">
            <a:off x="514350" y="5314950"/>
            <a:ext cx="5143500" cy="295275"/>
          </a:xfrm>
          <a:prstGeom prst="bentConnector3">
            <a:avLst>
              <a:gd name="adj1" fmla="val 1277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8" name="Rectangle 127"/>
          <p:cNvSpPr/>
          <p:nvPr/>
        </p:nvSpPr>
        <p:spPr>
          <a:xfrm>
            <a:off x="6429085" y="5534561"/>
            <a:ext cx="27149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6075" lvl="1" indent="-112713">
              <a:tabLst>
                <a:tab pos="5032375" algn="l"/>
              </a:tabLst>
            </a:pPr>
            <a:r>
              <a:rPr lang="en-US" altLang="ja-JP" sz="1000" dirty="0" smtClean="0">
                <a:latin typeface="Arial" charset="0"/>
                <a:ea typeface="ＭＳ Ｐゴシック" pitchFamily="1" charset="-128"/>
              </a:rPr>
              <a:t>	</a:t>
            </a: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1000" dirty="0" smtClean="0">
              <a:latin typeface="Arial" charset="0"/>
              <a:ea typeface="ＭＳ Ｐゴシック" pitchFamily="1" charset="-128"/>
            </a:endParaRPr>
          </a:p>
          <a:p>
            <a:pPr marL="361950" lvl="2" indent="-180975">
              <a:buFontTx/>
              <a:buChar char="•"/>
              <a:tabLst>
                <a:tab pos="5032375" algn="l"/>
              </a:tabLst>
            </a:pPr>
            <a:r>
              <a:rPr lang="en-US" altLang="ja-JP" sz="1000" dirty="0" smtClean="0">
                <a:latin typeface="Arial" charset="0"/>
                <a:ea typeface="ＭＳ Ｐゴシック" pitchFamily="1" charset="-128"/>
              </a:rPr>
              <a:t>Stability studies &amp; </a:t>
            </a:r>
            <a:r>
              <a:rPr lang="en-US" altLang="ja-JP" sz="1000" dirty="0" smtClean="0">
                <a:latin typeface="Arial" charset="0"/>
                <a:ea typeface="ＭＳ Ｐゴシック" pitchFamily="1" charset="-128"/>
              </a:rPr>
              <a:t>improvements</a:t>
            </a:r>
          </a:p>
          <a:p>
            <a:pPr marL="361950" lvl="2" indent="-180975">
              <a:buFontTx/>
              <a:buChar char="•"/>
              <a:tabLst>
                <a:tab pos="5032375" algn="l"/>
              </a:tabLst>
            </a:pPr>
            <a:r>
              <a:rPr lang="en-US" altLang="ja-JP" sz="1000" dirty="0" smtClean="0">
                <a:latin typeface="Arial" charset="0"/>
                <a:ea typeface="ＭＳ Ｐゴシック" pitchFamily="1" charset="-128"/>
              </a:rPr>
              <a:t>PETS no recirculation</a:t>
            </a:r>
            <a:endParaRPr lang="en-US" altLang="ja-JP" sz="1000" dirty="0" smtClean="0">
              <a:latin typeface="Arial" charset="0"/>
              <a:ea typeface="ＭＳ Ｐゴシック" pitchFamily="1" charset="-128"/>
            </a:endParaRPr>
          </a:p>
          <a:p>
            <a:pPr marL="361950" lvl="2" indent="-180975">
              <a:buFontTx/>
              <a:buChar char="•"/>
              <a:tabLst>
                <a:tab pos="5032375" algn="l"/>
              </a:tabLst>
            </a:pPr>
            <a:r>
              <a:rPr lang="en-US" altLang="ja-JP" sz="1000" dirty="0" smtClean="0">
                <a:latin typeface="Arial" charset="0"/>
                <a:ea typeface="ＭＳ Ｐゴシック" pitchFamily="1" charset="-128"/>
              </a:rPr>
              <a:t>Phase </a:t>
            </a:r>
            <a:r>
              <a:rPr lang="en-US" altLang="ja-JP" sz="1000" dirty="0" smtClean="0">
                <a:latin typeface="Arial" charset="0"/>
                <a:ea typeface="ＭＳ Ｐゴシック" pitchFamily="1" charset="-128"/>
              </a:rPr>
              <a:t>stability</a:t>
            </a:r>
            <a:endParaRPr lang="en-US" altLang="ja-JP" sz="1000" dirty="0" smtClean="0">
              <a:latin typeface="Arial" charset="0"/>
              <a:ea typeface="ＭＳ Ｐゴシック" pitchFamily="1" charset="-128"/>
            </a:endParaRPr>
          </a:p>
          <a:p>
            <a:pPr marL="361950" lvl="2" indent="-180975">
              <a:buFontTx/>
              <a:buChar char="•"/>
              <a:tabLst>
                <a:tab pos="5032375" algn="l"/>
              </a:tabLst>
            </a:pPr>
            <a:r>
              <a:rPr lang="en-US" altLang="ja-JP" sz="1000" dirty="0" smtClean="0">
                <a:latin typeface="Arial" charset="0"/>
                <a:ea typeface="ＭＳ Ｐゴシック" pitchFamily="1" charset="-128"/>
              </a:rPr>
              <a:t>Operation at 5 Hz (or more)</a:t>
            </a:r>
          </a:p>
          <a:p>
            <a:pPr marL="361950" lvl="2" indent="-180975">
              <a:buFontTx/>
              <a:buChar char="•"/>
              <a:tabLst>
                <a:tab pos="5032375" algn="l"/>
              </a:tabLst>
            </a:pPr>
            <a:r>
              <a:rPr lang="en-US" altLang="ja-JP" sz="1000" dirty="0" smtClean="0">
                <a:latin typeface="Arial" charset="0"/>
                <a:ea typeface="ＭＳ Ｐゴシック" pitchFamily="1" charset="-128"/>
              </a:rPr>
              <a:t>Control of beam losses</a:t>
            </a:r>
          </a:p>
          <a:p>
            <a:pPr marL="361950" lvl="2" indent="-180975">
              <a:buFontTx/>
              <a:buChar char="•"/>
              <a:tabLst>
                <a:tab pos="5032375" algn="l"/>
              </a:tabLst>
            </a:pPr>
            <a:r>
              <a:rPr lang="en-US" altLang="ja-JP" sz="1000" dirty="0" smtClean="0">
                <a:latin typeface="Arial" charset="0"/>
                <a:ea typeface="ＭＳ Ｐゴシック" pitchFamily="1" charset="-128"/>
              </a:rPr>
              <a:t>Coherent Diffraction Radiation </a:t>
            </a:r>
            <a:r>
              <a:rPr lang="en-US" altLang="ja-JP" sz="1000" dirty="0" smtClean="0">
                <a:latin typeface="Arial" charset="0"/>
                <a:ea typeface="ＭＳ Ｐゴシック" pitchFamily="1" charset="-128"/>
              </a:rPr>
              <a:t>…</a:t>
            </a:r>
            <a:endParaRPr lang="fr-FR" sz="1000" dirty="0"/>
          </a:p>
        </p:txBody>
      </p:sp>
      <p:sp>
        <p:nvSpPr>
          <p:cNvPr id="129" name="Rectangle 128"/>
          <p:cNvSpPr/>
          <p:nvPr/>
        </p:nvSpPr>
        <p:spPr>
          <a:xfrm>
            <a:off x="3114675" y="4500176"/>
            <a:ext cx="1323975" cy="2146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85725" lvl="1" algn="ctr">
              <a:tabLst>
                <a:tab pos="5032375" algn="l"/>
              </a:tabLst>
            </a:pPr>
            <a:r>
              <a:rPr lang="en-US" altLang="ja-JP" sz="800" dirty="0" smtClean="0">
                <a:latin typeface="Arial" charset="0"/>
                <a:ea typeface="ＭＳ Ｐゴシック" pitchFamily="1" charset="-128"/>
              </a:rPr>
              <a:t>2</a:t>
            </a:r>
            <a:r>
              <a:rPr lang="en-US" altLang="ja-JP" sz="800" baseline="30000" dirty="0" smtClean="0">
                <a:latin typeface="Arial" charset="0"/>
                <a:ea typeface="ＭＳ Ｐゴシック" pitchFamily="1" charset="-128"/>
              </a:rPr>
              <a:t>nd</a:t>
            </a:r>
            <a:r>
              <a:rPr lang="en-US" altLang="ja-JP" sz="800" dirty="0" smtClean="0">
                <a:latin typeface="Arial" charset="0"/>
                <a:ea typeface="ＭＳ Ｐゴシック" pitchFamily="1" charset="-128"/>
              </a:rPr>
              <a:t> run PHIN 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5882385" y="5520409"/>
            <a:ext cx="25578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1">
              <a:tabLst>
                <a:tab pos="5032375" algn="l"/>
              </a:tabLst>
            </a:pP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TBL studies 30% deceleration</a:t>
            </a:r>
          </a:p>
        </p:txBody>
      </p:sp>
      <p:cxnSp>
        <p:nvCxnSpPr>
          <p:cNvPr id="131" name="Elbow Connector 130"/>
          <p:cNvCxnSpPr/>
          <p:nvPr/>
        </p:nvCxnSpPr>
        <p:spPr bwMode="auto">
          <a:xfrm>
            <a:off x="2838450" y="5476875"/>
            <a:ext cx="3114675" cy="285750"/>
          </a:xfrm>
          <a:prstGeom prst="bentConnector3">
            <a:avLst>
              <a:gd name="adj1" fmla="val 1055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33" grpId="0"/>
      <p:bldP spid="37" grpId="0"/>
      <p:bldP spid="38" grpId="0"/>
      <p:bldP spid="40" grpId="0"/>
      <p:bldP spid="41" grpId="0"/>
      <p:bldP spid="42" grpId="0"/>
      <p:bldP spid="43" grpId="0"/>
      <p:bldP spid="80" grpId="0" animBg="1"/>
      <p:bldP spid="85" grpId="0" animBg="1"/>
      <p:bldP spid="115" grpId="0"/>
      <p:bldP spid="128" grpId="0"/>
      <p:bldP spid="129" grpId="0" animBg="1"/>
      <p:bldP spid="13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12750" y="1204913"/>
            <a:ext cx="8116888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CH" altLang="ja-JP" sz="14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Drive Beam Generation</a:t>
            </a:r>
            <a:endParaRPr lang="en-US" altLang="ja-JP" sz="1400" dirty="0">
              <a:solidFill>
                <a:srgbClr val="00187E"/>
              </a:solidFill>
              <a:latin typeface="Arial" pitchFamily="34" charset="0"/>
              <a:ea typeface="ＭＳ Ｐゴシック" pitchFamily="34" charset="-128"/>
            </a:endParaRPr>
          </a:p>
          <a:p>
            <a:pPr>
              <a:buFontTx/>
              <a:buChar char="•"/>
            </a:pPr>
            <a:endParaRPr lang="en-US" altLang="ja-JP" sz="1000" dirty="0">
              <a:solidFill>
                <a:srgbClr val="00187E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Bunch train recombination </a:t>
            </a:r>
            <a:r>
              <a:rPr lang="en-US" altLang="ja-JP" sz="1200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2 x 4</a:t>
            </a: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 in DL and CR (from 3.5 to </a:t>
            </a:r>
            <a:r>
              <a:rPr lang="en-US" altLang="ja-JP" sz="1200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28 A</a:t>
            </a: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)</a:t>
            </a:r>
          </a:p>
          <a:p>
            <a:pPr marL="344488" lvl="1" indent="-111125">
              <a:buFontTx/>
              <a:buChar char="•"/>
            </a:pPr>
            <a:endParaRPr lang="en-US" altLang="ja-JP" sz="800" dirty="0">
              <a:latin typeface="Arial" pitchFamily="34" charset="0"/>
              <a:ea typeface="ＭＳ Ｐゴシック" pitchFamily="34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Transverse </a:t>
            </a:r>
            <a:r>
              <a:rPr lang="en-US" altLang="ja-JP" sz="1200" dirty="0" err="1">
                <a:latin typeface="Arial" pitchFamily="34" charset="0"/>
                <a:ea typeface="ＭＳ Ｐゴシック" pitchFamily="34" charset="-128"/>
              </a:rPr>
              <a:t>rms</a:t>
            </a: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en-US" altLang="ja-JP" sz="1200" dirty="0" err="1">
                <a:latin typeface="Arial" pitchFamily="34" charset="0"/>
                <a:ea typeface="ＭＳ Ｐゴシック" pitchFamily="34" charset="-128"/>
              </a:rPr>
              <a:t>emittance</a:t>
            </a: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 &lt; </a:t>
            </a:r>
            <a:r>
              <a:rPr lang="en-US" altLang="ja-JP" sz="12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150 </a:t>
            </a:r>
            <a:r>
              <a:rPr lang="en-US" altLang="ja-JP" sz="1200" dirty="0">
                <a:solidFill>
                  <a:srgbClr val="00187E"/>
                </a:solidFill>
                <a:latin typeface="Symbol" pitchFamily="18" charset="2"/>
                <a:ea typeface="ＭＳ Ｐゴシック" pitchFamily="34" charset="-128"/>
              </a:rPr>
              <a:t>p</a:t>
            </a:r>
            <a:r>
              <a:rPr lang="en-US" altLang="ja-JP" sz="12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 mm </a:t>
            </a:r>
            <a:r>
              <a:rPr lang="en-US" altLang="ja-JP" sz="1200" dirty="0" err="1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mrad</a:t>
            </a: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 (combined beam)</a:t>
            </a:r>
          </a:p>
          <a:p>
            <a:pPr marL="344488" lvl="1" indent="-111125">
              <a:buFontTx/>
              <a:buChar char="•"/>
            </a:pPr>
            <a:endParaRPr lang="en-US" altLang="ja-JP" sz="800" dirty="0">
              <a:latin typeface="Arial" pitchFamily="34" charset="0"/>
              <a:ea typeface="ＭＳ Ｐゴシック" pitchFamily="34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Bunch length control to </a:t>
            </a:r>
            <a:r>
              <a:rPr lang="en-US" altLang="ja-JP" sz="12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&lt; 1 mm </a:t>
            </a:r>
            <a:r>
              <a:rPr lang="en-US" altLang="ja-JP" sz="1200" dirty="0" err="1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rms</a:t>
            </a: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 (combined beam)</a:t>
            </a:r>
          </a:p>
          <a:p>
            <a:pPr marL="344488" lvl="1" indent="-111125">
              <a:buFontTx/>
              <a:buChar char="•"/>
            </a:pPr>
            <a:endParaRPr lang="en-US" altLang="ja-JP" sz="800" dirty="0">
              <a:latin typeface="Arial" pitchFamily="34" charset="0"/>
              <a:ea typeface="ＭＳ Ｐゴシック" pitchFamily="34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Beam current stability </a:t>
            </a:r>
            <a:r>
              <a:rPr lang="en-US" altLang="ja-JP" sz="12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~ 0.1 %</a:t>
            </a: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 for combined beam</a:t>
            </a:r>
          </a:p>
          <a:p>
            <a:pPr marL="344488" lvl="1" indent="-111125">
              <a:buFontTx/>
              <a:buChar char="•"/>
            </a:pPr>
            <a:endParaRPr lang="de-CH" altLang="ja-JP" sz="1200" dirty="0">
              <a:latin typeface="Arial" pitchFamily="34" charset="0"/>
              <a:ea typeface="ＭＳ Ｐゴシック" pitchFamily="34" charset="-128"/>
            </a:endParaRPr>
          </a:p>
          <a:p>
            <a:r>
              <a:rPr lang="de-CH" altLang="ja-JP" sz="1400" dirty="0">
                <a:latin typeface="Arial" pitchFamily="34" charset="0"/>
                <a:ea typeface="ＭＳ Ｐゴシック" pitchFamily="34" charset="-128"/>
              </a:rPr>
              <a:t>Drive Beam Power Production &amp; Two Beam Acceleration</a:t>
            </a:r>
          </a:p>
          <a:p>
            <a:pPr marL="344488" lvl="1" indent="-111125">
              <a:buFontTx/>
              <a:buChar char="•"/>
            </a:pPr>
            <a:endParaRPr lang="de-CH" altLang="ja-JP" sz="1000" dirty="0">
              <a:latin typeface="Arial" pitchFamily="34" charset="0"/>
              <a:ea typeface="ＭＳ Ｐゴシック" pitchFamily="34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20.8 A</a:t>
            </a: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 beam-powered test of a single PETS (without recirculation) in the TBTS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b="1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135 MW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(with 28 A potentially available in CLEX, the peak power can reach 240 MW)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140 ns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total pulse length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A measured breakdown rate in the range of </a:t>
            </a:r>
            <a:r>
              <a:rPr lang="en-US" altLang="ja-JP" sz="10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10-4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or lower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Operation of a few hundred hours at </a:t>
            </a:r>
            <a:r>
              <a:rPr lang="en-US" altLang="ja-JP" sz="10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 Hz</a:t>
            </a:r>
          </a:p>
          <a:p>
            <a:pPr marL="801688" lvl="2" indent="-111125">
              <a:buFontTx/>
              <a:buChar char="•"/>
            </a:pPr>
            <a:endParaRPr lang="en-US" altLang="ja-JP" sz="1000" dirty="0">
              <a:latin typeface="Arial" pitchFamily="34" charset="0"/>
              <a:ea typeface="ＭＳ Ｐゴシック" pitchFamily="34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7.4(10)</a:t>
            </a: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 A beam-powered test of a single PETS with ext. recirculation in TBTS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b="1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135 (81) MW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circulating power or </a:t>
            </a:r>
            <a:r>
              <a:rPr lang="en-US" altLang="ja-JP" sz="1000" b="1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65 (65) MW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available for accelerating testing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250 ns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total pulse length, </a:t>
            </a:r>
            <a:r>
              <a:rPr lang="en-US" altLang="ja-JP" sz="10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100 (170) ns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flattish-top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A measured breakdown rate in the range of </a:t>
            </a:r>
            <a:r>
              <a:rPr lang="en-US" altLang="ja-JP" sz="10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10-4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or lower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Operation of a few hundred hours at </a:t>
            </a:r>
            <a:r>
              <a:rPr lang="en-US" altLang="ja-JP" sz="10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5 Hz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On/off/adjust will be demonstrated using the external reflection/recirculation system mounted on one of the PETS in TBL.</a:t>
            </a:r>
            <a:endParaRPr lang="de-CH" altLang="ja-JP" sz="1400" dirty="0">
              <a:latin typeface="Arial" pitchFamily="34" charset="0"/>
              <a:ea typeface="ＭＳ Ｐゴシック" pitchFamily="34" charset="-128"/>
            </a:endParaRPr>
          </a:p>
          <a:p>
            <a:pPr marL="344488" lvl="1" indent="-111125">
              <a:buFontTx/>
              <a:buChar char="•"/>
            </a:pPr>
            <a:endParaRPr lang="de-CH" altLang="ja-JP" sz="1000" dirty="0">
              <a:latin typeface="Arial" pitchFamily="34" charset="0"/>
              <a:ea typeface="ＭＳ Ｐゴシック" pitchFamily="34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TBTS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Improved measurements of </a:t>
            </a:r>
            <a:r>
              <a:rPr lang="en-US" altLang="ja-JP" sz="10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power and energy loss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. 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Breakdown </a:t>
            </a:r>
            <a:r>
              <a:rPr lang="en-US" altLang="ja-JP" sz="10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transverse kick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measurements.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Probe Beam </a:t>
            </a:r>
            <a:r>
              <a:rPr lang="en-US" altLang="ja-JP" sz="10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energy gain and beam loading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tests. </a:t>
            </a:r>
          </a:p>
          <a:p>
            <a:pPr marL="344488" lvl="1" indent="-111125">
              <a:buFontTx/>
              <a:buChar char="•"/>
            </a:pPr>
            <a:endParaRPr lang="en-US" altLang="ja-JP" sz="1200" dirty="0">
              <a:latin typeface="Arial" pitchFamily="34" charset="0"/>
              <a:ea typeface="ＭＳ Ｐゴシック" pitchFamily="34" charset="-128"/>
            </a:endParaRPr>
          </a:p>
          <a:p>
            <a:pPr marL="344488" lvl="1" indent="-111125">
              <a:buFontTx/>
              <a:buChar char="•"/>
            </a:pPr>
            <a:r>
              <a:rPr lang="en-US" altLang="ja-JP" sz="1200" dirty="0">
                <a:latin typeface="Arial" pitchFamily="34" charset="0"/>
                <a:ea typeface="ＭＳ Ｐゴシック" pitchFamily="34" charset="-128"/>
              </a:rPr>
              <a:t>TBL</a:t>
            </a:r>
          </a:p>
          <a:p>
            <a:pPr marL="801688" lvl="2" indent="-111125">
              <a:buFontTx/>
              <a:buChar char="•"/>
            </a:pP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The current schedule is to have </a:t>
            </a:r>
            <a:r>
              <a:rPr lang="en-US" altLang="ja-JP" sz="1000" b="1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8 PETS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installed as well as a spectrometer dump for energy spectrum studies, toward the summer 2010. This will allow to verify transport of a beam with up to </a:t>
            </a:r>
            <a:r>
              <a:rPr lang="en-US" altLang="ja-JP" sz="1000" b="1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30%</a:t>
            </a:r>
            <a:r>
              <a:rPr lang="en-US" altLang="ja-JP" sz="1000" dirty="0">
                <a:latin typeface="Arial" pitchFamily="34" charset="0"/>
                <a:ea typeface="ＭＳ Ｐゴシック" pitchFamily="34" charset="-128"/>
              </a:rPr>
              <a:t> of the energy extracted.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65263" y="690563"/>
            <a:ext cx="6661150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>
                <a:solidFill>
                  <a:srgbClr val="00187E"/>
                </a:solidFill>
                <a:latin typeface="Arial" pitchFamily="34" charset="0"/>
              </a:rPr>
              <a:t>CTF3 2010 outlook</a:t>
            </a: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054725" y="3586163"/>
            <a:ext cx="30892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Overall reasonable goals, but difficult to have a few hundred hours, and 5 Hz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672138" y="5343525"/>
            <a:ext cx="30892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TBTS studies and especially TBL results can happen only quite late in 2010…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5672138" y="1559859"/>
            <a:ext cx="3089275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Will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be OK, possibly somewhat reduced performance…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331449" y="2913373"/>
            <a:ext cx="6661150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 smtClean="0">
                <a:solidFill>
                  <a:srgbClr val="00187E"/>
                </a:solidFill>
                <a:latin typeface="Arial" charset="0"/>
              </a:rPr>
              <a:t>Reserve</a:t>
            </a:r>
            <a:endParaRPr lang="en-US" sz="2000" dirty="0">
              <a:solidFill>
                <a:srgbClr val="00187E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4" y="1447799"/>
          <a:ext cx="8763003" cy="3962400"/>
        </p:xfrm>
        <a:graphic>
          <a:graphicData uri="http://schemas.openxmlformats.org/drawingml/2006/table">
            <a:tbl>
              <a:tblPr/>
              <a:tblGrid>
                <a:gridCol w="1268131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</a:tblGrid>
              <a:tr h="196335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6335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CTF3 TBTS operation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inst.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1-2 structures, beam loading, breakdown kick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CTF3 TBL operation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inst.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Deceleration 8 PETS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final decelerator test (16 PETS, 50%)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Modules lab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initial tests, installation 2 modules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further tests, installation 4 modules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pre-series production, industrialization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Modules CTF3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module inst.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 1 module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modules inst.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 3 modules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&gt; upgrades?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phase feedback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design, hardware tests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TBL+ 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commissio-ning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RF testing, potential upgrades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 DB injector &amp; linac 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 &amp; hardware construction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commissioning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staged upgrade &amp; testing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structures construction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precision metrology, fabr. procedures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 to 40 structures built, establish precision machining at CERN or elsewhere, 5 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m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 tolerances achieved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more than 200 structures built, final cost optimization, pre-series with industry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test infrastructure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test stand inst.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test stand testing and upgrades (at least two slots)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continue testing with increased capabilities, CERN or elsewhere, up to 10 slots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testing, up to 200 accelerating structures plus PETS and RF components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Prototypes of critical components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choices, design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construction, hardware tests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finalization, performance &amp; cost optimization, industrialization for large scale components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65263" y="690563"/>
            <a:ext cx="6661150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 smtClean="0">
                <a:solidFill>
                  <a:srgbClr val="00187E"/>
                </a:solidFill>
                <a:latin typeface="Arial" pitchFamily="34" charset="0"/>
              </a:rPr>
              <a:t>TDR phase preliminary schedule</a:t>
            </a:r>
            <a:endParaRPr lang="en-US" sz="2000" dirty="0">
              <a:solidFill>
                <a:srgbClr val="00187E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7227888" y="954088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i="1" dirty="0">
                <a:solidFill>
                  <a:srgbClr val="CC0000"/>
                </a:solidFill>
                <a:latin typeface="Arial" charset="0"/>
              </a:rPr>
              <a:t>Goals</a:t>
            </a:r>
            <a:endParaRPr lang="en-US" sz="1800" i="1" dirty="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1430338" y="758825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solidFill>
                  <a:srgbClr val="00187E"/>
                </a:solidFill>
                <a:latin typeface="Arial" charset="0"/>
              </a:rPr>
              <a:t>2009 CTF3 experimental program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50863" y="1500188"/>
            <a:ext cx="8194675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7800" indent="-177800" eaLnBrk="0" hangingPunct="0">
              <a:tabLst>
                <a:tab pos="1947863" algn="l"/>
              </a:tabLst>
            </a:pPr>
            <a:r>
              <a:rPr lang="en-US" sz="1400" dirty="0">
                <a:solidFill>
                  <a:srgbClr val="00187E"/>
                </a:solidFill>
                <a:latin typeface="Arial" charset="0"/>
              </a:rPr>
              <a:t>	</a:t>
            </a:r>
            <a:endParaRPr lang="en-US" sz="1400" b="1" dirty="0">
              <a:solidFill>
                <a:srgbClr val="00187E"/>
              </a:solidFill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30 GHz:	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One structure test (TM02) + breakdown studies</a:t>
            </a:r>
            <a:endParaRPr lang="en-US" sz="1400" dirty="0">
              <a:solidFill>
                <a:srgbClr val="00B050"/>
              </a:solidFill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PHIN	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Beam characterization, reach ½ of nominal bunch charge ?</a:t>
            </a: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CALIFES	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Beam characterization, beam to TBTS (most likely still reduced current)</a:t>
            </a:r>
            <a:endParaRPr lang="en-US" sz="1400" dirty="0">
              <a:solidFill>
                <a:srgbClr val="00B050"/>
              </a:solidFill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Delay Loop	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Back in operation, retrieve combination x 2 (~ 7 A)</a:t>
            </a: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Combiner Ring	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Final optics checks, </a:t>
            </a:r>
            <a:r>
              <a:rPr lang="en-US" sz="1400" dirty="0" err="1">
                <a:solidFill>
                  <a:srgbClr val="FFC000"/>
                </a:solidFill>
                <a:latin typeface="Arial" charset="0"/>
              </a:rPr>
              <a:t>isochronicity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, put together with DL (&gt; 24 A) </a:t>
            </a: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TL2	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Complete commissioning 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(tail clipper), bunch length control, </a:t>
            </a:r>
            <a:r>
              <a:rPr lang="en-US" sz="1400" dirty="0">
                <a:latin typeface="Arial" charset="0"/>
              </a:rPr>
              <a:t>&gt; </a:t>
            </a:r>
            <a:r>
              <a:rPr lang="en-US" sz="1400" dirty="0">
                <a:solidFill>
                  <a:srgbClr val="CC0000"/>
                </a:solidFill>
                <a:latin typeface="Arial" charset="0"/>
              </a:rPr>
              <a:t>20 A</a:t>
            </a:r>
            <a:r>
              <a:rPr lang="en-US" sz="1400" dirty="0">
                <a:latin typeface="Arial" charset="0"/>
              </a:rPr>
              <a:t> to users</a:t>
            </a: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endParaRPr lang="de-CH" sz="1400" dirty="0"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TBTS	</a:t>
            </a:r>
            <a:r>
              <a:rPr lang="de-CH" sz="1400" dirty="0">
                <a:solidFill>
                  <a:srgbClr val="FFC000"/>
                </a:solidFill>
                <a:latin typeface="Arial" charset="0"/>
              </a:rPr>
              <a:t>PETS to nominal 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power</a:t>
            </a:r>
            <a:r>
              <a:rPr lang="de-CH" sz="1400" dirty="0">
                <a:solidFill>
                  <a:srgbClr val="FFC000"/>
                </a:solidFill>
                <a:latin typeface="Arial" charset="0"/>
              </a:rPr>
              <a:t>/pulse length </a:t>
            </a:r>
            <a:r>
              <a:rPr lang="de-CH" sz="1400" dirty="0">
                <a:latin typeface="Arial" charset="0"/>
              </a:rPr>
              <a:t>(</a:t>
            </a:r>
            <a:r>
              <a:rPr lang="de-CH" sz="1400" dirty="0">
                <a:solidFill>
                  <a:srgbClr val="CC0000"/>
                </a:solidFill>
                <a:latin typeface="Arial" charset="0"/>
              </a:rPr>
              <a:t>15 A</a:t>
            </a:r>
            <a:r>
              <a:rPr lang="de-CH" sz="1400" dirty="0">
                <a:latin typeface="Arial" charset="0"/>
              </a:rPr>
              <a:t>, 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recirculation</a:t>
            </a:r>
            <a:r>
              <a:rPr lang="de-CH" sz="1400" dirty="0">
                <a:latin typeface="Arial" charset="0"/>
              </a:rPr>
              <a:t>)</a:t>
            </a:r>
          </a:p>
          <a:p>
            <a:pPr marL="177800" indent="-177800" eaLnBrk="0" hangingPunct="0"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		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Beam commissioning of probe beam line</a:t>
            </a:r>
          </a:p>
          <a:p>
            <a:pPr marL="177800" indent="-177800" eaLnBrk="0" hangingPunct="0"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		</a:t>
            </a:r>
            <a:r>
              <a:rPr lang="de-CH" sz="1400" dirty="0">
                <a:solidFill>
                  <a:srgbClr val="FF0000"/>
                </a:solidFill>
                <a:latin typeface="Arial" charset="0"/>
              </a:rPr>
              <a:t>First accelerating structure tests (one structure ? – CLIC G)</a:t>
            </a:r>
          </a:p>
          <a:p>
            <a:pPr marL="177800" indent="-177800" eaLnBrk="0" hangingPunct="0"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		</a:t>
            </a:r>
            <a:r>
              <a:rPr lang="de-CH" sz="1400" dirty="0">
                <a:solidFill>
                  <a:srgbClr val="FF0000"/>
                </a:solidFill>
                <a:latin typeface="Arial" charset="0"/>
              </a:rPr>
              <a:t>Two-beam studies (deceleration/acceleration), initial breakdown kicks studies</a:t>
            </a:r>
            <a:r>
              <a:rPr lang="de-CH" sz="1400" dirty="0">
                <a:latin typeface="Arial" charset="0"/>
              </a:rPr>
              <a:t>		</a:t>
            </a:r>
            <a:endParaRPr lang="en-US" sz="1400" dirty="0"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TBL	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PETS validation 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(100 MW, need &gt; 20 A), beam line studies (2-3 PETS ?)</a:t>
            </a: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endParaRPr lang="en-US" sz="1400" dirty="0" smtClean="0">
              <a:latin typeface="Arial" charset="0"/>
            </a:endParaRPr>
          </a:p>
          <a:p>
            <a:pPr marL="177800" indent="-177800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 smtClean="0">
                <a:latin typeface="Arial" charset="0"/>
              </a:rPr>
              <a:t>Others</a:t>
            </a:r>
            <a:r>
              <a:rPr lang="en-US" sz="1400" dirty="0">
                <a:latin typeface="Arial" charset="0"/>
              </a:rPr>
              <a:t>	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CDR studies in CRM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beam dynamics benchmarking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stability studies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control 	of beam losses…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95440" y="3304122"/>
            <a:ext cx="6973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charset="0"/>
              </a:rPr>
              <a:t>~ 28 A</a:t>
            </a:r>
            <a:endParaRPr lang="en-US" sz="14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302166" y="2065712"/>
            <a:ext cx="13420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chemeClr val="accent2"/>
                </a:solidFill>
                <a:latin typeface="Arial" charset="0"/>
              </a:rPr>
              <a:t>Nominal reached</a:t>
            </a:r>
            <a:endParaRPr lang="en-US" sz="12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448163" y="4101982"/>
            <a:ext cx="12950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chemeClr val="accent2"/>
                </a:solidFill>
                <a:latin typeface="Arial" charset="0"/>
              </a:rPr>
              <a:t>Max  ~12 A</a:t>
            </a:r>
          </a:p>
          <a:p>
            <a:r>
              <a:rPr lang="en-GB" sz="1200" dirty="0" smtClean="0">
                <a:solidFill>
                  <a:schemeClr val="accent2"/>
                </a:solidFill>
                <a:latin typeface="Arial" charset="0"/>
              </a:rPr>
              <a:t>170 MW, 200 ns</a:t>
            </a:r>
            <a:endParaRPr lang="en-US" sz="12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339305" y="4646268"/>
            <a:ext cx="16674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chemeClr val="accent2"/>
                </a:solidFill>
                <a:latin typeface="Arial" charset="0"/>
              </a:rPr>
              <a:t>No structure available</a:t>
            </a:r>
            <a:endParaRPr lang="en-US" sz="12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040910" y="5561948"/>
            <a:ext cx="18485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chemeClr val="accent2"/>
                </a:solidFill>
                <a:latin typeface="Arial" charset="0"/>
              </a:rPr>
              <a:t>~20 MW with 10 A</a:t>
            </a:r>
          </a:p>
          <a:p>
            <a:r>
              <a:rPr lang="en-GB" sz="1200" dirty="0" smtClean="0">
                <a:solidFill>
                  <a:schemeClr val="accent2"/>
                </a:solidFill>
                <a:latin typeface="Arial" charset="0"/>
              </a:rPr>
              <a:t>Only one PETS installed</a:t>
            </a:r>
            <a:endParaRPr lang="en-US" sz="1200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1922463" y="612775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solidFill>
                  <a:srgbClr val="00187E"/>
                </a:solidFill>
                <a:latin typeface="Arial" charset="0"/>
              </a:rPr>
              <a:t>TBTS, PETS conditioning</a:t>
            </a:r>
          </a:p>
        </p:txBody>
      </p:sp>
      <p:pic>
        <p:nvPicPr>
          <p:cNvPr id="1024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063" y="1662113"/>
            <a:ext cx="401955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4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5825" y="1711325"/>
            <a:ext cx="398621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4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350" y="4305300"/>
            <a:ext cx="37099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3225" y="4737100"/>
            <a:ext cx="3463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251" name="Oval 11"/>
          <p:cNvSpPr>
            <a:spLocks noChangeArrowheads="1"/>
          </p:cNvSpPr>
          <p:nvPr/>
        </p:nvSpPr>
        <p:spPr bwMode="auto">
          <a:xfrm>
            <a:off x="3649663" y="1658938"/>
            <a:ext cx="528637" cy="3016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>
            <a:off x="2560638" y="1674813"/>
            <a:ext cx="528637" cy="3016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Oval 14"/>
          <p:cNvSpPr>
            <a:spLocks noChangeArrowheads="1"/>
          </p:cNvSpPr>
          <p:nvPr/>
        </p:nvSpPr>
        <p:spPr bwMode="auto">
          <a:xfrm>
            <a:off x="7105650" y="3387725"/>
            <a:ext cx="528638" cy="3016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Oval 15"/>
          <p:cNvSpPr>
            <a:spLocks noChangeArrowheads="1"/>
          </p:cNvSpPr>
          <p:nvPr/>
        </p:nvSpPr>
        <p:spPr bwMode="auto">
          <a:xfrm>
            <a:off x="8097838" y="3389313"/>
            <a:ext cx="528637" cy="3016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 animBg="1"/>
      <p:bldP spid="10252" grpId="0" animBg="1"/>
      <p:bldP spid="10254" grpId="0" animBg="1"/>
      <p:bldP spid="1025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795" y="860347"/>
            <a:ext cx="516572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0530" y="3867157"/>
            <a:ext cx="4764398" cy="249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447353" y="683942"/>
            <a:ext cx="5443886" cy="2856145"/>
            <a:chOff x="150" y="251"/>
            <a:chExt cx="5364" cy="3143"/>
          </a:xfrm>
        </p:grpSpPr>
        <p:pic>
          <p:nvPicPr>
            <p:cNvPr id="3" name="Picture 10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08" y="251"/>
              <a:ext cx="2303" cy="3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150" y="1520"/>
              <a:ext cx="1246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Arial" charset="0"/>
                </a:rPr>
                <a:t>Variable </a:t>
              </a:r>
              <a:r>
                <a:rPr lang="en-US" sz="1400" dirty="0" smtClean="0">
                  <a:latin typeface="Arial" charset="0"/>
                </a:rPr>
                <a:t>power splitter</a:t>
              </a:r>
              <a:endParaRPr lang="en-US" sz="1400" dirty="0">
                <a:latin typeface="Arial" charset="0"/>
              </a:endParaRP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3795" y="812"/>
              <a:ext cx="1719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Arial" charset="0"/>
                </a:rPr>
                <a:t>Variable phase shifter</a:t>
              </a:r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1200" y="1814"/>
              <a:ext cx="962" cy="292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H="1">
              <a:off x="3002" y="1225"/>
              <a:ext cx="872" cy="45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1833" y="3852193"/>
            <a:ext cx="6148039" cy="256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4436326" y="4866089"/>
            <a:ext cx="1035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Prediction</a:t>
            </a:r>
            <a:endParaRPr lang="en-US" sz="1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1565" y="5657826"/>
            <a:ext cx="1035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187E"/>
                </a:solidFill>
                <a:latin typeface="Arial" pitchFamily="34" charset="0"/>
                <a:cs typeface="Arial" pitchFamily="34" charset="0"/>
              </a:rPr>
              <a:t>Measurement</a:t>
            </a:r>
            <a:endParaRPr lang="en-US" sz="1000" dirty="0">
              <a:solidFill>
                <a:srgbClr val="00187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1432931" y="599573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>
                <a:solidFill>
                  <a:srgbClr val="00187E"/>
                </a:solidFill>
                <a:latin typeface="Arial" charset="0"/>
              </a:rPr>
              <a:t>PHIN status</a:t>
            </a:r>
          </a:p>
        </p:txBody>
      </p:sp>
      <p:pic>
        <p:nvPicPr>
          <p:cNvPr id="3" name="Picture 6" descr="DSC_1187_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1014" y="1177197"/>
            <a:ext cx="4418902" cy="2932260"/>
          </a:xfrm>
          <a:prstGeom prst="rect">
            <a:avLst/>
          </a:prstGeom>
          <a:noFill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176" y="4646342"/>
            <a:ext cx="3688985" cy="2078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9826" y="4556093"/>
            <a:ext cx="3655369" cy="214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20854" y="1297607"/>
            <a:ext cx="4061213" cy="2308324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First run in 2009 very </a:t>
            </a:r>
            <a:r>
              <a:rPr lang="en-US" sz="1200" dirty="0" err="1" smtClean="0">
                <a:latin typeface="Arial" charset="0"/>
              </a:rPr>
              <a:t>successfull</a:t>
            </a:r>
            <a:endParaRPr lang="en-US" sz="1200" dirty="0" smtClean="0">
              <a:latin typeface="Arial" charset="0"/>
            </a:endParaRP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Bunch charge up to 2.5 </a:t>
            </a:r>
            <a:r>
              <a:rPr lang="en-US" sz="1200" dirty="0" err="1" smtClean="0">
                <a:latin typeface="Arial" charset="0"/>
              </a:rPr>
              <a:t>nC</a:t>
            </a:r>
            <a:r>
              <a:rPr lang="en-US" sz="1200" dirty="0" smtClean="0">
                <a:latin typeface="Arial" charset="0"/>
              </a:rPr>
              <a:t>, above nominal</a:t>
            </a: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Beam energy ~ 5-6 </a:t>
            </a:r>
            <a:r>
              <a:rPr lang="en-US" sz="1200" dirty="0" err="1" smtClean="0">
                <a:latin typeface="Arial" charset="0"/>
              </a:rPr>
              <a:t>MeV</a:t>
            </a:r>
            <a:endParaRPr lang="en-US" sz="1200" dirty="0" smtClean="0">
              <a:latin typeface="Arial" charset="0"/>
            </a:endParaRP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err="1" smtClean="0">
                <a:latin typeface="Arial" charset="0"/>
              </a:rPr>
              <a:t>Emittance</a:t>
            </a:r>
            <a:r>
              <a:rPr lang="en-US" sz="1200" dirty="0" smtClean="0">
                <a:latin typeface="Arial" charset="0"/>
              </a:rPr>
              <a:t> measured ~ 7 </a:t>
            </a:r>
            <a:r>
              <a:rPr lang="en-US" sz="1200" dirty="0" smtClean="0">
                <a:latin typeface="Symbol" pitchFamily="18" charset="2"/>
              </a:rPr>
              <a:t>p</a:t>
            </a:r>
            <a:r>
              <a:rPr lang="en-US" sz="1200" dirty="0" smtClean="0">
                <a:latin typeface="Arial" charset="0"/>
              </a:rPr>
              <a:t> mm </a:t>
            </a:r>
            <a:r>
              <a:rPr lang="en-US" sz="1200" dirty="0" err="1" smtClean="0">
                <a:latin typeface="Arial" charset="0"/>
              </a:rPr>
              <a:t>mrad</a:t>
            </a:r>
            <a:endParaRPr lang="en-US" sz="1200" dirty="0" smtClean="0">
              <a:latin typeface="Arial" charset="0"/>
            </a:endParaRP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Very good agreement with simulations</a:t>
            </a:r>
            <a:endParaRPr lang="en-US" sz="1200" dirty="0">
              <a:latin typeface="Arial" charset="0"/>
            </a:endParaRP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Several potential improvements identified, will be implemented for next run</a:t>
            </a:r>
          </a:p>
          <a:p>
            <a:pPr marL="233363" indent="-233363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Aims for next run: stability (short and long term)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888059" y="1085385"/>
            <a:ext cx="4995746" cy="321155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70192" y="1418929"/>
            <a:ext cx="4819803" cy="220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896843" y="575048"/>
            <a:ext cx="809347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6075" indent="-112713">
              <a:tabLst>
                <a:tab pos="5032375" algn="l"/>
              </a:tabLst>
            </a:pPr>
            <a:r>
              <a:rPr lang="de-CH" altLang="ja-JP" sz="14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Drive Beam Generation</a:t>
            </a:r>
            <a:endParaRPr lang="en-US" altLang="ja-JP" sz="1400" dirty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 marL="346075" indent="-112713">
              <a:buFontTx/>
              <a:buChar char="•"/>
              <a:tabLst>
                <a:tab pos="5032375" algn="l"/>
              </a:tabLst>
            </a:pPr>
            <a:endParaRPr lang="en-US" altLang="ja-JP" sz="1000" dirty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Bunch train recombination </a:t>
            </a:r>
            <a:r>
              <a:rPr lang="en-US" altLang="ja-JP" sz="1200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2 x 4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in DL and CR (from 3.5 to </a:t>
            </a:r>
            <a:r>
              <a:rPr lang="en-US" altLang="ja-JP" sz="1200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28 A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)</a:t>
            </a: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Transverse </a:t>
            </a:r>
            <a:r>
              <a:rPr lang="en-US" altLang="ja-JP" sz="1200" dirty="0" err="1">
                <a:latin typeface="Arial" charset="0"/>
                <a:ea typeface="ＭＳ Ｐゴシック" pitchFamily="1" charset="-128"/>
              </a:rPr>
              <a:t>rms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</a:t>
            </a:r>
            <a:r>
              <a:rPr lang="en-US" altLang="ja-JP" sz="1200" dirty="0" err="1">
                <a:latin typeface="Arial" charset="0"/>
                <a:ea typeface="ＭＳ Ｐゴシック" pitchFamily="1" charset="-128"/>
              </a:rPr>
              <a:t>emittance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&lt;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150 </a:t>
            </a:r>
            <a:r>
              <a:rPr lang="en-US" altLang="ja-JP" sz="1200" dirty="0">
                <a:solidFill>
                  <a:srgbClr val="00187E"/>
                </a:solidFill>
                <a:latin typeface="Symbol" pitchFamily="18" charset="2"/>
                <a:ea typeface="ＭＳ Ｐゴシック" pitchFamily="1" charset="-128"/>
              </a:rPr>
              <a:t>p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 mm </a:t>
            </a:r>
            <a:r>
              <a:rPr lang="en-US" altLang="ja-JP" sz="1200" dirty="0" err="1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mrad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(combined beam)</a:t>
            </a: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Bunch length control to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&lt; 1 mm </a:t>
            </a:r>
            <a:r>
              <a:rPr lang="en-US" altLang="ja-JP" sz="1200" dirty="0" err="1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rms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(combined beam)</a:t>
            </a: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800" dirty="0"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r>
              <a:rPr lang="en-US" altLang="ja-JP" sz="1200" dirty="0">
                <a:latin typeface="Arial" charset="0"/>
                <a:ea typeface="ＭＳ Ｐゴシック" pitchFamily="1" charset="-128"/>
              </a:rPr>
              <a:t>Beam current stability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~ 0.1 %</a:t>
            </a:r>
            <a:r>
              <a:rPr lang="en-US" altLang="ja-JP" sz="1200" dirty="0">
                <a:latin typeface="Arial" charset="0"/>
                <a:ea typeface="ＭＳ Ｐゴシック" pitchFamily="1" charset="-128"/>
              </a:rPr>
              <a:t> for combined </a:t>
            </a:r>
            <a:r>
              <a:rPr lang="en-US" altLang="ja-JP" sz="1200" dirty="0" smtClean="0">
                <a:latin typeface="Arial" charset="0"/>
                <a:ea typeface="ＭＳ Ｐゴシック" pitchFamily="1" charset="-128"/>
              </a:rPr>
              <a:t>beam	</a:t>
            </a: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1200" u="sng" dirty="0" smtClean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buFontTx/>
              <a:buChar char="•"/>
              <a:tabLst>
                <a:tab pos="5032375" algn="l"/>
              </a:tabLst>
            </a:pPr>
            <a:endParaRPr lang="en-US" altLang="ja-JP" sz="1200" u="sng" dirty="0" smtClean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 marL="346075" lvl="1" indent="-112713">
              <a:tabLst>
                <a:tab pos="3887788" algn="l"/>
                <a:tab pos="3941763" algn="l"/>
              </a:tabLst>
            </a:pPr>
            <a:r>
              <a:rPr lang="en-US" altLang="ja-JP" sz="12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 		</a:t>
            </a:r>
            <a:r>
              <a:rPr lang="en-US" altLang="ja-JP" sz="1200" u="sng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Quite close to all requirements already at the end of 2009</a:t>
            </a:r>
            <a:endParaRPr lang="en-US" altLang="ja-JP" sz="1200" u="sng" dirty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</p:txBody>
      </p:sp>
      <p:graphicFrame>
        <p:nvGraphicFramePr>
          <p:cNvPr id="4" name="Group 541"/>
          <p:cNvGraphicFramePr>
            <a:graphicFrameLocks noGrp="1"/>
          </p:cNvGraphicFramePr>
          <p:nvPr/>
        </p:nvGraphicFramePr>
        <p:xfrm>
          <a:off x="376517" y="2801112"/>
          <a:ext cx="8440484" cy="3940464"/>
        </p:xfrm>
        <a:graphic>
          <a:graphicData uri="http://schemas.openxmlformats.org/drawingml/2006/table">
            <a:tbl>
              <a:tblPr/>
              <a:tblGrid>
                <a:gridCol w="1854976"/>
                <a:gridCol w="914615"/>
                <a:gridCol w="1337894"/>
                <a:gridCol w="1641335"/>
                <a:gridCol w="1324102"/>
                <a:gridCol w="1367562"/>
              </a:tblGrid>
              <a:tr h="47139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Parameter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Unit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CLIC nominal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Present state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Objective 2010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Objective 2012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7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I initial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A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7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5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5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5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7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I final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A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100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28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明朝" pitchFamily="-110" charset="-128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30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30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7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Q</a:t>
                      </a:r>
                      <a:r>
                        <a:rPr kumimoji="0" lang="en-US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b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nC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8.4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4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2.5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2.5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45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Emittance, norm rms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p mm mrad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≤ 150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100 (end of linac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≤ 150 (vert., comb. beam)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≤ 150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 </a:t>
                      </a:r>
                      <a:b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</a:b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(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comb. beam)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≤ 150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 </a:t>
                      </a:r>
                      <a:b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</a:b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(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comb. beam)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7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Bunch length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mm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≤ 1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≤ 1  (end of linac)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≤ 1 (comb. beam)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≤ 1 (comb. beam)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7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E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MeV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明朝" pitchFamily="-110" charset="-128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2400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明朝" pitchFamily="-110" charset="-128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120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120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150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7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T</a:t>
                      </a:r>
                      <a:r>
                        <a:rPr kumimoji="0" lang="en-US" sz="10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pulse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 initial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ms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140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1.4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1.4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1.4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7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T</a:t>
                      </a:r>
                      <a:r>
                        <a:rPr kumimoji="0" lang="en-US" sz="10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pulse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 final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ns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240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140 (240)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140 (240)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140 (240)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7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Beam Load. Eff.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%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97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95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95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95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7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Deceleration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%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90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0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明朝" pitchFamily="-110" charset="-128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50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7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Phase stability @ 12 GHz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degrees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0.2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?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6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Intensity stability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7.510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-4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to few 10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-5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a few 10</a:t>
                      </a:r>
                      <a:r>
                        <a:rPr kumimoji="0" lang="en-US" sz="1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-3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明朝" pitchFamily="-110" charset="-128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10</a:t>
                      </a:r>
                      <a:r>
                        <a:rPr kumimoji="0" lang="en-US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-3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明朝" pitchFamily="-110" charset="-128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&lt; 10</a:t>
                      </a:r>
                      <a:r>
                        <a:rPr kumimoji="0" lang="en-US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-110" charset="-128"/>
                          <a:cs typeface="Arial" pitchFamily="34" charset="0"/>
                        </a:rPr>
                        <a:t>-3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明朝" pitchFamily="-110" charset="-128"/>
                        <a:cs typeface="Arial" pitchFamily="34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2861" y="945136"/>
            <a:ext cx="6899271" cy="5282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" name="Line 3"/>
          <p:cNvSpPr>
            <a:spLocks noChangeShapeType="1"/>
          </p:cNvSpPr>
          <p:nvPr/>
        </p:nvSpPr>
        <p:spPr bwMode="auto">
          <a:xfrm flipV="1">
            <a:off x="1772072" y="2556471"/>
            <a:ext cx="3795883" cy="314950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 rot="19352390">
            <a:off x="4662264" y="2374363"/>
            <a:ext cx="766229" cy="53982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5438112" y="1283338"/>
            <a:ext cx="1665507" cy="1388577"/>
          </a:xfrm>
          <a:custGeom>
            <a:avLst/>
            <a:gdLst/>
            <a:ahLst/>
            <a:cxnLst>
              <a:cxn ang="0">
                <a:pos x="0" y="854"/>
              </a:cxn>
              <a:cxn ang="0">
                <a:pos x="72" y="728"/>
              </a:cxn>
              <a:cxn ang="0">
                <a:pos x="18" y="449"/>
              </a:cxn>
              <a:cxn ang="0">
                <a:pos x="114" y="323"/>
              </a:cxn>
              <a:cxn ang="0">
                <a:pos x="260" y="235"/>
              </a:cxn>
              <a:cxn ang="0">
                <a:pos x="474" y="65"/>
              </a:cxn>
              <a:cxn ang="0">
                <a:pos x="657" y="8"/>
              </a:cxn>
              <a:cxn ang="0">
                <a:pos x="861" y="116"/>
              </a:cxn>
              <a:cxn ang="0">
                <a:pos x="1017" y="254"/>
              </a:cxn>
              <a:cxn ang="0">
                <a:pos x="993" y="473"/>
              </a:cxn>
              <a:cxn ang="0">
                <a:pos x="753" y="695"/>
              </a:cxn>
              <a:cxn ang="0">
                <a:pos x="567" y="818"/>
              </a:cxn>
              <a:cxn ang="0">
                <a:pos x="360" y="821"/>
              </a:cxn>
              <a:cxn ang="0">
                <a:pos x="201" y="722"/>
              </a:cxn>
              <a:cxn ang="0">
                <a:pos x="108" y="614"/>
              </a:cxn>
              <a:cxn ang="0">
                <a:pos x="78" y="476"/>
              </a:cxn>
              <a:cxn ang="0">
                <a:pos x="114" y="359"/>
              </a:cxn>
              <a:cxn ang="0">
                <a:pos x="225" y="263"/>
              </a:cxn>
            </a:cxnLst>
            <a:rect l="0" t="0" r="r" b="b"/>
            <a:pathLst>
              <a:path w="1039" h="854">
                <a:moveTo>
                  <a:pt x="0" y="854"/>
                </a:moveTo>
                <a:cubicBezTo>
                  <a:pt x="12" y="833"/>
                  <a:pt x="69" y="795"/>
                  <a:pt x="72" y="728"/>
                </a:cubicBezTo>
                <a:cubicBezTo>
                  <a:pt x="75" y="661"/>
                  <a:pt x="11" y="516"/>
                  <a:pt x="18" y="449"/>
                </a:cubicBezTo>
                <a:cubicBezTo>
                  <a:pt x="25" y="382"/>
                  <a:pt x="74" y="359"/>
                  <a:pt x="114" y="323"/>
                </a:cubicBezTo>
                <a:cubicBezTo>
                  <a:pt x="154" y="287"/>
                  <a:pt x="200" y="278"/>
                  <a:pt x="260" y="235"/>
                </a:cubicBezTo>
                <a:cubicBezTo>
                  <a:pt x="320" y="192"/>
                  <a:pt x="408" y="103"/>
                  <a:pt x="474" y="65"/>
                </a:cubicBezTo>
                <a:cubicBezTo>
                  <a:pt x="540" y="27"/>
                  <a:pt x="593" y="0"/>
                  <a:pt x="657" y="8"/>
                </a:cubicBezTo>
                <a:cubicBezTo>
                  <a:pt x="721" y="16"/>
                  <a:pt x="801" y="75"/>
                  <a:pt x="861" y="116"/>
                </a:cubicBezTo>
                <a:cubicBezTo>
                  <a:pt x="921" y="157"/>
                  <a:pt x="995" y="194"/>
                  <a:pt x="1017" y="254"/>
                </a:cubicBezTo>
                <a:cubicBezTo>
                  <a:pt x="1039" y="314"/>
                  <a:pt x="1037" y="400"/>
                  <a:pt x="993" y="473"/>
                </a:cubicBezTo>
                <a:cubicBezTo>
                  <a:pt x="949" y="546"/>
                  <a:pt x="824" y="638"/>
                  <a:pt x="753" y="695"/>
                </a:cubicBezTo>
                <a:cubicBezTo>
                  <a:pt x="682" y="752"/>
                  <a:pt x="632" y="797"/>
                  <a:pt x="567" y="818"/>
                </a:cubicBezTo>
                <a:cubicBezTo>
                  <a:pt x="502" y="839"/>
                  <a:pt x="421" y="837"/>
                  <a:pt x="360" y="821"/>
                </a:cubicBezTo>
                <a:cubicBezTo>
                  <a:pt x="299" y="805"/>
                  <a:pt x="243" y="756"/>
                  <a:pt x="201" y="722"/>
                </a:cubicBezTo>
                <a:cubicBezTo>
                  <a:pt x="159" y="688"/>
                  <a:pt x="128" y="655"/>
                  <a:pt x="108" y="614"/>
                </a:cubicBezTo>
                <a:cubicBezTo>
                  <a:pt x="88" y="573"/>
                  <a:pt x="77" y="518"/>
                  <a:pt x="78" y="476"/>
                </a:cubicBezTo>
                <a:cubicBezTo>
                  <a:pt x="79" y="434"/>
                  <a:pt x="90" y="394"/>
                  <a:pt x="114" y="359"/>
                </a:cubicBezTo>
                <a:cubicBezTo>
                  <a:pt x="138" y="324"/>
                  <a:pt x="202" y="283"/>
                  <a:pt x="225" y="263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548717" y="2515822"/>
            <a:ext cx="144268" cy="52031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2" y="12"/>
              </a:cxn>
              <a:cxn ang="0">
                <a:pos x="90" y="0"/>
              </a:cxn>
            </a:cxnLst>
            <a:rect l="0" t="0" r="r" b="b"/>
            <a:pathLst>
              <a:path w="90" h="32">
                <a:moveTo>
                  <a:pt x="0" y="32"/>
                </a:moveTo>
                <a:lnTo>
                  <a:pt x="42" y="12"/>
                </a:lnTo>
                <a:lnTo>
                  <a:pt x="9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610702" y="2354851"/>
            <a:ext cx="3106596" cy="2312129"/>
          </a:xfrm>
          <a:custGeom>
            <a:avLst/>
            <a:gdLst/>
            <a:ahLst/>
            <a:cxnLst>
              <a:cxn ang="0">
                <a:pos x="1938" y="0"/>
              </a:cxn>
              <a:cxn ang="0">
                <a:pos x="1767" y="150"/>
              </a:cxn>
              <a:cxn ang="0">
                <a:pos x="1563" y="312"/>
              </a:cxn>
              <a:cxn ang="0">
                <a:pos x="1242" y="564"/>
              </a:cxn>
              <a:cxn ang="0">
                <a:pos x="936" y="651"/>
              </a:cxn>
              <a:cxn ang="0">
                <a:pos x="0" y="1422"/>
              </a:cxn>
            </a:cxnLst>
            <a:rect l="0" t="0" r="r" b="b"/>
            <a:pathLst>
              <a:path w="1938" h="1422">
                <a:moveTo>
                  <a:pt x="1938" y="0"/>
                </a:moveTo>
                <a:cubicBezTo>
                  <a:pt x="1910" y="25"/>
                  <a:pt x="1829" y="98"/>
                  <a:pt x="1767" y="150"/>
                </a:cubicBezTo>
                <a:cubicBezTo>
                  <a:pt x="1705" y="202"/>
                  <a:pt x="1650" y="243"/>
                  <a:pt x="1563" y="312"/>
                </a:cubicBezTo>
                <a:cubicBezTo>
                  <a:pt x="1476" y="381"/>
                  <a:pt x="1346" y="508"/>
                  <a:pt x="1242" y="564"/>
                </a:cubicBezTo>
                <a:cubicBezTo>
                  <a:pt x="1138" y="620"/>
                  <a:pt x="1143" y="508"/>
                  <a:pt x="936" y="651"/>
                </a:cubicBezTo>
                <a:cubicBezTo>
                  <a:pt x="729" y="794"/>
                  <a:pt x="195" y="1261"/>
                  <a:pt x="0" y="1422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59248" y="3426366"/>
            <a:ext cx="1487576" cy="562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" charset="0"/>
              </a:rPr>
              <a:t>DRIVE BEAM </a:t>
            </a:r>
          </a:p>
          <a:p>
            <a:r>
              <a:rPr lang="en-US" sz="1800" dirty="0">
                <a:solidFill>
                  <a:schemeClr val="bg1"/>
                </a:solidFill>
                <a:latin typeface="Arial" charset="0"/>
              </a:rPr>
              <a:t>LINAC</a:t>
            </a:r>
            <a:endParaRPr lang="en-US" sz="18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029083" y="3667007"/>
            <a:ext cx="753406" cy="749571"/>
          </a:xfrm>
          <a:custGeom>
            <a:avLst/>
            <a:gdLst/>
            <a:ahLst/>
            <a:cxnLst>
              <a:cxn ang="0">
                <a:pos x="470" y="0"/>
              </a:cxn>
              <a:cxn ang="0">
                <a:pos x="420" y="50"/>
              </a:cxn>
              <a:cxn ang="0">
                <a:pos x="389" y="141"/>
              </a:cxn>
              <a:cxn ang="0">
                <a:pos x="229" y="278"/>
              </a:cxn>
              <a:cxn ang="0">
                <a:pos x="0" y="461"/>
              </a:cxn>
            </a:cxnLst>
            <a:rect l="0" t="0" r="r" b="b"/>
            <a:pathLst>
              <a:path w="470" h="461">
                <a:moveTo>
                  <a:pt x="470" y="0"/>
                </a:moveTo>
                <a:cubicBezTo>
                  <a:pt x="462" y="8"/>
                  <a:pt x="433" y="27"/>
                  <a:pt x="420" y="50"/>
                </a:cubicBezTo>
                <a:cubicBezTo>
                  <a:pt x="407" y="73"/>
                  <a:pt x="421" y="103"/>
                  <a:pt x="389" y="141"/>
                </a:cubicBezTo>
                <a:cubicBezTo>
                  <a:pt x="357" y="179"/>
                  <a:pt x="294" y="225"/>
                  <a:pt x="229" y="278"/>
                </a:cubicBezTo>
                <a:cubicBezTo>
                  <a:pt x="164" y="331"/>
                  <a:pt x="48" y="423"/>
                  <a:pt x="0" y="461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117248" y="3707658"/>
            <a:ext cx="899276" cy="751198"/>
          </a:xfrm>
          <a:custGeom>
            <a:avLst/>
            <a:gdLst/>
            <a:ahLst/>
            <a:cxnLst>
              <a:cxn ang="0">
                <a:pos x="561" y="0"/>
              </a:cxn>
              <a:cxn ang="0">
                <a:pos x="0" y="462"/>
              </a:cxn>
            </a:cxnLst>
            <a:rect l="0" t="0" r="r" b="b"/>
            <a:pathLst>
              <a:path w="561" h="462">
                <a:moveTo>
                  <a:pt x="561" y="0"/>
                </a:moveTo>
                <a:lnTo>
                  <a:pt x="0" y="462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781956" y="4564542"/>
            <a:ext cx="227625" cy="312186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72" y="119"/>
              </a:cxn>
              <a:cxn ang="0">
                <a:pos x="96" y="48"/>
              </a:cxn>
              <a:cxn ang="0">
                <a:pos x="112" y="27"/>
              </a:cxn>
              <a:cxn ang="0">
                <a:pos x="142" y="0"/>
              </a:cxn>
            </a:cxnLst>
            <a:rect l="0" t="0" r="r" b="b"/>
            <a:pathLst>
              <a:path w="142" h="192">
                <a:moveTo>
                  <a:pt x="0" y="192"/>
                </a:moveTo>
                <a:cubicBezTo>
                  <a:pt x="12" y="180"/>
                  <a:pt x="56" y="143"/>
                  <a:pt x="72" y="119"/>
                </a:cubicBezTo>
                <a:cubicBezTo>
                  <a:pt x="88" y="95"/>
                  <a:pt x="89" y="63"/>
                  <a:pt x="96" y="48"/>
                </a:cubicBezTo>
                <a:cubicBezTo>
                  <a:pt x="103" y="33"/>
                  <a:pt x="104" y="35"/>
                  <a:pt x="112" y="27"/>
                </a:cubicBezTo>
                <a:cubicBezTo>
                  <a:pt x="120" y="19"/>
                  <a:pt x="137" y="4"/>
                  <a:pt x="142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280753" y="3340190"/>
            <a:ext cx="208389" cy="291048"/>
          </a:xfrm>
          <a:custGeom>
            <a:avLst/>
            <a:gdLst/>
            <a:ahLst/>
            <a:cxnLst>
              <a:cxn ang="0">
                <a:pos x="0" y="179"/>
              </a:cxn>
              <a:cxn ang="0">
                <a:pos x="72" y="106"/>
              </a:cxn>
              <a:cxn ang="0">
                <a:pos x="94" y="39"/>
              </a:cxn>
              <a:cxn ang="0">
                <a:pos x="110" y="17"/>
              </a:cxn>
              <a:cxn ang="0">
                <a:pos x="130" y="0"/>
              </a:cxn>
            </a:cxnLst>
            <a:rect l="0" t="0" r="r" b="b"/>
            <a:pathLst>
              <a:path w="130" h="179">
                <a:moveTo>
                  <a:pt x="0" y="179"/>
                </a:moveTo>
                <a:cubicBezTo>
                  <a:pt x="12" y="167"/>
                  <a:pt x="56" y="129"/>
                  <a:pt x="72" y="106"/>
                </a:cubicBezTo>
                <a:cubicBezTo>
                  <a:pt x="88" y="83"/>
                  <a:pt x="88" y="54"/>
                  <a:pt x="94" y="39"/>
                </a:cubicBezTo>
                <a:cubicBezTo>
                  <a:pt x="100" y="24"/>
                  <a:pt x="104" y="24"/>
                  <a:pt x="110" y="17"/>
                </a:cubicBezTo>
                <a:cubicBezTo>
                  <a:pt x="116" y="10"/>
                  <a:pt x="126" y="4"/>
                  <a:pt x="130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4450670" y="3188974"/>
            <a:ext cx="355864" cy="185361"/>
          </a:xfrm>
          <a:custGeom>
            <a:avLst/>
            <a:gdLst/>
            <a:ahLst/>
            <a:cxnLst>
              <a:cxn ang="0">
                <a:pos x="222" y="0"/>
              </a:cxn>
              <a:cxn ang="0">
                <a:pos x="136" y="62"/>
              </a:cxn>
              <a:cxn ang="0">
                <a:pos x="58" y="72"/>
              </a:cxn>
              <a:cxn ang="0">
                <a:pos x="31" y="89"/>
              </a:cxn>
              <a:cxn ang="0">
                <a:pos x="0" y="114"/>
              </a:cxn>
            </a:cxnLst>
            <a:rect l="0" t="0" r="r" b="b"/>
            <a:pathLst>
              <a:path w="222" h="114">
                <a:moveTo>
                  <a:pt x="222" y="0"/>
                </a:moveTo>
                <a:cubicBezTo>
                  <a:pt x="207" y="10"/>
                  <a:pt x="163" y="50"/>
                  <a:pt x="136" y="62"/>
                </a:cubicBezTo>
                <a:cubicBezTo>
                  <a:pt x="109" y="74"/>
                  <a:pt x="75" y="68"/>
                  <a:pt x="58" y="72"/>
                </a:cubicBezTo>
                <a:cubicBezTo>
                  <a:pt x="41" y="76"/>
                  <a:pt x="41" y="82"/>
                  <a:pt x="31" y="89"/>
                </a:cubicBezTo>
                <a:cubicBezTo>
                  <a:pt x="21" y="96"/>
                  <a:pt x="6" y="109"/>
                  <a:pt x="0" y="114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718903" y="4526442"/>
            <a:ext cx="1654287" cy="468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de-CH" sz="1800" dirty="0">
                <a:solidFill>
                  <a:schemeClr val="bg1"/>
                </a:solidFill>
                <a:latin typeface="Arial" charset="0"/>
              </a:rPr>
              <a:t>CLEX</a:t>
            </a:r>
          </a:p>
          <a:p>
            <a:r>
              <a:rPr lang="de-CH" sz="1200" dirty="0">
                <a:solidFill>
                  <a:schemeClr val="bg1"/>
                </a:solidFill>
                <a:latin typeface="Arial" charset="0"/>
              </a:rPr>
              <a:t>CLIC Experimental Area</a:t>
            </a:r>
            <a:endParaRPr lang="de-CH" sz="12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2852487" y="4653972"/>
            <a:ext cx="347850" cy="29592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2969507" y="4543406"/>
            <a:ext cx="0" cy="634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 flipH="1">
            <a:off x="2849282" y="4545032"/>
            <a:ext cx="120225" cy="10894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H="1">
            <a:off x="3197131" y="4958027"/>
            <a:ext cx="3205" cy="12520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 flipH="1">
            <a:off x="3099348" y="5070220"/>
            <a:ext cx="110607" cy="8942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3963360" y="1855678"/>
            <a:ext cx="820731" cy="562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" charset="0"/>
              </a:rPr>
              <a:t>DELAY </a:t>
            </a:r>
          </a:p>
          <a:p>
            <a:r>
              <a:rPr lang="en-US" sz="1800" dirty="0">
                <a:solidFill>
                  <a:schemeClr val="bg1"/>
                </a:solidFill>
                <a:latin typeface="Arial" charset="0"/>
              </a:rPr>
              <a:t>LOOP</a:t>
            </a:r>
            <a:endParaRPr lang="en-US" sz="18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6526249" y="2843165"/>
            <a:ext cx="1243921" cy="562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" charset="0"/>
              </a:rPr>
              <a:t>COMBINER</a:t>
            </a:r>
            <a:br>
              <a:rPr lang="en-US" sz="1800" dirty="0">
                <a:solidFill>
                  <a:schemeClr val="bg1"/>
                </a:solidFill>
                <a:latin typeface="Arial" charset="0"/>
              </a:rPr>
            </a:br>
            <a:r>
              <a:rPr lang="en-US" sz="1800" dirty="0">
                <a:solidFill>
                  <a:schemeClr val="bg1"/>
                </a:solidFill>
                <a:latin typeface="Arial" charset="0"/>
              </a:rPr>
              <a:t>RING</a:t>
            </a:r>
            <a:endParaRPr lang="en-US" sz="18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1122861" y="945136"/>
            <a:ext cx="3893663" cy="40649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>
                <a:solidFill>
                  <a:schemeClr val="bg1"/>
                </a:solidFill>
                <a:latin typeface="Arial" charset="0"/>
              </a:rPr>
              <a:t>CTF3 – Layout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2861" y="945136"/>
            <a:ext cx="6899271" cy="5282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" name="Line 3"/>
          <p:cNvSpPr>
            <a:spLocks noChangeShapeType="1"/>
          </p:cNvSpPr>
          <p:nvPr/>
        </p:nvSpPr>
        <p:spPr bwMode="auto">
          <a:xfrm flipV="1">
            <a:off x="1772072" y="2556471"/>
            <a:ext cx="3795883" cy="314950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 rot="19352390">
            <a:off x="4662264" y="2374363"/>
            <a:ext cx="766229" cy="53982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5438112" y="1283338"/>
            <a:ext cx="1665507" cy="1388577"/>
          </a:xfrm>
          <a:custGeom>
            <a:avLst/>
            <a:gdLst/>
            <a:ahLst/>
            <a:cxnLst>
              <a:cxn ang="0">
                <a:pos x="0" y="854"/>
              </a:cxn>
              <a:cxn ang="0">
                <a:pos x="72" y="728"/>
              </a:cxn>
              <a:cxn ang="0">
                <a:pos x="18" y="449"/>
              </a:cxn>
              <a:cxn ang="0">
                <a:pos x="114" y="323"/>
              </a:cxn>
              <a:cxn ang="0">
                <a:pos x="260" y="235"/>
              </a:cxn>
              <a:cxn ang="0">
                <a:pos x="474" y="65"/>
              </a:cxn>
              <a:cxn ang="0">
                <a:pos x="657" y="8"/>
              </a:cxn>
              <a:cxn ang="0">
                <a:pos x="861" y="116"/>
              </a:cxn>
              <a:cxn ang="0">
                <a:pos x="1017" y="254"/>
              </a:cxn>
              <a:cxn ang="0">
                <a:pos x="993" y="473"/>
              </a:cxn>
              <a:cxn ang="0">
                <a:pos x="753" y="695"/>
              </a:cxn>
              <a:cxn ang="0">
                <a:pos x="567" y="818"/>
              </a:cxn>
              <a:cxn ang="0">
                <a:pos x="360" y="821"/>
              </a:cxn>
              <a:cxn ang="0">
                <a:pos x="201" y="722"/>
              </a:cxn>
              <a:cxn ang="0">
                <a:pos x="108" y="614"/>
              </a:cxn>
              <a:cxn ang="0">
                <a:pos x="78" y="476"/>
              </a:cxn>
              <a:cxn ang="0">
                <a:pos x="114" y="359"/>
              </a:cxn>
              <a:cxn ang="0">
                <a:pos x="225" y="263"/>
              </a:cxn>
            </a:cxnLst>
            <a:rect l="0" t="0" r="r" b="b"/>
            <a:pathLst>
              <a:path w="1039" h="854">
                <a:moveTo>
                  <a:pt x="0" y="854"/>
                </a:moveTo>
                <a:cubicBezTo>
                  <a:pt x="12" y="833"/>
                  <a:pt x="69" y="795"/>
                  <a:pt x="72" y="728"/>
                </a:cubicBezTo>
                <a:cubicBezTo>
                  <a:pt x="75" y="661"/>
                  <a:pt x="11" y="516"/>
                  <a:pt x="18" y="449"/>
                </a:cubicBezTo>
                <a:cubicBezTo>
                  <a:pt x="25" y="382"/>
                  <a:pt x="74" y="359"/>
                  <a:pt x="114" y="323"/>
                </a:cubicBezTo>
                <a:cubicBezTo>
                  <a:pt x="154" y="287"/>
                  <a:pt x="200" y="278"/>
                  <a:pt x="260" y="235"/>
                </a:cubicBezTo>
                <a:cubicBezTo>
                  <a:pt x="320" y="192"/>
                  <a:pt x="408" y="103"/>
                  <a:pt x="474" y="65"/>
                </a:cubicBezTo>
                <a:cubicBezTo>
                  <a:pt x="540" y="27"/>
                  <a:pt x="593" y="0"/>
                  <a:pt x="657" y="8"/>
                </a:cubicBezTo>
                <a:cubicBezTo>
                  <a:pt x="721" y="16"/>
                  <a:pt x="801" y="75"/>
                  <a:pt x="861" y="116"/>
                </a:cubicBezTo>
                <a:cubicBezTo>
                  <a:pt x="921" y="157"/>
                  <a:pt x="995" y="194"/>
                  <a:pt x="1017" y="254"/>
                </a:cubicBezTo>
                <a:cubicBezTo>
                  <a:pt x="1039" y="314"/>
                  <a:pt x="1037" y="400"/>
                  <a:pt x="993" y="473"/>
                </a:cubicBezTo>
                <a:cubicBezTo>
                  <a:pt x="949" y="546"/>
                  <a:pt x="824" y="638"/>
                  <a:pt x="753" y="695"/>
                </a:cubicBezTo>
                <a:cubicBezTo>
                  <a:pt x="682" y="752"/>
                  <a:pt x="632" y="797"/>
                  <a:pt x="567" y="818"/>
                </a:cubicBezTo>
                <a:cubicBezTo>
                  <a:pt x="502" y="839"/>
                  <a:pt x="421" y="837"/>
                  <a:pt x="360" y="821"/>
                </a:cubicBezTo>
                <a:cubicBezTo>
                  <a:pt x="299" y="805"/>
                  <a:pt x="243" y="756"/>
                  <a:pt x="201" y="722"/>
                </a:cubicBezTo>
                <a:cubicBezTo>
                  <a:pt x="159" y="688"/>
                  <a:pt x="128" y="655"/>
                  <a:pt x="108" y="614"/>
                </a:cubicBezTo>
                <a:cubicBezTo>
                  <a:pt x="88" y="573"/>
                  <a:pt x="77" y="518"/>
                  <a:pt x="78" y="476"/>
                </a:cubicBezTo>
                <a:cubicBezTo>
                  <a:pt x="79" y="434"/>
                  <a:pt x="90" y="394"/>
                  <a:pt x="114" y="359"/>
                </a:cubicBezTo>
                <a:cubicBezTo>
                  <a:pt x="138" y="324"/>
                  <a:pt x="202" y="283"/>
                  <a:pt x="225" y="263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5548717" y="2515822"/>
            <a:ext cx="144268" cy="52031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2" y="12"/>
              </a:cxn>
              <a:cxn ang="0">
                <a:pos x="90" y="0"/>
              </a:cxn>
            </a:cxnLst>
            <a:rect l="0" t="0" r="r" b="b"/>
            <a:pathLst>
              <a:path w="90" h="32">
                <a:moveTo>
                  <a:pt x="0" y="32"/>
                </a:moveTo>
                <a:lnTo>
                  <a:pt x="42" y="12"/>
                </a:lnTo>
                <a:lnTo>
                  <a:pt x="9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610702" y="2354851"/>
            <a:ext cx="3106596" cy="2312129"/>
          </a:xfrm>
          <a:custGeom>
            <a:avLst/>
            <a:gdLst/>
            <a:ahLst/>
            <a:cxnLst>
              <a:cxn ang="0">
                <a:pos x="1938" y="0"/>
              </a:cxn>
              <a:cxn ang="0">
                <a:pos x="1767" y="150"/>
              </a:cxn>
              <a:cxn ang="0">
                <a:pos x="1563" y="312"/>
              </a:cxn>
              <a:cxn ang="0">
                <a:pos x="1242" y="564"/>
              </a:cxn>
              <a:cxn ang="0">
                <a:pos x="936" y="651"/>
              </a:cxn>
              <a:cxn ang="0">
                <a:pos x="0" y="1422"/>
              </a:cxn>
            </a:cxnLst>
            <a:rect l="0" t="0" r="r" b="b"/>
            <a:pathLst>
              <a:path w="1938" h="1422">
                <a:moveTo>
                  <a:pt x="1938" y="0"/>
                </a:moveTo>
                <a:cubicBezTo>
                  <a:pt x="1910" y="25"/>
                  <a:pt x="1829" y="98"/>
                  <a:pt x="1767" y="150"/>
                </a:cubicBezTo>
                <a:cubicBezTo>
                  <a:pt x="1705" y="202"/>
                  <a:pt x="1650" y="243"/>
                  <a:pt x="1563" y="312"/>
                </a:cubicBezTo>
                <a:cubicBezTo>
                  <a:pt x="1476" y="381"/>
                  <a:pt x="1346" y="508"/>
                  <a:pt x="1242" y="564"/>
                </a:cubicBezTo>
                <a:cubicBezTo>
                  <a:pt x="1138" y="620"/>
                  <a:pt x="1143" y="508"/>
                  <a:pt x="936" y="651"/>
                </a:cubicBezTo>
                <a:cubicBezTo>
                  <a:pt x="729" y="794"/>
                  <a:pt x="195" y="1261"/>
                  <a:pt x="0" y="1422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029083" y="3667007"/>
            <a:ext cx="753406" cy="749571"/>
          </a:xfrm>
          <a:custGeom>
            <a:avLst/>
            <a:gdLst/>
            <a:ahLst/>
            <a:cxnLst>
              <a:cxn ang="0">
                <a:pos x="470" y="0"/>
              </a:cxn>
              <a:cxn ang="0">
                <a:pos x="420" y="50"/>
              </a:cxn>
              <a:cxn ang="0">
                <a:pos x="389" y="141"/>
              </a:cxn>
              <a:cxn ang="0">
                <a:pos x="229" y="278"/>
              </a:cxn>
              <a:cxn ang="0">
                <a:pos x="0" y="461"/>
              </a:cxn>
            </a:cxnLst>
            <a:rect l="0" t="0" r="r" b="b"/>
            <a:pathLst>
              <a:path w="470" h="461">
                <a:moveTo>
                  <a:pt x="470" y="0"/>
                </a:moveTo>
                <a:cubicBezTo>
                  <a:pt x="462" y="8"/>
                  <a:pt x="433" y="27"/>
                  <a:pt x="420" y="50"/>
                </a:cubicBezTo>
                <a:cubicBezTo>
                  <a:pt x="407" y="73"/>
                  <a:pt x="421" y="103"/>
                  <a:pt x="389" y="141"/>
                </a:cubicBezTo>
                <a:cubicBezTo>
                  <a:pt x="357" y="179"/>
                  <a:pt x="294" y="225"/>
                  <a:pt x="229" y="278"/>
                </a:cubicBezTo>
                <a:cubicBezTo>
                  <a:pt x="164" y="331"/>
                  <a:pt x="48" y="423"/>
                  <a:pt x="0" y="461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117248" y="3707658"/>
            <a:ext cx="899276" cy="751198"/>
          </a:xfrm>
          <a:custGeom>
            <a:avLst/>
            <a:gdLst/>
            <a:ahLst/>
            <a:cxnLst>
              <a:cxn ang="0">
                <a:pos x="561" y="0"/>
              </a:cxn>
              <a:cxn ang="0">
                <a:pos x="0" y="462"/>
              </a:cxn>
            </a:cxnLst>
            <a:rect l="0" t="0" r="r" b="b"/>
            <a:pathLst>
              <a:path w="561" h="462">
                <a:moveTo>
                  <a:pt x="561" y="0"/>
                </a:moveTo>
                <a:lnTo>
                  <a:pt x="0" y="462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2781956" y="4564542"/>
            <a:ext cx="227625" cy="312186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72" y="119"/>
              </a:cxn>
              <a:cxn ang="0">
                <a:pos x="96" y="48"/>
              </a:cxn>
              <a:cxn ang="0">
                <a:pos x="112" y="27"/>
              </a:cxn>
              <a:cxn ang="0">
                <a:pos x="142" y="0"/>
              </a:cxn>
            </a:cxnLst>
            <a:rect l="0" t="0" r="r" b="b"/>
            <a:pathLst>
              <a:path w="142" h="192">
                <a:moveTo>
                  <a:pt x="0" y="192"/>
                </a:moveTo>
                <a:cubicBezTo>
                  <a:pt x="12" y="180"/>
                  <a:pt x="56" y="143"/>
                  <a:pt x="72" y="119"/>
                </a:cubicBezTo>
                <a:cubicBezTo>
                  <a:pt x="88" y="95"/>
                  <a:pt x="89" y="63"/>
                  <a:pt x="96" y="48"/>
                </a:cubicBezTo>
                <a:cubicBezTo>
                  <a:pt x="103" y="33"/>
                  <a:pt x="104" y="35"/>
                  <a:pt x="112" y="27"/>
                </a:cubicBezTo>
                <a:cubicBezTo>
                  <a:pt x="120" y="19"/>
                  <a:pt x="137" y="4"/>
                  <a:pt x="142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280753" y="3340190"/>
            <a:ext cx="208389" cy="291048"/>
          </a:xfrm>
          <a:custGeom>
            <a:avLst/>
            <a:gdLst/>
            <a:ahLst/>
            <a:cxnLst>
              <a:cxn ang="0">
                <a:pos x="0" y="179"/>
              </a:cxn>
              <a:cxn ang="0">
                <a:pos x="72" y="106"/>
              </a:cxn>
              <a:cxn ang="0">
                <a:pos x="94" y="39"/>
              </a:cxn>
              <a:cxn ang="0">
                <a:pos x="110" y="17"/>
              </a:cxn>
              <a:cxn ang="0">
                <a:pos x="130" y="0"/>
              </a:cxn>
            </a:cxnLst>
            <a:rect l="0" t="0" r="r" b="b"/>
            <a:pathLst>
              <a:path w="130" h="179">
                <a:moveTo>
                  <a:pt x="0" y="179"/>
                </a:moveTo>
                <a:cubicBezTo>
                  <a:pt x="12" y="167"/>
                  <a:pt x="56" y="129"/>
                  <a:pt x="72" y="106"/>
                </a:cubicBezTo>
                <a:cubicBezTo>
                  <a:pt x="88" y="83"/>
                  <a:pt x="88" y="54"/>
                  <a:pt x="94" y="39"/>
                </a:cubicBezTo>
                <a:cubicBezTo>
                  <a:pt x="100" y="24"/>
                  <a:pt x="104" y="24"/>
                  <a:pt x="110" y="17"/>
                </a:cubicBezTo>
                <a:cubicBezTo>
                  <a:pt x="116" y="10"/>
                  <a:pt x="126" y="4"/>
                  <a:pt x="130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450670" y="3188974"/>
            <a:ext cx="355864" cy="185361"/>
          </a:xfrm>
          <a:custGeom>
            <a:avLst/>
            <a:gdLst/>
            <a:ahLst/>
            <a:cxnLst>
              <a:cxn ang="0">
                <a:pos x="222" y="0"/>
              </a:cxn>
              <a:cxn ang="0">
                <a:pos x="136" y="62"/>
              </a:cxn>
              <a:cxn ang="0">
                <a:pos x="58" y="72"/>
              </a:cxn>
              <a:cxn ang="0">
                <a:pos x="31" y="89"/>
              </a:cxn>
              <a:cxn ang="0">
                <a:pos x="0" y="114"/>
              </a:cxn>
            </a:cxnLst>
            <a:rect l="0" t="0" r="r" b="b"/>
            <a:pathLst>
              <a:path w="222" h="114">
                <a:moveTo>
                  <a:pt x="222" y="0"/>
                </a:moveTo>
                <a:cubicBezTo>
                  <a:pt x="207" y="10"/>
                  <a:pt x="163" y="50"/>
                  <a:pt x="136" y="62"/>
                </a:cubicBezTo>
                <a:cubicBezTo>
                  <a:pt x="109" y="74"/>
                  <a:pt x="75" y="68"/>
                  <a:pt x="58" y="72"/>
                </a:cubicBezTo>
                <a:cubicBezTo>
                  <a:pt x="41" y="76"/>
                  <a:pt x="41" y="82"/>
                  <a:pt x="31" y="89"/>
                </a:cubicBezTo>
                <a:cubicBezTo>
                  <a:pt x="21" y="96"/>
                  <a:pt x="6" y="109"/>
                  <a:pt x="0" y="114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2852487" y="4653972"/>
            <a:ext cx="347850" cy="29592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V="1">
            <a:off x="2969507" y="4543406"/>
            <a:ext cx="0" cy="634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H="1">
            <a:off x="2849282" y="4545032"/>
            <a:ext cx="120225" cy="10894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 flipH="1">
            <a:off x="3197131" y="4958027"/>
            <a:ext cx="3205" cy="12520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H="1">
            <a:off x="3099348" y="5070220"/>
            <a:ext cx="110607" cy="8942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2861" y="945136"/>
            <a:ext cx="3893663" cy="40649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  <a:latin typeface="Arial" charset="0"/>
              </a:rPr>
              <a:t>CTF3 –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Current</a:t>
            </a:r>
            <a:endParaRPr lang="en-US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5" name="Line 27"/>
          <p:cNvSpPr>
            <a:spLocks noChangeShapeType="1"/>
          </p:cNvSpPr>
          <p:nvPr/>
        </p:nvSpPr>
        <p:spPr bwMode="auto">
          <a:xfrm>
            <a:off x="3458418" y="2821504"/>
            <a:ext cx="1139727" cy="390233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2421284" y="2515820"/>
            <a:ext cx="162679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Up to 5 </a:t>
            </a:r>
            <a:r>
              <a:rPr lang="en-US" sz="1600" dirty="0">
                <a:solidFill>
                  <a:srgbClr val="FF9900"/>
                </a:solidFill>
                <a:latin typeface="Arial" charset="0"/>
              </a:rPr>
              <a:t>A – 1.2 </a:t>
            </a:r>
            <a:r>
              <a:rPr lang="en-US" sz="1600" dirty="0">
                <a:solidFill>
                  <a:srgbClr val="FF9900"/>
                </a:solidFill>
                <a:latin typeface="Symbol" pitchFamily="18" charset="2"/>
              </a:rPr>
              <a:t>m</a:t>
            </a:r>
            <a:r>
              <a:rPr lang="en-US" sz="1600" dirty="0">
                <a:solidFill>
                  <a:srgbClr val="FF9900"/>
                </a:solidFill>
                <a:latin typeface="Arial" charset="0"/>
              </a:rPr>
              <a:t>s</a:t>
            </a:r>
          </a:p>
          <a:p>
            <a:r>
              <a:rPr lang="de-CH" sz="1600" dirty="0" smtClean="0">
                <a:solidFill>
                  <a:srgbClr val="FF9900"/>
                </a:solidFill>
                <a:latin typeface="Arial" charset="0"/>
              </a:rPr>
              <a:t>120 </a:t>
            </a:r>
            <a:r>
              <a:rPr lang="de-CH" sz="1600" dirty="0">
                <a:solidFill>
                  <a:srgbClr val="FF9900"/>
                </a:solidFill>
                <a:latin typeface="Arial" charset="0"/>
              </a:rPr>
              <a:t>Mev</a:t>
            </a:r>
            <a:endParaRPr lang="de-CH" sz="1600" noProof="1">
              <a:solidFill>
                <a:srgbClr val="FF9900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6199531" y="3738551"/>
            <a:ext cx="124367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28 </a:t>
            </a:r>
            <a:r>
              <a:rPr lang="en-US" sz="1600" dirty="0">
                <a:solidFill>
                  <a:srgbClr val="FF9900"/>
                </a:solidFill>
                <a:latin typeface="Arial" charset="0"/>
              </a:rPr>
              <a:t>A – 140 ns</a:t>
            </a:r>
          </a:p>
          <a:p>
            <a:r>
              <a:rPr lang="de-CH" sz="1600" dirty="0" smtClean="0">
                <a:solidFill>
                  <a:srgbClr val="FF9900"/>
                </a:solidFill>
                <a:latin typeface="Arial" charset="0"/>
              </a:rPr>
              <a:t>120 </a:t>
            </a:r>
            <a:r>
              <a:rPr lang="de-CH" sz="1600" dirty="0">
                <a:solidFill>
                  <a:srgbClr val="FF9900"/>
                </a:solidFill>
                <a:latin typeface="Arial" charset="0"/>
              </a:rPr>
              <a:t>Mev</a:t>
            </a:r>
            <a:endParaRPr lang="de-CH" sz="1600" noProof="1">
              <a:solidFill>
                <a:srgbClr val="FF9900"/>
              </a:solidFill>
              <a:latin typeface="Arial" charset="0"/>
            </a:endParaRPr>
          </a:p>
        </p:txBody>
      </p:sp>
      <p:sp>
        <p:nvSpPr>
          <p:cNvPr id="28" name="Line 30"/>
          <p:cNvSpPr>
            <a:spLocks noChangeShapeType="1"/>
          </p:cNvSpPr>
          <p:nvPr/>
        </p:nvSpPr>
        <p:spPr bwMode="auto">
          <a:xfrm flipH="1" flipV="1">
            <a:off x="5548721" y="3631239"/>
            <a:ext cx="650814" cy="357713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1482552" y="4043662"/>
            <a:ext cx="84465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Up to 7 A</a:t>
            </a:r>
            <a:endParaRPr lang="de-CH" sz="1600" noProof="1">
              <a:solidFill>
                <a:srgbClr val="FF9900"/>
              </a:solidFill>
              <a:latin typeface="Arial" charset="0"/>
            </a:endParaRPr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>
            <a:off x="2304532" y="4287875"/>
            <a:ext cx="592349" cy="238022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3710921" y="1446459"/>
            <a:ext cx="84465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Up to 7 A</a:t>
            </a:r>
            <a:endParaRPr lang="de-CH" sz="1600" noProof="1">
              <a:solidFill>
                <a:srgbClr val="FF9900"/>
              </a:solidFill>
              <a:latin typeface="Arial" charset="0"/>
            </a:endParaRPr>
          </a:p>
        </p:txBody>
      </p:sp>
      <p:sp>
        <p:nvSpPr>
          <p:cNvPr id="32" name="Line 27"/>
          <p:cNvSpPr>
            <a:spLocks noChangeShapeType="1"/>
          </p:cNvSpPr>
          <p:nvPr/>
        </p:nvSpPr>
        <p:spPr bwMode="auto">
          <a:xfrm>
            <a:off x="4431728" y="1697075"/>
            <a:ext cx="931727" cy="154777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2861" y="945136"/>
            <a:ext cx="6899271" cy="5282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" name="Line 3"/>
          <p:cNvSpPr>
            <a:spLocks noChangeShapeType="1"/>
          </p:cNvSpPr>
          <p:nvPr/>
        </p:nvSpPr>
        <p:spPr bwMode="auto">
          <a:xfrm flipV="1">
            <a:off x="1772072" y="2556471"/>
            <a:ext cx="3795883" cy="314950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 rot="19352390">
            <a:off x="4662264" y="2374363"/>
            <a:ext cx="766229" cy="53982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5438112" y="1283338"/>
            <a:ext cx="1665507" cy="1388577"/>
          </a:xfrm>
          <a:custGeom>
            <a:avLst/>
            <a:gdLst/>
            <a:ahLst/>
            <a:cxnLst>
              <a:cxn ang="0">
                <a:pos x="0" y="854"/>
              </a:cxn>
              <a:cxn ang="0">
                <a:pos x="72" y="728"/>
              </a:cxn>
              <a:cxn ang="0">
                <a:pos x="18" y="449"/>
              </a:cxn>
              <a:cxn ang="0">
                <a:pos x="114" y="323"/>
              </a:cxn>
              <a:cxn ang="0">
                <a:pos x="260" y="235"/>
              </a:cxn>
              <a:cxn ang="0">
                <a:pos x="474" y="65"/>
              </a:cxn>
              <a:cxn ang="0">
                <a:pos x="657" y="8"/>
              </a:cxn>
              <a:cxn ang="0">
                <a:pos x="861" y="116"/>
              </a:cxn>
              <a:cxn ang="0">
                <a:pos x="1017" y="254"/>
              </a:cxn>
              <a:cxn ang="0">
                <a:pos x="993" y="473"/>
              </a:cxn>
              <a:cxn ang="0">
                <a:pos x="753" y="695"/>
              </a:cxn>
              <a:cxn ang="0">
                <a:pos x="567" y="818"/>
              </a:cxn>
              <a:cxn ang="0">
                <a:pos x="360" y="821"/>
              </a:cxn>
              <a:cxn ang="0">
                <a:pos x="201" y="722"/>
              </a:cxn>
              <a:cxn ang="0">
                <a:pos x="108" y="614"/>
              </a:cxn>
              <a:cxn ang="0">
                <a:pos x="78" y="476"/>
              </a:cxn>
              <a:cxn ang="0">
                <a:pos x="114" y="359"/>
              </a:cxn>
              <a:cxn ang="0">
                <a:pos x="225" y="263"/>
              </a:cxn>
            </a:cxnLst>
            <a:rect l="0" t="0" r="r" b="b"/>
            <a:pathLst>
              <a:path w="1039" h="854">
                <a:moveTo>
                  <a:pt x="0" y="854"/>
                </a:moveTo>
                <a:cubicBezTo>
                  <a:pt x="12" y="833"/>
                  <a:pt x="69" y="795"/>
                  <a:pt x="72" y="728"/>
                </a:cubicBezTo>
                <a:cubicBezTo>
                  <a:pt x="75" y="661"/>
                  <a:pt x="11" y="516"/>
                  <a:pt x="18" y="449"/>
                </a:cubicBezTo>
                <a:cubicBezTo>
                  <a:pt x="25" y="382"/>
                  <a:pt x="74" y="359"/>
                  <a:pt x="114" y="323"/>
                </a:cubicBezTo>
                <a:cubicBezTo>
                  <a:pt x="154" y="287"/>
                  <a:pt x="200" y="278"/>
                  <a:pt x="260" y="235"/>
                </a:cubicBezTo>
                <a:cubicBezTo>
                  <a:pt x="320" y="192"/>
                  <a:pt x="408" y="103"/>
                  <a:pt x="474" y="65"/>
                </a:cubicBezTo>
                <a:cubicBezTo>
                  <a:pt x="540" y="27"/>
                  <a:pt x="593" y="0"/>
                  <a:pt x="657" y="8"/>
                </a:cubicBezTo>
                <a:cubicBezTo>
                  <a:pt x="721" y="16"/>
                  <a:pt x="801" y="75"/>
                  <a:pt x="861" y="116"/>
                </a:cubicBezTo>
                <a:cubicBezTo>
                  <a:pt x="921" y="157"/>
                  <a:pt x="995" y="194"/>
                  <a:pt x="1017" y="254"/>
                </a:cubicBezTo>
                <a:cubicBezTo>
                  <a:pt x="1039" y="314"/>
                  <a:pt x="1037" y="400"/>
                  <a:pt x="993" y="473"/>
                </a:cubicBezTo>
                <a:cubicBezTo>
                  <a:pt x="949" y="546"/>
                  <a:pt x="824" y="638"/>
                  <a:pt x="753" y="695"/>
                </a:cubicBezTo>
                <a:cubicBezTo>
                  <a:pt x="682" y="752"/>
                  <a:pt x="632" y="797"/>
                  <a:pt x="567" y="818"/>
                </a:cubicBezTo>
                <a:cubicBezTo>
                  <a:pt x="502" y="839"/>
                  <a:pt x="421" y="837"/>
                  <a:pt x="360" y="821"/>
                </a:cubicBezTo>
                <a:cubicBezTo>
                  <a:pt x="299" y="805"/>
                  <a:pt x="243" y="756"/>
                  <a:pt x="201" y="722"/>
                </a:cubicBezTo>
                <a:cubicBezTo>
                  <a:pt x="159" y="688"/>
                  <a:pt x="128" y="655"/>
                  <a:pt x="108" y="614"/>
                </a:cubicBezTo>
                <a:cubicBezTo>
                  <a:pt x="88" y="573"/>
                  <a:pt x="77" y="518"/>
                  <a:pt x="78" y="476"/>
                </a:cubicBezTo>
                <a:cubicBezTo>
                  <a:pt x="79" y="434"/>
                  <a:pt x="90" y="394"/>
                  <a:pt x="114" y="359"/>
                </a:cubicBezTo>
                <a:cubicBezTo>
                  <a:pt x="138" y="324"/>
                  <a:pt x="202" y="283"/>
                  <a:pt x="225" y="263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5548717" y="2515822"/>
            <a:ext cx="144268" cy="52031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2" y="12"/>
              </a:cxn>
              <a:cxn ang="0">
                <a:pos x="90" y="0"/>
              </a:cxn>
            </a:cxnLst>
            <a:rect l="0" t="0" r="r" b="b"/>
            <a:pathLst>
              <a:path w="90" h="32">
                <a:moveTo>
                  <a:pt x="0" y="32"/>
                </a:moveTo>
                <a:lnTo>
                  <a:pt x="42" y="12"/>
                </a:lnTo>
                <a:lnTo>
                  <a:pt x="9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610702" y="2354851"/>
            <a:ext cx="3106596" cy="2312129"/>
          </a:xfrm>
          <a:custGeom>
            <a:avLst/>
            <a:gdLst/>
            <a:ahLst/>
            <a:cxnLst>
              <a:cxn ang="0">
                <a:pos x="1938" y="0"/>
              </a:cxn>
              <a:cxn ang="0">
                <a:pos x="1767" y="150"/>
              </a:cxn>
              <a:cxn ang="0">
                <a:pos x="1563" y="312"/>
              </a:cxn>
              <a:cxn ang="0">
                <a:pos x="1242" y="564"/>
              </a:cxn>
              <a:cxn ang="0">
                <a:pos x="936" y="651"/>
              </a:cxn>
              <a:cxn ang="0">
                <a:pos x="0" y="1422"/>
              </a:cxn>
            </a:cxnLst>
            <a:rect l="0" t="0" r="r" b="b"/>
            <a:pathLst>
              <a:path w="1938" h="1422">
                <a:moveTo>
                  <a:pt x="1938" y="0"/>
                </a:moveTo>
                <a:cubicBezTo>
                  <a:pt x="1910" y="25"/>
                  <a:pt x="1829" y="98"/>
                  <a:pt x="1767" y="150"/>
                </a:cubicBezTo>
                <a:cubicBezTo>
                  <a:pt x="1705" y="202"/>
                  <a:pt x="1650" y="243"/>
                  <a:pt x="1563" y="312"/>
                </a:cubicBezTo>
                <a:cubicBezTo>
                  <a:pt x="1476" y="381"/>
                  <a:pt x="1346" y="508"/>
                  <a:pt x="1242" y="564"/>
                </a:cubicBezTo>
                <a:cubicBezTo>
                  <a:pt x="1138" y="620"/>
                  <a:pt x="1143" y="508"/>
                  <a:pt x="936" y="651"/>
                </a:cubicBezTo>
                <a:cubicBezTo>
                  <a:pt x="729" y="794"/>
                  <a:pt x="195" y="1261"/>
                  <a:pt x="0" y="1422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029083" y="3667007"/>
            <a:ext cx="753406" cy="749571"/>
          </a:xfrm>
          <a:custGeom>
            <a:avLst/>
            <a:gdLst/>
            <a:ahLst/>
            <a:cxnLst>
              <a:cxn ang="0">
                <a:pos x="470" y="0"/>
              </a:cxn>
              <a:cxn ang="0">
                <a:pos x="420" y="50"/>
              </a:cxn>
              <a:cxn ang="0">
                <a:pos x="389" y="141"/>
              </a:cxn>
              <a:cxn ang="0">
                <a:pos x="229" y="278"/>
              </a:cxn>
              <a:cxn ang="0">
                <a:pos x="0" y="461"/>
              </a:cxn>
            </a:cxnLst>
            <a:rect l="0" t="0" r="r" b="b"/>
            <a:pathLst>
              <a:path w="470" h="461">
                <a:moveTo>
                  <a:pt x="470" y="0"/>
                </a:moveTo>
                <a:cubicBezTo>
                  <a:pt x="462" y="8"/>
                  <a:pt x="433" y="27"/>
                  <a:pt x="420" y="50"/>
                </a:cubicBezTo>
                <a:cubicBezTo>
                  <a:pt x="407" y="73"/>
                  <a:pt x="421" y="103"/>
                  <a:pt x="389" y="141"/>
                </a:cubicBezTo>
                <a:cubicBezTo>
                  <a:pt x="357" y="179"/>
                  <a:pt x="294" y="225"/>
                  <a:pt x="229" y="278"/>
                </a:cubicBezTo>
                <a:cubicBezTo>
                  <a:pt x="164" y="331"/>
                  <a:pt x="48" y="423"/>
                  <a:pt x="0" y="461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117248" y="3707658"/>
            <a:ext cx="899276" cy="751198"/>
          </a:xfrm>
          <a:custGeom>
            <a:avLst/>
            <a:gdLst/>
            <a:ahLst/>
            <a:cxnLst>
              <a:cxn ang="0">
                <a:pos x="561" y="0"/>
              </a:cxn>
              <a:cxn ang="0">
                <a:pos x="0" y="462"/>
              </a:cxn>
            </a:cxnLst>
            <a:rect l="0" t="0" r="r" b="b"/>
            <a:pathLst>
              <a:path w="561" h="462">
                <a:moveTo>
                  <a:pt x="561" y="0"/>
                </a:moveTo>
                <a:lnTo>
                  <a:pt x="0" y="462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781956" y="4564542"/>
            <a:ext cx="227625" cy="312186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72" y="119"/>
              </a:cxn>
              <a:cxn ang="0">
                <a:pos x="96" y="48"/>
              </a:cxn>
              <a:cxn ang="0">
                <a:pos x="112" y="27"/>
              </a:cxn>
              <a:cxn ang="0">
                <a:pos x="142" y="0"/>
              </a:cxn>
            </a:cxnLst>
            <a:rect l="0" t="0" r="r" b="b"/>
            <a:pathLst>
              <a:path w="142" h="192">
                <a:moveTo>
                  <a:pt x="0" y="192"/>
                </a:moveTo>
                <a:cubicBezTo>
                  <a:pt x="12" y="180"/>
                  <a:pt x="56" y="143"/>
                  <a:pt x="72" y="119"/>
                </a:cubicBezTo>
                <a:cubicBezTo>
                  <a:pt x="88" y="95"/>
                  <a:pt x="89" y="63"/>
                  <a:pt x="96" y="48"/>
                </a:cubicBezTo>
                <a:cubicBezTo>
                  <a:pt x="103" y="33"/>
                  <a:pt x="104" y="35"/>
                  <a:pt x="112" y="27"/>
                </a:cubicBezTo>
                <a:cubicBezTo>
                  <a:pt x="120" y="19"/>
                  <a:pt x="137" y="4"/>
                  <a:pt x="142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280753" y="3340190"/>
            <a:ext cx="208389" cy="291048"/>
          </a:xfrm>
          <a:custGeom>
            <a:avLst/>
            <a:gdLst/>
            <a:ahLst/>
            <a:cxnLst>
              <a:cxn ang="0">
                <a:pos x="0" y="179"/>
              </a:cxn>
              <a:cxn ang="0">
                <a:pos x="72" y="106"/>
              </a:cxn>
              <a:cxn ang="0">
                <a:pos x="94" y="39"/>
              </a:cxn>
              <a:cxn ang="0">
                <a:pos x="110" y="17"/>
              </a:cxn>
              <a:cxn ang="0">
                <a:pos x="130" y="0"/>
              </a:cxn>
            </a:cxnLst>
            <a:rect l="0" t="0" r="r" b="b"/>
            <a:pathLst>
              <a:path w="130" h="179">
                <a:moveTo>
                  <a:pt x="0" y="179"/>
                </a:moveTo>
                <a:cubicBezTo>
                  <a:pt x="12" y="167"/>
                  <a:pt x="56" y="129"/>
                  <a:pt x="72" y="106"/>
                </a:cubicBezTo>
                <a:cubicBezTo>
                  <a:pt x="88" y="83"/>
                  <a:pt x="88" y="54"/>
                  <a:pt x="94" y="39"/>
                </a:cubicBezTo>
                <a:cubicBezTo>
                  <a:pt x="100" y="24"/>
                  <a:pt x="104" y="24"/>
                  <a:pt x="110" y="17"/>
                </a:cubicBezTo>
                <a:cubicBezTo>
                  <a:pt x="116" y="10"/>
                  <a:pt x="126" y="4"/>
                  <a:pt x="130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450670" y="3188974"/>
            <a:ext cx="355864" cy="185361"/>
          </a:xfrm>
          <a:custGeom>
            <a:avLst/>
            <a:gdLst/>
            <a:ahLst/>
            <a:cxnLst>
              <a:cxn ang="0">
                <a:pos x="222" y="0"/>
              </a:cxn>
              <a:cxn ang="0">
                <a:pos x="136" y="62"/>
              </a:cxn>
              <a:cxn ang="0">
                <a:pos x="58" y="72"/>
              </a:cxn>
              <a:cxn ang="0">
                <a:pos x="31" y="89"/>
              </a:cxn>
              <a:cxn ang="0">
                <a:pos x="0" y="114"/>
              </a:cxn>
            </a:cxnLst>
            <a:rect l="0" t="0" r="r" b="b"/>
            <a:pathLst>
              <a:path w="222" h="114">
                <a:moveTo>
                  <a:pt x="222" y="0"/>
                </a:moveTo>
                <a:cubicBezTo>
                  <a:pt x="207" y="10"/>
                  <a:pt x="163" y="50"/>
                  <a:pt x="136" y="62"/>
                </a:cubicBezTo>
                <a:cubicBezTo>
                  <a:pt x="109" y="74"/>
                  <a:pt x="75" y="68"/>
                  <a:pt x="58" y="72"/>
                </a:cubicBezTo>
                <a:cubicBezTo>
                  <a:pt x="41" y="76"/>
                  <a:pt x="41" y="82"/>
                  <a:pt x="31" y="89"/>
                </a:cubicBezTo>
                <a:cubicBezTo>
                  <a:pt x="21" y="96"/>
                  <a:pt x="6" y="109"/>
                  <a:pt x="0" y="114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2852487" y="4653972"/>
            <a:ext cx="347850" cy="29592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 flipV="1">
            <a:off x="2969507" y="4543406"/>
            <a:ext cx="0" cy="634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 flipH="1">
            <a:off x="2849282" y="4545032"/>
            <a:ext cx="120225" cy="10894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H="1">
            <a:off x="3197131" y="4958027"/>
            <a:ext cx="3205" cy="12520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 flipH="1">
            <a:off x="3099348" y="5070220"/>
            <a:ext cx="110607" cy="8942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22861" y="945136"/>
            <a:ext cx="4440379" cy="4001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  <a:latin typeface="Arial" charset="0"/>
              </a:rPr>
              <a:t>CTF3 – </a:t>
            </a: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Emittance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&amp; bunch length</a:t>
            </a:r>
            <a:endParaRPr lang="en-US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auto">
          <a:xfrm>
            <a:off x="3818965" y="2620255"/>
            <a:ext cx="860611" cy="560934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Line 30"/>
          <p:cNvSpPr>
            <a:spLocks noChangeShapeType="1"/>
          </p:cNvSpPr>
          <p:nvPr/>
        </p:nvSpPr>
        <p:spPr bwMode="auto">
          <a:xfrm flipH="1" flipV="1">
            <a:off x="6032815" y="3093356"/>
            <a:ext cx="245040" cy="487403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1282767" y="3774721"/>
            <a:ext cx="150361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&lt; 50 </a:t>
            </a:r>
            <a:r>
              <a:rPr lang="en-US" sz="1600" dirty="0" smtClean="0">
                <a:solidFill>
                  <a:srgbClr val="FF9900"/>
                </a:solidFill>
                <a:latin typeface="Symbol" pitchFamily="18" charset="2"/>
              </a:rPr>
              <a:t>p</a:t>
            </a:r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 mm </a:t>
            </a:r>
            <a:r>
              <a:rPr lang="en-US" sz="1600" dirty="0" err="1" smtClean="0">
                <a:solidFill>
                  <a:srgbClr val="FF9900"/>
                </a:solidFill>
                <a:latin typeface="Arial" charset="0"/>
              </a:rPr>
              <a:t>mrad</a:t>
            </a:r>
            <a:endParaRPr lang="en-US" sz="1600" dirty="0" smtClean="0">
              <a:solidFill>
                <a:srgbClr val="FF9900"/>
              </a:solidFill>
              <a:latin typeface="Arial" charset="0"/>
            </a:endParaRPr>
          </a:p>
          <a:p>
            <a:r>
              <a:rPr lang="en-US" sz="1600" noProof="1" smtClean="0">
                <a:solidFill>
                  <a:srgbClr val="FF9900"/>
                </a:solidFill>
                <a:latin typeface="Arial" charset="0"/>
              </a:rPr>
              <a:t>~ 1 mm rms</a:t>
            </a:r>
            <a:endParaRPr lang="de-CH" sz="1600" noProof="1">
              <a:solidFill>
                <a:srgbClr val="FF9900"/>
              </a:solidFill>
              <a:latin typeface="Arial" charset="0"/>
            </a:endParaRPr>
          </a:p>
        </p:txBody>
      </p:sp>
      <p:sp>
        <p:nvSpPr>
          <p:cNvPr id="24" name="Line 27"/>
          <p:cNvSpPr>
            <a:spLocks noChangeShapeType="1"/>
          </p:cNvSpPr>
          <p:nvPr/>
        </p:nvSpPr>
        <p:spPr bwMode="auto">
          <a:xfrm>
            <a:off x="2304532" y="4287875"/>
            <a:ext cx="261935" cy="576118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Line 27"/>
          <p:cNvSpPr>
            <a:spLocks noChangeShapeType="1"/>
          </p:cNvSpPr>
          <p:nvPr/>
        </p:nvSpPr>
        <p:spPr bwMode="auto">
          <a:xfrm>
            <a:off x="4431728" y="1697075"/>
            <a:ext cx="931727" cy="154777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357253" y="2290422"/>
            <a:ext cx="150361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~ 70 </a:t>
            </a:r>
            <a:r>
              <a:rPr lang="en-US" sz="1600" dirty="0" smtClean="0">
                <a:solidFill>
                  <a:srgbClr val="FF9900"/>
                </a:solidFill>
                <a:latin typeface="Symbol" pitchFamily="18" charset="2"/>
              </a:rPr>
              <a:t>p</a:t>
            </a:r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 mm </a:t>
            </a:r>
            <a:r>
              <a:rPr lang="en-US" sz="1600" dirty="0" err="1" smtClean="0">
                <a:solidFill>
                  <a:srgbClr val="FF9900"/>
                </a:solidFill>
                <a:latin typeface="Arial" charset="0"/>
              </a:rPr>
              <a:t>mrad</a:t>
            </a:r>
            <a:endParaRPr lang="en-US" sz="1600" dirty="0" smtClean="0">
              <a:solidFill>
                <a:srgbClr val="FF9900"/>
              </a:solidFill>
              <a:latin typeface="Arial" charset="0"/>
            </a:endParaRPr>
          </a:p>
          <a:p>
            <a:r>
              <a:rPr lang="en-US" sz="1600" noProof="1" smtClean="0">
                <a:solidFill>
                  <a:srgbClr val="FF9900"/>
                </a:solidFill>
                <a:latin typeface="Arial" charset="0"/>
              </a:rPr>
              <a:t>~ 1 mm rms</a:t>
            </a:r>
            <a:endParaRPr lang="de-CH" sz="1600" noProof="1">
              <a:solidFill>
                <a:srgbClr val="FF9900"/>
              </a:solidFill>
              <a:latin typeface="Arial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5998203" y="3656899"/>
            <a:ext cx="169758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&lt; 150 </a:t>
            </a:r>
            <a:r>
              <a:rPr lang="en-US" sz="1600" dirty="0" smtClean="0">
                <a:solidFill>
                  <a:srgbClr val="FF9900"/>
                </a:solidFill>
                <a:latin typeface="Symbol" pitchFamily="18" charset="2"/>
              </a:rPr>
              <a:t>p</a:t>
            </a:r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 mm </a:t>
            </a:r>
            <a:r>
              <a:rPr lang="en-US" sz="1600" dirty="0" err="1" smtClean="0">
                <a:solidFill>
                  <a:srgbClr val="FF9900"/>
                </a:solidFill>
                <a:latin typeface="Arial" charset="0"/>
              </a:rPr>
              <a:t>mrad</a:t>
            </a:r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,</a:t>
            </a:r>
          </a:p>
          <a:p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combined, vertical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2924591" y="1482318"/>
            <a:ext cx="161582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&lt; 100 </a:t>
            </a:r>
            <a:r>
              <a:rPr lang="en-US" sz="1600" dirty="0" smtClean="0">
                <a:solidFill>
                  <a:srgbClr val="FF9900"/>
                </a:solidFill>
                <a:latin typeface="Symbol" pitchFamily="18" charset="2"/>
              </a:rPr>
              <a:t>p</a:t>
            </a:r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 mm </a:t>
            </a:r>
            <a:r>
              <a:rPr lang="en-US" sz="1600" dirty="0" err="1" smtClean="0">
                <a:solidFill>
                  <a:srgbClr val="FF9900"/>
                </a:solidFill>
                <a:latin typeface="Arial" charset="0"/>
              </a:rPr>
              <a:t>mrad</a:t>
            </a:r>
            <a:endParaRPr lang="en-US" sz="1600" dirty="0" smtClean="0">
              <a:solidFill>
                <a:srgbClr val="FF9900"/>
              </a:solidFill>
              <a:latin typeface="Arial" charset="0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374516" y="4631490"/>
            <a:ext cx="204057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&lt; 1-2 mm </a:t>
            </a:r>
            <a:r>
              <a:rPr lang="en-US" sz="1600" dirty="0" err="1" smtClean="0">
                <a:solidFill>
                  <a:srgbClr val="FF9900"/>
                </a:solidFill>
                <a:latin typeface="Arial" charset="0"/>
              </a:rPr>
              <a:t>rms</a:t>
            </a:r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 from </a:t>
            </a:r>
          </a:p>
          <a:p>
            <a:r>
              <a:rPr lang="en-US" sz="1600" dirty="0" smtClean="0">
                <a:solidFill>
                  <a:srgbClr val="FF9900"/>
                </a:solidFill>
                <a:latin typeface="Arial" charset="0"/>
              </a:rPr>
              <a:t>12 GHz power measurements </a:t>
            </a:r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 flipH="1" flipV="1">
            <a:off x="4502844" y="4064854"/>
            <a:ext cx="791454" cy="676194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 flipH="1" flipV="1">
            <a:off x="4595051" y="3842017"/>
            <a:ext cx="699247" cy="906716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885825"/>
            <a:ext cx="68580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057400" y="914400"/>
            <a:ext cx="6248400" cy="5105400"/>
            <a:chOff x="1683" y="1617"/>
            <a:chExt cx="2917" cy="181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1690" y="1667"/>
              <a:ext cx="2693" cy="176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</a:endParaRPr>
            </a:p>
          </p:txBody>
        </p:sp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83" y="1617"/>
              <a:ext cx="2917" cy="1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" name="TextBox 5"/>
          <p:cNvSpPr txBox="1"/>
          <p:nvPr/>
        </p:nvSpPr>
        <p:spPr>
          <a:xfrm>
            <a:off x="76200" y="6172200"/>
            <a:ext cx="1143000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>
                <a:effectLst>
                  <a:glow rad="101600">
                    <a:srgbClr val="FF6600">
                      <a:alpha val="75000"/>
                    </a:srgbClr>
                  </a:glow>
                </a:effectLst>
                <a:latin typeface="Arial" charset="0"/>
              </a:rPr>
              <a:t>2007</a:t>
            </a:r>
          </a:p>
        </p:txBody>
      </p:sp>
      <p:sp>
        <p:nvSpPr>
          <p:cNvPr id="7" name="Rectangle 6"/>
          <p:cNvSpPr/>
          <p:nvPr/>
        </p:nvSpPr>
        <p:spPr>
          <a:xfrm>
            <a:off x="1752600" y="2971800"/>
            <a:ext cx="1981200" cy="381000"/>
          </a:xfrm>
          <a:prstGeom prst="rect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-0.36667 0.2611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13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2038" y="1879600"/>
            <a:ext cx="452437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4738" y="1905000"/>
            <a:ext cx="45132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 txBox="1">
            <a:spLocks/>
          </p:cNvSpPr>
          <p:nvPr/>
        </p:nvSpPr>
        <p:spPr>
          <a:xfrm>
            <a:off x="850900" y="593725"/>
            <a:ext cx="7134225" cy="533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>
                <a:solidFill>
                  <a:srgbClr val="00187E"/>
                </a:solidFill>
                <a:latin typeface="Arial" pitchFamily="34" charset="0"/>
              </a:rPr>
              <a:t>Delay loop: current stability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3048000"/>
            <a:ext cx="7158038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Left Arrow 5"/>
          <p:cNvSpPr/>
          <p:nvPr/>
        </p:nvSpPr>
        <p:spPr>
          <a:xfrm rot="13919045">
            <a:off x="4171951" y="3346450"/>
            <a:ext cx="254000" cy="117475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Left Arrow 6"/>
          <p:cNvSpPr/>
          <p:nvPr/>
        </p:nvSpPr>
        <p:spPr>
          <a:xfrm rot="13919045">
            <a:off x="4857751" y="2516187"/>
            <a:ext cx="254000" cy="117475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124200" y="1295400"/>
          <a:ext cx="3378200" cy="1257300"/>
        </p:xfrm>
        <a:graphic>
          <a:graphicData uri="http://schemas.openxmlformats.org/drawingml/2006/table">
            <a:tbl>
              <a:tblPr/>
              <a:tblGrid>
                <a:gridCol w="927100"/>
                <a:gridCol w="1282700"/>
                <a:gridCol w="1168400"/>
              </a:tblGrid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CL.SVBPM1590S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CT.SVBPM0515S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Min. (A)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-3.858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-6.300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Max. (A)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-3.828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-6.234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Mean (A)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-3.845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-6.277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Std (A)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0.007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0.014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Variation (%)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0.17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0.22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124200" y="1289050"/>
            <a:ext cx="3381375" cy="12604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48148E-6 L -0.3691 -0.26921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-13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9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fornian FB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97019</TotalTime>
  <Words>1924</Words>
  <Application>Microsoft Office PowerPoint</Application>
  <PresentationFormat>On-screen Show (4:3)</PresentationFormat>
  <Paragraphs>589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Default Design</vt:lpstr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CTF3 - PRELIMINARY PHASE (2001-2002)  General description  &amp; Experimental Program</dc:title>
  <dc:creator>NICE</dc:creator>
  <cp:lastModifiedBy>roberto corsini</cp:lastModifiedBy>
  <cp:revision>968</cp:revision>
  <cp:lastPrinted>2001-02-28T11:02:29Z</cp:lastPrinted>
  <dcterms:created xsi:type="dcterms:W3CDTF">2001-02-23T15:04:14Z</dcterms:created>
  <dcterms:modified xsi:type="dcterms:W3CDTF">2010-02-03T13:01:52Z</dcterms:modified>
</cp:coreProperties>
</file>