
<file path=[Content_Types].xml><?xml version="1.0" encoding="utf-8"?>
<Types xmlns="http://schemas.openxmlformats.org/package/2006/content-types">
  <Override PartName="/ppt/notesSlides/notesSlide2.xml" ContentType="application/vnd.openxmlformats-officedocument.presentationml.notesSlide+xml"/>
  <Override PartName="/ppt/embeddings/oleObject4.bin" ContentType="application/vnd.openxmlformats-officedocument.oleObject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ppt/theme/theme4.xml" ContentType="application/vnd.openxmlformats-officedocument.theme+xml"/>
  <Override PartName="/ppt/slides/slide30.xml" ContentType="application/vnd.openxmlformats-officedocument.presentationml.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theme/theme3.xml" ContentType="application/vnd.openxmlformats-officedocument.them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notesSlides/notesSlide3.xml" ContentType="application/vnd.openxmlformats-officedocument.presentationml.notesSlide+xml"/>
  <Override PartName="/ppt/embeddings/oleObject2.bin" ContentType="application/vnd.openxmlformats-officedocument.oleObject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wmf" ContentType="image/x-wmf"/>
  <Override PartName="/ppt/slides/slide25.xml" ContentType="application/vnd.openxmlformats-officedocument.presentationml.slide+xml"/>
  <Override PartName="/ppt/notesSlides/notesSlide4.xml" ContentType="application/vnd.openxmlformats-officedocument.presentationml.notesSlide+xml"/>
  <Override PartName="/ppt/embeddings/oleObject5.bin" ContentType="application/vnd.openxmlformats-officedocument.oleObject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embeddings/oleObject1.bin" ContentType="application/vnd.openxmlformats-officedocument.oleObject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embeddings/oleObject3.bin" ContentType="application/vnd.openxmlformats-officedocument.oleObject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vml" ContentType="application/vnd.openxmlformats-officedocument.vmlDrawing"/>
  <Default Extension="jpeg" ContentType="image/jpeg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7.xml" ContentType="application/vnd.openxmlformats-officedocument.presentationml.slide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Override PartName="/ppt/slideMasters/slideMaster2.xml" ContentType="application/vnd.openxmlformats-officedocument.presentationml.slideMaster+xml"/>
  <Default Extension="rels" ContentType="application/vnd.openxmlformats-package.relationships+xml"/>
  <Override PartName="/ppt/slides/slide9.xml" ContentType="application/vnd.openxmlformats-officedocument.presentationml.slide+xml"/>
  <Override PartName="/ppt/slides/slide2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19.xml" ContentType="application/vnd.openxmlformats-officedocument.presentationml.slide+xml"/>
  <Override PartName="/ppt/slides/slide12.xml" ContentType="application/vnd.openxmlformats-officedocument.presentationml.slide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>
  <p:sldMasterIdLst>
    <p:sldMasterId id="2147483649" r:id="rId1"/>
    <p:sldMasterId id="2147483673" r:id="rId2"/>
  </p:sldMasterIdLst>
  <p:notesMasterIdLst>
    <p:notesMasterId r:id="rId33"/>
  </p:notesMasterIdLst>
  <p:handoutMasterIdLst>
    <p:handoutMasterId r:id="rId34"/>
  </p:handoutMasterIdLst>
  <p:sldIdLst>
    <p:sldId id="449" r:id="rId3"/>
    <p:sldId id="450" r:id="rId4"/>
    <p:sldId id="402" r:id="rId5"/>
    <p:sldId id="451" r:id="rId6"/>
    <p:sldId id="452" r:id="rId7"/>
    <p:sldId id="412" r:id="rId8"/>
    <p:sldId id="406" r:id="rId9"/>
    <p:sldId id="443" r:id="rId10"/>
    <p:sldId id="462" r:id="rId11"/>
    <p:sldId id="357" r:id="rId12"/>
    <p:sldId id="369" r:id="rId13"/>
    <p:sldId id="454" r:id="rId14"/>
    <p:sldId id="285" r:id="rId15"/>
    <p:sldId id="404" r:id="rId16"/>
    <p:sldId id="371" r:id="rId17"/>
    <p:sldId id="370" r:id="rId18"/>
    <p:sldId id="426" r:id="rId19"/>
    <p:sldId id="455" r:id="rId20"/>
    <p:sldId id="453" r:id="rId21"/>
    <p:sldId id="461" r:id="rId22"/>
    <p:sldId id="456" r:id="rId23"/>
    <p:sldId id="423" r:id="rId24"/>
    <p:sldId id="431" r:id="rId25"/>
    <p:sldId id="418" r:id="rId26"/>
    <p:sldId id="447" r:id="rId27"/>
    <p:sldId id="460" r:id="rId28"/>
    <p:sldId id="432" r:id="rId29"/>
    <p:sldId id="396" r:id="rId30"/>
    <p:sldId id="459" r:id="rId31"/>
    <p:sldId id="458" r:id="rId32"/>
  </p:sldIdLst>
  <p:sldSz cx="10077450" cy="7562850"/>
  <p:notesSz cx="6718300" cy="9855200"/>
  <p:defaultTextStyle>
    <a:defPPr>
      <a:defRPr lang="en-GB"/>
    </a:defPPr>
    <a:lvl1pPr algn="ctr" rtl="0" fontAlgn="base" hangingPunct="0">
      <a:lnSpc>
        <a:spcPct val="93000"/>
      </a:lnSpc>
      <a:spcBef>
        <a:spcPct val="50000"/>
      </a:spcBef>
      <a:spcAft>
        <a:spcPts val="1138"/>
      </a:spcAft>
      <a:buClr>
        <a:srgbClr val="000000"/>
      </a:buClr>
      <a:buSzPct val="68000"/>
      <a:buFont typeface="StarSymbol" charset="0"/>
      <a:defRPr sz="2600" kern="1200">
        <a:solidFill>
          <a:srgbClr val="FF0000"/>
        </a:solidFill>
        <a:latin typeface="Times New Roman" pitchFamily="-110" charset="0"/>
        <a:ea typeface="+mn-ea"/>
        <a:cs typeface="+mn-cs"/>
      </a:defRPr>
    </a:lvl1pPr>
    <a:lvl2pPr marL="457200" algn="ctr" rtl="0" fontAlgn="base" hangingPunct="0">
      <a:lnSpc>
        <a:spcPct val="93000"/>
      </a:lnSpc>
      <a:spcBef>
        <a:spcPct val="50000"/>
      </a:spcBef>
      <a:spcAft>
        <a:spcPts val="1138"/>
      </a:spcAft>
      <a:buClr>
        <a:srgbClr val="000000"/>
      </a:buClr>
      <a:buSzPct val="68000"/>
      <a:buFont typeface="StarSymbol" charset="0"/>
      <a:defRPr sz="2600" kern="1200">
        <a:solidFill>
          <a:srgbClr val="FF0000"/>
        </a:solidFill>
        <a:latin typeface="Times New Roman" pitchFamily="-110" charset="0"/>
        <a:ea typeface="+mn-ea"/>
        <a:cs typeface="+mn-cs"/>
      </a:defRPr>
    </a:lvl2pPr>
    <a:lvl3pPr marL="914400" algn="ctr" rtl="0" fontAlgn="base" hangingPunct="0">
      <a:lnSpc>
        <a:spcPct val="93000"/>
      </a:lnSpc>
      <a:spcBef>
        <a:spcPct val="50000"/>
      </a:spcBef>
      <a:spcAft>
        <a:spcPts val="1138"/>
      </a:spcAft>
      <a:buClr>
        <a:srgbClr val="000000"/>
      </a:buClr>
      <a:buSzPct val="68000"/>
      <a:buFont typeface="StarSymbol" charset="0"/>
      <a:defRPr sz="2600" kern="1200">
        <a:solidFill>
          <a:srgbClr val="FF0000"/>
        </a:solidFill>
        <a:latin typeface="Times New Roman" pitchFamily="-110" charset="0"/>
        <a:ea typeface="+mn-ea"/>
        <a:cs typeface="+mn-cs"/>
      </a:defRPr>
    </a:lvl3pPr>
    <a:lvl4pPr marL="1371600" algn="ctr" rtl="0" fontAlgn="base" hangingPunct="0">
      <a:lnSpc>
        <a:spcPct val="93000"/>
      </a:lnSpc>
      <a:spcBef>
        <a:spcPct val="50000"/>
      </a:spcBef>
      <a:spcAft>
        <a:spcPts val="1138"/>
      </a:spcAft>
      <a:buClr>
        <a:srgbClr val="000000"/>
      </a:buClr>
      <a:buSzPct val="68000"/>
      <a:buFont typeface="StarSymbol" charset="0"/>
      <a:defRPr sz="2600" kern="1200">
        <a:solidFill>
          <a:srgbClr val="FF0000"/>
        </a:solidFill>
        <a:latin typeface="Times New Roman" pitchFamily="-110" charset="0"/>
        <a:ea typeface="+mn-ea"/>
        <a:cs typeface="+mn-cs"/>
      </a:defRPr>
    </a:lvl4pPr>
    <a:lvl5pPr marL="1828800" algn="ctr" rtl="0" fontAlgn="base" hangingPunct="0">
      <a:lnSpc>
        <a:spcPct val="93000"/>
      </a:lnSpc>
      <a:spcBef>
        <a:spcPct val="50000"/>
      </a:spcBef>
      <a:spcAft>
        <a:spcPts val="1138"/>
      </a:spcAft>
      <a:buClr>
        <a:srgbClr val="000000"/>
      </a:buClr>
      <a:buSzPct val="68000"/>
      <a:buFont typeface="StarSymbol" charset="0"/>
      <a:defRPr sz="2600" kern="1200">
        <a:solidFill>
          <a:srgbClr val="FF0000"/>
        </a:solidFill>
        <a:latin typeface="Times New Roman" pitchFamily="-110" charset="0"/>
        <a:ea typeface="+mn-ea"/>
        <a:cs typeface="+mn-cs"/>
      </a:defRPr>
    </a:lvl5pPr>
    <a:lvl6pPr marL="2286000" algn="l" defTabSz="457200" rtl="0" eaLnBrk="1" latinLnBrk="0" hangingPunct="1">
      <a:defRPr sz="2600" kern="1200">
        <a:solidFill>
          <a:srgbClr val="FF0000"/>
        </a:solidFill>
        <a:latin typeface="Times New Roman" pitchFamily="-110" charset="0"/>
        <a:ea typeface="+mn-ea"/>
        <a:cs typeface="+mn-cs"/>
      </a:defRPr>
    </a:lvl6pPr>
    <a:lvl7pPr marL="2743200" algn="l" defTabSz="457200" rtl="0" eaLnBrk="1" latinLnBrk="0" hangingPunct="1">
      <a:defRPr sz="2600" kern="1200">
        <a:solidFill>
          <a:srgbClr val="FF0000"/>
        </a:solidFill>
        <a:latin typeface="Times New Roman" pitchFamily="-110" charset="0"/>
        <a:ea typeface="+mn-ea"/>
        <a:cs typeface="+mn-cs"/>
      </a:defRPr>
    </a:lvl7pPr>
    <a:lvl8pPr marL="3200400" algn="l" defTabSz="457200" rtl="0" eaLnBrk="1" latinLnBrk="0" hangingPunct="1">
      <a:defRPr sz="2600" kern="1200">
        <a:solidFill>
          <a:srgbClr val="FF0000"/>
        </a:solidFill>
        <a:latin typeface="Times New Roman" pitchFamily="-110" charset="0"/>
        <a:ea typeface="+mn-ea"/>
        <a:cs typeface="+mn-cs"/>
      </a:defRPr>
    </a:lvl8pPr>
    <a:lvl9pPr marL="3657600" algn="l" defTabSz="457200" rtl="0" eaLnBrk="1" latinLnBrk="0" hangingPunct="1">
      <a:defRPr sz="2600" kern="1200">
        <a:solidFill>
          <a:srgbClr val="FF0000"/>
        </a:solidFill>
        <a:latin typeface="Times New Roman" pitchFamily="-110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showPr showNarration="1">
    <p:present/>
    <p:sldAll/>
    <p:penClr>
      <a:schemeClr val="tx1"/>
    </p:penClr>
  </p:showPr>
  <p:clrMru>
    <a:srgbClr val="FF0000"/>
    <a:srgbClr val="0000FF"/>
    <a:srgbClr val="FFFF99"/>
    <a:srgbClr val="FFFF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-648" y="-104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0" y="10267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9000"/>
    </p:cViewPr>
  </p:sorterViewPr>
  <p:notesViewPr>
    <p:cSldViewPr snapToGrid="0">
      <p:cViewPr varScale="1">
        <p:scale>
          <a:sx n="59" d="100"/>
          <a:sy n="59" d="100"/>
        </p:scale>
        <p:origin x="-1752" y="-72"/>
      </p:cViewPr>
      <p:guideLst>
        <p:guide orient="horz" pos="2655"/>
        <p:guide pos="1921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35" Type="http://schemas.openxmlformats.org/officeDocument/2006/relationships/printerSettings" Target="printerSettings/printerSettings1.bin"/><Relationship Id="rId31" Type="http://schemas.openxmlformats.org/officeDocument/2006/relationships/slide" Target="slides/slide29.xml"/><Relationship Id="rId34" Type="http://schemas.openxmlformats.org/officeDocument/2006/relationships/handoutMaster" Target="handoutMasters/handoutMaster1.xml"/><Relationship Id="rId39" Type="http://schemas.openxmlformats.org/officeDocument/2006/relationships/tableStyles" Target="tableStyles.xml"/><Relationship Id="rId7" Type="http://schemas.openxmlformats.org/officeDocument/2006/relationships/slide" Target="slides/slide5.xml"/><Relationship Id="rId3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0" Type="http://schemas.openxmlformats.org/officeDocument/2006/relationships/slide" Target="slides/slide8.xml"/><Relationship Id="rId32" Type="http://schemas.openxmlformats.org/officeDocument/2006/relationships/slide" Target="slides/slide30.xml"/><Relationship Id="rId37" Type="http://schemas.openxmlformats.org/officeDocument/2006/relationships/viewProps" Target="viewProps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9" Type="http://schemas.openxmlformats.org/officeDocument/2006/relationships/slide" Target="slides/slide7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7" Type="http://schemas.openxmlformats.org/officeDocument/2006/relationships/slide" Target="slides/slide25.xml"/><Relationship Id="rId14" Type="http://schemas.openxmlformats.org/officeDocument/2006/relationships/slide" Target="slides/slide12.xml"/><Relationship Id="rId23" Type="http://schemas.openxmlformats.org/officeDocument/2006/relationships/slide" Target="slides/slide21.xml"/><Relationship Id="rId4" Type="http://schemas.openxmlformats.org/officeDocument/2006/relationships/slide" Target="slides/slide2.xml"/><Relationship Id="rId28" Type="http://schemas.openxmlformats.org/officeDocument/2006/relationships/slide" Target="slides/slide26.xml"/><Relationship Id="rId26" Type="http://schemas.openxmlformats.org/officeDocument/2006/relationships/slide" Target="slides/slide24.xml"/><Relationship Id="rId30" Type="http://schemas.openxmlformats.org/officeDocument/2006/relationships/slide" Target="slides/slide28.xml"/><Relationship Id="rId11" Type="http://schemas.openxmlformats.org/officeDocument/2006/relationships/slide" Target="slides/slide9.xml"/><Relationship Id="rId29" Type="http://schemas.openxmlformats.org/officeDocument/2006/relationships/slide" Target="slides/slide27.xml"/><Relationship Id="rId6" Type="http://schemas.openxmlformats.org/officeDocument/2006/relationships/slide" Target="slides/slide4.xml"/><Relationship Id="rId16" Type="http://schemas.openxmlformats.org/officeDocument/2006/relationships/slide" Target="slides/slide14.xml"/><Relationship Id="rId33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9" Type="http://schemas.openxmlformats.org/officeDocument/2006/relationships/slide" Target="slides/slide17.xml"/><Relationship Id="rId38" Type="http://schemas.openxmlformats.org/officeDocument/2006/relationships/theme" Target="theme/theme1.xml"/><Relationship Id="rId20" Type="http://schemas.openxmlformats.org/officeDocument/2006/relationships/slide" Target="slides/slide18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" Type="http://schemas.openxmlformats.org/officeDocument/2006/relationships/slideMaster" Target="slideMasters/slideMaster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image" Target="../media/image2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30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025" tIns="41513" rIns="83025" bIns="41513" numCol="1" anchor="t" anchorCtr="0" compatLnSpc="1">
            <a:prstTxWarp prst="textNoShape">
              <a:avLst/>
            </a:prstTxWarp>
          </a:bodyPr>
          <a:lstStyle>
            <a:lvl1pPr algn="l" defTabSz="830263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11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05238" y="0"/>
            <a:ext cx="291147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025" tIns="41513" rIns="83025" bIns="41513" numCol="1" anchor="t" anchorCtr="0" compatLnSpc="1">
            <a:prstTxWarp prst="textNoShape">
              <a:avLst/>
            </a:prstTxWarp>
          </a:bodyPr>
          <a:lstStyle>
            <a:lvl1pPr algn="r" defTabSz="830263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11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55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59900"/>
            <a:ext cx="2913063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025" tIns="41513" rIns="83025" bIns="41513" numCol="1" anchor="b" anchorCtr="0" compatLnSpc="1">
            <a:prstTxWarp prst="textNoShape">
              <a:avLst/>
            </a:prstTxWarp>
          </a:bodyPr>
          <a:lstStyle>
            <a:lvl1pPr algn="l" defTabSz="830263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11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55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05238" y="9359900"/>
            <a:ext cx="2911475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3025" tIns="41513" rIns="83025" bIns="41513" numCol="1" anchor="b" anchorCtr="0" compatLnSpc="1">
            <a:prstTxWarp prst="textNoShape">
              <a:avLst/>
            </a:prstTxWarp>
          </a:bodyPr>
          <a:lstStyle>
            <a:lvl1pPr algn="r" defTabSz="830263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sz="1100">
                <a:solidFill>
                  <a:schemeClr val="tx1"/>
                </a:solidFill>
              </a:defRPr>
            </a:lvl1pPr>
          </a:lstStyle>
          <a:p>
            <a:fld id="{4D2D2838-4D81-044A-A3AC-4A25F4607D0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085850" y="946150"/>
            <a:ext cx="4548188" cy="34131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63500" dist="103351" dir="8100000" algn="ctr" rotWithShape="0">
              <a:srgbClr val="000000">
                <a:alpha val="74998"/>
              </a:srgbClr>
            </a:outerShdw>
          </a:effectLst>
        </p:spPr>
      </p:sp>
      <p:sp>
        <p:nvSpPr>
          <p:cNvPr id="307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1039813" y="4689475"/>
            <a:ext cx="4645025" cy="378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-110" charset="0"/>
      <a:defRPr sz="1200" kern="1200">
        <a:solidFill>
          <a:srgbClr val="000000"/>
        </a:solidFill>
        <a:latin typeface="Times New Roman" pitchFamily="18" charset="0"/>
        <a:ea typeface="ＭＳ Ｐゴシック" pitchFamily="-65" charset="-128"/>
        <a:cs typeface="ＭＳ Ｐゴシック" pitchFamily="-65" charset="-128"/>
      </a:defRPr>
    </a:lvl1pPr>
    <a:lvl2pPr marL="37931725" indent="-37474525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-110" charset="0"/>
      <a:defRPr sz="1200" kern="1200">
        <a:solidFill>
          <a:srgbClr val="000000"/>
        </a:solidFill>
        <a:latin typeface="Times New Roman" pitchFamily="18" charset="0"/>
        <a:ea typeface="ＭＳ Ｐゴシック" charset="-128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8" charset="0"/>
        <a:ea typeface="ＭＳ Ｐゴシック" charset="-128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8" charset="0"/>
        <a:ea typeface="ＭＳ Ｐゴシック" charset="-128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charset="0"/>
      <a:defRPr sz="1200" kern="1200">
        <a:solidFill>
          <a:srgbClr val="000000"/>
        </a:solidFill>
        <a:latin typeface="Times New Roman" pitchFamily="18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2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wrap="none" lIns="83025" tIns="41513" rIns="83025" bIns="41513" anchor="ctr"/>
          <a:lstStyle/>
          <a:p>
            <a:endParaRPr lang="en-US" dirty="0">
              <a:latin typeface="Times New Roman" pitchFamily="-110" charset="0"/>
              <a:ea typeface="ＭＳ Ｐゴシック" pitchFamily="-110" charset="-128"/>
              <a:cs typeface="ＭＳ Ｐゴシック" pitchFamily="-110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>
              <a:latin typeface="Times New Roman" pitchFamily="-110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5843" name="Notes Placeholder 2"/>
          <p:cNvSpPr txBox="1"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>
              <a:latin typeface="Times New Roman" pitchFamily="-110" charset="0"/>
              <a:ea typeface="ＭＳ Ｐゴシック" pitchFamily="-110" charset="-128"/>
              <a:cs typeface="ＭＳ Ｐゴシック" pitchFamily="-110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3805482" y="9360730"/>
            <a:ext cx="2911263" cy="492760"/>
          </a:xfrm>
          <a:prstGeom prst="rect">
            <a:avLst/>
          </a:prstGeom>
        </p:spPr>
        <p:txBody>
          <a:bodyPr/>
          <a:lstStyle/>
          <a:p>
            <a:fld id="{F0CAC199-E53B-8F40-8320-50507E61384D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3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338" y="974725"/>
            <a:ext cx="4808537" cy="6059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1275" y="974725"/>
            <a:ext cx="4810125" cy="6059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0775" y="119063"/>
            <a:ext cx="6824663" cy="5619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60338" y="974725"/>
            <a:ext cx="4808537" cy="60594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21275" y="974725"/>
            <a:ext cx="4810125" cy="60594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1" descr="CERN logo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3243" y="33263"/>
            <a:ext cx="554609" cy="554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8"/>
          <p:cNvSpPr>
            <a:spLocks noChangeArrowheads="1"/>
          </p:cNvSpPr>
          <p:nvPr userDrawn="1"/>
        </p:nvSpPr>
        <p:spPr bwMode="auto">
          <a:xfrm>
            <a:off x="0" y="621485"/>
            <a:ext cx="10077450" cy="50769"/>
          </a:xfrm>
          <a:prstGeom prst="rect">
            <a:avLst/>
          </a:prstGeom>
          <a:gradFill flip="none" rotWithShape="1">
            <a:gsLst>
              <a:gs pos="80000">
                <a:srgbClr val="0000FF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  <a:effectLst>
            <a:glow rad="12700">
              <a:srgbClr val="000090">
                <a:alpha val="4000"/>
              </a:srgbClr>
            </a:glow>
          </a:effectLst>
        </p:spPr>
        <p:txBody>
          <a:bodyPr wrap="none" lIns="100794" tIns="50397" rIns="100794" bIns="50397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200" dirty="0">
              <a:latin typeface="+mn-lt"/>
              <a:ea typeface="+mn-ea"/>
              <a:cs typeface="+mn-cs"/>
            </a:endParaRPr>
          </a:p>
        </p:txBody>
      </p:sp>
      <p:pic>
        <p:nvPicPr>
          <p:cNvPr id="6" name="Picture 14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894003" y="252096"/>
            <a:ext cx="2158954" cy="516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10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7" Type="http://schemas.openxmlformats.org/officeDocument/2006/relationships/theme" Target="../theme/theme1.xml"/><Relationship Id="rId11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_rels/slideMaster2.xml.rels><?xml version="1.0" encoding="UTF-8" standalone="yes"?>
<Relationships xmlns="http://schemas.openxmlformats.org/package/2006/relationships"><Relationship Id="rId6" Type="http://schemas.openxmlformats.org/officeDocument/2006/relationships/image" Target="../media/image4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2" Type="http://schemas.openxmlformats.org/officeDocument/2006/relationships/theme" Target="../theme/theme2.xml"/><Relationship Id="rId3" Type="http://schemas.openxmlformats.org/officeDocument/2006/relationships/image" Target="../media/image1.png"/><Relationship Id="rId5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7788" y="801688"/>
            <a:ext cx="9885362" cy="36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9342438" y="93663"/>
            <a:ext cx="604837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8263" y="7275513"/>
            <a:ext cx="9885362" cy="3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3317" name="Group 13"/>
          <p:cNvGrpSpPr>
            <a:grpSpLocks/>
          </p:cNvGrpSpPr>
          <p:nvPr userDrawn="1"/>
        </p:nvGrpSpPr>
        <p:grpSpPr bwMode="auto">
          <a:xfrm>
            <a:off x="503238" y="7350125"/>
            <a:ext cx="8774112" cy="174625"/>
            <a:chOff x="317" y="4630"/>
            <a:chExt cx="5527" cy="110"/>
          </a:xfrm>
        </p:grpSpPr>
        <p:sp>
          <p:nvSpPr>
            <p:cNvPr id="2054" name="Text Box 6"/>
            <p:cNvSpPr txBox="1">
              <a:spLocks noChangeArrowheads="1"/>
            </p:cNvSpPr>
            <p:nvPr/>
          </p:nvSpPr>
          <p:spPr bwMode="auto">
            <a:xfrm>
              <a:off x="4950" y="4630"/>
              <a:ext cx="894" cy="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  <a:buSzPct val="45000"/>
                <a:tabLst>
                  <a:tab pos="723900" algn="l"/>
                  <a:tab pos="1447800" algn="l"/>
                </a:tabLst>
              </a:pPr>
              <a:r>
                <a:rPr lang="en-GB" sz="1200" b="1" dirty="0">
                  <a:solidFill>
                    <a:srgbClr val="000000"/>
                  </a:solidFill>
                  <a:latin typeface="Arial" pitchFamily="-110" charset="0"/>
                </a:rPr>
                <a:t>CLIC-ACE, </a:t>
              </a:r>
              <a:r>
                <a:rPr lang="en-GB" sz="1200" b="1" dirty="0" smtClean="0">
                  <a:solidFill>
                    <a:srgbClr val="000000"/>
                  </a:solidFill>
                  <a:latin typeface="Arial" pitchFamily="-110" charset="0"/>
                </a:rPr>
                <a:t>2.2.2010</a:t>
              </a:r>
              <a:endParaRPr lang="en-GB" sz="1200" b="1" dirty="0">
                <a:solidFill>
                  <a:srgbClr val="000000"/>
                </a:solidFill>
                <a:latin typeface="Arial" pitchFamily="-110" charset="0"/>
              </a:endParaRPr>
            </a:p>
          </p:txBody>
        </p:sp>
        <p:sp>
          <p:nvSpPr>
            <p:cNvPr id="2055" name="Text Box 7"/>
            <p:cNvSpPr txBox="1">
              <a:spLocks noChangeArrowheads="1"/>
            </p:cNvSpPr>
            <p:nvPr/>
          </p:nvSpPr>
          <p:spPr bwMode="auto">
            <a:xfrm>
              <a:off x="317" y="4630"/>
              <a:ext cx="596" cy="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  <a:buSzPct val="45000"/>
                <a:tabLst>
                  <a:tab pos="723900" algn="l"/>
                </a:tabLst>
              </a:pPr>
              <a:r>
                <a:rPr lang="en-GB" sz="1200" b="1">
                  <a:solidFill>
                    <a:srgbClr val="000000"/>
                  </a:solidFill>
                  <a:latin typeface="Arial" pitchFamily="-110" charset="0"/>
                </a:rPr>
                <a:t>Frank Tecker</a:t>
              </a:r>
            </a:p>
          </p:txBody>
        </p:sp>
        <p:sp>
          <p:nvSpPr>
            <p:cNvPr id="2056" name="Text Box 8"/>
            <p:cNvSpPr txBox="1">
              <a:spLocks noChangeArrowheads="1"/>
            </p:cNvSpPr>
            <p:nvPr/>
          </p:nvSpPr>
          <p:spPr bwMode="auto">
            <a:xfrm>
              <a:off x="2768" y="4630"/>
              <a:ext cx="378" cy="1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  <a:buSzPct val="45000"/>
                <a:tabLst>
                  <a:tab pos="723900" algn="l"/>
                  <a:tab pos="1447800" algn="l"/>
                </a:tabLst>
              </a:pPr>
              <a:r>
                <a:rPr lang="en-US" sz="1200" b="1">
                  <a:solidFill>
                    <a:srgbClr val="000000"/>
                  </a:solidFill>
                  <a:latin typeface="Arial" pitchFamily="-110" charset="0"/>
                </a:rPr>
                <a:t>Slide </a:t>
              </a:r>
              <a:fld id="{55509CDC-FF8B-0348-BA62-F37B30D927DB}" type="slidenum">
                <a:rPr lang="en-US" sz="1200" b="1">
                  <a:solidFill>
                    <a:srgbClr val="000000"/>
                  </a:solidFill>
                  <a:latin typeface="Arial" pitchFamily="-110" charset="0"/>
                </a:rPr>
                <a:pPr algn="l">
                  <a:spcBef>
                    <a:spcPct val="0"/>
                  </a:spcBef>
                  <a:spcAft>
                    <a:spcPct val="0"/>
                  </a:spcAft>
                  <a:buSzPct val="45000"/>
                  <a:tabLst>
                    <a:tab pos="723900" algn="l"/>
                    <a:tab pos="1447800" algn="l"/>
                  </a:tabLst>
                </a:pPr>
                <a:t>‹#›</a:t>
              </a:fld>
              <a:endParaRPr lang="en-US" sz="1200" b="1">
                <a:solidFill>
                  <a:srgbClr val="000000"/>
                </a:solidFill>
                <a:latin typeface="Arial" pitchFamily="-110" charset="0"/>
              </a:endParaRPr>
            </a:p>
          </p:txBody>
        </p:sp>
      </p:grpSp>
      <p:sp>
        <p:nvSpPr>
          <p:cNvPr id="13318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2390775" y="119063"/>
            <a:ext cx="6824663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3319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338" y="974725"/>
            <a:ext cx="9771062" cy="605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pic>
        <p:nvPicPr>
          <p:cNvPr id="13320" name="Picture 14"/>
          <p:cNvPicPr>
            <a:picLocks noChangeAspect="1" noChangeArrowheads="1"/>
          </p:cNvPicPr>
          <p:nvPr userDrawn="1"/>
        </p:nvPicPr>
        <p:blipFill>
          <a:blip r:embed="rId10"/>
          <a:srcRect/>
          <a:stretch>
            <a:fillRect/>
          </a:stretch>
        </p:blipFill>
        <p:spPr bwMode="auto">
          <a:xfrm>
            <a:off x="63500" y="125413"/>
            <a:ext cx="2259013" cy="58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4" r:id="rId2"/>
    <p:sldLayoutId id="2147483666" r:id="rId3"/>
    <p:sldLayoutId id="2147483667" r:id="rId4"/>
    <p:sldLayoutId id="2147483672" r:id="rId5"/>
    <p:sldLayoutId id="2147483675" r:id="rId6"/>
  </p:sldLayoutIdLst>
  <p:txStyles>
    <p:titleStyle>
      <a:lvl1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18" charset="0"/>
          <a:ea typeface="ＭＳ Ｐゴシック" pitchFamily="-65" charset="-128"/>
          <a:cs typeface="ＭＳ Ｐゴシック" pitchFamily="-65" charset="-128"/>
        </a:defRPr>
      </a:lvl2pPr>
      <a:lvl3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18" charset="0"/>
          <a:ea typeface="ＭＳ Ｐゴシック" pitchFamily="-65" charset="-128"/>
          <a:cs typeface="ＭＳ Ｐゴシック" pitchFamily="-65" charset="-128"/>
        </a:defRPr>
      </a:lvl3pPr>
      <a:lvl4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18" charset="0"/>
          <a:ea typeface="ＭＳ Ｐゴシック" pitchFamily="-65" charset="-128"/>
          <a:cs typeface="ＭＳ Ｐゴシック" pitchFamily="-65" charset="-128"/>
        </a:defRPr>
      </a:lvl4pPr>
      <a:lvl5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18" charset="0"/>
          <a:ea typeface="ＭＳ Ｐゴシック" pitchFamily="-65" charset="-128"/>
          <a:cs typeface="ＭＳ Ｐゴシック" pitchFamily="-65" charset="-128"/>
        </a:defRPr>
      </a:lvl5pPr>
      <a:lvl6pPr marL="1536700" indent="-215900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</a:defRPr>
      </a:lvl6pPr>
      <a:lvl7pPr marL="1993900" indent="-215900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</a:defRPr>
      </a:lvl7pPr>
      <a:lvl8pPr marL="2451100" indent="-215900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</a:defRPr>
      </a:lvl8pPr>
      <a:lvl9pPr marL="2908300" indent="-215900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</a:defRPr>
      </a:lvl9pPr>
    </p:titleStyle>
    <p:bodyStyle>
      <a:lvl1pPr marL="431800" indent="-323850" algn="l" defTabSz="457200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64000"/>
        <a:buFont typeface="StarSymbol" charset="0"/>
        <a:buBlip>
          <a:blip r:embed="rId11"/>
        </a:buBlip>
        <a:defRPr sz="2800">
          <a:solidFill>
            <a:srgbClr val="000000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69938" indent="-287338" algn="l" defTabSz="457200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68000"/>
        <a:buFont typeface="StarSymbol" charset="0"/>
        <a:buBlip>
          <a:blip r:embed="rId11"/>
        </a:buBlip>
        <a:defRPr sz="2600">
          <a:solidFill>
            <a:srgbClr val="000000"/>
          </a:solidFill>
          <a:latin typeface="+mn-lt"/>
          <a:ea typeface="ＭＳ Ｐゴシック" charset="-128"/>
        </a:defRPr>
      </a:lvl2pPr>
      <a:lvl3pPr marL="1158875" indent="-265113" algn="l" defTabSz="457200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57000"/>
        <a:buFont typeface="StarSymbol" charset="0"/>
        <a:buBlip>
          <a:blip r:embed="rId11"/>
        </a:buBlip>
        <a:defRPr sz="2200">
          <a:solidFill>
            <a:srgbClr val="000000"/>
          </a:solidFill>
          <a:latin typeface="+mn-lt"/>
          <a:ea typeface="ＭＳ Ｐゴシック" charset="-128"/>
        </a:defRPr>
      </a:lvl3pPr>
      <a:lvl4pPr marL="1501775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75000"/>
        <a:buFont typeface="StarSymbol" charset="0"/>
        <a:buChar char="–"/>
        <a:defRPr sz="2000">
          <a:solidFill>
            <a:srgbClr val="000000"/>
          </a:solidFill>
          <a:latin typeface="+mn-lt"/>
          <a:ea typeface="ＭＳ Ｐゴシック" charset="-128"/>
        </a:defRPr>
      </a:lvl4pPr>
      <a:lvl5pPr marL="21590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charset="-128"/>
        </a:defRPr>
      </a:lvl5pPr>
      <a:lvl6pPr marL="26162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</a:defRPr>
      </a:lvl6pPr>
      <a:lvl7pPr marL="30734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</a:defRPr>
      </a:lvl7pPr>
      <a:lvl8pPr marL="35306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</a:defRPr>
      </a:lvl8pPr>
      <a:lvl9pPr marL="39878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9700" y="2794000"/>
            <a:ext cx="9815513" cy="36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66838" y="1554163"/>
            <a:ext cx="1006475" cy="1042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3" y="7199313"/>
            <a:ext cx="9815512" cy="36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15"/>
          <p:cNvGrpSpPr>
            <a:grpSpLocks/>
          </p:cNvGrpSpPr>
          <p:nvPr userDrawn="1"/>
        </p:nvGrpSpPr>
        <p:grpSpPr bwMode="auto">
          <a:xfrm>
            <a:off x="427038" y="7318375"/>
            <a:ext cx="8929687" cy="176213"/>
            <a:chOff x="269" y="4632"/>
            <a:chExt cx="5625" cy="111"/>
          </a:xfrm>
        </p:grpSpPr>
        <p:sp>
          <p:nvSpPr>
            <p:cNvPr id="1030" name="Text Box 6"/>
            <p:cNvSpPr txBox="1">
              <a:spLocks noChangeArrowheads="1"/>
            </p:cNvSpPr>
            <p:nvPr/>
          </p:nvSpPr>
          <p:spPr bwMode="auto">
            <a:xfrm>
              <a:off x="5000" y="4633"/>
              <a:ext cx="894" cy="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  <a:buSzPct val="45000"/>
                <a:tabLst>
                  <a:tab pos="723900" algn="l"/>
                  <a:tab pos="1447800" algn="l"/>
                </a:tabLst>
              </a:pPr>
              <a:r>
                <a:rPr lang="en-GB" sz="1200" b="1" dirty="0">
                  <a:solidFill>
                    <a:srgbClr val="000000"/>
                  </a:solidFill>
                  <a:latin typeface="Arial" pitchFamily="-110" charset="0"/>
                </a:rPr>
                <a:t>CLIC-ACE, 2.2.2010</a:t>
              </a:r>
            </a:p>
          </p:txBody>
        </p:sp>
        <p:sp>
          <p:nvSpPr>
            <p:cNvPr id="2" name="Text Box 7"/>
            <p:cNvSpPr txBox="1">
              <a:spLocks noChangeArrowheads="1"/>
            </p:cNvSpPr>
            <p:nvPr/>
          </p:nvSpPr>
          <p:spPr bwMode="auto">
            <a:xfrm>
              <a:off x="269" y="4633"/>
              <a:ext cx="596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  <a:buSzPct val="45000"/>
                <a:tabLst>
                  <a:tab pos="723900" algn="l"/>
                </a:tabLst>
              </a:pPr>
              <a:r>
                <a:rPr lang="en-GB" sz="1200" b="1">
                  <a:solidFill>
                    <a:srgbClr val="000000"/>
                  </a:solidFill>
                  <a:latin typeface="Arial" pitchFamily="-110" charset="0"/>
                </a:rPr>
                <a:t>Frank Tecker</a:t>
              </a:r>
            </a:p>
          </p:txBody>
        </p:sp>
        <p:sp>
          <p:nvSpPr>
            <p:cNvPr id="3" name="Text Box 8"/>
            <p:cNvSpPr txBox="1">
              <a:spLocks noChangeArrowheads="1"/>
            </p:cNvSpPr>
            <p:nvPr/>
          </p:nvSpPr>
          <p:spPr bwMode="auto">
            <a:xfrm>
              <a:off x="2293" y="4632"/>
              <a:ext cx="1988" cy="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algn="l">
                <a:spcBef>
                  <a:spcPct val="0"/>
                </a:spcBef>
                <a:spcAft>
                  <a:spcPct val="0"/>
                </a:spcAft>
                <a:buSzPct val="45000"/>
                <a:tabLst>
                  <a:tab pos="723900" algn="l"/>
                  <a:tab pos="1447800" algn="l"/>
                </a:tabLst>
              </a:pPr>
              <a:r>
                <a:rPr lang="en-GB" sz="1200" b="1" dirty="0">
                  <a:solidFill>
                    <a:srgbClr val="000000"/>
                  </a:solidFill>
                  <a:latin typeface="Arial" pitchFamily="-110" charset="0"/>
                </a:rPr>
                <a:t>DB generation: phase coding, CTF3 results </a:t>
              </a:r>
            </a:p>
          </p:txBody>
        </p:sp>
      </p:grpSp>
      <p:sp>
        <p:nvSpPr>
          <p:cNvPr id="1033" name="Text Box 9"/>
          <p:cNvSpPr txBox="1">
            <a:spLocks noChangeArrowheads="1"/>
          </p:cNvSpPr>
          <p:nvPr/>
        </p:nvSpPr>
        <p:spPr bwMode="auto">
          <a:xfrm>
            <a:off x="1174750" y="3217863"/>
            <a:ext cx="2749550" cy="68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>
              <a:spcBef>
                <a:spcPct val="0"/>
              </a:spcBef>
              <a:spcAft>
                <a:spcPct val="0"/>
              </a:spcAft>
              <a:buSzPct val="45000"/>
              <a:tabLst>
                <a:tab pos="723900" algn="l"/>
                <a:tab pos="1447800" algn="l"/>
                <a:tab pos="2171700" algn="l"/>
                <a:tab pos="2895600" algn="l"/>
              </a:tabLst>
            </a:pPr>
            <a:r>
              <a:rPr lang="en-GB" sz="2400">
                <a:solidFill>
                  <a:srgbClr val="000000"/>
                </a:solidFill>
              </a:rPr>
              <a:t>Frank Tecker – CERN</a:t>
            </a:r>
            <a:br>
              <a:rPr lang="en-GB" sz="2400">
                <a:solidFill>
                  <a:srgbClr val="000000"/>
                </a:solidFill>
              </a:rPr>
            </a:br>
            <a:r>
              <a:rPr lang="en-GB" sz="2400">
                <a:solidFill>
                  <a:srgbClr val="000000"/>
                </a:solidFill>
              </a:rPr>
              <a:t>for the CTF3 team</a:t>
            </a:r>
          </a:p>
        </p:txBody>
      </p:sp>
      <p:sp>
        <p:nvSpPr>
          <p:cNvPr id="1031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3830638" y="231775"/>
            <a:ext cx="6057900" cy="2328863"/>
          </a:xfrm>
          <a:prstGeom prst="rect">
            <a:avLst/>
          </a:prstGeom>
          <a:solidFill>
            <a:srgbClr val="FFFFFF"/>
          </a:solidFill>
          <a:ln w="73080">
            <a:solidFill>
              <a:srgbClr val="0000FF"/>
            </a:solidFill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32" name="Rectangle 11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54175" y="3935413"/>
            <a:ext cx="6264275" cy="3201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</p:txBody>
      </p:sp>
      <p:pic>
        <p:nvPicPr>
          <p:cNvPr id="4" name="Picture 14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152400" y="327025"/>
            <a:ext cx="3538538" cy="104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txStyles>
    <p:titleStyle>
      <a:lvl1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18" charset="0"/>
          <a:ea typeface="ＭＳ Ｐゴシック" pitchFamily="-65" charset="-128"/>
          <a:cs typeface="ＭＳ Ｐゴシック" pitchFamily="-65" charset="-128"/>
        </a:defRPr>
      </a:lvl2pPr>
      <a:lvl3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18" charset="0"/>
          <a:ea typeface="ＭＳ Ｐゴシック" pitchFamily="-65" charset="-128"/>
          <a:cs typeface="ＭＳ Ｐゴシック" pitchFamily="-65" charset="-128"/>
        </a:defRPr>
      </a:lvl3pPr>
      <a:lvl4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18" charset="0"/>
          <a:ea typeface="ＭＳ Ｐゴシック" pitchFamily="-65" charset="-128"/>
          <a:cs typeface="ＭＳ Ｐゴシック" pitchFamily="-65" charset="-128"/>
        </a:defRPr>
      </a:lvl4pPr>
      <a:lvl5pPr algn="ctr" defTabSz="457200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FF"/>
          </a:solidFill>
          <a:latin typeface="Times New Roman" pitchFamily="18" charset="0"/>
          <a:ea typeface="ＭＳ Ｐゴシック" pitchFamily="-65" charset="-128"/>
          <a:cs typeface="ＭＳ Ｐゴシック" pitchFamily="-65" charset="-128"/>
        </a:defRPr>
      </a:lvl5pPr>
      <a:lvl6pPr marL="1536700" indent="-215900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</a:defRPr>
      </a:lvl6pPr>
      <a:lvl7pPr marL="1993900" indent="-215900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</a:defRPr>
      </a:lvl7pPr>
      <a:lvl8pPr marL="2451100" indent="-215900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</a:defRPr>
      </a:lvl8pPr>
      <a:lvl9pPr marL="2908300" indent="-215900" algn="l" defTabSz="457200" rtl="0" fontAlgn="base" hangingPunct="0"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400">
          <a:solidFill>
            <a:srgbClr val="000000"/>
          </a:solidFill>
          <a:latin typeface="Times New Roman" pitchFamily="18" charset="0"/>
        </a:defRPr>
      </a:lvl9pPr>
    </p:titleStyle>
    <p:bodyStyle>
      <a:lvl1pPr marL="431800" indent="-323850" algn="l" defTabSz="457200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56000"/>
        <a:buFont typeface="StarSymbol" charset="0"/>
        <a:buBlip>
          <a:blip r:embed="rId6"/>
        </a:buBlip>
        <a:defRPr sz="3200">
          <a:solidFill>
            <a:srgbClr val="000000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863600" indent="-287338" algn="l" defTabSz="457200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68000"/>
        <a:buFont typeface="StarSymbol" charset="0"/>
        <a:buBlip>
          <a:blip r:embed="rId6"/>
        </a:buBlip>
        <a:defRPr sz="2800">
          <a:solidFill>
            <a:srgbClr val="000000"/>
          </a:solidFill>
          <a:latin typeface="+mn-lt"/>
          <a:ea typeface="ＭＳ Ｐゴシック" charset="-128"/>
        </a:defRPr>
      </a:lvl2pPr>
      <a:lvl3pPr marL="12954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57000"/>
        <a:buFont typeface="StarSymbol" charset="0"/>
        <a:buBlip>
          <a:blip r:embed="rId6"/>
        </a:buBlip>
        <a:defRPr sz="2400">
          <a:solidFill>
            <a:srgbClr val="000000"/>
          </a:solidFill>
          <a:latin typeface="+mn-lt"/>
          <a:ea typeface="ＭＳ Ｐゴシック" charset="-128"/>
        </a:defRPr>
      </a:lvl3pPr>
      <a:lvl4pPr marL="17272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75000"/>
        <a:buFont typeface="StarSymbol" charset="0"/>
        <a:buChar char="–"/>
        <a:defRPr sz="2000">
          <a:solidFill>
            <a:srgbClr val="000000"/>
          </a:solidFill>
          <a:latin typeface="+mn-lt"/>
          <a:ea typeface="ＭＳ Ｐゴシック" charset="-128"/>
        </a:defRPr>
      </a:lvl4pPr>
      <a:lvl5pPr marL="2159000" indent="-215900" algn="l" defTabSz="457200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ea typeface="ＭＳ Ｐゴシック" charset="-128"/>
        </a:defRPr>
      </a:lvl5pPr>
      <a:lvl6pPr marL="26162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</a:defRPr>
      </a:lvl6pPr>
      <a:lvl7pPr marL="30734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</a:defRPr>
      </a:lvl7pPr>
      <a:lvl8pPr marL="35306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</a:defRPr>
      </a:lvl8pPr>
      <a:lvl9pPr marL="3987800" indent="-2159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3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6" Type="http://schemas.openxmlformats.org/officeDocument/2006/relationships/oleObject" Target="../embeddings/oleObject2.bin"/><Relationship Id="rId4" Type="http://schemas.openxmlformats.org/officeDocument/2006/relationships/image" Target="../media/image7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1.xml"/><Relationship Id="rId3" Type="http://schemas.openxmlformats.org/officeDocument/2006/relationships/image" Target="../media/image24.png"/><Relationship Id="rId5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oleObject" Target="../embeddings/oleObject4.bin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3.xml"/><Relationship Id="rId3" Type="http://schemas.openxmlformats.org/officeDocument/2006/relationships/oleObject" Target="../embeddings/oleObject3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3" Type="http://schemas.openxmlformats.org/officeDocument/2006/relationships/oleObject" Target="../embeddings/oleObject5.bin"/><Relationship Id="rId1" Type="http://schemas.openxmlformats.org/officeDocument/2006/relationships/vmlDrawing" Target="../drawings/vmlDrawing4.v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image" Target="../media/image3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1.png"/><Relationship Id="rId3" Type="http://schemas.openxmlformats.org/officeDocument/2006/relationships/image" Target="../media/image32.png"/><Relationship Id="rId5" Type="http://schemas.openxmlformats.org/officeDocument/2006/relationships/image" Target="../media/image4.png"/></Relationships>
</file>

<file path=ppt/slides/_rels/slide17.xml.rels><?xml version="1.0" encoding="UTF-8" standalone="yes"?>
<Relationships xmlns="http://schemas.openxmlformats.org/package/2006/relationships"><Relationship Id="rId6" Type="http://schemas.openxmlformats.org/officeDocument/2006/relationships/image" Target="../media/image37.png"/><Relationship Id="rId4" Type="http://schemas.openxmlformats.org/officeDocument/2006/relationships/image" Target="../media/image36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4.jpeg"/><Relationship Id="rId3" Type="http://schemas.openxmlformats.org/officeDocument/2006/relationships/image" Target="../media/image35.jpeg"/><Relationship Id="rId5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3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png"/><Relationship Id="rId5" Type="http://schemas.openxmlformats.org/officeDocument/2006/relationships/image" Target="../media/image8.em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4" Type="http://schemas.openxmlformats.org/officeDocument/2006/relationships/image" Target="../media/image42.png"/><Relationship Id="rId5" Type="http://schemas.openxmlformats.org/officeDocument/2006/relationships/image" Target="../media/image43.png"/><Relationship Id="rId7" Type="http://schemas.openxmlformats.org/officeDocument/2006/relationships/image" Target="../media/image4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0.png"/><Relationship Id="rId3" Type="http://schemas.openxmlformats.org/officeDocument/2006/relationships/image" Target="../media/image41.png"/><Relationship Id="rId6" Type="http://schemas.openxmlformats.org/officeDocument/2006/relationships/image" Target="../media/image44.pn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image" Target="../media/image47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6.wmf"/><Relationship Id="rId3" Type="http://schemas.openxmlformats.org/officeDocument/2006/relationships/image" Target="../media/image4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image" Target="../media/image50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8.wmf"/><Relationship Id="rId3" Type="http://schemas.openxmlformats.org/officeDocument/2006/relationships/image" Target="../media/image49.png"/><Relationship Id="rId5" Type="http://schemas.openxmlformats.org/officeDocument/2006/relationships/image" Target="../media/image51.wm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oleObject" Target="../embeddings/oleObject1.bin"/><Relationship Id="rId4" Type="http://schemas.openxmlformats.org/officeDocument/2006/relationships/image" Target="../media/image10.jpe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Relationship Id="rId3" Type="http://schemas.openxmlformats.org/officeDocument/2006/relationships/image" Target="../media/image8.emf"/><Relationship Id="rId5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4" Type="http://schemas.openxmlformats.org/officeDocument/2006/relationships/image" Target="../media/image12.jpeg"/><Relationship Id="rId5" Type="http://schemas.openxmlformats.org/officeDocument/2006/relationships/image" Target="../media/image13.png"/><Relationship Id="rId7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Relationship Id="rId6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6.jpeg"/><Relationship Id="rId3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3" Type="http://schemas.openxmlformats.org/officeDocument/2006/relationships/image" Target="../media/image22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3890963" y="261938"/>
            <a:ext cx="6024562" cy="2335212"/>
          </a:xfrm>
          <a:gradFill rotWithShape="0">
            <a:gsLst>
              <a:gs pos="0">
                <a:srgbClr val="FFFFFF"/>
              </a:gs>
              <a:gs pos="100000">
                <a:srgbClr val="E6FF00"/>
              </a:gs>
            </a:gsLst>
            <a:path path="shape">
              <a:fillToRect l="50000" t="50000" r="50000" b="50000"/>
            </a:path>
          </a:gradFill>
          <a:effectLst>
            <a:outerShdw blurRad="63500" dist="103351" dir="8100000" algn="ctr" rotWithShape="0">
              <a:srgbClr val="000000"/>
            </a:outerShdw>
          </a:effectLst>
        </p:spPr>
        <p:txBody>
          <a:bodyPr>
            <a:noAutofit/>
          </a:bodyPr>
          <a:lstStyle/>
          <a:p>
            <a:pPr eaLnBrk="1">
              <a:spcAft>
                <a:spcPts val="10200"/>
              </a:spcAft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</a:tabLst>
            </a:pPr>
            <a:r>
              <a:rPr lang="en-GB" sz="4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ＭＳ Ｐゴシック" pitchFamily="-110" charset="-128"/>
                <a:cs typeface="ＭＳ Ｐゴシック" pitchFamily="-110" charset="-128"/>
              </a:rPr>
              <a:t>DB generation </a:t>
            </a:r>
            <a:r>
              <a:rPr lang="en-GB" sz="300" dirty="0" smtClean="0">
                <a:solidFill>
                  <a:srgbClr val="FF0000"/>
                </a:solidFill>
                <a:ea typeface="ＭＳ Ｐゴシック" pitchFamily="-110" charset="-128"/>
                <a:cs typeface="ＭＳ Ｐゴシック" pitchFamily="-110" charset="-128"/>
              </a:rPr>
              <a:t/>
            </a:r>
            <a:br>
              <a:rPr lang="en-GB" sz="300" dirty="0" smtClean="0">
                <a:solidFill>
                  <a:srgbClr val="FF0000"/>
                </a:solidFill>
                <a:ea typeface="ＭＳ Ｐゴシック" pitchFamily="-110" charset="-128"/>
                <a:cs typeface="ＭＳ Ｐゴシック" pitchFamily="-110" charset="-128"/>
              </a:rPr>
            </a:br>
            <a:r>
              <a:rPr lang="en-GB" sz="600" dirty="0" smtClean="0">
                <a:solidFill>
                  <a:srgbClr val="FF0000"/>
                </a:solidFill>
                <a:ea typeface="ＭＳ Ｐゴシック" pitchFamily="-110" charset="-128"/>
                <a:cs typeface="ＭＳ Ｐゴシック" pitchFamily="-110" charset="-128"/>
              </a:rPr>
              <a:t/>
            </a:r>
            <a:br>
              <a:rPr lang="en-GB" sz="600" dirty="0" smtClean="0">
                <a:solidFill>
                  <a:srgbClr val="FF0000"/>
                </a:solidFill>
                <a:ea typeface="ＭＳ Ｐゴシック" pitchFamily="-110" charset="-128"/>
                <a:cs typeface="ＭＳ Ｐゴシック" pitchFamily="-110" charset="-128"/>
              </a:rPr>
            </a:br>
            <a:r>
              <a:rPr lang="en-GB" sz="2400" dirty="0" smtClean="0">
                <a:ea typeface="ＭＳ Ｐゴシック" pitchFamily="-110" charset="-128"/>
                <a:cs typeface=""/>
              </a:rPr>
              <a:t>Phase</a:t>
            </a:r>
            <a:r>
              <a:rPr lang="en-US" sz="2400" b="0" i="0" dirty="0" smtClean="0">
                <a:ea typeface="Arial"/>
                <a:cs typeface=""/>
              </a:rPr>
              <a:t> coding, satellite bunches, </a:t>
            </a:r>
            <a:br>
              <a:rPr lang="en-US" sz="2400" b="0" i="0" dirty="0" smtClean="0">
                <a:ea typeface="Arial"/>
                <a:cs typeface=""/>
              </a:rPr>
            </a:br>
            <a:r>
              <a:rPr lang="en-US" sz="2400" b="0" i="0" dirty="0" smtClean="0">
                <a:ea typeface="Arial"/>
                <a:cs typeface=""/>
              </a:rPr>
              <a:t>R&amp;D results and planning, </a:t>
            </a:r>
            <a:br>
              <a:rPr lang="en-US" sz="2400" b="0" i="0" dirty="0" smtClean="0">
                <a:ea typeface="Arial"/>
                <a:cs typeface=""/>
              </a:rPr>
            </a:br>
            <a:r>
              <a:rPr lang="en-US" sz="2400" b="0" i="0" dirty="0" smtClean="0">
                <a:ea typeface="Arial"/>
                <a:cs typeface=""/>
              </a:rPr>
              <a:t>CTF3 measurements</a:t>
            </a:r>
            <a:endParaRPr lang="en-GB" sz="2800" dirty="0">
              <a:ea typeface="ＭＳ Ｐゴシック" pitchFamily="-110" charset="-128"/>
              <a:cs typeface=""/>
            </a:endParaRPr>
          </a:p>
        </p:txBody>
      </p:sp>
      <p:sp>
        <p:nvSpPr>
          <p:cNvPr id="28675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5589" y="4648532"/>
            <a:ext cx="4548760" cy="2408131"/>
          </a:xfrm>
        </p:spPr>
        <p:txBody>
          <a:bodyPr/>
          <a:lstStyle/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 sz="2800" dirty="0" smtClean="0">
                <a:ea typeface="ＭＳ Ｐゴシック" pitchFamily="-110" charset="-128"/>
                <a:cs typeface="ＭＳ Ｐゴシック" pitchFamily="-110" charset="-128"/>
              </a:rPr>
              <a:t>Introduction</a:t>
            </a:r>
          </a:p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 sz="2800" dirty="0">
                <a:ea typeface="ＭＳ Ｐゴシック" pitchFamily="-110" charset="-128"/>
                <a:cs typeface="ＭＳ Ｐゴシック" pitchFamily="-110" charset="-128"/>
              </a:rPr>
              <a:t>CTF3</a:t>
            </a:r>
            <a:r>
              <a:rPr lang="en-GB" sz="2800" dirty="0" smtClean="0">
                <a:ea typeface="ＭＳ Ｐゴシック" pitchFamily="-110" charset="-128"/>
                <a:cs typeface="ＭＳ Ｐゴシック" pitchFamily="-110" charset="-128"/>
              </a:rPr>
              <a:t> experimental results</a:t>
            </a:r>
          </a:p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 sz="2800" dirty="0" smtClean="0">
                <a:ea typeface="ＭＳ Ｐゴシック" pitchFamily="-110" charset="-128"/>
                <a:cs typeface="ＭＳ Ｐゴシック" pitchFamily="-110" charset="-128"/>
              </a:rPr>
              <a:t>PHIN Photoinjector</a:t>
            </a:r>
          </a:p>
          <a:p>
            <a:pPr eaLnBrk="1"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</a:tabLst>
            </a:pPr>
            <a:r>
              <a:rPr lang="en-GB" sz="2800" dirty="0">
                <a:ea typeface="ＭＳ Ｐゴシック" pitchFamily="-110" charset="-128"/>
                <a:cs typeface="ＭＳ Ｐゴシック" pitchFamily="-110" charset="-128"/>
              </a:rPr>
              <a:t>Conclusion</a:t>
            </a:r>
          </a:p>
        </p:txBody>
      </p:sp>
      <p:grpSp>
        <p:nvGrpSpPr>
          <p:cNvPr id="2" name="Group 4"/>
          <p:cNvGrpSpPr/>
          <p:nvPr/>
        </p:nvGrpSpPr>
        <p:grpSpPr>
          <a:xfrm>
            <a:off x="4816330" y="3198860"/>
            <a:ext cx="5090137" cy="3869511"/>
            <a:chOff x="2503488" y="1905000"/>
            <a:chExt cx="6564312" cy="4648200"/>
          </a:xfrm>
        </p:grpSpPr>
        <p:pic>
          <p:nvPicPr>
            <p:cNvPr id="6" name="Picture 43" descr="cr-combi-8.gif"/>
            <p:cNvPicPr>
              <a:picLocks noChangeAspect="1"/>
            </p:cNvPicPr>
            <p:nvPr/>
          </p:nvPicPr>
          <p:blipFill>
            <a:blip r:embed="rId3"/>
            <a:srcRect l="1639" t="20000" r="1808" b="12222"/>
            <a:stretch>
              <a:fillRect/>
            </a:stretch>
          </p:blipFill>
          <p:spPr bwMode="auto">
            <a:xfrm>
              <a:off x="2503488" y="1905000"/>
              <a:ext cx="6564312" cy="4648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 Box 18"/>
            <p:cNvSpPr txBox="1">
              <a:spLocks noChangeArrowheads="1"/>
            </p:cNvSpPr>
            <p:nvPr/>
          </p:nvSpPr>
          <p:spPr bwMode="auto">
            <a:xfrm>
              <a:off x="3020588" y="3886200"/>
              <a:ext cx="1522398" cy="655638"/>
            </a:xfrm>
            <a:prstGeom prst="rect">
              <a:avLst/>
            </a:prstGeom>
            <a:solidFill>
              <a:srgbClr val="FCFFC0"/>
            </a:solidFill>
            <a:ln w="9525">
              <a:noFill/>
              <a:miter lim="800000"/>
              <a:headEnd/>
              <a:tailEnd/>
            </a:ln>
            <a:effectLst>
              <a:outerShdw blurRad="50800" dist="50800" dir="2700000" algn="tl" rotWithShape="0">
                <a:srgbClr val="000000">
                  <a:alpha val="43000"/>
                </a:srgbClr>
              </a:outerShdw>
            </a:effectLst>
          </p:spPr>
          <p:txBody>
            <a:bodyPr lIns="100794" tIns="50397" rIns="100794" bIns="50397">
              <a:prstTxWarp prst="textNoShape">
                <a:avLst/>
              </a:prstTxWarp>
              <a:normAutofit fontScale="55000" lnSpcReduction="20000"/>
            </a:bodyPr>
            <a:lstStyle/>
            <a:p>
              <a:pPr defTabSz="1008063" eaLnBrk="0">
                <a:defRPr/>
              </a:pPr>
              <a:r>
                <a:rPr lang="en-US" dirty="0">
                  <a:solidFill>
                    <a:srgbClr val="000000"/>
                  </a:solidFill>
                </a:rPr>
                <a:t>Current from </a:t>
              </a:r>
              <a:br>
                <a:rPr lang="en-US" dirty="0">
                  <a:solidFill>
                    <a:srgbClr val="000000"/>
                  </a:solidFill>
                </a:rPr>
              </a:br>
              <a:r>
                <a:rPr lang="en-US" dirty="0">
                  <a:solidFill>
                    <a:srgbClr val="000000"/>
                  </a:solidFill>
                </a:rPr>
                <a:t>Linac</a:t>
              </a:r>
            </a:p>
          </p:txBody>
        </p:sp>
        <p:cxnSp>
          <p:nvCxnSpPr>
            <p:cNvPr id="8" name="Straight Arrow Connector 8"/>
            <p:cNvCxnSpPr>
              <a:cxnSpLocks noChangeShapeType="1"/>
              <a:stCxn id="7" idx="0"/>
            </p:cNvCxnSpPr>
            <p:nvPr/>
          </p:nvCxnSpPr>
          <p:spPr bwMode="auto">
            <a:xfrm rot="5400000" flipH="1" flipV="1">
              <a:off x="3344039" y="3447652"/>
              <a:ext cx="876299" cy="80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arrow" w="med" len="med"/>
            </a:ln>
          </p:spPr>
        </p:cxnSp>
        <p:sp>
          <p:nvSpPr>
            <p:cNvPr id="9" name="Text Box 18"/>
            <p:cNvSpPr txBox="1">
              <a:spLocks noChangeArrowheads="1"/>
            </p:cNvSpPr>
            <p:nvPr/>
          </p:nvSpPr>
          <p:spPr bwMode="auto">
            <a:xfrm>
              <a:off x="3919538" y="4678363"/>
              <a:ext cx="1447800" cy="655637"/>
            </a:xfrm>
            <a:prstGeom prst="rect">
              <a:avLst/>
            </a:prstGeom>
            <a:solidFill>
              <a:srgbClr val="FCFFC0"/>
            </a:solidFill>
            <a:ln w="9525">
              <a:noFill/>
              <a:miter lim="800000"/>
              <a:headEnd/>
              <a:tailEnd/>
            </a:ln>
            <a:effectLst>
              <a:outerShdw blurRad="50800" dist="50800" dir="2700000" algn="tl" rotWithShape="0">
                <a:srgbClr val="000000">
                  <a:alpha val="43000"/>
                </a:srgbClr>
              </a:outerShdw>
            </a:effectLst>
          </p:spPr>
          <p:txBody>
            <a:bodyPr lIns="100794" tIns="50397" rIns="100794" bIns="50397">
              <a:prstTxWarp prst="textNoShape">
                <a:avLst/>
              </a:prstTxWarp>
              <a:normAutofit fontScale="55000" lnSpcReduction="20000"/>
            </a:bodyPr>
            <a:lstStyle/>
            <a:p>
              <a:pPr defTabSz="1008063" eaLnBrk="0">
                <a:defRPr/>
              </a:pPr>
              <a:r>
                <a:rPr lang="en-US" dirty="0">
                  <a:solidFill>
                    <a:srgbClr val="000000"/>
                  </a:solidFill>
                </a:rPr>
                <a:t>Current after </a:t>
              </a:r>
              <a:br>
                <a:rPr lang="en-US" dirty="0">
                  <a:solidFill>
                    <a:srgbClr val="000000"/>
                  </a:solidFill>
                </a:rPr>
              </a:br>
              <a:r>
                <a:rPr lang="en-US" dirty="0">
                  <a:solidFill>
                    <a:srgbClr val="000000"/>
                  </a:solidFill>
                </a:rPr>
                <a:t>Delay Loop</a:t>
              </a:r>
            </a:p>
          </p:txBody>
        </p:sp>
        <p:cxnSp>
          <p:nvCxnSpPr>
            <p:cNvPr id="10" name="Straight Arrow Connector 8"/>
            <p:cNvCxnSpPr>
              <a:cxnSpLocks noChangeShapeType="1"/>
              <a:stCxn id="9" idx="0"/>
            </p:cNvCxnSpPr>
            <p:nvPr/>
          </p:nvCxnSpPr>
          <p:spPr bwMode="auto">
            <a:xfrm rot="5400000" flipH="1" flipV="1">
              <a:off x="3999706" y="3996532"/>
              <a:ext cx="1325563" cy="3810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arrow" w="med" len="med"/>
            </a:ln>
          </p:spPr>
        </p:cxnSp>
        <p:sp>
          <p:nvSpPr>
            <p:cNvPr id="11" name="Text Box 18"/>
            <p:cNvSpPr txBox="1">
              <a:spLocks noChangeArrowheads="1"/>
            </p:cNvSpPr>
            <p:nvPr/>
          </p:nvSpPr>
          <p:spPr bwMode="auto">
            <a:xfrm>
              <a:off x="5367338" y="5534025"/>
              <a:ext cx="1981200" cy="377825"/>
            </a:xfrm>
            <a:prstGeom prst="rect">
              <a:avLst/>
            </a:prstGeom>
            <a:solidFill>
              <a:srgbClr val="FCFFC0"/>
            </a:solidFill>
            <a:ln w="9525">
              <a:noFill/>
              <a:miter lim="800000"/>
              <a:headEnd/>
              <a:tailEnd/>
            </a:ln>
            <a:effectLst>
              <a:outerShdw blurRad="50800" dist="50800" dir="2700000" algn="tl" rotWithShape="0">
                <a:srgbClr val="000000">
                  <a:alpha val="43000"/>
                </a:srgbClr>
              </a:outerShdw>
            </a:effectLst>
          </p:spPr>
          <p:txBody>
            <a:bodyPr lIns="100794" tIns="50397" rIns="100794" bIns="50397">
              <a:prstTxWarp prst="textNoShape">
                <a:avLst/>
              </a:prstTxWarp>
              <a:normAutofit fontScale="55000" lnSpcReduction="20000"/>
            </a:bodyPr>
            <a:lstStyle/>
            <a:p>
              <a:pPr defTabSz="1008063" eaLnBrk="0">
                <a:defRPr/>
              </a:pPr>
              <a:r>
                <a:rPr lang="en-US" dirty="0">
                  <a:solidFill>
                    <a:srgbClr val="000000"/>
                  </a:solidFill>
                </a:rPr>
                <a:t>Current in the ring</a:t>
              </a:r>
            </a:p>
          </p:txBody>
        </p:sp>
        <p:cxnSp>
          <p:nvCxnSpPr>
            <p:cNvPr id="12" name="Straight Arrow Connector 8"/>
            <p:cNvCxnSpPr>
              <a:cxnSpLocks noChangeShapeType="1"/>
            </p:cNvCxnSpPr>
            <p:nvPr/>
          </p:nvCxnSpPr>
          <p:spPr bwMode="auto">
            <a:xfrm rot="5400000" flipH="1" flipV="1">
              <a:off x="6296025" y="5014913"/>
              <a:ext cx="657225" cy="38100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arrow" w="med" len="med"/>
            </a:ln>
          </p:spPr>
        </p:cxnSp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ea typeface="ＭＳ Ｐゴシック" pitchFamily="-110" charset="-128"/>
                <a:cs typeface="ＭＳ Ｐゴシック" pitchFamily="-110" charset="-128"/>
              </a:rPr>
              <a:t>Delay Loop operation</a:t>
            </a:r>
          </a:p>
        </p:txBody>
      </p:sp>
      <p:sp>
        <p:nvSpPr>
          <p:cNvPr id="40964" name="Oval 6"/>
          <p:cNvSpPr>
            <a:spLocks noChangeArrowheads="1"/>
          </p:cNvSpPr>
          <p:nvPr/>
        </p:nvSpPr>
        <p:spPr bwMode="auto">
          <a:xfrm>
            <a:off x="8278813" y="3470275"/>
            <a:ext cx="171450" cy="163513"/>
          </a:xfrm>
          <a:prstGeom prst="ellipse">
            <a:avLst/>
          </a:prstGeom>
          <a:gradFill rotWithShape="1">
            <a:gsLst>
              <a:gs pos="0">
                <a:srgbClr val="FFFF00"/>
              </a:gs>
              <a:gs pos="100000">
                <a:srgbClr val="FF00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40965" name="Picture 20" descr="weblogolnf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88450" y="2625725"/>
            <a:ext cx="889000" cy="654050"/>
          </a:xfrm>
          <a:prstGeom prst="rect">
            <a:avLst/>
          </a:prstGeom>
          <a:noFill/>
          <a:ln w="9525">
            <a:solidFill>
              <a:srgbClr val="0000FF"/>
            </a:solidFill>
            <a:miter lim="800000"/>
            <a:headEnd/>
            <a:tailEnd/>
          </a:ln>
        </p:spPr>
      </p:pic>
      <p:grpSp>
        <p:nvGrpSpPr>
          <p:cNvPr id="40966" name="Group 34"/>
          <p:cNvGrpSpPr>
            <a:grpSpLocks/>
          </p:cNvGrpSpPr>
          <p:nvPr/>
        </p:nvGrpSpPr>
        <p:grpSpPr bwMode="auto">
          <a:xfrm>
            <a:off x="0" y="1666875"/>
            <a:ext cx="10077450" cy="3395663"/>
            <a:chOff x="0" y="535"/>
            <a:chExt cx="6348" cy="2139"/>
          </a:xfrm>
        </p:grpSpPr>
        <p:sp>
          <p:nvSpPr>
            <p:cNvPr id="40981" name="Rectangle 21"/>
            <p:cNvSpPr>
              <a:spLocks noChangeArrowheads="1"/>
            </p:cNvSpPr>
            <p:nvPr/>
          </p:nvSpPr>
          <p:spPr bwMode="auto">
            <a:xfrm>
              <a:off x="4009" y="929"/>
              <a:ext cx="344" cy="169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wrap="none" lIns="100794" tIns="50397" rIns="100794" bIns="50397">
              <a:prstTxWarp prst="textNoShape">
                <a:avLst/>
              </a:prstTxWarp>
              <a:spAutoFit/>
            </a:bodyPr>
            <a:lstStyle/>
            <a:p>
              <a:pPr defTabSz="1008063"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100">
                  <a:solidFill>
                    <a:schemeClr val="bg1"/>
                  </a:solidFill>
                  <a:latin typeface="Comic Sans MS" pitchFamily="-110" charset="0"/>
                </a:rPr>
                <a:t>2005</a:t>
              </a:r>
            </a:p>
          </p:txBody>
        </p:sp>
        <p:sp>
          <p:nvSpPr>
            <p:cNvPr id="40982" name="Rectangle 22"/>
            <p:cNvSpPr>
              <a:spLocks noChangeArrowheads="1"/>
            </p:cNvSpPr>
            <p:nvPr/>
          </p:nvSpPr>
          <p:spPr bwMode="auto">
            <a:xfrm>
              <a:off x="2565" y="1097"/>
              <a:ext cx="344" cy="170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wrap="none" lIns="100794" tIns="50397" rIns="100794" bIns="50397">
              <a:prstTxWarp prst="textNoShape">
                <a:avLst/>
              </a:prstTxWarp>
              <a:spAutoFit/>
            </a:bodyPr>
            <a:lstStyle/>
            <a:p>
              <a:pPr defTabSz="1008063"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100">
                  <a:solidFill>
                    <a:schemeClr val="bg1"/>
                  </a:solidFill>
                  <a:latin typeface="Comic Sans MS" pitchFamily="-110" charset="0"/>
                </a:rPr>
                <a:t>2004</a:t>
              </a:r>
            </a:p>
          </p:txBody>
        </p:sp>
        <p:pic>
          <p:nvPicPr>
            <p:cNvPr id="40983" name="Picture 23" descr="CTFevolution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0" y="535"/>
              <a:ext cx="6348" cy="21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0984" name="Rectangle 24"/>
            <p:cNvSpPr>
              <a:spLocks noChangeArrowheads="1"/>
            </p:cNvSpPr>
            <p:nvPr/>
          </p:nvSpPr>
          <p:spPr bwMode="auto">
            <a:xfrm>
              <a:off x="2856" y="1860"/>
              <a:ext cx="439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GB" sz="1600" b="1">
                  <a:solidFill>
                    <a:schemeClr val="tx1"/>
                  </a:solidFill>
                  <a:latin typeface="Comic Sans MS" pitchFamily="-110" charset="0"/>
                </a:rPr>
                <a:t>CLEX</a:t>
              </a:r>
              <a:endParaRPr sz="1600" b="1" noProof="1">
                <a:solidFill>
                  <a:schemeClr val="tx1"/>
                </a:solidFill>
                <a:latin typeface="Comic Sans MS" pitchFamily="-110" charset="0"/>
              </a:endParaRPr>
            </a:p>
          </p:txBody>
        </p:sp>
        <p:sp>
          <p:nvSpPr>
            <p:cNvPr id="40985" name="Rectangle 25"/>
            <p:cNvSpPr>
              <a:spLocks noChangeArrowheads="1"/>
            </p:cNvSpPr>
            <p:nvPr/>
          </p:nvSpPr>
          <p:spPr bwMode="auto">
            <a:xfrm>
              <a:off x="5215" y="1397"/>
              <a:ext cx="27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GB" sz="1600" b="1">
                  <a:solidFill>
                    <a:schemeClr val="tx1"/>
                  </a:solidFill>
                  <a:latin typeface="Comic Sans MS" pitchFamily="-110" charset="0"/>
                </a:rPr>
                <a:t>CR</a:t>
              </a:r>
              <a:endParaRPr sz="1600" b="1" noProof="1">
                <a:solidFill>
                  <a:schemeClr val="tx1"/>
                </a:solidFill>
                <a:latin typeface="Comic Sans MS" pitchFamily="-110" charset="0"/>
              </a:endParaRPr>
            </a:p>
          </p:txBody>
        </p:sp>
        <p:sp>
          <p:nvSpPr>
            <p:cNvPr id="40986" name="Rectangle 26"/>
            <p:cNvSpPr>
              <a:spLocks noChangeArrowheads="1"/>
            </p:cNvSpPr>
            <p:nvPr/>
          </p:nvSpPr>
          <p:spPr bwMode="auto">
            <a:xfrm>
              <a:off x="4716" y="535"/>
              <a:ext cx="35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GB" sz="1600" b="1">
                  <a:solidFill>
                    <a:schemeClr val="tx1"/>
                  </a:solidFill>
                  <a:latin typeface="Comic Sans MS" pitchFamily="-110" charset="0"/>
                </a:rPr>
                <a:t>TL1</a:t>
              </a:r>
              <a:endParaRPr sz="1600" b="1" noProof="1">
                <a:solidFill>
                  <a:schemeClr val="tx1"/>
                </a:solidFill>
                <a:latin typeface="Comic Sans MS" pitchFamily="-110" charset="0"/>
              </a:endParaRPr>
            </a:p>
          </p:txBody>
        </p:sp>
        <p:sp>
          <p:nvSpPr>
            <p:cNvPr id="40987" name="Line 27"/>
            <p:cNvSpPr>
              <a:spLocks noChangeShapeType="1"/>
            </p:cNvSpPr>
            <p:nvPr/>
          </p:nvSpPr>
          <p:spPr bwMode="auto">
            <a:xfrm flipH="1">
              <a:off x="4852" y="717"/>
              <a:ext cx="46" cy="36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988" name="Rectangle 28"/>
            <p:cNvSpPr>
              <a:spLocks noChangeArrowheads="1"/>
            </p:cNvSpPr>
            <p:nvPr/>
          </p:nvSpPr>
          <p:spPr bwMode="auto">
            <a:xfrm>
              <a:off x="4036" y="1215"/>
              <a:ext cx="279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GB" sz="1600" b="1">
                  <a:solidFill>
                    <a:schemeClr val="tx1"/>
                  </a:solidFill>
                  <a:latin typeface="Comic Sans MS" pitchFamily="-110" charset="0"/>
                </a:rPr>
                <a:t>DL</a:t>
              </a:r>
              <a:endParaRPr sz="1600" b="1" noProof="1">
                <a:solidFill>
                  <a:schemeClr val="tx1"/>
                </a:solidFill>
                <a:latin typeface="Comic Sans MS" pitchFamily="-110" charset="0"/>
              </a:endParaRPr>
            </a:p>
          </p:txBody>
        </p:sp>
        <p:sp>
          <p:nvSpPr>
            <p:cNvPr id="40989" name="Rectangle 29"/>
            <p:cNvSpPr>
              <a:spLocks noChangeArrowheads="1"/>
            </p:cNvSpPr>
            <p:nvPr/>
          </p:nvSpPr>
          <p:spPr bwMode="auto">
            <a:xfrm>
              <a:off x="4172" y="1714"/>
              <a:ext cx="35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GB" sz="1600" b="1">
                  <a:solidFill>
                    <a:schemeClr val="tx1"/>
                  </a:solidFill>
                  <a:latin typeface="Comic Sans MS" pitchFamily="-110" charset="0"/>
                </a:rPr>
                <a:t>TL2</a:t>
              </a:r>
              <a:endParaRPr sz="1600" b="1" noProof="1">
                <a:solidFill>
                  <a:schemeClr val="tx1"/>
                </a:solidFill>
                <a:latin typeface="Comic Sans MS" pitchFamily="-110" charset="0"/>
              </a:endParaRPr>
            </a:p>
          </p:txBody>
        </p:sp>
        <p:sp>
          <p:nvSpPr>
            <p:cNvPr id="40990" name="Line 30"/>
            <p:cNvSpPr>
              <a:spLocks noChangeShapeType="1"/>
            </p:cNvSpPr>
            <p:nvPr/>
          </p:nvSpPr>
          <p:spPr bwMode="auto">
            <a:xfrm>
              <a:off x="5669" y="1079"/>
              <a:ext cx="2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40991" name="Rectangle 31"/>
            <p:cNvSpPr>
              <a:spLocks noChangeArrowheads="1"/>
            </p:cNvSpPr>
            <p:nvPr/>
          </p:nvSpPr>
          <p:spPr bwMode="auto">
            <a:xfrm>
              <a:off x="5850" y="1034"/>
              <a:ext cx="65" cy="65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fr-FR"/>
            </a:p>
          </p:txBody>
        </p:sp>
        <p:sp>
          <p:nvSpPr>
            <p:cNvPr id="40992" name="Line 32"/>
            <p:cNvSpPr>
              <a:spLocks noChangeShapeType="1"/>
            </p:cNvSpPr>
            <p:nvPr/>
          </p:nvSpPr>
          <p:spPr bwMode="auto">
            <a:xfrm>
              <a:off x="4489" y="1533"/>
              <a:ext cx="190" cy="3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40993" name="Rectangle 33"/>
            <p:cNvSpPr>
              <a:spLocks noChangeArrowheads="1"/>
            </p:cNvSpPr>
            <p:nvPr/>
          </p:nvSpPr>
          <p:spPr bwMode="auto">
            <a:xfrm>
              <a:off x="4626" y="1533"/>
              <a:ext cx="65" cy="65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fr-FR"/>
            </a:p>
          </p:txBody>
        </p:sp>
      </p:grpSp>
      <p:pic>
        <p:nvPicPr>
          <p:cNvPr id="217096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033838" y="1255713"/>
            <a:ext cx="5586412" cy="3741737"/>
          </a:xfrm>
          <a:prstGeom prst="rect">
            <a:avLst/>
          </a:prstGeom>
          <a:noFill/>
          <a:ln w="9525">
            <a:solidFill>
              <a:srgbClr val="00187E"/>
            </a:solidFill>
            <a:miter lim="800000"/>
            <a:headEnd/>
            <a:tailEnd/>
          </a:ln>
        </p:spPr>
      </p:pic>
      <p:grpSp>
        <p:nvGrpSpPr>
          <p:cNvPr id="3" name="Group 35"/>
          <p:cNvGrpSpPr>
            <a:grpSpLocks/>
          </p:cNvGrpSpPr>
          <p:nvPr/>
        </p:nvGrpSpPr>
        <p:grpSpPr bwMode="auto">
          <a:xfrm>
            <a:off x="0" y="2132013"/>
            <a:ext cx="5030788" cy="1905000"/>
            <a:chOff x="478" y="1006"/>
            <a:chExt cx="3169" cy="1200"/>
          </a:xfrm>
        </p:grpSpPr>
        <p:graphicFrame>
          <p:nvGraphicFramePr>
            <p:cNvPr id="40962" name="Object 36"/>
            <p:cNvGraphicFramePr>
              <a:graphicFrameLocks noChangeAspect="1"/>
            </p:cNvGraphicFramePr>
            <p:nvPr/>
          </p:nvGraphicFramePr>
          <p:xfrm>
            <a:off x="479" y="1006"/>
            <a:ext cx="3168" cy="1200"/>
          </p:xfrm>
          <a:graphic>
            <a:graphicData uri="http://schemas.openxmlformats.org/presentationml/2006/ole">
              <p:oleObj spid="_x0000_s40962" name="Drawing" r:id="rId6" imgW="6153120" imgH="5229360" progId="">
                <p:embed/>
              </p:oleObj>
            </a:graphicData>
          </a:graphic>
        </p:graphicFrame>
        <p:sp>
          <p:nvSpPr>
            <p:cNvPr id="40972" name="Text Box 37"/>
            <p:cNvSpPr txBox="1">
              <a:spLocks noChangeArrowheads="1"/>
            </p:cNvSpPr>
            <p:nvPr/>
          </p:nvSpPr>
          <p:spPr bwMode="auto">
            <a:xfrm>
              <a:off x="1150" y="2009"/>
              <a:ext cx="310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000" b="1">
                  <a:solidFill>
                    <a:srgbClr val="000066"/>
                  </a:solidFill>
                  <a:latin typeface="Comic Sans MS" pitchFamily="-110" charset="0"/>
                </a:rPr>
                <a:t>SHB</a:t>
              </a:r>
              <a:r>
                <a:rPr lang="en-US" sz="800" b="1">
                  <a:solidFill>
                    <a:srgbClr val="000066"/>
                  </a:solidFill>
                  <a:latin typeface="Comic Sans MS" pitchFamily="-110" charset="0"/>
                </a:rPr>
                <a:t> </a:t>
              </a:r>
            </a:p>
          </p:txBody>
        </p:sp>
        <p:sp>
          <p:nvSpPr>
            <p:cNvPr id="40973" name="Text Box 38"/>
            <p:cNvSpPr txBox="1">
              <a:spLocks noChangeArrowheads="1"/>
            </p:cNvSpPr>
            <p:nvPr/>
          </p:nvSpPr>
          <p:spPr bwMode="auto">
            <a:xfrm>
              <a:off x="1068" y="1139"/>
              <a:ext cx="310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000" b="1">
                  <a:solidFill>
                    <a:srgbClr val="000066"/>
                  </a:solidFill>
                  <a:latin typeface="Comic Sans MS" pitchFamily="-110" charset="0"/>
                </a:rPr>
                <a:t>SHB</a:t>
              </a:r>
              <a:r>
                <a:rPr lang="en-US" sz="800" b="1">
                  <a:solidFill>
                    <a:srgbClr val="000066"/>
                  </a:solidFill>
                  <a:latin typeface="Comic Sans MS" pitchFamily="-110" charset="0"/>
                </a:rPr>
                <a:t> </a:t>
              </a:r>
            </a:p>
          </p:txBody>
        </p:sp>
        <p:sp>
          <p:nvSpPr>
            <p:cNvPr id="40974" name="Text Box 39"/>
            <p:cNvSpPr txBox="1">
              <a:spLocks noChangeArrowheads="1"/>
            </p:cNvSpPr>
            <p:nvPr/>
          </p:nvSpPr>
          <p:spPr bwMode="auto">
            <a:xfrm>
              <a:off x="754" y="1247"/>
              <a:ext cx="282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000" b="1">
                  <a:solidFill>
                    <a:srgbClr val="000066"/>
                  </a:solidFill>
                  <a:latin typeface="Comic Sans MS" pitchFamily="-110" charset="0"/>
                </a:rPr>
                <a:t>SHB</a:t>
              </a:r>
            </a:p>
          </p:txBody>
        </p:sp>
        <p:sp>
          <p:nvSpPr>
            <p:cNvPr id="40975" name="Line 40"/>
            <p:cNvSpPr>
              <a:spLocks noChangeShapeType="1"/>
            </p:cNvSpPr>
            <p:nvPr/>
          </p:nvSpPr>
          <p:spPr bwMode="auto">
            <a:xfrm>
              <a:off x="973" y="1376"/>
              <a:ext cx="202" cy="29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976" name="Line 41"/>
            <p:cNvSpPr>
              <a:spLocks noChangeShapeType="1"/>
            </p:cNvSpPr>
            <p:nvPr/>
          </p:nvSpPr>
          <p:spPr bwMode="auto">
            <a:xfrm>
              <a:off x="1241" y="1242"/>
              <a:ext cx="225" cy="42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977" name="Line 42"/>
            <p:cNvSpPr>
              <a:spLocks noChangeShapeType="1"/>
            </p:cNvSpPr>
            <p:nvPr/>
          </p:nvSpPr>
          <p:spPr bwMode="auto">
            <a:xfrm flipV="1">
              <a:off x="1413" y="1736"/>
              <a:ext cx="157" cy="31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978" name="Text Box 43"/>
            <p:cNvSpPr txBox="1">
              <a:spLocks noChangeArrowheads="1"/>
            </p:cNvSpPr>
            <p:nvPr/>
          </p:nvSpPr>
          <p:spPr bwMode="auto">
            <a:xfrm>
              <a:off x="478" y="1405"/>
              <a:ext cx="242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000" b="1">
                  <a:solidFill>
                    <a:srgbClr val="000066"/>
                  </a:solidFill>
                  <a:latin typeface="Comic Sans MS" pitchFamily="-110" charset="0"/>
                </a:rPr>
                <a:t>gun</a:t>
              </a:r>
            </a:p>
          </p:txBody>
        </p:sp>
        <p:sp>
          <p:nvSpPr>
            <p:cNvPr id="40979" name="Text Box 44"/>
            <p:cNvSpPr txBox="1">
              <a:spLocks noChangeArrowheads="1"/>
            </p:cNvSpPr>
            <p:nvPr/>
          </p:nvSpPr>
          <p:spPr bwMode="auto">
            <a:xfrm>
              <a:off x="1705" y="2035"/>
              <a:ext cx="417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000" b="1">
                  <a:solidFill>
                    <a:srgbClr val="000066"/>
                  </a:solidFill>
                  <a:latin typeface="Comic Sans MS" pitchFamily="-110" charset="0"/>
                </a:rPr>
                <a:t>buncher</a:t>
              </a:r>
            </a:p>
          </p:txBody>
        </p:sp>
        <p:sp>
          <p:nvSpPr>
            <p:cNvPr id="40980" name="Text Box 45"/>
            <p:cNvSpPr txBox="1">
              <a:spLocks noChangeArrowheads="1"/>
            </p:cNvSpPr>
            <p:nvPr/>
          </p:nvSpPr>
          <p:spPr bwMode="auto">
            <a:xfrm>
              <a:off x="2357" y="2042"/>
              <a:ext cx="1099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000" b="1">
                  <a:solidFill>
                    <a:srgbClr val="000066"/>
                  </a:solidFill>
                  <a:latin typeface="Comic Sans MS" pitchFamily="-110" charset="0"/>
                </a:rPr>
                <a:t>2 accelerating structures</a:t>
              </a:r>
            </a:p>
          </p:txBody>
        </p:sp>
      </p:grpSp>
      <p:sp>
        <p:nvSpPr>
          <p:cNvPr id="4096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338" y="4945063"/>
            <a:ext cx="3282950" cy="2089150"/>
          </a:xfrm>
        </p:spPr>
        <p:txBody>
          <a:bodyPr/>
          <a:lstStyle/>
          <a:p>
            <a:pPr eaLnBrk="1"/>
            <a:r>
              <a:rPr lang="en-US" sz="2600">
                <a:ea typeface="ＭＳ Ｐゴシック" pitchFamily="-110" charset="-128"/>
                <a:cs typeface="ＭＳ Ｐゴシック" pitchFamily="-110" charset="-128"/>
              </a:rPr>
              <a:t>1.5 GHz </a:t>
            </a:r>
            <a:r>
              <a:rPr lang="en-US" sz="2600">
                <a:solidFill>
                  <a:srgbClr val="FF0000"/>
                </a:solidFill>
                <a:ea typeface="ＭＳ Ｐゴシック" pitchFamily="-110" charset="-128"/>
                <a:cs typeface="ＭＳ Ｐゴシック" pitchFamily="-110" charset="-128"/>
              </a:rPr>
              <a:t>sub-harm.</a:t>
            </a:r>
            <a:br>
              <a:rPr lang="en-US" sz="2600">
                <a:solidFill>
                  <a:srgbClr val="FF0000"/>
                </a:solidFill>
                <a:ea typeface="ＭＳ Ｐゴシック" pitchFamily="-110" charset="-128"/>
                <a:cs typeface="ＭＳ Ｐゴシック" pitchFamily="-110" charset="-128"/>
              </a:rPr>
            </a:br>
            <a:r>
              <a:rPr lang="en-US" sz="2600">
                <a:solidFill>
                  <a:srgbClr val="FF0000"/>
                </a:solidFill>
                <a:ea typeface="ＭＳ Ｐゴシック" pitchFamily="-110" charset="-128"/>
                <a:cs typeface="ＭＳ Ｐゴシック" pitchFamily="-110" charset="-128"/>
              </a:rPr>
              <a:t>bunching</a:t>
            </a:r>
            <a:r>
              <a:rPr lang="en-US" sz="2600">
                <a:ea typeface="ＭＳ Ｐゴシック" pitchFamily="-110" charset="-128"/>
                <a:cs typeface="ＭＳ Ｐゴシック" pitchFamily="-110" charset="-128"/>
              </a:rPr>
              <a:t> system</a:t>
            </a:r>
          </a:p>
          <a:p>
            <a:pPr eaLnBrk="1"/>
            <a:r>
              <a:rPr lang="en-US" sz="2600">
                <a:ea typeface="ＭＳ Ｐゴシック" pitchFamily="-110" charset="-128"/>
                <a:cs typeface="ＭＳ Ｐゴシック" pitchFamily="-110" charset="-128"/>
              </a:rPr>
              <a:t>1.5 GHz </a:t>
            </a:r>
            <a:br>
              <a:rPr lang="en-US" sz="2600">
                <a:ea typeface="ＭＳ Ｐゴシック" pitchFamily="-110" charset="-128"/>
                <a:cs typeface="ＭＳ Ｐゴシック" pitchFamily="-110" charset="-128"/>
              </a:rPr>
            </a:br>
            <a:r>
              <a:rPr lang="en-US" sz="2600">
                <a:solidFill>
                  <a:srgbClr val="FF0000"/>
                </a:solidFill>
                <a:ea typeface="ＭＳ Ｐゴシック" pitchFamily="-110" charset="-128"/>
                <a:cs typeface="ＭＳ Ｐゴシック" pitchFamily="-110" charset="-128"/>
              </a:rPr>
              <a:t>RF deflector</a:t>
            </a:r>
          </a:p>
        </p:txBody>
      </p:sp>
      <p:sp>
        <p:nvSpPr>
          <p:cNvPr id="40970" name="Line 46"/>
          <p:cNvSpPr>
            <a:spLocks noChangeShapeType="1"/>
          </p:cNvSpPr>
          <p:nvPr/>
        </p:nvSpPr>
        <p:spPr bwMode="auto">
          <a:xfrm flipH="1" flipV="1">
            <a:off x="695325" y="3335338"/>
            <a:ext cx="420688" cy="15414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17135" name="Line 47"/>
          <p:cNvSpPr>
            <a:spLocks noChangeShapeType="1"/>
          </p:cNvSpPr>
          <p:nvPr/>
        </p:nvSpPr>
        <p:spPr bwMode="auto">
          <a:xfrm flipV="1">
            <a:off x="2346325" y="6019800"/>
            <a:ext cx="6013450" cy="2381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4" presetClass="path" presetSubtype="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27556E-6 1.61074E-6 L 0.00015 -0.16737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70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70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7418E-6 2.95302E-6 L 0.052 0.29698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1709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" y="1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713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a typeface="ＭＳ Ｐゴシック" pitchFamily="-110" charset="-128"/>
                <a:cs typeface="ＭＳ Ｐゴシック" pitchFamily="-110" charset="-128"/>
              </a:rPr>
              <a:t>SHB system – Phase coding</a:t>
            </a:r>
            <a:endParaRPr lang="fr-FR">
              <a:ea typeface="ＭＳ Ｐゴシック" pitchFamily="-110" charset="-128"/>
              <a:cs typeface="ＭＳ Ｐゴシック" pitchFamily="-110" charset="-128"/>
            </a:endParaRPr>
          </a:p>
        </p:txBody>
      </p:sp>
      <p:graphicFrame>
        <p:nvGraphicFramePr>
          <p:cNvPr id="39938" name="Object 3"/>
          <p:cNvGraphicFramePr>
            <a:graphicFrameLocks noChangeAspect="1"/>
          </p:cNvGraphicFramePr>
          <p:nvPr>
            <p:ph sz="half" idx="4294967295"/>
          </p:nvPr>
        </p:nvGraphicFramePr>
        <p:xfrm>
          <a:off x="5834063" y="2813050"/>
          <a:ext cx="3230562" cy="3465513"/>
        </p:xfrm>
        <a:graphic>
          <a:graphicData uri="http://schemas.openxmlformats.org/presentationml/2006/ole">
            <p:oleObj spid="_x0000_s39938" name="Acrobat Document" r:id="rId3" imgW="3683000" imgH="4432300" progId="">
              <p:embed/>
            </p:oleObj>
          </a:graphicData>
        </a:graphic>
      </p:graphicFrame>
      <p:graphicFrame>
        <p:nvGraphicFramePr>
          <p:cNvPr id="39939" name="Object 4"/>
          <p:cNvGraphicFramePr>
            <a:graphicFrameLocks noChangeAspect="1"/>
          </p:cNvGraphicFramePr>
          <p:nvPr>
            <p:ph sz="half" idx="4294967295"/>
          </p:nvPr>
        </p:nvGraphicFramePr>
        <p:xfrm>
          <a:off x="590550" y="2727325"/>
          <a:ext cx="3560763" cy="3430588"/>
        </p:xfrm>
        <a:graphic>
          <a:graphicData uri="http://schemas.openxmlformats.org/presentationml/2006/ole">
            <p:oleObj spid="_x0000_s39939" name="Acrobat Document" r:id="rId4" imgW="4025900" imgH="3937000" progId="">
              <p:embed/>
            </p:oleObj>
          </a:graphicData>
        </a:graphic>
      </p:graphicFrame>
      <p:sp>
        <p:nvSpPr>
          <p:cNvPr id="39941" name="Text Box 5"/>
          <p:cNvSpPr txBox="1">
            <a:spLocks noChangeArrowheads="1"/>
          </p:cNvSpPr>
          <p:nvPr/>
        </p:nvSpPr>
        <p:spPr bwMode="auto">
          <a:xfrm>
            <a:off x="168275" y="1092200"/>
            <a:ext cx="9909175" cy="102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  <a:spAutoFit/>
          </a:bodyPr>
          <a:lstStyle/>
          <a:p>
            <a:pPr algn="l" defTabSz="1008063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2000">
                <a:solidFill>
                  <a:schemeClr val="tx1"/>
                </a:solidFill>
              </a:rPr>
              <a:t>Key parameters for the SHB system:	1) time for </a:t>
            </a:r>
            <a:r>
              <a:rPr lang="en-US" sz="2000"/>
              <a:t>phase switch &lt; 10 ns </a:t>
            </a:r>
            <a:r>
              <a:rPr lang="en-US" sz="2000">
                <a:solidFill>
                  <a:schemeClr val="tx1"/>
                </a:solidFill>
              </a:rPr>
              <a:t>(15 1.5 GHz periods)</a:t>
            </a:r>
          </a:p>
          <a:p>
            <a:pPr algn="l" defTabSz="1008063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2000">
                <a:solidFill>
                  <a:schemeClr val="tx1"/>
                </a:solidFill>
              </a:rPr>
              <a:t>			       	 2) </a:t>
            </a:r>
            <a:r>
              <a:rPr lang="en-US" sz="2000"/>
              <a:t>satellite</a:t>
            </a:r>
            <a:r>
              <a:rPr lang="en-US" sz="2000">
                <a:solidFill>
                  <a:schemeClr val="tx1"/>
                </a:solidFill>
              </a:rPr>
              <a:t> bunch population </a:t>
            </a:r>
            <a:r>
              <a:rPr lang="en-US" sz="2000"/>
              <a:t>&lt; 7 %  </a:t>
            </a:r>
          </a:p>
          <a:p>
            <a:pPr algn="l" defTabSz="1008063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2000">
                <a:solidFill>
                  <a:schemeClr val="tx1"/>
                </a:solidFill>
              </a:rPr>
              <a:t>			         	    (particles captured in 3 GHz RF buckets)</a:t>
            </a:r>
          </a:p>
        </p:txBody>
      </p:sp>
      <p:sp>
        <p:nvSpPr>
          <p:cNvPr id="39942" name="Text Box 6"/>
          <p:cNvSpPr txBox="1">
            <a:spLocks noChangeArrowheads="1"/>
          </p:cNvSpPr>
          <p:nvPr/>
        </p:nvSpPr>
        <p:spPr bwMode="auto">
          <a:xfrm>
            <a:off x="1535113" y="2247900"/>
            <a:ext cx="1492250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94" tIns="50397" rIns="100794" bIns="50397">
            <a:prstTxWarp prst="textNoShape">
              <a:avLst/>
            </a:prstTxWarp>
            <a:spAutoFit/>
          </a:bodyPr>
          <a:lstStyle/>
          <a:p>
            <a:pPr algn="l" defTabSz="1008063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1800" b="1">
                <a:solidFill>
                  <a:schemeClr val="tx1"/>
                </a:solidFill>
              </a:rPr>
              <a:t>phase switch:</a:t>
            </a:r>
          </a:p>
        </p:txBody>
      </p:sp>
      <p:sp>
        <p:nvSpPr>
          <p:cNvPr id="39943" name="Text Box 7"/>
          <p:cNvSpPr txBox="1">
            <a:spLocks noChangeArrowheads="1"/>
          </p:cNvSpPr>
          <p:nvPr/>
        </p:nvSpPr>
        <p:spPr bwMode="auto">
          <a:xfrm>
            <a:off x="5894388" y="2220913"/>
            <a:ext cx="2759075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94" tIns="50397" rIns="100794" bIns="50397">
            <a:prstTxWarp prst="textNoShape">
              <a:avLst/>
            </a:prstTxWarp>
            <a:spAutoFit/>
          </a:bodyPr>
          <a:lstStyle/>
          <a:p>
            <a:pPr algn="l" defTabSz="1008063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1800" b="1">
                <a:solidFill>
                  <a:schemeClr val="tx1"/>
                </a:solidFill>
              </a:rPr>
              <a:t>satellite bunch population:</a:t>
            </a:r>
          </a:p>
        </p:txBody>
      </p:sp>
      <p:sp>
        <p:nvSpPr>
          <p:cNvPr id="39944" name="Text Box 8"/>
          <p:cNvSpPr txBox="1">
            <a:spLocks noChangeArrowheads="1"/>
          </p:cNvSpPr>
          <p:nvPr/>
        </p:nvSpPr>
        <p:spPr bwMode="auto">
          <a:xfrm>
            <a:off x="692150" y="6216650"/>
            <a:ext cx="3687763" cy="71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94" tIns="50397" rIns="100794" bIns="50397">
            <a:prstTxWarp prst="textNoShape">
              <a:avLst/>
            </a:prstTxWarp>
            <a:spAutoFit/>
          </a:bodyPr>
          <a:lstStyle/>
          <a:p>
            <a:pPr algn="l" defTabSz="1008063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2000">
                <a:solidFill>
                  <a:schemeClr val="tx1"/>
                </a:solidFill>
              </a:rPr>
              <a:t>Phase switch is done within eight </a:t>
            </a:r>
          </a:p>
          <a:p>
            <a:pPr algn="l" defTabSz="1008063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2000">
                <a:solidFill>
                  <a:schemeClr val="tx1"/>
                </a:solidFill>
              </a:rPr>
              <a:t>1.5 GHz periods </a:t>
            </a:r>
            <a:r>
              <a:rPr lang="en-US" sz="2000" b="1">
                <a:solidFill>
                  <a:schemeClr val="tx1"/>
                </a:solidFill>
              </a:rPr>
              <a:t>(&lt;6 ns).</a:t>
            </a:r>
            <a:r>
              <a:rPr lang="en-US" sz="200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39945" name="Text Box 9"/>
          <p:cNvSpPr txBox="1">
            <a:spLocks noChangeArrowheads="1"/>
          </p:cNvSpPr>
          <p:nvPr/>
        </p:nvSpPr>
        <p:spPr bwMode="auto">
          <a:xfrm>
            <a:off x="5934075" y="6205538"/>
            <a:ext cx="3417888" cy="71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94" tIns="50397" rIns="100794" bIns="50397">
            <a:prstTxWarp prst="textNoShape">
              <a:avLst/>
            </a:prstTxWarp>
            <a:spAutoFit/>
          </a:bodyPr>
          <a:lstStyle/>
          <a:p>
            <a:pPr algn="l" defTabSz="1008063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2000">
                <a:solidFill>
                  <a:schemeClr val="tx1"/>
                </a:solidFill>
              </a:rPr>
              <a:t>Satellite bunch population was </a:t>
            </a:r>
          </a:p>
          <a:p>
            <a:pPr algn="l" defTabSz="1008063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2000">
                <a:solidFill>
                  <a:schemeClr val="tx1"/>
                </a:solidFill>
              </a:rPr>
              <a:t>estimated to </a:t>
            </a:r>
            <a:r>
              <a:rPr lang="en-US" sz="2000" b="1">
                <a:solidFill>
                  <a:schemeClr val="tx1"/>
                </a:solidFill>
              </a:rPr>
              <a:t>~8 %.</a:t>
            </a:r>
          </a:p>
        </p:txBody>
      </p:sp>
      <p:sp>
        <p:nvSpPr>
          <p:cNvPr id="39946" name="Text Box 10"/>
          <p:cNvSpPr txBox="1">
            <a:spLocks noChangeArrowheads="1"/>
          </p:cNvSpPr>
          <p:nvPr/>
        </p:nvSpPr>
        <p:spPr bwMode="auto">
          <a:xfrm>
            <a:off x="4662488" y="4424363"/>
            <a:ext cx="1123950" cy="334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94" tIns="50397" rIns="100794" bIns="50397">
            <a:prstTxWarp prst="textNoShape">
              <a:avLst/>
            </a:prstTxWarp>
            <a:spAutoFit/>
          </a:bodyPr>
          <a:lstStyle/>
          <a:p>
            <a:pPr algn="l" defTabSz="1008063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1500">
                <a:solidFill>
                  <a:schemeClr val="tx1"/>
                </a:solidFill>
              </a:rPr>
              <a:t>main bunch</a:t>
            </a:r>
          </a:p>
        </p:txBody>
      </p:sp>
      <p:sp>
        <p:nvSpPr>
          <p:cNvPr id="39947" name="Text Box 11"/>
          <p:cNvSpPr txBox="1">
            <a:spLocks noChangeArrowheads="1"/>
          </p:cNvSpPr>
          <p:nvPr/>
        </p:nvSpPr>
        <p:spPr bwMode="auto">
          <a:xfrm>
            <a:off x="4419600" y="4922838"/>
            <a:ext cx="13414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0794" tIns="50397" rIns="100794" bIns="50397">
            <a:prstTxWarp prst="textNoShape">
              <a:avLst/>
            </a:prstTxWarp>
            <a:spAutoFit/>
          </a:bodyPr>
          <a:lstStyle/>
          <a:p>
            <a:pPr algn="l" defTabSz="1008063" eaLnBrk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1500">
                <a:solidFill>
                  <a:schemeClr val="tx1"/>
                </a:solidFill>
              </a:rPr>
              <a:t>satellite bunch</a:t>
            </a:r>
          </a:p>
        </p:txBody>
      </p:sp>
      <p:sp>
        <p:nvSpPr>
          <p:cNvPr id="39948" name="Line 12"/>
          <p:cNvSpPr>
            <a:spLocks noChangeShapeType="1"/>
          </p:cNvSpPr>
          <p:nvPr/>
        </p:nvSpPr>
        <p:spPr bwMode="auto">
          <a:xfrm>
            <a:off x="5459413" y="4740275"/>
            <a:ext cx="1033462" cy="523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949" name="Line 13"/>
          <p:cNvSpPr>
            <a:spLocks noChangeShapeType="1"/>
          </p:cNvSpPr>
          <p:nvPr/>
        </p:nvSpPr>
        <p:spPr bwMode="auto">
          <a:xfrm>
            <a:off x="5445125" y="5265738"/>
            <a:ext cx="1295400" cy="4968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l-combi-2009.png"/>
          <p:cNvPicPr>
            <a:picLocks noChangeAspect="1"/>
          </p:cNvPicPr>
          <p:nvPr/>
        </p:nvPicPr>
        <p:blipFill>
          <a:blip r:embed="rId2"/>
          <a:srcRect l="1601" t="22055" r="1601" b="13550"/>
          <a:stretch>
            <a:fillRect/>
          </a:stretch>
        </p:blipFill>
        <p:spPr>
          <a:xfrm>
            <a:off x="161364" y="2604982"/>
            <a:ext cx="9754723" cy="445367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Delay loop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527" y="1428539"/>
            <a:ext cx="9866712" cy="1176443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factor 2 combination re-established </a:t>
            </a:r>
            <a:r>
              <a:rPr lang="en-US" dirty="0" smtClean="0"/>
              <a:t>after 2 years</a:t>
            </a:r>
          </a:p>
          <a:p>
            <a:r>
              <a:rPr lang="en-US" dirty="0" smtClean="0"/>
              <a:t>current about doubled,</a:t>
            </a:r>
            <a:r>
              <a:rPr lang="en-US" dirty="0" smtClean="0"/>
              <a:t> up </a:t>
            </a:r>
            <a:r>
              <a:rPr lang="en-US" dirty="0" smtClean="0"/>
              <a:t>to ~7 A (~0.5 A in satellites) </a:t>
            </a:r>
          </a:p>
          <a:p>
            <a:endParaRPr lang="en-US" dirty="0"/>
          </a:p>
        </p:txBody>
      </p:sp>
      <p:sp>
        <p:nvSpPr>
          <p:cNvPr id="5" name="Text Box 18"/>
          <p:cNvSpPr txBox="1">
            <a:spLocks noChangeArrowheads="1"/>
          </p:cNvSpPr>
          <p:nvPr/>
        </p:nvSpPr>
        <p:spPr bwMode="auto">
          <a:xfrm>
            <a:off x="923766" y="5966249"/>
            <a:ext cx="2183448" cy="373032"/>
          </a:xfrm>
          <a:prstGeom prst="rect">
            <a:avLst/>
          </a:prstGeom>
          <a:solidFill>
            <a:srgbClr val="FCFFC0"/>
          </a:solidFill>
          <a:ln w="9525">
            <a:noFill/>
            <a:miter lim="800000"/>
            <a:headEnd/>
            <a:tailEnd/>
          </a:ln>
          <a:effectLst>
            <a:outerShdw blurRad="50800" dist="50800" dir="2700000" algn="tl" rotWithShape="0">
              <a:srgbClr val="000000">
                <a:alpha val="43000"/>
              </a:srgbClr>
            </a:outerShdw>
          </a:effectLst>
        </p:spPr>
        <p:txBody>
          <a:bodyPr wrap="square" lIns="111105" tIns="55553" rIns="111105" bIns="55553">
            <a:prstTxWarp prst="textNoShape">
              <a:avLst/>
            </a:prstTxWarp>
            <a:spAutoFit/>
          </a:bodyPr>
          <a:lstStyle/>
          <a:p>
            <a:pPr defTabSz="1111188" eaLnBrk="0"/>
            <a:r>
              <a:rPr lang="en-US" sz="1800" dirty="0" smtClean="0">
                <a:solidFill>
                  <a:srgbClr val="000000"/>
                </a:solidFill>
              </a:rPr>
              <a:t>Current from Linac</a:t>
            </a:r>
            <a:endParaRPr lang="en-US" sz="1400" dirty="0">
              <a:solidFill>
                <a:srgbClr val="000000"/>
              </a:solidFill>
            </a:endParaRPr>
          </a:p>
        </p:txBody>
      </p:sp>
      <p:cxnSp>
        <p:nvCxnSpPr>
          <p:cNvPr id="6" name="Straight Arrow Connector 8"/>
          <p:cNvCxnSpPr>
            <a:cxnSpLocks noChangeShapeType="1"/>
          </p:cNvCxnSpPr>
          <p:nvPr/>
        </p:nvCxnSpPr>
        <p:spPr bwMode="auto">
          <a:xfrm flipV="1">
            <a:off x="2267427" y="5465097"/>
            <a:ext cx="1019501" cy="501151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arrow" w="med" len="med"/>
          </a:ln>
        </p:spPr>
      </p:cxnSp>
      <p:sp>
        <p:nvSpPr>
          <p:cNvPr id="8" name="Text Box 18"/>
          <p:cNvSpPr txBox="1">
            <a:spLocks noChangeArrowheads="1"/>
          </p:cNvSpPr>
          <p:nvPr/>
        </p:nvSpPr>
        <p:spPr bwMode="auto">
          <a:xfrm>
            <a:off x="7810024" y="5103510"/>
            <a:ext cx="1751798" cy="688246"/>
          </a:xfrm>
          <a:prstGeom prst="rect">
            <a:avLst/>
          </a:prstGeom>
          <a:solidFill>
            <a:srgbClr val="FCFFC0"/>
          </a:solidFill>
          <a:ln w="9525">
            <a:noFill/>
            <a:miter lim="800000"/>
            <a:headEnd/>
            <a:tailEnd/>
          </a:ln>
          <a:effectLst>
            <a:outerShdw blurRad="50800" dist="50800" dir="2700000" algn="tl" rotWithShape="0">
              <a:srgbClr val="000000">
                <a:alpha val="43000"/>
              </a:srgbClr>
            </a:outerShdw>
          </a:effectLst>
        </p:spPr>
        <p:txBody>
          <a:bodyPr wrap="square" lIns="111105" tIns="55553" rIns="111105" bIns="55553">
            <a:prstTxWarp prst="textNoShape">
              <a:avLst/>
            </a:prstTxWarp>
            <a:spAutoFit/>
          </a:bodyPr>
          <a:lstStyle/>
          <a:p>
            <a:pPr defTabSz="1111188" eaLnBrk="0"/>
            <a:r>
              <a:rPr lang="en-US" sz="2000" dirty="0" smtClean="0">
                <a:solidFill>
                  <a:srgbClr val="000000"/>
                </a:solidFill>
              </a:rPr>
              <a:t>Current </a:t>
            </a:r>
            <a:r>
              <a:rPr lang="en-US" sz="2000" b="1" dirty="0" smtClean="0">
                <a:solidFill>
                  <a:srgbClr val="000000"/>
                </a:solidFill>
              </a:rPr>
              <a:t>after</a:t>
            </a:r>
            <a:r>
              <a:rPr lang="en-US" sz="2000" dirty="0" smtClean="0">
                <a:solidFill>
                  <a:srgbClr val="000000"/>
                </a:solidFill>
              </a:rPr>
              <a:t> Delay Loop</a:t>
            </a:r>
            <a:endParaRPr lang="en-US" sz="1600" dirty="0">
              <a:solidFill>
                <a:srgbClr val="000000"/>
              </a:solidFill>
            </a:endParaRPr>
          </a:p>
        </p:txBody>
      </p:sp>
      <p:cxnSp>
        <p:nvCxnSpPr>
          <p:cNvPr id="9" name="Straight Arrow Connector 8"/>
          <p:cNvCxnSpPr>
            <a:cxnSpLocks noChangeShapeType="1"/>
          </p:cNvCxnSpPr>
          <p:nvPr/>
        </p:nvCxnSpPr>
        <p:spPr bwMode="auto">
          <a:xfrm rot="10800000" flipV="1">
            <a:off x="7474109" y="5826685"/>
            <a:ext cx="1007745" cy="55727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arrow" w="med" len="med"/>
          </a:ln>
        </p:spPr>
      </p:cxnSp>
      <p:sp>
        <p:nvSpPr>
          <p:cNvPr id="15" name="Text Box 18"/>
          <p:cNvSpPr txBox="1">
            <a:spLocks noChangeArrowheads="1"/>
          </p:cNvSpPr>
          <p:nvPr/>
        </p:nvSpPr>
        <p:spPr bwMode="auto">
          <a:xfrm>
            <a:off x="1943268" y="2855557"/>
            <a:ext cx="1751798" cy="688246"/>
          </a:xfrm>
          <a:prstGeom prst="rect">
            <a:avLst/>
          </a:prstGeom>
          <a:solidFill>
            <a:srgbClr val="FCFFC0"/>
          </a:solidFill>
          <a:ln w="9525">
            <a:noFill/>
            <a:miter lim="800000"/>
            <a:headEnd/>
            <a:tailEnd/>
          </a:ln>
          <a:effectLst>
            <a:outerShdw blurRad="50800" dist="50800" dir="2700000" algn="tl" rotWithShape="0">
              <a:srgbClr val="000000">
                <a:alpha val="43000"/>
              </a:srgbClr>
            </a:outerShdw>
          </a:effectLst>
        </p:spPr>
        <p:txBody>
          <a:bodyPr wrap="square" lIns="111105" tIns="55553" rIns="111105" bIns="55553">
            <a:prstTxWarp prst="textNoShape">
              <a:avLst/>
            </a:prstTxWarp>
            <a:spAutoFit/>
          </a:bodyPr>
          <a:lstStyle/>
          <a:p>
            <a:pPr defTabSz="1111188" eaLnBrk="0"/>
            <a:r>
              <a:rPr lang="en-US" sz="2000" dirty="0" smtClean="0">
                <a:solidFill>
                  <a:srgbClr val="000000"/>
                </a:solidFill>
              </a:rPr>
              <a:t>Current in the Delay Loop</a:t>
            </a:r>
            <a:endParaRPr lang="en-US" sz="1600" dirty="0">
              <a:solidFill>
                <a:srgbClr val="000000"/>
              </a:solidFill>
            </a:endParaRPr>
          </a:p>
        </p:txBody>
      </p:sp>
      <p:cxnSp>
        <p:nvCxnSpPr>
          <p:cNvPr id="16" name="Straight Arrow Connector 15"/>
          <p:cNvCxnSpPr>
            <a:cxnSpLocks noChangeShapeType="1"/>
          </p:cNvCxnSpPr>
          <p:nvPr/>
        </p:nvCxnSpPr>
        <p:spPr bwMode="auto">
          <a:xfrm rot="16200000" flipH="1">
            <a:off x="2717452" y="4148211"/>
            <a:ext cx="1379133" cy="24017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arrow" w="med" len="med"/>
          </a:ln>
        </p:spPr>
      </p:cxnSp>
      <p:grpSp>
        <p:nvGrpSpPr>
          <p:cNvPr id="7" name="Group 224"/>
          <p:cNvGrpSpPr>
            <a:grpSpLocks/>
          </p:cNvGrpSpPr>
          <p:nvPr/>
        </p:nvGrpSpPr>
        <p:grpSpPr bwMode="auto">
          <a:xfrm>
            <a:off x="7426766" y="924349"/>
            <a:ext cx="2581663" cy="949731"/>
            <a:chOff x="3750" y="2279"/>
            <a:chExt cx="1805" cy="704"/>
          </a:xfrm>
        </p:grpSpPr>
        <p:sp>
          <p:nvSpPr>
            <p:cNvPr id="12" name="Text Box 158"/>
            <p:cNvSpPr txBox="1">
              <a:spLocks noChangeArrowheads="1"/>
            </p:cNvSpPr>
            <p:nvPr/>
          </p:nvSpPr>
          <p:spPr bwMode="auto">
            <a:xfrm>
              <a:off x="4564" y="2454"/>
              <a:ext cx="526" cy="2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300" b="1" dirty="0">
                  <a:solidFill>
                    <a:srgbClr val="3333FF"/>
                  </a:solidFill>
                </a:rPr>
                <a:t>7A</a:t>
              </a:r>
            </a:p>
          </p:txBody>
        </p:sp>
        <p:sp>
          <p:nvSpPr>
            <p:cNvPr id="13" name="Rectangle 42"/>
            <p:cNvSpPr>
              <a:spLocks noChangeArrowheads="1"/>
            </p:cNvSpPr>
            <p:nvPr/>
          </p:nvSpPr>
          <p:spPr bwMode="auto">
            <a:xfrm>
              <a:off x="3794" y="2634"/>
              <a:ext cx="136" cy="89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r" eaLnBrk="1" hangingPunct="1"/>
              <a:endParaRPr lang="en-US" sz="2200" b="1" dirty="0"/>
            </a:p>
          </p:txBody>
        </p:sp>
        <p:sp>
          <p:nvSpPr>
            <p:cNvPr id="14" name="Line 43"/>
            <p:cNvSpPr>
              <a:spLocks noChangeShapeType="1"/>
            </p:cNvSpPr>
            <p:nvPr/>
          </p:nvSpPr>
          <p:spPr bwMode="auto">
            <a:xfrm>
              <a:off x="3930" y="2678"/>
              <a:ext cx="224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Line 44"/>
            <p:cNvSpPr>
              <a:spLocks noChangeShapeType="1"/>
            </p:cNvSpPr>
            <p:nvPr/>
          </p:nvSpPr>
          <p:spPr bwMode="auto">
            <a:xfrm flipV="1">
              <a:off x="4154" y="2634"/>
              <a:ext cx="46" cy="44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Line 45"/>
            <p:cNvSpPr>
              <a:spLocks noChangeShapeType="1"/>
            </p:cNvSpPr>
            <p:nvPr/>
          </p:nvSpPr>
          <p:spPr bwMode="auto">
            <a:xfrm>
              <a:off x="4200" y="2634"/>
              <a:ext cx="180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Line 46"/>
            <p:cNvSpPr>
              <a:spLocks noChangeShapeType="1"/>
            </p:cNvSpPr>
            <p:nvPr/>
          </p:nvSpPr>
          <p:spPr bwMode="auto">
            <a:xfrm>
              <a:off x="4380" y="2634"/>
              <a:ext cx="46" cy="44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Line 47"/>
            <p:cNvSpPr>
              <a:spLocks noChangeShapeType="1"/>
            </p:cNvSpPr>
            <p:nvPr/>
          </p:nvSpPr>
          <p:spPr bwMode="auto">
            <a:xfrm>
              <a:off x="4426" y="2678"/>
              <a:ext cx="361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Oval 48"/>
            <p:cNvSpPr>
              <a:spLocks noChangeArrowheads="1"/>
            </p:cNvSpPr>
            <p:nvPr/>
          </p:nvSpPr>
          <p:spPr bwMode="auto">
            <a:xfrm>
              <a:off x="4426" y="2415"/>
              <a:ext cx="315" cy="263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 eaLnBrk="1" hangingPunct="1"/>
              <a:r>
                <a:rPr lang="en-US" sz="1800" dirty="0">
                  <a:solidFill>
                    <a:srgbClr val="000000"/>
                  </a:solidFill>
                </a:rPr>
                <a:t>DL</a:t>
              </a:r>
            </a:p>
          </p:txBody>
        </p:sp>
        <p:sp>
          <p:nvSpPr>
            <p:cNvPr id="22" name="Arc 49"/>
            <p:cNvSpPr>
              <a:spLocks/>
            </p:cNvSpPr>
            <p:nvPr/>
          </p:nvSpPr>
          <p:spPr bwMode="auto">
            <a:xfrm flipV="1">
              <a:off x="4787" y="2547"/>
              <a:ext cx="136" cy="131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r" eaLnBrk="1" hangingPunct="1"/>
              <a:endParaRPr lang="en-US" sz="2200" b="1" dirty="0"/>
            </a:p>
          </p:txBody>
        </p:sp>
        <p:sp>
          <p:nvSpPr>
            <p:cNvPr id="23" name="Arc 50"/>
            <p:cNvSpPr>
              <a:spLocks/>
            </p:cNvSpPr>
            <p:nvPr/>
          </p:nvSpPr>
          <p:spPr bwMode="auto">
            <a:xfrm flipH="1">
              <a:off x="4921" y="2371"/>
              <a:ext cx="272" cy="176"/>
            </a:xfrm>
            <a:custGeom>
              <a:avLst/>
              <a:gdLst>
                <a:gd name="T0" fmla="*/ 0 w 22024"/>
                <a:gd name="T1" fmla="*/ 0 h 21600"/>
                <a:gd name="T2" fmla="*/ 0 w 22024"/>
                <a:gd name="T3" fmla="*/ 0 h 21600"/>
                <a:gd name="T4" fmla="*/ 0 w 22024"/>
                <a:gd name="T5" fmla="*/ 0 h 21600"/>
                <a:gd name="T6" fmla="*/ 0 60000 65536"/>
                <a:gd name="T7" fmla="*/ 0 60000 65536"/>
                <a:gd name="T8" fmla="*/ 0 60000 65536"/>
                <a:gd name="T9" fmla="*/ 0 w 22024"/>
                <a:gd name="T10" fmla="*/ 0 h 21600"/>
                <a:gd name="T11" fmla="*/ 22024 w 22024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2024" h="21600" fill="none" extrusionOk="0">
                  <a:moveTo>
                    <a:pt x="0" y="4"/>
                  </a:moveTo>
                  <a:cubicBezTo>
                    <a:pt x="141" y="1"/>
                    <a:pt x="282" y="-1"/>
                    <a:pt x="424" y="0"/>
                  </a:cubicBezTo>
                  <a:cubicBezTo>
                    <a:pt x="12353" y="0"/>
                    <a:pt x="22024" y="9670"/>
                    <a:pt x="22024" y="21600"/>
                  </a:cubicBezTo>
                </a:path>
                <a:path w="22024" h="21600" stroke="0" extrusionOk="0">
                  <a:moveTo>
                    <a:pt x="0" y="4"/>
                  </a:moveTo>
                  <a:cubicBezTo>
                    <a:pt x="141" y="1"/>
                    <a:pt x="282" y="-1"/>
                    <a:pt x="424" y="0"/>
                  </a:cubicBezTo>
                  <a:cubicBezTo>
                    <a:pt x="12353" y="0"/>
                    <a:pt x="22024" y="9670"/>
                    <a:pt x="22024" y="21600"/>
                  </a:cubicBezTo>
                  <a:lnTo>
                    <a:pt x="424" y="21600"/>
                  </a:lnTo>
                  <a:close/>
                </a:path>
              </a:pathLst>
            </a:custGeom>
            <a:noFill/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r" eaLnBrk="1" hangingPunct="1"/>
              <a:endParaRPr lang="en-US" sz="2200" b="1" dirty="0"/>
            </a:p>
          </p:txBody>
        </p:sp>
        <p:sp>
          <p:nvSpPr>
            <p:cNvPr id="24" name="Oval 51"/>
            <p:cNvSpPr>
              <a:spLocks noChangeArrowheads="1"/>
            </p:cNvSpPr>
            <p:nvPr/>
          </p:nvSpPr>
          <p:spPr bwMode="auto">
            <a:xfrm>
              <a:off x="4967" y="2371"/>
              <a:ext cx="541" cy="529"/>
            </a:xfrm>
            <a:prstGeom prst="ellipse">
              <a:avLst/>
            </a:prstGeom>
            <a:noFill/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r" eaLnBrk="1" hangingPunct="1"/>
              <a:endParaRPr lang="en-US" sz="2200" b="1" dirty="0"/>
            </a:p>
          </p:txBody>
        </p:sp>
        <p:sp>
          <p:nvSpPr>
            <p:cNvPr id="25" name="Line 53"/>
            <p:cNvSpPr>
              <a:spLocks noChangeShapeType="1"/>
            </p:cNvSpPr>
            <p:nvPr/>
          </p:nvSpPr>
          <p:spPr bwMode="auto">
            <a:xfrm flipH="1">
              <a:off x="4655" y="2900"/>
              <a:ext cx="583" cy="1"/>
            </a:xfrm>
            <a:prstGeom prst="line">
              <a:avLst/>
            </a:prstGeom>
            <a:noFill/>
            <a:ln w="12700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Line 54"/>
            <p:cNvSpPr>
              <a:spLocks noChangeShapeType="1"/>
            </p:cNvSpPr>
            <p:nvPr/>
          </p:nvSpPr>
          <p:spPr bwMode="auto">
            <a:xfrm>
              <a:off x="3974" y="2591"/>
              <a:ext cx="0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10" name="Group 60"/>
            <p:cNvGrpSpPr>
              <a:grpSpLocks/>
            </p:cNvGrpSpPr>
            <p:nvPr/>
          </p:nvGrpSpPr>
          <p:grpSpPr bwMode="auto">
            <a:xfrm>
              <a:off x="3750" y="2279"/>
              <a:ext cx="1805" cy="704"/>
              <a:chOff x="1200" y="2592"/>
              <a:chExt cx="1920" cy="768"/>
            </a:xfrm>
          </p:grpSpPr>
          <p:sp>
            <p:nvSpPr>
              <p:cNvPr id="29" name="Rectangle 61"/>
              <p:cNvSpPr>
                <a:spLocks noChangeArrowheads="1"/>
              </p:cNvSpPr>
              <p:nvPr/>
            </p:nvSpPr>
            <p:spPr bwMode="auto">
              <a:xfrm>
                <a:off x="1632" y="3120"/>
                <a:ext cx="816" cy="240"/>
              </a:xfrm>
              <a:prstGeom prst="rect">
                <a:avLst/>
              </a:prstGeom>
              <a:noFill/>
              <a:ln w="9525">
                <a:solidFill>
                  <a:schemeClr val="tx2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r" eaLnBrk="1" hangingPunct="1"/>
                <a:endParaRPr lang="en-US" sz="2200" b="1" dirty="0"/>
              </a:p>
            </p:txBody>
          </p:sp>
          <p:sp>
            <p:nvSpPr>
              <p:cNvPr id="30" name="Rectangle 62"/>
              <p:cNvSpPr>
                <a:spLocks noChangeArrowheads="1"/>
              </p:cNvSpPr>
              <p:nvPr/>
            </p:nvSpPr>
            <p:spPr bwMode="auto">
              <a:xfrm>
                <a:off x="1200" y="3120"/>
                <a:ext cx="432" cy="144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r" eaLnBrk="1" hangingPunct="1"/>
                <a:endParaRPr lang="en-US" sz="2200" b="1" dirty="0"/>
              </a:p>
            </p:txBody>
          </p:sp>
          <p:sp>
            <p:nvSpPr>
              <p:cNvPr id="31" name="Line 63"/>
              <p:cNvSpPr>
                <a:spLocks noChangeShapeType="1"/>
              </p:cNvSpPr>
              <p:nvPr/>
            </p:nvSpPr>
            <p:spPr bwMode="auto">
              <a:xfrm flipV="1">
                <a:off x="1200" y="2880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Line 64"/>
              <p:cNvSpPr>
                <a:spLocks noChangeShapeType="1"/>
              </p:cNvSpPr>
              <p:nvPr/>
            </p:nvSpPr>
            <p:spPr bwMode="auto">
              <a:xfrm>
                <a:off x="3120" y="2592"/>
                <a:ext cx="0" cy="76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Line 65"/>
              <p:cNvSpPr>
                <a:spLocks noChangeShapeType="1"/>
              </p:cNvSpPr>
              <p:nvPr/>
            </p:nvSpPr>
            <p:spPr bwMode="auto">
              <a:xfrm>
                <a:off x="2448" y="3360"/>
                <a:ext cx="67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Line 66"/>
              <p:cNvSpPr>
                <a:spLocks noChangeShapeType="1"/>
              </p:cNvSpPr>
              <p:nvPr/>
            </p:nvSpPr>
            <p:spPr bwMode="auto">
              <a:xfrm>
                <a:off x="1200" y="2880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Line 67"/>
              <p:cNvSpPr>
                <a:spLocks noChangeShapeType="1"/>
              </p:cNvSpPr>
              <p:nvPr/>
            </p:nvSpPr>
            <p:spPr bwMode="auto">
              <a:xfrm flipV="1">
                <a:off x="1824" y="2592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Line 68"/>
              <p:cNvSpPr>
                <a:spLocks noChangeShapeType="1"/>
              </p:cNvSpPr>
              <p:nvPr/>
            </p:nvSpPr>
            <p:spPr bwMode="auto">
              <a:xfrm>
                <a:off x="1824" y="2592"/>
                <a:ext cx="12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8" name="Rectangle 52"/>
            <p:cNvSpPr>
              <a:spLocks noChangeArrowheads="1"/>
            </p:cNvSpPr>
            <p:nvPr/>
          </p:nvSpPr>
          <p:spPr bwMode="auto">
            <a:xfrm>
              <a:off x="4488" y="2894"/>
              <a:ext cx="180" cy="43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r" eaLnBrk="1" hangingPunct="1"/>
              <a:endParaRPr lang="en-US" sz="2200" b="1" dirty="0"/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9224306" y="1189311"/>
            <a:ext cx="652397" cy="478548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CR</a:t>
            </a: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2"/>
          <p:cNvSpPr>
            <a:spLocks noGrp="1" noChangeArrowheads="1"/>
          </p:cNvSpPr>
          <p:nvPr>
            <p:ph type="title"/>
          </p:nvPr>
        </p:nvSpPr>
        <p:spPr>
          <a:xfrm>
            <a:off x="2349500" y="119063"/>
            <a:ext cx="6948488" cy="561975"/>
          </a:xfrm>
        </p:spPr>
        <p:txBody>
          <a:bodyPr/>
          <a:lstStyle/>
          <a:p>
            <a:pPr eaLnBrk="1"/>
            <a:r>
              <a:rPr lang="en-US" sz="2800">
                <a:ea typeface="ＭＳ Ｐゴシック" pitchFamily="-110" charset="-128"/>
                <a:cs typeface="ＭＳ Ｐゴシック" pitchFamily="-110" charset="-128"/>
              </a:rPr>
              <a:t>Demonstration of frequency multiplication</a:t>
            </a:r>
          </a:p>
        </p:txBody>
      </p:sp>
      <p:graphicFrame>
        <p:nvGraphicFramePr>
          <p:cNvPr id="43010" name="Object 3"/>
          <p:cNvGraphicFramePr>
            <a:graphicFrameLocks noChangeAspect="1"/>
          </p:cNvGraphicFramePr>
          <p:nvPr>
            <p:ph type="body" idx="1"/>
          </p:nvPr>
        </p:nvGraphicFramePr>
        <p:xfrm>
          <a:off x="373063" y="889000"/>
          <a:ext cx="9220200" cy="6383338"/>
        </p:xfrm>
        <a:graphic>
          <a:graphicData uri="http://schemas.openxmlformats.org/presentationml/2006/ole">
            <p:oleObj spid="_x0000_s43010" name="Slide" r:id="rId3" imgW="7493000" imgH="519430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Rectangle 2"/>
          <p:cNvSpPr>
            <a:spLocks noChangeArrowheads="1"/>
          </p:cNvSpPr>
          <p:nvPr/>
        </p:nvSpPr>
        <p:spPr bwMode="auto">
          <a:xfrm>
            <a:off x="276225" y="1403350"/>
            <a:ext cx="9383713" cy="5815013"/>
          </a:xfrm>
          <a:prstGeom prst="rect">
            <a:avLst/>
          </a:prstGeom>
          <a:noFill/>
          <a:ln w="0">
            <a:solidFill>
              <a:srgbClr val="00187E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9859" name="Rectangle 3"/>
          <p:cNvSpPr>
            <a:spLocks noChangeArrowheads="1"/>
          </p:cNvSpPr>
          <p:nvPr/>
        </p:nvSpPr>
        <p:spPr bwMode="auto">
          <a:xfrm>
            <a:off x="271463" y="1403350"/>
            <a:ext cx="4889500" cy="2854325"/>
          </a:xfrm>
          <a:prstGeom prst="rect">
            <a:avLst/>
          </a:prstGeom>
          <a:noFill/>
          <a:ln w="0">
            <a:solidFill>
              <a:srgbClr val="00187E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379413" y="4616450"/>
            <a:ext cx="4254500" cy="2068513"/>
            <a:chOff x="186" y="2730"/>
            <a:chExt cx="2431" cy="1182"/>
          </a:xfrm>
        </p:grpSpPr>
        <p:sp>
          <p:nvSpPr>
            <p:cNvPr id="44157" name="Rectangle 5"/>
            <p:cNvSpPr>
              <a:spLocks noChangeArrowheads="1"/>
            </p:cNvSpPr>
            <p:nvPr/>
          </p:nvSpPr>
          <p:spPr bwMode="auto">
            <a:xfrm>
              <a:off x="186" y="2730"/>
              <a:ext cx="832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01494" tIns="50748" rIns="101494" bIns="50748">
              <a:prstTxWarp prst="textNoShape">
                <a:avLst/>
              </a:prstTxWarp>
              <a:spAutoFit/>
            </a:bodyPr>
            <a:lstStyle/>
            <a:p>
              <a:pPr defTabSz="1008063" eaLnBrk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2000">
                  <a:solidFill>
                    <a:schemeClr val="tx1"/>
                  </a:solidFill>
                  <a:latin typeface="Arial" pitchFamily="-110" charset="0"/>
                </a:rPr>
                <a:t>3</a:t>
              </a:r>
              <a:r>
                <a:rPr lang="en-US" sz="2000" baseline="30000">
                  <a:solidFill>
                    <a:schemeClr val="tx1"/>
                  </a:solidFill>
                  <a:latin typeface="Arial" pitchFamily="-110" charset="0"/>
                </a:rPr>
                <a:t>rd</a:t>
              </a:r>
              <a:endParaRPr lang="en-US" sz="2000">
                <a:solidFill>
                  <a:schemeClr val="tx1"/>
                </a:solidFill>
                <a:latin typeface="Arial" pitchFamily="-110" charset="0"/>
              </a:endParaRPr>
            </a:p>
          </p:txBody>
        </p:sp>
        <p:sp>
          <p:nvSpPr>
            <p:cNvPr id="44158" name="Line 6"/>
            <p:cNvSpPr>
              <a:spLocks noChangeShapeType="1"/>
            </p:cNvSpPr>
            <p:nvPr/>
          </p:nvSpPr>
          <p:spPr bwMode="auto">
            <a:xfrm>
              <a:off x="611" y="3208"/>
              <a:ext cx="369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59" name="Line 7"/>
            <p:cNvSpPr>
              <a:spLocks noChangeShapeType="1"/>
            </p:cNvSpPr>
            <p:nvPr/>
          </p:nvSpPr>
          <p:spPr bwMode="auto">
            <a:xfrm>
              <a:off x="2183" y="3208"/>
              <a:ext cx="429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44160" name="Group 8"/>
            <p:cNvGrpSpPr>
              <a:grpSpLocks/>
            </p:cNvGrpSpPr>
            <p:nvPr/>
          </p:nvGrpSpPr>
          <p:grpSpPr bwMode="auto">
            <a:xfrm>
              <a:off x="854" y="3611"/>
              <a:ext cx="1715" cy="270"/>
              <a:chOff x="1158" y="3295"/>
              <a:chExt cx="1715" cy="270"/>
            </a:xfrm>
          </p:grpSpPr>
          <p:sp>
            <p:nvSpPr>
              <p:cNvPr id="44192" name="Freeform 9"/>
              <p:cNvSpPr>
                <a:spLocks/>
              </p:cNvSpPr>
              <p:nvPr/>
            </p:nvSpPr>
            <p:spPr bwMode="auto">
              <a:xfrm>
                <a:off x="1158" y="3295"/>
                <a:ext cx="1222" cy="270"/>
              </a:xfrm>
              <a:custGeom>
                <a:avLst/>
                <a:gdLst>
                  <a:gd name="T0" fmla="*/ 12 w 1222"/>
                  <a:gd name="T1" fmla="*/ 267 h 270"/>
                  <a:gd name="T2" fmla="*/ 38 w 1222"/>
                  <a:gd name="T3" fmla="*/ 254 h 270"/>
                  <a:gd name="T4" fmla="*/ 62 w 1222"/>
                  <a:gd name="T5" fmla="*/ 229 h 270"/>
                  <a:gd name="T6" fmla="*/ 88 w 1222"/>
                  <a:gd name="T7" fmla="*/ 196 h 270"/>
                  <a:gd name="T8" fmla="*/ 110 w 1222"/>
                  <a:gd name="T9" fmla="*/ 156 h 270"/>
                  <a:gd name="T10" fmla="*/ 134 w 1222"/>
                  <a:gd name="T11" fmla="*/ 113 h 270"/>
                  <a:gd name="T12" fmla="*/ 159 w 1222"/>
                  <a:gd name="T13" fmla="*/ 73 h 270"/>
                  <a:gd name="T14" fmla="*/ 184 w 1222"/>
                  <a:gd name="T15" fmla="*/ 39 h 270"/>
                  <a:gd name="T16" fmla="*/ 209 w 1222"/>
                  <a:gd name="T17" fmla="*/ 15 h 270"/>
                  <a:gd name="T18" fmla="*/ 234 w 1222"/>
                  <a:gd name="T19" fmla="*/ 2 h 270"/>
                  <a:gd name="T20" fmla="*/ 255 w 1222"/>
                  <a:gd name="T21" fmla="*/ 2 h 270"/>
                  <a:gd name="T22" fmla="*/ 281 w 1222"/>
                  <a:gd name="T23" fmla="*/ 15 h 270"/>
                  <a:gd name="T24" fmla="*/ 306 w 1222"/>
                  <a:gd name="T25" fmla="*/ 39 h 270"/>
                  <a:gd name="T26" fmla="*/ 330 w 1222"/>
                  <a:gd name="T27" fmla="*/ 73 h 270"/>
                  <a:gd name="T28" fmla="*/ 355 w 1222"/>
                  <a:gd name="T29" fmla="*/ 113 h 270"/>
                  <a:gd name="T30" fmla="*/ 380 w 1222"/>
                  <a:gd name="T31" fmla="*/ 156 h 270"/>
                  <a:gd name="T32" fmla="*/ 401 w 1222"/>
                  <a:gd name="T33" fmla="*/ 196 h 270"/>
                  <a:gd name="T34" fmla="*/ 427 w 1222"/>
                  <a:gd name="T35" fmla="*/ 229 h 270"/>
                  <a:gd name="T36" fmla="*/ 452 w 1222"/>
                  <a:gd name="T37" fmla="*/ 254 h 270"/>
                  <a:gd name="T38" fmla="*/ 477 w 1222"/>
                  <a:gd name="T39" fmla="*/ 267 h 270"/>
                  <a:gd name="T40" fmla="*/ 502 w 1222"/>
                  <a:gd name="T41" fmla="*/ 267 h 270"/>
                  <a:gd name="T42" fmla="*/ 526 w 1222"/>
                  <a:gd name="T43" fmla="*/ 254 h 270"/>
                  <a:gd name="T44" fmla="*/ 548 w 1222"/>
                  <a:gd name="T45" fmla="*/ 229 h 270"/>
                  <a:gd name="T46" fmla="*/ 573 w 1222"/>
                  <a:gd name="T47" fmla="*/ 196 h 270"/>
                  <a:gd name="T48" fmla="*/ 598 w 1222"/>
                  <a:gd name="T49" fmla="*/ 156 h 270"/>
                  <a:gd name="T50" fmla="*/ 623 w 1222"/>
                  <a:gd name="T51" fmla="*/ 113 h 270"/>
                  <a:gd name="T52" fmla="*/ 648 w 1222"/>
                  <a:gd name="T53" fmla="*/ 73 h 270"/>
                  <a:gd name="T54" fmla="*/ 673 w 1222"/>
                  <a:gd name="T55" fmla="*/ 39 h 270"/>
                  <a:gd name="T56" fmla="*/ 695 w 1222"/>
                  <a:gd name="T57" fmla="*/ 15 h 270"/>
                  <a:gd name="T58" fmla="*/ 719 w 1222"/>
                  <a:gd name="T59" fmla="*/ 2 h 270"/>
                  <a:gd name="T60" fmla="*/ 744 w 1222"/>
                  <a:gd name="T61" fmla="*/ 2 h 270"/>
                  <a:gd name="T62" fmla="*/ 770 w 1222"/>
                  <a:gd name="T63" fmla="*/ 15 h 270"/>
                  <a:gd name="T64" fmla="*/ 794 w 1222"/>
                  <a:gd name="T65" fmla="*/ 39 h 270"/>
                  <a:gd name="T66" fmla="*/ 820 w 1222"/>
                  <a:gd name="T67" fmla="*/ 73 h 270"/>
                  <a:gd name="T68" fmla="*/ 842 w 1222"/>
                  <a:gd name="T69" fmla="*/ 113 h 270"/>
                  <a:gd name="T70" fmla="*/ 866 w 1222"/>
                  <a:gd name="T71" fmla="*/ 156 h 270"/>
                  <a:gd name="T72" fmla="*/ 891 w 1222"/>
                  <a:gd name="T73" fmla="*/ 196 h 270"/>
                  <a:gd name="T74" fmla="*/ 915 w 1222"/>
                  <a:gd name="T75" fmla="*/ 229 h 270"/>
                  <a:gd name="T76" fmla="*/ 941 w 1222"/>
                  <a:gd name="T77" fmla="*/ 254 h 270"/>
                  <a:gd name="T78" fmla="*/ 966 w 1222"/>
                  <a:gd name="T79" fmla="*/ 267 h 270"/>
                  <a:gd name="T80" fmla="*/ 987 w 1222"/>
                  <a:gd name="T81" fmla="*/ 267 h 270"/>
                  <a:gd name="T82" fmla="*/ 1013 w 1222"/>
                  <a:gd name="T83" fmla="*/ 254 h 270"/>
                  <a:gd name="T84" fmla="*/ 1038 w 1222"/>
                  <a:gd name="T85" fmla="*/ 229 h 270"/>
                  <a:gd name="T86" fmla="*/ 1062 w 1222"/>
                  <a:gd name="T87" fmla="*/ 196 h 270"/>
                  <a:gd name="T88" fmla="*/ 1087 w 1222"/>
                  <a:gd name="T89" fmla="*/ 156 h 270"/>
                  <a:gd name="T90" fmla="*/ 1112 w 1222"/>
                  <a:gd name="T91" fmla="*/ 113 h 270"/>
                  <a:gd name="T92" fmla="*/ 1134 w 1222"/>
                  <a:gd name="T93" fmla="*/ 73 h 270"/>
                  <a:gd name="T94" fmla="*/ 1159 w 1222"/>
                  <a:gd name="T95" fmla="*/ 39 h 270"/>
                  <a:gd name="T96" fmla="*/ 1184 w 1222"/>
                  <a:gd name="T97" fmla="*/ 15 h 270"/>
                  <a:gd name="T98" fmla="*/ 1209 w 1222"/>
                  <a:gd name="T99" fmla="*/ 2 h 270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1222"/>
                  <a:gd name="T151" fmla="*/ 0 h 270"/>
                  <a:gd name="T152" fmla="*/ 1222 w 1222"/>
                  <a:gd name="T153" fmla="*/ 270 h 270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1222" h="270">
                    <a:moveTo>
                      <a:pt x="0" y="269"/>
                    </a:moveTo>
                    <a:lnTo>
                      <a:pt x="12" y="267"/>
                    </a:lnTo>
                    <a:lnTo>
                      <a:pt x="25" y="262"/>
                    </a:lnTo>
                    <a:lnTo>
                      <a:pt x="38" y="254"/>
                    </a:lnTo>
                    <a:lnTo>
                      <a:pt x="50" y="243"/>
                    </a:lnTo>
                    <a:lnTo>
                      <a:pt x="62" y="229"/>
                    </a:lnTo>
                    <a:lnTo>
                      <a:pt x="75" y="214"/>
                    </a:lnTo>
                    <a:lnTo>
                      <a:pt x="88" y="196"/>
                    </a:lnTo>
                    <a:lnTo>
                      <a:pt x="100" y="176"/>
                    </a:lnTo>
                    <a:lnTo>
                      <a:pt x="110" y="156"/>
                    </a:lnTo>
                    <a:lnTo>
                      <a:pt x="121" y="134"/>
                    </a:lnTo>
                    <a:lnTo>
                      <a:pt x="134" y="113"/>
                    </a:lnTo>
                    <a:lnTo>
                      <a:pt x="147" y="93"/>
                    </a:lnTo>
                    <a:lnTo>
                      <a:pt x="159" y="73"/>
                    </a:lnTo>
                    <a:lnTo>
                      <a:pt x="171" y="55"/>
                    </a:lnTo>
                    <a:lnTo>
                      <a:pt x="184" y="39"/>
                    </a:lnTo>
                    <a:lnTo>
                      <a:pt x="197" y="26"/>
                    </a:lnTo>
                    <a:lnTo>
                      <a:pt x="209" y="15"/>
                    </a:lnTo>
                    <a:lnTo>
                      <a:pt x="221" y="6"/>
                    </a:lnTo>
                    <a:lnTo>
                      <a:pt x="234" y="2"/>
                    </a:lnTo>
                    <a:lnTo>
                      <a:pt x="246" y="0"/>
                    </a:lnTo>
                    <a:lnTo>
                      <a:pt x="255" y="2"/>
                    </a:lnTo>
                    <a:lnTo>
                      <a:pt x="268" y="6"/>
                    </a:lnTo>
                    <a:lnTo>
                      <a:pt x="281" y="15"/>
                    </a:lnTo>
                    <a:lnTo>
                      <a:pt x="292" y="26"/>
                    </a:lnTo>
                    <a:lnTo>
                      <a:pt x="306" y="39"/>
                    </a:lnTo>
                    <a:lnTo>
                      <a:pt x="318" y="55"/>
                    </a:lnTo>
                    <a:lnTo>
                      <a:pt x="330" y="73"/>
                    </a:lnTo>
                    <a:lnTo>
                      <a:pt x="343" y="93"/>
                    </a:lnTo>
                    <a:lnTo>
                      <a:pt x="355" y="113"/>
                    </a:lnTo>
                    <a:lnTo>
                      <a:pt x="368" y="134"/>
                    </a:lnTo>
                    <a:lnTo>
                      <a:pt x="380" y="156"/>
                    </a:lnTo>
                    <a:lnTo>
                      <a:pt x="393" y="176"/>
                    </a:lnTo>
                    <a:lnTo>
                      <a:pt x="401" y="196"/>
                    </a:lnTo>
                    <a:lnTo>
                      <a:pt x="415" y="214"/>
                    </a:lnTo>
                    <a:lnTo>
                      <a:pt x="427" y="229"/>
                    </a:lnTo>
                    <a:lnTo>
                      <a:pt x="439" y="243"/>
                    </a:lnTo>
                    <a:lnTo>
                      <a:pt x="452" y="254"/>
                    </a:lnTo>
                    <a:lnTo>
                      <a:pt x="464" y="262"/>
                    </a:lnTo>
                    <a:lnTo>
                      <a:pt x="477" y="267"/>
                    </a:lnTo>
                    <a:lnTo>
                      <a:pt x="489" y="269"/>
                    </a:lnTo>
                    <a:lnTo>
                      <a:pt x="502" y="267"/>
                    </a:lnTo>
                    <a:lnTo>
                      <a:pt x="514" y="262"/>
                    </a:lnTo>
                    <a:lnTo>
                      <a:pt x="526" y="254"/>
                    </a:lnTo>
                    <a:lnTo>
                      <a:pt x="539" y="243"/>
                    </a:lnTo>
                    <a:lnTo>
                      <a:pt x="548" y="229"/>
                    </a:lnTo>
                    <a:lnTo>
                      <a:pt x="561" y="214"/>
                    </a:lnTo>
                    <a:lnTo>
                      <a:pt x="573" y="196"/>
                    </a:lnTo>
                    <a:lnTo>
                      <a:pt x="586" y="176"/>
                    </a:lnTo>
                    <a:lnTo>
                      <a:pt x="598" y="156"/>
                    </a:lnTo>
                    <a:lnTo>
                      <a:pt x="611" y="134"/>
                    </a:lnTo>
                    <a:lnTo>
                      <a:pt x="623" y="113"/>
                    </a:lnTo>
                    <a:lnTo>
                      <a:pt x="635" y="93"/>
                    </a:lnTo>
                    <a:lnTo>
                      <a:pt x="648" y="73"/>
                    </a:lnTo>
                    <a:lnTo>
                      <a:pt x="661" y="55"/>
                    </a:lnTo>
                    <a:lnTo>
                      <a:pt x="673" y="39"/>
                    </a:lnTo>
                    <a:lnTo>
                      <a:pt x="685" y="26"/>
                    </a:lnTo>
                    <a:lnTo>
                      <a:pt x="695" y="15"/>
                    </a:lnTo>
                    <a:lnTo>
                      <a:pt x="707" y="6"/>
                    </a:lnTo>
                    <a:lnTo>
                      <a:pt x="719" y="2"/>
                    </a:lnTo>
                    <a:lnTo>
                      <a:pt x="733" y="0"/>
                    </a:lnTo>
                    <a:lnTo>
                      <a:pt x="744" y="2"/>
                    </a:lnTo>
                    <a:lnTo>
                      <a:pt x="757" y="6"/>
                    </a:lnTo>
                    <a:lnTo>
                      <a:pt x="770" y="15"/>
                    </a:lnTo>
                    <a:lnTo>
                      <a:pt x="782" y="26"/>
                    </a:lnTo>
                    <a:lnTo>
                      <a:pt x="794" y="39"/>
                    </a:lnTo>
                    <a:lnTo>
                      <a:pt x="807" y="55"/>
                    </a:lnTo>
                    <a:lnTo>
                      <a:pt x="820" y="73"/>
                    </a:lnTo>
                    <a:lnTo>
                      <a:pt x="832" y="93"/>
                    </a:lnTo>
                    <a:lnTo>
                      <a:pt x="842" y="113"/>
                    </a:lnTo>
                    <a:lnTo>
                      <a:pt x="854" y="134"/>
                    </a:lnTo>
                    <a:lnTo>
                      <a:pt x="866" y="156"/>
                    </a:lnTo>
                    <a:lnTo>
                      <a:pt x="879" y="176"/>
                    </a:lnTo>
                    <a:lnTo>
                      <a:pt x="891" y="196"/>
                    </a:lnTo>
                    <a:lnTo>
                      <a:pt x="904" y="214"/>
                    </a:lnTo>
                    <a:lnTo>
                      <a:pt x="915" y="229"/>
                    </a:lnTo>
                    <a:lnTo>
                      <a:pt x="929" y="243"/>
                    </a:lnTo>
                    <a:lnTo>
                      <a:pt x="941" y="254"/>
                    </a:lnTo>
                    <a:lnTo>
                      <a:pt x="953" y="262"/>
                    </a:lnTo>
                    <a:lnTo>
                      <a:pt x="966" y="267"/>
                    </a:lnTo>
                    <a:lnTo>
                      <a:pt x="978" y="269"/>
                    </a:lnTo>
                    <a:lnTo>
                      <a:pt x="987" y="267"/>
                    </a:lnTo>
                    <a:lnTo>
                      <a:pt x="1000" y="262"/>
                    </a:lnTo>
                    <a:lnTo>
                      <a:pt x="1013" y="254"/>
                    </a:lnTo>
                    <a:lnTo>
                      <a:pt x="1024" y="243"/>
                    </a:lnTo>
                    <a:lnTo>
                      <a:pt x="1038" y="229"/>
                    </a:lnTo>
                    <a:lnTo>
                      <a:pt x="1050" y="214"/>
                    </a:lnTo>
                    <a:lnTo>
                      <a:pt x="1062" y="196"/>
                    </a:lnTo>
                    <a:lnTo>
                      <a:pt x="1075" y="176"/>
                    </a:lnTo>
                    <a:lnTo>
                      <a:pt x="1087" y="156"/>
                    </a:lnTo>
                    <a:lnTo>
                      <a:pt x="1100" y="134"/>
                    </a:lnTo>
                    <a:lnTo>
                      <a:pt x="1112" y="113"/>
                    </a:lnTo>
                    <a:lnTo>
                      <a:pt x="1125" y="93"/>
                    </a:lnTo>
                    <a:lnTo>
                      <a:pt x="1134" y="73"/>
                    </a:lnTo>
                    <a:lnTo>
                      <a:pt x="1146" y="55"/>
                    </a:lnTo>
                    <a:lnTo>
                      <a:pt x="1159" y="39"/>
                    </a:lnTo>
                    <a:lnTo>
                      <a:pt x="1171" y="26"/>
                    </a:lnTo>
                    <a:lnTo>
                      <a:pt x="1184" y="15"/>
                    </a:lnTo>
                    <a:lnTo>
                      <a:pt x="1196" y="6"/>
                    </a:lnTo>
                    <a:lnTo>
                      <a:pt x="1209" y="2"/>
                    </a:lnTo>
                    <a:lnTo>
                      <a:pt x="1221" y="0"/>
                    </a:lnTo>
                  </a:path>
                </a:pathLst>
              </a:custGeom>
              <a:noFill/>
              <a:ln w="12700" cap="rnd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193" name="Freeform 10"/>
              <p:cNvSpPr>
                <a:spLocks/>
              </p:cNvSpPr>
              <p:nvPr/>
            </p:nvSpPr>
            <p:spPr bwMode="auto">
              <a:xfrm>
                <a:off x="2380" y="3295"/>
                <a:ext cx="493" cy="270"/>
              </a:xfrm>
              <a:custGeom>
                <a:avLst/>
                <a:gdLst>
                  <a:gd name="T0" fmla="*/ 0 w 493"/>
                  <a:gd name="T1" fmla="*/ 0 h 270"/>
                  <a:gd name="T2" fmla="*/ 12 w 493"/>
                  <a:gd name="T3" fmla="*/ 2 h 270"/>
                  <a:gd name="T4" fmla="*/ 24 w 493"/>
                  <a:gd name="T5" fmla="*/ 6 h 270"/>
                  <a:gd name="T6" fmla="*/ 38 w 493"/>
                  <a:gd name="T7" fmla="*/ 15 h 270"/>
                  <a:gd name="T8" fmla="*/ 50 w 493"/>
                  <a:gd name="T9" fmla="*/ 26 h 270"/>
                  <a:gd name="T10" fmla="*/ 62 w 493"/>
                  <a:gd name="T11" fmla="*/ 39 h 270"/>
                  <a:gd name="T12" fmla="*/ 75 w 493"/>
                  <a:gd name="T13" fmla="*/ 55 h 270"/>
                  <a:gd name="T14" fmla="*/ 88 w 493"/>
                  <a:gd name="T15" fmla="*/ 73 h 270"/>
                  <a:gd name="T16" fmla="*/ 100 w 493"/>
                  <a:gd name="T17" fmla="*/ 93 h 270"/>
                  <a:gd name="T18" fmla="*/ 110 w 493"/>
                  <a:gd name="T19" fmla="*/ 113 h 270"/>
                  <a:gd name="T20" fmla="*/ 122 w 493"/>
                  <a:gd name="T21" fmla="*/ 134 h 270"/>
                  <a:gd name="T22" fmla="*/ 134 w 493"/>
                  <a:gd name="T23" fmla="*/ 156 h 270"/>
                  <a:gd name="T24" fmla="*/ 147 w 493"/>
                  <a:gd name="T25" fmla="*/ 176 h 270"/>
                  <a:gd name="T26" fmla="*/ 160 w 493"/>
                  <a:gd name="T27" fmla="*/ 196 h 270"/>
                  <a:gd name="T28" fmla="*/ 172 w 493"/>
                  <a:gd name="T29" fmla="*/ 214 h 270"/>
                  <a:gd name="T30" fmla="*/ 184 w 493"/>
                  <a:gd name="T31" fmla="*/ 229 h 270"/>
                  <a:gd name="T32" fmla="*/ 197 w 493"/>
                  <a:gd name="T33" fmla="*/ 243 h 270"/>
                  <a:gd name="T34" fmla="*/ 210 w 493"/>
                  <a:gd name="T35" fmla="*/ 254 h 270"/>
                  <a:gd name="T36" fmla="*/ 222 w 493"/>
                  <a:gd name="T37" fmla="*/ 262 h 270"/>
                  <a:gd name="T38" fmla="*/ 235 w 493"/>
                  <a:gd name="T39" fmla="*/ 267 h 270"/>
                  <a:gd name="T40" fmla="*/ 247 w 493"/>
                  <a:gd name="T41" fmla="*/ 269 h 270"/>
                  <a:gd name="T42" fmla="*/ 256 w 493"/>
                  <a:gd name="T43" fmla="*/ 267 h 270"/>
                  <a:gd name="T44" fmla="*/ 270 w 493"/>
                  <a:gd name="T45" fmla="*/ 262 h 270"/>
                  <a:gd name="T46" fmla="*/ 282 w 493"/>
                  <a:gd name="T47" fmla="*/ 254 h 270"/>
                  <a:gd name="T48" fmla="*/ 294 w 493"/>
                  <a:gd name="T49" fmla="*/ 243 h 270"/>
                  <a:gd name="T50" fmla="*/ 307 w 493"/>
                  <a:gd name="T51" fmla="*/ 229 h 270"/>
                  <a:gd name="T52" fmla="*/ 320 w 493"/>
                  <a:gd name="T53" fmla="*/ 214 h 270"/>
                  <a:gd name="T54" fmla="*/ 332 w 493"/>
                  <a:gd name="T55" fmla="*/ 196 h 270"/>
                  <a:gd name="T56" fmla="*/ 345 w 493"/>
                  <a:gd name="T57" fmla="*/ 176 h 270"/>
                  <a:gd name="T58" fmla="*/ 357 w 493"/>
                  <a:gd name="T59" fmla="*/ 156 h 270"/>
                  <a:gd name="T60" fmla="*/ 370 w 493"/>
                  <a:gd name="T61" fmla="*/ 134 h 270"/>
                  <a:gd name="T62" fmla="*/ 382 w 493"/>
                  <a:gd name="T63" fmla="*/ 113 h 270"/>
                  <a:gd name="T64" fmla="*/ 395 w 493"/>
                  <a:gd name="T65" fmla="*/ 93 h 270"/>
                  <a:gd name="T66" fmla="*/ 404 w 493"/>
                  <a:gd name="T67" fmla="*/ 73 h 270"/>
                  <a:gd name="T68" fmla="*/ 417 w 493"/>
                  <a:gd name="T69" fmla="*/ 55 h 270"/>
                  <a:gd name="T70" fmla="*/ 429 w 493"/>
                  <a:gd name="T71" fmla="*/ 39 h 270"/>
                  <a:gd name="T72" fmla="*/ 442 w 493"/>
                  <a:gd name="T73" fmla="*/ 26 h 270"/>
                  <a:gd name="T74" fmla="*/ 454 w 493"/>
                  <a:gd name="T75" fmla="*/ 15 h 270"/>
                  <a:gd name="T76" fmla="*/ 467 w 493"/>
                  <a:gd name="T77" fmla="*/ 6 h 270"/>
                  <a:gd name="T78" fmla="*/ 479 w 493"/>
                  <a:gd name="T79" fmla="*/ 2 h 270"/>
                  <a:gd name="T80" fmla="*/ 492 w 493"/>
                  <a:gd name="T81" fmla="*/ 0 h 270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493"/>
                  <a:gd name="T124" fmla="*/ 0 h 270"/>
                  <a:gd name="T125" fmla="*/ 493 w 493"/>
                  <a:gd name="T126" fmla="*/ 270 h 270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493" h="270">
                    <a:moveTo>
                      <a:pt x="0" y="0"/>
                    </a:moveTo>
                    <a:lnTo>
                      <a:pt x="12" y="2"/>
                    </a:lnTo>
                    <a:lnTo>
                      <a:pt x="24" y="6"/>
                    </a:lnTo>
                    <a:lnTo>
                      <a:pt x="38" y="15"/>
                    </a:lnTo>
                    <a:lnTo>
                      <a:pt x="50" y="26"/>
                    </a:lnTo>
                    <a:lnTo>
                      <a:pt x="62" y="39"/>
                    </a:lnTo>
                    <a:lnTo>
                      <a:pt x="75" y="55"/>
                    </a:lnTo>
                    <a:lnTo>
                      <a:pt x="88" y="73"/>
                    </a:lnTo>
                    <a:lnTo>
                      <a:pt x="100" y="93"/>
                    </a:lnTo>
                    <a:lnTo>
                      <a:pt x="110" y="113"/>
                    </a:lnTo>
                    <a:lnTo>
                      <a:pt x="122" y="134"/>
                    </a:lnTo>
                    <a:lnTo>
                      <a:pt x="134" y="156"/>
                    </a:lnTo>
                    <a:lnTo>
                      <a:pt x="147" y="176"/>
                    </a:lnTo>
                    <a:lnTo>
                      <a:pt x="160" y="196"/>
                    </a:lnTo>
                    <a:lnTo>
                      <a:pt x="172" y="214"/>
                    </a:lnTo>
                    <a:lnTo>
                      <a:pt x="184" y="229"/>
                    </a:lnTo>
                    <a:lnTo>
                      <a:pt x="197" y="243"/>
                    </a:lnTo>
                    <a:lnTo>
                      <a:pt x="210" y="254"/>
                    </a:lnTo>
                    <a:lnTo>
                      <a:pt x="222" y="262"/>
                    </a:lnTo>
                    <a:lnTo>
                      <a:pt x="235" y="267"/>
                    </a:lnTo>
                    <a:lnTo>
                      <a:pt x="247" y="269"/>
                    </a:lnTo>
                    <a:lnTo>
                      <a:pt x="256" y="267"/>
                    </a:lnTo>
                    <a:lnTo>
                      <a:pt x="270" y="262"/>
                    </a:lnTo>
                    <a:lnTo>
                      <a:pt x="282" y="254"/>
                    </a:lnTo>
                    <a:lnTo>
                      <a:pt x="294" y="243"/>
                    </a:lnTo>
                    <a:lnTo>
                      <a:pt x="307" y="229"/>
                    </a:lnTo>
                    <a:lnTo>
                      <a:pt x="320" y="214"/>
                    </a:lnTo>
                    <a:lnTo>
                      <a:pt x="332" y="196"/>
                    </a:lnTo>
                    <a:lnTo>
                      <a:pt x="345" y="176"/>
                    </a:lnTo>
                    <a:lnTo>
                      <a:pt x="357" y="156"/>
                    </a:lnTo>
                    <a:lnTo>
                      <a:pt x="370" y="134"/>
                    </a:lnTo>
                    <a:lnTo>
                      <a:pt x="382" y="113"/>
                    </a:lnTo>
                    <a:lnTo>
                      <a:pt x="395" y="93"/>
                    </a:lnTo>
                    <a:lnTo>
                      <a:pt x="404" y="73"/>
                    </a:lnTo>
                    <a:lnTo>
                      <a:pt x="417" y="55"/>
                    </a:lnTo>
                    <a:lnTo>
                      <a:pt x="429" y="39"/>
                    </a:lnTo>
                    <a:lnTo>
                      <a:pt x="442" y="26"/>
                    </a:lnTo>
                    <a:lnTo>
                      <a:pt x="454" y="15"/>
                    </a:lnTo>
                    <a:lnTo>
                      <a:pt x="467" y="6"/>
                    </a:lnTo>
                    <a:lnTo>
                      <a:pt x="479" y="2"/>
                    </a:lnTo>
                    <a:lnTo>
                      <a:pt x="492" y="0"/>
                    </a:lnTo>
                  </a:path>
                </a:pathLst>
              </a:custGeom>
              <a:noFill/>
              <a:ln w="12700" cap="rnd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4161" name="Freeform 11"/>
            <p:cNvSpPr>
              <a:spLocks/>
            </p:cNvSpPr>
            <p:nvPr/>
          </p:nvSpPr>
          <p:spPr bwMode="auto">
            <a:xfrm>
              <a:off x="1039" y="2764"/>
              <a:ext cx="886" cy="342"/>
            </a:xfrm>
            <a:custGeom>
              <a:avLst/>
              <a:gdLst>
                <a:gd name="T0" fmla="*/ 0 w 886"/>
                <a:gd name="T1" fmla="*/ 0 h 342"/>
                <a:gd name="T2" fmla="*/ 253 w 886"/>
                <a:gd name="T3" fmla="*/ 107 h 342"/>
                <a:gd name="T4" fmla="*/ 436 w 886"/>
                <a:gd name="T5" fmla="*/ 177 h 342"/>
                <a:gd name="T6" fmla="*/ 644 w 886"/>
                <a:gd name="T7" fmla="*/ 257 h 342"/>
                <a:gd name="T8" fmla="*/ 701 w 886"/>
                <a:gd name="T9" fmla="*/ 278 h 342"/>
                <a:gd name="T10" fmla="*/ 768 w 886"/>
                <a:gd name="T11" fmla="*/ 301 h 342"/>
                <a:gd name="T12" fmla="*/ 820 w 886"/>
                <a:gd name="T13" fmla="*/ 317 h 342"/>
                <a:gd name="T14" fmla="*/ 857 w 886"/>
                <a:gd name="T15" fmla="*/ 329 h 342"/>
                <a:gd name="T16" fmla="*/ 885 w 886"/>
                <a:gd name="T17" fmla="*/ 341 h 34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886"/>
                <a:gd name="T28" fmla="*/ 0 h 342"/>
                <a:gd name="T29" fmla="*/ 886 w 886"/>
                <a:gd name="T30" fmla="*/ 342 h 34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886" h="342">
                  <a:moveTo>
                    <a:pt x="0" y="0"/>
                  </a:moveTo>
                  <a:lnTo>
                    <a:pt x="253" y="107"/>
                  </a:lnTo>
                  <a:lnTo>
                    <a:pt x="436" y="177"/>
                  </a:lnTo>
                  <a:lnTo>
                    <a:pt x="644" y="257"/>
                  </a:lnTo>
                  <a:lnTo>
                    <a:pt x="701" y="278"/>
                  </a:lnTo>
                  <a:lnTo>
                    <a:pt x="768" y="301"/>
                  </a:lnTo>
                  <a:lnTo>
                    <a:pt x="820" y="317"/>
                  </a:lnTo>
                  <a:lnTo>
                    <a:pt x="857" y="329"/>
                  </a:lnTo>
                  <a:lnTo>
                    <a:pt x="885" y="341"/>
                  </a:lnTo>
                </a:path>
              </a:pathLst>
            </a:custGeom>
            <a:noFill/>
            <a:ln w="12700" cap="rnd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62" name="Arc 12"/>
            <p:cNvSpPr>
              <a:spLocks/>
            </p:cNvSpPr>
            <p:nvPr/>
          </p:nvSpPr>
          <p:spPr bwMode="auto">
            <a:xfrm>
              <a:off x="1568" y="3093"/>
              <a:ext cx="583" cy="393"/>
            </a:xfrm>
            <a:custGeom>
              <a:avLst/>
              <a:gdLst>
                <a:gd name="T0" fmla="*/ 0 w 16283"/>
                <a:gd name="T1" fmla="*/ 0 h 19634"/>
                <a:gd name="T2" fmla="*/ 0 w 16283"/>
                <a:gd name="T3" fmla="*/ 0 h 19634"/>
                <a:gd name="T4" fmla="*/ 0 w 16283"/>
                <a:gd name="T5" fmla="*/ 0 h 19634"/>
                <a:gd name="T6" fmla="*/ 0 60000 65536"/>
                <a:gd name="T7" fmla="*/ 0 60000 65536"/>
                <a:gd name="T8" fmla="*/ 0 60000 65536"/>
                <a:gd name="T9" fmla="*/ 0 w 16283"/>
                <a:gd name="T10" fmla="*/ 0 h 19634"/>
                <a:gd name="T11" fmla="*/ 16283 w 16283"/>
                <a:gd name="T12" fmla="*/ 19634 h 1963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283" h="19634" fill="none" extrusionOk="0">
                  <a:moveTo>
                    <a:pt x="9003" y="0"/>
                  </a:moveTo>
                  <a:cubicBezTo>
                    <a:pt x="11788" y="1277"/>
                    <a:pt x="14269" y="3131"/>
                    <a:pt x="16282" y="5441"/>
                  </a:cubicBezTo>
                </a:path>
                <a:path w="16283" h="19634" stroke="0" extrusionOk="0">
                  <a:moveTo>
                    <a:pt x="9003" y="0"/>
                  </a:moveTo>
                  <a:cubicBezTo>
                    <a:pt x="11788" y="1277"/>
                    <a:pt x="14269" y="3131"/>
                    <a:pt x="16282" y="5441"/>
                  </a:cubicBezTo>
                  <a:lnTo>
                    <a:pt x="0" y="19634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63" name="Line 13"/>
            <p:cNvSpPr>
              <a:spLocks noChangeShapeType="1"/>
            </p:cNvSpPr>
            <p:nvPr/>
          </p:nvSpPr>
          <p:spPr bwMode="auto">
            <a:xfrm>
              <a:off x="1463" y="3098"/>
              <a:ext cx="22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64" name="Line 14"/>
            <p:cNvSpPr>
              <a:spLocks noChangeShapeType="1"/>
            </p:cNvSpPr>
            <p:nvPr/>
          </p:nvSpPr>
          <p:spPr bwMode="auto">
            <a:xfrm>
              <a:off x="837" y="3744"/>
              <a:ext cx="178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65" name="Oval 15"/>
            <p:cNvSpPr>
              <a:spLocks noChangeArrowheads="1"/>
            </p:cNvSpPr>
            <p:nvPr/>
          </p:nvSpPr>
          <p:spPr bwMode="auto">
            <a:xfrm>
              <a:off x="1839" y="3058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66" name="Oval 16"/>
            <p:cNvSpPr>
              <a:spLocks noChangeArrowheads="1"/>
            </p:cNvSpPr>
            <p:nvPr/>
          </p:nvSpPr>
          <p:spPr bwMode="auto">
            <a:xfrm>
              <a:off x="1410" y="2894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67" name="Oval 17"/>
            <p:cNvSpPr>
              <a:spLocks noChangeArrowheads="1"/>
            </p:cNvSpPr>
            <p:nvPr/>
          </p:nvSpPr>
          <p:spPr bwMode="auto">
            <a:xfrm>
              <a:off x="1029" y="2743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68" name="Line 18"/>
            <p:cNvSpPr>
              <a:spLocks noChangeShapeType="1"/>
            </p:cNvSpPr>
            <p:nvPr/>
          </p:nvSpPr>
          <p:spPr bwMode="auto">
            <a:xfrm>
              <a:off x="945" y="3208"/>
              <a:ext cx="1272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69" name="Arc 19"/>
            <p:cNvSpPr>
              <a:spLocks/>
            </p:cNvSpPr>
            <p:nvPr/>
          </p:nvSpPr>
          <p:spPr bwMode="auto">
            <a:xfrm flipV="1">
              <a:off x="975" y="2932"/>
              <a:ext cx="1175" cy="432"/>
            </a:xfrm>
            <a:custGeom>
              <a:avLst/>
              <a:gdLst>
                <a:gd name="T0" fmla="*/ 0 w 32832"/>
                <a:gd name="T1" fmla="*/ 0 h 21600"/>
                <a:gd name="T2" fmla="*/ 0 w 32832"/>
                <a:gd name="T3" fmla="*/ 0 h 21600"/>
                <a:gd name="T4" fmla="*/ 0 w 32832"/>
                <a:gd name="T5" fmla="*/ 0 h 21600"/>
                <a:gd name="T6" fmla="*/ 0 60000 65536"/>
                <a:gd name="T7" fmla="*/ 0 60000 65536"/>
                <a:gd name="T8" fmla="*/ 0 60000 65536"/>
                <a:gd name="T9" fmla="*/ 0 w 32832"/>
                <a:gd name="T10" fmla="*/ 0 h 21600"/>
                <a:gd name="T11" fmla="*/ 32832 w 32832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2832" h="21600" fill="none" extrusionOk="0">
                  <a:moveTo>
                    <a:pt x="0" y="7718"/>
                  </a:moveTo>
                  <a:cubicBezTo>
                    <a:pt x="4104" y="2825"/>
                    <a:pt x="10163" y="-1"/>
                    <a:pt x="16549" y="0"/>
                  </a:cubicBezTo>
                  <a:cubicBezTo>
                    <a:pt x="22791" y="0"/>
                    <a:pt x="28729" y="2701"/>
                    <a:pt x="32831" y="7407"/>
                  </a:cubicBezTo>
                </a:path>
                <a:path w="32832" h="21600" stroke="0" extrusionOk="0">
                  <a:moveTo>
                    <a:pt x="0" y="7718"/>
                  </a:moveTo>
                  <a:cubicBezTo>
                    <a:pt x="4104" y="2825"/>
                    <a:pt x="10163" y="-1"/>
                    <a:pt x="16549" y="0"/>
                  </a:cubicBezTo>
                  <a:cubicBezTo>
                    <a:pt x="22791" y="0"/>
                    <a:pt x="28729" y="2701"/>
                    <a:pt x="32831" y="7407"/>
                  </a:cubicBezTo>
                  <a:lnTo>
                    <a:pt x="16549" y="21600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876" name="Oval 20"/>
            <p:cNvSpPr>
              <a:spLocks noChangeArrowheads="1"/>
            </p:cNvSpPr>
            <p:nvPr/>
          </p:nvSpPr>
          <p:spPr bwMode="auto">
            <a:xfrm>
              <a:off x="1806" y="3844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877" name="Oval 21"/>
            <p:cNvSpPr>
              <a:spLocks noChangeArrowheads="1"/>
            </p:cNvSpPr>
            <p:nvPr/>
          </p:nvSpPr>
          <p:spPr bwMode="auto">
            <a:xfrm>
              <a:off x="2289" y="3844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878" name="Oval 22"/>
            <p:cNvSpPr>
              <a:spLocks noChangeArrowheads="1"/>
            </p:cNvSpPr>
            <p:nvPr/>
          </p:nvSpPr>
          <p:spPr bwMode="auto">
            <a:xfrm>
              <a:off x="1314" y="3844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73" name="Oval 23"/>
            <p:cNvSpPr>
              <a:spLocks noChangeArrowheads="1"/>
            </p:cNvSpPr>
            <p:nvPr/>
          </p:nvSpPr>
          <p:spPr bwMode="auto">
            <a:xfrm>
              <a:off x="1673" y="3715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74" name="Oval 24"/>
            <p:cNvSpPr>
              <a:spLocks noChangeArrowheads="1"/>
            </p:cNvSpPr>
            <p:nvPr/>
          </p:nvSpPr>
          <p:spPr bwMode="auto">
            <a:xfrm>
              <a:off x="2156" y="3715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75" name="Oval 25"/>
            <p:cNvSpPr>
              <a:spLocks noChangeArrowheads="1"/>
            </p:cNvSpPr>
            <p:nvPr/>
          </p:nvSpPr>
          <p:spPr bwMode="auto">
            <a:xfrm>
              <a:off x="1181" y="3715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76" name="Oval 26"/>
            <p:cNvSpPr>
              <a:spLocks noChangeArrowheads="1"/>
            </p:cNvSpPr>
            <p:nvPr/>
          </p:nvSpPr>
          <p:spPr bwMode="auto">
            <a:xfrm>
              <a:off x="1556" y="3580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77" name="Oval 27"/>
            <p:cNvSpPr>
              <a:spLocks noChangeArrowheads="1"/>
            </p:cNvSpPr>
            <p:nvPr/>
          </p:nvSpPr>
          <p:spPr bwMode="auto">
            <a:xfrm>
              <a:off x="2039" y="3580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78" name="Oval 28"/>
            <p:cNvSpPr>
              <a:spLocks noChangeArrowheads="1"/>
            </p:cNvSpPr>
            <p:nvPr/>
          </p:nvSpPr>
          <p:spPr bwMode="auto">
            <a:xfrm>
              <a:off x="1064" y="3580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79" name="Oval 29"/>
            <p:cNvSpPr>
              <a:spLocks noChangeArrowheads="1"/>
            </p:cNvSpPr>
            <p:nvPr/>
          </p:nvSpPr>
          <p:spPr bwMode="auto">
            <a:xfrm>
              <a:off x="2330" y="3174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80" name="Oval 30"/>
            <p:cNvSpPr>
              <a:spLocks noChangeArrowheads="1"/>
            </p:cNvSpPr>
            <p:nvPr/>
          </p:nvSpPr>
          <p:spPr bwMode="auto">
            <a:xfrm>
              <a:off x="2425" y="3174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887" name="Oval 31"/>
            <p:cNvSpPr>
              <a:spLocks noChangeArrowheads="1"/>
            </p:cNvSpPr>
            <p:nvPr/>
          </p:nvSpPr>
          <p:spPr bwMode="auto">
            <a:xfrm>
              <a:off x="2517" y="3174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82" name="Oval 32"/>
            <p:cNvSpPr>
              <a:spLocks noChangeArrowheads="1"/>
            </p:cNvSpPr>
            <p:nvPr/>
          </p:nvSpPr>
          <p:spPr bwMode="auto">
            <a:xfrm>
              <a:off x="1907" y="3173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83" name="Oval 33"/>
            <p:cNvSpPr>
              <a:spLocks noChangeArrowheads="1"/>
            </p:cNvSpPr>
            <p:nvPr/>
          </p:nvSpPr>
          <p:spPr bwMode="auto">
            <a:xfrm>
              <a:off x="1451" y="3170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84" name="Rectangle 34"/>
            <p:cNvSpPr>
              <a:spLocks noChangeArrowheads="1"/>
            </p:cNvSpPr>
            <p:nvPr/>
          </p:nvSpPr>
          <p:spPr bwMode="auto">
            <a:xfrm>
              <a:off x="907" y="3156"/>
              <a:ext cx="76" cy="100"/>
            </a:xfrm>
            <a:prstGeom prst="rect">
              <a:avLst/>
            </a:prstGeom>
            <a:gradFill rotWithShape="0">
              <a:gsLst>
                <a:gs pos="0">
                  <a:srgbClr val="762F00"/>
                </a:gs>
                <a:gs pos="50000">
                  <a:srgbClr val="FF6600"/>
                </a:gs>
                <a:gs pos="100000">
                  <a:srgbClr val="762F00"/>
                </a:gs>
              </a:gsLst>
              <a:lin ang="5400000" scaled="1"/>
            </a:gra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85" name="Rectangle 35"/>
            <p:cNvSpPr>
              <a:spLocks noChangeArrowheads="1"/>
            </p:cNvSpPr>
            <p:nvPr/>
          </p:nvSpPr>
          <p:spPr bwMode="auto">
            <a:xfrm>
              <a:off x="2143" y="3159"/>
              <a:ext cx="76" cy="100"/>
            </a:xfrm>
            <a:prstGeom prst="rect">
              <a:avLst/>
            </a:prstGeom>
            <a:gradFill rotWithShape="0">
              <a:gsLst>
                <a:gs pos="0">
                  <a:srgbClr val="762F00"/>
                </a:gs>
                <a:gs pos="50000">
                  <a:srgbClr val="FF6600"/>
                </a:gs>
                <a:gs pos="100000">
                  <a:srgbClr val="762F00"/>
                </a:gs>
              </a:gsLst>
              <a:lin ang="5400000" scaled="1"/>
            </a:gra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892" name="Oval 36"/>
            <p:cNvSpPr>
              <a:spLocks noChangeArrowheads="1"/>
            </p:cNvSpPr>
            <p:nvPr/>
          </p:nvSpPr>
          <p:spPr bwMode="auto">
            <a:xfrm>
              <a:off x="2029" y="3234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893" name="Oval 37"/>
            <p:cNvSpPr>
              <a:spLocks noChangeArrowheads="1"/>
            </p:cNvSpPr>
            <p:nvPr/>
          </p:nvSpPr>
          <p:spPr bwMode="auto">
            <a:xfrm>
              <a:off x="1612" y="3330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894" name="Oval 38"/>
            <p:cNvSpPr>
              <a:spLocks noChangeArrowheads="1"/>
            </p:cNvSpPr>
            <p:nvPr/>
          </p:nvSpPr>
          <p:spPr bwMode="auto">
            <a:xfrm>
              <a:off x="1192" y="3282"/>
              <a:ext cx="68" cy="63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89" name="Oval 39"/>
            <p:cNvSpPr>
              <a:spLocks noChangeArrowheads="1"/>
            </p:cNvSpPr>
            <p:nvPr/>
          </p:nvSpPr>
          <p:spPr bwMode="auto">
            <a:xfrm>
              <a:off x="1055" y="3173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90" name="Oval 40"/>
            <p:cNvSpPr>
              <a:spLocks noChangeArrowheads="1"/>
            </p:cNvSpPr>
            <p:nvPr/>
          </p:nvSpPr>
          <p:spPr bwMode="auto">
            <a:xfrm>
              <a:off x="640" y="3171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897" name="Oval 41"/>
            <p:cNvSpPr>
              <a:spLocks noChangeArrowheads="1"/>
            </p:cNvSpPr>
            <p:nvPr/>
          </p:nvSpPr>
          <p:spPr bwMode="auto">
            <a:xfrm>
              <a:off x="732" y="3171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" name="Group 42"/>
          <p:cNvGrpSpPr>
            <a:grpSpLocks/>
          </p:cNvGrpSpPr>
          <p:nvPr/>
        </p:nvGrpSpPr>
        <p:grpSpPr bwMode="auto">
          <a:xfrm>
            <a:off x="5618163" y="4587875"/>
            <a:ext cx="4073525" cy="2366963"/>
            <a:chOff x="3266" y="2714"/>
            <a:chExt cx="2328" cy="1352"/>
          </a:xfrm>
        </p:grpSpPr>
        <p:sp>
          <p:nvSpPr>
            <p:cNvPr id="44109" name="Line 43"/>
            <p:cNvSpPr>
              <a:spLocks noChangeShapeType="1"/>
            </p:cNvSpPr>
            <p:nvPr/>
          </p:nvSpPr>
          <p:spPr bwMode="auto">
            <a:xfrm>
              <a:off x="5140" y="3761"/>
              <a:ext cx="0" cy="2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10" name="Line 44"/>
            <p:cNvSpPr>
              <a:spLocks noChangeShapeType="1"/>
            </p:cNvSpPr>
            <p:nvPr/>
          </p:nvSpPr>
          <p:spPr bwMode="auto">
            <a:xfrm>
              <a:off x="5002" y="3904"/>
              <a:ext cx="0" cy="153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11" name="Line 45"/>
            <p:cNvSpPr>
              <a:spLocks noChangeShapeType="1"/>
            </p:cNvSpPr>
            <p:nvPr/>
          </p:nvSpPr>
          <p:spPr bwMode="auto">
            <a:xfrm flipV="1">
              <a:off x="5001" y="4005"/>
              <a:ext cx="14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stealth" w="med" len="med"/>
              <a:tailEnd type="stealth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12" name="Rectangle 46"/>
            <p:cNvSpPr>
              <a:spLocks noChangeArrowheads="1"/>
            </p:cNvSpPr>
            <p:nvPr/>
          </p:nvSpPr>
          <p:spPr bwMode="auto">
            <a:xfrm>
              <a:off x="5191" y="3851"/>
              <a:ext cx="403" cy="2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01494" tIns="50748" rIns="101494" bIns="50748">
              <a:prstTxWarp prst="textNoShape">
                <a:avLst/>
              </a:prstTxWarp>
              <a:spAutoFit/>
            </a:bodyPr>
            <a:lstStyle/>
            <a:p>
              <a:pPr defTabSz="1008063" eaLnBrk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sz="1800" noProof="1">
                  <a:latin typeface="Symbol" pitchFamily="-110" charset="2"/>
                </a:rPr>
                <a:t>l</a:t>
              </a:r>
              <a:r>
                <a:rPr sz="1800" baseline="-25000" noProof="1">
                  <a:latin typeface="Arial" pitchFamily="-110" charset="0"/>
                </a:rPr>
                <a:t>o</a:t>
              </a:r>
              <a:r>
                <a:rPr lang="en-US" sz="1800">
                  <a:latin typeface="Arial" pitchFamily="-110" charset="0"/>
                </a:rPr>
                <a:t>/4</a:t>
              </a:r>
              <a:endParaRPr lang="en-US" sz="1800">
                <a:solidFill>
                  <a:schemeClr val="tx1"/>
                </a:solidFill>
                <a:latin typeface="Arial" pitchFamily="-110" charset="0"/>
              </a:endParaRPr>
            </a:p>
          </p:txBody>
        </p:sp>
        <p:sp>
          <p:nvSpPr>
            <p:cNvPr id="44113" name="Rectangle 47"/>
            <p:cNvSpPr>
              <a:spLocks noChangeArrowheads="1"/>
            </p:cNvSpPr>
            <p:nvPr/>
          </p:nvSpPr>
          <p:spPr bwMode="auto">
            <a:xfrm>
              <a:off x="5117" y="2714"/>
              <a:ext cx="444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01494" tIns="50748" rIns="101494" bIns="50748">
              <a:prstTxWarp prst="textNoShape">
                <a:avLst/>
              </a:prstTxWarp>
              <a:spAutoFit/>
            </a:bodyPr>
            <a:lstStyle/>
            <a:p>
              <a:pPr defTabSz="1008063" eaLnBrk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2000">
                  <a:solidFill>
                    <a:schemeClr val="tx1"/>
                  </a:solidFill>
                  <a:latin typeface="Arial" pitchFamily="-110" charset="0"/>
                </a:rPr>
                <a:t>4</a:t>
              </a:r>
              <a:r>
                <a:rPr lang="en-US" sz="2000" baseline="30000">
                  <a:solidFill>
                    <a:schemeClr val="tx1"/>
                  </a:solidFill>
                  <a:latin typeface="Arial" pitchFamily="-110" charset="0"/>
                </a:rPr>
                <a:t>rd</a:t>
              </a:r>
              <a:endParaRPr lang="en-US" sz="2000">
                <a:solidFill>
                  <a:schemeClr val="tx1"/>
                </a:solidFill>
                <a:latin typeface="Arial" pitchFamily="-110" charset="0"/>
              </a:endParaRPr>
            </a:p>
          </p:txBody>
        </p:sp>
        <p:sp>
          <p:nvSpPr>
            <p:cNvPr id="44114" name="Line 48"/>
            <p:cNvSpPr>
              <a:spLocks noChangeShapeType="1"/>
            </p:cNvSpPr>
            <p:nvPr/>
          </p:nvSpPr>
          <p:spPr bwMode="auto">
            <a:xfrm>
              <a:off x="3270" y="3238"/>
              <a:ext cx="369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15" name="Line 49"/>
            <p:cNvSpPr>
              <a:spLocks noChangeShapeType="1"/>
            </p:cNvSpPr>
            <p:nvPr/>
          </p:nvSpPr>
          <p:spPr bwMode="auto">
            <a:xfrm flipV="1">
              <a:off x="4860" y="3238"/>
              <a:ext cx="399" cy="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44116" name="Group 50"/>
            <p:cNvGrpSpPr>
              <a:grpSpLocks/>
            </p:cNvGrpSpPr>
            <p:nvPr/>
          </p:nvGrpSpPr>
          <p:grpSpPr bwMode="auto">
            <a:xfrm>
              <a:off x="3543" y="3617"/>
              <a:ext cx="1715" cy="270"/>
              <a:chOff x="1158" y="3295"/>
              <a:chExt cx="1715" cy="270"/>
            </a:xfrm>
          </p:grpSpPr>
          <p:sp>
            <p:nvSpPr>
              <p:cNvPr id="44155" name="Freeform 51"/>
              <p:cNvSpPr>
                <a:spLocks/>
              </p:cNvSpPr>
              <p:nvPr/>
            </p:nvSpPr>
            <p:spPr bwMode="auto">
              <a:xfrm>
                <a:off x="1158" y="3295"/>
                <a:ext cx="1222" cy="270"/>
              </a:xfrm>
              <a:custGeom>
                <a:avLst/>
                <a:gdLst>
                  <a:gd name="T0" fmla="*/ 12 w 1222"/>
                  <a:gd name="T1" fmla="*/ 267 h 270"/>
                  <a:gd name="T2" fmla="*/ 38 w 1222"/>
                  <a:gd name="T3" fmla="*/ 254 h 270"/>
                  <a:gd name="T4" fmla="*/ 62 w 1222"/>
                  <a:gd name="T5" fmla="*/ 229 h 270"/>
                  <a:gd name="T6" fmla="*/ 88 w 1222"/>
                  <a:gd name="T7" fmla="*/ 196 h 270"/>
                  <a:gd name="T8" fmla="*/ 110 w 1222"/>
                  <a:gd name="T9" fmla="*/ 156 h 270"/>
                  <a:gd name="T10" fmla="*/ 134 w 1222"/>
                  <a:gd name="T11" fmla="*/ 113 h 270"/>
                  <a:gd name="T12" fmla="*/ 159 w 1222"/>
                  <a:gd name="T13" fmla="*/ 73 h 270"/>
                  <a:gd name="T14" fmla="*/ 184 w 1222"/>
                  <a:gd name="T15" fmla="*/ 39 h 270"/>
                  <a:gd name="T16" fmla="*/ 209 w 1222"/>
                  <a:gd name="T17" fmla="*/ 15 h 270"/>
                  <a:gd name="T18" fmla="*/ 234 w 1222"/>
                  <a:gd name="T19" fmla="*/ 2 h 270"/>
                  <a:gd name="T20" fmla="*/ 255 w 1222"/>
                  <a:gd name="T21" fmla="*/ 2 h 270"/>
                  <a:gd name="T22" fmla="*/ 281 w 1222"/>
                  <a:gd name="T23" fmla="*/ 15 h 270"/>
                  <a:gd name="T24" fmla="*/ 306 w 1222"/>
                  <a:gd name="T25" fmla="*/ 39 h 270"/>
                  <a:gd name="T26" fmla="*/ 330 w 1222"/>
                  <a:gd name="T27" fmla="*/ 73 h 270"/>
                  <a:gd name="T28" fmla="*/ 355 w 1222"/>
                  <a:gd name="T29" fmla="*/ 113 h 270"/>
                  <a:gd name="T30" fmla="*/ 380 w 1222"/>
                  <a:gd name="T31" fmla="*/ 156 h 270"/>
                  <a:gd name="T32" fmla="*/ 401 w 1222"/>
                  <a:gd name="T33" fmla="*/ 196 h 270"/>
                  <a:gd name="T34" fmla="*/ 427 w 1222"/>
                  <a:gd name="T35" fmla="*/ 229 h 270"/>
                  <a:gd name="T36" fmla="*/ 452 w 1222"/>
                  <a:gd name="T37" fmla="*/ 254 h 270"/>
                  <a:gd name="T38" fmla="*/ 477 w 1222"/>
                  <a:gd name="T39" fmla="*/ 267 h 270"/>
                  <a:gd name="T40" fmla="*/ 502 w 1222"/>
                  <a:gd name="T41" fmla="*/ 267 h 270"/>
                  <a:gd name="T42" fmla="*/ 526 w 1222"/>
                  <a:gd name="T43" fmla="*/ 254 h 270"/>
                  <a:gd name="T44" fmla="*/ 548 w 1222"/>
                  <a:gd name="T45" fmla="*/ 229 h 270"/>
                  <a:gd name="T46" fmla="*/ 573 w 1222"/>
                  <a:gd name="T47" fmla="*/ 196 h 270"/>
                  <a:gd name="T48" fmla="*/ 598 w 1222"/>
                  <a:gd name="T49" fmla="*/ 156 h 270"/>
                  <a:gd name="T50" fmla="*/ 623 w 1222"/>
                  <a:gd name="T51" fmla="*/ 113 h 270"/>
                  <a:gd name="T52" fmla="*/ 648 w 1222"/>
                  <a:gd name="T53" fmla="*/ 73 h 270"/>
                  <a:gd name="T54" fmla="*/ 673 w 1222"/>
                  <a:gd name="T55" fmla="*/ 39 h 270"/>
                  <a:gd name="T56" fmla="*/ 695 w 1222"/>
                  <a:gd name="T57" fmla="*/ 15 h 270"/>
                  <a:gd name="T58" fmla="*/ 719 w 1222"/>
                  <a:gd name="T59" fmla="*/ 2 h 270"/>
                  <a:gd name="T60" fmla="*/ 744 w 1222"/>
                  <a:gd name="T61" fmla="*/ 2 h 270"/>
                  <a:gd name="T62" fmla="*/ 770 w 1222"/>
                  <a:gd name="T63" fmla="*/ 15 h 270"/>
                  <a:gd name="T64" fmla="*/ 794 w 1222"/>
                  <a:gd name="T65" fmla="*/ 39 h 270"/>
                  <a:gd name="T66" fmla="*/ 820 w 1222"/>
                  <a:gd name="T67" fmla="*/ 73 h 270"/>
                  <a:gd name="T68" fmla="*/ 842 w 1222"/>
                  <a:gd name="T69" fmla="*/ 113 h 270"/>
                  <a:gd name="T70" fmla="*/ 866 w 1222"/>
                  <a:gd name="T71" fmla="*/ 156 h 270"/>
                  <a:gd name="T72" fmla="*/ 891 w 1222"/>
                  <a:gd name="T73" fmla="*/ 196 h 270"/>
                  <a:gd name="T74" fmla="*/ 915 w 1222"/>
                  <a:gd name="T75" fmla="*/ 229 h 270"/>
                  <a:gd name="T76" fmla="*/ 941 w 1222"/>
                  <a:gd name="T77" fmla="*/ 254 h 270"/>
                  <a:gd name="T78" fmla="*/ 966 w 1222"/>
                  <a:gd name="T79" fmla="*/ 267 h 270"/>
                  <a:gd name="T80" fmla="*/ 987 w 1222"/>
                  <a:gd name="T81" fmla="*/ 267 h 270"/>
                  <a:gd name="T82" fmla="*/ 1013 w 1222"/>
                  <a:gd name="T83" fmla="*/ 254 h 270"/>
                  <a:gd name="T84" fmla="*/ 1038 w 1222"/>
                  <a:gd name="T85" fmla="*/ 229 h 270"/>
                  <a:gd name="T86" fmla="*/ 1062 w 1222"/>
                  <a:gd name="T87" fmla="*/ 196 h 270"/>
                  <a:gd name="T88" fmla="*/ 1087 w 1222"/>
                  <a:gd name="T89" fmla="*/ 156 h 270"/>
                  <a:gd name="T90" fmla="*/ 1112 w 1222"/>
                  <a:gd name="T91" fmla="*/ 113 h 270"/>
                  <a:gd name="T92" fmla="*/ 1134 w 1222"/>
                  <a:gd name="T93" fmla="*/ 73 h 270"/>
                  <a:gd name="T94" fmla="*/ 1159 w 1222"/>
                  <a:gd name="T95" fmla="*/ 39 h 270"/>
                  <a:gd name="T96" fmla="*/ 1184 w 1222"/>
                  <a:gd name="T97" fmla="*/ 15 h 270"/>
                  <a:gd name="T98" fmla="*/ 1209 w 1222"/>
                  <a:gd name="T99" fmla="*/ 2 h 270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1222"/>
                  <a:gd name="T151" fmla="*/ 0 h 270"/>
                  <a:gd name="T152" fmla="*/ 1222 w 1222"/>
                  <a:gd name="T153" fmla="*/ 270 h 270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1222" h="270">
                    <a:moveTo>
                      <a:pt x="0" y="269"/>
                    </a:moveTo>
                    <a:lnTo>
                      <a:pt x="12" y="267"/>
                    </a:lnTo>
                    <a:lnTo>
                      <a:pt x="25" y="262"/>
                    </a:lnTo>
                    <a:lnTo>
                      <a:pt x="38" y="254"/>
                    </a:lnTo>
                    <a:lnTo>
                      <a:pt x="50" y="243"/>
                    </a:lnTo>
                    <a:lnTo>
                      <a:pt x="62" y="229"/>
                    </a:lnTo>
                    <a:lnTo>
                      <a:pt x="75" y="214"/>
                    </a:lnTo>
                    <a:lnTo>
                      <a:pt x="88" y="196"/>
                    </a:lnTo>
                    <a:lnTo>
                      <a:pt x="100" y="176"/>
                    </a:lnTo>
                    <a:lnTo>
                      <a:pt x="110" y="156"/>
                    </a:lnTo>
                    <a:lnTo>
                      <a:pt x="121" y="134"/>
                    </a:lnTo>
                    <a:lnTo>
                      <a:pt x="134" y="113"/>
                    </a:lnTo>
                    <a:lnTo>
                      <a:pt x="147" y="93"/>
                    </a:lnTo>
                    <a:lnTo>
                      <a:pt x="159" y="73"/>
                    </a:lnTo>
                    <a:lnTo>
                      <a:pt x="171" y="55"/>
                    </a:lnTo>
                    <a:lnTo>
                      <a:pt x="184" y="39"/>
                    </a:lnTo>
                    <a:lnTo>
                      <a:pt x="197" y="26"/>
                    </a:lnTo>
                    <a:lnTo>
                      <a:pt x="209" y="15"/>
                    </a:lnTo>
                    <a:lnTo>
                      <a:pt x="221" y="6"/>
                    </a:lnTo>
                    <a:lnTo>
                      <a:pt x="234" y="2"/>
                    </a:lnTo>
                    <a:lnTo>
                      <a:pt x="246" y="0"/>
                    </a:lnTo>
                    <a:lnTo>
                      <a:pt x="255" y="2"/>
                    </a:lnTo>
                    <a:lnTo>
                      <a:pt x="268" y="6"/>
                    </a:lnTo>
                    <a:lnTo>
                      <a:pt x="281" y="15"/>
                    </a:lnTo>
                    <a:lnTo>
                      <a:pt x="292" y="26"/>
                    </a:lnTo>
                    <a:lnTo>
                      <a:pt x="306" y="39"/>
                    </a:lnTo>
                    <a:lnTo>
                      <a:pt x="318" y="55"/>
                    </a:lnTo>
                    <a:lnTo>
                      <a:pt x="330" y="73"/>
                    </a:lnTo>
                    <a:lnTo>
                      <a:pt x="343" y="93"/>
                    </a:lnTo>
                    <a:lnTo>
                      <a:pt x="355" y="113"/>
                    </a:lnTo>
                    <a:lnTo>
                      <a:pt x="368" y="134"/>
                    </a:lnTo>
                    <a:lnTo>
                      <a:pt x="380" y="156"/>
                    </a:lnTo>
                    <a:lnTo>
                      <a:pt x="393" y="176"/>
                    </a:lnTo>
                    <a:lnTo>
                      <a:pt x="401" y="196"/>
                    </a:lnTo>
                    <a:lnTo>
                      <a:pt x="415" y="214"/>
                    </a:lnTo>
                    <a:lnTo>
                      <a:pt x="427" y="229"/>
                    </a:lnTo>
                    <a:lnTo>
                      <a:pt x="439" y="243"/>
                    </a:lnTo>
                    <a:lnTo>
                      <a:pt x="452" y="254"/>
                    </a:lnTo>
                    <a:lnTo>
                      <a:pt x="464" y="262"/>
                    </a:lnTo>
                    <a:lnTo>
                      <a:pt x="477" y="267"/>
                    </a:lnTo>
                    <a:lnTo>
                      <a:pt x="489" y="269"/>
                    </a:lnTo>
                    <a:lnTo>
                      <a:pt x="502" y="267"/>
                    </a:lnTo>
                    <a:lnTo>
                      <a:pt x="514" y="262"/>
                    </a:lnTo>
                    <a:lnTo>
                      <a:pt x="526" y="254"/>
                    </a:lnTo>
                    <a:lnTo>
                      <a:pt x="539" y="243"/>
                    </a:lnTo>
                    <a:lnTo>
                      <a:pt x="548" y="229"/>
                    </a:lnTo>
                    <a:lnTo>
                      <a:pt x="561" y="214"/>
                    </a:lnTo>
                    <a:lnTo>
                      <a:pt x="573" y="196"/>
                    </a:lnTo>
                    <a:lnTo>
                      <a:pt x="586" y="176"/>
                    </a:lnTo>
                    <a:lnTo>
                      <a:pt x="598" y="156"/>
                    </a:lnTo>
                    <a:lnTo>
                      <a:pt x="611" y="134"/>
                    </a:lnTo>
                    <a:lnTo>
                      <a:pt x="623" y="113"/>
                    </a:lnTo>
                    <a:lnTo>
                      <a:pt x="635" y="93"/>
                    </a:lnTo>
                    <a:lnTo>
                      <a:pt x="648" y="73"/>
                    </a:lnTo>
                    <a:lnTo>
                      <a:pt x="661" y="55"/>
                    </a:lnTo>
                    <a:lnTo>
                      <a:pt x="673" y="39"/>
                    </a:lnTo>
                    <a:lnTo>
                      <a:pt x="685" y="26"/>
                    </a:lnTo>
                    <a:lnTo>
                      <a:pt x="695" y="15"/>
                    </a:lnTo>
                    <a:lnTo>
                      <a:pt x="707" y="6"/>
                    </a:lnTo>
                    <a:lnTo>
                      <a:pt x="719" y="2"/>
                    </a:lnTo>
                    <a:lnTo>
                      <a:pt x="733" y="0"/>
                    </a:lnTo>
                    <a:lnTo>
                      <a:pt x="744" y="2"/>
                    </a:lnTo>
                    <a:lnTo>
                      <a:pt x="757" y="6"/>
                    </a:lnTo>
                    <a:lnTo>
                      <a:pt x="770" y="15"/>
                    </a:lnTo>
                    <a:lnTo>
                      <a:pt x="782" y="26"/>
                    </a:lnTo>
                    <a:lnTo>
                      <a:pt x="794" y="39"/>
                    </a:lnTo>
                    <a:lnTo>
                      <a:pt x="807" y="55"/>
                    </a:lnTo>
                    <a:lnTo>
                      <a:pt x="820" y="73"/>
                    </a:lnTo>
                    <a:lnTo>
                      <a:pt x="832" y="93"/>
                    </a:lnTo>
                    <a:lnTo>
                      <a:pt x="842" y="113"/>
                    </a:lnTo>
                    <a:lnTo>
                      <a:pt x="854" y="134"/>
                    </a:lnTo>
                    <a:lnTo>
                      <a:pt x="866" y="156"/>
                    </a:lnTo>
                    <a:lnTo>
                      <a:pt x="879" y="176"/>
                    </a:lnTo>
                    <a:lnTo>
                      <a:pt x="891" y="196"/>
                    </a:lnTo>
                    <a:lnTo>
                      <a:pt x="904" y="214"/>
                    </a:lnTo>
                    <a:lnTo>
                      <a:pt x="915" y="229"/>
                    </a:lnTo>
                    <a:lnTo>
                      <a:pt x="929" y="243"/>
                    </a:lnTo>
                    <a:lnTo>
                      <a:pt x="941" y="254"/>
                    </a:lnTo>
                    <a:lnTo>
                      <a:pt x="953" y="262"/>
                    </a:lnTo>
                    <a:lnTo>
                      <a:pt x="966" y="267"/>
                    </a:lnTo>
                    <a:lnTo>
                      <a:pt x="978" y="269"/>
                    </a:lnTo>
                    <a:lnTo>
                      <a:pt x="987" y="267"/>
                    </a:lnTo>
                    <a:lnTo>
                      <a:pt x="1000" y="262"/>
                    </a:lnTo>
                    <a:lnTo>
                      <a:pt x="1013" y="254"/>
                    </a:lnTo>
                    <a:lnTo>
                      <a:pt x="1024" y="243"/>
                    </a:lnTo>
                    <a:lnTo>
                      <a:pt x="1038" y="229"/>
                    </a:lnTo>
                    <a:lnTo>
                      <a:pt x="1050" y="214"/>
                    </a:lnTo>
                    <a:lnTo>
                      <a:pt x="1062" y="196"/>
                    </a:lnTo>
                    <a:lnTo>
                      <a:pt x="1075" y="176"/>
                    </a:lnTo>
                    <a:lnTo>
                      <a:pt x="1087" y="156"/>
                    </a:lnTo>
                    <a:lnTo>
                      <a:pt x="1100" y="134"/>
                    </a:lnTo>
                    <a:lnTo>
                      <a:pt x="1112" y="113"/>
                    </a:lnTo>
                    <a:lnTo>
                      <a:pt x="1125" y="93"/>
                    </a:lnTo>
                    <a:lnTo>
                      <a:pt x="1134" y="73"/>
                    </a:lnTo>
                    <a:lnTo>
                      <a:pt x="1146" y="55"/>
                    </a:lnTo>
                    <a:lnTo>
                      <a:pt x="1159" y="39"/>
                    </a:lnTo>
                    <a:lnTo>
                      <a:pt x="1171" y="26"/>
                    </a:lnTo>
                    <a:lnTo>
                      <a:pt x="1184" y="15"/>
                    </a:lnTo>
                    <a:lnTo>
                      <a:pt x="1196" y="6"/>
                    </a:lnTo>
                    <a:lnTo>
                      <a:pt x="1209" y="2"/>
                    </a:lnTo>
                    <a:lnTo>
                      <a:pt x="1221" y="0"/>
                    </a:lnTo>
                  </a:path>
                </a:pathLst>
              </a:custGeom>
              <a:noFill/>
              <a:ln w="12700" cap="rnd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156" name="Freeform 52"/>
              <p:cNvSpPr>
                <a:spLocks/>
              </p:cNvSpPr>
              <p:nvPr/>
            </p:nvSpPr>
            <p:spPr bwMode="auto">
              <a:xfrm>
                <a:off x="2380" y="3295"/>
                <a:ext cx="493" cy="270"/>
              </a:xfrm>
              <a:custGeom>
                <a:avLst/>
                <a:gdLst>
                  <a:gd name="T0" fmla="*/ 0 w 493"/>
                  <a:gd name="T1" fmla="*/ 0 h 270"/>
                  <a:gd name="T2" fmla="*/ 12 w 493"/>
                  <a:gd name="T3" fmla="*/ 2 h 270"/>
                  <a:gd name="T4" fmla="*/ 24 w 493"/>
                  <a:gd name="T5" fmla="*/ 6 h 270"/>
                  <a:gd name="T6" fmla="*/ 38 w 493"/>
                  <a:gd name="T7" fmla="*/ 15 h 270"/>
                  <a:gd name="T8" fmla="*/ 50 w 493"/>
                  <a:gd name="T9" fmla="*/ 26 h 270"/>
                  <a:gd name="T10" fmla="*/ 62 w 493"/>
                  <a:gd name="T11" fmla="*/ 39 h 270"/>
                  <a:gd name="T12" fmla="*/ 75 w 493"/>
                  <a:gd name="T13" fmla="*/ 55 h 270"/>
                  <a:gd name="T14" fmla="*/ 88 w 493"/>
                  <a:gd name="T15" fmla="*/ 73 h 270"/>
                  <a:gd name="T16" fmla="*/ 100 w 493"/>
                  <a:gd name="T17" fmla="*/ 93 h 270"/>
                  <a:gd name="T18" fmla="*/ 110 w 493"/>
                  <a:gd name="T19" fmla="*/ 113 h 270"/>
                  <a:gd name="T20" fmla="*/ 122 w 493"/>
                  <a:gd name="T21" fmla="*/ 134 h 270"/>
                  <a:gd name="T22" fmla="*/ 134 w 493"/>
                  <a:gd name="T23" fmla="*/ 156 h 270"/>
                  <a:gd name="T24" fmla="*/ 147 w 493"/>
                  <a:gd name="T25" fmla="*/ 176 h 270"/>
                  <a:gd name="T26" fmla="*/ 160 w 493"/>
                  <a:gd name="T27" fmla="*/ 196 h 270"/>
                  <a:gd name="T28" fmla="*/ 172 w 493"/>
                  <a:gd name="T29" fmla="*/ 214 h 270"/>
                  <a:gd name="T30" fmla="*/ 184 w 493"/>
                  <a:gd name="T31" fmla="*/ 229 h 270"/>
                  <a:gd name="T32" fmla="*/ 197 w 493"/>
                  <a:gd name="T33" fmla="*/ 243 h 270"/>
                  <a:gd name="T34" fmla="*/ 210 w 493"/>
                  <a:gd name="T35" fmla="*/ 254 h 270"/>
                  <a:gd name="T36" fmla="*/ 222 w 493"/>
                  <a:gd name="T37" fmla="*/ 262 h 270"/>
                  <a:gd name="T38" fmla="*/ 235 w 493"/>
                  <a:gd name="T39" fmla="*/ 267 h 270"/>
                  <a:gd name="T40" fmla="*/ 247 w 493"/>
                  <a:gd name="T41" fmla="*/ 269 h 270"/>
                  <a:gd name="T42" fmla="*/ 256 w 493"/>
                  <a:gd name="T43" fmla="*/ 267 h 270"/>
                  <a:gd name="T44" fmla="*/ 270 w 493"/>
                  <a:gd name="T45" fmla="*/ 262 h 270"/>
                  <a:gd name="T46" fmla="*/ 282 w 493"/>
                  <a:gd name="T47" fmla="*/ 254 h 270"/>
                  <a:gd name="T48" fmla="*/ 294 w 493"/>
                  <a:gd name="T49" fmla="*/ 243 h 270"/>
                  <a:gd name="T50" fmla="*/ 307 w 493"/>
                  <a:gd name="T51" fmla="*/ 229 h 270"/>
                  <a:gd name="T52" fmla="*/ 320 w 493"/>
                  <a:gd name="T53" fmla="*/ 214 h 270"/>
                  <a:gd name="T54" fmla="*/ 332 w 493"/>
                  <a:gd name="T55" fmla="*/ 196 h 270"/>
                  <a:gd name="T56" fmla="*/ 345 w 493"/>
                  <a:gd name="T57" fmla="*/ 176 h 270"/>
                  <a:gd name="T58" fmla="*/ 357 w 493"/>
                  <a:gd name="T59" fmla="*/ 156 h 270"/>
                  <a:gd name="T60" fmla="*/ 370 w 493"/>
                  <a:gd name="T61" fmla="*/ 134 h 270"/>
                  <a:gd name="T62" fmla="*/ 382 w 493"/>
                  <a:gd name="T63" fmla="*/ 113 h 270"/>
                  <a:gd name="T64" fmla="*/ 395 w 493"/>
                  <a:gd name="T65" fmla="*/ 93 h 270"/>
                  <a:gd name="T66" fmla="*/ 404 w 493"/>
                  <a:gd name="T67" fmla="*/ 73 h 270"/>
                  <a:gd name="T68" fmla="*/ 417 w 493"/>
                  <a:gd name="T69" fmla="*/ 55 h 270"/>
                  <a:gd name="T70" fmla="*/ 429 w 493"/>
                  <a:gd name="T71" fmla="*/ 39 h 270"/>
                  <a:gd name="T72" fmla="*/ 442 w 493"/>
                  <a:gd name="T73" fmla="*/ 26 h 270"/>
                  <a:gd name="T74" fmla="*/ 454 w 493"/>
                  <a:gd name="T75" fmla="*/ 15 h 270"/>
                  <a:gd name="T76" fmla="*/ 467 w 493"/>
                  <a:gd name="T77" fmla="*/ 6 h 270"/>
                  <a:gd name="T78" fmla="*/ 479 w 493"/>
                  <a:gd name="T79" fmla="*/ 2 h 270"/>
                  <a:gd name="T80" fmla="*/ 492 w 493"/>
                  <a:gd name="T81" fmla="*/ 0 h 270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493"/>
                  <a:gd name="T124" fmla="*/ 0 h 270"/>
                  <a:gd name="T125" fmla="*/ 493 w 493"/>
                  <a:gd name="T126" fmla="*/ 270 h 270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493" h="270">
                    <a:moveTo>
                      <a:pt x="0" y="0"/>
                    </a:moveTo>
                    <a:lnTo>
                      <a:pt x="12" y="2"/>
                    </a:lnTo>
                    <a:lnTo>
                      <a:pt x="24" y="6"/>
                    </a:lnTo>
                    <a:lnTo>
                      <a:pt x="38" y="15"/>
                    </a:lnTo>
                    <a:lnTo>
                      <a:pt x="50" y="26"/>
                    </a:lnTo>
                    <a:lnTo>
                      <a:pt x="62" y="39"/>
                    </a:lnTo>
                    <a:lnTo>
                      <a:pt x="75" y="55"/>
                    </a:lnTo>
                    <a:lnTo>
                      <a:pt x="88" y="73"/>
                    </a:lnTo>
                    <a:lnTo>
                      <a:pt x="100" y="93"/>
                    </a:lnTo>
                    <a:lnTo>
                      <a:pt x="110" y="113"/>
                    </a:lnTo>
                    <a:lnTo>
                      <a:pt x="122" y="134"/>
                    </a:lnTo>
                    <a:lnTo>
                      <a:pt x="134" y="156"/>
                    </a:lnTo>
                    <a:lnTo>
                      <a:pt x="147" y="176"/>
                    </a:lnTo>
                    <a:lnTo>
                      <a:pt x="160" y="196"/>
                    </a:lnTo>
                    <a:lnTo>
                      <a:pt x="172" y="214"/>
                    </a:lnTo>
                    <a:lnTo>
                      <a:pt x="184" y="229"/>
                    </a:lnTo>
                    <a:lnTo>
                      <a:pt x="197" y="243"/>
                    </a:lnTo>
                    <a:lnTo>
                      <a:pt x="210" y="254"/>
                    </a:lnTo>
                    <a:lnTo>
                      <a:pt x="222" y="262"/>
                    </a:lnTo>
                    <a:lnTo>
                      <a:pt x="235" y="267"/>
                    </a:lnTo>
                    <a:lnTo>
                      <a:pt x="247" y="269"/>
                    </a:lnTo>
                    <a:lnTo>
                      <a:pt x="256" y="267"/>
                    </a:lnTo>
                    <a:lnTo>
                      <a:pt x="270" y="262"/>
                    </a:lnTo>
                    <a:lnTo>
                      <a:pt x="282" y="254"/>
                    </a:lnTo>
                    <a:lnTo>
                      <a:pt x="294" y="243"/>
                    </a:lnTo>
                    <a:lnTo>
                      <a:pt x="307" y="229"/>
                    </a:lnTo>
                    <a:lnTo>
                      <a:pt x="320" y="214"/>
                    </a:lnTo>
                    <a:lnTo>
                      <a:pt x="332" y="196"/>
                    </a:lnTo>
                    <a:lnTo>
                      <a:pt x="345" y="176"/>
                    </a:lnTo>
                    <a:lnTo>
                      <a:pt x="357" y="156"/>
                    </a:lnTo>
                    <a:lnTo>
                      <a:pt x="370" y="134"/>
                    </a:lnTo>
                    <a:lnTo>
                      <a:pt x="382" y="113"/>
                    </a:lnTo>
                    <a:lnTo>
                      <a:pt x="395" y="93"/>
                    </a:lnTo>
                    <a:lnTo>
                      <a:pt x="404" y="73"/>
                    </a:lnTo>
                    <a:lnTo>
                      <a:pt x="417" y="55"/>
                    </a:lnTo>
                    <a:lnTo>
                      <a:pt x="429" y="39"/>
                    </a:lnTo>
                    <a:lnTo>
                      <a:pt x="442" y="26"/>
                    </a:lnTo>
                    <a:lnTo>
                      <a:pt x="454" y="15"/>
                    </a:lnTo>
                    <a:lnTo>
                      <a:pt x="467" y="6"/>
                    </a:lnTo>
                    <a:lnTo>
                      <a:pt x="479" y="2"/>
                    </a:lnTo>
                    <a:lnTo>
                      <a:pt x="492" y="0"/>
                    </a:lnTo>
                  </a:path>
                </a:pathLst>
              </a:custGeom>
              <a:noFill/>
              <a:ln w="12700" cap="rnd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4117" name="Freeform 53"/>
            <p:cNvSpPr>
              <a:spLocks/>
            </p:cNvSpPr>
            <p:nvPr/>
          </p:nvSpPr>
          <p:spPr bwMode="auto">
            <a:xfrm>
              <a:off x="3698" y="2794"/>
              <a:ext cx="886" cy="342"/>
            </a:xfrm>
            <a:custGeom>
              <a:avLst/>
              <a:gdLst>
                <a:gd name="T0" fmla="*/ 0 w 886"/>
                <a:gd name="T1" fmla="*/ 0 h 342"/>
                <a:gd name="T2" fmla="*/ 253 w 886"/>
                <a:gd name="T3" fmla="*/ 107 h 342"/>
                <a:gd name="T4" fmla="*/ 436 w 886"/>
                <a:gd name="T5" fmla="*/ 177 h 342"/>
                <a:gd name="T6" fmla="*/ 644 w 886"/>
                <a:gd name="T7" fmla="*/ 257 h 342"/>
                <a:gd name="T8" fmla="*/ 701 w 886"/>
                <a:gd name="T9" fmla="*/ 278 h 342"/>
                <a:gd name="T10" fmla="*/ 768 w 886"/>
                <a:gd name="T11" fmla="*/ 301 h 342"/>
                <a:gd name="T12" fmla="*/ 820 w 886"/>
                <a:gd name="T13" fmla="*/ 317 h 342"/>
                <a:gd name="T14" fmla="*/ 857 w 886"/>
                <a:gd name="T15" fmla="*/ 329 h 342"/>
                <a:gd name="T16" fmla="*/ 885 w 886"/>
                <a:gd name="T17" fmla="*/ 341 h 34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886"/>
                <a:gd name="T28" fmla="*/ 0 h 342"/>
                <a:gd name="T29" fmla="*/ 886 w 886"/>
                <a:gd name="T30" fmla="*/ 342 h 34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886" h="342">
                  <a:moveTo>
                    <a:pt x="0" y="0"/>
                  </a:moveTo>
                  <a:lnTo>
                    <a:pt x="253" y="107"/>
                  </a:lnTo>
                  <a:lnTo>
                    <a:pt x="436" y="177"/>
                  </a:lnTo>
                  <a:lnTo>
                    <a:pt x="644" y="257"/>
                  </a:lnTo>
                  <a:lnTo>
                    <a:pt x="701" y="278"/>
                  </a:lnTo>
                  <a:lnTo>
                    <a:pt x="768" y="301"/>
                  </a:lnTo>
                  <a:lnTo>
                    <a:pt x="820" y="317"/>
                  </a:lnTo>
                  <a:lnTo>
                    <a:pt x="857" y="329"/>
                  </a:lnTo>
                  <a:lnTo>
                    <a:pt x="885" y="341"/>
                  </a:lnTo>
                </a:path>
              </a:pathLst>
            </a:custGeom>
            <a:noFill/>
            <a:ln w="12700" cap="rnd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18" name="Arc 54"/>
            <p:cNvSpPr>
              <a:spLocks/>
            </p:cNvSpPr>
            <p:nvPr/>
          </p:nvSpPr>
          <p:spPr bwMode="auto">
            <a:xfrm>
              <a:off x="4227" y="3120"/>
              <a:ext cx="583" cy="396"/>
            </a:xfrm>
            <a:custGeom>
              <a:avLst/>
              <a:gdLst>
                <a:gd name="T0" fmla="*/ 0 w 16283"/>
                <a:gd name="T1" fmla="*/ 0 h 19780"/>
                <a:gd name="T2" fmla="*/ 0 w 16283"/>
                <a:gd name="T3" fmla="*/ 0 h 19780"/>
                <a:gd name="T4" fmla="*/ 0 w 16283"/>
                <a:gd name="T5" fmla="*/ 0 h 19780"/>
                <a:gd name="T6" fmla="*/ 0 60000 65536"/>
                <a:gd name="T7" fmla="*/ 0 60000 65536"/>
                <a:gd name="T8" fmla="*/ 0 60000 65536"/>
                <a:gd name="T9" fmla="*/ 0 w 16283"/>
                <a:gd name="T10" fmla="*/ 0 h 19780"/>
                <a:gd name="T11" fmla="*/ 16283 w 16283"/>
                <a:gd name="T12" fmla="*/ 19780 h 1978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283" h="19780" fill="none" extrusionOk="0">
                  <a:moveTo>
                    <a:pt x="8678" y="-1"/>
                  </a:moveTo>
                  <a:cubicBezTo>
                    <a:pt x="11593" y="1279"/>
                    <a:pt x="14190" y="3187"/>
                    <a:pt x="16282" y="5587"/>
                  </a:cubicBezTo>
                </a:path>
                <a:path w="16283" h="19780" stroke="0" extrusionOk="0">
                  <a:moveTo>
                    <a:pt x="8678" y="-1"/>
                  </a:moveTo>
                  <a:cubicBezTo>
                    <a:pt x="11593" y="1279"/>
                    <a:pt x="14190" y="3187"/>
                    <a:pt x="16282" y="5587"/>
                  </a:cubicBezTo>
                  <a:lnTo>
                    <a:pt x="0" y="19780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19" name="Line 55"/>
            <p:cNvSpPr>
              <a:spLocks noChangeShapeType="1"/>
            </p:cNvSpPr>
            <p:nvPr/>
          </p:nvSpPr>
          <p:spPr bwMode="auto">
            <a:xfrm>
              <a:off x="4122" y="3128"/>
              <a:ext cx="22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20" name="Line 56"/>
            <p:cNvSpPr>
              <a:spLocks noChangeShapeType="1"/>
            </p:cNvSpPr>
            <p:nvPr/>
          </p:nvSpPr>
          <p:spPr bwMode="auto">
            <a:xfrm>
              <a:off x="3526" y="3750"/>
              <a:ext cx="178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21" name="Line 57"/>
            <p:cNvSpPr>
              <a:spLocks noChangeShapeType="1"/>
            </p:cNvSpPr>
            <p:nvPr/>
          </p:nvSpPr>
          <p:spPr bwMode="auto">
            <a:xfrm>
              <a:off x="3613" y="3241"/>
              <a:ext cx="1272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22" name="Arc 58"/>
            <p:cNvSpPr>
              <a:spLocks/>
            </p:cNvSpPr>
            <p:nvPr/>
          </p:nvSpPr>
          <p:spPr bwMode="auto">
            <a:xfrm flipV="1">
              <a:off x="3634" y="2962"/>
              <a:ext cx="1175" cy="432"/>
            </a:xfrm>
            <a:custGeom>
              <a:avLst/>
              <a:gdLst>
                <a:gd name="T0" fmla="*/ 0 w 32832"/>
                <a:gd name="T1" fmla="*/ 0 h 21600"/>
                <a:gd name="T2" fmla="*/ 0 w 32832"/>
                <a:gd name="T3" fmla="*/ 0 h 21600"/>
                <a:gd name="T4" fmla="*/ 0 w 32832"/>
                <a:gd name="T5" fmla="*/ 0 h 21600"/>
                <a:gd name="T6" fmla="*/ 0 60000 65536"/>
                <a:gd name="T7" fmla="*/ 0 60000 65536"/>
                <a:gd name="T8" fmla="*/ 0 60000 65536"/>
                <a:gd name="T9" fmla="*/ 0 w 32832"/>
                <a:gd name="T10" fmla="*/ 0 h 21600"/>
                <a:gd name="T11" fmla="*/ 32832 w 32832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32832" h="21600" fill="none" extrusionOk="0">
                  <a:moveTo>
                    <a:pt x="0" y="7718"/>
                  </a:moveTo>
                  <a:cubicBezTo>
                    <a:pt x="4104" y="2825"/>
                    <a:pt x="10163" y="-1"/>
                    <a:pt x="16549" y="0"/>
                  </a:cubicBezTo>
                  <a:cubicBezTo>
                    <a:pt x="22791" y="0"/>
                    <a:pt x="28729" y="2701"/>
                    <a:pt x="32831" y="7407"/>
                  </a:cubicBezTo>
                </a:path>
                <a:path w="32832" h="21600" stroke="0" extrusionOk="0">
                  <a:moveTo>
                    <a:pt x="0" y="7718"/>
                  </a:moveTo>
                  <a:cubicBezTo>
                    <a:pt x="4104" y="2825"/>
                    <a:pt x="10163" y="-1"/>
                    <a:pt x="16549" y="0"/>
                  </a:cubicBezTo>
                  <a:cubicBezTo>
                    <a:pt x="22791" y="0"/>
                    <a:pt x="28729" y="2701"/>
                    <a:pt x="32831" y="7407"/>
                  </a:cubicBezTo>
                  <a:lnTo>
                    <a:pt x="16549" y="21600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915" name="Oval 59"/>
            <p:cNvSpPr>
              <a:spLocks noChangeArrowheads="1"/>
            </p:cNvSpPr>
            <p:nvPr/>
          </p:nvSpPr>
          <p:spPr bwMode="auto">
            <a:xfrm>
              <a:off x="4618" y="3718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916" name="Oval 60"/>
            <p:cNvSpPr>
              <a:spLocks noChangeArrowheads="1"/>
            </p:cNvSpPr>
            <p:nvPr/>
          </p:nvSpPr>
          <p:spPr bwMode="auto">
            <a:xfrm>
              <a:off x="5101" y="3718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917" name="Oval 61"/>
            <p:cNvSpPr>
              <a:spLocks noChangeArrowheads="1"/>
            </p:cNvSpPr>
            <p:nvPr/>
          </p:nvSpPr>
          <p:spPr bwMode="auto">
            <a:xfrm>
              <a:off x="4126" y="3718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26" name="Oval 62"/>
            <p:cNvSpPr>
              <a:spLocks noChangeArrowheads="1"/>
            </p:cNvSpPr>
            <p:nvPr/>
          </p:nvSpPr>
          <p:spPr bwMode="auto">
            <a:xfrm>
              <a:off x="4491" y="3853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27" name="Oval 63"/>
            <p:cNvSpPr>
              <a:spLocks noChangeArrowheads="1"/>
            </p:cNvSpPr>
            <p:nvPr/>
          </p:nvSpPr>
          <p:spPr bwMode="auto">
            <a:xfrm>
              <a:off x="4974" y="3853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28" name="Oval 64"/>
            <p:cNvSpPr>
              <a:spLocks noChangeArrowheads="1"/>
            </p:cNvSpPr>
            <p:nvPr/>
          </p:nvSpPr>
          <p:spPr bwMode="auto">
            <a:xfrm>
              <a:off x="3999" y="3853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29" name="Oval 65"/>
            <p:cNvSpPr>
              <a:spLocks noChangeArrowheads="1"/>
            </p:cNvSpPr>
            <p:nvPr/>
          </p:nvSpPr>
          <p:spPr bwMode="auto">
            <a:xfrm>
              <a:off x="4362" y="3712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30" name="Oval 66"/>
            <p:cNvSpPr>
              <a:spLocks noChangeArrowheads="1"/>
            </p:cNvSpPr>
            <p:nvPr/>
          </p:nvSpPr>
          <p:spPr bwMode="auto">
            <a:xfrm>
              <a:off x="4845" y="3712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31" name="Oval 67"/>
            <p:cNvSpPr>
              <a:spLocks noChangeArrowheads="1"/>
            </p:cNvSpPr>
            <p:nvPr/>
          </p:nvSpPr>
          <p:spPr bwMode="auto">
            <a:xfrm>
              <a:off x="3870" y="3712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32" name="Oval 68"/>
            <p:cNvSpPr>
              <a:spLocks noChangeArrowheads="1"/>
            </p:cNvSpPr>
            <p:nvPr/>
          </p:nvSpPr>
          <p:spPr bwMode="auto">
            <a:xfrm>
              <a:off x="5001" y="3204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33" name="Oval 69"/>
            <p:cNvSpPr>
              <a:spLocks noChangeArrowheads="1"/>
            </p:cNvSpPr>
            <p:nvPr/>
          </p:nvSpPr>
          <p:spPr bwMode="auto">
            <a:xfrm>
              <a:off x="5100" y="3203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926" name="Oval 70"/>
            <p:cNvSpPr>
              <a:spLocks noChangeArrowheads="1"/>
            </p:cNvSpPr>
            <p:nvPr/>
          </p:nvSpPr>
          <p:spPr bwMode="auto">
            <a:xfrm>
              <a:off x="5200" y="3204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35" name="Oval 71"/>
            <p:cNvSpPr>
              <a:spLocks noChangeArrowheads="1"/>
            </p:cNvSpPr>
            <p:nvPr/>
          </p:nvSpPr>
          <p:spPr bwMode="auto">
            <a:xfrm>
              <a:off x="4689" y="3262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36" name="Oval 72"/>
            <p:cNvSpPr>
              <a:spLocks noChangeArrowheads="1"/>
            </p:cNvSpPr>
            <p:nvPr/>
          </p:nvSpPr>
          <p:spPr bwMode="auto">
            <a:xfrm>
              <a:off x="4248" y="3358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37" name="Oval 73"/>
            <p:cNvSpPr>
              <a:spLocks noChangeArrowheads="1"/>
            </p:cNvSpPr>
            <p:nvPr/>
          </p:nvSpPr>
          <p:spPr bwMode="auto">
            <a:xfrm>
              <a:off x="4242" y="3592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33CC3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38" name="Oval 74"/>
            <p:cNvSpPr>
              <a:spLocks noChangeArrowheads="1"/>
            </p:cNvSpPr>
            <p:nvPr/>
          </p:nvSpPr>
          <p:spPr bwMode="auto">
            <a:xfrm>
              <a:off x="4725" y="3592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33CC3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39" name="Oval 75"/>
            <p:cNvSpPr>
              <a:spLocks noChangeArrowheads="1"/>
            </p:cNvSpPr>
            <p:nvPr/>
          </p:nvSpPr>
          <p:spPr bwMode="auto">
            <a:xfrm>
              <a:off x="3750" y="3592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33CC3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40" name="Oval 76"/>
            <p:cNvSpPr>
              <a:spLocks noChangeArrowheads="1"/>
            </p:cNvSpPr>
            <p:nvPr/>
          </p:nvSpPr>
          <p:spPr bwMode="auto">
            <a:xfrm>
              <a:off x="4902" y="3204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33CC3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41" name="Oval 77"/>
            <p:cNvSpPr>
              <a:spLocks noChangeArrowheads="1"/>
            </p:cNvSpPr>
            <p:nvPr/>
          </p:nvSpPr>
          <p:spPr bwMode="auto">
            <a:xfrm>
              <a:off x="4089" y="2929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33CC3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42" name="Oval 78"/>
            <p:cNvSpPr>
              <a:spLocks noChangeArrowheads="1"/>
            </p:cNvSpPr>
            <p:nvPr/>
          </p:nvSpPr>
          <p:spPr bwMode="auto">
            <a:xfrm>
              <a:off x="3684" y="2764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33CC3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43" name="Oval 79"/>
            <p:cNvSpPr>
              <a:spLocks noChangeArrowheads="1"/>
            </p:cNvSpPr>
            <p:nvPr/>
          </p:nvSpPr>
          <p:spPr bwMode="auto">
            <a:xfrm>
              <a:off x="4500" y="3079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33CC33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936" name="Oval 80"/>
            <p:cNvSpPr>
              <a:spLocks noChangeArrowheads="1"/>
            </p:cNvSpPr>
            <p:nvPr/>
          </p:nvSpPr>
          <p:spPr bwMode="auto">
            <a:xfrm>
              <a:off x="4339" y="3207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45" name="Oval 81"/>
            <p:cNvSpPr>
              <a:spLocks noChangeArrowheads="1"/>
            </p:cNvSpPr>
            <p:nvPr/>
          </p:nvSpPr>
          <p:spPr bwMode="auto">
            <a:xfrm>
              <a:off x="4563" y="3206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46" name="Oval 82"/>
            <p:cNvSpPr>
              <a:spLocks noChangeArrowheads="1"/>
            </p:cNvSpPr>
            <p:nvPr/>
          </p:nvSpPr>
          <p:spPr bwMode="auto">
            <a:xfrm>
              <a:off x="4107" y="3203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47" name="Rectangle 83"/>
            <p:cNvSpPr>
              <a:spLocks noChangeArrowheads="1"/>
            </p:cNvSpPr>
            <p:nvPr/>
          </p:nvSpPr>
          <p:spPr bwMode="auto">
            <a:xfrm>
              <a:off x="4796" y="3187"/>
              <a:ext cx="76" cy="100"/>
            </a:xfrm>
            <a:prstGeom prst="rect">
              <a:avLst/>
            </a:prstGeom>
            <a:gradFill rotWithShape="0">
              <a:gsLst>
                <a:gs pos="0">
                  <a:srgbClr val="762F00"/>
                </a:gs>
                <a:gs pos="50000">
                  <a:srgbClr val="FF6600"/>
                </a:gs>
                <a:gs pos="100000">
                  <a:srgbClr val="762F00"/>
                </a:gs>
              </a:gsLst>
              <a:lin ang="5400000" scaled="1"/>
            </a:gra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48" name="Rectangle 84"/>
            <p:cNvSpPr>
              <a:spLocks noChangeArrowheads="1"/>
            </p:cNvSpPr>
            <p:nvPr/>
          </p:nvSpPr>
          <p:spPr bwMode="auto">
            <a:xfrm>
              <a:off x="3572" y="3193"/>
              <a:ext cx="76" cy="100"/>
            </a:xfrm>
            <a:prstGeom prst="rect">
              <a:avLst/>
            </a:prstGeom>
            <a:gradFill rotWithShape="0">
              <a:gsLst>
                <a:gs pos="0">
                  <a:srgbClr val="762F00"/>
                </a:gs>
                <a:gs pos="50000">
                  <a:srgbClr val="FF6600"/>
                </a:gs>
                <a:gs pos="100000">
                  <a:srgbClr val="762F00"/>
                </a:gs>
              </a:gsLst>
              <a:lin ang="5400000" scaled="1"/>
            </a:gra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49" name="Oval 85"/>
            <p:cNvSpPr>
              <a:spLocks noChangeArrowheads="1"/>
            </p:cNvSpPr>
            <p:nvPr/>
          </p:nvSpPr>
          <p:spPr bwMode="auto">
            <a:xfrm>
              <a:off x="3266" y="3207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50" name="Oval 86"/>
            <p:cNvSpPr>
              <a:spLocks noChangeArrowheads="1"/>
            </p:cNvSpPr>
            <p:nvPr/>
          </p:nvSpPr>
          <p:spPr bwMode="auto">
            <a:xfrm>
              <a:off x="3361" y="3207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943" name="Oval 87"/>
            <p:cNvSpPr>
              <a:spLocks noChangeArrowheads="1"/>
            </p:cNvSpPr>
            <p:nvPr/>
          </p:nvSpPr>
          <p:spPr bwMode="auto">
            <a:xfrm>
              <a:off x="3453" y="3207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944" name="Oval 88"/>
            <p:cNvSpPr>
              <a:spLocks noChangeArrowheads="1"/>
            </p:cNvSpPr>
            <p:nvPr/>
          </p:nvSpPr>
          <p:spPr bwMode="auto">
            <a:xfrm>
              <a:off x="3883" y="3204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53" name="Oval 89"/>
            <p:cNvSpPr>
              <a:spLocks noChangeArrowheads="1"/>
            </p:cNvSpPr>
            <p:nvPr/>
          </p:nvSpPr>
          <p:spPr bwMode="auto">
            <a:xfrm>
              <a:off x="3681" y="3206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6BA7FF"/>
                </a:gs>
                <a:gs pos="100000">
                  <a:srgbClr val="0000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54" name="Oval 90"/>
            <p:cNvSpPr>
              <a:spLocks noChangeArrowheads="1"/>
            </p:cNvSpPr>
            <p:nvPr/>
          </p:nvSpPr>
          <p:spPr bwMode="auto">
            <a:xfrm>
              <a:off x="3792" y="3298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49947" name="Rectangle 91"/>
          <p:cNvSpPr>
            <a:spLocks noChangeArrowheads="1"/>
          </p:cNvSpPr>
          <p:nvPr/>
        </p:nvSpPr>
        <p:spPr bwMode="auto">
          <a:xfrm>
            <a:off x="271463" y="1403350"/>
            <a:ext cx="9388475" cy="2854325"/>
          </a:xfrm>
          <a:prstGeom prst="rect">
            <a:avLst/>
          </a:prstGeom>
          <a:noFill/>
          <a:ln w="0">
            <a:solidFill>
              <a:srgbClr val="00187E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" name="Group 92"/>
          <p:cNvGrpSpPr>
            <a:grpSpLocks/>
          </p:cNvGrpSpPr>
          <p:nvPr/>
        </p:nvGrpSpPr>
        <p:grpSpPr bwMode="auto">
          <a:xfrm>
            <a:off x="5846763" y="1716088"/>
            <a:ext cx="3881437" cy="2320925"/>
            <a:chOff x="3303" y="1067"/>
            <a:chExt cx="2221" cy="1325"/>
          </a:xfrm>
        </p:grpSpPr>
        <p:sp>
          <p:nvSpPr>
            <p:cNvPr id="44081" name="Rectangle 93"/>
            <p:cNvSpPr>
              <a:spLocks noChangeArrowheads="1"/>
            </p:cNvSpPr>
            <p:nvPr/>
          </p:nvSpPr>
          <p:spPr bwMode="auto">
            <a:xfrm>
              <a:off x="5117" y="1067"/>
              <a:ext cx="407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01494" tIns="50748" rIns="101494" bIns="50748">
              <a:prstTxWarp prst="textNoShape">
                <a:avLst/>
              </a:prstTxWarp>
              <a:spAutoFit/>
            </a:bodyPr>
            <a:lstStyle/>
            <a:p>
              <a:pPr defTabSz="1008063" eaLnBrk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2000">
                  <a:solidFill>
                    <a:schemeClr val="tx1"/>
                  </a:solidFill>
                  <a:latin typeface="Arial" pitchFamily="-110" charset="0"/>
                </a:rPr>
                <a:t>2</a:t>
              </a:r>
              <a:r>
                <a:rPr lang="en-US" sz="2000" baseline="30000">
                  <a:solidFill>
                    <a:schemeClr val="tx1"/>
                  </a:solidFill>
                  <a:latin typeface="Arial" pitchFamily="-110" charset="0"/>
                </a:rPr>
                <a:t>nd</a:t>
              </a:r>
              <a:endParaRPr lang="en-US" sz="2000">
                <a:solidFill>
                  <a:schemeClr val="tx1"/>
                </a:solidFill>
                <a:latin typeface="Arial" pitchFamily="-110" charset="0"/>
              </a:endParaRPr>
            </a:p>
          </p:txBody>
        </p:sp>
        <p:sp>
          <p:nvSpPr>
            <p:cNvPr id="44082" name="Line 94"/>
            <p:cNvSpPr>
              <a:spLocks noChangeShapeType="1"/>
            </p:cNvSpPr>
            <p:nvPr/>
          </p:nvSpPr>
          <p:spPr bwMode="auto">
            <a:xfrm>
              <a:off x="3636" y="1682"/>
              <a:ext cx="1248" cy="0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083" name="Line 95"/>
            <p:cNvSpPr>
              <a:spLocks noChangeShapeType="1"/>
            </p:cNvSpPr>
            <p:nvPr/>
          </p:nvSpPr>
          <p:spPr bwMode="auto">
            <a:xfrm flipV="1">
              <a:off x="3303" y="1684"/>
              <a:ext cx="33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084" name="Line 96"/>
            <p:cNvSpPr>
              <a:spLocks noChangeShapeType="1"/>
            </p:cNvSpPr>
            <p:nvPr/>
          </p:nvSpPr>
          <p:spPr bwMode="auto">
            <a:xfrm>
              <a:off x="4818" y="1683"/>
              <a:ext cx="369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44085" name="Group 97"/>
            <p:cNvGrpSpPr>
              <a:grpSpLocks/>
            </p:cNvGrpSpPr>
            <p:nvPr/>
          </p:nvGrpSpPr>
          <p:grpSpPr bwMode="auto">
            <a:xfrm>
              <a:off x="3541" y="2122"/>
              <a:ext cx="1715" cy="270"/>
              <a:chOff x="3726" y="1681"/>
              <a:chExt cx="1715" cy="270"/>
            </a:xfrm>
          </p:grpSpPr>
          <p:sp>
            <p:nvSpPr>
              <p:cNvPr id="44107" name="Freeform 98"/>
              <p:cNvSpPr>
                <a:spLocks/>
              </p:cNvSpPr>
              <p:nvPr/>
            </p:nvSpPr>
            <p:spPr bwMode="auto">
              <a:xfrm>
                <a:off x="3726" y="1681"/>
                <a:ext cx="1222" cy="270"/>
              </a:xfrm>
              <a:custGeom>
                <a:avLst/>
                <a:gdLst>
                  <a:gd name="T0" fmla="*/ 12 w 1222"/>
                  <a:gd name="T1" fmla="*/ 267 h 270"/>
                  <a:gd name="T2" fmla="*/ 38 w 1222"/>
                  <a:gd name="T3" fmla="*/ 254 h 270"/>
                  <a:gd name="T4" fmla="*/ 62 w 1222"/>
                  <a:gd name="T5" fmla="*/ 229 h 270"/>
                  <a:gd name="T6" fmla="*/ 88 w 1222"/>
                  <a:gd name="T7" fmla="*/ 196 h 270"/>
                  <a:gd name="T8" fmla="*/ 110 w 1222"/>
                  <a:gd name="T9" fmla="*/ 156 h 270"/>
                  <a:gd name="T10" fmla="*/ 134 w 1222"/>
                  <a:gd name="T11" fmla="*/ 113 h 270"/>
                  <a:gd name="T12" fmla="*/ 159 w 1222"/>
                  <a:gd name="T13" fmla="*/ 73 h 270"/>
                  <a:gd name="T14" fmla="*/ 184 w 1222"/>
                  <a:gd name="T15" fmla="*/ 39 h 270"/>
                  <a:gd name="T16" fmla="*/ 209 w 1222"/>
                  <a:gd name="T17" fmla="*/ 15 h 270"/>
                  <a:gd name="T18" fmla="*/ 234 w 1222"/>
                  <a:gd name="T19" fmla="*/ 2 h 270"/>
                  <a:gd name="T20" fmla="*/ 255 w 1222"/>
                  <a:gd name="T21" fmla="*/ 2 h 270"/>
                  <a:gd name="T22" fmla="*/ 281 w 1222"/>
                  <a:gd name="T23" fmla="*/ 15 h 270"/>
                  <a:gd name="T24" fmla="*/ 306 w 1222"/>
                  <a:gd name="T25" fmla="*/ 39 h 270"/>
                  <a:gd name="T26" fmla="*/ 330 w 1222"/>
                  <a:gd name="T27" fmla="*/ 73 h 270"/>
                  <a:gd name="T28" fmla="*/ 355 w 1222"/>
                  <a:gd name="T29" fmla="*/ 113 h 270"/>
                  <a:gd name="T30" fmla="*/ 380 w 1222"/>
                  <a:gd name="T31" fmla="*/ 156 h 270"/>
                  <a:gd name="T32" fmla="*/ 401 w 1222"/>
                  <a:gd name="T33" fmla="*/ 196 h 270"/>
                  <a:gd name="T34" fmla="*/ 427 w 1222"/>
                  <a:gd name="T35" fmla="*/ 229 h 270"/>
                  <a:gd name="T36" fmla="*/ 452 w 1222"/>
                  <a:gd name="T37" fmla="*/ 254 h 270"/>
                  <a:gd name="T38" fmla="*/ 477 w 1222"/>
                  <a:gd name="T39" fmla="*/ 267 h 270"/>
                  <a:gd name="T40" fmla="*/ 502 w 1222"/>
                  <a:gd name="T41" fmla="*/ 267 h 270"/>
                  <a:gd name="T42" fmla="*/ 526 w 1222"/>
                  <a:gd name="T43" fmla="*/ 254 h 270"/>
                  <a:gd name="T44" fmla="*/ 548 w 1222"/>
                  <a:gd name="T45" fmla="*/ 229 h 270"/>
                  <a:gd name="T46" fmla="*/ 573 w 1222"/>
                  <a:gd name="T47" fmla="*/ 196 h 270"/>
                  <a:gd name="T48" fmla="*/ 598 w 1222"/>
                  <a:gd name="T49" fmla="*/ 156 h 270"/>
                  <a:gd name="T50" fmla="*/ 623 w 1222"/>
                  <a:gd name="T51" fmla="*/ 113 h 270"/>
                  <a:gd name="T52" fmla="*/ 648 w 1222"/>
                  <a:gd name="T53" fmla="*/ 73 h 270"/>
                  <a:gd name="T54" fmla="*/ 673 w 1222"/>
                  <a:gd name="T55" fmla="*/ 39 h 270"/>
                  <a:gd name="T56" fmla="*/ 695 w 1222"/>
                  <a:gd name="T57" fmla="*/ 15 h 270"/>
                  <a:gd name="T58" fmla="*/ 719 w 1222"/>
                  <a:gd name="T59" fmla="*/ 2 h 270"/>
                  <a:gd name="T60" fmla="*/ 744 w 1222"/>
                  <a:gd name="T61" fmla="*/ 2 h 270"/>
                  <a:gd name="T62" fmla="*/ 770 w 1222"/>
                  <a:gd name="T63" fmla="*/ 15 h 270"/>
                  <a:gd name="T64" fmla="*/ 794 w 1222"/>
                  <a:gd name="T65" fmla="*/ 39 h 270"/>
                  <a:gd name="T66" fmla="*/ 820 w 1222"/>
                  <a:gd name="T67" fmla="*/ 73 h 270"/>
                  <a:gd name="T68" fmla="*/ 842 w 1222"/>
                  <a:gd name="T69" fmla="*/ 113 h 270"/>
                  <a:gd name="T70" fmla="*/ 866 w 1222"/>
                  <a:gd name="T71" fmla="*/ 156 h 270"/>
                  <a:gd name="T72" fmla="*/ 891 w 1222"/>
                  <a:gd name="T73" fmla="*/ 196 h 270"/>
                  <a:gd name="T74" fmla="*/ 915 w 1222"/>
                  <a:gd name="T75" fmla="*/ 229 h 270"/>
                  <a:gd name="T76" fmla="*/ 941 w 1222"/>
                  <a:gd name="T77" fmla="*/ 254 h 270"/>
                  <a:gd name="T78" fmla="*/ 966 w 1222"/>
                  <a:gd name="T79" fmla="*/ 267 h 270"/>
                  <a:gd name="T80" fmla="*/ 987 w 1222"/>
                  <a:gd name="T81" fmla="*/ 267 h 270"/>
                  <a:gd name="T82" fmla="*/ 1013 w 1222"/>
                  <a:gd name="T83" fmla="*/ 254 h 270"/>
                  <a:gd name="T84" fmla="*/ 1038 w 1222"/>
                  <a:gd name="T85" fmla="*/ 229 h 270"/>
                  <a:gd name="T86" fmla="*/ 1062 w 1222"/>
                  <a:gd name="T87" fmla="*/ 196 h 270"/>
                  <a:gd name="T88" fmla="*/ 1087 w 1222"/>
                  <a:gd name="T89" fmla="*/ 156 h 270"/>
                  <a:gd name="T90" fmla="*/ 1112 w 1222"/>
                  <a:gd name="T91" fmla="*/ 113 h 270"/>
                  <a:gd name="T92" fmla="*/ 1134 w 1222"/>
                  <a:gd name="T93" fmla="*/ 73 h 270"/>
                  <a:gd name="T94" fmla="*/ 1159 w 1222"/>
                  <a:gd name="T95" fmla="*/ 39 h 270"/>
                  <a:gd name="T96" fmla="*/ 1184 w 1222"/>
                  <a:gd name="T97" fmla="*/ 15 h 270"/>
                  <a:gd name="T98" fmla="*/ 1209 w 1222"/>
                  <a:gd name="T99" fmla="*/ 2 h 270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1222"/>
                  <a:gd name="T151" fmla="*/ 0 h 270"/>
                  <a:gd name="T152" fmla="*/ 1222 w 1222"/>
                  <a:gd name="T153" fmla="*/ 270 h 270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1222" h="270">
                    <a:moveTo>
                      <a:pt x="0" y="269"/>
                    </a:moveTo>
                    <a:lnTo>
                      <a:pt x="12" y="267"/>
                    </a:lnTo>
                    <a:lnTo>
                      <a:pt x="25" y="262"/>
                    </a:lnTo>
                    <a:lnTo>
                      <a:pt x="38" y="254"/>
                    </a:lnTo>
                    <a:lnTo>
                      <a:pt x="50" y="243"/>
                    </a:lnTo>
                    <a:lnTo>
                      <a:pt x="62" y="229"/>
                    </a:lnTo>
                    <a:lnTo>
                      <a:pt x="75" y="214"/>
                    </a:lnTo>
                    <a:lnTo>
                      <a:pt x="88" y="196"/>
                    </a:lnTo>
                    <a:lnTo>
                      <a:pt x="100" y="176"/>
                    </a:lnTo>
                    <a:lnTo>
                      <a:pt x="110" y="156"/>
                    </a:lnTo>
                    <a:lnTo>
                      <a:pt x="121" y="134"/>
                    </a:lnTo>
                    <a:lnTo>
                      <a:pt x="134" y="113"/>
                    </a:lnTo>
                    <a:lnTo>
                      <a:pt x="147" y="93"/>
                    </a:lnTo>
                    <a:lnTo>
                      <a:pt x="159" y="73"/>
                    </a:lnTo>
                    <a:lnTo>
                      <a:pt x="171" y="55"/>
                    </a:lnTo>
                    <a:lnTo>
                      <a:pt x="184" y="39"/>
                    </a:lnTo>
                    <a:lnTo>
                      <a:pt x="197" y="26"/>
                    </a:lnTo>
                    <a:lnTo>
                      <a:pt x="209" y="15"/>
                    </a:lnTo>
                    <a:lnTo>
                      <a:pt x="221" y="6"/>
                    </a:lnTo>
                    <a:lnTo>
                      <a:pt x="234" y="2"/>
                    </a:lnTo>
                    <a:lnTo>
                      <a:pt x="246" y="0"/>
                    </a:lnTo>
                    <a:lnTo>
                      <a:pt x="255" y="2"/>
                    </a:lnTo>
                    <a:lnTo>
                      <a:pt x="268" y="6"/>
                    </a:lnTo>
                    <a:lnTo>
                      <a:pt x="281" y="15"/>
                    </a:lnTo>
                    <a:lnTo>
                      <a:pt x="292" y="26"/>
                    </a:lnTo>
                    <a:lnTo>
                      <a:pt x="306" y="39"/>
                    </a:lnTo>
                    <a:lnTo>
                      <a:pt x="318" y="55"/>
                    </a:lnTo>
                    <a:lnTo>
                      <a:pt x="330" y="73"/>
                    </a:lnTo>
                    <a:lnTo>
                      <a:pt x="343" y="93"/>
                    </a:lnTo>
                    <a:lnTo>
                      <a:pt x="355" y="113"/>
                    </a:lnTo>
                    <a:lnTo>
                      <a:pt x="368" y="134"/>
                    </a:lnTo>
                    <a:lnTo>
                      <a:pt x="380" y="156"/>
                    </a:lnTo>
                    <a:lnTo>
                      <a:pt x="393" y="176"/>
                    </a:lnTo>
                    <a:lnTo>
                      <a:pt x="401" y="196"/>
                    </a:lnTo>
                    <a:lnTo>
                      <a:pt x="415" y="214"/>
                    </a:lnTo>
                    <a:lnTo>
                      <a:pt x="427" y="229"/>
                    </a:lnTo>
                    <a:lnTo>
                      <a:pt x="439" y="243"/>
                    </a:lnTo>
                    <a:lnTo>
                      <a:pt x="452" y="254"/>
                    </a:lnTo>
                    <a:lnTo>
                      <a:pt x="464" y="262"/>
                    </a:lnTo>
                    <a:lnTo>
                      <a:pt x="477" y="267"/>
                    </a:lnTo>
                    <a:lnTo>
                      <a:pt x="489" y="269"/>
                    </a:lnTo>
                    <a:lnTo>
                      <a:pt x="502" y="267"/>
                    </a:lnTo>
                    <a:lnTo>
                      <a:pt x="514" y="262"/>
                    </a:lnTo>
                    <a:lnTo>
                      <a:pt x="526" y="254"/>
                    </a:lnTo>
                    <a:lnTo>
                      <a:pt x="539" y="243"/>
                    </a:lnTo>
                    <a:lnTo>
                      <a:pt x="548" y="229"/>
                    </a:lnTo>
                    <a:lnTo>
                      <a:pt x="561" y="214"/>
                    </a:lnTo>
                    <a:lnTo>
                      <a:pt x="573" y="196"/>
                    </a:lnTo>
                    <a:lnTo>
                      <a:pt x="586" y="176"/>
                    </a:lnTo>
                    <a:lnTo>
                      <a:pt x="598" y="156"/>
                    </a:lnTo>
                    <a:lnTo>
                      <a:pt x="611" y="134"/>
                    </a:lnTo>
                    <a:lnTo>
                      <a:pt x="623" y="113"/>
                    </a:lnTo>
                    <a:lnTo>
                      <a:pt x="635" y="93"/>
                    </a:lnTo>
                    <a:lnTo>
                      <a:pt x="648" y="73"/>
                    </a:lnTo>
                    <a:lnTo>
                      <a:pt x="661" y="55"/>
                    </a:lnTo>
                    <a:lnTo>
                      <a:pt x="673" y="39"/>
                    </a:lnTo>
                    <a:lnTo>
                      <a:pt x="685" y="26"/>
                    </a:lnTo>
                    <a:lnTo>
                      <a:pt x="695" y="15"/>
                    </a:lnTo>
                    <a:lnTo>
                      <a:pt x="707" y="6"/>
                    </a:lnTo>
                    <a:lnTo>
                      <a:pt x="719" y="2"/>
                    </a:lnTo>
                    <a:lnTo>
                      <a:pt x="733" y="0"/>
                    </a:lnTo>
                    <a:lnTo>
                      <a:pt x="744" y="2"/>
                    </a:lnTo>
                    <a:lnTo>
                      <a:pt x="757" y="6"/>
                    </a:lnTo>
                    <a:lnTo>
                      <a:pt x="770" y="15"/>
                    </a:lnTo>
                    <a:lnTo>
                      <a:pt x="782" y="26"/>
                    </a:lnTo>
                    <a:lnTo>
                      <a:pt x="794" y="39"/>
                    </a:lnTo>
                    <a:lnTo>
                      <a:pt x="807" y="55"/>
                    </a:lnTo>
                    <a:lnTo>
                      <a:pt x="820" y="73"/>
                    </a:lnTo>
                    <a:lnTo>
                      <a:pt x="832" y="93"/>
                    </a:lnTo>
                    <a:lnTo>
                      <a:pt x="842" y="113"/>
                    </a:lnTo>
                    <a:lnTo>
                      <a:pt x="854" y="134"/>
                    </a:lnTo>
                    <a:lnTo>
                      <a:pt x="866" y="156"/>
                    </a:lnTo>
                    <a:lnTo>
                      <a:pt x="879" y="176"/>
                    </a:lnTo>
                    <a:lnTo>
                      <a:pt x="891" y="196"/>
                    </a:lnTo>
                    <a:lnTo>
                      <a:pt x="904" y="214"/>
                    </a:lnTo>
                    <a:lnTo>
                      <a:pt x="915" y="229"/>
                    </a:lnTo>
                    <a:lnTo>
                      <a:pt x="929" y="243"/>
                    </a:lnTo>
                    <a:lnTo>
                      <a:pt x="941" y="254"/>
                    </a:lnTo>
                    <a:lnTo>
                      <a:pt x="953" y="262"/>
                    </a:lnTo>
                    <a:lnTo>
                      <a:pt x="966" y="267"/>
                    </a:lnTo>
                    <a:lnTo>
                      <a:pt x="978" y="269"/>
                    </a:lnTo>
                    <a:lnTo>
                      <a:pt x="987" y="267"/>
                    </a:lnTo>
                    <a:lnTo>
                      <a:pt x="1000" y="262"/>
                    </a:lnTo>
                    <a:lnTo>
                      <a:pt x="1013" y="254"/>
                    </a:lnTo>
                    <a:lnTo>
                      <a:pt x="1024" y="243"/>
                    </a:lnTo>
                    <a:lnTo>
                      <a:pt x="1038" y="229"/>
                    </a:lnTo>
                    <a:lnTo>
                      <a:pt x="1050" y="214"/>
                    </a:lnTo>
                    <a:lnTo>
                      <a:pt x="1062" y="196"/>
                    </a:lnTo>
                    <a:lnTo>
                      <a:pt x="1075" y="176"/>
                    </a:lnTo>
                    <a:lnTo>
                      <a:pt x="1087" y="156"/>
                    </a:lnTo>
                    <a:lnTo>
                      <a:pt x="1100" y="134"/>
                    </a:lnTo>
                    <a:lnTo>
                      <a:pt x="1112" y="113"/>
                    </a:lnTo>
                    <a:lnTo>
                      <a:pt x="1125" y="93"/>
                    </a:lnTo>
                    <a:lnTo>
                      <a:pt x="1134" y="73"/>
                    </a:lnTo>
                    <a:lnTo>
                      <a:pt x="1146" y="55"/>
                    </a:lnTo>
                    <a:lnTo>
                      <a:pt x="1159" y="39"/>
                    </a:lnTo>
                    <a:lnTo>
                      <a:pt x="1171" y="26"/>
                    </a:lnTo>
                    <a:lnTo>
                      <a:pt x="1184" y="15"/>
                    </a:lnTo>
                    <a:lnTo>
                      <a:pt x="1196" y="6"/>
                    </a:lnTo>
                    <a:lnTo>
                      <a:pt x="1209" y="2"/>
                    </a:lnTo>
                    <a:lnTo>
                      <a:pt x="1221" y="0"/>
                    </a:lnTo>
                  </a:path>
                </a:pathLst>
              </a:custGeom>
              <a:noFill/>
              <a:ln w="12700" cap="rnd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108" name="Freeform 99"/>
              <p:cNvSpPr>
                <a:spLocks/>
              </p:cNvSpPr>
              <p:nvPr/>
            </p:nvSpPr>
            <p:spPr bwMode="auto">
              <a:xfrm>
                <a:off x="4948" y="1681"/>
                <a:ext cx="493" cy="270"/>
              </a:xfrm>
              <a:custGeom>
                <a:avLst/>
                <a:gdLst>
                  <a:gd name="T0" fmla="*/ 0 w 493"/>
                  <a:gd name="T1" fmla="*/ 0 h 270"/>
                  <a:gd name="T2" fmla="*/ 12 w 493"/>
                  <a:gd name="T3" fmla="*/ 2 h 270"/>
                  <a:gd name="T4" fmla="*/ 24 w 493"/>
                  <a:gd name="T5" fmla="*/ 6 h 270"/>
                  <a:gd name="T6" fmla="*/ 38 w 493"/>
                  <a:gd name="T7" fmla="*/ 15 h 270"/>
                  <a:gd name="T8" fmla="*/ 50 w 493"/>
                  <a:gd name="T9" fmla="*/ 26 h 270"/>
                  <a:gd name="T10" fmla="*/ 62 w 493"/>
                  <a:gd name="T11" fmla="*/ 39 h 270"/>
                  <a:gd name="T12" fmla="*/ 75 w 493"/>
                  <a:gd name="T13" fmla="*/ 55 h 270"/>
                  <a:gd name="T14" fmla="*/ 88 w 493"/>
                  <a:gd name="T15" fmla="*/ 73 h 270"/>
                  <a:gd name="T16" fmla="*/ 100 w 493"/>
                  <a:gd name="T17" fmla="*/ 93 h 270"/>
                  <a:gd name="T18" fmla="*/ 110 w 493"/>
                  <a:gd name="T19" fmla="*/ 113 h 270"/>
                  <a:gd name="T20" fmla="*/ 122 w 493"/>
                  <a:gd name="T21" fmla="*/ 134 h 270"/>
                  <a:gd name="T22" fmla="*/ 134 w 493"/>
                  <a:gd name="T23" fmla="*/ 156 h 270"/>
                  <a:gd name="T24" fmla="*/ 147 w 493"/>
                  <a:gd name="T25" fmla="*/ 176 h 270"/>
                  <a:gd name="T26" fmla="*/ 160 w 493"/>
                  <a:gd name="T27" fmla="*/ 196 h 270"/>
                  <a:gd name="T28" fmla="*/ 172 w 493"/>
                  <a:gd name="T29" fmla="*/ 214 h 270"/>
                  <a:gd name="T30" fmla="*/ 184 w 493"/>
                  <a:gd name="T31" fmla="*/ 229 h 270"/>
                  <a:gd name="T32" fmla="*/ 197 w 493"/>
                  <a:gd name="T33" fmla="*/ 243 h 270"/>
                  <a:gd name="T34" fmla="*/ 210 w 493"/>
                  <a:gd name="T35" fmla="*/ 254 h 270"/>
                  <a:gd name="T36" fmla="*/ 222 w 493"/>
                  <a:gd name="T37" fmla="*/ 262 h 270"/>
                  <a:gd name="T38" fmla="*/ 235 w 493"/>
                  <a:gd name="T39" fmla="*/ 267 h 270"/>
                  <a:gd name="T40" fmla="*/ 247 w 493"/>
                  <a:gd name="T41" fmla="*/ 269 h 270"/>
                  <a:gd name="T42" fmla="*/ 256 w 493"/>
                  <a:gd name="T43" fmla="*/ 267 h 270"/>
                  <a:gd name="T44" fmla="*/ 270 w 493"/>
                  <a:gd name="T45" fmla="*/ 262 h 270"/>
                  <a:gd name="T46" fmla="*/ 282 w 493"/>
                  <a:gd name="T47" fmla="*/ 254 h 270"/>
                  <a:gd name="T48" fmla="*/ 294 w 493"/>
                  <a:gd name="T49" fmla="*/ 243 h 270"/>
                  <a:gd name="T50" fmla="*/ 307 w 493"/>
                  <a:gd name="T51" fmla="*/ 229 h 270"/>
                  <a:gd name="T52" fmla="*/ 320 w 493"/>
                  <a:gd name="T53" fmla="*/ 214 h 270"/>
                  <a:gd name="T54" fmla="*/ 332 w 493"/>
                  <a:gd name="T55" fmla="*/ 196 h 270"/>
                  <a:gd name="T56" fmla="*/ 345 w 493"/>
                  <a:gd name="T57" fmla="*/ 176 h 270"/>
                  <a:gd name="T58" fmla="*/ 357 w 493"/>
                  <a:gd name="T59" fmla="*/ 156 h 270"/>
                  <a:gd name="T60" fmla="*/ 370 w 493"/>
                  <a:gd name="T61" fmla="*/ 134 h 270"/>
                  <a:gd name="T62" fmla="*/ 382 w 493"/>
                  <a:gd name="T63" fmla="*/ 113 h 270"/>
                  <a:gd name="T64" fmla="*/ 395 w 493"/>
                  <a:gd name="T65" fmla="*/ 93 h 270"/>
                  <a:gd name="T66" fmla="*/ 404 w 493"/>
                  <a:gd name="T67" fmla="*/ 73 h 270"/>
                  <a:gd name="T68" fmla="*/ 417 w 493"/>
                  <a:gd name="T69" fmla="*/ 55 h 270"/>
                  <a:gd name="T70" fmla="*/ 429 w 493"/>
                  <a:gd name="T71" fmla="*/ 39 h 270"/>
                  <a:gd name="T72" fmla="*/ 442 w 493"/>
                  <a:gd name="T73" fmla="*/ 26 h 270"/>
                  <a:gd name="T74" fmla="*/ 454 w 493"/>
                  <a:gd name="T75" fmla="*/ 15 h 270"/>
                  <a:gd name="T76" fmla="*/ 467 w 493"/>
                  <a:gd name="T77" fmla="*/ 6 h 270"/>
                  <a:gd name="T78" fmla="*/ 479 w 493"/>
                  <a:gd name="T79" fmla="*/ 2 h 270"/>
                  <a:gd name="T80" fmla="*/ 492 w 493"/>
                  <a:gd name="T81" fmla="*/ 0 h 270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w 493"/>
                  <a:gd name="T124" fmla="*/ 0 h 270"/>
                  <a:gd name="T125" fmla="*/ 493 w 493"/>
                  <a:gd name="T126" fmla="*/ 270 h 270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T123" t="T124" r="T125" b="T126"/>
                <a:pathLst>
                  <a:path w="493" h="270">
                    <a:moveTo>
                      <a:pt x="0" y="0"/>
                    </a:moveTo>
                    <a:lnTo>
                      <a:pt x="12" y="2"/>
                    </a:lnTo>
                    <a:lnTo>
                      <a:pt x="24" y="6"/>
                    </a:lnTo>
                    <a:lnTo>
                      <a:pt x="38" y="15"/>
                    </a:lnTo>
                    <a:lnTo>
                      <a:pt x="50" y="26"/>
                    </a:lnTo>
                    <a:lnTo>
                      <a:pt x="62" y="39"/>
                    </a:lnTo>
                    <a:lnTo>
                      <a:pt x="75" y="55"/>
                    </a:lnTo>
                    <a:lnTo>
                      <a:pt x="88" y="73"/>
                    </a:lnTo>
                    <a:lnTo>
                      <a:pt x="100" y="93"/>
                    </a:lnTo>
                    <a:lnTo>
                      <a:pt x="110" y="113"/>
                    </a:lnTo>
                    <a:lnTo>
                      <a:pt x="122" y="134"/>
                    </a:lnTo>
                    <a:lnTo>
                      <a:pt x="134" y="156"/>
                    </a:lnTo>
                    <a:lnTo>
                      <a:pt x="147" y="176"/>
                    </a:lnTo>
                    <a:lnTo>
                      <a:pt x="160" y="196"/>
                    </a:lnTo>
                    <a:lnTo>
                      <a:pt x="172" y="214"/>
                    </a:lnTo>
                    <a:lnTo>
                      <a:pt x="184" y="229"/>
                    </a:lnTo>
                    <a:lnTo>
                      <a:pt x="197" y="243"/>
                    </a:lnTo>
                    <a:lnTo>
                      <a:pt x="210" y="254"/>
                    </a:lnTo>
                    <a:lnTo>
                      <a:pt x="222" y="262"/>
                    </a:lnTo>
                    <a:lnTo>
                      <a:pt x="235" y="267"/>
                    </a:lnTo>
                    <a:lnTo>
                      <a:pt x="247" y="269"/>
                    </a:lnTo>
                    <a:lnTo>
                      <a:pt x="256" y="267"/>
                    </a:lnTo>
                    <a:lnTo>
                      <a:pt x="270" y="262"/>
                    </a:lnTo>
                    <a:lnTo>
                      <a:pt x="282" y="254"/>
                    </a:lnTo>
                    <a:lnTo>
                      <a:pt x="294" y="243"/>
                    </a:lnTo>
                    <a:lnTo>
                      <a:pt x="307" y="229"/>
                    </a:lnTo>
                    <a:lnTo>
                      <a:pt x="320" y="214"/>
                    </a:lnTo>
                    <a:lnTo>
                      <a:pt x="332" y="196"/>
                    </a:lnTo>
                    <a:lnTo>
                      <a:pt x="345" y="176"/>
                    </a:lnTo>
                    <a:lnTo>
                      <a:pt x="357" y="156"/>
                    </a:lnTo>
                    <a:lnTo>
                      <a:pt x="370" y="134"/>
                    </a:lnTo>
                    <a:lnTo>
                      <a:pt x="382" y="113"/>
                    </a:lnTo>
                    <a:lnTo>
                      <a:pt x="395" y="93"/>
                    </a:lnTo>
                    <a:lnTo>
                      <a:pt x="404" y="73"/>
                    </a:lnTo>
                    <a:lnTo>
                      <a:pt x="417" y="55"/>
                    </a:lnTo>
                    <a:lnTo>
                      <a:pt x="429" y="39"/>
                    </a:lnTo>
                    <a:lnTo>
                      <a:pt x="442" y="26"/>
                    </a:lnTo>
                    <a:lnTo>
                      <a:pt x="454" y="15"/>
                    </a:lnTo>
                    <a:lnTo>
                      <a:pt x="467" y="6"/>
                    </a:lnTo>
                    <a:lnTo>
                      <a:pt x="479" y="2"/>
                    </a:lnTo>
                    <a:lnTo>
                      <a:pt x="492" y="0"/>
                    </a:lnTo>
                  </a:path>
                </a:pathLst>
              </a:custGeom>
              <a:noFill/>
              <a:ln w="12700" cap="rnd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4086" name="Freeform 100"/>
            <p:cNvSpPr>
              <a:spLocks/>
            </p:cNvSpPr>
            <p:nvPr/>
          </p:nvSpPr>
          <p:spPr bwMode="auto">
            <a:xfrm>
              <a:off x="3722" y="1233"/>
              <a:ext cx="886" cy="342"/>
            </a:xfrm>
            <a:custGeom>
              <a:avLst/>
              <a:gdLst>
                <a:gd name="T0" fmla="*/ 0 w 886"/>
                <a:gd name="T1" fmla="*/ 0 h 342"/>
                <a:gd name="T2" fmla="*/ 253 w 886"/>
                <a:gd name="T3" fmla="*/ 107 h 342"/>
                <a:gd name="T4" fmla="*/ 436 w 886"/>
                <a:gd name="T5" fmla="*/ 177 h 342"/>
                <a:gd name="T6" fmla="*/ 644 w 886"/>
                <a:gd name="T7" fmla="*/ 257 h 342"/>
                <a:gd name="T8" fmla="*/ 701 w 886"/>
                <a:gd name="T9" fmla="*/ 278 h 342"/>
                <a:gd name="T10" fmla="*/ 768 w 886"/>
                <a:gd name="T11" fmla="*/ 301 h 342"/>
                <a:gd name="T12" fmla="*/ 820 w 886"/>
                <a:gd name="T13" fmla="*/ 317 h 342"/>
                <a:gd name="T14" fmla="*/ 857 w 886"/>
                <a:gd name="T15" fmla="*/ 329 h 342"/>
                <a:gd name="T16" fmla="*/ 885 w 886"/>
                <a:gd name="T17" fmla="*/ 341 h 34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886"/>
                <a:gd name="T28" fmla="*/ 0 h 342"/>
                <a:gd name="T29" fmla="*/ 886 w 886"/>
                <a:gd name="T30" fmla="*/ 342 h 34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886" h="342">
                  <a:moveTo>
                    <a:pt x="0" y="0"/>
                  </a:moveTo>
                  <a:lnTo>
                    <a:pt x="253" y="107"/>
                  </a:lnTo>
                  <a:lnTo>
                    <a:pt x="436" y="177"/>
                  </a:lnTo>
                  <a:lnTo>
                    <a:pt x="644" y="257"/>
                  </a:lnTo>
                  <a:lnTo>
                    <a:pt x="701" y="278"/>
                  </a:lnTo>
                  <a:lnTo>
                    <a:pt x="768" y="301"/>
                  </a:lnTo>
                  <a:lnTo>
                    <a:pt x="820" y="317"/>
                  </a:lnTo>
                  <a:lnTo>
                    <a:pt x="857" y="329"/>
                  </a:lnTo>
                  <a:lnTo>
                    <a:pt x="885" y="341"/>
                  </a:lnTo>
                </a:path>
              </a:pathLst>
            </a:custGeom>
            <a:noFill/>
            <a:ln w="12700" cap="rnd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087" name="Arc 101"/>
            <p:cNvSpPr>
              <a:spLocks/>
            </p:cNvSpPr>
            <p:nvPr/>
          </p:nvSpPr>
          <p:spPr bwMode="auto">
            <a:xfrm>
              <a:off x="4248" y="1581"/>
              <a:ext cx="583" cy="374"/>
            </a:xfrm>
            <a:custGeom>
              <a:avLst/>
              <a:gdLst>
                <a:gd name="T0" fmla="*/ 0 w 16283"/>
                <a:gd name="T1" fmla="*/ 0 h 18675"/>
                <a:gd name="T2" fmla="*/ 0 w 16283"/>
                <a:gd name="T3" fmla="*/ 0 h 18675"/>
                <a:gd name="T4" fmla="*/ 0 w 16283"/>
                <a:gd name="T5" fmla="*/ 0 h 18675"/>
                <a:gd name="T6" fmla="*/ 0 60000 65536"/>
                <a:gd name="T7" fmla="*/ 0 60000 65536"/>
                <a:gd name="T8" fmla="*/ 0 60000 65536"/>
                <a:gd name="T9" fmla="*/ 0 w 16283"/>
                <a:gd name="T10" fmla="*/ 0 h 18675"/>
                <a:gd name="T11" fmla="*/ 16283 w 16283"/>
                <a:gd name="T12" fmla="*/ 18675 h 1867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283" h="18675" fill="none" extrusionOk="0">
                  <a:moveTo>
                    <a:pt x="10854" y="0"/>
                  </a:moveTo>
                  <a:cubicBezTo>
                    <a:pt x="12896" y="1187"/>
                    <a:pt x="14730" y="2701"/>
                    <a:pt x="16282" y="4482"/>
                  </a:cubicBezTo>
                </a:path>
                <a:path w="16283" h="18675" stroke="0" extrusionOk="0">
                  <a:moveTo>
                    <a:pt x="10854" y="0"/>
                  </a:moveTo>
                  <a:cubicBezTo>
                    <a:pt x="12896" y="1187"/>
                    <a:pt x="14730" y="2701"/>
                    <a:pt x="16282" y="4482"/>
                  </a:cubicBezTo>
                  <a:lnTo>
                    <a:pt x="0" y="18675"/>
                  </a:lnTo>
                  <a:close/>
                </a:path>
              </a:pathLst>
            </a:custGeom>
            <a:noFill/>
            <a:ln w="12700" cap="rnd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088" name="Line 102"/>
            <p:cNvSpPr>
              <a:spLocks noChangeShapeType="1"/>
            </p:cNvSpPr>
            <p:nvPr/>
          </p:nvSpPr>
          <p:spPr bwMode="auto">
            <a:xfrm>
              <a:off x="4145" y="1564"/>
              <a:ext cx="225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089" name="Line 103"/>
            <p:cNvSpPr>
              <a:spLocks noChangeShapeType="1"/>
            </p:cNvSpPr>
            <p:nvPr/>
          </p:nvSpPr>
          <p:spPr bwMode="auto">
            <a:xfrm>
              <a:off x="3513" y="2257"/>
              <a:ext cx="178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960" name="Oval 104"/>
            <p:cNvSpPr>
              <a:spLocks noChangeArrowheads="1"/>
            </p:cNvSpPr>
            <p:nvPr/>
          </p:nvSpPr>
          <p:spPr bwMode="auto">
            <a:xfrm>
              <a:off x="4360" y="2219"/>
              <a:ext cx="64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961" name="Oval 105"/>
            <p:cNvSpPr>
              <a:spLocks noChangeArrowheads="1"/>
            </p:cNvSpPr>
            <p:nvPr/>
          </p:nvSpPr>
          <p:spPr bwMode="auto">
            <a:xfrm>
              <a:off x="4843" y="2219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962" name="Oval 106"/>
            <p:cNvSpPr>
              <a:spLocks noChangeArrowheads="1"/>
            </p:cNvSpPr>
            <p:nvPr/>
          </p:nvSpPr>
          <p:spPr bwMode="auto">
            <a:xfrm>
              <a:off x="3868" y="2219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093" name="Oval 107"/>
            <p:cNvSpPr>
              <a:spLocks noChangeArrowheads="1"/>
            </p:cNvSpPr>
            <p:nvPr/>
          </p:nvSpPr>
          <p:spPr bwMode="auto">
            <a:xfrm>
              <a:off x="4244" y="2087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094" name="Oval 108"/>
            <p:cNvSpPr>
              <a:spLocks noChangeArrowheads="1"/>
            </p:cNvSpPr>
            <p:nvPr/>
          </p:nvSpPr>
          <p:spPr bwMode="auto">
            <a:xfrm>
              <a:off x="4727" y="2087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095" name="Oval 109"/>
            <p:cNvSpPr>
              <a:spLocks noChangeArrowheads="1"/>
            </p:cNvSpPr>
            <p:nvPr/>
          </p:nvSpPr>
          <p:spPr bwMode="auto">
            <a:xfrm>
              <a:off x="3752" y="2087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966" name="Oval 110"/>
            <p:cNvSpPr>
              <a:spLocks noChangeArrowheads="1"/>
            </p:cNvSpPr>
            <p:nvPr/>
          </p:nvSpPr>
          <p:spPr bwMode="auto">
            <a:xfrm>
              <a:off x="4228" y="1645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967" name="Oval 111"/>
            <p:cNvSpPr>
              <a:spLocks noChangeArrowheads="1"/>
            </p:cNvSpPr>
            <p:nvPr/>
          </p:nvSpPr>
          <p:spPr bwMode="auto">
            <a:xfrm>
              <a:off x="4690" y="1645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968" name="Oval 112"/>
            <p:cNvSpPr>
              <a:spLocks noChangeArrowheads="1"/>
            </p:cNvSpPr>
            <p:nvPr/>
          </p:nvSpPr>
          <p:spPr bwMode="auto">
            <a:xfrm>
              <a:off x="3775" y="1648"/>
              <a:ext cx="64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099" name="Oval 113"/>
            <p:cNvSpPr>
              <a:spLocks noChangeArrowheads="1"/>
            </p:cNvSpPr>
            <p:nvPr/>
          </p:nvSpPr>
          <p:spPr bwMode="auto">
            <a:xfrm>
              <a:off x="4587" y="1545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00" name="Oval 114"/>
            <p:cNvSpPr>
              <a:spLocks noChangeArrowheads="1"/>
            </p:cNvSpPr>
            <p:nvPr/>
          </p:nvSpPr>
          <p:spPr bwMode="auto">
            <a:xfrm>
              <a:off x="4146" y="1381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01" name="Oval 115"/>
            <p:cNvSpPr>
              <a:spLocks noChangeArrowheads="1"/>
            </p:cNvSpPr>
            <p:nvPr/>
          </p:nvSpPr>
          <p:spPr bwMode="auto">
            <a:xfrm>
              <a:off x="3750" y="1227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02" name="Rectangle 116"/>
            <p:cNvSpPr>
              <a:spLocks noChangeArrowheads="1"/>
            </p:cNvSpPr>
            <p:nvPr/>
          </p:nvSpPr>
          <p:spPr bwMode="auto">
            <a:xfrm>
              <a:off x="3577" y="1630"/>
              <a:ext cx="76" cy="100"/>
            </a:xfrm>
            <a:prstGeom prst="rect">
              <a:avLst/>
            </a:prstGeom>
            <a:gradFill rotWithShape="0">
              <a:gsLst>
                <a:gs pos="0">
                  <a:srgbClr val="762F00"/>
                </a:gs>
                <a:gs pos="50000">
                  <a:srgbClr val="FF6600"/>
                </a:gs>
                <a:gs pos="100000">
                  <a:srgbClr val="762F00"/>
                </a:gs>
              </a:gsLst>
              <a:lin ang="5400000" scaled="1"/>
            </a:gra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03" name="Rectangle 117"/>
            <p:cNvSpPr>
              <a:spLocks noChangeArrowheads="1"/>
            </p:cNvSpPr>
            <p:nvPr/>
          </p:nvSpPr>
          <p:spPr bwMode="auto">
            <a:xfrm>
              <a:off x="4821" y="1628"/>
              <a:ext cx="76" cy="100"/>
            </a:xfrm>
            <a:prstGeom prst="rect">
              <a:avLst/>
            </a:prstGeom>
            <a:gradFill rotWithShape="0">
              <a:gsLst>
                <a:gs pos="0">
                  <a:srgbClr val="762F00"/>
                </a:gs>
                <a:gs pos="50000">
                  <a:srgbClr val="FF6600"/>
                </a:gs>
                <a:gs pos="100000">
                  <a:srgbClr val="762F00"/>
                </a:gs>
              </a:gsLst>
              <a:lin ang="5400000" scaled="1"/>
            </a:gra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104" name="Oval 118"/>
            <p:cNvSpPr>
              <a:spLocks noChangeArrowheads="1"/>
            </p:cNvSpPr>
            <p:nvPr/>
          </p:nvSpPr>
          <p:spPr bwMode="auto">
            <a:xfrm>
              <a:off x="5060" y="1649"/>
              <a:ext cx="68" cy="68"/>
            </a:xfrm>
            <a:prstGeom prst="ellipse">
              <a:avLst/>
            </a:prstGeom>
            <a:gradFill rotWithShape="0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975" name="Oval 119"/>
            <p:cNvSpPr>
              <a:spLocks noChangeArrowheads="1"/>
            </p:cNvSpPr>
            <p:nvPr/>
          </p:nvSpPr>
          <p:spPr bwMode="auto">
            <a:xfrm>
              <a:off x="5170" y="1646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9976" name="Oval 120"/>
            <p:cNvSpPr>
              <a:spLocks noChangeArrowheads="1"/>
            </p:cNvSpPr>
            <p:nvPr/>
          </p:nvSpPr>
          <p:spPr bwMode="auto">
            <a:xfrm>
              <a:off x="3353" y="1651"/>
              <a:ext cx="68" cy="68"/>
            </a:xfrm>
            <a:prstGeom prst="ellipse">
              <a:avLst/>
            </a:prstGeom>
            <a:gradFill rotWithShape="0">
              <a:gsLst>
                <a:gs pos="0">
                  <a:schemeClr val="accent1"/>
                </a:gs>
                <a:gs pos="100000">
                  <a:schemeClr val="accent1">
                    <a:gamma/>
                    <a:shade val="0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12700">
              <a:noFill/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49977" name="Rectangle 121"/>
          <p:cNvSpPr>
            <a:spLocks noChangeArrowheads="1"/>
          </p:cNvSpPr>
          <p:nvPr/>
        </p:nvSpPr>
        <p:spPr bwMode="auto">
          <a:xfrm>
            <a:off x="7011988" y="1073150"/>
            <a:ext cx="2179637" cy="50800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00794" tIns="50397" rIns="100794" bIns="50397" anchor="ctr">
            <a:prstTxWarp prst="textNoShape">
              <a:avLst/>
            </a:prstTxWarp>
            <a:spAutoFit/>
          </a:bodyPr>
          <a:lstStyle/>
          <a:p>
            <a:pPr defTabSz="1008063" eaLnBrk="0">
              <a:lnSpc>
                <a:spcPct val="100000"/>
              </a:lnSpc>
              <a:buClrTx/>
              <a:buSzTx/>
              <a:buFontTx/>
              <a:buNone/>
            </a:pPr>
            <a:r>
              <a:rPr sz="2200" i="1" noProof="1">
                <a:solidFill>
                  <a:schemeClr val="tx1"/>
                </a:solidFill>
              </a:rPr>
              <a:t>C</a:t>
            </a:r>
            <a:r>
              <a:rPr sz="2200" i="1" baseline="-25000" noProof="1">
                <a:solidFill>
                  <a:schemeClr val="tx1"/>
                </a:solidFill>
              </a:rPr>
              <a:t>ring</a:t>
            </a:r>
            <a:r>
              <a:rPr sz="2200" noProof="1">
                <a:solidFill>
                  <a:schemeClr val="tx1"/>
                </a:solidFill>
              </a:rPr>
              <a:t> = (</a:t>
            </a:r>
            <a:r>
              <a:rPr sz="2200" i="1" noProof="1">
                <a:solidFill>
                  <a:schemeClr val="tx1"/>
                </a:solidFill>
              </a:rPr>
              <a:t>n</a:t>
            </a:r>
            <a:r>
              <a:rPr sz="2200" noProof="1">
                <a:solidFill>
                  <a:schemeClr val="tx1"/>
                </a:solidFill>
              </a:rPr>
              <a:t> + ¼) </a:t>
            </a:r>
            <a:r>
              <a:rPr sz="2200" i="1" noProof="1">
                <a:solidFill>
                  <a:schemeClr val="tx1"/>
                </a:solidFill>
                <a:latin typeface="Symbol" pitchFamily="-110" charset="2"/>
              </a:rPr>
              <a:t>l</a:t>
            </a:r>
            <a:r>
              <a:rPr lang="en-US" i="1">
                <a:solidFill>
                  <a:schemeClr val="tx1"/>
                </a:solidFill>
                <a:latin typeface="Symbol" pitchFamily="-110" charset="2"/>
              </a:rPr>
              <a:t> </a:t>
            </a:r>
            <a:endParaRPr noProof="1">
              <a:solidFill>
                <a:schemeClr val="tx1"/>
              </a:solidFill>
            </a:endParaRPr>
          </a:p>
        </p:txBody>
      </p:sp>
      <p:sp>
        <p:nvSpPr>
          <p:cNvPr id="44041" name="Rectangle 122"/>
          <p:cNvSpPr>
            <a:spLocks noChangeArrowheads="1"/>
          </p:cNvSpPr>
          <p:nvPr/>
        </p:nvSpPr>
        <p:spPr bwMode="auto">
          <a:xfrm>
            <a:off x="2919413" y="1898650"/>
            <a:ext cx="200025" cy="33020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lIns="100794" tIns="50397" rIns="100794" bIns="50397">
            <a:prstTxWarp prst="textNoShape">
              <a:avLst/>
            </a:prstTxWarp>
            <a:spAutoFit/>
          </a:bodyPr>
          <a:lstStyle/>
          <a:p>
            <a:pPr defTabSz="1008063" eaLnBrk="0">
              <a:lnSpc>
                <a:spcPct val="100000"/>
              </a:lnSpc>
              <a:buClrTx/>
              <a:buSzTx/>
              <a:buFontTx/>
              <a:buNone/>
            </a:pPr>
            <a:endParaRPr lang="en-US" sz="1500">
              <a:solidFill>
                <a:schemeClr val="tx1"/>
              </a:solidFill>
              <a:latin typeface="Arial" pitchFamily="-110" charset="0"/>
            </a:endParaRPr>
          </a:p>
        </p:txBody>
      </p:sp>
      <p:grpSp>
        <p:nvGrpSpPr>
          <p:cNvPr id="44042" name="Group 123"/>
          <p:cNvGrpSpPr>
            <a:grpSpLocks/>
          </p:cNvGrpSpPr>
          <p:nvPr/>
        </p:nvGrpSpPr>
        <p:grpSpPr bwMode="auto">
          <a:xfrm>
            <a:off x="471488" y="1576388"/>
            <a:ext cx="4602162" cy="1739900"/>
            <a:chOff x="233" y="994"/>
            <a:chExt cx="2630" cy="993"/>
          </a:xfrm>
        </p:grpSpPr>
        <p:sp>
          <p:nvSpPr>
            <p:cNvPr id="44062" name="Freeform 124"/>
            <p:cNvSpPr>
              <a:spLocks/>
            </p:cNvSpPr>
            <p:nvPr/>
          </p:nvSpPr>
          <p:spPr bwMode="auto">
            <a:xfrm>
              <a:off x="1084" y="1235"/>
              <a:ext cx="886" cy="342"/>
            </a:xfrm>
            <a:custGeom>
              <a:avLst/>
              <a:gdLst>
                <a:gd name="T0" fmla="*/ 0 w 886"/>
                <a:gd name="T1" fmla="*/ 0 h 342"/>
                <a:gd name="T2" fmla="*/ 253 w 886"/>
                <a:gd name="T3" fmla="*/ 107 h 342"/>
                <a:gd name="T4" fmla="*/ 436 w 886"/>
                <a:gd name="T5" fmla="*/ 177 h 342"/>
                <a:gd name="T6" fmla="*/ 644 w 886"/>
                <a:gd name="T7" fmla="*/ 257 h 342"/>
                <a:gd name="T8" fmla="*/ 701 w 886"/>
                <a:gd name="T9" fmla="*/ 278 h 342"/>
                <a:gd name="T10" fmla="*/ 768 w 886"/>
                <a:gd name="T11" fmla="*/ 301 h 342"/>
                <a:gd name="T12" fmla="*/ 820 w 886"/>
                <a:gd name="T13" fmla="*/ 317 h 342"/>
                <a:gd name="T14" fmla="*/ 857 w 886"/>
                <a:gd name="T15" fmla="*/ 329 h 342"/>
                <a:gd name="T16" fmla="*/ 885 w 886"/>
                <a:gd name="T17" fmla="*/ 341 h 34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886"/>
                <a:gd name="T28" fmla="*/ 0 h 342"/>
                <a:gd name="T29" fmla="*/ 886 w 886"/>
                <a:gd name="T30" fmla="*/ 342 h 342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886" h="342">
                  <a:moveTo>
                    <a:pt x="0" y="0"/>
                  </a:moveTo>
                  <a:lnTo>
                    <a:pt x="253" y="107"/>
                  </a:lnTo>
                  <a:lnTo>
                    <a:pt x="436" y="177"/>
                  </a:lnTo>
                  <a:lnTo>
                    <a:pt x="644" y="257"/>
                  </a:lnTo>
                  <a:lnTo>
                    <a:pt x="701" y="278"/>
                  </a:lnTo>
                  <a:lnTo>
                    <a:pt x="768" y="301"/>
                  </a:lnTo>
                  <a:lnTo>
                    <a:pt x="820" y="317"/>
                  </a:lnTo>
                  <a:lnTo>
                    <a:pt x="857" y="329"/>
                  </a:lnTo>
                  <a:lnTo>
                    <a:pt x="885" y="341"/>
                  </a:lnTo>
                </a:path>
              </a:pathLst>
            </a:custGeom>
            <a:noFill/>
            <a:ln w="12700" cap="rnd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063" name="Rectangle 125"/>
            <p:cNvSpPr>
              <a:spLocks noChangeArrowheads="1"/>
            </p:cNvSpPr>
            <p:nvPr/>
          </p:nvSpPr>
          <p:spPr bwMode="auto">
            <a:xfrm>
              <a:off x="1028" y="994"/>
              <a:ext cx="769" cy="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01494" tIns="50748" rIns="101494" bIns="50748">
              <a:prstTxWarp prst="textNoShape">
                <a:avLst/>
              </a:prstTxWarp>
              <a:spAutoFit/>
            </a:bodyPr>
            <a:lstStyle/>
            <a:p>
              <a:pPr defTabSz="1008063" eaLnBrk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300">
                  <a:solidFill>
                    <a:schemeClr val="tx1"/>
                  </a:solidFill>
                  <a:latin typeface="Arial" pitchFamily="-110" charset="0"/>
                </a:rPr>
                <a:t>injection  line</a:t>
              </a:r>
            </a:p>
          </p:txBody>
        </p:sp>
        <p:sp>
          <p:nvSpPr>
            <p:cNvPr id="44064" name="Rectangle 126"/>
            <p:cNvSpPr>
              <a:spLocks noChangeArrowheads="1"/>
            </p:cNvSpPr>
            <p:nvPr/>
          </p:nvSpPr>
          <p:spPr bwMode="auto">
            <a:xfrm>
              <a:off x="1748" y="1135"/>
              <a:ext cx="769" cy="1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01494" tIns="50748" rIns="101494" bIns="50748">
              <a:prstTxWarp prst="textNoShape">
                <a:avLst/>
              </a:prstTxWarp>
              <a:spAutoFit/>
            </a:bodyPr>
            <a:lstStyle/>
            <a:p>
              <a:pPr defTabSz="1008063" eaLnBrk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1300">
                  <a:solidFill>
                    <a:schemeClr val="tx1"/>
                  </a:solidFill>
                  <a:latin typeface="Arial" pitchFamily="-110" charset="0"/>
                </a:rPr>
                <a:t>septum</a:t>
              </a:r>
            </a:p>
          </p:txBody>
        </p:sp>
        <p:grpSp>
          <p:nvGrpSpPr>
            <p:cNvPr id="44065" name="Group 127"/>
            <p:cNvGrpSpPr>
              <a:grpSpLocks/>
            </p:cNvGrpSpPr>
            <p:nvPr/>
          </p:nvGrpSpPr>
          <p:grpSpPr bwMode="auto">
            <a:xfrm>
              <a:off x="233" y="1310"/>
              <a:ext cx="2630" cy="677"/>
              <a:chOff x="233" y="1310"/>
              <a:chExt cx="2630" cy="677"/>
            </a:xfrm>
          </p:grpSpPr>
          <p:grpSp>
            <p:nvGrpSpPr>
              <p:cNvPr id="44066" name="Group 128"/>
              <p:cNvGrpSpPr>
                <a:grpSpLocks/>
              </p:cNvGrpSpPr>
              <p:nvPr/>
            </p:nvGrpSpPr>
            <p:grpSpPr bwMode="auto">
              <a:xfrm>
                <a:off x="683" y="1676"/>
                <a:ext cx="1932" cy="47"/>
                <a:chOff x="699" y="1356"/>
                <a:chExt cx="1866" cy="0"/>
              </a:xfrm>
            </p:grpSpPr>
            <p:sp>
              <p:nvSpPr>
                <p:cNvPr id="44078" name="Line 129"/>
                <p:cNvSpPr>
                  <a:spLocks noChangeShapeType="1"/>
                </p:cNvSpPr>
                <p:nvPr/>
              </p:nvSpPr>
              <p:spPr bwMode="auto">
                <a:xfrm>
                  <a:off x="699" y="1356"/>
                  <a:ext cx="369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4079" name="Line 130"/>
                <p:cNvSpPr>
                  <a:spLocks noChangeShapeType="1"/>
                </p:cNvSpPr>
                <p:nvPr/>
              </p:nvSpPr>
              <p:spPr bwMode="auto">
                <a:xfrm>
                  <a:off x="2196" y="1356"/>
                  <a:ext cx="369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4080" name="Line 131"/>
                <p:cNvSpPr>
                  <a:spLocks noChangeShapeType="1"/>
                </p:cNvSpPr>
                <p:nvPr/>
              </p:nvSpPr>
              <p:spPr bwMode="auto">
                <a:xfrm>
                  <a:off x="1087" y="1356"/>
                  <a:ext cx="1139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prstDash val="dash"/>
                  <a:round/>
                  <a:headEnd type="none" w="sm" len="sm"/>
                  <a:tailEnd type="none" w="sm" len="sm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44067" name="Arc 132"/>
              <p:cNvSpPr>
                <a:spLocks/>
              </p:cNvSpPr>
              <p:nvPr/>
            </p:nvSpPr>
            <p:spPr bwMode="auto">
              <a:xfrm>
                <a:off x="1021" y="1524"/>
                <a:ext cx="1182" cy="432"/>
              </a:xfrm>
              <a:custGeom>
                <a:avLst/>
                <a:gdLst>
                  <a:gd name="T0" fmla="*/ 0 w 33038"/>
                  <a:gd name="T1" fmla="*/ 0 h 21600"/>
                  <a:gd name="T2" fmla="*/ 0 w 33038"/>
                  <a:gd name="T3" fmla="*/ 0 h 21600"/>
                  <a:gd name="T4" fmla="*/ 0 w 33038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33038"/>
                  <a:gd name="T10" fmla="*/ 0 h 21600"/>
                  <a:gd name="T11" fmla="*/ 33038 w 33038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3038" h="21600" fill="none" extrusionOk="0">
                    <a:moveTo>
                      <a:pt x="0" y="7718"/>
                    </a:moveTo>
                    <a:cubicBezTo>
                      <a:pt x="4104" y="2825"/>
                      <a:pt x="10163" y="-1"/>
                      <a:pt x="16549" y="0"/>
                    </a:cubicBezTo>
                    <a:cubicBezTo>
                      <a:pt x="22902" y="0"/>
                      <a:pt x="28934" y="2797"/>
                      <a:pt x="33038" y="7647"/>
                    </a:cubicBezTo>
                  </a:path>
                  <a:path w="33038" h="21600" stroke="0" extrusionOk="0">
                    <a:moveTo>
                      <a:pt x="0" y="7718"/>
                    </a:moveTo>
                    <a:cubicBezTo>
                      <a:pt x="4104" y="2825"/>
                      <a:pt x="10163" y="-1"/>
                      <a:pt x="16549" y="0"/>
                    </a:cubicBezTo>
                    <a:cubicBezTo>
                      <a:pt x="22902" y="0"/>
                      <a:pt x="28934" y="2797"/>
                      <a:pt x="33038" y="7647"/>
                    </a:cubicBezTo>
                    <a:lnTo>
                      <a:pt x="16549" y="21600"/>
                    </a:lnTo>
                    <a:close/>
                  </a:path>
                </a:pathLst>
              </a:custGeom>
              <a:noFill/>
              <a:ln w="12700" cap="rnd">
                <a:solidFill>
                  <a:schemeClr val="tx1"/>
                </a:solidFill>
                <a:prstDash val="dash"/>
                <a:round/>
                <a:headEnd type="none" w="sm" len="sm"/>
                <a:tailEnd type="none" w="sm" len="sm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068" name="Arc 133"/>
              <p:cNvSpPr>
                <a:spLocks/>
              </p:cNvSpPr>
              <p:nvPr/>
            </p:nvSpPr>
            <p:spPr bwMode="auto">
              <a:xfrm>
                <a:off x="1027" y="1403"/>
                <a:ext cx="1177" cy="432"/>
              </a:xfrm>
              <a:custGeom>
                <a:avLst/>
                <a:gdLst>
                  <a:gd name="T0" fmla="*/ 0 w 32880"/>
                  <a:gd name="T1" fmla="*/ 0 h 21600"/>
                  <a:gd name="T2" fmla="*/ 0 w 32880"/>
                  <a:gd name="T3" fmla="*/ 0 h 21600"/>
                  <a:gd name="T4" fmla="*/ 0 w 3288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32880"/>
                  <a:gd name="T10" fmla="*/ 0 h 21600"/>
                  <a:gd name="T11" fmla="*/ 32880 w 3288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32880" h="21600" fill="none" extrusionOk="0">
                    <a:moveTo>
                      <a:pt x="32880" y="14164"/>
                    </a:moveTo>
                    <a:cubicBezTo>
                      <a:pt x="28777" y="18887"/>
                      <a:pt x="22829" y="21599"/>
                      <a:pt x="16573" y="21600"/>
                    </a:cubicBezTo>
                    <a:cubicBezTo>
                      <a:pt x="10173" y="21600"/>
                      <a:pt x="4103" y="18762"/>
                      <a:pt x="-1" y="13852"/>
                    </a:cubicBezTo>
                  </a:path>
                  <a:path w="32880" h="21600" stroke="0" extrusionOk="0">
                    <a:moveTo>
                      <a:pt x="32880" y="14164"/>
                    </a:moveTo>
                    <a:cubicBezTo>
                      <a:pt x="28777" y="18887"/>
                      <a:pt x="22829" y="21599"/>
                      <a:pt x="16573" y="21600"/>
                    </a:cubicBezTo>
                    <a:cubicBezTo>
                      <a:pt x="10173" y="21600"/>
                      <a:pt x="4103" y="18762"/>
                      <a:pt x="-1" y="13852"/>
                    </a:cubicBezTo>
                    <a:lnTo>
                      <a:pt x="16573" y="0"/>
                    </a:lnTo>
                    <a:close/>
                  </a:path>
                </a:pathLst>
              </a:custGeom>
              <a:noFill/>
              <a:ln w="12700" cap="rnd">
                <a:solidFill>
                  <a:schemeClr val="tx1"/>
                </a:solidFill>
                <a:prstDash val="dash"/>
                <a:round/>
                <a:headEnd type="none" w="sm" len="sm"/>
                <a:tailEnd type="none" w="sm" len="sm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069" name="Line 134"/>
              <p:cNvSpPr>
                <a:spLocks noChangeShapeType="1"/>
              </p:cNvSpPr>
              <p:nvPr/>
            </p:nvSpPr>
            <p:spPr bwMode="auto">
              <a:xfrm flipV="1">
                <a:off x="720" y="1804"/>
                <a:ext cx="584" cy="5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070" name="Line 135"/>
              <p:cNvSpPr>
                <a:spLocks noChangeShapeType="1"/>
              </p:cNvSpPr>
              <p:nvPr/>
            </p:nvSpPr>
            <p:spPr bwMode="auto">
              <a:xfrm flipV="1">
                <a:off x="704" y="1684"/>
                <a:ext cx="592" cy="176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071" name="Rectangle 136"/>
              <p:cNvSpPr>
                <a:spLocks noChangeArrowheads="1"/>
              </p:cNvSpPr>
              <p:nvPr/>
            </p:nvSpPr>
            <p:spPr bwMode="auto">
              <a:xfrm>
                <a:off x="233" y="1703"/>
                <a:ext cx="584" cy="2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101494" tIns="50748" rIns="101494" bIns="50748">
                <a:prstTxWarp prst="textNoShape">
                  <a:avLst/>
                </a:prstTxWarp>
                <a:spAutoFit/>
              </a:bodyPr>
              <a:lstStyle/>
              <a:p>
                <a:pPr defTabSz="1008063" eaLnBrk="0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en-US" sz="1300">
                    <a:solidFill>
                      <a:schemeClr val="tx1"/>
                    </a:solidFill>
                    <a:latin typeface="Arial" pitchFamily="-110" charset="0"/>
                  </a:rPr>
                  <a:t>local</a:t>
                </a:r>
              </a:p>
              <a:p>
                <a:pPr defTabSz="1008063" eaLnBrk="0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en-US" sz="1300">
                    <a:solidFill>
                      <a:schemeClr val="tx1"/>
                    </a:solidFill>
                    <a:latin typeface="Arial" pitchFamily="-110" charset="0"/>
                  </a:rPr>
                  <a:t>inner orbits</a:t>
                </a:r>
              </a:p>
            </p:txBody>
          </p:sp>
          <p:sp>
            <p:nvSpPr>
              <p:cNvPr id="44072" name="Rectangle 137"/>
              <p:cNvSpPr>
                <a:spLocks noChangeArrowheads="1"/>
              </p:cNvSpPr>
              <p:nvPr/>
            </p:nvSpPr>
            <p:spPr bwMode="auto">
              <a:xfrm>
                <a:off x="437" y="1400"/>
                <a:ext cx="609" cy="1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101494" tIns="50748" rIns="101494" bIns="50748">
                <a:prstTxWarp prst="textNoShape">
                  <a:avLst/>
                </a:prstTxWarp>
                <a:spAutoFit/>
              </a:bodyPr>
              <a:lstStyle/>
              <a:p>
                <a:pPr defTabSz="1008063" eaLnBrk="0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en-US" sz="1300">
                    <a:solidFill>
                      <a:schemeClr val="tx1"/>
                    </a:solidFill>
                    <a:latin typeface="Arial" pitchFamily="-110" charset="0"/>
                  </a:rPr>
                  <a:t>1</a:t>
                </a:r>
                <a:r>
                  <a:rPr lang="en-US" sz="1300" baseline="30000">
                    <a:solidFill>
                      <a:schemeClr val="tx1"/>
                    </a:solidFill>
                    <a:latin typeface="Arial" pitchFamily="-110" charset="0"/>
                  </a:rPr>
                  <a:t>st</a:t>
                </a:r>
                <a:r>
                  <a:rPr lang="en-US" sz="1300">
                    <a:solidFill>
                      <a:schemeClr val="tx1"/>
                    </a:solidFill>
                    <a:latin typeface="Arial" pitchFamily="-110" charset="0"/>
                  </a:rPr>
                  <a:t> deflector</a:t>
                </a:r>
              </a:p>
            </p:txBody>
          </p:sp>
          <p:sp>
            <p:nvSpPr>
              <p:cNvPr id="44073" name="Rectangle 138"/>
              <p:cNvSpPr>
                <a:spLocks noChangeArrowheads="1"/>
              </p:cNvSpPr>
              <p:nvPr/>
            </p:nvSpPr>
            <p:spPr bwMode="auto">
              <a:xfrm>
                <a:off x="2233" y="1410"/>
                <a:ext cx="630" cy="1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101494" tIns="50748" rIns="101494" bIns="50748">
                <a:prstTxWarp prst="textNoShape">
                  <a:avLst/>
                </a:prstTxWarp>
                <a:spAutoFit/>
              </a:bodyPr>
              <a:lstStyle/>
              <a:p>
                <a:pPr defTabSz="1008063" eaLnBrk="0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en-US" sz="1300">
                    <a:solidFill>
                      <a:schemeClr val="tx1"/>
                    </a:solidFill>
                    <a:latin typeface="Arial" pitchFamily="-110" charset="0"/>
                  </a:rPr>
                  <a:t>2</a:t>
                </a:r>
                <a:r>
                  <a:rPr lang="en-US" sz="1300" baseline="30000">
                    <a:solidFill>
                      <a:schemeClr val="tx1"/>
                    </a:solidFill>
                    <a:latin typeface="Arial" pitchFamily="-110" charset="0"/>
                  </a:rPr>
                  <a:t>nd</a:t>
                </a:r>
                <a:r>
                  <a:rPr lang="en-US" sz="1300">
                    <a:solidFill>
                      <a:schemeClr val="tx1"/>
                    </a:solidFill>
                    <a:latin typeface="Arial" pitchFamily="-110" charset="0"/>
                  </a:rPr>
                  <a:t> deflector</a:t>
                </a:r>
              </a:p>
            </p:txBody>
          </p:sp>
          <p:sp>
            <p:nvSpPr>
              <p:cNvPr id="44074" name="Line 139"/>
              <p:cNvSpPr>
                <a:spLocks noChangeShapeType="1"/>
              </p:cNvSpPr>
              <p:nvPr/>
            </p:nvSpPr>
            <p:spPr bwMode="auto">
              <a:xfrm>
                <a:off x="1495" y="1576"/>
                <a:ext cx="225" cy="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075" name="Line 140"/>
              <p:cNvSpPr>
                <a:spLocks noChangeShapeType="1"/>
              </p:cNvSpPr>
              <p:nvPr/>
            </p:nvSpPr>
            <p:spPr bwMode="auto">
              <a:xfrm flipV="1">
                <a:off x="1661" y="1310"/>
                <a:ext cx="345" cy="255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076" name="Rectangle 141"/>
              <p:cNvSpPr>
                <a:spLocks noChangeArrowheads="1"/>
              </p:cNvSpPr>
              <p:nvPr/>
            </p:nvSpPr>
            <p:spPr bwMode="auto">
              <a:xfrm>
                <a:off x="949" y="1626"/>
                <a:ext cx="76" cy="100"/>
              </a:xfrm>
              <a:prstGeom prst="rect">
                <a:avLst/>
              </a:prstGeom>
              <a:gradFill rotWithShape="0">
                <a:gsLst>
                  <a:gs pos="0">
                    <a:srgbClr val="762F00"/>
                  </a:gs>
                  <a:gs pos="50000">
                    <a:srgbClr val="FF6600"/>
                  </a:gs>
                  <a:gs pos="100000">
                    <a:srgbClr val="762F00"/>
                  </a:gs>
                </a:gsLst>
                <a:lin ang="5400000" scaled="1"/>
              </a:gra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077" name="Rectangle 142"/>
              <p:cNvSpPr>
                <a:spLocks noChangeArrowheads="1"/>
              </p:cNvSpPr>
              <p:nvPr/>
            </p:nvSpPr>
            <p:spPr bwMode="auto">
              <a:xfrm>
                <a:off x="2195" y="1627"/>
                <a:ext cx="76" cy="100"/>
              </a:xfrm>
              <a:prstGeom prst="rect">
                <a:avLst/>
              </a:prstGeom>
              <a:gradFill rotWithShape="0">
                <a:gsLst>
                  <a:gs pos="0">
                    <a:srgbClr val="762F00"/>
                  </a:gs>
                  <a:gs pos="50000">
                    <a:srgbClr val="FF6600"/>
                  </a:gs>
                  <a:gs pos="100000">
                    <a:srgbClr val="762F00"/>
                  </a:gs>
                </a:gsLst>
                <a:lin ang="5400000" scaled="1"/>
              </a:gradFill>
              <a:ln w="0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44043" name="Group 143"/>
          <p:cNvGrpSpPr>
            <a:grpSpLocks/>
          </p:cNvGrpSpPr>
          <p:nvPr/>
        </p:nvGrpSpPr>
        <p:grpSpPr bwMode="auto">
          <a:xfrm>
            <a:off x="388938" y="1704975"/>
            <a:ext cx="4254500" cy="2309813"/>
            <a:chOff x="186" y="1067"/>
            <a:chExt cx="2432" cy="1319"/>
          </a:xfrm>
        </p:grpSpPr>
        <p:sp>
          <p:nvSpPr>
            <p:cNvPr id="44046" name="Rectangle 144"/>
            <p:cNvSpPr>
              <a:spLocks noChangeArrowheads="1"/>
            </p:cNvSpPr>
            <p:nvPr/>
          </p:nvSpPr>
          <p:spPr bwMode="auto">
            <a:xfrm>
              <a:off x="186" y="1067"/>
              <a:ext cx="64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01494" tIns="50748" rIns="101494" bIns="50748">
              <a:prstTxWarp prst="textNoShape">
                <a:avLst/>
              </a:prstTxWarp>
              <a:spAutoFit/>
            </a:bodyPr>
            <a:lstStyle/>
            <a:p>
              <a:pPr defTabSz="1008063" eaLnBrk="0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en-US" sz="2000">
                  <a:solidFill>
                    <a:schemeClr val="tx1"/>
                  </a:solidFill>
                  <a:latin typeface="Arial" pitchFamily="-110" charset="0"/>
                </a:rPr>
                <a:t>1</a:t>
              </a:r>
              <a:r>
                <a:rPr lang="en-US" sz="2000" baseline="30000">
                  <a:solidFill>
                    <a:schemeClr val="tx1"/>
                  </a:solidFill>
                  <a:latin typeface="Arial" pitchFamily="-110" charset="0"/>
                </a:rPr>
                <a:t>st</a:t>
              </a:r>
              <a:r>
                <a:rPr lang="en-US" sz="2000">
                  <a:solidFill>
                    <a:schemeClr val="tx1"/>
                  </a:solidFill>
                  <a:latin typeface="Arial" pitchFamily="-110" charset="0"/>
                </a:rPr>
                <a:t> turn </a:t>
              </a:r>
            </a:p>
          </p:txBody>
        </p:sp>
        <p:grpSp>
          <p:nvGrpSpPr>
            <p:cNvPr id="44047" name="Group 145"/>
            <p:cNvGrpSpPr>
              <a:grpSpLocks/>
            </p:cNvGrpSpPr>
            <p:nvPr/>
          </p:nvGrpSpPr>
          <p:grpSpPr bwMode="auto">
            <a:xfrm>
              <a:off x="199" y="1229"/>
              <a:ext cx="2419" cy="1157"/>
              <a:chOff x="199" y="1229"/>
              <a:chExt cx="2419" cy="1157"/>
            </a:xfrm>
          </p:grpSpPr>
          <p:sp>
            <p:nvSpPr>
              <p:cNvPr id="44048" name="Rectangle 146"/>
              <p:cNvSpPr>
                <a:spLocks noChangeArrowheads="1"/>
              </p:cNvSpPr>
              <p:nvPr/>
            </p:nvSpPr>
            <p:spPr bwMode="auto">
              <a:xfrm>
                <a:off x="1718" y="1997"/>
                <a:ext cx="251" cy="21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101494" tIns="50748" rIns="101494" bIns="50748">
                <a:prstTxWarp prst="textNoShape">
                  <a:avLst/>
                </a:prstTxWarp>
                <a:spAutoFit/>
              </a:bodyPr>
              <a:lstStyle/>
              <a:p>
                <a:pPr defTabSz="1008063" eaLnBrk="0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sz="1800" noProof="1">
                    <a:latin typeface="Symbol" pitchFamily="-110" charset="2"/>
                  </a:rPr>
                  <a:t>l</a:t>
                </a:r>
                <a:r>
                  <a:rPr sz="1800" baseline="-25000" noProof="1">
                    <a:latin typeface="Arial" pitchFamily="-110" charset="0"/>
                  </a:rPr>
                  <a:t>o</a:t>
                </a:r>
                <a:endParaRPr lang="en-US" sz="1500" baseline="-25000">
                  <a:solidFill>
                    <a:schemeClr val="tx1"/>
                  </a:solidFill>
                  <a:latin typeface="Arial" pitchFamily="-110" charset="0"/>
                </a:endParaRPr>
              </a:p>
            </p:txBody>
          </p:sp>
          <p:sp>
            <p:nvSpPr>
              <p:cNvPr id="44049" name="Line 147"/>
              <p:cNvSpPr>
                <a:spLocks noChangeShapeType="1"/>
              </p:cNvSpPr>
              <p:nvPr/>
            </p:nvSpPr>
            <p:spPr bwMode="auto">
              <a:xfrm>
                <a:off x="1564" y="2038"/>
                <a:ext cx="528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stealth" w="med" len="med"/>
                <a:tailEnd type="stealth" w="med" len="med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44050" name="Group 148"/>
              <p:cNvGrpSpPr>
                <a:grpSpLocks/>
              </p:cNvGrpSpPr>
              <p:nvPr/>
            </p:nvGrpSpPr>
            <p:grpSpPr bwMode="auto">
              <a:xfrm>
                <a:off x="865" y="2108"/>
                <a:ext cx="1715" cy="270"/>
                <a:chOff x="1248" y="1681"/>
                <a:chExt cx="1715" cy="270"/>
              </a:xfrm>
            </p:grpSpPr>
            <p:sp>
              <p:nvSpPr>
                <p:cNvPr id="44060" name="Freeform 149"/>
                <p:cNvSpPr>
                  <a:spLocks/>
                </p:cNvSpPr>
                <p:nvPr/>
              </p:nvSpPr>
              <p:spPr bwMode="auto">
                <a:xfrm>
                  <a:off x="1248" y="1681"/>
                  <a:ext cx="1222" cy="270"/>
                </a:xfrm>
                <a:custGeom>
                  <a:avLst/>
                  <a:gdLst>
                    <a:gd name="T0" fmla="*/ 12 w 1222"/>
                    <a:gd name="T1" fmla="*/ 267 h 270"/>
                    <a:gd name="T2" fmla="*/ 38 w 1222"/>
                    <a:gd name="T3" fmla="*/ 254 h 270"/>
                    <a:gd name="T4" fmla="*/ 62 w 1222"/>
                    <a:gd name="T5" fmla="*/ 229 h 270"/>
                    <a:gd name="T6" fmla="*/ 88 w 1222"/>
                    <a:gd name="T7" fmla="*/ 196 h 270"/>
                    <a:gd name="T8" fmla="*/ 110 w 1222"/>
                    <a:gd name="T9" fmla="*/ 156 h 270"/>
                    <a:gd name="T10" fmla="*/ 134 w 1222"/>
                    <a:gd name="T11" fmla="*/ 113 h 270"/>
                    <a:gd name="T12" fmla="*/ 159 w 1222"/>
                    <a:gd name="T13" fmla="*/ 73 h 270"/>
                    <a:gd name="T14" fmla="*/ 184 w 1222"/>
                    <a:gd name="T15" fmla="*/ 39 h 270"/>
                    <a:gd name="T16" fmla="*/ 209 w 1222"/>
                    <a:gd name="T17" fmla="*/ 15 h 270"/>
                    <a:gd name="T18" fmla="*/ 234 w 1222"/>
                    <a:gd name="T19" fmla="*/ 2 h 270"/>
                    <a:gd name="T20" fmla="*/ 255 w 1222"/>
                    <a:gd name="T21" fmla="*/ 2 h 270"/>
                    <a:gd name="T22" fmla="*/ 281 w 1222"/>
                    <a:gd name="T23" fmla="*/ 15 h 270"/>
                    <a:gd name="T24" fmla="*/ 306 w 1222"/>
                    <a:gd name="T25" fmla="*/ 39 h 270"/>
                    <a:gd name="T26" fmla="*/ 330 w 1222"/>
                    <a:gd name="T27" fmla="*/ 73 h 270"/>
                    <a:gd name="T28" fmla="*/ 355 w 1222"/>
                    <a:gd name="T29" fmla="*/ 113 h 270"/>
                    <a:gd name="T30" fmla="*/ 380 w 1222"/>
                    <a:gd name="T31" fmla="*/ 156 h 270"/>
                    <a:gd name="T32" fmla="*/ 401 w 1222"/>
                    <a:gd name="T33" fmla="*/ 196 h 270"/>
                    <a:gd name="T34" fmla="*/ 427 w 1222"/>
                    <a:gd name="T35" fmla="*/ 229 h 270"/>
                    <a:gd name="T36" fmla="*/ 452 w 1222"/>
                    <a:gd name="T37" fmla="*/ 254 h 270"/>
                    <a:gd name="T38" fmla="*/ 477 w 1222"/>
                    <a:gd name="T39" fmla="*/ 267 h 270"/>
                    <a:gd name="T40" fmla="*/ 502 w 1222"/>
                    <a:gd name="T41" fmla="*/ 267 h 270"/>
                    <a:gd name="T42" fmla="*/ 526 w 1222"/>
                    <a:gd name="T43" fmla="*/ 254 h 270"/>
                    <a:gd name="T44" fmla="*/ 548 w 1222"/>
                    <a:gd name="T45" fmla="*/ 229 h 270"/>
                    <a:gd name="T46" fmla="*/ 573 w 1222"/>
                    <a:gd name="T47" fmla="*/ 196 h 270"/>
                    <a:gd name="T48" fmla="*/ 598 w 1222"/>
                    <a:gd name="T49" fmla="*/ 156 h 270"/>
                    <a:gd name="T50" fmla="*/ 623 w 1222"/>
                    <a:gd name="T51" fmla="*/ 113 h 270"/>
                    <a:gd name="T52" fmla="*/ 648 w 1222"/>
                    <a:gd name="T53" fmla="*/ 73 h 270"/>
                    <a:gd name="T54" fmla="*/ 673 w 1222"/>
                    <a:gd name="T55" fmla="*/ 39 h 270"/>
                    <a:gd name="T56" fmla="*/ 695 w 1222"/>
                    <a:gd name="T57" fmla="*/ 15 h 270"/>
                    <a:gd name="T58" fmla="*/ 719 w 1222"/>
                    <a:gd name="T59" fmla="*/ 2 h 270"/>
                    <a:gd name="T60" fmla="*/ 744 w 1222"/>
                    <a:gd name="T61" fmla="*/ 2 h 270"/>
                    <a:gd name="T62" fmla="*/ 770 w 1222"/>
                    <a:gd name="T63" fmla="*/ 15 h 270"/>
                    <a:gd name="T64" fmla="*/ 794 w 1222"/>
                    <a:gd name="T65" fmla="*/ 39 h 270"/>
                    <a:gd name="T66" fmla="*/ 820 w 1222"/>
                    <a:gd name="T67" fmla="*/ 73 h 270"/>
                    <a:gd name="T68" fmla="*/ 842 w 1222"/>
                    <a:gd name="T69" fmla="*/ 113 h 270"/>
                    <a:gd name="T70" fmla="*/ 866 w 1222"/>
                    <a:gd name="T71" fmla="*/ 156 h 270"/>
                    <a:gd name="T72" fmla="*/ 891 w 1222"/>
                    <a:gd name="T73" fmla="*/ 196 h 270"/>
                    <a:gd name="T74" fmla="*/ 915 w 1222"/>
                    <a:gd name="T75" fmla="*/ 229 h 270"/>
                    <a:gd name="T76" fmla="*/ 941 w 1222"/>
                    <a:gd name="T77" fmla="*/ 254 h 270"/>
                    <a:gd name="T78" fmla="*/ 966 w 1222"/>
                    <a:gd name="T79" fmla="*/ 267 h 270"/>
                    <a:gd name="T80" fmla="*/ 987 w 1222"/>
                    <a:gd name="T81" fmla="*/ 267 h 270"/>
                    <a:gd name="T82" fmla="*/ 1013 w 1222"/>
                    <a:gd name="T83" fmla="*/ 254 h 270"/>
                    <a:gd name="T84" fmla="*/ 1038 w 1222"/>
                    <a:gd name="T85" fmla="*/ 229 h 270"/>
                    <a:gd name="T86" fmla="*/ 1062 w 1222"/>
                    <a:gd name="T87" fmla="*/ 196 h 270"/>
                    <a:gd name="T88" fmla="*/ 1087 w 1222"/>
                    <a:gd name="T89" fmla="*/ 156 h 270"/>
                    <a:gd name="T90" fmla="*/ 1112 w 1222"/>
                    <a:gd name="T91" fmla="*/ 113 h 270"/>
                    <a:gd name="T92" fmla="*/ 1134 w 1222"/>
                    <a:gd name="T93" fmla="*/ 73 h 270"/>
                    <a:gd name="T94" fmla="*/ 1159 w 1222"/>
                    <a:gd name="T95" fmla="*/ 39 h 270"/>
                    <a:gd name="T96" fmla="*/ 1184 w 1222"/>
                    <a:gd name="T97" fmla="*/ 15 h 270"/>
                    <a:gd name="T98" fmla="*/ 1209 w 1222"/>
                    <a:gd name="T99" fmla="*/ 2 h 270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w 1222"/>
                    <a:gd name="T151" fmla="*/ 0 h 270"/>
                    <a:gd name="T152" fmla="*/ 1222 w 1222"/>
                    <a:gd name="T153" fmla="*/ 270 h 270"/>
                  </a:gdLst>
                  <a:ahLst/>
                  <a:cxnLst>
                    <a:cxn ang="T100">
                      <a:pos x="T0" y="T1"/>
                    </a:cxn>
                    <a:cxn ang="T101">
                      <a:pos x="T2" y="T3"/>
                    </a:cxn>
                    <a:cxn ang="T102">
                      <a:pos x="T4" y="T5"/>
                    </a:cxn>
                    <a:cxn ang="T103">
                      <a:pos x="T6" y="T7"/>
                    </a:cxn>
                    <a:cxn ang="T104">
                      <a:pos x="T8" y="T9"/>
                    </a:cxn>
                    <a:cxn ang="T105">
                      <a:pos x="T10" y="T11"/>
                    </a:cxn>
                    <a:cxn ang="T106">
                      <a:pos x="T12" y="T13"/>
                    </a:cxn>
                    <a:cxn ang="T107">
                      <a:pos x="T14" y="T15"/>
                    </a:cxn>
                    <a:cxn ang="T108">
                      <a:pos x="T16" y="T17"/>
                    </a:cxn>
                    <a:cxn ang="T109">
                      <a:pos x="T18" y="T19"/>
                    </a:cxn>
                    <a:cxn ang="T110">
                      <a:pos x="T20" y="T21"/>
                    </a:cxn>
                    <a:cxn ang="T111">
                      <a:pos x="T22" y="T23"/>
                    </a:cxn>
                    <a:cxn ang="T112">
                      <a:pos x="T24" y="T25"/>
                    </a:cxn>
                    <a:cxn ang="T113">
                      <a:pos x="T26" y="T27"/>
                    </a:cxn>
                    <a:cxn ang="T114">
                      <a:pos x="T28" y="T29"/>
                    </a:cxn>
                    <a:cxn ang="T115">
                      <a:pos x="T30" y="T31"/>
                    </a:cxn>
                    <a:cxn ang="T116">
                      <a:pos x="T32" y="T33"/>
                    </a:cxn>
                    <a:cxn ang="T117">
                      <a:pos x="T34" y="T35"/>
                    </a:cxn>
                    <a:cxn ang="T118">
                      <a:pos x="T36" y="T37"/>
                    </a:cxn>
                    <a:cxn ang="T119">
                      <a:pos x="T38" y="T39"/>
                    </a:cxn>
                    <a:cxn ang="T120">
                      <a:pos x="T40" y="T41"/>
                    </a:cxn>
                    <a:cxn ang="T121">
                      <a:pos x="T42" y="T43"/>
                    </a:cxn>
                    <a:cxn ang="T122">
                      <a:pos x="T44" y="T45"/>
                    </a:cxn>
                    <a:cxn ang="T123">
                      <a:pos x="T46" y="T47"/>
                    </a:cxn>
                    <a:cxn ang="T124">
                      <a:pos x="T48" y="T49"/>
                    </a:cxn>
                    <a:cxn ang="T125">
                      <a:pos x="T50" y="T51"/>
                    </a:cxn>
                    <a:cxn ang="T126">
                      <a:pos x="T52" y="T53"/>
                    </a:cxn>
                    <a:cxn ang="T127">
                      <a:pos x="T54" y="T55"/>
                    </a:cxn>
                    <a:cxn ang="T128">
                      <a:pos x="T56" y="T57"/>
                    </a:cxn>
                    <a:cxn ang="T129">
                      <a:pos x="T58" y="T59"/>
                    </a:cxn>
                    <a:cxn ang="T130">
                      <a:pos x="T60" y="T61"/>
                    </a:cxn>
                    <a:cxn ang="T131">
                      <a:pos x="T62" y="T63"/>
                    </a:cxn>
                    <a:cxn ang="T132">
                      <a:pos x="T64" y="T65"/>
                    </a:cxn>
                    <a:cxn ang="T133">
                      <a:pos x="T66" y="T67"/>
                    </a:cxn>
                    <a:cxn ang="T134">
                      <a:pos x="T68" y="T69"/>
                    </a:cxn>
                    <a:cxn ang="T135">
                      <a:pos x="T70" y="T71"/>
                    </a:cxn>
                    <a:cxn ang="T136">
                      <a:pos x="T72" y="T73"/>
                    </a:cxn>
                    <a:cxn ang="T137">
                      <a:pos x="T74" y="T75"/>
                    </a:cxn>
                    <a:cxn ang="T138">
                      <a:pos x="T76" y="T77"/>
                    </a:cxn>
                    <a:cxn ang="T139">
                      <a:pos x="T78" y="T79"/>
                    </a:cxn>
                    <a:cxn ang="T140">
                      <a:pos x="T80" y="T81"/>
                    </a:cxn>
                    <a:cxn ang="T141">
                      <a:pos x="T82" y="T83"/>
                    </a:cxn>
                    <a:cxn ang="T142">
                      <a:pos x="T84" y="T85"/>
                    </a:cxn>
                    <a:cxn ang="T143">
                      <a:pos x="T86" y="T87"/>
                    </a:cxn>
                    <a:cxn ang="T144">
                      <a:pos x="T88" y="T89"/>
                    </a:cxn>
                    <a:cxn ang="T145">
                      <a:pos x="T90" y="T91"/>
                    </a:cxn>
                    <a:cxn ang="T146">
                      <a:pos x="T92" y="T93"/>
                    </a:cxn>
                    <a:cxn ang="T147">
                      <a:pos x="T94" y="T95"/>
                    </a:cxn>
                    <a:cxn ang="T148">
                      <a:pos x="T96" y="T97"/>
                    </a:cxn>
                    <a:cxn ang="T149">
                      <a:pos x="T98" y="T99"/>
                    </a:cxn>
                  </a:cxnLst>
                  <a:rect l="T150" t="T151" r="T152" b="T153"/>
                  <a:pathLst>
                    <a:path w="1222" h="270">
                      <a:moveTo>
                        <a:pt x="0" y="269"/>
                      </a:moveTo>
                      <a:lnTo>
                        <a:pt x="12" y="267"/>
                      </a:lnTo>
                      <a:lnTo>
                        <a:pt x="25" y="262"/>
                      </a:lnTo>
                      <a:lnTo>
                        <a:pt x="38" y="254"/>
                      </a:lnTo>
                      <a:lnTo>
                        <a:pt x="50" y="243"/>
                      </a:lnTo>
                      <a:lnTo>
                        <a:pt x="62" y="229"/>
                      </a:lnTo>
                      <a:lnTo>
                        <a:pt x="75" y="214"/>
                      </a:lnTo>
                      <a:lnTo>
                        <a:pt x="88" y="196"/>
                      </a:lnTo>
                      <a:lnTo>
                        <a:pt x="100" y="176"/>
                      </a:lnTo>
                      <a:lnTo>
                        <a:pt x="110" y="156"/>
                      </a:lnTo>
                      <a:lnTo>
                        <a:pt x="121" y="134"/>
                      </a:lnTo>
                      <a:lnTo>
                        <a:pt x="134" y="113"/>
                      </a:lnTo>
                      <a:lnTo>
                        <a:pt x="147" y="93"/>
                      </a:lnTo>
                      <a:lnTo>
                        <a:pt x="159" y="73"/>
                      </a:lnTo>
                      <a:lnTo>
                        <a:pt x="171" y="55"/>
                      </a:lnTo>
                      <a:lnTo>
                        <a:pt x="184" y="39"/>
                      </a:lnTo>
                      <a:lnTo>
                        <a:pt x="197" y="26"/>
                      </a:lnTo>
                      <a:lnTo>
                        <a:pt x="209" y="15"/>
                      </a:lnTo>
                      <a:lnTo>
                        <a:pt x="221" y="6"/>
                      </a:lnTo>
                      <a:lnTo>
                        <a:pt x="234" y="2"/>
                      </a:lnTo>
                      <a:lnTo>
                        <a:pt x="246" y="0"/>
                      </a:lnTo>
                      <a:lnTo>
                        <a:pt x="255" y="2"/>
                      </a:lnTo>
                      <a:lnTo>
                        <a:pt x="268" y="6"/>
                      </a:lnTo>
                      <a:lnTo>
                        <a:pt x="281" y="15"/>
                      </a:lnTo>
                      <a:lnTo>
                        <a:pt x="292" y="26"/>
                      </a:lnTo>
                      <a:lnTo>
                        <a:pt x="306" y="39"/>
                      </a:lnTo>
                      <a:lnTo>
                        <a:pt x="318" y="55"/>
                      </a:lnTo>
                      <a:lnTo>
                        <a:pt x="330" y="73"/>
                      </a:lnTo>
                      <a:lnTo>
                        <a:pt x="343" y="93"/>
                      </a:lnTo>
                      <a:lnTo>
                        <a:pt x="355" y="113"/>
                      </a:lnTo>
                      <a:lnTo>
                        <a:pt x="368" y="134"/>
                      </a:lnTo>
                      <a:lnTo>
                        <a:pt x="380" y="156"/>
                      </a:lnTo>
                      <a:lnTo>
                        <a:pt x="393" y="176"/>
                      </a:lnTo>
                      <a:lnTo>
                        <a:pt x="401" y="196"/>
                      </a:lnTo>
                      <a:lnTo>
                        <a:pt x="415" y="214"/>
                      </a:lnTo>
                      <a:lnTo>
                        <a:pt x="427" y="229"/>
                      </a:lnTo>
                      <a:lnTo>
                        <a:pt x="439" y="243"/>
                      </a:lnTo>
                      <a:lnTo>
                        <a:pt x="452" y="254"/>
                      </a:lnTo>
                      <a:lnTo>
                        <a:pt x="464" y="262"/>
                      </a:lnTo>
                      <a:lnTo>
                        <a:pt x="477" y="267"/>
                      </a:lnTo>
                      <a:lnTo>
                        <a:pt x="489" y="269"/>
                      </a:lnTo>
                      <a:lnTo>
                        <a:pt x="502" y="267"/>
                      </a:lnTo>
                      <a:lnTo>
                        <a:pt x="514" y="262"/>
                      </a:lnTo>
                      <a:lnTo>
                        <a:pt x="526" y="254"/>
                      </a:lnTo>
                      <a:lnTo>
                        <a:pt x="539" y="243"/>
                      </a:lnTo>
                      <a:lnTo>
                        <a:pt x="548" y="229"/>
                      </a:lnTo>
                      <a:lnTo>
                        <a:pt x="561" y="214"/>
                      </a:lnTo>
                      <a:lnTo>
                        <a:pt x="573" y="196"/>
                      </a:lnTo>
                      <a:lnTo>
                        <a:pt x="586" y="176"/>
                      </a:lnTo>
                      <a:lnTo>
                        <a:pt x="598" y="156"/>
                      </a:lnTo>
                      <a:lnTo>
                        <a:pt x="611" y="134"/>
                      </a:lnTo>
                      <a:lnTo>
                        <a:pt x="623" y="113"/>
                      </a:lnTo>
                      <a:lnTo>
                        <a:pt x="635" y="93"/>
                      </a:lnTo>
                      <a:lnTo>
                        <a:pt x="648" y="73"/>
                      </a:lnTo>
                      <a:lnTo>
                        <a:pt x="661" y="55"/>
                      </a:lnTo>
                      <a:lnTo>
                        <a:pt x="673" y="39"/>
                      </a:lnTo>
                      <a:lnTo>
                        <a:pt x="685" y="26"/>
                      </a:lnTo>
                      <a:lnTo>
                        <a:pt x="695" y="15"/>
                      </a:lnTo>
                      <a:lnTo>
                        <a:pt x="707" y="6"/>
                      </a:lnTo>
                      <a:lnTo>
                        <a:pt x="719" y="2"/>
                      </a:lnTo>
                      <a:lnTo>
                        <a:pt x="733" y="0"/>
                      </a:lnTo>
                      <a:lnTo>
                        <a:pt x="744" y="2"/>
                      </a:lnTo>
                      <a:lnTo>
                        <a:pt x="757" y="6"/>
                      </a:lnTo>
                      <a:lnTo>
                        <a:pt x="770" y="15"/>
                      </a:lnTo>
                      <a:lnTo>
                        <a:pt x="782" y="26"/>
                      </a:lnTo>
                      <a:lnTo>
                        <a:pt x="794" y="39"/>
                      </a:lnTo>
                      <a:lnTo>
                        <a:pt x="807" y="55"/>
                      </a:lnTo>
                      <a:lnTo>
                        <a:pt x="820" y="73"/>
                      </a:lnTo>
                      <a:lnTo>
                        <a:pt x="832" y="93"/>
                      </a:lnTo>
                      <a:lnTo>
                        <a:pt x="842" y="113"/>
                      </a:lnTo>
                      <a:lnTo>
                        <a:pt x="854" y="134"/>
                      </a:lnTo>
                      <a:lnTo>
                        <a:pt x="866" y="156"/>
                      </a:lnTo>
                      <a:lnTo>
                        <a:pt x="879" y="176"/>
                      </a:lnTo>
                      <a:lnTo>
                        <a:pt x="891" y="196"/>
                      </a:lnTo>
                      <a:lnTo>
                        <a:pt x="904" y="214"/>
                      </a:lnTo>
                      <a:lnTo>
                        <a:pt x="915" y="229"/>
                      </a:lnTo>
                      <a:lnTo>
                        <a:pt x="929" y="243"/>
                      </a:lnTo>
                      <a:lnTo>
                        <a:pt x="941" y="254"/>
                      </a:lnTo>
                      <a:lnTo>
                        <a:pt x="953" y="262"/>
                      </a:lnTo>
                      <a:lnTo>
                        <a:pt x="966" y="267"/>
                      </a:lnTo>
                      <a:lnTo>
                        <a:pt x="978" y="269"/>
                      </a:lnTo>
                      <a:lnTo>
                        <a:pt x="987" y="267"/>
                      </a:lnTo>
                      <a:lnTo>
                        <a:pt x="1000" y="262"/>
                      </a:lnTo>
                      <a:lnTo>
                        <a:pt x="1013" y="254"/>
                      </a:lnTo>
                      <a:lnTo>
                        <a:pt x="1024" y="243"/>
                      </a:lnTo>
                      <a:lnTo>
                        <a:pt x="1038" y="229"/>
                      </a:lnTo>
                      <a:lnTo>
                        <a:pt x="1050" y="214"/>
                      </a:lnTo>
                      <a:lnTo>
                        <a:pt x="1062" y="196"/>
                      </a:lnTo>
                      <a:lnTo>
                        <a:pt x="1075" y="176"/>
                      </a:lnTo>
                      <a:lnTo>
                        <a:pt x="1087" y="156"/>
                      </a:lnTo>
                      <a:lnTo>
                        <a:pt x="1100" y="134"/>
                      </a:lnTo>
                      <a:lnTo>
                        <a:pt x="1112" y="113"/>
                      </a:lnTo>
                      <a:lnTo>
                        <a:pt x="1125" y="93"/>
                      </a:lnTo>
                      <a:lnTo>
                        <a:pt x="1134" y="73"/>
                      </a:lnTo>
                      <a:lnTo>
                        <a:pt x="1146" y="55"/>
                      </a:lnTo>
                      <a:lnTo>
                        <a:pt x="1159" y="39"/>
                      </a:lnTo>
                      <a:lnTo>
                        <a:pt x="1171" y="26"/>
                      </a:lnTo>
                      <a:lnTo>
                        <a:pt x="1184" y="15"/>
                      </a:lnTo>
                      <a:lnTo>
                        <a:pt x="1196" y="6"/>
                      </a:lnTo>
                      <a:lnTo>
                        <a:pt x="1209" y="2"/>
                      </a:lnTo>
                      <a:lnTo>
                        <a:pt x="1221" y="0"/>
                      </a:lnTo>
                    </a:path>
                  </a:pathLst>
                </a:custGeom>
                <a:noFill/>
                <a:ln w="12700" cap="rnd">
                  <a:solidFill>
                    <a:srgbClr val="0000FF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4061" name="Freeform 150"/>
                <p:cNvSpPr>
                  <a:spLocks/>
                </p:cNvSpPr>
                <p:nvPr/>
              </p:nvSpPr>
              <p:spPr bwMode="auto">
                <a:xfrm>
                  <a:off x="2470" y="1681"/>
                  <a:ext cx="493" cy="270"/>
                </a:xfrm>
                <a:custGeom>
                  <a:avLst/>
                  <a:gdLst>
                    <a:gd name="T0" fmla="*/ 0 w 493"/>
                    <a:gd name="T1" fmla="*/ 0 h 270"/>
                    <a:gd name="T2" fmla="*/ 12 w 493"/>
                    <a:gd name="T3" fmla="*/ 2 h 270"/>
                    <a:gd name="T4" fmla="*/ 24 w 493"/>
                    <a:gd name="T5" fmla="*/ 6 h 270"/>
                    <a:gd name="T6" fmla="*/ 38 w 493"/>
                    <a:gd name="T7" fmla="*/ 15 h 270"/>
                    <a:gd name="T8" fmla="*/ 50 w 493"/>
                    <a:gd name="T9" fmla="*/ 26 h 270"/>
                    <a:gd name="T10" fmla="*/ 62 w 493"/>
                    <a:gd name="T11" fmla="*/ 39 h 270"/>
                    <a:gd name="T12" fmla="*/ 75 w 493"/>
                    <a:gd name="T13" fmla="*/ 55 h 270"/>
                    <a:gd name="T14" fmla="*/ 88 w 493"/>
                    <a:gd name="T15" fmla="*/ 73 h 270"/>
                    <a:gd name="T16" fmla="*/ 100 w 493"/>
                    <a:gd name="T17" fmla="*/ 93 h 270"/>
                    <a:gd name="T18" fmla="*/ 110 w 493"/>
                    <a:gd name="T19" fmla="*/ 113 h 270"/>
                    <a:gd name="T20" fmla="*/ 122 w 493"/>
                    <a:gd name="T21" fmla="*/ 134 h 270"/>
                    <a:gd name="T22" fmla="*/ 134 w 493"/>
                    <a:gd name="T23" fmla="*/ 156 h 270"/>
                    <a:gd name="T24" fmla="*/ 147 w 493"/>
                    <a:gd name="T25" fmla="*/ 176 h 270"/>
                    <a:gd name="T26" fmla="*/ 160 w 493"/>
                    <a:gd name="T27" fmla="*/ 196 h 270"/>
                    <a:gd name="T28" fmla="*/ 172 w 493"/>
                    <a:gd name="T29" fmla="*/ 214 h 270"/>
                    <a:gd name="T30" fmla="*/ 184 w 493"/>
                    <a:gd name="T31" fmla="*/ 229 h 270"/>
                    <a:gd name="T32" fmla="*/ 197 w 493"/>
                    <a:gd name="T33" fmla="*/ 243 h 270"/>
                    <a:gd name="T34" fmla="*/ 210 w 493"/>
                    <a:gd name="T35" fmla="*/ 254 h 270"/>
                    <a:gd name="T36" fmla="*/ 222 w 493"/>
                    <a:gd name="T37" fmla="*/ 262 h 270"/>
                    <a:gd name="T38" fmla="*/ 235 w 493"/>
                    <a:gd name="T39" fmla="*/ 267 h 270"/>
                    <a:gd name="T40" fmla="*/ 247 w 493"/>
                    <a:gd name="T41" fmla="*/ 269 h 270"/>
                    <a:gd name="T42" fmla="*/ 256 w 493"/>
                    <a:gd name="T43" fmla="*/ 267 h 270"/>
                    <a:gd name="T44" fmla="*/ 270 w 493"/>
                    <a:gd name="T45" fmla="*/ 262 h 270"/>
                    <a:gd name="T46" fmla="*/ 282 w 493"/>
                    <a:gd name="T47" fmla="*/ 254 h 270"/>
                    <a:gd name="T48" fmla="*/ 294 w 493"/>
                    <a:gd name="T49" fmla="*/ 243 h 270"/>
                    <a:gd name="T50" fmla="*/ 307 w 493"/>
                    <a:gd name="T51" fmla="*/ 229 h 270"/>
                    <a:gd name="T52" fmla="*/ 320 w 493"/>
                    <a:gd name="T53" fmla="*/ 214 h 270"/>
                    <a:gd name="T54" fmla="*/ 332 w 493"/>
                    <a:gd name="T55" fmla="*/ 196 h 270"/>
                    <a:gd name="T56" fmla="*/ 345 w 493"/>
                    <a:gd name="T57" fmla="*/ 176 h 270"/>
                    <a:gd name="T58" fmla="*/ 357 w 493"/>
                    <a:gd name="T59" fmla="*/ 156 h 270"/>
                    <a:gd name="T60" fmla="*/ 370 w 493"/>
                    <a:gd name="T61" fmla="*/ 134 h 270"/>
                    <a:gd name="T62" fmla="*/ 382 w 493"/>
                    <a:gd name="T63" fmla="*/ 113 h 270"/>
                    <a:gd name="T64" fmla="*/ 395 w 493"/>
                    <a:gd name="T65" fmla="*/ 93 h 270"/>
                    <a:gd name="T66" fmla="*/ 404 w 493"/>
                    <a:gd name="T67" fmla="*/ 73 h 270"/>
                    <a:gd name="T68" fmla="*/ 417 w 493"/>
                    <a:gd name="T69" fmla="*/ 55 h 270"/>
                    <a:gd name="T70" fmla="*/ 429 w 493"/>
                    <a:gd name="T71" fmla="*/ 39 h 270"/>
                    <a:gd name="T72" fmla="*/ 442 w 493"/>
                    <a:gd name="T73" fmla="*/ 26 h 270"/>
                    <a:gd name="T74" fmla="*/ 454 w 493"/>
                    <a:gd name="T75" fmla="*/ 15 h 270"/>
                    <a:gd name="T76" fmla="*/ 467 w 493"/>
                    <a:gd name="T77" fmla="*/ 6 h 270"/>
                    <a:gd name="T78" fmla="*/ 479 w 493"/>
                    <a:gd name="T79" fmla="*/ 2 h 270"/>
                    <a:gd name="T80" fmla="*/ 492 w 493"/>
                    <a:gd name="T81" fmla="*/ 0 h 270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w 493"/>
                    <a:gd name="T124" fmla="*/ 0 h 270"/>
                    <a:gd name="T125" fmla="*/ 493 w 493"/>
                    <a:gd name="T126" fmla="*/ 270 h 270"/>
                  </a:gdLst>
                  <a:ahLst/>
                  <a:cxnLst>
                    <a:cxn ang="T82">
                      <a:pos x="T0" y="T1"/>
                    </a:cxn>
                    <a:cxn ang="T83">
                      <a:pos x="T2" y="T3"/>
                    </a:cxn>
                    <a:cxn ang="T84">
                      <a:pos x="T4" y="T5"/>
                    </a:cxn>
                    <a:cxn ang="T85">
                      <a:pos x="T6" y="T7"/>
                    </a:cxn>
                    <a:cxn ang="T86">
                      <a:pos x="T8" y="T9"/>
                    </a:cxn>
                    <a:cxn ang="T87">
                      <a:pos x="T10" y="T11"/>
                    </a:cxn>
                    <a:cxn ang="T88">
                      <a:pos x="T12" y="T13"/>
                    </a:cxn>
                    <a:cxn ang="T89">
                      <a:pos x="T14" y="T15"/>
                    </a:cxn>
                    <a:cxn ang="T90">
                      <a:pos x="T16" y="T17"/>
                    </a:cxn>
                    <a:cxn ang="T91">
                      <a:pos x="T18" y="T19"/>
                    </a:cxn>
                    <a:cxn ang="T92">
                      <a:pos x="T20" y="T21"/>
                    </a:cxn>
                    <a:cxn ang="T93">
                      <a:pos x="T22" y="T23"/>
                    </a:cxn>
                    <a:cxn ang="T94">
                      <a:pos x="T24" y="T25"/>
                    </a:cxn>
                    <a:cxn ang="T95">
                      <a:pos x="T26" y="T27"/>
                    </a:cxn>
                    <a:cxn ang="T96">
                      <a:pos x="T28" y="T29"/>
                    </a:cxn>
                    <a:cxn ang="T97">
                      <a:pos x="T30" y="T31"/>
                    </a:cxn>
                    <a:cxn ang="T98">
                      <a:pos x="T32" y="T33"/>
                    </a:cxn>
                    <a:cxn ang="T99">
                      <a:pos x="T34" y="T35"/>
                    </a:cxn>
                    <a:cxn ang="T100">
                      <a:pos x="T36" y="T37"/>
                    </a:cxn>
                    <a:cxn ang="T101">
                      <a:pos x="T38" y="T39"/>
                    </a:cxn>
                    <a:cxn ang="T102">
                      <a:pos x="T40" y="T41"/>
                    </a:cxn>
                    <a:cxn ang="T103">
                      <a:pos x="T42" y="T43"/>
                    </a:cxn>
                    <a:cxn ang="T104">
                      <a:pos x="T44" y="T45"/>
                    </a:cxn>
                    <a:cxn ang="T105">
                      <a:pos x="T46" y="T47"/>
                    </a:cxn>
                    <a:cxn ang="T106">
                      <a:pos x="T48" y="T49"/>
                    </a:cxn>
                    <a:cxn ang="T107">
                      <a:pos x="T50" y="T51"/>
                    </a:cxn>
                    <a:cxn ang="T108">
                      <a:pos x="T52" y="T53"/>
                    </a:cxn>
                    <a:cxn ang="T109">
                      <a:pos x="T54" y="T55"/>
                    </a:cxn>
                    <a:cxn ang="T110">
                      <a:pos x="T56" y="T57"/>
                    </a:cxn>
                    <a:cxn ang="T111">
                      <a:pos x="T58" y="T59"/>
                    </a:cxn>
                    <a:cxn ang="T112">
                      <a:pos x="T60" y="T61"/>
                    </a:cxn>
                    <a:cxn ang="T113">
                      <a:pos x="T62" y="T63"/>
                    </a:cxn>
                    <a:cxn ang="T114">
                      <a:pos x="T64" y="T65"/>
                    </a:cxn>
                    <a:cxn ang="T115">
                      <a:pos x="T66" y="T67"/>
                    </a:cxn>
                    <a:cxn ang="T116">
                      <a:pos x="T68" y="T69"/>
                    </a:cxn>
                    <a:cxn ang="T117">
                      <a:pos x="T70" y="T71"/>
                    </a:cxn>
                    <a:cxn ang="T118">
                      <a:pos x="T72" y="T73"/>
                    </a:cxn>
                    <a:cxn ang="T119">
                      <a:pos x="T74" y="T75"/>
                    </a:cxn>
                    <a:cxn ang="T120">
                      <a:pos x="T76" y="T77"/>
                    </a:cxn>
                    <a:cxn ang="T121">
                      <a:pos x="T78" y="T79"/>
                    </a:cxn>
                    <a:cxn ang="T122">
                      <a:pos x="T80" y="T81"/>
                    </a:cxn>
                  </a:cxnLst>
                  <a:rect l="T123" t="T124" r="T125" b="T126"/>
                  <a:pathLst>
                    <a:path w="493" h="270">
                      <a:moveTo>
                        <a:pt x="0" y="0"/>
                      </a:moveTo>
                      <a:lnTo>
                        <a:pt x="12" y="2"/>
                      </a:lnTo>
                      <a:lnTo>
                        <a:pt x="24" y="6"/>
                      </a:lnTo>
                      <a:lnTo>
                        <a:pt x="38" y="15"/>
                      </a:lnTo>
                      <a:lnTo>
                        <a:pt x="50" y="26"/>
                      </a:lnTo>
                      <a:lnTo>
                        <a:pt x="62" y="39"/>
                      </a:lnTo>
                      <a:lnTo>
                        <a:pt x="75" y="55"/>
                      </a:lnTo>
                      <a:lnTo>
                        <a:pt x="88" y="73"/>
                      </a:lnTo>
                      <a:lnTo>
                        <a:pt x="100" y="93"/>
                      </a:lnTo>
                      <a:lnTo>
                        <a:pt x="110" y="113"/>
                      </a:lnTo>
                      <a:lnTo>
                        <a:pt x="122" y="134"/>
                      </a:lnTo>
                      <a:lnTo>
                        <a:pt x="134" y="156"/>
                      </a:lnTo>
                      <a:lnTo>
                        <a:pt x="147" y="176"/>
                      </a:lnTo>
                      <a:lnTo>
                        <a:pt x="160" y="196"/>
                      </a:lnTo>
                      <a:lnTo>
                        <a:pt x="172" y="214"/>
                      </a:lnTo>
                      <a:lnTo>
                        <a:pt x="184" y="229"/>
                      </a:lnTo>
                      <a:lnTo>
                        <a:pt x="197" y="243"/>
                      </a:lnTo>
                      <a:lnTo>
                        <a:pt x="210" y="254"/>
                      </a:lnTo>
                      <a:lnTo>
                        <a:pt x="222" y="262"/>
                      </a:lnTo>
                      <a:lnTo>
                        <a:pt x="235" y="267"/>
                      </a:lnTo>
                      <a:lnTo>
                        <a:pt x="247" y="269"/>
                      </a:lnTo>
                      <a:lnTo>
                        <a:pt x="256" y="267"/>
                      </a:lnTo>
                      <a:lnTo>
                        <a:pt x="270" y="262"/>
                      </a:lnTo>
                      <a:lnTo>
                        <a:pt x="282" y="254"/>
                      </a:lnTo>
                      <a:lnTo>
                        <a:pt x="294" y="243"/>
                      </a:lnTo>
                      <a:lnTo>
                        <a:pt x="307" y="229"/>
                      </a:lnTo>
                      <a:lnTo>
                        <a:pt x="320" y="214"/>
                      </a:lnTo>
                      <a:lnTo>
                        <a:pt x="332" y="196"/>
                      </a:lnTo>
                      <a:lnTo>
                        <a:pt x="345" y="176"/>
                      </a:lnTo>
                      <a:lnTo>
                        <a:pt x="357" y="156"/>
                      </a:lnTo>
                      <a:lnTo>
                        <a:pt x="370" y="134"/>
                      </a:lnTo>
                      <a:lnTo>
                        <a:pt x="382" y="113"/>
                      </a:lnTo>
                      <a:lnTo>
                        <a:pt x="395" y="93"/>
                      </a:lnTo>
                      <a:lnTo>
                        <a:pt x="404" y="73"/>
                      </a:lnTo>
                      <a:lnTo>
                        <a:pt x="417" y="55"/>
                      </a:lnTo>
                      <a:lnTo>
                        <a:pt x="429" y="39"/>
                      </a:lnTo>
                      <a:lnTo>
                        <a:pt x="442" y="26"/>
                      </a:lnTo>
                      <a:lnTo>
                        <a:pt x="454" y="15"/>
                      </a:lnTo>
                      <a:lnTo>
                        <a:pt x="467" y="6"/>
                      </a:lnTo>
                      <a:lnTo>
                        <a:pt x="479" y="2"/>
                      </a:lnTo>
                      <a:lnTo>
                        <a:pt x="492" y="0"/>
                      </a:lnTo>
                    </a:path>
                  </a:pathLst>
                </a:custGeom>
                <a:noFill/>
                <a:ln w="12700" cap="rnd">
                  <a:solidFill>
                    <a:srgbClr val="0000FF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44051" name="Rectangle 151"/>
              <p:cNvSpPr>
                <a:spLocks noChangeArrowheads="1"/>
              </p:cNvSpPr>
              <p:nvPr/>
            </p:nvSpPr>
            <p:spPr bwMode="auto">
              <a:xfrm>
                <a:off x="199" y="2102"/>
                <a:ext cx="658" cy="2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101494" tIns="50748" rIns="101494" bIns="50748">
                <a:prstTxWarp prst="textNoShape">
                  <a:avLst/>
                </a:prstTxWarp>
                <a:spAutoFit/>
              </a:bodyPr>
              <a:lstStyle/>
              <a:p>
                <a:pPr defTabSz="1008063" eaLnBrk="0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en-US" sz="1300">
                    <a:solidFill>
                      <a:schemeClr val="tx1"/>
                    </a:solidFill>
                    <a:latin typeface="Arial" pitchFamily="-110" charset="0"/>
                  </a:rPr>
                  <a:t> RF deflector</a:t>
                </a:r>
              </a:p>
              <a:p>
                <a:pPr defTabSz="1008063" eaLnBrk="0">
                  <a:lnSpc>
                    <a:spcPct val="100000"/>
                  </a:lnSpc>
                  <a:buClrTx/>
                  <a:buSzTx/>
                  <a:buFontTx/>
                  <a:buNone/>
                </a:pPr>
                <a:r>
                  <a:rPr lang="en-US" sz="1300">
                    <a:solidFill>
                      <a:schemeClr val="tx1"/>
                    </a:solidFill>
                    <a:latin typeface="Arial" pitchFamily="-110" charset="0"/>
                  </a:rPr>
                  <a:t> field</a:t>
                </a:r>
              </a:p>
            </p:txBody>
          </p:sp>
          <p:sp>
            <p:nvSpPr>
              <p:cNvPr id="250008" name="Oval 152"/>
              <p:cNvSpPr>
                <a:spLocks noChangeArrowheads="1"/>
              </p:cNvSpPr>
              <p:nvPr/>
            </p:nvSpPr>
            <p:spPr bwMode="auto">
              <a:xfrm>
                <a:off x="1564" y="2081"/>
                <a:ext cx="68" cy="6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12700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053" name="Line 153"/>
              <p:cNvSpPr>
                <a:spLocks noChangeShapeType="1"/>
              </p:cNvSpPr>
              <p:nvPr/>
            </p:nvSpPr>
            <p:spPr bwMode="auto">
              <a:xfrm>
                <a:off x="838" y="2243"/>
                <a:ext cx="1780" cy="1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0010" name="Oval 154"/>
              <p:cNvSpPr>
                <a:spLocks noChangeArrowheads="1"/>
              </p:cNvSpPr>
              <p:nvPr/>
            </p:nvSpPr>
            <p:spPr bwMode="auto">
              <a:xfrm>
                <a:off x="2047" y="2081"/>
                <a:ext cx="68" cy="6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12700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0011" name="Oval 155"/>
              <p:cNvSpPr>
                <a:spLocks noChangeArrowheads="1"/>
              </p:cNvSpPr>
              <p:nvPr/>
            </p:nvSpPr>
            <p:spPr bwMode="auto">
              <a:xfrm>
                <a:off x="1072" y="2081"/>
                <a:ext cx="68" cy="6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12700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0012" name="Oval 156"/>
              <p:cNvSpPr>
                <a:spLocks noChangeArrowheads="1"/>
              </p:cNvSpPr>
              <p:nvPr/>
            </p:nvSpPr>
            <p:spPr bwMode="auto">
              <a:xfrm>
                <a:off x="2505" y="1645"/>
                <a:ext cx="68" cy="6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12700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0013" name="Oval 157"/>
              <p:cNvSpPr>
                <a:spLocks noChangeArrowheads="1"/>
              </p:cNvSpPr>
              <p:nvPr/>
            </p:nvSpPr>
            <p:spPr bwMode="auto">
              <a:xfrm>
                <a:off x="1931" y="1538"/>
                <a:ext cx="68" cy="6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12700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0014" name="Oval 158"/>
              <p:cNvSpPr>
                <a:spLocks noChangeArrowheads="1"/>
              </p:cNvSpPr>
              <p:nvPr/>
            </p:nvSpPr>
            <p:spPr bwMode="auto">
              <a:xfrm>
                <a:off x="1475" y="1373"/>
                <a:ext cx="68" cy="6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12700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0015" name="Oval 159"/>
              <p:cNvSpPr>
                <a:spLocks noChangeArrowheads="1"/>
              </p:cNvSpPr>
              <p:nvPr/>
            </p:nvSpPr>
            <p:spPr bwMode="auto">
              <a:xfrm>
                <a:off x="1106" y="1229"/>
                <a:ext cx="68" cy="68"/>
              </a:xfrm>
              <a:prstGeom prst="ellipse">
                <a:avLst/>
              </a:prstGeom>
              <a:gradFill rotWithShape="0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shade val="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12700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44044" name="Rectangle 160"/>
          <p:cNvSpPr>
            <a:spLocks noChangeArrowheads="1"/>
          </p:cNvSpPr>
          <p:nvPr/>
        </p:nvSpPr>
        <p:spPr bwMode="auto">
          <a:xfrm>
            <a:off x="2346325" y="168275"/>
            <a:ext cx="6673850" cy="588963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  <a:spAutoFit/>
          </a:bodyPr>
          <a:lstStyle/>
          <a:p>
            <a:pPr defTabSz="1008063" eaLnBrk="0">
              <a:lnSpc>
                <a:spcPct val="100000"/>
              </a:lnSpc>
              <a:buClrTx/>
              <a:buSzTx/>
              <a:buFontTx/>
              <a:buNone/>
            </a:pPr>
            <a:r>
              <a:rPr lang="en-US" sz="3200">
                <a:solidFill>
                  <a:srgbClr val="0000FF"/>
                </a:solidFill>
              </a:rPr>
              <a:t>RF injection in combiner ring</a:t>
            </a:r>
          </a:p>
        </p:txBody>
      </p:sp>
      <p:sp>
        <p:nvSpPr>
          <p:cNvPr id="44045" name="Rectangle 161"/>
          <p:cNvSpPr>
            <a:spLocks noChangeArrowheads="1"/>
          </p:cNvSpPr>
          <p:nvPr/>
        </p:nvSpPr>
        <p:spPr bwMode="auto">
          <a:xfrm>
            <a:off x="0" y="936625"/>
            <a:ext cx="6702425" cy="34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marL="431800" indent="-323850" defTabSz="457200">
              <a:spcAft>
                <a:spcPts val="1425"/>
              </a:spcAft>
              <a:buSzPct val="64000"/>
              <a:buFont typeface="StarSymbol" charset="0"/>
              <a:buBlip>
                <a:blip r:embed="rId2"/>
              </a:buBlip>
            </a:pPr>
            <a:r>
              <a:rPr lang="en-US">
                <a:solidFill>
                  <a:schemeClr val="tx1"/>
                </a:solidFill>
              </a:rPr>
              <a:t>combination </a:t>
            </a:r>
            <a:r>
              <a:rPr lang="en-US"/>
              <a:t>factors </a:t>
            </a:r>
            <a:r>
              <a:rPr lang="en-US">
                <a:solidFill>
                  <a:schemeClr val="tx1"/>
                </a:solidFill>
              </a:rPr>
              <a:t>up to 5 reachable in a ring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499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99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499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9858" grpId="0" animBg="1"/>
      <p:bldP spid="249859" grpId="0" animBg="1"/>
      <p:bldP spid="249947" grpId="0" animBg="1"/>
      <p:bldP spid="249947" grpId="1" animBg="1"/>
      <p:bldP spid="24997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ea typeface="ＭＳ Ｐゴシック" pitchFamily="-110" charset="-128"/>
                <a:cs typeface="ＭＳ Ｐゴシック" pitchFamily="-110" charset="-128"/>
              </a:rPr>
              <a:t>Combination setup procedure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338" y="881063"/>
            <a:ext cx="9771062" cy="2713037"/>
          </a:xfrm>
        </p:spPr>
        <p:txBody>
          <a:bodyPr/>
          <a:lstStyle/>
          <a:p>
            <a:pPr eaLnBrk="1"/>
            <a:r>
              <a:rPr lang="en-US" dirty="0">
                <a:ea typeface="ＭＳ Ｐゴシック" pitchFamily="-110" charset="-128"/>
                <a:cs typeface="ＭＳ Ｐゴシック" pitchFamily="-110" charset="-128"/>
              </a:rPr>
              <a:t>Developed a setup procedure to optimize combination</a:t>
            </a:r>
          </a:p>
          <a:p>
            <a:pPr eaLnBrk="1"/>
            <a:r>
              <a:rPr lang="en-US" dirty="0">
                <a:ea typeface="ＭＳ Ｐゴシック" pitchFamily="-110" charset="-128"/>
                <a:cs typeface="ＭＳ Ｐゴシック" pitchFamily="-110" charset="-128"/>
              </a:rPr>
              <a:t>5 parameters</a:t>
            </a:r>
          </a:p>
          <a:p>
            <a:pPr lvl="1" eaLnBrk="1"/>
            <a:r>
              <a:rPr lang="en-US" dirty="0">
                <a:solidFill>
                  <a:srgbClr val="FF0000"/>
                </a:solidFill>
              </a:rPr>
              <a:t>Amplitude</a:t>
            </a:r>
            <a:r>
              <a:rPr lang="en-US" dirty="0"/>
              <a:t> and </a:t>
            </a:r>
            <a:r>
              <a:rPr lang="en-US" dirty="0">
                <a:solidFill>
                  <a:srgbClr val="FF0000"/>
                </a:solidFill>
              </a:rPr>
              <a:t>phase</a:t>
            </a:r>
            <a:r>
              <a:rPr lang="en-US" dirty="0"/>
              <a:t> in each deflector</a:t>
            </a:r>
            <a:endParaRPr lang="en-US" dirty="0" smtClean="0"/>
          </a:p>
          <a:p>
            <a:pPr lvl="1" eaLnBrk="1"/>
            <a:r>
              <a:rPr lang="en-US" dirty="0" smtClean="0">
                <a:solidFill>
                  <a:srgbClr val="FF0000"/>
                </a:solidFill>
              </a:rPr>
              <a:t>Ring path length</a:t>
            </a:r>
            <a:r>
              <a:rPr lang="en-US" dirty="0" smtClean="0"/>
              <a:t> (wiggler </a:t>
            </a:r>
            <a:r>
              <a:rPr lang="en-US" dirty="0"/>
              <a:t>for path length tuning)</a:t>
            </a:r>
          </a:p>
          <a:p>
            <a:pPr eaLnBrk="1"/>
            <a:r>
              <a:rPr lang="en-US" dirty="0">
                <a:ea typeface="ＭＳ Ｐゴシック" pitchFamily="-110" charset="-128"/>
                <a:cs typeface="ＭＳ Ｐゴシック" pitchFamily="-110" charset="-128"/>
              </a:rPr>
              <a:t>Monitor </a:t>
            </a:r>
            <a:r>
              <a:rPr lang="en-US" dirty="0">
                <a:solidFill>
                  <a:srgbClr val="FF0000"/>
                </a:solidFill>
                <a:ea typeface="ＭＳ Ｐゴシック" pitchFamily="-110" charset="-128"/>
                <a:cs typeface="ＭＳ Ｐゴシック" pitchFamily="-110" charset="-128"/>
              </a:rPr>
              <a:t>trajectory</a:t>
            </a:r>
            <a:r>
              <a:rPr lang="en-US" dirty="0">
                <a:ea typeface="ＭＳ Ｐゴシック" pitchFamily="-110" charset="-128"/>
                <a:cs typeface="ＭＳ Ｐゴシック" pitchFamily="-110" charset="-128"/>
              </a:rPr>
              <a:t> differences over various turns</a:t>
            </a:r>
          </a:p>
        </p:txBody>
      </p:sp>
      <p:pic>
        <p:nvPicPr>
          <p:cNvPr id="45060" name="Picture 4" descr="comb-setu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68500" y="3665538"/>
            <a:ext cx="6003925" cy="3592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 bwMode="auto">
          <a:xfrm>
            <a:off x="4337092" y="3989591"/>
            <a:ext cx="395371" cy="51517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457200" marR="0" indent="0" algn="ctr" defTabSz="457200" rtl="0" eaLnBrk="1" fontAlgn="base" latinLnBrk="0" hangingPunct="0">
              <a:lnSpc>
                <a:spcPct val="93000"/>
              </a:lnSpc>
              <a:spcBef>
                <a:spcPct val="50000"/>
              </a:spcBef>
              <a:spcAft>
                <a:spcPts val="1138"/>
              </a:spcAft>
              <a:buClr>
                <a:srgbClr val="000000"/>
              </a:buClr>
              <a:buSzPct val="68000"/>
              <a:buFont typeface="StarSymbol" charset="0"/>
              <a:buNone/>
              <a:tabLst/>
            </a:pPr>
            <a:endParaRPr kumimoji="0" lang="en-US" sz="2600" b="0" i="0" u="none" strike="noStrike" cap="none" normalizeH="0" baseline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7464113" y="5487185"/>
            <a:ext cx="299522" cy="371403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0" tIns="0" rIns="0" bIns="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457200" marR="0" indent="0" algn="ctr" defTabSz="457200" rtl="0" eaLnBrk="1" fontAlgn="base" latinLnBrk="0" hangingPunct="0">
              <a:lnSpc>
                <a:spcPct val="93000"/>
              </a:lnSpc>
              <a:spcBef>
                <a:spcPct val="50000"/>
              </a:spcBef>
              <a:spcAft>
                <a:spcPts val="1138"/>
              </a:spcAft>
              <a:buClr>
                <a:srgbClr val="000000"/>
              </a:buClr>
              <a:buSzPct val="68000"/>
              <a:buFont typeface="StarSymbol" charset="0"/>
              <a:buNone/>
              <a:tabLst/>
            </a:pPr>
            <a:r>
              <a:rPr lang="en-US" dirty="0" err="1">
                <a:latin typeface="Times New Roman" pitchFamily="18" charset="0"/>
              </a:rPr>
              <a:t>s</a:t>
            </a:r>
            <a:endParaRPr kumimoji="0" lang="en-US" sz="2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ea typeface="ＭＳ Ｐゴシック" pitchFamily="-110" charset="-128"/>
                <a:cs typeface="ＭＳ Ｐゴシック" pitchFamily="-110" charset="-128"/>
              </a:rPr>
              <a:t>Isochronicity Tuning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338" y="974725"/>
            <a:ext cx="9771062" cy="1666875"/>
          </a:xfrm>
        </p:spPr>
        <p:txBody>
          <a:bodyPr/>
          <a:lstStyle/>
          <a:p>
            <a:pPr eaLnBrk="1"/>
            <a:r>
              <a:rPr lang="en-US">
                <a:ea typeface="ＭＳ Ｐゴシック" pitchFamily="-110" charset="-128"/>
                <a:cs typeface="ＭＳ Ｐゴシック" pitchFamily="-110" charset="-128"/>
              </a:rPr>
              <a:t>ring optics needs to be </a:t>
            </a:r>
            <a:r>
              <a:rPr lang="en-US">
                <a:solidFill>
                  <a:srgbClr val="FF0000"/>
                </a:solidFill>
                <a:ea typeface="ＭＳ Ｐゴシック" pitchFamily="-110" charset="-128"/>
                <a:cs typeface="ＭＳ Ｐゴシック" pitchFamily="-110" charset="-128"/>
              </a:rPr>
              <a:t>isochronous</a:t>
            </a:r>
            <a:r>
              <a:rPr lang="en-US">
                <a:ea typeface="ＭＳ Ｐゴシック" pitchFamily="-110" charset="-128"/>
                <a:cs typeface="ＭＳ Ｐゴシック" pitchFamily="-110" charset="-128"/>
              </a:rPr>
              <a:t> to keep short bunch length</a:t>
            </a:r>
            <a:br>
              <a:rPr lang="en-US">
                <a:ea typeface="ＭＳ Ｐゴシック" pitchFamily="-110" charset="-128"/>
                <a:cs typeface="ＭＳ Ｐゴシック" pitchFamily="-110" charset="-128"/>
              </a:rPr>
            </a:br>
            <a:r>
              <a:rPr lang="en-US">
                <a:ea typeface="ＭＳ Ｐゴシック" pitchFamily="-110" charset="-128"/>
                <a:cs typeface="ＭＳ Ｐゴシック" pitchFamily="-110" charset="-128"/>
              </a:rPr>
              <a:t>=&gt; high power extraction efficiency</a:t>
            </a:r>
          </a:p>
          <a:p>
            <a:pPr eaLnBrk="1"/>
            <a:r>
              <a:rPr lang="en-US">
                <a:ea typeface="ＭＳ Ｐゴシック" pitchFamily="-110" charset="-128"/>
                <a:cs typeface="ＭＳ Ｐゴシック" pitchFamily="-110" charset="-128"/>
              </a:rPr>
              <a:t>Streak Camera observations</a:t>
            </a:r>
          </a:p>
        </p:txBody>
      </p:sp>
      <p:pic>
        <p:nvPicPr>
          <p:cNvPr id="46084" name="Picture 4" descr="fig16a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164735" y="3082925"/>
            <a:ext cx="5372829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5" name="Picture 5" descr="fig16b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85372" y="5532438"/>
            <a:ext cx="5458556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6" name="Picture 6" descr="fig17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5737924" y="1528763"/>
            <a:ext cx="4337240" cy="385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087" name="Text Box 7"/>
          <p:cNvSpPr txBox="1">
            <a:spLocks noChangeArrowheads="1"/>
          </p:cNvSpPr>
          <p:nvPr/>
        </p:nvSpPr>
        <p:spPr bwMode="auto">
          <a:xfrm>
            <a:off x="711200" y="5181600"/>
            <a:ext cx="43561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  <a:spAutoFit/>
          </a:bodyPr>
          <a:lstStyle/>
          <a:p>
            <a:pPr marL="457200" defTabSz="457200"/>
            <a:r>
              <a:rPr lang="en-US">
                <a:solidFill>
                  <a:schemeClr val="tx1"/>
                </a:solidFill>
              </a:rPr>
              <a:t>isochronous – 60</a:t>
            </a:r>
            <a:r>
              <a:rPr lang="en-US" baseline="30000">
                <a:solidFill>
                  <a:schemeClr val="tx1"/>
                </a:solidFill>
              </a:rPr>
              <a:t>th</a:t>
            </a:r>
            <a:r>
              <a:rPr lang="en-US">
                <a:solidFill>
                  <a:schemeClr val="tx1"/>
                </a:solidFill>
              </a:rPr>
              <a:t> turn</a:t>
            </a:r>
          </a:p>
        </p:txBody>
      </p:sp>
      <p:sp>
        <p:nvSpPr>
          <p:cNvPr id="46088" name="Rectangle 8"/>
          <p:cNvSpPr>
            <a:spLocks noChangeArrowheads="1"/>
          </p:cNvSpPr>
          <p:nvPr/>
        </p:nvSpPr>
        <p:spPr bwMode="auto">
          <a:xfrm>
            <a:off x="647700" y="2670175"/>
            <a:ext cx="39830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>
            <a:prstTxWarp prst="textNoShape">
              <a:avLst/>
            </a:prstTxWarp>
            <a:spAutoFit/>
          </a:bodyPr>
          <a:lstStyle/>
          <a:p>
            <a:pPr marL="457200" defTabSz="457200"/>
            <a:r>
              <a:rPr lang="en-US">
                <a:solidFill>
                  <a:schemeClr val="tx1"/>
                </a:solidFill>
              </a:rPr>
              <a:t>non-isochronous – 2</a:t>
            </a:r>
            <a:r>
              <a:rPr lang="en-US" baseline="30000">
                <a:solidFill>
                  <a:schemeClr val="tx1"/>
                </a:solidFill>
              </a:rPr>
              <a:t>nd</a:t>
            </a:r>
            <a:r>
              <a:rPr lang="en-US">
                <a:solidFill>
                  <a:schemeClr val="tx1"/>
                </a:solidFill>
              </a:rPr>
              <a:t> turn</a:t>
            </a:r>
          </a:p>
        </p:txBody>
      </p:sp>
      <p:sp>
        <p:nvSpPr>
          <p:cNvPr id="9" name="Rectangle 3"/>
          <p:cNvSpPr txBox="1">
            <a:spLocks noChangeArrowheads="1"/>
          </p:cNvSpPr>
          <p:nvPr/>
        </p:nvSpPr>
        <p:spPr bwMode="auto">
          <a:xfrm>
            <a:off x="5905500" y="5918200"/>
            <a:ext cx="4019550" cy="92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marL="431800" indent="-323850" algn="l" defTabSz="457200">
              <a:spcBef>
                <a:spcPct val="0"/>
              </a:spcBef>
              <a:spcAft>
                <a:spcPts val="1425"/>
              </a:spcAft>
              <a:buSzPct val="64000"/>
              <a:buFont typeface="StarSymbol" charset="0"/>
              <a:buBlip>
                <a:blip r:embed="rId5"/>
              </a:buBlip>
            </a:pPr>
            <a:r>
              <a:rPr lang="en-US" sz="2800" b="1">
                <a:solidFill>
                  <a:schemeClr val="tx1"/>
                </a:solidFill>
                <a:ea typeface="ＭＳ Ｐゴシック" pitchFamily="-110" charset="-128"/>
                <a:cs typeface="ＭＳ Ｐゴシック" pitchFamily="-110" charset="-128"/>
              </a:rPr>
              <a:t>momentum compaction</a:t>
            </a:r>
            <a:r>
              <a:rPr lang="en-US" sz="2800" b="1">
                <a:ea typeface="ＭＳ Ｐゴシック" pitchFamily="-110" charset="-128"/>
                <a:cs typeface="ＭＳ Ｐゴシック" pitchFamily="-110" charset="-128"/>
              </a:rPr>
              <a:t/>
            </a:r>
            <a:br>
              <a:rPr lang="en-US" sz="2800" b="1">
                <a:ea typeface="ＭＳ Ｐゴシック" pitchFamily="-110" charset="-128"/>
                <a:cs typeface="ＭＳ Ｐゴシック" pitchFamily="-110" charset="-128"/>
              </a:rPr>
            </a:br>
            <a:r>
              <a:rPr lang="en-US" sz="2800" b="1">
                <a:ea typeface="ＭＳ Ｐゴシック" pitchFamily="-110" charset="-128"/>
                <a:cs typeface="ＭＳ Ｐゴシック" pitchFamily="-110" charset="-128"/>
              </a:rPr>
              <a:t>α</a:t>
            </a:r>
            <a:r>
              <a:rPr lang="en-US" sz="2800" b="1" baseline="-25000">
                <a:ea typeface="ＭＳ Ｐゴシック" pitchFamily="-110" charset="-128"/>
                <a:cs typeface="ＭＳ Ｐゴシック" pitchFamily="-110" charset="-128"/>
              </a:rPr>
              <a:t>p</a:t>
            </a:r>
            <a:r>
              <a:rPr lang="en-US" sz="2800" b="1">
                <a:ea typeface="ＭＳ Ｐゴシック" pitchFamily="-110" charset="-128"/>
                <a:cs typeface="ＭＳ Ｐゴシック" pitchFamily="-110" charset="-128"/>
              </a:rPr>
              <a:t> &lt; 10</a:t>
            </a:r>
            <a:r>
              <a:rPr lang="en-US" sz="2800" b="1" baseline="30000">
                <a:ea typeface="ＭＳ Ｐゴシック" pitchFamily="-110" charset="-128"/>
                <a:cs typeface="ＭＳ Ｐゴシック" pitchFamily="-110" charset="-128"/>
              </a:rPr>
              <a:t>-4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Title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z="3600" smtClean="0">
                <a:ea typeface="ＭＳ Ｐゴシック" pitchFamily="-110" charset="-128"/>
                <a:cs typeface="ＭＳ Ｐゴシック" pitchFamily="-110" charset="-128"/>
              </a:rPr>
              <a:t>CR RF deflectors</a:t>
            </a:r>
            <a:r>
              <a:rPr lang="en-US" sz="3600" smtClean="0">
                <a:ea typeface="ＭＳ Ｐゴシック" pitchFamily="-110" charset="-128"/>
                <a:cs typeface="ＭＳ Ｐゴシック" pitchFamily="-110" charset="-128"/>
              </a:rPr>
              <a:t> =&gt;</a:t>
            </a:r>
            <a:r>
              <a:rPr lang="pl-PL" sz="3600" smtClean="0">
                <a:ea typeface="ＭＳ Ｐゴシック" pitchFamily="-110" charset="-128"/>
                <a:cs typeface="ＭＳ Ｐゴシック" pitchFamily="-110" charset="-128"/>
              </a:rPr>
              <a:t> </a:t>
            </a:r>
            <a:r>
              <a:rPr lang="en-US" sz="3600" smtClean="0">
                <a:ea typeface="ＭＳ Ｐゴシック" pitchFamily="-110" charset="-128"/>
                <a:cs typeface="ＭＳ Ｐゴシック" pitchFamily="-110" charset="-128"/>
              </a:rPr>
              <a:t>Instability </a:t>
            </a:r>
          </a:p>
        </p:txBody>
      </p:sp>
      <p:pic>
        <p:nvPicPr>
          <p:cNvPr id="47109" name="Picture 7" descr="100_010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1163" y="4954995"/>
            <a:ext cx="3847541" cy="22771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10" name="Picture 8" descr="deflect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3286" y="2582027"/>
            <a:ext cx="3847541" cy="2148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11" name="Text Box 10"/>
          <p:cNvSpPr txBox="1">
            <a:spLocks noChangeArrowheads="1"/>
          </p:cNvSpPr>
          <p:nvPr/>
        </p:nvSpPr>
        <p:spPr bwMode="auto">
          <a:xfrm>
            <a:off x="715753" y="4419123"/>
            <a:ext cx="3280791" cy="362619"/>
          </a:xfrm>
          <a:prstGeom prst="rect">
            <a:avLst/>
          </a:prstGeom>
          <a:solidFill>
            <a:schemeClr val="bg1">
              <a:alpha val="70195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100794" tIns="50397" rIns="100794" bIns="50397">
            <a:prstTxWarp prst="textNoShape">
              <a:avLst/>
            </a:prstTxWarp>
            <a:spAutoFit/>
          </a:bodyPr>
          <a:lstStyle/>
          <a:p>
            <a:r>
              <a:rPr lang="en-GB" sz="1800">
                <a:solidFill>
                  <a:srgbClr val="000000"/>
                </a:solidFill>
                <a:latin typeface="Arial" pitchFamily="-110" charset="0"/>
              </a:rPr>
              <a:t>Old deflectors, undamped</a:t>
            </a:r>
            <a:endParaRPr lang="en-US" sz="1800">
              <a:solidFill>
                <a:srgbClr val="000000"/>
              </a:solidFill>
              <a:latin typeface="Arial" pitchFamily="-110" charset="0"/>
            </a:endParaRPr>
          </a:p>
        </p:txBody>
      </p:sp>
      <p:sp>
        <p:nvSpPr>
          <p:cNvPr id="47112" name="Text Box 11"/>
          <p:cNvSpPr txBox="1">
            <a:spLocks noChangeArrowheads="1"/>
          </p:cNvSpPr>
          <p:nvPr/>
        </p:nvSpPr>
        <p:spPr bwMode="auto">
          <a:xfrm>
            <a:off x="715753" y="4989040"/>
            <a:ext cx="3270183" cy="362619"/>
          </a:xfrm>
          <a:prstGeom prst="rect">
            <a:avLst/>
          </a:prstGeom>
          <a:solidFill>
            <a:schemeClr val="bg1">
              <a:alpha val="70195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100794" tIns="50397" rIns="100794" bIns="50397">
            <a:prstTxWarp prst="textNoShape">
              <a:avLst/>
            </a:prstTxWarp>
            <a:spAutoFit/>
          </a:bodyPr>
          <a:lstStyle/>
          <a:p>
            <a:r>
              <a:rPr lang="en-GB" sz="1800">
                <a:solidFill>
                  <a:srgbClr val="000000"/>
                </a:solidFill>
                <a:latin typeface="Arial" pitchFamily="-110" charset="0"/>
              </a:rPr>
              <a:t>New deflectors, damped</a:t>
            </a:r>
            <a:endParaRPr lang="en-US" sz="1800">
              <a:solidFill>
                <a:srgbClr val="000000"/>
              </a:solidFill>
              <a:latin typeface="Arial" pitchFamily="-110" charset="0"/>
            </a:endParaRPr>
          </a:p>
        </p:txBody>
      </p:sp>
      <p:sp>
        <p:nvSpPr>
          <p:cNvPr id="47113" name="Text Box 12"/>
          <p:cNvSpPr txBox="1">
            <a:spLocks noChangeArrowheads="1"/>
          </p:cNvSpPr>
          <p:nvPr/>
        </p:nvSpPr>
        <p:spPr bwMode="auto">
          <a:xfrm>
            <a:off x="1515872" y="5247518"/>
            <a:ext cx="1494162" cy="29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794" tIns="50397" rIns="100794" bIns="50397">
            <a:prstTxWarp prst="textNoShape">
              <a:avLst/>
            </a:prstTxWarp>
            <a:spAutoFit/>
          </a:bodyPr>
          <a:lstStyle/>
          <a:p>
            <a:r>
              <a:rPr lang="en-GB" sz="1300">
                <a:solidFill>
                  <a:srgbClr val="FFFF00"/>
                </a:solidFill>
                <a:latin typeface="Arial" pitchFamily="-110" charset="0"/>
              </a:rPr>
              <a:t>damping loads</a:t>
            </a:r>
            <a:endParaRPr lang="en-US" sz="1300">
              <a:solidFill>
                <a:srgbClr val="FFFF00"/>
              </a:solidFill>
              <a:latin typeface="Arial" pitchFamily="-110" charset="0"/>
            </a:endParaRPr>
          </a:p>
        </p:txBody>
      </p:sp>
      <p:sp>
        <p:nvSpPr>
          <p:cNvPr id="67598" name="AutoShape 14"/>
          <p:cNvSpPr>
            <a:spLocks noChangeArrowheads="1"/>
          </p:cNvSpPr>
          <p:nvPr/>
        </p:nvSpPr>
        <p:spPr bwMode="auto">
          <a:xfrm>
            <a:off x="4494213" y="3371937"/>
            <a:ext cx="514350" cy="276231"/>
          </a:xfrm>
          <a:prstGeom prst="rightArrow">
            <a:avLst>
              <a:gd name="adj1" fmla="val 50000"/>
              <a:gd name="adj2" fmla="val 38834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 lIns="100794" tIns="50397" rIns="100794" bIns="50397" anchor="ctr">
            <a:prstTxWarp prst="textNoShape">
              <a:avLst/>
            </a:prstTxWarp>
          </a:bodyPr>
          <a:lstStyle/>
          <a:p>
            <a:endParaRPr lang="en-US" sz="2200"/>
          </a:p>
        </p:txBody>
      </p:sp>
      <p:sp>
        <p:nvSpPr>
          <p:cNvPr id="67599" name="AutoShape 15"/>
          <p:cNvSpPr>
            <a:spLocks noChangeArrowheads="1"/>
          </p:cNvSpPr>
          <p:nvPr/>
        </p:nvSpPr>
        <p:spPr bwMode="auto">
          <a:xfrm>
            <a:off x="4494213" y="5788966"/>
            <a:ext cx="514350" cy="276231"/>
          </a:xfrm>
          <a:prstGeom prst="rightArrow">
            <a:avLst>
              <a:gd name="adj1" fmla="val 50000"/>
              <a:gd name="adj2" fmla="val 38658"/>
            </a:avLst>
          </a:prstGeom>
          <a:solidFill>
            <a:srgbClr val="0000FF"/>
          </a:solidFill>
          <a:ln w="9525">
            <a:solidFill>
              <a:srgbClr val="0000FF"/>
            </a:solidFill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none" lIns="100794" tIns="50397" rIns="100794" bIns="50397" anchor="ctr">
            <a:prstTxWarp prst="textNoShape">
              <a:avLst/>
            </a:prstTxWarp>
          </a:bodyPr>
          <a:lstStyle/>
          <a:p>
            <a:endParaRPr lang="en-US" sz="2200"/>
          </a:p>
        </p:txBody>
      </p:sp>
      <p:grpSp>
        <p:nvGrpSpPr>
          <p:cNvPr id="47117" name="Group 20"/>
          <p:cNvGrpSpPr>
            <a:grpSpLocks/>
          </p:cNvGrpSpPr>
          <p:nvPr/>
        </p:nvGrpSpPr>
        <p:grpSpPr bwMode="auto">
          <a:xfrm>
            <a:off x="5243699" y="2492505"/>
            <a:ext cx="4256694" cy="2274231"/>
            <a:chOff x="5347080" y="997732"/>
            <a:chExt cx="4459288" cy="2863360"/>
          </a:xfrm>
        </p:grpSpPr>
        <p:pic>
          <p:nvPicPr>
            <p:cNvPr id="47118" name="Picture 5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347080" y="997732"/>
              <a:ext cx="4459288" cy="28622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7119" name="Text Box 13"/>
            <p:cNvSpPr txBox="1">
              <a:spLocks noChangeArrowheads="1"/>
            </p:cNvSpPr>
            <p:nvPr/>
          </p:nvSpPr>
          <p:spPr bwMode="auto">
            <a:xfrm>
              <a:off x="5347080" y="3495764"/>
              <a:ext cx="3660155" cy="3653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100794" tIns="50397" rIns="100794" bIns="50397">
              <a:prstTxWarp prst="textNoShape">
                <a:avLst/>
              </a:prstTxWarp>
              <a:spAutoFit/>
            </a:bodyPr>
            <a:lstStyle/>
            <a:p>
              <a:r>
                <a:rPr lang="en-GB" sz="1300" dirty="0">
                  <a:solidFill>
                    <a:schemeClr val="bg1"/>
                  </a:solidFill>
                  <a:latin typeface="Arial" pitchFamily="-110" charset="0"/>
                </a:rPr>
                <a:t>BPM signals shoving vertical instability</a:t>
              </a:r>
              <a:endParaRPr lang="en-US" sz="1300" dirty="0">
                <a:solidFill>
                  <a:schemeClr val="bg1"/>
                </a:solidFill>
                <a:latin typeface="Arial" pitchFamily="-110" charset="0"/>
              </a:endParaRPr>
            </a:p>
          </p:txBody>
        </p:sp>
        <p:sp>
          <p:nvSpPr>
            <p:cNvPr id="47120" name="Text Box 16"/>
            <p:cNvSpPr txBox="1">
              <a:spLocks noChangeArrowheads="1"/>
            </p:cNvSpPr>
            <p:nvPr/>
          </p:nvSpPr>
          <p:spPr bwMode="auto">
            <a:xfrm>
              <a:off x="9026904" y="1356507"/>
              <a:ext cx="779464" cy="3288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100794" tIns="50397" rIns="100794" bIns="50397">
              <a:prstTxWarp prst="textNoShape">
                <a:avLst/>
              </a:prstTxWarp>
              <a:spAutoFit/>
            </a:bodyPr>
            <a:lstStyle/>
            <a:p>
              <a:r>
                <a:rPr lang="en-GB" sz="1100">
                  <a:solidFill>
                    <a:srgbClr val="FFFF00"/>
                  </a:solidFill>
                  <a:latin typeface="Arial" pitchFamily="-110" charset="0"/>
                </a:rPr>
                <a:t>current</a:t>
              </a:r>
              <a:endParaRPr lang="en-US" sz="1100">
                <a:solidFill>
                  <a:srgbClr val="FFFF00"/>
                </a:solidFill>
                <a:latin typeface="Arial" pitchFamily="-110" charset="0"/>
              </a:endParaRPr>
            </a:p>
          </p:txBody>
        </p:sp>
        <p:sp>
          <p:nvSpPr>
            <p:cNvPr id="47121" name="Text Box 19"/>
            <p:cNvSpPr txBox="1">
              <a:spLocks noChangeArrowheads="1"/>
            </p:cNvSpPr>
            <p:nvPr/>
          </p:nvSpPr>
          <p:spPr bwMode="auto">
            <a:xfrm>
              <a:off x="8901493" y="3117043"/>
              <a:ext cx="904875" cy="3288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100794" tIns="50397" rIns="100794" bIns="50397">
              <a:prstTxWarp prst="textNoShape">
                <a:avLst/>
              </a:prstTxWarp>
              <a:spAutoFit/>
            </a:bodyPr>
            <a:lstStyle/>
            <a:p>
              <a:r>
                <a:rPr lang="en-GB" sz="1100">
                  <a:solidFill>
                    <a:srgbClr val="66FF66"/>
                  </a:solidFill>
                  <a:latin typeface="Arial" pitchFamily="-110" charset="0"/>
                </a:rPr>
                <a:t>horizontal</a:t>
              </a:r>
              <a:endParaRPr lang="en-US" sz="1100">
                <a:solidFill>
                  <a:srgbClr val="66FF66"/>
                </a:solidFill>
                <a:latin typeface="Arial" pitchFamily="-110" charset="0"/>
              </a:endParaRPr>
            </a:p>
          </p:txBody>
        </p:sp>
        <p:sp>
          <p:nvSpPr>
            <p:cNvPr id="47122" name="Text Box 20"/>
            <p:cNvSpPr txBox="1">
              <a:spLocks noChangeArrowheads="1"/>
            </p:cNvSpPr>
            <p:nvPr/>
          </p:nvSpPr>
          <p:spPr bwMode="auto">
            <a:xfrm>
              <a:off x="9026904" y="2451880"/>
              <a:ext cx="779464" cy="3288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100794" tIns="50397" rIns="100794" bIns="50397">
              <a:prstTxWarp prst="textNoShape">
                <a:avLst/>
              </a:prstTxWarp>
              <a:spAutoFit/>
            </a:bodyPr>
            <a:lstStyle/>
            <a:p>
              <a:r>
                <a:rPr lang="en-GB" sz="1100">
                  <a:solidFill>
                    <a:srgbClr val="FF0066"/>
                  </a:solidFill>
                  <a:latin typeface="Arial" pitchFamily="-110" charset="0"/>
                </a:rPr>
                <a:t>vertical</a:t>
              </a:r>
              <a:endParaRPr lang="en-US" sz="1100">
                <a:solidFill>
                  <a:srgbClr val="FF0066"/>
                </a:solidFill>
                <a:latin typeface="Arial" pitchFamily="-110" charset="0"/>
              </a:endParaRPr>
            </a:p>
          </p:txBody>
        </p:sp>
      </p:grpSp>
      <p:sp>
        <p:nvSpPr>
          <p:cNvPr id="47108" name="Rectangle 3" descr="Rectangle: Click to edit Master text styles&#10;Second level&#10;Third level&#10;Fourth level&#10;Fifth level"/>
          <p:cNvSpPr txBox="1">
            <a:spLocks noChangeArrowheads="1"/>
          </p:cNvSpPr>
          <p:nvPr/>
        </p:nvSpPr>
        <p:spPr bwMode="auto">
          <a:xfrm>
            <a:off x="193675" y="949325"/>
            <a:ext cx="9712325" cy="1463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marL="431800" indent="-323850" algn="l" defTabSz="457200">
              <a:lnSpc>
                <a:spcPct val="83000"/>
              </a:lnSpc>
              <a:spcBef>
                <a:spcPct val="0"/>
              </a:spcBef>
              <a:spcAft>
                <a:spcPts val="1425"/>
              </a:spcAft>
              <a:buSzPct val="64000"/>
              <a:buFont typeface="StarSymbol" charset="0"/>
              <a:buBlip>
                <a:blip r:embed="rId5"/>
              </a:buBlip>
            </a:pPr>
            <a:r>
              <a:rPr lang="en-US" dirty="0">
                <a:solidFill>
                  <a:srgbClr val="000000"/>
                </a:solidFill>
              </a:rPr>
              <a:t>RF deflectors had a vertical mode that </a:t>
            </a:r>
            <a:r>
              <a:rPr lang="en-US" dirty="0" smtClean="0">
                <a:solidFill>
                  <a:srgbClr val="000000"/>
                </a:solidFill>
              </a:rPr>
              <a:t>deflected </a:t>
            </a:r>
            <a:r>
              <a:rPr lang="en-US" dirty="0">
                <a:solidFill>
                  <a:srgbClr val="000000"/>
                </a:solidFill>
              </a:rPr>
              <a:t>the beam</a:t>
            </a:r>
          </a:p>
          <a:p>
            <a:pPr marL="431800" indent="-323850" algn="l" defTabSz="457200">
              <a:lnSpc>
                <a:spcPct val="83000"/>
              </a:lnSpc>
              <a:spcBef>
                <a:spcPct val="0"/>
              </a:spcBef>
              <a:spcAft>
                <a:spcPts val="1425"/>
              </a:spcAft>
              <a:buSzPct val="64000"/>
              <a:buFont typeface="StarSymbol" charset="0"/>
              <a:buBlip>
                <a:blip r:embed="rId5"/>
              </a:buBlip>
            </a:pPr>
            <a:r>
              <a:rPr lang="en-US" dirty="0">
                <a:solidFill>
                  <a:srgbClr val="000000"/>
                </a:solidFill>
              </a:rPr>
              <a:t>Could be minimized by proper phase advance – not </a:t>
            </a:r>
            <a:r>
              <a:rPr lang="en-US" dirty="0" smtClean="0">
                <a:solidFill>
                  <a:srgbClr val="000000"/>
                </a:solidFill>
              </a:rPr>
              <a:t>done</a:t>
            </a:r>
          </a:p>
          <a:p>
            <a:pPr marL="431800" indent="-323850" algn="l" defTabSz="457200">
              <a:lnSpc>
                <a:spcPct val="83000"/>
              </a:lnSpc>
              <a:spcBef>
                <a:spcPct val="0"/>
              </a:spcBef>
              <a:spcAft>
                <a:spcPts val="1425"/>
              </a:spcAft>
              <a:buSzPct val="64000"/>
              <a:buFont typeface="StarSymbol" charset="0"/>
              <a:buBlip>
                <a:blip r:embed="rId5"/>
              </a:buBlip>
            </a:pPr>
            <a:r>
              <a:rPr lang="en-US" dirty="0" smtClean="0"/>
              <a:t>effect perfectly understood</a:t>
            </a:r>
            <a:r>
              <a:rPr lang="en-US" dirty="0" smtClean="0">
                <a:solidFill>
                  <a:srgbClr val="000000"/>
                </a:solidFill>
              </a:rPr>
              <a:t>, reproduced in simulation =&gt; not an issue</a:t>
            </a: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22" name="Picture 7" descr="02oct_RFInj_noinstbpm155_5"/>
          <p:cNvPicPr>
            <a:picLocks noChangeAspect="1" noChangeArrowheads="1"/>
          </p:cNvPicPr>
          <p:nvPr/>
        </p:nvPicPr>
        <p:blipFill>
          <a:blip r:embed="rId6" cstate="print"/>
          <a:srcRect l="9302" t="21872" r="2188" b="16034"/>
          <a:stretch>
            <a:fillRect/>
          </a:stretch>
        </p:blipFill>
        <p:spPr bwMode="auto">
          <a:xfrm>
            <a:off x="5248207" y="4964268"/>
            <a:ext cx="4241395" cy="2296068"/>
          </a:xfrm>
          <a:prstGeom prst="rect">
            <a:avLst/>
          </a:prstGeom>
          <a:noFill/>
        </p:spPr>
      </p:pic>
      <p:sp>
        <p:nvSpPr>
          <p:cNvPr id="47124" name="Text Box 17"/>
          <p:cNvSpPr txBox="1">
            <a:spLocks noChangeArrowheads="1"/>
          </p:cNvSpPr>
          <p:nvPr/>
        </p:nvSpPr>
        <p:spPr bwMode="auto">
          <a:xfrm>
            <a:off x="5364076" y="7019409"/>
            <a:ext cx="3979380" cy="29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100794" tIns="50397" rIns="100794" bIns="50397">
            <a:prstTxWarp prst="textNoShape">
              <a:avLst/>
            </a:prstTxWarp>
            <a:spAutoFit/>
          </a:bodyPr>
          <a:lstStyle/>
          <a:p>
            <a:r>
              <a:rPr lang="en-GB" sz="1300" dirty="0">
                <a:solidFill>
                  <a:schemeClr val="bg1"/>
                </a:solidFill>
                <a:latin typeface="Arial" pitchFamily="-110" charset="0"/>
              </a:rPr>
              <a:t>BPM signals, no instability</a:t>
            </a:r>
            <a:endParaRPr lang="en-US" sz="1300" dirty="0">
              <a:solidFill>
                <a:schemeClr val="bg1"/>
              </a:solidFill>
              <a:latin typeface="Arial" pitchFamily="-110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cr-combi-15A.png"/>
          <p:cNvPicPr>
            <a:picLocks noChangeAspect="1"/>
          </p:cNvPicPr>
          <p:nvPr/>
        </p:nvPicPr>
        <p:blipFill>
          <a:blip r:embed="rId2"/>
          <a:srcRect l="26070" t="23967" r="1314" b="9397"/>
          <a:stretch>
            <a:fillRect/>
          </a:stretch>
        </p:blipFill>
        <p:spPr>
          <a:xfrm>
            <a:off x="133957" y="1670369"/>
            <a:ext cx="6963922" cy="5388291"/>
          </a:xfrm>
          <a:prstGeom prst="rect">
            <a:avLst/>
          </a:prstGeom>
        </p:spPr>
      </p:pic>
      <p:sp>
        <p:nvSpPr>
          <p:cNvPr id="7577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Combiner ring</a:t>
            </a:r>
            <a:r>
              <a:rPr lang="en-US" dirty="0" smtClean="0"/>
              <a:t> status</a:t>
            </a:r>
            <a:endParaRPr lang="en-US" dirty="0"/>
          </a:p>
        </p:txBody>
      </p:sp>
      <p:sp>
        <p:nvSpPr>
          <p:cNvPr id="75780" name="Text Box 18"/>
          <p:cNvSpPr txBox="1">
            <a:spLocks noChangeArrowheads="1"/>
          </p:cNvSpPr>
          <p:nvPr/>
        </p:nvSpPr>
        <p:spPr bwMode="auto">
          <a:xfrm>
            <a:off x="875317" y="4738883"/>
            <a:ext cx="2830071" cy="68824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111105" tIns="55553" rIns="111105" bIns="55553">
            <a:prstTxWarp prst="textNoShape">
              <a:avLst/>
            </a:prstTxWarp>
            <a:spAutoFit/>
          </a:bodyPr>
          <a:lstStyle/>
          <a:p>
            <a:pPr defTabSz="1111188" eaLnBrk="0"/>
            <a:r>
              <a:rPr lang="en-US" sz="2000" dirty="0">
                <a:solidFill>
                  <a:schemeClr val="tx1"/>
                </a:solidFill>
              </a:rPr>
              <a:t>2</a:t>
            </a:r>
            <a:r>
              <a:rPr lang="en-US" sz="2000" baseline="30000" dirty="0">
                <a:solidFill>
                  <a:schemeClr val="tx1"/>
                </a:solidFill>
              </a:rPr>
              <a:t>nd</a:t>
            </a:r>
            <a:r>
              <a:rPr lang="en-US" sz="2000" dirty="0">
                <a:solidFill>
                  <a:schemeClr val="tx1"/>
                </a:solidFill>
              </a:rPr>
              <a:t>  turn of 1</a:t>
            </a:r>
            <a:r>
              <a:rPr lang="en-US" sz="2000" baseline="30000" dirty="0">
                <a:solidFill>
                  <a:schemeClr val="tx1"/>
                </a:solidFill>
              </a:rPr>
              <a:t>st</a:t>
            </a:r>
            <a:r>
              <a:rPr lang="en-US" sz="2000" dirty="0">
                <a:solidFill>
                  <a:schemeClr val="tx1"/>
                </a:solidFill>
              </a:rPr>
              <a:t>  pulse and</a:t>
            </a:r>
            <a:br>
              <a:rPr lang="en-US" sz="2000" dirty="0">
                <a:solidFill>
                  <a:schemeClr val="tx1"/>
                </a:solidFill>
              </a:rPr>
            </a:br>
            <a:r>
              <a:rPr lang="en-US" sz="2000" dirty="0">
                <a:solidFill>
                  <a:schemeClr val="tx1"/>
                </a:solidFill>
              </a:rPr>
              <a:t> 1</a:t>
            </a:r>
            <a:r>
              <a:rPr lang="en-US" sz="2000" baseline="30000" dirty="0">
                <a:solidFill>
                  <a:schemeClr val="tx1"/>
                </a:solidFill>
              </a:rPr>
              <a:t>st</a:t>
            </a:r>
            <a:r>
              <a:rPr lang="en-US" sz="2000" dirty="0">
                <a:solidFill>
                  <a:schemeClr val="tx1"/>
                </a:solidFill>
              </a:rPr>
              <a:t> turn of 2</a:t>
            </a:r>
            <a:r>
              <a:rPr lang="en-US" sz="2000" baseline="30000" dirty="0">
                <a:solidFill>
                  <a:schemeClr val="tx1"/>
                </a:solidFill>
              </a:rPr>
              <a:t>nd</a:t>
            </a:r>
            <a:r>
              <a:rPr lang="en-US" sz="2000" dirty="0">
                <a:solidFill>
                  <a:schemeClr val="tx1"/>
                </a:solidFill>
              </a:rPr>
              <a:t>  pulse</a:t>
            </a:r>
          </a:p>
        </p:txBody>
      </p:sp>
      <p:sp>
        <p:nvSpPr>
          <p:cNvPr id="75781" name="Text Box 18"/>
          <p:cNvSpPr txBox="1">
            <a:spLocks noChangeArrowheads="1"/>
          </p:cNvSpPr>
          <p:nvPr/>
        </p:nvSpPr>
        <p:spPr bwMode="auto">
          <a:xfrm>
            <a:off x="875316" y="3646472"/>
            <a:ext cx="2147919" cy="68824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111105" tIns="55553" rIns="111105" bIns="55553">
            <a:prstTxWarp prst="textNoShape">
              <a:avLst/>
            </a:prstTxWarp>
            <a:spAutoFit/>
          </a:bodyPr>
          <a:lstStyle/>
          <a:p>
            <a:pPr defTabSz="1111188" eaLnBrk="0"/>
            <a:r>
              <a:rPr lang="en-US" sz="2000" dirty="0">
                <a:solidFill>
                  <a:schemeClr val="tx1"/>
                </a:solidFill>
              </a:rPr>
              <a:t>1</a:t>
            </a:r>
            <a:r>
              <a:rPr lang="en-US" sz="2000" baseline="30000" dirty="0">
                <a:solidFill>
                  <a:schemeClr val="tx1"/>
                </a:solidFill>
              </a:rPr>
              <a:t>st</a:t>
            </a:r>
            <a:r>
              <a:rPr lang="en-US" sz="2000" dirty="0">
                <a:solidFill>
                  <a:schemeClr val="tx1"/>
                </a:solidFill>
              </a:rPr>
              <a:t>   turn of 1</a:t>
            </a:r>
            <a:r>
              <a:rPr lang="en-US" sz="2000" baseline="30000" dirty="0">
                <a:solidFill>
                  <a:schemeClr val="tx1"/>
                </a:solidFill>
              </a:rPr>
              <a:t>st</a:t>
            </a:r>
            <a:r>
              <a:rPr lang="en-US" sz="2000" dirty="0">
                <a:solidFill>
                  <a:schemeClr val="tx1"/>
                </a:solidFill>
              </a:rPr>
              <a:t>  pulse</a:t>
            </a:r>
          </a:p>
        </p:txBody>
      </p:sp>
      <p:sp>
        <p:nvSpPr>
          <p:cNvPr id="75782" name="Text Box 18"/>
          <p:cNvSpPr txBox="1">
            <a:spLocks noChangeArrowheads="1"/>
          </p:cNvSpPr>
          <p:nvPr/>
        </p:nvSpPr>
        <p:spPr bwMode="auto">
          <a:xfrm>
            <a:off x="2363341" y="5693145"/>
            <a:ext cx="2590422" cy="97447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111105" tIns="55553" rIns="111105" bIns="55553">
            <a:prstTxWarp prst="textNoShape">
              <a:avLst/>
            </a:prstTxWarp>
            <a:spAutoFit/>
          </a:bodyPr>
          <a:lstStyle/>
          <a:p>
            <a:pPr defTabSz="1111188" eaLnBrk="0"/>
            <a:r>
              <a:rPr lang="en-US" sz="2000" dirty="0">
                <a:solidFill>
                  <a:schemeClr val="tx1"/>
                </a:solidFill>
              </a:rPr>
              <a:t>3</a:t>
            </a:r>
            <a:r>
              <a:rPr lang="en-US" sz="2000" baseline="30000" dirty="0">
                <a:solidFill>
                  <a:schemeClr val="tx1"/>
                </a:solidFill>
              </a:rPr>
              <a:t>rd</a:t>
            </a:r>
            <a:r>
              <a:rPr lang="en-US" sz="2000" dirty="0">
                <a:solidFill>
                  <a:schemeClr val="tx1"/>
                </a:solidFill>
              </a:rPr>
              <a:t>  turn of 1</a:t>
            </a:r>
            <a:r>
              <a:rPr lang="en-US" sz="2000" baseline="30000" dirty="0">
                <a:solidFill>
                  <a:schemeClr val="tx1"/>
                </a:solidFill>
              </a:rPr>
              <a:t>st</a:t>
            </a:r>
            <a:r>
              <a:rPr lang="en-US" sz="2000" dirty="0">
                <a:solidFill>
                  <a:schemeClr val="tx1"/>
                </a:solidFill>
              </a:rPr>
              <a:t> pulse,</a:t>
            </a:r>
            <a:br>
              <a:rPr lang="en-US" sz="2000" dirty="0">
                <a:solidFill>
                  <a:schemeClr val="tx1"/>
                </a:solidFill>
              </a:rPr>
            </a:br>
            <a:r>
              <a:rPr lang="en-US" sz="2000" dirty="0">
                <a:solidFill>
                  <a:schemeClr val="tx1"/>
                </a:solidFill>
              </a:rPr>
              <a:t>2</a:t>
            </a:r>
            <a:r>
              <a:rPr lang="en-US" sz="2000" baseline="30000" dirty="0">
                <a:solidFill>
                  <a:schemeClr val="tx1"/>
                </a:solidFill>
              </a:rPr>
              <a:t>nd</a:t>
            </a:r>
            <a:r>
              <a:rPr lang="en-US" sz="2000" dirty="0">
                <a:solidFill>
                  <a:schemeClr val="tx1"/>
                </a:solidFill>
              </a:rPr>
              <a:t>  turn of 2</a:t>
            </a:r>
            <a:r>
              <a:rPr lang="en-US" sz="2000" baseline="30000" dirty="0">
                <a:solidFill>
                  <a:schemeClr val="tx1"/>
                </a:solidFill>
              </a:rPr>
              <a:t>nd</a:t>
            </a:r>
            <a:r>
              <a:rPr lang="en-US" sz="2000" dirty="0">
                <a:solidFill>
                  <a:schemeClr val="tx1"/>
                </a:solidFill>
              </a:rPr>
              <a:t>  pulse,</a:t>
            </a:r>
            <a:br>
              <a:rPr lang="en-US" sz="2000" dirty="0">
                <a:solidFill>
                  <a:schemeClr val="tx1"/>
                </a:solidFill>
              </a:rPr>
            </a:br>
            <a:r>
              <a:rPr lang="en-US" sz="2000" dirty="0">
                <a:solidFill>
                  <a:schemeClr val="tx1"/>
                </a:solidFill>
              </a:rPr>
              <a:t> 1</a:t>
            </a:r>
            <a:r>
              <a:rPr lang="en-US" sz="2000" baseline="30000" dirty="0">
                <a:solidFill>
                  <a:schemeClr val="tx1"/>
                </a:solidFill>
              </a:rPr>
              <a:t>st</a:t>
            </a:r>
            <a:r>
              <a:rPr lang="en-US" sz="2000" dirty="0">
                <a:solidFill>
                  <a:schemeClr val="tx1"/>
                </a:solidFill>
              </a:rPr>
              <a:t> turn of 3</a:t>
            </a:r>
            <a:r>
              <a:rPr lang="en-US" sz="2000" baseline="30000" dirty="0">
                <a:solidFill>
                  <a:schemeClr val="tx1"/>
                </a:solidFill>
              </a:rPr>
              <a:t>rd</a:t>
            </a:r>
            <a:r>
              <a:rPr lang="en-US" sz="2000" dirty="0">
                <a:solidFill>
                  <a:schemeClr val="tx1"/>
                </a:solidFill>
              </a:rPr>
              <a:t>   pulse</a:t>
            </a:r>
          </a:p>
        </p:txBody>
      </p:sp>
      <p:sp>
        <p:nvSpPr>
          <p:cNvPr id="75783" name="Text Box 18"/>
          <p:cNvSpPr txBox="1">
            <a:spLocks noChangeArrowheads="1"/>
          </p:cNvSpPr>
          <p:nvPr/>
        </p:nvSpPr>
        <p:spPr bwMode="auto">
          <a:xfrm>
            <a:off x="7454178" y="6360946"/>
            <a:ext cx="1324280" cy="68824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111105" tIns="55553" rIns="111105" bIns="55553">
            <a:prstTxWarp prst="textNoShape">
              <a:avLst/>
            </a:prstTxWarp>
            <a:spAutoFit/>
          </a:bodyPr>
          <a:lstStyle/>
          <a:p>
            <a:pPr defTabSz="1111188" eaLnBrk="0"/>
            <a:r>
              <a:rPr lang="en-US" sz="2000" dirty="0">
                <a:solidFill>
                  <a:schemeClr val="tx1"/>
                </a:solidFill>
              </a:rPr>
              <a:t>All 4 pulses</a:t>
            </a:r>
          </a:p>
        </p:txBody>
      </p:sp>
      <p:cxnSp>
        <p:nvCxnSpPr>
          <p:cNvPr id="75784" name="Straight Arrow Connector 8"/>
          <p:cNvCxnSpPr>
            <a:cxnSpLocks noChangeShapeType="1"/>
          </p:cNvCxnSpPr>
          <p:nvPr/>
        </p:nvCxnSpPr>
        <p:spPr bwMode="auto">
          <a:xfrm flipV="1">
            <a:off x="2966934" y="4408917"/>
            <a:ext cx="683397" cy="416701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arrow" w="med" len="med"/>
          </a:ln>
        </p:spPr>
      </p:cxnSp>
      <p:cxnSp>
        <p:nvCxnSpPr>
          <p:cNvPr id="75785" name="Straight Arrow Connector 8"/>
          <p:cNvCxnSpPr>
            <a:cxnSpLocks noChangeShapeType="1"/>
          </p:cNvCxnSpPr>
          <p:nvPr/>
        </p:nvCxnSpPr>
        <p:spPr bwMode="auto">
          <a:xfrm flipV="1">
            <a:off x="2168149" y="3328707"/>
            <a:ext cx="617801" cy="322752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arrow" w="med" len="med"/>
          </a:ln>
        </p:spPr>
      </p:cxnSp>
      <p:cxnSp>
        <p:nvCxnSpPr>
          <p:cNvPr id="75786" name="Straight Arrow Connector 8"/>
          <p:cNvCxnSpPr>
            <a:cxnSpLocks noChangeShapeType="1"/>
          </p:cNvCxnSpPr>
          <p:nvPr/>
        </p:nvCxnSpPr>
        <p:spPr bwMode="auto">
          <a:xfrm flipV="1">
            <a:off x="4023753" y="5462508"/>
            <a:ext cx="427121" cy="33567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arrow" w="med" len="med"/>
          </a:ln>
        </p:spPr>
      </p:cxnSp>
      <p:cxnSp>
        <p:nvCxnSpPr>
          <p:cNvPr id="75787" name="Straight Arrow Connector 8"/>
          <p:cNvCxnSpPr>
            <a:cxnSpLocks noChangeShapeType="1"/>
            <a:stCxn id="75783" idx="1"/>
          </p:cNvCxnSpPr>
          <p:nvPr/>
        </p:nvCxnSpPr>
        <p:spPr bwMode="auto">
          <a:xfrm rot="10800000">
            <a:off x="6064914" y="6585563"/>
            <a:ext cx="1389265" cy="119507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arrow" w="med" len="med"/>
          </a:ln>
        </p:spPr>
      </p:cxnSp>
      <p:sp>
        <p:nvSpPr>
          <p:cNvPr id="75788" name="Line 8"/>
          <p:cNvSpPr>
            <a:spLocks noChangeShapeType="1"/>
          </p:cNvSpPr>
          <p:nvPr/>
        </p:nvSpPr>
        <p:spPr bwMode="auto">
          <a:xfrm flipH="1">
            <a:off x="2461547" y="1889666"/>
            <a:ext cx="16150" cy="143904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789" name="Line 9"/>
          <p:cNvSpPr>
            <a:spLocks noChangeShapeType="1"/>
          </p:cNvSpPr>
          <p:nvPr/>
        </p:nvSpPr>
        <p:spPr bwMode="auto">
          <a:xfrm flipV="1">
            <a:off x="3372232" y="1883735"/>
            <a:ext cx="0" cy="199225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790" name="Line 10"/>
          <p:cNvSpPr>
            <a:spLocks noChangeShapeType="1"/>
          </p:cNvSpPr>
          <p:nvPr/>
        </p:nvSpPr>
        <p:spPr bwMode="auto">
          <a:xfrm>
            <a:off x="2493199" y="2396036"/>
            <a:ext cx="865951" cy="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lIns="100794" tIns="50397" rIns="100794" bIns="50397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791" name="Text Box 11"/>
          <p:cNvSpPr txBox="1">
            <a:spLocks noChangeArrowheads="1"/>
          </p:cNvSpPr>
          <p:nvPr/>
        </p:nvSpPr>
        <p:spPr bwMode="auto">
          <a:xfrm>
            <a:off x="2618174" y="2414206"/>
            <a:ext cx="653211" cy="294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5584" tIns="52791" rIns="105584" bIns="52791">
            <a:prstTxWarp prst="textNoShape">
              <a:avLst/>
            </a:prstTxWarp>
            <a:spAutoFit/>
          </a:bodyPr>
          <a:lstStyle/>
          <a:p>
            <a:pPr defTabSz="1055191" eaLnBrk="0"/>
            <a:r>
              <a:rPr lang="en-US" sz="1300" dirty="0">
                <a:solidFill>
                  <a:schemeClr val="tx1"/>
                </a:solidFill>
              </a:rPr>
              <a:t>280 ns</a:t>
            </a:r>
          </a:p>
        </p:txBody>
      </p:sp>
      <p:sp>
        <p:nvSpPr>
          <p:cNvPr id="75792" name="Line 12"/>
          <p:cNvSpPr>
            <a:spLocks noChangeShapeType="1"/>
          </p:cNvSpPr>
          <p:nvPr/>
        </p:nvSpPr>
        <p:spPr bwMode="auto">
          <a:xfrm flipV="1">
            <a:off x="4282916" y="2011542"/>
            <a:ext cx="0" cy="307941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793" name="Line 13"/>
          <p:cNvSpPr>
            <a:spLocks noChangeShapeType="1"/>
          </p:cNvSpPr>
          <p:nvPr/>
        </p:nvSpPr>
        <p:spPr bwMode="auto">
          <a:xfrm flipV="1">
            <a:off x="3372231" y="2396034"/>
            <a:ext cx="91068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 lIns="100794" tIns="50397" rIns="100794" bIns="50397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5794" name="Text Box 14"/>
          <p:cNvSpPr txBox="1">
            <a:spLocks noChangeArrowheads="1"/>
          </p:cNvSpPr>
          <p:nvPr/>
        </p:nvSpPr>
        <p:spPr bwMode="auto">
          <a:xfrm>
            <a:off x="3457961" y="2419065"/>
            <a:ext cx="653211" cy="2949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05584" tIns="52791" rIns="105584" bIns="52791">
            <a:prstTxWarp prst="textNoShape">
              <a:avLst/>
            </a:prstTxWarp>
            <a:spAutoFit/>
          </a:bodyPr>
          <a:lstStyle/>
          <a:p>
            <a:pPr defTabSz="1055191" eaLnBrk="0"/>
            <a:r>
              <a:rPr lang="en-US" sz="1300" dirty="0">
                <a:solidFill>
                  <a:schemeClr val="tx1"/>
                </a:solidFill>
              </a:rPr>
              <a:t>280 ns</a:t>
            </a:r>
          </a:p>
        </p:txBody>
      </p:sp>
      <p:sp>
        <p:nvSpPr>
          <p:cNvPr id="29" name="Rectangle 3"/>
          <p:cNvSpPr txBox="1">
            <a:spLocks noChangeArrowheads="1"/>
          </p:cNvSpPr>
          <p:nvPr/>
        </p:nvSpPr>
        <p:spPr bwMode="auto">
          <a:xfrm>
            <a:off x="137273" y="1106417"/>
            <a:ext cx="9772219" cy="563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451475" indent="-337731" defTabSz="479473">
              <a:spcAft>
                <a:spcPts val="1488"/>
              </a:spcAft>
              <a:buSzPct val="64000"/>
              <a:buBlip>
                <a:blip r:embed="rId3"/>
              </a:buBlip>
            </a:pPr>
            <a:r>
              <a:rPr lang="en-US" sz="2500" kern="0" dirty="0" smtClean="0">
                <a:latin typeface="+mn-lt"/>
              </a:rPr>
              <a:t>routinely factor </a:t>
            </a:r>
            <a:r>
              <a:rPr lang="en-US" sz="2500" kern="0" dirty="0">
                <a:latin typeface="+mn-lt"/>
              </a:rPr>
              <a:t>4 combination achieved </a:t>
            </a:r>
            <a:r>
              <a:rPr lang="en-US" sz="2500" kern="0" dirty="0">
                <a:solidFill>
                  <a:srgbClr val="000000"/>
                </a:solidFill>
                <a:latin typeface="+mn-lt"/>
              </a:rPr>
              <a:t>with 15 A,  280 ns (</a:t>
            </a:r>
            <a:r>
              <a:rPr lang="en-US" sz="2500" kern="0" dirty="0">
                <a:solidFill>
                  <a:srgbClr val="000000"/>
                </a:solidFill>
              </a:rPr>
              <a:t>without</a:t>
            </a:r>
            <a:r>
              <a:rPr lang="en-US" sz="2500" kern="0" dirty="0">
                <a:solidFill>
                  <a:srgbClr val="000000"/>
                </a:solidFill>
                <a:latin typeface="+mn-lt"/>
              </a:rPr>
              <a:t> </a:t>
            </a:r>
            <a:r>
              <a:rPr lang="en-US" sz="2500" kern="0" dirty="0" smtClean="0">
                <a:solidFill>
                  <a:srgbClr val="000000"/>
                </a:solidFill>
                <a:latin typeface="+mn-lt"/>
              </a:rPr>
              <a:t>DL) </a:t>
            </a:r>
            <a:endParaRPr lang="en-US" sz="2500" kern="0" dirty="0">
              <a:solidFill>
                <a:srgbClr val="000000"/>
              </a:solidFill>
              <a:latin typeface="+mn-lt"/>
            </a:endParaRPr>
          </a:p>
        </p:txBody>
      </p:sp>
      <p:pic>
        <p:nvPicPr>
          <p:cNvPr id="24" name="Picture 23" descr="cr-combi-15A.png"/>
          <p:cNvPicPr>
            <a:picLocks noChangeAspect="1"/>
          </p:cNvPicPr>
          <p:nvPr/>
        </p:nvPicPr>
        <p:blipFill>
          <a:blip r:embed="rId2"/>
          <a:srcRect l="86517" t="15223" r="2760" b="75868"/>
          <a:stretch>
            <a:fillRect/>
          </a:stretch>
        </p:blipFill>
        <p:spPr>
          <a:xfrm>
            <a:off x="6615118" y="3465331"/>
            <a:ext cx="1530821" cy="1072379"/>
          </a:xfrm>
          <a:prstGeom prst="rect">
            <a:avLst/>
          </a:prstGeom>
        </p:spPr>
      </p:pic>
      <p:pic>
        <p:nvPicPr>
          <p:cNvPr id="25" name="Picture 24" descr="cr-combi-15A.png"/>
          <p:cNvPicPr>
            <a:picLocks noChangeAspect="1"/>
          </p:cNvPicPr>
          <p:nvPr/>
        </p:nvPicPr>
        <p:blipFill>
          <a:blip r:embed="rId2"/>
          <a:srcRect l="1022" t="20527" r="78980" b="67252"/>
          <a:stretch>
            <a:fillRect/>
          </a:stretch>
        </p:blipFill>
        <p:spPr>
          <a:xfrm>
            <a:off x="6667234" y="4608460"/>
            <a:ext cx="1982577" cy="1021662"/>
          </a:xfrm>
          <a:prstGeom prst="rect">
            <a:avLst/>
          </a:prstGeom>
        </p:spPr>
      </p:pic>
      <p:sp>
        <p:nvSpPr>
          <p:cNvPr id="27" name="Text Box 18"/>
          <p:cNvSpPr txBox="1">
            <a:spLocks noChangeArrowheads="1"/>
          </p:cNvSpPr>
          <p:nvPr/>
        </p:nvSpPr>
        <p:spPr bwMode="auto">
          <a:xfrm>
            <a:off x="7216295" y="2857077"/>
            <a:ext cx="2363160" cy="402014"/>
          </a:xfrm>
          <a:prstGeom prst="rect">
            <a:avLst/>
          </a:prstGeom>
          <a:solidFill>
            <a:srgbClr val="FCFFC0"/>
          </a:solidFill>
          <a:ln w="9525">
            <a:noFill/>
            <a:miter lim="800000"/>
            <a:headEnd/>
            <a:tailEnd/>
          </a:ln>
          <a:effectLst>
            <a:outerShdw blurRad="50800" dist="50800" dir="2700000" algn="tl" rotWithShape="0">
              <a:srgbClr val="000000">
                <a:alpha val="43000"/>
              </a:srgbClr>
            </a:outerShdw>
          </a:effectLst>
        </p:spPr>
        <p:txBody>
          <a:bodyPr wrap="square" lIns="111105" tIns="55553" rIns="111105" bIns="55553">
            <a:prstTxWarp prst="textNoShape">
              <a:avLst/>
            </a:prstTxWarp>
            <a:spAutoFit/>
          </a:bodyPr>
          <a:lstStyle/>
          <a:p>
            <a:pPr defTabSz="1111188" eaLnBrk="0"/>
            <a:r>
              <a:rPr lang="en-US" sz="2000" dirty="0" smtClean="0">
                <a:solidFill>
                  <a:srgbClr val="000000"/>
                </a:solidFill>
              </a:rPr>
              <a:t>Current from Linac</a:t>
            </a:r>
            <a:endParaRPr lang="en-US" sz="1600" dirty="0">
              <a:solidFill>
                <a:srgbClr val="000000"/>
              </a:solidFill>
            </a:endParaRPr>
          </a:p>
        </p:txBody>
      </p:sp>
      <p:cxnSp>
        <p:nvCxnSpPr>
          <p:cNvPr id="28" name="Straight Arrow Connector 8"/>
          <p:cNvCxnSpPr>
            <a:cxnSpLocks noChangeShapeType="1"/>
            <a:stCxn id="27" idx="1"/>
          </p:cNvCxnSpPr>
          <p:nvPr/>
        </p:nvCxnSpPr>
        <p:spPr bwMode="auto">
          <a:xfrm rot="10800000" flipV="1">
            <a:off x="4966319" y="3058083"/>
            <a:ext cx="2249976" cy="176677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arrow" w="med" len="med"/>
          </a:ln>
        </p:spPr>
      </p:cxnSp>
      <p:sp>
        <p:nvSpPr>
          <p:cNvPr id="31" name="Text Box 18"/>
          <p:cNvSpPr txBox="1">
            <a:spLocks noChangeArrowheads="1"/>
          </p:cNvSpPr>
          <p:nvPr/>
        </p:nvSpPr>
        <p:spPr bwMode="auto">
          <a:xfrm>
            <a:off x="7216295" y="5798185"/>
            <a:ext cx="2363160" cy="402014"/>
          </a:xfrm>
          <a:prstGeom prst="rect">
            <a:avLst/>
          </a:prstGeom>
          <a:solidFill>
            <a:srgbClr val="FCFFC0"/>
          </a:solidFill>
          <a:ln w="9525">
            <a:noFill/>
            <a:miter lim="800000"/>
            <a:headEnd/>
            <a:tailEnd/>
          </a:ln>
          <a:effectLst>
            <a:outerShdw blurRad="50800" dist="50800" dir="2700000" algn="tl" rotWithShape="0">
              <a:srgbClr val="000000">
                <a:alpha val="43000"/>
              </a:srgbClr>
            </a:outerShdw>
          </a:effectLst>
        </p:spPr>
        <p:txBody>
          <a:bodyPr wrap="square" lIns="111105" tIns="55553" rIns="111105" bIns="55553">
            <a:prstTxWarp prst="textNoShape">
              <a:avLst/>
            </a:prstTxWarp>
            <a:spAutoFit/>
          </a:bodyPr>
          <a:lstStyle/>
          <a:p>
            <a:pPr defTabSz="1111188" eaLnBrk="0"/>
            <a:r>
              <a:rPr lang="en-US" sz="2000" dirty="0" smtClean="0">
                <a:solidFill>
                  <a:srgbClr val="000000"/>
                </a:solidFill>
              </a:rPr>
              <a:t>Current in the ring</a:t>
            </a:r>
            <a:endParaRPr lang="en-US" sz="1600" dirty="0">
              <a:solidFill>
                <a:srgbClr val="000000"/>
              </a:solidFill>
            </a:endParaRPr>
          </a:p>
        </p:txBody>
      </p:sp>
      <p:cxnSp>
        <p:nvCxnSpPr>
          <p:cNvPr id="32" name="Straight Arrow Connector 8"/>
          <p:cNvCxnSpPr>
            <a:cxnSpLocks noChangeShapeType="1"/>
            <a:stCxn id="31" idx="1"/>
          </p:cNvCxnSpPr>
          <p:nvPr/>
        </p:nvCxnSpPr>
        <p:spPr bwMode="auto">
          <a:xfrm rot="10800000" flipV="1">
            <a:off x="5204197" y="5999192"/>
            <a:ext cx="2012098" cy="1915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arrow" w="med" len="med"/>
          </a:ln>
        </p:spPr>
      </p:cxnSp>
      <p:grpSp>
        <p:nvGrpSpPr>
          <p:cNvPr id="2" name="Group 149"/>
          <p:cNvGrpSpPr>
            <a:grpSpLocks/>
          </p:cNvGrpSpPr>
          <p:nvPr/>
        </p:nvGrpSpPr>
        <p:grpSpPr bwMode="auto">
          <a:xfrm>
            <a:off x="7386001" y="1596602"/>
            <a:ext cx="2523492" cy="965387"/>
            <a:chOff x="3756" y="1536"/>
            <a:chExt cx="1805" cy="707"/>
          </a:xfrm>
        </p:grpSpPr>
        <p:sp>
          <p:nvSpPr>
            <p:cNvPr id="30" name="Text Box 159"/>
            <p:cNvSpPr txBox="1">
              <a:spLocks noChangeArrowheads="1"/>
            </p:cNvSpPr>
            <p:nvPr/>
          </p:nvSpPr>
          <p:spPr bwMode="auto">
            <a:xfrm>
              <a:off x="4638" y="1960"/>
              <a:ext cx="510" cy="2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eaLnBrk="1" hangingPunct="1"/>
              <a:r>
                <a:rPr lang="en-US" sz="1300" b="1" dirty="0">
                  <a:solidFill>
                    <a:srgbClr val="009900"/>
                  </a:solidFill>
                </a:rPr>
                <a:t>15 A</a:t>
              </a:r>
            </a:p>
          </p:txBody>
        </p:sp>
        <p:sp>
          <p:nvSpPr>
            <p:cNvPr id="33" name="Oval 98"/>
            <p:cNvSpPr>
              <a:spLocks noChangeArrowheads="1"/>
            </p:cNvSpPr>
            <p:nvPr/>
          </p:nvSpPr>
          <p:spPr bwMode="auto">
            <a:xfrm>
              <a:off x="4973" y="1621"/>
              <a:ext cx="540" cy="530"/>
            </a:xfrm>
            <a:prstGeom prst="ellipse">
              <a:avLst/>
            </a:prstGeom>
            <a:noFill/>
            <a:ln w="28575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r" eaLnBrk="1" hangingPunct="1"/>
              <a:endParaRPr lang="en-US" sz="2200" b="1" dirty="0"/>
            </a:p>
          </p:txBody>
        </p:sp>
        <p:sp>
          <p:nvSpPr>
            <p:cNvPr id="34" name="Rectangle 99"/>
            <p:cNvSpPr>
              <a:spLocks noChangeArrowheads="1"/>
            </p:cNvSpPr>
            <p:nvPr/>
          </p:nvSpPr>
          <p:spPr bwMode="auto">
            <a:xfrm>
              <a:off x="3800" y="1886"/>
              <a:ext cx="135" cy="88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r" eaLnBrk="1" hangingPunct="1"/>
              <a:endParaRPr lang="en-US" sz="2200" b="1" dirty="0"/>
            </a:p>
          </p:txBody>
        </p:sp>
        <p:sp>
          <p:nvSpPr>
            <p:cNvPr id="35" name="Line 100"/>
            <p:cNvSpPr>
              <a:spLocks noChangeShapeType="1"/>
            </p:cNvSpPr>
            <p:nvPr/>
          </p:nvSpPr>
          <p:spPr bwMode="auto">
            <a:xfrm>
              <a:off x="3935" y="1930"/>
              <a:ext cx="225" cy="0"/>
            </a:xfrm>
            <a:prstGeom prst="line">
              <a:avLst/>
            </a:prstGeom>
            <a:noFill/>
            <a:ln w="28575">
              <a:solidFill>
                <a:srgbClr val="0099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Line 101"/>
            <p:cNvSpPr>
              <a:spLocks noChangeShapeType="1"/>
            </p:cNvSpPr>
            <p:nvPr/>
          </p:nvSpPr>
          <p:spPr bwMode="auto">
            <a:xfrm flipV="1">
              <a:off x="4160" y="1886"/>
              <a:ext cx="45" cy="44"/>
            </a:xfrm>
            <a:prstGeom prst="line">
              <a:avLst/>
            </a:prstGeom>
            <a:noFill/>
            <a:ln w="28575">
              <a:solidFill>
                <a:srgbClr val="0099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Line 102"/>
            <p:cNvSpPr>
              <a:spLocks noChangeShapeType="1"/>
            </p:cNvSpPr>
            <p:nvPr/>
          </p:nvSpPr>
          <p:spPr bwMode="auto">
            <a:xfrm>
              <a:off x="4205" y="1886"/>
              <a:ext cx="181" cy="0"/>
            </a:xfrm>
            <a:prstGeom prst="line">
              <a:avLst/>
            </a:prstGeom>
            <a:noFill/>
            <a:ln w="28575">
              <a:solidFill>
                <a:srgbClr val="0099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Line 103"/>
            <p:cNvSpPr>
              <a:spLocks noChangeShapeType="1"/>
            </p:cNvSpPr>
            <p:nvPr/>
          </p:nvSpPr>
          <p:spPr bwMode="auto">
            <a:xfrm>
              <a:off x="4386" y="1886"/>
              <a:ext cx="45" cy="44"/>
            </a:xfrm>
            <a:prstGeom prst="line">
              <a:avLst/>
            </a:prstGeom>
            <a:noFill/>
            <a:ln w="28575">
              <a:solidFill>
                <a:srgbClr val="0099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Line 104"/>
            <p:cNvSpPr>
              <a:spLocks noChangeShapeType="1"/>
            </p:cNvSpPr>
            <p:nvPr/>
          </p:nvSpPr>
          <p:spPr bwMode="auto">
            <a:xfrm>
              <a:off x="4431" y="1930"/>
              <a:ext cx="361" cy="0"/>
            </a:xfrm>
            <a:prstGeom prst="line">
              <a:avLst/>
            </a:prstGeom>
            <a:noFill/>
            <a:ln w="28575">
              <a:solidFill>
                <a:srgbClr val="0099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Oval 105"/>
            <p:cNvSpPr>
              <a:spLocks noChangeArrowheads="1"/>
            </p:cNvSpPr>
            <p:nvPr/>
          </p:nvSpPr>
          <p:spPr bwMode="auto">
            <a:xfrm>
              <a:off x="4431" y="1664"/>
              <a:ext cx="315" cy="266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prstDash val="dash"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r" eaLnBrk="1" hangingPunct="1"/>
              <a:endParaRPr lang="en-US" sz="2200" b="1" dirty="0"/>
            </a:p>
          </p:txBody>
        </p:sp>
        <p:sp>
          <p:nvSpPr>
            <p:cNvPr id="41" name="Arc 106"/>
            <p:cNvSpPr>
              <a:spLocks/>
            </p:cNvSpPr>
            <p:nvPr/>
          </p:nvSpPr>
          <p:spPr bwMode="auto">
            <a:xfrm flipV="1">
              <a:off x="4792" y="1797"/>
              <a:ext cx="136" cy="133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600"/>
                <a:gd name="T11" fmla="*/ 21600 w 21600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noFill/>
            <a:ln w="28575">
              <a:solidFill>
                <a:srgbClr val="009900"/>
              </a:solidFill>
              <a:round/>
              <a:headEnd/>
              <a:tailEnd/>
            </a:ln>
          </p:spPr>
          <p:txBody>
            <a:bodyPr rot="10800000" wrap="none" anchor="ctr">
              <a:prstTxWarp prst="textNoShape">
                <a:avLst/>
              </a:prstTxWarp>
            </a:bodyPr>
            <a:lstStyle/>
            <a:p>
              <a:pPr algn="r" eaLnBrk="1" hangingPunct="1"/>
              <a:endParaRPr lang="en-US" sz="2200" b="1" dirty="0"/>
            </a:p>
          </p:txBody>
        </p:sp>
        <p:sp>
          <p:nvSpPr>
            <p:cNvPr id="42" name="Arc 107"/>
            <p:cNvSpPr>
              <a:spLocks/>
            </p:cNvSpPr>
            <p:nvPr/>
          </p:nvSpPr>
          <p:spPr bwMode="auto">
            <a:xfrm flipH="1">
              <a:off x="4927" y="1620"/>
              <a:ext cx="272" cy="177"/>
            </a:xfrm>
            <a:custGeom>
              <a:avLst/>
              <a:gdLst>
                <a:gd name="T0" fmla="*/ 0 w 22024"/>
                <a:gd name="T1" fmla="*/ 0 h 21600"/>
                <a:gd name="T2" fmla="*/ 0 w 22024"/>
                <a:gd name="T3" fmla="*/ 0 h 21600"/>
                <a:gd name="T4" fmla="*/ 0 w 22024"/>
                <a:gd name="T5" fmla="*/ 0 h 21600"/>
                <a:gd name="T6" fmla="*/ 0 60000 65536"/>
                <a:gd name="T7" fmla="*/ 0 60000 65536"/>
                <a:gd name="T8" fmla="*/ 0 60000 65536"/>
                <a:gd name="T9" fmla="*/ 0 w 22024"/>
                <a:gd name="T10" fmla="*/ 0 h 21600"/>
                <a:gd name="T11" fmla="*/ 22024 w 22024"/>
                <a:gd name="T12" fmla="*/ 21600 h 21600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2024" h="21600" fill="none" extrusionOk="0">
                  <a:moveTo>
                    <a:pt x="0" y="4"/>
                  </a:moveTo>
                  <a:cubicBezTo>
                    <a:pt x="141" y="1"/>
                    <a:pt x="282" y="-1"/>
                    <a:pt x="424" y="0"/>
                  </a:cubicBezTo>
                  <a:cubicBezTo>
                    <a:pt x="12353" y="0"/>
                    <a:pt x="22024" y="9670"/>
                    <a:pt x="22024" y="21600"/>
                  </a:cubicBezTo>
                </a:path>
                <a:path w="22024" h="21600" stroke="0" extrusionOk="0">
                  <a:moveTo>
                    <a:pt x="0" y="4"/>
                  </a:moveTo>
                  <a:cubicBezTo>
                    <a:pt x="141" y="1"/>
                    <a:pt x="282" y="-1"/>
                    <a:pt x="424" y="0"/>
                  </a:cubicBezTo>
                  <a:cubicBezTo>
                    <a:pt x="12353" y="0"/>
                    <a:pt x="22024" y="9670"/>
                    <a:pt x="22024" y="21600"/>
                  </a:cubicBezTo>
                  <a:lnTo>
                    <a:pt x="424" y="21600"/>
                  </a:lnTo>
                  <a:close/>
                </a:path>
              </a:pathLst>
            </a:custGeom>
            <a:noFill/>
            <a:ln w="28575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r" eaLnBrk="1" hangingPunct="1"/>
              <a:endParaRPr lang="en-US" sz="2200" b="1" dirty="0"/>
            </a:p>
          </p:txBody>
        </p:sp>
        <p:sp>
          <p:nvSpPr>
            <p:cNvPr id="43" name="Rectangle 108"/>
            <p:cNvSpPr>
              <a:spLocks noChangeArrowheads="1"/>
            </p:cNvSpPr>
            <p:nvPr/>
          </p:nvSpPr>
          <p:spPr bwMode="auto">
            <a:xfrm>
              <a:off x="4160" y="2019"/>
              <a:ext cx="768" cy="220"/>
            </a:xfrm>
            <a:prstGeom prst="rect">
              <a:avLst/>
            </a:prstGeom>
            <a:noFill/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r" eaLnBrk="1" hangingPunct="1"/>
              <a:endParaRPr lang="en-US" sz="2200" b="1" dirty="0"/>
            </a:p>
          </p:txBody>
        </p:sp>
        <p:sp>
          <p:nvSpPr>
            <p:cNvPr id="44" name="Line 110"/>
            <p:cNvSpPr>
              <a:spLocks noChangeShapeType="1"/>
            </p:cNvSpPr>
            <p:nvPr/>
          </p:nvSpPr>
          <p:spPr bwMode="auto">
            <a:xfrm flipH="1">
              <a:off x="4664" y="2150"/>
              <a:ext cx="579" cy="1"/>
            </a:xfrm>
            <a:prstGeom prst="line">
              <a:avLst/>
            </a:prstGeom>
            <a:noFill/>
            <a:ln w="28575">
              <a:solidFill>
                <a:srgbClr val="0099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Line 111"/>
            <p:cNvSpPr>
              <a:spLocks noChangeShapeType="1"/>
            </p:cNvSpPr>
            <p:nvPr/>
          </p:nvSpPr>
          <p:spPr bwMode="auto">
            <a:xfrm>
              <a:off x="3979" y="1842"/>
              <a:ext cx="0" cy="0"/>
            </a:xfrm>
            <a:prstGeom prst="line">
              <a:avLst/>
            </a:prstGeom>
            <a:noFill/>
            <a:ln w="28575">
              <a:solidFill>
                <a:srgbClr val="0000FF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Line 112"/>
            <p:cNvSpPr>
              <a:spLocks noChangeShapeType="1"/>
            </p:cNvSpPr>
            <p:nvPr/>
          </p:nvSpPr>
          <p:spPr bwMode="auto">
            <a:xfrm>
              <a:off x="5153" y="1620"/>
              <a:ext cx="90" cy="0"/>
            </a:xfrm>
            <a:prstGeom prst="line">
              <a:avLst/>
            </a:prstGeom>
            <a:noFill/>
            <a:ln w="28575">
              <a:solidFill>
                <a:srgbClr val="0099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" name="Group 113"/>
            <p:cNvGrpSpPr>
              <a:grpSpLocks/>
            </p:cNvGrpSpPr>
            <p:nvPr/>
          </p:nvGrpSpPr>
          <p:grpSpPr bwMode="auto">
            <a:xfrm>
              <a:off x="3756" y="1536"/>
              <a:ext cx="1805" cy="707"/>
              <a:chOff x="1200" y="2592"/>
              <a:chExt cx="1920" cy="768"/>
            </a:xfrm>
          </p:grpSpPr>
          <p:sp>
            <p:nvSpPr>
              <p:cNvPr id="50" name="Rectangle 114"/>
              <p:cNvSpPr>
                <a:spLocks noChangeArrowheads="1"/>
              </p:cNvSpPr>
              <p:nvPr/>
            </p:nvSpPr>
            <p:spPr bwMode="auto">
              <a:xfrm>
                <a:off x="1632" y="3120"/>
                <a:ext cx="816" cy="240"/>
              </a:xfrm>
              <a:prstGeom prst="rect">
                <a:avLst/>
              </a:prstGeom>
              <a:noFill/>
              <a:ln w="9525">
                <a:solidFill>
                  <a:schemeClr val="tx2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r" eaLnBrk="1" hangingPunct="1"/>
                <a:endParaRPr lang="en-US" sz="2200" b="1" dirty="0"/>
              </a:p>
            </p:txBody>
          </p:sp>
          <p:sp>
            <p:nvSpPr>
              <p:cNvPr id="51" name="Rectangle 115"/>
              <p:cNvSpPr>
                <a:spLocks noChangeArrowheads="1"/>
              </p:cNvSpPr>
              <p:nvPr/>
            </p:nvSpPr>
            <p:spPr bwMode="auto">
              <a:xfrm>
                <a:off x="1200" y="3120"/>
                <a:ext cx="432" cy="144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r" eaLnBrk="1" hangingPunct="1"/>
                <a:endParaRPr lang="en-US" sz="2200" b="1" dirty="0"/>
              </a:p>
            </p:txBody>
          </p:sp>
          <p:sp>
            <p:nvSpPr>
              <p:cNvPr id="52" name="Line 116"/>
              <p:cNvSpPr>
                <a:spLocks noChangeShapeType="1"/>
              </p:cNvSpPr>
              <p:nvPr/>
            </p:nvSpPr>
            <p:spPr bwMode="auto">
              <a:xfrm flipV="1">
                <a:off x="1200" y="2880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Line 117"/>
              <p:cNvSpPr>
                <a:spLocks noChangeShapeType="1"/>
              </p:cNvSpPr>
              <p:nvPr/>
            </p:nvSpPr>
            <p:spPr bwMode="auto">
              <a:xfrm>
                <a:off x="3120" y="2592"/>
                <a:ext cx="0" cy="76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" name="Line 118"/>
              <p:cNvSpPr>
                <a:spLocks noChangeShapeType="1"/>
              </p:cNvSpPr>
              <p:nvPr/>
            </p:nvSpPr>
            <p:spPr bwMode="auto">
              <a:xfrm>
                <a:off x="2448" y="3360"/>
                <a:ext cx="672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" name="Line 119"/>
              <p:cNvSpPr>
                <a:spLocks noChangeShapeType="1"/>
              </p:cNvSpPr>
              <p:nvPr/>
            </p:nvSpPr>
            <p:spPr bwMode="auto">
              <a:xfrm>
                <a:off x="1200" y="2880"/>
                <a:ext cx="62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" name="Line 120"/>
              <p:cNvSpPr>
                <a:spLocks noChangeShapeType="1"/>
              </p:cNvSpPr>
              <p:nvPr/>
            </p:nvSpPr>
            <p:spPr bwMode="auto">
              <a:xfrm flipV="1">
                <a:off x="1824" y="2592"/>
                <a:ext cx="0" cy="2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Line 121"/>
              <p:cNvSpPr>
                <a:spLocks noChangeShapeType="1"/>
              </p:cNvSpPr>
              <p:nvPr/>
            </p:nvSpPr>
            <p:spPr bwMode="auto">
              <a:xfrm>
                <a:off x="1824" y="2592"/>
                <a:ext cx="1296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49" name="Rectangle 109"/>
            <p:cNvSpPr>
              <a:spLocks noChangeArrowheads="1"/>
            </p:cNvSpPr>
            <p:nvPr/>
          </p:nvSpPr>
          <p:spPr bwMode="auto">
            <a:xfrm>
              <a:off x="4493" y="2144"/>
              <a:ext cx="180" cy="45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r" eaLnBrk="1" hangingPunct="1"/>
              <a:endParaRPr lang="en-US" sz="2200" b="1" dirty="0"/>
            </a:p>
          </p:txBody>
        </p:sp>
      </p:grpSp>
      <p:sp>
        <p:nvSpPr>
          <p:cNvPr id="59" name="TextBox 58"/>
          <p:cNvSpPr txBox="1"/>
          <p:nvPr/>
        </p:nvSpPr>
        <p:spPr>
          <a:xfrm>
            <a:off x="9140328" y="1850083"/>
            <a:ext cx="652397" cy="478548"/>
          </a:xfrm>
          <a:prstGeom prst="rect">
            <a:avLst/>
          </a:prstGeom>
          <a:noFill/>
        </p:spPr>
        <p:txBody>
          <a:bodyPr wrap="none" lIns="100794" tIns="50397" rIns="100794" bIns="50397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CR</a:t>
            </a: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Factor 8 combination (DL+CR)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289" y="924348"/>
            <a:ext cx="9544050" cy="1123634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~28 A combined achieved</a:t>
            </a:r>
            <a:r>
              <a:rPr lang="en-US" dirty="0" smtClean="0"/>
              <a:t>, nominal 140 ns pulse</a:t>
            </a:r>
          </a:p>
        </p:txBody>
      </p:sp>
      <p:grpSp>
        <p:nvGrpSpPr>
          <p:cNvPr id="43" name="Group 42"/>
          <p:cNvGrpSpPr/>
          <p:nvPr/>
        </p:nvGrpSpPr>
        <p:grpSpPr>
          <a:xfrm>
            <a:off x="7426765" y="925975"/>
            <a:ext cx="2650685" cy="1016126"/>
            <a:chOff x="36169" y="2100793"/>
            <a:chExt cx="2650685" cy="1016126"/>
          </a:xfrm>
        </p:grpSpPr>
        <p:grpSp>
          <p:nvGrpSpPr>
            <p:cNvPr id="10" name="Group 224"/>
            <p:cNvGrpSpPr>
              <a:grpSpLocks/>
            </p:cNvGrpSpPr>
            <p:nvPr/>
          </p:nvGrpSpPr>
          <p:grpSpPr bwMode="auto">
            <a:xfrm>
              <a:off x="36169" y="2100793"/>
              <a:ext cx="2650685" cy="1016126"/>
              <a:chOff x="3750" y="2279"/>
              <a:chExt cx="1805" cy="704"/>
            </a:xfrm>
          </p:grpSpPr>
          <p:sp>
            <p:nvSpPr>
              <p:cNvPr id="16" name="Text Box 158"/>
              <p:cNvSpPr txBox="1">
                <a:spLocks noChangeArrowheads="1"/>
              </p:cNvSpPr>
              <p:nvPr/>
            </p:nvSpPr>
            <p:spPr bwMode="auto">
              <a:xfrm>
                <a:off x="4537" y="2730"/>
                <a:ext cx="526" cy="1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pPr eaLnBrk="1" hangingPunct="1"/>
                <a:r>
                  <a:rPr lang="en-US" sz="1300" b="1" dirty="0">
                    <a:solidFill>
                      <a:srgbClr val="3333FF"/>
                    </a:solidFill>
                  </a:rPr>
                  <a:t>30A</a:t>
                </a:r>
              </a:p>
            </p:txBody>
          </p:sp>
          <p:sp>
            <p:nvSpPr>
              <p:cNvPr id="19" name="Rectangle 42"/>
              <p:cNvSpPr>
                <a:spLocks noChangeArrowheads="1"/>
              </p:cNvSpPr>
              <p:nvPr/>
            </p:nvSpPr>
            <p:spPr bwMode="auto">
              <a:xfrm>
                <a:off x="3794" y="2634"/>
                <a:ext cx="136" cy="89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2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r" eaLnBrk="1" hangingPunct="1"/>
                <a:endParaRPr lang="en-US" sz="2200" b="1" dirty="0"/>
              </a:p>
            </p:txBody>
          </p:sp>
          <p:sp>
            <p:nvSpPr>
              <p:cNvPr id="20" name="Line 43"/>
              <p:cNvSpPr>
                <a:spLocks noChangeShapeType="1"/>
              </p:cNvSpPr>
              <p:nvPr/>
            </p:nvSpPr>
            <p:spPr bwMode="auto">
              <a:xfrm>
                <a:off x="3930" y="2678"/>
                <a:ext cx="224" cy="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" name="Line 44"/>
              <p:cNvSpPr>
                <a:spLocks noChangeShapeType="1"/>
              </p:cNvSpPr>
              <p:nvPr/>
            </p:nvSpPr>
            <p:spPr bwMode="auto">
              <a:xfrm flipV="1">
                <a:off x="4154" y="2634"/>
                <a:ext cx="46" cy="44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" name="Line 45"/>
              <p:cNvSpPr>
                <a:spLocks noChangeShapeType="1"/>
              </p:cNvSpPr>
              <p:nvPr/>
            </p:nvSpPr>
            <p:spPr bwMode="auto">
              <a:xfrm>
                <a:off x="4200" y="2634"/>
                <a:ext cx="180" cy="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" name="Line 46"/>
              <p:cNvSpPr>
                <a:spLocks noChangeShapeType="1"/>
              </p:cNvSpPr>
              <p:nvPr/>
            </p:nvSpPr>
            <p:spPr bwMode="auto">
              <a:xfrm>
                <a:off x="4380" y="2634"/>
                <a:ext cx="46" cy="44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Line 47"/>
              <p:cNvSpPr>
                <a:spLocks noChangeShapeType="1"/>
              </p:cNvSpPr>
              <p:nvPr/>
            </p:nvSpPr>
            <p:spPr bwMode="auto">
              <a:xfrm>
                <a:off x="4426" y="2678"/>
                <a:ext cx="361" cy="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Oval 48"/>
              <p:cNvSpPr>
                <a:spLocks noChangeArrowheads="1"/>
              </p:cNvSpPr>
              <p:nvPr/>
            </p:nvSpPr>
            <p:spPr bwMode="auto">
              <a:xfrm>
                <a:off x="4426" y="2415"/>
                <a:ext cx="315" cy="263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ctr" eaLnBrk="1" hangingPunct="1"/>
                <a:r>
                  <a:rPr lang="en-US" sz="1800" dirty="0">
                    <a:solidFill>
                      <a:schemeClr val="tx1"/>
                    </a:solidFill>
                  </a:rPr>
                  <a:t>DL</a:t>
                </a:r>
              </a:p>
            </p:txBody>
          </p:sp>
          <p:sp>
            <p:nvSpPr>
              <p:cNvPr id="26" name="Arc 49"/>
              <p:cNvSpPr>
                <a:spLocks/>
              </p:cNvSpPr>
              <p:nvPr/>
            </p:nvSpPr>
            <p:spPr bwMode="auto">
              <a:xfrm flipV="1">
                <a:off x="4787" y="2547"/>
                <a:ext cx="136" cy="13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rot="10800000" wrap="none" anchor="ctr">
                <a:prstTxWarp prst="textNoShape">
                  <a:avLst/>
                </a:prstTxWarp>
              </a:bodyPr>
              <a:lstStyle/>
              <a:p>
                <a:pPr algn="r" eaLnBrk="1" hangingPunct="1"/>
                <a:endParaRPr lang="en-US" sz="2200" b="1" dirty="0"/>
              </a:p>
            </p:txBody>
          </p:sp>
          <p:sp>
            <p:nvSpPr>
              <p:cNvPr id="27" name="Arc 50"/>
              <p:cNvSpPr>
                <a:spLocks/>
              </p:cNvSpPr>
              <p:nvPr/>
            </p:nvSpPr>
            <p:spPr bwMode="auto">
              <a:xfrm flipH="1">
                <a:off x="4921" y="2371"/>
                <a:ext cx="272" cy="176"/>
              </a:xfrm>
              <a:custGeom>
                <a:avLst/>
                <a:gdLst>
                  <a:gd name="T0" fmla="*/ 0 w 22024"/>
                  <a:gd name="T1" fmla="*/ 0 h 21600"/>
                  <a:gd name="T2" fmla="*/ 0 w 22024"/>
                  <a:gd name="T3" fmla="*/ 0 h 21600"/>
                  <a:gd name="T4" fmla="*/ 0 w 22024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2024"/>
                  <a:gd name="T10" fmla="*/ 0 h 21600"/>
                  <a:gd name="T11" fmla="*/ 22024 w 22024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2024" h="21600" fill="none" extrusionOk="0">
                    <a:moveTo>
                      <a:pt x="0" y="4"/>
                    </a:moveTo>
                    <a:cubicBezTo>
                      <a:pt x="141" y="1"/>
                      <a:pt x="282" y="-1"/>
                      <a:pt x="424" y="0"/>
                    </a:cubicBezTo>
                    <a:cubicBezTo>
                      <a:pt x="12353" y="0"/>
                      <a:pt x="22024" y="9670"/>
                      <a:pt x="22024" y="21600"/>
                    </a:cubicBezTo>
                  </a:path>
                  <a:path w="22024" h="21600" stroke="0" extrusionOk="0">
                    <a:moveTo>
                      <a:pt x="0" y="4"/>
                    </a:moveTo>
                    <a:cubicBezTo>
                      <a:pt x="141" y="1"/>
                      <a:pt x="282" y="-1"/>
                      <a:pt x="424" y="0"/>
                    </a:cubicBezTo>
                    <a:cubicBezTo>
                      <a:pt x="12353" y="0"/>
                      <a:pt x="22024" y="9670"/>
                      <a:pt x="22024" y="21600"/>
                    </a:cubicBezTo>
                    <a:lnTo>
                      <a:pt x="424" y="21600"/>
                    </a:lnTo>
                    <a:close/>
                  </a:path>
                </a:pathLst>
              </a:cu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r" eaLnBrk="1" hangingPunct="1"/>
                <a:endParaRPr lang="en-US" sz="2200" b="1" dirty="0"/>
              </a:p>
            </p:txBody>
          </p:sp>
          <p:sp>
            <p:nvSpPr>
              <p:cNvPr id="28" name="Oval 51"/>
              <p:cNvSpPr>
                <a:spLocks noChangeArrowheads="1"/>
              </p:cNvSpPr>
              <p:nvPr/>
            </p:nvSpPr>
            <p:spPr bwMode="auto">
              <a:xfrm>
                <a:off x="4967" y="2371"/>
                <a:ext cx="541" cy="529"/>
              </a:xfrm>
              <a:prstGeom prst="ellips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r" eaLnBrk="1" hangingPunct="1"/>
                <a:endParaRPr lang="en-US" sz="2200" b="1" dirty="0"/>
              </a:p>
            </p:txBody>
          </p:sp>
          <p:sp>
            <p:nvSpPr>
              <p:cNvPr id="29" name="Line 53"/>
              <p:cNvSpPr>
                <a:spLocks noChangeShapeType="1"/>
              </p:cNvSpPr>
              <p:nvPr/>
            </p:nvSpPr>
            <p:spPr bwMode="auto">
              <a:xfrm flipH="1">
                <a:off x="4655" y="2900"/>
                <a:ext cx="583" cy="1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" name="Line 54"/>
              <p:cNvSpPr>
                <a:spLocks noChangeShapeType="1"/>
              </p:cNvSpPr>
              <p:nvPr/>
            </p:nvSpPr>
            <p:spPr bwMode="auto">
              <a:xfrm>
                <a:off x="3974" y="2591"/>
                <a:ext cx="0" cy="0"/>
              </a:xfrm>
              <a:prstGeom prst="line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1" name="Group 60"/>
              <p:cNvGrpSpPr>
                <a:grpSpLocks/>
              </p:cNvGrpSpPr>
              <p:nvPr/>
            </p:nvGrpSpPr>
            <p:grpSpPr bwMode="auto">
              <a:xfrm>
                <a:off x="3750" y="2279"/>
                <a:ext cx="1805" cy="704"/>
                <a:chOff x="1200" y="2592"/>
                <a:chExt cx="1920" cy="768"/>
              </a:xfrm>
            </p:grpSpPr>
            <p:sp>
              <p:nvSpPr>
                <p:cNvPr id="34" name="Rectangle 61"/>
                <p:cNvSpPr>
                  <a:spLocks noChangeArrowheads="1"/>
                </p:cNvSpPr>
                <p:nvPr/>
              </p:nvSpPr>
              <p:spPr bwMode="auto">
                <a:xfrm>
                  <a:off x="1632" y="3120"/>
                  <a:ext cx="816" cy="240"/>
                </a:xfrm>
                <a:prstGeom prst="rect">
                  <a:avLst/>
                </a:prstGeom>
                <a:noFill/>
                <a:ln w="9525">
                  <a:solidFill>
                    <a:schemeClr val="tx2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r" eaLnBrk="1" hangingPunct="1"/>
                  <a:endParaRPr lang="en-US" sz="2200" b="1" dirty="0"/>
                </a:p>
              </p:txBody>
            </p:sp>
            <p:sp>
              <p:nvSpPr>
                <p:cNvPr id="35" name="Rectangle 62"/>
                <p:cNvSpPr>
                  <a:spLocks noChangeArrowheads="1"/>
                </p:cNvSpPr>
                <p:nvPr/>
              </p:nvSpPr>
              <p:spPr bwMode="auto">
                <a:xfrm>
                  <a:off x="1200" y="3120"/>
                  <a:ext cx="432" cy="144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 algn="r" eaLnBrk="1" hangingPunct="1"/>
                  <a:endParaRPr lang="en-US" sz="2200" b="1" dirty="0"/>
                </a:p>
              </p:txBody>
            </p:sp>
            <p:sp>
              <p:nvSpPr>
                <p:cNvPr id="36" name="Line 63"/>
                <p:cNvSpPr>
                  <a:spLocks noChangeShapeType="1"/>
                </p:cNvSpPr>
                <p:nvPr/>
              </p:nvSpPr>
              <p:spPr bwMode="auto">
                <a:xfrm flipV="1">
                  <a:off x="1200" y="2880"/>
                  <a:ext cx="0" cy="2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" name="Line 64"/>
                <p:cNvSpPr>
                  <a:spLocks noChangeShapeType="1"/>
                </p:cNvSpPr>
                <p:nvPr/>
              </p:nvSpPr>
              <p:spPr bwMode="auto">
                <a:xfrm>
                  <a:off x="3120" y="2592"/>
                  <a:ext cx="0" cy="76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" name="Line 65"/>
                <p:cNvSpPr>
                  <a:spLocks noChangeShapeType="1"/>
                </p:cNvSpPr>
                <p:nvPr/>
              </p:nvSpPr>
              <p:spPr bwMode="auto">
                <a:xfrm>
                  <a:off x="2448" y="3360"/>
                  <a:ext cx="672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9" name="Line 66"/>
                <p:cNvSpPr>
                  <a:spLocks noChangeShapeType="1"/>
                </p:cNvSpPr>
                <p:nvPr/>
              </p:nvSpPr>
              <p:spPr bwMode="auto">
                <a:xfrm>
                  <a:off x="1200" y="2880"/>
                  <a:ext cx="624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" name="Line 67"/>
                <p:cNvSpPr>
                  <a:spLocks noChangeShapeType="1"/>
                </p:cNvSpPr>
                <p:nvPr/>
              </p:nvSpPr>
              <p:spPr bwMode="auto">
                <a:xfrm flipV="1">
                  <a:off x="1824" y="2592"/>
                  <a:ext cx="0" cy="2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" name="Line 68"/>
                <p:cNvSpPr>
                  <a:spLocks noChangeShapeType="1"/>
                </p:cNvSpPr>
                <p:nvPr/>
              </p:nvSpPr>
              <p:spPr bwMode="auto">
                <a:xfrm>
                  <a:off x="1824" y="2592"/>
                  <a:ext cx="1296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33" name="Rectangle 52"/>
              <p:cNvSpPr>
                <a:spLocks noChangeArrowheads="1"/>
              </p:cNvSpPr>
              <p:nvPr/>
            </p:nvSpPr>
            <p:spPr bwMode="auto">
              <a:xfrm>
                <a:off x="4488" y="2894"/>
                <a:ext cx="180" cy="43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2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 algn="r" eaLnBrk="1" hangingPunct="1"/>
                <a:endParaRPr lang="en-US" sz="2200" b="1" dirty="0"/>
              </a:p>
            </p:txBody>
          </p:sp>
        </p:grpSp>
        <p:sp>
          <p:nvSpPr>
            <p:cNvPr id="42" name="TextBox 41"/>
            <p:cNvSpPr txBox="1"/>
            <p:nvPr/>
          </p:nvSpPr>
          <p:spPr>
            <a:xfrm>
              <a:off x="1895134" y="2409541"/>
              <a:ext cx="652397" cy="478548"/>
            </a:xfrm>
            <a:prstGeom prst="rect">
              <a:avLst/>
            </a:prstGeom>
            <a:noFill/>
          </p:spPr>
          <p:txBody>
            <a:bodyPr wrap="none" lIns="100794" tIns="50397" rIns="100794" bIns="50397" rtlCol="0">
              <a:spAutoFit/>
            </a:bodyPr>
            <a:lstStyle/>
            <a:p>
              <a:r>
                <a:rPr lang="en-US" dirty="0" smtClean="0">
                  <a:solidFill>
                    <a:srgbClr val="000000"/>
                  </a:solidFill>
                </a:rPr>
                <a:t>CR</a:t>
              </a:r>
              <a:endParaRPr lang="en-US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44" name="Group 4"/>
          <p:cNvGrpSpPr/>
          <p:nvPr/>
        </p:nvGrpSpPr>
        <p:grpSpPr>
          <a:xfrm>
            <a:off x="190516" y="2016232"/>
            <a:ext cx="9715952" cy="5195023"/>
            <a:chOff x="2503488" y="1905000"/>
            <a:chExt cx="6564312" cy="4648200"/>
          </a:xfrm>
        </p:grpSpPr>
        <p:pic>
          <p:nvPicPr>
            <p:cNvPr id="45" name="Picture 43" descr="cr-combi-8.gif"/>
            <p:cNvPicPr>
              <a:picLocks noChangeAspect="1"/>
            </p:cNvPicPr>
            <p:nvPr/>
          </p:nvPicPr>
          <p:blipFill>
            <a:blip r:embed="rId2"/>
            <a:srcRect l="1639" t="20000" r="1808" b="12222"/>
            <a:stretch>
              <a:fillRect/>
            </a:stretch>
          </p:blipFill>
          <p:spPr bwMode="auto">
            <a:xfrm>
              <a:off x="2503488" y="1905000"/>
              <a:ext cx="6564312" cy="4648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6" name="Text Box 18"/>
            <p:cNvSpPr txBox="1">
              <a:spLocks noChangeArrowheads="1"/>
            </p:cNvSpPr>
            <p:nvPr/>
          </p:nvSpPr>
          <p:spPr bwMode="auto">
            <a:xfrm>
              <a:off x="3020588" y="3886200"/>
              <a:ext cx="1522398" cy="655638"/>
            </a:xfrm>
            <a:prstGeom prst="rect">
              <a:avLst/>
            </a:prstGeom>
            <a:solidFill>
              <a:srgbClr val="FCFFC0"/>
            </a:solidFill>
            <a:ln w="9525">
              <a:noFill/>
              <a:miter lim="800000"/>
              <a:headEnd/>
              <a:tailEnd/>
            </a:ln>
            <a:effectLst>
              <a:outerShdw blurRad="50800" dist="50800" dir="2700000" algn="tl" rotWithShape="0">
                <a:srgbClr val="000000">
                  <a:alpha val="43000"/>
                </a:srgbClr>
              </a:outerShdw>
            </a:effectLst>
          </p:spPr>
          <p:txBody>
            <a:bodyPr lIns="100794" tIns="50397" rIns="100794" bIns="50397">
              <a:prstTxWarp prst="textNoShape">
                <a:avLst/>
              </a:prstTxWarp>
              <a:normAutofit fontScale="92500" lnSpcReduction="10000"/>
            </a:bodyPr>
            <a:lstStyle/>
            <a:p>
              <a:pPr defTabSz="1008063" eaLnBrk="0">
                <a:defRPr/>
              </a:pPr>
              <a:r>
                <a:rPr lang="en-US" dirty="0">
                  <a:solidFill>
                    <a:srgbClr val="000000"/>
                  </a:solidFill>
                </a:rPr>
                <a:t>Current from </a:t>
              </a:r>
              <a:br>
                <a:rPr lang="en-US" dirty="0">
                  <a:solidFill>
                    <a:srgbClr val="000000"/>
                  </a:solidFill>
                </a:rPr>
              </a:br>
              <a:r>
                <a:rPr lang="en-US" dirty="0">
                  <a:solidFill>
                    <a:srgbClr val="000000"/>
                  </a:solidFill>
                </a:rPr>
                <a:t>Linac</a:t>
              </a:r>
            </a:p>
          </p:txBody>
        </p:sp>
        <p:cxnSp>
          <p:nvCxnSpPr>
            <p:cNvPr id="47" name="Straight Arrow Connector 8"/>
            <p:cNvCxnSpPr>
              <a:cxnSpLocks noChangeShapeType="1"/>
              <a:stCxn id="46" idx="0"/>
            </p:cNvCxnSpPr>
            <p:nvPr/>
          </p:nvCxnSpPr>
          <p:spPr bwMode="auto">
            <a:xfrm rot="5400000" flipH="1" flipV="1">
              <a:off x="3344039" y="3447652"/>
              <a:ext cx="876299" cy="80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arrow" w="med" len="med"/>
            </a:ln>
          </p:spPr>
        </p:cxnSp>
        <p:sp>
          <p:nvSpPr>
            <p:cNvPr id="48" name="Text Box 18"/>
            <p:cNvSpPr txBox="1">
              <a:spLocks noChangeArrowheads="1"/>
            </p:cNvSpPr>
            <p:nvPr/>
          </p:nvSpPr>
          <p:spPr bwMode="auto">
            <a:xfrm>
              <a:off x="3919538" y="4678363"/>
              <a:ext cx="1447800" cy="655637"/>
            </a:xfrm>
            <a:prstGeom prst="rect">
              <a:avLst/>
            </a:prstGeom>
            <a:solidFill>
              <a:srgbClr val="FCFFC0"/>
            </a:solidFill>
            <a:ln w="9525">
              <a:noFill/>
              <a:miter lim="800000"/>
              <a:headEnd/>
              <a:tailEnd/>
            </a:ln>
            <a:effectLst>
              <a:outerShdw blurRad="50800" dist="50800" dir="2700000" algn="tl" rotWithShape="0">
                <a:srgbClr val="000000">
                  <a:alpha val="43000"/>
                </a:srgbClr>
              </a:outerShdw>
            </a:effectLst>
          </p:spPr>
          <p:txBody>
            <a:bodyPr lIns="100794" tIns="50397" rIns="100794" bIns="50397">
              <a:prstTxWarp prst="textNoShape">
                <a:avLst/>
              </a:prstTxWarp>
              <a:normAutofit fontScale="92500" lnSpcReduction="10000"/>
            </a:bodyPr>
            <a:lstStyle/>
            <a:p>
              <a:pPr defTabSz="1008063" eaLnBrk="0">
                <a:defRPr/>
              </a:pPr>
              <a:r>
                <a:rPr lang="en-US" dirty="0">
                  <a:solidFill>
                    <a:srgbClr val="000000"/>
                  </a:solidFill>
                </a:rPr>
                <a:t>Current after </a:t>
              </a:r>
              <a:br>
                <a:rPr lang="en-US" dirty="0">
                  <a:solidFill>
                    <a:srgbClr val="000000"/>
                  </a:solidFill>
                </a:rPr>
              </a:br>
              <a:r>
                <a:rPr lang="en-US" dirty="0">
                  <a:solidFill>
                    <a:srgbClr val="000000"/>
                  </a:solidFill>
                </a:rPr>
                <a:t>Delay Loop</a:t>
              </a:r>
            </a:p>
          </p:txBody>
        </p:sp>
        <p:cxnSp>
          <p:nvCxnSpPr>
            <p:cNvPr id="49" name="Straight Arrow Connector 8"/>
            <p:cNvCxnSpPr>
              <a:cxnSpLocks noChangeShapeType="1"/>
              <a:stCxn id="48" idx="0"/>
            </p:cNvCxnSpPr>
            <p:nvPr/>
          </p:nvCxnSpPr>
          <p:spPr bwMode="auto">
            <a:xfrm rot="5400000" flipH="1" flipV="1">
              <a:off x="3999706" y="3996532"/>
              <a:ext cx="1325563" cy="3810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arrow" w="med" len="med"/>
            </a:ln>
          </p:spPr>
        </p:cxnSp>
        <p:sp>
          <p:nvSpPr>
            <p:cNvPr id="50" name="Text Box 18"/>
            <p:cNvSpPr txBox="1">
              <a:spLocks noChangeArrowheads="1"/>
            </p:cNvSpPr>
            <p:nvPr/>
          </p:nvSpPr>
          <p:spPr bwMode="auto">
            <a:xfrm>
              <a:off x="5367338" y="5534025"/>
              <a:ext cx="1981200" cy="377825"/>
            </a:xfrm>
            <a:prstGeom prst="rect">
              <a:avLst/>
            </a:prstGeom>
            <a:solidFill>
              <a:srgbClr val="FCFFC0"/>
            </a:solidFill>
            <a:ln w="9525">
              <a:noFill/>
              <a:miter lim="800000"/>
              <a:headEnd/>
              <a:tailEnd/>
            </a:ln>
            <a:effectLst>
              <a:outerShdw blurRad="50800" dist="50800" dir="2700000" algn="tl" rotWithShape="0">
                <a:srgbClr val="000000">
                  <a:alpha val="43000"/>
                </a:srgbClr>
              </a:outerShdw>
            </a:effectLst>
          </p:spPr>
          <p:txBody>
            <a:bodyPr lIns="100794" tIns="50397" rIns="100794" bIns="50397">
              <a:prstTxWarp prst="textNoShape">
                <a:avLst/>
              </a:prstTxWarp>
              <a:normAutofit fontScale="92500" lnSpcReduction="10000"/>
            </a:bodyPr>
            <a:lstStyle/>
            <a:p>
              <a:pPr defTabSz="1008063" eaLnBrk="0">
                <a:defRPr/>
              </a:pPr>
              <a:r>
                <a:rPr lang="en-US" dirty="0">
                  <a:solidFill>
                    <a:srgbClr val="000000"/>
                  </a:solidFill>
                </a:rPr>
                <a:t>Current in the ring</a:t>
              </a:r>
            </a:p>
          </p:txBody>
        </p:sp>
        <p:cxnSp>
          <p:nvCxnSpPr>
            <p:cNvPr id="51" name="Straight Arrow Connector 8"/>
            <p:cNvCxnSpPr>
              <a:cxnSpLocks noChangeShapeType="1"/>
            </p:cNvCxnSpPr>
            <p:nvPr/>
          </p:nvCxnSpPr>
          <p:spPr bwMode="auto">
            <a:xfrm rot="5400000" flipH="1" flipV="1">
              <a:off x="6296025" y="5014913"/>
              <a:ext cx="657225" cy="38100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arrow" w="med" len="med"/>
            </a:ln>
          </p:spPr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TFevolution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846946"/>
            <a:ext cx="10077450" cy="339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Rectangle 4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GB" dirty="0"/>
              <a:t>CTF 3 – CLIC Test Facility</a:t>
            </a:r>
          </a:p>
        </p:txBody>
      </p:sp>
      <p:sp>
        <p:nvSpPr>
          <p:cNvPr id="237572" name="Text Box 4"/>
          <p:cNvSpPr txBox="1">
            <a:spLocks noChangeArrowheads="1"/>
          </p:cNvSpPr>
          <p:nvPr/>
        </p:nvSpPr>
        <p:spPr bwMode="auto">
          <a:xfrm>
            <a:off x="122469" y="985622"/>
            <a:ext cx="6251380" cy="1139697"/>
          </a:xfrm>
          <a:prstGeom prst="rect">
            <a:avLst/>
          </a:prstGeom>
          <a:solidFill>
            <a:srgbClr val="FFFFCC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76200" dir="2700000" algn="br" rotWithShape="0">
              <a:srgbClr val="000000">
                <a:alpha val="43000"/>
              </a:srgbClr>
            </a:outerShdw>
          </a:effectLst>
        </p:spPr>
        <p:txBody>
          <a:bodyPr wrap="square" lIns="0" tIns="0" rIns="0" bIns="0">
            <a:prstTxWarp prst="textNoShape">
              <a:avLst/>
            </a:prstTxWarp>
            <a:spAutoFit/>
          </a:bodyPr>
          <a:lstStyle/>
          <a:p>
            <a:pPr marL="451475" indent="-337731" algn="l" defTabSz="957197" fontAlgn="auto">
              <a:spcBef>
                <a:spcPts val="0"/>
              </a:spcBef>
              <a:spcAft>
                <a:spcPts val="165"/>
              </a:spcAft>
              <a:buSzPct val="69000"/>
              <a:buBlip>
                <a:blip r:embed="rId4"/>
              </a:buBlip>
              <a:tabLst>
                <a:tab pos="757708" algn="l"/>
                <a:tab pos="1517165" algn="l"/>
                <a:tab pos="2274872" algn="l"/>
                <a:tab pos="3032579" algn="l"/>
                <a:tab pos="3792037" algn="l"/>
                <a:tab pos="4549743" algn="l"/>
                <a:tab pos="5307451" algn="l"/>
                <a:tab pos="6066908" algn="l"/>
                <a:tab pos="6824615" algn="l"/>
                <a:tab pos="7582323" algn="l"/>
                <a:tab pos="8341780" algn="l"/>
                <a:tab pos="9099487" algn="l"/>
              </a:tabLst>
              <a:defRPr/>
            </a:pPr>
            <a:r>
              <a:rPr lang="en-GB" sz="1800" dirty="0">
                <a:solidFill>
                  <a:srgbClr val="000000"/>
                </a:solidFill>
                <a:latin typeface="+mn-lt"/>
              </a:rPr>
              <a:t>demonstrate CLIC RF power source </a:t>
            </a:r>
            <a:r>
              <a:rPr lang="en-GB" sz="1800" dirty="0">
                <a:latin typeface="+mn-lt"/>
              </a:rPr>
              <a:t>Drive Beam generation </a:t>
            </a:r>
            <a:r>
              <a:rPr lang="en-GB" sz="1800" dirty="0">
                <a:solidFill>
                  <a:srgbClr val="000000"/>
                </a:solidFill>
                <a:latin typeface="+mn-lt"/>
              </a:rPr>
              <a:t/>
            </a:r>
            <a:br>
              <a:rPr lang="en-GB" sz="1800" dirty="0">
                <a:solidFill>
                  <a:srgbClr val="000000"/>
                </a:solidFill>
                <a:latin typeface="+mn-lt"/>
              </a:rPr>
            </a:br>
            <a:r>
              <a:rPr lang="en-GB" sz="1800" dirty="0">
                <a:solidFill>
                  <a:srgbClr val="000000"/>
                </a:solidFill>
                <a:latin typeface="+mn-lt"/>
              </a:rPr>
              <a:t>(fully loaded acceleration, bunch frequency multiplication 8x)</a:t>
            </a:r>
          </a:p>
          <a:p>
            <a:pPr marL="451475" indent="-337731" algn="l" defTabSz="957197" fontAlgn="auto">
              <a:spcBef>
                <a:spcPts val="0"/>
              </a:spcBef>
              <a:spcAft>
                <a:spcPts val="165"/>
              </a:spcAft>
              <a:buSzPct val="69000"/>
              <a:buBlip>
                <a:blip r:embed="rId4"/>
              </a:buBlip>
              <a:tabLst>
                <a:tab pos="757708" algn="l"/>
                <a:tab pos="1517165" algn="l"/>
                <a:tab pos="2274872" algn="l"/>
                <a:tab pos="3032579" algn="l"/>
                <a:tab pos="3792037" algn="l"/>
                <a:tab pos="4549743" algn="l"/>
                <a:tab pos="5307451" algn="l"/>
                <a:tab pos="6066908" algn="l"/>
                <a:tab pos="6824615" algn="l"/>
                <a:tab pos="7582323" algn="l"/>
                <a:tab pos="8341780" algn="l"/>
                <a:tab pos="9099487" algn="l"/>
              </a:tabLst>
              <a:defRPr/>
            </a:pPr>
            <a:r>
              <a:rPr lang="en-GB" sz="1800" dirty="0">
                <a:solidFill>
                  <a:srgbClr val="000000"/>
                </a:solidFill>
                <a:latin typeface="+mn-lt"/>
              </a:rPr>
              <a:t>Test </a:t>
            </a:r>
            <a:r>
              <a:rPr lang="en-GB" sz="1800" dirty="0">
                <a:latin typeface="+mn-lt"/>
              </a:rPr>
              <a:t>CLIC accelerating structures</a:t>
            </a:r>
          </a:p>
          <a:p>
            <a:pPr marL="451475" indent="-337731" algn="l" defTabSz="957197" fontAlgn="auto">
              <a:spcBef>
                <a:spcPts val="0"/>
              </a:spcBef>
              <a:spcAft>
                <a:spcPts val="1488"/>
              </a:spcAft>
              <a:buSzPct val="69000"/>
              <a:buBlip>
                <a:blip r:embed="rId4"/>
              </a:buBlip>
              <a:tabLst>
                <a:tab pos="757708" algn="l"/>
                <a:tab pos="1517165" algn="l"/>
                <a:tab pos="2274872" algn="l"/>
                <a:tab pos="3032579" algn="l"/>
                <a:tab pos="3792037" algn="l"/>
                <a:tab pos="4549743" algn="l"/>
                <a:tab pos="5307451" algn="l"/>
                <a:tab pos="6066908" algn="l"/>
                <a:tab pos="6824615" algn="l"/>
                <a:tab pos="7582323" algn="l"/>
                <a:tab pos="8341780" algn="l"/>
                <a:tab pos="9099487" algn="l"/>
              </a:tabLst>
              <a:defRPr/>
            </a:pPr>
            <a:r>
              <a:rPr lang="en-GB" sz="1800" dirty="0">
                <a:solidFill>
                  <a:srgbClr val="000000"/>
                </a:solidFill>
                <a:latin typeface="+mn-lt"/>
              </a:rPr>
              <a:t>Test </a:t>
            </a:r>
            <a:r>
              <a:rPr lang="en-GB" sz="1800" dirty="0">
                <a:latin typeface="+mn-lt"/>
              </a:rPr>
              <a:t>power production structures </a:t>
            </a:r>
            <a:r>
              <a:rPr lang="en-GB" sz="1800" dirty="0">
                <a:solidFill>
                  <a:srgbClr val="000000"/>
                </a:solidFill>
                <a:latin typeface="+mn-lt"/>
              </a:rPr>
              <a:t>(</a:t>
            </a:r>
            <a:r>
              <a:rPr lang="en-GB" sz="1800" dirty="0" err="1">
                <a:solidFill>
                  <a:srgbClr val="000000"/>
                </a:solidFill>
                <a:latin typeface="+mn-lt"/>
              </a:rPr>
              <a:t>PETS)</a:t>
            </a:r>
            <a:r>
              <a:rPr lang="en-GB" sz="400" dirty="0" err="1">
                <a:solidFill>
                  <a:srgbClr val="000000"/>
                </a:solidFill>
                <a:latin typeface="+mn-lt"/>
              </a:rPr>
              <a:t>aaaa</a:t>
            </a:r>
            <a:r>
              <a:rPr lang="en-GB" sz="400" dirty="0">
                <a:solidFill>
                  <a:srgbClr val="000000"/>
                </a:solidFill>
                <a:latin typeface="+mn-lt"/>
              </a:rPr>
              <a:t/>
            </a:r>
            <a:br>
              <a:rPr lang="en-GB" sz="400" dirty="0">
                <a:solidFill>
                  <a:srgbClr val="000000"/>
                </a:solidFill>
                <a:latin typeface="+mn-lt"/>
              </a:rPr>
            </a:br>
            <a:r>
              <a:rPr lang="en-GB" sz="400" dirty="0">
                <a:solidFill>
                  <a:srgbClr val="000000"/>
                </a:solidFill>
                <a:latin typeface="+mn-lt"/>
              </a:rPr>
              <a:t>.</a:t>
            </a:r>
            <a:endParaRPr lang="en-GB" sz="2200" dirty="0">
              <a:solidFill>
                <a:srgbClr val="000000"/>
              </a:solidFill>
              <a:latin typeface="+mn-lt"/>
            </a:endParaRP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6312694" y="5169697"/>
            <a:ext cx="708275" cy="306025"/>
            <a:chOff x="4215" y="4266"/>
            <a:chExt cx="446" cy="192"/>
          </a:xfrm>
        </p:grpSpPr>
        <p:sp>
          <p:nvSpPr>
            <p:cNvPr id="12331" name="AutoShape 6"/>
            <p:cNvSpPr>
              <a:spLocks noChangeArrowheads="1"/>
            </p:cNvSpPr>
            <p:nvPr/>
          </p:nvSpPr>
          <p:spPr bwMode="auto">
            <a:xfrm>
              <a:off x="4222" y="4266"/>
              <a:ext cx="439" cy="192"/>
            </a:xfrm>
            <a:prstGeom prst="roundRect">
              <a:avLst>
                <a:gd name="adj" fmla="val 519"/>
              </a:avLst>
            </a:prstGeom>
            <a:solidFill>
              <a:srgbClr val="F8F0F6"/>
            </a:soli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spcAft>
                  <a:spcPts val="1185"/>
                </a:spcAft>
              </a:pPr>
              <a:endParaRPr lang="fr-FR" dirty="0">
                <a:latin typeface="Times New Roman" pitchFamily="-110" charset="0"/>
              </a:endParaRPr>
            </a:p>
          </p:txBody>
        </p:sp>
        <p:sp>
          <p:nvSpPr>
            <p:cNvPr id="12332" name="AutoShape 7"/>
            <p:cNvSpPr>
              <a:spLocks noChangeArrowheads="1"/>
            </p:cNvSpPr>
            <p:nvPr/>
          </p:nvSpPr>
          <p:spPr bwMode="auto">
            <a:xfrm>
              <a:off x="4215" y="4266"/>
              <a:ext cx="393" cy="184"/>
            </a:xfrm>
            <a:prstGeom prst="roundRect">
              <a:avLst>
                <a:gd name="adj" fmla="val 519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85527" tIns="44474" rIns="85527" bIns="44474">
              <a:prstTxWarp prst="textNoShape">
                <a:avLst/>
              </a:prstTxWarp>
              <a:spAutoFit/>
            </a:bodyPr>
            <a:lstStyle/>
            <a:p>
              <a:pPr defTabSz="957197" eaLnBrk="0">
                <a:buSzPct val="45000"/>
              </a:pPr>
              <a:r>
                <a:rPr lang="en-GB" sz="1400" b="1" dirty="0">
                  <a:solidFill>
                    <a:srgbClr val="0000FF"/>
                  </a:solidFill>
                  <a:latin typeface="Comic Sans MS" pitchFamily="-110" charset="0"/>
                </a:rPr>
                <a:t>CLEX</a:t>
              </a:r>
            </a:p>
          </p:txBody>
        </p:sp>
      </p:grpSp>
      <p:sp>
        <p:nvSpPr>
          <p:cNvPr id="12294" name="Oval 8"/>
          <p:cNvSpPr>
            <a:spLocks noChangeArrowheads="1"/>
          </p:cNvSpPr>
          <p:nvPr/>
        </p:nvSpPr>
        <p:spPr bwMode="auto">
          <a:xfrm>
            <a:off x="6590583" y="3342010"/>
            <a:ext cx="124218" cy="106790"/>
          </a:xfrm>
          <a:prstGeom prst="ellipse">
            <a:avLst/>
          </a:prstGeom>
          <a:solidFill>
            <a:srgbClr val="33CCCC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lIns="100794" tIns="50397" rIns="100794" bIns="50397" anchor="ctr">
            <a:prstTxWarp prst="textNoShape">
              <a:avLst/>
            </a:prstTxWarp>
          </a:bodyPr>
          <a:lstStyle/>
          <a:p>
            <a:pPr>
              <a:spcAft>
                <a:spcPts val="1185"/>
              </a:spcAft>
            </a:pPr>
            <a:endParaRPr lang="fr-FR" dirty="0">
              <a:latin typeface="Times New Roman" pitchFamily="-110" charset="0"/>
            </a:endParaRPr>
          </a:p>
        </p:txBody>
      </p:sp>
      <p:sp>
        <p:nvSpPr>
          <p:cNvPr id="12295" name="Oval 9"/>
          <p:cNvSpPr>
            <a:spLocks noChangeArrowheads="1"/>
          </p:cNvSpPr>
          <p:nvPr/>
        </p:nvSpPr>
        <p:spPr bwMode="auto">
          <a:xfrm>
            <a:off x="8233417" y="2668005"/>
            <a:ext cx="122469" cy="106791"/>
          </a:xfrm>
          <a:prstGeom prst="ellipse">
            <a:avLst/>
          </a:prstGeom>
          <a:solidFill>
            <a:srgbClr val="33CCCC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lIns="100794" tIns="50397" rIns="100794" bIns="50397" anchor="ctr">
            <a:prstTxWarp prst="textNoShape">
              <a:avLst/>
            </a:prstTxWarp>
          </a:bodyPr>
          <a:lstStyle/>
          <a:p>
            <a:pPr>
              <a:spcAft>
                <a:spcPts val="1185"/>
              </a:spcAft>
            </a:pPr>
            <a:endParaRPr lang="fr-FR" dirty="0">
              <a:latin typeface="Times New Roman" pitchFamily="-110" charset="0"/>
            </a:endParaRPr>
          </a:p>
        </p:txBody>
      </p:sp>
      <p:sp>
        <p:nvSpPr>
          <p:cNvPr id="12296" name="Oval 10"/>
          <p:cNvSpPr>
            <a:spLocks noChangeArrowheads="1"/>
          </p:cNvSpPr>
          <p:nvPr/>
        </p:nvSpPr>
        <p:spPr bwMode="auto">
          <a:xfrm>
            <a:off x="8791526" y="2676760"/>
            <a:ext cx="124218" cy="106790"/>
          </a:xfrm>
          <a:prstGeom prst="ellipse">
            <a:avLst/>
          </a:prstGeom>
          <a:solidFill>
            <a:srgbClr val="33CCCC"/>
          </a:solidFill>
          <a:ln w="9360">
            <a:solidFill>
              <a:srgbClr val="000000"/>
            </a:solidFill>
            <a:round/>
            <a:headEnd/>
            <a:tailEnd/>
          </a:ln>
        </p:spPr>
        <p:txBody>
          <a:bodyPr wrap="none" lIns="100794" tIns="50397" rIns="100794" bIns="50397" anchor="ctr">
            <a:prstTxWarp prst="textNoShape">
              <a:avLst/>
            </a:prstTxWarp>
          </a:bodyPr>
          <a:lstStyle/>
          <a:p>
            <a:pPr>
              <a:spcAft>
                <a:spcPts val="1185"/>
              </a:spcAft>
            </a:pPr>
            <a:endParaRPr lang="fr-FR" dirty="0">
              <a:latin typeface="Times New Roman" pitchFamily="-110" charset="0"/>
            </a:endParaRPr>
          </a:p>
        </p:txBody>
      </p:sp>
      <p:sp>
        <p:nvSpPr>
          <p:cNvPr id="12300" name="AutoShape 14"/>
          <p:cNvSpPr>
            <a:spLocks noChangeArrowheads="1"/>
          </p:cNvSpPr>
          <p:nvPr/>
        </p:nvSpPr>
        <p:spPr bwMode="auto">
          <a:xfrm>
            <a:off x="2433151" y="2288114"/>
            <a:ext cx="625559" cy="301882"/>
          </a:xfrm>
          <a:prstGeom prst="roundRect">
            <a:avLst>
              <a:gd name="adj" fmla="val 519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4276" tIns="49024" rIns="94276" bIns="49024">
            <a:prstTxWarp prst="textNoShape">
              <a:avLst/>
            </a:prstTxWarp>
            <a:spAutoFit/>
          </a:bodyPr>
          <a:lstStyle/>
          <a:p>
            <a:pPr defTabSz="957197" eaLnBrk="0">
              <a:buSzPct val="45000"/>
            </a:pPr>
            <a:r>
              <a:rPr lang="en-GB" sz="1400" b="1" dirty="0">
                <a:solidFill>
                  <a:srgbClr val="FF3300"/>
                </a:solidFill>
                <a:latin typeface="Comic Sans MS" pitchFamily="-110" charset="0"/>
              </a:rPr>
              <a:t>Linac</a:t>
            </a:r>
          </a:p>
        </p:txBody>
      </p:sp>
      <p:sp>
        <p:nvSpPr>
          <p:cNvPr id="12330" name="AutoShape 17"/>
          <p:cNvSpPr>
            <a:spLocks noChangeArrowheads="1"/>
          </p:cNvSpPr>
          <p:nvPr/>
        </p:nvSpPr>
        <p:spPr bwMode="auto">
          <a:xfrm>
            <a:off x="6480549" y="1177917"/>
            <a:ext cx="1130066" cy="502244"/>
          </a:xfrm>
          <a:prstGeom prst="roundRect">
            <a:avLst>
              <a:gd name="adj" fmla="val 519"/>
            </a:avLst>
          </a:prstGeom>
          <a:solidFill>
            <a:srgbClr val="CCFFFF"/>
          </a:solidFill>
          <a:ln w="9525">
            <a:noFill/>
            <a:round/>
            <a:headEnd/>
            <a:tailEnd/>
          </a:ln>
        </p:spPr>
        <p:txBody>
          <a:bodyPr wrap="none" lIns="94276" tIns="49024" rIns="94276" bIns="49024">
            <a:prstTxWarp prst="textNoShape">
              <a:avLst/>
            </a:prstTxWarp>
            <a:spAutoFit/>
          </a:bodyPr>
          <a:lstStyle/>
          <a:p>
            <a:pPr defTabSz="957197" eaLnBrk="0">
              <a:buSzPct val="45000"/>
              <a:tabLst>
                <a:tab pos="757708" algn="l"/>
              </a:tabLst>
            </a:pPr>
            <a:r>
              <a:rPr lang="en-GB" sz="1400" b="1" dirty="0">
                <a:solidFill>
                  <a:srgbClr val="6666FF"/>
                </a:solidFill>
                <a:latin typeface="Comic Sans MS" pitchFamily="-110" charset="0"/>
              </a:rPr>
              <a:t>Delay Loop</a:t>
            </a:r>
            <a:br>
              <a:rPr lang="en-GB" sz="1400" b="1" dirty="0">
                <a:solidFill>
                  <a:srgbClr val="6666FF"/>
                </a:solidFill>
                <a:latin typeface="Comic Sans MS" pitchFamily="-110" charset="0"/>
              </a:rPr>
            </a:br>
            <a:r>
              <a:rPr lang="en-GB" sz="1400" b="1" dirty="0">
                <a:solidFill>
                  <a:srgbClr val="6666FF"/>
                </a:solidFill>
                <a:latin typeface="Comic Sans MS" pitchFamily="-110" charset="0"/>
              </a:rPr>
              <a:t>42m</a:t>
            </a:r>
          </a:p>
        </p:txBody>
      </p:sp>
      <p:sp>
        <p:nvSpPr>
          <p:cNvPr id="12328" name="AutoShape 20"/>
          <p:cNvSpPr>
            <a:spLocks noChangeArrowheads="1"/>
          </p:cNvSpPr>
          <p:nvPr/>
        </p:nvSpPr>
        <p:spPr bwMode="auto">
          <a:xfrm>
            <a:off x="7790411" y="1383022"/>
            <a:ext cx="1998731" cy="301882"/>
          </a:xfrm>
          <a:prstGeom prst="roundRect">
            <a:avLst>
              <a:gd name="adj" fmla="val 519"/>
            </a:avLst>
          </a:prstGeom>
          <a:solidFill>
            <a:srgbClr val="CCFFFF"/>
          </a:solidFill>
          <a:ln w="9525">
            <a:noFill/>
            <a:round/>
            <a:headEnd/>
            <a:tailEnd/>
          </a:ln>
        </p:spPr>
        <p:txBody>
          <a:bodyPr wrap="none" lIns="94276" tIns="49024" rIns="94276" bIns="49024">
            <a:prstTxWarp prst="textNoShape">
              <a:avLst/>
            </a:prstTxWarp>
            <a:spAutoFit/>
          </a:bodyPr>
          <a:lstStyle/>
          <a:p>
            <a:pPr defTabSz="957197" eaLnBrk="0">
              <a:buSzPct val="45000"/>
              <a:tabLst>
                <a:tab pos="757708" algn="l"/>
                <a:tab pos="1517165" algn="l"/>
              </a:tabLst>
            </a:pPr>
            <a:r>
              <a:rPr lang="en-GB" sz="1400" b="1" dirty="0">
                <a:solidFill>
                  <a:srgbClr val="6666FF"/>
                </a:solidFill>
                <a:latin typeface="Comic Sans MS" pitchFamily="-110" charset="0"/>
              </a:rPr>
              <a:t>Combiner Ring – 84m</a:t>
            </a:r>
          </a:p>
        </p:txBody>
      </p:sp>
      <p:sp>
        <p:nvSpPr>
          <p:cNvPr id="12303" name="AutoShape 21"/>
          <p:cNvSpPr>
            <a:spLocks noChangeArrowheads="1"/>
          </p:cNvSpPr>
          <p:nvPr/>
        </p:nvSpPr>
        <p:spPr bwMode="auto">
          <a:xfrm>
            <a:off x="644974" y="2233842"/>
            <a:ext cx="912747" cy="301882"/>
          </a:xfrm>
          <a:prstGeom prst="roundRect">
            <a:avLst>
              <a:gd name="adj" fmla="val 519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4276" tIns="49024" rIns="94276" bIns="49024">
            <a:prstTxWarp prst="textNoShape">
              <a:avLst/>
            </a:prstTxWarp>
            <a:spAutoFit/>
          </a:bodyPr>
          <a:lstStyle/>
          <a:p>
            <a:pPr defTabSz="957197" eaLnBrk="0">
              <a:buSzPct val="45000"/>
              <a:tabLst>
                <a:tab pos="757708" algn="l"/>
              </a:tabLst>
            </a:pPr>
            <a:r>
              <a:rPr lang="en-GB" sz="1400" b="1" dirty="0">
                <a:solidFill>
                  <a:srgbClr val="FF3300"/>
                </a:solidFill>
                <a:latin typeface="Comic Sans MS" pitchFamily="-110" charset="0"/>
              </a:rPr>
              <a:t>Injector</a:t>
            </a:r>
          </a:p>
        </p:txBody>
      </p:sp>
      <p:sp>
        <p:nvSpPr>
          <p:cNvPr id="12304" name="Line 22"/>
          <p:cNvSpPr>
            <a:spLocks noChangeShapeType="1"/>
          </p:cNvSpPr>
          <p:nvPr/>
        </p:nvSpPr>
        <p:spPr bwMode="auto">
          <a:xfrm>
            <a:off x="2794044" y="2668005"/>
            <a:ext cx="367407" cy="691511"/>
          </a:xfrm>
          <a:prstGeom prst="line">
            <a:avLst/>
          </a:prstGeom>
          <a:noFill/>
          <a:ln w="9360">
            <a:solidFill>
              <a:srgbClr val="FF0000"/>
            </a:solidFill>
            <a:round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09" name="Line 27"/>
          <p:cNvSpPr>
            <a:spLocks noChangeShapeType="1"/>
          </p:cNvSpPr>
          <p:nvPr/>
        </p:nvSpPr>
        <p:spPr bwMode="auto">
          <a:xfrm flipH="1">
            <a:off x="449637" y="2554213"/>
            <a:ext cx="605347" cy="773792"/>
          </a:xfrm>
          <a:prstGeom prst="line">
            <a:avLst/>
          </a:prstGeom>
          <a:noFill/>
          <a:ln w="9360">
            <a:solidFill>
              <a:srgbClr val="FF0000"/>
            </a:solidFill>
            <a:round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10" name="Line 28"/>
          <p:cNvSpPr>
            <a:spLocks noChangeShapeType="1"/>
          </p:cNvSpPr>
          <p:nvPr/>
        </p:nvSpPr>
        <p:spPr bwMode="auto">
          <a:xfrm flipH="1">
            <a:off x="6506604" y="1720766"/>
            <a:ext cx="208197" cy="962996"/>
          </a:xfrm>
          <a:prstGeom prst="line">
            <a:avLst/>
          </a:prstGeom>
          <a:noFill/>
          <a:ln w="9360">
            <a:solidFill>
              <a:srgbClr val="333399"/>
            </a:solidFill>
            <a:round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11" name="Line 29"/>
          <p:cNvSpPr>
            <a:spLocks noChangeShapeType="1"/>
          </p:cNvSpPr>
          <p:nvPr/>
        </p:nvSpPr>
        <p:spPr bwMode="auto">
          <a:xfrm>
            <a:off x="8761842" y="1720766"/>
            <a:ext cx="736506" cy="1479440"/>
          </a:xfrm>
          <a:prstGeom prst="line">
            <a:avLst/>
          </a:prstGeom>
          <a:noFill/>
          <a:ln w="9360">
            <a:solidFill>
              <a:srgbClr val="333399"/>
            </a:solidFill>
            <a:round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" name="Group 30"/>
          <p:cNvGrpSpPr>
            <a:grpSpLocks/>
          </p:cNvGrpSpPr>
          <p:nvPr/>
        </p:nvGrpSpPr>
        <p:grpSpPr bwMode="auto">
          <a:xfrm>
            <a:off x="7054215" y="1997502"/>
            <a:ext cx="566857" cy="304510"/>
            <a:chOff x="4444" y="2267"/>
            <a:chExt cx="357" cy="192"/>
          </a:xfrm>
        </p:grpSpPr>
        <p:sp>
          <p:nvSpPr>
            <p:cNvPr id="12325" name="AutoShape 31"/>
            <p:cNvSpPr>
              <a:spLocks noChangeArrowheads="1"/>
            </p:cNvSpPr>
            <p:nvPr/>
          </p:nvSpPr>
          <p:spPr bwMode="auto">
            <a:xfrm>
              <a:off x="4444" y="2267"/>
              <a:ext cx="357" cy="192"/>
            </a:xfrm>
            <a:prstGeom prst="roundRect">
              <a:avLst>
                <a:gd name="adj" fmla="val 519"/>
              </a:avLst>
            </a:prstGeom>
            <a:solidFill>
              <a:srgbClr val="D9F4FF"/>
            </a:soli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spcAft>
                  <a:spcPts val="1185"/>
                </a:spcAft>
              </a:pPr>
              <a:endParaRPr lang="fr-FR" dirty="0">
                <a:latin typeface="Times New Roman" pitchFamily="-110" charset="0"/>
              </a:endParaRPr>
            </a:p>
          </p:txBody>
        </p:sp>
        <p:sp>
          <p:nvSpPr>
            <p:cNvPr id="12326" name="AutoShape 32"/>
            <p:cNvSpPr>
              <a:spLocks noChangeArrowheads="1"/>
            </p:cNvSpPr>
            <p:nvPr/>
          </p:nvSpPr>
          <p:spPr bwMode="auto">
            <a:xfrm>
              <a:off x="4452" y="2267"/>
              <a:ext cx="319" cy="185"/>
            </a:xfrm>
            <a:prstGeom prst="roundRect">
              <a:avLst>
                <a:gd name="adj" fmla="val 519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85527" tIns="44474" rIns="85527" bIns="44474">
              <a:prstTxWarp prst="textNoShape">
                <a:avLst/>
              </a:prstTxWarp>
              <a:spAutoFit/>
            </a:bodyPr>
            <a:lstStyle/>
            <a:p>
              <a:pPr defTabSz="957197" eaLnBrk="0">
                <a:buSzPct val="45000"/>
              </a:pPr>
              <a:r>
                <a:rPr lang="en-GB" sz="1400" b="1" dirty="0">
                  <a:solidFill>
                    <a:srgbClr val="6666FF"/>
                  </a:solidFill>
                  <a:latin typeface="Comic Sans MS" pitchFamily="-110" charset="0"/>
                </a:rPr>
                <a:t>TL1</a:t>
              </a:r>
            </a:p>
          </p:txBody>
        </p:sp>
      </p:grpSp>
      <p:sp>
        <p:nvSpPr>
          <p:cNvPr id="12324" name="AutoShape 35"/>
          <p:cNvSpPr>
            <a:spLocks noChangeArrowheads="1"/>
          </p:cNvSpPr>
          <p:nvPr/>
        </p:nvSpPr>
        <p:spPr bwMode="auto">
          <a:xfrm>
            <a:off x="8374974" y="4987630"/>
            <a:ext cx="547594" cy="316373"/>
          </a:xfrm>
          <a:prstGeom prst="roundRect">
            <a:avLst>
              <a:gd name="adj" fmla="val 519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4276" tIns="49024" rIns="94276" bIns="49024">
            <a:prstTxWarp prst="textNoShape">
              <a:avLst/>
            </a:prstTxWarp>
            <a:spAutoFit/>
          </a:bodyPr>
          <a:lstStyle/>
          <a:p>
            <a:pPr defTabSz="957197" eaLnBrk="0">
              <a:buSzPct val="45000"/>
            </a:pPr>
            <a:r>
              <a:rPr lang="en-GB" sz="1500" b="1" dirty="0">
                <a:solidFill>
                  <a:srgbClr val="6666FF"/>
                </a:solidFill>
                <a:latin typeface="Comic Sans MS" pitchFamily="-110" charset="0"/>
              </a:rPr>
              <a:t>TL2</a:t>
            </a:r>
          </a:p>
        </p:txBody>
      </p:sp>
      <p:sp>
        <p:nvSpPr>
          <p:cNvPr id="12314" name="Line 36"/>
          <p:cNvSpPr>
            <a:spLocks noChangeShapeType="1"/>
          </p:cNvSpPr>
          <p:nvPr/>
        </p:nvSpPr>
        <p:spPr bwMode="auto">
          <a:xfrm>
            <a:off x="7398879" y="2335381"/>
            <a:ext cx="31492" cy="908593"/>
          </a:xfrm>
          <a:prstGeom prst="line">
            <a:avLst/>
          </a:prstGeom>
          <a:noFill/>
          <a:ln w="9360">
            <a:solidFill>
              <a:srgbClr val="333399"/>
            </a:solidFill>
            <a:round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15" name="Line 37"/>
          <p:cNvSpPr>
            <a:spLocks noChangeShapeType="1"/>
          </p:cNvSpPr>
          <p:nvPr/>
        </p:nvSpPr>
        <p:spPr bwMode="auto">
          <a:xfrm>
            <a:off x="7430371" y="4173573"/>
            <a:ext cx="1121466" cy="814057"/>
          </a:xfrm>
          <a:prstGeom prst="line">
            <a:avLst/>
          </a:prstGeom>
          <a:noFill/>
          <a:ln w="9360">
            <a:solidFill>
              <a:srgbClr val="333399"/>
            </a:solidFill>
            <a:round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316" name="AutoShape 38"/>
          <p:cNvSpPr>
            <a:spLocks noChangeArrowheads="1"/>
          </p:cNvSpPr>
          <p:nvPr/>
        </p:nvSpPr>
        <p:spPr bwMode="auto">
          <a:xfrm>
            <a:off x="4602282" y="2106044"/>
            <a:ext cx="1296278" cy="301882"/>
          </a:xfrm>
          <a:prstGeom prst="roundRect">
            <a:avLst>
              <a:gd name="adj" fmla="val 306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4276" tIns="49024" rIns="94276" bIns="49024">
            <a:prstTxWarp prst="textNoShape">
              <a:avLst/>
            </a:prstTxWarp>
            <a:spAutoFit/>
          </a:bodyPr>
          <a:lstStyle/>
          <a:p>
            <a:pPr defTabSz="957197" eaLnBrk="0">
              <a:buSzPct val="45000"/>
              <a:tabLst>
                <a:tab pos="757708" algn="l"/>
                <a:tab pos="1517165" algn="l"/>
              </a:tabLst>
            </a:pPr>
            <a:r>
              <a:rPr lang="en-GB" sz="1400" b="1" dirty="0">
                <a:solidFill>
                  <a:srgbClr val="FF3300"/>
                </a:solidFill>
                <a:latin typeface="Comic Sans MS" pitchFamily="-110" charset="0"/>
              </a:rPr>
              <a:t>RF deflector</a:t>
            </a:r>
          </a:p>
        </p:txBody>
      </p:sp>
      <p:sp>
        <p:nvSpPr>
          <p:cNvPr id="12317" name="Line 39"/>
          <p:cNvSpPr>
            <a:spLocks noChangeShapeType="1"/>
          </p:cNvSpPr>
          <p:nvPr/>
        </p:nvSpPr>
        <p:spPr bwMode="auto">
          <a:xfrm>
            <a:off x="5325652" y="2365142"/>
            <a:ext cx="1268430" cy="1022385"/>
          </a:xfrm>
          <a:prstGeom prst="line">
            <a:avLst/>
          </a:prstGeom>
          <a:noFill/>
          <a:ln w="9398">
            <a:solidFill>
              <a:schemeClr val="tx1"/>
            </a:solidFill>
            <a:round/>
            <a:headEnd/>
            <a:tailEnd/>
          </a:ln>
        </p:spPr>
        <p:txBody>
          <a:bodyPr lIns="100794" tIns="50397" rIns="100794" bIns="50397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4" name="Group 40"/>
          <p:cNvGrpSpPr>
            <a:grpSpLocks/>
          </p:cNvGrpSpPr>
          <p:nvPr/>
        </p:nvGrpSpPr>
        <p:grpSpPr bwMode="auto">
          <a:xfrm>
            <a:off x="1016494" y="3749913"/>
            <a:ext cx="719067" cy="304511"/>
            <a:chOff x="640" y="3371"/>
            <a:chExt cx="454" cy="192"/>
          </a:xfrm>
        </p:grpSpPr>
        <p:sp>
          <p:nvSpPr>
            <p:cNvPr id="12321" name="AutoShape 41"/>
            <p:cNvSpPr>
              <a:spLocks noChangeArrowheads="1"/>
            </p:cNvSpPr>
            <p:nvPr/>
          </p:nvSpPr>
          <p:spPr bwMode="auto">
            <a:xfrm>
              <a:off x="640" y="3371"/>
              <a:ext cx="454" cy="192"/>
            </a:xfrm>
            <a:prstGeom prst="roundRect">
              <a:avLst>
                <a:gd name="adj" fmla="val 519"/>
              </a:avLst>
            </a:prstGeom>
            <a:solidFill>
              <a:srgbClr val="D9F4FF"/>
            </a:solidFill>
            <a:ln w="9525">
              <a:noFill/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spcAft>
                  <a:spcPts val="1185"/>
                </a:spcAft>
              </a:pPr>
              <a:endParaRPr lang="fr-FR" dirty="0">
                <a:latin typeface="Times New Roman" pitchFamily="-110" charset="0"/>
              </a:endParaRPr>
            </a:p>
          </p:txBody>
        </p:sp>
        <p:sp>
          <p:nvSpPr>
            <p:cNvPr id="12322" name="AutoShape 42"/>
            <p:cNvSpPr>
              <a:spLocks noChangeArrowheads="1"/>
            </p:cNvSpPr>
            <p:nvPr/>
          </p:nvSpPr>
          <p:spPr bwMode="auto">
            <a:xfrm>
              <a:off x="649" y="3371"/>
              <a:ext cx="407" cy="185"/>
            </a:xfrm>
            <a:prstGeom prst="roundRect">
              <a:avLst>
                <a:gd name="adj" fmla="val 519"/>
              </a:avLst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85527" tIns="44474" rIns="85527" bIns="44474">
              <a:prstTxWarp prst="textNoShape">
                <a:avLst/>
              </a:prstTxWarp>
              <a:spAutoFit/>
            </a:bodyPr>
            <a:lstStyle/>
            <a:p>
              <a:pPr defTabSz="957197" eaLnBrk="0">
                <a:buSzPct val="45000"/>
              </a:pPr>
              <a:r>
                <a:rPr lang="en-GB" sz="1400" b="1" dirty="0">
                  <a:solidFill>
                    <a:srgbClr val="6666FF"/>
                  </a:solidFill>
                  <a:latin typeface="Comic Sans MS" pitchFamily="-110" charset="0"/>
                </a:rPr>
                <a:t>Laser</a:t>
              </a:r>
            </a:p>
          </p:txBody>
        </p:sp>
      </p:grpSp>
      <p:sp>
        <p:nvSpPr>
          <p:cNvPr id="12319" name="AutoShape 43"/>
          <p:cNvSpPr>
            <a:spLocks noChangeArrowheads="1"/>
          </p:cNvSpPr>
          <p:nvPr/>
        </p:nvSpPr>
        <p:spPr bwMode="auto">
          <a:xfrm>
            <a:off x="3094967" y="2435168"/>
            <a:ext cx="1859779" cy="595224"/>
          </a:xfrm>
          <a:prstGeom prst="roundRect">
            <a:avLst>
              <a:gd name="adj" fmla="val 34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5784" tIns="47893" rIns="95784" bIns="47893" anchor="ctr">
            <a:prstTxWarp prst="textNoShape">
              <a:avLst/>
            </a:prstTxWarp>
          </a:bodyPr>
          <a:lstStyle/>
          <a:p>
            <a:pPr marL="479473" defTabSz="479473">
              <a:spcAft>
                <a:spcPts val="1185"/>
              </a:spcAft>
            </a:pPr>
            <a:r>
              <a:rPr lang="en-US" sz="2200" dirty="0"/>
              <a:t>3.5A – 1.2</a:t>
            </a:r>
            <a:r>
              <a:rPr lang="en-US" sz="2200" dirty="0">
                <a:ea typeface="Times New Roman" pitchFamily="-110" charset="0"/>
                <a:cs typeface="Times New Roman" pitchFamily="-110" charset="0"/>
              </a:rPr>
              <a:t>µs</a:t>
            </a:r>
            <a:br>
              <a:rPr lang="en-US" sz="2200" dirty="0">
                <a:ea typeface="Times New Roman" pitchFamily="-110" charset="0"/>
                <a:cs typeface="Times New Roman" pitchFamily="-110" charset="0"/>
              </a:rPr>
            </a:br>
            <a:r>
              <a:rPr lang="en-US" sz="2200" dirty="0">
                <a:ea typeface="Times New Roman" pitchFamily="-110" charset="0"/>
                <a:cs typeface="Times New Roman" pitchFamily="-110" charset="0"/>
              </a:rPr>
              <a:t>150 </a:t>
            </a:r>
            <a:r>
              <a:rPr lang="en-US" sz="2200" dirty="0" err="1">
                <a:ea typeface="Times New Roman" pitchFamily="-110" charset="0"/>
                <a:cs typeface="Times New Roman" pitchFamily="-110" charset="0"/>
              </a:rPr>
              <a:t>MeV</a:t>
            </a:r>
            <a:endParaRPr lang="en-US" sz="2200" dirty="0">
              <a:ea typeface="Times New Roman" pitchFamily="-110" charset="0"/>
              <a:cs typeface="Times New Roman" pitchFamily="-110" charset="0"/>
            </a:endParaRPr>
          </a:p>
        </p:txBody>
      </p:sp>
      <p:sp>
        <p:nvSpPr>
          <p:cNvPr id="12320" name="AutoShape 44"/>
          <p:cNvSpPr>
            <a:spLocks noChangeArrowheads="1"/>
          </p:cNvSpPr>
          <p:nvPr/>
        </p:nvSpPr>
        <p:spPr bwMode="auto">
          <a:xfrm>
            <a:off x="8803774" y="4514952"/>
            <a:ext cx="1142461" cy="1353259"/>
          </a:xfrm>
          <a:prstGeom prst="roundRect">
            <a:avLst>
              <a:gd name="adj" fmla="val 347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5784" tIns="47893" rIns="95784" bIns="47893" anchor="ctr">
            <a:prstTxWarp prst="textNoShape">
              <a:avLst/>
            </a:prstTxWarp>
          </a:bodyPr>
          <a:lstStyle/>
          <a:p>
            <a:pPr marL="479473" defTabSz="479473">
              <a:spcAft>
                <a:spcPts val="1185"/>
              </a:spcAft>
            </a:pPr>
            <a:r>
              <a:rPr lang="en-US" sz="2200" dirty="0"/>
              <a:t>28A</a:t>
            </a:r>
            <a:br>
              <a:rPr lang="en-US" sz="2200" dirty="0"/>
            </a:br>
            <a:r>
              <a:rPr lang="en-US" sz="2200" dirty="0"/>
              <a:t>140n</a:t>
            </a:r>
            <a:r>
              <a:rPr lang="en-US" sz="2200" dirty="0">
                <a:ea typeface="Times New Roman" pitchFamily="-110" charset="0"/>
                <a:cs typeface="Times New Roman" pitchFamily="-110" charset="0"/>
              </a:rPr>
              <a:t>s</a:t>
            </a:r>
            <a:br>
              <a:rPr lang="en-US" sz="2200" dirty="0">
                <a:ea typeface="Times New Roman" pitchFamily="-110" charset="0"/>
                <a:cs typeface="Times New Roman" pitchFamily="-110" charset="0"/>
              </a:rPr>
            </a:br>
            <a:r>
              <a:rPr lang="en-US" sz="2200" dirty="0">
                <a:ea typeface="Times New Roman" pitchFamily="-110" charset="0"/>
                <a:cs typeface="Times New Roman" pitchFamily="-110" charset="0"/>
              </a:rPr>
              <a:t>150 </a:t>
            </a:r>
            <a:r>
              <a:rPr lang="en-US" sz="2200" dirty="0" err="1">
                <a:ea typeface="Times New Roman" pitchFamily="-110" charset="0"/>
                <a:cs typeface="Times New Roman" pitchFamily="-110" charset="0"/>
              </a:rPr>
              <a:t>MeV</a:t>
            </a:r>
            <a:endParaRPr lang="en-US" sz="2200" dirty="0">
              <a:ea typeface="Times New Roman" pitchFamily="-110" charset="0"/>
              <a:cs typeface="Times New Roman" pitchFamily="-110" charset="0"/>
            </a:endParaRPr>
          </a:p>
        </p:txBody>
      </p:sp>
      <p:sp>
        <p:nvSpPr>
          <p:cNvPr id="48" name="AutoShape 7"/>
          <p:cNvSpPr>
            <a:spLocks noChangeArrowheads="1"/>
          </p:cNvSpPr>
          <p:nvPr/>
        </p:nvSpPr>
        <p:spPr bwMode="auto">
          <a:xfrm>
            <a:off x="4679250" y="5131411"/>
            <a:ext cx="779760" cy="301882"/>
          </a:xfrm>
          <a:prstGeom prst="roundRect">
            <a:avLst>
              <a:gd name="adj" fmla="val 519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4276" tIns="49024" rIns="94276" bIns="49024">
            <a:prstTxWarp prst="textNoShape">
              <a:avLst/>
            </a:prstTxWarp>
            <a:spAutoFit/>
          </a:bodyPr>
          <a:lstStyle/>
          <a:p>
            <a:pPr defTabSz="957197" eaLnBrk="0">
              <a:buSzPct val="45000"/>
            </a:pPr>
            <a:r>
              <a:rPr lang="en-GB" sz="1400" b="1" dirty="0" err="1">
                <a:solidFill>
                  <a:srgbClr val="0000FF"/>
                </a:solidFill>
                <a:latin typeface="Comic Sans MS" pitchFamily="-110" charset="0"/>
              </a:rPr>
              <a:t>Califes</a:t>
            </a:r>
            <a:endParaRPr lang="en-GB" sz="1400" b="1" dirty="0">
              <a:solidFill>
                <a:srgbClr val="0000FF"/>
              </a:solidFill>
              <a:latin typeface="Comic Sans MS" pitchFamily="-110" charset="0"/>
            </a:endParaRPr>
          </a:p>
        </p:txBody>
      </p:sp>
      <p:sp>
        <p:nvSpPr>
          <p:cNvPr id="49" name="AutoShape 7"/>
          <p:cNvSpPr>
            <a:spLocks noChangeArrowheads="1"/>
          </p:cNvSpPr>
          <p:nvPr/>
        </p:nvSpPr>
        <p:spPr bwMode="auto">
          <a:xfrm>
            <a:off x="3924021" y="5171450"/>
            <a:ext cx="536642" cy="301882"/>
          </a:xfrm>
          <a:prstGeom prst="roundRect">
            <a:avLst>
              <a:gd name="adj" fmla="val 519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4276" tIns="49024" rIns="94276" bIns="49024">
            <a:prstTxWarp prst="textNoShape">
              <a:avLst/>
            </a:prstTxWarp>
            <a:spAutoFit/>
          </a:bodyPr>
          <a:lstStyle/>
          <a:p>
            <a:pPr defTabSz="957197" eaLnBrk="0">
              <a:buSzPct val="45000"/>
            </a:pPr>
            <a:r>
              <a:rPr lang="en-GB" sz="1400" b="1" dirty="0">
                <a:solidFill>
                  <a:srgbClr val="0000FF"/>
                </a:solidFill>
                <a:latin typeface="Comic Sans MS" pitchFamily="-110" charset="0"/>
              </a:rPr>
              <a:t>TBL</a:t>
            </a:r>
          </a:p>
        </p:txBody>
      </p:sp>
      <p:sp>
        <p:nvSpPr>
          <p:cNvPr id="50" name="AutoShape 7"/>
          <p:cNvSpPr>
            <a:spLocks noChangeArrowheads="1"/>
          </p:cNvSpPr>
          <p:nvPr/>
        </p:nvSpPr>
        <p:spPr bwMode="auto">
          <a:xfrm>
            <a:off x="2722702" y="5137665"/>
            <a:ext cx="677894" cy="301882"/>
          </a:xfrm>
          <a:prstGeom prst="roundRect">
            <a:avLst>
              <a:gd name="adj" fmla="val 519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lIns="94276" tIns="49024" rIns="94276" bIns="49024">
            <a:prstTxWarp prst="textNoShape">
              <a:avLst/>
            </a:prstTxWarp>
            <a:spAutoFit/>
          </a:bodyPr>
          <a:lstStyle/>
          <a:p>
            <a:pPr defTabSz="957197" eaLnBrk="0">
              <a:buSzPct val="45000"/>
            </a:pPr>
            <a:r>
              <a:rPr lang="en-GB" sz="1400" b="1" dirty="0">
                <a:solidFill>
                  <a:srgbClr val="0000FF"/>
                </a:solidFill>
                <a:latin typeface="Comic Sans MS" pitchFamily="-110" charset="0"/>
              </a:rPr>
              <a:t>TBTS</a:t>
            </a:r>
          </a:p>
        </p:txBody>
      </p:sp>
      <p:grpSp>
        <p:nvGrpSpPr>
          <p:cNvPr id="5" name="Group 69"/>
          <p:cNvGrpSpPr/>
          <p:nvPr/>
        </p:nvGrpSpPr>
        <p:grpSpPr>
          <a:xfrm>
            <a:off x="614865" y="3612699"/>
            <a:ext cx="7679787" cy="3668034"/>
            <a:chOff x="490538" y="2604722"/>
            <a:chExt cx="8356600" cy="3923259"/>
          </a:xfrm>
        </p:grpSpPr>
        <p:sp>
          <p:nvSpPr>
            <p:cNvPr id="59" name="Line 16"/>
            <p:cNvSpPr>
              <a:spLocks noChangeShapeType="1"/>
            </p:cNvSpPr>
            <p:nvPr/>
          </p:nvSpPr>
          <p:spPr bwMode="auto">
            <a:xfrm flipH="1">
              <a:off x="515937" y="2693987"/>
              <a:ext cx="2432050" cy="1436689"/>
            </a:xfrm>
            <a:prstGeom prst="line">
              <a:avLst/>
            </a:prstGeom>
            <a:noFill/>
            <a:ln w="38100">
              <a:solidFill>
                <a:srgbClr val="00CC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Line 17"/>
            <p:cNvSpPr>
              <a:spLocks noChangeShapeType="1"/>
            </p:cNvSpPr>
            <p:nvPr/>
          </p:nvSpPr>
          <p:spPr bwMode="auto">
            <a:xfrm>
              <a:off x="6254238" y="2693987"/>
              <a:ext cx="2526268" cy="1436689"/>
            </a:xfrm>
            <a:prstGeom prst="line">
              <a:avLst/>
            </a:prstGeom>
            <a:noFill/>
            <a:ln w="38100">
              <a:solidFill>
                <a:srgbClr val="00CCFF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62" name="Picture 2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90538" y="4152879"/>
              <a:ext cx="8356600" cy="2017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3" name="Rectangle 22"/>
            <p:cNvSpPr>
              <a:spLocks noChangeArrowheads="1"/>
            </p:cNvSpPr>
            <p:nvPr/>
          </p:nvSpPr>
          <p:spPr bwMode="auto">
            <a:xfrm>
              <a:off x="2947988" y="2604722"/>
              <a:ext cx="3306250" cy="711792"/>
            </a:xfrm>
            <a:prstGeom prst="rect">
              <a:avLst/>
            </a:prstGeom>
            <a:solidFill>
              <a:srgbClr val="3366FF">
                <a:alpha val="20000"/>
              </a:srgbClr>
            </a:solidFill>
            <a:ln w="28575">
              <a:solidFill>
                <a:srgbClr val="00CCFF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spcAft>
                  <a:spcPts val="1185"/>
                </a:spcAft>
              </a:pPr>
              <a:endParaRPr lang="en-US" dirty="0">
                <a:latin typeface="Times New Roman" pitchFamily="-110" charset="0"/>
              </a:endParaRPr>
            </a:p>
          </p:txBody>
        </p:sp>
        <p:sp>
          <p:nvSpPr>
            <p:cNvPr id="64" name="Text Box 23"/>
            <p:cNvSpPr txBox="1">
              <a:spLocks noChangeArrowheads="1"/>
            </p:cNvSpPr>
            <p:nvPr/>
          </p:nvSpPr>
          <p:spPr bwMode="auto">
            <a:xfrm>
              <a:off x="3592180" y="3724459"/>
              <a:ext cx="3139897" cy="4397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spcAft>
                  <a:spcPts val="1185"/>
                </a:spcAft>
              </a:pPr>
              <a:r>
                <a:rPr lang="en-GB" sz="2200" dirty="0">
                  <a:solidFill>
                    <a:srgbClr val="0000FF"/>
                  </a:solidFill>
                </a:rPr>
                <a:t>Test Beam Line - TBL</a:t>
              </a:r>
              <a:endParaRPr lang="en-US" sz="2200" dirty="0">
                <a:solidFill>
                  <a:srgbClr val="0000FF"/>
                </a:solidFill>
              </a:endParaRPr>
            </a:p>
          </p:txBody>
        </p:sp>
        <p:sp>
          <p:nvSpPr>
            <p:cNvPr id="65" name="Text Box 24"/>
            <p:cNvSpPr txBox="1">
              <a:spLocks noChangeArrowheads="1"/>
            </p:cNvSpPr>
            <p:nvPr/>
          </p:nvSpPr>
          <p:spPr bwMode="auto">
            <a:xfrm>
              <a:off x="498476" y="6088235"/>
              <a:ext cx="4222673" cy="4397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spcAft>
                  <a:spcPts val="1185"/>
                </a:spcAft>
              </a:pPr>
              <a:r>
                <a:rPr lang="en-GB" sz="2200" dirty="0">
                  <a:solidFill>
                    <a:srgbClr val="0000FF"/>
                  </a:solidFill>
                </a:rPr>
                <a:t>Two Beam Test Stand - TBTS</a:t>
              </a:r>
              <a:endParaRPr lang="en-US" sz="2200" dirty="0">
                <a:solidFill>
                  <a:srgbClr val="0000FF"/>
                </a:solidFill>
              </a:endParaRPr>
            </a:p>
          </p:txBody>
        </p:sp>
        <p:sp>
          <p:nvSpPr>
            <p:cNvPr id="66" name="Text Box 25"/>
            <p:cNvSpPr txBox="1">
              <a:spLocks noChangeArrowheads="1"/>
            </p:cNvSpPr>
            <p:nvPr/>
          </p:nvSpPr>
          <p:spPr bwMode="auto">
            <a:xfrm>
              <a:off x="5212890" y="6088236"/>
              <a:ext cx="3319463" cy="4397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spcAft>
                  <a:spcPts val="1185"/>
                </a:spcAft>
              </a:pPr>
              <a:r>
                <a:rPr lang="en-GB" sz="2200" dirty="0">
                  <a:solidFill>
                    <a:srgbClr val="0000FF"/>
                  </a:solidFill>
                </a:rPr>
                <a:t>Probe Beam - CALIFES</a:t>
              </a:r>
              <a:endParaRPr lang="en-US" sz="2200" dirty="0">
                <a:solidFill>
                  <a:srgbClr val="0000FF"/>
                </a:solidFill>
              </a:endParaRPr>
            </a:p>
          </p:txBody>
        </p:sp>
        <p:sp>
          <p:nvSpPr>
            <p:cNvPr id="67" name="Line 26"/>
            <p:cNvSpPr>
              <a:spLocks noChangeShapeType="1"/>
            </p:cNvSpPr>
            <p:nvPr/>
          </p:nvSpPr>
          <p:spPr bwMode="auto">
            <a:xfrm>
              <a:off x="5212891" y="4103854"/>
              <a:ext cx="725948" cy="32527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Line 27"/>
            <p:cNvSpPr>
              <a:spLocks noChangeShapeType="1"/>
            </p:cNvSpPr>
            <p:nvPr/>
          </p:nvSpPr>
          <p:spPr bwMode="auto">
            <a:xfrm flipV="1">
              <a:off x="2074863" y="5076825"/>
              <a:ext cx="873125" cy="11811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Line 28"/>
            <p:cNvSpPr>
              <a:spLocks noChangeShapeType="1"/>
            </p:cNvSpPr>
            <p:nvPr/>
          </p:nvSpPr>
          <p:spPr bwMode="auto">
            <a:xfrm flipH="1" flipV="1">
              <a:off x="6770688" y="5086350"/>
              <a:ext cx="174625" cy="11001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Factor 8 combination (DL+CR)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289" y="924348"/>
            <a:ext cx="9544050" cy="1123634"/>
          </a:xfrm>
        </p:spPr>
        <p:txBody>
          <a:bodyPr/>
          <a:lstStyle/>
          <a:p>
            <a:pPr>
              <a:buNone/>
            </a:pPr>
            <a:endParaRPr lang="en-US" dirty="0" smtClean="0"/>
          </a:p>
        </p:txBody>
      </p:sp>
      <p:grpSp>
        <p:nvGrpSpPr>
          <p:cNvPr id="7" name="Group 4"/>
          <p:cNvGrpSpPr/>
          <p:nvPr/>
        </p:nvGrpSpPr>
        <p:grpSpPr>
          <a:xfrm>
            <a:off x="515178" y="946479"/>
            <a:ext cx="8736947" cy="6158116"/>
            <a:chOff x="2722837" y="615532"/>
            <a:chExt cx="5902875" cy="5509917"/>
          </a:xfrm>
        </p:grpSpPr>
        <p:pic>
          <p:nvPicPr>
            <p:cNvPr id="45" name="Picture 43" descr="cr-combi-8.gif"/>
            <p:cNvPicPr>
              <a:picLocks noChangeAspect="1"/>
            </p:cNvPicPr>
            <p:nvPr/>
          </p:nvPicPr>
          <p:blipFill>
            <a:blip r:embed="rId2"/>
            <a:srcRect l="26284" t="16999" r="2589" b="9203"/>
            <a:stretch>
              <a:fillRect/>
            </a:stretch>
          </p:blipFill>
          <p:spPr bwMode="auto">
            <a:xfrm>
              <a:off x="2722837" y="615532"/>
              <a:ext cx="5902875" cy="55099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6" name="Text Box 18"/>
            <p:cNvSpPr txBox="1">
              <a:spLocks noChangeArrowheads="1"/>
            </p:cNvSpPr>
            <p:nvPr/>
          </p:nvSpPr>
          <p:spPr bwMode="auto">
            <a:xfrm>
              <a:off x="3093440" y="3725402"/>
              <a:ext cx="1522398" cy="655638"/>
            </a:xfrm>
            <a:prstGeom prst="rect">
              <a:avLst/>
            </a:prstGeom>
            <a:solidFill>
              <a:srgbClr val="FCFFC0"/>
            </a:solidFill>
            <a:ln w="9525">
              <a:noFill/>
              <a:miter lim="800000"/>
              <a:headEnd/>
              <a:tailEnd/>
            </a:ln>
            <a:effectLst>
              <a:outerShdw blurRad="50800" dist="50800" dir="2700000" algn="tl" rotWithShape="0">
                <a:srgbClr val="000000">
                  <a:alpha val="43000"/>
                </a:srgbClr>
              </a:outerShdw>
            </a:effectLst>
          </p:spPr>
          <p:txBody>
            <a:bodyPr lIns="100794" tIns="50397" rIns="100794" bIns="50397">
              <a:prstTxWarp prst="textNoShape">
                <a:avLst/>
              </a:prstTxWarp>
              <a:normAutofit fontScale="92500" lnSpcReduction="10000"/>
            </a:bodyPr>
            <a:lstStyle/>
            <a:p>
              <a:pPr defTabSz="1008063" eaLnBrk="0">
                <a:defRPr/>
              </a:pPr>
              <a:r>
                <a:rPr lang="en-US" dirty="0">
                  <a:solidFill>
                    <a:srgbClr val="000000"/>
                  </a:solidFill>
                </a:rPr>
                <a:t>Current from </a:t>
              </a:r>
              <a:br>
                <a:rPr lang="en-US" dirty="0">
                  <a:solidFill>
                    <a:srgbClr val="000000"/>
                  </a:solidFill>
                </a:rPr>
              </a:br>
              <a:r>
                <a:rPr lang="en-US" dirty="0">
                  <a:solidFill>
                    <a:srgbClr val="000000"/>
                  </a:solidFill>
                </a:rPr>
                <a:t>Linac</a:t>
              </a:r>
            </a:p>
          </p:txBody>
        </p:sp>
        <p:cxnSp>
          <p:nvCxnSpPr>
            <p:cNvPr id="47" name="Straight Arrow Connector 8"/>
            <p:cNvCxnSpPr>
              <a:cxnSpLocks noChangeShapeType="1"/>
            </p:cNvCxnSpPr>
            <p:nvPr/>
          </p:nvCxnSpPr>
          <p:spPr bwMode="auto">
            <a:xfrm rot="5400000" flipH="1" flipV="1">
              <a:off x="3449270" y="3276134"/>
              <a:ext cx="876299" cy="80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arrow" w="med" len="med"/>
            </a:ln>
          </p:spPr>
        </p:cxnSp>
        <p:sp>
          <p:nvSpPr>
            <p:cNvPr id="48" name="Text Box 18"/>
            <p:cNvSpPr txBox="1">
              <a:spLocks noChangeArrowheads="1"/>
            </p:cNvSpPr>
            <p:nvPr/>
          </p:nvSpPr>
          <p:spPr bwMode="auto">
            <a:xfrm>
              <a:off x="4761374" y="4303175"/>
              <a:ext cx="1447800" cy="655637"/>
            </a:xfrm>
            <a:prstGeom prst="rect">
              <a:avLst/>
            </a:prstGeom>
            <a:solidFill>
              <a:srgbClr val="FCFFC0"/>
            </a:solidFill>
            <a:ln w="9525">
              <a:noFill/>
              <a:miter lim="800000"/>
              <a:headEnd/>
              <a:tailEnd/>
            </a:ln>
            <a:effectLst>
              <a:outerShdw blurRad="50800" dist="50800" dir="2700000" algn="tl" rotWithShape="0">
                <a:srgbClr val="000000">
                  <a:alpha val="43000"/>
                </a:srgbClr>
              </a:outerShdw>
            </a:effectLst>
          </p:spPr>
          <p:txBody>
            <a:bodyPr lIns="100794" tIns="50397" rIns="100794" bIns="50397">
              <a:prstTxWarp prst="textNoShape">
                <a:avLst/>
              </a:prstTxWarp>
              <a:normAutofit fontScale="92500" lnSpcReduction="10000"/>
            </a:bodyPr>
            <a:lstStyle/>
            <a:p>
              <a:pPr defTabSz="1008063" eaLnBrk="0">
                <a:defRPr/>
              </a:pPr>
              <a:r>
                <a:rPr lang="en-US" dirty="0">
                  <a:solidFill>
                    <a:srgbClr val="000000"/>
                  </a:solidFill>
                </a:rPr>
                <a:t>Current after </a:t>
              </a:r>
              <a:br>
                <a:rPr lang="en-US" dirty="0">
                  <a:solidFill>
                    <a:srgbClr val="000000"/>
                  </a:solidFill>
                </a:rPr>
              </a:br>
              <a:r>
                <a:rPr lang="en-US" dirty="0">
                  <a:solidFill>
                    <a:srgbClr val="000000"/>
                  </a:solidFill>
                </a:rPr>
                <a:t>Delay Loop</a:t>
              </a:r>
            </a:p>
          </p:txBody>
        </p:sp>
        <p:cxnSp>
          <p:nvCxnSpPr>
            <p:cNvPr id="49" name="Straight Arrow Connector 8"/>
            <p:cNvCxnSpPr>
              <a:cxnSpLocks noChangeShapeType="1"/>
            </p:cNvCxnSpPr>
            <p:nvPr/>
          </p:nvCxnSpPr>
          <p:spPr bwMode="auto">
            <a:xfrm rot="5400000" flipH="1" flipV="1">
              <a:off x="4639178" y="3642783"/>
              <a:ext cx="1325563" cy="3810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arrow" w="med" len="med"/>
            </a:ln>
          </p:spPr>
        </p:cxnSp>
        <p:sp>
          <p:nvSpPr>
            <p:cNvPr id="50" name="Text Box 18"/>
            <p:cNvSpPr txBox="1">
              <a:spLocks noChangeArrowheads="1"/>
            </p:cNvSpPr>
            <p:nvPr/>
          </p:nvSpPr>
          <p:spPr bwMode="auto">
            <a:xfrm>
              <a:off x="5383528" y="5148117"/>
              <a:ext cx="1981200" cy="377825"/>
            </a:xfrm>
            <a:prstGeom prst="rect">
              <a:avLst/>
            </a:prstGeom>
            <a:solidFill>
              <a:srgbClr val="FCFFC0"/>
            </a:solidFill>
            <a:ln w="9525">
              <a:noFill/>
              <a:miter lim="800000"/>
              <a:headEnd/>
              <a:tailEnd/>
            </a:ln>
            <a:effectLst>
              <a:outerShdw blurRad="50800" dist="50800" dir="2700000" algn="tl" rotWithShape="0">
                <a:srgbClr val="000000">
                  <a:alpha val="43000"/>
                </a:srgbClr>
              </a:outerShdw>
            </a:effectLst>
          </p:spPr>
          <p:txBody>
            <a:bodyPr lIns="100794" tIns="50397" rIns="100794" bIns="50397">
              <a:prstTxWarp prst="textNoShape">
                <a:avLst/>
              </a:prstTxWarp>
              <a:normAutofit fontScale="92500" lnSpcReduction="10000"/>
            </a:bodyPr>
            <a:lstStyle/>
            <a:p>
              <a:pPr defTabSz="1008063" eaLnBrk="0">
                <a:defRPr/>
              </a:pPr>
              <a:r>
                <a:rPr lang="en-US" dirty="0">
                  <a:solidFill>
                    <a:srgbClr val="000000"/>
                  </a:solidFill>
                </a:rPr>
                <a:t>Current in the ring</a:t>
              </a:r>
            </a:p>
          </p:txBody>
        </p:sp>
        <p:cxnSp>
          <p:nvCxnSpPr>
            <p:cNvPr id="51" name="Straight Arrow Connector 8"/>
            <p:cNvCxnSpPr>
              <a:cxnSpLocks noChangeShapeType="1"/>
            </p:cNvCxnSpPr>
            <p:nvPr/>
          </p:nvCxnSpPr>
          <p:spPr bwMode="auto">
            <a:xfrm rot="5400000" flipH="1" flipV="1">
              <a:off x="6878836" y="4607567"/>
              <a:ext cx="657225" cy="38100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arrow" w="med" len="med"/>
            </a:ln>
          </p:spPr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8" name="Group 27"/>
          <p:cNvGrpSpPr/>
          <p:nvPr/>
        </p:nvGrpSpPr>
        <p:grpSpPr>
          <a:xfrm>
            <a:off x="167958" y="3957474"/>
            <a:ext cx="5518104" cy="1050246"/>
            <a:chOff x="167958" y="3814590"/>
            <a:chExt cx="5518104" cy="1050246"/>
          </a:xfrm>
        </p:grpSpPr>
        <p:grpSp>
          <p:nvGrpSpPr>
            <p:cNvPr id="9" name="Group 15"/>
            <p:cNvGrpSpPr>
              <a:grpSpLocks/>
            </p:cNvGrpSpPr>
            <p:nvPr/>
          </p:nvGrpSpPr>
          <p:grpSpPr bwMode="auto">
            <a:xfrm>
              <a:off x="167958" y="4260859"/>
              <a:ext cx="5518104" cy="603977"/>
              <a:chOff x="152400" y="2424113"/>
              <a:chExt cx="5006975" cy="547687"/>
            </a:xfrm>
          </p:grpSpPr>
          <p:pic>
            <p:nvPicPr>
              <p:cNvPr id="10" name="Picture 20" descr="end_of_day_gain_2"/>
              <p:cNvPicPr>
                <a:picLocks noChangeAspect="1" noChangeArrowheads="1"/>
              </p:cNvPicPr>
              <p:nvPr/>
            </p:nvPicPr>
            <p:blipFill>
              <a:blip r:embed="rId2">
                <a:lum contrast="18000"/>
              </a:blip>
              <a:srcRect l="52277" r="37448"/>
              <a:stretch>
                <a:fillRect/>
              </a:stretch>
            </p:blipFill>
            <p:spPr bwMode="auto">
              <a:xfrm rot="5400000">
                <a:off x="2944813" y="757238"/>
                <a:ext cx="547687" cy="38814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1" name="Text Box 22"/>
              <p:cNvSpPr txBox="1">
                <a:spLocks noChangeArrowheads="1"/>
              </p:cNvSpPr>
              <p:nvPr/>
            </p:nvSpPr>
            <p:spPr bwMode="auto">
              <a:xfrm>
                <a:off x="152400" y="2438400"/>
                <a:ext cx="990600" cy="3465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000" b="1" dirty="0">
                    <a:solidFill>
                      <a:srgbClr val="000000"/>
                    </a:solidFill>
                  </a:rPr>
                  <a:t>Turn 1</a:t>
                </a:r>
              </a:p>
            </p:txBody>
          </p:sp>
        </p:grpSp>
        <p:sp>
          <p:nvSpPr>
            <p:cNvPr id="27" name="Text Box 31"/>
            <p:cNvSpPr txBox="1">
              <a:spLocks noChangeArrowheads="1"/>
            </p:cNvSpPr>
            <p:nvPr/>
          </p:nvSpPr>
          <p:spPr bwMode="auto">
            <a:xfrm>
              <a:off x="1595596" y="3814590"/>
              <a:ext cx="4030980" cy="3821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dirty="0">
                  <a:solidFill>
                    <a:schemeClr val="tx1"/>
                  </a:solidFill>
                </a:rPr>
                <a:t>666 </a:t>
              </a:r>
              <a:r>
                <a:rPr lang="en-US" sz="2000" dirty="0" err="1">
                  <a:solidFill>
                    <a:schemeClr val="tx1"/>
                  </a:solidFill>
                </a:rPr>
                <a:t>ps</a:t>
              </a:r>
              <a:r>
                <a:rPr lang="en-US" sz="2000" dirty="0">
                  <a:solidFill>
                    <a:schemeClr val="tx1"/>
                  </a:solidFill>
                </a:rPr>
                <a:t> initial bunch spacing</a:t>
              </a:r>
            </a:p>
          </p:txBody>
        </p:sp>
      </p:grp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Recombination studies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60338" y="974725"/>
            <a:ext cx="6158410" cy="6059488"/>
          </a:xfrm>
        </p:spPr>
        <p:txBody>
          <a:bodyPr/>
          <a:lstStyle/>
          <a:p>
            <a:r>
              <a:rPr lang="en-US" dirty="0" smtClean="0"/>
              <a:t>emittance measurement (vertical plane)</a:t>
            </a:r>
            <a:br>
              <a:rPr lang="en-US" dirty="0" smtClean="0"/>
            </a:br>
            <a:r>
              <a:rPr lang="en-US" dirty="0" smtClean="0"/>
              <a:t>combined 4x beam &lt; </a:t>
            </a:r>
            <a:r>
              <a:rPr lang="en-US" dirty="0" smtClean="0">
                <a:solidFill>
                  <a:srgbClr val="FF0000"/>
                </a:solidFill>
              </a:rPr>
              <a:t>150 </a:t>
            </a:r>
            <a:r>
              <a:rPr lang="en-US" dirty="0" err="1" smtClean="0">
                <a:solidFill>
                  <a:srgbClr val="FF0000"/>
                </a:solidFill>
              </a:rPr>
              <a:t>π</a:t>
            </a:r>
            <a:r>
              <a:rPr lang="en-US" dirty="0" smtClean="0">
                <a:solidFill>
                  <a:srgbClr val="FF0000"/>
                </a:solidFill>
              </a:rPr>
              <a:t> mm </a:t>
            </a:r>
            <a:r>
              <a:rPr lang="en-US" dirty="0" err="1" smtClean="0">
                <a:solidFill>
                  <a:srgbClr val="FF0000"/>
                </a:solidFill>
              </a:rPr>
              <a:t>mrad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/>
          </a:p>
          <a:p>
            <a:pPr>
              <a:spcAft>
                <a:spcPts val="5025"/>
              </a:spcAft>
              <a:buNone/>
            </a:pPr>
            <a:endParaRPr lang="en-US" dirty="0" smtClean="0"/>
          </a:p>
          <a:p>
            <a:pPr>
              <a:spcAft>
                <a:spcPts val="3225"/>
              </a:spcAft>
            </a:pPr>
            <a:r>
              <a:rPr lang="en-US" dirty="0" smtClean="0"/>
              <a:t>streak camera measurements</a:t>
            </a:r>
          </a:p>
        </p:txBody>
      </p:sp>
      <p:pic>
        <p:nvPicPr>
          <p:cNvPr id="7" name="Picture 6" descr="MTV-combi4.png"/>
          <p:cNvPicPr>
            <a:picLocks noChangeAspect="1"/>
          </p:cNvPicPr>
          <p:nvPr/>
        </p:nvPicPr>
        <p:blipFill>
          <a:blip r:embed="rId3"/>
          <a:srcRect l="45273" t="32893" r="31323" b="45774"/>
          <a:stretch>
            <a:fillRect/>
          </a:stretch>
        </p:blipFill>
        <p:spPr>
          <a:xfrm>
            <a:off x="7558731" y="929494"/>
            <a:ext cx="2358552" cy="1599992"/>
          </a:xfrm>
          <a:prstGeom prst="rect">
            <a:avLst/>
          </a:prstGeom>
        </p:spPr>
      </p:pic>
      <p:pic>
        <p:nvPicPr>
          <p:cNvPr id="8" name="Picture 7" descr="combi4emittance.png"/>
          <p:cNvPicPr>
            <a:picLocks noChangeAspect="1"/>
          </p:cNvPicPr>
          <p:nvPr/>
        </p:nvPicPr>
        <p:blipFill>
          <a:blip r:embed="rId4"/>
          <a:srcRect l="9262" t="66085" r="8564" b="6870"/>
          <a:stretch>
            <a:fillRect/>
          </a:stretch>
        </p:blipFill>
        <p:spPr>
          <a:xfrm>
            <a:off x="314330" y="1857472"/>
            <a:ext cx="5909160" cy="1322908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3275171" y="4445233"/>
            <a:ext cx="755809" cy="514857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/>
          <a:p>
            <a:pPr algn="ctr">
              <a:defRPr/>
            </a:pPr>
            <a:endParaRPr lang="en-US" sz="2000" dirty="0"/>
          </a:p>
        </p:txBody>
      </p:sp>
      <p:grpSp>
        <p:nvGrpSpPr>
          <p:cNvPr id="13" name="Group 18"/>
          <p:cNvGrpSpPr>
            <a:grpSpLocks/>
          </p:cNvGrpSpPr>
          <p:nvPr/>
        </p:nvGrpSpPr>
        <p:grpSpPr bwMode="auto">
          <a:xfrm>
            <a:off x="167957" y="5031218"/>
            <a:ext cx="5542598" cy="603978"/>
            <a:chOff x="152400" y="3324225"/>
            <a:chExt cx="5029200" cy="547687"/>
          </a:xfrm>
        </p:grpSpPr>
        <p:pic>
          <p:nvPicPr>
            <p:cNvPr id="14" name="Picture 17" descr="end_fo_the_day_turn_2"/>
            <p:cNvPicPr>
              <a:picLocks noChangeAspect="1" noChangeArrowheads="1"/>
            </p:cNvPicPr>
            <p:nvPr/>
          </p:nvPicPr>
          <p:blipFill>
            <a:blip r:embed="rId5">
              <a:lum contrast="42000"/>
            </a:blip>
            <a:srcRect l="52896" r="36758"/>
            <a:stretch>
              <a:fillRect/>
            </a:stretch>
          </p:blipFill>
          <p:spPr bwMode="auto">
            <a:xfrm rot="-5400000">
              <a:off x="2955925" y="1646238"/>
              <a:ext cx="547687" cy="39036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Text Box 23"/>
            <p:cNvSpPr txBox="1">
              <a:spLocks noChangeArrowheads="1"/>
            </p:cNvSpPr>
            <p:nvPr/>
          </p:nvSpPr>
          <p:spPr bwMode="auto">
            <a:xfrm>
              <a:off x="152400" y="3352800"/>
              <a:ext cx="990600" cy="346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 dirty="0">
                  <a:solidFill>
                    <a:srgbClr val="000000"/>
                  </a:solidFill>
                </a:rPr>
                <a:t>Turn 2</a:t>
              </a:r>
            </a:p>
          </p:txBody>
        </p:sp>
      </p:grpSp>
      <p:grpSp>
        <p:nvGrpSpPr>
          <p:cNvPr id="16" name="Group 21"/>
          <p:cNvGrpSpPr>
            <a:grpSpLocks/>
          </p:cNvGrpSpPr>
          <p:nvPr/>
        </p:nvGrpSpPr>
        <p:grpSpPr bwMode="auto">
          <a:xfrm>
            <a:off x="167957" y="5658455"/>
            <a:ext cx="5542598" cy="603977"/>
            <a:chOff x="152400" y="4252912"/>
            <a:chExt cx="5029200" cy="547687"/>
          </a:xfrm>
        </p:grpSpPr>
        <p:pic>
          <p:nvPicPr>
            <p:cNvPr id="17" name="Picture 18" descr="end_of_the_day_gain_2"/>
            <p:cNvPicPr>
              <a:picLocks noChangeAspect="1" noChangeArrowheads="1"/>
            </p:cNvPicPr>
            <p:nvPr/>
          </p:nvPicPr>
          <p:blipFill>
            <a:blip r:embed="rId6">
              <a:lum contrast="24000"/>
            </a:blip>
            <a:srcRect l="52896" r="36758"/>
            <a:stretch>
              <a:fillRect/>
            </a:stretch>
          </p:blipFill>
          <p:spPr bwMode="auto">
            <a:xfrm rot="-5400000">
              <a:off x="2955925" y="2574925"/>
              <a:ext cx="547687" cy="39036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" name="Text Box 24"/>
            <p:cNvSpPr txBox="1">
              <a:spLocks noChangeArrowheads="1"/>
            </p:cNvSpPr>
            <p:nvPr/>
          </p:nvSpPr>
          <p:spPr bwMode="auto">
            <a:xfrm>
              <a:off x="152400" y="4267200"/>
              <a:ext cx="990600" cy="346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 dirty="0">
                  <a:solidFill>
                    <a:srgbClr val="000000"/>
                  </a:solidFill>
                </a:rPr>
                <a:t>Turn 3</a:t>
              </a:r>
            </a:p>
          </p:txBody>
        </p:sp>
      </p:grpSp>
      <p:grpSp>
        <p:nvGrpSpPr>
          <p:cNvPr id="19" name="Group 33"/>
          <p:cNvGrpSpPr>
            <a:grpSpLocks/>
          </p:cNvGrpSpPr>
          <p:nvPr/>
        </p:nvGrpSpPr>
        <p:grpSpPr bwMode="auto">
          <a:xfrm>
            <a:off x="167957" y="6285811"/>
            <a:ext cx="5542599" cy="974791"/>
            <a:chOff x="152400" y="5167307"/>
            <a:chExt cx="5029201" cy="883941"/>
          </a:xfrm>
        </p:grpSpPr>
        <p:pic>
          <p:nvPicPr>
            <p:cNvPr id="21" name="Picture 19" descr="end_of_the_day_gain1"/>
            <p:cNvPicPr>
              <a:picLocks noChangeAspect="1" noChangeArrowheads="1"/>
            </p:cNvPicPr>
            <p:nvPr/>
          </p:nvPicPr>
          <p:blipFill>
            <a:blip r:embed="rId7">
              <a:lum contrast="18000"/>
            </a:blip>
            <a:srcRect l="52896" r="36758"/>
            <a:stretch>
              <a:fillRect/>
            </a:stretch>
          </p:blipFill>
          <p:spPr bwMode="auto">
            <a:xfrm rot="16200000">
              <a:off x="2955926" y="3489320"/>
              <a:ext cx="547687" cy="39036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" name="Text Box 25"/>
            <p:cNvSpPr txBox="1">
              <a:spLocks noChangeArrowheads="1"/>
            </p:cNvSpPr>
            <p:nvPr/>
          </p:nvSpPr>
          <p:spPr bwMode="auto">
            <a:xfrm>
              <a:off x="152400" y="5181600"/>
              <a:ext cx="990600" cy="346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b="1" dirty="0">
                  <a:solidFill>
                    <a:srgbClr val="000000"/>
                  </a:solidFill>
                </a:rPr>
                <a:t>Turn 4</a:t>
              </a:r>
            </a:p>
          </p:txBody>
        </p:sp>
        <p:sp>
          <p:nvSpPr>
            <p:cNvPr id="23" name="Text Box 39"/>
            <p:cNvSpPr txBox="1">
              <a:spLocks noChangeArrowheads="1"/>
            </p:cNvSpPr>
            <p:nvPr/>
          </p:nvSpPr>
          <p:spPr bwMode="auto">
            <a:xfrm>
              <a:off x="1828800" y="5704709"/>
              <a:ext cx="3048000" cy="3465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000" dirty="0">
                  <a:solidFill>
                    <a:srgbClr val="000000"/>
                  </a:solidFill>
                </a:rPr>
                <a:t>83 </a:t>
              </a:r>
              <a:r>
                <a:rPr lang="en-US" sz="2000" dirty="0" err="1">
                  <a:solidFill>
                    <a:srgbClr val="000000"/>
                  </a:solidFill>
                </a:rPr>
                <a:t>ps</a:t>
              </a:r>
              <a:r>
                <a:rPr lang="en-US" sz="2000" dirty="0">
                  <a:solidFill>
                    <a:srgbClr val="000000"/>
                  </a:solidFill>
                </a:rPr>
                <a:t> final bunch spacing</a:t>
              </a: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2665053" y="4413481"/>
            <a:ext cx="633507" cy="6107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bg1"/>
                </a:solidFill>
              </a:rPr>
              <a:t>from </a:t>
            </a:r>
            <a:br>
              <a:rPr lang="en-US" sz="1800" dirty="0" smtClean="0">
                <a:solidFill>
                  <a:schemeClr val="bg1"/>
                </a:solidFill>
              </a:rPr>
            </a:br>
            <a:r>
              <a:rPr lang="en-US" sz="1800" dirty="0" smtClean="0">
                <a:solidFill>
                  <a:schemeClr val="bg1"/>
                </a:solidFill>
              </a:rPr>
              <a:t>DL</a:t>
            </a:r>
            <a:endParaRPr lang="en-US" sz="1800" dirty="0">
              <a:solidFill>
                <a:schemeClr val="bg1"/>
              </a:solidFill>
            </a:endParaRPr>
          </a:p>
        </p:txBody>
      </p:sp>
      <p:sp>
        <p:nvSpPr>
          <p:cNvPr id="31" name="Content Placeholder 14"/>
          <p:cNvSpPr txBox="1">
            <a:spLocks/>
          </p:cNvSpPr>
          <p:nvPr/>
        </p:nvSpPr>
        <p:spPr bwMode="auto">
          <a:xfrm>
            <a:off x="5953594" y="3667318"/>
            <a:ext cx="4123856" cy="3476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431800" marR="0" lvl="0" indent="-323850" algn="l" defTabSz="457200" rtl="0" eaLnBrk="0" fontAlgn="base" latinLnBrk="0" hangingPunct="0">
              <a:lnSpc>
                <a:spcPct val="8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8"/>
              </a:buBlip>
              <a:tabLst/>
              <a:defRPr/>
            </a:pPr>
            <a:r>
              <a:rPr lang="en-GB" kern="0" dirty="0" smtClean="0">
                <a:solidFill>
                  <a:srgbClr val="000000"/>
                </a:solidFill>
                <a:latin typeface="+mn-lt"/>
                <a:ea typeface="ＭＳ Ｐゴシック" pitchFamily="-110" charset="-128"/>
                <a:cs typeface="ＭＳ Ｐゴシック" pitchFamily="-110" charset="-128"/>
              </a:rPr>
              <a:t>orbit closure well controlled</a:t>
            </a:r>
          </a:p>
          <a:p>
            <a:pPr marL="431800" marR="0" lvl="0" indent="-323850" algn="l" defTabSz="457200" rtl="0" eaLnBrk="0" fontAlgn="base" latinLnBrk="0" hangingPunct="0">
              <a:lnSpc>
                <a:spcPct val="8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8"/>
              </a:buBlip>
              <a:tabLst/>
              <a:defRPr/>
            </a:pPr>
            <a:r>
              <a:rPr lang="en-GB" kern="0" dirty="0" smtClean="0">
                <a:solidFill>
                  <a:srgbClr val="000000"/>
                </a:solidFill>
                <a:latin typeface="+mn-lt"/>
                <a:ea typeface="ＭＳ Ｐゴシック" pitchFamily="-110" charset="-128"/>
                <a:cs typeface="ＭＳ Ｐゴシック" pitchFamily="-110" charset="-128"/>
              </a:rPr>
              <a:t>combination to be optimized</a:t>
            </a:r>
          </a:p>
          <a:p>
            <a:pPr marL="431800" marR="0" lvl="0" indent="-323850" algn="l" defTabSz="457200" rtl="0" eaLnBrk="0" fontAlgn="base" latinLnBrk="0" hangingPunct="0">
              <a:lnSpc>
                <a:spcPct val="8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8"/>
              </a:buBlip>
              <a:tabLst/>
              <a:defRPr/>
            </a:pPr>
            <a:r>
              <a:rPr lang="en-GB" kern="0" dirty="0" smtClean="0">
                <a:solidFill>
                  <a:srgbClr val="000000"/>
                </a:solidFill>
                <a:latin typeface="+mn-lt"/>
                <a:ea typeface="ＭＳ Ｐゴシック" pitchFamily="-110" charset="-128"/>
                <a:cs typeface="ＭＳ Ｐゴシック" pitchFamily="-110" charset="-128"/>
              </a:rPr>
              <a:t>dispersion/</a:t>
            </a:r>
            <a:r>
              <a:rPr lang="en-GB" kern="0" dirty="0" err="1" smtClean="0">
                <a:solidFill>
                  <a:srgbClr val="000000"/>
                </a:solidFill>
                <a:latin typeface="+mn-lt"/>
                <a:ea typeface="ＭＳ Ｐゴシック" pitchFamily="-110" charset="-128"/>
                <a:cs typeface="ＭＳ Ｐゴシック" pitchFamily="-110" charset="-128"/>
              </a:rPr>
              <a:t>isochronicity</a:t>
            </a:r>
            <a:endParaRPr lang="en-GB" kern="0" dirty="0" smtClean="0">
              <a:solidFill>
                <a:srgbClr val="000000"/>
              </a:solidFill>
              <a:latin typeface="+mn-lt"/>
              <a:ea typeface="ＭＳ Ｐゴシック" pitchFamily="-110" charset="-128"/>
              <a:cs typeface="ＭＳ Ｐゴシック" pitchFamily="-110" charset="-128"/>
            </a:endParaRPr>
          </a:p>
          <a:p>
            <a:pPr marL="431800" marR="0" lvl="0" indent="-323850" algn="l" defTabSz="457200" rtl="0" eaLnBrk="0" fontAlgn="base" latinLnBrk="0" hangingPunct="0">
              <a:lnSpc>
                <a:spcPct val="83000"/>
              </a:lnSpc>
              <a:spcBef>
                <a:spcPct val="0"/>
              </a:spcBef>
              <a:spcAft>
                <a:spcPts val="1425"/>
              </a:spcAft>
              <a:buClr>
                <a:srgbClr val="000000"/>
              </a:buClr>
              <a:buSzPct val="64000"/>
              <a:buFont typeface="StarSymbol" charset="0"/>
              <a:buBlip>
                <a:blip r:embed="rId8"/>
              </a:buBlip>
              <a:tabLst/>
              <a:defRPr/>
            </a:pPr>
            <a:endParaRPr kumimoji="0" lang="en-GB" sz="2600" b="0" i="0" u="none" strike="noStrike" kern="0" cap="none" spc="0" normalizeH="0" baseline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ＭＳ Ｐゴシック" pitchFamily="-110" charset="-128"/>
              <a:cs typeface="ＭＳ Ｐゴシック" pitchFamily="-11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2" grpId="1" animBg="1"/>
      <p:bldP spid="2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>
                <a:ea typeface="ＭＳ Ｐゴシック" pitchFamily="-110" charset="-128"/>
                <a:cs typeface="ＭＳ Ｐゴシック" pitchFamily="-110" charset="-128"/>
              </a:rPr>
              <a:t>Adjustment </a:t>
            </a:r>
            <a:r>
              <a:rPr lang="en-US" sz="4000" dirty="0">
                <a:ea typeface="ＭＳ Ｐゴシック" pitchFamily="-110" charset="-128"/>
                <a:cs typeface="ＭＳ Ｐゴシック" pitchFamily="-110" charset="-128"/>
              </a:rPr>
              <a:t>of the</a:t>
            </a:r>
            <a:r>
              <a:rPr lang="en-US" sz="4000" dirty="0" smtClean="0">
                <a:ea typeface="ＭＳ Ｐゴシック" pitchFamily="-110" charset="-128"/>
                <a:cs typeface="ＭＳ Ｐゴシック" pitchFamily="-110" charset="-128"/>
              </a:rPr>
              <a:t> path </a:t>
            </a:r>
            <a:r>
              <a:rPr lang="en-US" sz="4000" dirty="0">
                <a:ea typeface="ＭＳ Ｐゴシック" pitchFamily="-110" charset="-128"/>
                <a:cs typeface="ＭＳ Ｐゴシック" pitchFamily="-110" charset="-128"/>
              </a:rPr>
              <a:t>length</a:t>
            </a:r>
          </a:p>
        </p:txBody>
      </p:sp>
      <p:sp>
        <p:nvSpPr>
          <p:cNvPr id="49155" name="Content Placeholder 14"/>
          <p:cNvSpPr>
            <a:spLocks noGrp="1"/>
          </p:cNvSpPr>
          <p:nvPr>
            <p:ph idx="1"/>
          </p:nvPr>
        </p:nvSpPr>
        <p:spPr>
          <a:xfrm>
            <a:off x="0" y="6001064"/>
            <a:ext cx="5283200" cy="1244269"/>
          </a:xfrm>
        </p:spPr>
        <p:txBody>
          <a:bodyPr/>
          <a:lstStyle/>
          <a:p>
            <a:pPr>
              <a:lnSpc>
                <a:spcPct val="83000"/>
              </a:lnSpc>
            </a:pPr>
            <a:r>
              <a:rPr lang="en-GB" sz="2600" dirty="0" smtClean="0">
                <a:solidFill>
                  <a:srgbClr val="0000FF"/>
                </a:solidFill>
                <a:ea typeface="ＭＳ Ｐゴシック" pitchFamily="-110" charset="-128"/>
                <a:cs typeface="ＭＳ Ｐゴシック" pitchFamily="-110" charset="-128"/>
              </a:rPr>
              <a:t>DL: </a:t>
            </a:r>
            <a:r>
              <a:rPr lang="en-GB" sz="2600" dirty="0" smtClean="0">
                <a:ea typeface="ＭＳ Ｐゴシック" pitchFamily="-110" charset="-128"/>
                <a:cs typeface="ＭＳ Ｐゴシック" pitchFamily="-110" charset="-128"/>
              </a:rPr>
              <a:t>correct length accessible   =&gt; </a:t>
            </a:r>
            <a:endParaRPr lang="en-GB" sz="2600" dirty="0">
              <a:ea typeface="ＭＳ Ｐゴシック" pitchFamily="-110" charset="-128"/>
              <a:cs typeface="ＭＳ Ｐゴシック" pitchFamily="-110" charset="-128"/>
            </a:endParaRPr>
          </a:p>
        </p:txBody>
      </p:sp>
      <p:grpSp>
        <p:nvGrpSpPr>
          <p:cNvPr id="49157" name="Group 20"/>
          <p:cNvGrpSpPr>
            <a:grpSpLocks/>
          </p:cNvGrpSpPr>
          <p:nvPr/>
        </p:nvGrpSpPr>
        <p:grpSpPr bwMode="auto">
          <a:xfrm>
            <a:off x="-196850" y="699983"/>
            <a:ext cx="5702300" cy="4616450"/>
            <a:chOff x="0" y="2487689"/>
            <a:chExt cx="5701808" cy="4616489"/>
          </a:xfrm>
        </p:grpSpPr>
        <p:pic>
          <p:nvPicPr>
            <p:cNvPr id="49159" name="Picture 7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0" y="2487689"/>
              <a:ext cx="5176941" cy="461648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9160" name="Text Box 16"/>
            <p:cNvSpPr txBox="1">
              <a:spLocks noChangeArrowheads="1"/>
            </p:cNvSpPr>
            <p:nvPr/>
          </p:nvSpPr>
          <p:spPr bwMode="auto">
            <a:xfrm>
              <a:off x="1145961" y="4985880"/>
              <a:ext cx="1955639" cy="259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00794" tIns="50397" rIns="100794" bIns="50397">
              <a:prstTxWarp prst="textNoShape">
                <a:avLst/>
              </a:prstTxWarp>
              <a:spAutoFit/>
            </a:bodyPr>
            <a:lstStyle/>
            <a:p>
              <a:r>
                <a:rPr lang="en-US" sz="1100">
                  <a:solidFill>
                    <a:schemeClr val="hlink"/>
                  </a:solidFill>
                  <a:latin typeface="Arial" pitchFamily="-110" charset="0"/>
                </a:rPr>
                <a:t>Measured Lfrac = - 1/</a:t>
              </a:r>
              <a:r>
                <a:rPr lang="en-US" sz="1100">
                  <a:solidFill>
                    <a:schemeClr val="hlink"/>
                  </a:solidFill>
                  <a:latin typeface="Arial" pitchFamily="-110" charset="0"/>
                  <a:sym typeface="Symbol" pitchFamily="-110" charset="2"/>
                </a:rPr>
                <a:t>CF </a:t>
              </a:r>
              <a:r>
                <a:rPr lang="en-US" sz="1100">
                  <a:solidFill>
                    <a:schemeClr val="hlink"/>
                  </a:solidFill>
                  <a:latin typeface="Symbol" pitchFamily="-110" charset="2"/>
                  <a:sym typeface="Symbol" pitchFamily="-110" charset="2"/>
                </a:rPr>
                <a:t>l</a:t>
              </a:r>
              <a:r>
                <a:rPr lang="en-US" sz="1100" baseline="-25000">
                  <a:solidFill>
                    <a:schemeClr val="hlink"/>
                  </a:solidFill>
                  <a:latin typeface="Arial" pitchFamily="-110" charset="0"/>
                  <a:sym typeface="Symbol" pitchFamily="-110" charset="2"/>
                </a:rPr>
                <a:t>RF</a:t>
              </a:r>
            </a:p>
          </p:txBody>
        </p:sp>
        <p:sp>
          <p:nvSpPr>
            <p:cNvPr id="49161" name="Text Box 17"/>
            <p:cNvSpPr txBox="1">
              <a:spLocks noChangeArrowheads="1"/>
            </p:cNvSpPr>
            <p:nvPr/>
          </p:nvSpPr>
          <p:spPr bwMode="auto">
            <a:xfrm>
              <a:off x="1513368" y="3294742"/>
              <a:ext cx="1107650" cy="259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00794" tIns="50397" rIns="100794" bIns="50397">
              <a:prstTxWarp prst="textNoShape">
                <a:avLst/>
              </a:prstTxWarp>
              <a:spAutoFit/>
            </a:bodyPr>
            <a:lstStyle/>
            <a:p>
              <a:r>
                <a:rPr lang="en-US" sz="1100">
                  <a:latin typeface="Arial" pitchFamily="-110" charset="0"/>
                </a:rPr>
                <a:t>CF 5, - 1/5 </a:t>
              </a:r>
              <a:r>
                <a:rPr lang="en-US" sz="1100">
                  <a:latin typeface="Symbol" pitchFamily="-110" charset="2"/>
                  <a:sym typeface="Symbol" pitchFamily="-110" charset="2"/>
                </a:rPr>
                <a:t>l</a:t>
              </a:r>
              <a:r>
                <a:rPr lang="en-US" sz="1100" baseline="-25000">
                  <a:latin typeface="Arial" pitchFamily="-110" charset="0"/>
                  <a:sym typeface="Symbol" pitchFamily="-110" charset="2"/>
                </a:rPr>
                <a:t>RF</a:t>
              </a:r>
            </a:p>
          </p:txBody>
        </p:sp>
        <p:sp>
          <p:nvSpPr>
            <p:cNvPr id="49162" name="Text Box 18"/>
            <p:cNvSpPr txBox="1">
              <a:spLocks noChangeArrowheads="1"/>
            </p:cNvSpPr>
            <p:nvPr/>
          </p:nvSpPr>
          <p:spPr bwMode="auto">
            <a:xfrm>
              <a:off x="2953253" y="5752669"/>
              <a:ext cx="1107650" cy="259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00794" tIns="50397" rIns="100794" bIns="50397">
              <a:prstTxWarp prst="textNoShape">
                <a:avLst/>
              </a:prstTxWarp>
              <a:spAutoFit/>
            </a:bodyPr>
            <a:lstStyle/>
            <a:p>
              <a:r>
                <a:rPr lang="en-US" sz="1100">
                  <a:solidFill>
                    <a:srgbClr val="0000FF"/>
                  </a:solidFill>
                  <a:latin typeface="Arial" pitchFamily="-110" charset="0"/>
                </a:rPr>
                <a:t>CF 4, - 1/4 </a:t>
              </a:r>
              <a:r>
                <a:rPr lang="en-US" sz="1100">
                  <a:solidFill>
                    <a:srgbClr val="0000FF"/>
                  </a:solidFill>
                  <a:latin typeface="Symbol" pitchFamily="-110" charset="2"/>
                  <a:sym typeface="Symbol" pitchFamily="-110" charset="2"/>
                </a:rPr>
                <a:t>l</a:t>
              </a:r>
              <a:r>
                <a:rPr lang="en-US" sz="1100" baseline="-25000">
                  <a:solidFill>
                    <a:srgbClr val="0000FF"/>
                  </a:solidFill>
                  <a:latin typeface="Arial" pitchFamily="-110" charset="0"/>
                  <a:sym typeface="Symbol" pitchFamily="-110" charset="2"/>
                </a:rPr>
                <a:t>RF</a:t>
              </a:r>
            </a:p>
          </p:txBody>
        </p:sp>
        <p:sp>
          <p:nvSpPr>
            <p:cNvPr id="49163" name="Text Box 19"/>
            <p:cNvSpPr txBox="1">
              <a:spLocks noChangeArrowheads="1"/>
            </p:cNvSpPr>
            <p:nvPr/>
          </p:nvSpPr>
          <p:spPr bwMode="auto">
            <a:xfrm>
              <a:off x="3801789" y="4784553"/>
              <a:ext cx="1900019" cy="416608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lIns="100794" tIns="50397" rIns="100794" bIns="50397">
              <a:prstTxWarp prst="textNoShape">
                <a:avLst/>
              </a:prstTxWarp>
              <a:spAutoFit/>
            </a:bodyPr>
            <a:lstStyle/>
            <a:p>
              <a:r>
                <a:rPr lang="en-US" sz="1100">
                  <a:latin typeface="Arial" pitchFamily="-110" charset="0"/>
                </a:rPr>
                <a:t>Expected ring length for nominal wiggler current</a:t>
              </a:r>
              <a:endParaRPr lang="en-US" sz="1100" baseline="-25000">
                <a:latin typeface="Arial" pitchFamily="-110" charset="0"/>
                <a:sym typeface="Symbol" pitchFamily="-110" charset="2"/>
              </a:endParaRPr>
            </a:p>
          </p:txBody>
        </p:sp>
        <p:sp>
          <p:nvSpPr>
            <p:cNvPr id="49164" name="AutoShape 20"/>
            <p:cNvSpPr>
              <a:spLocks/>
            </p:cNvSpPr>
            <p:nvPr/>
          </p:nvSpPr>
          <p:spPr bwMode="auto">
            <a:xfrm flipH="1">
              <a:off x="4123707" y="3991504"/>
              <a:ext cx="202949" cy="679256"/>
            </a:xfrm>
            <a:prstGeom prst="leftBrace">
              <a:avLst>
                <a:gd name="adj1" fmla="val 0"/>
                <a:gd name="adj2" fmla="val 50000"/>
              </a:avLst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100794" tIns="50397" rIns="100794" bIns="50397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165" name="Text Box 21"/>
            <p:cNvSpPr txBox="1">
              <a:spLocks noChangeArrowheads="1"/>
            </p:cNvSpPr>
            <p:nvPr/>
          </p:nvSpPr>
          <p:spPr bwMode="auto">
            <a:xfrm>
              <a:off x="3674071" y="4194581"/>
              <a:ext cx="1415392" cy="25919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lIns="100794" tIns="50397" rIns="100794" bIns="50397">
              <a:prstTxWarp prst="textNoShape">
                <a:avLst/>
              </a:prstTxWarp>
              <a:spAutoFit/>
            </a:bodyPr>
            <a:lstStyle/>
            <a:p>
              <a:r>
                <a:rPr lang="en-US" sz="1100">
                  <a:latin typeface="Arial" pitchFamily="-110" charset="0"/>
                </a:rPr>
                <a:t>About 1.5 mm</a:t>
              </a:r>
              <a:endParaRPr lang="en-US" sz="1100" baseline="-25000">
                <a:latin typeface="Arial" pitchFamily="-110" charset="0"/>
                <a:sym typeface="Symbol" pitchFamily="-110" charset="2"/>
              </a:endParaRPr>
            </a:p>
          </p:txBody>
        </p:sp>
      </p:grpSp>
      <p:sp>
        <p:nvSpPr>
          <p:cNvPr id="49158" name="Content Placeholder 14"/>
          <p:cNvSpPr txBox="1">
            <a:spLocks/>
          </p:cNvSpPr>
          <p:nvPr/>
        </p:nvSpPr>
        <p:spPr bwMode="auto">
          <a:xfrm>
            <a:off x="4994275" y="971323"/>
            <a:ext cx="5083175" cy="179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marL="431800" indent="-323850" algn="l" defTabSz="457200" eaLnBrk="0">
              <a:spcBef>
                <a:spcPct val="0"/>
              </a:spcBef>
              <a:spcAft>
                <a:spcPts val="1425"/>
              </a:spcAft>
              <a:buSzPct val="64000"/>
              <a:buFont typeface="StarSymbol" charset="0"/>
              <a:buBlip>
                <a:blip r:embed="rId3"/>
              </a:buBlip>
            </a:pPr>
            <a:r>
              <a:rPr lang="en-US" sz="2800" dirty="0">
                <a:solidFill>
                  <a:srgbClr val="000000"/>
                </a:solidFill>
              </a:rPr>
              <a:t>Wiggler </a:t>
            </a:r>
            <a:r>
              <a:rPr lang="en-US" sz="2800" dirty="0" err="1"/>
              <a:t>behaviour</a:t>
            </a:r>
            <a:r>
              <a:rPr lang="en-US" sz="2800" dirty="0"/>
              <a:t> as expected</a:t>
            </a:r>
            <a:endParaRPr lang="en-US" sz="2800" dirty="0" smtClean="0"/>
          </a:p>
          <a:p>
            <a:pPr marL="431800" indent="-323850" algn="l" defTabSz="457200" eaLnBrk="0">
              <a:spcBef>
                <a:spcPct val="0"/>
              </a:spcBef>
              <a:spcAft>
                <a:spcPts val="1425"/>
              </a:spcAft>
              <a:buSzPct val="64000"/>
              <a:buFont typeface="StarSymbol" charset="0"/>
              <a:buBlip>
                <a:blip r:embed="rId3"/>
              </a:buBlip>
            </a:pPr>
            <a:r>
              <a:rPr lang="en-US" sz="2800" dirty="0" smtClean="0">
                <a:solidFill>
                  <a:srgbClr val="0000FF"/>
                </a:solidFill>
              </a:rPr>
              <a:t>CR: </a:t>
            </a:r>
            <a:r>
              <a:rPr lang="en-US" sz="2800" dirty="0" smtClean="0">
                <a:solidFill>
                  <a:srgbClr val="000000"/>
                </a:solidFill>
              </a:rPr>
              <a:t>~1.5 </a:t>
            </a:r>
            <a:r>
              <a:rPr lang="en-US" sz="2800" dirty="0">
                <a:solidFill>
                  <a:srgbClr val="000000"/>
                </a:solidFill>
              </a:rPr>
              <a:t>mm difference only</a:t>
            </a:r>
          </a:p>
          <a:p>
            <a:pPr marL="431800" indent="-323850" algn="l" defTabSz="457200" eaLnBrk="0">
              <a:spcBef>
                <a:spcPct val="0"/>
              </a:spcBef>
              <a:spcAft>
                <a:spcPts val="1425"/>
              </a:spcAft>
              <a:buSzPct val="64000"/>
              <a:buFont typeface="StarSymbol" charset="0"/>
              <a:buBlip>
                <a:blip r:embed="rId3"/>
              </a:buBlip>
            </a:pPr>
            <a:r>
              <a:rPr lang="en-US" sz="2800" b="1" dirty="0">
                <a:solidFill>
                  <a:srgbClr val="000000"/>
                </a:solidFill>
              </a:rPr>
              <a:t>control to better than </a:t>
            </a:r>
            <a:r>
              <a:rPr lang="en-US" sz="2800" b="1" dirty="0"/>
              <a:t>0.5 mm</a:t>
            </a:r>
          </a:p>
        </p:txBody>
      </p:sp>
      <p:pic>
        <p:nvPicPr>
          <p:cNvPr id="24" name="Picture 23" descr="turn_1_explaination.png"/>
          <p:cNvPicPr>
            <a:picLocks noChangeAspect="1"/>
          </p:cNvPicPr>
          <p:nvPr/>
        </p:nvPicPr>
        <p:blipFill>
          <a:blip r:embed="rId4"/>
          <a:srcRect l="7277" t="29389" r="7753" b="3592"/>
          <a:stretch>
            <a:fillRect/>
          </a:stretch>
        </p:blipFill>
        <p:spPr>
          <a:xfrm>
            <a:off x="4946313" y="3778447"/>
            <a:ext cx="5135088" cy="34609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a typeface="ＭＳ Ｐゴシック" pitchFamily="-110" charset="-128"/>
                <a:cs typeface="ＭＳ Ｐゴシック" pitchFamily="-110" charset="-128"/>
              </a:rPr>
              <a:t>State of the art today</a:t>
            </a:r>
          </a:p>
        </p:txBody>
      </p:sp>
      <p:sp>
        <p:nvSpPr>
          <p:cNvPr id="52227" name="Content Placeholder 3"/>
          <p:cNvSpPr>
            <a:spLocks noGrp="1"/>
          </p:cNvSpPr>
          <p:nvPr>
            <p:ph idx="1"/>
          </p:nvPr>
        </p:nvSpPr>
        <p:spPr>
          <a:xfrm>
            <a:off x="160338" y="1063682"/>
            <a:ext cx="9771062" cy="5970532"/>
          </a:xfrm>
        </p:spPr>
        <p:txBody>
          <a:bodyPr/>
          <a:lstStyle/>
          <a:p>
            <a:r>
              <a:rPr lang="en-US" dirty="0" smtClean="0">
                <a:ea typeface="ＭＳ Ｐゴシック" pitchFamily="-110" charset="-128"/>
                <a:cs typeface="ＭＳ Ｐゴシック" pitchFamily="-110" charset="-128"/>
              </a:rPr>
              <a:t>ongoing Drive Beam generation demonstration in CTF3.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Full beam loading </a:t>
            </a:r>
            <a:r>
              <a:rPr lang="en-US" dirty="0" smtClean="0"/>
              <a:t>(95% transfer), high current (up to 5A) in DBA</a:t>
            </a:r>
          </a:p>
          <a:p>
            <a:pPr lvl="1"/>
            <a:r>
              <a:rPr lang="en-US" dirty="0" smtClean="0"/>
              <a:t>Sub-Harmonic bunching, </a:t>
            </a:r>
            <a:r>
              <a:rPr lang="en-US" dirty="0" smtClean="0">
                <a:solidFill>
                  <a:srgbClr val="FF0000"/>
                </a:solidFill>
              </a:rPr>
              <a:t>phase coding </a:t>
            </a:r>
            <a:r>
              <a:rPr lang="en-US" dirty="0" smtClean="0"/>
              <a:t>(7% satellites)</a:t>
            </a:r>
          </a:p>
          <a:p>
            <a:pPr lvl="1"/>
            <a:r>
              <a:rPr lang="en-US" dirty="0" smtClean="0"/>
              <a:t>Bunch train recombination factor 2 in </a:t>
            </a:r>
            <a:r>
              <a:rPr lang="en-US" dirty="0" smtClean="0">
                <a:solidFill>
                  <a:srgbClr val="FF0000"/>
                </a:solidFill>
              </a:rPr>
              <a:t>Delay Loop </a:t>
            </a:r>
            <a:r>
              <a:rPr lang="en-US" dirty="0" smtClean="0"/>
              <a:t>(up to ~7 A)</a:t>
            </a:r>
          </a:p>
          <a:p>
            <a:pPr lvl="1"/>
            <a:r>
              <a:rPr lang="en-US" dirty="0" smtClean="0"/>
              <a:t>Bunch train recombination factor 4 in </a:t>
            </a:r>
            <a:r>
              <a:rPr lang="en-US" dirty="0" smtClean="0">
                <a:solidFill>
                  <a:srgbClr val="FF0000"/>
                </a:solidFill>
              </a:rPr>
              <a:t>Combiner Ring </a:t>
            </a:r>
            <a:r>
              <a:rPr lang="en-US" dirty="0" smtClean="0"/>
              <a:t>(3.8 to 15 A)</a:t>
            </a:r>
          </a:p>
          <a:p>
            <a:pPr lvl="1"/>
            <a:r>
              <a:rPr lang="en-US" dirty="0" smtClean="0"/>
              <a:t>Recombination </a:t>
            </a:r>
            <a:r>
              <a:rPr lang="en-US" dirty="0" smtClean="0">
                <a:solidFill>
                  <a:srgbClr val="FF0000"/>
                </a:solidFill>
              </a:rPr>
              <a:t>2x4 DL/CR </a:t>
            </a:r>
            <a:r>
              <a:rPr lang="en-US" dirty="0" smtClean="0"/>
              <a:t>achieved ~ 28 A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Isochronous operation </a:t>
            </a:r>
            <a:r>
              <a:rPr lang="en-US" dirty="0" smtClean="0"/>
              <a:t>of ring, </a:t>
            </a:r>
            <a:r>
              <a:rPr lang="en-US" dirty="0" err="1" smtClean="0">
                <a:latin typeface="Symbol" pitchFamily="-110" charset="2"/>
                <a:ea typeface="Symbol" pitchFamily="-110" charset="2"/>
                <a:cs typeface="Symbol" pitchFamily="-110" charset="2"/>
              </a:rPr>
              <a:t>a</a:t>
            </a:r>
            <a:r>
              <a:rPr lang="en-US" baseline="-25000" dirty="0" err="1" smtClean="0"/>
              <a:t>p</a:t>
            </a:r>
            <a:r>
              <a:rPr lang="en-US" dirty="0" smtClean="0"/>
              <a:t> &lt; 10</a:t>
            </a:r>
            <a:r>
              <a:rPr lang="en-US" baseline="30000" dirty="0" smtClean="0"/>
              <a:t>-4</a:t>
            </a:r>
          </a:p>
          <a:p>
            <a:pPr lvl="1"/>
            <a:r>
              <a:rPr lang="en-US" dirty="0" smtClean="0"/>
              <a:t>Transverse </a:t>
            </a:r>
            <a:r>
              <a:rPr lang="en-US" dirty="0" err="1" smtClean="0"/>
              <a:t>rms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emittance</a:t>
            </a:r>
            <a:r>
              <a:rPr lang="en-US" dirty="0" smtClean="0"/>
              <a:t> 100 </a:t>
            </a:r>
            <a:r>
              <a:rPr lang="en-US" dirty="0" err="1" smtClean="0"/>
              <a:t>π</a:t>
            </a:r>
            <a:r>
              <a:rPr lang="en-US" dirty="0" smtClean="0"/>
              <a:t> mm </a:t>
            </a:r>
            <a:r>
              <a:rPr lang="en-US" dirty="0" err="1" smtClean="0"/>
              <a:t>mrad</a:t>
            </a:r>
            <a:r>
              <a:rPr lang="en-US" dirty="0" smtClean="0"/>
              <a:t> (end of linac only)</a:t>
            </a:r>
            <a:br>
              <a:rPr lang="en-US" dirty="0" smtClean="0"/>
            </a:br>
            <a:r>
              <a:rPr lang="en-US" dirty="0" smtClean="0"/>
              <a:t>150 </a:t>
            </a:r>
            <a:r>
              <a:rPr lang="en-US" dirty="0" err="1" smtClean="0"/>
              <a:t>π</a:t>
            </a:r>
            <a:r>
              <a:rPr lang="en-US" dirty="0" smtClean="0"/>
              <a:t> mm </a:t>
            </a:r>
            <a:r>
              <a:rPr lang="en-US" dirty="0" err="1" smtClean="0"/>
              <a:t>mrad</a:t>
            </a:r>
            <a:r>
              <a:rPr lang="en-US" dirty="0" smtClean="0"/>
              <a:t> (vert., 4x combination) 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Bunch length </a:t>
            </a:r>
            <a:r>
              <a:rPr lang="en-US" dirty="0" smtClean="0"/>
              <a:t>control to &lt; 1 mm </a:t>
            </a:r>
            <a:r>
              <a:rPr lang="en-US" dirty="0" err="1" smtClean="0"/>
              <a:t>rms</a:t>
            </a:r>
            <a:r>
              <a:rPr lang="en-US" dirty="0" smtClean="0"/>
              <a:t> (end of linac only)</a:t>
            </a:r>
          </a:p>
          <a:p>
            <a:pPr lvl="1"/>
            <a:r>
              <a:rPr lang="en-US" dirty="0" smtClean="0"/>
              <a:t>Control of </a:t>
            </a:r>
            <a:r>
              <a:rPr lang="en-US" dirty="0" smtClean="0">
                <a:solidFill>
                  <a:srgbClr val="FF0000"/>
                </a:solidFill>
              </a:rPr>
              <a:t>ring length </a:t>
            </a:r>
            <a:r>
              <a:rPr lang="en-US" dirty="0" smtClean="0"/>
              <a:t>to better than 0.5 mm</a:t>
            </a:r>
          </a:p>
          <a:p>
            <a:pPr lvl="1"/>
            <a:r>
              <a:rPr lang="en-US" dirty="0" smtClean="0"/>
              <a:t>Beam </a:t>
            </a:r>
            <a:r>
              <a:rPr lang="en-US" dirty="0" smtClean="0">
                <a:solidFill>
                  <a:srgbClr val="FF0000"/>
                </a:solidFill>
              </a:rPr>
              <a:t>current stability </a:t>
            </a:r>
            <a:r>
              <a:rPr lang="en-US" dirty="0" smtClean="0"/>
              <a:t>~ 0.15% end-of-linac, ~0.16% combiner ring</a:t>
            </a:r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a typeface="ＭＳ Ｐゴシック" pitchFamily="-110" charset="-128"/>
                <a:cs typeface="ＭＳ Ｐゴシック" pitchFamily="-110" charset="-128"/>
              </a:rPr>
              <a:t>To be addressed …</a:t>
            </a:r>
          </a:p>
        </p:txBody>
      </p:sp>
      <p:sp>
        <p:nvSpPr>
          <p:cNvPr id="54275" name="Content Placeholder 2"/>
          <p:cNvSpPr>
            <a:spLocks noGrp="1"/>
          </p:cNvSpPr>
          <p:nvPr>
            <p:ph idx="1"/>
          </p:nvPr>
        </p:nvSpPr>
        <p:spPr>
          <a:xfrm>
            <a:off x="160338" y="1016053"/>
            <a:ext cx="9771062" cy="6080443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ea typeface="ＭＳ Ｐゴシック" pitchFamily="-110" charset="-128"/>
                <a:cs typeface="ＭＳ Ｐゴシック" pitchFamily="-110" charset="-128"/>
              </a:rPr>
              <a:t>Dispersion / </a:t>
            </a:r>
            <a:r>
              <a:rPr lang="en-US" dirty="0" err="1" smtClean="0">
                <a:ea typeface="ＭＳ Ｐゴシック" pitchFamily="-110" charset="-128"/>
                <a:cs typeface="ＭＳ Ｐゴシック" pitchFamily="-110" charset="-128"/>
              </a:rPr>
              <a:t>isochronicity</a:t>
            </a:r>
            <a:r>
              <a:rPr lang="en-US" dirty="0" smtClean="0">
                <a:ea typeface="ＭＳ Ｐゴシック" pitchFamily="-110" charset="-128"/>
                <a:cs typeface="ＭＳ Ｐゴシック" pitchFamily="-110" charset="-128"/>
              </a:rPr>
              <a:t> in DL/CR</a:t>
            </a:r>
          </a:p>
          <a:p>
            <a:r>
              <a:rPr lang="en-US" dirty="0" smtClean="0">
                <a:ea typeface="ＭＳ Ｐゴシック" pitchFamily="-110" charset="-128"/>
                <a:cs typeface="ＭＳ Ｐゴシック" pitchFamily="-110" charset="-128"/>
              </a:rPr>
              <a:t>Full </a:t>
            </a:r>
            <a:r>
              <a:rPr lang="en-US" dirty="0">
                <a:solidFill>
                  <a:srgbClr val="FF0000"/>
                </a:solidFill>
                <a:ea typeface="ＭＳ Ｐゴシック" pitchFamily="-110" charset="-128"/>
                <a:cs typeface="ＭＳ Ｐゴシック" pitchFamily="-110" charset="-128"/>
              </a:rPr>
              <a:t>bunch length </a:t>
            </a:r>
            <a:r>
              <a:rPr lang="en-US" dirty="0">
                <a:ea typeface="ＭＳ Ｐゴシック" pitchFamily="-110" charset="-128"/>
                <a:cs typeface="ＭＳ Ｐゴシック" pitchFamily="-110" charset="-128"/>
              </a:rPr>
              <a:t>manipulations </a:t>
            </a:r>
            <a:r>
              <a:rPr lang="en-US" dirty="0">
                <a:solidFill>
                  <a:srgbClr val="FF0000"/>
                </a:solidFill>
                <a:ea typeface="ＭＳ Ｐゴシック" pitchFamily="-110" charset="-128"/>
                <a:cs typeface="ＭＳ Ｐゴシック" pitchFamily="-110" charset="-128"/>
              </a:rPr>
              <a:t>in TL2 </a:t>
            </a:r>
            <a:r>
              <a:rPr lang="en-US" dirty="0">
                <a:ea typeface="ＭＳ Ｐゴシック" pitchFamily="-110" charset="-128"/>
                <a:cs typeface="ＭＳ Ｐゴシック" pitchFamily="-110" charset="-128"/>
              </a:rPr>
              <a:t>after </a:t>
            </a:r>
            <a:r>
              <a:rPr lang="en-US" dirty="0" smtClean="0">
                <a:ea typeface="ＭＳ Ｐゴシック" pitchFamily="-110" charset="-128"/>
                <a:cs typeface="ＭＳ Ｐゴシック" pitchFamily="-110" charset="-128"/>
              </a:rPr>
              <a:t>combination</a:t>
            </a:r>
            <a:br>
              <a:rPr lang="en-US" dirty="0" smtClean="0">
                <a:ea typeface="ＭＳ Ｐゴシック" pitchFamily="-110" charset="-128"/>
                <a:cs typeface="ＭＳ Ｐゴシック" pitchFamily="-110" charset="-128"/>
              </a:rPr>
            </a:br>
            <a:r>
              <a:rPr lang="en-US" dirty="0" smtClean="0">
                <a:ea typeface="ＭＳ Ｐゴシック" pitchFamily="-110" charset="-128"/>
                <a:cs typeface="ＭＳ Ｐゴシック" pitchFamily="-110" charset="-128"/>
              </a:rPr>
              <a:t>(we see from RF that the form factor is close to 1)</a:t>
            </a:r>
          </a:p>
          <a:p>
            <a:r>
              <a:rPr lang="en-US" dirty="0" smtClean="0">
                <a:ea typeface="ＭＳ Ｐゴシック" pitchFamily="-110" charset="-128"/>
                <a:cs typeface="ＭＳ Ｐゴシック" pitchFamily="-110" charset="-128"/>
              </a:rPr>
              <a:t>full beam (28 A) to users (new TL2/CLEX BPM readout)</a:t>
            </a:r>
          </a:p>
          <a:p>
            <a:r>
              <a:rPr lang="en-US" dirty="0" smtClean="0">
                <a:ea typeface="ＭＳ Ｐゴシック" pitchFamily="-110" charset="-128"/>
                <a:cs typeface="ＭＳ Ｐゴシック" pitchFamily="-110" charset="-128"/>
              </a:rPr>
              <a:t>RF </a:t>
            </a:r>
            <a:r>
              <a:rPr lang="en-US" dirty="0">
                <a:ea typeface="ＭＳ Ｐゴシック" pitchFamily="-110" charset="-128"/>
                <a:cs typeface="ＭＳ Ｐゴシック" pitchFamily="-110" charset="-128"/>
              </a:rPr>
              <a:t>power production in CLEX</a:t>
            </a:r>
          </a:p>
          <a:p>
            <a:r>
              <a:rPr lang="en-US" dirty="0">
                <a:solidFill>
                  <a:srgbClr val="FF0000"/>
                </a:solidFill>
                <a:ea typeface="ＭＳ Ｐゴシック" pitchFamily="-110" charset="-128"/>
                <a:cs typeface="ＭＳ Ｐゴシック" pitchFamily="-110" charset="-128"/>
              </a:rPr>
              <a:t>Two-beam operation </a:t>
            </a:r>
            <a:r>
              <a:rPr lang="en-US" dirty="0">
                <a:ea typeface="ＭＳ Ｐゴシック" pitchFamily="-110" charset="-128"/>
                <a:cs typeface="ＭＳ Ｐゴシック" pitchFamily="-110" charset="-128"/>
              </a:rPr>
              <a:t>in TBTS (relevant CLIC sub-unit</a:t>
            </a:r>
            <a:r>
              <a:rPr lang="en-US" dirty="0" smtClean="0">
                <a:ea typeface="ＭＳ Ｐゴシック" pitchFamily="-110" charset="-128"/>
                <a:cs typeface="ＭＳ Ｐゴシック" pitchFamily="-110" charset="-128"/>
              </a:rPr>
              <a:t>)</a:t>
            </a:r>
            <a:br>
              <a:rPr lang="en-US" dirty="0" smtClean="0">
                <a:ea typeface="ＭＳ Ｐゴシック" pitchFamily="-110" charset="-128"/>
                <a:cs typeface="ＭＳ Ｐゴシック" pitchFamily="-110" charset="-128"/>
              </a:rPr>
            </a:br>
            <a:r>
              <a:rPr lang="en-US" dirty="0" smtClean="0">
                <a:ea typeface="ＭＳ Ｐゴシック" pitchFamily="-110" charset="-128"/>
                <a:cs typeface="ＭＳ Ｐゴシック" pitchFamily="-110" charset="-128"/>
              </a:rPr>
              <a:t>(we started with CCC operator supervision)</a:t>
            </a:r>
          </a:p>
          <a:p>
            <a:r>
              <a:rPr lang="en-US" dirty="0">
                <a:solidFill>
                  <a:srgbClr val="FF0000"/>
                </a:solidFill>
                <a:ea typeface="ＭＳ Ｐゴシック" pitchFamily="-110" charset="-128"/>
                <a:cs typeface="ＭＳ Ｐゴシック" pitchFamily="-110" charset="-128"/>
              </a:rPr>
              <a:t>Deceleration </a:t>
            </a:r>
            <a:r>
              <a:rPr lang="en-US" dirty="0">
                <a:ea typeface="ＭＳ Ｐゴシック" pitchFamily="-110" charset="-128"/>
                <a:cs typeface="ＭＳ Ｐゴシック" pitchFamily="-110" charset="-128"/>
              </a:rPr>
              <a:t>stability</a:t>
            </a:r>
          </a:p>
          <a:p>
            <a:r>
              <a:rPr lang="en-US" dirty="0">
                <a:solidFill>
                  <a:srgbClr val="FF0000"/>
                </a:solidFill>
                <a:ea typeface="ＭＳ Ｐゴシック" pitchFamily="-110" charset="-128"/>
                <a:cs typeface="ＭＳ Ｐゴシック" pitchFamily="-110" charset="-128"/>
              </a:rPr>
              <a:t>Loss management</a:t>
            </a:r>
            <a:r>
              <a:rPr lang="en-US" dirty="0">
                <a:ea typeface="ＭＳ Ｐゴシック" pitchFamily="-110" charset="-128"/>
                <a:cs typeface="ＭＳ Ｐゴシック" pitchFamily="-110" charset="-128"/>
              </a:rPr>
              <a:t>, machine protection system</a:t>
            </a:r>
          </a:p>
          <a:p>
            <a:r>
              <a:rPr lang="en-US" dirty="0">
                <a:ea typeface="ＭＳ Ｐゴシック" pitchFamily="-110" charset="-128"/>
                <a:cs typeface="ＭＳ Ｐゴシック" pitchFamily="-110" charset="-128"/>
              </a:rPr>
              <a:t>Satellite bunches</a:t>
            </a:r>
          </a:p>
          <a:p>
            <a:r>
              <a:rPr lang="en-US" dirty="0">
                <a:ea typeface="ＭＳ Ｐゴシック" pitchFamily="-110" charset="-128"/>
                <a:cs typeface="ＭＳ Ｐゴシック" pitchFamily="-110" charset="-128"/>
              </a:rPr>
              <a:t>Photo injector option</a:t>
            </a:r>
          </a:p>
          <a:p>
            <a:r>
              <a:rPr lang="en-US" dirty="0">
                <a:ea typeface="ＭＳ Ｐゴシック" pitchFamily="-110" charset="-128"/>
                <a:cs typeface="ＭＳ Ｐゴシック" pitchFamily="-110" charset="-128"/>
              </a:rPr>
              <a:t>…</a:t>
            </a:r>
          </a:p>
          <a:p>
            <a:endParaRPr lang="en-US" dirty="0">
              <a:ea typeface="ＭＳ Ｐゴシック" pitchFamily="-110" charset="-128"/>
              <a:cs typeface="ＭＳ Ｐゴシック" pitchFamily="-11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Content Placeholder 9"/>
          <p:cNvSpPr>
            <a:spLocks noGrp="1"/>
          </p:cNvSpPr>
          <p:nvPr>
            <p:ph idx="1"/>
          </p:nvPr>
        </p:nvSpPr>
        <p:spPr>
          <a:xfrm>
            <a:off x="190514" y="3869783"/>
            <a:ext cx="9886935" cy="3343821"/>
          </a:xfrm>
        </p:spPr>
        <p:txBody>
          <a:bodyPr>
            <a:normAutofit/>
          </a:bodyPr>
          <a:lstStyle/>
          <a:p>
            <a:r>
              <a:rPr lang="en-US" sz="2000" dirty="0" smtClean="0">
                <a:ea typeface="ＭＳ Ｐゴシック" pitchFamily="-110" charset="-128"/>
                <a:cs typeface="ＭＳ Ｐゴシック" pitchFamily="-110" charset="-128"/>
              </a:rPr>
              <a:t>Smaller transverse emittance, shorter bunches, no energy tails, no satellites 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Bunch charge </a:t>
            </a:r>
            <a:r>
              <a:rPr lang="en-US" sz="2000" dirty="0" smtClean="0">
                <a:ea typeface="ＭＳ Ｐゴシック" pitchFamily="-110" charset="-128"/>
                <a:cs typeface="ＭＳ Ｐゴシック" pitchFamily="-110" charset="-128"/>
              </a:rPr>
              <a:t>lower than present injector</a:t>
            </a:r>
            <a:br>
              <a:rPr lang="en-US" sz="2000" dirty="0" smtClean="0">
                <a:ea typeface="ＭＳ Ｐゴシック" pitchFamily="-110" charset="-128"/>
                <a:cs typeface="ＭＳ Ｐゴシック" pitchFamily="-110" charset="-128"/>
              </a:rPr>
            </a:br>
            <a:r>
              <a:rPr lang="en-US" sz="2000" dirty="0" smtClean="0">
                <a:ea typeface="ＭＳ Ｐゴシック" pitchFamily="-110" charset="-128"/>
                <a:cs typeface="ＭＳ Ｐゴシック" pitchFamily="-110" charset="-128"/>
              </a:rPr>
              <a:t>shown </a:t>
            </a:r>
            <a:r>
              <a:rPr lang="en-US" sz="2000" dirty="0" smtClean="0"/>
              <a:t>up to 2.5 </a:t>
            </a:r>
            <a:r>
              <a:rPr lang="en-US" sz="2000" dirty="0" err="1" smtClean="0"/>
              <a:t>nC</a:t>
            </a:r>
            <a:r>
              <a:rPr lang="en-US" sz="2000" dirty="0" smtClean="0"/>
              <a:t>, </a:t>
            </a:r>
            <a:r>
              <a:rPr lang="en-US" sz="2000" dirty="0" smtClean="0">
                <a:solidFill>
                  <a:srgbClr val="FF0000"/>
                </a:solidFill>
              </a:rPr>
              <a:t>above nominal</a:t>
            </a:r>
            <a:r>
              <a:rPr lang="en-US" sz="2000" dirty="0" smtClean="0"/>
              <a:t>!, also 2.3 </a:t>
            </a:r>
            <a:r>
              <a:rPr lang="en-US" sz="2000" dirty="0" err="1" smtClean="0"/>
              <a:t>nC</a:t>
            </a:r>
            <a:r>
              <a:rPr lang="en-US" sz="2000" dirty="0" smtClean="0"/>
              <a:t> for long train reached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Beam energy ~ 5-6 </a:t>
            </a:r>
            <a:r>
              <a:rPr lang="en-US" sz="2000" dirty="0" err="1" smtClean="0">
                <a:solidFill>
                  <a:srgbClr val="FF0000"/>
                </a:solidFill>
              </a:rPr>
              <a:t>MeV</a:t>
            </a:r>
            <a:endParaRPr lang="en-US" sz="2000" dirty="0" smtClean="0">
              <a:solidFill>
                <a:srgbClr val="FF0000"/>
              </a:solidFill>
            </a:endParaRPr>
          </a:p>
          <a:p>
            <a:r>
              <a:rPr lang="en-US" sz="2000" dirty="0" smtClean="0">
                <a:solidFill>
                  <a:srgbClr val="FF0000"/>
                </a:solidFill>
              </a:rPr>
              <a:t>Emittance</a:t>
            </a:r>
            <a:r>
              <a:rPr lang="en-US" sz="2000" dirty="0" smtClean="0"/>
              <a:t> measured </a:t>
            </a:r>
            <a:r>
              <a:rPr lang="en-US" sz="2000" dirty="0" smtClean="0">
                <a:solidFill>
                  <a:srgbClr val="FF0000"/>
                </a:solidFill>
              </a:rPr>
              <a:t>~7 </a:t>
            </a:r>
            <a:r>
              <a:rPr lang="en-US" sz="2000" dirty="0" err="1" smtClean="0">
                <a:solidFill>
                  <a:srgbClr val="FF0000"/>
                </a:solidFill>
              </a:rPr>
              <a:t>π</a:t>
            </a:r>
            <a:r>
              <a:rPr lang="en-US" sz="2000" dirty="0" smtClean="0">
                <a:solidFill>
                  <a:srgbClr val="FF0000"/>
                </a:solidFill>
              </a:rPr>
              <a:t> mm </a:t>
            </a:r>
            <a:r>
              <a:rPr lang="en-US" sz="2000" dirty="0" err="1" smtClean="0">
                <a:solidFill>
                  <a:srgbClr val="FF0000"/>
                </a:solidFill>
              </a:rPr>
              <a:t>mrad</a:t>
            </a:r>
            <a:endParaRPr lang="en-US" sz="2000" dirty="0" smtClean="0">
              <a:solidFill>
                <a:srgbClr val="FF0000"/>
              </a:solidFill>
            </a:endParaRPr>
          </a:p>
          <a:p>
            <a:r>
              <a:rPr lang="en-US" sz="2000" dirty="0" smtClean="0"/>
              <a:t>Very good agreement with simulations</a:t>
            </a:r>
          </a:p>
          <a:p>
            <a:r>
              <a:rPr lang="en-US" sz="2000" dirty="0" smtClean="0"/>
              <a:t>started to measure</a:t>
            </a:r>
            <a:r>
              <a:rPr lang="en-US" sz="2000" dirty="0" smtClean="0"/>
              <a:t> laser/beam stability:</a:t>
            </a:r>
            <a:br>
              <a:rPr lang="en-US" sz="2000" dirty="0" smtClean="0"/>
            </a:br>
            <a:r>
              <a:rPr lang="en-US" sz="2000" dirty="0" smtClean="0"/>
              <a:t>better than requirements</a:t>
            </a:r>
            <a:endParaRPr lang="en-US" sz="2000" dirty="0" smtClean="0"/>
          </a:p>
        </p:txBody>
      </p:sp>
      <p:pic>
        <p:nvPicPr>
          <p:cNvPr id="10" name="Object 3"/>
          <p:cNvPicPr>
            <a:picLocks noChangeAspect="1" noChangeArrowheads="1"/>
          </p:cNvPicPr>
          <p:nvPr/>
        </p:nvPicPr>
        <p:blipFill>
          <a:blip r:embed="rId2" cstate="print"/>
          <a:srcRect b="15818"/>
          <a:stretch>
            <a:fillRect/>
          </a:stretch>
        </p:blipFill>
        <p:spPr bwMode="auto">
          <a:xfrm>
            <a:off x="7724775" y="5740912"/>
            <a:ext cx="2352675" cy="1507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43" name="Picture 5"/>
          <p:cNvPicPr>
            <a:picLocks noChangeAspect="1" noChangeArrowheads="1"/>
          </p:cNvPicPr>
          <p:nvPr/>
        </p:nvPicPr>
        <p:blipFill>
          <a:blip r:embed="rId3"/>
          <a:srcRect b="9671"/>
          <a:stretch>
            <a:fillRect/>
          </a:stretch>
        </p:blipFill>
        <p:spPr bwMode="auto">
          <a:xfrm>
            <a:off x="258763" y="884238"/>
            <a:ext cx="4857089" cy="2874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44" name="Picture 6"/>
          <p:cNvPicPr>
            <a:picLocks noChangeAspect="1" noChangeArrowheads="1"/>
          </p:cNvPicPr>
          <p:nvPr/>
        </p:nvPicPr>
        <p:blipFill>
          <a:blip r:embed="rId4"/>
          <a:srcRect t="3979" b="6184"/>
          <a:stretch>
            <a:fillRect/>
          </a:stretch>
        </p:blipFill>
        <p:spPr bwMode="auto">
          <a:xfrm>
            <a:off x="4337050" y="844550"/>
            <a:ext cx="5740400" cy="2917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45" name="Rectangle 7"/>
          <p:cNvSpPr>
            <a:spLocks noChangeArrowheads="1"/>
          </p:cNvSpPr>
          <p:nvPr/>
        </p:nvSpPr>
        <p:spPr bwMode="auto">
          <a:xfrm>
            <a:off x="3003550" y="7358063"/>
            <a:ext cx="4540250" cy="2047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lIns="100794" tIns="50397" rIns="100794" bIns="50397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446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ＭＳ Ｐゴシック" pitchFamily="-110" charset="-128"/>
                <a:cs typeface="ＭＳ Ｐゴシック" pitchFamily="-110" charset="-128"/>
              </a:rPr>
              <a:t>PHIN Photo-injector</a:t>
            </a:r>
          </a:p>
        </p:txBody>
      </p:sp>
      <p:sp>
        <p:nvSpPr>
          <p:cNvPr id="7" name="TextBox 18"/>
          <p:cNvSpPr txBox="1"/>
          <p:nvPr/>
        </p:nvSpPr>
        <p:spPr>
          <a:xfrm>
            <a:off x="8609040" y="5876110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tx2"/>
                </a:solidFill>
              </a:rPr>
              <a:t>δ=0.35mm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9" name="TextBox 21"/>
          <p:cNvSpPr txBox="1"/>
          <p:nvPr/>
        </p:nvSpPr>
        <p:spPr>
          <a:xfrm>
            <a:off x="8254852" y="5242504"/>
            <a:ext cx="17626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dirty="0" smtClean="0">
                <a:solidFill>
                  <a:schemeClr val="tx2"/>
                </a:solidFill>
              </a:rPr>
              <a:t>E-</a:t>
            </a:r>
            <a:r>
              <a:rPr lang="en-US" dirty="0" smtClean="0">
                <a:solidFill>
                  <a:schemeClr val="tx2"/>
                </a:solidFill>
              </a:rPr>
              <a:t>beam</a:t>
            </a:r>
            <a:br>
              <a:rPr lang="en-US" dirty="0" smtClean="0">
                <a:solidFill>
                  <a:schemeClr val="tx2"/>
                </a:solidFill>
              </a:rPr>
            </a:br>
            <a:r>
              <a:rPr lang="en-US" dirty="0" smtClean="0">
                <a:solidFill>
                  <a:schemeClr val="tx2"/>
                </a:solidFill>
              </a:rPr>
              <a:t>size: </a:t>
            </a:r>
            <a:r>
              <a:rPr lang="en-US" dirty="0" err="1" smtClean="0">
                <a:solidFill>
                  <a:schemeClr val="tx2"/>
                </a:solidFill>
              </a:rPr>
              <a:t>x</a:t>
            </a:r>
            <a:r>
              <a:rPr lang="en-US" dirty="0" smtClean="0">
                <a:solidFill>
                  <a:schemeClr val="tx2"/>
                </a:solidFill>
              </a:rPr>
              <a:t>=</a:t>
            </a:r>
            <a:r>
              <a:rPr lang="en-US" dirty="0" smtClean="0">
                <a:solidFill>
                  <a:schemeClr val="tx2"/>
                </a:solidFill>
              </a:rPr>
              <a:t>1.53mm</a:t>
            </a:r>
          </a:p>
        </p:txBody>
      </p:sp>
      <p:sp>
        <p:nvSpPr>
          <p:cNvPr id="11" name="TextBox 8"/>
          <p:cNvSpPr txBox="1"/>
          <p:nvPr/>
        </p:nvSpPr>
        <p:spPr>
          <a:xfrm>
            <a:off x="6346138" y="5888090"/>
            <a:ext cx="1186668" cy="3531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rgbClr val="FF0000"/>
                </a:solidFill>
              </a:rPr>
              <a:t>δ=</a:t>
            </a:r>
            <a:r>
              <a:rPr lang="en-US" dirty="0" smtClean="0">
                <a:solidFill>
                  <a:srgbClr val="FF0000"/>
                </a:solidFill>
              </a:rPr>
              <a:t>0.15mm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TextBox 22"/>
          <p:cNvSpPr txBox="1"/>
          <p:nvPr/>
        </p:nvSpPr>
        <p:spPr>
          <a:xfrm>
            <a:off x="6061093" y="5291467"/>
            <a:ext cx="1674031" cy="1147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>
                <a:solidFill>
                  <a:srgbClr val="FF0000"/>
                </a:solidFill>
              </a:rPr>
              <a:t>Laser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size: </a:t>
            </a:r>
            <a:r>
              <a:rPr lang="en-US" dirty="0" err="1" smtClean="0">
                <a:solidFill>
                  <a:srgbClr val="FF0000"/>
                </a:solidFill>
              </a:rPr>
              <a:t>x</a:t>
            </a:r>
            <a:r>
              <a:rPr lang="en-US" dirty="0" smtClean="0">
                <a:solidFill>
                  <a:srgbClr val="FF0000"/>
                </a:solidFill>
              </a:rPr>
              <a:t>=</a:t>
            </a:r>
            <a:r>
              <a:rPr lang="en-US" dirty="0" smtClean="0">
                <a:solidFill>
                  <a:srgbClr val="FF0000"/>
                </a:solidFill>
              </a:rPr>
              <a:t>0.74mm</a:t>
            </a:r>
          </a:p>
          <a:p>
            <a:endParaRPr lang="en-US" dirty="0"/>
          </a:p>
        </p:txBody>
      </p:sp>
      <p:pic>
        <p:nvPicPr>
          <p:cNvPr id="14" name="Object 2"/>
          <p:cNvPicPr>
            <a:picLocks noChangeAspect="1" noChangeArrowheads="1"/>
          </p:cNvPicPr>
          <p:nvPr/>
        </p:nvPicPr>
        <p:blipFill>
          <a:blip r:embed="rId5" cstate="print"/>
          <a:srcRect b="16225"/>
          <a:stretch>
            <a:fillRect/>
          </a:stretch>
        </p:blipFill>
        <p:spPr bwMode="auto">
          <a:xfrm>
            <a:off x="5492606" y="5748188"/>
            <a:ext cx="2371725" cy="15001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Laser system status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289" y="3795379"/>
            <a:ext cx="9544050" cy="3523379"/>
          </a:xfrm>
        </p:spPr>
        <p:txBody>
          <a:bodyPr/>
          <a:lstStyle/>
          <a:p>
            <a:r>
              <a:rPr lang="en-US" dirty="0" smtClean="0"/>
              <a:t>setup significantly improved (beam path, optical crystal,…)</a:t>
            </a:r>
          </a:p>
          <a:p>
            <a:r>
              <a:rPr lang="en-US" dirty="0" smtClean="0"/>
              <a:t>For PHIN </a:t>
            </a:r>
            <a:r>
              <a:rPr lang="en-US" dirty="0" smtClean="0">
                <a:solidFill>
                  <a:srgbClr val="FF0000"/>
                </a:solidFill>
              </a:rPr>
              <a:t>all laser main target parameters fulfilled </a:t>
            </a:r>
            <a:r>
              <a:rPr lang="en-US" dirty="0" smtClean="0"/>
              <a:t>!!!</a:t>
            </a:r>
          </a:p>
          <a:p>
            <a:pPr>
              <a:spcAft>
                <a:spcPts val="1071"/>
              </a:spcAft>
            </a:pPr>
            <a:r>
              <a:rPr lang="en-US" dirty="0" smtClean="0"/>
              <a:t>0.8% beam current stability (without feedback on the laser)</a:t>
            </a:r>
          </a:p>
          <a:p>
            <a:pPr>
              <a:spcAft>
                <a:spcPts val="1671"/>
              </a:spcAft>
            </a:pPr>
            <a:r>
              <a:rPr lang="en-US" dirty="0" smtClean="0">
                <a:ea typeface="ＭＳ Ｐゴシック" pitchFamily="-110" charset="-128"/>
                <a:cs typeface="ＭＳ Ｐゴシック" pitchFamily="-110" charset="-128"/>
              </a:rPr>
              <a:t>long term studies (cathode response, …) to be done</a:t>
            </a:r>
          </a:p>
          <a:p>
            <a:pPr>
              <a:spcAft>
                <a:spcPts val="1071"/>
              </a:spcAft>
            </a:pPr>
            <a:r>
              <a:rPr lang="en-US" dirty="0" smtClean="0">
                <a:solidFill>
                  <a:srgbClr val="FF0000"/>
                </a:solidFill>
                <a:ea typeface="ＭＳ Ｐゴシック" pitchFamily="-110" charset="-128"/>
                <a:cs typeface="ＭＳ Ｐゴシック" pitchFamily="-110" charset="-128"/>
              </a:rPr>
              <a:t>Laser phase coding </a:t>
            </a:r>
            <a:r>
              <a:rPr lang="en-US" dirty="0" smtClean="0">
                <a:ea typeface="ＭＳ Ｐゴシック" pitchFamily="-110" charset="-128"/>
                <a:cs typeface="ＭＳ Ｐゴシック" pitchFamily="-110" charset="-128"/>
              </a:rPr>
              <a:t>to be demonstrated this year</a:t>
            </a:r>
          </a:p>
          <a:p>
            <a:pPr lvl="1">
              <a:spcAft>
                <a:spcPts val="4071"/>
              </a:spcAft>
            </a:pPr>
            <a:r>
              <a:rPr lang="en-US" dirty="0" smtClean="0"/>
              <a:t>Booster amplifier needed (~ June)</a:t>
            </a:r>
          </a:p>
          <a:p>
            <a:endParaRPr lang="en-US" dirty="0"/>
          </a:p>
        </p:txBody>
      </p:sp>
      <p:pic>
        <p:nvPicPr>
          <p:cNvPr id="5" name="Picture 4" descr="Amplifier_table_Aprile_09 003chop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89500" y="1021944"/>
            <a:ext cx="4803970" cy="250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63500" dir="2700000">
              <a:srgbClr val="000000">
                <a:alpha val="43000"/>
              </a:srgbClr>
            </a:outerShdw>
          </a:effectLst>
        </p:spPr>
      </p:pic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67958" y="1008380"/>
          <a:ext cx="4870769" cy="2436920"/>
        </p:xfrm>
        <a:graphic>
          <a:graphicData uri="http://schemas.openxmlformats.org/drawingml/2006/table">
            <a:tbl>
              <a:tblPr/>
              <a:tblGrid>
                <a:gridCol w="3142431"/>
                <a:gridCol w="864169"/>
                <a:gridCol w="864169"/>
              </a:tblGrid>
              <a:tr h="756285"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fulfilled </a:t>
                      </a:r>
                      <a:r>
                        <a:rPr kumimoji="0" 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PHIN photo injector requirements</a:t>
                      </a:r>
                    </a:p>
                  </a:txBody>
                  <a:tcPr marL="50440" marR="504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361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micro bunches repetition rate</a:t>
                      </a:r>
                      <a:endParaRPr kumimoji="0" lang="en-US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50440" marR="504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ns</a:t>
                      </a:r>
                      <a:endParaRPr kumimoji="0" lang="en-US" sz="1500" b="1" i="0" u="none" strike="noStrike" cap="none" normalizeH="0" baseline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0440" marR="504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0.667</a:t>
                      </a:r>
                      <a:endParaRPr kumimoji="0" lang="en-US" sz="1500" b="1" i="0" u="none" strike="noStrike" cap="none" normalizeH="0" baseline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0440" marR="504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1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Synch to external rf @ 1.5GHz</a:t>
                      </a:r>
                    </a:p>
                  </a:txBody>
                  <a:tcPr marL="50440" marR="504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ps</a:t>
                      </a:r>
                    </a:p>
                  </a:txBody>
                  <a:tcPr marL="50440" marR="504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&lt;1</a:t>
                      </a:r>
                    </a:p>
                  </a:txBody>
                  <a:tcPr marL="50440" marR="504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1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micro bunch width (FWHH)</a:t>
                      </a:r>
                      <a:endParaRPr kumimoji="0" lang="en-US" sz="1500" b="1" i="0" u="none" strike="noStrike" cap="none" normalizeH="0" baseline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0440" marR="504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ps</a:t>
                      </a:r>
                      <a:endParaRPr kumimoji="0" lang="en-US" sz="1500" b="1" i="0" u="none" strike="noStrike" cap="none" normalizeH="0" baseline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0440" marR="504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&lt;10</a:t>
                      </a:r>
                      <a:endParaRPr kumimoji="0" lang="en-US" sz="1500" b="1" i="0" u="none" strike="noStrike" cap="none" normalizeH="0" baseline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0440" marR="504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1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micro bunch energy (@ cathode) </a:t>
                      </a:r>
                      <a:endParaRPr kumimoji="0" lang="en-US" sz="15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0440" marR="504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nJ</a:t>
                      </a:r>
                      <a:endParaRPr kumimoji="0" lang="en-US" sz="1500" b="1" i="0" u="none" strike="noStrike" cap="none" normalizeH="0" baseline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Calibri" pitchFamily="34" charset="0"/>
                        <a:ea typeface="Times New Roman" pitchFamily="18" charset="0"/>
                        <a:cs typeface="Arial" charset="0"/>
                      </a:endParaRPr>
                    </a:p>
                  </a:txBody>
                  <a:tcPr marL="50440" marR="504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370</a:t>
                      </a:r>
                      <a:endParaRPr kumimoji="0" lang="en-US" sz="1500" b="1" i="0" u="none" strike="noStrike" cap="none" normalizeH="0" baseline="0" smtClean="0">
                        <a:ln>
                          <a:noFill/>
                        </a:ln>
                        <a:solidFill>
                          <a:srgbClr val="00B050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50440" marR="504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612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laser pointing stability std </a:t>
                      </a:r>
                    </a:p>
                  </a:txBody>
                  <a:tcPr marL="50440" marR="504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Calibri" pitchFamily="34" charset="0"/>
                          <a:ea typeface="Times New Roman" pitchFamily="18" charset="0"/>
                          <a:cs typeface="Arial" charset="0"/>
                        </a:rPr>
                        <a:t> mm</a:t>
                      </a:r>
                    </a:p>
                  </a:txBody>
                  <a:tcPr marL="50440" marR="504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50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0.5</a:t>
                      </a:r>
                    </a:p>
                  </a:txBody>
                  <a:tcPr marL="50440" marR="5044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Content Placeholder 3"/>
          <p:cNvSpPr>
            <a:spLocks noGrp="1"/>
          </p:cNvSpPr>
          <p:nvPr>
            <p:ph idx="1"/>
          </p:nvPr>
        </p:nvSpPr>
        <p:spPr>
          <a:xfrm>
            <a:off x="160338" y="974725"/>
            <a:ext cx="9771062" cy="846138"/>
          </a:xfrm>
        </p:spPr>
        <p:txBody>
          <a:bodyPr/>
          <a:lstStyle/>
          <a:p>
            <a:endParaRPr lang="en-US" dirty="0">
              <a:ea typeface="ＭＳ Ｐゴシック" pitchFamily="-110" charset="-128"/>
              <a:cs typeface="ＭＳ Ｐゴシック" pitchFamily="-110" charset="-128"/>
            </a:endParaRPr>
          </a:p>
        </p:txBody>
      </p:sp>
      <p:graphicFrame>
        <p:nvGraphicFramePr>
          <p:cNvPr id="871965" name="Group 541"/>
          <p:cNvGraphicFramePr>
            <a:graphicFrameLocks noGrp="1"/>
          </p:cNvGraphicFramePr>
          <p:nvPr/>
        </p:nvGraphicFramePr>
        <p:xfrm>
          <a:off x="161925" y="1997075"/>
          <a:ext cx="9715500" cy="4865817"/>
        </p:xfrm>
        <a:graphic>
          <a:graphicData uri="http://schemas.openxmlformats.org/drawingml/2006/table">
            <a:tbl>
              <a:tblPr/>
              <a:tblGrid>
                <a:gridCol w="2135188"/>
                <a:gridCol w="1052776"/>
                <a:gridCol w="1539996"/>
                <a:gridCol w="1889274"/>
                <a:gridCol w="1524120"/>
                <a:gridCol w="1574146"/>
              </a:tblGrid>
              <a:tr h="62865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Parameter</a:t>
                      </a: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Unit</a:t>
                      </a: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CLIC nominal</a:t>
                      </a: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Present state</a:t>
                      </a:r>
                      <a:endParaRPr kumimoji="0" 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Times New Roman" pitchFamily="-110" charset="0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Objective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 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2010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Objective</a:t>
                      </a:r>
                      <a:r>
                        <a:rPr kumimoji="0" 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 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2012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17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I initial</a:t>
                      </a: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A</a:t>
                      </a: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7</a:t>
                      </a: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5</a:t>
                      </a:r>
                      <a:endParaRPr kumimoji="0" 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5</a:t>
                      </a:r>
                      <a:endParaRPr kumimoji="0" 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5</a:t>
                      </a: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081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I final</a:t>
                      </a: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A</a:t>
                      </a: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100</a:t>
                      </a: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28</a:t>
                      </a:r>
                      <a:endParaRPr kumimoji="0" 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30</a:t>
                      </a:r>
                      <a:endParaRPr kumimoji="0" 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30</a:t>
                      </a: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51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Q</a:t>
                      </a:r>
                      <a:r>
                        <a:rPr kumimoji="0" lang="en-US" sz="1400" b="1" i="0" u="none" strike="noStrike" cap="none" normalizeH="0" baseline="-25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b</a:t>
                      </a:r>
                      <a:endParaRPr kumimoji="0" lang="en-US" sz="2800" b="1" i="0" u="none" strike="noStrike" cap="none" normalizeH="0" baseline="-2500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nC</a:t>
                      </a: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8.4</a:t>
                      </a: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4</a:t>
                      </a:r>
                      <a:endParaRPr kumimoji="0" 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2.5</a:t>
                      </a:r>
                      <a:endParaRPr kumimoji="0" lang="en-US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2.5</a:t>
                      </a:r>
                      <a:endParaRPr kumimoji="0" lang="en-U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56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Emittance, norm rms</a:t>
                      </a: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-110" charset="2"/>
                          <a:ea typeface="ＭＳ 明朝" pitchFamily="-110" charset="-128"/>
                          <a:cs typeface="ＭＳ 明朝" pitchFamily="-110" charset="-128"/>
                        </a:rPr>
                        <a:t>p</a:t>
                      </a: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 mm mrad</a:t>
                      </a: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≤ 150</a:t>
                      </a: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100 (end of linac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)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≤ 150 (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y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, comb. beam)</a:t>
                      </a: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≤ 150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 </a:t>
                      </a:r>
                      <a:b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</a:b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(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comb. beam)</a:t>
                      </a:r>
                      <a:endParaRPr kumimoji="0" 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≤ 150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 </a:t>
                      </a:r>
                      <a:b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</a:b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(</a:t>
                      </a: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comb. beam)</a:t>
                      </a:r>
                      <a:endParaRPr kumimoji="0" 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17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Bunch length</a:t>
                      </a: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mm</a:t>
                      </a: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≤ 1</a:t>
                      </a: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≤ 1  (end of linac)</a:t>
                      </a:r>
                      <a:endParaRPr kumimoji="0" 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≤ 1 (comb. beam)</a:t>
                      </a: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≤ 1 (comb. beam)</a:t>
                      </a: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17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E</a:t>
                      </a: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M</a:t>
                      </a:r>
                      <a:r>
                        <a:rPr kumimoji="0" lang="en-US" sz="1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eV</a:t>
                      </a:r>
                      <a:endParaRPr kumimoji="0" 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2400</a:t>
                      </a:r>
                      <a:endParaRPr kumimoji="0" 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120</a:t>
                      </a:r>
                      <a:endParaRPr kumimoji="0" 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120</a:t>
                      </a:r>
                      <a:endParaRPr kumimoji="0" 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150</a:t>
                      </a: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17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T</a:t>
                      </a:r>
                      <a:r>
                        <a:rPr kumimoji="0" lang="en-US" sz="1400" b="1" i="0" u="none" strike="noStrike" cap="none" normalizeH="0" baseline="-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pulse</a:t>
                      </a: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 initial</a:t>
                      </a: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-110" charset="2"/>
                          <a:ea typeface="ＭＳ 明朝" pitchFamily="-110" charset="-128"/>
                          <a:cs typeface="ＭＳ 明朝" pitchFamily="-110" charset="-128"/>
                        </a:rPr>
                        <a:t>m</a:t>
                      </a: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s</a:t>
                      </a: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140</a:t>
                      </a: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1.4</a:t>
                      </a: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1.4</a:t>
                      </a:r>
                      <a:endParaRPr kumimoji="0" 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1.4</a:t>
                      </a: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17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T</a:t>
                      </a:r>
                      <a:r>
                        <a:rPr kumimoji="0" lang="en-US" sz="1400" b="1" i="0" u="none" strike="noStrike" cap="none" normalizeH="0" baseline="-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pulse</a:t>
                      </a: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 final</a:t>
                      </a: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ns</a:t>
                      </a: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240</a:t>
                      </a: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140 (240)</a:t>
                      </a:r>
                      <a:endParaRPr kumimoji="0" 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140 (240)</a:t>
                      </a:r>
                      <a:endParaRPr kumimoji="0" 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140 (240)</a:t>
                      </a: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17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Beam Load. Eff.</a:t>
                      </a: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%</a:t>
                      </a: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97</a:t>
                      </a: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95</a:t>
                      </a:r>
                      <a:endParaRPr kumimoji="0" 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95</a:t>
                      </a:r>
                      <a:endParaRPr kumimoji="0" 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95</a:t>
                      </a: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178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Deceleration</a:t>
                      </a: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pitchFamily="-110" charset="2"/>
                          <a:ea typeface="ＭＳ 明朝" pitchFamily="-110" charset="-128"/>
                          <a:cs typeface="ＭＳ 明朝" pitchFamily="-110" charset="-128"/>
                        </a:rPr>
                        <a:t>%</a:t>
                      </a: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90</a:t>
                      </a: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-</a:t>
                      </a:r>
                      <a:endParaRPr kumimoji="0" 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3</a:t>
                      </a: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0</a:t>
                      </a:r>
                      <a:endParaRPr kumimoji="0" 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50</a:t>
                      </a: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4763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Phase stability @ 12 GHz</a:t>
                      </a: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degrees</a:t>
                      </a: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0.2</a:t>
                      </a: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-</a:t>
                      </a: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?</a:t>
                      </a:r>
                      <a:endParaRPr kumimoji="0" lang="en-US" sz="2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-110" charset="0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450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Intensity stability</a:t>
                      </a:r>
                      <a:endParaRPr kumimoji="0" lang="en-US" sz="2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-110" charset="0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7.510</a:t>
                      </a:r>
                      <a:r>
                        <a:rPr kumimoji="0" lang="en-US" sz="1400" b="1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-4 </a:t>
                      </a: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to few 10</a:t>
                      </a:r>
                      <a:r>
                        <a:rPr kumimoji="0" lang="en-US" sz="1400" b="1" i="0" u="none" strike="noStrike" cap="none" normalizeH="0" baseline="3000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-5</a:t>
                      </a: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 few 10</a:t>
                      </a:r>
                      <a:r>
                        <a:rPr kumimoji="0" lang="en-US" sz="1400" b="1" i="0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-3</a:t>
                      </a:r>
                      <a:endParaRPr kumimoji="0" lang="en-US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10</a:t>
                      </a:r>
                      <a:r>
                        <a:rPr kumimoji="0" lang="en-US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-</a:t>
                      </a:r>
                      <a:r>
                        <a:rPr kumimoji="0" lang="en-US" sz="1400" b="1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-110" charset="0"/>
                          <a:ea typeface="ＭＳ 明朝" pitchFamily="-110" charset="-128"/>
                          <a:cs typeface="ＭＳ 明朝" pitchFamily="-110" charset="-128"/>
                        </a:rPr>
                        <a:t>3</a:t>
                      </a: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-110" charset="0"/>
                        <a:ea typeface="ＭＳ 明朝" pitchFamily="-110" charset="-128"/>
                        <a:cs typeface="ＭＳ 明朝" pitchFamily="-110" charset="-128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itchFamily="-110" charset="0"/>
                      </a:endParaRPr>
                    </a:p>
                  </a:txBody>
                  <a:tcPr marL="100775" marR="100775" marT="50419" marB="504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3591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>
                <a:ea typeface="ＭＳ Ｐゴシック" pitchFamily="-110" charset="-128"/>
                <a:cs typeface="ＭＳ Ｐゴシック" pitchFamily="-110" charset="-128"/>
              </a:rPr>
              <a:t>Validation of DB scheme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/>
            <a:r>
              <a:rPr lang="en-US" sz="4000">
                <a:ea typeface="ＭＳ Ｐゴシック" pitchFamily="-110" charset="-128"/>
                <a:cs typeface="ＭＳ Ｐゴシック" pitchFamily="-110" charset="-128"/>
              </a:rPr>
              <a:t>Conclusion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46075" y="1016000"/>
            <a:ext cx="9585325" cy="6146800"/>
          </a:xfrm>
        </p:spPr>
        <p:txBody>
          <a:bodyPr/>
          <a:lstStyle/>
          <a:p>
            <a:pPr eaLnBrk="1">
              <a:lnSpc>
                <a:spcPct val="83000"/>
              </a:lnSpc>
            </a:pPr>
            <a:r>
              <a:rPr lang="en-US" dirty="0" smtClean="0">
                <a:solidFill>
                  <a:srgbClr val="FF0000"/>
                </a:solidFill>
                <a:ea typeface="ＭＳ Ｐゴシック" pitchFamily="-110" charset="-128"/>
                <a:cs typeface="ＭＳ Ｐゴシック" pitchFamily="-110" charset="-128"/>
              </a:rPr>
              <a:t>Drive Beam generation </a:t>
            </a:r>
            <a:r>
              <a:rPr lang="en-US" dirty="0" smtClean="0">
                <a:solidFill>
                  <a:schemeClr val="tx1"/>
                </a:solidFill>
                <a:ea typeface="ＭＳ Ｐゴシック" pitchFamily="-110" charset="-128"/>
                <a:cs typeface="ＭＳ Ｐゴシック" pitchFamily="-110" charset="-128"/>
              </a:rPr>
              <a:t>very well covered</a:t>
            </a:r>
          </a:p>
          <a:p>
            <a:pPr lvl="1" eaLnBrk="1">
              <a:lnSpc>
                <a:spcPct val="83000"/>
              </a:lnSpc>
            </a:pPr>
            <a:r>
              <a:rPr lang="en-US" dirty="0" smtClean="0">
                <a:solidFill>
                  <a:srgbClr val="FF0000"/>
                </a:solidFill>
              </a:rPr>
              <a:t>fully </a:t>
            </a:r>
            <a:r>
              <a:rPr lang="en-US" dirty="0">
                <a:solidFill>
                  <a:srgbClr val="FF0000"/>
                </a:solidFill>
              </a:rPr>
              <a:t>loaded operation </a:t>
            </a:r>
            <a:r>
              <a:rPr lang="en-US" dirty="0"/>
              <a:t>demonstrated and routinely </a:t>
            </a:r>
            <a:r>
              <a:rPr lang="en-US" dirty="0" smtClean="0"/>
              <a:t>used</a:t>
            </a:r>
          </a:p>
          <a:p>
            <a:pPr lvl="1" eaLnBrk="1">
              <a:lnSpc>
                <a:spcPct val="83000"/>
              </a:lnSpc>
            </a:pPr>
            <a:r>
              <a:rPr lang="en-US" dirty="0" smtClean="0">
                <a:solidFill>
                  <a:srgbClr val="FF0000"/>
                </a:solidFill>
              </a:rPr>
              <a:t>full bunch </a:t>
            </a:r>
            <a:r>
              <a:rPr lang="en-US" dirty="0">
                <a:solidFill>
                  <a:srgbClr val="FF0000"/>
                </a:solidFill>
              </a:rPr>
              <a:t>train combination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2x4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shown (DL+CR)</a:t>
            </a:r>
          </a:p>
          <a:p>
            <a:pPr lvl="1" eaLnBrk="1">
              <a:lnSpc>
                <a:spcPct val="83000"/>
              </a:lnSpc>
            </a:pPr>
            <a:r>
              <a:rPr lang="en-US" dirty="0"/>
              <a:t>optimization procedures developed</a:t>
            </a:r>
            <a:endParaRPr lang="en-US" dirty="0" smtClean="0"/>
          </a:p>
          <a:p>
            <a:pPr lvl="1" eaLnBrk="1">
              <a:lnSpc>
                <a:spcPct val="83000"/>
              </a:lnSpc>
            </a:pPr>
            <a:r>
              <a:rPr lang="en-US" dirty="0" smtClean="0">
                <a:solidFill>
                  <a:srgbClr val="0000FF"/>
                </a:solidFill>
              </a:rPr>
              <a:t>started to address performance </a:t>
            </a:r>
            <a:r>
              <a:rPr lang="en-US" dirty="0">
                <a:solidFill>
                  <a:srgbClr val="0000FF"/>
                </a:solidFill>
              </a:rPr>
              <a:t>and </a:t>
            </a:r>
            <a:r>
              <a:rPr lang="en-US" dirty="0" smtClean="0">
                <a:solidFill>
                  <a:srgbClr val="0000FF"/>
                </a:solidFill>
              </a:rPr>
              <a:t>stability</a:t>
            </a:r>
          </a:p>
          <a:p>
            <a:pPr lvl="1" eaLnBrk="1">
              <a:lnSpc>
                <a:spcPct val="83000"/>
              </a:lnSpc>
            </a:pPr>
            <a:endParaRPr lang="en-US" dirty="0" smtClean="0">
              <a:solidFill>
                <a:srgbClr val="0000FF"/>
              </a:solidFill>
            </a:endParaRPr>
          </a:p>
          <a:p>
            <a:pPr eaLnBrk="1">
              <a:lnSpc>
                <a:spcPct val="83000"/>
              </a:lnSpc>
            </a:pPr>
            <a:r>
              <a:rPr lang="en-US" dirty="0" smtClean="0">
                <a:ea typeface="ＭＳ Ｐゴシック" pitchFamily="-110" charset="-128"/>
                <a:cs typeface="ＭＳ Ｐゴシック" pitchFamily="-110" charset="-128"/>
              </a:rPr>
              <a:t>next major steps:</a:t>
            </a:r>
          </a:p>
          <a:p>
            <a:pPr lvl="1" eaLnBrk="1">
              <a:lnSpc>
                <a:spcPct val="83000"/>
              </a:lnSpc>
            </a:pPr>
            <a:r>
              <a:rPr lang="en-US" dirty="0" smtClean="0">
                <a:solidFill>
                  <a:srgbClr val="FF0000"/>
                </a:solidFill>
              </a:rPr>
              <a:t>two beam tests </a:t>
            </a:r>
            <a:r>
              <a:rPr lang="en-US" dirty="0" smtClean="0"/>
              <a:t>in TBTS</a:t>
            </a:r>
          </a:p>
          <a:p>
            <a:pPr lvl="1" eaLnBrk="1">
              <a:lnSpc>
                <a:spcPct val="83000"/>
              </a:lnSpc>
            </a:pPr>
            <a:r>
              <a:rPr lang="en-US" dirty="0" smtClean="0">
                <a:solidFill>
                  <a:srgbClr val="FF0000"/>
                </a:solidFill>
              </a:rPr>
              <a:t>drive beam deceleration</a:t>
            </a:r>
            <a:r>
              <a:rPr lang="en-US" dirty="0" smtClean="0"/>
              <a:t> in TBL </a:t>
            </a:r>
            <a:r>
              <a:rPr lang="en-US" dirty="0" smtClean="0">
                <a:solidFill>
                  <a:srgbClr val="0000FF"/>
                </a:solidFill>
              </a:rPr>
              <a:t/>
            </a:r>
            <a:br>
              <a:rPr lang="en-US" dirty="0" smtClean="0">
                <a:solidFill>
                  <a:srgbClr val="0000FF"/>
                </a:solidFill>
              </a:rPr>
            </a:br>
            <a:endParaRPr lang="en-US" dirty="0" smtClean="0">
              <a:solidFill>
                <a:srgbClr val="0000FF"/>
              </a:solidFill>
            </a:endParaRPr>
          </a:p>
          <a:p>
            <a:pPr eaLnBrk="1">
              <a:lnSpc>
                <a:spcPct val="83000"/>
              </a:lnSpc>
            </a:pPr>
            <a:r>
              <a:rPr lang="en-US" dirty="0" smtClean="0">
                <a:solidFill>
                  <a:schemeClr val="tx1"/>
                </a:solidFill>
                <a:ea typeface="ＭＳ Ｐゴシック" pitchFamily="-110" charset="-128"/>
                <a:cs typeface="ＭＳ Ｐゴシック" pitchFamily="-110" charset="-128"/>
              </a:rPr>
              <a:t>CTF3 experimental program + plans for 2010</a:t>
            </a:r>
            <a:br>
              <a:rPr lang="en-US" dirty="0" smtClean="0">
                <a:solidFill>
                  <a:schemeClr val="tx1"/>
                </a:solidFill>
                <a:ea typeface="ＭＳ Ｐゴシック" pitchFamily="-110" charset="-128"/>
                <a:cs typeface="ＭＳ Ｐゴシック" pitchFamily="-110" charset="-128"/>
              </a:rPr>
            </a:br>
            <a:r>
              <a:rPr lang="en-US" dirty="0" smtClean="0">
                <a:solidFill>
                  <a:schemeClr val="tx1"/>
                </a:solidFill>
                <a:ea typeface="ＭＳ Ｐゴシック" pitchFamily="-110" charset="-128"/>
                <a:cs typeface="ＭＳ Ｐゴシック" pitchFamily="-110" charset="-128"/>
              </a:rPr>
              <a:t>=</a:t>
            </a:r>
            <a:r>
              <a:rPr lang="en-US" dirty="0">
                <a:solidFill>
                  <a:schemeClr val="tx1"/>
                </a:solidFill>
                <a:ea typeface="ＭＳ Ｐゴシック" pitchFamily="-110" charset="-128"/>
                <a:cs typeface="ＭＳ Ｐゴシック" pitchFamily="-110" charset="-128"/>
              </a:rPr>
              <a:t>&gt; see Roberto’s talk</a:t>
            </a:r>
          </a:p>
          <a:p>
            <a:pPr eaLnBrk="1">
              <a:lnSpc>
                <a:spcPct val="83000"/>
              </a:lnSpc>
            </a:pPr>
            <a:r>
              <a:rPr lang="en-US" dirty="0">
                <a:solidFill>
                  <a:srgbClr val="FF0000"/>
                </a:solidFill>
                <a:ea typeface="ＭＳ Ｐゴシック" pitchFamily="-110" charset="-128"/>
                <a:cs typeface="ＭＳ Ｐゴシック" pitchFamily="-110" charset="-128"/>
              </a:rPr>
              <a:t>Many THANKS to all collaborators!</a:t>
            </a:r>
            <a:r>
              <a:rPr lang="en-US" dirty="0">
                <a:solidFill>
                  <a:schemeClr val="tx1"/>
                </a:solidFill>
                <a:ea typeface="ＭＳ Ｐゴシック" pitchFamily="-110" charset="-128"/>
                <a:cs typeface="ＭＳ Ｐゴシック" pitchFamily="-110" charset="-128"/>
              </a:rPr>
              <a:t/>
            </a:r>
            <a:br>
              <a:rPr lang="en-US" dirty="0">
                <a:solidFill>
                  <a:schemeClr val="tx1"/>
                </a:solidFill>
                <a:ea typeface="ＭＳ Ｐゴシック" pitchFamily="-110" charset="-128"/>
                <a:cs typeface="ＭＳ Ｐゴシック" pitchFamily="-110" charset="-128"/>
              </a:rPr>
            </a:br>
            <a:endParaRPr lang="en-US" dirty="0">
              <a:solidFill>
                <a:schemeClr val="tx1"/>
              </a:solidFill>
              <a:ea typeface="ＭＳ Ｐゴシック" pitchFamily="-110" charset="-128"/>
              <a:cs typeface="ＭＳ Ｐゴシック" pitchFamily="-110" charset="-128"/>
            </a:endParaRPr>
          </a:p>
          <a:p>
            <a:pPr eaLnBrk="1">
              <a:lnSpc>
                <a:spcPct val="83000"/>
              </a:lnSpc>
            </a:pPr>
            <a:endParaRPr lang="en-US" dirty="0">
              <a:solidFill>
                <a:schemeClr val="tx1"/>
              </a:solidFill>
              <a:ea typeface="ＭＳ Ｐゴシック" pitchFamily="-110" charset="-128"/>
              <a:cs typeface="ＭＳ Ｐゴシック" pitchFamily="-11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Reserve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18" name="Group 45"/>
          <p:cNvGrpSpPr>
            <a:grpSpLocks/>
          </p:cNvGrpSpPr>
          <p:nvPr/>
        </p:nvGrpSpPr>
        <p:grpSpPr bwMode="auto">
          <a:xfrm>
            <a:off x="927100" y="901700"/>
            <a:ext cx="8174038" cy="6110288"/>
            <a:chOff x="1390898" y="1323499"/>
            <a:chExt cx="7594157" cy="5687894"/>
          </a:xfrm>
        </p:grpSpPr>
        <p:sp>
          <p:nvSpPr>
            <p:cNvPr id="34821" name="Rectangle 2"/>
            <p:cNvSpPr>
              <a:spLocks noChangeArrowheads="1"/>
            </p:cNvSpPr>
            <p:nvPr/>
          </p:nvSpPr>
          <p:spPr bwMode="auto">
            <a:xfrm>
              <a:off x="1390898" y="1323499"/>
              <a:ext cx="7530095" cy="5687894"/>
            </a:xfrm>
            <a:prstGeom prst="rect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00187E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lIns="100783" tIns="50392" rIns="100783" bIns="50392" anchor="ctr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822" name="Line 3"/>
            <p:cNvSpPr>
              <a:spLocks noChangeShapeType="1"/>
            </p:cNvSpPr>
            <p:nvPr/>
          </p:nvSpPr>
          <p:spPr bwMode="auto">
            <a:xfrm flipV="1">
              <a:off x="1938509" y="3058405"/>
              <a:ext cx="4142952" cy="3391027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lIns="100783" tIns="50392" rIns="100783" bIns="50392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23" name="Oval 4"/>
            <p:cNvSpPr>
              <a:spLocks noChangeArrowheads="1"/>
            </p:cNvSpPr>
            <p:nvPr/>
          </p:nvSpPr>
          <p:spPr bwMode="auto">
            <a:xfrm rot="-2247610">
              <a:off x="5092964" y="2862329"/>
              <a:ext cx="836288" cy="581219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lIns="100783" tIns="50392" rIns="100783" bIns="50392" anchor="ctr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824" name="Freeform 5"/>
            <p:cNvSpPr>
              <a:spLocks/>
            </p:cNvSpPr>
            <p:nvPr/>
          </p:nvSpPr>
          <p:spPr bwMode="auto">
            <a:xfrm>
              <a:off x="5939749" y="1687638"/>
              <a:ext cx="1817789" cy="1495063"/>
            </a:xfrm>
            <a:custGeom>
              <a:avLst/>
              <a:gdLst>
                <a:gd name="T0" fmla="*/ 0 w 1039"/>
                <a:gd name="T1" fmla="*/ 2147483647 h 854"/>
                <a:gd name="T2" fmla="*/ 2147483647 w 1039"/>
                <a:gd name="T3" fmla="*/ 2147483647 h 854"/>
                <a:gd name="T4" fmla="*/ 2147483647 w 1039"/>
                <a:gd name="T5" fmla="*/ 2147483647 h 854"/>
                <a:gd name="T6" fmla="*/ 2147483647 w 1039"/>
                <a:gd name="T7" fmla="*/ 2147483647 h 854"/>
                <a:gd name="T8" fmla="*/ 2147483647 w 1039"/>
                <a:gd name="T9" fmla="*/ 2147483647 h 854"/>
                <a:gd name="T10" fmla="*/ 2147483647 w 1039"/>
                <a:gd name="T11" fmla="*/ 2147483647 h 854"/>
                <a:gd name="T12" fmla="*/ 2147483647 w 1039"/>
                <a:gd name="T13" fmla="*/ 2147483647 h 854"/>
                <a:gd name="T14" fmla="*/ 2147483647 w 1039"/>
                <a:gd name="T15" fmla="*/ 2147483647 h 854"/>
                <a:gd name="T16" fmla="*/ 2147483647 w 1039"/>
                <a:gd name="T17" fmla="*/ 2147483647 h 854"/>
                <a:gd name="T18" fmla="*/ 2147483647 w 1039"/>
                <a:gd name="T19" fmla="*/ 2147483647 h 854"/>
                <a:gd name="T20" fmla="*/ 2147483647 w 1039"/>
                <a:gd name="T21" fmla="*/ 2147483647 h 854"/>
                <a:gd name="T22" fmla="*/ 2147483647 w 1039"/>
                <a:gd name="T23" fmla="*/ 2147483647 h 854"/>
                <a:gd name="T24" fmla="*/ 2147483647 w 1039"/>
                <a:gd name="T25" fmla="*/ 2147483647 h 854"/>
                <a:gd name="T26" fmla="*/ 2147483647 w 1039"/>
                <a:gd name="T27" fmla="*/ 2147483647 h 854"/>
                <a:gd name="T28" fmla="*/ 2147483647 w 1039"/>
                <a:gd name="T29" fmla="*/ 2147483647 h 854"/>
                <a:gd name="T30" fmla="*/ 2147483647 w 1039"/>
                <a:gd name="T31" fmla="*/ 2147483647 h 854"/>
                <a:gd name="T32" fmla="*/ 2147483647 w 1039"/>
                <a:gd name="T33" fmla="*/ 2147483647 h 854"/>
                <a:gd name="T34" fmla="*/ 2147483647 w 1039"/>
                <a:gd name="T35" fmla="*/ 2147483647 h 85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039"/>
                <a:gd name="T55" fmla="*/ 0 h 854"/>
                <a:gd name="T56" fmla="*/ 1039 w 1039"/>
                <a:gd name="T57" fmla="*/ 854 h 854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039" h="854">
                  <a:moveTo>
                    <a:pt x="0" y="854"/>
                  </a:moveTo>
                  <a:cubicBezTo>
                    <a:pt x="12" y="833"/>
                    <a:pt x="69" y="795"/>
                    <a:pt x="72" y="728"/>
                  </a:cubicBezTo>
                  <a:cubicBezTo>
                    <a:pt x="75" y="661"/>
                    <a:pt x="11" y="516"/>
                    <a:pt x="18" y="449"/>
                  </a:cubicBezTo>
                  <a:cubicBezTo>
                    <a:pt x="25" y="382"/>
                    <a:pt x="74" y="359"/>
                    <a:pt x="114" y="323"/>
                  </a:cubicBezTo>
                  <a:cubicBezTo>
                    <a:pt x="154" y="287"/>
                    <a:pt x="200" y="278"/>
                    <a:pt x="260" y="235"/>
                  </a:cubicBezTo>
                  <a:cubicBezTo>
                    <a:pt x="320" y="192"/>
                    <a:pt x="408" y="103"/>
                    <a:pt x="474" y="65"/>
                  </a:cubicBezTo>
                  <a:cubicBezTo>
                    <a:pt x="540" y="27"/>
                    <a:pt x="593" y="0"/>
                    <a:pt x="657" y="8"/>
                  </a:cubicBezTo>
                  <a:cubicBezTo>
                    <a:pt x="721" y="16"/>
                    <a:pt x="801" y="75"/>
                    <a:pt x="861" y="116"/>
                  </a:cubicBezTo>
                  <a:cubicBezTo>
                    <a:pt x="921" y="157"/>
                    <a:pt x="995" y="194"/>
                    <a:pt x="1017" y="254"/>
                  </a:cubicBezTo>
                  <a:cubicBezTo>
                    <a:pt x="1039" y="314"/>
                    <a:pt x="1037" y="400"/>
                    <a:pt x="993" y="473"/>
                  </a:cubicBezTo>
                  <a:cubicBezTo>
                    <a:pt x="949" y="546"/>
                    <a:pt x="824" y="638"/>
                    <a:pt x="753" y="695"/>
                  </a:cubicBezTo>
                  <a:cubicBezTo>
                    <a:pt x="682" y="752"/>
                    <a:pt x="632" y="797"/>
                    <a:pt x="567" y="818"/>
                  </a:cubicBezTo>
                  <a:cubicBezTo>
                    <a:pt x="502" y="839"/>
                    <a:pt x="421" y="837"/>
                    <a:pt x="360" y="821"/>
                  </a:cubicBezTo>
                  <a:cubicBezTo>
                    <a:pt x="299" y="805"/>
                    <a:pt x="243" y="756"/>
                    <a:pt x="201" y="722"/>
                  </a:cubicBezTo>
                  <a:cubicBezTo>
                    <a:pt x="159" y="688"/>
                    <a:pt x="128" y="655"/>
                    <a:pt x="108" y="614"/>
                  </a:cubicBezTo>
                  <a:cubicBezTo>
                    <a:pt x="88" y="573"/>
                    <a:pt x="77" y="518"/>
                    <a:pt x="78" y="476"/>
                  </a:cubicBezTo>
                  <a:cubicBezTo>
                    <a:pt x="79" y="434"/>
                    <a:pt x="90" y="394"/>
                    <a:pt x="114" y="359"/>
                  </a:cubicBezTo>
                  <a:cubicBezTo>
                    <a:pt x="138" y="324"/>
                    <a:pt x="202" y="283"/>
                    <a:pt x="225" y="263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lIns="100783" tIns="50392" rIns="100783" bIns="50392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825" name="Freeform 6"/>
            <p:cNvSpPr>
              <a:spLocks/>
            </p:cNvSpPr>
            <p:nvPr/>
          </p:nvSpPr>
          <p:spPr bwMode="auto">
            <a:xfrm>
              <a:off x="6060467" y="3014636"/>
              <a:ext cx="157460" cy="56021"/>
            </a:xfrm>
            <a:custGeom>
              <a:avLst/>
              <a:gdLst>
                <a:gd name="T0" fmla="*/ 0 w 90"/>
                <a:gd name="T1" fmla="*/ 2147483647 h 32"/>
                <a:gd name="T2" fmla="*/ 2147483647 w 90"/>
                <a:gd name="T3" fmla="*/ 2147483647 h 32"/>
                <a:gd name="T4" fmla="*/ 2147483647 w 90"/>
                <a:gd name="T5" fmla="*/ 0 h 32"/>
                <a:gd name="T6" fmla="*/ 0 60000 65536"/>
                <a:gd name="T7" fmla="*/ 0 60000 65536"/>
                <a:gd name="T8" fmla="*/ 0 60000 65536"/>
                <a:gd name="T9" fmla="*/ 0 w 90"/>
                <a:gd name="T10" fmla="*/ 0 h 32"/>
                <a:gd name="T11" fmla="*/ 90 w 90"/>
                <a:gd name="T12" fmla="*/ 32 h 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90" h="32">
                  <a:moveTo>
                    <a:pt x="0" y="32"/>
                  </a:moveTo>
                  <a:lnTo>
                    <a:pt x="42" y="12"/>
                  </a:lnTo>
                  <a:lnTo>
                    <a:pt x="90" y="0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lIns="100783" tIns="50392" rIns="100783" bIns="50392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826" name="Freeform 7"/>
            <p:cNvSpPr>
              <a:spLocks/>
            </p:cNvSpPr>
            <p:nvPr/>
          </p:nvSpPr>
          <p:spPr bwMode="auto">
            <a:xfrm>
              <a:off x="3945254" y="2841323"/>
              <a:ext cx="3390642" cy="2489438"/>
            </a:xfrm>
            <a:custGeom>
              <a:avLst/>
              <a:gdLst>
                <a:gd name="T0" fmla="*/ 2147483647 w 1938"/>
                <a:gd name="T1" fmla="*/ 0 h 1422"/>
                <a:gd name="T2" fmla="*/ 2147483647 w 1938"/>
                <a:gd name="T3" fmla="*/ 2147483647 h 1422"/>
                <a:gd name="T4" fmla="*/ 2147483647 w 1938"/>
                <a:gd name="T5" fmla="*/ 2147483647 h 1422"/>
                <a:gd name="T6" fmla="*/ 2147483647 w 1938"/>
                <a:gd name="T7" fmla="*/ 2147483647 h 1422"/>
                <a:gd name="T8" fmla="*/ 2147483647 w 1938"/>
                <a:gd name="T9" fmla="*/ 2147483647 h 1422"/>
                <a:gd name="T10" fmla="*/ 0 w 1938"/>
                <a:gd name="T11" fmla="*/ 2147483647 h 142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938"/>
                <a:gd name="T19" fmla="*/ 0 h 1422"/>
                <a:gd name="T20" fmla="*/ 1938 w 1938"/>
                <a:gd name="T21" fmla="*/ 1422 h 142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938" h="1422">
                  <a:moveTo>
                    <a:pt x="1938" y="0"/>
                  </a:moveTo>
                  <a:cubicBezTo>
                    <a:pt x="1910" y="25"/>
                    <a:pt x="1829" y="98"/>
                    <a:pt x="1767" y="150"/>
                  </a:cubicBezTo>
                  <a:cubicBezTo>
                    <a:pt x="1705" y="202"/>
                    <a:pt x="1650" y="243"/>
                    <a:pt x="1563" y="312"/>
                  </a:cubicBezTo>
                  <a:cubicBezTo>
                    <a:pt x="1476" y="381"/>
                    <a:pt x="1346" y="508"/>
                    <a:pt x="1242" y="564"/>
                  </a:cubicBezTo>
                  <a:cubicBezTo>
                    <a:pt x="1138" y="620"/>
                    <a:pt x="1143" y="508"/>
                    <a:pt x="936" y="651"/>
                  </a:cubicBezTo>
                  <a:cubicBezTo>
                    <a:pt x="729" y="794"/>
                    <a:pt x="195" y="1261"/>
                    <a:pt x="0" y="1422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lIns="100783" tIns="50392" rIns="100783" bIns="50392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827" name="Freeform 8"/>
            <p:cNvSpPr>
              <a:spLocks/>
            </p:cNvSpPr>
            <p:nvPr/>
          </p:nvSpPr>
          <p:spPr bwMode="auto">
            <a:xfrm>
              <a:off x="4401888" y="4254103"/>
              <a:ext cx="822292" cy="807055"/>
            </a:xfrm>
            <a:custGeom>
              <a:avLst/>
              <a:gdLst>
                <a:gd name="T0" fmla="*/ 2147483647 w 470"/>
                <a:gd name="T1" fmla="*/ 0 h 461"/>
                <a:gd name="T2" fmla="*/ 2147483647 w 470"/>
                <a:gd name="T3" fmla="*/ 2147483647 h 461"/>
                <a:gd name="T4" fmla="*/ 2147483647 w 470"/>
                <a:gd name="T5" fmla="*/ 2147483647 h 461"/>
                <a:gd name="T6" fmla="*/ 2147483647 w 470"/>
                <a:gd name="T7" fmla="*/ 2147483647 h 461"/>
                <a:gd name="T8" fmla="*/ 0 w 470"/>
                <a:gd name="T9" fmla="*/ 2147483647 h 46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70"/>
                <a:gd name="T16" fmla="*/ 0 h 461"/>
                <a:gd name="T17" fmla="*/ 470 w 470"/>
                <a:gd name="T18" fmla="*/ 461 h 461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70" h="461">
                  <a:moveTo>
                    <a:pt x="470" y="0"/>
                  </a:moveTo>
                  <a:cubicBezTo>
                    <a:pt x="462" y="8"/>
                    <a:pt x="433" y="27"/>
                    <a:pt x="420" y="50"/>
                  </a:cubicBezTo>
                  <a:cubicBezTo>
                    <a:pt x="407" y="73"/>
                    <a:pt x="421" y="103"/>
                    <a:pt x="389" y="141"/>
                  </a:cubicBezTo>
                  <a:cubicBezTo>
                    <a:pt x="357" y="179"/>
                    <a:pt x="294" y="225"/>
                    <a:pt x="229" y="278"/>
                  </a:cubicBezTo>
                  <a:cubicBezTo>
                    <a:pt x="164" y="331"/>
                    <a:pt x="48" y="423"/>
                    <a:pt x="0" y="461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lIns="100783" tIns="50392" rIns="100783" bIns="50392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828" name="Freeform 9"/>
            <p:cNvSpPr>
              <a:spLocks/>
            </p:cNvSpPr>
            <p:nvPr/>
          </p:nvSpPr>
          <p:spPr bwMode="auto">
            <a:xfrm>
              <a:off x="4498114" y="4297872"/>
              <a:ext cx="981501" cy="808805"/>
            </a:xfrm>
            <a:custGeom>
              <a:avLst/>
              <a:gdLst>
                <a:gd name="T0" fmla="*/ 2147483647 w 561"/>
                <a:gd name="T1" fmla="*/ 0 h 462"/>
                <a:gd name="T2" fmla="*/ 0 w 561"/>
                <a:gd name="T3" fmla="*/ 2147483647 h 462"/>
                <a:gd name="T4" fmla="*/ 0 60000 65536"/>
                <a:gd name="T5" fmla="*/ 0 60000 65536"/>
                <a:gd name="T6" fmla="*/ 0 w 561"/>
                <a:gd name="T7" fmla="*/ 0 h 462"/>
                <a:gd name="T8" fmla="*/ 561 w 561"/>
                <a:gd name="T9" fmla="*/ 462 h 46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561" h="462">
                  <a:moveTo>
                    <a:pt x="561" y="0"/>
                  </a:moveTo>
                  <a:lnTo>
                    <a:pt x="0" y="462"/>
                  </a:ln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lIns="100783" tIns="50392" rIns="100783" bIns="50392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829" name="Freeform 10"/>
            <p:cNvSpPr>
              <a:spLocks/>
            </p:cNvSpPr>
            <p:nvPr/>
          </p:nvSpPr>
          <p:spPr bwMode="auto">
            <a:xfrm>
              <a:off x="3040732" y="5220467"/>
              <a:ext cx="248437" cy="336127"/>
            </a:xfrm>
            <a:custGeom>
              <a:avLst/>
              <a:gdLst>
                <a:gd name="T0" fmla="*/ 0 w 142"/>
                <a:gd name="T1" fmla="*/ 2147483647 h 192"/>
                <a:gd name="T2" fmla="*/ 2147483647 w 142"/>
                <a:gd name="T3" fmla="*/ 2147483647 h 192"/>
                <a:gd name="T4" fmla="*/ 2147483647 w 142"/>
                <a:gd name="T5" fmla="*/ 2147483647 h 192"/>
                <a:gd name="T6" fmla="*/ 2147483647 w 142"/>
                <a:gd name="T7" fmla="*/ 2147483647 h 192"/>
                <a:gd name="T8" fmla="*/ 2147483647 w 142"/>
                <a:gd name="T9" fmla="*/ 0 h 19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42"/>
                <a:gd name="T16" fmla="*/ 0 h 192"/>
                <a:gd name="T17" fmla="*/ 142 w 142"/>
                <a:gd name="T18" fmla="*/ 192 h 19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42" h="192">
                  <a:moveTo>
                    <a:pt x="0" y="192"/>
                  </a:moveTo>
                  <a:cubicBezTo>
                    <a:pt x="12" y="180"/>
                    <a:pt x="56" y="143"/>
                    <a:pt x="72" y="119"/>
                  </a:cubicBezTo>
                  <a:cubicBezTo>
                    <a:pt x="88" y="95"/>
                    <a:pt x="89" y="63"/>
                    <a:pt x="96" y="48"/>
                  </a:cubicBezTo>
                  <a:cubicBezTo>
                    <a:pt x="103" y="33"/>
                    <a:pt x="104" y="35"/>
                    <a:pt x="112" y="27"/>
                  </a:cubicBezTo>
                  <a:cubicBezTo>
                    <a:pt x="120" y="19"/>
                    <a:pt x="137" y="4"/>
                    <a:pt x="142" y="0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lIns="100783" tIns="50392" rIns="100783" bIns="50392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830" name="Freeform 11"/>
            <p:cNvSpPr>
              <a:spLocks/>
            </p:cNvSpPr>
            <p:nvPr/>
          </p:nvSpPr>
          <p:spPr bwMode="auto">
            <a:xfrm>
              <a:off x="4676569" y="3902221"/>
              <a:ext cx="227442" cy="313368"/>
            </a:xfrm>
            <a:custGeom>
              <a:avLst/>
              <a:gdLst>
                <a:gd name="T0" fmla="*/ 0 w 130"/>
                <a:gd name="T1" fmla="*/ 2147483647 h 179"/>
                <a:gd name="T2" fmla="*/ 2147483647 w 130"/>
                <a:gd name="T3" fmla="*/ 2147483647 h 179"/>
                <a:gd name="T4" fmla="*/ 2147483647 w 130"/>
                <a:gd name="T5" fmla="*/ 2147483647 h 179"/>
                <a:gd name="T6" fmla="*/ 2147483647 w 130"/>
                <a:gd name="T7" fmla="*/ 2147483647 h 179"/>
                <a:gd name="T8" fmla="*/ 2147483647 w 130"/>
                <a:gd name="T9" fmla="*/ 0 h 17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30"/>
                <a:gd name="T16" fmla="*/ 0 h 179"/>
                <a:gd name="T17" fmla="*/ 130 w 130"/>
                <a:gd name="T18" fmla="*/ 179 h 179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30" h="179">
                  <a:moveTo>
                    <a:pt x="0" y="179"/>
                  </a:moveTo>
                  <a:cubicBezTo>
                    <a:pt x="12" y="167"/>
                    <a:pt x="56" y="129"/>
                    <a:pt x="72" y="106"/>
                  </a:cubicBezTo>
                  <a:cubicBezTo>
                    <a:pt x="88" y="83"/>
                    <a:pt x="88" y="54"/>
                    <a:pt x="94" y="39"/>
                  </a:cubicBezTo>
                  <a:cubicBezTo>
                    <a:pt x="100" y="24"/>
                    <a:pt x="104" y="24"/>
                    <a:pt x="110" y="17"/>
                  </a:cubicBezTo>
                  <a:cubicBezTo>
                    <a:pt x="116" y="10"/>
                    <a:pt x="126" y="4"/>
                    <a:pt x="130" y="0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lIns="100783" tIns="50392" rIns="100783" bIns="50392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831" name="Freeform 12"/>
            <p:cNvSpPr>
              <a:spLocks/>
            </p:cNvSpPr>
            <p:nvPr/>
          </p:nvSpPr>
          <p:spPr bwMode="auto">
            <a:xfrm>
              <a:off x="4862022" y="3739411"/>
              <a:ext cx="388402" cy="199575"/>
            </a:xfrm>
            <a:custGeom>
              <a:avLst/>
              <a:gdLst>
                <a:gd name="T0" fmla="*/ 2147483647 w 222"/>
                <a:gd name="T1" fmla="*/ 0 h 114"/>
                <a:gd name="T2" fmla="*/ 2147483647 w 222"/>
                <a:gd name="T3" fmla="*/ 2147483647 h 114"/>
                <a:gd name="T4" fmla="*/ 2147483647 w 222"/>
                <a:gd name="T5" fmla="*/ 2147483647 h 114"/>
                <a:gd name="T6" fmla="*/ 2147483647 w 222"/>
                <a:gd name="T7" fmla="*/ 2147483647 h 114"/>
                <a:gd name="T8" fmla="*/ 0 w 222"/>
                <a:gd name="T9" fmla="*/ 2147483647 h 11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22"/>
                <a:gd name="T16" fmla="*/ 0 h 114"/>
                <a:gd name="T17" fmla="*/ 222 w 222"/>
                <a:gd name="T18" fmla="*/ 114 h 11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22" h="114">
                  <a:moveTo>
                    <a:pt x="222" y="0"/>
                  </a:moveTo>
                  <a:cubicBezTo>
                    <a:pt x="207" y="10"/>
                    <a:pt x="163" y="50"/>
                    <a:pt x="136" y="62"/>
                  </a:cubicBezTo>
                  <a:cubicBezTo>
                    <a:pt x="109" y="74"/>
                    <a:pt x="75" y="68"/>
                    <a:pt x="58" y="72"/>
                  </a:cubicBezTo>
                  <a:cubicBezTo>
                    <a:pt x="41" y="76"/>
                    <a:pt x="41" y="82"/>
                    <a:pt x="31" y="89"/>
                  </a:cubicBezTo>
                  <a:cubicBezTo>
                    <a:pt x="21" y="96"/>
                    <a:pt x="6" y="109"/>
                    <a:pt x="0" y="114"/>
                  </a:cubicBezTo>
                </a:path>
              </a:pathLst>
            </a:cu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lIns="100783" tIns="50392" rIns="100783" bIns="50392">
              <a:prstTxWarp prst="textNoShape">
                <a:avLst/>
              </a:prstTxWarp>
            </a:bodyPr>
            <a:lstStyle/>
            <a:p>
              <a:endParaRPr lang="fr-FR"/>
            </a:p>
          </p:txBody>
        </p:sp>
        <p:sp>
          <p:nvSpPr>
            <p:cNvPr id="34832" name="Line 13"/>
            <p:cNvSpPr>
              <a:spLocks noChangeShapeType="1"/>
            </p:cNvSpPr>
            <p:nvPr/>
          </p:nvSpPr>
          <p:spPr bwMode="auto">
            <a:xfrm>
              <a:off x="3117711" y="5316756"/>
              <a:ext cx="379654" cy="318620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lIns="100783" tIns="50392" rIns="100783" bIns="50392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33" name="Line 14"/>
            <p:cNvSpPr>
              <a:spLocks noChangeShapeType="1"/>
            </p:cNvSpPr>
            <p:nvPr/>
          </p:nvSpPr>
          <p:spPr bwMode="auto">
            <a:xfrm flipV="1">
              <a:off x="3245429" y="5197709"/>
              <a:ext cx="0" cy="68275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lIns="100783" tIns="50392" rIns="100783" bIns="50392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34" name="Line 15"/>
            <p:cNvSpPr>
              <a:spLocks noChangeShapeType="1"/>
            </p:cNvSpPr>
            <p:nvPr/>
          </p:nvSpPr>
          <p:spPr bwMode="auto">
            <a:xfrm flipH="1">
              <a:off x="3114214" y="5199461"/>
              <a:ext cx="131217" cy="117295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lIns="100783" tIns="50392" rIns="100783" bIns="50392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35" name="Line 16"/>
            <p:cNvSpPr>
              <a:spLocks noChangeShapeType="1"/>
            </p:cNvSpPr>
            <p:nvPr/>
          </p:nvSpPr>
          <p:spPr bwMode="auto">
            <a:xfrm flipH="1">
              <a:off x="3493868" y="5644127"/>
              <a:ext cx="3499" cy="134801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lIns="100783" tIns="50392" rIns="100783" bIns="50392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36" name="Line 17"/>
            <p:cNvSpPr>
              <a:spLocks noChangeShapeType="1"/>
            </p:cNvSpPr>
            <p:nvPr/>
          </p:nvSpPr>
          <p:spPr bwMode="auto">
            <a:xfrm flipH="1">
              <a:off x="3387143" y="5764923"/>
              <a:ext cx="120720" cy="9628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lIns="100783" tIns="50392" rIns="100783" bIns="50392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837" name="Rectangle 18"/>
            <p:cNvSpPr>
              <a:spLocks noChangeArrowheads="1"/>
            </p:cNvSpPr>
            <p:nvPr/>
          </p:nvSpPr>
          <p:spPr bwMode="auto">
            <a:xfrm>
              <a:off x="1418892" y="1383023"/>
              <a:ext cx="4249674" cy="416598"/>
            </a:xfrm>
            <a:prstGeom prst="rect">
              <a:avLst/>
            </a:prstGeom>
            <a:noFill/>
            <a:ln w="0">
              <a:noFill/>
              <a:miter lim="800000"/>
              <a:headEnd/>
              <a:tailEnd/>
            </a:ln>
          </p:spPr>
          <p:txBody>
            <a:bodyPr lIns="100783" tIns="50392" rIns="100783" bIns="50392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2200">
                  <a:solidFill>
                    <a:schemeClr val="bg1"/>
                  </a:solidFill>
                  <a:latin typeface="Arial" pitchFamily="-110" charset="0"/>
                </a:rPr>
                <a:t>CTF3 – R&amp;D Issues - where</a:t>
              </a:r>
            </a:p>
          </p:txBody>
        </p:sp>
        <p:grpSp>
          <p:nvGrpSpPr>
            <p:cNvPr id="34838" name="Group 57"/>
            <p:cNvGrpSpPr>
              <a:grpSpLocks/>
            </p:cNvGrpSpPr>
            <p:nvPr/>
          </p:nvGrpSpPr>
          <p:grpSpPr bwMode="auto">
            <a:xfrm>
              <a:off x="1614843" y="2303869"/>
              <a:ext cx="5943246" cy="3242222"/>
              <a:chOff x="923" y="1316"/>
              <a:chExt cx="3397" cy="1852"/>
            </a:xfrm>
          </p:grpSpPr>
          <p:sp>
            <p:nvSpPr>
              <p:cNvPr id="34858" name="Rectangle 23"/>
              <p:cNvSpPr>
                <a:spLocks noChangeArrowheads="1"/>
              </p:cNvSpPr>
              <p:nvPr/>
            </p:nvSpPr>
            <p:spPr bwMode="auto">
              <a:xfrm>
                <a:off x="1695" y="2404"/>
                <a:ext cx="595" cy="2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500">
                    <a:solidFill>
                      <a:schemeClr val="bg1"/>
                    </a:solidFill>
                    <a:latin typeface="Arial" pitchFamily="-110" charset="0"/>
                  </a:rPr>
                  <a:t>fully loaded</a:t>
                </a:r>
                <a:br>
                  <a:rPr lang="en-US" sz="1500">
                    <a:solidFill>
                      <a:schemeClr val="bg1"/>
                    </a:solidFill>
                    <a:latin typeface="Arial" pitchFamily="-110" charset="0"/>
                  </a:rPr>
                </a:br>
                <a:r>
                  <a:rPr lang="en-US" sz="1500">
                    <a:solidFill>
                      <a:schemeClr val="bg1"/>
                    </a:solidFill>
                    <a:latin typeface="Arial" pitchFamily="-110" charset="0"/>
                  </a:rPr>
                  <a:t>acceleration</a:t>
                </a:r>
                <a:endParaRPr sz="1500" noProof="1">
                  <a:solidFill>
                    <a:schemeClr val="bg1"/>
                  </a:solidFill>
                  <a:latin typeface="Arial" pitchFamily="-110" charset="0"/>
                </a:endParaRPr>
              </a:p>
            </p:txBody>
          </p:sp>
          <p:sp>
            <p:nvSpPr>
              <p:cNvPr id="34859" name="Rectangle 24"/>
              <p:cNvSpPr>
                <a:spLocks noChangeArrowheads="1"/>
              </p:cNvSpPr>
              <p:nvPr/>
            </p:nvSpPr>
            <p:spPr bwMode="auto">
              <a:xfrm>
                <a:off x="2130" y="1450"/>
                <a:ext cx="870" cy="1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500">
                    <a:solidFill>
                      <a:schemeClr val="bg1"/>
                    </a:solidFill>
                    <a:latin typeface="Arial" pitchFamily="-110" charset="0"/>
                  </a:rPr>
                  <a:t>recombination x 2</a:t>
                </a:r>
                <a:endParaRPr sz="1500" noProof="1">
                  <a:solidFill>
                    <a:schemeClr val="bg1"/>
                  </a:solidFill>
                  <a:latin typeface="Arial" pitchFamily="-110" charset="0"/>
                </a:endParaRPr>
              </a:p>
            </p:txBody>
          </p:sp>
          <p:sp>
            <p:nvSpPr>
              <p:cNvPr id="34860" name="Rectangle 25"/>
              <p:cNvSpPr>
                <a:spLocks noChangeArrowheads="1"/>
              </p:cNvSpPr>
              <p:nvPr/>
            </p:nvSpPr>
            <p:spPr bwMode="auto">
              <a:xfrm>
                <a:off x="923" y="3045"/>
                <a:ext cx="662" cy="1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500">
                    <a:solidFill>
                      <a:schemeClr val="bg1"/>
                    </a:solidFill>
                    <a:latin typeface="Arial" pitchFamily="-110" charset="0"/>
                  </a:rPr>
                  <a:t>phase-coding</a:t>
                </a:r>
                <a:endParaRPr sz="1500" noProof="1">
                  <a:solidFill>
                    <a:schemeClr val="bg1"/>
                  </a:solidFill>
                  <a:latin typeface="Arial" pitchFamily="-110" charset="0"/>
                </a:endParaRPr>
              </a:p>
            </p:txBody>
          </p:sp>
          <p:sp>
            <p:nvSpPr>
              <p:cNvPr id="34861" name="Rectangle 26"/>
              <p:cNvSpPr>
                <a:spLocks noChangeArrowheads="1"/>
              </p:cNvSpPr>
              <p:nvPr/>
            </p:nvSpPr>
            <p:spPr bwMode="auto">
              <a:xfrm>
                <a:off x="2077" y="2002"/>
                <a:ext cx="631" cy="2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500">
                    <a:solidFill>
                      <a:schemeClr val="bg1"/>
                    </a:solidFill>
                    <a:latin typeface="Arial" pitchFamily="-110" charset="0"/>
                  </a:rPr>
                  <a:t>bunch length</a:t>
                </a:r>
                <a:br>
                  <a:rPr lang="en-US" sz="1500">
                    <a:solidFill>
                      <a:schemeClr val="bg1"/>
                    </a:solidFill>
                    <a:latin typeface="Arial" pitchFamily="-110" charset="0"/>
                  </a:rPr>
                </a:br>
                <a:r>
                  <a:rPr lang="en-US" sz="1500">
                    <a:solidFill>
                      <a:schemeClr val="bg1"/>
                    </a:solidFill>
                    <a:latin typeface="Arial" pitchFamily="-110" charset="0"/>
                  </a:rPr>
                  <a:t>control</a:t>
                </a:r>
                <a:endParaRPr sz="1500" noProof="1">
                  <a:solidFill>
                    <a:schemeClr val="bg1"/>
                  </a:solidFill>
                  <a:latin typeface="Arial" pitchFamily="-110" charset="0"/>
                </a:endParaRPr>
              </a:p>
            </p:txBody>
          </p:sp>
          <p:sp>
            <p:nvSpPr>
              <p:cNvPr id="34862" name="Rectangle 27"/>
              <p:cNvSpPr>
                <a:spLocks noChangeArrowheads="1"/>
              </p:cNvSpPr>
              <p:nvPr/>
            </p:nvSpPr>
            <p:spPr bwMode="auto">
              <a:xfrm>
                <a:off x="3627" y="1316"/>
                <a:ext cx="693" cy="2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500">
                    <a:solidFill>
                      <a:schemeClr val="bg1"/>
                    </a:solidFill>
                    <a:latin typeface="Arial" pitchFamily="-110" charset="0"/>
                  </a:rPr>
                  <a:t>recombination</a:t>
                </a:r>
                <a:br>
                  <a:rPr lang="en-US" sz="1500">
                    <a:solidFill>
                      <a:schemeClr val="bg1"/>
                    </a:solidFill>
                    <a:latin typeface="Arial" pitchFamily="-110" charset="0"/>
                  </a:rPr>
                </a:br>
                <a:r>
                  <a:rPr lang="en-US" sz="1500">
                    <a:solidFill>
                      <a:schemeClr val="bg1"/>
                    </a:solidFill>
                    <a:latin typeface="Arial" pitchFamily="-110" charset="0"/>
                  </a:rPr>
                  <a:t>x 4</a:t>
                </a:r>
                <a:endParaRPr sz="1500" noProof="1">
                  <a:solidFill>
                    <a:schemeClr val="bg1"/>
                  </a:solidFill>
                  <a:latin typeface="Arial" pitchFamily="-110" charset="0"/>
                </a:endParaRPr>
              </a:p>
            </p:txBody>
          </p:sp>
          <p:sp>
            <p:nvSpPr>
              <p:cNvPr id="34863" name="Rectangle 28"/>
              <p:cNvSpPr>
                <a:spLocks noChangeArrowheads="1"/>
              </p:cNvSpPr>
              <p:nvPr/>
            </p:nvSpPr>
            <p:spPr bwMode="auto">
              <a:xfrm>
                <a:off x="3627" y="2095"/>
                <a:ext cx="625" cy="2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500">
                    <a:solidFill>
                      <a:schemeClr val="bg1"/>
                    </a:solidFill>
                    <a:latin typeface="Arial" pitchFamily="-110" charset="0"/>
                  </a:rPr>
                  <a:t>bunch</a:t>
                </a:r>
                <a:br>
                  <a:rPr lang="en-US" sz="1500">
                    <a:solidFill>
                      <a:schemeClr val="bg1"/>
                    </a:solidFill>
                    <a:latin typeface="Arial" pitchFamily="-110" charset="0"/>
                  </a:rPr>
                </a:br>
                <a:r>
                  <a:rPr lang="en-US" sz="1500">
                    <a:solidFill>
                      <a:schemeClr val="bg1"/>
                    </a:solidFill>
                    <a:latin typeface="Arial" pitchFamily="-110" charset="0"/>
                  </a:rPr>
                  <a:t>compression</a:t>
                </a:r>
                <a:endParaRPr sz="1500" noProof="1">
                  <a:solidFill>
                    <a:schemeClr val="bg1"/>
                  </a:solidFill>
                  <a:latin typeface="Arial" pitchFamily="-110" charset="0"/>
                </a:endParaRPr>
              </a:p>
            </p:txBody>
          </p:sp>
        </p:grpSp>
        <p:grpSp>
          <p:nvGrpSpPr>
            <p:cNvPr id="34839" name="Group 29"/>
            <p:cNvGrpSpPr>
              <a:grpSpLocks/>
            </p:cNvGrpSpPr>
            <p:nvPr/>
          </p:nvGrpSpPr>
          <p:grpSpPr bwMode="auto">
            <a:xfrm>
              <a:off x="5297656" y="4516701"/>
              <a:ext cx="782052" cy="428912"/>
              <a:chOff x="3296" y="3107"/>
              <a:chExt cx="447" cy="245"/>
            </a:xfrm>
          </p:grpSpPr>
          <p:sp>
            <p:nvSpPr>
              <p:cNvPr id="34856" name="Rectangle 30"/>
              <p:cNvSpPr>
                <a:spLocks noChangeArrowheads="1"/>
              </p:cNvSpPr>
              <p:nvPr/>
            </p:nvSpPr>
            <p:spPr bwMode="auto">
              <a:xfrm>
                <a:off x="3296" y="3107"/>
                <a:ext cx="446" cy="2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1500">
                    <a:solidFill>
                      <a:srgbClr val="FFFF00"/>
                    </a:solidFill>
                    <a:latin typeface="Arial" pitchFamily="-110" charset="0"/>
                  </a:rPr>
                  <a:t>PETS</a:t>
                </a:r>
                <a:br>
                  <a:rPr lang="en-US" sz="1500">
                    <a:solidFill>
                      <a:srgbClr val="FFFF00"/>
                    </a:solidFill>
                    <a:latin typeface="Arial" pitchFamily="-110" charset="0"/>
                  </a:rPr>
                </a:br>
                <a:r>
                  <a:rPr lang="en-US" sz="1500">
                    <a:solidFill>
                      <a:srgbClr val="FFFF00"/>
                    </a:solidFill>
                    <a:latin typeface="Arial" pitchFamily="-110" charset="0"/>
                  </a:rPr>
                  <a:t>on-off</a:t>
                </a:r>
                <a:endParaRPr sz="1500" noProof="1">
                  <a:solidFill>
                    <a:srgbClr val="FFFF00"/>
                  </a:solidFill>
                  <a:latin typeface="Arial" pitchFamily="-110" charset="0"/>
                </a:endParaRPr>
              </a:p>
            </p:txBody>
          </p:sp>
          <p:sp>
            <p:nvSpPr>
              <p:cNvPr id="34857" name="Rectangle 31"/>
              <p:cNvSpPr>
                <a:spLocks noChangeArrowheads="1"/>
              </p:cNvSpPr>
              <p:nvPr/>
            </p:nvSpPr>
            <p:spPr bwMode="auto">
              <a:xfrm>
                <a:off x="3743" y="3107"/>
                <a:ext cx="0" cy="1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endParaRPr sz="1500" noProof="1">
                  <a:solidFill>
                    <a:schemeClr val="bg1"/>
                  </a:solidFill>
                  <a:latin typeface="Arial" pitchFamily="-110" charset="0"/>
                </a:endParaRPr>
              </a:p>
            </p:txBody>
          </p:sp>
        </p:grpSp>
        <p:grpSp>
          <p:nvGrpSpPr>
            <p:cNvPr id="34840" name="Group 32"/>
            <p:cNvGrpSpPr>
              <a:grpSpLocks/>
            </p:cNvGrpSpPr>
            <p:nvPr/>
          </p:nvGrpSpPr>
          <p:grpSpPr bwMode="auto">
            <a:xfrm>
              <a:off x="5686059" y="4985883"/>
              <a:ext cx="1315667" cy="428912"/>
              <a:chOff x="3620" y="3407"/>
              <a:chExt cx="752" cy="245"/>
            </a:xfrm>
          </p:grpSpPr>
          <p:sp>
            <p:nvSpPr>
              <p:cNvPr id="34854" name="Rectangle 33"/>
              <p:cNvSpPr>
                <a:spLocks noChangeArrowheads="1"/>
              </p:cNvSpPr>
              <p:nvPr/>
            </p:nvSpPr>
            <p:spPr bwMode="auto">
              <a:xfrm>
                <a:off x="3620" y="3407"/>
                <a:ext cx="595" cy="24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1500">
                    <a:latin typeface="Arial" pitchFamily="-110" charset="0"/>
                  </a:rPr>
                  <a:t>two-beam</a:t>
                </a:r>
                <a:br>
                  <a:rPr lang="en-US" sz="1500">
                    <a:latin typeface="Arial" pitchFamily="-110" charset="0"/>
                  </a:rPr>
                </a:br>
                <a:r>
                  <a:rPr lang="en-US" sz="1500">
                    <a:latin typeface="Arial" pitchFamily="-110" charset="0"/>
                  </a:rPr>
                  <a:t>acceleration</a:t>
                </a:r>
                <a:endParaRPr sz="1500" noProof="1">
                  <a:latin typeface="Arial" pitchFamily="-110" charset="0"/>
                </a:endParaRPr>
              </a:p>
            </p:txBody>
          </p:sp>
          <p:sp>
            <p:nvSpPr>
              <p:cNvPr id="34855" name="Rectangle 34"/>
              <p:cNvSpPr>
                <a:spLocks noChangeArrowheads="1"/>
              </p:cNvSpPr>
              <p:nvPr/>
            </p:nvSpPr>
            <p:spPr bwMode="auto">
              <a:xfrm>
                <a:off x="4372" y="3426"/>
                <a:ext cx="0" cy="1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endParaRPr sz="1500" noProof="1">
                  <a:solidFill>
                    <a:schemeClr val="bg1"/>
                  </a:solidFill>
                  <a:latin typeface="Arial" pitchFamily="-110" charset="0"/>
                </a:endParaRPr>
              </a:p>
            </p:txBody>
          </p:sp>
        </p:grpSp>
        <p:grpSp>
          <p:nvGrpSpPr>
            <p:cNvPr id="34841" name="Group 58"/>
            <p:cNvGrpSpPr>
              <a:grpSpLocks/>
            </p:cNvGrpSpPr>
            <p:nvPr/>
          </p:nvGrpSpPr>
          <p:grpSpPr bwMode="auto">
            <a:xfrm>
              <a:off x="2979497" y="5019143"/>
              <a:ext cx="2974246" cy="1645619"/>
              <a:chOff x="1703" y="2867"/>
              <a:chExt cx="1700" cy="940"/>
            </a:xfrm>
          </p:grpSpPr>
          <p:grpSp>
            <p:nvGrpSpPr>
              <p:cNvPr id="34848" name="Group 19"/>
              <p:cNvGrpSpPr>
                <a:grpSpLocks/>
              </p:cNvGrpSpPr>
              <p:nvPr/>
            </p:nvGrpSpPr>
            <p:grpSpPr bwMode="auto">
              <a:xfrm>
                <a:off x="2689" y="2867"/>
                <a:ext cx="714" cy="245"/>
                <a:chOff x="2862" y="2817"/>
                <a:chExt cx="714" cy="245"/>
              </a:xfrm>
            </p:grpSpPr>
            <p:sp>
              <p:nvSpPr>
                <p:cNvPr id="34852" name="Rectangle 20"/>
                <p:cNvSpPr>
                  <a:spLocks noChangeArrowheads="1"/>
                </p:cNvSpPr>
                <p:nvPr/>
              </p:nvSpPr>
              <p:spPr bwMode="auto">
                <a:xfrm>
                  <a:off x="2862" y="2817"/>
                  <a:ext cx="483" cy="24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500">
                      <a:solidFill>
                        <a:srgbClr val="FF9900"/>
                      </a:solidFill>
                      <a:latin typeface="Arial" pitchFamily="-110" charset="0"/>
                    </a:rPr>
                    <a:t>structures</a:t>
                  </a:r>
                  <a:br>
                    <a:rPr lang="en-US" sz="1500">
                      <a:solidFill>
                        <a:srgbClr val="FF9900"/>
                      </a:solidFill>
                      <a:latin typeface="Arial" pitchFamily="-110" charset="0"/>
                    </a:rPr>
                  </a:br>
                  <a:r>
                    <a:rPr lang="en-US" sz="1500">
                      <a:solidFill>
                        <a:srgbClr val="FF9900"/>
                      </a:solidFill>
                      <a:latin typeface="Arial" pitchFamily="-110" charset="0"/>
                    </a:rPr>
                    <a:t>12 GHz</a:t>
                  </a:r>
                  <a:endParaRPr sz="1500" noProof="1">
                    <a:solidFill>
                      <a:srgbClr val="FF9900"/>
                    </a:solidFill>
                    <a:latin typeface="Arial" pitchFamily="-110" charset="0"/>
                  </a:endParaRPr>
                </a:p>
              </p:txBody>
            </p:sp>
            <p:sp>
              <p:nvSpPr>
                <p:cNvPr id="34853" name="Rectangle 21"/>
                <p:cNvSpPr>
                  <a:spLocks noChangeArrowheads="1"/>
                </p:cNvSpPr>
                <p:nvPr/>
              </p:nvSpPr>
              <p:spPr bwMode="auto">
                <a:xfrm>
                  <a:off x="3576" y="2865"/>
                  <a:ext cx="0" cy="12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prstTxWarp prst="textNoShape">
                    <a:avLst/>
                  </a:prstTxWarp>
                  <a:spAutoFit/>
                </a:bodyPr>
                <a:lstStyle/>
                <a:p>
                  <a:endParaRPr sz="1500" noProof="1">
                    <a:solidFill>
                      <a:schemeClr val="bg1"/>
                    </a:solidFill>
                    <a:latin typeface="Arial" pitchFamily="-110" charset="0"/>
                  </a:endParaRPr>
                </a:p>
              </p:txBody>
            </p:sp>
          </p:grpSp>
          <p:grpSp>
            <p:nvGrpSpPr>
              <p:cNvPr id="34849" name="Group 35"/>
              <p:cNvGrpSpPr>
                <a:grpSpLocks/>
              </p:cNvGrpSpPr>
              <p:nvPr/>
            </p:nvGrpSpPr>
            <p:grpSpPr bwMode="auto">
              <a:xfrm>
                <a:off x="1703" y="3416"/>
                <a:ext cx="513" cy="391"/>
                <a:chOff x="1697" y="3541"/>
                <a:chExt cx="513" cy="391"/>
              </a:xfrm>
            </p:grpSpPr>
            <p:sp>
              <p:nvSpPr>
                <p:cNvPr id="34850" name="Rectangle 36"/>
                <p:cNvSpPr>
                  <a:spLocks noChangeArrowheads="1"/>
                </p:cNvSpPr>
                <p:nvPr/>
              </p:nvSpPr>
              <p:spPr bwMode="auto">
                <a:xfrm>
                  <a:off x="1697" y="3541"/>
                  <a:ext cx="513" cy="24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prstTxWarp prst="textNoShape">
                    <a:avLst/>
                  </a:prstTxWarp>
                  <a:spAutoFit/>
                </a:bodyPr>
                <a:lstStyle/>
                <a:p>
                  <a:r>
                    <a:rPr lang="en-US" sz="1500">
                      <a:solidFill>
                        <a:srgbClr val="FF9900"/>
                      </a:solidFill>
                      <a:latin typeface="Arial" pitchFamily="-110" charset="0"/>
                    </a:rPr>
                    <a:t>structures </a:t>
                  </a:r>
                  <a:br>
                    <a:rPr lang="en-US" sz="1500">
                      <a:solidFill>
                        <a:srgbClr val="FF9900"/>
                      </a:solidFill>
                      <a:latin typeface="Arial" pitchFamily="-110" charset="0"/>
                    </a:rPr>
                  </a:br>
                  <a:r>
                    <a:rPr lang="en-US" sz="1500">
                      <a:solidFill>
                        <a:srgbClr val="FF9900"/>
                      </a:solidFill>
                      <a:latin typeface="Arial" pitchFamily="-110" charset="0"/>
                    </a:rPr>
                    <a:t>30 GHz</a:t>
                  </a:r>
                  <a:endParaRPr sz="1500" noProof="1">
                    <a:solidFill>
                      <a:srgbClr val="FF9900"/>
                    </a:solidFill>
                    <a:latin typeface="Arial" pitchFamily="-110" charset="0"/>
                  </a:endParaRPr>
                </a:p>
              </p:txBody>
            </p:sp>
            <p:sp>
              <p:nvSpPr>
                <p:cNvPr id="34851" name="Rectangle 37"/>
                <p:cNvSpPr>
                  <a:spLocks noChangeArrowheads="1"/>
                </p:cNvSpPr>
                <p:nvPr/>
              </p:nvSpPr>
              <p:spPr bwMode="auto">
                <a:xfrm>
                  <a:off x="2181" y="3809"/>
                  <a:ext cx="0" cy="12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none" lIns="0" tIns="0" rIns="0" bIns="0">
                  <a:prstTxWarp prst="textNoShape">
                    <a:avLst/>
                  </a:prstTxWarp>
                  <a:spAutoFit/>
                </a:bodyPr>
                <a:lstStyle/>
                <a:p>
                  <a:endParaRPr sz="1500" noProof="1">
                    <a:solidFill>
                      <a:schemeClr val="bg1"/>
                    </a:solidFill>
                    <a:latin typeface="Arial" pitchFamily="-110" charset="0"/>
                  </a:endParaRPr>
                </a:p>
              </p:txBody>
            </p:sp>
          </p:grpSp>
        </p:grpSp>
        <p:grpSp>
          <p:nvGrpSpPr>
            <p:cNvPr id="34842" name="Group 38"/>
            <p:cNvGrpSpPr>
              <a:grpSpLocks/>
            </p:cNvGrpSpPr>
            <p:nvPr/>
          </p:nvGrpSpPr>
          <p:grpSpPr bwMode="auto">
            <a:xfrm>
              <a:off x="4174445" y="5181952"/>
              <a:ext cx="1082977" cy="1248221"/>
              <a:chOff x="2380" y="3085"/>
              <a:chExt cx="619" cy="713"/>
            </a:xfrm>
          </p:grpSpPr>
          <p:sp>
            <p:nvSpPr>
              <p:cNvPr id="34845" name="Rectangle 39"/>
              <p:cNvSpPr>
                <a:spLocks noChangeArrowheads="1"/>
              </p:cNvSpPr>
              <p:nvPr/>
            </p:nvSpPr>
            <p:spPr bwMode="auto">
              <a:xfrm>
                <a:off x="2380" y="3349"/>
                <a:ext cx="619" cy="2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sz="1500">
                    <a:solidFill>
                      <a:srgbClr val="99FF33"/>
                    </a:solidFill>
                    <a:latin typeface="Arial" pitchFamily="-110" charset="0"/>
                  </a:rPr>
                  <a:t>Deceleration</a:t>
                </a:r>
                <a:br>
                  <a:rPr lang="en-US" sz="1500">
                    <a:solidFill>
                      <a:srgbClr val="99FF33"/>
                    </a:solidFill>
                    <a:latin typeface="Arial" pitchFamily="-110" charset="0"/>
                  </a:rPr>
                </a:br>
                <a:r>
                  <a:rPr lang="en-US" sz="1500">
                    <a:solidFill>
                      <a:srgbClr val="99FF33"/>
                    </a:solidFill>
                    <a:latin typeface="Arial" pitchFamily="-110" charset="0"/>
                  </a:rPr>
                  <a:t>stability</a:t>
                </a:r>
                <a:endParaRPr sz="1500" noProof="1">
                  <a:solidFill>
                    <a:srgbClr val="99FF33"/>
                  </a:solidFill>
                  <a:latin typeface="Arial" pitchFamily="-110" charset="0"/>
                </a:endParaRPr>
              </a:p>
            </p:txBody>
          </p:sp>
          <p:sp>
            <p:nvSpPr>
              <p:cNvPr id="34846" name="Line 40"/>
              <p:cNvSpPr>
                <a:spLocks noChangeShapeType="1"/>
              </p:cNvSpPr>
              <p:nvPr/>
            </p:nvSpPr>
            <p:spPr bwMode="auto">
              <a:xfrm>
                <a:off x="2380" y="3085"/>
                <a:ext cx="130" cy="264"/>
              </a:xfrm>
              <a:prstGeom prst="line">
                <a:avLst/>
              </a:prstGeom>
              <a:noFill/>
              <a:ln w="9525">
                <a:solidFill>
                  <a:srgbClr val="99FF33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847" name="Rectangle 41"/>
              <p:cNvSpPr>
                <a:spLocks noChangeArrowheads="1"/>
              </p:cNvSpPr>
              <p:nvPr/>
            </p:nvSpPr>
            <p:spPr bwMode="auto">
              <a:xfrm>
                <a:off x="2887" y="3675"/>
                <a:ext cx="0" cy="1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prstTxWarp prst="textNoShape">
                  <a:avLst/>
                </a:prstTxWarp>
                <a:spAutoFit/>
              </a:bodyPr>
              <a:lstStyle/>
              <a:p>
                <a:endParaRPr sz="1500" noProof="1">
                  <a:solidFill>
                    <a:schemeClr val="bg1"/>
                  </a:solidFill>
                  <a:latin typeface="Arial" pitchFamily="-110" charset="0"/>
                </a:endParaRPr>
              </a:p>
            </p:txBody>
          </p:sp>
        </p:grpSp>
        <p:sp>
          <p:nvSpPr>
            <p:cNvPr id="34843" name="Rectangle 42"/>
            <p:cNvSpPr>
              <a:spLocks noChangeArrowheads="1"/>
            </p:cNvSpPr>
            <p:nvPr/>
          </p:nvSpPr>
          <p:spPr bwMode="auto">
            <a:xfrm>
              <a:off x="6739295" y="5479566"/>
              <a:ext cx="2245760" cy="1389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00783" tIns="50392" rIns="100783" bIns="50392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1500">
                  <a:solidFill>
                    <a:srgbClr val="FF9900"/>
                  </a:solidFill>
                  <a:latin typeface="Arial" pitchFamily="-110" charset="0"/>
                </a:rPr>
                <a:t>R1.1 – </a:t>
              </a:r>
              <a:r>
                <a:rPr lang="en-US" sz="1300">
                  <a:solidFill>
                    <a:srgbClr val="FF9900"/>
                  </a:solidFill>
                  <a:latin typeface="Arial" pitchFamily="-110" charset="0"/>
                </a:rPr>
                <a:t>structures</a:t>
              </a:r>
              <a:br>
                <a:rPr lang="en-US" sz="1300">
                  <a:solidFill>
                    <a:srgbClr val="FF9900"/>
                  </a:solidFill>
                  <a:latin typeface="Arial" pitchFamily="-110" charset="0"/>
                </a:rPr>
              </a:br>
              <a:r>
                <a:rPr lang="en-US" sz="1500">
                  <a:solidFill>
                    <a:schemeClr val="bg1"/>
                  </a:solidFill>
                  <a:latin typeface="Arial" pitchFamily="-110" charset="0"/>
                </a:rPr>
                <a:t>R1.2 – </a:t>
              </a:r>
              <a:r>
                <a:rPr lang="en-US" sz="1300">
                  <a:solidFill>
                    <a:schemeClr val="bg1"/>
                  </a:solidFill>
                  <a:latin typeface="Arial" pitchFamily="-110" charset="0"/>
                </a:rPr>
                <a:t>DB generation </a:t>
              </a:r>
              <a:br>
                <a:rPr lang="en-US" sz="1300">
                  <a:solidFill>
                    <a:schemeClr val="bg1"/>
                  </a:solidFill>
                  <a:latin typeface="Arial" pitchFamily="-110" charset="0"/>
                </a:rPr>
              </a:br>
              <a:r>
                <a:rPr lang="en-US" sz="1500">
                  <a:solidFill>
                    <a:srgbClr val="FFFF00"/>
                  </a:solidFill>
                  <a:latin typeface="Arial" pitchFamily="-110" charset="0"/>
                </a:rPr>
                <a:t>R1.3 –</a:t>
              </a:r>
              <a:r>
                <a:rPr lang="en-US" sz="1300">
                  <a:solidFill>
                    <a:srgbClr val="FFFF00"/>
                  </a:solidFill>
                  <a:latin typeface="Arial" pitchFamily="-110" charset="0"/>
                </a:rPr>
                <a:t> PETS on-off</a:t>
              </a:r>
              <a:br>
                <a:rPr lang="en-US" sz="1300">
                  <a:solidFill>
                    <a:srgbClr val="FFFF00"/>
                  </a:solidFill>
                  <a:latin typeface="Arial" pitchFamily="-110" charset="0"/>
                </a:rPr>
              </a:br>
              <a:r>
                <a:rPr lang="en-US" sz="1500">
                  <a:solidFill>
                    <a:srgbClr val="FF9900"/>
                  </a:solidFill>
                  <a:latin typeface="Arial" pitchFamily="-110" charset="0"/>
                </a:rPr>
                <a:t>R 2.1 –</a:t>
              </a:r>
              <a:r>
                <a:rPr lang="en-US" sz="1300">
                  <a:solidFill>
                    <a:srgbClr val="FF9900"/>
                  </a:solidFill>
                  <a:latin typeface="Arial" pitchFamily="-110" charset="0"/>
                </a:rPr>
                <a:t> structure materials</a:t>
              </a:r>
              <a:br>
                <a:rPr lang="en-US" sz="1300">
                  <a:solidFill>
                    <a:srgbClr val="FF9900"/>
                  </a:solidFill>
                  <a:latin typeface="Arial" pitchFamily="-110" charset="0"/>
                </a:rPr>
              </a:br>
              <a:r>
                <a:rPr lang="en-US" sz="1500">
                  <a:solidFill>
                    <a:srgbClr val="99FF33"/>
                  </a:solidFill>
                  <a:latin typeface="Arial" pitchFamily="-110" charset="0"/>
                </a:rPr>
                <a:t>R 2.2 –</a:t>
              </a:r>
              <a:r>
                <a:rPr lang="en-US" sz="1300">
                  <a:solidFill>
                    <a:srgbClr val="99FF33"/>
                  </a:solidFill>
                  <a:latin typeface="Arial" pitchFamily="-110" charset="0"/>
                </a:rPr>
                <a:t> DB decelerator</a:t>
              </a:r>
              <a:br>
                <a:rPr lang="en-US" sz="1300">
                  <a:solidFill>
                    <a:srgbClr val="99FF33"/>
                  </a:solidFill>
                  <a:latin typeface="Arial" pitchFamily="-110" charset="0"/>
                </a:rPr>
              </a:br>
              <a:r>
                <a:rPr lang="en-US" sz="1500">
                  <a:latin typeface="Arial" pitchFamily="-110" charset="0"/>
                </a:rPr>
                <a:t>R 2.3 –</a:t>
              </a:r>
              <a:r>
                <a:rPr lang="en-US" sz="1300">
                  <a:latin typeface="Arial" pitchFamily="-110" charset="0"/>
                </a:rPr>
                <a:t> CLIC sub-unit</a:t>
              </a:r>
              <a:endParaRPr lang="en-US" sz="1300">
                <a:solidFill>
                  <a:srgbClr val="FF9900"/>
                </a:solidFill>
                <a:latin typeface="Arial" pitchFamily="-110" charset="0"/>
              </a:endParaRPr>
            </a:p>
          </p:txBody>
        </p:sp>
        <p:sp>
          <p:nvSpPr>
            <p:cNvPr id="34844" name="Line 48"/>
            <p:cNvSpPr>
              <a:spLocks noChangeShapeType="1"/>
            </p:cNvSpPr>
            <p:nvPr/>
          </p:nvSpPr>
          <p:spPr bwMode="auto">
            <a:xfrm>
              <a:off x="4806036" y="4712777"/>
              <a:ext cx="97975" cy="85783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</p:spPr>
          <p:txBody>
            <a:bodyPr lIns="100783" tIns="50392" rIns="100783" bIns="50392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4819" name="TextBox 46"/>
          <p:cNvSpPr txBox="1">
            <a:spLocks noChangeArrowheads="1"/>
          </p:cNvSpPr>
          <p:nvPr/>
        </p:nvSpPr>
        <p:spPr bwMode="auto">
          <a:xfrm>
            <a:off x="9001125" y="6942138"/>
            <a:ext cx="1076325" cy="34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fr-FR" sz="1800">
                <a:solidFill>
                  <a:schemeClr val="tx1"/>
                </a:solidFill>
              </a:rPr>
              <a:t>R.Corsini</a:t>
            </a:r>
          </a:p>
        </p:txBody>
      </p:sp>
      <p:sp>
        <p:nvSpPr>
          <p:cNvPr id="34820" name="Title 4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a typeface="ＭＳ Ｐゴシック" pitchFamily="-110" charset="-128"/>
                <a:cs typeface="ＭＳ Ｐゴシック" pitchFamily="-110" charset="-128"/>
              </a:rPr>
              <a:t>CTF3 base line programme</a:t>
            </a:r>
            <a:endParaRPr lang="fr-FR">
              <a:ea typeface="ＭＳ Ｐゴシック" pitchFamily="-110" charset="-128"/>
              <a:cs typeface="ＭＳ Ｐゴシック" pitchFamily="-11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2009 CTF3 experimental program</a:t>
            </a:r>
            <a:endParaRPr lang="en-US" sz="3600" dirty="0"/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381000" y="1373583"/>
            <a:ext cx="9144749" cy="5416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>
            <a:spAutoFit/>
          </a:bodyPr>
          <a:lstStyle/>
          <a:p>
            <a:pPr marL="177800" indent="-177800" algn="l" ea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>
                <a:tab pos="1947863" algn="l"/>
              </a:tabLst>
            </a:pPr>
            <a:r>
              <a:rPr lang="en-US" sz="1600" dirty="0">
                <a:solidFill>
                  <a:srgbClr val="00187E"/>
                </a:solidFill>
                <a:latin typeface="Arial" charset="0"/>
              </a:rPr>
              <a:t>	</a:t>
            </a:r>
            <a:endParaRPr lang="en-US" sz="1600" b="1" dirty="0">
              <a:solidFill>
                <a:srgbClr val="00187E"/>
              </a:solidFill>
              <a:latin typeface="Arial" charset="0"/>
            </a:endParaRPr>
          </a:p>
          <a:p>
            <a:pPr marL="177800" indent="-177800" algn="l" ea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Char char="•"/>
              <a:tabLst>
                <a:tab pos="1947863" algn="l"/>
              </a:tabLst>
            </a:pPr>
            <a:r>
              <a:rPr lang="de-CH" sz="1600" dirty="0">
                <a:solidFill>
                  <a:srgbClr val="000000"/>
                </a:solidFill>
                <a:latin typeface="Arial" charset="0"/>
              </a:rPr>
              <a:t>30 GHz:</a:t>
            </a:r>
            <a:r>
              <a:rPr lang="de-CH" sz="1600" dirty="0">
                <a:latin typeface="Arial" charset="0"/>
              </a:rPr>
              <a:t>	</a:t>
            </a:r>
            <a:r>
              <a:rPr lang="de-CH" sz="1600" dirty="0">
                <a:solidFill>
                  <a:srgbClr val="00B050"/>
                </a:solidFill>
                <a:latin typeface="Arial" charset="0"/>
              </a:rPr>
              <a:t>One structure test (TM02) </a:t>
            </a:r>
            <a:r>
              <a:rPr lang="de-CH" sz="1600" dirty="0">
                <a:solidFill>
                  <a:schemeClr val="tx1"/>
                </a:solidFill>
                <a:latin typeface="Arial" charset="0"/>
              </a:rPr>
              <a:t>+</a:t>
            </a:r>
            <a:r>
              <a:rPr lang="de-CH" sz="1600" dirty="0">
                <a:latin typeface="Arial" charset="0"/>
              </a:rPr>
              <a:t> </a:t>
            </a:r>
            <a:r>
              <a:rPr lang="de-CH" sz="1600" dirty="0">
                <a:solidFill>
                  <a:srgbClr val="00B050"/>
                </a:solidFill>
                <a:latin typeface="Arial" charset="0"/>
              </a:rPr>
              <a:t>breakdown studies</a:t>
            </a:r>
            <a:endParaRPr lang="en-US" sz="1600" dirty="0">
              <a:solidFill>
                <a:srgbClr val="00B050"/>
              </a:solidFill>
              <a:latin typeface="Arial" charset="0"/>
            </a:endParaRPr>
          </a:p>
          <a:p>
            <a:pPr marL="177800" indent="-177800" algn="l" ea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Char char="•"/>
              <a:tabLst>
                <a:tab pos="1947863" algn="l"/>
              </a:tabLst>
            </a:pPr>
            <a:endParaRPr lang="en-US" sz="1600" dirty="0">
              <a:latin typeface="Arial" charset="0"/>
            </a:endParaRPr>
          </a:p>
          <a:p>
            <a:pPr marL="177800" indent="-177800" algn="l" ea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Char char="•"/>
              <a:tabLst>
                <a:tab pos="1947863" algn="l"/>
              </a:tabLst>
            </a:pPr>
            <a:r>
              <a:rPr lang="en-US" sz="1600" dirty="0">
                <a:solidFill>
                  <a:srgbClr val="000000"/>
                </a:solidFill>
                <a:latin typeface="Arial" charset="0"/>
              </a:rPr>
              <a:t>PHIN</a:t>
            </a:r>
            <a:r>
              <a:rPr lang="en-US" sz="1600" dirty="0">
                <a:latin typeface="Arial" charset="0"/>
              </a:rPr>
              <a:t>	</a:t>
            </a:r>
            <a:r>
              <a:rPr lang="en-US" sz="1600" dirty="0">
                <a:solidFill>
                  <a:srgbClr val="00B050"/>
                </a:solidFill>
                <a:latin typeface="Arial" charset="0"/>
              </a:rPr>
              <a:t>Beam characterization, reach ½ of nominal bunch </a:t>
            </a:r>
            <a:r>
              <a:rPr lang="en-US" sz="1600" dirty="0" smtClean="0">
                <a:solidFill>
                  <a:srgbClr val="00B050"/>
                </a:solidFill>
                <a:latin typeface="Arial" charset="0"/>
              </a:rPr>
              <a:t>charge</a:t>
            </a:r>
            <a:endParaRPr lang="en-US" sz="1600" dirty="0" smtClean="0">
              <a:solidFill>
                <a:srgbClr val="CC0000"/>
              </a:solidFill>
              <a:latin typeface="Arial" charset="0"/>
            </a:endParaRPr>
          </a:p>
          <a:p>
            <a:pPr marL="177800" indent="-177800" algn="l" ea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Char char="•"/>
              <a:tabLst>
                <a:tab pos="1947863" algn="l"/>
              </a:tabLst>
            </a:pPr>
            <a:endParaRPr lang="en-US" sz="1600" dirty="0">
              <a:latin typeface="Arial" charset="0"/>
            </a:endParaRPr>
          </a:p>
          <a:p>
            <a:pPr marL="177800" indent="-177800" algn="l" ea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Char char="•"/>
              <a:tabLst>
                <a:tab pos="1947863" algn="l"/>
              </a:tabLst>
            </a:pPr>
            <a:r>
              <a:rPr lang="de-CH" sz="1600" dirty="0">
                <a:solidFill>
                  <a:srgbClr val="000000"/>
                </a:solidFill>
                <a:latin typeface="Arial" charset="0"/>
              </a:rPr>
              <a:t>CALIFES</a:t>
            </a:r>
            <a:r>
              <a:rPr lang="de-CH" sz="1600" dirty="0">
                <a:latin typeface="Arial" charset="0"/>
              </a:rPr>
              <a:t>	</a:t>
            </a:r>
            <a:r>
              <a:rPr lang="de-CH" sz="1600" dirty="0">
                <a:solidFill>
                  <a:srgbClr val="00B050"/>
                </a:solidFill>
                <a:latin typeface="Arial" charset="0"/>
              </a:rPr>
              <a:t>Beam characterization, beam to TBTS (most likely still reduced current)</a:t>
            </a:r>
            <a:endParaRPr lang="en-US" sz="1600" dirty="0">
              <a:solidFill>
                <a:srgbClr val="00B050"/>
              </a:solidFill>
              <a:latin typeface="Arial" charset="0"/>
            </a:endParaRPr>
          </a:p>
          <a:p>
            <a:pPr marL="177800" indent="-177800" algn="l" ea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Char char="•"/>
              <a:tabLst>
                <a:tab pos="1947863" algn="l"/>
              </a:tabLst>
            </a:pPr>
            <a:endParaRPr lang="en-US" sz="1600" dirty="0">
              <a:solidFill>
                <a:srgbClr val="79DCE8"/>
              </a:solidFill>
              <a:latin typeface="Arial" charset="0"/>
            </a:endParaRPr>
          </a:p>
          <a:p>
            <a:pPr marL="177800" indent="-177800" algn="l" ea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Char char="•"/>
              <a:tabLst>
                <a:tab pos="1947863" algn="l"/>
              </a:tabLst>
            </a:pPr>
            <a:r>
              <a:rPr lang="en-US" sz="1600" dirty="0">
                <a:solidFill>
                  <a:srgbClr val="000000"/>
                </a:solidFill>
                <a:latin typeface="Arial" charset="0"/>
              </a:rPr>
              <a:t>Delay Loop</a:t>
            </a:r>
            <a:r>
              <a:rPr lang="en-US" sz="1600" dirty="0">
                <a:latin typeface="Arial" charset="0"/>
              </a:rPr>
              <a:t>	</a:t>
            </a:r>
            <a:r>
              <a:rPr lang="en-US" sz="1600" dirty="0">
                <a:solidFill>
                  <a:srgbClr val="00B050"/>
                </a:solidFill>
                <a:latin typeface="Arial" charset="0"/>
              </a:rPr>
              <a:t>Back in operation</a:t>
            </a:r>
            <a:r>
              <a:rPr lang="en-US" sz="1600" dirty="0">
                <a:latin typeface="Arial" charset="0"/>
              </a:rPr>
              <a:t>, </a:t>
            </a:r>
            <a:r>
              <a:rPr lang="en-US" sz="1600" dirty="0">
                <a:solidFill>
                  <a:srgbClr val="00B05B"/>
                </a:solidFill>
                <a:latin typeface="Arial" charset="0"/>
              </a:rPr>
              <a:t>retrieve combination x 2 (~ 7 A)</a:t>
            </a:r>
          </a:p>
          <a:p>
            <a:pPr marL="177800" indent="-177800" algn="l" ea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Char char="•"/>
              <a:tabLst>
                <a:tab pos="1947863" algn="l"/>
              </a:tabLst>
            </a:pPr>
            <a:endParaRPr lang="en-US" sz="1600" dirty="0">
              <a:latin typeface="Arial" charset="0"/>
            </a:endParaRPr>
          </a:p>
          <a:p>
            <a:pPr marL="177800" indent="-177800" algn="l" ea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Char char="•"/>
              <a:tabLst>
                <a:tab pos="1947863" algn="l"/>
              </a:tabLst>
            </a:pPr>
            <a:r>
              <a:rPr lang="en-US" sz="1600" dirty="0">
                <a:solidFill>
                  <a:srgbClr val="000000"/>
                </a:solidFill>
                <a:latin typeface="Arial" charset="0"/>
              </a:rPr>
              <a:t>Combiner Ring</a:t>
            </a:r>
            <a:r>
              <a:rPr lang="en-US" sz="1600" dirty="0">
                <a:latin typeface="Arial" charset="0"/>
              </a:rPr>
              <a:t>	</a:t>
            </a:r>
            <a:r>
              <a:rPr lang="en-US" sz="1600" dirty="0">
                <a:solidFill>
                  <a:srgbClr val="00B050"/>
                </a:solidFill>
                <a:latin typeface="Arial" charset="0"/>
              </a:rPr>
              <a:t>Final optics checks, </a:t>
            </a:r>
            <a:r>
              <a:rPr lang="en-US" sz="1600" dirty="0" err="1">
                <a:solidFill>
                  <a:srgbClr val="FFCC00"/>
                </a:solidFill>
                <a:latin typeface="Arial" charset="0"/>
              </a:rPr>
              <a:t>isochronicity</a:t>
            </a:r>
            <a:r>
              <a:rPr lang="en-US" sz="1600" dirty="0">
                <a:solidFill>
                  <a:srgbClr val="FFCC00"/>
                </a:solidFill>
                <a:latin typeface="Arial" charset="0"/>
              </a:rPr>
              <a:t>, </a:t>
            </a:r>
            <a:r>
              <a:rPr lang="en-US" sz="1600" dirty="0">
                <a:solidFill>
                  <a:srgbClr val="00B05B"/>
                </a:solidFill>
                <a:latin typeface="Arial" charset="0"/>
              </a:rPr>
              <a:t>put together with DL (&gt; 24 A) </a:t>
            </a:r>
          </a:p>
          <a:p>
            <a:pPr marL="177800" indent="-177800" algn="l" ea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Char char="•"/>
              <a:tabLst>
                <a:tab pos="1947863" algn="l"/>
              </a:tabLst>
            </a:pPr>
            <a:endParaRPr lang="en-US" sz="1600" dirty="0">
              <a:latin typeface="Arial" charset="0"/>
            </a:endParaRPr>
          </a:p>
          <a:p>
            <a:pPr marL="177800" indent="-177800" algn="l" ea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Char char="•"/>
              <a:tabLst>
                <a:tab pos="1947863" algn="l"/>
              </a:tabLst>
            </a:pPr>
            <a:r>
              <a:rPr lang="en-US" sz="1600" dirty="0">
                <a:solidFill>
                  <a:srgbClr val="000000"/>
                </a:solidFill>
                <a:latin typeface="Arial" charset="0"/>
              </a:rPr>
              <a:t>TL2</a:t>
            </a:r>
            <a:r>
              <a:rPr lang="en-US" sz="1600" dirty="0">
                <a:latin typeface="Arial" charset="0"/>
              </a:rPr>
              <a:t>	</a:t>
            </a:r>
            <a:r>
              <a:rPr lang="en-US" sz="1600" dirty="0">
                <a:solidFill>
                  <a:srgbClr val="FFCC00"/>
                </a:solidFill>
                <a:latin typeface="Arial" charset="0"/>
              </a:rPr>
              <a:t>Complete commissioning </a:t>
            </a:r>
            <a:r>
              <a:rPr lang="en-US" sz="1600" dirty="0">
                <a:solidFill>
                  <a:srgbClr val="00B050"/>
                </a:solidFill>
                <a:latin typeface="Arial" charset="0"/>
              </a:rPr>
              <a:t>(tail clipper)</a:t>
            </a:r>
            <a:r>
              <a:rPr lang="en-US" sz="1600" dirty="0">
                <a:latin typeface="Arial" charset="0"/>
              </a:rPr>
              <a:t>, </a:t>
            </a:r>
            <a:r>
              <a:rPr lang="en-US" sz="1600" dirty="0">
                <a:solidFill>
                  <a:srgbClr val="00B050"/>
                </a:solidFill>
                <a:latin typeface="Arial" charset="0"/>
              </a:rPr>
              <a:t>bunch length control</a:t>
            </a:r>
            <a:r>
              <a:rPr lang="en-US" sz="1600" dirty="0">
                <a:solidFill>
                  <a:srgbClr val="000000"/>
                </a:solidFill>
                <a:latin typeface="Arial" charset="0"/>
              </a:rPr>
              <a:t>, </a:t>
            </a:r>
            <a:r>
              <a:rPr lang="en-US" sz="1600" dirty="0">
                <a:latin typeface="Arial" charset="0"/>
              </a:rPr>
              <a:t>&gt; </a:t>
            </a:r>
            <a:r>
              <a:rPr lang="en-US" sz="1600" dirty="0">
                <a:solidFill>
                  <a:srgbClr val="CC0000"/>
                </a:solidFill>
                <a:latin typeface="Arial" charset="0"/>
              </a:rPr>
              <a:t>20 A</a:t>
            </a:r>
            <a:r>
              <a:rPr lang="en-US" sz="1600" dirty="0">
                <a:latin typeface="Arial" charset="0"/>
              </a:rPr>
              <a:t> </a:t>
            </a:r>
            <a:r>
              <a:rPr lang="en-US" sz="1600" dirty="0">
                <a:solidFill>
                  <a:srgbClr val="000000"/>
                </a:solidFill>
                <a:latin typeface="Arial" charset="0"/>
              </a:rPr>
              <a:t>to users</a:t>
            </a:r>
          </a:p>
          <a:p>
            <a:pPr marL="177800" indent="-177800" algn="l" ea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Char char="•"/>
              <a:tabLst>
                <a:tab pos="1947863" algn="l"/>
              </a:tabLst>
            </a:pPr>
            <a:endParaRPr lang="de-CH" sz="1600" dirty="0">
              <a:latin typeface="Arial" charset="0"/>
            </a:endParaRPr>
          </a:p>
          <a:p>
            <a:pPr marL="177800" indent="-177800" algn="l" ea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Char char="•"/>
              <a:tabLst>
                <a:tab pos="1947863" algn="l"/>
              </a:tabLst>
            </a:pPr>
            <a:r>
              <a:rPr lang="de-CH" sz="1600" dirty="0">
                <a:solidFill>
                  <a:srgbClr val="000000"/>
                </a:solidFill>
                <a:latin typeface="Arial" charset="0"/>
              </a:rPr>
              <a:t>TBTS</a:t>
            </a:r>
            <a:r>
              <a:rPr lang="de-CH" sz="1600" dirty="0">
                <a:latin typeface="Arial" charset="0"/>
              </a:rPr>
              <a:t>	</a:t>
            </a:r>
            <a:r>
              <a:rPr lang="de-CH" sz="1600" dirty="0">
                <a:solidFill>
                  <a:srgbClr val="FFC000"/>
                </a:solidFill>
                <a:latin typeface="Arial" charset="0"/>
              </a:rPr>
              <a:t>PETS to nominal </a:t>
            </a:r>
            <a:r>
              <a:rPr lang="de-CH" sz="1600" dirty="0">
                <a:solidFill>
                  <a:srgbClr val="00B050"/>
                </a:solidFill>
                <a:latin typeface="Arial" charset="0"/>
              </a:rPr>
              <a:t>power</a:t>
            </a:r>
            <a:r>
              <a:rPr lang="de-CH" sz="1600" dirty="0">
                <a:solidFill>
                  <a:srgbClr val="FFC000"/>
                </a:solidFill>
                <a:latin typeface="Arial" charset="0"/>
              </a:rPr>
              <a:t>/pulse length </a:t>
            </a:r>
            <a:r>
              <a:rPr lang="de-CH" sz="1600" dirty="0">
                <a:solidFill>
                  <a:srgbClr val="000000"/>
                </a:solidFill>
                <a:latin typeface="Arial" charset="0"/>
              </a:rPr>
              <a:t>(</a:t>
            </a:r>
            <a:r>
              <a:rPr lang="de-CH" sz="1600" dirty="0">
                <a:solidFill>
                  <a:srgbClr val="CC0000"/>
                </a:solidFill>
                <a:latin typeface="Arial" charset="0"/>
              </a:rPr>
              <a:t>15 A</a:t>
            </a:r>
            <a:r>
              <a:rPr lang="de-CH" sz="1600" dirty="0">
                <a:solidFill>
                  <a:srgbClr val="000000"/>
                </a:solidFill>
                <a:latin typeface="Arial" charset="0"/>
              </a:rPr>
              <a:t>, recirculation)</a:t>
            </a:r>
          </a:p>
          <a:p>
            <a:pPr marL="177800" indent="-177800" algn="l" ea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>
                <a:tab pos="1947863" algn="l"/>
              </a:tabLst>
            </a:pPr>
            <a:r>
              <a:rPr lang="de-CH" sz="1600" dirty="0">
                <a:latin typeface="Arial" charset="0"/>
              </a:rPr>
              <a:t>		</a:t>
            </a:r>
            <a:r>
              <a:rPr lang="de-CH" sz="1600" dirty="0">
                <a:solidFill>
                  <a:srgbClr val="00B050"/>
                </a:solidFill>
                <a:latin typeface="Arial" charset="0"/>
              </a:rPr>
              <a:t>Beam commissioning of probe beam line</a:t>
            </a:r>
          </a:p>
          <a:p>
            <a:pPr marL="177800" indent="-177800" algn="l" ea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>
                <a:tab pos="1947863" algn="l"/>
              </a:tabLst>
            </a:pPr>
            <a:r>
              <a:rPr lang="de-CH" sz="1600" dirty="0">
                <a:latin typeface="Arial" charset="0"/>
              </a:rPr>
              <a:t>		</a:t>
            </a:r>
            <a:r>
              <a:rPr lang="de-CH" sz="1600" dirty="0">
                <a:solidFill>
                  <a:srgbClr val="FF0000"/>
                </a:solidFill>
                <a:latin typeface="Arial" charset="0"/>
              </a:rPr>
              <a:t>First accelerating structure tests (one structure ? – CLIC G)</a:t>
            </a:r>
          </a:p>
          <a:p>
            <a:pPr marL="177800" indent="-177800" algn="l" ea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>
                <a:tab pos="1947863" algn="l"/>
              </a:tabLst>
            </a:pPr>
            <a:r>
              <a:rPr lang="de-CH" sz="1600" dirty="0">
                <a:latin typeface="Arial" charset="0"/>
              </a:rPr>
              <a:t>		</a:t>
            </a:r>
            <a:r>
              <a:rPr lang="de-CH" sz="1600" dirty="0">
                <a:solidFill>
                  <a:srgbClr val="FF0000"/>
                </a:solidFill>
                <a:latin typeface="Arial" charset="0"/>
              </a:rPr>
              <a:t>Two-beam studies (deceleration/acceleration), initial breakdown kicks studies</a:t>
            </a:r>
            <a:r>
              <a:rPr lang="de-CH" sz="1600" dirty="0">
                <a:latin typeface="Arial" charset="0"/>
              </a:rPr>
              <a:t>		</a:t>
            </a:r>
            <a:endParaRPr lang="en-US" sz="1600" dirty="0">
              <a:latin typeface="Arial" charset="0"/>
            </a:endParaRPr>
          </a:p>
          <a:p>
            <a:pPr marL="177800" indent="-177800" algn="l" ea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Char char="•"/>
              <a:tabLst>
                <a:tab pos="1947863" algn="l"/>
              </a:tabLst>
            </a:pPr>
            <a:r>
              <a:rPr lang="en-US" sz="1600" dirty="0">
                <a:solidFill>
                  <a:srgbClr val="000000"/>
                </a:solidFill>
                <a:latin typeface="Arial" charset="0"/>
              </a:rPr>
              <a:t>TBL</a:t>
            </a:r>
            <a:r>
              <a:rPr lang="en-US" sz="1600" dirty="0">
                <a:latin typeface="Arial" charset="0"/>
              </a:rPr>
              <a:t>	</a:t>
            </a:r>
            <a:r>
              <a:rPr lang="en-US" sz="1600" dirty="0">
                <a:solidFill>
                  <a:srgbClr val="FF6600"/>
                </a:solidFill>
                <a:latin typeface="Arial" charset="0"/>
              </a:rPr>
              <a:t>PETS validation </a:t>
            </a:r>
            <a:r>
              <a:rPr lang="en-US" sz="1600" dirty="0">
                <a:solidFill>
                  <a:srgbClr val="FF0000"/>
                </a:solidFill>
                <a:latin typeface="Arial" charset="0"/>
              </a:rPr>
              <a:t>(100 MW, need &gt; 20 A), beam line studies (2-3 PETS ?)</a:t>
            </a:r>
          </a:p>
          <a:p>
            <a:pPr marL="177800" indent="-177800" algn="l" ea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Char char="•"/>
              <a:tabLst>
                <a:tab pos="1947863" algn="l"/>
              </a:tabLst>
            </a:pPr>
            <a:endParaRPr lang="en-US" sz="1600" dirty="0">
              <a:latin typeface="Arial" charset="0"/>
            </a:endParaRPr>
          </a:p>
          <a:p>
            <a:pPr marL="177800" indent="-177800" algn="l" ea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Tx/>
              <a:buChar char="•"/>
              <a:tabLst>
                <a:tab pos="1947863" algn="l"/>
              </a:tabLst>
            </a:pPr>
            <a:r>
              <a:rPr lang="en-US" sz="1600" dirty="0">
                <a:solidFill>
                  <a:srgbClr val="000000"/>
                </a:solidFill>
                <a:latin typeface="Arial" charset="0"/>
              </a:rPr>
              <a:t>Others</a:t>
            </a:r>
            <a:r>
              <a:rPr lang="en-US" sz="1600" dirty="0">
                <a:latin typeface="Arial" charset="0"/>
              </a:rPr>
              <a:t>	</a:t>
            </a:r>
            <a:r>
              <a:rPr lang="en-US" sz="1600" dirty="0">
                <a:solidFill>
                  <a:srgbClr val="FFC000"/>
                </a:solidFill>
                <a:latin typeface="Arial" charset="0"/>
              </a:rPr>
              <a:t>CDR studies in CRM</a:t>
            </a:r>
            <a:r>
              <a:rPr lang="en-US" sz="1600" dirty="0">
                <a:latin typeface="Arial" charset="0"/>
              </a:rPr>
              <a:t>, </a:t>
            </a:r>
            <a:r>
              <a:rPr lang="en-US" sz="1600" dirty="0">
                <a:solidFill>
                  <a:srgbClr val="FF0000"/>
                </a:solidFill>
                <a:latin typeface="Arial" charset="0"/>
              </a:rPr>
              <a:t>beam dynamics benchmarking</a:t>
            </a:r>
            <a:r>
              <a:rPr lang="en-US" sz="1600" dirty="0">
                <a:latin typeface="Arial" charset="0"/>
              </a:rPr>
              <a:t>, </a:t>
            </a:r>
            <a:r>
              <a:rPr lang="en-US" sz="1600" dirty="0">
                <a:solidFill>
                  <a:srgbClr val="FFC000"/>
                </a:solidFill>
                <a:latin typeface="Arial" charset="0"/>
              </a:rPr>
              <a:t>stability studies</a:t>
            </a:r>
            <a:r>
              <a:rPr lang="en-US" sz="1600" dirty="0" smtClean="0">
                <a:latin typeface="Arial" charset="0"/>
              </a:rPr>
              <a:t>,	</a:t>
            </a:r>
            <a:r>
              <a:rPr lang="en-US" sz="1600" dirty="0" smtClean="0">
                <a:solidFill>
                  <a:srgbClr val="FFC000"/>
                </a:solidFill>
                <a:latin typeface="Arial" charset="0"/>
              </a:rPr>
              <a:t>control of </a:t>
            </a:r>
            <a:r>
              <a:rPr lang="en-US" sz="1600" dirty="0">
                <a:solidFill>
                  <a:srgbClr val="FFC000"/>
                </a:solidFill>
                <a:latin typeface="Arial" charset="0"/>
              </a:rPr>
              <a:t>beam losses…</a:t>
            </a:r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7227888" y="954088"/>
            <a:ext cx="781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sz="1800" i="1" dirty="0">
                <a:solidFill>
                  <a:srgbClr val="CC0000"/>
                </a:solidFill>
                <a:latin typeface="Arial" charset="0"/>
              </a:rPr>
              <a:t>Goals</a:t>
            </a:r>
            <a:endParaRPr lang="en-US" sz="1800" i="1" dirty="0">
              <a:solidFill>
                <a:srgbClr val="CC0000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TBTS – Two beam test stand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7647" y="2324265"/>
            <a:ext cx="5820724" cy="4842933"/>
          </a:xfrm>
          <a:solidFill>
            <a:srgbClr val="FBFFC4"/>
          </a:solidFill>
          <a:ln w="12700" cmpd="sng">
            <a:solidFill>
              <a:schemeClr val="tx1"/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/>
          <a:lstStyle/>
          <a:p>
            <a:r>
              <a:rPr lang="en-US" sz="2200" dirty="0" smtClean="0"/>
              <a:t>Combined beam of Combiner Ring extracted</a:t>
            </a:r>
            <a:br>
              <a:rPr lang="en-US" sz="2200" dirty="0" smtClean="0"/>
            </a:br>
            <a:r>
              <a:rPr lang="en-US" sz="2200" dirty="0" smtClean="0"/>
              <a:t>(up to 15A/28A), transported to CLEX</a:t>
            </a:r>
            <a:br>
              <a:rPr lang="en-US" sz="2200" dirty="0" smtClean="0"/>
            </a:br>
            <a:r>
              <a:rPr lang="en-US" sz="2200" dirty="0" smtClean="0"/>
              <a:t>used for power production in TBTS and TBL </a:t>
            </a:r>
          </a:p>
          <a:p>
            <a:r>
              <a:rPr lang="en-US" sz="2200" b="1" dirty="0" smtClean="0">
                <a:solidFill>
                  <a:srgbClr val="0000FF"/>
                </a:solidFill>
              </a:rPr>
              <a:t>TBTS</a:t>
            </a:r>
            <a:r>
              <a:rPr lang="en-US" sz="2200" dirty="0" smtClean="0"/>
              <a:t>: Line for </a:t>
            </a:r>
            <a:r>
              <a:rPr lang="en-US" sz="2200" dirty="0" smtClean="0">
                <a:solidFill>
                  <a:srgbClr val="FF0000"/>
                </a:solidFill>
              </a:rPr>
              <a:t>Two-beam acceleration studies</a:t>
            </a:r>
          </a:p>
          <a:p>
            <a:r>
              <a:rPr lang="en-US" sz="2200" dirty="0" smtClean="0">
                <a:ln w="1270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</a:rPr>
              <a:t>both </a:t>
            </a:r>
            <a:r>
              <a:rPr lang="en-US" sz="2200" dirty="0" smtClean="0">
                <a:ln w="12700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FF0000"/>
                </a:solidFill>
              </a:rPr>
              <a:t>Drive </a:t>
            </a:r>
            <a:r>
              <a:rPr lang="en-US" sz="2200" dirty="0" smtClean="0">
                <a:solidFill>
                  <a:srgbClr val="FF0000"/>
                </a:solidFill>
              </a:rPr>
              <a:t>Beam </a:t>
            </a:r>
            <a:r>
              <a:rPr lang="en-US" sz="2200" dirty="0" smtClean="0"/>
              <a:t>and </a:t>
            </a:r>
            <a:r>
              <a:rPr lang="en-US" sz="2200" dirty="0" smtClean="0">
                <a:solidFill>
                  <a:srgbClr val="FF0000"/>
                </a:solidFill>
              </a:rPr>
              <a:t>Probe Beam to the end</a:t>
            </a:r>
          </a:p>
          <a:p>
            <a:r>
              <a:rPr lang="en-US" sz="2200" dirty="0" smtClean="0"/>
              <a:t>Optics and first breakdown kick measurements</a:t>
            </a:r>
          </a:p>
          <a:p>
            <a:r>
              <a:rPr lang="en-US" sz="2200" dirty="0" smtClean="0">
                <a:solidFill>
                  <a:srgbClr val="FF0000"/>
                </a:solidFill>
              </a:rPr>
              <a:t>170 MW </a:t>
            </a:r>
            <a:r>
              <a:rPr lang="en-US" sz="2200" dirty="0" smtClean="0"/>
              <a:t>(peak) RF power reached in</a:t>
            </a:r>
            <a:br>
              <a:rPr lang="en-US" sz="2200" dirty="0" smtClean="0"/>
            </a:br>
            <a:r>
              <a:rPr lang="en-US" sz="2200" dirty="0" smtClean="0">
                <a:solidFill>
                  <a:srgbClr val="FF0000"/>
                </a:solidFill>
              </a:rPr>
              <a:t>PETS</a:t>
            </a:r>
            <a:r>
              <a:rPr lang="en-US" sz="2200" dirty="0" smtClean="0"/>
              <a:t> power production structure</a:t>
            </a:r>
            <a:br>
              <a:rPr lang="en-US" sz="2200" dirty="0" smtClean="0"/>
            </a:br>
            <a:r>
              <a:rPr lang="en-US" sz="2200" dirty="0" smtClean="0"/>
              <a:t>total pulse length ~200 ns</a:t>
            </a:r>
          </a:p>
          <a:p>
            <a:r>
              <a:rPr lang="en-US" sz="2200" dirty="0" smtClean="0">
                <a:solidFill>
                  <a:srgbClr val="FF0000"/>
                </a:solidFill>
              </a:rPr>
              <a:t>=&gt; reached nominal CLIC power </a:t>
            </a:r>
            <a:r>
              <a:rPr lang="en-US" sz="2200" dirty="0" smtClean="0"/>
              <a:t>(135 MW)</a:t>
            </a:r>
          </a:p>
          <a:p>
            <a:r>
              <a:rPr lang="en-US" sz="2200" dirty="0" smtClean="0"/>
              <a:t>acceleration structure is being installed now</a:t>
            </a:r>
            <a:br>
              <a:rPr lang="en-US" sz="2200" dirty="0" smtClean="0"/>
            </a:br>
            <a:endParaRPr lang="en-US" sz="2200" dirty="0" smtClean="0"/>
          </a:p>
        </p:txBody>
      </p:sp>
      <p:grpSp>
        <p:nvGrpSpPr>
          <p:cNvPr id="2" name="Group 6"/>
          <p:cNvGrpSpPr/>
          <p:nvPr/>
        </p:nvGrpSpPr>
        <p:grpSpPr>
          <a:xfrm>
            <a:off x="97645" y="744033"/>
            <a:ext cx="5237916" cy="1469223"/>
            <a:chOff x="88601" y="674689"/>
            <a:chExt cx="4752740" cy="1332293"/>
          </a:xfrm>
        </p:grpSpPr>
        <p:pic>
          <p:nvPicPr>
            <p:cNvPr id="5" name="Picture 1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88601" y="859399"/>
              <a:ext cx="4752740" cy="11475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AutoShape 15"/>
            <p:cNvSpPr>
              <a:spLocks noChangeArrowheads="1"/>
            </p:cNvSpPr>
            <p:nvPr/>
          </p:nvSpPr>
          <p:spPr bwMode="auto">
            <a:xfrm>
              <a:off x="1422400" y="674689"/>
              <a:ext cx="190500" cy="544512"/>
            </a:xfrm>
            <a:prstGeom prst="downArrow">
              <a:avLst>
                <a:gd name="adj1" fmla="val 50000"/>
                <a:gd name="adj2" fmla="val 41875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spcAft>
                  <a:spcPts val="1185"/>
                </a:spcAft>
              </a:pPr>
              <a:endParaRPr lang="en-US" dirty="0">
                <a:latin typeface="Times New Roman" pitchFamily="-110" charset="0"/>
              </a:endParaRPr>
            </a:p>
          </p:txBody>
        </p:sp>
      </p:grpSp>
      <p:pic>
        <p:nvPicPr>
          <p:cNvPr id="8" name="Picture 7" descr="TBTS-photo.jpg"/>
          <p:cNvPicPr>
            <a:picLocks noChangeAspect="1"/>
          </p:cNvPicPr>
          <p:nvPr/>
        </p:nvPicPr>
        <p:blipFill>
          <a:blip r:embed="rId4"/>
          <a:srcRect l="21634" t="18690" r="5000"/>
          <a:stretch>
            <a:fillRect/>
          </a:stretch>
        </p:blipFill>
        <p:spPr>
          <a:xfrm>
            <a:off x="6179436" y="938354"/>
            <a:ext cx="3814035" cy="2813311"/>
          </a:xfrm>
          <a:prstGeom prst="rect">
            <a:avLst/>
          </a:prstGeom>
          <a:effectLst>
            <a:outerShdw blurRad="50800" dist="63500" dir="2700000">
              <a:srgbClr val="000000">
                <a:alpha val="43000"/>
              </a:srgbClr>
            </a:outerShdw>
          </a:effectLst>
        </p:spPr>
      </p:pic>
      <p:pic>
        <p:nvPicPr>
          <p:cNvPr id="9" name="Picture 6"/>
          <p:cNvPicPr>
            <a:picLocks noChangeAspect="1"/>
          </p:cNvPicPr>
          <p:nvPr/>
        </p:nvPicPr>
        <p:blipFill>
          <a:blip r:embed="rId5"/>
          <a:srcRect l="11853" t="10345" r="10560" b="12069"/>
          <a:stretch>
            <a:fillRect/>
          </a:stretch>
        </p:blipFill>
        <p:spPr bwMode="auto">
          <a:xfrm>
            <a:off x="8918443" y="938354"/>
            <a:ext cx="1075028" cy="1075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2530" name="Object 225"/>
          <p:cNvGraphicFramePr>
            <a:graphicFrameLocks noChangeAspect="1"/>
          </p:cNvGraphicFramePr>
          <p:nvPr/>
        </p:nvGraphicFramePr>
        <p:xfrm>
          <a:off x="5960359" y="4005510"/>
          <a:ext cx="4145084" cy="3161690"/>
        </p:xfrm>
        <a:graphic>
          <a:graphicData uri="http://schemas.openxmlformats.org/presentationml/2006/ole">
            <p:oleObj spid="_x0000_s97282" name="Acrobat Document" r:id="rId6" imgW="8966200" imgH="6261100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133818" y="4017514"/>
            <a:ext cx="5201743" cy="2282860"/>
          </a:xfrm>
          <a:prstGeom prst="rect">
            <a:avLst/>
          </a:prstGeom>
          <a:solidFill>
            <a:srgbClr val="FBFFC4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430476" indent="-323732" algn="l" defTabSz="456725" eaLnBrk="0">
              <a:spcBef>
                <a:spcPct val="0"/>
              </a:spcBef>
              <a:spcAft>
                <a:spcPts val="758"/>
              </a:spcAft>
              <a:buSzPct val="56000"/>
              <a:buBlip>
                <a:blip r:embed="rId3"/>
              </a:buBlip>
              <a:defRPr/>
            </a:pPr>
            <a:r>
              <a:rPr lang="en-US" sz="2200" b="1" kern="0" dirty="0" err="1">
                <a:solidFill>
                  <a:srgbClr val="0000FF"/>
                </a:solidFill>
                <a:ea typeface="ＭＳ Ｐゴシック" pitchFamily="-110" charset="-128"/>
                <a:cs typeface="ＭＳ Ｐゴシック" pitchFamily="-110" charset="-128"/>
              </a:rPr>
              <a:t>Califes</a:t>
            </a:r>
            <a:r>
              <a:rPr lang="en-US" sz="2200" kern="0" dirty="0">
                <a:solidFill>
                  <a:srgbClr val="000000"/>
                </a:solidFill>
                <a:latin typeface="+mn-lt"/>
                <a:ea typeface="ＭＳ Ｐゴシック" pitchFamily="-110" charset="-128"/>
                <a:cs typeface="ＭＳ Ｐゴシック" pitchFamily="-110" charset="-128"/>
              </a:rPr>
              <a:t>: </a:t>
            </a:r>
            <a:r>
              <a:rPr lang="en-US" sz="2200" kern="0" dirty="0">
                <a:solidFill>
                  <a:srgbClr val="000000"/>
                </a:solidFill>
                <a:ea typeface="ＭＳ Ｐゴシック" pitchFamily="-110" charset="-128"/>
                <a:cs typeface="ＭＳ Ｐゴシック" pitchFamily="-110" charset="-128"/>
              </a:rPr>
              <a:t>Probe beam </a:t>
            </a:r>
            <a:r>
              <a:rPr lang="en-US" sz="2200" kern="0" dirty="0">
                <a:ea typeface="ＭＳ Ｐゴシック" pitchFamily="-110" charset="-128"/>
                <a:cs typeface="ＭＳ Ｐゴシック" pitchFamily="-110" charset="-128"/>
              </a:rPr>
              <a:t>photo-injector</a:t>
            </a:r>
            <a:endParaRPr lang="en-US" sz="2200" kern="0" dirty="0">
              <a:latin typeface="+mn-lt"/>
              <a:ea typeface="ＭＳ Ｐゴシック" pitchFamily="-110" charset="-128"/>
              <a:cs typeface="ＭＳ Ｐゴシック" pitchFamily="-110" charset="-128"/>
            </a:endParaRPr>
          </a:p>
          <a:p>
            <a:pPr marL="430476" indent="-323732" algn="l" defTabSz="456725" eaLnBrk="0">
              <a:spcBef>
                <a:spcPct val="0"/>
              </a:spcBef>
              <a:spcAft>
                <a:spcPts val="758"/>
              </a:spcAft>
              <a:buSzPct val="56000"/>
              <a:buBlip>
                <a:blip r:embed="rId3"/>
              </a:buBlip>
            </a:pPr>
            <a:r>
              <a:rPr lang="en-US" sz="2200" kern="0" dirty="0">
                <a:latin typeface="+mn-lt"/>
                <a:ea typeface="ＭＳ Ｐゴシック" pitchFamily="-110" charset="-128"/>
                <a:cs typeface="ＭＳ Ｐゴシック" pitchFamily="-110" charset="-128"/>
              </a:rPr>
              <a:t>Laser performs well, </a:t>
            </a:r>
            <a:r>
              <a:rPr lang="en-US" sz="2200" kern="0" dirty="0">
                <a:ea typeface="ＭＳ Ｐゴシック" pitchFamily="-110" charset="-128"/>
                <a:cs typeface="ＭＳ Ｐゴシック" pitchFamily="-110" charset="-128"/>
              </a:rPr>
              <a:t>nominal bunch charge reached, accelerated to </a:t>
            </a:r>
            <a:r>
              <a:rPr lang="en-US" sz="2200" kern="0" dirty="0">
                <a:latin typeface="+mn-lt"/>
                <a:ea typeface="ＭＳ Ｐゴシック" pitchFamily="-110" charset="-128"/>
                <a:cs typeface="ＭＳ Ｐゴシック" pitchFamily="-110" charset="-128"/>
              </a:rPr>
              <a:t>140 </a:t>
            </a:r>
            <a:r>
              <a:rPr lang="en-US" sz="2200" kern="0" dirty="0" err="1">
                <a:latin typeface="+mn-lt"/>
                <a:ea typeface="ＭＳ Ｐゴシック" pitchFamily="-110" charset="-128"/>
                <a:cs typeface="ＭＳ Ｐゴシック" pitchFamily="-110" charset="-128"/>
              </a:rPr>
              <a:t>MeV</a:t>
            </a:r>
            <a:endParaRPr lang="en-US" sz="2200" kern="0" dirty="0">
              <a:ea typeface="ＭＳ Ｐゴシック" pitchFamily="-110" charset="-128"/>
              <a:cs typeface="ＭＳ Ｐゴシック" pitchFamily="-110" charset="-128"/>
            </a:endParaRPr>
          </a:p>
          <a:p>
            <a:pPr marL="430476" indent="-323732" algn="l" defTabSz="456725" eaLnBrk="0">
              <a:spcBef>
                <a:spcPct val="0"/>
              </a:spcBef>
              <a:spcAft>
                <a:spcPts val="758"/>
              </a:spcAft>
              <a:buSzPct val="56000"/>
              <a:buBlip>
                <a:blip r:embed="rId3"/>
              </a:buBlip>
            </a:pPr>
            <a:r>
              <a:rPr lang="en-US" sz="2200" kern="0" dirty="0">
                <a:latin typeface="+mn-lt"/>
                <a:ea typeface="ＭＳ Ｐゴシック" pitchFamily="-110" charset="-128"/>
                <a:cs typeface="ＭＳ Ｐゴシック" pitchFamily="-110" charset="-128"/>
              </a:rPr>
              <a:t>Beam</a:t>
            </a:r>
            <a:r>
              <a:rPr lang="en-US" sz="2200" kern="0" dirty="0">
                <a:solidFill>
                  <a:srgbClr val="000000"/>
                </a:solidFill>
                <a:latin typeface="+mn-lt"/>
                <a:ea typeface="ＭＳ Ｐゴシック" pitchFamily="-110" charset="-128"/>
                <a:cs typeface="ＭＳ Ｐゴシック" pitchFamily="-110" charset="-128"/>
              </a:rPr>
              <a:t> transported </a:t>
            </a:r>
            <a:r>
              <a:rPr lang="en-US" sz="2200" kern="0" dirty="0">
                <a:latin typeface="+mn-lt"/>
                <a:ea typeface="ＭＳ Ｐゴシック" pitchFamily="-110" charset="-128"/>
                <a:cs typeface="ＭＳ Ｐゴシック" pitchFamily="-110" charset="-128"/>
              </a:rPr>
              <a:t>to the end with ~100% transmission, reliable beam to TBTS</a:t>
            </a:r>
          </a:p>
          <a:p>
            <a:pPr marL="430476" indent="-323732" algn="l" defTabSz="456725" eaLnBrk="0">
              <a:spcBef>
                <a:spcPct val="0"/>
              </a:spcBef>
              <a:spcAft>
                <a:spcPts val="758"/>
              </a:spcAft>
              <a:buSzPct val="56000"/>
              <a:buBlip>
                <a:blip r:embed="rId3"/>
              </a:buBlip>
              <a:defRPr/>
            </a:pPr>
            <a:r>
              <a:rPr lang="en-US" sz="2200" kern="0" dirty="0">
                <a:solidFill>
                  <a:srgbClr val="000000"/>
                </a:solidFill>
                <a:ea typeface="ＭＳ Ｐゴシック" pitchFamily="-110" charset="-128"/>
                <a:cs typeface="ＭＳ Ｐゴシック" pitchFamily="-110" charset="-128"/>
              </a:rPr>
              <a:t>Detailed </a:t>
            </a:r>
            <a:r>
              <a:rPr lang="en-US" sz="2200" kern="0" dirty="0">
                <a:ea typeface="ＭＳ Ｐゴシック" pitchFamily="-110" charset="-128"/>
                <a:cs typeface="ＭＳ Ｐゴシック" pitchFamily="-110" charset="-128"/>
              </a:rPr>
              <a:t>optics studies</a:t>
            </a:r>
            <a:endParaRPr lang="en-US" sz="2200" kern="0" dirty="0">
              <a:latin typeface="+mn-lt"/>
              <a:ea typeface="ＭＳ Ｐゴシック" pitchFamily="-110" charset="-128"/>
              <a:cs typeface="ＭＳ Ｐゴシック" pitchFamily="-110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90775" y="119063"/>
            <a:ext cx="6942360" cy="561975"/>
          </a:xfrm>
        </p:spPr>
        <p:txBody>
          <a:bodyPr/>
          <a:lstStyle/>
          <a:p>
            <a:r>
              <a:rPr lang="en-US" sz="4000" dirty="0" smtClean="0"/>
              <a:t>TBL - Test Beam Line / </a:t>
            </a:r>
            <a:r>
              <a:rPr lang="en-US" sz="4000" dirty="0" err="1" smtClean="0"/>
              <a:t>Califes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818" y="965393"/>
            <a:ext cx="5201743" cy="2926740"/>
          </a:xfrm>
          <a:solidFill>
            <a:srgbClr val="FBFFC4"/>
          </a:solidFill>
          <a:ln>
            <a:solidFill>
              <a:srgbClr val="000000"/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/>
          <a:lstStyle/>
          <a:p>
            <a:pPr>
              <a:spcAft>
                <a:spcPts val="758"/>
              </a:spcAft>
            </a:pPr>
            <a:r>
              <a:rPr lang="en-US" sz="2200" b="1" dirty="0" smtClean="0">
                <a:solidFill>
                  <a:srgbClr val="0000FF"/>
                </a:solidFill>
              </a:rPr>
              <a:t>TBL</a:t>
            </a:r>
            <a:r>
              <a:rPr lang="en-US" sz="2200" dirty="0" smtClean="0"/>
              <a:t>: Line for </a:t>
            </a:r>
            <a:r>
              <a:rPr lang="en-US" sz="2200" dirty="0" smtClean="0">
                <a:solidFill>
                  <a:srgbClr val="FF0000"/>
                </a:solidFill>
              </a:rPr>
              <a:t>deceleration studies</a:t>
            </a:r>
          </a:p>
          <a:p>
            <a:pPr>
              <a:spcAft>
                <a:spcPts val="758"/>
              </a:spcAft>
            </a:pPr>
            <a:r>
              <a:rPr lang="en-US" sz="2200" dirty="0" smtClean="0">
                <a:solidFill>
                  <a:srgbClr val="FF0000"/>
                </a:solidFill>
              </a:rPr>
              <a:t>Installation</a:t>
            </a:r>
            <a:r>
              <a:rPr lang="en-US" sz="2200" dirty="0" smtClean="0"/>
              <a:t> of beam line with all magnets</a:t>
            </a:r>
            <a:br>
              <a:rPr lang="en-US" sz="2200" dirty="0" smtClean="0"/>
            </a:br>
            <a:r>
              <a:rPr lang="en-US" sz="2200" dirty="0" smtClean="0"/>
              <a:t>and </a:t>
            </a:r>
            <a:r>
              <a:rPr lang="en-US" sz="2200" dirty="0" err="1" smtClean="0"/>
              <a:t>BPMs</a:t>
            </a:r>
            <a:r>
              <a:rPr lang="en-US" sz="2200" dirty="0" smtClean="0"/>
              <a:t> </a:t>
            </a:r>
            <a:r>
              <a:rPr lang="en-US" sz="2200" dirty="0" smtClean="0">
                <a:solidFill>
                  <a:srgbClr val="FF0000"/>
                </a:solidFill>
              </a:rPr>
              <a:t>finished, 1</a:t>
            </a:r>
            <a:r>
              <a:rPr lang="en-US" sz="2200" baseline="30000" dirty="0" smtClean="0">
                <a:solidFill>
                  <a:srgbClr val="FF0000"/>
                </a:solidFill>
              </a:rPr>
              <a:t>st</a:t>
            </a:r>
            <a:r>
              <a:rPr lang="en-US" sz="2200" dirty="0" smtClean="0">
                <a:solidFill>
                  <a:srgbClr val="FF0000"/>
                </a:solidFill>
              </a:rPr>
              <a:t> PETS</a:t>
            </a:r>
            <a:r>
              <a:rPr lang="en-US" sz="2200" dirty="0" smtClean="0"/>
              <a:t> prototype</a:t>
            </a:r>
            <a:br>
              <a:rPr lang="en-US" sz="2200" dirty="0" smtClean="0"/>
            </a:br>
            <a:r>
              <a:rPr lang="en-US" sz="2200" dirty="0" smtClean="0">
                <a:solidFill>
                  <a:srgbClr val="FF0000"/>
                </a:solidFill>
              </a:rPr>
              <a:t>installed</a:t>
            </a:r>
            <a:r>
              <a:rPr lang="en-US" sz="2200" dirty="0" smtClean="0"/>
              <a:t> (several more this year)</a:t>
            </a:r>
          </a:p>
          <a:p>
            <a:pPr>
              <a:spcAft>
                <a:spcPts val="758"/>
              </a:spcAft>
            </a:pPr>
            <a:r>
              <a:rPr lang="en-US" sz="2200" dirty="0" smtClean="0">
                <a:solidFill>
                  <a:srgbClr val="FF0000"/>
                </a:solidFill>
              </a:rPr>
              <a:t>Beam</a:t>
            </a:r>
            <a:r>
              <a:rPr lang="en-US" sz="2200" dirty="0" smtClean="0"/>
              <a:t> transported </a:t>
            </a:r>
            <a:r>
              <a:rPr lang="en-US" sz="2200" dirty="0" smtClean="0">
                <a:solidFill>
                  <a:srgbClr val="FF0000"/>
                </a:solidFill>
              </a:rPr>
              <a:t>to the end</a:t>
            </a:r>
          </a:p>
          <a:p>
            <a:r>
              <a:rPr lang="en-US" sz="2200" dirty="0" smtClean="0">
                <a:solidFill>
                  <a:srgbClr val="FF0000"/>
                </a:solidFill>
              </a:rPr>
              <a:t>10A</a:t>
            </a:r>
            <a:r>
              <a:rPr lang="en-US" sz="2200" dirty="0" smtClean="0"/>
              <a:t> beam generated </a:t>
            </a:r>
            <a:r>
              <a:rPr lang="en-US" sz="2200" dirty="0" smtClean="0">
                <a:solidFill>
                  <a:srgbClr val="FF0000"/>
                </a:solidFill>
              </a:rPr>
              <a:t>20 MW RF</a:t>
            </a:r>
            <a:br>
              <a:rPr lang="en-US" sz="2200" dirty="0" smtClean="0">
                <a:solidFill>
                  <a:srgbClr val="FF0000"/>
                </a:solidFill>
              </a:rPr>
            </a:br>
            <a:r>
              <a:rPr lang="en-US" sz="2200" dirty="0" smtClean="0"/>
              <a:t>power in the PETS structure, </a:t>
            </a:r>
            <a:br>
              <a:rPr lang="en-US" sz="2200" dirty="0" smtClean="0"/>
            </a:br>
            <a:r>
              <a:rPr lang="en-US" sz="2200" dirty="0" smtClean="0"/>
              <a:t>follows expectation</a:t>
            </a:r>
          </a:p>
        </p:txBody>
      </p:sp>
      <p:pic>
        <p:nvPicPr>
          <p:cNvPr id="5" name="Picture 6" descr="http://mediaarchive.cern.ch/MediaArchive/Photo/Public/2009/0910181/0910181_02/0910181_02-A4-at-144-dpi.jpg"/>
          <p:cNvPicPr>
            <a:picLocks noChangeAspect="1" noChangeArrowheads="1"/>
          </p:cNvPicPr>
          <p:nvPr/>
        </p:nvPicPr>
        <p:blipFill>
          <a:blip r:embed="rId4" cstate="print"/>
          <a:srcRect t="17573" r="18660" b="28336"/>
          <a:stretch>
            <a:fillRect/>
          </a:stretch>
        </p:blipFill>
        <p:spPr bwMode="auto">
          <a:xfrm>
            <a:off x="5514604" y="947726"/>
            <a:ext cx="4486580" cy="2067722"/>
          </a:xfrm>
          <a:prstGeom prst="rect">
            <a:avLst/>
          </a:prstGeom>
          <a:noFill/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4" name="Picture 2" descr="http://elogbook.cern.ch/eLogbook/attach_reader?attach_id=1052757"/>
          <p:cNvPicPr>
            <a:picLocks noChangeAspect="1" noChangeArrowheads="1"/>
          </p:cNvPicPr>
          <p:nvPr/>
        </p:nvPicPr>
        <p:blipFill>
          <a:blip r:embed="rId5" cstate="print"/>
          <a:srcRect l="47802" t="37360" r="33444" b="33340"/>
          <a:stretch>
            <a:fillRect/>
          </a:stretch>
        </p:blipFill>
        <p:spPr bwMode="auto">
          <a:xfrm>
            <a:off x="8797490" y="1614920"/>
            <a:ext cx="1203695" cy="1400528"/>
          </a:xfrm>
          <a:prstGeom prst="rect">
            <a:avLst/>
          </a:prstGeom>
          <a:noFill/>
        </p:spPr>
      </p:pic>
      <p:grpSp>
        <p:nvGrpSpPr>
          <p:cNvPr id="8" name="Group 7"/>
          <p:cNvGrpSpPr/>
          <p:nvPr/>
        </p:nvGrpSpPr>
        <p:grpSpPr>
          <a:xfrm>
            <a:off x="4763269" y="3015448"/>
            <a:ext cx="5237916" cy="1445846"/>
            <a:chOff x="88601" y="695887"/>
            <a:chExt cx="4752740" cy="1311095"/>
          </a:xfrm>
        </p:grpSpPr>
        <p:pic>
          <p:nvPicPr>
            <p:cNvPr id="6" name="Picture 14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88601" y="859399"/>
              <a:ext cx="4752740" cy="11475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AutoShape 15"/>
            <p:cNvSpPr>
              <a:spLocks noChangeArrowheads="1"/>
            </p:cNvSpPr>
            <p:nvPr/>
          </p:nvSpPr>
          <p:spPr bwMode="auto">
            <a:xfrm>
              <a:off x="2792113" y="695887"/>
              <a:ext cx="190500" cy="319087"/>
            </a:xfrm>
            <a:prstGeom prst="downArrow">
              <a:avLst>
                <a:gd name="adj1" fmla="val 50000"/>
                <a:gd name="adj2" fmla="val 41875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spcAft>
                  <a:spcPts val="1185"/>
                </a:spcAft>
              </a:pPr>
              <a:endParaRPr lang="en-US" dirty="0">
                <a:latin typeface="Times New Roman" pitchFamily="-110" charset="0"/>
              </a:endParaRPr>
            </a:p>
          </p:txBody>
        </p:sp>
      </p:grpSp>
      <p:sp>
        <p:nvSpPr>
          <p:cNvPr id="10" name="AutoShape 15"/>
          <p:cNvSpPr>
            <a:spLocks noChangeArrowheads="1"/>
          </p:cNvSpPr>
          <p:nvPr/>
        </p:nvSpPr>
        <p:spPr bwMode="auto">
          <a:xfrm>
            <a:off x="8896499" y="4039648"/>
            <a:ext cx="209947" cy="351882"/>
          </a:xfrm>
          <a:prstGeom prst="downArrow">
            <a:avLst>
              <a:gd name="adj1" fmla="val 50000"/>
              <a:gd name="adj2" fmla="val 41875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scene3d>
            <a:camera prst="orthographicFront">
              <a:rot lat="0" lon="0" rev="10800000"/>
            </a:camera>
            <a:lightRig rig="threePt" dir="t"/>
          </a:scene3d>
        </p:spPr>
        <p:txBody>
          <a:bodyPr wrap="none" lIns="100794" tIns="50397" rIns="100794" bIns="50397" anchor="ctr">
            <a:prstTxWarp prst="textNoShape">
              <a:avLst/>
            </a:prstTxWarp>
          </a:bodyPr>
          <a:lstStyle/>
          <a:p>
            <a:pPr>
              <a:spcAft>
                <a:spcPts val="1185"/>
              </a:spcAft>
            </a:pPr>
            <a:endParaRPr lang="en-US" dirty="0">
              <a:latin typeface="Times New Roman" pitchFamily="-110" charset="0"/>
            </a:endParaRPr>
          </a:p>
        </p:txBody>
      </p:sp>
      <p:pic>
        <p:nvPicPr>
          <p:cNvPr id="11" name="Picture 41"/>
          <p:cNvPicPr>
            <a:picLocks noChangeAspect="1" noChangeArrowheads="1"/>
          </p:cNvPicPr>
          <p:nvPr/>
        </p:nvPicPr>
        <p:blipFill>
          <a:blip r:embed="rId7"/>
          <a:srcRect b="3195"/>
          <a:stretch>
            <a:fillRect/>
          </a:stretch>
        </p:blipFill>
        <p:spPr bwMode="auto">
          <a:xfrm>
            <a:off x="5514604" y="4464816"/>
            <a:ext cx="4486580" cy="2705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pic>
        <p:nvPicPr>
          <p:cNvPr id="12" name="Picture 8" descr="cea quadri"/>
          <p:cNvPicPr preferRelativeResize="0">
            <a:picLocks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9208634" y="4461294"/>
            <a:ext cx="792550" cy="793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Content Placeholder 2"/>
          <p:cNvSpPr txBox="1">
            <a:spLocks/>
          </p:cNvSpPr>
          <p:nvPr/>
        </p:nvSpPr>
        <p:spPr bwMode="auto">
          <a:xfrm>
            <a:off x="133818" y="6429090"/>
            <a:ext cx="5201743" cy="741613"/>
          </a:xfrm>
          <a:prstGeom prst="rect">
            <a:avLst/>
          </a:prstGeom>
          <a:solidFill>
            <a:srgbClr val="FBFFC4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430476" indent="-323732" algn="l" defTabSz="456725" eaLnBrk="0">
              <a:spcBef>
                <a:spcPct val="0"/>
              </a:spcBef>
              <a:spcAft>
                <a:spcPts val="758"/>
              </a:spcAft>
              <a:buSzPct val="56000"/>
              <a:buBlip>
                <a:blip r:embed="rId3"/>
              </a:buBlip>
              <a:defRPr/>
            </a:pPr>
            <a:r>
              <a:rPr lang="en-US" sz="2200" kern="0" dirty="0">
                <a:solidFill>
                  <a:srgbClr val="0000FF"/>
                </a:solidFill>
                <a:ea typeface="ＭＳ Ｐゴシック" pitchFamily="-110" charset="-128"/>
                <a:cs typeface="ＭＳ Ｐゴシック" pitchFamily="-110" charset="-128"/>
              </a:rPr>
              <a:t>CTF3/CLIC collaboration</a:t>
            </a:r>
            <a:r>
              <a:rPr lang="en-US" sz="2200" kern="0" dirty="0">
                <a:solidFill>
                  <a:srgbClr val="000000"/>
                </a:solidFill>
                <a:latin typeface="+mn-lt"/>
                <a:ea typeface="ＭＳ Ｐゴシック" pitchFamily="-110" charset="-128"/>
                <a:cs typeface="ＭＳ Ｐゴシック" pitchFamily="-110" charset="-128"/>
              </a:rPr>
              <a:t>: </a:t>
            </a:r>
            <a:br>
              <a:rPr lang="en-US" sz="2200" kern="0" dirty="0">
                <a:solidFill>
                  <a:srgbClr val="000000"/>
                </a:solidFill>
                <a:latin typeface="+mn-lt"/>
                <a:ea typeface="ＭＳ Ｐゴシック" pitchFamily="-110" charset="-128"/>
                <a:cs typeface="ＭＳ Ｐゴシック" pitchFamily="-110" charset="-128"/>
              </a:rPr>
            </a:br>
            <a:r>
              <a:rPr lang="en-US" sz="2200" kern="0" dirty="0">
                <a:solidFill>
                  <a:srgbClr val="000000"/>
                </a:solidFill>
                <a:latin typeface="+mn-lt"/>
                <a:ea typeface="ＭＳ Ｐゴシック" pitchFamily="-110" charset="-128"/>
                <a:cs typeface="ＭＳ Ｐゴシック" pitchFamily="-110" charset="-128"/>
              </a:rPr>
              <a:t>increased to 35 institutes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a typeface="ＭＳ Ｐゴシック" pitchFamily="-110" charset="-128"/>
                <a:cs typeface="ＭＳ Ｐゴシック" pitchFamily="-110" charset="-128"/>
              </a:rPr>
              <a:t>Comparison CLIC - CTF3</a:t>
            </a:r>
          </a:p>
        </p:txBody>
      </p:sp>
      <p:sp>
        <p:nvSpPr>
          <p:cNvPr id="36867" name="Content Placeholder 2"/>
          <p:cNvSpPr>
            <a:spLocks noGrp="1"/>
          </p:cNvSpPr>
          <p:nvPr>
            <p:ph sz="half" idx="1"/>
          </p:nvPr>
        </p:nvSpPr>
        <p:spPr>
          <a:xfrm>
            <a:off x="160338" y="5718175"/>
            <a:ext cx="9499600" cy="1647825"/>
          </a:xfrm>
        </p:spPr>
        <p:txBody>
          <a:bodyPr/>
          <a:lstStyle/>
          <a:p>
            <a:r>
              <a:rPr lang="en-US" sz="2600">
                <a:ea typeface="ＭＳ Ｐゴシック" pitchFamily="-110" charset="-128"/>
                <a:cs typeface="ＭＳ Ｐゴシック" pitchFamily="-110" charset="-128"/>
              </a:rPr>
              <a:t>Still </a:t>
            </a:r>
            <a:r>
              <a:rPr lang="en-US" sz="2600">
                <a:solidFill>
                  <a:srgbClr val="FF0000"/>
                </a:solidFill>
                <a:ea typeface="ＭＳ Ｐゴシック" pitchFamily="-110" charset="-128"/>
                <a:cs typeface="ＭＳ Ｐゴシック" pitchFamily="-110" charset="-128"/>
              </a:rPr>
              <a:t>considerable extrapolation </a:t>
            </a:r>
            <a:r>
              <a:rPr lang="en-US" sz="2600">
                <a:ea typeface="ＭＳ Ｐゴシック" pitchFamily="-110" charset="-128"/>
                <a:cs typeface="ＭＳ Ｐゴシック" pitchFamily="-110" charset="-128"/>
              </a:rPr>
              <a:t>to CLIC parameters</a:t>
            </a:r>
          </a:p>
          <a:p>
            <a:r>
              <a:rPr lang="en-US" sz="2600">
                <a:ea typeface="ＭＳ Ｐゴシック" pitchFamily="-110" charset="-128"/>
                <a:cs typeface="ＭＳ Ｐゴシック" pitchFamily="-110" charset="-128"/>
              </a:rPr>
              <a:t>Especially total beam power (loss management, machine protection)</a:t>
            </a:r>
          </a:p>
          <a:p>
            <a:r>
              <a:rPr lang="en-US" sz="2600">
                <a:ea typeface="ＭＳ Ｐゴシック" pitchFamily="-110" charset="-128"/>
                <a:cs typeface="ＭＳ Ｐゴシック" pitchFamily="-110" charset="-128"/>
              </a:rPr>
              <a:t>Good understanding of CTF3 and benchmarking needed</a:t>
            </a:r>
          </a:p>
          <a:p>
            <a:endParaRPr lang="en-US">
              <a:ea typeface="ＭＳ Ｐゴシック" pitchFamily="-110" charset="-128"/>
              <a:cs typeface="ＭＳ Ｐゴシック" pitchFamily="-110" charset="-128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836613" y="911225"/>
          <a:ext cx="7573962" cy="4610100"/>
        </p:xfrm>
        <a:graphic>
          <a:graphicData uri="http://schemas.openxmlformats.org/drawingml/2006/table">
            <a:tbl>
              <a:tblPr/>
              <a:tblGrid>
                <a:gridCol w="2524125"/>
                <a:gridCol w="2525712"/>
                <a:gridCol w="2524125"/>
              </a:tblGrid>
              <a:tr h="419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-110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-110" charset="0"/>
                        </a:rPr>
                        <a:t>CTF3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-110" charset="0"/>
                        </a:rPr>
                        <a:t>CLIC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10" charset="0"/>
                        </a:rPr>
                        <a:t>Energy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10" charset="0"/>
                        </a:rPr>
                        <a:t>0.150 GeV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10" charset="0"/>
                        </a:rPr>
                        <a:t>2.4 GeV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10" charset="0"/>
                        </a:rPr>
                        <a:t>Pulse length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10" charset="0"/>
                        </a:rPr>
                        <a:t>1.2 µ</a:t>
                      </a:r>
                      <a:r>
                        <a:rPr kumimoji="0" lang="en-US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10" charset="0"/>
                        </a:rPr>
                        <a:t>s</a:t>
                      </a:r>
                      <a:endParaRPr kumimoji="0" 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-110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10" charset="0"/>
                        </a:rPr>
                        <a:t>140 µs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10" charset="0"/>
                        </a:rPr>
                        <a:t>Multiplication factor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10" charset="0"/>
                        </a:rPr>
                        <a:t>2 x 4 = 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10" charset="0"/>
                        </a:rPr>
                        <a:t>2 x 3 x 4 = 24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10" charset="0"/>
                        </a:rPr>
                        <a:t>Linac current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10" charset="0"/>
                        </a:rPr>
                        <a:t>3.75 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10" charset="0"/>
                        </a:rPr>
                        <a:t>4.2 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10" charset="0"/>
                        </a:rPr>
                        <a:t>Final current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10" charset="0"/>
                        </a:rPr>
                        <a:t>30 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10" charset="0"/>
                        </a:rPr>
                        <a:t>100 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10" charset="0"/>
                        </a:rPr>
                        <a:t>RF frequency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10" charset="0"/>
                        </a:rPr>
                        <a:t>3 GHz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10" charset="0"/>
                        </a:rPr>
                        <a:t>1 GHz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10" charset="0"/>
                        </a:rPr>
                        <a:t>Deceleration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10" charset="0"/>
                        </a:rPr>
                        <a:t>to ~50% energy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10" charset="0"/>
                        </a:rPr>
                        <a:t>to 10% energy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10" charset="0"/>
                        </a:rPr>
                        <a:t>Repetition rate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10" charset="0"/>
                        </a:rPr>
                        <a:t>up to 5 Hz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10" charset="0"/>
                        </a:rPr>
                        <a:t>50 Hz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10" charset="0"/>
                        </a:rPr>
                        <a:t>Energy per beam pulse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10" charset="0"/>
                        </a:rPr>
                        <a:t>0.7 kJ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10" charset="0"/>
                        </a:rPr>
                        <a:t>1400 kJ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BECDE"/>
                    </a:solidFill>
                  </a:tcPr>
                </a:tc>
              </a:tr>
              <a:tr h="4191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10" charset="0"/>
                        </a:rPr>
                        <a:t>Average beam power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-110" charset="0"/>
                        </a:rPr>
                        <a:t>3.4 kW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-110" charset="0"/>
                        </a:rPr>
                        <a:t>70 MW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7F6E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ctf3lina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56188" y="1493838"/>
            <a:ext cx="4854575" cy="565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7891" name="Group 3"/>
          <p:cNvGrpSpPr>
            <a:grpSpLocks/>
          </p:cNvGrpSpPr>
          <p:nvPr/>
        </p:nvGrpSpPr>
        <p:grpSpPr bwMode="auto">
          <a:xfrm>
            <a:off x="211138" y="6011863"/>
            <a:ext cx="7210425" cy="1328737"/>
            <a:chOff x="426" y="1078"/>
            <a:chExt cx="4887" cy="899"/>
          </a:xfrm>
        </p:grpSpPr>
        <p:sp>
          <p:nvSpPr>
            <p:cNvPr id="244740" name="Rectangle 4"/>
            <p:cNvSpPr>
              <a:spLocks noChangeArrowheads="1"/>
            </p:cNvSpPr>
            <p:nvPr/>
          </p:nvSpPr>
          <p:spPr bwMode="auto">
            <a:xfrm>
              <a:off x="426" y="1436"/>
              <a:ext cx="97" cy="104"/>
            </a:xfrm>
            <a:prstGeom prst="rect">
              <a:avLst/>
            </a:prstGeom>
            <a:gradFill rotWithShape="1">
              <a:gsLst>
                <a:gs pos="0">
                  <a:schemeClr val="accent1">
                    <a:gamma/>
                    <a:shade val="46275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05" name="Rectangle 5"/>
            <p:cNvSpPr>
              <a:spLocks noChangeArrowheads="1"/>
            </p:cNvSpPr>
            <p:nvPr/>
          </p:nvSpPr>
          <p:spPr bwMode="auto">
            <a:xfrm>
              <a:off x="607" y="1436"/>
              <a:ext cx="52" cy="104"/>
            </a:xfrm>
            <a:prstGeom prst="rect">
              <a:avLst/>
            </a:prstGeom>
            <a:gradFill rotWithShape="1">
              <a:gsLst>
                <a:gs pos="0">
                  <a:srgbClr val="003B00"/>
                </a:gs>
                <a:gs pos="50000">
                  <a:srgbClr val="008000"/>
                </a:gs>
                <a:gs pos="100000">
                  <a:srgbClr val="003B00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06" name="Rectangle 6"/>
            <p:cNvSpPr>
              <a:spLocks noChangeArrowheads="1"/>
            </p:cNvSpPr>
            <p:nvPr/>
          </p:nvSpPr>
          <p:spPr bwMode="auto">
            <a:xfrm>
              <a:off x="712" y="1437"/>
              <a:ext cx="52" cy="104"/>
            </a:xfrm>
            <a:prstGeom prst="rect">
              <a:avLst/>
            </a:prstGeom>
            <a:gradFill rotWithShape="1">
              <a:gsLst>
                <a:gs pos="0">
                  <a:srgbClr val="003B00"/>
                </a:gs>
                <a:gs pos="50000">
                  <a:srgbClr val="008000"/>
                </a:gs>
                <a:gs pos="100000">
                  <a:srgbClr val="003B00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07" name="Rectangle 7"/>
            <p:cNvSpPr>
              <a:spLocks noChangeArrowheads="1"/>
            </p:cNvSpPr>
            <p:nvPr/>
          </p:nvSpPr>
          <p:spPr bwMode="auto">
            <a:xfrm>
              <a:off x="810" y="1437"/>
              <a:ext cx="52" cy="104"/>
            </a:xfrm>
            <a:prstGeom prst="rect">
              <a:avLst/>
            </a:prstGeom>
            <a:gradFill rotWithShape="1">
              <a:gsLst>
                <a:gs pos="0">
                  <a:srgbClr val="003B00"/>
                </a:gs>
                <a:gs pos="50000">
                  <a:srgbClr val="008000"/>
                </a:gs>
                <a:gs pos="100000">
                  <a:srgbClr val="003B00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744" name="Rectangle 8"/>
            <p:cNvSpPr>
              <a:spLocks noChangeArrowheads="1"/>
            </p:cNvSpPr>
            <p:nvPr/>
          </p:nvSpPr>
          <p:spPr bwMode="auto">
            <a:xfrm>
              <a:off x="1007" y="1435"/>
              <a:ext cx="128" cy="107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745" name="Rectangle 9"/>
            <p:cNvSpPr>
              <a:spLocks noChangeArrowheads="1"/>
            </p:cNvSpPr>
            <p:nvPr/>
          </p:nvSpPr>
          <p:spPr bwMode="auto">
            <a:xfrm>
              <a:off x="912" y="1436"/>
              <a:ext cx="59" cy="105"/>
            </a:xfrm>
            <a:prstGeom prst="rect">
              <a:avLst/>
            </a:pr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10" name="Line 10"/>
            <p:cNvSpPr>
              <a:spLocks noChangeShapeType="1"/>
            </p:cNvSpPr>
            <p:nvPr/>
          </p:nvSpPr>
          <p:spPr bwMode="auto">
            <a:xfrm>
              <a:off x="517" y="1488"/>
              <a:ext cx="9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11" name="Line 11"/>
            <p:cNvSpPr>
              <a:spLocks noChangeShapeType="1"/>
            </p:cNvSpPr>
            <p:nvPr/>
          </p:nvSpPr>
          <p:spPr bwMode="auto">
            <a:xfrm>
              <a:off x="654" y="1488"/>
              <a:ext cx="6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12" name="Line 12"/>
            <p:cNvSpPr>
              <a:spLocks noChangeShapeType="1"/>
            </p:cNvSpPr>
            <p:nvPr/>
          </p:nvSpPr>
          <p:spPr bwMode="auto">
            <a:xfrm>
              <a:off x="764" y="1488"/>
              <a:ext cx="4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13" name="Line 13"/>
            <p:cNvSpPr>
              <a:spLocks noChangeShapeType="1"/>
            </p:cNvSpPr>
            <p:nvPr/>
          </p:nvSpPr>
          <p:spPr bwMode="auto">
            <a:xfrm flipV="1">
              <a:off x="866" y="1488"/>
              <a:ext cx="4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14" name="Line 14"/>
            <p:cNvSpPr>
              <a:spLocks noChangeShapeType="1"/>
            </p:cNvSpPr>
            <p:nvPr/>
          </p:nvSpPr>
          <p:spPr bwMode="auto">
            <a:xfrm>
              <a:off x="974" y="1488"/>
              <a:ext cx="3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15" name="Line 15"/>
            <p:cNvSpPr>
              <a:spLocks noChangeShapeType="1"/>
            </p:cNvSpPr>
            <p:nvPr/>
          </p:nvSpPr>
          <p:spPr bwMode="auto">
            <a:xfrm>
              <a:off x="1139" y="1488"/>
              <a:ext cx="7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16" name="Line 16"/>
            <p:cNvSpPr>
              <a:spLocks noChangeShapeType="1"/>
            </p:cNvSpPr>
            <p:nvPr/>
          </p:nvSpPr>
          <p:spPr bwMode="auto">
            <a:xfrm flipV="1">
              <a:off x="1457" y="1488"/>
              <a:ext cx="4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17" name="Line 17"/>
            <p:cNvSpPr>
              <a:spLocks noChangeShapeType="1"/>
            </p:cNvSpPr>
            <p:nvPr/>
          </p:nvSpPr>
          <p:spPr bwMode="auto">
            <a:xfrm>
              <a:off x="1742" y="1482"/>
              <a:ext cx="10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18" name="Line 18"/>
            <p:cNvSpPr>
              <a:spLocks noChangeShapeType="1"/>
            </p:cNvSpPr>
            <p:nvPr/>
          </p:nvSpPr>
          <p:spPr bwMode="auto">
            <a:xfrm>
              <a:off x="2263" y="1481"/>
              <a:ext cx="10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19" name="Line 19"/>
            <p:cNvSpPr>
              <a:spLocks noChangeShapeType="1"/>
            </p:cNvSpPr>
            <p:nvPr/>
          </p:nvSpPr>
          <p:spPr bwMode="auto">
            <a:xfrm flipV="1">
              <a:off x="1841" y="1368"/>
              <a:ext cx="63" cy="11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20" name="Line 20"/>
            <p:cNvSpPr>
              <a:spLocks noChangeShapeType="1"/>
            </p:cNvSpPr>
            <p:nvPr/>
          </p:nvSpPr>
          <p:spPr bwMode="auto">
            <a:xfrm flipH="1" flipV="1">
              <a:off x="2197" y="1364"/>
              <a:ext cx="63" cy="11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21" name="Line 21"/>
            <p:cNvSpPr>
              <a:spLocks noChangeShapeType="1"/>
            </p:cNvSpPr>
            <p:nvPr/>
          </p:nvSpPr>
          <p:spPr bwMode="auto">
            <a:xfrm>
              <a:off x="1907" y="1362"/>
              <a:ext cx="29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22" name="Line 22"/>
            <p:cNvSpPr>
              <a:spLocks noChangeShapeType="1"/>
            </p:cNvSpPr>
            <p:nvPr/>
          </p:nvSpPr>
          <p:spPr bwMode="auto">
            <a:xfrm>
              <a:off x="1844" y="1482"/>
              <a:ext cx="132" cy="9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23" name="Rectangle 23"/>
            <p:cNvSpPr>
              <a:spLocks noChangeArrowheads="1"/>
            </p:cNvSpPr>
            <p:nvPr/>
          </p:nvSpPr>
          <p:spPr bwMode="auto">
            <a:xfrm rot="1983558">
              <a:off x="1964" y="1581"/>
              <a:ext cx="201" cy="99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24" name="Line 24"/>
            <p:cNvSpPr>
              <a:spLocks noChangeShapeType="1"/>
            </p:cNvSpPr>
            <p:nvPr/>
          </p:nvSpPr>
          <p:spPr bwMode="auto">
            <a:xfrm>
              <a:off x="2606" y="1482"/>
              <a:ext cx="5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25" name="Line 25"/>
            <p:cNvSpPr>
              <a:spLocks noChangeShapeType="1"/>
            </p:cNvSpPr>
            <p:nvPr/>
          </p:nvSpPr>
          <p:spPr bwMode="auto">
            <a:xfrm>
              <a:off x="2912" y="1482"/>
              <a:ext cx="22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26" name="Line 26"/>
            <p:cNvSpPr>
              <a:spLocks noChangeShapeType="1"/>
            </p:cNvSpPr>
            <p:nvPr/>
          </p:nvSpPr>
          <p:spPr bwMode="auto">
            <a:xfrm>
              <a:off x="3386" y="1482"/>
              <a:ext cx="5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27" name="Line 27"/>
            <p:cNvSpPr>
              <a:spLocks noChangeShapeType="1"/>
            </p:cNvSpPr>
            <p:nvPr/>
          </p:nvSpPr>
          <p:spPr bwMode="auto">
            <a:xfrm>
              <a:off x="3683" y="1482"/>
              <a:ext cx="20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28" name="Line 28"/>
            <p:cNvSpPr>
              <a:spLocks noChangeShapeType="1"/>
            </p:cNvSpPr>
            <p:nvPr/>
          </p:nvSpPr>
          <p:spPr bwMode="auto">
            <a:xfrm>
              <a:off x="4142" y="1482"/>
              <a:ext cx="5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29" name="Line 29"/>
            <p:cNvSpPr>
              <a:spLocks noChangeShapeType="1"/>
            </p:cNvSpPr>
            <p:nvPr/>
          </p:nvSpPr>
          <p:spPr bwMode="auto">
            <a:xfrm>
              <a:off x="4441" y="1478"/>
              <a:ext cx="87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30" name="Line 30"/>
            <p:cNvSpPr>
              <a:spLocks noChangeShapeType="1"/>
            </p:cNvSpPr>
            <p:nvPr/>
          </p:nvSpPr>
          <p:spPr bwMode="auto">
            <a:xfrm>
              <a:off x="4893" y="1483"/>
              <a:ext cx="132" cy="9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31" name="Rectangle 31"/>
            <p:cNvSpPr>
              <a:spLocks noChangeArrowheads="1"/>
            </p:cNvSpPr>
            <p:nvPr/>
          </p:nvSpPr>
          <p:spPr bwMode="auto">
            <a:xfrm rot="1983558">
              <a:off x="5013" y="1582"/>
              <a:ext cx="201" cy="99"/>
            </a:xfrm>
            <a:prstGeom prst="rect">
              <a:avLst/>
            </a:prstGeom>
            <a:solidFill>
              <a:srgbClr val="FFCC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32" name="Line 32"/>
            <p:cNvSpPr>
              <a:spLocks noChangeShapeType="1"/>
            </p:cNvSpPr>
            <p:nvPr/>
          </p:nvSpPr>
          <p:spPr bwMode="auto">
            <a:xfrm flipH="1">
              <a:off x="1243" y="1258"/>
              <a:ext cx="0" cy="1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33" name="Line 33"/>
            <p:cNvSpPr>
              <a:spLocks noChangeShapeType="1"/>
            </p:cNvSpPr>
            <p:nvPr/>
          </p:nvSpPr>
          <p:spPr bwMode="auto">
            <a:xfrm>
              <a:off x="1240" y="1322"/>
              <a:ext cx="2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34" name="Line 34"/>
            <p:cNvSpPr>
              <a:spLocks noChangeShapeType="1"/>
            </p:cNvSpPr>
            <p:nvPr/>
          </p:nvSpPr>
          <p:spPr bwMode="auto">
            <a:xfrm>
              <a:off x="1532" y="1322"/>
              <a:ext cx="0" cy="1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35" name="Line 35"/>
            <p:cNvSpPr>
              <a:spLocks noChangeShapeType="1"/>
            </p:cNvSpPr>
            <p:nvPr/>
          </p:nvSpPr>
          <p:spPr bwMode="auto">
            <a:xfrm flipH="1">
              <a:off x="3928" y="1247"/>
              <a:ext cx="0" cy="1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36" name="Line 36"/>
            <p:cNvSpPr>
              <a:spLocks noChangeShapeType="1"/>
            </p:cNvSpPr>
            <p:nvPr/>
          </p:nvSpPr>
          <p:spPr bwMode="auto">
            <a:xfrm>
              <a:off x="3925" y="1311"/>
              <a:ext cx="2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37" name="Line 37"/>
            <p:cNvSpPr>
              <a:spLocks noChangeShapeType="1"/>
            </p:cNvSpPr>
            <p:nvPr/>
          </p:nvSpPr>
          <p:spPr bwMode="auto">
            <a:xfrm>
              <a:off x="4217" y="1311"/>
              <a:ext cx="0" cy="1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38" name="Line 38"/>
            <p:cNvSpPr>
              <a:spLocks noChangeShapeType="1"/>
            </p:cNvSpPr>
            <p:nvPr/>
          </p:nvSpPr>
          <p:spPr bwMode="auto">
            <a:xfrm flipH="1">
              <a:off x="3177" y="1248"/>
              <a:ext cx="0" cy="1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39" name="Line 39"/>
            <p:cNvSpPr>
              <a:spLocks noChangeShapeType="1"/>
            </p:cNvSpPr>
            <p:nvPr/>
          </p:nvSpPr>
          <p:spPr bwMode="auto">
            <a:xfrm>
              <a:off x="3174" y="1312"/>
              <a:ext cx="2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40" name="Line 40"/>
            <p:cNvSpPr>
              <a:spLocks noChangeShapeType="1"/>
            </p:cNvSpPr>
            <p:nvPr/>
          </p:nvSpPr>
          <p:spPr bwMode="auto">
            <a:xfrm>
              <a:off x="3466" y="1312"/>
              <a:ext cx="0" cy="1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41" name="Line 41"/>
            <p:cNvSpPr>
              <a:spLocks noChangeShapeType="1"/>
            </p:cNvSpPr>
            <p:nvPr/>
          </p:nvSpPr>
          <p:spPr bwMode="auto">
            <a:xfrm flipH="1">
              <a:off x="2394" y="1253"/>
              <a:ext cx="0" cy="18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42" name="Line 42"/>
            <p:cNvSpPr>
              <a:spLocks noChangeShapeType="1"/>
            </p:cNvSpPr>
            <p:nvPr/>
          </p:nvSpPr>
          <p:spPr bwMode="auto">
            <a:xfrm>
              <a:off x="2391" y="1317"/>
              <a:ext cx="2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43" name="Line 43"/>
            <p:cNvSpPr>
              <a:spLocks noChangeShapeType="1"/>
            </p:cNvSpPr>
            <p:nvPr/>
          </p:nvSpPr>
          <p:spPr bwMode="auto">
            <a:xfrm>
              <a:off x="2683" y="1317"/>
              <a:ext cx="0" cy="11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44" name="Text Box 44"/>
            <p:cNvSpPr txBox="1">
              <a:spLocks noChangeArrowheads="1"/>
            </p:cNvSpPr>
            <p:nvPr/>
          </p:nvSpPr>
          <p:spPr bwMode="auto">
            <a:xfrm>
              <a:off x="1328" y="1082"/>
              <a:ext cx="545" cy="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00794" tIns="50397" rIns="100794" bIns="50397">
              <a:prstTxWarp prst="textNoShape">
                <a:avLst/>
              </a:prstTxWarp>
              <a:spAutoFit/>
            </a:bodyPr>
            <a:lstStyle/>
            <a:p>
              <a:pPr algn="l" defTabSz="1008063"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500">
                  <a:solidFill>
                    <a:schemeClr val="tx1"/>
                  </a:solidFill>
                </a:rPr>
                <a:t>MKS03</a:t>
              </a:r>
            </a:p>
          </p:txBody>
        </p:sp>
        <p:sp>
          <p:nvSpPr>
            <p:cNvPr id="37945" name="Text Box 45"/>
            <p:cNvSpPr txBox="1">
              <a:spLocks noChangeArrowheads="1"/>
            </p:cNvSpPr>
            <p:nvPr/>
          </p:nvSpPr>
          <p:spPr bwMode="auto">
            <a:xfrm>
              <a:off x="4026" y="1090"/>
              <a:ext cx="546" cy="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00794" tIns="50397" rIns="100794" bIns="50397">
              <a:prstTxWarp prst="textNoShape">
                <a:avLst/>
              </a:prstTxWarp>
              <a:spAutoFit/>
            </a:bodyPr>
            <a:lstStyle/>
            <a:p>
              <a:pPr algn="l" defTabSz="1008063"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500">
                  <a:solidFill>
                    <a:schemeClr val="tx1"/>
                  </a:solidFill>
                </a:rPr>
                <a:t>MKS07</a:t>
              </a:r>
            </a:p>
          </p:txBody>
        </p:sp>
        <p:sp>
          <p:nvSpPr>
            <p:cNvPr id="37946" name="Text Box 46"/>
            <p:cNvSpPr txBox="1">
              <a:spLocks noChangeArrowheads="1"/>
            </p:cNvSpPr>
            <p:nvPr/>
          </p:nvSpPr>
          <p:spPr bwMode="auto">
            <a:xfrm>
              <a:off x="3267" y="1082"/>
              <a:ext cx="545" cy="2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00794" tIns="50397" rIns="100794" bIns="50397">
              <a:prstTxWarp prst="textNoShape">
                <a:avLst/>
              </a:prstTxWarp>
              <a:spAutoFit/>
            </a:bodyPr>
            <a:lstStyle/>
            <a:p>
              <a:pPr algn="l" defTabSz="1008063"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500">
                  <a:solidFill>
                    <a:schemeClr val="tx1"/>
                  </a:solidFill>
                </a:rPr>
                <a:t>MKS06</a:t>
              </a:r>
            </a:p>
          </p:txBody>
        </p:sp>
        <p:sp>
          <p:nvSpPr>
            <p:cNvPr id="37947" name="Text Box 47"/>
            <p:cNvSpPr txBox="1">
              <a:spLocks noChangeArrowheads="1"/>
            </p:cNvSpPr>
            <p:nvPr/>
          </p:nvSpPr>
          <p:spPr bwMode="auto">
            <a:xfrm>
              <a:off x="2486" y="1079"/>
              <a:ext cx="546" cy="2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00794" tIns="50397" rIns="100794" bIns="50397">
              <a:prstTxWarp prst="textNoShape">
                <a:avLst/>
              </a:prstTxWarp>
              <a:spAutoFit/>
            </a:bodyPr>
            <a:lstStyle/>
            <a:p>
              <a:pPr algn="l" defTabSz="1008063"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500">
                  <a:solidFill>
                    <a:schemeClr val="tx1"/>
                  </a:solidFill>
                </a:rPr>
                <a:t>MKS05</a:t>
              </a:r>
            </a:p>
          </p:txBody>
        </p:sp>
        <p:sp>
          <p:nvSpPr>
            <p:cNvPr id="37948" name="Text Box 48"/>
            <p:cNvSpPr txBox="1">
              <a:spLocks noChangeArrowheads="1"/>
            </p:cNvSpPr>
            <p:nvPr/>
          </p:nvSpPr>
          <p:spPr bwMode="auto">
            <a:xfrm>
              <a:off x="4246" y="1599"/>
              <a:ext cx="854" cy="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00794" tIns="50397" rIns="100794" bIns="50397">
              <a:prstTxWarp prst="textNoShape">
                <a:avLst/>
              </a:prstTxWarp>
              <a:spAutoFit/>
            </a:bodyPr>
            <a:lstStyle/>
            <a:p>
              <a:pPr algn="l" defTabSz="1008063"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500">
                  <a:solidFill>
                    <a:schemeClr val="tx1"/>
                  </a:solidFill>
                </a:rPr>
                <a:t>Spectrometer </a:t>
              </a:r>
            </a:p>
            <a:p>
              <a:pPr algn="l" defTabSz="1008063"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500">
                  <a:solidFill>
                    <a:schemeClr val="tx1"/>
                  </a:solidFill>
                </a:rPr>
                <a:t>10</a:t>
              </a:r>
            </a:p>
          </p:txBody>
        </p:sp>
        <p:sp>
          <p:nvSpPr>
            <p:cNvPr id="37949" name="Text Box 49"/>
            <p:cNvSpPr txBox="1">
              <a:spLocks noChangeArrowheads="1"/>
            </p:cNvSpPr>
            <p:nvPr/>
          </p:nvSpPr>
          <p:spPr bwMode="auto">
            <a:xfrm>
              <a:off x="2170" y="1583"/>
              <a:ext cx="854" cy="3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00794" tIns="50397" rIns="100794" bIns="50397">
              <a:prstTxWarp prst="textNoShape">
                <a:avLst/>
              </a:prstTxWarp>
              <a:spAutoFit/>
            </a:bodyPr>
            <a:lstStyle/>
            <a:p>
              <a:pPr algn="l" defTabSz="1008063"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500">
                  <a:solidFill>
                    <a:schemeClr val="tx1"/>
                  </a:solidFill>
                </a:rPr>
                <a:t>Spectrometer </a:t>
              </a:r>
            </a:p>
            <a:p>
              <a:pPr algn="l" defTabSz="1008063"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500">
                  <a:solidFill>
                    <a:schemeClr val="tx1"/>
                  </a:solidFill>
                </a:rPr>
                <a:t>4</a:t>
              </a:r>
            </a:p>
          </p:txBody>
        </p:sp>
        <p:sp>
          <p:nvSpPr>
            <p:cNvPr id="244786" name="Rectangle 50"/>
            <p:cNvSpPr>
              <a:spLocks noChangeArrowheads="1"/>
            </p:cNvSpPr>
            <p:nvPr/>
          </p:nvSpPr>
          <p:spPr bwMode="auto">
            <a:xfrm>
              <a:off x="2365" y="1430"/>
              <a:ext cx="240" cy="105"/>
            </a:xfrm>
            <a:prstGeom prst="rect">
              <a:avLst/>
            </a:prstGeom>
            <a:gradFill rotWithShape="1">
              <a:gsLst>
                <a:gs pos="0">
                  <a:srgbClr val="CC3300">
                    <a:gamma/>
                    <a:shade val="46275"/>
                    <a:invGamma/>
                    <a:alpha val="70000"/>
                  </a:srgbClr>
                </a:gs>
                <a:gs pos="50000">
                  <a:srgbClr val="CC3300">
                    <a:alpha val="63000"/>
                  </a:srgbClr>
                </a:gs>
                <a:gs pos="100000">
                  <a:srgbClr val="CC3300">
                    <a:gamma/>
                    <a:shade val="46275"/>
                    <a:invGamma/>
                    <a:alpha val="70000"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787" name="Rectangle 51"/>
            <p:cNvSpPr>
              <a:spLocks noChangeArrowheads="1"/>
            </p:cNvSpPr>
            <p:nvPr/>
          </p:nvSpPr>
          <p:spPr bwMode="auto">
            <a:xfrm>
              <a:off x="2665" y="1429"/>
              <a:ext cx="247" cy="105"/>
            </a:xfrm>
            <a:prstGeom prst="rect">
              <a:avLst/>
            </a:prstGeom>
            <a:gradFill rotWithShape="1">
              <a:gsLst>
                <a:gs pos="0">
                  <a:srgbClr val="CC3300">
                    <a:gamma/>
                    <a:shade val="46275"/>
                    <a:invGamma/>
                    <a:alpha val="70000"/>
                  </a:srgbClr>
                </a:gs>
                <a:gs pos="50000">
                  <a:srgbClr val="CC3300">
                    <a:alpha val="63000"/>
                  </a:srgbClr>
                </a:gs>
                <a:gs pos="100000">
                  <a:srgbClr val="CC3300">
                    <a:gamma/>
                    <a:shade val="46275"/>
                    <a:invGamma/>
                    <a:alpha val="70000"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788" name="Rectangle 52"/>
            <p:cNvSpPr>
              <a:spLocks noChangeArrowheads="1"/>
            </p:cNvSpPr>
            <p:nvPr/>
          </p:nvSpPr>
          <p:spPr bwMode="auto">
            <a:xfrm>
              <a:off x="3443" y="1429"/>
              <a:ext cx="240" cy="105"/>
            </a:xfrm>
            <a:prstGeom prst="rect">
              <a:avLst/>
            </a:prstGeom>
            <a:gradFill rotWithShape="1">
              <a:gsLst>
                <a:gs pos="0">
                  <a:srgbClr val="CC3300">
                    <a:gamma/>
                    <a:shade val="46275"/>
                    <a:invGamma/>
                    <a:alpha val="70000"/>
                  </a:srgbClr>
                </a:gs>
                <a:gs pos="50000">
                  <a:srgbClr val="CC3300">
                    <a:alpha val="63000"/>
                  </a:srgbClr>
                </a:gs>
                <a:gs pos="100000">
                  <a:srgbClr val="CC3300">
                    <a:gamma/>
                    <a:shade val="46275"/>
                    <a:invGamma/>
                    <a:alpha val="70000"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789" name="Rectangle 53"/>
            <p:cNvSpPr>
              <a:spLocks noChangeArrowheads="1"/>
            </p:cNvSpPr>
            <p:nvPr/>
          </p:nvSpPr>
          <p:spPr bwMode="auto">
            <a:xfrm>
              <a:off x="3136" y="1429"/>
              <a:ext cx="247" cy="105"/>
            </a:xfrm>
            <a:prstGeom prst="rect">
              <a:avLst/>
            </a:prstGeom>
            <a:gradFill rotWithShape="1">
              <a:gsLst>
                <a:gs pos="0">
                  <a:srgbClr val="CC3300">
                    <a:gamma/>
                    <a:shade val="46275"/>
                    <a:invGamma/>
                    <a:alpha val="70000"/>
                  </a:srgbClr>
                </a:gs>
                <a:gs pos="50000">
                  <a:srgbClr val="CC3300">
                    <a:alpha val="63000"/>
                  </a:srgbClr>
                </a:gs>
                <a:gs pos="100000">
                  <a:srgbClr val="CC3300">
                    <a:gamma/>
                    <a:shade val="46275"/>
                    <a:invGamma/>
                    <a:alpha val="70000"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790" name="Rectangle 54"/>
            <p:cNvSpPr>
              <a:spLocks noChangeArrowheads="1"/>
            </p:cNvSpPr>
            <p:nvPr/>
          </p:nvSpPr>
          <p:spPr bwMode="auto">
            <a:xfrm>
              <a:off x="1215" y="1436"/>
              <a:ext cx="240" cy="105"/>
            </a:xfrm>
            <a:prstGeom prst="rect">
              <a:avLst/>
            </a:prstGeom>
            <a:gradFill rotWithShape="1">
              <a:gsLst>
                <a:gs pos="0">
                  <a:srgbClr val="CC3300">
                    <a:gamma/>
                    <a:shade val="46275"/>
                    <a:invGamma/>
                    <a:alpha val="70000"/>
                  </a:srgbClr>
                </a:gs>
                <a:gs pos="50000">
                  <a:srgbClr val="CC3300">
                    <a:alpha val="63000"/>
                  </a:srgbClr>
                </a:gs>
                <a:gs pos="100000">
                  <a:srgbClr val="CC3300">
                    <a:gamma/>
                    <a:shade val="46275"/>
                    <a:invGamma/>
                    <a:alpha val="70000"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791" name="Rectangle 55"/>
            <p:cNvSpPr>
              <a:spLocks noChangeArrowheads="1"/>
            </p:cNvSpPr>
            <p:nvPr/>
          </p:nvSpPr>
          <p:spPr bwMode="auto">
            <a:xfrm>
              <a:off x="3892" y="1426"/>
              <a:ext cx="247" cy="111"/>
            </a:xfrm>
            <a:prstGeom prst="rect">
              <a:avLst/>
            </a:prstGeom>
            <a:gradFill rotWithShape="1">
              <a:gsLst>
                <a:gs pos="0">
                  <a:srgbClr val="CC3300">
                    <a:gamma/>
                    <a:shade val="46275"/>
                    <a:invGamma/>
                    <a:alpha val="70000"/>
                  </a:srgbClr>
                </a:gs>
                <a:gs pos="50000">
                  <a:srgbClr val="CC3300">
                    <a:alpha val="63000"/>
                  </a:srgbClr>
                </a:gs>
                <a:gs pos="100000">
                  <a:srgbClr val="CC3300">
                    <a:gamma/>
                    <a:shade val="46275"/>
                    <a:invGamma/>
                    <a:alpha val="70000"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792" name="Rectangle 56"/>
            <p:cNvSpPr>
              <a:spLocks noChangeArrowheads="1"/>
            </p:cNvSpPr>
            <p:nvPr/>
          </p:nvSpPr>
          <p:spPr bwMode="auto">
            <a:xfrm>
              <a:off x="1500" y="1436"/>
              <a:ext cx="240" cy="105"/>
            </a:xfrm>
            <a:prstGeom prst="rect">
              <a:avLst/>
            </a:prstGeom>
            <a:gradFill rotWithShape="1">
              <a:gsLst>
                <a:gs pos="0">
                  <a:srgbClr val="CC3300">
                    <a:gamma/>
                    <a:shade val="46275"/>
                    <a:invGamma/>
                    <a:alpha val="70000"/>
                  </a:srgbClr>
                </a:gs>
                <a:gs pos="50000">
                  <a:srgbClr val="CC3300">
                    <a:alpha val="63000"/>
                  </a:srgbClr>
                </a:gs>
                <a:gs pos="100000">
                  <a:srgbClr val="CC3300">
                    <a:gamma/>
                    <a:shade val="46275"/>
                    <a:invGamma/>
                    <a:alpha val="70000"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4793" name="Rectangle 57"/>
            <p:cNvSpPr>
              <a:spLocks noChangeArrowheads="1"/>
            </p:cNvSpPr>
            <p:nvPr/>
          </p:nvSpPr>
          <p:spPr bwMode="auto">
            <a:xfrm>
              <a:off x="4192" y="1427"/>
              <a:ext cx="247" cy="111"/>
            </a:xfrm>
            <a:prstGeom prst="rect">
              <a:avLst/>
            </a:prstGeom>
            <a:gradFill rotWithShape="1">
              <a:gsLst>
                <a:gs pos="0">
                  <a:srgbClr val="CC3300">
                    <a:gamma/>
                    <a:shade val="46275"/>
                    <a:invGamma/>
                    <a:alpha val="70000"/>
                  </a:srgbClr>
                </a:gs>
                <a:gs pos="50000">
                  <a:srgbClr val="CC3300">
                    <a:alpha val="63000"/>
                  </a:srgbClr>
                </a:gs>
                <a:gs pos="100000">
                  <a:srgbClr val="CC3300">
                    <a:gamma/>
                    <a:shade val="46275"/>
                    <a:invGamma/>
                    <a:alpha val="70000"/>
                  </a:srgbClr>
                </a:gs>
              </a:gsLst>
              <a:lin ang="5400000" scaled="1"/>
            </a:gradFill>
            <a:ln w="952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74" name="AutoShape 58"/>
            <p:cNvSpPr>
              <a:spLocks noChangeArrowheads="1"/>
            </p:cNvSpPr>
            <p:nvPr/>
          </p:nvSpPr>
          <p:spPr bwMode="auto">
            <a:xfrm flipV="1">
              <a:off x="1153" y="1105"/>
              <a:ext cx="186" cy="169"/>
            </a:xfrm>
            <a:prstGeom prst="triangle">
              <a:avLst>
                <a:gd name="adj" fmla="val 50000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75" name="AutoShape 59"/>
            <p:cNvSpPr>
              <a:spLocks noChangeArrowheads="1"/>
            </p:cNvSpPr>
            <p:nvPr/>
          </p:nvSpPr>
          <p:spPr bwMode="auto">
            <a:xfrm flipV="1">
              <a:off x="2298" y="1090"/>
              <a:ext cx="186" cy="169"/>
            </a:xfrm>
            <a:prstGeom prst="triangle">
              <a:avLst>
                <a:gd name="adj" fmla="val 50000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76" name="AutoShape 60"/>
            <p:cNvSpPr>
              <a:spLocks noChangeArrowheads="1"/>
            </p:cNvSpPr>
            <p:nvPr/>
          </p:nvSpPr>
          <p:spPr bwMode="auto">
            <a:xfrm flipV="1">
              <a:off x="3084" y="1078"/>
              <a:ext cx="186" cy="169"/>
            </a:xfrm>
            <a:prstGeom prst="triangle">
              <a:avLst>
                <a:gd name="adj" fmla="val 50000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77" name="AutoShape 61"/>
            <p:cNvSpPr>
              <a:spLocks noChangeArrowheads="1"/>
            </p:cNvSpPr>
            <p:nvPr/>
          </p:nvSpPr>
          <p:spPr bwMode="auto">
            <a:xfrm flipV="1">
              <a:off x="3840" y="1078"/>
              <a:ext cx="186" cy="169"/>
            </a:xfrm>
            <a:prstGeom prst="triangle">
              <a:avLst>
                <a:gd name="adj" fmla="val 50000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7892" name="Group 62"/>
          <p:cNvGrpSpPr>
            <a:grpSpLocks/>
          </p:cNvGrpSpPr>
          <p:nvPr/>
        </p:nvGrpSpPr>
        <p:grpSpPr bwMode="auto">
          <a:xfrm>
            <a:off x="187325" y="1503363"/>
            <a:ext cx="5715000" cy="2279650"/>
            <a:chOff x="2275" y="771"/>
            <a:chExt cx="3160" cy="1206"/>
          </a:xfrm>
        </p:grpSpPr>
        <p:pic>
          <p:nvPicPr>
            <p:cNvPr id="37896" name="Picture 63" descr="beam_loading_MKS06_power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275" y="771"/>
              <a:ext cx="3160" cy="1202"/>
            </a:xfrm>
            <a:prstGeom prst="rect">
              <a:avLst/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37897" name="Text Box 64"/>
            <p:cNvSpPr txBox="1">
              <a:spLocks noChangeArrowheads="1"/>
            </p:cNvSpPr>
            <p:nvPr/>
          </p:nvSpPr>
          <p:spPr bwMode="auto">
            <a:xfrm>
              <a:off x="3491" y="1534"/>
              <a:ext cx="1240" cy="1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00794" tIns="50397" rIns="100794" bIns="50397">
              <a:prstTxWarp prst="textNoShape">
                <a:avLst/>
              </a:prstTxWarp>
              <a:spAutoFit/>
            </a:bodyPr>
            <a:lstStyle/>
            <a:p>
              <a:pPr algn="l" defTabSz="1008063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300">
                  <a:solidFill>
                    <a:schemeClr val="tx1"/>
                  </a:solidFill>
                  <a:latin typeface="Arial" pitchFamily="-110" charset="0"/>
                </a:rPr>
                <a:t>RF pulse at structure output</a:t>
              </a:r>
              <a:endParaRPr lang="el-GR" sz="1300">
                <a:solidFill>
                  <a:schemeClr val="tx1"/>
                </a:solidFill>
                <a:latin typeface="Arial" pitchFamily="-110" charset="0"/>
                <a:ea typeface="Arial" pitchFamily="-110" charset="0"/>
                <a:cs typeface="Arial" pitchFamily="-110" charset="0"/>
              </a:endParaRPr>
            </a:p>
          </p:txBody>
        </p:sp>
        <p:sp>
          <p:nvSpPr>
            <p:cNvPr id="37898" name="Text Box 65"/>
            <p:cNvSpPr txBox="1">
              <a:spLocks noChangeArrowheads="1"/>
            </p:cNvSpPr>
            <p:nvPr/>
          </p:nvSpPr>
          <p:spPr bwMode="auto">
            <a:xfrm>
              <a:off x="3002" y="1019"/>
              <a:ext cx="1184" cy="1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100794" tIns="50397" rIns="100794" bIns="50397">
              <a:prstTxWarp prst="textNoShape">
                <a:avLst/>
              </a:prstTxWarp>
              <a:spAutoFit/>
            </a:bodyPr>
            <a:lstStyle/>
            <a:p>
              <a:pPr algn="l" defTabSz="1008063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300">
                  <a:solidFill>
                    <a:schemeClr val="tx1"/>
                  </a:solidFill>
                  <a:latin typeface="Arial" pitchFamily="-110" charset="0"/>
                </a:rPr>
                <a:t>RF pulse at structure input</a:t>
              </a:r>
              <a:endParaRPr lang="el-GR" sz="1300">
                <a:solidFill>
                  <a:schemeClr val="tx1"/>
                </a:solidFill>
                <a:latin typeface="Arial" pitchFamily="-110" charset="0"/>
                <a:ea typeface="Arial" pitchFamily="-110" charset="0"/>
                <a:cs typeface="Arial" pitchFamily="-110" charset="0"/>
              </a:endParaRPr>
            </a:p>
          </p:txBody>
        </p:sp>
        <p:sp>
          <p:nvSpPr>
            <p:cNvPr id="37899" name="Line 66"/>
            <p:cNvSpPr>
              <a:spLocks noChangeShapeType="1"/>
            </p:cNvSpPr>
            <p:nvPr/>
          </p:nvSpPr>
          <p:spPr bwMode="auto">
            <a:xfrm flipV="1">
              <a:off x="3933" y="881"/>
              <a:ext cx="175" cy="13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00" name="Line 67"/>
            <p:cNvSpPr>
              <a:spLocks noChangeShapeType="1"/>
            </p:cNvSpPr>
            <p:nvPr/>
          </p:nvSpPr>
          <p:spPr bwMode="auto">
            <a:xfrm>
              <a:off x="4951" y="1674"/>
              <a:ext cx="117" cy="6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01" name="Text Box 68"/>
            <p:cNvSpPr txBox="1">
              <a:spLocks noChangeArrowheads="1"/>
            </p:cNvSpPr>
            <p:nvPr/>
          </p:nvSpPr>
          <p:spPr bwMode="auto">
            <a:xfrm>
              <a:off x="2280" y="1819"/>
              <a:ext cx="728" cy="1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100794" tIns="50397" rIns="100794" bIns="50397">
              <a:prstTxWarp prst="textNoShape">
                <a:avLst/>
              </a:prstTxWarp>
              <a:spAutoFit/>
            </a:bodyPr>
            <a:lstStyle/>
            <a:p>
              <a:pPr algn="l" defTabSz="1008063"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300">
                  <a:solidFill>
                    <a:schemeClr val="tx1"/>
                  </a:solidFill>
                </a:rPr>
                <a:t>analog signal</a:t>
              </a:r>
            </a:p>
          </p:txBody>
        </p:sp>
        <p:sp>
          <p:nvSpPr>
            <p:cNvPr id="37902" name="Line 69"/>
            <p:cNvSpPr>
              <a:spLocks noChangeShapeType="1"/>
            </p:cNvSpPr>
            <p:nvPr/>
          </p:nvSpPr>
          <p:spPr bwMode="auto">
            <a:xfrm>
              <a:off x="2707" y="1366"/>
              <a:ext cx="238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903" name="Text Box 70"/>
            <p:cNvSpPr txBox="1">
              <a:spLocks noChangeArrowheads="1"/>
            </p:cNvSpPr>
            <p:nvPr/>
          </p:nvSpPr>
          <p:spPr bwMode="auto">
            <a:xfrm>
              <a:off x="3386" y="1282"/>
              <a:ext cx="847" cy="159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lIns="100794" tIns="50397" rIns="100794" bIns="50397">
              <a:prstTxWarp prst="textNoShape">
                <a:avLst/>
              </a:prstTxWarp>
              <a:spAutoFit/>
            </a:bodyPr>
            <a:lstStyle/>
            <a:p>
              <a:pPr algn="l" defTabSz="1008063" eaLnBrk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</a:pPr>
              <a:r>
                <a:rPr lang="en-US" sz="1300">
                  <a:solidFill>
                    <a:schemeClr val="tx1"/>
                  </a:solidFill>
                  <a:latin typeface="Arial" pitchFamily="-110" charset="0"/>
                </a:rPr>
                <a:t>1.5 </a:t>
              </a:r>
              <a:r>
                <a:rPr lang="en-US" sz="1300">
                  <a:solidFill>
                    <a:schemeClr val="tx1"/>
                  </a:solidFill>
                  <a:ea typeface="Times New Roman" pitchFamily="-110" charset="0"/>
                  <a:cs typeface="Times New Roman" pitchFamily="-110" charset="0"/>
                </a:rPr>
                <a:t>µs </a:t>
              </a:r>
              <a:r>
                <a:rPr lang="en-US" sz="1300">
                  <a:solidFill>
                    <a:schemeClr val="tx1"/>
                  </a:solidFill>
                  <a:latin typeface="Arial" pitchFamily="-110" charset="0"/>
                </a:rPr>
                <a:t>beam pulse</a:t>
              </a:r>
            </a:p>
          </p:txBody>
        </p:sp>
      </p:grpSp>
      <p:sp>
        <p:nvSpPr>
          <p:cNvPr id="37893" name="Rectangle 72"/>
          <p:cNvSpPr>
            <a:spLocks noChangeArrowheads="1"/>
          </p:cNvSpPr>
          <p:nvPr/>
        </p:nvSpPr>
        <p:spPr bwMode="auto">
          <a:xfrm>
            <a:off x="223838" y="3987800"/>
            <a:ext cx="4187825" cy="1822450"/>
          </a:xfrm>
          <a:prstGeom prst="rect">
            <a:avLst/>
          </a:prstGeom>
          <a:solidFill>
            <a:srgbClr val="FF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pPr marL="431800" indent="-323850" algn="l" defTabSz="457200">
              <a:spcBef>
                <a:spcPct val="0"/>
              </a:spcBef>
              <a:spcAft>
                <a:spcPts val="1425"/>
              </a:spcAft>
              <a:buSzPct val="64000"/>
              <a:buFont typeface="StarSymbol" charset="0"/>
              <a:buBlip>
                <a:blip r:embed="rId4"/>
              </a:buBlip>
            </a:pPr>
            <a:r>
              <a:rPr lang="en-US" sz="2800">
                <a:ea typeface="Times New Roman" pitchFamily="-110" charset="0"/>
                <a:cs typeface="Times New Roman" pitchFamily="-110" charset="0"/>
              </a:rPr>
              <a:t>Measured</a:t>
            </a:r>
            <a:r>
              <a:rPr lang="en-US" sz="2800">
                <a:solidFill>
                  <a:schemeClr val="tx1"/>
                </a:solidFill>
                <a:ea typeface="Times New Roman" pitchFamily="-110" charset="0"/>
                <a:cs typeface="Times New Roman" pitchFamily="-110" charset="0"/>
              </a:rPr>
              <a:t> RF-to-beam </a:t>
            </a:r>
            <a:r>
              <a:rPr lang="en-US" sz="2800">
                <a:ea typeface="Times New Roman" pitchFamily="-110" charset="0"/>
                <a:cs typeface="Times New Roman" pitchFamily="-110" charset="0"/>
              </a:rPr>
              <a:t>efficiency 95.3%</a:t>
            </a:r>
          </a:p>
          <a:p>
            <a:pPr marL="431800" indent="-323850" algn="l" defTabSz="457200">
              <a:spcBef>
                <a:spcPct val="0"/>
              </a:spcBef>
              <a:spcAft>
                <a:spcPts val="1425"/>
              </a:spcAft>
              <a:buSzPct val="64000"/>
              <a:buFont typeface="StarSymbol" charset="0"/>
              <a:buBlip>
                <a:blip r:embed="rId4"/>
              </a:buBlip>
            </a:pPr>
            <a:r>
              <a:rPr lang="en-US" sz="2800">
                <a:solidFill>
                  <a:schemeClr val="tx1"/>
                </a:solidFill>
                <a:ea typeface="Times New Roman" pitchFamily="-110" charset="0"/>
                <a:cs typeface="Times New Roman" pitchFamily="-110" charset="0"/>
              </a:rPr>
              <a:t>Theory 96%</a:t>
            </a:r>
            <a:br>
              <a:rPr lang="en-US" sz="2800">
                <a:solidFill>
                  <a:schemeClr val="tx1"/>
                </a:solidFill>
                <a:ea typeface="Times New Roman" pitchFamily="-110" charset="0"/>
                <a:cs typeface="Times New Roman" pitchFamily="-110" charset="0"/>
              </a:rPr>
            </a:br>
            <a:r>
              <a:rPr lang="en-US" sz="2800">
                <a:solidFill>
                  <a:schemeClr val="tx1"/>
                </a:solidFill>
                <a:ea typeface="Times New Roman" pitchFamily="-110" charset="0"/>
                <a:cs typeface="Times New Roman" pitchFamily="-110" charset="0"/>
              </a:rPr>
              <a:t>(~ 4 % ohmic losses)</a:t>
            </a:r>
          </a:p>
        </p:txBody>
      </p:sp>
      <p:sp>
        <p:nvSpPr>
          <p:cNvPr id="37894" name="Title 7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smtClean="0">
                <a:ea typeface="ＭＳ Ｐゴシック" pitchFamily="-110" charset="-128"/>
                <a:cs typeface="ＭＳ Ｐゴシック" pitchFamily="-110" charset="-128"/>
              </a:rPr>
              <a:t>Full beam-loading acceleration in CTF3</a:t>
            </a:r>
          </a:p>
        </p:txBody>
      </p:sp>
      <p:sp>
        <p:nvSpPr>
          <p:cNvPr id="37895" name="Content Placeholder 73"/>
          <p:cNvSpPr>
            <a:spLocks noGrp="1"/>
          </p:cNvSpPr>
          <p:nvPr>
            <p:ph idx="1"/>
          </p:nvPr>
        </p:nvSpPr>
        <p:spPr>
          <a:xfrm>
            <a:off x="306388" y="896938"/>
            <a:ext cx="9771062" cy="552450"/>
          </a:xfrm>
        </p:spPr>
        <p:txBody>
          <a:bodyPr/>
          <a:lstStyle/>
          <a:p>
            <a:r>
              <a:rPr lang="en-US" smtClean="0">
                <a:ea typeface="ＭＳ Ｐゴシック" pitchFamily="-110" charset="-128"/>
                <a:cs typeface="ＭＳ Ｐゴシック" pitchFamily="-110" charset="-128"/>
              </a:rPr>
              <a:t>high current </a:t>
            </a:r>
            <a:r>
              <a:rPr lang="en-US" b="1" smtClean="0">
                <a:solidFill>
                  <a:srgbClr val="FF0000"/>
                </a:solidFill>
                <a:ea typeface="ＭＳ Ｐゴシック" pitchFamily="-110" charset="-128"/>
                <a:cs typeface="ＭＳ Ｐゴシック" pitchFamily="-110" charset="-128"/>
              </a:rPr>
              <a:t>routine operation demonstrated</a:t>
            </a:r>
            <a:endParaRPr lang="en-US" b="1">
              <a:solidFill>
                <a:srgbClr val="FF0000"/>
              </a:solidFill>
              <a:ea typeface="ＭＳ Ｐゴシック" pitchFamily="-110" charset="-128"/>
              <a:cs typeface="ＭＳ Ｐゴシック" pitchFamily="-11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ＭＳ Ｐゴシック" pitchFamily="-110" charset="-128"/>
                <a:cs typeface="ＭＳ Ｐゴシック" pitchFamily="-110" charset="-128"/>
              </a:rPr>
              <a:t>Beam </a:t>
            </a:r>
            <a:r>
              <a:rPr lang="en-US" dirty="0" smtClean="0">
                <a:ea typeface="ＭＳ Ｐゴシック" pitchFamily="-110" charset="-128"/>
                <a:cs typeface="ＭＳ Ｐゴシック" pitchFamily="-110" charset="-128"/>
              </a:rPr>
              <a:t>current </a:t>
            </a:r>
            <a:r>
              <a:rPr lang="en-US" dirty="0" smtClean="0">
                <a:ea typeface="ＭＳ Ｐゴシック" pitchFamily="-110" charset="-128"/>
                <a:cs typeface="ＭＳ Ｐゴシック" pitchFamily="-110" charset="-128"/>
              </a:rPr>
              <a:t>stability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>
          <a:xfrm>
            <a:off x="160338" y="974725"/>
            <a:ext cx="9771062" cy="2655443"/>
          </a:xfrm>
        </p:spPr>
        <p:txBody>
          <a:bodyPr/>
          <a:lstStyle/>
          <a:p>
            <a:r>
              <a:rPr lang="en-US" dirty="0" smtClean="0">
                <a:ea typeface="ＭＳ Ｐゴシック" pitchFamily="-110" charset="-128"/>
                <a:cs typeface="ＭＳ Ｐゴシック" pitchFamily="-110" charset="-128"/>
              </a:rPr>
              <a:t>operation </a:t>
            </a:r>
            <a:r>
              <a:rPr lang="en-US" dirty="0" smtClean="0">
                <a:solidFill>
                  <a:srgbClr val="FF0000"/>
                </a:solidFill>
                <a:ea typeface="ＭＳ Ｐゴシック" pitchFamily="-110" charset="-128"/>
                <a:cs typeface="ＭＳ Ｐゴシック" pitchFamily="-110" charset="-128"/>
              </a:rPr>
              <a:t>sensitive to </a:t>
            </a:r>
            <a:r>
              <a:rPr lang="en-US" dirty="0" smtClean="0">
                <a:ea typeface="ＭＳ Ｐゴシック" pitchFamily="-110" charset="-128"/>
                <a:cs typeface="ＭＳ Ｐゴシック" pitchFamily="-110" charset="-128"/>
              </a:rPr>
              <a:t>beam </a:t>
            </a:r>
            <a:r>
              <a:rPr lang="en-US" dirty="0" smtClean="0">
                <a:solidFill>
                  <a:srgbClr val="FF0000"/>
                </a:solidFill>
                <a:ea typeface="ＭＳ Ｐゴシック" pitchFamily="-110" charset="-128"/>
                <a:cs typeface="ＭＳ Ｐゴシック" pitchFamily="-110" charset="-128"/>
              </a:rPr>
              <a:t>current variations</a:t>
            </a:r>
          </a:p>
          <a:p>
            <a:r>
              <a:rPr lang="en-US" dirty="0" smtClean="0">
                <a:ea typeface="ＭＳ Ｐゴシック" pitchFamily="-110" charset="-128"/>
                <a:cs typeface="ＭＳ Ｐゴシック" pitchFamily="-110" charset="-128"/>
              </a:rPr>
              <a:t>current stability ~ 0.15% end-of-linac, ~ 0.16% combiner ring</a:t>
            </a:r>
          </a:p>
          <a:p>
            <a:r>
              <a:rPr lang="en-US" dirty="0" smtClean="0">
                <a:ea typeface="ＭＳ Ｐゴシック" pitchFamily="-110" charset="-128"/>
                <a:cs typeface="ＭＳ Ｐゴシック" pitchFamily="-110" charset="-128"/>
              </a:rPr>
              <a:t>current variation over the pulse, also due to SHB phase switch</a:t>
            </a:r>
            <a:br>
              <a:rPr lang="en-US" dirty="0" smtClean="0">
                <a:ea typeface="ＭＳ Ｐゴシック" pitchFamily="-110" charset="-128"/>
                <a:cs typeface="ＭＳ Ｐゴシック" pitchFamily="-110" charset="-128"/>
              </a:rPr>
            </a:br>
            <a:r>
              <a:rPr lang="en-US" dirty="0" smtClean="0">
                <a:ea typeface="ＭＳ Ｐゴシック" pitchFamily="-110" charset="-128"/>
                <a:cs typeface="ＭＳ Ｐゴシック" pitchFamily="-110" charset="-128"/>
              </a:rPr>
              <a:t>=&gt; different energy</a:t>
            </a:r>
          </a:p>
          <a:p>
            <a:r>
              <a:rPr lang="en-US" dirty="0" smtClean="0">
                <a:ea typeface="ＭＳ Ｐゴシック" pitchFamily="-110" charset="-128"/>
                <a:cs typeface="ＭＳ Ｐゴシック" pitchFamily="-110" charset="-128"/>
              </a:rPr>
              <a:t>=&gt; feed-forward will be implemented this </a:t>
            </a:r>
            <a:r>
              <a:rPr lang="en-US" dirty="0" smtClean="0">
                <a:ea typeface="ＭＳ Ｐゴシック" pitchFamily="-110" charset="-128"/>
                <a:cs typeface="ＭＳ Ｐゴシック" pitchFamily="-110" charset="-128"/>
              </a:rPr>
              <a:t>run</a:t>
            </a:r>
            <a:endParaRPr lang="en-US" dirty="0" smtClean="0">
              <a:ea typeface="ＭＳ Ｐゴシック" pitchFamily="-110" charset="-128"/>
              <a:cs typeface="ＭＳ Ｐゴシック" pitchFamily="-110" charset="-128"/>
            </a:endParaRPr>
          </a:p>
        </p:txBody>
      </p:sp>
      <p:pic>
        <p:nvPicPr>
          <p:cNvPr id="5" name="Picture 4" descr="current-variation.png"/>
          <p:cNvPicPr>
            <a:picLocks noChangeAspect="1"/>
          </p:cNvPicPr>
          <p:nvPr/>
        </p:nvPicPr>
        <p:blipFill>
          <a:blip r:embed="rId2"/>
          <a:srcRect l="6367" t="21043" r="8531" b="4343"/>
          <a:stretch>
            <a:fillRect/>
          </a:stretch>
        </p:blipFill>
        <p:spPr>
          <a:xfrm>
            <a:off x="5463299" y="3674515"/>
            <a:ext cx="4506321" cy="3501956"/>
          </a:xfrm>
          <a:prstGeom prst="rect">
            <a:avLst/>
          </a:prstGeom>
        </p:spPr>
      </p:pic>
      <p:pic>
        <p:nvPicPr>
          <p:cNvPr id="7" name="Picture 6" descr="current-pulse.png"/>
          <p:cNvPicPr>
            <a:picLocks noChangeAspect="1"/>
          </p:cNvPicPr>
          <p:nvPr/>
        </p:nvPicPr>
        <p:blipFill>
          <a:blip r:embed="rId3"/>
          <a:srcRect l="1651" t="17584" r="2091" b="11921"/>
          <a:stretch>
            <a:fillRect/>
          </a:stretch>
        </p:blipFill>
        <p:spPr>
          <a:xfrm>
            <a:off x="107828" y="3702052"/>
            <a:ext cx="5307547" cy="3452960"/>
          </a:xfrm>
          <a:prstGeom prst="rect">
            <a:avLst/>
          </a:prstGeom>
        </p:spPr>
      </p:pic>
      <p:pic>
        <p:nvPicPr>
          <p:cNvPr id="8" name="Picture 7" descr="current-ripple.png"/>
          <p:cNvPicPr>
            <a:picLocks noChangeAspect="1"/>
          </p:cNvPicPr>
          <p:nvPr/>
        </p:nvPicPr>
        <p:blipFill>
          <a:blip r:embed="rId4"/>
          <a:srcRect l="16568" t="34059" r="30096" b="18574"/>
          <a:stretch>
            <a:fillRect/>
          </a:stretch>
        </p:blipFill>
        <p:spPr>
          <a:xfrm>
            <a:off x="1725252" y="4768339"/>
            <a:ext cx="1670517" cy="131788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TextBox 8"/>
          <p:cNvSpPr txBox="1"/>
          <p:nvPr/>
        </p:nvSpPr>
        <p:spPr>
          <a:xfrm>
            <a:off x="2255301" y="4888143"/>
            <a:ext cx="825867" cy="8683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>
                <a:solidFill>
                  <a:schemeClr val="tx1"/>
                </a:solidFill>
              </a:rPr>
              <a:t>badly</a:t>
            </a:r>
            <a:br>
              <a:rPr lang="en-US" sz="1800" dirty="0" smtClean="0">
                <a:solidFill>
                  <a:schemeClr val="tx1"/>
                </a:solidFill>
              </a:rPr>
            </a:br>
            <a:r>
              <a:rPr lang="en-US" sz="1800" dirty="0" smtClean="0">
                <a:solidFill>
                  <a:schemeClr val="tx1"/>
                </a:solidFill>
              </a:rPr>
              <a:t>phased</a:t>
            </a:r>
            <a:br>
              <a:rPr lang="en-US" sz="1800" dirty="0" smtClean="0">
                <a:solidFill>
                  <a:schemeClr val="tx1"/>
                </a:solidFill>
              </a:rPr>
            </a:br>
            <a:r>
              <a:rPr lang="en-US" sz="1800" dirty="0" smtClean="0">
                <a:solidFill>
                  <a:schemeClr val="tx1"/>
                </a:solidFill>
              </a:rPr>
              <a:t>SHB</a:t>
            </a:r>
            <a:endParaRPr lang="en-US" sz="1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a typeface="ＭＳ Ｐゴシック" pitchFamily="-110" charset="-128"/>
                <a:cs typeface="ＭＳ Ｐゴシック" pitchFamily="-110" charset="-128"/>
              </a:rPr>
              <a:t>RF / Beam energy </a:t>
            </a:r>
            <a:r>
              <a:rPr lang="en-US" dirty="0" smtClean="0">
                <a:ea typeface="ＭＳ Ｐゴシック" pitchFamily="-110" charset="-128"/>
                <a:cs typeface="ＭＳ Ｐゴシック" pitchFamily="-110" charset="-128"/>
              </a:rPr>
              <a:t>stability</a:t>
            </a:r>
          </a:p>
        </p:txBody>
      </p:sp>
      <p:sp>
        <p:nvSpPr>
          <p:cNvPr id="38915" name="Content Placeholder 2"/>
          <p:cNvSpPr>
            <a:spLocks noGrp="1"/>
          </p:cNvSpPr>
          <p:nvPr>
            <p:ph idx="1"/>
          </p:nvPr>
        </p:nvSpPr>
        <p:spPr>
          <a:xfrm>
            <a:off x="160338" y="974725"/>
            <a:ext cx="9771062" cy="2883077"/>
          </a:xfrm>
        </p:spPr>
        <p:txBody>
          <a:bodyPr/>
          <a:lstStyle/>
          <a:p>
            <a:pPr lvl="1"/>
            <a:r>
              <a:rPr lang="en-US" dirty="0" smtClean="0"/>
              <a:t>RF </a:t>
            </a:r>
            <a:r>
              <a:rPr lang="en-US" dirty="0" smtClean="0"/>
              <a:t>phase </a:t>
            </a:r>
            <a:r>
              <a:rPr lang="en-US" dirty="0" err="1" smtClean="0"/>
              <a:t>stabilisation</a:t>
            </a:r>
            <a:r>
              <a:rPr lang="en-US" dirty="0" smtClean="0"/>
              <a:t> for klystrons put into operation</a:t>
            </a:r>
            <a:br>
              <a:rPr lang="en-US" dirty="0" smtClean="0"/>
            </a:br>
            <a:r>
              <a:rPr lang="en-US" dirty="0" smtClean="0"/>
              <a:t>=&gt; slow phase variation down to </a:t>
            </a:r>
            <a:r>
              <a:rPr lang="en-US" dirty="0" smtClean="0">
                <a:solidFill>
                  <a:srgbClr val="FF0000"/>
                </a:solidFill>
              </a:rPr>
              <a:t>~ 0.5 degree</a:t>
            </a:r>
          </a:p>
          <a:p>
            <a:pPr lvl="1"/>
            <a:r>
              <a:rPr lang="en-US" dirty="0" smtClean="0"/>
              <a:t>phase jitter </a:t>
            </a:r>
            <a:r>
              <a:rPr lang="en-US" dirty="0" smtClean="0">
                <a:solidFill>
                  <a:srgbClr val="FF0000"/>
                </a:solidFill>
              </a:rPr>
              <a:t>~ 0.1 – 0.2 degree </a:t>
            </a:r>
            <a:r>
              <a:rPr lang="en-US" dirty="0" smtClean="0">
                <a:solidFill>
                  <a:schemeClr val="tx1"/>
                </a:solidFill>
              </a:rPr>
              <a:t>(after compression)</a:t>
            </a:r>
          </a:p>
          <a:p>
            <a:pPr lvl="1"/>
            <a:r>
              <a:rPr lang="en-US" dirty="0" smtClean="0"/>
              <a:t>short term energy jitter</a:t>
            </a:r>
            <a:r>
              <a:rPr lang="en-US" dirty="0" smtClean="0"/>
              <a:t> from RF presently </a:t>
            </a:r>
            <a:r>
              <a:rPr lang="en-US" dirty="0" smtClean="0"/>
              <a:t>measured  </a:t>
            </a:r>
            <a:r>
              <a:rPr lang="en-US" dirty="0" smtClean="0">
                <a:solidFill>
                  <a:srgbClr val="FF0000"/>
                </a:solidFill>
              </a:rPr>
              <a:t>~ 0.6 10</a:t>
            </a:r>
            <a:r>
              <a:rPr lang="en-US" baseline="30000" dirty="0" smtClean="0">
                <a:solidFill>
                  <a:srgbClr val="FF0000"/>
                </a:solidFill>
              </a:rPr>
              <a:t>-3</a:t>
            </a:r>
          </a:p>
          <a:p>
            <a:pPr lvl="1"/>
            <a:r>
              <a:rPr lang="en-US" dirty="0" smtClean="0"/>
              <a:t>slow power variation (from RF pulse compression)</a:t>
            </a:r>
            <a:r>
              <a:rPr lang="en-US" dirty="0" smtClean="0">
                <a:solidFill>
                  <a:srgbClr val="FF0000"/>
                </a:solidFill>
              </a:rPr>
              <a:t> several %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=&gt; temperature feed-back will be implemented this run</a:t>
            </a:r>
            <a:endParaRPr lang="en-US" baseline="30000" dirty="0" smtClean="0">
              <a:solidFill>
                <a:srgbClr val="FF0000"/>
              </a:solidFill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 r="6139"/>
          <a:stretch>
            <a:fillRect/>
          </a:stretch>
        </p:blipFill>
        <p:spPr bwMode="auto">
          <a:xfrm>
            <a:off x="3522389" y="3800396"/>
            <a:ext cx="3222869" cy="3182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7" name="Group 6"/>
          <p:cNvGrpSpPr/>
          <p:nvPr/>
        </p:nvGrpSpPr>
        <p:grpSpPr>
          <a:xfrm>
            <a:off x="6637429" y="3818035"/>
            <a:ext cx="3438524" cy="3182203"/>
            <a:chOff x="5495105" y="4117553"/>
            <a:chExt cx="3841451" cy="3182203"/>
          </a:xfrm>
        </p:grpSpPr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3" cstate="print"/>
            <a:srcRect r="6247"/>
            <a:stretch>
              <a:fillRect/>
            </a:stretch>
          </p:blipFill>
          <p:spPr bwMode="auto">
            <a:xfrm>
              <a:off x="5495105" y="4117553"/>
              <a:ext cx="3841451" cy="31822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6" name="TextBox 5"/>
            <p:cNvSpPr txBox="1"/>
            <p:nvPr/>
          </p:nvSpPr>
          <p:spPr>
            <a:xfrm>
              <a:off x="8649811" y="4369648"/>
              <a:ext cx="339550" cy="717321"/>
            </a:xfrm>
            <a:prstGeom prst="rect">
              <a:avLst/>
            </a:prstGeom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wrap="square" lIns="100783" tIns="50392" rIns="100783" bIns="50392" rtlCol="0">
              <a:spAutoFit/>
            </a:bodyPr>
            <a:lstStyle/>
            <a:p>
              <a:pPr algn="l" defTabSz="1007838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</a:pPr>
              <a:r>
                <a:rPr lang="el-GR" sz="2000" dirty="0" smtClean="0">
                  <a:solidFill>
                    <a:prstClr val="black"/>
                  </a:solidFill>
                </a:rPr>
                <a:t>σ</a:t>
              </a:r>
              <a:endParaRPr lang="en-US" sz="2000" dirty="0">
                <a:solidFill>
                  <a:prstClr val="black"/>
                </a:solidFill>
              </a:endParaRPr>
            </a:p>
          </p:txBody>
        </p:sp>
      </p:grpSp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143772" y="3868872"/>
          <a:ext cx="3330695" cy="3030855"/>
        </p:xfrm>
        <a:graphic>
          <a:graphicData uri="http://schemas.openxmlformats.org/drawingml/2006/table">
            <a:tbl>
              <a:tblPr firstRow="1" firstCol="1">
                <a:gradFill rotWithShape="1">
                  <a:gsLst>
                    <a:gs pos="0">
                      <a:srgbClr val="9BBB59">
                        <a:tint val="50000"/>
                        <a:satMod val="300000"/>
                      </a:srgbClr>
                    </a:gs>
                    <a:gs pos="35000">
                      <a:srgbClr val="9BBB59">
                        <a:tint val="37000"/>
                        <a:satMod val="300000"/>
                      </a:srgbClr>
                    </a:gs>
                    <a:gs pos="100000">
                      <a:srgbClr val="9BBB59">
                        <a:tint val="15000"/>
                        <a:satMod val="350000"/>
                      </a:srgbClr>
                    </a:gs>
                  </a:gsLst>
                  <a:lin ang="16200000" scaled="1"/>
                </a:gradFill>
                <a:effectLst>
                  <a:outerShdw blurRad="40000" dist="20000" dir="5400000" rotWithShape="0">
                    <a:srgbClr val="000000">
                      <a:alpha val="38000"/>
                    </a:srgbClr>
                  </a:outerShdw>
                </a:effectLst>
              </a:tblPr>
              <a:tblGrid>
                <a:gridCol w="638576"/>
                <a:gridCol w="640981"/>
                <a:gridCol w="640981"/>
                <a:gridCol w="640981"/>
                <a:gridCol w="769176"/>
              </a:tblGrid>
              <a:tr h="202565"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400" u="none" strike="noStrike" dirty="0"/>
                        <a:t>Klystron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>
                      <a:noFill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25400" cap="flat" cmpd="sng" algn="ctr">
                      <a:solidFill>
                        <a:sysClr val="window" lastClr="FFFFFF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600" u="none" strike="noStrike" dirty="0" smtClean="0"/>
                        <a:t>PKI </a:t>
                      </a:r>
                      <a:r>
                        <a:rPr lang="el-GR" sz="1600" u="none" strike="noStrike" dirty="0" smtClean="0"/>
                        <a:t>σ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25400" cap="flat" cmpd="sng" algn="ctr">
                      <a:solidFill>
                        <a:sysClr val="window" lastClr="FFFFFF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 smtClean="0"/>
                        <a:t>PKI </a:t>
                      </a:r>
                      <a:r>
                        <a:rPr lang="el-GR" sz="1600" u="none" strike="noStrike" dirty="0" smtClean="0"/>
                        <a:t>σ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254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600" u="none" strike="noStrike" dirty="0" smtClean="0"/>
                        <a:t>PSI </a:t>
                      </a:r>
                      <a:r>
                        <a:rPr lang="el-GR" sz="1600" u="none" strike="noStrike" dirty="0" smtClean="0"/>
                        <a:t>σ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25400" cap="flat" cmpd="sng" algn="ctr">
                      <a:solidFill>
                        <a:sysClr val="window" lastClr="FFFFFF"/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none" strike="noStrike" dirty="0" smtClean="0"/>
                        <a:t>PEI </a:t>
                      </a:r>
                      <a:r>
                        <a:rPr lang="el-GR" sz="1600" u="none" strike="noStrike" dirty="0" smtClean="0"/>
                        <a:t>σ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254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BBB59"/>
                    </a:solidFill>
                  </a:tcPr>
                </a:tc>
              </a:tr>
              <a:tr h="202565"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600" u="none" strike="noStrike" dirty="0"/>
                        <a:t> 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25400" cap="flat" cmpd="sng" algn="ctr">
                      <a:solidFill>
                        <a:srgbClr val="9BBB59"/>
                      </a:solidFill>
                      <a:prstDash val="solid"/>
                    </a:lnR>
                    <a:lnT w="25400" cap="flat" cmpd="sng" algn="ctr">
                      <a:solidFill>
                        <a:sysClr val="window" lastClr="FFFFFF"/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200" i="1" u="none" strike="noStrike" dirty="0"/>
                        <a:t>MW</a:t>
                      </a:r>
                      <a:endParaRPr lang="en-US" sz="12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25400" cap="flat" cmpd="sng" algn="ctr">
                      <a:solidFill>
                        <a:srgbClr val="9BBB59"/>
                      </a:solidFill>
                      <a:prstDash val="solid"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ysClr val="window" lastClr="FFFFFF"/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2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deg</a:t>
                      </a:r>
                      <a:endParaRPr lang="en-US" sz="12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200" i="1" u="none" strike="noStrike" dirty="0" smtClean="0"/>
                        <a:t>deg</a:t>
                      </a:r>
                      <a:endParaRPr lang="en-US" sz="12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25400" cap="flat" cmpd="sng" algn="ctr">
                      <a:solidFill>
                        <a:sysClr val="window" lastClr="FFFFFF"/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n-US" sz="12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MW</a:t>
                      </a:r>
                      <a:endParaRPr lang="en-US" sz="12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254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02565"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u="none" strike="noStrike" dirty="0"/>
                        <a:t>MKS03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25400" cap="flat" cmpd="sng" algn="ctr">
                      <a:solidFill>
                        <a:srgbClr val="9BBB59"/>
                      </a:solidFill>
                      <a:prstDash val="soli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0.075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25400" cap="flat" cmpd="sng" algn="ctr">
                      <a:solidFill>
                        <a:srgbClr val="9BBB59"/>
                      </a:solidFill>
                      <a:prstDash val="solid"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0.11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 fontAlgn="b"/>
                      <a:r>
                        <a:rPr lang="en-US" sz="1600" u="none" strike="noStrike" dirty="0" smtClean="0"/>
                        <a:t>0.079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0.100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02565"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u="none" strike="noStrike" dirty="0"/>
                        <a:t>MKS05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25400" cap="flat" cmpd="sng" algn="ctr">
                      <a:solidFill>
                        <a:srgbClr val="9BBB59"/>
                      </a:solidFill>
                      <a:prstDash val="soli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 fontAlgn="b"/>
                      <a:r>
                        <a:rPr lang="en-US" sz="1600" u="none" strike="noStrike" dirty="0" smtClean="0"/>
                        <a:t>0.115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25400" cap="flat" cmpd="sng" algn="ctr">
                      <a:solidFill>
                        <a:srgbClr val="9BBB59"/>
                      </a:solidFill>
                      <a:prstDash val="solid"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0.16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 fontAlgn="b"/>
                      <a:r>
                        <a:rPr lang="en-US" sz="1600" u="none" strike="noStrike" dirty="0" smtClean="0"/>
                        <a:t>0.074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0.089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02565"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u="none" strike="noStrike" dirty="0"/>
                        <a:t>MKS06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25400" cap="flat" cmpd="sng" algn="ctr">
                      <a:solidFill>
                        <a:srgbClr val="9BBB59"/>
                      </a:solidFill>
                      <a:prstDash val="soli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 fontAlgn="b"/>
                      <a:r>
                        <a:rPr lang="en-US" sz="1600" u="none" strike="noStrike" dirty="0" smtClean="0"/>
                        <a:t>0.222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25400" cap="flat" cmpd="sng" algn="ctr">
                      <a:solidFill>
                        <a:srgbClr val="9BBB59"/>
                      </a:solidFill>
                      <a:prstDash val="solid"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0.28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 fontAlgn="b"/>
                      <a:r>
                        <a:rPr lang="en-US" sz="1600" u="none" strike="noStrike" dirty="0" smtClean="0"/>
                        <a:t>0.441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0.157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02565"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u="none" strike="noStrike" dirty="0"/>
                        <a:t>MKS07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25400" cap="flat" cmpd="sng" algn="ctr">
                      <a:solidFill>
                        <a:srgbClr val="9BBB59"/>
                      </a:solidFill>
                      <a:prstDash val="soli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 fontAlgn="b"/>
                      <a:r>
                        <a:rPr lang="en-US" sz="1600" u="none" strike="noStrike" dirty="0" smtClean="0"/>
                        <a:t>0.080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25400" cap="flat" cmpd="sng" algn="ctr">
                      <a:solidFill>
                        <a:srgbClr val="9BBB59"/>
                      </a:solidFill>
                      <a:prstDash val="solid"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0.41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 fontAlgn="b"/>
                      <a:r>
                        <a:rPr lang="en-US" sz="1600" u="none" strike="noStrike" dirty="0" smtClean="0"/>
                        <a:t>0.083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0.187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02565"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l" fontAlgn="b"/>
                      <a:r>
                        <a:rPr lang="en-US" sz="1400" u="none" strike="noStrike" dirty="0" smtClean="0"/>
                        <a:t>MKS11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25400" cap="flat" cmpd="sng" algn="ctr">
                      <a:solidFill>
                        <a:srgbClr val="9BBB59"/>
                      </a:solidFill>
                      <a:prstDash val="soli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0.109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25400" cap="flat" cmpd="sng" algn="ctr">
                      <a:solidFill>
                        <a:srgbClr val="9BBB59"/>
                      </a:solidFill>
                      <a:prstDash val="solid"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0.39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0.064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0.232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02565"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none" strike="noStrike" dirty="0" smtClean="0"/>
                        <a:t>MKS12</a:t>
                      </a:r>
                      <a:endParaRPr lang="en-US" sz="14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25400" cap="flat" cmpd="sng" algn="ctr">
                      <a:solidFill>
                        <a:srgbClr val="9BBB59"/>
                      </a:solidFill>
                      <a:prstDash val="soli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0.154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25400" cap="flat" cmpd="sng" algn="ctr">
                      <a:solidFill>
                        <a:srgbClr val="9BBB59"/>
                      </a:solidFill>
                      <a:prstDash val="solid"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0.28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0.069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0.154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02565"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none" strike="noStrike" dirty="0" smtClean="0"/>
                        <a:t>MKS13</a:t>
                      </a:r>
                      <a:endParaRPr lang="en-US" sz="14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25400" cap="flat" cmpd="sng" algn="ctr">
                      <a:solidFill>
                        <a:srgbClr val="9BBB59"/>
                      </a:solidFill>
                      <a:prstDash val="soli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0.119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lnL w="25400" cap="flat" cmpd="sng" algn="ctr">
                      <a:solidFill>
                        <a:srgbClr val="9BBB59"/>
                      </a:solidFill>
                      <a:prstDash val="solid"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0.24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0.195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0.117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02565"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none" strike="noStrike" dirty="0" smtClean="0"/>
                        <a:t>MKS15</a:t>
                      </a:r>
                      <a:endParaRPr lang="en-US" sz="1400" b="0" i="0" u="none" strike="noStrike" dirty="0" smtClean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25400" cap="flat" cmpd="sng" algn="ctr">
                      <a:solidFill>
                        <a:srgbClr val="9BBB59"/>
                      </a:solidFill>
                      <a:prstDash val="soli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0.080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25400" cap="flat" cmpd="sng" algn="ctr">
                      <a:solidFill>
                        <a:srgbClr val="9BBB59"/>
                      </a:solidFill>
                      <a:prstDash val="solid"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0.19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0.215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0.066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02565"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Total</a:t>
                      </a:r>
                    </a:p>
                  </a:txBody>
                  <a:tcPr marL="9525" marR="9525" marT="9525" marB="0" anchor="ctr"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25400" cap="flat" cmpd="sng" algn="ctr">
                      <a:solidFill>
                        <a:srgbClr val="9BBB59"/>
                      </a:solidFill>
                      <a:prstDash val="soli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 fontAlgn="b"/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25400" cap="flat" cmpd="sng" algn="ctr">
                      <a:solidFill>
                        <a:srgbClr val="9BBB59"/>
                      </a:solidFill>
                      <a:prstDash val="solid"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 fontAlgn="b"/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r" fontAlgn="b"/>
                      <a:endParaRPr lang="en-US" sz="1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en-US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b"/>
                      <a:r>
                        <a:rPr lang="el-GR" sz="1600" u="none" strike="noStrike" dirty="0" smtClean="0"/>
                        <a:t>σ</a:t>
                      </a:r>
                      <a:r>
                        <a:rPr lang="en-US" sz="1600" u="none" strike="noStrike" dirty="0" smtClean="0"/>
                        <a:t>=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0.59</a:t>
                      </a:r>
                      <a:endParaRPr lang="en-US" sz="1600" b="0" i="0" u="none" strike="noStrike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latin typeface="+mn-lt"/>
                        </a:rPr>
                        <a:t>µ=475</a:t>
                      </a:r>
                    </a:p>
                  </a:txBody>
                  <a:tcPr marL="9525" marR="9525" marT="9525" marB="0" anchor="b">
                    <a:lnL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R>
                    <a:lnT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9BBB59">
                          <a:shade val="95000"/>
                          <a:satMod val="105000"/>
                        </a:srgbClr>
                      </a:solidFill>
                      <a:prstDash val="soli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</a:tr>
            </a:tbl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4070698" y="5714816"/>
            <a:ext cx="2274982" cy="469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</a:rPr>
              <a:t>Total RF power</a:t>
            </a:r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  <a:spAutoFit/>
      </a:bodyPr>
      <a:lstStyle>
        <a:defPPr marL="457200" marR="0" indent="0" algn="ctr" defTabSz="457200" rtl="0" eaLnBrk="1" fontAlgn="base" latinLnBrk="0" hangingPunct="0">
          <a:lnSpc>
            <a:spcPct val="93000"/>
          </a:lnSpc>
          <a:spcBef>
            <a:spcPct val="50000"/>
          </a:spcBef>
          <a:spcAft>
            <a:spcPts val="1138"/>
          </a:spcAft>
          <a:buClr>
            <a:srgbClr val="000000"/>
          </a:buClr>
          <a:buSzPct val="68000"/>
          <a:buFont typeface="StarSymbol" charset="0"/>
          <a:buNone/>
          <a:tabLst/>
          <a:defRPr kumimoji="0" lang="en-GB" sz="2600" b="0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  <a:spAutoFit/>
      </a:bodyPr>
      <a:lstStyle>
        <a:defPPr marL="457200" marR="0" indent="0" algn="ctr" defTabSz="457200" rtl="0" eaLnBrk="1" fontAlgn="base" latinLnBrk="0" hangingPunct="0">
          <a:lnSpc>
            <a:spcPct val="93000"/>
          </a:lnSpc>
          <a:spcBef>
            <a:spcPct val="50000"/>
          </a:spcBef>
          <a:spcAft>
            <a:spcPts val="1138"/>
          </a:spcAft>
          <a:buClr>
            <a:srgbClr val="000000"/>
          </a:buClr>
          <a:buSzPct val="68000"/>
          <a:buFont typeface="StarSymbol" charset="0"/>
          <a:buNone/>
          <a:tabLst/>
          <a:defRPr kumimoji="0" lang="en-GB" sz="2600" b="0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  <a:spAutoFit/>
      </a:bodyPr>
      <a:lstStyle>
        <a:defPPr marL="457200" marR="0" indent="0" algn="ctr" defTabSz="457200" rtl="0" eaLnBrk="1" fontAlgn="base" latinLnBrk="0" hangingPunct="0">
          <a:lnSpc>
            <a:spcPct val="93000"/>
          </a:lnSpc>
          <a:spcBef>
            <a:spcPct val="50000"/>
          </a:spcBef>
          <a:spcAft>
            <a:spcPts val="1138"/>
          </a:spcAft>
          <a:buClr>
            <a:srgbClr val="000000"/>
          </a:buClr>
          <a:buSzPct val="68000"/>
          <a:buFont typeface="StarSymbol" charset="0"/>
          <a:buNone/>
          <a:tabLst/>
          <a:defRPr kumimoji="0" lang="en-GB" sz="2600" b="0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0" tIns="0" rIns="0" bIns="0" numCol="1" anchor="t" anchorCtr="0" compatLnSpc="1">
        <a:prstTxWarp prst="textNoShape">
          <a:avLst/>
        </a:prstTxWarp>
        <a:spAutoFit/>
      </a:bodyPr>
      <a:lstStyle>
        <a:defPPr marL="457200" marR="0" indent="0" algn="ctr" defTabSz="457200" rtl="0" eaLnBrk="1" fontAlgn="base" latinLnBrk="0" hangingPunct="0">
          <a:lnSpc>
            <a:spcPct val="93000"/>
          </a:lnSpc>
          <a:spcBef>
            <a:spcPct val="50000"/>
          </a:spcBef>
          <a:spcAft>
            <a:spcPts val="1138"/>
          </a:spcAft>
          <a:buClr>
            <a:srgbClr val="000000"/>
          </a:buClr>
          <a:buSzPct val="68000"/>
          <a:buFont typeface="StarSymbol" charset="0"/>
          <a:buNone/>
          <a:tabLst/>
          <a:defRPr kumimoji="0" lang="en-GB" sz="2600" b="0" i="0" u="none" strike="noStrike" cap="none" normalizeH="0" baseline="0" smtClean="0">
            <a:ln>
              <a:noFill/>
            </a:ln>
            <a:solidFill>
              <a:srgbClr val="FF0000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49152</TotalTime>
  <Words>2262</Words>
  <Application>Microsoft Macintosh PowerPoint</Application>
  <PresentationFormat>Custom</PresentationFormat>
  <Paragraphs>479</Paragraphs>
  <Slides>30</Slides>
  <Notes>4</Notes>
  <HiddenSlides>1</HiddenSlides>
  <MMClips>0</MMClips>
  <ScaleCrop>false</ScaleCrop>
  <HeadingPairs>
    <vt:vector size="6" baseType="variant">
      <vt:variant>
        <vt:lpstr>Design Template</vt:lpstr>
      </vt:variant>
      <vt:variant>
        <vt:i4>2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1_Default Design</vt:lpstr>
      <vt:lpstr>2_Default Design</vt:lpstr>
      <vt:lpstr>Drawing</vt:lpstr>
      <vt:lpstr>Slide</vt:lpstr>
      <vt:lpstr>Acrobat Document</vt:lpstr>
      <vt:lpstr>DB generation   Phase coding, satellite bunches,  R&amp;D results and planning,  CTF3 measurements</vt:lpstr>
      <vt:lpstr>CTF 3 – CLIC Test Facility</vt:lpstr>
      <vt:lpstr>CTF3 base line programme</vt:lpstr>
      <vt:lpstr>TBTS – Two beam test stand</vt:lpstr>
      <vt:lpstr>TBL - Test Beam Line / Califes</vt:lpstr>
      <vt:lpstr>Comparison CLIC - CTF3</vt:lpstr>
      <vt:lpstr>Full beam-loading acceleration in CTF3</vt:lpstr>
      <vt:lpstr>Beam current stability</vt:lpstr>
      <vt:lpstr>RF / Beam energy stability</vt:lpstr>
      <vt:lpstr>Delay Loop operation</vt:lpstr>
      <vt:lpstr>SHB system – Phase coding</vt:lpstr>
      <vt:lpstr>Delay loop status</vt:lpstr>
      <vt:lpstr>Demonstration of frequency multiplication</vt:lpstr>
      <vt:lpstr>Slide 14</vt:lpstr>
      <vt:lpstr>Combination setup procedure</vt:lpstr>
      <vt:lpstr>Isochronicity Tuning</vt:lpstr>
      <vt:lpstr>CR RF deflectors =&gt; Instability </vt:lpstr>
      <vt:lpstr>Combiner ring status</vt:lpstr>
      <vt:lpstr>Factor 8 combination (DL+CR)</vt:lpstr>
      <vt:lpstr>Factor 8 combination (DL+CR)</vt:lpstr>
      <vt:lpstr>Recombination studies</vt:lpstr>
      <vt:lpstr>Adjustment of the path length</vt:lpstr>
      <vt:lpstr>State of the art today</vt:lpstr>
      <vt:lpstr>To be addressed …</vt:lpstr>
      <vt:lpstr>PHIN Photo-injector</vt:lpstr>
      <vt:lpstr>Laser system status</vt:lpstr>
      <vt:lpstr>Validation of DB scheme</vt:lpstr>
      <vt:lpstr>Conclusion</vt:lpstr>
      <vt:lpstr>Reserve</vt:lpstr>
      <vt:lpstr>2009 CTF3 experimental program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CLIC</dc:title>
  <cp:lastModifiedBy>Frank Tecker</cp:lastModifiedBy>
  <cp:revision>550</cp:revision>
  <dcterms:created xsi:type="dcterms:W3CDTF">2010-02-01T13:51:20Z</dcterms:created>
  <dcterms:modified xsi:type="dcterms:W3CDTF">2010-02-02T17:02:19Z</dcterms:modified>
</cp:coreProperties>
</file>