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9"/>
  </p:notesMasterIdLst>
  <p:sldIdLst>
    <p:sldId id="444" r:id="rId2"/>
    <p:sldId id="317" r:id="rId3"/>
    <p:sldId id="303" r:id="rId4"/>
    <p:sldId id="443" r:id="rId5"/>
    <p:sldId id="306" r:id="rId6"/>
    <p:sldId id="307" r:id="rId7"/>
    <p:sldId id="333" r:id="rId8"/>
    <p:sldId id="334" r:id="rId9"/>
    <p:sldId id="335" r:id="rId10"/>
    <p:sldId id="448" r:id="rId11"/>
    <p:sldId id="339" r:id="rId12"/>
    <p:sldId id="340" r:id="rId13"/>
    <p:sldId id="289" r:id="rId14"/>
    <p:sldId id="302" r:id="rId15"/>
    <p:sldId id="316" r:id="rId16"/>
    <p:sldId id="347" r:id="rId17"/>
    <p:sldId id="348" r:id="rId18"/>
    <p:sldId id="349" r:id="rId19"/>
    <p:sldId id="360" r:id="rId20"/>
    <p:sldId id="327" r:id="rId21"/>
    <p:sldId id="324" r:id="rId22"/>
    <p:sldId id="329" r:id="rId23"/>
    <p:sldId id="423" r:id="rId24"/>
    <p:sldId id="424" r:id="rId25"/>
    <p:sldId id="425" r:id="rId26"/>
    <p:sldId id="371" r:id="rId27"/>
    <p:sldId id="377" r:id="rId28"/>
    <p:sldId id="378" r:id="rId29"/>
    <p:sldId id="380" r:id="rId30"/>
    <p:sldId id="381" r:id="rId31"/>
    <p:sldId id="382" r:id="rId32"/>
    <p:sldId id="385" r:id="rId33"/>
    <p:sldId id="397" r:id="rId34"/>
    <p:sldId id="400" r:id="rId35"/>
    <p:sldId id="404" r:id="rId36"/>
    <p:sldId id="434" r:id="rId37"/>
    <p:sldId id="436" r:id="rId38"/>
    <p:sldId id="438" r:id="rId39"/>
    <p:sldId id="437" r:id="rId40"/>
    <p:sldId id="413" r:id="rId41"/>
    <p:sldId id="414" r:id="rId42"/>
    <p:sldId id="415" r:id="rId43"/>
    <p:sldId id="416" r:id="rId44"/>
    <p:sldId id="439" r:id="rId45"/>
    <p:sldId id="440" r:id="rId46"/>
    <p:sldId id="441" r:id="rId47"/>
    <p:sldId id="362" r:id="rId48"/>
    <p:sldId id="445" r:id="rId49"/>
    <p:sldId id="426" r:id="rId50"/>
    <p:sldId id="376" r:id="rId51"/>
    <p:sldId id="422" r:id="rId52"/>
    <p:sldId id="369" r:id="rId53"/>
    <p:sldId id="370" r:id="rId54"/>
    <p:sldId id="363" r:id="rId55"/>
    <p:sldId id="364" r:id="rId56"/>
    <p:sldId id="365" r:id="rId57"/>
    <p:sldId id="366" r:id="rId58"/>
    <p:sldId id="367" r:id="rId59"/>
    <p:sldId id="368" r:id="rId60"/>
    <p:sldId id="446" r:id="rId61"/>
    <p:sldId id="419" r:id="rId62"/>
    <p:sldId id="420" r:id="rId63"/>
    <p:sldId id="428" r:id="rId64"/>
    <p:sldId id="383" r:id="rId65"/>
    <p:sldId id="384" r:id="rId66"/>
    <p:sldId id="387" r:id="rId67"/>
    <p:sldId id="388" r:id="rId68"/>
    <p:sldId id="389" r:id="rId69"/>
    <p:sldId id="390" r:id="rId70"/>
    <p:sldId id="429" r:id="rId71"/>
    <p:sldId id="407" r:id="rId72"/>
    <p:sldId id="430" r:id="rId73"/>
    <p:sldId id="431" r:id="rId74"/>
    <p:sldId id="433" r:id="rId75"/>
    <p:sldId id="421" r:id="rId76"/>
    <p:sldId id="447" r:id="rId77"/>
    <p:sldId id="432" r:id="rId78"/>
  </p:sldIdLst>
  <p:sldSz cx="9144000" cy="6858000" type="screen4x3"/>
  <p:notesSz cx="6718300" cy="9867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A3E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1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3A065-AA04-874C-87A2-5AEFA1FA5797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18169-771C-AA44-BE04-E747FFB43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42DFC3-00CA-D248-95FE-37C6A58E78D6}" type="slidenum">
              <a:rPr lang="en-US"/>
              <a:pPr/>
              <a:t>13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D58F02-8C90-B14C-891A-A51EF3BA599D}" type="slidenum">
              <a:rPr lang="en-US"/>
              <a:pPr/>
              <a:t>14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A3618-31E0-0A4E-89F7-0A576DF040F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8D180-1AD3-4588-8D6D-ACE3E08DC7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E1CEE-E212-42B5-B4DD-ACFC892848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05F11-9D18-6249-82E6-C1FAFF2C85A2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52A8A-40CA-E640-91E0-496DB94D2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wmf"/><Relationship Id="rId4" Type="http://schemas.openxmlformats.org/officeDocument/2006/relationships/image" Target="../media/image6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alphaModFix amt="73000"/>
            <a:lum bright="23000" contrast="48000"/>
          </a:blip>
          <a:srcRect l="1025" t="5756" r="8717" b="5035"/>
          <a:stretch>
            <a:fillRect/>
          </a:stretch>
        </p:blipFill>
        <p:spPr bwMode="auto">
          <a:xfrm>
            <a:off x="-64" y="12"/>
            <a:ext cx="9144064" cy="6869858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26307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Machine Layout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180"/>
            <a:ext cx="6400800" cy="1752600"/>
          </a:xfrm>
        </p:spPr>
        <p:txBody>
          <a:bodyPr/>
          <a:lstStyle/>
          <a:p>
            <a:r>
              <a:rPr lang="en-US" dirty="0" smtClean="0"/>
              <a:t>Lau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Gatignon / CERN-EN-MEF</a:t>
            </a:r>
          </a:p>
          <a:p>
            <a:endParaRPr lang="en-US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For MDI and associated WG</a:t>
            </a:r>
            <a:endParaRPr lang="en-US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1560" y="3108254"/>
            <a:ext cx="2995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ACE meeting 3-2-2010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81000" y="457200"/>
            <a:ext cx="8458200" cy="6248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“Hybrid” approach, Version 2:</a:t>
            </a:r>
            <a:endParaRPr kumimoji="0" lang="en-US" sz="2000" b="1" i="1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D3F26D0-BCA8-4401-9540-DCB17E4C760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800600"/>
            <a:ext cx="792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i="1" dirty="0" smtClean="0"/>
              <a:t> The presence of the “ring” decrease slightly the Gradient (by 15-20 T/m) but will assure a more precise and stiff assembly</a:t>
            </a:r>
          </a:p>
          <a:p>
            <a:endParaRPr lang="en-US" sz="2000" i="1" dirty="0" smtClean="0"/>
          </a:p>
          <a:p>
            <a:pPr>
              <a:buFontTx/>
              <a:buChar char="-"/>
            </a:pPr>
            <a:r>
              <a:rPr lang="en-US" sz="2000" i="1" dirty="0" smtClean="0"/>
              <a:t> EM Coils design will permit wide operation conditions (with or without water cooling) that can be critical for performances (ex. stabilization)</a:t>
            </a:r>
            <a:endParaRPr lang="en-US" sz="2000" i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62600" y="4876800"/>
            <a:ext cx="6781800" cy="4572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000" i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1000" i="1" dirty="0" smtClean="0"/>
              <a:t>CLIC09 Workshop” 12-16 October 2009 , </a:t>
            </a:r>
            <a:r>
              <a:rPr lang="it-IT" sz="1000" i="1" dirty="0" smtClean="0"/>
              <a:t>M. Modena</a:t>
            </a:r>
          </a:p>
        </p:txBody>
      </p:sp>
      <p:grpSp>
        <p:nvGrpSpPr>
          <p:cNvPr id="6" name="Group 13"/>
          <p:cNvGrpSpPr/>
          <p:nvPr/>
        </p:nvGrpSpPr>
        <p:grpSpPr>
          <a:xfrm>
            <a:off x="609600" y="838200"/>
            <a:ext cx="8153400" cy="3589015"/>
            <a:chOff x="609600" y="838200"/>
            <a:chExt cx="8153400" cy="358901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838200"/>
              <a:ext cx="4393996" cy="2053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8" name="Content Placeholder 3"/>
            <p:cNvGraphicFramePr>
              <a:graphicFrameLocks/>
            </p:cNvGraphicFramePr>
            <p:nvPr/>
          </p:nvGraphicFramePr>
          <p:xfrm>
            <a:off x="678051" y="3314695"/>
            <a:ext cx="4343400" cy="1112520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2141951"/>
                  <a:gridCol w="2201449"/>
                </a:tblGrid>
                <a:tr h="370840">
                  <a:tc>
                    <a:txBody>
                      <a:bodyPr/>
                      <a:lstStyle/>
                      <a:p>
                        <a:endParaRPr lang="en-US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err="1" smtClean="0"/>
                          <a:t>Iw</a:t>
                        </a:r>
                        <a:r>
                          <a:rPr lang="en-US" dirty="0" smtClean="0"/>
                          <a:t>=5000 [A]</a:t>
                        </a:r>
                        <a:endParaRPr lang="en-US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Grad</a:t>
                        </a:r>
                        <a:r>
                          <a:rPr lang="en-US" baseline="0" dirty="0" smtClean="0"/>
                          <a:t> [T/m] </a:t>
                        </a:r>
                        <a:r>
                          <a:rPr lang="en-US" dirty="0" smtClean="0"/>
                          <a:t>Sm</a:t>
                        </a:r>
                        <a:r>
                          <a:rPr lang="en-US" baseline="-25000" dirty="0" smtClean="0"/>
                          <a:t>2</a:t>
                        </a:r>
                        <a:r>
                          <a:rPr lang="en-US" dirty="0" smtClean="0"/>
                          <a:t>Co</a:t>
                        </a:r>
                        <a:r>
                          <a:rPr lang="en-US" baseline="-25000" dirty="0" smtClean="0"/>
                          <a:t>17</a:t>
                        </a:r>
                        <a:endParaRPr lang="en-US" baseline="-250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531</a:t>
                        </a:r>
                        <a:endParaRPr lang="en-US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Grad</a:t>
                        </a:r>
                        <a:r>
                          <a:rPr lang="en-US" baseline="0" dirty="0" smtClean="0"/>
                          <a:t> [T/m] </a:t>
                        </a:r>
                        <a:r>
                          <a:rPr lang="en-US" dirty="0" smtClean="0"/>
                          <a:t>Nd</a:t>
                        </a:r>
                        <a:r>
                          <a:rPr lang="en-US" baseline="-25000" dirty="0" smtClean="0"/>
                          <a:t>2</a:t>
                        </a:r>
                        <a:r>
                          <a:rPr lang="en-US" dirty="0" smtClean="0"/>
                          <a:t>Fe</a:t>
                        </a:r>
                        <a:r>
                          <a:rPr lang="en-US" baseline="-25000" dirty="0" smtClean="0"/>
                          <a:t>14</a:t>
                        </a:r>
                        <a:r>
                          <a:rPr lang="en-US" dirty="0" smtClean="0"/>
                          <a:t>B</a:t>
                        </a:r>
                        <a:endParaRPr lang="en-US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599</a:t>
                        </a:r>
                        <a:endParaRPr lang="en-US" dirty="0"/>
                      </a:p>
                    </a:txBody>
                    <a:tcPr/>
                  </a:tc>
                </a:tr>
              </a:tbl>
            </a:graphicData>
          </a:graphic>
        </p:graphicFrame>
        <p:pic>
          <p:nvPicPr>
            <p:cNvPr id="9" name="Picture 8" descr="HM_29_01_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9200" y="1219200"/>
              <a:ext cx="3733800" cy="2885209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4898546" y="8"/>
            <a:ext cx="4234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rgbClr val="008A3E"/>
                </a:solidFill>
              </a:rPr>
              <a:t>Slightly revised version of previous figure – </a:t>
            </a:r>
            <a:r>
              <a:rPr lang="en-US" sz="1400" b="1" i="1" dirty="0" err="1" smtClean="0">
                <a:solidFill>
                  <a:srgbClr val="008A3E"/>
                </a:solidFill>
              </a:rPr>
              <a:t>M.Modena</a:t>
            </a:r>
            <a:endParaRPr lang="en-US" sz="1400" b="1" i="1" dirty="0">
              <a:solidFill>
                <a:srgbClr val="008A3E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093"/>
            <a:ext cx="9171310" cy="63692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058"/>
            <a:ext cx="9144000" cy="6381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73C094-676F-BB4A-8B77-DA9BE950509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>
                <a:latin typeface="Times New Roman" charset="0"/>
              </a:rPr>
              <a:t>Supporting QD0 in CLIC</a:t>
            </a:r>
            <a:endParaRPr lang="en-US" smtClean="0">
              <a:latin typeface="Times New Roman" charset="0"/>
            </a:endParaRPr>
          </a:p>
        </p:txBody>
      </p:sp>
      <p:sp>
        <p:nvSpPr>
          <p:cNvPr id="39940" name="Text Box 17"/>
          <p:cNvSpPr txBox="1">
            <a:spLocks noChangeArrowheads="1"/>
          </p:cNvSpPr>
          <p:nvPr/>
        </p:nvSpPr>
        <p:spPr bwMode="auto">
          <a:xfrm>
            <a:off x="1100901" y="1011995"/>
            <a:ext cx="6873950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endParaRPr lang="en-US" sz="2400">
              <a:solidFill>
                <a:srgbClr val="00547E"/>
              </a:solidFill>
            </a:endParaRPr>
          </a:p>
          <a:p>
            <a:pPr>
              <a:spcAft>
                <a:spcPts val="1000"/>
              </a:spcAft>
              <a:buFontTx/>
              <a:buChar char="•"/>
            </a:pPr>
            <a:r>
              <a:rPr lang="en-US" sz="2400">
                <a:solidFill>
                  <a:srgbClr val="F82704"/>
                </a:solidFill>
              </a:rPr>
              <a:t> Measurements tend to confirm the idea that the QD0 support must be independent from the experiment.  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en-US" sz="2400">
                <a:solidFill>
                  <a:srgbClr val="00547E"/>
                </a:solidFill>
              </a:rPr>
              <a:t> However, to obtain the  peak luminosity, the last focusing magnet must penetrate inside the experiment.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en-US" sz="2400">
                <a:solidFill>
                  <a:srgbClr val="00547E"/>
                </a:solidFill>
              </a:rPr>
              <a:t> </a:t>
            </a:r>
            <a:r>
              <a:rPr lang="en-US" sz="2400">
                <a:solidFill>
                  <a:srgbClr val="F82704"/>
                </a:solidFill>
              </a:rPr>
              <a:t>To get the best results, the QD0 support must be shortened and strengthened</a:t>
            </a:r>
            <a:r>
              <a:rPr lang="en-US" sz="2400">
                <a:solidFill>
                  <a:srgbClr val="00547E"/>
                </a:solidFill>
              </a:rPr>
              <a:t>.</a:t>
            </a:r>
            <a:endParaRPr lang="en-US" sz="2400">
              <a:solidFill>
                <a:srgbClr val="FF0000"/>
              </a:solidFill>
            </a:endParaRPr>
          </a:p>
          <a:p>
            <a:pPr>
              <a:spcAft>
                <a:spcPts val="1000"/>
              </a:spcAft>
              <a:buFontTx/>
              <a:buChar char="•"/>
            </a:pPr>
            <a:r>
              <a:rPr lang="en-US" sz="2400">
                <a:solidFill>
                  <a:srgbClr val="FF0000"/>
                </a:solidFill>
              </a:rPr>
              <a:t> </a:t>
            </a:r>
            <a:r>
              <a:rPr lang="en-US" sz="2400">
                <a:solidFill>
                  <a:srgbClr val="00547E"/>
                </a:solidFill>
              </a:rPr>
              <a:t>In addition the nearby machine and experimental areas must be designed to minimize (suppress) ground vibration.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100" y="6531557"/>
            <a:ext cx="2247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8000"/>
                </a:solidFill>
              </a:rPr>
              <a:t>A.Herve</a:t>
            </a:r>
            <a:r>
              <a:rPr lang="en-US" i="1" dirty="0" smtClean="0">
                <a:solidFill>
                  <a:srgbClr val="008000"/>
                </a:solidFill>
              </a:rPr>
              <a:t>, </a:t>
            </a:r>
            <a:r>
              <a:rPr lang="en-US" i="1" dirty="0" err="1" smtClean="0">
                <a:solidFill>
                  <a:srgbClr val="008000"/>
                </a:solidFill>
              </a:rPr>
              <a:t>H.Gerwig</a:t>
            </a:r>
            <a:r>
              <a:rPr lang="en-US" i="1" dirty="0" smtClean="0">
                <a:solidFill>
                  <a:srgbClr val="008000"/>
                </a:solidFill>
              </a:rPr>
              <a:t>, …</a:t>
            </a:r>
            <a:endParaRPr lang="en-US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advTm="6126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79892A-E99F-8445-80E4-B6D4E443658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>
                <a:latin typeface="Times New Roman" charset="0"/>
              </a:rPr>
              <a:t>Alternative scheme to support QD0</a:t>
            </a:r>
            <a:endParaRPr lang="en-US" smtClean="0">
              <a:latin typeface="Times New Roman" charset="0"/>
            </a:endParaRPr>
          </a:p>
        </p:txBody>
      </p:sp>
      <p:sp>
        <p:nvSpPr>
          <p:cNvPr id="41988" name="Text Box 17"/>
          <p:cNvSpPr txBox="1">
            <a:spLocks noChangeArrowheads="1"/>
          </p:cNvSpPr>
          <p:nvPr/>
        </p:nvSpPr>
        <p:spPr bwMode="auto">
          <a:xfrm>
            <a:off x="1089032" y="854075"/>
            <a:ext cx="6873950" cy="516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endParaRPr lang="en-US" sz="2400">
              <a:solidFill>
                <a:srgbClr val="00547E"/>
              </a:solidFill>
            </a:endParaRPr>
          </a:p>
          <a:p>
            <a:pPr>
              <a:spcAft>
                <a:spcPts val="1000"/>
              </a:spcAft>
              <a:buFontTx/>
              <a:buChar char="•"/>
            </a:pPr>
            <a:r>
              <a:rPr lang="en-US" sz="2400">
                <a:solidFill>
                  <a:srgbClr val="F82704"/>
                </a:solidFill>
              </a:rPr>
              <a:t> </a:t>
            </a:r>
            <a:r>
              <a:rPr lang="en-US" sz="2400">
                <a:solidFill>
                  <a:srgbClr val="FF0000"/>
                </a:solidFill>
              </a:rPr>
              <a:t>If CLIC experiments abandon the opening on IP (which is </a:t>
            </a:r>
            <a:r>
              <a:rPr lang="en-US" sz="2400" i="1">
                <a:solidFill>
                  <a:srgbClr val="FF0000"/>
                </a:solidFill>
              </a:rPr>
              <a:t>very </a:t>
            </a:r>
            <a:r>
              <a:rPr lang="en-US" sz="2400">
                <a:solidFill>
                  <a:srgbClr val="FF0000"/>
                </a:solidFill>
              </a:rPr>
              <a:t>limited and not so important if the push-pull movement is as quickly done as expected) then there are solutions. 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en-US" sz="2400">
                <a:solidFill>
                  <a:srgbClr val="00547E"/>
                </a:solidFill>
              </a:rPr>
              <a:t>One can move a solid supporting point way inside the experiment 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en-US" sz="2400">
                <a:solidFill>
                  <a:srgbClr val="F82704"/>
                </a:solidFill>
              </a:rPr>
              <a:t>Transport this (decoupled) heavy support/QD0 assembly to the Garage position with the Experiment, 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en-US" sz="2400">
                <a:solidFill>
                  <a:srgbClr val="00547E"/>
                </a:solidFill>
              </a:rPr>
              <a:t>Then extract it.</a:t>
            </a:r>
          </a:p>
          <a:p>
            <a:pPr>
              <a:spcAft>
                <a:spcPts val="1000"/>
              </a:spcAft>
            </a:pPr>
            <a:endParaRPr lang="en-US" sz="2400">
              <a:solidFill>
                <a:srgbClr val="FF0000"/>
              </a:solidFill>
            </a:endParaRPr>
          </a:p>
          <a:p>
            <a:pPr>
              <a:spcAft>
                <a:spcPts val="1000"/>
              </a:spcAft>
            </a:pPr>
            <a:endParaRPr lang="en-US" sz="2400">
              <a:solidFill>
                <a:srgbClr val="F8270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100" y="6531557"/>
            <a:ext cx="2247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8000"/>
                </a:solidFill>
              </a:rPr>
              <a:t>A.Herve</a:t>
            </a:r>
            <a:r>
              <a:rPr lang="en-US" i="1" dirty="0" smtClean="0">
                <a:solidFill>
                  <a:srgbClr val="008000"/>
                </a:solidFill>
              </a:rPr>
              <a:t>, </a:t>
            </a:r>
            <a:r>
              <a:rPr lang="en-US" i="1" dirty="0" err="1" smtClean="0">
                <a:solidFill>
                  <a:srgbClr val="008000"/>
                </a:solidFill>
              </a:rPr>
              <a:t>H.Gerwig</a:t>
            </a:r>
            <a:r>
              <a:rPr lang="en-US" i="1" dirty="0" smtClean="0">
                <a:solidFill>
                  <a:srgbClr val="008000"/>
                </a:solidFill>
              </a:rPr>
              <a:t>, …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6680" y="5454654"/>
            <a:ext cx="7940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It may be necessary to segment QD0, one part in the detector,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					    	      one part in the tunnel 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advTm="612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CLIC QD0 Supp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0200"/>
            <a:ext cx="9144000" cy="622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1482211" y="182564"/>
            <a:ext cx="7035099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3200" b="1">
                <a:solidFill>
                  <a:srgbClr val="00547E"/>
                </a:solidFill>
                <a:latin typeface="Times New Roman" charset="0"/>
              </a:rPr>
              <a:t>Alternative scheme to support in CLIC</a:t>
            </a:r>
            <a:endParaRPr lang="en-US" sz="3200" b="1">
              <a:solidFill>
                <a:srgbClr val="00547E"/>
              </a:solidFill>
              <a:latin typeface="Times New Roman" charset="0"/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 flipH="1" flipV="1">
            <a:off x="4047514" y="990600"/>
            <a:ext cx="59348" cy="1866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4092026" y="1025525"/>
            <a:ext cx="12388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At least 5m</a:t>
            </a:r>
            <a:br>
              <a:rPr lang="en-US"/>
            </a:br>
            <a:r>
              <a:rPr lang="en-US"/>
              <a:t>concrete</a:t>
            </a:r>
            <a:br>
              <a:rPr lang="en-US"/>
            </a:br>
            <a:r>
              <a:rPr lang="en-US"/>
              <a:t>for RP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8450" y="6482096"/>
            <a:ext cx="6930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Calculations under way for vibrations of such a report (</a:t>
            </a:r>
            <a:r>
              <a:rPr lang="en-US" b="1" i="1" dirty="0" err="1" smtClean="0">
                <a:solidFill>
                  <a:srgbClr val="008000"/>
                </a:solidFill>
              </a:rPr>
              <a:t>H.Gerwig</a:t>
            </a:r>
            <a:r>
              <a:rPr lang="en-US" b="1" i="1" dirty="0" smtClean="0">
                <a:solidFill>
                  <a:srgbClr val="008000"/>
                </a:solidFill>
              </a:rPr>
              <a:t> et al)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>
            <a:normAutofit fontScale="90000"/>
          </a:bodyPr>
          <a:lstStyle/>
          <a:p>
            <a:r>
              <a:rPr lang="en-US" sz="2800" b="1" i="1" u="sng"/>
              <a:t>Baseline Detector Parameters  for 5 T  (‘SiD’)  </a:t>
            </a:r>
            <a:br>
              <a:rPr lang="en-US" sz="2800" b="1" i="1" u="sng"/>
            </a:br>
            <a:r>
              <a:rPr lang="en-US" sz="2800" b="1" i="1"/>
              <a:t>massive endcap, no endcap coils</a:t>
            </a:r>
            <a:r>
              <a:rPr lang="en-US" sz="2800" b="1" i="1" u="sng"/>
              <a:t> </a:t>
            </a:r>
          </a:p>
        </p:txBody>
      </p:sp>
      <p:pic>
        <p:nvPicPr>
          <p:cNvPr id="67587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pic>
        <p:nvPicPr>
          <p:cNvPr id="67588" name="Picture 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990600" y="1143000"/>
            <a:ext cx="7620000" cy="5046663"/>
          </a:xfrm>
        </p:spPr>
      </p:pic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200" i="1"/>
              <a:t> ¼ Detector, details (SiD-ish)</a:t>
            </a:r>
          </a:p>
        </p:txBody>
      </p:sp>
      <p:pic>
        <p:nvPicPr>
          <p:cNvPr id="68611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pic>
        <p:nvPicPr>
          <p:cNvPr id="68612" name="Picture 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066800" y="1143000"/>
            <a:ext cx="7391400" cy="5105400"/>
          </a:xfrm>
        </p:spPr>
      </p:pic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3962400" y="2514600"/>
            <a:ext cx="1339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Barrel yoke</a:t>
            </a:r>
          </a:p>
          <a:p>
            <a:pPr algn="ctr"/>
            <a:r>
              <a:rPr lang="en-US"/>
              <a:t>+ muons</a:t>
            </a:r>
          </a:p>
        </p:txBody>
      </p:sp>
      <p:sp>
        <p:nvSpPr>
          <p:cNvPr id="68623" name="Text Box 15"/>
          <p:cNvSpPr txBox="1">
            <a:spLocks noChangeArrowheads="1"/>
          </p:cNvSpPr>
          <p:nvPr/>
        </p:nvSpPr>
        <p:spPr bwMode="auto">
          <a:xfrm>
            <a:off x="1981200" y="2590800"/>
            <a:ext cx="1568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Endcap yoke </a:t>
            </a:r>
          </a:p>
          <a:p>
            <a:pPr algn="ctr"/>
            <a:r>
              <a:rPr lang="en-US"/>
              <a:t>+ muons</a:t>
            </a:r>
          </a:p>
        </p:txBody>
      </p:sp>
      <p:sp>
        <p:nvSpPr>
          <p:cNvPr id="68624" name="Text Box 16"/>
          <p:cNvSpPr txBox="1">
            <a:spLocks noChangeArrowheads="1"/>
          </p:cNvSpPr>
          <p:nvPr/>
        </p:nvSpPr>
        <p:spPr bwMode="auto">
          <a:xfrm>
            <a:off x="3657600" y="3505200"/>
            <a:ext cx="1933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Coil &amp; vacuum tank</a:t>
            </a:r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4724400" y="3886200"/>
            <a:ext cx="7254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Barrel</a:t>
            </a:r>
          </a:p>
          <a:p>
            <a:r>
              <a:rPr lang="en-US" sz="1600"/>
              <a:t>HCAL</a:t>
            </a:r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auto">
          <a:xfrm>
            <a:off x="3641725" y="3922713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Endcap</a:t>
            </a:r>
          </a:p>
          <a:p>
            <a:r>
              <a:rPr lang="en-US"/>
              <a:t>HCAL</a:t>
            </a:r>
          </a:p>
        </p:txBody>
      </p: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4708525" y="4456113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vertex</a:t>
            </a:r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auto">
          <a:xfrm>
            <a:off x="5699125" y="5218113"/>
            <a:ext cx="154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</a:t>
            </a:r>
            <a:r>
              <a:rPr lang="en-US">
                <a:ea typeface="Arial" pitchFamily="-107" charset="0"/>
                <a:cs typeface="Arial" pitchFamily="-107" charset="0"/>
              </a:rPr>
              <a:t>* = 3800mm</a:t>
            </a:r>
          </a:p>
        </p:txBody>
      </p:sp>
      <p:sp>
        <p:nvSpPr>
          <p:cNvPr id="68629" name="Rectangle 21"/>
          <p:cNvSpPr>
            <a:spLocks noChangeArrowheads="1"/>
          </p:cNvSpPr>
          <p:nvPr/>
        </p:nvSpPr>
        <p:spPr bwMode="auto">
          <a:xfrm>
            <a:off x="5715000" y="5257800"/>
            <a:ext cx="1524000" cy="304800"/>
          </a:xfrm>
          <a:prstGeom prst="rect">
            <a:avLst/>
          </a:prstGeom>
          <a:gradFill rotWithShape="1">
            <a:gsLst>
              <a:gs pos="0">
                <a:schemeClr val="accent1">
                  <a:alpha val="21001"/>
                </a:schemeClr>
              </a:gs>
              <a:gs pos="100000">
                <a:schemeClr val="accent1">
                  <a:gamma/>
                  <a:shade val="46275"/>
                  <a:invGamma/>
                  <a:alpha val="22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30" name="Line 22"/>
          <p:cNvSpPr>
            <a:spLocks noChangeShapeType="1"/>
          </p:cNvSpPr>
          <p:nvPr/>
        </p:nvSpPr>
        <p:spPr bwMode="auto">
          <a:xfrm flipH="1">
            <a:off x="4648200" y="5486400"/>
            <a:ext cx="990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3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200" i="1"/>
              <a:t>Support tube details (SiD-ish)</a:t>
            </a:r>
          </a:p>
        </p:txBody>
      </p:sp>
      <p:pic>
        <p:nvPicPr>
          <p:cNvPr id="75779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792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47800"/>
            <a:ext cx="8991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5793" name="Text Box 17"/>
          <p:cNvSpPr txBox="1">
            <a:spLocks noChangeArrowheads="1"/>
          </p:cNvSpPr>
          <p:nvPr/>
        </p:nvSpPr>
        <p:spPr bwMode="auto">
          <a:xfrm>
            <a:off x="6781800" y="2286000"/>
            <a:ext cx="1155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ECAL –ring</a:t>
            </a:r>
            <a:r>
              <a:rPr lang="en-US"/>
              <a:t> </a:t>
            </a:r>
          </a:p>
        </p:txBody>
      </p:sp>
      <p:sp>
        <p:nvSpPr>
          <p:cNvPr id="75794" name="Text Box 18"/>
          <p:cNvSpPr txBox="1">
            <a:spLocks noChangeArrowheads="1"/>
          </p:cNvSpPr>
          <p:nvPr/>
        </p:nvSpPr>
        <p:spPr bwMode="auto">
          <a:xfrm>
            <a:off x="6781800" y="3657600"/>
            <a:ext cx="795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Lumical</a:t>
            </a:r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6781800" y="2362200"/>
            <a:ext cx="1066800" cy="304800"/>
          </a:xfrm>
          <a:prstGeom prst="rect">
            <a:avLst/>
          </a:prstGeom>
          <a:gradFill rotWithShape="1">
            <a:gsLst>
              <a:gs pos="0">
                <a:schemeClr val="accent1">
                  <a:alpha val="17000"/>
                </a:schemeClr>
              </a:gs>
              <a:gs pos="100000">
                <a:schemeClr val="accent1">
                  <a:gamma/>
                  <a:shade val="46275"/>
                  <a:invGamma/>
                  <a:alpha val="19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6" name="Line 20"/>
          <p:cNvSpPr>
            <a:spLocks noChangeShapeType="1"/>
          </p:cNvSpPr>
          <p:nvPr/>
        </p:nvSpPr>
        <p:spPr bwMode="auto">
          <a:xfrm flipH="1">
            <a:off x="6629400" y="25146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6858000" y="3657600"/>
            <a:ext cx="685800" cy="304800"/>
          </a:xfrm>
          <a:prstGeom prst="rect">
            <a:avLst/>
          </a:prstGeom>
          <a:gradFill rotWithShape="1">
            <a:gsLst>
              <a:gs pos="0">
                <a:schemeClr val="accent1">
                  <a:alpha val="21001"/>
                </a:schemeClr>
              </a:gs>
              <a:gs pos="100000">
                <a:schemeClr val="accent1">
                  <a:gamma/>
                  <a:shade val="46275"/>
                  <a:invGamma/>
                  <a:alpha val="21001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8" name="Line 22"/>
          <p:cNvSpPr>
            <a:spLocks noChangeShapeType="1"/>
          </p:cNvSpPr>
          <p:nvPr/>
        </p:nvSpPr>
        <p:spPr bwMode="auto">
          <a:xfrm flipH="1" flipV="1">
            <a:off x="6477000" y="35052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9" name="Text Box 23"/>
          <p:cNvSpPr txBox="1">
            <a:spLocks noChangeArrowheads="1"/>
          </p:cNvSpPr>
          <p:nvPr/>
        </p:nvSpPr>
        <p:spPr bwMode="auto">
          <a:xfrm>
            <a:off x="5775325" y="3516313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valve</a:t>
            </a:r>
          </a:p>
        </p:txBody>
      </p:sp>
      <p:sp>
        <p:nvSpPr>
          <p:cNvPr id="75802" name="Rectangle 26"/>
          <p:cNvSpPr>
            <a:spLocks noChangeArrowheads="1"/>
          </p:cNvSpPr>
          <p:nvPr/>
        </p:nvSpPr>
        <p:spPr bwMode="auto">
          <a:xfrm>
            <a:off x="5791200" y="3581400"/>
            <a:ext cx="533400" cy="228600"/>
          </a:xfrm>
          <a:prstGeom prst="rect">
            <a:avLst/>
          </a:prstGeom>
          <a:gradFill rotWithShape="1">
            <a:gsLst>
              <a:gs pos="0">
                <a:schemeClr val="accent1">
                  <a:alpha val="16000"/>
                </a:schemeClr>
              </a:gs>
              <a:gs pos="100000">
                <a:schemeClr val="accent1">
                  <a:gamma/>
                  <a:shade val="46275"/>
                  <a:invGamma/>
                  <a:alpha val="16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03" name="Line 27"/>
          <p:cNvSpPr>
            <a:spLocks noChangeShapeType="1"/>
          </p:cNvSpPr>
          <p:nvPr/>
        </p:nvSpPr>
        <p:spPr bwMode="auto">
          <a:xfrm flipV="1">
            <a:off x="6096000" y="34290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04" name="Text Box 28"/>
          <p:cNvSpPr txBox="1">
            <a:spLocks noChangeArrowheads="1"/>
          </p:cNvSpPr>
          <p:nvPr/>
        </p:nvSpPr>
        <p:spPr bwMode="auto">
          <a:xfrm>
            <a:off x="5241925" y="4098925"/>
            <a:ext cx="9731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Beamcal</a:t>
            </a:r>
          </a:p>
        </p:txBody>
      </p:sp>
      <p:sp>
        <p:nvSpPr>
          <p:cNvPr id="75805" name="Rectangle 29"/>
          <p:cNvSpPr>
            <a:spLocks noChangeArrowheads="1"/>
          </p:cNvSpPr>
          <p:nvPr/>
        </p:nvSpPr>
        <p:spPr bwMode="auto">
          <a:xfrm>
            <a:off x="5257800" y="4114800"/>
            <a:ext cx="914400" cy="304800"/>
          </a:xfrm>
          <a:prstGeom prst="rect">
            <a:avLst/>
          </a:prstGeom>
          <a:gradFill rotWithShape="1">
            <a:gsLst>
              <a:gs pos="0">
                <a:schemeClr val="accent1">
                  <a:alpha val="17000"/>
                </a:schemeClr>
              </a:gs>
              <a:gs pos="100000">
                <a:schemeClr val="accent1">
                  <a:gamma/>
                  <a:shade val="46275"/>
                  <a:invGamma/>
                  <a:alpha val="19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07" name="Line 31"/>
          <p:cNvSpPr>
            <a:spLocks noChangeShapeType="1"/>
          </p:cNvSpPr>
          <p:nvPr/>
        </p:nvSpPr>
        <p:spPr bwMode="auto">
          <a:xfrm flipH="1" flipV="1">
            <a:off x="4953000" y="3429000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08" name="Text Box 32"/>
          <p:cNvSpPr txBox="1">
            <a:spLocks noChangeArrowheads="1"/>
          </p:cNvSpPr>
          <p:nvPr/>
        </p:nvSpPr>
        <p:spPr bwMode="auto">
          <a:xfrm>
            <a:off x="4038600" y="2514600"/>
            <a:ext cx="873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2</a:t>
            </a:r>
            <a:r>
              <a:rPr lang="en-US" sz="1400" baseline="30000"/>
              <a:t>nd</a:t>
            </a:r>
            <a:r>
              <a:rPr lang="en-US" sz="1400"/>
              <a:t> valve</a:t>
            </a:r>
          </a:p>
        </p:txBody>
      </p:sp>
      <p:sp>
        <p:nvSpPr>
          <p:cNvPr id="75809" name="Rectangle 33"/>
          <p:cNvSpPr>
            <a:spLocks noChangeArrowheads="1"/>
          </p:cNvSpPr>
          <p:nvPr/>
        </p:nvSpPr>
        <p:spPr bwMode="auto">
          <a:xfrm>
            <a:off x="4114800" y="2514600"/>
            <a:ext cx="762000" cy="304800"/>
          </a:xfrm>
          <a:prstGeom prst="rect">
            <a:avLst/>
          </a:prstGeom>
          <a:gradFill rotWithShape="1">
            <a:gsLst>
              <a:gs pos="0">
                <a:schemeClr val="accent1">
                  <a:alpha val="8000"/>
                </a:schemeClr>
              </a:gs>
              <a:gs pos="100000">
                <a:schemeClr val="accent1">
                  <a:gamma/>
                  <a:shade val="46275"/>
                  <a:invGamma/>
                  <a:alpha val="10001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10" name="Line 34"/>
          <p:cNvSpPr>
            <a:spLocks noChangeShapeType="1"/>
          </p:cNvSpPr>
          <p:nvPr/>
        </p:nvSpPr>
        <p:spPr bwMode="auto">
          <a:xfrm>
            <a:off x="4648200" y="2819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11" name="Text Box 35"/>
          <p:cNvSpPr txBox="1">
            <a:spLocks noChangeArrowheads="1"/>
          </p:cNvSpPr>
          <p:nvPr/>
        </p:nvSpPr>
        <p:spPr bwMode="auto">
          <a:xfrm>
            <a:off x="4191000" y="4114800"/>
            <a:ext cx="623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BPM</a:t>
            </a:r>
          </a:p>
        </p:txBody>
      </p:sp>
      <p:sp>
        <p:nvSpPr>
          <p:cNvPr id="75812" name="Text Box 36"/>
          <p:cNvSpPr txBox="1">
            <a:spLocks noChangeArrowheads="1"/>
          </p:cNvSpPr>
          <p:nvPr/>
        </p:nvSpPr>
        <p:spPr bwMode="auto">
          <a:xfrm>
            <a:off x="3717925" y="4532313"/>
            <a:ext cx="81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Kicker</a:t>
            </a:r>
          </a:p>
        </p:txBody>
      </p:sp>
      <p:sp>
        <p:nvSpPr>
          <p:cNvPr id="75813" name="Rectangle 37"/>
          <p:cNvSpPr>
            <a:spLocks noChangeArrowheads="1"/>
          </p:cNvSpPr>
          <p:nvPr/>
        </p:nvSpPr>
        <p:spPr bwMode="auto">
          <a:xfrm>
            <a:off x="4267200" y="4114800"/>
            <a:ext cx="457200" cy="304800"/>
          </a:xfrm>
          <a:prstGeom prst="rect">
            <a:avLst/>
          </a:prstGeom>
          <a:gradFill rotWithShape="1">
            <a:gsLst>
              <a:gs pos="0">
                <a:schemeClr val="accent1">
                  <a:alpha val="16000"/>
                </a:schemeClr>
              </a:gs>
              <a:gs pos="100000">
                <a:schemeClr val="accent1">
                  <a:gamma/>
                  <a:shade val="46275"/>
                  <a:invGamma/>
                  <a:alpha val="17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14" name="Rectangle 38"/>
          <p:cNvSpPr>
            <a:spLocks noChangeArrowheads="1"/>
          </p:cNvSpPr>
          <p:nvPr/>
        </p:nvSpPr>
        <p:spPr bwMode="auto">
          <a:xfrm>
            <a:off x="3810000" y="4572000"/>
            <a:ext cx="685800" cy="304800"/>
          </a:xfrm>
          <a:prstGeom prst="rect">
            <a:avLst/>
          </a:prstGeom>
          <a:gradFill rotWithShape="1">
            <a:gsLst>
              <a:gs pos="0">
                <a:schemeClr val="accent1">
                  <a:alpha val="24001"/>
                </a:schemeClr>
              </a:gs>
              <a:gs pos="100000">
                <a:schemeClr val="accent1">
                  <a:gamma/>
                  <a:shade val="46275"/>
                  <a:invGamma/>
                  <a:alpha val="21001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15" name="Line 39"/>
          <p:cNvSpPr>
            <a:spLocks noChangeShapeType="1"/>
          </p:cNvSpPr>
          <p:nvPr/>
        </p:nvSpPr>
        <p:spPr bwMode="auto">
          <a:xfrm flipH="1" flipV="1">
            <a:off x="4343400" y="34290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16" name="Line 40"/>
          <p:cNvSpPr>
            <a:spLocks noChangeShapeType="1"/>
          </p:cNvSpPr>
          <p:nvPr/>
        </p:nvSpPr>
        <p:spPr bwMode="auto">
          <a:xfrm flipV="1">
            <a:off x="4038600" y="3200400"/>
            <a:ext cx="76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17" name="Text Box 41"/>
          <p:cNvSpPr txBox="1">
            <a:spLocks noChangeArrowheads="1"/>
          </p:cNvSpPr>
          <p:nvPr/>
        </p:nvSpPr>
        <p:spPr bwMode="auto">
          <a:xfrm>
            <a:off x="974725" y="4227513"/>
            <a:ext cx="22669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QD0, </a:t>
            </a:r>
          </a:p>
          <a:p>
            <a:r>
              <a:rPr lang="en-US"/>
              <a:t>max. length possible</a:t>
            </a:r>
          </a:p>
          <a:p>
            <a:r>
              <a:rPr lang="en-US"/>
              <a:t>= 2700 mm</a:t>
            </a:r>
          </a:p>
        </p:txBody>
      </p:sp>
      <p:sp>
        <p:nvSpPr>
          <p:cNvPr id="75818" name="Rectangle 42"/>
          <p:cNvSpPr>
            <a:spLocks noChangeArrowheads="1"/>
          </p:cNvSpPr>
          <p:nvPr/>
        </p:nvSpPr>
        <p:spPr bwMode="auto">
          <a:xfrm>
            <a:off x="990600" y="4267200"/>
            <a:ext cx="2209800" cy="1066800"/>
          </a:xfrm>
          <a:prstGeom prst="rect">
            <a:avLst/>
          </a:prstGeom>
          <a:gradFill rotWithShape="1">
            <a:gsLst>
              <a:gs pos="0">
                <a:schemeClr val="accent1">
                  <a:alpha val="19000"/>
                </a:schemeClr>
              </a:gs>
              <a:gs pos="100000">
                <a:schemeClr val="accent1">
                  <a:gamma/>
                  <a:shade val="46275"/>
                  <a:invGamma/>
                  <a:alpha val="14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19" name="Line 43"/>
          <p:cNvSpPr>
            <a:spLocks noChangeShapeType="1"/>
          </p:cNvSpPr>
          <p:nvPr/>
        </p:nvSpPr>
        <p:spPr bwMode="auto">
          <a:xfrm flipV="1">
            <a:off x="2209800" y="35814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 Dec. 2009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80010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200" i="1" dirty="0" smtClean="0"/>
              <a:t>Some final remarks on detector layout</a:t>
            </a:r>
            <a:endParaRPr lang="en-US" sz="3200" i="1" dirty="0"/>
          </a:p>
        </p:txBody>
      </p:sp>
      <p:pic>
        <p:nvPicPr>
          <p:cNvPr id="4403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10400" y="6248400"/>
            <a:ext cx="1981200" cy="457200"/>
          </a:xfrm>
          <a:noFill/>
          <a:ln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048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An engineering parameter drawing for  the </a:t>
            </a:r>
            <a:r>
              <a:rPr lang="en-US" sz="2000" b="1" dirty="0" err="1">
                <a:solidFill>
                  <a:schemeClr val="accent2"/>
                </a:solidFill>
              </a:rPr>
              <a:t>CLIC_SiD</a:t>
            </a:r>
            <a:r>
              <a:rPr lang="en-US" sz="2000" b="1" dirty="0">
                <a:solidFill>
                  <a:schemeClr val="accent2"/>
                </a:solidFill>
              </a:rPr>
              <a:t> exists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000" b="1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L</a:t>
            </a:r>
            <a:r>
              <a:rPr lang="en-US" sz="2000" b="1" dirty="0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* of 3800 mm and a QD0 of 2700 mm for this detector are realistic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000" b="1" dirty="0">
              <a:solidFill>
                <a:schemeClr val="accent2"/>
              </a:solidFill>
              <a:ea typeface="Arial" pitchFamily="-107" charset="0"/>
              <a:cs typeface="Arial" pitchFamily="-107" charset="0"/>
            </a:endParaRP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A parameter drawing will be created for the second detector, too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000" b="1" dirty="0">
              <a:solidFill>
                <a:schemeClr val="accent2"/>
              </a:solidFill>
              <a:ea typeface="Arial" pitchFamily="-107" charset="0"/>
              <a:cs typeface="Arial" pitchFamily="-107" charset="0"/>
            </a:endParaRP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Then fine-tuning can be undertaken (</a:t>
            </a:r>
            <a:r>
              <a:rPr lang="en-US" sz="2000" b="1" dirty="0" err="1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endcoils</a:t>
            </a:r>
            <a:r>
              <a:rPr lang="en-US" sz="2000" b="1" dirty="0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, length of QD0…)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000" b="1" dirty="0">
              <a:solidFill>
                <a:schemeClr val="accent2"/>
              </a:solidFill>
              <a:ea typeface="Arial" pitchFamily="-107" charset="0"/>
              <a:cs typeface="Arial" pitchFamily="-107" charset="0"/>
            </a:endParaRP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The support tube may be a 2 in 1 type (=separate tube for QD0)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000" b="1" dirty="0">
              <a:solidFill>
                <a:schemeClr val="accent2"/>
              </a:solidFill>
              <a:ea typeface="Arial" pitchFamily="-107" charset="0"/>
              <a:cs typeface="Arial" pitchFamily="-107" charset="0"/>
            </a:endParaRP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In order to advance the position of the kicker inside the support tube, studies concerning </a:t>
            </a:r>
            <a:r>
              <a:rPr lang="en-US" sz="2000" b="1" dirty="0" err="1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Beamcal</a:t>
            </a:r>
            <a:r>
              <a:rPr lang="en-US" sz="2000" b="1" dirty="0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 are under </a:t>
            </a:r>
            <a:r>
              <a:rPr lang="en-US" sz="2000" b="1" dirty="0" smtClean="0">
                <a:solidFill>
                  <a:schemeClr val="accent2"/>
                </a:solidFill>
                <a:ea typeface="Arial" pitchFamily="-107" charset="0"/>
                <a:cs typeface="Arial" pitchFamily="-107" charset="0"/>
              </a:rPr>
              <a:t>way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chemeClr val="accent2"/>
              </a:solidFill>
              <a:ea typeface="Arial" pitchFamily="-107" charset="0"/>
              <a:cs typeface="Arial" pitchFamily="-107" charset="0"/>
            </a:endParaRP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solidFill>
                  <a:srgbClr val="FF0000"/>
                </a:solidFill>
                <a:ea typeface="Arial" pitchFamily="-107" charset="0"/>
                <a:cs typeface="Arial" pitchFamily="-107" charset="0"/>
              </a:rPr>
              <a:t>……..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</a:pPr>
            <a:endParaRPr lang="en-US" sz="2000" b="1" dirty="0">
              <a:solidFill>
                <a:schemeClr val="accent2"/>
              </a:solidFill>
              <a:ea typeface="Arial" pitchFamily="-107" charset="0"/>
              <a:cs typeface="Arial" pitchFamily="-107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5800" y="3886200"/>
            <a:ext cx="6849836" cy="5143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918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16700"/>
            <a:ext cx="8512453" cy="4989710"/>
          </a:xfrm>
        </p:spPr>
        <p:txBody>
          <a:bodyPr>
            <a:normAutofit/>
          </a:bodyPr>
          <a:lstStyle/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smtClean="0">
                <a:solidFill>
                  <a:srgbClr val="0000FF"/>
                </a:solidFill>
              </a:rPr>
              <a:t>Introduction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smtClean="0">
                <a:solidFill>
                  <a:srgbClr val="0000FF"/>
                </a:solidFill>
              </a:rPr>
              <a:t>The QD0 magnet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smtClean="0">
                <a:solidFill>
                  <a:srgbClr val="0000FF"/>
                </a:solidFill>
              </a:rPr>
              <a:t>Ground motion and QD0 support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smtClean="0">
                <a:solidFill>
                  <a:srgbClr val="0000FF"/>
                </a:solidFill>
              </a:rPr>
              <a:t>QD0 </a:t>
            </a:r>
            <a:r>
              <a:rPr lang="en-US" sz="2595" dirty="0" err="1" smtClean="0">
                <a:solidFill>
                  <a:srgbClr val="0000FF"/>
                </a:solidFill>
              </a:rPr>
              <a:t>stabilisation</a:t>
            </a:r>
            <a:endParaRPr lang="en-US" sz="2595" dirty="0" smtClean="0">
              <a:solidFill>
                <a:srgbClr val="0000FF"/>
              </a:solidFill>
            </a:endParaRP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smtClean="0">
                <a:solidFill>
                  <a:srgbClr val="0000FF"/>
                </a:solidFill>
              </a:rPr>
              <a:t>Shortening the detector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smtClean="0">
                <a:solidFill>
                  <a:srgbClr val="0000FF"/>
                </a:solidFill>
              </a:rPr>
              <a:t>L*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smtClean="0">
                <a:solidFill>
                  <a:srgbClr val="0000FF"/>
                </a:solidFill>
              </a:rPr>
              <a:t>Intra-pulse feedback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err="1" smtClean="0">
                <a:solidFill>
                  <a:srgbClr val="0000FF"/>
                </a:solidFill>
              </a:rPr>
              <a:t>Prealignment</a:t>
            </a:r>
            <a:endParaRPr lang="en-US" sz="2595" dirty="0" smtClean="0">
              <a:solidFill>
                <a:srgbClr val="0000FF"/>
              </a:solidFill>
            </a:endParaRP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smtClean="0">
                <a:solidFill>
                  <a:srgbClr val="0000FF"/>
                </a:solidFill>
              </a:rPr>
              <a:t>New ideas</a:t>
            </a:r>
          </a:p>
          <a:p>
            <a:pPr marL="534988" indent="-534988">
              <a:buClr>
                <a:srgbClr val="FF0000"/>
              </a:buClr>
              <a:buFont typeface="Wingdings" charset="2"/>
              <a:buChar char="q"/>
            </a:pPr>
            <a:r>
              <a:rPr lang="en-US" sz="2595" dirty="0" smtClean="0">
                <a:solidFill>
                  <a:srgbClr val="0000FF"/>
                </a:solidFill>
              </a:rPr>
              <a:t>Conclusion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L.Gatignon, 13-10-2009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CLIC09 - Machine Detector Interface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379F3-0E0E-A946-9998-63A6E062515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30483" y="27891"/>
            <a:ext cx="349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QD0 </a:t>
            </a:r>
            <a:r>
              <a:rPr lang="en-US" sz="3600" b="1" dirty="0" err="1" smtClean="0"/>
              <a:t>Stabilisation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2092" y="1102580"/>
            <a:ext cx="8822993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47675" indent="-447675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Any movement (vibration) of the QD0 </a:t>
            </a:r>
            <a:r>
              <a:rPr lang="en-US" dirty="0" err="1" smtClean="0">
                <a:solidFill>
                  <a:srgbClr val="0000FF"/>
                </a:solidFill>
              </a:rPr>
              <a:t>quadrupole</a:t>
            </a:r>
            <a:r>
              <a:rPr lang="en-US" dirty="0" smtClean="0">
                <a:solidFill>
                  <a:srgbClr val="0000FF"/>
                </a:solidFill>
              </a:rPr>
              <a:t> would lead to a </a:t>
            </a:r>
            <a:r>
              <a:rPr lang="en-US" dirty="0" err="1" smtClean="0">
                <a:solidFill>
                  <a:srgbClr val="0000FF"/>
                </a:solidFill>
              </a:rPr>
              <a:t>deplacement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of the beam at the IP comparable to the movement of the magnet</a:t>
            </a:r>
          </a:p>
          <a:p>
            <a:pPr marL="447675" indent="-447675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As the vertical spot size is about 1 nm, the </a:t>
            </a:r>
            <a:r>
              <a:rPr lang="en-US" dirty="0" err="1" smtClean="0">
                <a:solidFill>
                  <a:srgbClr val="0000FF"/>
                </a:solidFill>
              </a:rPr>
              <a:t>quadrupole</a:t>
            </a:r>
            <a:r>
              <a:rPr lang="en-US" dirty="0" smtClean="0">
                <a:solidFill>
                  <a:srgbClr val="0000FF"/>
                </a:solidFill>
              </a:rPr>
              <a:t> position must be </a:t>
            </a:r>
            <a:r>
              <a:rPr lang="en-US" dirty="0" err="1" smtClean="0">
                <a:solidFill>
                  <a:srgbClr val="0000FF"/>
                </a:solidFill>
              </a:rPr>
              <a:t>stabilised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to 0.15 nm in the vertical plane and 5 nm in the horizontal plane for frequencies &gt; 4 Hz.</a:t>
            </a:r>
          </a:p>
          <a:p>
            <a:pPr marL="447675" indent="-447675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Beam-beam feedback will help.</a:t>
            </a:r>
          </a:p>
          <a:p>
            <a:pPr marL="447675" indent="-447675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 R&amp;D program is under way for the </a:t>
            </a: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, based on passive and active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 and cantilever based </a:t>
            </a: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. </a:t>
            </a:r>
          </a:p>
          <a:p>
            <a:pPr marL="447675" indent="-447675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The integration in the experiment (push-pull) is still an open issue.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Studies are under way.</a:t>
            </a:r>
          </a:p>
          <a:p>
            <a:pPr marL="447675" indent="-447675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 review of </a:t>
            </a: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 options is planned around the end of the year.</a:t>
            </a:r>
          </a:p>
          <a:p>
            <a:pPr marL="447675" indent="-447675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In case the L</a:t>
            </a:r>
            <a:r>
              <a:rPr lang="en-US" baseline="30000" dirty="0" smtClean="0">
                <a:solidFill>
                  <a:srgbClr val="0000FF"/>
                </a:solidFill>
              </a:rPr>
              <a:t>*</a:t>
            </a:r>
            <a:r>
              <a:rPr lang="en-US" dirty="0" smtClean="0">
                <a:solidFill>
                  <a:srgbClr val="0000FF"/>
                </a:solidFill>
              </a:rPr>
              <a:t>≈3.5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(2009 baseline) option seems unrealistic, larger L</a:t>
            </a:r>
            <a:r>
              <a:rPr lang="en-US" baseline="30000" dirty="0" smtClean="0">
                <a:solidFill>
                  <a:srgbClr val="0000FF"/>
                </a:solidFill>
              </a:rPr>
              <a:t>*</a:t>
            </a:r>
            <a:r>
              <a:rPr lang="en-US" dirty="0" smtClean="0">
                <a:solidFill>
                  <a:srgbClr val="0000FF"/>
                </a:solidFill>
              </a:rPr>
              <a:t> values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may have to be considered for the CDR  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Achieved performance</a:t>
            </a:r>
          </a:p>
        </p:txBody>
      </p:sp>
      <p:pic>
        <p:nvPicPr>
          <p:cNvPr id="2232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" y="2339975"/>
            <a:ext cx="2057400" cy="1430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32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1543050"/>
            <a:ext cx="61976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237" name="Text Box 5"/>
          <p:cNvSpPr txBox="1">
            <a:spLocks noChangeArrowheads="1"/>
          </p:cNvSpPr>
          <p:nvPr/>
        </p:nvSpPr>
        <p:spPr bwMode="auto">
          <a:xfrm>
            <a:off x="0" y="4076700"/>
            <a:ext cx="2411413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CA"/>
              <a:t>CERN TMC active table for isolation</a:t>
            </a:r>
          </a:p>
        </p:txBody>
      </p:sp>
      <p:sp>
        <p:nvSpPr>
          <p:cNvPr id="223238" name="Line 6"/>
          <p:cNvSpPr>
            <a:spLocks noChangeShapeType="1"/>
          </p:cNvSpPr>
          <p:nvPr/>
        </p:nvSpPr>
        <p:spPr bwMode="auto">
          <a:xfrm flipV="1">
            <a:off x="1979613" y="3644900"/>
            <a:ext cx="647700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39" name="Text Box 7"/>
          <p:cNvSpPr txBox="1">
            <a:spLocks noChangeArrowheads="1"/>
          </p:cNvSpPr>
          <p:nvPr/>
        </p:nvSpPr>
        <p:spPr bwMode="auto">
          <a:xfrm>
            <a:off x="0" y="5229225"/>
            <a:ext cx="4572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Wingdings" pitchFamily="-107" charset="2"/>
              <a:buChar char="Ø"/>
            </a:pPr>
            <a:r>
              <a:rPr lang="en-CA" sz="2200" b="1" dirty="0">
                <a:solidFill>
                  <a:srgbClr val="008000"/>
                </a:solidFill>
                <a:latin typeface="Times New Roman" pitchFamily="-107" charset="0"/>
              </a:rPr>
              <a:t> The two first resonances entirely rejected</a:t>
            </a:r>
          </a:p>
          <a:p>
            <a:pPr>
              <a:spcBef>
                <a:spcPct val="50000"/>
              </a:spcBef>
              <a:buFont typeface="Wingdings" pitchFamily="-107" charset="2"/>
              <a:buChar char="Ø"/>
            </a:pPr>
            <a:r>
              <a:rPr lang="en-CA" sz="2200" b="1" dirty="0">
                <a:solidFill>
                  <a:srgbClr val="008000"/>
                </a:solidFill>
                <a:latin typeface="Times New Roman" pitchFamily="-107" charset="0"/>
              </a:rPr>
              <a:t>Achieved integrated </a:t>
            </a:r>
            <a:r>
              <a:rPr lang="en-CA" sz="2200" b="1" dirty="0" err="1">
                <a:solidFill>
                  <a:srgbClr val="008000"/>
                </a:solidFill>
                <a:latin typeface="Times New Roman" pitchFamily="-107" charset="0"/>
              </a:rPr>
              <a:t>rms</a:t>
            </a:r>
            <a:r>
              <a:rPr lang="en-CA" sz="2200" b="1" dirty="0">
                <a:solidFill>
                  <a:srgbClr val="008000"/>
                </a:solidFill>
                <a:latin typeface="Times New Roman" pitchFamily="-107" charset="0"/>
              </a:rPr>
              <a:t> of 0.13nm at 5Hz</a:t>
            </a:r>
          </a:p>
        </p:txBody>
      </p:sp>
      <p:pic>
        <p:nvPicPr>
          <p:cNvPr id="223240" name="Picture 8" descr="int_rms_poutre_asser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940175"/>
            <a:ext cx="4500562" cy="2917825"/>
          </a:xfrm>
          <a:prstGeom prst="rect">
            <a:avLst/>
          </a:prstGeom>
          <a:noFill/>
        </p:spPr>
      </p:pic>
      <p:sp>
        <p:nvSpPr>
          <p:cNvPr id="223241" name="Text Box 9"/>
          <p:cNvSpPr txBox="1">
            <a:spLocks noChangeArrowheads="1"/>
          </p:cNvSpPr>
          <p:nvPr/>
        </p:nvSpPr>
        <p:spPr bwMode="auto">
          <a:xfrm>
            <a:off x="179388" y="1484313"/>
            <a:ext cx="2520950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CA"/>
              <a:t>LAPP active system for resonance rejection</a:t>
            </a:r>
          </a:p>
        </p:txBody>
      </p:sp>
      <p:sp>
        <p:nvSpPr>
          <p:cNvPr id="223242" name="Line 10"/>
          <p:cNvSpPr>
            <a:spLocks noChangeShapeType="1"/>
          </p:cNvSpPr>
          <p:nvPr/>
        </p:nvSpPr>
        <p:spPr bwMode="auto">
          <a:xfrm>
            <a:off x="2195513" y="2133600"/>
            <a:ext cx="647700" cy="7191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43" name="Text Box 11"/>
          <p:cNvSpPr txBox="1">
            <a:spLocks noChangeArrowheads="1"/>
          </p:cNvSpPr>
          <p:nvPr/>
        </p:nvSpPr>
        <p:spPr bwMode="auto">
          <a:xfrm>
            <a:off x="6465888" y="0"/>
            <a:ext cx="26781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 sz="1200"/>
              <a:t>L.Brunetti et al (EPAC/Genova 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5846" y="35619"/>
            <a:ext cx="6747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 smtClean="0"/>
              <a:t>Only</a:t>
            </a:r>
            <a:r>
              <a:rPr lang="en-US" sz="3200" b="1" dirty="0" smtClean="0"/>
              <a:t> if unsuccessful: consider larger L*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37390" y="1187019"/>
            <a:ext cx="8720168" cy="1025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If L* = 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:  QD0 would be in the tunnel, i.e. have a much more stable support (in principle)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But some heavy prices to pay (Luminosity, </a:t>
            </a:r>
            <a:r>
              <a:rPr lang="en-US" dirty="0" err="1" smtClean="0">
                <a:solidFill>
                  <a:srgbClr val="0000FF"/>
                </a:solidFill>
              </a:rPr>
              <a:t>prealignment</a:t>
            </a:r>
            <a:r>
              <a:rPr lang="en-US" dirty="0" smtClean="0">
                <a:solidFill>
                  <a:srgbClr val="0000FF"/>
                </a:solidFill>
              </a:rPr>
              <a:t>, …)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Would prefer intermediate value (e.g. 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)?  </a:t>
            </a:r>
            <a:endParaRPr 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068" y="2497667"/>
          <a:ext cx="769604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8599"/>
                <a:gridCol w="2046112"/>
                <a:gridCol w="2201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L* = 3.5 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L* = 8 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o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0.72 L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QD0 support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Detector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575 T/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323 T/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grad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tolerances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5 10</a:t>
                      </a:r>
                      <a:r>
                        <a:rPr lang="en-US" baseline="30000" dirty="0" smtClean="0"/>
                        <a:t>-6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3 10</a:t>
                      </a:r>
                      <a:r>
                        <a:rPr lang="en-US" baseline="30000" dirty="0" smtClean="0"/>
                        <a:t>-6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Final focus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 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800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2.73 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4.2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aperture radius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QD0 jitter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 nm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 nm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Prealignment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31556" y="6378224"/>
            <a:ext cx="2173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From Rogelio Tomas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845" y="762003"/>
            <a:ext cx="746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past some studies were made for L* = 8 </a:t>
            </a:r>
            <a:r>
              <a:rPr lang="en-US" dirty="0" err="1" smtClean="0"/>
              <a:t>m</a:t>
            </a:r>
            <a:r>
              <a:rPr lang="en-US" dirty="0" smtClean="0"/>
              <a:t>, however not fully </a:t>
            </a:r>
            <a:r>
              <a:rPr lang="en-US" dirty="0" err="1" smtClean="0"/>
              <a:t>optimised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531556" y="1632993"/>
            <a:ext cx="3426002" cy="830654"/>
            <a:chOff x="5531556" y="1632993"/>
            <a:chExt cx="3426002" cy="830654"/>
          </a:xfrm>
        </p:grpSpPr>
        <p:sp>
          <p:nvSpPr>
            <p:cNvPr id="7" name="TextBox 6"/>
            <p:cNvSpPr txBox="1"/>
            <p:nvPr/>
          </p:nvSpPr>
          <p:spPr>
            <a:xfrm>
              <a:off x="5703825" y="1816041"/>
              <a:ext cx="31060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FF0000"/>
                  </a:solidFill>
                </a:rPr>
                <a:t>Being followed up for ~6 </a:t>
              </a:r>
              <a:r>
                <a:rPr lang="en-US" sz="2000" b="1" i="1" dirty="0" err="1" smtClean="0">
                  <a:solidFill>
                    <a:srgbClr val="FF0000"/>
                  </a:solidFill>
                </a:rPr>
                <a:t>m</a:t>
              </a:r>
              <a:endParaRPr lang="en-US" sz="20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5531556" y="1632993"/>
              <a:ext cx="3426002" cy="83065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14.Oct. 2009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CLIC_09  Workshop           H.Gerwig/ A. Gaddi/ N.Siegrist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80010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200" i="1" dirty="0" smtClean="0"/>
              <a:t>Thinner </a:t>
            </a:r>
            <a:r>
              <a:rPr lang="en-US" sz="3200" i="1" dirty="0" err="1"/>
              <a:t>endcap</a:t>
            </a:r>
            <a:r>
              <a:rPr lang="en-US" sz="3200" i="1" dirty="0"/>
              <a:t> + </a:t>
            </a:r>
            <a:r>
              <a:rPr lang="en-US" sz="3200" i="1" dirty="0" smtClean="0"/>
              <a:t>coils???</a:t>
            </a:r>
            <a:endParaRPr lang="en-US" sz="3200" i="1" dirty="0"/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10400" y="6248400"/>
            <a:ext cx="1981200" cy="457200"/>
          </a:xfrm>
          <a:noFill/>
          <a:ln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8" name="Picture 6" descr="ILD5_HYBRID_FINAL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1219200"/>
            <a:ext cx="7772400" cy="4800600"/>
          </a:xfrm>
          <a:prstGeom prst="rect">
            <a:avLst/>
          </a:prstGeom>
          <a:noFill/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486401" y="2667000"/>
            <a:ext cx="169341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Warm coils type</a:t>
            </a:r>
          </a:p>
          <a:p>
            <a:r>
              <a:rPr lang="en-US"/>
              <a:t>LHCb / ALICE</a:t>
            </a:r>
          </a:p>
          <a:p>
            <a:r>
              <a:rPr lang="en-US"/>
              <a:t>but in Copper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572000" y="3124200"/>
            <a:ext cx="762000" cy="1752600"/>
            <a:chOff x="2832" y="1968"/>
            <a:chExt cx="480" cy="1104"/>
          </a:xfrm>
        </p:grpSpPr>
        <p:sp>
          <p:nvSpPr>
            <p:cNvPr id="33801" name="Line 9"/>
            <p:cNvSpPr>
              <a:spLocks noChangeShapeType="1"/>
            </p:cNvSpPr>
            <p:nvPr/>
          </p:nvSpPr>
          <p:spPr bwMode="auto">
            <a:xfrm flipH="1">
              <a:off x="2880" y="1968"/>
              <a:ext cx="43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2" name="Line 10"/>
            <p:cNvSpPr>
              <a:spLocks noChangeShapeType="1"/>
            </p:cNvSpPr>
            <p:nvPr/>
          </p:nvSpPr>
          <p:spPr bwMode="auto">
            <a:xfrm flipH="1">
              <a:off x="2832" y="2064"/>
              <a:ext cx="48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3" name="Line 11"/>
            <p:cNvSpPr>
              <a:spLocks noChangeShapeType="1"/>
            </p:cNvSpPr>
            <p:nvPr/>
          </p:nvSpPr>
          <p:spPr bwMode="auto">
            <a:xfrm flipH="1">
              <a:off x="2832" y="2160"/>
              <a:ext cx="48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>
              <a:off x="2832" y="2256"/>
              <a:ext cx="48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14.Oct. 2009</a:t>
            </a:r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CLIC_09  Workshop           H.Gerwig/ A. Gaddi/ N.Siegrist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80010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200" i="1"/>
              <a:t> Comparison of field quality</a:t>
            </a:r>
          </a:p>
        </p:txBody>
      </p:sp>
      <p:pic>
        <p:nvPicPr>
          <p:cNvPr id="358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10400" y="6248400"/>
            <a:ext cx="1981200" cy="457200"/>
          </a:xfrm>
          <a:noFill/>
          <a:ln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5905" name="Group 65"/>
          <p:cNvGraphicFramePr>
            <a:graphicFrameLocks noGrp="1"/>
          </p:cNvGraphicFramePr>
          <p:nvPr/>
        </p:nvGraphicFramePr>
        <p:xfrm>
          <a:off x="381000" y="1447802"/>
          <a:ext cx="8382000" cy="3552827"/>
        </p:xfrm>
        <a:graphic>
          <a:graphicData uri="http://schemas.openxmlformats.org/drawingml/2006/table">
            <a:tbl>
              <a:tblPr/>
              <a:tblGrid>
                <a:gridCol w="1555750"/>
                <a:gridCol w="1798638"/>
                <a:gridCol w="2513012"/>
                <a:gridCol w="2514600"/>
              </a:tblGrid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sz="28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ILD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Air ‘endcap’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Hybrid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4.050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3.210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3.875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3.925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3.105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3.775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3.800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2.730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3.550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3.375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2.125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3.125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Compar.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~95%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14.Oct. 2009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CLIC_09  Workshop           H.Gerwig/ A. Gaddi/ N.Siegrist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80010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200" i="1"/>
              <a:t>Side View</a:t>
            </a:r>
          </a:p>
        </p:txBody>
      </p:sp>
      <p:pic>
        <p:nvPicPr>
          <p:cNvPr id="5837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10400" y="6248400"/>
            <a:ext cx="1981200" cy="457200"/>
          </a:xfrm>
          <a:noFill/>
          <a:ln/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219200"/>
            <a:ext cx="8458200" cy="483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1066800" y="3200400"/>
            <a:ext cx="15240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Tunnel part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2133601" y="1143001"/>
            <a:ext cx="18631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Thin endcaps</a:t>
            </a:r>
          </a:p>
        </p:txBody>
      </p:sp>
      <p:sp>
        <p:nvSpPr>
          <p:cNvPr id="58381" name="Line 13"/>
          <p:cNvSpPr>
            <a:spLocks noChangeShapeType="1"/>
          </p:cNvSpPr>
          <p:nvPr/>
        </p:nvSpPr>
        <p:spPr bwMode="auto">
          <a:xfrm>
            <a:off x="4191000" y="1447800"/>
            <a:ext cx="1447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82" name="Line 14"/>
          <p:cNvSpPr>
            <a:spLocks noChangeShapeType="1"/>
          </p:cNvSpPr>
          <p:nvPr/>
        </p:nvSpPr>
        <p:spPr bwMode="auto">
          <a:xfrm>
            <a:off x="3733800" y="16002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6270" y="26762"/>
            <a:ext cx="35782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Present choice of L*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795" y="1069486"/>
            <a:ext cx="8796421" cy="4473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 detailed drawing exists for a CLIC-</a:t>
            </a:r>
            <a:r>
              <a:rPr lang="en-US" dirty="0" err="1" smtClean="0">
                <a:solidFill>
                  <a:srgbClr val="0000FF"/>
                </a:solidFill>
              </a:rPr>
              <a:t>SiD</a:t>
            </a:r>
            <a:r>
              <a:rPr lang="en-US" dirty="0" smtClean="0">
                <a:solidFill>
                  <a:srgbClr val="0000FF"/>
                </a:solidFill>
              </a:rPr>
              <a:t> layout compatible with QD0, with L*=3.8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 smtClean="0">
              <a:solidFill>
                <a:srgbClr val="0000FF"/>
              </a:solidFill>
            </a:endParaRPr>
          </a:p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 similar drawing for CLIC-ILD in  well advanced, but not yet ready.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But the L* for such a detector is known to be 4.6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 smtClean="0">
              <a:solidFill>
                <a:srgbClr val="0000FF"/>
              </a:solidFill>
            </a:endParaRPr>
          </a:p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Knowing that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- most of the work so far has been done on L*=3.5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(close to 3.8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) 	</a:t>
            </a:r>
            <a:r>
              <a:rPr lang="en-US" dirty="0" smtClean="0">
                <a:solidFill>
                  <a:srgbClr val="008000"/>
                </a:solidFill>
              </a:rPr>
              <a:t>BDS, QD0, ….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- L* = 3.8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gives the higher luminosity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the immediate efforts will concentrate on L*=3.8 </a:t>
            </a:r>
            <a:r>
              <a:rPr lang="en-US" b="1" dirty="0" err="1" smtClean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(for the CDR)</a:t>
            </a:r>
          </a:p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The L*=4.6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is not discarded, however.</a:t>
            </a:r>
          </a:p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An alternative solution with QD0 installed in the tunnel will be considered as well.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The expected L* will be </a:t>
            </a:r>
            <a:r>
              <a:rPr lang="en-US" b="1" dirty="0" smtClean="0">
                <a:solidFill>
                  <a:srgbClr val="FF0000"/>
                </a:solidFill>
              </a:rPr>
              <a:t>around L* = 6 </a:t>
            </a:r>
            <a:r>
              <a:rPr lang="en-US" b="1" dirty="0" err="1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, assuming we shorten the end-caps.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This shall ease the </a:t>
            </a: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, but has an impact on the luminosity and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on the pre-alignment tolerance.</a:t>
            </a:r>
          </a:p>
          <a:p>
            <a:pPr marL="360363" indent="-360363">
              <a:lnSpc>
                <a:spcPts val="23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In that case L*=4.6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is within the two extremes L* = 3.8 and 6 meters.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02" y="14012"/>
            <a:ext cx="8908796" cy="6389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50519" y="13378"/>
            <a:ext cx="258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P.Burrows</a:t>
            </a:r>
            <a:r>
              <a:rPr lang="en-US" b="1" i="1" dirty="0" smtClean="0">
                <a:solidFill>
                  <a:srgbClr val="008000"/>
                </a:solidFill>
              </a:rPr>
              <a:t>, </a:t>
            </a:r>
            <a:r>
              <a:rPr lang="en-US" b="1" i="1" dirty="0" err="1" smtClean="0">
                <a:solidFill>
                  <a:srgbClr val="008000"/>
                </a:solidFill>
              </a:rPr>
              <a:t>J.Resta</a:t>
            </a:r>
            <a:r>
              <a:rPr lang="en-US" b="1" i="1" dirty="0" smtClean="0">
                <a:solidFill>
                  <a:srgbClr val="008000"/>
                </a:solidFill>
              </a:rPr>
              <a:t>-Lopez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98" y="-676"/>
            <a:ext cx="8576852" cy="65487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879321">
            <a:off x="6845477" y="951793"/>
            <a:ext cx="2024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8000"/>
                </a:solidFill>
              </a:rPr>
              <a:t>PRELIMINARY</a:t>
            </a:r>
            <a:endParaRPr lang="en-US" sz="2400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78" y="-10367"/>
            <a:ext cx="8941134" cy="68105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288557">
            <a:off x="54633" y="378098"/>
            <a:ext cx="2024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8000"/>
                </a:solidFill>
              </a:rPr>
              <a:t>PRELIMINARY</a:t>
            </a:r>
            <a:endParaRPr lang="en-US" sz="2400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701" y="6029097"/>
            <a:ext cx="2133600" cy="365125"/>
          </a:xfrm>
        </p:spPr>
        <p:txBody>
          <a:bodyPr/>
          <a:lstStyle/>
          <a:p>
            <a:r>
              <a:rPr lang="en-US" smtClean="0"/>
              <a:t>L.Gatignon, 13-10-2009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65417" y="6040237"/>
            <a:ext cx="2133600" cy="365125"/>
          </a:xfrm>
        </p:spPr>
        <p:txBody>
          <a:bodyPr/>
          <a:lstStyle/>
          <a:p>
            <a:fld id="{C1A379F3-0E0E-A946-9998-63A6E062515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40237"/>
            <a:ext cx="2895600" cy="365125"/>
          </a:xfrm>
        </p:spPr>
        <p:txBody>
          <a:bodyPr/>
          <a:lstStyle/>
          <a:p>
            <a:r>
              <a:rPr lang="en-US" smtClean="0"/>
              <a:t>CLIC09 - Machine Detector Interface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587" y="-235405"/>
            <a:ext cx="917069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02666" y="2052585"/>
            <a:ext cx="296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95596" y="2120623"/>
            <a:ext cx="2562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(R → 30 mm)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90" y="57149"/>
            <a:ext cx="9149690" cy="6367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746" y="-20403"/>
            <a:ext cx="9165746" cy="67947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68036"/>
            <a:ext cx="121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EXAMPLE: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842" y="1163031"/>
            <a:ext cx="8579517" cy="3058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  <a:spcBef>
                <a:spcPts val="1200"/>
              </a:spcBef>
            </a:pPr>
            <a:r>
              <a:rPr lang="en-US" sz="2000" dirty="0" smtClean="0">
                <a:solidFill>
                  <a:srgbClr val="3366FF"/>
                </a:solidFill>
              </a:rPr>
              <a:t>Combined calculations of all feedback systems, including QD0 suspension, </a:t>
            </a:r>
            <a:br>
              <a:rPr lang="en-US" sz="2000" dirty="0" smtClean="0">
                <a:solidFill>
                  <a:srgbClr val="3366FF"/>
                </a:solidFill>
              </a:rPr>
            </a:br>
            <a:r>
              <a:rPr lang="en-US" sz="2000" dirty="0" smtClean="0">
                <a:solidFill>
                  <a:srgbClr val="3366FF"/>
                </a:solidFill>
              </a:rPr>
              <a:t>eventually complemented with a </a:t>
            </a:r>
            <a:r>
              <a:rPr lang="en-US" sz="2000" dirty="0" err="1" smtClean="0">
                <a:solidFill>
                  <a:srgbClr val="3366FF"/>
                </a:solidFill>
              </a:rPr>
              <a:t>feedforward</a:t>
            </a:r>
            <a:r>
              <a:rPr lang="en-US" sz="2000" dirty="0" smtClean="0">
                <a:solidFill>
                  <a:srgbClr val="3366FF"/>
                </a:solidFill>
              </a:rPr>
              <a:t> system based on ground</a:t>
            </a:r>
            <a:br>
              <a:rPr lang="en-US" sz="2000" dirty="0" smtClean="0">
                <a:solidFill>
                  <a:srgbClr val="3366FF"/>
                </a:solidFill>
              </a:rPr>
            </a:br>
            <a:r>
              <a:rPr lang="en-US" sz="2000" dirty="0" smtClean="0">
                <a:solidFill>
                  <a:srgbClr val="3366FF"/>
                </a:solidFill>
              </a:rPr>
              <a:t>motion sensors, are being performed</a:t>
            </a:r>
          </a:p>
          <a:p>
            <a:pPr>
              <a:lnSpc>
                <a:spcPts val="2800"/>
              </a:lnSpc>
              <a:spcBef>
                <a:spcPts val="1200"/>
              </a:spcBef>
            </a:pPr>
            <a:r>
              <a:rPr lang="en-US" sz="2000" dirty="0" smtClean="0">
                <a:solidFill>
                  <a:srgbClr val="3366FF"/>
                </a:solidFill>
              </a:rPr>
              <a:t>By proper tuning of the QD0 support structures, the requirement on </a:t>
            </a:r>
            <a:r>
              <a:rPr lang="en-US" sz="2000" dirty="0" err="1" smtClean="0">
                <a:solidFill>
                  <a:srgbClr val="3366FF"/>
                </a:solidFill>
              </a:rPr>
              <a:t>stabilisation</a:t>
            </a:r>
            <a:r>
              <a:rPr lang="en-US" sz="2000" dirty="0" smtClean="0">
                <a:solidFill>
                  <a:srgbClr val="3366FF"/>
                </a:solidFill>
              </a:rPr>
              <a:t/>
            </a:r>
            <a:br>
              <a:rPr lang="en-US" sz="2000" dirty="0" smtClean="0">
                <a:solidFill>
                  <a:srgbClr val="3366FF"/>
                </a:solidFill>
              </a:rPr>
            </a:br>
            <a:r>
              <a:rPr lang="en-US" sz="2000" dirty="0" smtClean="0">
                <a:solidFill>
                  <a:srgbClr val="3366FF"/>
                </a:solidFill>
              </a:rPr>
              <a:t> can be strongly reduced.</a:t>
            </a:r>
          </a:p>
          <a:p>
            <a:pPr>
              <a:lnSpc>
                <a:spcPts val="2800"/>
              </a:lnSpc>
              <a:spcBef>
                <a:spcPts val="1200"/>
              </a:spcBef>
            </a:pPr>
            <a:r>
              <a:rPr lang="en-US" sz="2000" dirty="0" smtClean="0">
                <a:solidFill>
                  <a:srgbClr val="3366FF"/>
                </a:solidFill>
              </a:rPr>
              <a:t>The results look quite promising.</a:t>
            </a:r>
          </a:p>
          <a:p>
            <a:pPr>
              <a:lnSpc>
                <a:spcPts val="2800"/>
              </a:lnSpc>
              <a:spcBef>
                <a:spcPts val="1200"/>
              </a:spcBef>
            </a:pPr>
            <a:r>
              <a:rPr lang="en-US" sz="2000" dirty="0" smtClean="0">
                <a:solidFill>
                  <a:srgbClr val="3366FF"/>
                </a:solidFill>
              </a:rPr>
              <a:t>See next presentation by </a:t>
            </a:r>
            <a:r>
              <a:rPr lang="en-US" sz="2000" b="1" i="1" dirty="0" smtClean="0">
                <a:solidFill>
                  <a:srgbClr val="008000"/>
                </a:solidFill>
              </a:rPr>
              <a:t>Daniel Schulte </a:t>
            </a:r>
            <a:endParaRPr lang="en-US" sz="2000" b="1" i="1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4437" y="374316"/>
            <a:ext cx="7943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COMBINED EFFECTS OF FEEDBACK, FEEDFORWARD AND STABILISATION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2"/>
          <p:cNvSpPr txBox="1">
            <a:spLocks noChangeArrowheads="1"/>
          </p:cNvSpPr>
          <p:nvPr/>
        </p:nvSpPr>
        <p:spPr bwMode="auto">
          <a:xfrm>
            <a:off x="225427" y="968837"/>
            <a:ext cx="2417748" cy="3698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u="sng" dirty="0">
                <a:solidFill>
                  <a:srgbClr val="0000FF"/>
                </a:solidFill>
                <a:latin typeface="Comic Sans MS" pitchFamily="66" charset="0"/>
              </a:rPr>
              <a:t>Some realistic </a:t>
            </a:r>
            <a:r>
              <a:rPr lang="en-US" u="sng" dirty="0" smtClean="0">
                <a:solidFill>
                  <a:srgbClr val="0000FF"/>
                </a:solidFill>
                <a:latin typeface="Comic Sans MS" pitchFamily="66" charset="0"/>
              </a:rPr>
              <a:t>data</a:t>
            </a:r>
            <a:endParaRPr lang="en-US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1507" name="Text Box 12"/>
          <p:cNvSpPr txBox="1">
            <a:spLocks noChangeArrowheads="1"/>
          </p:cNvSpPr>
          <p:nvPr/>
        </p:nvSpPr>
        <p:spPr bwMode="auto">
          <a:xfrm>
            <a:off x="714348" y="1428736"/>
            <a:ext cx="77771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Alignment model (input data for pre-alignment in beam dynamics simulations)</a:t>
            </a:r>
          </a:p>
          <a:p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857364"/>
            <a:ext cx="5286381" cy="247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4439513"/>
            <a:ext cx="4886330" cy="241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2071678"/>
            <a:ext cx="22367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Case of girders</a:t>
            </a:r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4714884"/>
            <a:ext cx="22367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Case of MB quads</a:t>
            </a:r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000893" y="6286520"/>
            <a:ext cx="8572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(2007)</a:t>
            </a:r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14282" y="531810"/>
            <a:ext cx="3959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66" charset="0"/>
              </a:rPr>
              <a:t>Case of the CLIC main linac</a:t>
            </a:r>
            <a:endParaRPr lang="en-US" sz="20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74866" y="29624"/>
            <a:ext cx="2199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Courtesy </a:t>
            </a:r>
            <a:r>
              <a:rPr lang="en-US" b="1" i="1" dirty="0" err="1" smtClean="0">
                <a:solidFill>
                  <a:srgbClr val="008000"/>
                </a:solidFill>
              </a:rPr>
              <a:t>H.Mainaud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75158" y="3756526"/>
            <a:ext cx="1254280" cy="3876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744128" y="11344"/>
            <a:ext cx="2689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PRE-ALIGNMENT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IMG_1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765175"/>
            <a:ext cx="5616575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6700" y="2565400"/>
            <a:ext cx="63373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7"/>
          <p:cNvSpPr txBox="1">
            <a:spLocks noChangeArrowheads="1"/>
          </p:cNvSpPr>
          <p:nvPr/>
        </p:nvSpPr>
        <p:spPr bwMode="auto">
          <a:xfrm>
            <a:off x="179388" y="5084763"/>
            <a:ext cx="8497887" cy="1368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</a:pPr>
            <a:r>
              <a:rPr lang="en-US" sz="1400" dirty="0">
                <a:solidFill>
                  <a:srgbClr val="0066CC"/>
                </a:solidFill>
                <a:latin typeface="Comic Sans MS" pitchFamily="66" charset="0"/>
              </a:rPr>
              <a:t>2 types of alignment systems:</a:t>
            </a:r>
          </a:p>
          <a:p>
            <a:pPr marL="742950" indent="-285750">
              <a:spcBef>
                <a:spcPct val="50000"/>
              </a:spcBef>
              <a:buFontTx/>
              <a:buChar char="-"/>
            </a:pPr>
            <a:r>
              <a:rPr lang="en-US" sz="1400" dirty="0">
                <a:solidFill>
                  <a:srgbClr val="0066CC"/>
                </a:solidFill>
                <a:latin typeface="Comic Sans MS" pitchFamily="66" charset="0"/>
              </a:rPr>
              <a:t>Wire Positioning System WPS (reference of alignment : wire; sensors measuring the vertical and transverse offset w.r.t the wire (sub micrometric resolution)</a:t>
            </a:r>
          </a:p>
          <a:p>
            <a:pPr marL="742950" indent="-285750">
              <a:spcBef>
                <a:spcPct val="50000"/>
              </a:spcBef>
              <a:buFontTx/>
              <a:buChar char="-"/>
            </a:pPr>
            <a:r>
              <a:rPr lang="en-US" sz="1400" dirty="0">
                <a:solidFill>
                  <a:srgbClr val="0066CC"/>
                </a:solidFill>
                <a:latin typeface="Comic Sans MS" pitchFamily="66" charset="0"/>
              </a:rPr>
              <a:t>Hydrostatic Levelling System HLS (reference of alignment is a water surface; sensors measuring the vertical distance w.r.t the reference)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0" y="1215274"/>
            <a:ext cx="9144000" cy="52629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QD0 w.r.t. other components of the BDS: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rgbClr val="0000FF"/>
              </a:solidFill>
              <a:latin typeface="Comic Sans MS" pitchFamily="66" charset="0"/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From the feasibility point of view, only « available » solution: stretched wire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2 microns = impossible to </a:t>
            </a:r>
            <a:r>
              <a:rPr lang="fr-CH" sz="1600" dirty="0" err="1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achieve</a:t>
            </a:r>
            <a:endParaRPr lang="en-US" sz="1600" dirty="0" smtClean="0">
              <a:solidFill>
                <a:srgbClr val="0000FF"/>
              </a:solidFill>
              <a:latin typeface="Comic Sans MS" pitchFamily="66" charset="0"/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Seems difficult to have one wire over 500m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 sag ~ 0.5m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Integration in the tunnel of one straight line as close as possible from the components to be aligned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200m -&gt; more realistic, but overlaps needed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Solution to be integrated ASAP, with the other components of BDS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The BDS are like 2 antennas: the « ideal straight lines » will have to meet at the IP. Some permanent monitoring systems giving the relative position of the two antennas will be needed (like in the LHC).</a:t>
            </a:r>
          </a:p>
          <a:p>
            <a:pPr marL="742950" lvl="1" indent="-285750"/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	One interesting point: the fact that the detector is push/pull will allow some measurements across the cavern from time to time, which is very important for the geometry of the machine.</a:t>
            </a:r>
          </a:p>
          <a:p>
            <a:pPr marL="1200150" lvl="2" indent="-285750">
              <a:buFont typeface="Wingdings" pitchFamily="2" charset="2"/>
              <a:buChar char="ü"/>
            </a:pPr>
            <a:endParaRPr lang="en-US" sz="1600" dirty="0" smtClean="0">
              <a:solidFill>
                <a:srgbClr val="0000FF"/>
              </a:solidFill>
              <a:latin typeface="Comic Sans MS" pitchFamily="66" charset="0"/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Relative position of one QD0 w.r.t the opposite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rgbClr val="0000FF"/>
              </a:solidFill>
              <a:latin typeface="Comic Sans MS" pitchFamily="66" charset="0"/>
              <a:sym typeface="Wingdings" pitchFamily="2" charset="2"/>
            </a:endParaRP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Only 15m between QD0  optical solution to be developped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Some additional points needed as reference even if it is relative.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57158" y="643770"/>
            <a:ext cx="83597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/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Measure of the position:</a:t>
            </a:r>
            <a:endParaRPr lang="en-US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5720" y="828"/>
            <a:ext cx="49292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66" charset="0"/>
              </a:rPr>
              <a:t>CLIC pre-alignment in the MDI area</a:t>
            </a:r>
            <a:endParaRPr lang="en-US" sz="20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03686" y="4438316"/>
            <a:ext cx="8786842" cy="88231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868970" y="2692460"/>
            <a:ext cx="7665454" cy="54269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050632" y="1711158"/>
            <a:ext cx="4301992" cy="36633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October 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CLIC09 Workshop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EC83-4251-6F46-ABAE-09CCA98F7200}" type="slidenum">
              <a:rPr lang="en-US"/>
              <a:pPr/>
              <a:t>36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688" y="44450"/>
            <a:ext cx="8229600" cy="1143000"/>
          </a:xfrm>
        </p:spPr>
        <p:txBody>
          <a:bodyPr/>
          <a:lstStyle/>
          <a:p>
            <a:r>
              <a:rPr lang="it-IT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FE model</a:t>
            </a:r>
            <a:endParaRPr lang="en-US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183953" y="1066800"/>
            <a:ext cx="4981575" cy="5372100"/>
            <a:chOff x="914400" y="1638300"/>
            <a:chExt cx="4981575" cy="5372100"/>
          </a:xfrm>
        </p:grpSpPr>
        <p:pic>
          <p:nvPicPr>
            <p:cNvPr id="21" name="Picture 20" descr="CLICANTISOL0504.WMF"/>
            <p:cNvPicPr/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 t="23799" r="49747"/>
            <a:stretch>
              <a:fillRect/>
            </a:stretch>
          </p:blipFill>
          <p:spPr>
            <a:xfrm>
              <a:off x="914400" y="1638300"/>
              <a:ext cx="4981575" cy="5372100"/>
            </a:xfrm>
            <a:prstGeom prst="rect">
              <a:avLst/>
            </a:prstGeom>
            <a:noFill/>
          </p:spPr>
        </p:pic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511300" y="1820863"/>
              <a:ext cx="4102100" cy="4643437"/>
              <a:chOff x="2380" y="2867"/>
              <a:chExt cx="6460" cy="7312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auto">
              <a:xfrm>
                <a:off x="2380" y="2867"/>
                <a:ext cx="3900" cy="3100"/>
              </a:xfrm>
              <a:prstGeom prst="rect">
                <a:avLst/>
              </a:prstGeom>
              <a:solidFill>
                <a:srgbClr val="4F81BD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>
                  <a:latin typeface="+mn-lt"/>
                </a:endParaRPr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6360" y="2887"/>
                <a:ext cx="1240" cy="1180"/>
              </a:xfrm>
              <a:prstGeom prst="rect">
                <a:avLst/>
              </a:prstGeom>
              <a:gradFill rotWithShape="0">
                <a:gsLst>
                  <a:gs pos="0">
                    <a:srgbClr val="95B3D7"/>
                  </a:gs>
                  <a:gs pos="50000">
                    <a:srgbClr val="4F81BD"/>
                  </a:gs>
                  <a:gs pos="100000">
                    <a:srgbClr val="95B3D7"/>
                  </a:gs>
                </a:gsLst>
                <a:lin ang="5400000" scaled="1"/>
              </a:gradFill>
              <a:ln w="12700">
                <a:solidFill>
                  <a:srgbClr val="4F81BD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/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>
                  <a:latin typeface="+mn-lt"/>
                </a:endParaRPr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7620" y="2867"/>
                <a:ext cx="1220" cy="6940"/>
              </a:xfrm>
              <a:prstGeom prst="rect">
                <a:avLst/>
              </a:prstGeom>
              <a:solidFill>
                <a:srgbClr val="4F81BD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>
                  <a:latin typeface="+mn-lt"/>
                </a:endParaRPr>
              </a:p>
            </p:txBody>
          </p:sp>
          <p:sp>
            <p:nvSpPr>
              <p:cNvPr id="2055" name="Rectangle 7" descr="Dark vertical"/>
              <p:cNvSpPr>
                <a:spLocks noChangeArrowheads="1"/>
              </p:cNvSpPr>
              <p:nvPr/>
            </p:nvSpPr>
            <p:spPr bwMode="auto">
              <a:xfrm>
                <a:off x="6360" y="4047"/>
                <a:ext cx="1260" cy="5760"/>
              </a:xfrm>
              <a:prstGeom prst="rect">
                <a:avLst/>
              </a:prstGeom>
              <a:pattFill prst="dkVert">
                <a:fgClr>
                  <a:srgbClr val="4F81BD"/>
                </a:fgClr>
                <a:bgClr>
                  <a:srgbClr val="FFFFFF"/>
                </a:bgClr>
              </a:patt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>
                  <a:latin typeface="+mn-lt"/>
                </a:endParaRPr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2380" y="6527"/>
                <a:ext cx="3580" cy="300"/>
              </a:xfrm>
              <a:prstGeom prst="rect">
                <a:avLst/>
              </a:prstGeom>
              <a:gradFill rotWithShape="0">
                <a:gsLst>
                  <a:gs pos="0">
                    <a:srgbClr val="D99594"/>
                  </a:gs>
                  <a:gs pos="50000">
                    <a:srgbClr val="C0504D"/>
                  </a:gs>
                  <a:gs pos="100000">
                    <a:srgbClr val="D99594"/>
                  </a:gs>
                </a:gsLst>
                <a:lin ang="5400000" scaled="1"/>
              </a:gradFill>
              <a:ln w="12700">
                <a:solidFill>
                  <a:srgbClr val="C0504D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622423"/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800" b="1">
                    <a:latin typeface="Calibri" charset="0"/>
                  </a:rPr>
                  <a:t>Main Coil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3084" name="Rectangle 9"/>
              <p:cNvSpPr>
                <a:spLocks noChangeArrowheads="1"/>
              </p:cNvSpPr>
              <p:nvPr/>
            </p:nvSpPr>
            <p:spPr bwMode="auto">
              <a:xfrm>
                <a:off x="5800" y="10107"/>
                <a:ext cx="477" cy="72"/>
              </a:xfrm>
              <a:prstGeom prst="rect">
                <a:avLst/>
              </a:prstGeom>
              <a:solidFill>
                <a:srgbClr val="92D05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b="1">
                    <a:latin typeface="Calibri" charset="0"/>
                  </a:rPr>
                  <a:t>1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3085" name="Rectangle 10"/>
              <p:cNvSpPr>
                <a:spLocks noChangeArrowheads="1"/>
              </p:cNvSpPr>
              <p:nvPr/>
            </p:nvSpPr>
            <p:spPr bwMode="auto">
              <a:xfrm>
                <a:off x="6300" y="10107"/>
                <a:ext cx="477" cy="72"/>
              </a:xfrm>
              <a:prstGeom prst="rect">
                <a:avLst/>
              </a:prstGeom>
              <a:solidFill>
                <a:srgbClr val="00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b="1">
                    <a:latin typeface="Calibri" charset="0"/>
                  </a:rPr>
                  <a:t>2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3086" name="Rectangle 11"/>
              <p:cNvSpPr>
                <a:spLocks noChangeArrowheads="1"/>
              </p:cNvSpPr>
              <p:nvPr/>
            </p:nvSpPr>
            <p:spPr bwMode="auto">
              <a:xfrm>
                <a:off x="6800" y="10107"/>
                <a:ext cx="477" cy="72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b="1">
                    <a:latin typeface="Calibri" charset="0"/>
                  </a:rPr>
                  <a:t>3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3087" name="Rectangle 12"/>
              <p:cNvSpPr>
                <a:spLocks noChangeArrowheads="1"/>
              </p:cNvSpPr>
              <p:nvPr/>
            </p:nvSpPr>
            <p:spPr bwMode="auto">
              <a:xfrm>
                <a:off x="7280" y="10107"/>
                <a:ext cx="477" cy="72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b="1">
                    <a:latin typeface="Calibri" charset="0"/>
                  </a:rPr>
                  <a:t>4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3088" name="Rectangle 13"/>
              <p:cNvSpPr>
                <a:spLocks noChangeArrowheads="1"/>
              </p:cNvSpPr>
              <p:nvPr/>
            </p:nvSpPr>
            <p:spPr bwMode="auto">
              <a:xfrm>
                <a:off x="7760" y="10107"/>
                <a:ext cx="477" cy="7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b="1">
                    <a:latin typeface="Calibri" charset="0"/>
                  </a:rPr>
                  <a:t>5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6258" y="7147"/>
                <a:ext cx="72" cy="2660"/>
              </a:xfrm>
              <a:prstGeom prst="rect">
                <a:avLst/>
              </a:prstGeom>
              <a:gradFill rotWithShape="0">
                <a:gsLst>
                  <a:gs pos="0">
                    <a:srgbClr val="95B3D7"/>
                  </a:gs>
                  <a:gs pos="50000">
                    <a:srgbClr val="4F81BD"/>
                  </a:gs>
                  <a:gs pos="100000">
                    <a:srgbClr val="95B3D7"/>
                  </a:gs>
                </a:gsLst>
                <a:lin ang="5400000" scaled="1"/>
              </a:gradFill>
              <a:ln w="12700">
                <a:solidFill>
                  <a:srgbClr val="4F81BD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/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>
                  <a:latin typeface="+mn-lt"/>
                </a:endParaRPr>
              </a:p>
            </p:txBody>
          </p:sp>
        </p:grpSp>
      </p:grp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6599238" y="5827713"/>
            <a:ext cx="1295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dirty="0"/>
              <a:t>D. </a:t>
            </a:r>
            <a:r>
              <a:rPr lang="it-IT" dirty="0" err="1"/>
              <a:t>Swoboda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11"/>
            <a:ext cx="25861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Anti-solenoid: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12056" y="1721067"/>
            <a:ext cx="2976121" cy="2703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0363" indent="-360363">
              <a:lnSpc>
                <a:spcPts val="24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To preserve luminosity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(coupling to solenoid field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in the presence of a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crossing angle)</a:t>
            </a:r>
          </a:p>
          <a:p>
            <a:pPr marL="360363" indent="-360363">
              <a:lnSpc>
                <a:spcPts val="2400"/>
              </a:lnSpc>
              <a:spcBef>
                <a:spcPts val="12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To protect the QD0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permanent magnets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against excessive external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magnetic fields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99238" y="11348"/>
            <a:ext cx="2493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8000"/>
                </a:solidFill>
              </a:rPr>
              <a:t>SCHEMATIC VIEW</a:t>
            </a:r>
            <a:endParaRPr lang="en-US" sz="2400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October 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CLIC09 Workshop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090E-E024-D84C-8A39-B6DC739BEB32}" type="slidenum">
              <a:rPr lang="en-US"/>
              <a:pPr/>
              <a:t>37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376992" y="44450"/>
            <a:ext cx="4181643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Longitudinal Field component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9" y="1226297"/>
            <a:ext cx="4634384" cy="327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203575" y="1557340"/>
            <a:ext cx="2881313" cy="358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6487" y="1176463"/>
            <a:ext cx="4824412" cy="340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932946" y="44450"/>
            <a:ext cx="375385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Radial Field Component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263" y="227263"/>
            <a:ext cx="794986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Additional ideas were proposed (very) recently for stabilizing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the QD0 support: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Mechanical coupling of the two QDO (+QF1) magnets – </a:t>
            </a:r>
            <a:r>
              <a:rPr lang="en-US" dirty="0" err="1" smtClean="0"/>
              <a:t>A.Gaddi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Pre-isolation of the QD0 (+QF1) magnets – </a:t>
            </a:r>
            <a:r>
              <a:rPr lang="en-US" dirty="0" err="1" smtClean="0"/>
              <a:t>F.Ramos</a:t>
            </a:r>
            <a:r>
              <a:rPr lang="en-US" dirty="0" smtClean="0"/>
              <a:t> 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r>
              <a:rPr lang="en-US" dirty="0" smtClean="0"/>
              <a:t>These are being worked out in more detail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96211" y="3515895"/>
            <a:ext cx="3521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Very preliminary!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3215" y="1553612"/>
            <a:ext cx="2816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Might be very attractive!</a:t>
            </a:r>
            <a:endParaRPr lang="en-US" sz="2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4807" y="17"/>
            <a:ext cx="46119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Summary and conclusions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477" y="735290"/>
            <a:ext cx="8610049" cy="533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0363" indent="-360363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 design for QD0 exists, a short prototype is in preparation</a:t>
            </a:r>
          </a:p>
          <a:p>
            <a:pPr marL="360363" indent="-360363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This QD0 can be integrated in the detector and will be surrounded by an anti-solenoid.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For maximum luminosity it must be suspended from the tunnel, detector motions are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too large according to measurements in CMS.</a:t>
            </a:r>
          </a:p>
          <a:p>
            <a:pPr marL="360363" indent="-360363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 realistic layout has been drawn for a </a:t>
            </a:r>
            <a:r>
              <a:rPr lang="en-US" dirty="0" err="1" smtClean="0">
                <a:solidFill>
                  <a:srgbClr val="0000FF"/>
                </a:solidFill>
              </a:rPr>
              <a:t>SiD</a:t>
            </a:r>
            <a:r>
              <a:rPr lang="en-US" dirty="0" smtClean="0">
                <a:solidFill>
                  <a:srgbClr val="0000FF"/>
                </a:solidFill>
              </a:rPr>
              <a:t>-like detector with L*=3.8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 smtClean="0">
              <a:solidFill>
                <a:srgbClr val="0000FF"/>
              </a:solidFill>
            </a:endParaRPr>
          </a:p>
          <a:p>
            <a:pPr marL="360363" indent="-360363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 similar drawing is under way for a ILD-like detector, with L*=4.6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 smtClean="0">
              <a:solidFill>
                <a:srgbClr val="0000FF"/>
              </a:solidFill>
            </a:endParaRPr>
          </a:p>
          <a:p>
            <a:pPr marL="360363" indent="-360363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Work is ongoing to reduce the length of both detectors to about 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by adding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compensating coils and shortening the </a:t>
            </a:r>
            <a:r>
              <a:rPr lang="en-US" dirty="0" err="1" smtClean="0">
                <a:solidFill>
                  <a:srgbClr val="0000FF"/>
                </a:solidFill>
              </a:rPr>
              <a:t>endcaps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 marL="360363" indent="-360363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The baseline for the CD will be based on L*=3.8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, and a solution with L*=6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will be worked out as well as a fallback solution. This is easier for </a:t>
            </a: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, but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less advantageous in terms of luminosity and pre-alignment constraints.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This agreed between accelerator and physics teams.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The ILD-like solution is not abandoned but will be detailed afterward.</a:t>
            </a:r>
          </a:p>
          <a:p>
            <a:pPr marL="360363" indent="-360363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 Significant progress has been made on integration issues and on the understanding of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vibrations in a cantilever solution.</a:t>
            </a:r>
          </a:p>
          <a:p>
            <a:pPr marL="360363" indent="-360363">
              <a:lnSpc>
                <a:spcPts val="216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Work is underway to work out the </a:t>
            </a:r>
            <a:r>
              <a:rPr lang="en-US" dirty="0" err="1" smtClean="0">
                <a:solidFill>
                  <a:srgbClr val="0000FF"/>
                </a:solidFill>
              </a:rPr>
              <a:t>stabilisation</a:t>
            </a:r>
            <a:r>
              <a:rPr lang="en-US" dirty="0" smtClean="0">
                <a:solidFill>
                  <a:srgbClr val="0000FF"/>
                </a:solidFill>
              </a:rPr>
              <a:t> performance. The present results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look encouraging, even for L* = 3.8 meters.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84333" y="1425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7332" y="305718"/>
            <a:ext cx="74224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Final Focus </a:t>
            </a:r>
            <a:r>
              <a:rPr lang="en-US" sz="3200" b="1" dirty="0" err="1" smtClean="0"/>
              <a:t>Quadrupole</a:t>
            </a:r>
            <a:r>
              <a:rPr lang="en-US" sz="3200" b="1" dirty="0" smtClean="0"/>
              <a:t> (QD0): Parameters</a:t>
            </a:r>
            <a:endParaRPr lang="en-US" sz="3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77333" y="1397000"/>
          <a:ext cx="7789334" cy="3704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4396"/>
                <a:gridCol w="2884938"/>
              </a:tblGrid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Parameter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Value</a:t>
                      </a:r>
                      <a:endParaRPr lang="en-US" sz="2400" dirty="0"/>
                    </a:p>
                  </a:txBody>
                  <a:tcPr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Gradient [T/</a:t>
                      </a:r>
                      <a:r>
                        <a:rPr lang="en-US" sz="2400" dirty="0" err="1" smtClean="0"/>
                        <a:t>m</a:t>
                      </a:r>
                      <a:r>
                        <a:rPr lang="en-US" sz="2400" dirty="0" smtClean="0"/>
                        <a:t>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575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Length [</a:t>
                      </a:r>
                      <a:r>
                        <a:rPr lang="en-US" sz="2400" dirty="0" err="1" smtClean="0"/>
                        <a:t>m</a:t>
                      </a:r>
                      <a:r>
                        <a:rPr lang="en-US" sz="2400" dirty="0" smtClean="0"/>
                        <a:t>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2.73</a:t>
                      </a:r>
                      <a:endParaRPr lang="en-US" sz="2400" dirty="0"/>
                    </a:p>
                  </a:txBody>
                  <a:tcPr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Aperture radius [mm]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3.83</a:t>
                      </a:r>
                      <a:endParaRPr lang="en-US" sz="2400" dirty="0"/>
                    </a:p>
                  </a:txBody>
                  <a:tcPr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Outer radius [mm</a:t>
                      </a:r>
                      <a:r>
                        <a:rPr lang="en-US" sz="2400" b="1" dirty="0" smtClean="0"/>
                        <a:t>]</a:t>
                      </a:r>
                      <a:endParaRPr lang="en-US" sz="24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&lt; 50</a:t>
                      </a:r>
                      <a:endParaRPr lang="en-US" sz="2400" dirty="0"/>
                    </a:p>
                  </a:txBody>
                  <a:tcPr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Peak field [T]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2.20</a:t>
                      </a:r>
                      <a:endParaRPr lang="en-US" sz="2400" dirty="0"/>
                    </a:p>
                  </a:txBody>
                  <a:tcPr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Tunability</a:t>
                      </a:r>
                      <a:r>
                        <a:rPr lang="en-US" sz="2400" dirty="0" smtClean="0"/>
                        <a:t> of gradient from nominal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[-10%,</a:t>
                      </a:r>
                      <a:r>
                        <a:rPr lang="en-US" sz="2400" baseline="0" dirty="0" smtClean="0"/>
                        <a:t> 0%]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157326" y="3537330"/>
            <a:ext cx="24114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–</a:t>
            </a:r>
            <a:r>
              <a:rPr lang="en-US" sz="2400" b="1" i="1" dirty="0" smtClean="0">
                <a:solidFill>
                  <a:srgbClr val="000090"/>
                </a:solidFill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for spent beam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6" y="46092"/>
            <a:ext cx="9130004" cy="67138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74" y="16"/>
            <a:ext cx="1517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F.Ramos</a:t>
            </a:r>
            <a:r>
              <a:rPr lang="en-US" b="1" i="1" dirty="0" smtClean="0">
                <a:solidFill>
                  <a:srgbClr val="008000"/>
                </a:solidFill>
              </a:rPr>
              <a:t> et al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b="1030"/>
          <a:stretch>
            <a:fillRect/>
          </a:stretch>
        </p:blipFill>
        <p:spPr>
          <a:xfrm>
            <a:off x="5358" y="143049"/>
            <a:ext cx="9138641" cy="6648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72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16" y="124681"/>
            <a:ext cx="9153216" cy="638573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148195" y="4864956"/>
            <a:ext cx="1236021" cy="9979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8" y="6318"/>
            <a:ext cx="9133682" cy="6857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960"/>
            <a:ext cx="9144000" cy="6887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76" y="0"/>
            <a:ext cx="9024620" cy="676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37363" y="2553413"/>
            <a:ext cx="52175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FF6600"/>
                </a:solidFill>
              </a:rPr>
              <a:t>Spare slides</a:t>
            </a:r>
            <a:endParaRPr lang="en-US" sz="80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" y="474486"/>
            <a:ext cx="9050492" cy="638099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379F3-0E0E-A946-9998-63A6E0625158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65912" y="-5"/>
            <a:ext cx="72567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To be compatible with Post-Collision Line: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L.Gatignon, 13-10-2009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379F3-0E0E-A946-9998-63A6E0625158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CLIC09 - Machine Detector Interface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463"/>
            <a:ext cx="9144000" cy="6818243"/>
          </a:xfrm>
          <a:prstGeom prst="rect">
            <a:avLst/>
          </a:prstGeom>
          <a:solidFill>
            <a:srgbClr val="008000"/>
          </a:solidFill>
        </p:spPr>
      </p:pic>
      <p:grpSp>
        <p:nvGrpSpPr>
          <p:cNvPr id="2" name="Group 9"/>
          <p:cNvGrpSpPr/>
          <p:nvPr/>
        </p:nvGrpSpPr>
        <p:grpSpPr>
          <a:xfrm>
            <a:off x="57431" y="4118961"/>
            <a:ext cx="823067" cy="1681594"/>
            <a:chOff x="57431" y="4118961"/>
            <a:chExt cx="823067" cy="1681594"/>
          </a:xfrm>
        </p:grpSpPr>
        <p:sp>
          <p:nvSpPr>
            <p:cNvPr id="7" name="Right Arrow 6"/>
            <p:cNvSpPr/>
            <p:nvPr/>
          </p:nvSpPr>
          <p:spPr>
            <a:xfrm>
              <a:off x="71211" y="4118961"/>
              <a:ext cx="799327" cy="282844"/>
            </a:xfrm>
            <a:prstGeom prst="rightArrow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>
              <a:off x="81171" y="4983561"/>
              <a:ext cx="799327" cy="28284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57431" y="5517711"/>
              <a:ext cx="799327" cy="28284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1172" y="83864"/>
            <a:ext cx="4263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To be integrated and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stabilised</a:t>
            </a:r>
            <a:r>
              <a:rPr lang="en-US" sz="2400" b="1" i="1" dirty="0" smtClean="0">
                <a:solidFill>
                  <a:srgbClr val="FF0000"/>
                </a:solidFill>
              </a:rPr>
              <a:t>: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382000" cy="60960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sz="2000" b="1" u="sng" dirty="0" smtClean="0"/>
              <a:t>“</a:t>
            </a:r>
            <a:r>
              <a:rPr lang="en-US" sz="2000" b="1" u="sng" dirty="0" err="1" smtClean="0"/>
              <a:t>Halbach</a:t>
            </a:r>
            <a:r>
              <a:rPr lang="en-US" sz="2000" b="1" u="sng" dirty="0" smtClean="0"/>
              <a:t>” vs. “Super Strong” performances:</a:t>
            </a:r>
            <a:endParaRPr lang="en-US" sz="2000" b="1" i="1" dirty="0" smtClean="0"/>
          </a:p>
          <a:p>
            <a:pPr>
              <a:buNone/>
            </a:pPr>
            <a:r>
              <a:rPr lang="en-US" sz="2000" i="1" dirty="0" smtClean="0"/>
              <a:t>	</a:t>
            </a:r>
            <a:endParaRPr lang="en-US" sz="1600" i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3F26D0-BCA8-4401-9540-DCB17E4C760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15" name="Content Placeholder 3"/>
          <p:cNvGraphicFramePr>
            <a:graphicFrameLocks/>
          </p:cNvGraphicFramePr>
          <p:nvPr/>
        </p:nvGraphicFramePr>
        <p:xfrm>
          <a:off x="533400" y="4191000"/>
          <a:ext cx="77724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219200"/>
                <a:gridCol w="1367367"/>
                <a:gridCol w="1295400"/>
                <a:gridCol w="1223433"/>
              </a:tblGrid>
              <a:tr h="3238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R=3.8 [mm] (no chamber)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R=4.125 [mm]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Co</a:t>
                      </a:r>
                      <a:r>
                        <a:rPr lang="en-US" baseline="-25000" dirty="0" smtClean="0"/>
                        <a:t>17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Nd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Fe</a:t>
                      </a:r>
                      <a:r>
                        <a:rPr lang="en-US" baseline="-25000" dirty="0" smtClean="0"/>
                        <a:t>14</a:t>
                      </a:r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Co</a:t>
                      </a:r>
                      <a:r>
                        <a:rPr lang="en-US" baseline="-25000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Nd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Fe</a:t>
                      </a:r>
                      <a:r>
                        <a:rPr lang="en-US" baseline="-25000" dirty="0" smtClean="0"/>
                        <a:t>14</a:t>
                      </a:r>
                      <a:r>
                        <a:rPr lang="en-US" dirty="0" smtClean="0"/>
                        <a:t>B</a:t>
                      </a:r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Grad</a:t>
                      </a:r>
                      <a:r>
                        <a:rPr lang="en-US" baseline="0" dirty="0" smtClean="0"/>
                        <a:t> [T/m] “</a:t>
                      </a:r>
                      <a:r>
                        <a:rPr lang="en-US" dirty="0" err="1" smtClean="0"/>
                        <a:t>Halbach</a:t>
                      </a:r>
                      <a:r>
                        <a:rPr lang="en-US" dirty="0" smtClean="0"/>
                        <a:t>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540</a:t>
                      </a:r>
                      <a:endParaRPr lang="en-US" dirty="0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Grad</a:t>
                      </a:r>
                      <a:r>
                        <a:rPr lang="en-US" baseline="0" dirty="0" smtClean="0"/>
                        <a:t> [T/m] “</a:t>
                      </a:r>
                      <a:r>
                        <a:rPr lang="en-US" dirty="0" smtClean="0"/>
                        <a:t>Super Strong”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 85"/>
          <p:cNvGrpSpPr/>
          <p:nvPr/>
        </p:nvGrpSpPr>
        <p:grpSpPr>
          <a:xfrm>
            <a:off x="533401" y="1143000"/>
            <a:ext cx="7128510" cy="2667000"/>
            <a:chOff x="533400" y="1143000"/>
            <a:chExt cx="7128510" cy="2667000"/>
          </a:xfrm>
        </p:grpSpPr>
        <p:grpSp>
          <p:nvGrpSpPr>
            <p:cNvPr id="4" name="Group 13"/>
            <p:cNvGrpSpPr/>
            <p:nvPr/>
          </p:nvGrpSpPr>
          <p:grpSpPr>
            <a:xfrm>
              <a:off x="533400" y="1143000"/>
              <a:ext cx="7128510" cy="2667000"/>
              <a:chOff x="1371600" y="1143000"/>
              <a:chExt cx="7128510" cy="2667000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371600" y="1219200"/>
                <a:ext cx="2488883" cy="24517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019800" y="1219200"/>
                <a:ext cx="2480310" cy="2323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/>
              <p:nvPr/>
            </p:nvSpPr>
            <p:spPr>
              <a:xfrm>
                <a:off x="3657600" y="3352800"/>
                <a:ext cx="2133600" cy="4572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PM</a:t>
                </a:r>
                <a:endParaRPr lang="en-US" dirty="0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 rot="16200000" flipV="1">
                <a:off x="3352800" y="3048000"/>
                <a:ext cx="304800" cy="3048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791200" y="2971800"/>
                <a:ext cx="533400" cy="4572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4419600" y="1143000"/>
                <a:ext cx="1600200" cy="4572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Permendur</a:t>
                </a:r>
                <a:endParaRPr lang="en-US" dirty="0"/>
              </a:p>
            </p:txBody>
          </p:sp>
          <p:cxnSp>
            <p:nvCxnSpPr>
              <p:cNvPr id="13" name="Straight Arrow Connector 12"/>
              <p:cNvCxnSpPr>
                <a:stCxn id="12" idx="2"/>
              </p:cNvCxnSpPr>
              <p:nvPr/>
            </p:nvCxnSpPr>
            <p:spPr>
              <a:xfrm rot="16200000" flipH="1">
                <a:off x="5772150" y="1047750"/>
                <a:ext cx="533400" cy="16383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Arrow Connector 31"/>
            <p:cNvCxnSpPr/>
            <p:nvPr/>
          </p:nvCxnSpPr>
          <p:spPr>
            <a:xfrm rot="5400000">
              <a:off x="6705600" y="1752600"/>
              <a:ext cx="228600" cy="228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7002952" y="2445848"/>
              <a:ext cx="227671" cy="2127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16200000" flipV="1">
              <a:off x="7009936" y="2057864"/>
              <a:ext cx="228600" cy="22767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6200000" flipH="1">
              <a:off x="6781336" y="2896065"/>
              <a:ext cx="212774" cy="21184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0800000" flipV="1">
              <a:off x="6400800" y="3124200"/>
              <a:ext cx="228600" cy="2118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16200000" flipV="1">
              <a:off x="5943136" y="3124663"/>
              <a:ext cx="228599" cy="22767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 flipH="1" flipV="1">
              <a:off x="5631352" y="2826848"/>
              <a:ext cx="227671" cy="2127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6200000" flipH="1">
              <a:off x="5409736" y="2438864"/>
              <a:ext cx="212775" cy="2118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6200000" flipV="1">
              <a:off x="5639264" y="1676864"/>
              <a:ext cx="228600" cy="22767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16200000" flipH="1">
              <a:off x="6400335" y="1448265"/>
              <a:ext cx="212775" cy="21184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>
              <a:off x="5410200" y="2057400"/>
              <a:ext cx="212775" cy="2118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10800000" flipH="1">
              <a:off x="6019800" y="1447800"/>
              <a:ext cx="212775" cy="2118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-13500000">
              <a:off x="2253084" y="1985590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rot="-5400000">
              <a:off x="2553494" y="2551906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rot="-9480000">
              <a:off x="2430375" y="2252560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rot="-17580000">
              <a:off x="1988492" y="1781128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rot="-21600000">
              <a:off x="1676400" y="1676400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rot="-25680000">
              <a:off x="1377053" y="1705680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rot="-29700000">
              <a:off x="1072255" y="1934280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-33780000">
              <a:off x="881483" y="2214190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-37800000">
              <a:off x="800894" y="2551906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rot="-41880000">
              <a:off x="905625" y="2863998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 rot="-45900000">
              <a:off x="1058024" y="3092598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-49980000">
              <a:off x="1362823" y="3321198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-54000000">
              <a:off x="1667624" y="3321199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rot="-58080000">
              <a:off x="1972424" y="3244997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rot="-62100000">
              <a:off x="2201025" y="3092597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rot="-66180000">
              <a:off x="2429623" y="2863999"/>
              <a:ext cx="228600" cy="1588"/>
            </a:xfrm>
            <a:prstGeom prst="straightConnector1">
              <a:avLst/>
            </a:prstGeom>
            <a:ln w="38100">
              <a:solidFill>
                <a:srgbClr val="FF0000">
                  <a:alpha val="84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itle 1"/>
          <p:cNvSpPr txBox="1">
            <a:spLocks/>
          </p:cNvSpPr>
          <p:nvPr/>
        </p:nvSpPr>
        <p:spPr>
          <a:xfrm>
            <a:off x="5562600" y="4876800"/>
            <a:ext cx="6781800" cy="4572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000" i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1000" i="1" dirty="0" smtClean="0"/>
              <a:t>CLIC09 Workshop” 12-16 October 2009 , </a:t>
            </a:r>
            <a:r>
              <a:rPr lang="it-IT" sz="1000" i="1" dirty="0" smtClean="0"/>
              <a:t>M. Modena</a:t>
            </a:r>
          </a:p>
        </p:txBody>
      </p:sp>
      <p:sp>
        <p:nvSpPr>
          <p:cNvPr id="48" name="Title 1"/>
          <p:cNvSpPr>
            <a:spLocks noGrp="1"/>
          </p:cNvSpPr>
          <p:nvPr>
            <p:ph type="title"/>
          </p:nvPr>
        </p:nvSpPr>
        <p:spPr>
          <a:xfrm>
            <a:off x="6553200" y="6096000"/>
            <a:ext cx="1905000" cy="381000"/>
          </a:xfrm>
        </p:spPr>
        <p:txBody>
          <a:bodyPr>
            <a:normAutofit/>
          </a:bodyPr>
          <a:lstStyle/>
          <a:p>
            <a:r>
              <a:rPr lang="en-US" sz="1200" i="1" dirty="0" smtClean="0">
                <a:latin typeface="+mn-lt"/>
              </a:rPr>
              <a:t>(Courtesy A. </a:t>
            </a:r>
            <a:r>
              <a:rPr lang="en-US" sz="1200" i="1" dirty="0" err="1" smtClean="0">
                <a:latin typeface="+mn-lt"/>
              </a:rPr>
              <a:t>Vorozhtsov</a:t>
            </a:r>
            <a:r>
              <a:rPr lang="en-US" sz="1200" i="1" dirty="0" smtClean="0">
                <a:latin typeface="+mn-lt"/>
              </a:rPr>
              <a:t>)</a:t>
            </a:r>
            <a:endParaRPr lang="en-US" sz="1200" i="1" dirty="0">
              <a:latin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48424" y="-1320"/>
            <a:ext cx="1673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QD0 Design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278177" y="708532"/>
            <a:ext cx="1860681" cy="707886"/>
          </a:xfrm>
          <a:prstGeom prst="rect">
            <a:avLst/>
          </a:prstGeom>
          <a:solidFill>
            <a:schemeClr val="bg1"/>
          </a:solid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8000"/>
                </a:solidFill>
              </a:rPr>
              <a:t>G</a:t>
            </a:r>
            <a:r>
              <a:rPr lang="en-US" sz="2000" b="1" baseline="-25000" dirty="0" err="1" smtClean="0">
                <a:solidFill>
                  <a:srgbClr val="008000"/>
                </a:solidFill>
              </a:rPr>
              <a:t>nom</a:t>
            </a:r>
            <a:r>
              <a:rPr lang="en-US" sz="2000" b="1" dirty="0" smtClean="0">
                <a:solidFill>
                  <a:srgbClr val="008000"/>
                </a:solidFill>
              </a:rPr>
              <a:t> = 575 T/</a:t>
            </a:r>
            <a:r>
              <a:rPr lang="en-US" sz="2000" b="1" dirty="0" err="1" smtClean="0">
                <a:solidFill>
                  <a:srgbClr val="008000"/>
                </a:solidFill>
              </a:rPr>
              <a:t>m</a:t>
            </a:r>
            <a:endParaRPr lang="en-US" sz="2000" b="1" dirty="0" smtClean="0">
              <a:solidFill>
                <a:srgbClr val="008000"/>
              </a:solidFill>
            </a:endParaRPr>
          </a:p>
          <a:p>
            <a:r>
              <a:rPr lang="en-US" sz="2000" b="1" dirty="0" err="1" smtClean="0">
                <a:solidFill>
                  <a:srgbClr val="008000"/>
                </a:solidFill>
              </a:rPr>
              <a:t>R</a:t>
            </a:r>
            <a:r>
              <a:rPr lang="en-US" sz="2000" b="1" baseline="-25000" dirty="0" err="1" smtClean="0">
                <a:solidFill>
                  <a:srgbClr val="008000"/>
                </a:solidFill>
              </a:rPr>
              <a:t>nom</a:t>
            </a:r>
            <a:r>
              <a:rPr lang="en-US" sz="2000" b="1" dirty="0" smtClean="0">
                <a:solidFill>
                  <a:srgbClr val="008000"/>
                </a:solidFill>
              </a:rPr>
              <a:t> = 3.8 mm</a:t>
            </a:r>
            <a:endParaRPr lang="en-US" sz="2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474" y="561474"/>
            <a:ext cx="588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e.g.: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t="5348" b="8023"/>
          <a:stretch>
            <a:fillRect/>
          </a:stretch>
        </p:blipFill>
        <p:spPr>
          <a:xfrm>
            <a:off x="-942" y="4526278"/>
            <a:ext cx="8347542" cy="19105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918" y="-12"/>
            <a:ext cx="5969285" cy="50094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994" y="40955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Structural calculations QD0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178040" cy="47091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l="5580"/>
          <a:stretch>
            <a:fillRect/>
          </a:stretch>
        </p:blipFill>
        <p:spPr>
          <a:xfrm>
            <a:off x="-320" y="4804250"/>
            <a:ext cx="7310070" cy="14630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8202" y="648895"/>
            <a:ext cx="2190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Courtesy </a:t>
            </a:r>
            <a:r>
              <a:rPr lang="en-US" b="1" i="1" dirty="0" err="1" smtClean="0">
                <a:solidFill>
                  <a:srgbClr val="008000"/>
                </a:solidFill>
              </a:rPr>
              <a:t>M.Modena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200" i="1"/>
              <a:t> Closed Detector  -&gt; garage position</a:t>
            </a:r>
          </a:p>
        </p:txBody>
      </p:sp>
      <p:pic>
        <p:nvPicPr>
          <p:cNvPr id="70659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pic>
        <p:nvPicPr>
          <p:cNvPr id="70660" name="Picture 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371600" y="1066800"/>
            <a:ext cx="5943600" cy="5240338"/>
          </a:xfrm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90600"/>
          </a:xfrm>
          <a:solidFill>
            <a:srgbClr val="9C6E30">
              <a:alpha val="75000"/>
            </a:srgbClr>
          </a:solidFill>
          <a:ln/>
        </p:spPr>
        <p:txBody>
          <a:bodyPr>
            <a:normAutofit fontScale="90000"/>
          </a:bodyPr>
          <a:lstStyle/>
          <a:p>
            <a:r>
              <a:rPr lang="en-US" sz="3200" i="1"/>
              <a:t>Step 2, Extraction tool, support tube does </a:t>
            </a:r>
            <a:r>
              <a:rPr lang="en-US" sz="3200" i="1" u="sng"/>
              <a:t>NOT</a:t>
            </a:r>
            <a:r>
              <a:rPr lang="en-US" sz="3200" i="1"/>
              <a:t>  move </a:t>
            </a:r>
          </a:p>
        </p:txBody>
      </p:sp>
      <p:pic>
        <p:nvPicPr>
          <p:cNvPr id="71683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sp>
        <p:nvSpPr>
          <p:cNvPr id="716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752600"/>
            <a:ext cx="7696200" cy="38862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8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143000"/>
            <a:ext cx="8610600" cy="50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600" i="1"/>
              <a:t>Step 3, Access to vacuum  valve(s)</a:t>
            </a:r>
          </a:p>
        </p:txBody>
      </p:sp>
      <p:pic>
        <p:nvPicPr>
          <p:cNvPr id="72707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sp>
        <p:nvSpPr>
          <p:cNvPr id="727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752600"/>
            <a:ext cx="7696200" cy="38862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1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8686800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600" i="1"/>
              <a:t>Step 4, disconnect and open Lumical</a:t>
            </a:r>
          </a:p>
        </p:txBody>
      </p:sp>
      <p:pic>
        <p:nvPicPr>
          <p:cNvPr id="73731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sp>
        <p:nvSpPr>
          <p:cNvPr id="737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752600"/>
            <a:ext cx="7696200" cy="38862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8686800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200" i="1"/>
              <a:t>Step 5, slide back &amp; prepare transport</a:t>
            </a:r>
          </a:p>
        </p:txBody>
      </p:sp>
      <p:pic>
        <p:nvPicPr>
          <p:cNvPr id="77827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sp>
        <p:nvSpPr>
          <p:cNvPr id="778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752600"/>
            <a:ext cx="7696200" cy="38862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8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8686800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>
            <a:normAutofit fontScale="90000"/>
          </a:bodyPr>
          <a:lstStyle/>
          <a:p>
            <a:r>
              <a:rPr lang="en-US" sz="3200" i="1"/>
              <a:t>Step 6, Load transfer &amp;disconnect from extension tool</a:t>
            </a:r>
          </a:p>
        </p:txBody>
      </p:sp>
      <p:pic>
        <p:nvPicPr>
          <p:cNvPr id="78851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sp>
        <p:nvSpPr>
          <p:cNvPr id="788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752600"/>
            <a:ext cx="7696200" cy="38862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88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8686800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600" i="1"/>
              <a:t>Step 7, Full Access, work can start</a:t>
            </a:r>
          </a:p>
        </p:txBody>
      </p:sp>
      <p:pic>
        <p:nvPicPr>
          <p:cNvPr id="79875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sp>
        <p:nvSpPr>
          <p:cNvPr id="798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752600"/>
            <a:ext cx="7696200" cy="38862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98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86868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Dec. 2009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8th MDI meeting                                              H.Gerwig</a:t>
            </a: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914400"/>
          </a:xfrm>
          <a:solidFill>
            <a:srgbClr val="9C6E30">
              <a:alpha val="75000"/>
            </a:srgbClr>
          </a:solidFill>
          <a:ln/>
        </p:spPr>
        <p:txBody>
          <a:bodyPr/>
          <a:lstStyle/>
          <a:p>
            <a:r>
              <a:rPr lang="en-US" sz="3600" i="1"/>
              <a:t>Distances Detector open</a:t>
            </a:r>
            <a:endParaRPr lang="en-US" sz="3600" i="1">
              <a:ea typeface="Arial" pitchFamily="-107" charset="0"/>
              <a:cs typeface="Arial" pitchFamily="-107" charset="0"/>
            </a:endParaRPr>
          </a:p>
        </p:txBody>
      </p:sp>
      <p:pic>
        <p:nvPicPr>
          <p:cNvPr id="80899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6600" y="6278563"/>
            <a:ext cx="2057400" cy="579437"/>
          </a:xfrm>
          <a:noFill/>
          <a:ln/>
        </p:spPr>
      </p:pic>
      <p:sp>
        <p:nvSpPr>
          <p:cNvPr id="809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1752600"/>
            <a:ext cx="7696200" cy="38862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8686800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458200" cy="62484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sz="2000" b="1" u="sng" dirty="0" smtClean="0"/>
              <a:t>“Hybrid” approach, Version 2:</a:t>
            </a:r>
            <a:endParaRPr lang="en-US" sz="2000" b="1" i="1" dirty="0" smtClean="0"/>
          </a:p>
          <a:p>
            <a:pPr>
              <a:buNone/>
            </a:pPr>
            <a:r>
              <a:rPr lang="en-US" sz="2000" i="1" dirty="0" smtClean="0"/>
              <a:t>	</a:t>
            </a:r>
            <a:endParaRPr lang="en-US" sz="1600" i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3F26D0-BCA8-4401-9540-DCB17E4C760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2" name="Group 9"/>
          <p:cNvGrpSpPr/>
          <p:nvPr/>
        </p:nvGrpSpPr>
        <p:grpSpPr>
          <a:xfrm>
            <a:off x="609600" y="838200"/>
            <a:ext cx="8077200" cy="3962400"/>
            <a:chOff x="152400" y="1447800"/>
            <a:chExt cx="8991600" cy="4389129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1447800"/>
              <a:ext cx="4891429" cy="2274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8" name="Content Placeholder 3"/>
            <p:cNvGraphicFramePr>
              <a:graphicFrameLocks/>
            </p:cNvGraphicFramePr>
            <p:nvPr/>
          </p:nvGraphicFramePr>
          <p:xfrm>
            <a:off x="228600" y="4191000"/>
            <a:ext cx="4835106" cy="1232332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2141951"/>
                  <a:gridCol w="2201449"/>
                </a:tblGrid>
                <a:tr h="370840">
                  <a:tc>
                    <a:txBody>
                      <a:bodyPr/>
                      <a:lstStyle/>
                      <a:p>
                        <a:endParaRPr lang="en-US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err="1" smtClean="0"/>
                          <a:t>Iw</a:t>
                        </a:r>
                        <a:r>
                          <a:rPr lang="en-US" dirty="0" smtClean="0"/>
                          <a:t>=5000 [A]</a:t>
                        </a:r>
                        <a:endParaRPr lang="en-US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Grad</a:t>
                        </a:r>
                        <a:r>
                          <a:rPr lang="en-US" baseline="0" dirty="0" smtClean="0"/>
                          <a:t> [T/m] </a:t>
                        </a:r>
                        <a:r>
                          <a:rPr lang="en-US" dirty="0" smtClean="0"/>
                          <a:t>Sm</a:t>
                        </a:r>
                        <a:r>
                          <a:rPr lang="en-US" baseline="-25000" dirty="0" smtClean="0"/>
                          <a:t>2</a:t>
                        </a:r>
                        <a:r>
                          <a:rPr lang="en-US" dirty="0" smtClean="0"/>
                          <a:t>Co</a:t>
                        </a:r>
                        <a:r>
                          <a:rPr lang="en-US" baseline="-25000" dirty="0" smtClean="0"/>
                          <a:t>17</a:t>
                        </a:r>
                        <a:endParaRPr lang="en-US" baseline="-250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531</a:t>
                        </a:r>
                        <a:endParaRPr lang="en-US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Grad</a:t>
                        </a:r>
                        <a:r>
                          <a:rPr lang="en-US" baseline="0" dirty="0" smtClean="0"/>
                          <a:t> [T/m] </a:t>
                        </a:r>
                        <a:r>
                          <a:rPr lang="en-US" dirty="0" smtClean="0"/>
                          <a:t>Nd</a:t>
                        </a:r>
                        <a:r>
                          <a:rPr lang="en-US" baseline="-25000" dirty="0" smtClean="0"/>
                          <a:t>2</a:t>
                        </a:r>
                        <a:r>
                          <a:rPr lang="en-US" dirty="0" smtClean="0"/>
                          <a:t>Fe</a:t>
                        </a:r>
                        <a:r>
                          <a:rPr lang="en-US" baseline="-25000" dirty="0" smtClean="0"/>
                          <a:t>14</a:t>
                        </a:r>
                        <a:r>
                          <a:rPr lang="en-US" dirty="0" smtClean="0"/>
                          <a:t>B</a:t>
                        </a:r>
                        <a:endParaRPr lang="en-US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/>
                          <a:t>599</a:t>
                        </a:r>
                        <a:endParaRPr lang="en-US" dirty="0"/>
                      </a:p>
                    </a:txBody>
                    <a:tcPr/>
                  </a:tc>
                </a:tr>
              </a:tbl>
            </a:graphicData>
          </a:graphic>
        </p:graphicFrame>
        <p:pic>
          <p:nvPicPr>
            <p:cNvPr id="9" name="Picture 8" descr="FF1.tiff"/>
            <p:cNvPicPr>
              <a:picLocks noChangeAspect="1"/>
            </p:cNvPicPr>
            <p:nvPr/>
          </p:nvPicPr>
          <p:blipFill>
            <a:blip r:embed="rId3" cstate="print"/>
            <a:srcRect l="25758" t="9804" r="9091" b="15686"/>
            <a:stretch>
              <a:fillRect/>
            </a:stretch>
          </p:blipFill>
          <p:spPr>
            <a:xfrm>
              <a:off x="5212111" y="2362200"/>
              <a:ext cx="3931889" cy="3474729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609600" y="4800600"/>
            <a:ext cx="792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i="1" dirty="0" smtClean="0"/>
              <a:t> The presence of the “ring” decrease slightly the Gradient (by 15-20 T/m) but will assure a more precise and stiff assembly</a:t>
            </a:r>
          </a:p>
          <a:p>
            <a:endParaRPr lang="en-US" sz="2000" i="1" dirty="0" smtClean="0"/>
          </a:p>
          <a:p>
            <a:pPr>
              <a:buFontTx/>
              <a:buChar char="-"/>
            </a:pPr>
            <a:r>
              <a:rPr lang="en-US" sz="2000" i="1" dirty="0" smtClean="0"/>
              <a:t> EM Coils design will permit wide operation conditions (with or without water cooling) that can be critical for performances (ex. stabilization)</a:t>
            </a:r>
            <a:endParaRPr lang="en-US" sz="2000" i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562600" y="4876800"/>
            <a:ext cx="6781800" cy="4572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000" i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1000" i="1" dirty="0" smtClean="0"/>
              <a:t>CLIC09 Workshop” 12-16 October 2009 , </a:t>
            </a:r>
            <a:r>
              <a:rPr lang="it-IT" sz="1000" i="1" dirty="0" smtClean="0"/>
              <a:t>M. Modena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4" y="0"/>
            <a:ext cx="9130351" cy="68604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329" y="6483686"/>
            <a:ext cx="1871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A.Hervė</a:t>
            </a:r>
            <a:r>
              <a:rPr lang="en-US" b="1" i="1" dirty="0" smtClean="0">
                <a:solidFill>
                  <a:srgbClr val="008000"/>
                </a:solidFill>
              </a:rPr>
              <a:t> et al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/>
          </p:cNvSpPr>
          <p:nvPr>
            <p:ph type="title"/>
          </p:nvPr>
        </p:nvSpPr>
        <p:spPr>
          <a:xfrm>
            <a:off x="457200" y="72848"/>
            <a:ext cx="8229600" cy="1143000"/>
          </a:xfrm>
        </p:spPr>
        <p:txBody>
          <a:bodyPr/>
          <a:lstStyle/>
          <a:p>
            <a:r>
              <a:rPr lang="en-CA" dirty="0"/>
              <a:t>Current work</a:t>
            </a:r>
          </a:p>
        </p:txBody>
      </p:sp>
      <p:pic>
        <p:nvPicPr>
          <p:cNvPr id="224259" name="Picture 3"/>
          <p:cNvPicPr>
            <a:picLocks noChangeAspect="1" noChangeArrowheads="1"/>
          </p:cNvPicPr>
          <p:nvPr/>
        </p:nvPicPr>
        <p:blipFill>
          <a:blip r:embed="rId2"/>
          <a:srcRect l="43332" t="64767" r="27498" b="6631"/>
          <a:stretch>
            <a:fillRect/>
          </a:stretch>
        </p:blipFill>
        <p:spPr bwMode="auto">
          <a:xfrm>
            <a:off x="1008063" y="1484313"/>
            <a:ext cx="2089150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4260" name="Picture 4"/>
          <p:cNvPicPr>
            <a:picLocks noChangeAspect="1" noChangeArrowheads="1"/>
          </p:cNvPicPr>
          <p:nvPr/>
        </p:nvPicPr>
        <p:blipFill>
          <a:blip r:embed="rId3"/>
          <a:srcRect l="20848" t="23434" r="58716" b="61833"/>
          <a:stretch>
            <a:fillRect/>
          </a:stretch>
        </p:blipFill>
        <p:spPr bwMode="auto">
          <a:xfrm>
            <a:off x="971550" y="2997200"/>
            <a:ext cx="1728788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828675" y="1125538"/>
            <a:ext cx="914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CA"/>
              <a:t>Replace big stabilisation table by a compact passive+active stabilisation system</a:t>
            </a:r>
          </a:p>
        </p:txBody>
      </p:sp>
      <p:pic>
        <p:nvPicPr>
          <p:cNvPr id="224262" name="Picture 6"/>
          <p:cNvPicPr>
            <a:picLocks noChangeAspect="1" noChangeArrowheads="1"/>
          </p:cNvPicPr>
          <p:nvPr/>
        </p:nvPicPr>
        <p:blipFill>
          <a:blip r:embed="rId3"/>
          <a:srcRect l="12329" t="52901" r="34885" b="139"/>
          <a:stretch>
            <a:fillRect/>
          </a:stretch>
        </p:blipFill>
        <p:spPr bwMode="auto">
          <a:xfrm>
            <a:off x="4392613" y="1484313"/>
            <a:ext cx="3455987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4263" name="Text Box 7"/>
          <p:cNvSpPr txBox="1">
            <a:spLocks noChangeArrowheads="1"/>
          </p:cNvSpPr>
          <p:nvPr/>
        </p:nvSpPr>
        <p:spPr bwMode="auto">
          <a:xfrm>
            <a:off x="1979613" y="4149725"/>
            <a:ext cx="483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/>
              <a:t>Instrumentation study (sensors and actuators)</a:t>
            </a:r>
          </a:p>
        </p:txBody>
      </p:sp>
      <p:sp>
        <p:nvSpPr>
          <p:cNvPr id="224264" name="Rectangle 8"/>
          <p:cNvSpPr>
            <a:spLocks noChangeArrowheads="1"/>
          </p:cNvSpPr>
          <p:nvPr/>
        </p:nvSpPr>
        <p:spPr bwMode="auto">
          <a:xfrm>
            <a:off x="828675" y="1125538"/>
            <a:ext cx="8316913" cy="2879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4265" name="Picture 9" descr="capteur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508500"/>
            <a:ext cx="5329237" cy="1816100"/>
          </a:xfrm>
          <a:prstGeom prst="rect">
            <a:avLst/>
          </a:prstGeom>
          <a:noFill/>
        </p:spPr>
      </p:pic>
      <p:pic>
        <p:nvPicPr>
          <p:cNvPr id="224266" name="Image 7" descr="actionneu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652963"/>
            <a:ext cx="15113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4267" name="Picture 8" descr="IMGP476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5589588"/>
            <a:ext cx="1476375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4268" name="Rectangle 12"/>
          <p:cNvSpPr>
            <a:spLocks noChangeArrowheads="1"/>
          </p:cNvSpPr>
          <p:nvPr/>
        </p:nvSpPr>
        <p:spPr bwMode="auto">
          <a:xfrm>
            <a:off x="71438" y="4149725"/>
            <a:ext cx="8964612" cy="2636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9" name="Text Box 13"/>
          <p:cNvSpPr txBox="1">
            <a:spLocks noChangeArrowheads="1"/>
          </p:cNvSpPr>
          <p:nvPr/>
        </p:nvSpPr>
        <p:spPr bwMode="auto">
          <a:xfrm>
            <a:off x="3040063" y="1647825"/>
            <a:ext cx="159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/>
              <a:t>Active system</a:t>
            </a:r>
          </a:p>
        </p:txBody>
      </p:sp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2771775" y="3284538"/>
            <a:ext cx="177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/>
              <a:t>Passive system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5310" y="66960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628229" y="165538"/>
            <a:ext cx="1407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156925"/>
                </a:solidFill>
              </a:rPr>
              <a:t>Courtesy </a:t>
            </a:r>
            <a:r>
              <a:rPr lang="en-US" sz="1200" b="1" i="1" dirty="0" err="1" smtClean="0">
                <a:solidFill>
                  <a:srgbClr val="156925"/>
                </a:solidFill>
              </a:rPr>
              <a:t>A.Jeremie</a:t>
            </a:r>
            <a:endParaRPr lang="en-US" sz="1200" b="1" i="1" dirty="0">
              <a:solidFill>
                <a:srgbClr val="15692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0" name="Rectangle 20"/>
          <p:cNvSpPr>
            <a:spLocks noChangeArrowheads="1"/>
          </p:cNvSpPr>
          <p:nvPr/>
        </p:nvSpPr>
        <p:spPr bwMode="auto">
          <a:xfrm>
            <a:off x="0" y="4868863"/>
            <a:ext cx="4716463" cy="1800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CA"/>
          </a:p>
        </p:txBody>
      </p:sp>
      <p:sp>
        <p:nvSpPr>
          <p:cNvPr id="225282" name="Rectangle 2"/>
          <p:cNvSpPr>
            <a:spLocks noGrp="1"/>
          </p:cNvSpPr>
          <p:nvPr>
            <p:ph type="title"/>
          </p:nvPr>
        </p:nvSpPr>
        <p:spPr>
          <a:xfrm>
            <a:off x="457200" y="96588"/>
            <a:ext cx="8229600" cy="1143000"/>
          </a:xfrm>
        </p:spPr>
        <p:txBody>
          <a:bodyPr/>
          <a:lstStyle/>
          <a:p>
            <a:r>
              <a:rPr lang="en-CA" dirty="0"/>
              <a:t>Current work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01700" y="1516063"/>
            <a:ext cx="3708400" cy="1873250"/>
            <a:chOff x="3424" y="390"/>
            <a:chExt cx="2336" cy="1180"/>
          </a:xfrm>
        </p:grpSpPr>
        <p:pic>
          <p:nvPicPr>
            <p:cNvPr id="22528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24" y="390"/>
              <a:ext cx="2336" cy="1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285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89" y="1012"/>
              <a:ext cx="975" cy="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286" name="Text Box 17"/>
            <p:cNvSpPr txBox="1">
              <a:spLocks noChangeArrowheads="1"/>
            </p:cNvSpPr>
            <p:nvPr/>
          </p:nvSpPr>
          <p:spPr bwMode="auto">
            <a:xfrm>
              <a:off x="4422" y="753"/>
              <a:ext cx="1338" cy="3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CA" sz="1400" b="1">
                  <a:solidFill>
                    <a:srgbClr val="CC0000"/>
                  </a:solidFill>
                  <a:latin typeface="Times New Roman" pitchFamily="-107" charset="0"/>
                  <a:ea typeface="Times New Roman" pitchFamily="-107" charset="0"/>
                  <a:cs typeface="Times New Roman" pitchFamily="-107" charset="0"/>
                </a:rPr>
                <a:t>Ex : force (actuator) applied to a point</a:t>
              </a:r>
            </a:p>
          </p:txBody>
        </p:sp>
        <p:sp>
          <p:nvSpPr>
            <p:cNvPr id="225287" name="Oval 14"/>
            <p:cNvSpPr>
              <a:spLocks noChangeArrowheads="1"/>
            </p:cNvSpPr>
            <p:nvPr/>
          </p:nvSpPr>
          <p:spPr bwMode="auto">
            <a:xfrm>
              <a:off x="3450" y="972"/>
              <a:ext cx="471" cy="468"/>
            </a:xfrm>
            <a:prstGeom prst="ellipse">
              <a:avLst/>
            </a:prstGeom>
            <a:noFill/>
            <a:ln w="19050">
              <a:solidFill>
                <a:srgbClr val="99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5288" name="Line 15"/>
            <p:cNvSpPr>
              <a:spLocks noChangeShapeType="1"/>
            </p:cNvSpPr>
            <p:nvPr/>
          </p:nvSpPr>
          <p:spPr bwMode="auto">
            <a:xfrm>
              <a:off x="3921" y="1260"/>
              <a:ext cx="628" cy="82"/>
            </a:xfrm>
            <a:prstGeom prst="line">
              <a:avLst/>
            </a:prstGeom>
            <a:noFill/>
            <a:ln w="19050">
              <a:solidFill>
                <a:srgbClr val="99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89" name="Line 16"/>
            <p:cNvSpPr>
              <a:spLocks noChangeShapeType="1"/>
            </p:cNvSpPr>
            <p:nvPr/>
          </p:nvSpPr>
          <p:spPr bwMode="auto">
            <a:xfrm rot="1200000" flipV="1">
              <a:off x="4880" y="1180"/>
              <a:ext cx="144" cy="97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25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363" y="3460750"/>
            <a:ext cx="4503737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1" name="Text Box 11"/>
          <p:cNvSpPr txBox="1">
            <a:spLocks noChangeArrowheads="1"/>
          </p:cNvSpPr>
          <p:nvPr/>
        </p:nvSpPr>
        <p:spPr bwMode="auto">
          <a:xfrm>
            <a:off x="5795963" y="1125538"/>
            <a:ext cx="2559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/>
              <a:t>Feedback development</a:t>
            </a:r>
          </a:p>
        </p:txBody>
      </p:sp>
      <p:pic>
        <p:nvPicPr>
          <p:cNvPr id="225292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3357563"/>
            <a:ext cx="33845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293" name="Rectangle 13"/>
          <p:cNvSpPr>
            <a:spLocks noChangeArrowheads="1"/>
          </p:cNvSpPr>
          <p:nvPr/>
        </p:nvSpPr>
        <p:spPr bwMode="auto">
          <a:xfrm>
            <a:off x="34925" y="1052513"/>
            <a:ext cx="4679950" cy="3671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94" name="Text Box 14"/>
          <p:cNvSpPr txBox="1">
            <a:spLocks noChangeArrowheads="1"/>
          </p:cNvSpPr>
          <p:nvPr/>
        </p:nvSpPr>
        <p:spPr bwMode="auto">
          <a:xfrm>
            <a:off x="1619250" y="1052513"/>
            <a:ext cx="1365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/>
              <a:t>Simulations</a:t>
            </a:r>
          </a:p>
        </p:txBody>
      </p:sp>
      <p:pic>
        <p:nvPicPr>
          <p:cNvPr id="225295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5963" y="1557338"/>
            <a:ext cx="3089275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6" name="Text Box 16"/>
          <p:cNvSpPr txBox="1">
            <a:spLocks noChangeArrowheads="1"/>
          </p:cNvSpPr>
          <p:nvPr/>
        </p:nvSpPr>
        <p:spPr bwMode="auto">
          <a:xfrm>
            <a:off x="5362575" y="5013325"/>
            <a:ext cx="3673475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CA"/>
              <a:t>Different strategies studied:</a:t>
            </a:r>
          </a:p>
          <a:p>
            <a:pPr>
              <a:buFontTx/>
              <a:buChar char="•"/>
            </a:pPr>
            <a:r>
              <a:rPr lang="en-GB">
                <a:latin typeface="Times New Roman" pitchFamily="-107" charset="0"/>
              </a:rPr>
              <a:t>A knowledge only at strategic points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Times New Roman" pitchFamily="-107" charset="0"/>
              </a:rPr>
              <a:t>A local model </a:t>
            </a:r>
            <a:r>
              <a:rPr lang="en-US">
                <a:latin typeface="Times New Roman" pitchFamily="-107" charset="0"/>
                <a:sym typeface="Wingdings" pitchFamily="-107" charset="2"/>
              </a:rPr>
              <a:t> for the disturbances amplified by eigenfrequencies.</a:t>
            </a:r>
            <a:r>
              <a:rPr lang="en-US">
                <a:latin typeface="Times New Roman" pitchFamily="-107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>
                <a:latin typeface="Times New Roman" pitchFamily="-107" charset="0"/>
              </a:rPr>
              <a:t>A complete model</a:t>
            </a:r>
            <a:endParaRPr lang="en-CA">
              <a:latin typeface="Times New Roman" pitchFamily="-107" charset="0"/>
            </a:endParaRPr>
          </a:p>
        </p:txBody>
      </p:sp>
      <p:sp>
        <p:nvSpPr>
          <p:cNvPr id="225297" name="Rectangle 17"/>
          <p:cNvSpPr>
            <a:spLocks noChangeArrowheads="1"/>
          </p:cNvSpPr>
          <p:nvPr/>
        </p:nvSpPr>
        <p:spPr bwMode="auto">
          <a:xfrm>
            <a:off x="4787900" y="1125538"/>
            <a:ext cx="4176713" cy="561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98" name="Footer Placeholder 7"/>
          <p:cNvSpPr txBox="1">
            <a:spLocks noGrp="1"/>
          </p:cNvSpPr>
          <p:nvPr/>
        </p:nvSpPr>
        <p:spPr bwMode="auto">
          <a:xfrm>
            <a:off x="2808288" y="6381750"/>
            <a:ext cx="16922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1400"/>
              <a:t>Evgeny Solodko</a:t>
            </a:r>
          </a:p>
        </p:txBody>
      </p:sp>
      <p:pic>
        <p:nvPicPr>
          <p:cNvPr id="225299" name="Content Placeholder 5" descr="6.tif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08288" y="4941888"/>
            <a:ext cx="176371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2" name="Text Box 22"/>
          <p:cNvSpPr txBox="1">
            <a:spLocks noChangeArrowheads="1"/>
          </p:cNvSpPr>
          <p:nvPr/>
        </p:nvSpPr>
        <p:spPr bwMode="auto">
          <a:xfrm>
            <a:off x="250825" y="5516563"/>
            <a:ext cx="202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/>
              <a:t>FF magnet design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628229" y="173421"/>
            <a:ext cx="1407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156925"/>
                </a:solidFill>
              </a:rPr>
              <a:t>Courtesy </a:t>
            </a:r>
            <a:r>
              <a:rPr lang="en-US" sz="1200" b="1" i="1" dirty="0" err="1" smtClean="0">
                <a:solidFill>
                  <a:srgbClr val="156925"/>
                </a:solidFill>
              </a:rPr>
              <a:t>A.Jeremie</a:t>
            </a:r>
            <a:endParaRPr lang="en-US" sz="1200" b="1" i="1" dirty="0">
              <a:solidFill>
                <a:srgbClr val="15692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116554"/>
            <a:ext cx="4521200" cy="36893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632" y="1310064"/>
            <a:ext cx="4610100" cy="3632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8179" y="401062"/>
            <a:ext cx="5486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Proposed parameters for implementation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76268" y="5307283"/>
            <a:ext cx="4454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8000"/>
                </a:solidFill>
              </a:rPr>
              <a:t>External dimensions will be somewhat larger,</a:t>
            </a:r>
          </a:p>
          <a:p>
            <a:pPr algn="ctr"/>
            <a:r>
              <a:rPr lang="en-US" i="1" dirty="0" smtClean="0">
                <a:solidFill>
                  <a:srgbClr val="008000"/>
                </a:solidFill>
              </a:rPr>
              <a:t>Details expected very soon</a:t>
            </a:r>
            <a:endParaRPr lang="en-US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3" y="192818"/>
            <a:ext cx="8707205" cy="66571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19971" y="13378"/>
            <a:ext cx="150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J.Resta</a:t>
            </a:r>
            <a:r>
              <a:rPr lang="en-US" b="1" i="1" dirty="0" smtClean="0">
                <a:solidFill>
                  <a:srgbClr val="008000"/>
                </a:solidFill>
              </a:rPr>
              <a:t> Lopez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373" y="-4962"/>
            <a:ext cx="195473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Very preliminary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To be checked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88" y="0"/>
            <a:ext cx="893456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49" y="0"/>
            <a:ext cx="81864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2"/>
            <a:ext cx="9165034" cy="6851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73" y="-2688"/>
            <a:ext cx="8253603" cy="6761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802" y="651"/>
            <a:ext cx="8076865" cy="6853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" y="13368"/>
            <a:ext cx="9133332" cy="6844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116554"/>
            <a:ext cx="4521200" cy="36893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632" y="1310064"/>
            <a:ext cx="4610100" cy="3632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8179" y="401062"/>
            <a:ext cx="5486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Proposed parameters for implementation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76268" y="5307283"/>
            <a:ext cx="4454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8000"/>
                </a:solidFill>
              </a:rPr>
              <a:t>External dimensions will be somewhat larger,</a:t>
            </a:r>
          </a:p>
          <a:p>
            <a:pPr algn="ctr"/>
            <a:r>
              <a:rPr lang="en-US" i="1" dirty="0" smtClean="0">
                <a:solidFill>
                  <a:srgbClr val="008000"/>
                </a:solidFill>
              </a:rPr>
              <a:t>Details expected very soon</a:t>
            </a:r>
            <a:endParaRPr lang="en-US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3"/>
          <p:cNvSpPr txBox="1">
            <a:spLocks noChangeArrowheads="1"/>
          </p:cNvSpPr>
          <p:nvPr/>
        </p:nvSpPr>
        <p:spPr bwMode="auto">
          <a:xfrm>
            <a:off x="0" y="3109913"/>
            <a:ext cx="7632700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285750" algn="just">
              <a:spcBef>
                <a:spcPct val="50000"/>
              </a:spcBef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	</a:t>
            </a:r>
          </a:p>
        </p:txBody>
      </p:sp>
      <p:sp>
        <p:nvSpPr>
          <p:cNvPr id="20482" name="Text Box 12"/>
          <p:cNvSpPr txBox="1">
            <a:spLocks noChangeArrowheads="1"/>
          </p:cNvSpPr>
          <p:nvPr/>
        </p:nvSpPr>
        <p:spPr bwMode="auto">
          <a:xfrm>
            <a:off x="158726" y="792153"/>
            <a:ext cx="4016375" cy="3698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u="sng" dirty="0">
                <a:solidFill>
                  <a:srgbClr val="0000FF"/>
                </a:solidFill>
                <a:latin typeface="Comic Sans MS" pitchFamily="66" charset="0"/>
              </a:rPr>
              <a:t>Feasibility of the concept</a:t>
            </a:r>
          </a:p>
        </p:txBody>
      </p:sp>
      <p:sp>
        <p:nvSpPr>
          <p:cNvPr id="614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7C9334-B7FC-4C0A-B5B9-143754BECB3B}" type="slidenum">
              <a:rPr lang="en-US" smtClean="0">
                <a:latin typeface="Arial" charset="0"/>
              </a:rPr>
              <a:pPr>
                <a:defRPr/>
              </a:pPr>
              <a:t>71</a:t>
            </a:fld>
            <a:endParaRPr lang="en-US" dirty="0" smtClean="0">
              <a:latin typeface="Arial" charset="0"/>
            </a:endParaRPr>
          </a:p>
        </p:txBody>
      </p:sp>
      <p:sp>
        <p:nvSpPr>
          <p:cNvPr id="20484" name="TextBox 7"/>
          <p:cNvSpPr txBox="1">
            <a:spLocks noChangeArrowheads="1"/>
          </p:cNvSpPr>
          <p:nvPr/>
        </p:nvSpPr>
        <p:spPr bwMode="auto">
          <a:xfrm rot="-5400000">
            <a:off x="-824730" y="3382159"/>
            <a:ext cx="2774950" cy="369887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Active pre-alignment</a:t>
            </a:r>
          </a:p>
        </p:txBody>
      </p:sp>
      <p:sp>
        <p:nvSpPr>
          <p:cNvPr id="20485" name="TextBox 8"/>
          <p:cNvSpPr txBox="1">
            <a:spLocks noChangeArrowheads="1"/>
          </p:cNvSpPr>
          <p:nvPr/>
        </p:nvSpPr>
        <p:spPr bwMode="auto">
          <a:xfrm>
            <a:off x="1071538" y="2143116"/>
            <a:ext cx="4344988" cy="307975"/>
          </a:xfrm>
          <a:prstGeom prst="rect">
            <a:avLst/>
          </a:prstGeom>
          <a:solidFill>
            <a:srgbClr val="FFE07D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Determination of the propagation network</a:t>
            </a:r>
          </a:p>
        </p:txBody>
      </p:sp>
      <p:sp>
        <p:nvSpPr>
          <p:cNvPr id="20486" name="TextBox 9"/>
          <p:cNvSpPr txBox="1">
            <a:spLocks noChangeArrowheads="1"/>
          </p:cNvSpPr>
          <p:nvPr/>
        </p:nvSpPr>
        <p:spPr bwMode="auto">
          <a:xfrm>
            <a:off x="1071538" y="2727316"/>
            <a:ext cx="4344988" cy="520700"/>
          </a:xfrm>
          <a:prstGeom prst="rect">
            <a:avLst/>
          </a:prstGeom>
          <a:solidFill>
            <a:srgbClr val="FFE07D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Determination of the position of each sensor w.r.t propagation network</a:t>
            </a:r>
          </a:p>
        </p:txBody>
      </p:sp>
      <p:sp>
        <p:nvSpPr>
          <p:cNvPr id="20487" name="TextBox 10"/>
          <p:cNvSpPr txBox="1">
            <a:spLocks noChangeArrowheads="1"/>
          </p:cNvSpPr>
          <p:nvPr/>
        </p:nvSpPr>
        <p:spPr bwMode="auto">
          <a:xfrm>
            <a:off x="1071538" y="3421053"/>
            <a:ext cx="4344988" cy="733425"/>
          </a:xfrm>
          <a:prstGeom prst="rect">
            <a:avLst/>
          </a:prstGeom>
          <a:solidFill>
            <a:srgbClr val="FFE07D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Fiducialisation: determination of the zero of each component w.r.t the sensor (external alignment reference)</a:t>
            </a:r>
          </a:p>
        </p:txBody>
      </p:sp>
      <p:sp>
        <p:nvSpPr>
          <p:cNvPr id="20488" name="TextBox 11"/>
          <p:cNvSpPr txBox="1">
            <a:spLocks noChangeArrowheads="1"/>
          </p:cNvSpPr>
          <p:nvPr/>
        </p:nvSpPr>
        <p:spPr bwMode="auto">
          <a:xfrm>
            <a:off x="1071538" y="4297353"/>
            <a:ext cx="4344988" cy="733425"/>
          </a:xfrm>
          <a:prstGeom prst="rect">
            <a:avLst/>
          </a:prstGeom>
          <a:solidFill>
            <a:srgbClr val="FFE07D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Repositionning: displacement of the component supporting structure according to the sensor readings</a:t>
            </a:r>
          </a:p>
        </p:txBody>
      </p:sp>
      <p:sp>
        <p:nvSpPr>
          <p:cNvPr id="20489" name="TextBox 12"/>
          <p:cNvSpPr txBox="1">
            <a:spLocks noChangeArrowheads="1"/>
          </p:cNvSpPr>
          <p:nvPr/>
        </p:nvSpPr>
        <p:spPr bwMode="auto">
          <a:xfrm>
            <a:off x="5854676" y="1997066"/>
            <a:ext cx="3074987" cy="520700"/>
          </a:xfrm>
          <a:prstGeom prst="rect">
            <a:avLst/>
          </a:prstGeom>
          <a:solidFill>
            <a:srgbClr val="FFF5D5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Stable alignment reference, known at the micron level</a:t>
            </a:r>
          </a:p>
        </p:txBody>
      </p:sp>
      <p:sp>
        <p:nvSpPr>
          <p:cNvPr id="20490" name="TextBox 13"/>
          <p:cNvSpPr txBox="1">
            <a:spLocks noChangeArrowheads="1"/>
          </p:cNvSpPr>
          <p:nvPr/>
        </p:nvSpPr>
        <p:spPr bwMode="auto">
          <a:xfrm>
            <a:off x="5854676" y="2727316"/>
            <a:ext cx="3074987" cy="520700"/>
          </a:xfrm>
          <a:prstGeom prst="rect">
            <a:avLst/>
          </a:prstGeom>
          <a:solidFill>
            <a:srgbClr val="FFF5D5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Submicrometric sensors providing « absolute » measurements</a:t>
            </a:r>
          </a:p>
        </p:txBody>
      </p:sp>
      <p:sp>
        <p:nvSpPr>
          <p:cNvPr id="20491" name="TextBox 14"/>
          <p:cNvSpPr txBox="1">
            <a:spLocks noChangeArrowheads="1"/>
          </p:cNvSpPr>
          <p:nvPr/>
        </p:nvSpPr>
        <p:spPr bwMode="auto">
          <a:xfrm>
            <a:off x="5854676" y="3494078"/>
            <a:ext cx="3074987" cy="520700"/>
          </a:xfrm>
          <a:prstGeom prst="rect">
            <a:avLst/>
          </a:prstGeom>
          <a:solidFill>
            <a:srgbClr val="FFF5D5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Stable determination of 2m long objects within a few microns</a:t>
            </a:r>
          </a:p>
        </p:txBody>
      </p:sp>
      <p:sp>
        <p:nvSpPr>
          <p:cNvPr id="20492" name="TextBox 15"/>
          <p:cNvSpPr txBox="1">
            <a:spLocks noChangeArrowheads="1"/>
          </p:cNvSpPr>
          <p:nvPr/>
        </p:nvSpPr>
        <p:spPr bwMode="auto">
          <a:xfrm>
            <a:off x="5854676" y="4370378"/>
            <a:ext cx="3074987" cy="520700"/>
          </a:xfrm>
          <a:prstGeom prst="rect">
            <a:avLst/>
          </a:prstGeom>
          <a:solidFill>
            <a:srgbClr val="FFF5D5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Submicrometric displacements along 3/5 DOF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5489551" y="2216141"/>
            <a:ext cx="292100" cy="182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>
            <a:off x="5489551" y="2873366"/>
            <a:ext cx="292100" cy="182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>
            <a:off x="5489551" y="3676641"/>
            <a:ext cx="292100" cy="182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>
            <a:off x="5489551" y="4516428"/>
            <a:ext cx="292100" cy="182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12963" y="1485891"/>
            <a:ext cx="949325" cy="36988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31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dirty="0">
                <a:solidFill>
                  <a:srgbClr val="0000FF"/>
                </a:solidFill>
                <a:latin typeface="Comic Sans MS" pitchFamily="66" charset="0"/>
              </a:rPr>
              <a:t>STEPS</a:t>
            </a:r>
            <a:endParaRPr lang="en-US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50051" y="1449378"/>
            <a:ext cx="1277937" cy="369888"/>
          </a:xfrm>
          <a:prstGeom prst="rect">
            <a:avLst/>
          </a:prstGeom>
          <a:solidFill>
            <a:schemeClr val="accent5">
              <a:lumMod val="90000"/>
            </a:schemeClr>
          </a:solidFill>
          <a:ln w="31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dirty="0">
                <a:solidFill>
                  <a:srgbClr val="0000FF"/>
                </a:solidFill>
                <a:latin typeface="Comic Sans MS" pitchFamily="66" charset="0"/>
              </a:rPr>
              <a:t>ISSUES</a:t>
            </a:r>
            <a:endParaRPr lang="en-US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8263" y="5319703"/>
            <a:ext cx="1862138" cy="369888"/>
          </a:xfrm>
          <a:prstGeom prst="rect">
            <a:avLst/>
          </a:prstGeom>
          <a:solidFill>
            <a:schemeClr val="accent5">
              <a:lumMod val="90000"/>
            </a:schemeClr>
          </a:solidFill>
          <a:ln w="3175"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Other issues:</a:t>
            </a:r>
          </a:p>
        </p:txBody>
      </p:sp>
      <p:sp>
        <p:nvSpPr>
          <p:cNvPr id="20500" name="TextBox 26"/>
          <p:cNvSpPr txBox="1">
            <a:spLocks noChangeArrowheads="1"/>
          </p:cNvSpPr>
          <p:nvPr/>
        </p:nvSpPr>
        <p:spPr bwMode="auto">
          <a:xfrm>
            <a:off x="1108051" y="5794366"/>
            <a:ext cx="5842000" cy="307975"/>
          </a:xfrm>
          <a:prstGeom prst="rect">
            <a:avLst/>
          </a:prstGeom>
          <a:solidFill>
            <a:srgbClr val="FFF5D5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Compatibility with the general strategy of installation and operation</a:t>
            </a:r>
          </a:p>
        </p:txBody>
      </p:sp>
      <p:sp>
        <p:nvSpPr>
          <p:cNvPr id="20501" name="TextBox 27"/>
          <p:cNvSpPr txBox="1">
            <a:spLocks noChangeArrowheads="1"/>
          </p:cNvSpPr>
          <p:nvPr/>
        </p:nvSpPr>
        <p:spPr bwMode="auto">
          <a:xfrm>
            <a:off x="1108051" y="6269028"/>
            <a:ext cx="5842000" cy="307975"/>
          </a:xfrm>
          <a:prstGeom prst="rect">
            <a:avLst/>
          </a:prstGeom>
          <a:solidFill>
            <a:srgbClr val="FFF5D5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Compatibility with other accelerator equipment or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032" descr="ecarts_a_un_f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9713" y="571480"/>
            <a:ext cx="1284287" cy="1730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336550" y="1630342"/>
            <a:ext cx="8397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 straight reference = stretched wire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 vertical &amp; transverse position measured thanks to Wire Positioning Sensors </a:t>
            </a:r>
            <a:r>
              <a:rPr lang="en-US" sz="1600" dirty="0">
                <a:latin typeface="Comic Sans MS" pitchFamily="66" charset="0"/>
              </a:rPr>
              <a:t>(WPS)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55625" y="2397105"/>
            <a:ext cx="2819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Accelerating structures</a:t>
            </a:r>
          </a:p>
          <a:p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PETS + DB quad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3622675" y="2616180"/>
            <a:ext cx="4114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pre-aligned on independent  girders</a:t>
            </a:r>
          </a:p>
        </p:txBody>
      </p:sp>
      <p:sp>
        <p:nvSpPr>
          <p:cNvPr id="15" name="Right Brace 14"/>
          <p:cNvSpPr/>
          <p:nvPr/>
        </p:nvSpPr>
        <p:spPr>
          <a:xfrm>
            <a:off x="3148013" y="2433617"/>
            <a:ext cx="304800" cy="685800"/>
          </a:xfrm>
          <a:prstGeom prst="rightBrace">
            <a:avLst>
              <a:gd name="adj1" fmla="val 8333"/>
              <a:gd name="adj2" fmla="val 5164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462" name="Text Box 3"/>
          <p:cNvSpPr txBox="1">
            <a:spLocks noChangeArrowheads="1"/>
          </p:cNvSpPr>
          <p:nvPr/>
        </p:nvSpPr>
        <p:spPr bwMode="auto">
          <a:xfrm>
            <a:off x="336550" y="4770417"/>
            <a:ext cx="80692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 MB quad pre-aligned independently with 5+1 DOF</a:t>
            </a:r>
          </a:p>
        </p:txBody>
      </p:sp>
      <p:sp>
        <p:nvSpPr>
          <p:cNvPr id="19463" name="Text Box 12"/>
          <p:cNvSpPr txBox="1">
            <a:spLocks noChangeArrowheads="1"/>
          </p:cNvSpPr>
          <p:nvPr/>
        </p:nvSpPr>
        <p:spPr bwMode="auto">
          <a:xfrm>
            <a:off x="153988" y="973117"/>
            <a:ext cx="4016375" cy="3667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u="sng" dirty="0">
                <a:solidFill>
                  <a:srgbClr val="0000FF"/>
                </a:solidFill>
                <a:latin typeface="Comic Sans MS" pitchFamily="66" charset="0"/>
              </a:rPr>
              <a:t>Favoured pre-alignment concept</a:t>
            </a: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-174625" y="3236892"/>
            <a:ext cx="92011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Wingdings" pitchFamily="2" charset="2"/>
              <a:buChar char="ü"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 DB and MB girders pre-aligned with 3+1 DOF (« snake system » / “articulation point”)</a:t>
            </a:r>
          </a:p>
        </p:txBody>
      </p:sp>
      <p:grpSp>
        <p:nvGrpSpPr>
          <p:cNvPr id="2" name="Group 119"/>
          <p:cNvGrpSpPr>
            <a:grpSpLocks/>
          </p:cNvGrpSpPr>
          <p:nvPr/>
        </p:nvGrpSpPr>
        <p:grpSpPr bwMode="auto">
          <a:xfrm>
            <a:off x="774700" y="3784580"/>
            <a:ext cx="6948488" cy="649287"/>
            <a:chOff x="907" y="892"/>
            <a:chExt cx="4377" cy="409"/>
          </a:xfrm>
        </p:grpSpPr>
        <p:grpSp>
          <p:nvGrpSpPr>
            <p:cNvPr id="3" name="Group 45"/>
            <p:cNvGrpSpPr>
              <a:grpSpLocks/>
            </p:cNvGrpSpPr>
            <p:nvPr/>
          </p:nvGrpSpPr>
          <p:grpSpPr bwMode="auto">
            <a:xfrm>
              <a:off x="1111" y="1119"/>
              <a:ext cx="748" cy="91"/>
              <a:chOff x="1088" y="1003"/>
              <a:chExt cx="1044" cy="136"/>
            </a:xfrm>
          </p:grpSpPr>
          <p:sp>
            <p:nvSpPr>
              <p:cNvPr id="19514" name="Rectangle 46"/>
              <p:cNvSpPr>
                <a:spLocks noChangeArrowheads="1"/>
              </p:cNvSpPr>
              <p:nvPr/>
            </p:nvSpPr>
            <p:spPr bwMode="auto">
              <a:xfrm>
                <a:off x="1088" y="1003"/>
                <a:ext cx="1044" cy="136"/>
              </a:xfrm>
              <a:prstGeom prst="rect">
                <a:avLst/>
              </a:prstGeom>
              <a:solidFill>
                <a:srgbClr val="FFCC99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15" name="Rectangle 47"/>
              <p:cNvSpPr>
                <a:spLocks noChangeArrowheads="1"/>
              </p:cNvSpPr>
              <p:nvPr/>
            </p:nvSpPr>
            <p:spPr bwMode="auto">
              <a:xfrm>
                <a:off x="1134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16" name="Rectangle 48"/>
              <p:cNvSpPr>
                <a:spLocks noChangeArrowheads="1"/>
              </p:cNvSpPr>
              <p:nvPr/>
            </p:nvSpPr>
            <p:spPr bwMode="auto">
              <a:xfrm>
                <a:off x="138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17" name="Rectangle 49"/>
              <p:cNvSpPr>
                <a:spLocks noChangeArrowheads="1"/>
              </p:cNvSpPr>
              <p:nvPr/>
            </p:nvSpPr>
            <p:spPr bwMode="auto">
              <a:xfrm>
                <a:off x="163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18" name="Rectangle 50"/>
              <p:cNvSpPr>
                <a:spLocks noChangeArrowheads="1"/>
              </p:cNvSpPr>
              <p:nvPr/>
            </p:nvSpPr>
            <p:spPr bwMode="auto">
              <a:xfrm>
                <a:off x="1882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19468" name="Oval 51"/>
            <p:cNvSpPr>
              <a:spLocks noChangeArrowheads="1"/>
            </p:cNvSpPr>
            <p:nvPr/>
          </p:nvSpPr>
          <p:spPr bwMode="auto">
            <a:xfrm>
              <a:off x="1859" y="1139"/>
              <a:ext cx="45" cy="45"/>
            </a:xfrm>
            <a:prstGeom prst="ellipse">
              <a:avLst/>
            </a:prstGeom>
            <a:solidFill>
              <a:srgbClr val="8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grpSp>
          <p:nvGrpSpPr>
            <p:cNvPr id="4" name="Group 52"/>
            <p:cNvGrpSpPr>
              <a:grpSpLocks/>
            </p:cNvGrpSpPr>
            <p:nvPr/>
          </p:nvGrpSpPr>
          <p:grpSpPr bwMode="auto">
            <a:xfrm>
              <a:off x="1904" y="1119"/>
              <a:ext cx="748" cy="91"/>
              <a:chOff x="1088" y="1003"/>
              <a:chExt cx="1044" cy="136"/>
            </a:xfrm>
          </p:grpSpPr>
          <p:sp>
            <p:nvSpPr>
              <p:cNvPr id="19509" name="Rectangle 53"/>
              <p:cNvSpPr>
                <a:spLocks noChangeArrowheads="1"/>
              </p:cNvSpPr>
              <p:nvPr/>
            </p:nvSpPr>
            <p:spPr bwMode="auto">
              <a:xfrm>
                <a:off x="1088" y="1003"/>
                <a:ext cx="1044" cy="136"/>
              </a:xfrm>
              <a:prstGeom prst="rect">
                <a:avLst/>
              </a:prstGeom>
              <a:solidFill>
                <a:srgbClr val="FFCC99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10" name="Rectangle 54"/>
              <p:cNvSpPr>
                <a:spLocks noChangeArrowheads="1"/>
              </p:cNvSpPr>
              <p:nvPr/>
            </p:nvSpPr>
            <p:spPr bwMode="auto">
              <a:xfrm>
                <a:off x="1134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11" name="Rectangle 55"/>
              <p:cNvSpPr>
                <a:spLocks noChangeArrowheads="1"/>
              </p:cNvSpPr>
              <p:nvPr/>
            </p:nvSpPr>
            <p:spPr bwMode="auto">
              <a:xfrm>
                <a:off x="138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12" name="Rectangle 56"/>
              <p:cNvSpPr>
                <a:spLocks noChangeArrowheads="1"/>
              </p:cNvSpPr>
              <p:nvPr/>
            </p:nvSpPr>
            <p:spPr bwMode="auto">
              <a:xfrm>
                <a:off x="163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13" name="Rectangle 57"/>
              <p:cNvSpPr>
                <a:spLocks noChangeArrowheads="1"/>
              </p:cNvSpPr>
              <p:nvPr/>
            </p:nvSpPr>
            <p:spPr bwMode="auto">
              <a:xfrm>
                <a:off x="1882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19470" name="Oval 58"/>
            <p:cNvSpPr>
              <a:spLocks noChangeArrowheads="1"/>
            </p:cNvSpPr>
            <p:nvPr/>
          </p:nvSpPr>
          <p:spPr bwMode="auto">
            <a:xfrm>
              <a:off x="2653" y="1139"/>
              <a:ext cx="45" cy="45"/>
            </a:xfrm>
            <a:prstGeom prst="ellipse">
              <a:avLst/>
            </a:prstGeom>
            <a:solidFill>
              <a:srgbClr val="8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71" name="Oval 59"/>
            <p:cNvSpPr>
              <a:spLocks noChangeArrowheads="1"/>
            </p:cNvSpPr>
            <p:nvPr/>
          </p:nvSpPr>
          <p:spPr bwMode="auto">
            <a:xfrm>
              <a:off x="4241" y="1139"/>
              <a:ext cx="45" cy="45"/>
            </a:xfrm>
            <a:prstGeom prst="ellipse">
              <a:avLst/>
            </a:prstGeom>
            <a:solidFill>
              <a:srgbClr val="8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72" name="Oval 60"/>
            <p:cNvSpPr>
              <a:spLocks noChangeArrowheads="1"/>
            </p:cNvSpPr>
            <p:nvPr/>
          </p:nvSpPr>
          <p:spPr bwMode="auto">
            <a:xfrm>
              <a:off x="3447" y="1139"/>
              <a:ext cx="45" cy="45"/>
            </a:xfrm>
            <a:prstGeom prst="ellipse">
              <a:avLst/>
            </a:prstGeom>
            <a:solidFill>
              <a:srgbClr val="8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grpSp>
          <p:nvGrpSpPr>
            <p:cNvPr id="5" name="Group 61"/>
            <p:cNvGrpSpPr>
              <a:grpSpLocks/>
            </p:cNvGrpSpPr>
            <p:nvPr/>
          </p:nvGrpSpPr>
          <p:grpSpPr bwMode="auto">
            <a:xfrm>
              <a:off x="2698" y="1119"/>
              <a:ext cx="748" cy="91"/>
              <a:chOff x="1088" y="1003"/>
              <a:chExt cx="1044" cy="136"/>
            </a:xfrm>
          </p:grpSpPr>
          <p:sp>
            <p:nvSpPr>
              <p:cNvPr id="19504" name="Rectangle 62"/>
              <p:cNvSpPr>
                <a:spLocks noChangeArrowheads="1"/>
              </p:cNvSpPr>
              <p:nvPr/>
            </p:nvSpPr>
            <p:spPr bwMode="auto">
              <a:xfrm>
                <a:off x="1088" y="1003"/>
                <a:ext cx="1044" cy="136"/>
              </a:xfrm>
              <a:prstGeom prst="rect">
                <a:avLst/>
              </a:prstGeom>
              <a:solidFill>
                <a:srgbClr val="FFCC99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05" name="Rectangle 63"/>
              <p:cNvSpPr>
                <a:spLocks noChangeArrowheads="1"/>
              </p:cNvSpPr>
              <p:nvPr/>
            </p:nvSpPr>
            <p:spPr bwMode="auto">
              <a:xfrm>
                <a:off x="1134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06" name="Rectangle 64"/>
              <p:cNvSpPr>
                <a:spLocks noChangeArrowheads="1"/>
              </p:cNvSpPr>
              <p:nvPr/>
            </p:nvSpPr>
            <p:spPr bwMode="auto">
              <a:xfrm>
                <a:off x="138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07" name="Rectangle 65"/>
              <p:cNvSpPr>
                <a:spLocks noChangeArrowheads="1"/>
              </p:cNvSpPr>
              <p:nvPr/>
            </p:nvSpPr>
            <p:spPr bwMode="auto">
              <a:xfrm>
                <a:off x="163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08" name="Rectangle 66"/>
              <p:cNvSpPr>
                <a:spLocks noChangeArrowheads="1"/>
              </p:cNvSpPr>
              <p:nvPr/>
            </p:nvSpPr>
            <p:spPr bwMode="auto">
              <a:xfrm>
                <a:off x="1882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6" name="Group 67"/>
            <p:cNvGrpSpPr>
              <a:grpSpLocks/>
            </p:cNvGrpSpPr>
            <p:nvPr/>
          </p:nvGrpSpPr>
          <p:grpSpPr bwMode="auto">
            <a:xfrm>
              <a:off x="3492" y="1116"/>
              <a:ext cx="748" cy="91"/>
              <a:chOff x="1088" y="1003"/>
              <a:chExt cx="1044" cy="136"/>
            </a:xfrm>
          </p:grpSpPr>
          <p:sp>
            <p:nvSpPr>
              <p:cNvPr id="19499" name="Rectangle 68"/>
              <p:cNvSpPr>
                <a:spLocks noChangeArrowheads="1"/>
              </p:cNvSpPr>
              <p:nvPr/>
            </p:nvSpPr>
            <p:spPr bwMode="auto">
              <a:xfrm>
                <a:off x="1088" y="1003"/>
                <a:ext cx="1044" cy="136"/>
              </a:xfrm>
              <a:prstGeom prst="rect">
                <a:avLst/>
              </a:prstGeom>
              <a:solidFill>
                <a:srgbClr val="FFCC99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00" name="Rectangle 69"/>
              <p:cNvSpPr>
                <a:spLocks noChangeArrowheads="1"/>
              </p:cNvSpPr>
              <p:nvPr/>
            </p:nvSpPr>
            <p:spPr bwMode="auto">
              <a:xfrm>
                <a:off x="1134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01" name="Rectangle 70"/>
              <p:cNvSpPr>
                <a:spLocks noChangeArrowheads="1"/>
              </p:cNvSpPr>
              <p:nvPr/>
            </p:nvSpPr>
            <p:spPr bwMode="auto">
              <a:xfrm>
                <a:off x="138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02" name="Rectangle 71"/>
              <p:cNvSpPr>
                <a:spLocks noChangeArrowheads="1"/>
              </p:cNvSpPr>
              <p:nvPr/>
            </p:nvSpPr>
            <p:spPr bwMode="auto">
              <a:xfrm>
                <a:off x="163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503" name="Rectangle 72"/>
              <p:cNvSpPr>
                <a:spLocks noChangeArrowheads="1"/>
              </p:cNvSpPr>
              <p:nvPr/>
            </p:nvSpPr>
            <p:spPr bwMode="auto">
              <a:xfrm>
                <a:off x="1882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7" name="Group 73"/>
            <p:cNvGrpSpPr>
              <a:grpSpLocks/>
            </p:cNvGrpSpPr>
            <p:nvPr/>
          </p:nvGrpSpPr>
          <p:grpSpPr bwMode="auto">
            <a:xfrm>
              <a:off x="4286" y="1116"/>
              <a:ext cx="748" cy="91"/>
              <a:chOff x="1088" y="1003"/>
              <a:chExt cx="1044" cy="136"/>
            </a:xfrm>
          </p:grpSpPr>
          <p:sp>
            <p:nvSpPr>
              <p:cNvPr id="19494" name="Rectangle 74"/>
              <p:cNvSpPr>
                <a:spLocks noChangeArrowheads="1"/>
              </p:cNvSpPr>
              <p:nvPr/>
            </p:nvSpPr>
            <p:spPr bwMode="auto">
              <a:xfrm>
                <a:off x="1088" y="1003"/>
                <a:ext cx="1044" cy="136"/>
              </a:xfrm>
              <a:prstGeom prst="rect">
                <a:avLst/>
              </a:prstGeom>
              <a:solidFill>
                <a:srgbClr val="FFCC99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495" name="Rectangle 75"/>
              <p:cNvSpPr>
                <a:spLocks noChangeArrowheads="1"/>
              </p:cNvSpPr>
              <p:nvPr/>
            </p:nvSpPr>
            <p:spPr bwMode="auto">
              <a:xfrm>
                <a:off x="1134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496" name="Rectangle 76"/>
              <p:cNvSpPr>
                <a:spLocks noChangeArrowheads="1"/>
              </p:cNvSpPr>
              <p:nvPr/>
            </p:nvSpPr>
            <p:spPr bwMode="auto">
              <a:xfrm>
                <a:off x="138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497" name="Rectangle 77"/>
              <p:cNvSpPr>
                <a:spLocks noChangeArrowheads="1"/>
              </p:cNvSpPr>
              <p:nvPr/>
            </p:nvSpPr>
            <p:spPr bwMode="auto">
              <a:xfrm>
                <a:off x="1633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498" name="Rectangle 78"/>
              <p:cNvSpPr>
                <a:spLocks noChangeArrowheads="1"/>
              </p:cNvSpPr>
              <p:nvPr/>
            </p:nvSpPr>
            <p:spPr bwMode="auto">
              <a:xfrm>
                <a:off x="1882" y="1026"/>
                <a:ext cx="204" cy="90"/>
              </a:xfrm>
              <a:prstGeom prst="rect">
                <a:avLst/>
              </a:prstGeom>
              <a:solidFill>
                <a:schemeClr val="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19476" name="Line 80"/>
            <p:cNvSpPr>
              <a:spLocks noChangeShapeType="1"/>
            </p:cNvSpPr>
            <p:nvPr/>
          </p:nvSpPr>
          <p:spPr bwMode="auto">
            <a:xfrm>
              <a:off x="1882" y="1029"/>
              <a:ext cx="0" cy="2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7" name="Line 83"/>
            <p:cNvSpPr>
              <a:spLocks noChangeShapeType="1"/>
            </p:cNvSpPr>
            <p:nvPr/>
          </p:nvSpPr>
          <p:spPr bwMode="auto">
            <a:xfrm>
              <a:off x="2676" y="1026"/>
              <a:ext cx="0" cy="2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8" name="Line 86"/>
            <p:cNvSpPr>
              <a:spLocks noChangeShapeType="1"/>
            </p:cNvSpPr>
            <p:nvPr/>
          </p:nvSpPr>
          <p:spPr bwMode="auto">
            <a:xfrm>
              <a:off x="3470" y="1026"/>
              <a:ext cx="0" cy="2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9" name="Line 89"/>
            <p:cNvSpPr>
              <a:spLocks noChangeShapeType="1"/>
            </p:cNvSpPr>
            <p:nvPr/>
          </p:nvSpPr>
          <p:spPr bwMode="auto">
            <a:xfrm>
              <a:off x="4264" y="1026"/>
              <a:ext cx="0" cy="2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80" name="Line 92"/>
            <p:cNvSpPr>
              <a:spLocks noChangeShapeType="1"/>
            </p:cNvSpPr>
            <p:nvPr/>
          </p:nvSpPr>
          <p:spPr bwMode="auto">
            <a:xfrm>
              <a:off x="5057" y="1026"/>
              <a:ext cx="0" cy="2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81" name="Oval 94"/>
            <p:cNvSpPr>
              <a:spLocks noChangeArrowheads="1"/>
            </p:cNvSpPr>
            <p:nvPr/>
          </p:nvSpPr>
          <p:spPr bwMode="auto">
            <a:xfrm>
              <a:off x="5034" y="1139"/>
              <a:ext cx="45" cy="45"/>
            </a:xfrm>
            <a:prstGeom prst="ellipse">
              <a:avLst/>
            </a:prstGeom>
            <a:solidFill>
              <a:srgbClr val="8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82" name="Oval 95"/>
            <p:cNvSpPr>
              <a:spLocks noChangeArrowheads="1"/>
            </p:cNvSpPr>
            <p:nvPr/>
          </p:nvSpPr>
          <p:spPr bwMode="auto">
            <a:xfrm>
              <a:off x="1065" y="1142"/>
              <a:ext cx="45" cy="45"/>
            </a:xfrm>
            <a:prstGeom prst="ellipse">
              <a:avLst/>
            </a:prstGeom>
            <a:solidFill>
              <a:srgbClr val="8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83" name="Line 96"/>
            <p:cNvSpPr>
              <a:spLocks noChangeShapeType="1"/>
            </p:cNvSpPr>
            <p:nvPr/>
          </p:nvSpPr>
          <p:spPr bwMode="auto">
            <a:xfrm>
              <a:off x="1088" y="1029"/>
              <a:ext cx="0" cy="2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84" name="Rectangle 100"/>
            <p:cNvSpPr>
              <a:spLocks noChangeArrowheads="1"/>
            </p:cNvSpPr>
            <p:nvPr/>
          </p:nvSpPr>
          <p:spPr bwMode="auto">
            <a:xfrm>
              <a:off x="1065" y="983"/>
              <a:ext cx="45" cy="68"/>
            </a:xfrm>
            <a:prstGeom prst="rect">
              <a:avLst/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85" name="Rectangle 101"/>
            <p:cNvSpPr>
              <a:spLocks noChangeArrowheads="1"/>
            </p:cNvSpPr>
            <p:nvPr/>
          </p:nvSpPr>
          <p:spPr bwMode="auto">
            <a:xfrm>
              <a:off x="1065" y="892"/>
              <a:ext cx="45" cy="68"/>
            </a:xfrm>
            <a:prstGeom prst="rect">
              <a:avLst/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86" name="Line 102"/>
            <p:cNvSpPr>
              <a:spLocks noChangeShapeType="1"/>
            </p:cNvSpPr>
            <p:nvPr/>
          </p:nvSpPr>
          <p:spPr bwMode="auto">
            <a:xfrm>
              <a:off x="907" y="937"/>
              <a:ext cx="4377" cy="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87" name="Line 103"/>
            <p:cNvSpPr>
              <a:spLocks noChangeShapeType="1"/>
            </p:cNvSpPr>
            <p:nvPr/>
          </p:nvSpPr>
          <p:spPr bwMode="auto">
            <a:xfrm>
              <a:off x="907" y="1028"/>
              <a:ext cx="4377" cy="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88" name="Rectangle 104"/>
            <p:cNvSpPr>
              <a:spLocks noChangeArrowheads="1"/>
            </p:cNvSpPr>
            <p:nvPr/>
          </p:nvSpPr>
          <p:spPr bwMode="auto">
            <a:xfrm>
              <a:off x="5034" y="983"/>
              <a:ext cx="45" cy="68"/>
            </a:xfrm>
            <a:prstGeom prst="rect">
              <a:avLst/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89" name="Rectangle 105"/>
            <p:cNvSpPr>
              <a:spLocks noChangeArrowheads="1"/>
            </p:cNvSpPr>
            <p:nvPr/>
          </p:nvSpPr>
          <p:spPr bwMode="auto">
            <a:xfrm>
              <a:off x="5034" y="892"/>
              <a:ext cx="45" cy="68"/>
            </a:xfrm>
            <a:prstGeom prst="rect">
              <a:avLst/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90" name="Rectangle 110"/>
            <p:cNvSpPr>
              <a:spLocks noChangeArrowheads="1"/>
            </p:cNvSpPr>
            <p:nvPr/>
          </p:nvSpPr>
          <p:spPr bwMode="auto">
            <a:xfrm>
              <a:off x="1859" y="1005"/>
              <a:ext cx="45" cy="68"/>
            </a:xfrm>
            <a:prstGeom prst="rect">
              <a:avLst/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91" name="Rectangle 111"/>
            <p:cNvSpPr>
              <a:spLocks noChangeArrowheads="1"/>
            </p:cNvSpPr>
            <p:nvPr/>
          </p:nvSpPr>
          <p:spPr bwMode="auto">
            <a:xfrm>
              <a:off x="2653" y="1005"/>
              <a:ext cx="45" cy="68"/>
            </a:xfrm>
            <a:prstGeom prst="rect">
              <a:avLst/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92" name="Rectangle 112"/>
            <p:cNvSpPr>
              <a:spLocks noChangeArrowheads="1"/>
            </p:cNvSpPr>
            <p:nvPr/>
          </p:nvSpPr>
          <p:spPr bwMode="auto">
            <a:xfrm>
              <a:off x="3446" y="1005"/>
              <a:ext cx="45" cy="68"/>
            </a:xfrm>
            <a:prstGeom prst="rect">
              <a:avLst/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9493" name="Rectangle 113"/>
            <p:cNvSpPr>
              <a:spLocks noChangeArrowheads="1"/>
            </p:cNvSpPr>
            <p:nvPr/>
          </p:nvSpPr>
          <p:spPr bwMode="auto">
            <a:xfrm>
              <a:off x="4240" y="1005"/>
              <a:ext cx="45" cy="68"/>
            </a:xfrm>
            <a:prstGeom prst="rect">
              <a:avLst/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pic>
        <p:nvPicPr>
          <p:cNvPr id="19466" name="Picture 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" y="5245080"/>
            <a:ext cx="8101013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TextBox 63"/>
          <p:cNvSpPr txBox="1"/>
          <p:nvPr/>
        </p:nvSpPr>
        <p:spPr>
          <a:xfrm>
            <a:off x="1638227" y="23392"/>
            <a:ext cx="3155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Prealignment</a:t>
            </a:r>
            <a:r>
              <a:rPr lang="en-US" sz="2800" b="1" dirty="0" smtClean="0">
                <a:solidFill>
                  <a:srgbClr val="FF0000"/>
                </a:solidFill>
              </a:rPr>
              <a:t> issues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88545" y="9"/>
            <a:ext cx="2199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Courtesy </a:t>
            </a:r>
            <a:r>
              <a:rPr lang="en-US" b="1" i="1" dirty="0" err="1" smtClean="0">
                <a:solidFill>
                  <a:srgbClr val="008000"/>
                </a:solidFill>
              </a:rPr>
              <a:t>H.Mainaud</a:t>
            </a:r>
            <a:endParaRPr lang="en-US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>
        <mp:cube/>
      </mp:transition>
    </mc:Choice>
    <mc:Fallback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23850" y="2133600"/>
            <a:ext cx="8677306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/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Some first considerations:</a:t>
            </a:r>
          </a:p>
          <a:p>
            <a:pPr marL="285750" indent="-285750"/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	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QD0 located in a confined area, and severe environment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 remote positioning needed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The tight tolerances require an active pre-alignment (repositioning of QD0 before the first beam)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The repositioning solution must be compatible with stabilization requirements.</a:t>
            </a:r>
          </a:p>
          <a:p>
            <a:pPr marL="1200150" lvl="2" indent="-285750"/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 For the MB quad, a cam based repositioning system is being studied. First results expected in Spring.</a:t>
            </a:r>
          </a:p>
          <a:p>
            <a:pPr marL="285750" indent="-285750"/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39750" y="1412875"/>
            <a:ext cx="83597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/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The repositioning:</a:t>
            </a:r>
            <a:endParaRPr lang="en-US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85720" y="428604"/>
            <a:ext cx="49292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66" charset="0"/>
              </a:rPr>
              <a:t>CLIC pre-alignment in the MDI area</a:t>
            </a:r>
            <a:endParaRPr lang="en-US" sz="20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256"/>
            <a:ext cx="3213100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1997046" y="4359281"/>
            <a:ext cx="1181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(F. Lackner)</a:t>
            </a:r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286256"/>
            <a:ext cx="1928826" cy="1935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23850" y="2133600"/>
            <a:ext cx="8494713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QD0 w.r.t. other components of the BDS: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10 µm (for L*=3.5 m) : r.m.s value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Position of the zero of the QD0 w.r.t the ideal straight line of the 500 last meters of BDS</a:t>
            </a:r>
          </a:p>
          <a:p>
            <a:pPr marL="1200150" lvl="2" indent="-285750"/>
            <a:endParaRPr lang="fr-CH" sz="1600" dirty="0" smtClean="0">
              <a:solidFill>
                <a:srgbClr val="0000FF"/>
              </a:solidFill>
              <a:latin typeface="Comic Sans MS" pitchFamily="66" charset="0"/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è"/>
            </a:pPr>
            <a:r>
              <a:rPr lang="fr-CH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Relative position of one QD0 w.r.t the opposite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W.r.t to a common reference?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fr-CH" sz="1600" dirty="0" smtClean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Within a few microns?</a:t>
            </a:r>
          </a:p>
          <a:p>
            <a:pPr marL="1200150" lvl="2" indent="-285750">
              <a:buFont typeface="Wingdings" pitchFamily="2" charset="2"/>
              <a:buChar char="ü"/>
            </a:pPr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14282" y="1428736"/>
            <a:ext cx="83597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/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Requirements (as far as I have understood!):</a:t>
            </a:r>
            <a:endParaRPr lang="en-US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85720" y="428604"/>
            <a:ext cx="49292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66" charset="0"/>
              </a:rPr>
              <a:t>CLIC pre-alignment in the MDI area</a:t>
            </a:r>
            <a:endParaRPr lang="en-US" sz="20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0"/>
            <a:ext cx="3857620" cy="250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357694"/>
            <a:ext cx="86868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6744" y="1"/>
            <a:ext cx="2797256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285720" y="1643050"/>
            <a:ext cx="8494713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To book 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ASAP some space for pre-alignment references 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Pre-alignment sensor interface on QDO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Reference (straight line) along QDO and other components of the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BDS, 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close to QDO, to limit level arms effects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To book 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ASAP some space below QDO for the remote positioning. Same solution than for the main linac: cam based repositioning system (must be compatible with stabilization requirements)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To develop 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of a laser based pre-alignment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solution for the relative position of </a:t>
            </a:r>
            <a:r>
              <a:rPr lang="en-US" sz="1600" dirty="0" err="1" smtClean="0">
                <a:solidFill>
                  <a:srgbClr val="0000FF"/>
                </a:solidFill>
                <a:latin typeface="Comic Sans MS" pitchFamily="66" charset="0"/>
              </a:rPr>
              <a:t>QDO</a:t>
            </a:r>
            <a:endParaRPr lang="en-US" sz="160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285750" indent="-285750">
              <a:buFontTx/>
              <a:buChar char="-"/>
            </a:pPr>
            <a:r>
              <a:rPr lang="fr-CH" sz="1600" dirty="0" smtClean="0">
                <a:solidFill>
                  <a:srgbClr val="0000FF"/>
                </a:solidFill>
                <a:latin typeface="Comic Sans MS" pitchFamily="66" charset="0"/>
              </a:rPr>
              <a:t>To define the alignment functions around the IP:</a:t>
            </a:r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57158" y="642918"/>
            <a:ext cx="83597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/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Summary:</a:t>
            </a:r>
            <a:endParaRPr lang="en-US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785786" y="4000504"/>
            <a:ext cx="8997950" cy="1314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None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F0 – Fiducialisation</a:t>
            </a:r>
          </a:p>
          <a:p>
            <a:pPr marL="285750" indent="-285750">
              <a:buFont typeface="Wingdings" pitchFamily="2" charset="2"/>
              <a:buNone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F1 – The alignment of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QDO w.r.t 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to the main elements of the corresponding BDS</a:t>
            </a:r>
          </a:p>
          <a:p>
            <a:pPr marL="285750" indent="-285750">
              <a:buFont typeface="Wingdings" pitchFamily="2" charset="2"/>
              <a:buNone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F2 – The alignment of the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detector 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w.r.t.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FF geometry</a:t>
            </a:r>
            <a:endParaRPr lang="en-US" sz="1600" dirty="0">
              <a:solidFill>
                <a:srgbClr val="0000FF"/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None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F3 – The alignment of one FF w.r.t. the other FF (left/right side)</a:t>
            </a:r>
          </a:p>
          <a:p>
            <a:pPr marL="285750" indent="-285750">
              <a:buFont typeface="Wingdings" pitchFamily="2" charset="2"/>
              <a:buNone/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F4 – The alignment of each QDO w.r.t other components of the FF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71736" y="5500702"/>
            <a:ext cx="3876382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/>
            <a:r>
              <a:rPr lang="en-US" sz="1400" dirty="0" smtClean="0">
                <a:solidFill>
                  <a:srgbClr val="0000FF"/>
                </a:solidFill>
                <a:latin typeface="Comic Sans MS" pitchFamily="66" charset="0"/>
              </a:rPr>
              <a:t>During different periods </a:t>
            </a:r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of alignment :</a:t>
            </a:r>
          </a:p>
          <a:p>
            <a:pPr marL="285750" indent="-285750"/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	- first or initial alignment</a:t>
            </a:r>
          </a:p>
          <a:p>
            <a:pPr marL="285750" indent="-285750"/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	- monitoring beam on</a:t>
            </a:r>
          </a:p>
          <a:p>
            <a:pPr marL="285750" indent="-285750"/>
            <a:r>
              <a:rPr lang="en-US" sz="1400" dirty="0">
                <a:solidFill>
                  <a:srgbClr val="0000FF"/>
                </a:solidFill>
                <a:latin typeface="Comic Sans MS" pitchFamily="66" charset="0"/>
              </a:rPr>
              <a:t>	- maintenance of the alignment beam 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66" charset="0"/>
              </a:rPr>
              <a:t>off</a:t>
            </a:r>
          </a:p>
          <a:p>
            <a:pPr marL="285750" indent="-285750"/>
            <a:r>
              <a:rPr lang="fr-CH" sz="1400" dirty="0" smtClean="0">
                <a:solidFill>
                  <a:srgbClr val="0000FF"/>
                </a:solidFill>
                <a:latin typeface="Comic Sans MS" pitchFamily="66" charset="0"/>
              </a:rPr>
              <a:t>	- repositioning of the push/pull detector</a:t>
            </a:r>
            <a:endParaRPr lang="en-US" sz="1400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Tunnel-Detector cs  detail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800"/>
            <a:ext cx="9144000" cy="622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575691" y="2451100"/>
            <a:ext cx="2112779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Anti solenoid coil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100" y="6531557"/>
            <a:ext cx="2247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8000"/>
                </a:solidFill>
              </a:rPr>
              <a:t>A.Herve</a:t>
            </a:r>
            <a:r>
              <a:rPr lang="en-US" i="1" dirty="0" smtClean="0">
                <a:solidFill>
                  <a:srgbClr val="008000"/>
                </a:solidFill>
              </a:rPr>
              <a:t>, </a:t>
            </a:r>
            <a:r>
              <a:rPr lang="en-US" i="1" dirty="0" err="1" smtClean="0">
                <a:solidFill>
                  <a:srgbClr val="008000"/>
                </a:solidFill>
              </a:rPr>
              <a:t>H.Gerwig</a:t>
            </a:r>
            <a:r>
              <a:rPr lang="en-US" i="1" dirty="0" smtClean="0">
                <a:solidFill>
                  <a:srgbClr val="008000"/>
                </a:solidFill>
              </a:rPr>
              <a:t>, …</a:t>
            </a:r>
            <a:endParaRPr lang="en-US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October 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CLIC09 Workshop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2C3D-DC24-E94C-B4B0-AAAE611C105E}" type="slidenum">
              <a:rPr lang="en-US"/>
              <a:pPr/>
              <a:t>77</a:t>
            </a:fld>
            <a:endParaRPr lang="en-US"/>
          </a:p>
        </p:txBody>
      </p:sp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2"/>
          <a:srcRect t="32727" r="4340"/>
          <a:stretch>
            <a:fillRect/>
          </a:stretch>
        </p:blipFill>
        <p:spPr bwMode="auto">
          <a:xfrm>
            <a:off x="3013076" y="692152"/>
            <a:ext cx="6078538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04800" y="1684339"/>
            <a:ext cx="2743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just"/>
            <a:r>
              <a:rPr lang="en-US" sz="1800">
                <a:solidFill>
                  <a:srgbClr val="FF0000"/>
                </a:solidFill>
              </a:rPr>
              <a:t>&lt; x’,y &gt; coupling</a:t>
            </a:r>
            <a:r>
              <a:rPr lang="en-US" sz="1800"/>
              <a:t> and</a:t>
            </a:r>
          </a:p>
          <a:p>
            <a:pPr marL="342900" indent="-342900" algn="just"/>
            <a:r>
              <a:rPr lang="en-US" sz="1800">
                <a:solidFill>
                  <a:srgbClr val="FF6600"/>
                </a:solidFill>
              </a:rPr>
              <a:t>vertical dispersion</a:t>
            </a:r>
            <a:r>
              <a:rPr lang="en-US" sz="1800"/>
              <a:t> at IP </a:t>
            </a:r>
          </a:p>
          <a:p>
            <a:pPr marL="342900" indent="-342900">
              <a:buFontTx/>
              <a:buAutoNum type="alphaLcParenR"/>
            </a:pPr>
            <a:r>
              <a:rPr lang="en-US" sz="1800"/>
              <a:t>Tracking trough FFs and IP Solenoid</a:t>
            </a:r>
          </a:p>
          <a:p>
            <a:pPr marL="342900" indent="-342900">
              <a:buFontTx/>
              <a:buAutoNum type="alphaLcParenR"/>
            </a:pPr>
            <a:r>
              <a:rPr lang="en-US" sz="1800"/>
              <a:t>Tracking trough FFs and IP Solenoid + bucking coils covering QD0</a:t>
            </a:r>
          </a:p>
          <a:p>
            <a:pPr marL="342900" indent="-342900">
              <a:buFontTx/>
              <a:buAutoNum type="alphaLcParenR"/>
            </a:pPr>
            <a:r>
              <a:rPr lang="en-US" sz="1800"/>
              <a:t>Tracking trough FFs only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V="1">
            <a:off x="1981200" y="1524000"/>
            <a:ext cx="9144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2209800" y="2305050"/>
            <a:ext cx="990600" cy="14287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23851" y="5118102"/>
            <a:ext cx="2759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800">
                <a:solidFill>
                  <a:srgbClr val="0000FF"/>
                </a:solidFill>
              </a:rPr>
              <a:t>Residual </a:t>
            </a:r>
            <a:r>
              <a:rPr lang="en-US" sz="1800"/>
              <a:t>&lt;x’,y&gt; </a:t>
            </a:r>
            <a:r>
              <a:rPr lang="en-US" sz="1800">
                <a:solidFill>
                  <a:srgbClr val="0000FF"/>
                </a:solidFill>
              </a:rPr>
              <a:t>coupling </a:t>
            </a:r>
            <a:r>
              <a:rPr lang="en-US" sz="1800"/>
              <a:t>and </a:t>
            </a:r>
            <a:r>
              <a:rPr lang="en-US" sz="1800">
                <a:solidFill>
                  <a:srgbClr val="0000FF"/>
                </a:solidFill>
              </a:rPr>
              <a:t>dispersion</a:t>
            </a:r>
            <a:r>
              <a:rPr lang="en-US" sz="1800"/>
              <a:t> can be compensated using the other FFs magnets 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457200" y="444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Vertical dispersion and &lt;x’,y&gt; coupling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492500" y="1046163"/>
            <a:ext cx="2952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800"/>
              <a:t>a</a:t>
            </a:r>
            <a:endParaRPr lang="en-US" sz="1800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5483225" y="1046163"/>
            <a:ext cx="3059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800"/>
              <a:t>b</a:t>
            </a:r>
            <a:endParaRPr lang="en-US" sz="1800"/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7510464" y="1046163"/>
            <a:ext cx="2822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800"/>
              <a:t>c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8"/>
            <a:ext cx="9131267" cy="6784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674" y="16369"/>
            <a:ext cx="9202674" cy="6825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2089</Words>
  <Application>Microsoft Office PowerPoint</Application>
  <PresentationFormat>On-screen Show (4:3)</PresentationFormat>
  <Paragraphs>471</Paragraphs>
  <Slides>77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Office Theme</vt:lpstr>
      <vt:lpstr>Machine Layout</vt:lpstr>
      <vt:lpstr>Outline</vt:lpstr>
      <vt:lpstr>Slide 3</vt:lpstr>
      <vt:lpstr>Slide 4</vt:lpstr>
      <vt:lpstr>(Courtesy A. Vorozhtsov)</vt:lpstr>
      <vt:lpstr>Slide 6</vt:lpstr>
      <vt:lpstr>Slide 7</vt:lpstr>
      <vt:lpstr>Slide 8</vt:lpstr>
      <vt:lpstr>Slide 9</vt:lpstr>
      <vt:lpstr>Slide 10</vt:lpstr>
      <vt:lpstr>Slide 11</vt:lpstr>
      <vt:lpstr>Slide 12</vt:lpstr>
      <vt:lpstr>Supporting QD0 in CLIC</vt:lpstr>
      <vt:lpstr>Alternative scheme to support QD0</vt:lpstr>
      <vt:lpstr>Slide 15</vt:lpstr>
      <vt:lpstr>Baseline Detector Parameters  for 5 T  (‘SiD’)   massive endcap, no endcap coils </vt:lpstr>
      <vt:lpstr> ¼ Detector, details (SiD-ish)</vt:lpstr>
      <vt:lpstr>Support tube details (SiD-ish)</vt:lpstr>
      <vt:lpstr>Some final remarks on detector layout</vt:lpstr>
      <vt:lpstr>Slide 20</vt:lpstr>
      <vt:lpstr>Achieved performance</vt:lpstr>
      <vt:lpstr>Slide 22</vt:lpstr>
      <vt:lpstr>Thinner endcap + coils???</vt:lpstr>
      <vt:lpstr> Comparison of field quality</vt:lpstr>
      <vt:lpstr>Side View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FE model</vt:lpstr>
      <vt:lpstr>Longitudinal Field component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 Closed Detector  -&gt; garage position</vt:lpstr>
      <vt:lpstr>Step 2, Extraction tool, support tube does NOT  move </vt:lpstr>
      <vt:lpstr>Step 3, Access to vacuum  valve(s)</vt:lpstr>
      <vt:lpstr>Step 4, disconnect and open Lumical</vt:lpstr>
      <vt:lpstr>Step 5, slide back &amp; prepare transport</vt:lpstr>
      <vt:lpstr>Step 6, Load transfer &amp;disconnect from extension tool</vt:lpstr>
      <vt:lpstr>Step 7, Full Access, work can start</vt:lpstr>
      <vt:lpstr>Distances Detector open</vt:lpstr>
      <vt:lpstr>Slide 60</vt:lpstr>
      <vt:lpstr>Current work</vt:lpstr>
      <vt:lpstr>Current work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infos from CLIC’09</dc:title>
  <dc:creator>Lau Gatignon</dc:creator>
  <cp:lastModifiedBy>gatignon</cp:lastModifiedBy>
  <cp:revision>63</cp:revision>
  <cp:lastPrinted>2009-10-27T16:23:29Z</cp:lastPrinted>
  <dcterms:created xsi:type="dcterms:W3CDTF">2010-01-27T10:27:20Z</dcterms:created>
  <dcterms:modified xsi:type="dcterms:W3CDTF">2010-02-03T08:34:11Z</dcterms:modified>
</cp:coreProperties>
</file>