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8" r:id="rId2"/>
    <p:sldId id="257" r:id="rId3"/>
    <p:sldId id="269" r:id="rId4"/>
    <p:sldId id="259" r:id="rId5"/>
    <p:sldId id="278" r:id="rId6"/>
    <p:sldId id="260" r:id="rId7"/>
    <p:sldId id="261" r:id="rId8"/>
    <p:sldId id="284" r:id="rId9"/>
    <p:sldId id="282" r:id="rId10"/>
    <p:sldId id="283" r:id="rId11"/>
    <p:sldId id="281" r:id="rId12"/>
    <p:sldId id="270" r:id="rId13"/>
    <p:sldId id="285" r:id="rId14"/>
    <p:sldId id="280" r:id="rId15"/>
    <p:sldId id="271" r:id="rId16"/>
    <p:sldId id="275" r:id="rId17"/>
    <p:sldId id="289" r:id="rId18"/>
    <p:sldId id="265" r:id="rId19"/>
    <p:sldId id="291" r:id="rId20"/>
    <p:sldId id="286" r:id="rId21"/>
    <p:sldId id="266" r:id="rId22"/>
    <p:sldId id="274" r:id="rId23"/>
    <p:sldId id="287" r:id="rId24"/>
    <p:sldId id="292" r:id="rId25"/>
    <p:sldId id="262" r:id="rId26"/>
    <p:sldId id="288" r:id="rId27"/>
    <p:sldId id="277" r:id="rId28"/>
    <p:sldId id="279" r:id="rId29"/>
    <p:sldId id="272" r:id="rId30"/>
    <p:sldId id="273"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CC00"/>
    <a:srgbClr val="80808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1" autoAdjust="0"/>
    <p:restoredTop sz="99060" autoAdjust="0"/>
  </p:normalViewPr>
  <p:slideViewPr>
    <p:cSldViewPr>
      <p:cViewPr>
        <p:scale>
          <a:sx n="89" d="100"/>
          <a:sy n="89" d="100"/>
        </p:scale>
        <p:origin x="-32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827DDBB0-4C1E-4A1D-94ED-B256652B6306}" type="datetimeFigureOut">
              <a:rPr lang="en-US"/>
              <a:pPr>
                <a:defRPr/>
              </a:pPr>
              <a:t>2/3/2010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F8C3E267-DCB0-4188-8266-76201586C850}"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44C7783-A9E3-4079-9130-4385B5794446}" type="datetimeFigureOut">
              <a:rPr lang="en-US"/>
              <a:pPr>
                <a:defRPr/>
              </a:pPr>
              <a:t>2/3/2010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D4EE7A6-81F7-4FEA-8695-98441A74108A}"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08D01F-F373-4F7A-86B7-5B3A89C45B1C}" type="slidenum">
              <a:rPr lang="en-GB" smtClean="0"/>
              <a:pPr fontAlgn="base">
                <a:spcBef>
                  <a:spcPct val="0"/>
                </a:spcBef>
                <a:spcAft>
                  <a:spcPct val="0"/>
                </a:spcAft>
                <a:defRPr/>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C8EF3E-D939-4106-B6BB-5D1FBA12391A}" type="slidenum">
              <a:rPr lang="en-GB" smtClean="0"/>
              <a:pPr fontAlgn="base">
                <a:spcBef>
                  <a:spcPct val="0"/>
                </a:spcBef>
                <a:spcAft>
                  <a:spcPct val="0"/>
                </a:spcAft>
                <a:defRPr/>
              </a:pPr>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58B05B-7F1A-4B1E-8E81-0D11E5EB705C}" type="slidenum">
              <a:rPr lang="en-GB" smtClean="0"/>
              <a:pPr fontAlgn="base">
                <a:spcBef>
                  <a:spcPct val="0"/>
                </a:spcBef>
                <a:spcAft>
                  <a:spcPct val="0"/>
                </a:spcAft>
                <a:defRPr/>
              </a:pPr>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24CCFA-9160-4F3A-B17D-066ED8F061EC}" type="slidenum">
              <a:rPr lang="en-GB" smtClean="0"/>
              <a:pPr fontAlgn="base">
                <a:spcBef>
                  <a:spcPct val="0"/>
                </a:spcBef>
                <a:spcAft>
                  <a:spcPct val="0"/>
                </a:spcAft>
                <a:defRPr/>
              </a:pPr>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4036"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C97AEEF5-AECD-499F-BE89-6C00741EBCD0}" type="slidenum">
              <a:rPr lang="en-GB" sz="1200">
                <a:latin typeface="+mn-lt"/>
              </a:rPr>
              <a:pPr algn="r">
                <a:defRPr/>
              </a:pPr>
              <a:t>13</a:t>
            </a:fld>
            <a:endParaRPr lang="en-GB" sz="1200">
              <a:latin typeface="+mn-l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AF7E8D7-C4B9-4CF0-A9C2-F6D1CFD08273}" type="slidenum">
              <a:rPr lang="en-GB" smtClean="0"/>
              <a:pPr fontAlgn="base">
                <a:spcBef>
                  <a:spcPct val="0"/>
                </a:spcBef>
                <a:spcAft>
                  <a:spcPct val="0"/>
                </a:spcAft>
                <a:defRPr/>
              </a:pPr>
              <a:t>14</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B18AD3-ACB4-45BA-A817-57A88CBBCC36}" type="slidenum">
              <a:rPr lang="en-GB" smtClean="0"/>
              <a:pPr fontAlgn="base">
                <a:spcBef>
                  <a:spcPct val="0"/>
                </a:spcBef>
                <a:spcAft>
                  <a:spcPct val="0"/>
                </a:spcAft>
                <a:defRPr/>
              </a:pPr>
              <a:t>15</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A0712B-AE3A-4610-B919-AA52379602DE}" type="slidenum">
              <a:rPr lang="en-GB" smtClean="0"/>
              <a:pPr fontAlgn="base">
                <a:spcBef>
                  <a:spcPct val="0"/>
                </a:spcBef>
                <a:spcAft>
                  <a:spcPct val="0"/>
                </a:spcAft>
                <a:defRPr/>
              </a:pPr>
              <a:t>16</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A57118-26C0-4574-B73E-6969F5BF449F}" type="slidenum">
              <a:rPr lang="en-GB" smtClean="0"/>
              <a:pPr fontAlgn="base">
                <a:spcBef>
                  <a:spcPct val="0"/>
                </a:spcBef>
                <a:spcAft>
                  <a:spcPct val="0"/>
                </a:spcAft>
                <a:defRPr/>
              </a:pPr>
              <a:t>17</a:t>
            </a:fld>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F080B9-6841-4668-9567-FC719493AB2B}" type="slidenum">
              <a:rPr lang="en-GB" smtClean="0"/>
              <a:pPr fontAlgn="base">
                <a:spcBef>
                  <a:spcPct val="0"/>
                </a:spcBef>
                <a:spcAft>
                  <a:spcPct val="0"/>
                </a:spcAft>
                <a:defRPr/>
              </a:pPr>
              <a:t>18</a:t>
            </a:fld>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29D1BE-BA07-44E5-910A-2B207A37FEF1}" type="slidenum">
              <a:rPr lang="en-GB" smtClean="0"/>
              <a:pPr fontAlgn="base">
                <a:spcBef>
                  <a:spcPct val="0"/>
                </a:spcBef>
                <a:spcAft>
                  <a:spcPct val="0"/>
                </a:spcAft>
                <a:defRPr/>
              </a:pPr>
              <a:t>19</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Random vibrations (exact term) &gt;&gt; P.S.D.  Observation: the level goes down with frequency</a:t>
            </a:r>
          </a:p>
          <a:p>
            <a:pPr eaLnBrk="1" hangingPunct="1">
              <a:spcBef>
                <a:spcPct val="0"/>
              </a:spcBef>
            </a:pPr>
            <a:r>
              <a:rPr lang="en-GB" smtClean="0"/>
              <a:t>The summing from infinite frequency down to 1 Hz. Practically we see that from some upper limit the participation can be neglected</a:t>
            </a:r>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494349-DCC6-4C13-BB69-7987452D167F}" type="slidenum">
              <a:rPr lang="en-GB" smtClean="0"/>
              <a:pPr fontAlgn="base">
                <a:spcBef>
                  <a:spcPct val="0"/>
                </a:spcBef>
                <a:spcAft>
                  <a:spcPct val="0"/>
                </a:spcAft>
                <a:defRPr/>
              </a:pPr>
              <a:t>2</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5060"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F4C00276-DB23-461F-B89E-14F181847624}" type="slidenum">
              <a:rPr lang="en-GB" sz="1200">
                <a:latin typeface="+mn-lt"/>
              </a:rPr>
              <a:pPr algn="r">
                <a:defRPr/>
              </a:pPr>
              <a:t>20</a:t>
            </a:fld>
            <a:endParaRPr lang="en-GB" sz="1200">
              <a:latin typeface="+mn-lt"/>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586DAE-B176-404A-B2EC-8AF412FB4F13}" type="slidenum">
              <a:rPr lang="en-GB" smtClean="0"/>
              <a:pPr fontAlgn="base">
                <a:spcBef>
                  <a:spcPct val="0"/>
                </a:spcBef>
                <a:spcAft>
                  <a:spcPct val="0"/>
                </a:spcAft>
                <a:defRPr/>
              </a:pPr>
              <a:t>21</a:t>
            </a:fld>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DD4161-1304-4EC0-BB91-58D921969EA0}" type="slidenum">
              <a:rPr lang="en-GB" smtClean="0"/>
              <a:pPr fontAlgn="base">
                <a:spcBef>
                  <a:spcPct val="0"/>
                </a:spcBef>
                <a:spcAft>
                  <a:spcPct val="0"/>
                </a:spcAft>
                <a:defRPr/>
              </a:pPr>
              <a:t>22</a:t>
            </a:fld>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9B74E3-BC8C-485D-ADDF-B996ABEFEF6C}" type="slidenum">
              <a:rPr lang="en-GB" smtClean="0"/>
              <a:pPr fontAlgn="base">
                <a:spcBef>
                  <a:spcPct val="0"/>
                </a:spcBef>
                <a:spcAft>
                  <a:spcPct val="0"/>
                </a:spcAft>
                <a:defRPr/>
              </a:pPr>
              <a:t>23</a:t>
            </a:fld>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FA52CF-B9DD-44FE-B736-80C4AE34DA48}" type="slidenum">
              <a:rPr lang="en-GB" smtClean="0"/>
              <a:pPr fontAlgn="base">
                <a:spcBef>
                  <a:spcPct val="0"/>
                </a:spcBef>
                <a:spcAft>
                  <a:spcPct val="0"/>
                </a:spcAft>
                <a:defRPr/>
              </a:pPr>
              <a:t>24</a:t>
            </a:fld>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60945E7-EAA0-49D3-B57A-93ACA002DB69}" type="slidenum">
              <a:rPr lang="en-GB" smtClean="0"/>
              <a:pPr fontAlgn="base">
                <a:spcBef>
                  <a:spcPct val="0"/>
                </a:spcBef>
                <a:spcAft>
                  <a:spcPct val="0"/>
                </a:spcAft>
                <a:defRPr/>
              </a:pPr>
              <a:t>25</a:t>
            </a:fld>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71D9D1-C469-46CD-90AF-9A634BE69889}" type="slidenum">
              <a:rPr lang="en-GB" smtClean="0"/>
              <a:pPr fontAlgn="base">
                <a:spcBef>
                  <a:spcPct val="0"/>
                </a:spcBef>
                <a:spcAft>
                  <a:spcPct val="0"/>
                </a:spcAft>
                <a:defRPr/>
              </a:pPr>
              <a:t>26</a:t>
            </a:fld>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38C4E8F-2319-4C2F-9080-6D5A79896ABF}" type="slidenum">
              <a:rPr lang="en-GB" smtClean="0"/>
              <a:pPr fontAlgn="base">
                <a:spcBef>
                  <a:spcPct val="0"/>
                </a:spcBef>
                <a:spcAft>
                  <a:spcPct val="0"/>
                </a:spcAft>
                <a:defRPr/>
              </a:pPr>
              <a:t>27</a:t>
            </a:fld>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DB8059-456A-492C-B142-7B053366203D}" type="slidenum">
              <a:rPr lang="en-GB" smtClean="0"/>
              <a:pPr fontAlgn="base">
                <a:spcBef>
                  <a:spcPct val="0"/>
                </a:spcBef>
                <a:spcAft>
                  <a:spcPct val="0"/>
                </a:spcAft>
                <a:defRPr/>
              </a:pPr>
              <a:t>29</a:t>
            </a:fld>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1FFB11-3DBD-4B1B-AF54-9DD6F93367E1}" type="slidenum">
              <a:rPr lang="en-GB" smtClean="0"/>
              <a:pPr fontAlgn="base">
                <a:spcBef>
                  <a:spcPct val="0"/>
                </a:spcBef>
                <a:spcAft>
                  <a:spcPct val="0"/>
                </a:spcAft>
                <a:defRPr/>
              </a:pPr>
              <a:t>30</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86E9BC-095B-45D1-AA49-0FAC6BAF59D0}" type="slidenum">
              <a:rPr lang="en-GB" smtClean="0"/>
              <a:pPr fontAlgn="base">
                <a:spcBef>
                  <a:spcPct val="0"/>
                </a:spcBef>
                <a:spcAft>
                  <a:spcPct val="0"/>
                </a:spcAft>
                <a:defRPr/>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6ECE98-1C8F-4302-ACCA-B3A5FDD8D19A}" type="slidenum">
              <a:rPr lang="en-GB" smtClean="0"/>
              <a:pPr fontAlgn="base">
                <a:spcBef>
                  <a:spcPct val="0"/>
                </a:spcBef>
                <a:spcAft>
                  <a:spcPct val="0"/>
                </a:spcAft>
                <a:defRPr/>
              </a:pPr>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B8D24E-2393-46D0-A65E-506AE125C9F5}" type="slidenum">
              <a:rPr lang="en-GB" smtClean="0"/>
              <a:pPr fontAlgn="base">
                <a:spcBef>
                  <a:spcPct val="0"/>
                </a:spcBef>
                <a:spcAft>
                  <a:spcPct val="0"/>
                </a:spcAft>
                <a:defRPr/>
              </a:pPr>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184F5C-0253-4EE2-870D-30B91BE57BA3}" type="slidenum">
              <a:rPr lang="en-GB" smtClean="0"/>
              <a:pPr fontAlgn="base">
                <a:spcBef>
                  <a:spcPct val="0"/>
                </a:spcBef>
                <a:spcAft>
                  <a:spcPct val="0"/>
                </a:spcAft>
                <a:defRPr/>
              </a:pPr>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006C841-593A-4547-ADCA-B42EEA8B9D25}" type="slidenum">
              <a:rPr lang="en-GB" smtClean="0"/>
              <a:pPr fontAlgn="base">
                <a:spcBef>
                  <a:spcPct val="0"/>
                </a:spcBef>
                <a:spcAft>
                  <a:spcPct val="0"/>
                </a:spcAft>
                <a:defRPr/>
              </a:pPr>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3012"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80D0C3C8-D8CA-4EAF-97FA-390968F23488}" type="slidenum">
              <a:rPr lang="en-GB" sz="1200">
                <a:latin typeface="+mn-lt"/>
              </a:rPr>
              <a:pPr algn="r">
                <a:defRPr/>
              </a:pPr>
              <a:t>8</a:t>
            </a:fld>
            <a:endParaRPr lang="en-GB" sz="120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1A2F5E-9610-465C-9DC0-C72A21C6C1E4}" type="slidenum">
              <a:rPr lang="en-GB" smtClean="0"/>
              <a:pPr fontAlgn="base">
                <a:spcBef>
                  <a:spcPct val="0"/>
                </a:spcBef>
                <a:spcAft>
                  <a:spcPct val="0"/>
                </a:spcAft>
                <a:defRPr/>
              </a:pPr>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75C791EA-5248-4D5E-A38E-92890B186256}" type="datetime1">
              <a:rPr lang="en-US"/>
              <a:pPr>
                <a:defRPr/>
              </a:pPr>
              <a:t>2/3/2010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6" name="Slide Number Placeholder 5"/>
          <p:cNvSpPr>
            <a:spLocks noGrp="1"/>
          </p:cNvSpPr>
          <p:nvPr>
            <p:ph type="sldNum" sz="quarter" idx="12"/>
          </p:nvPr>
        </p:nvSpPr>
        <p:spPr/>
        <p:txBody>
          <a:bodyPr/>
          <a:lstStyle>
            <a:lvl1pPr>
              <a:defRPr/>
            </a:lvl1pPr>
          </a:lstStyle>
          <a:p>
            <a:pPr>
              <a:defRPr/>
            </a:pPr>
            <a:fld id="{D0D81055-8ACA-4130-AD7D-B78E059611B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F8113A8-DF8E-4850-AF07-0DC1A151AEA8}" type="datetime1">
              <a:rPr lang="en-US"/>
              <a:pPr>
                <a:defRPr/>
              </a:pPr>
              <a:t>2/3/2010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6" name="Slide Number Placeholder 5"/>
          <p:cNvSpPr>
            <a:spLocks noGrp="1"/>
          </p:cNvSpPr>
          <p:nvPr>
            <p:ph type="sldNum" sz="quarter" idx="12"/>
          </p:nvPr>
        </p:nvSpPr>
        <p:spPr/>
        <p:txBody>
          <a:bodyPr/>
          <a:lstStyle>
            <a:lvl1pPr>
              <a:defRPr/>
            </a:lvl1pPr>
          </a:lstStyle>
          <a:p>
            <a:pPr>
              <a:defRPr/>
            </a:pPr>
            <a:fld id="{301766F1-D0A7-4E1D-A034-4F81DEAAB49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C82C99FC-0F21-4069-96BF-3F4A0A17F231}" type="datetime1">
              <a:rPr lang="en-US"/>
              <a:pPr>
                <a:defRPr/>
              </a:pPr>
              <a:t>2/3/2010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6" name="Slide Number Placeholder 5"/>
          <p:cNvSpPr>
            <a:spLocks noGrp="1"/>
          </p:cNvSpPr>
          <p:nvPr>
            <p:ph type="sldNum" sz="quarter" idx="12"/>
          </p:nvPr>
        </p:nvSpPr>
        <p:spPr/>
        <p:txBody>
          <a:bodyPr/>
          <a:lstStyle>
            <a:lvl1pPr>
              <a:defRPr/>
            </a:lvl1pPr>
          </a:lstStyle>
          <a:p>
            <a:pPr>
              <a:defRPr/>
            </a:pPr>
            <a:fld id="{28E84103-7811-4506-A7C7-4B50758A05D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A87FE5D-19DE-4FA2-BC1E-604CA58AEB44}" type="datetime1">
              <a:rPr lang="en-US"/>
              <a:pPr>
                <a:defRPr/>
              </a:pPr>
              <a:t>2/3/2010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6" name="Slide Number Placeholder 5"/>
          <p:cNvSpPr>
            <a:spLocks noGrp="1"/>
          </p:cNvSpPr>
          <p:nvPr>
            <p:ph type="sldNum" sz="quarter" idx="12"/>
          </p:nvPr>
        </p:nvSpPr>
        <p:spPr/>
        <p:txBody>
          <a:bodyPr/>
          <a:lstStyle>
            <a:lvl1pPr>
              <a:defRPr/>
            </a:lvl1pPr>
          </a:lstStyle>
          <a:p>
            <a:pPr>
              <a:defRPr/>
            </a:pPr>
            <a:fld id="{FFD87FD4-C799-4C5B-8BF8-1122B667D07A}"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0C28582-112E-4BEC-BB29-B64461F8D763}" type="datetime1">
              <a:rPr lang="en-US"/>
              <a:pPr>
                <a:defRPr/>
              </a:pPr>
              <a:t>2/3/2010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6" name="Slide Number Placeholder 5"/>
          <p:cNvSpPr>
            <a:spLocks noGrp="1"/>
          </p:cNvSpPr>
          <p:nvPr>
            <p:ph type="sldNum" sz="quarter" idx="12"/>
          </p:nvPr>
        </p:nvSpPr>
        <p:spPr/>
        <p:txBody>
          <a:bodyPr/>
          <a:lstStyle>
            <a:lvl1pPr>
              <a:defRPr/>
            </a:lvl1pPr>
          </a:lstStyle>
          <a:p>
            <a:pPr>
              <a:defRPr/>
            </a:pPr>
            <a:fld id="{B2111889-BD6B-4ADA-B78E-B8568F28E90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AF0D421B-E13A-4B8D-B26B-43EBEC153A3A}" type="datetime1">
              <a:rPr lang="en-US"/>
              <a:pPr>
                <a:defRPr/>
              </a:pPr>
              <a:t>2/3/2010</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7" name="Slide Number Placeholder 5"/>
          <p:cNvSpPr>
            <a:spLocks noGrp="1"/>
          </p:cNvSpPr>
          <p:nvPr>
            <p:ph type="sldNum" sz="quarter" idx="12"/>
          </p:nvPr>
        </p:nvSpPr>
        <p:spPr/>
        <p:txBody>
          <a:bodyPr/>
          <a:lstStyle>
            <a:lvl1pPr>
              <a:defRPr/>
            </a:lvl1pPr>
          </a:lstStyle>
          <a:p>
            <a:pPr>
              <a:defRPr/>
            </a:pPr>
            <a:fld id="{4E802C83-903E-4B5C-816B-BE66CD9DB97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0B4096F2-E3EB-43EA-919F-62D4C529896A}" type="datetime1">
              <a:rPr lang="en-US"/>
              <a:pPr>
                <a:defRPr/>
              </a:pPr>
              <a:t>2/3/2010</a:t>
            </a:fld>
            <a:endParaRPr lang="en-GB"/>
          </a:p>
        </p:txBody>
      </p:sp>
      <p:sp>
        <p:nvSpPr>
          <p:cNvPr id="8"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9" name="Slide Number Placeholder 5"/>
          <p:cNvSpPr>
            <a:spLocks noGrp="1"/>
          </p:cNvSpPr>
          <p:nvPr>
            <p:ph type="sldNum" sz="quarter" idx="12"/>
          </p:nvPr>
        </p:nvSpPr>
        <p:spPr/>
        <p:txBody>
          <a:bodyPr/>
          <a:lstStyle>
            <a:lvl1pPr>
              <a:defRPr/>
            </a:lvl1pPr>
          </a:lstStyle>
          <a:p>
            <a:pPr>
              <a:defRPr/>
            </a:pPr>
            <a:fld id="{6AB539B4-0233-4060-931D-E250974A9F06}"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D936BAC2-4D3E-4700-8157-3D09934C9D83}" type="datetime1">
              <a:rPr lang="en-US"/>
              <a:pPr>
                <a:defRPr/>
              </a:pPr>
              <a:t>2/3/2010</a:t>
            </a:fld>
            <a:endParaRPr lang="en-GB"/>
          </a:p>
        </p:txBody>
      </p:sp>
      <p:sp>
        <p:nvSpPr>
          <p:cNvPr id="4"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5" name="Slide Number Placeholder 5"/>
          <p:cNvSpPr>
            <a:spLocks noGrp="1"/>
          </p:cNvSpPr>
          <p:nvPr>
            <p:ph type="sldNum" sz="quarter" idx="12"/>
          </p:nvPr>
        </p:nvSpPr>
        <p:spPr/>
        <p:txBody>
          <a:bodyPr/>
          <a:lstStyle>
            <a:lvl1pPr>
              <a:defRPr/>
            </a:lvl1pPr>
          </a:lstStyle>
          <a:p>
            <a:pPr>
              <a:defRPr/>
            </a:pPr>
            <a:fld id="{5BF0C6B5-F9DD-4C22-B54E-70D75F29B01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0A34781-0396-4773-B08D-0C4404C1E839}" type="datetime1">
              <a:rPr lang="en-US"/>
              <a:pPr>
                <a:defRPr/>
              </a:pPr>
              <a:t>2/3/2010</a:t>
            </a:fld>
            <a:endParaRPr lang="en-GB"/>
          </a:p>
        </p:txBody>
      </p:sp>
      <p:sp>
        <p:nvSpPr>
          <p:cNvPr id="3"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4" name="Slide Number Placeholder 5"/>
          <p:cNvSpPr>
            <a:spLocks noGrp="1"/>
          </p:cNvSpPr>
          <p:nvPr>
            <p:ph type="sldNum" sz="quarter" idx="12"/>
          </p:nvPr>
        </p:nvSpPr>
        <p:spPr/>
        <p:txBody>
          <a:bodyPr/>
          <a:lstStyle>
            <a:lvl1pPr>
              <a:defRPr/>
            </a:lvl1pPr>
          </a:lstStyle>
          <a:p>
            <a:pPr>
              <a:defRPr/>
            </a:pPr>
            <a:fld id="{DE89D753-D02B-49DB-81DD-B6326E5621A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799CFEA-196B-4AC7-9611-2FCB0FE0DBDF}" type="datetime1">
              <a:rPr lang="en-US"/>
              <a:pPr>
                <a:defRPr/>
              </a:pPr>
              <a:t>2/3/2010</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7" name="Slide Number Placeholder 5"/>
          <p:cNvSpPr>
            <a:spLocks noGrp="1"/>
          </p:cNvSpPr>
          <p:nvPr>
            <p:ph type="sldNum" sz="quarter" idx="12"/>
          </p:nvPr>
        </p:nvSpPr>
        <p:spPr/>
        <p:txBody>
          <a:bodyPr/>
          <a:lstStyle>
            <a:lvl1pPr>
              <a:defRPr/>
            </a:lvl1pPr>
          </a:lstStyle>
          <a:p>
            <a:pPr>
              <a:defRPr/>
            </a:pPr>
            <a:fld id="{9A4A81D2-2F5E-4313-BEA0-EA1E37AEAF7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C38B03-3911-488F-A188-09BBC94E9F91}" type="datetime1">
              <a:rPr lang="en-US"/>
              <a:pPr>
                <a:defRPr/>
              </a:pPr>
              <a:t>2/3/2010</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a:t>K. Artoos, CLIC-ACE5 03.02.2010</a:t>
            </a:r>
          </a:p>
        </p:txBody>
      </p:sp>
      <p:sp>
        <p:nvSpPr>
          <p:cNvPr id="7" name="Slide Number Placeholder 5"/>
          <p:cNvSpPr>
            <a:spLocks noGrp="1"/>
          </p:cNvSpPr>
          <p:nvPr>
            <p:ph type="sldNum" sz="quarter" idx="12"/>
          </p:nvPr>
        </p:nvSpPr>
        <p:spPr/>
        <p:txBody>
          <a:bodyPr/>
          <a:lstStyle>
            <a:lvl1pPr>
              <a:defRPr/>
            </a:lvl1pPr>
          </a:lstStyle>
          <a:p>
            <a:pPr>
              <a:defRPr/>
            </a:pPr>
            <a:fld id="{BF74DD2B-B2E5-424D-86B1-9450AA17DBD8}"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5FC35BFD-5514-442E-9345-D729BBD6BAB6}" type="datetime1">
              <a:rPr lang="en-US"/>
              <a:pPr>
                <a:defRPr/>
              </a:pPr>
              <a:t>2/3/2010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GB"/>
              <a:t>K. Artoos, CLIC-ACE5 03.02.2010</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5131753-11C8-442D-AB33-CFED0C15E0EC}"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32.png"/><Relationship Id="rId4" Type="http://schemas.openxmlformats.org/officeDocument/2006/relationships/image" Target="../media/image31.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image" Target="../media/image36.w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jpeg"/><Relationship Id="rId7"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8.png"/><Relationship Id="rId11" Type="http://schemas.openxmlformats.org/officeDocument/2006/relationships/image" Target="../media/image43.jpeg"/><Relationship Id="rId5" Type="http://schemas.openxmlformats.org/officeDocument/2006/relationships/image" Target="../media/image37.jpeg"/><Relationship Id="rId10" Type="http://schemas.openxmlformats.org/officeDocument/2006/relationships/image" Target="../media/image42.jpeg"/><Relationship Id="rId4" Type="http://schemas.openxmlformats.org/officeDocument/2006/relationships/image" Target="../media/image5.wmf"/><Relationship Id="rId9" Type="http://schemas.openxmlformats.org/officeDocument/2006/relationships/image" Target="../media/image41.jpeg"/></Relationships>
</file>

<file path=ppt/slides/_rels/slide14.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3.jpeg"/><Relationship Id="rId7" Type="http://schemas.openxmlformats.org/officeDocument/2006/relationships/image" Target="../media/image4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6.wmf"/><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15.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image" Target="../media/image51.jpeg"/><Relationship Id="rId7" Type="http://schemas.openxmlformats.org/officeDocument/2006/relationships/image" Target="../media/image5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3.wmf"/><Relationship Id="rId5" Type="http://schemas.openxmlformats.org/officeDocument/2006/relationships/image" Target="../media/image52.pn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8.jpeg"/><Relationship Id="rId5" Type="http://schemas.openxmlformats.org/officeDocument/2006/relationships/image" Target="../media/image55.wmf"/><Relationship Id="rId4" Type="http://schemas.openxmlformats.org/officeDocument/2006/relationships/image" Target="../media/image57.wmf"/></Relationships>
</file>

<file path=ppt/slides/_rels/slide17.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3.jpeg"/><Relationship Id="rId7" Type="http://schemas.openxmlformats.org/officeDocument/2006/relationships/image" Target="../media/image62.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1.jpeg"/><Relationship Id="rId5" Type="http://schemas.openxmlformats.org/officeDocument/2006/relationships/image" Target="../media/image60.png"/><Relationship Id="rId4" Type="http://schemas.openxmlformats.org/officeDocument/2006/relationships/image" Target="../media/image59.jpeg"/><Relationship Id="rId9" Type="http://schemas.openxmlformats.org/officeDocument/2006/relationships/image" Target="../media/image64.jpeg"/></Relationships>
</file>

<file path=ppt/slides/_rels/slide18.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image" Target="../media/image3.jpeg"/><Relationship Id="rId7" Type="http://schemas.openxmlformats.org/officeDocument/2006/relationships/image" Target="../media/image66.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47.png"/><Relationship Id="rId4" Type="http://schemas.openxmlformats.org/officeDocument/2006/relationships/image" Target="../media/image65.jpeg"/></Relationships>
</file>

<file path=ppt/slides/_rels/slide19.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3.jpeg"/><Relationship Id="rId7"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9.png"/><Relationship Id="rId4" Type="http://schemas.openxmlformats.org/officeDocument/2006/relationships/image" Target="../media/image68.jpeg"/><Relationship Id="rId9" Type="http://schemas.openxmlformats.org/officeDocument/2006/relationships/image" Target="../media/image7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6.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75.png"/><Relationship Id="rId5" Type="http://schemas.openxmlformats.org/officeDocument/2006/relationships/image" Target="../media/image9.png"/><Relationship Id="rId4" Type="http://schemas.openxmlformats.org/officeDocument/2006/relationships/image" Target="../media/image74.jpeg"/></Relationships>
</file>

<file path=ppt/slides/_rels/slide22.xml.rels><?xml version="1.0" encoding="UTF-8" standalone="yes"?>
<Relationships xmlns="http://schemas.openxmlformats.org/package/2006/relationships"><Relationship Id="rId8" Type="http://schemas.openxmlformats.org/officeDocument/2006/relationships/image" Target="../media/image81.jpeg"/><Relationship Id="rId3" Type="http://schemas.openxmlformats.org/officeDocument/2006/relationships/image" Target="../media/image3.jpeg"/><Relationship Id="rId7" Type="http://schemas.openxmlformats.org/officeDocument/2006/relationships/image" Target="../media/image80.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79.png"/><Relationship Id="rId5" Type="http://schemas.openxmlformats.org/officeDocument/2006/relationships/image" Target="../media/image78.jpeg"/><Relationship Id="rId4" Type="http://schemas.openxmlformats.org/officeDocument/2006/relationships/image" Target="../media/image77.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59.jpeg"/><Relationship Id="rId4" Type="http://schemas.openxmlformats.org/officeDocument/2006/relationships/image" Target="../media/image82.jpeg"/></Relationships>
</file>

<file path=ppt/slides/_rels/slide24.x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86.jpe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88.png"/><Relationship Id="rId4" Type="http://schemas.openxmlformats.org/officeDocument/2006/relationships/image" Target="../media/image87.png"/></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jpe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wmf"/><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jpe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wmf"/><Relationship Id="rId5" Type="http://schemas.openxmlformats.org/officeDocument/2006/relationships/image" Target="../media/image13.png"/><Relationship Id="rId10" Type="http://schemas.openxmlformats.org/officeDocument/2006/relationships/image" Target="../media/image14.png"/><Relationship Id="rId4" Type="http://schemas.openxmlformats.org/officeDocument/2006/relationships/image" Target="../media/image12.png"/><Relationship Id="rId9" Type="http://schemas.openxmlformats.org/officeDocument/2006/relationships/image" Target="../media/image7.wmf"/></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jpe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7.wmf"/><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jpe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3.jpeg"/><Relationship Id="rId7" Type="http://schemas.openxmlformats.org/officeDocument/2006/relationships/image" Target="../media/image25.jpeg"/><Relationship Id="rId12" Type="http://schemas.openxmlformats.org/officeDocument/2006/relationships/image" Target="../media/image30.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4.jpeg"/><Relationship Id="rId11" Type="http://schemas.openxmlformats.org/officeDocument/2006/relationships/image" Target="../media/image29.jpeg"/><Relationship Id="rId5" Type="http://schemas.openxmlformats.org/officeDocument/2006/relationships/image" Target="../media/image2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ClicStabLogo"/>
          <p:cNvPicPr>
            <a:picLocks noChangeAspect="1" noChangeArrowheads="1"/>
          </p:cNvPicPr>
          <p:nvPr/>
        </p:nvPicPr>
        <p:blipFill>
          <a:blip r:embed="rId3" cstate="print"/>
          <a:srcRect/>
          <a:stretch>
            <a:fillRect/>
          </a:stretch>
        </p:blipFill>
        <p:spPr bwMode="auto">
          <a:xfrm>
            <a:off x="5591175" y="77788"/>
            <a:ext cx="3460750" cy="1993900"/>
          </a:xfrm>
          <a:prstGeom prst="rect">
            <a:avLst/>
          </a:prstGeom>
          <a:noFill/>
          <a:ln w="9525">
            <a:noFill/>
            <a:miter lim="800000"/>
            <a:headEnd/>
            <a:tailEnd/>
          </a:ln>
        </p:spPr>
      </p:pic>
      <p:sp>
        <p:nvSpPr>
          <p:cNvPr id="3075" name="TextBox 14"/>
          <p:cNvSpPr txBox="1">
            <a:spLocks noChangeArrowheads="1"/>
          </p:cNvSpPr>
          <p:nvPr/>
        </p:nvSpPr>
        <p:spPr bwMode="auto">
          <a:xfrm>
            <a:off x="285750" y="2428875"/>
            <a:ext cx="8669338" cy="1077913"/>
          </a:xfrm>
          <a:prstGeom prst="rect">
            <a:avLst/>
          </a:prstGeom>
          <a:noFill/>
          <a:ln w="9525">
            <a:noFill/>
            <a:miter lim="800000"/>
            <a:headEnd/>
            <a:tailEnd/>
          </a:ln>
        </p:spPr>
        <p:txBody>
          <a:bodyPr wrap="none">
            <a:spAutoFit/>
          </a:bodyPr>
          <a:lstStyle/>
          <a:p>
            <a:r>
              <a:rPr lang="en-GB" sz="3200">
                <a:latin typeface="Calibri" pitchFamily="34" charset="0"/>
              </a:rPr>
              <a:t>Main beam Quad Stabilisation:</a:t>
            </a:r>
          </a:p>
          <a:p>
            <a:r>
              <a:rPr lang="en-GB" sz="3200">
                <a:latin typeface="Calibri" pitchFamily="34" charset="0"/>
              </a:rPr>
              <a:t>Expected performance demonstration by end 2010</a:t>
            </a:r>
          </a:p>
        </p:txBody>
      </p:sp>
      <p:sp>
        <p:nvSpPr>
          <p:cNvPr id="3076" name="TextBox 3"/>
          <p:cNvSpPr txBox="1">
            <a:spLocks noChangeArrowheads="1"/>
          </p:cNvSpPr>
          <p:nvPr/>
        </p:nvSpPr>
        <p:spPr bwMode="auto">
          <a:xfrm>
            <a:off x="214313" y="142875"/>
            <a:ext cx="2479675" cy="369888"/>
          </a:xfrm>
          <a:prstGeom prst="rect">
            <a:avLst/>
          </a:prstGeom>
          <a:noFill/>
          <a:ln w="9525">
            <a:noFill/>
            <a:miter lim="800000"/>
            <a:headEnd/>
            <a:tailEnd/>
          </a:ln>
        </p:spPr>
        <p:txBody>
          <a:bodyPr wrap="none">
            <a:spAutoFit/>
          </a:bodyPr>
          <a:lstStyle/>
          <a:p>
            <a:r>
              <a:rPr lang="en-GB"/>
              <a:t>CLIC-ACE5 3.02.2010</a:t>
            </a:r>
          </a:p>
        </p:txBody>
      </p:sp>
      <p:sp>
        <p:nvSpPr>
          <p:cNvPr id="3077" name="TextBox 4"/>
          <p:cNvSpPr txBox="1">
            <a:spLocks noChangeArrowheads="1"/>
          </p:cNvSpPr>
          <p:nvPr/>
        </p:nvSpPr>
        <p:spPr bwMode="auto">
          <a:xfrm>
            <a:off x="428625" y="5072063"/>
            <a:ext cx="6801927" cy="923330"/>
          </a:xfrm>
          <a:prstGeom prst="rect">
            <a:avLst/>
          </a:prstGeom>
          <a:noFill/>
          <a:ln w="9525">
            <a:noFill/>
            <a:miter lim="800000"/>
            <a:headEnd/>
            <a:tailEnd/>
          </a:ln>
        </p:spPr>
        <p:txBody>
          <a:bodyPr wrap="none">
            <a:spAutoFit/>
          </a:bodyPr>
          <a:lstStyle/>
          <a:p>
            <a:r>
              <a:rPr lang="en-GB" dirty="0" err="1"/>
              <a:t>K.Artoos</a:t>
            </a:r>
            <a:endParaRPr lang="en-GB" dirty="0"/>
          </a:p>
          <a:p>
            <a:r>
              <a:rPr lang="en-GB" dirty="0"/>
              <a:t>Contribution to slides by: C. Hauviller, Ch. Collette, S. Janssens, </a:t>
            </a:r>
            <a:endParaRPr lang="en-GB" dirty="0" smtClean="0"/>
          </a:p>
          <a:p>
            <a:r>
              <a:rPr lang="en-GB" dirty="0" smtClean="0"/>
              <a:t>M. Guinchard, A</a:t>
            </a:r>
            <a:r>
              <a:rPr lang="en-GB" dirty="0"/>
              <a:t>. Jeremie</a:t>
            </a:r>
          </a:p>
        </p:txBody>
      </p:sp>
      <p:sp>
        <p:nvSpPr>
          <p:cNvPr id="3078" name="TextBox 5"/>
          <p:cNvSpPr txBox="1">
            <a:spLocks noChangeArrowheads="1"/>
          </p:cNvSpPr>
          <p:nvPr/>
        </p:nvSpPr>
        <p:spPr bwMode="auto">
          <a:xfrm>
            <a:off x="1071563" y="4071938"/>
            <a:ext cx="5173662" cy="369887"/>
          </a:xfrm>
          <a:prstGeom prst="rect">
            <a:avLst/>
          </a:prstGeom>
          <a:noFill/>
          <a:ln w="9525">
            <a:noFill/>
            <a:miter lim="800000"/>
            <a:headEnd/>
            <a:tailEnd/>
          </a:ln>
        </p:spPr>
        <p:txBody>
          <a:bodyPr wrap="none">
            <a:spAutoFit/>
          </a:bodyPr>
          <a:lstStyle/>
          <a:p>
            <a:r>
              <a:rPr lang="en-GB"/>
              <a:t>In continuity with ACE 4 presentation (May 2009)</a:t>
            </a:r>
          </a:p>
        </p:txBody>
      </p:sp>
      <p:sp>
        <p:nvSpPr>
          <p:cNvPr id="7" name="Footer Placeholder 6"/>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11267" name="TextBox 5"/>
          <p:cNvSpPr txBox="1">
            <a:spLocks noChangeArrowheads="1"/>
          </p:cNvSpPr>
          <p:nvPr/>
        </p:nvSpPr>
        <p:spPr bwMode="auto">
          <a:xfrm>
            <a:off x="6500813" y="2857500"/>
            <a:ext cx="941387" cy="369888"/>
          </a:xfrm>
          <a:prstGeom prst="rect">
            <a:avLst/>
          </a:prstGeom>
          <a:noFill/>
          <a:ln w="9525">
            <a:noFill/>
            <a:miter lim="800000"/>
            <a:headEnd/>
            <a:tailEnd/>
          </a:ln>
        </p:spPr>
        <p:txBody>
          <a:bodyPr wrap="none">
            <a:spAutoFit/>
          </a:bodyPr>
          <a:lstStyle/>
          <a:p>
            <a:r>
              <a:rPr lang="en-GB"/>
              <a:t>Vertical</a:t>
            </a:r>
          </a:p>
        </p:txBody>
      </p:sp>
      <p:grpSp>
        <p:nvGrpSpPr>
          <p:cNvPr id="11268" name="Group 13"/>
          <p:cNvGrpSpPr>
            <a:grpSpLocks/>
          </p:cNvGrpSpPr>
          <p:nvPr/>
        </p:nvGrpSpPr>
        <p:grpSpPr bwMode="auto">
          <a:xfrm>
            <a:off x="71438" y="80963"/>
            <a:ext cx="6215062" cy="3316287"/>
            <a:chOff x="71406" y="-24"/>
            <a:chExt cx="6408888" cy="3420000"/>
          </a:xfrm>
        </p:grpSpPr>
        <p:pic>
          <p:nvPicPr>
            <p:cNvPr id="11280" name="Picture 4"/>
            <p:cNvPicPr>
              <a:picLocks noChangeAspect="1" noChangeArrowheads="1"/>
            </p:cNvPicPr>
            <p:nvPr/>
          </p:nvPicPr>
          <p:blipFill>
            <a:blip r:embed="rId4" cstate="print"/>
            <a:srcRect/>
            <a:stretch>
              <a:fillRect/>
            </a:stretch>
          </p:blipFill>
          <p:spPr bwMode="auto">
            <a:xfrm>
              <a:off x="71406" y="-24"/>
              <a:ext cx="6408888" cy="3420000"/>
            </a:xfrm>
            <a:prstGeom prst="rect">
              <a:avLst/>
            </a:prstGeom>
            <a:noFill/>
            <a:ln w="9525">
              <a:noFill/>
              <a:miter lim="800000"/>
              <a:headEnd/>
              <a:tailEnd/>
            </a:ln>
          </p:spPr>
        </p:pic>
        <p:cxnSp>
          <p:nvCxnSpPr>
            <p:cNvPr id="11281" name="AutoShape 5"/>
            <p:cNvCxnSpPr>
              <a:cxnSpLocks noChangeShapeType="1"/>
            </p:cNvCxnSpPr>
            <p:nvPr/>
          </p:nvCxnSpPr>
          <p:spPr bwMode="auto">
            <a:xfrm flipV="1">
              <a:off x="801666" y="1591761"/>
              <a:ext cx="4016430" cy="12759"/>
            </a:xfrm>
            <a:prstGeom prst="straightConnector1">
              <a:avLst/>
            </a:prstGeom>
            <a:noFill/>
            <a:ln w="28575">
              <a:solidFill>
                <a:srgbClr val="000000"/>
              </a:solidFill>
              <a:round/>
              <a:headEnd/>
              <a:tailEnd/>
            </a:ln>
          </p:spPr>
        </p:cxnSp>
        <p:sp>
          <p:nvSpPr>
            <p:cNvPr id="13" name="Text Box 6"/>
            <p:cNvSpPr txBox="1">
              <a:spLocks noChangeArrowheads="1"/>
            </p:cNvSpPr>
            <p:nvPr/>
          </p:nvSpPr>
          <p:spPr bwMode="auto">
            <a:xfrm>
              <a:off x="874692" y="1263144"/>
              <a:ext cx="828688" cy="400110"/>
            </a:xfrm>
            <a:prstGeom prst="rect">
              <a:avLst/>
            </a:prstGeom>
            <a:noFill/>
            <a:ln>
              <a:noFill/>
              <a:headEnd/>
              <a:tailEnd/>
            </a:ln>
          </p:spPr>
          <p:style>
            <a:lnRef idx="2">
              <a:schemeClr val="dk1"/>
            </a:lnRef>
            <a:fillRef idx="1">
              <a:schemeClr val="lt1"/>
            </a:fillRef>
            <a:effectRef idx="0">
              <a:schemeClr val="dk1"/>
            </a:effectRef>
            <a:fontRef idx="minor">
              <a:schemeClr val="dk1"/>
            </a:fontRef>
          </p:style>
          <p:txBody>
            <a:bodyPr>
              <a:spAutoFit/>
            </a:bodyPr>
            <a:lstStyle/>
            <a:p>
              <a:pPr>
                <a:spcAft>
                  <a:spcPts val="1000"/>
                </a:spcAft>
                <a:defRPr/>
              </a:pPr>
              <a:r>
                <a:rPr lang="en-US" sz="2000" b="1" dirty="0">
                  <a:ln>
                    <a:solidFill>
                      <a:schemeClr val="bg1"/>
                    </a:solidFill>
                  </a:ln>
                  <a:solidFill>
                    <a:schemeClr val="tx1"/>
                  </a:solidFill>
                </a:rPr>
                <a:t>1nm</a:t>
              </a:r>
              <a:endParaRPr lang="en-US" sz="2000" b="1" dirty="0">
                <a:ln>
                  <a:solidFill>
                    <a:schemeClr val="bg1"/>
                  </a:solidFill>
                </a:ln>
                <a:solidFill>
                  <a:schemeClr val="tx1"/>
                </a:solidFill>
                <a:latin typeface="Arial" pitchFamily="34" charset="0"/>
              </a:endParaRPr>
            </a:p>
          </p:txBody>
        </p:sp>
      </p:grpSp>
      <p:grpSp>
        <p:nvGrpSpPr>
          <p:cNvPr id="11269" name="Group 21"/>
          <p:cNvGrpSpPr>
            <a:grpSpLocks/>
          </p:cNvGrpSpPr>
          <p:nvPr/>
        </p:nvGrpSpPr>
        <p:grpSpPr bwMode="auto">
          <a:xfrm>
            <a:off x="71438" y="3421063"/>
            <a:ext cx="6215062" cy="3436937"/>
            <a:chOff x="373005" y="690525"/>
            <a:chExt cx="6184800" cy="3420000"/>
          </a:xfrm>
        </p:grpSpPr>
        <p:pic>
          <p:nvPicPr>
            <p:cNvPr id="11277" name="Picture 18"/>
            <p:cNvPicPr>
              <a:picLocks noChangeAspect="1" noChangeArrowheads="1"/>
            </p:cNvPicPr>
            <p:nvPr/>
          </p:nvPicPr>
          <p:blipFill>
            <a:blip r:embed="rId5" cstate="print"/>
            <a:srcRect/>
            <a:stretch>
              <a:fillRect/>
            </a:stretch>
          </p:blipFill>
          <p:spPr bwMode="auto">
            <a:xfrm>
              <a:off x="373005" y="690525"/>
              <a:ext cx="6184800" cy="3420000"/>
            </a:xfrm>
            <a:prstGeom prst="rect">
              <a:avLst/>
            </a:prstGeom>
            <a:noFill/>
            <a:ln w="9525">
              <a:noFill/>
              <a:miter lim="800000"/>
              <a:headEnd/>
              <a:tailEnd/>
            </a:ln>
          </p:spPr>
        </p:pic>
        <p:cxnSp>
          <p:nvCxnSpPr>
            <p:cNvPr id="11278" name="AutoShape 1"/>
            <p:cNvCxnSpPr>
              <a:cxnSpLocks noChangeShapeType="1"/>
            </p:cNvCxnSpPr>
            <p:nvPr/>
          </p:nvCxnSpPr>
          <p:spPr bwMode="auto">
            <a:xfrm>
              <a:off x="1103265" y="1931967"/>
              <a:ext cx="3833865" cy="325"/>
            </a:xfrm>
            <a:prstGeom prst="straightConnector1">
              <a:avLst/>
            </a:prstGeom>
            <a:noFill/>
            <a:ln w="28575">
              <a:solidFill>
                <a:srgbClr val="000000"/>
              </a:solidFill>
              <a:round/>
              <a:headEnd/>
              <a:tailEnd/>
            </a:ln>
          </p:spPr>
        </p:cxnSp>
        <p:sp>
          <p:nvSpPr>
            <p:cNvPr id="11279" name="Text Box 2"/>
            <p:cNvSpPr txBox="1">
              <a:spLocks noChangeArrowheads="1"/>
            </p:cNvSpPr>
            <p:nvPr/>
          </p:nvSpPr>
          <p:spPr bwMode="auto">
            <a:xfrm>
              <a:off x="1276353" y="1931967"/>
              <a:ext cx="498475" cy="261610"/>
            </a:xfrm>
            <a:prstGeom prst="rect">
              <a:avLst/>
            </a:prstGeom>
            <a:solidFill>
              <a:srgbClr val="FFFFFF"/>
            </a:solidFill>
            <a:ln w="12700">
              <a:solidFill>
                <a:srgbClr val="C0504D"/>
              </a:solidFill>
              <a:prstDash val="dash"/>
              <a:miter lim="800000"/>
              <a:headEnd/>
              <a:tailEnd/>
            </a:ln>
          </p:spPr>
          <p:txBody>
            <a:bodyPr>
              <a:spAutoFit/>
            </a:bodyPr>
            <a:lstStyle/>
            <a:p>
              <a:pPr>
                <a:spcAft>
                  <a:spcPts val="1000"/>
                </a:spcAft>
              </a:pPr>
              <a:r>
                <a:rPr lang="en-US" sz="1100">
                  <a:latin typeface="Calibri" pitchFamily="34" charset="0"/>
                </a:rPr>
                <a:t>5nm</a:t>
              </a:r>
              <a:endParaRPr lang="en-US"/>
            </a:p>
          </p:txBody>
        </p:sp>
      </p:grpSp>
      <p:sp>
        <p:nvSpPr>
          <p:cNvPr id="11270" name="TextBox 22"/>
          <p:cNvSpPr txBox="1">
            <a:spLocks noChangeArrowheads="1"/>
          </p:cNvSpPr>
          <p:nvPr/>
        </p:nvSpPr>
        <p:spPr bwMode="auto">
          <a:xfrm>
            <a:off x="6572250" y="3429000"/>
            <a:ext cx="890588" cy="369888"/>
          </a:xfrm>
          <a:prstGeom prst="rect">
            <a:avLst/>
          </a:prstGeom>
          <a:noFill/>
          <a:ln w="9525">
            <a:noFill/>
            <a:miter lim="800000"/>
            <a:headEnd/>
            <a:tailEnd/>
          </a:ln>
        </p:spPr>
        <p:txBody>
          <a:bodyPr wrap="none">
            <a:spAutoFit/>
          </a:bodyPr>
          <a:lstStyle/>
          <a:p>
            <a:r>
              <a:rPr lang="en-GB" u="sng"/>
              <a:t>Lateral</a:t>
            </a:r>
          </a:p>
        </p:txBody>
      </p:sp>
      <p:sp>
        <p:nvSpPr>
          <p:cNvPr id="24" name="TextBox 23"/>
          <p:cNvSpPr txBox="1"/>
          <p:nvPr/>
        </p:nvSpPr>
        <p:spPr>
          <a:xfrm>
            <a:off x="6429375" y="6357938"/>
            <a:ext cx="2532063" cy="369887"/>
          </a:xfrm>
          <a:prstGeom prst="rect">
            <a:avLst/>
          </a:prstGeom>
          <a:noFill/>
        </p:spPr>
        <p:txBody>
          <a:bodyPr wrap="none">
            <a:spAutoFit/>
          </a:bodyPr>
          <a:lstStyle/>
          <a:p>
            <a:pPr>
              <a:defRPr/>
            </a:pPr>
            <a:r>
              <a:rPr lang="en-GB" dirty="0">
                <a:solidFill>
                  <a:schemeClr val="bg1">
                    <a:lumMod val="50000"/>
                  </a:schemeClr>
                </a:solidFill>
              </a:rPr>
              <a:t>M. Sylte, M. Guinchard</a:t>
            </a:r>
          </a:p>
        </p:txBody>
      </p:sp>
      <p:sp>
        <p:nvSpPr>
          <p:cNvPr id="11272" name="TextBox 24"/>
          <p:cNvSpPr txBox="1">
            <a:spLocks noChangeArrowheads="1"/>
          </p:cNvSpPr>
          <p:nvPr/>
        </p:nvSpPr>
        <p:spPr bwMode="auto">
          <a:xfrm>
            <a:off x="6357938" y="1285875"/>
            <a:ext cx="2390775" cy="369888"/>
          </a:xfrm>
          <a:prstGeom prst="rect">
            <a:avLst/>
          </a:prstGeom>
          <a:noFill/>
          <a:ln w="9525">
            <a:noFill/>
            <a:miter lim="800000"/>
            <a:headEnd/>
            <a:tailEnd/>
          </a:ln>
        </p:spPr>
        <p:txBody>
          <a:bodyPr wrap="none">
            <a:spAutoFit/>
          </a:bodyPr>
          <a:lstStyle/>
          <a:p>
            <a:r>
              <a:rPr lang="en-GB"/>
              <a:t>Measured on FLOOR</a:t>
            </a:r>
          </a:p>
        </p:txBody>
      </p:sp>
      <p:pic>
        <p:nvPicPr>
          <p:cNvPr id="11273" name="Picture 11" descr="CERNlogo"/>
          <p:cNvPicPr>
            <a:picLocks noChangeAspect="1" noChangeArrowheads="1"/>
          </p:cNvPicPr>
          <p:nvPr/>
        </p:nvPicPr>
        <p:blipFill>
          <a:blip r:embed="rId6" cstate="print"/>
          <a:srcRect/>
          <a:stretch>
            <a:fillRect/>
          </a:stretch>
        </p:blipFill>
        <p:spPr bwMode="auto">
          <a:xfrm>
            <a:off x="8143875" y="5643563"/>
            <a:ext cx="676275" cy="676275"/>
          </a:xfrm>
          <a:prstGeom prst="rect">
            <a:avLst/>
          </a:prstGeom>
          <a:noFill/>
          <a:ln w="9525">
            <a:noFill/>
            <a:miter lim="800000"/>
            <a:headEnd/>
            <a:tailEnd/>
          </a:ln>
        </p:spPr>
      </p:pic>
      <p:sp>
        <p:nvSpPr>
          <p:cNvPr id="11274" name="TextBox 15"/>
          <p:cNvSpPr txBox="1">
            <a:spLocks noChangeArrowheads="1"/>
          </p:cNvSpPr>
          <p:nvPr/>
        </p:nvSpPr>
        <p:spPr bwMode="auto">
          <a:xfrm>
            <a:off x="2357438" y="500063"/>
            <a:ext cx="696912" cy="369887"/>
          </a:xfrm>
          <a:prstGeom prst="rect">
            <a:avLst/>
          </a:prstGeom>
          <a:noFill/>
          <a:ln w="9525">
            <a:noFill/>
            <a:miter lim="800000"/>
            <a:headEnd/>
            <a:tailEnd/>
          </a:ln>
        </p:spPr>
        <p:txBody>
          <a:bodyPr wrap="none">
            <a:spAutoFit/>
          </a:bodyPr>
          <a:lstStyle/>
          <a:p>
            <a:r>
              <a:rPr lang="en-GB"/>
              <a:t>2 nm</a:t>
            </a:r>
          </a:p>
        </p:txBody>
      </p:sp>
      <p:cxnSp>
        <p:nvCxnSpPr>
          <p:cNvPr id="18" name="Straight Arrow Connector 17"/>
          <p:cNvCxnSpPr/>
          <p:nvPr/>
        </p:nvCxnSpPr>
        <p:spPr>
          <a:xfrm rot="5400000">
            <a:off x="2071688" y="928687"/>
            <a:ext cx="571500"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ooter Placeholder 18"/>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12291" name="Title 5"/>
          <p:cNvSpPr txBox="1">
            <a:spLocks/>
          </p:cNvSpPr>
          <p:nvPr/>
        </p:nvSpPr>
        <p:spPr bwMode="auto">
          <a:xfrm>
            <a:off x="-428625" y="0"/>
            <a:ext cx="7023100" cy="693738"/>
          </a:xfrm>
          <a:prstGeom prst="rect">
            <a:avLst/>
          </a:prstGeom>
          <a:noFill/>
          <a:ln w="9525">
            <a:noFill/>
            <a:miter lim="800000"/>
            <a:headEnd/>
            <a:tailEnd/>
          </a:ln>
        </p:spPr>
        <p:txBody>
          <a:bodyPr anchor="ctr"/>
          <a:lstStyle/>
          <a:p>
            <a:pPr algn="ctr"/>
            <a:r>
              <a:rPr lang="en-GB" sz="2800">
                <a:latin typeface="Calibri" pitchFamily="34" charset="0"/>
              </a:rPr>
              <a:t>Characterisation vibration sources</a:t>
            </a:r>
          </a:p>
        </p:txBody>
      </p:sp>
      <p:sp>
        <p:nvSpPr>
          <p:cNvPr id="12292" name="TextBox 3"/>
          <p:cNvSpPr txBox="1">
            <a:spLocks noChangeArrowheads="1"/>
          </p:cNvSpPr>
          <p:nvPr/>
        </p:nvSpPr>
        <p:spPr bwMode="auto">
          <a:xfrm>
            <a:off x="214313" y="987425"/>
            <a:ext cx="7148512" cy="369888"/>
          </a:xfrm>
          <a:prstGeom prst="rect">
            <a:avLst/>
          </a:prstGeom>
          <a:noFill/>
          <a:ln w="9525">
            <a:noFill/>
            <a:miter lim="800000"/>
            <a:headEnd/>
            <a:tailEnd/>
          </a:ln>
        </p:spPr>
        <p:txBody>
          <a:bodyPr wrap="none">
            <a:spAutoFit/>
          </a:bodyPr>
          <a:lstStyle/>
          <a:p>
            <a:r>
              <a:rPr lang="en-GB"/>
              <a:t>Coherence measurements over long distances LHC ( Summer 2008)</a:t>
            </a:r>
          </a:p>
        </p:txBody>
      </p:sp>
      <p:sp>
        <p:nvSpPr>
          <p:cNvPr id="12293" name="TextBox 5"/>
          <p:cNvSpPr txBox="1">
            <a:spLocks noChangeArrowheads="1"/>
          </p:cNvSpPr>
          <p:nvPr/>
        </p:nvSpPr>
        <p:spPr bwMode="auto">
          <a:xfrm>
            <a:off x="5214938" y="2500313"/>
            <a:ext cx="3357562" cy="1016000"/>
          </a:xfrm>
          <a:prstGeom prst="rect">
            <a:avLst/>
          </a:prstGeom>
          <a:noFill/>
          <a:ln w="9525">
            <a:noFill/>
            <a:miter lim="800000"/>
            <a:headEnd/>
            <a:tailEnd/>
          </a:ln>
        </p:spPr>
        <p:txBody>
          <a:bodyPr>
            <a:spAutoFit/>
          </a:bodyPr>
          <a:lstStyle/>
          <a:p>
            <a:r>
              <a:rPr lang="en-GB" sz="1400"/>
              <a:t>Ref. </a:t>
            </a:r>
            <a:r>
              <a:rPr lang="en-GB" b="1" u="sng"/>
              <a:t>C. Collette</a:t>
            </a:r>
          </a:p>
          <a:p>
            <a:r>
              <a:rPr lang="en-GB" sz="1400"/>
              <a:t>“Description of ground motion”</a:t>
            </a:r>
          </a:p>
          <a:p>
            <a:r>
              <a:rPr lang="en-GB" sz="1400"/>
              <a:t>ILC-CLIC  LET Beam Dynamics WS 2009</a:t>
            </a:r>
          </a:p>
        </p:txBody>
      </p:sp>
      <p:sp>
        <p:nvSpPr>
          <p:cNvPr id="12294" name="TextBox 6"/>
          <p:cNvSpPr txBox="1">
            <a:spLocks noChangeArrowheads="1"/>
          </p:cNvSpPr>
          <p:nvPr/>
        </p:nvSpPr>
        <p:spPr bwMode="auto">
          <a:xfrm>
            <a:off x="214313" y="630238"/>
            <a:ext cx="2681287" cy="369887"/>
          </a:xfrm>
          <a:prstGeom prst="rect">
            <a:avLst/>
          </a:prstGeom>
          <a:noFill/>
          <a:ln w="9525">
            <a:noFill/>
            <a:miter lim="800000"/>
            <a:headEnd/>
            <a:tailEnd/>
          </a:ln>
        </p:spPr>
        <p:txBody>
          <a:bodyPr wrap="none">
            <a:spAutoFit/>
          </a:bodyPr>
          <a:lstStyle/>
          <a:p>
            <a:r>
              <a:rPr lang="en-GB"/>
              <a:t>Vibration measurements</a:t>
            </a:r>
          </a:p>
        </p:txBody>
      </p:sp>
      <p:sp>
        <p:nvSpPr>
          <p:cNvPr id="8" name="Right Arrow 7"/>
          <p:cNvSpPr/>
          <p:nvPr/>
        </p:nvSpPr>
        <p:spPr>
          <a:xfrm>
            <a:off x="357188" y="1571625"/>
            <a:ext cx="714375" cy="5000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296" name="TextBox 8"/>
          <p:cNvSpPr txBox="1">
            <a:spLocks noChangeArrowheads="1"/>
          </p:cNvSpPr>
          <p:nvPr/>
        </p:nvSpPr>
        <p:spPr bwMode="auto">
          <a:xfrm>
            <a:off x="1258888" y="1625600"/>
            <a:ext cx="3749675" cy="708025"/>
          </a:xfrm>
          <a:prstGeom prst="rect">
            <a:avLst/>
          </a:prstGeom>
          <a:noFill/>
          <a:ln w="9525">
            <a:noFill/>
            <a:miter lim="800000"/>
            <a:headEnd/>
            <a:tailEnd/>
          </a:ln>
        </p:spPr>
        <p:txBody>
          <a:bodyPr wrap="none">
            <a:spAutoFit/>
          </a:bodyPr>
          <a:lstStyle/>
          <a:p>
            <a:r>
              <a:rPr lang="en-GB" sz="2000" b="1"/>
              <a:t>Ground motion modelling</a:t>
            </a:r>
          </a:p>
          <a:p>
            <a:r>
              <a:rPr lang="en-GB" sz="2000" b="1"/>
              <a:t>+ technical noise modelling </a:t>
            </a:r>
          </a:p>
        </p:txBody>
      </p:sp>
      <p:sp>
        <p:nvSpPr>
          <p:cNvPr id="12297" name="TextBox 9"/>
          <p:cNvSpPr txBox="1">
            <a:spLocks noChangeArrowheads="1"/>
          </p:cNvSpPr>
          <p:nvPr/>
        </p:nvSpPr>
        <p:spPr bwMode="auto">
          <a:xfrm>
            <a:off x="5214938" y="1643063"/>
            <a:ext cx="2724150" cy="307975"/>
          </a:xfrm>
          <a:prstGeom prst="rect">
            <a:avLst/>
          </a:prstGeom>
          <a:noFill/>
          <a:ln w="9525">
            <a:noFill/>
            <a:miter lim="800000"/>
            <a:headEnd/>
            <a:tailEnd/>
          </a:ln>
        </p:spPr>
        <p:txBody>
          <a:bodyPr wrap="none">
            <a:spAutoFit/>
          </a:bodyPr>
          <a:lstStyle/>
          <a:p>
            <a:r>
              <a:rPr lang="en-GB" sz="1400"/>
              <a:t>Former work A. Seryi, B. Bolzon</a:t>
            </a:r>
          </a:p>
        </p:txBody>
      </p:sp>
      <p:sp>
        <p:nvSpPr>
          <p:cNvPr id="12298" name="Rectangle 22"/>
          <p:cNvSpPr>
            <a:spLocks noChangeArrowheads="1"/>
          </p:cNvSpPr>
          <p:nvPr/>
        </p:nvSpPr>
        <p:spPr bwMode="auto">
          <a:xfrm>
            <a:off x="214313" y="2143125"/>
            <a:ext cx="4572000" cy="1477963"/>
          </a:xfrm>
          <a:prstGeom prst="rect">
            <a:avLst/>
          </a:prstGeom>
          <a:noFill/>
          <a:ln w="9525">
            <a:noFill/>
            <a:miter lim="800000"/>
            <a:headEnd/>
            <a:tailEnd/>
          </a:ln>
        </p:spPr>
        <p:txBody>
          <a:bodyPr>
            <a:spAutoFit/>
          </a:bodyPr>
          <a:lstStyle/>
          <a:p>
            <a:endParaRPr lang="en-GB">
              <a:latin typeface="Calibri" pitchFamily="34" charset="0"/>
            </a:endParaRPr>
          </a:p>
          <a:p>
            <a:pPr>
              <a:buFont typeface="Arial" charset="0"/>
              <a:buChar char="•"/>
            </a:pPr>
            <a:r>
              <a:rPr lang="en-US" b="1">
                <a:latin typeface="Calibri" pitchFamily="34" charset="0"/>
              </a:rPr>
              <a:t> Update of 2D power spectral density for LHC tunnel in the vertical and lateral direction</a:t>
            </a:r>
          </a:p>
          <a:p>
            <a:pPr>
              <a:buFont typeface="Arial" charset="0"/>
              <a:buChar char="•"/>
            </a:pPr>
            <a:r>
              <a:rPr lang="en-US" b="1">
                <a:latin typeface="Calibri" pitchFamily="34" charset="0"/>
              </a:rPr>
              <a:t> Vertical and lateral models of the technical noise</a:t>
            </a:r>
          </a:p>
        </p:txBody>
      </p:sp>
      <p:sp>
        <p:nvSpPr>
          <p:cNvPr id="12299" name="TextBox 28"/>
          <p:cNvSpPr txBox="1">
            <a:spLocks noChangeArrowheads="1"/>
          </p:cNvSpPr>
          <p:nvPr/>
        </p:nvSpPr>
        <p:spPr bwMode="auto">
          <a:xfrm>
            <a:off x="285750" y="4006850"/>
            <a:ext cx="2052638" cy="461963"/>
          </a:xfrm>
          <a:prstGeom prst="rect">
            <a:avLst/>
          </a:prstGeom>
          <a:noFill/>
          <a:ln w="9525">
            <a:noFill/>
            <a:miter lim="800000"/>
            <a:headEnd/>
            <a:tailEnd/>
          </a:ln>
        </p:spPr>
        <p:txBody>
          <a:bodyPr wrap="none">
            <a:spAutoFit/>
          </a:bodyPr>
          <a:lstStyle/>
          <a:p>
            <a:r>
              <a:rPr lang="en-GB" sz="2400" b="1" u="sng">
                <a:latin typeface="Calibri" pitchFamily="34" charset="0"/>
              </a:rPr>
              <a:t>Well advanced</a:t>
            </a:r>
          </a:p>
        </p:txBody>
      </p:sp>
      <p:sp>
        <p:nvSpPr>
          <p:cNvPr id="12300" name="TextBox 23"/>
          <p:cNvSpPr txBox="1">
            <a:spLocks noChangeArrowheads="1"/>
          </p:cNvSpPr>
          <p:nvPr/>
        </p:nvSpPr>
        <p:spPr bwMode="auto">
          <a:xfrm>
            <a:off x="214313" y="3487738"/>
            <a:ext cx="3544887" cy="369887"/>
          </a:xfrm>
          <a:prstGeom prst="rect">
            <a:avLst/>
          </a:prstGeom>
          <a:noFill/>
          <a:ln w="9525">
            <a:noFill/>
            <a:miter lim="800000"/>
            <a:headEnd/>
            <a:tailEnd/>
          </a:ln>
        </p:spPr>
        <p:txBody>
          <a:bodyPr wrap="none">
            <a:spAutoFit/>
          </a:bodyPr>
          <a:lstStyle/>
          <a:p>
            <a:pPr>
              <a:buFont typeface="Arial" charset="0"/>
              <a:buChar char="•"/>
            </a:pPr>
            <a:r>
              <a:rPr lang="en-GB" b="1">
                <a:latin typeface="Calibri" pitchFamily="34" charset="0"/>
              </a:rPr>
              <a:t> Reference curves, technical noise</a:t>
            </a:r>
          </a:p>
        </p:txBody>
      </p:sp>
      <p:sp>
        <p:nvSpPr>
          <p:cNvPr id="12301" name="TextBox 17"/>
          <p:cNvSpPr txBox="1">
            <a:spLocks noChangeArrowheads="1"/>
          </p:cNvSpPr>
          <p:nvPr/>
        </p:nvSpPr>
        <p:spPr bwMode="auto">
          <a:xfrm>
            <a:off x="1214438" y="4578350"/>
            <a:ext cx="4546600" cy="708025"/>
          </a:xfrm>
          <a:prstGeom prst="rect">
            <a:avLst/>
          </a:prstGeom>
          <a:noFill/>
          <a:ln w="9525">
            <a:noFill/>
            <a:miter lim="800000"/>
            <a:headEnd/>
            <a:tailEnd/>
          </a:ln>
        </p:spPr>
        <p:txBody>
          <a:bodyPr wrap="none">
            <a:spAutoFit/>
          </a:bodyPr>
          <a:lstStyle/>
          <a:p>
            <a:r>
              <a:rPr lang="en-GB" sz="2000"/>
              <a:t>Models available integrated in models </a:t>
            </a:r>
          </a:p>
          <a:p>
            <a:r>
              <a:rPr lang="en-GB" sz="2000"/>
              <a:t>for stabilisation and BBF</a:t>
            </a:r>
          </a:p>
        </p:txBody>
      </p:sp>
      <p:sp>
        <p:nvSpPr>
          <p:cNvPr id="19" name="Right Arrow 18"/>
          <p:cNvSpPr/>
          <p:nvPr/>
        </p:nvSpPr>
        <p:spPr>
          <a:xfrm>
            <a:off x="357188" y="4578350"/>
            <a:ext cx="714375" cy="5000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2303" name="Picture 11" descr="CERNlogo"/>
          <p:cNvPicPr>
            <a:picLocks noChangeAspect="1" noChangeArrowheads="1"/>
          </p:cNvPicPr>
          <p:nvPr/>
        </p:nvPicPr>
        <p:blipFill>
          <a:blip r:embed="rId4" cstate="print"/>
          <a:srcRect/>
          <a:stretch>
            <a:fillRect/>
          </a:stretch>
        </p:blipFill>
        <p:spPr bwMode="auto">
          <a:xfrm>
            <a:off x="8001000" y="4643438"/>
            <a:ext cx="676275" cy="676275"/>
          </a:xfrm>
          <a:prstGeom prst="rect">
            <a:avLst/>
          </a:prstGeom>
          <a:noFill/>
          <a:ln w="9525">
            <a:noFill/>
            <a:miter lim="800000"/>
            <a:headEnd/>
            <a:tailEnd/>
          </a:ln>
        </p:spPr>
      </p:pic>
      <p:sp>
        <p:nvSpPr>
          <p:cNvPr id="16" name="Footer Placeholder 15"/>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13315" name="Title 5"/>
          <p:cNvSpPr txBox="1">
            <a:spLocks/>
          </p:cNvSpPr>
          <p:nvPr/>
        </p:nvSpPr>
        <p:spPr bwMode="auto">
          <a:xfrm>
            <a:off x="0" y="0"/>
            <a:ext cx="7572375" cy="693738"/>
          </a:xfrm>
          <a:prstGeom prst="rect">
            <a:avLst/>
          </a:prstGeom>
          <a:noFill/>
          <a:ln w="9525">
            <a:noFill/>
            <a:miter lim="800000"/>
            <a:headEnd/>
            <a:tailEnd/>
          </a:ln>
        </p:spPr>
        <p:txBody>
          <a:bodyPr anchor="ctr"/>
          <a:lstStyle/>
          <a:p>
            <a:pPr algn="ctr"/>
            <a:r>
              <a:rPr lang="en-GB" sz="2800">
                <a:latin typeface="Calibri" pitchFamily="34" charset="0"/>
              </a:rPr>
              <a:t>Dynamic analysis support, alignment and magnet</a:t>
            </a:r>
          </a:p>
        </p:txBody>
      </p:sp>
      <p:sp>
        <p:nvSpPr>
          <p:cNvPr id="13316" name="Text Box 5"/>
          <p:cNvSpPr txBox="1">
            <a:spLocks noChangeArrowheads="1"/>
          </p:cNvSpPr>
          <p:nvPr/>
        </p:nvSpPr>
        <p:spPr bwMode="auto">
          <a:xfrm>
            <a:off x="661988" y="771525"/>
            <a:ext cx="1749425" cy="641350"/>
          </a:xfrm>
          <a:prstGeom prst="rect">
            <a:avLst/>
          </a:prstGeom>
          <a:noFill/>
          <a:ln w="9525">
            <a:noFill/>
            <a:miter lim="800000"/>
            <a:headEnd/>
            <a:tailEnd/>
          </a:ln>
        </p:spPr>
        <p:txBody>
          <a:bodyPr>
            <a:spAutoFit/>
          </a:bodyPr>
          <a:lstStyle/>
          <a:p>
            <a:r>
              <a:rPr lang="fr-FR"/>
              <a:t>Vibrations on the ground</a:t>
            </a:r>
          </a:p>
        </p:txBody>
      </p:sp>
      <p:sp>
        <p:nvSpPr>
          <p:cNvPr id="13317" name="Text Box 6"/>
          <p:cNvSpPr txBox="1">
            <a:spLocks noChangeArrowheads="1"/>
          </p:cNvSpPr>
          <p:nvPr/>
        </p:nvSpPr>
        <p:spPr bwMode="auto">
          <a:xfrm>
            <a:off x="2843213" y="987425"/>
            <a:ext cx="1749425" cy="366713"/>
          </a:xfrm>
          <a:prstGeom prst="rect">
            <a:avLst/>
          </a:prstGeom>
          <a:noFill/>
          <a:ln w="9525">
            <a:noFill/>
            <a:miter lim="800000"/>
            <a:headEnd/>
            <a:tailEnd/>
          </a:ln>
        </p:spPr>
        <p:txBody>
          <a:bodyPr>
            <a:spAutoFit/>
          </a:bodyPr>
          <a:lstStyle/>
          <a:p>
            <a:r>
              <a:rPr lang="fr-FR"/>
              <a:t>Transmissibilty</a:t>
            </a:r>
          </a:p>
        </p:txBody>
      </p:sp>
      <p:sp>
        <p:nvSpPr>
          <p:cNvPr id="13318" name="Text Box 7"/>
          <p:cNvSpPr txBox="1">
            <a:spLocks noChangeArrowheads="1"/>
          </p:cNvSpPr>
          <p:nvPr/>
        </p:nvSpPr>
        <p:spPr bwMode="auto">
          <a:xfrm>
            <a:off x="5437188" y="765175"/>
            <a:ext cx="1295400" cy="641350"/>
          </a:xfrm>
          <a:prstGeom prst="rect">
            <a:avLst/>
          </a:prstGeom>
          <a:noFill/>
          <a:ln w="9525">
            <a:noFill/>
            <a:miter lim="800000"/>
            <a:headEnd/>
            <a:tailEnd/>
          </a:ln>
        </p:spPr>
        <p:txBody>
          <a:bodyPr>
            <a:spAutoFit/>
          </a:bodyPr>
          <a:lstStyle/>
          <a:p>
            <a:r>
              <a:rPr lang="fr-FR"/>
              <a:t>Result on magnet</a:t>
            </a:r>
          </a:p>
        </p:txBody>
      </p:sp>
      <p:pic>
        <p:nvPicPr>
          <p:cNvPr id="13319" name="Picture 4" descr="TT1_Average_FFT.bmp"/>
          <p:cNvPicPr>
            <a:picLocks noChangeAspect="1" noChangeArrowheads="1"/>
          </p:cNvPicPr>
          <p:nvPr/>
        </p:nvPicPr>
        <p:blipFill>
          <a:blip r:embed="rId4" cstate="print"/>
          <a:srcRect/>
          <a:stretch>
            <a:fillRect/>
          </a:stretch>
        </p:blipFill>
        <p:spPr bwMode="auto">
          <a:xfrm>
            <a:off x="500063" y="1500188"/>
            <a:ext cx="1857375" cy="1290637"/>
          </a:xfrm>
          <a:prstGeom prst="rect">
            <a:avLst/>
          </a:prstGeom>
          <a:noFill/>
          <a:ln w="9525">
            <a:noFill/>
            <a:miter lim="800000"/>
            <a:headEnd/>
            <a:tailEnd/>
          </a:ln>
        </p:spPr>
      </p:pic>
      <p:sp>
        <p:nvSpPr>
          <p:cNvPr id="13320" name="Rectangle 10"/>
          <p:cNvSpPr>
            <a:spLocks noChangeArrowheads="1"/>
          </p:cNvSpPr>
          <p:nvPr/>
        </p:nvSpPr>
        <p:spPr bwMode="auto">
          <a:xfrm>
            <a:off x="3132138" y="3429000"/>
            <a:ext cx="1296987" cy="792163"/>
          </a:xfrm>
          <a:prstGeom prst="rect">
            <a:avLst/>
          </a:prstGeom>
          <a:noFill/>
          <a:ln w="15875">
            <a:solidFill>
              <a:schemeClr val="bg1"/>
            </a:solidFill>
            <a:miter lim="800000"/>
            <a:headEnd/>
            <a:tailEnd/>
          </a:ln>
        </p:spPr>
        <p:txBody>
          <a:bodyPr wrap="none" anchor="ctr"/>
          <a:lstStyle/>
          <a:p>
            <a:endParaRPr lang="en-GB"/>
          </a:p>
        </p:txBody>
      </p:sp>
      <p:sp>
        <p:nvSpPr>
          <p:cNvPr id="13321" name="Rectangle 11"/>
          <p:cNvSpPr>
            <a:spLocks noChangeArrowheads="1"/>
          </p:cNvSpPr>
          <p:nvPr/>
        </p:nvSpPr>
        <p:spPr bwMode="auto">
          <a:xfrm>
            <a:off x="468313" y="1466850"/>
            <a:ext cx="1947862" cy="1462088"/>
          </a:xfrm>
          <a:prstGeom prst="rect">
            <a:avLst/>
          </a:prstGeom>
          <a:noFill/>
          <a:ln w="9525">
            <a:solidFill>
              <a:schemeClr val="tx1"/>
            </a:solidFill>
            <a:miter lim="800000"/>
            <a:headEnd/>
            <a:tailEnd/>
          </a:ln>
        </p:spPr>
        <p:txBody>
          <a:bodyPr wrap="none" anchor="ctr"/>
          <a:lstStyle/>
          <a:p>
            <a:endParaRPr lang="en-GB"/>
          </a:p>
        </p:txBody>
      </p:sp>
      <p:pic>
        <p:nvPicPr>
          <p:cNvPr id="13322" name="Picture 11" descr="IMGP4595.JPG"/>
          <p:cNvPicPr>
            <a:picLocks noChangeAspect="1"/>
          </p:cNvPicPr>
          <p:nvPr/>
        </p:nvPicPr>
        <p:blipFill>
          <a:blip r:embed="rId5" cstate="print"/>
          <a:srcRect/>
          <a:stretch>
            <a:fillRect/>
          </a:stretch>
        </p:blipFill>
        <p:spPr bwMode="auto">
          <a:xfrm>
            <a:off x="3059113" y="1412875"/>
            <a:ext cx="1349375" cy="1800225"/>
          </a:xfrm>
          <a:prstGeom prst="rect">
            <a:avLst/>
          </a:prstGeom>
          <a:noFill/>
          <a:ln w="9525">
            <a:noFill/>
            <a:miter lim="800000"/>
            <a:headEnd/>
            <a:tailEnd/>
          </a:ln>
        </p:spPr>
      </p:pic>
      <p:sp>
        <p:nvSpPr>
          <p:cNvPr id="13323" name="Rectangle 18"/>
          <p:cNvSpPr>
            <a:spLocks noChangeArrowheads="1"/>
          </p:cNvSpPr>
          <p:nvPr/>
        </p:nvSpPr>
        <p:spPr bwMode="auto">
          <a:xfrm>
            <a:off x="5364163" y="1484313"/>
            <a:ext cx="2351087" cy="1658937"/>
          </a:xfrm>
          <a:prstGeom prst="rect">
            <a:avLst/>
          </a:prstGeom>
          <a:noFill/>
          <a:ln w="9525">
            <a:solidFill>
              <a:schemeClr val="tx1"/>
            </a:solidFill>
            <a:miter lim="800000"/>
            <a:headEnd/>
            <a:tailEnd/>
          </a:ln>
        </p:spPr>
        <p:txBody>
          <a:bodyPr wrap="none" anchor="ctr"/>
          <a:lstStyle/>
          <a:p>
            <a:endParaRPr lang="en-GB"/>
          </a:p>
        </p:txBody>
      </p:sp>
      <p:pic>
        <p:nvPicPr>
          <p:cNvPr id="13324" name="Picture 19" descr="lowbeta_transverse"/>
          <p:cNvPicPr>
            <a:picLocks noChangeAspect="1" noChangeArrowheads="1"/>
          </p:cNvPicPr>
          <p:nvPr/>
        </p:nvPicPr>
        <p:blipFill>
          <a:blip r:embed="rId6" cstate="print"/>
          <a:srcRect/>
          <a:stretch>
            <a:fillRect/>
          </a:stretch>
        </p:blipFill>
        <p:spPr bwMode="auto">
          <a:xfrm>
            <a:off x="5429250" y="1500188"/>
            <a:ext cx="2286000" cy="1503362"/>
          </a:xfrm>
          <a:prstGeom prst="rect">
            <a:avLst/>
          </a:prstGeom>
          <a:noFill/>
          <a:ln w="9525">
            <a:noFill/>
            <a:miter lim="800000"/>
            <a:headEnd/>
            <a:tailEnd/>
          </a:ln>
        </p:spPr>
      </p:pic>
      <p:grpSp>
        <p:nvGrpSpPr>
          <p:cNvPr id="13325" name="Group 21"/>
          <p:cNvGrpSpPr>
            <a:grpSpLocks/>
          </p:cNvGrpSpPr>
          <p:nvPr/>
        </p:nvGrpSpPr>
        <p:grpSpPr bwMode="auto">
          <a:xfrm>
            <a:off x="3348038" y="2278063"/>
            <a:ext cx="719137" cy="431800"/>
            <a:chOff x="2109" y="2160"/>
            <a:chExt cx="453" cy="272"/>
          </a:xfrm>
        </p:grpSpPr>
        <p:sp>
          <p:nvSpPr>
            <p:cNvPr id="13343" name="Freeform 17"/>
            <p:cNvSpPr>
              <a:spLocks/>
            </p:cNvSpPr>
            <p:nvPr/>
          </p:nvSpPr>
          <p:spPr bwMode="auto">
            <a:xfrm>
              <a:off x="2154" y="2251"/>
              <a:ext cx="360" cy="136"/>
            </a:xfrm>
            <a:custGeom>
              <a:avLst/>
              <a:gdLst>
                <a:gd name="T0" fmla="*/ 0 w 496"/>
                <a:gd name="T1" fmla="*/ 118 h 214"/>
                <a:gd name="T2" fmla="*/ 46 w 496"/>
                <a:gd name="T3" fmla="*/ 116 h 214"/>
                <a:gd name="T4" fmla="*/ 60 w 496"/>
                <a:gd name="T5" fmla="*/ 100 h 214"/>
                <a:gd name="T6" fmla="*/ 86 w 496"/>
                <a:gd name="T7" fmla="*/ 46 h 214"/>
                <a:gd name="T8" fmla="*/ 98 w 496"/>
                <a:gd name="T9" fmla="*/ 16 h 214"/>
                <a:gd name="T10" fmla="*/ 104 w 496"/>
                <a:gd name="T11" fmla="*/ 46 h 214"/>
                <a:gd name="T12" fmla="*/ 128 w 496"/>
                <a:gd name="T13" fmla="*/ 192 h 214"/>
                <a:gd name="T14" fmla="*/ 154 w 496"/>
                <a:gd name="T15" fmla="*/ 176 h 214"/>
                <a:gd name="T16" fmla="*/ 190 w 496"/>
                <a:gd name="T17" fmla="*/ 66 h 214"/>
                <a:gd name="T18" fmla="*/ 204 w 496"/>
                <a:gd name="T19" fmla="*/ 12 h 214"/>
                <a:gd name="T20" fmla="*/ 232 w 496"/>
                <a:gd name="T21" fmla="*/ 162 h 214"/>
                <a:gd name="T22" fmla="*/ 252 w 496"/>
                <a:gd name="T23" fmla="*/ 196 h 214"/>
                <a:gd name="T24" fmla="*/ 276 w 496"/>
                <a:gd name="T25" fmla="*/ 194 h 214"/>
                <a:gd name="T26" fmla="*/ 288 w 496"/>
                <a:gd name="T27" fmla="*/ 190 h 214"/>
                <a:gd name="T28" fmla="*/ 332 w 496"/>
                <a:gd name="T29" fmla="*/ 60 h 214"/>
                <a:gd name="T30" fmla="*/ 338 w 496"/>
                <a:gd name="T31" fmla="*/ 26 h 214"/>
                <a:gd name="T32" fmla="*/ 344 w 496"/>
                <a:gd name="T33" fmla="*/ 0 h 214"/>
                <a:gd name="T34" fmla="*/ 350 w 496"/>
                <a:gd name="T35" fmla="*/ 18 h 214"/>
                <a:gd name="T36" fmla="*/ 354 w 496"/>
                <a:gd name="T37" fmla="*/ 30 h 214"/>
                <a:gd name="T38" fmla="*/ 386 w 496"/>
                <a:gd name="T39" fmla="*/ 154 h 214"/>
                <a:gd name="T40" fmla="*/ 412 w 496"/>
                <a:gd name="T41" fmla="*/ 180 h 214"/>
                <a:gd name="T42" fmla="*/ 440 w 496"/>
                <a:gd name="T43" fmla="*/ 196 h 214"/>
                <a:gd name="T44" fmla="*/ 496 w 496"/>
                <a:gd name="T45" fmla="*/ 214 h 2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96"/>
                <a:gd name="T70" fmla="*/ 0 h 214"/>
                <a:gd name="T71" fmla="*/ 496 w 496"/>
                <a:gd name="T72" fmla="*/ 214 h 21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96" h="214">
                  <a:moveTo>
                    <a:pt x="0" y="118"/>
                  </a:moveTo>
                  <a:cubicBezTo>
                    <a:pt x="15" y="117"/>
                    <a:pt x="31" y="118"/>
                    <a:pt x="46" y="116"/>
                  </a:cubicBezTo>
                  <a:cubicBezTo>
                    <a:pt x="52" y="115"/>
                    <a:pt x="59" y="102"/>
                    <a:pt x="60" y="100"/>
                  </a:cubicBezTo>
                  <a:cubicBezTo>
                    <a:pt x="71" y="83"/>
                    <a:pt x="80" y="65"/>
                    <a:pt x="86" y="46"/>
                  </a:cubicBezTo>
                  <a:cubicBezTo>
                    <a:pt x="88" y="33"/>
                    <a:pt x="87" y="23"/>
                    <a:pt x="98" y="16"/>
                  </a:cubicBezTo>
                  <a:cubicBezTo>
                    <a:pt x="101" y="26"/>
                    <a:pt x="102" y="36"/>
                    <a:pt x="104" y="46"/>
                  </a:cubicBezTo>
                  <a:cubicBezTo>
                    <a:pt x="106" y="80"/>
                    <a:pt x="108" y="162"/>
                    <a:pt x="128" y="192"/>
                  </a:cubicBezTo>
                  <a:cubicBezTo>
                    <a:pt x="146" y="189"/>
                    <a:pt x="142" y="184"/>
                    <a:pt x="154" y="176"/>
                  </a:cubicBezTo>
                  <a:cubicBezTo>
                    <a:pt x="163" y="138"/>
                    <a:pt x="182" y="104"/>
                    <a:pt x="190" y="66"/>
                  </a:cubicBezTo>
                  <a:cubicBezTo>
                    <a:pt x="194" y="48"/>
                    <a:pt x="193" y="28"/>
                    <a:pt x="204" y="12"/>
                  </a:cubicBezTo>
                  <a:cubicBezTo>
                    <a:pt x="220" y="60"/>
                    <a:pt x="216" y="114"/>
                    <a:pt x="232" y="162"/>
                  </a:cubicBezTo>
                  <a:cubicBezTo>
                    <a:pt x="234" y="176"/>
                    <a:pt x="237" y="191"/>
                    <a:pt x="252" y="196"/>
                  </a:cubicBezTo>
                  <a:cubicBezTo>
                    <a:pt x="260" y="195"/>
                    <a:pt x="268" y="195"/>
                    <a:pt x="276" y="194"/>
                  </a:cubicBezTo>
                  <a:cubicBezTo>
                    <a:pt x="280" y="193"/>
                    <a:pt x="288" y="190"/>
                    <a:pt x="288" y="190"/>
                  </a:cubicBezTo>
                  <a:cubicBezTo>
                    <a:pt x="315" y="150"/>
                    <a:pt x="325" y="108"/>
                    <a:pt x="332" y="60"/>
                  </a:cubicBezTo>
                  <a:cubicBezTo>
                    <a:pt x="334" y="49"/>
                    <a:pt x="336" y="37"/>
                    <a:pt x="338" y="26"/>
                  </a:cubicBezTo>
                  <a:cubicBezTo>
                    <a:pt x="339" y="17"/>
                    <a:pt x="344" y="0"/>
                    <a:pt x="344" y="0"/>
                  </a:cubicBezTo>
                  <a:cubicBezTo>
                    <a:pt x="346" y="6"/>
                    <a:pt x="348" y="12"/>
                    <a:pt x="350" y="18"/>
                  </a:cubicBezTo>
                  <a:cubicBezTo>
                    <a:pt x="351" y="22"/>
                    <a:pt x="354" y="30"/>
                    <a:pt x="354" y="30"/>
                  </a:cubicBezTo>
                  <a:cubicBezTo>
                    <a:pt x="360" y="72"/>
                    <a:pt x="362" y="118"/>
                    <a:pt x="386" y="154"/>
                  </a:cubicBezTo>
                  <a:cubicBezTo>
                    <a:pt x="393" y="164"/>
                    <a:pt x="401" y="176"/>
                    <a:pt x="412" y="180"/>
                  </a:cubicBezTo>
                  <a:cubicBezTo>
                    <a:pt x="418" y="189"/>
                    <a:pt x="430" y="193"/>
                    <a:pt x="440" y="196"/>
                  </a:cubicBezTo>
                  <a:cubicBezTo>
                    <a:pt x="463" y="204"/>
                    <a:pt x="467" y="214"/>
                    <a:pt x="496" y="214"/>
                  </a:cubicBezTo>
                </a:path>
              </a:pathLst>
            </a:custGeom>
            <a:noFill/>
            <a:ln w="15875">
              <a:solidFill>
                <a:schemeClr val="bg1"/>
              </a:solidFill>
              <a:round/>
              <a:headEnd/>
              <a:tailEnd/>
            </a:ln>
          </p:spPr>
          <p:txBody>
            <a:bodyPr/>
            <a:lstStyle/>
            <a:p>
              <a:endParaRPr lang="en-GB"/>
            </a:p>
          </p:txBody>
        </p:sp>
        <p:sp>
          <p:nvSpPr>
            <p:cNvPr id="13344" name="Rectangle 20"/>
            <p:cNvSpPr>
              <a:spLocks noChangeArrowheads="1"/>
            </p:cNvSpPr>
            <p:nvPr/>
          </p:nvSpPr>
          <p:spPr bwMode="auto">
            <a:xfrm>
              <a:off x="2109" y="2160"/>
              <a:ext cx="453" cy="272"/>
            </a:xfrm>
            <a:prstGeom prst="rect">
              <a:avLst/>
            </a:prstGeom>
            <a:noFill/>
            <a:ln w="15875">
              <a:solidFill>
                <a:schemeClr val="bg1"/>
              </a:solidFill>
              <a:miter lim="800000"/>
              <a:headEnd/>
              <a:tailEnd/>
            </a:ln>
          </p:spPr>
          <p:txBody>
            <a:bodyPr wrap="none" anchor="ctr"/>
            <a:lstStyle/>
            <a:p>
              <a:endParaRPr lang="en-GB"/>
            </a:p>
          </p:txBody>
        </p:sp>
      </p:grpSp>
      <p:sp>
        <p:nvSpPr>
          <p:cNvPr id="13326" name="AutoShape 22"/>
          <p:cNvSpPr>
            <a:spLocks noChangeArrowheads="1"/>
          </p:cNvSpPr>
          <p:nvPr/>
        </p:nvSpPr>
        <p:spPr bwMode="auto">
          <a:xfrm>
            <a:off x="2428875" y="1928813"/>
            <a:ext cx="503238" cy="431800"/>
          </a:xfrm>
          <a:prstGeom prst="rightArrow">
            <a:avLst>
              <a:gd name="adj1" fmla="val 50000"/>
              <a:gd name="adj2" fmla="val 29136"/>
            </a:avLst>
          </a:prstGeom>
          <a:noFill/>
          <a:ln w="9525">
            <a:solidFill>
              <a:schemeClr val="tx1"/>
            </a:solidFill>
            <a:miter lim="800000"/>
            <a:headEnd/>
            <a:tailEnd/>
          </a:ln>
        </p:spPr>
        <p:txBody>
          <a:bodyPr wrap="none" anchor="ctr"/>
          <a:lstStyle/>
          <a:p>
            <a:endParaRPr lang="en-GB"/>
          </a:p>
        </p:txBody>
      </p:sp>
      <p:sp>
        <p:nvSpPr>
          <p:cNvPr id="13327" name="AutoShape 23"/>
          <p:cNvSpPr>
            <a:spLocks noChangeArrowheads="1"/>
          </p:cNvSpPr>
          <p:nvPr/>
        </p:nvSpPr>
        <p:spPr bwMode="auto">
          <a:xfrm>
            <a:off x="4572000" y="1917700"/>
            <a:ext cx="503238" cy="431800"/>
          </a:xfrm>
          <a:prstGeom prst="rightArrow">
            <a:avLst>
              <a:gd name="adj1" fmla="val 50000"/>
              <a:gd name="adj2" fmla="val 29136"/>
            </a:avLst>
          </a:prstGeom>
          <a:noFill/>
          <a:ln w="9525">
            <a:solidFill>
              <a:schemeClr val="tx1"/>
            </a:solidFill>
            <a:miter lim="800000"/>
            <a:headEnd/>
            <a:tailEnd/>
          </a:ln>
        </p:spPr>
        <p:txBody>
          <a:bodyPr wrap="none" anchor="ctr"/>
          <a:lstStyle/>
          <a:p>
            <a:endParaRPr lang="en-GB"/>
          </a:p>
        </p:txBody>
      </p:sp>
      <p:sp>
        <p:nvSpPr>
          <p:cNvPr id="13328" name="TextBox 10"/>
          <p:cNvSpPr txBox="1">
            <a:spLocks noChangeArrowheads="1"/>
          </p:cNvSpPr>
          <p:nvPr/>
        </p:nvSpPr>
        <p:spPr bwMode="auto">
          <a:xfrm>
            <a:off x="395288" y="2913063"/>
            <a:ext cx="2233612" cy="730250"/>
          </a:xfrm>
          <a:prstGeom prst="rect">
            <a:avLst/>
          </a:prstGeom>
          <a:noFill/>
          <a:ln w="9525">
            <a:noFill/>
            <a:miter lim="800000"/>
            <a:headEnd/>
            <a:tailEnd/>
          </a:ln>
        </p:spPr>
        <p:txBody>
          <a:bodyPr>
            <a:spAutoFit/>
          </a:bodyPr>
          <a:lstStyle/>
          <a:p>
            <a:r>
              <a:rPr lang="en-GB" sz="1400">
                <a:latin typeface="Calibri" pitchFamily="34" charset="0"/>
              </a:rPr>
              <a:t>Broadband excitation with decreasing amplitude with increasing frequency.</a:t>
            </a:r>
          </a:p>
        </p:txBody>
      </p:sp>
      <p:sp>
        <p:nvSpPr>
          <p:cNvPr id="13329" name="TextBox 10"/>
          <p:cNvSpPr txBox="1">
            <a:spLocks noChangeArrowheads="1"/>
          </p:cNvSpPr>
          <p:nvPr/>
        </p:nvSpPr>
        <p:spPr bwMode="auto">
          <a:xfrm>
            <a:off x="5286375" y="3052763"/>
            <a:ext cx="2233613" cy="304800"/>
          </a:xfrm>
          <a:prstGeom prst="rect">
            <a:avLst/>
          </a:prstGeom>
          <a:noFill/>
          <a:ln w="9525">
            <a:noFill/>
            <a:miter lim="800000"/>
            <a:headEnd/>
            <a:tailEnd/>
          </a:ln>
        </p:spPr>
        <p:txBody>
          <a:bodyPr>
            <a:spAutoFit/>
          </a:bodyPr>
          <a:lstStyle/>
          <a:p>
            <a:r>
              <a:rPr lang="en-GB" sz="1400">
                <a:latin typeface="Calibri" pitchFamily="34" charset="0"/>
              </a:rPr>
              <a:t>Amplification at resonances</a:t>
            </a:r>
          </a:p>
        </p:txBody>
      </p:sp>
      <p:sp>
        <p:nvSpPr>
          <p:cNvPr id="6152" name="TextBox 13"/>
          <p:cNvSpPr txBox="1">
            <a:spLocks noChangeArrowheads="1"/>
          </p:cNvSpPr>
          <p:nvPr/>
        </p:nvSpPr>
        <p:spPr bwMode="auto">
          <a:xfrm>
            <a:off x="641350" y="4646613"/>
            <a:ext cx="1952625" cy="366712"/>
          </a:xfrm>
          <a:prstGeom prst="rect">
            <a:avLst/>
          </a:prstGeom>
          <a:noFill/>
          <a:ln w="9525">
            <a:noFill/>
            <a:miter lim="800000"/>
            <a:headEnd/>
            <a:tailEnd/>
          </a:ln>
        </p:spPr>
        <p:txBody>
          <a:bodyPr wrap="none">
            <a:spAutoFit/>
          </a:bodyPr>
          <a:lstStyle/>
          <a:p>
            <a:pPr>
              <a:buFont typeface="Arial" charset="0"/>
              <a:buChar char="•"/>
            </a:pPr>
            <a:r>
              <a:rPr lang="en-GB" b="1">
                <a:latin typeface="Calibri" pitchFamily="34" charset="0"/>
              </a:rPr>
              <a:t> Maximise rigidity</a:t>
            </a:r>
          </a:p>
        </p:txBody>
      </p:sp>
      <p:sp>
        <p:nvSpPr>
          <p:cNvPr id="6153" name="TextBox 14"/>
          <p:cNvSpPr txBox="1">
            <a:spLocks noChangeArrowheads="1"/>
          </p:cNvSpPr>
          <p:nvPr/>
        </p:nvSpPr>
        <p:spPr bwMode="auto">
          <a:xfrm>
            <a:off x="641350" y="4926013"/>
            <a:ext cx="3143250" cy="641350"/>
          </a:xfrm>
          <a:prstGeom prst="rect">
            <a:avLst/>
          </a:prstGeom>
          <a:noFill/>
          <a:ln w="9525">
            <a:noFill/>
            <a:miter lim="800000"/>
            <a:headEnd/>
            <a:tailEnd/>
          </a:ln>
        </p:spPr>
        <p:txBody>
          <a:bodyPr>
            <a:spAutoFit/>
          </a:bodyPr>
          <a:lstStyle/>
          <a:p>
            <a:pPr>
              <a:buFont typeface="Arial" charset="0"/>
              <a:buChar char="•"/>
            </a:pPr>
            <a:r>
              <a:rPr lang="en-GB" b="1">
                <a:latin typeface="Calibri" pitchFamily="34" charset="0"/>
              </a:rPr>
              <a:t> Minimise weight (opposed to thermal stability)</a:t>
            </a:r>
          </a:p>
        </p:txBody>
      </p:sp>
      <p:sp>
        <p:nvSpPr>
          <p:cNvPr id="6154" name="TextBox 15"/>
          <p:cNvSpPr txBox="1">
            <a:spLocks noChangeArrowheads="1"/>
          </p:cNvSpPr>
          <p:nvPr/>
        </p:nvSpPr>
        <p:spPr bwMode="auto">
          <a:xfrm>
            <a:off x="179388" y="3925888"/>
            <a:ext cx="3097212" cy="641350"/>
          </a:xfrm>
          <a:prstGeom prst="rect">
            <a:avLst/>
          </a:prstGeom>
          <a:noFill/>
          <a:ln w="9525">
            <a:noFill/>
            <a:miter lim="800000"/>
            <a:headEnd/>
            <a:tailEnd/>
          </a:ln>
        </p:spPr>
        <p:txBody>
          <a:bodyPr>
            <a:spAutoFit/>
          </a:bodyPr>
          <a:lstStyle/>
          <a:p>
            <a:r>
              <a:rPr lang="en-GB">
                <a:latin typeface="Calibri" pitchFamily="34" charset="0"/>
              </a:rPr>
              <a:t>Increase natural frequencies </a:t>
            </a:r>
            <a:r>
              <a:rPr lang="en-GB" b="1">
                <a:latin typeface="Calibri" pitchFamily="34" charset="0"/>
              </a:rPr>
              <a:t>ALL</a:t>
            </a:r>
            <a:r>
              <a:rPr lang="en-GB">
                <a:latin typeface="Calibri" pitchFamily="34" charset="0"/>
              </a:rPr>
              <a:t> components</a:t>
            </a:r>
          </a:p>
        </p:txBody>
      </p:sp>
      <p:sp>
        <p:nvSpPr>
          <p:cNvPr id="6155" name="TextBox 16"/>
          <p:cNvSpPr txBox="1">
            <a:spLocks noChangeArrowheads="1"/>
          </p:cNvSpPr>
          <p:nvPr/>
        </p:nvSpPr>
        <p:spPr bwMode="auto">
          <a:xfrm>
            <a:off x="641350" y="5516563"/>
            <a:ext cx="3143250" cy="641350"/>
          </a:xfrm>
          <a:prstGeom prst="rect">
            <a:avLst/>
          </a:prstGeom>
          <a:noFill/>
          <a:ln w="9525">
            <a:noFill/>
            <a:miter lim="800000"/>
            <a:headEnd/>
            <a:tailEnd/>
          </a:ln>
        </p:spPr>
        <p:txBody>
          <a:bodyPr>
            <a:spAutoFit/>
          </a:bodyPr>
          <a:lstStyle/>
          <a:p>
            <a:pPr>
              <a:buFont typeface="Arial" charset="0"/>
              <a:buChar char="•"/>
            </a:pPr>
            <a:r>
              <a:rPr lang="en-GB" b="1">
                <a:latin typeface="Calibri" pitchFamily="34" charset="0"/>
              </a:rPr>
              <a:t> Minimise beam height</a:t>
            </a:r>
          </a:p>
          <a:p>
            <a:r>
              <a:rPr lang="en-GB" b="1">
                <a:latin typeface="Calibri" pitchFamily="34" charset="0"/>
              </a:rPr>
              <a:t>(frequency and Abbé error)</a:t>
            </a:r>
          </a:p>
        </p:txBody>
      </p:sp>
      <p:sp>
        <p:nvSpPr>
          <p:cNvPr id="6159" name="TextBox 22"/>
          <p:cNvSpPr txBox="1">
            <a:spLocks noChangeArrowheads="1"/>
          </p:cNvSpPr>
          <p:nvPr/>
        </p:nvSpPr>
        <p:spPr bwMode="auto">
          <a:xfrm>
            <a:off x="641350" y="6080125"/>
            <a:ext cx="3143250" cy="366713"/>
          </a:xfrm>
          <a:prstGeom prst="rect">
            <a:avLst/>
          </a:prstGeom>
          <a:noFill/>
          <a:ln w="9525">
            <a:noFill/>
            <a:miter lim="800000"/>
            <a:headEnd/>
            <a:tailEnd/>
          </a:ln>
        </p:spPr>
        <p:txBody>
          <a:bodyPr>
            <a:spAutoFit/>
          </a:bodyPr>
          <a:lstStyle/>
          <a:p>
            <a:pPr>
              <a:buFont typeface="Arial" charset="0"/>
              <a:buChar char="•"/>
            </a:pPr>
            <a:r>
              <a:rPr lang="en-GB" b="1">
                <a:latin typeface="Calibri" pitchFamily="34" charset="0"/>
              </a:rPr>
              <a:t> Optimise support positions</a:t>
            </a:r>
          </a:p>
        </p:txBody>
      </p:sp>
      <p:sp>
        <p:nvSpPr>
          <p:cNvPr id="7172" name="TextBox 6"/>
          <p:cNvSpPr txBox="1">
            <a:spLocks noChangeArrowheads="1"/>
          </p:cNvSpPr>
          <p:nvPr/>
        </p:nvSpPr>
        <p:spPr bwMode="auto">
          <a:xfrm>
            <a:off x="641350" y="6375400"/>
            <a:ext cx="2633663" cy="366713"/>
          </a:xfrm>
          <a:prstGeom prst="rect">
            <a:avLst/>
          </a:prstGeom>
          <a:noFill/>
          <a:ln w="9525">
            <a:noFill/>
            <a:miter lim="800000"/>
            <a:headEnd/>
            <a:tailEnd/>
          </a:ln>
        </p:spPr>
        <p:txBody>
          <a:bodyPr>
            <a:spAutoFit/>
          </a:bodyPr>
          <a:lstStyle/>
          <a:p>
            <a:pPr>
              <a:buFont typeface="Arial" charset="0"/>
              <a:buChar char="•"/>
            </a:pPr>
            <a:r>
              <a:rPr lang="en-GB" b="1">
                <a:latin typeface="Calibri" pitchFamily="34" charset="0"/>
              </a:rPr>
              <a:t> Increase damping</a:t>
            </a:r>
          </a:p>
        </p:txBody>
      </p:sp>
      <p:sp>
        <p:nvSpPr>
          <p:cNvPr id="7173" name="TextBox 7"/>
          <p:cNvSpPr txBox="1">
            <a:spLocks noChangeArrowheads="1"/>
          </p:cNvSpPr>
          <p:nvPr/>
        </p:nvSpPr>
        <p:spPr bwMode="auto">
          <a:xfrm>
            <a:off x="3995738" y="3860800"/>
            <a:ext cx="4649787" cy="366713"/>
          </a:xfrm>
          <a:prstGeom prst="rect">
            <a:avLst/>
          </a:prstGeom>
          <a:noFill/>
          <a:ln w="9525">
            <a:noFill/>
            <a:miter lim="800000"/>
            <a:headEnd/>
            <a:tailEnd/>
          </a:ln>
        </p:spPr>
        <p:txBody>
          <a:bodyPr>
            <a:spAutoFit/>
          </a:bodyPr>
          <a:lstStyle/>
          <a:p>
            <a:pPr>
              <a:buFont typeface="Arial" charset="0"/>
              <a:buChar char="•"/>
            </a:pPr>
            <a:r>
              <a:rPr lang="en-GB" b="1">
                <a:latin typeface="Calibri" pitchFamily="34" charset="0"/>
              </a:rPr>
              <a:t> Alignment system as rigid as possible </a:t>
            </a:r>
          </a:p>
        </p:txBody>
      </p:sp>
      <p:sp>
        <p:nvSpPr>
          <p:cNvPr id="7174" name="TextBox 8"/>
          <p:cNvSpPr txBox="1">
            <a:spLocks noChangeArrowheads="1"/>
          </p:cNvSpPr>
          <p:nvPr/>
        </p:nvSpPr>
        <p:spPr bwMode="auto">
          <a:xfrm>
            <a:off x="3984625" y="4143375"/>
            <a:ext cx="3857625" cy="366713"/>
          </a:xfrm>
          <a:prstGeom prst="rect">
            <a:avLst/>
          </a:prstGeom>
          <a:noFill/>
          <a:ln w="9525">
            <a:noFill/>
            <a:miter lim="800000"/>
            <a:headEnd/>
            <a:tailEnd/>
          </a:ln>
        </p:spPr>
        <p:txBody>
          <a:bodyPr>
            <a:spAutoFit/>
          </a:bodyPr>
          <a:lstStyle/>
          <a:p>
            <a:pPr>
              <a:buFont typeface="Arial" charset="0"/>
              <a:buChar char="•"/>
            </a:pPr>
            <a:r>
              <a:rPr lang="en-GB" b="1">
                <a:latin typeface="Calibri" pitchFamily="34" charset="0"/>
              </a:rPr>
              <a:t> + optionally locking of alignment</a:t>
            </a:r>
          </a:p>
        </p:txBody>
      </p:sp>
      <p:sp>
        <p:nvSpPr>
          <p:cNvPr id="22564" name="Text Box 36"/>
          <p:cNvSpPr txBox="1">
            <a:spLocks noChangeArrowheads="1"/>
          </p:cNvSpPr>
          <p:nvPr/>
        </p:nvSpPr>
        <p:spPr bwMode="auto">
          <a:xfrm>
            <a:off x="179388" y="3573463"/>
            <a:ext cx="4343400" cy="396875"/>
          </a:xfrm>
          <a:prstGeom prst="rect">
            <a:avLst/>
          </a:prstGeom>
          <a:noFill/>
          <a:ln w="9525">
            <a:noFill/>
            <a:miter lim="800000"/>
            <a:headEnd/>
            <a:tailEnd/>
          </a:ln>
        </p:spPr>
        <p:txBody>
          <a:bodyPr wrap="none">
            <a:spAutoFit/>
          </a:bodyPr>
          <a:lstStyle/>
          <a:p>
            <a:r>
              <a:rPr lang="fr-FR" sz="2000" b="1"/>
              <a:t>Lessons learnt from light sources:</a:t>
            </a:r>
          </a:p>
        </p:txBody>
      </p:sp>
      <p:pic>
        <p:nvPicPr>
          <p:cNvPr id="33" name="Picture 14"/>
          <p:cNvPicPr>
            <a:picLocks noChangeAspect="1" noChangeArrowheads="1"/>
          </p:cNvPicPr>
          <p:nvPr/>
        </p:nvPicPr>
        <p:blipFill>
          <a:blip r:embed="rId7" cstate="print"/>
          <a:srcRect b="22238"/>
          <a:stretch>
            <a:fillRect/>
          </a:stretch>
        </p:blipFill>
        <p:spPr bwMode="auto">
          <a:xfrm>
            <a:off x="4214813" y="4714875"/>
            <a:ext cx="4038600" cy="1643063"/>
          </a:xfrm>
          <a:prstGeom prst="rect">
            <a:avLst/>
          </a:prstGeom>
          <a:noFill/>
          <a:ln w="9525">
            <a:noFill/>
            <a:miter lim="800000"/>
            <a:headEnd/>
            <a:tailEnd/>
          </a:ln>
        </p:spPr>
      </p:pic>
      <p:sp>
        <p:nvSpPr>
          <p:cNvPr id="22567" name="Text Box 39"/>
          <p:cNvSpPr txBox="1">
            <a:spLocks noChangeArrowheads="1"/>
          </p:cNvSpPr>
          <p:nvPr/>
        </p:nvSpPr>
        <p:spPr bwMode="auto">
          <a:xfrm>
            <a:off x="4214813" y="6419850"/>
            <a:ext cx="4210050" cy="366713"/>
          </a:xfrm>
          <a:prstGeom prst="rect">
            <a:avLst/>
          </a:prstGeom>
          <a:solidFill>
            <a:schemeClr val="bg1"/>
          </a:solidFill>
          <a:ln w="9525">
            <a:noFill/>
            <a:miter lim="800000"/>
            <a:headEnd/>
            <a:tailEnd/>
          </a:ln>
        </p:spPr>
        <p:txBody>
          <a:bodyPr wrap="none">
            <a:spAutoFit/>
          </a:bodyPr>
          <a:lstStyle/>
          <a:p>
            <a:r>
              <a:rPr lang="fr-FR"/>
              <a:t>MB quad alignment with excentric cams</a:t>
            </a:r>
          </a:p>
        </p:txBody>
      </p:sp>
      <p:pic>
        <p:nvPicPr>
          <p:cNvPr id="35" name="Picture 3"/>
          <p:cNvPicPr>
            <a:picLocks noChangeAspect="1" noChangeArrowheads="1"/>
          </p:cNvPicPr>
          <p:nvPr/>
        </p:nvPicPr>
        <p:blipFill>
          <a:blip r:embed="rId8" cstate="print"/>
          <a:srcRect/>
          <a:stretch>
            <a:fillRect/>
          </a:stretch>
        </p:blipFill>
        <p:spPr bwMode="auto">
          <a:xfrm>
            <a:off x="7286625" y="4572000"/>
            <a:ext cx="893763" cy="357188"/>
          </a:xfrm>
          <a:prstGeom prst="rect">
            <a:avLst/>
          </a:prstGeom>
          <a:noFill/>
          <a:ln w="9525">
            <a:noFill/>
            <a:miter lim="800000"/>
            <a:headEnd/>
            <a:tailEnd/>
          </a:ln>
        </p:spPr>
      </p:pic>
      <p:sp>
        <p:nvSpPr>
          <p:cNvPr id="32" name="Footer Placeholder 31"/>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52"/>
                                        </p:tgtEl>
                                        <p:attrNameLst>
                                          <p:attrName>style.visibility</p:attrName>
                                        </p:attrNameLst>
                                      </p:cBhvr>
                                      <p:to>
                                        <p:strVal val="visible"/>
                                      </p:to>
                                    </p:set>
                                    <p:animEffect transition="in" filter="blinds(horizontal)">
                                      <p:cBhvr>
                                        <p:cTn id="7" dur="500"/>
                                        <p:tgtEl>
                                          <p:spTgt spid="615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153"/>
                                        </p:tgtEl>
                                        <p:attrNameLst>
                                          <p:attrName>style.visibility</p:attrName>
                                        </p:attrNameLst>
                                      </p:cBhvr>
                                      <p:to>
                                        <p:strVal val="visible"/>
                                      </p:to>
                                    </p:set>
                                    <p:animEffect transition="in" filter="blinds(horizontal)">
                                      <p:cBhvr>
                                        <p:cTn id="10" dur="500"/>
                                        <p:tgtEl>
                                          <p:spTgt spid="615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154"/>
                                        </p:tgtEl>
                                        <p:attrNameLst>
                                          <p:attrName>style.visibility</p:attrName>
                                        </p:attrNameLst>
                                      </p:cBhvr>
                                      <p:to>
                                        <p:strVal val="visible"/>
                                      </p:to>
                                    </p:set>
                                    <p:animEffect transition="in" filter="blinds(horizontal)">
                                      <p:cBhvr>
                                        <p:cTn id="13" dur="500"/>
                                        <p:tgtEl>
                                          <p:spTgt spid="615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155"/>
                                        </p:tgtEl>
                                        <p:attrNameLst>
                                          <p:attrName>style.visibility</p:attrName>
                                        </p:attrNameLst>
                                      </p:cBhvr>
                                      <p:to>
                                        <p:strVal val="visible"/>
                                      </p:to>
                                    </p:set>
                                    <p:animEffect transition="in" filter="blinds(horizontal)">
                                      <p:cBhvr>
                                        <p:cTn id="16" dur="500"/>
                                        <p:tgtEl>
                                          <p:spTgt spid="615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159"/>
                                        </p:tgtEl>
                                        <p:attrNameLst>
                                          <p:attrName>style.visibility</p:attrName>
                                        </p:attrNameLst>
                                      </p:cBhvr>
                                      <p:to>
                                        <p:strVal val="visible"/>
                                      </p:to>
                                    </p:set>
                                    <p:animEffect transition="in" filter="blinds(horizontal)">
                                      <p:cBhvr>
                                        <p:cTn id="19" dur="500"/>
                                        <p:tgtEl>
                                          <p:spTgt spid="615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7172"/>
                                        </p:tgtEl>
                                        <p:attrNameLst>
                                          <p:attrName>style.visibility</p:attrName>
                                        </p:attrNameLst>
                                      </p:cBhvr>
                                      <p:to>
                                        <p:strVal val="visible"/>
                                      </p:to>
                                    </p:set>
                                    <p:animEffect transition="in" filter="blinds(horizontal)">
                                      <p:cBhvr>
                                        <p:cTn id="22" dur="500"/>
                                        <p:tgtEl>
                                          <p:spTgt spid="7172"/>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7173"/>
                                        </p:tgtEl>
                                        <p:attrNameLst>
                                          <p:attrName>style.visibility</p:attrName>
                                        </p:attrNameLst>
                                      </p:cBhvr>
                                      <p:to>
                                        <p:strVal val="visible"/>
                                      </p:to>
                                    </p:set>
                                    <p:animEffect transition="in" filter="blinds(horizontal)">
                                      <p:cBhvr>
                                        <p:cTn id="25" dur="500"/>
                                        <p:tgtEl>
                                          <p:spTgt spid="7173"/>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7174"/>
                                        </p:tgtEl>
                                        <p:attrNameLst>
                                          <p:attrName>style.visibility</p:attrName>
                                        </p:attrNameLst>
                                      </p:cBhvr>
                                      <p:to>
                                        <p:strVal val="visible"/>
                                      </p:to>
                                    </p:set>
                                    <p:animEffect transition="in" filter="blinds(horizontal)">
                                      <p:cBhvr>
                                        <p:cTn id="28" dur="500"/>
                                        <p:tgtEl>
                                          <p:spTgt spid="7174"/>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2564"/>
                                        </p:tgtEl>
                                        <p:attrNameLst>
                                          <p:attrName>style.visibility</p:attrName>
                                        </p:attrNameLst>
                                      </p:cBhvr>
                                      <p:to>
                                        <p:strVal val="visible"/>
                                      </p:to>
                                    </p:set>
                                    <p:animEffect transition="in" filter="blinds(horizontal)">
                                      <p:cBhvr>
                                        <p:cTn id="31" dur="500"/>
                                        <p:tgtEl>
                                          <p:spTgt spid="22564"/>
                                        </p:tgtEl>
                                      </p:cBhvr>
                                    </p:animEffect>
                                  </p:childTnLst>
                                </p:cTn>
                              </p:par>
                              <p:par>
                                <p:cTn id="32" presetID="3" presetClass="entr" presetSubtype="1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blinds(horizontal)">
                                      <p:cBhvr>
                                        <p:cTn id="34" dur="500"/>
                                        <p:tgtEl>
                                          <p:spTgt spid="33"/>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2567"/>
                                        </p:tgtEl>
                                        <p:attrNameLst>
                                          <p:attrName>style.visibility</p:attrName>
                                        </p:attrNameLst>
                                      </p:cBhvr>
                                      <p:to>
                                        <p:strVal val="visible"/>
                                      </p:to>
                                    </p:set>
                                    <p:animEffect transition="in" filter="blinds(horizontal)">
                                      <p:cBhvr>
                                        <p:cTn id="37" dur="500"/>
                                        <p:tgtEl>
                                          <p:spTgt spid="22567"/>
                                        </p:tgtEl>
                                      </p:cBhvr>
                                    </p:animEffect>
                                  </p:childTnLst>
                                </p:cTn>
                              </p:par>
                              <p:par>
                                <p:cTn id="38" presetID="3" presetClass="entr" presetSubtype="10" fill="hold"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blinds(horizontal)">
                                      <p:cBhvr>
                                        <p:cTn id="4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p:bldP spid="6153" grpId="0"/>
      <p:bldP spid="6154" grpId="0"/>
      <p:bldP spid="6155" grpId="0"/>
      <p:bldP spid="6159" grpId="0"/>
      <p:bldP spid="7172" grpId="0"/>
      <p:bldP spid="7173" grpId="0"/>
      <p:bldP spid="7174" grpId="0"/>
      <p:bldP spid="22564" grpId="0"/>
      <p:bldP spid="2256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pic>
        <p:nvPicPr>
          <p:cNvPr id="14339" name="Picture 5"/>
          <p:cNvPicPr>
            <a:picLocks noChangeAspect="1" noChangeArrowheads="1"/>
          </p:cNvPicPr>
          <p:nvPr/>
        </p:nvPicPr>
        <p:blipFill>
          <a:blip r:embed="rId4" cstate="print"/>
          <a:srcRect/>
          <a:stretch>
            <a:fillRect/>
          </a:stretch>
        </p:blipFill>
        <p:spPr bwMode="auto">
          <a:xfrm>
            <a:off x="4071938" y="5715000"/>
            <a:ext cx="1225550" cy="862013"/>
          </a:xfrm>
          <a:prstGeom prst="rect">
            <a:avLst/>
          </a:prstGeom>
          <a:noFill/>
          <a:ln w="9525">
            <a:noFill/>
            <a:miter lim="800000"/>
            <a:headEnd/>
            <a:tailEnd/>
          </a:ln>
        </p:spPr>
      </p:pic>
      <p:sp>
        <p:nvSpPr>
          <p:cNvPr id="14340" name="TextBox 4"/>
          <p:cNvSpPr txBox="1">
            <a:spLocks noChangeArrowheads="1"/>
          </p:cNvSpPr>
          <p:nvPr/>
        </p:nvSpPr>
        <p:spPr bwMode="auto">
          <a:xfrm>
            <a:off x="285750" y="2857500"/>
            <a:ext cx="2633663" cy="369888"/>
          </a:xfrm>
          <a:prstGeom prst="rect">
            <a:avLst/>
          </a:prstGeom>
          <a:noFill/>
          <a:ln w="9525">
            <a:noFill/>
            <a:miter lim="800000"/>
            <a:headEnd/>
            <a:tailEnd/>
          </a:ln>
        </p:spPr>
        <p:txBody>
          <a:bodyPr wrap="none">
            <a:spAutoFit/>
          </a:bodyPr>
          <a:lstStyle/>
          <a:p>
            <a:r>
              <a:rPr lang="en-GB"/>
              <a:t>Dynamic analysis LAPP</a:t>
            </a:r>
          </a:p>
        </p:txBody>
      </p:sp>
      <p:pic>
        <p:nvPicPr>
          <p:cNvPr id="14341" name="Picture 7" descr="CLIC Quadrupole Assy + Supports - 29.jpg"/>
          <p:cNvPicPr>
            <a:picLocks noChangeAspect="1"/>
          </p:cNvPicPr>
          <p:nvPr/>
        </p:nvPicPr>
        <p:blipFill>
          <a:blip r:embed="rId5" cstate="print"/>
          <a:srcRect/>
          <a:stretch>
            <a:fillRect/>
          </a:stretch>
        </p:blipFill>
        <p:spPr bwMode="auto">
          <a:xfrm>
            <a:off x="642938" y="1000125"/>
            <a:ext cx="2643187" cy="1735138"/>
          </a:xfrm>
          <a:prstGeom prst="rect">
            <a:avLst/>
          </a:prstGeom>
          <a:noFill/>
          <a:ln w="9525">
            <a:noFill/>
            <a:miter lim="800000"/>
            <a:headEnd/>
            <a:tailEnd/>
          </a:ln>
        </p:spPr>
      </p:pic>
      <p:sp>
        <p:nvSpPr>
          <p:cNvPr id="14342" name="TextBox 8"/>
          <p:cNvSpPr txBox="1">
            <a:spLocks noChangeArrowheads="1"/>
          </p:cNvSpPr>
          <p:nvPr/>
        </p:nvSpPr>
        <p:spPr bwMode="auto">
          <a:xfrm>
            <a:off x="4071938" y="1558925"/>
            <a:ext cx="2489200" cy="369888"/>
          </a:xfrm>
          <a:prstGeom prst="rect">
            <a:avLst/>
          </a:prstGeom>
          <a:noFill/>
          <a:ln w="9525">
            <a:noFill/>
            <a:miter lim="800000"/>
            <a:headEnd/>
            <a:tailEnd/>
          </a:ln>
        </p:spPr>
        <p:txBody>
          <a:bodyPr wrap="none">
            <a:spAutoFit/>
          </a:bodyPr>
          <a:lstStyle/>
          <a:p>
            <a:r>
              <a:rPr lang="en-GB"/>
              <a:t>Mounting and stiffness</a:t>
            </a:r>
          </a:p>
        </p:txBody>
      </p:sp>
      <p:sp>
        <p:nvSpPr>
          <p:cNvPr id="14343" name="TextBox 9"/>
          <p:cNvSpPr txBox="1">
            <a:spLocks noChangeArrowheads="1"/>
          </p:cNvSpPr>
          <p:nvPr/>
        </p:nvSpPr>
        <p:spPr bwMode="auto">
          <a:xfrm>
            <a:off x="4071938" y="1925638"/>
            <a:ext cx="3214687" cy="646112"/>
          </a:xfrm>
          <a:prstGeom prst="rect">
            <a:avLst/>
          </a:prstGeom>
          <a:noFill/>
          <a:ln w="9525">
            <a:noFill/>
            <a:miter lim="800000"/>
            <a:headEnd/>
            <a:tailEnd/>
          </a:ln>
        </p:spPr>
        <p:txBody>
          <a:bodyPr>
            <a:spAutoFit/>
          </a:bodyPr>
          <a:lstStyle/>
          <a:p>
            <a:r>
              <a:rPr lang="en-GB"/>
              <a:t>Features to decrease vibrations from water cooling</a:t>
            </a:r>
          </a:p>
        </p:txBody>
      </p:sp>
      <p:sp>
        <p:nvSpPr>
          <p:cNvPr id="14344" name="TextBox 10"/>
          <p:cNvSpPr txBox="1">
            <a:spLocks noChangeArrowheads="1"/>
          </p:cNvSpPr>
          <p:nvPr/>
        </p:nvSpPr>
        <p:spPr bwMode="auto">
          <a:xfrm>
            <a:off x="3500438" y="844550"/>
            <a:ext cx="1338262" cy="369888"/>
          </a:xfrm>
          <a:prstGeom prst="rect">
            <a:avLst/>
          </a:prstGeom>
          <a:noFill/>
          <a:ln w="9525">
            <a:noFill/>
            <a:miter lim="800000"/>
            <a:headEnd/>
            <a:tailEnd/>
          </a:ln>
        </p:spPr>
        <p:txBody>
          <a:bodyPr wrap="none">
            <a:spAutoFit/>
          </a:bodyPr>
          <a:lstStyle/>
          <a:p>
            <a:r>
              <a:rPr lang="en-GB"/>
              <a:t>M. Modena</a:t>
            </a:r>
          </a:p>
        </p:txBody>
      </p:sp>
      <p:sp>
        <p:nvSpPr>
          <p:cNvPr id="14345" name="TextBox 11"/>
          <p:cNvSpPr txBox="1">
            <a:spLocks noChangeArrowheads="1"/>
          </p:cNvSpPr>
          <p:nvPr/>
        </p:nvSpPr>
        <p:spPr bwMode="auto">
          <a:xfrm>
            <a:off x="3500438" y="1201738"/>
            <a:ext cx="4714875" cy="369887"/>
          </a:xfrm>
          <a:prstGeom prst="rect">
            <a:avLst/>
          </a:prstGeom>
          <a:noFill/>
          <a:ln w="9525">
            <a:noFill/>
            <a:miter lim="800000"/>
            <a:headEnd/>
            <a:tailEnd/>
          </a:ln>
        </p:spPr>
        <p:txBody>
          <a:bodyPr>
            <a:spAutoFit/>
          </a:bodyPr>
          <a:lstStyle/>
          <a:p>
            <a:r>
              <a:rPr lang="en-GB" b="1"/>
              <a:t>Delivery parts for assembly: February</a:t>
            </a:r>
          </a:p>
        </p:txBody>
      </p:sp>
      <p:pic>
        <p:nvPicPr>
          <p:cNvPr id="14346" name="Picture 8"/>
          <p:cNvPicPr>
            <a:picLocks noChangeAspect="1" noChangeArrowheads="1"/>
          </p:cNvPicPr>
          <p:nvPr/>
        </p:nvPicPr>
        <p:blipFill>
          <a:blip r:embed="rId6" cstate="print"/>
          <a:srcRect/>
          <a:stretch>
            <a:fillRect/>
          </a:stretch>
        </p:blipFill>
        <p:spPr bwMode="auto">
          <a:xfrm>
            <a:off x="1357313" y="3354388"/>
            <a:ext cx="2373312" cy="1428750"/>
          </a:xfrm>
          <a:prstGeom prst="rect">
            <a:avLst/>
          </a:prstGeom>
          <a:noFill/>
          <a:ln w="9525">
            <a:noFill/>
            <a:miter lim="800000"/>
            <a:headEnd/>
            <a:tailEnd/>
          </a:ln>
        </p:spPr>
      </p:pic>
      <p:pic>
        <p:nvPicPr>
          <p:cNvPr id="14347" name="Picture 9"/>
          <p:cNvPicPr>
            <a:picLocks noChangeAspect="1" noChangeArrowheads="1"/>
          </p:cNvPicPr>
          <p:nvPr/>
        </p:nvPicPr>
        <p:blipFill>
          <a:blip r:embed="rId7" cstate="print"/>
          <a:srcRect/>
          <a:stretch>
            <a:fillRect/>
          </a:stretch>
        </p:blipFill>
        <p:spPr bwMode="auto">
          <a:xfrm>
            <a:off x="1357313" y="4978400"/>
            <a:ext cx="2328862" cy="1450975"/>
          </a:xfrm>
          <a:prstGeom prst="rect">
            <a:avLst/>
          </a:prstGeom>
          <a:noFill/>
          <a:ln w="9525">
            <a:noFill/>
            <a:miter lim="800000"/>
            <a:headEnd/>
            <a:tailEnd/>
          </a:ln>
        </p:spPr>
      </p:pic>
      <p:pic>
        <p:nvPicPr>
          <p:cNvPr id="14348" name="Picture 10"/>
          <p:cNvPicPr>
            <a:picLocks noChangeAspect="1" noChangeArrowheads="1"/>
          </p:cNvPicPr>
          <p:nvPr/>
        </p:nvPicPr>
        <p:blipFill>
          <a:blip r:embed="rId8" cstate="print"/>
          <a:srcRect/>
          <a:stretch>
            <a:fillRect/>
          </a:stretch>
        </p:blipFill>
        <p:spPr bwMode="auto">
          <a:xfrm>
            <a:off x="6286500" y="3783013"/>
            <a:ext cx="2143125" cy="1320800"/>
          </a:xfrm>
          <a:prstGeom prst="rect">
            <a:avLst/>
          </a:prstGeom>
          <a:noFill/>
          <a:ln w="9525">
            <a:noFill/>
            <a:miter lim="800000"/>
            <a:headEnd/>
            <a:tailEnd/>
          </a:ln>
        </p:spPr>
      </p:pic>
      <p:sp>
        <p:nvSpPr>
          <p:cNvPr id="14349" name="ZoneTexte 15"/>
          <p:cNvSpPr txBox="1">
            <a:spLocks noChangeArrowheads="1"/>
          </p:cNvSpPr>
          <p:nvPr/>
        </p:nvSpPr>
        <p:spPr bwMode="auto">
          <a:xfrm>
            <a:off x="1785938" y="4351338"/>
            <a:ext cx="2055812" cy="646112"/>
          </a:xfrm>
          <a:prstGeom prst="rect">
            <a:avLst/>
          </a:prstGeom>
          <a:noFill/>
          <a:ln w="9525">
            <a:noFill/>
            <a:miter lim="800000"/>
            <a:headEnd/>
            <a:tailEnd/>
          </a:ln>
        </p:spPr>
        <p:txBody>
          <a:bodyPr>
            <a:spAutoFit/>
          </a:bodyPr>
          <a:lstStyle/>
          <a:p>
            <a:pPr algn="ctr"/>
            <a:r>
              <a:rPr lang="fr-FR"/>
              <a:t>307Hz</a:t>
            </a:r>
          </a:p>
          <a:p>
            <a:pPr algn="ctr"/>
            <a:r>
              <a:rPr lang="fr-FR"/>
              <a:t>full length welding</a:t>
            </a:r>
          </a:p>
        </p:txBody>
      </p:sp>
      <p:sp>
        <p:nvSpPr>
          <p:cNvPr id="14350" name="ZoneTexte 16"/>
          <p:cNvSpPr txBox="1">
            <a:spLocks noChangeArrowheads="1"/>
          </p:cNvSpPr>
          <p:nvPr/>
        </p:nvSpPr>
        <p:spPr bwMode="auto">
          <a:xfrm>
            <a:off x="2071688" y="5783263"/>
            <a:ext cx="1504950" cy="646112"/>
          </a:xfrm>
          <a:prstGeom prst="rect">
            <a:avLst/>
          </a:prstGeom>
          <a:noFill/>
          <a:ln w="9525">
            <a:noFill/>
            <a:miter lim="800000"/>
            <a:headEnd/>
            <a:tailEnd/>
          </a:ln>
        </p:spPr>
        <p:txBody>
          <a:bodyPr wrap="none">
            <a:spAutoFit/>
          </a:bodyPr>
          <a:lstStyle/>
          <a:p>
            <a:pPr algn="ctr"/>
            <a:r>
              <a:rPr lang="fr-FR"/>
              <a:t>306Hz</a:t>
            </a:r>
          </a:p>
          <a:p>
            <a:pPr algn="ctr"/>
            <a:r>
              <a:rPr lang="fr-FR"/>
              <a:t>local welding</a:t>
            </a:r>
          </a:p>
        </p:txBody>
      </p:sp>
      <p:sp>
        <p:nvSpPr>
          <p:cNvPr id="14351" name="ZoneTexte 17"/>
          <p:cNvSpPr txBox="1">
            <a:spLocks noChangeArrowheads="1"/>
          </p:cNvSpPr>
          <p:nvPr/>
        </p:nvSpPr>
        <p:spPr bwMode="auto">
          <a:xfrm>
            <a:off x="7215188" y="4783138"/>
            <a:ext cx="1531937" cy="646112"/>
          </a:xfrm>
          <a:prstGeom prst="rect">
            <a:avLst/>
          </a:prstGeom>
          <a:noFill/>
          <a:ln w="9525">
            <a:noFill/>
            <a:miter lim="800000"/>
            <a:headEnd/>
            <a:tailEnd/>
          </a:ln>
        </p:spPr>
        <p:txBody>
          <a:bodyPr wrap="none">
            <a:spAutoFit/>
          </a:bodyPr>
          <a:lstStyle/>
          <a:p>
            <a:pPr algn="ctr"/>
            <a:r>
              <a:rPr lang="fr-FR"/>
              <a:t>249Hz</a:t>
            </a:r>
          </a:p>
          <a:p>
            <a:pPr algn="ctr"/>
            <a:r>
              <a:rPr lang="fr-FR"/>
              <a:t>point welding</a:t>
            </a:r>
          </a:p>
        </p:txBody>
      </p:sp>
      <p:sp>
        <p:nvSpPr>
          <p:cNvPr id="14352" name="Rectangle 18"/>
          <p:cNvSpPr>
            <a:spLocks noChangeArrowheads="1"/>
          </p:cNvSpPr>
          <p:nvPr/>
        </p:nvSpPr>
        <p:spPr bwMode="auto">
          <a:xfrm>
            <a:off x="1285875" y="3286125"/>
            <a:ext cx="2236788" cy="369888"/>
          </a:xfrm>
          <a:prstGeom prst="rect">
            <a:avLst/>
          </a:prstGeom>
          <a:solidFill>
            <a:schemeClr val="bg2"/>
          </a:solidFill>
          <a:ln w="9525">
            <a:noFill/>
            <a:miter lim="800000"/>
            <a:headEnd/>
            <a:tailEnd/>
          </a:ln>
        </p:spPr>
        <p:txBody>
          <a:bodyPr wrap="none">
            <a:spAutoFit/>
          </a:bodyPr>
          <a:lstStyle/>
          <a:p>
            <a:r>
              <a:rPr lang="en-CA"/>
              <a:t>Guillaume Deleglise</a:t>
            </a:r>
          </a:p>
        </p:txBody>
      </p:sp>
      <p:pic>
        <p:nvPicPr>
          <p:cNvPr id="14353" name="Picture 7" descr="DSCN0670"/>
          <p:cNvPicPr>
            <a:picLocks noChangeAspect="1" noChangeArrowheads="1"/>
          </p:cNvPicPr>
          <p:nvPr/>
        </p:nvPicPr>
        <p:blipFill>
          <a:blip r:embed="rId9" cstate="print"/>
          <a:srcRect/>
          <a:stretch>
            <a:fillRect/>
          </a:stretch>
        </p:blipFill>
        <p:spPr bwMode="auto">
          <a:xfrm>
            <a:off x="6500813" y="3357563"/>
            <a:ext cx="2417762" cy="3222625"/>
          </a:xfrm>
          <a:prstGeom prst="rect">
            <a:avLst/>
          </a:prstGeom>
          <a:noFill/>
          <a:ln w="9525">
            <a:noFill/>
            <a:miter lim="800000"/>
            <a:headEnd/>
            <a:tailEnd/>
          </a:ln>
        </p:spPr>
      </p:pic>
      <p:pic>
        <p:nvPicPr>
          <p:cNvPr id="14354" name="Image 3" descr="mode1.jpg"/>
          <p:cNvPicPr>
            <a:picLocks noChangeAspect="1" noChangeArrowheads="1"/>
          </p:cNvPicPr>
          <p:nvPr/>
        </p:nvPicPr>
        <p:blipFill>
          <a:blip r:embed="rId10" cstate="print">
            <a:lum bright="40000" contrast="30000"/>
          </a:blip>
          <a:srcRect/>
          <a:stretch>
            <a:fillRect/>
          </a:stretch>
        </p:blipFill>
        <p:spPr bwMode="auto">
          <a:xfrm>
            <a:off x="3714750" y="3786188"/>
            <a:ext cx="2265363" cy="2071687"/>
          </a:xfrm>
          <a:prstGeom prst="rect">
            <a:avLst/>
          </a:prstGeom>
          <a:noFill/>
          <a:ln w="9525">
            <a:noFill/>
            <a:miter lim="800000"/>
            <a:headEnd/>
            <a:tailEnd/>
          </a:ln>
        </p:spPr>
      </p:pic>
      <p:pic>
        <p:nvPicPr>
          <p:cNvPr id="14355" name="Image 27" descr="DSCN0613.JPG"/>
          <p:cNvPicPr>
            <a:picLocks noChangeAspect="1"/>
          </p:cNvPicPr>
          <p:nvPr/>
        </p:nvPicPr>
        <p:blipFill>
          <a:blip r:embed="rId11" cstate="print"/>
          <a:srcRect/>
          <a:stretch>
            <a:fillRect/>
          </a:stretch>
        </p:blipFill>
        <p:spPr bwMode="auto">
          <a:xfrm>
            <a:off x="5643563" y="4714875"/>
            <a:ext cx="1557337" cy="2000250"/>
          </a:xfrm>
          <a:prstGeom prst="rect">
            <a:avLst/>
          </a:prstGeom>
          <a:noFill/>
          <a:ln w="9525">
            <a:solidFill>
              <a:schemeClr val="accent1"/>
            </a:solidFill>
            <a:miter lim="800000"/>
            <a:headEnd/>
            <a:tailEnd/>
          </a:ln>
        </p:spPr>
      </p:pic>
      <p:sp>
        <p:nvSpPr>
          <p:cNvPr id="14356" name="ZoneTexte 22"/>
          <p:cNvSpPr txBox="1">
            <a:spLocks noChangeArrowheads="1"/>
          </p:cNvSpPr>
          <p:nvPr/>
        </p:nvSpPr>
        <p:spPr bwMode="auto">
          <a:xfrm>
            <a:off x="3643313" y="3000375"/>
            <a:ext cx="5448300" cy="369888"/>
          </a:xfrm>
          <a:prstGeom prst="rect">
            <a:avLst/>
          </a:prstGeom>
          <a:noFill/>
          <a:ln w="9525">
            <a:noFill/>
            <a:miter lim="800000"/>
            <a:headEnd/>
            <a:tailEnd/>
          </a:ln>
        </p:spPr>
        <p:txBody>
          <a:bodyPr wrap="none">
            <a:spAutoFit/>
          </a:bodyPr>
          <a:lstStyle/>
          <a:p>
            <a:r>
              <a:rPr lang="fr-FR"/>
              <a:t>Prototype (aluminium) for modal testing + assembly</a:t>
            </a:r>
          </a:p>
        </p:txBody>
      </p:sp>
      <p:sp>
        <p:nvSpPr>
          <p:cNvPr id="14357" name="Title 5"/>
          <p:cNvSpPr txBox="1">
            <a:spLocks/>
          </p:cNvSpPr>
          <p:nvPr/>
        </p:nvSpPr>
        <p:spPr bwMode="auto">
          <a:xfrm>
            <a:off x="0" y="0"/>
            <a:ext cx="7537450" cy="693738"/>
          </a:xfrm>
          <a:prstGeom prst="rect">
            <a:avLst/>
          </a:prstGeom>
          <a:noFill/>
          <a:ln w="9525">
            <a:noFill/>
            <a:miter lim="800000"/>
            <a:headEnd/>
            <a:tailEnd/>
          </a:ln>
        </p:spPr>
        <p:txBody>
          <a:bodyPr anchor="ctr"/>
          <a:lstStyle/>
          <a:p>
            <a:pPr algn="ctr"/>
            <a:r>
              <a:rPr lang="en-GB" sz="2800">
                <a:latin typeface="Calibri" pitchFamily="34" charset="0"/>
              </a:rPr>
              <a:t>Dynamic analysis support, alignment and magnet</a:t>
            </a:r>
          </a:p>
        </p:txBody>
      </p:sp>
      <p:sp>
        <p:nvSpPr>
          <p:cNvPr id="14358" name="ZoneTexte 24"/>
          <p:cNvSpPr txBox="1">
            <a:spLocks noChangeArrowheads="1"/>
          </p:cNvSpPr>
          <p:nvPr/>
        </p:nvSpPr>
        <p:spPr bwMode="auto">
          <a:xfrm>
            <a:off x="357188" y="857250"/>
            <a:ext cx="1960562" cy="369888"/>
          </a:xfrm>
          <a:prstGeom prst="rect">
            <a:avLst/>
          </a:prstGeom>
          <a:noFill/>
          <a:ln w="9525">
            <a:noFill/>
            <a:miter lim="800000"/>
            <a:headEnd/>
            <a:tailEnd/>
          </a:ln>
        </p:spPr>
        <p:txBody>
          <a:bodyPr wrap="none">
            <a:spAutoFit/>
          </a:bodyPr>
          <a:lstStyle/>
          <a:p>
            <a:r>
              <a:rPr lang="fr-FR"/>
              <a:t>Type 1 + 4 quads</a:t>
            </a:r>
          </a:p>
        </p:txBody>
      </p:sp>
      <p:sp>
        <p:nvSpPr>
          <p:cNvPr id="14359" name="ZoneTexte 26"/>
          <p:cNvSpPr txBox="1">
            <a:spLocks noChangeArrowheads="1"/>
          </p:cNvSpPr>
          <p:nvPr/>
        </p:nvSpPr>
        <p:spPr bwMode="auto">
          <a:xfrm>
            <a:off x="3929063" y="3357563"/>
            <a:ext cx="2857500" cy="646112"/>
          </a:xfrm>
          <a:prstGeom prst="rect">
            <a:avLst/>
          </a:prstGeom>
          <a:noFill/>
          <a:ln w="9525">
            <a:noFill/>
            <a:miter lim="800000"/>
            <a:headEnd/>
            <a:tailEnd/>
          </a:ln>
        </p:spPr>
        <p:txBody>
          <a:bodyPr>
            <a:spAutoFit/>
          </a:bodyPr>
          <a:lstStyle/>
          <a:p>
            <a:r>
              <a:rPr lang="fr-FR" b="1"/>
              <a:t>Ongoing tests to validate model</a:t>
            </a:r>
          </a:p>
        </p:txBody>
      </p:sp>
      <p:sp>
        <p:nvSpPr>
          <p:cNvPr id="26" name="Footer Placeholder 25"/>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pic>
        <p:nvPicPr>
          <p:cNvPr id="15363" name="Picture 2"/>
          <p:cNvPicPr>
            <a:picLocks noChangeAspect="1" noChangeArrowheads="1"/>
          </p:cNvPicPr>
          <p:nvPr/>
        </p:nvPicPr>
        <p:blipFill>
          <a:blip r:embed="rId4" cstate="print"/>
          <a:srcRect/>
          <a:stretch>
            <a:fillRect/>
          </a:stretch>
        </p:blipFill>
        <p:spPr bwMode="auto">
          <a:xfrm>
            <a:off x="900113" y="4437063"/>
            <a:ext cx="6732587" cy="2363787"/>
          </a:xfrm>
          <a:prstGeom prst="rect">
            <a:avLst/>
          </a:prstGeom>
          <a:noFill/>
          <a:ln w="9525">
            <a:noFill/>
            <a:miter lim="800000"/>
            <a:headEnd/>
            <a:tailEnd/>
          </a:ln>
        </p:spPr>
      </p:pic>
      <p:pic>
        <p:nvPicPr>
          <p:cNvPr id="15364" name="Picture 3"/>
          <p:cNvPicPr>
            <a:picLocks noChangeAspect="1" noChangeArrowheads="1"/>
          </p:cNvPicPr>
          <p:nvPr/>
        </p:nvPicPr>
        <p:blipFill>
          <a:blip r:embed="rId5" cstate="print"/>
          <a:srcRect/>
          <a:stretch>
            <a:fillRect/>
          </a:stretch>
        </p:blipFill>
        <p:spPr bwMode="auto">
          <a:xfrm>
            <a:off x="214313" y="642938"/>
            <a:ext cx="5048250" cy="2030412"/>
          </a:xfrm>
          <a:prstGeom prst="rect">
            <a:avLst/>
          </a:prstGeom>
          <a:noFill/>
          <a:ln w="9525">
            <a:noFill/>
            <a:miter lim="800000"/>
            <a:headEnd/>
            <a:tailEnd/>
          </a:ln>
        </p:spPr>
      </p:pic>
      <p:sp>
        <p:nvSpPr>
          <p:cNvPr id="14343" name="Rectangle 7"/>
          <p:cNvSpPr>
            <a:spLocks noChangeArrowheads="1"/>
          </p:cNvSpPr>
          <p:nvPr/>
        </p:nvSpPr>
        <p:spPr bwMode="auto">
          <a:xfrm>
            <a:off x="0" y="0"/>
            <a:ext cx="5114925" cy="523875"/>
          </a:xfrm>
          <a:prstGeom prst="rect">
            <a:avLst/>
          </a:prstGeom>
          <a:noFill/>
          <a:ln w="9525">
            <a:noFill/>
            <a:miter lim="800000"/>
            <a:headEnd/>
            <a:tailEnd/>
          </a:ln>
          <a:effectLst/>
        </p:spPr>
        <p:txBody>
          <a:bodyPr wrap="none">
            <a:spAutoFit/>
          </a:bodyPr>
          <a:lstStyle/>
          <a:p>
            <a:pPr>
              <a:defRPr/>
            </a:pPr>
            <a:r>
              <a:rPr lang="fr-FR" sz="2800" dirty="0">
                <a:latin typeface="+mj-lt"/>
              </a:rPr>
              <a:t>How to support the </a:t>
            </a:r>
            <a:r>
              <a:rPr lang="fr-FR" sz="2800" dirty="0" err="1">
                <a:latin typeface="+mj-lt"/>
              </a:rPr>
              <a:t>quadrupoles</a:t>
            </a:r>
            <a:r>
              <a:rPr lang="fr-FR" sz="2800" dirty="0">
                <a:latin typeface="+mj-lt"/>
              </a:rPr>
              <a:t>?</a:t>
            </a:r>
          </a:p>
        </p:txBody>
      </p:sp>
      <p:sp>
        <p:nvSpPr>
          <p:cNvPr id="15366" name="Text Box 8"/>
          <p:cNvSpPr txBox="1">
            <a:spLocks noChangeArrowheads="1"/>
          </p:cNvSpPr>
          <p:nvPr/>
        </p:nvSpPr>
        <p:spPr bwMode="auto">
          <a:xfrm>
            <a:off x="179388" y="2781300"/>
            <a:ext cx="6419850" cy="366713"/>
          </a:xfrm>
          <a:prstGeom prst="rect">
            <a:avLst/>
          </a:prstGeom>
          <a:noFill/>
          <a:ln w="9525">
            <a:noFill/>
            <a:miter lim="800000"/>
            <a:headEnd/>
            <a:tailEnd/>
          </a:ln>
        </p:spPr>
        <p:txBody>
          <a:bodyPr wrap="none">
            <a:spAutoFit/>
          </a:bodyPr>
          <a:lstStyle/>
          <a:p>
            <a:r>
              <a:rPr lang="fr-FR"/>
              <a:t>Comparison control laws and former stabilisation experiments</a:t>
            </a:r>
          </a:p>
        </p:txBody>
      </p:sp>
      <p:sp>
        <p:nvSpPr>
          <p:cNvPr id="15367" name="Text Box 9"/>
          <p:cNvSpPr txBox="1">
            <a:spLocks noChangeArrowheads="1"/>
          </p:cNvSpPr>
          <p:nvPr/>
        </p:nvSpPr>
        <p:spPr bwMode="auto">
          <a:xfrm>
            <a:off x="6858000" y="2786063"/>
            <a:ext cx="2063750" cy="641350"/>
          </a:xfrm>
          <a:prstGeom prst="rect">
            <a:avLst/>
          </a:prstGeom>
          <a:noFill/>
          <a:ln w="9525">
            <a:noFill/>
            <a:miter lim="800000"/>
            <a:headEnd/>
            <a:tailEnd/>
          </a:ln>
        </p:spPr>
        <p:txBody>
          <a:bodyPr wrap="none">
            <a:spAutoFit/>
          </a:bodyPr>
          <a:lstStyle/>
          <a:p>
            <a:r>
              <a:rPr lang="fr-FR"/>
              <a:t>Ch. Collette</a:t>
            </a:r>
          </a:p>
          <a:p>
            <a:r>
              <a:rPr lang="fr-FR"/>
              <a:t>Stabilisation WG 7</a:t>
            </a:r>
          </a:p>
        </p:txBody>
      </p:sp>
      <p:pic>
        <p:nvPicPr>
          <p:cNvPr id="15368" name="Picture 10"/>
          <p:cNvPicPr>
            <a:picLocks noChangeAspect="1" noChangeArrowheads="1"/>
          </p:cNvPicPr>
          <p:nvPr/>
        </p:nvPicPr>
        <p:blipFill>
          <a:blip r:embed="rId6" cstate="print"/>
          <a:srcRect/>
          <a:stretch>
            <a:fillRect/>
          </a:stretch>
        </p:blipFill>
        <p:spPr bwMode="auto">
          <a:xfrm>
            <a:off x="684213" y="3213100"/>
            <a:ext cx="876300" cy="1008063"/>
          </a:xfrm>
          <a:prstGeom prst="rect">
            <a:avLst/>
          </a:prstGeom>
          <a:noFill/>
          <a:ln w="9525">
            <a:noFill/>
            <a:miter lim="800000"/>
            <a:headEnd/>
            <a:tailEnd/>
          </a:ln>
        </p:spPr>
      </p:pic>
      <p:pic>
        <p:nvPicPr>
          <p:cNvPr id="15369" name="Picture 11"/>
          <p:cNvPicPr>
            <a:picLocks noChangeAspect="1" noChangeArrowheads="1"/>
          </p:cNvPicPr>
          <p:nvPr/>
        </p:nvPicPr>
        <p:blipFill>
          <a:blip r:embed="rId7" cstate="print"/>
          <a:srcRect/>
          <a:stretch>
            <a:fillRect/>
          </a:stretch>
        </p:blipFill>
        <p:spPr bwMode="auto">
          <a:xfrm>
            <a:off x="1476375" y="3284538"/>
            <a:ext cx="2736850" cy="1039812"/>
          </a:xfrm>
          <a:prstGeom prst="rect">
            <a:avLst/>
          </a:prstGeom>
          <a:noFill/>
          <a:ln w="9525">
            <a:noFill/>
            <a:miter lim="800000"/>
            <a:headEnd/>
            <a:tailEnd/>
          </a:ln>
        </p:spPr>
      </p:pic>
      <p:pic>
        <p:nvPicPr>
          <p:cNvPr id="15370" name="Picture 13"/>
          <p:cNvPicPr>
            <a:picLocks noChangeAspect="1" noChangeArrowheads="1"/>
          </p:cNvPicPr>
          <p:nvPr/>
        </p:nvPicPr>
        <p:blipFill>
          <a:blip r:embed="rId8" cstate="print"/>
          <a:srcRect/>
          <a:stretch>
            <a:fillRect/>
          </a:stretch>
        </p:blipFill>
        <p:spPr bwMode="auto">
          <a:xfrm>
            <a:off x="4140200" y="3429000"/>
            <a:ext cx="1296988" cy="801688"/>
          </a:xfrm>
          <a:prstGeom prst="rect">
            <a:avLst/>
          </a:prstGeom>
          <a:noFill/>
          <a:ln w="9525">
            <a:noFill/>
            <a:miter lim="800000"/>
            <a:headEnd/>
            <a:tailEnd/>
          </a:ln>
        </p:spPr>
      </p:pic>
      <p:pic>
        <p:nvPicPr>
          <p:cNvPr id="15371" name="Picture 14"/>
          <p:cNvPicPr>
            <a:picLocks noChangeAspect="1" noChangeArrowheads="1"/>
          </p:cNvPicPr>
          <p:nvPr/>
        </p:nvPicPr>
        <p:blipFill>
          <a:blip r:embed="rId9" cstate="print"/>
          <a:srcRect/>
          <a:stretch>
            <a:fillRect/>
          </a:stretch>
        </p:blipFill>
        <p:spPr bwMode="auto">
          <a:xfrm>
            <a:off x="5435600" y="3213100"/>
            <a:ext cx="733425" cy="1152525"/>
          </a:xfrm>
          <a:prstGeom prst="rect">
            <a:avLst/>
          </a:prstGeom>
          <a:noFill/>
          <a:ln w="9525">
            <a:noFill/>
            <a:miter lim="800000"/>
            <a:headEnd/>
            <a:tailEnd/>
          </a:ln>
        </p:spPr>
      </p:pic>
      <p:sp>
        <p:nvSpPr>
          <p:cNvPr id="15372" name="Text Box 15"/>
          <p:cNvSpPr txBox="1">
            <a:spLocks noChangeArrowheads="1"/>
          </p:cNvSpPr>
          <p:nvPr/>
        </p:nvSpPr>
        <p:spPr bwMode="auto">
          <a:xfrm>
            <a:off x="6424613" y="3613150"/>
            <a:ext cx="539750" cy="519113"/>
          </a:xfrm>
          <a:prstGeom prst="rect">
            <a:avLst/>
          </a:prstGeom>
          <a:noFill/>
          <a:ln w="9525">
            <a:noFill/>
            <a:miter lim="800000"/>
            <a:headEnd/>
            <a:tailEnd/>
          </a:ln>
        </p:spPr>
        <p:txBody>
          <a:bodyPr wrap="none">
            <a:spAutoFit/>
          </a:bodyPr>
          <a:lstStyle/>
          <a:p>
            <a:r>
              <a:rPr lang="fr-FR" sz="2800" b="1"/>
              <a:t>…</a:t>
            </a:r>
          </a:p>
        </p:txBody>
      </p:sp>
      <p:pic>
        <p:nvPicPr>
          <p:cNvPr id="15373" name="Picture 6" descr="TT1_Average_FFT.bmp"/>
          <p:cNvPicPr>
            <a:picLocks noChangeAspect="1" noChangeArrowheads="1"/>
          </p:cNvPicPr>
          <p:nvPr/>
        </p:nvPicPr>
        <p:blipFill>
          <a:blip r:embed="rId10" cstate="print"/>
          <a:srcRect/>
          <a:stretch>
            <a:fillRect/>
          </a:stretch>
        </p:blipFill>
        <p:spPr bwMode="auto">
          <a:xfrm>
            <a:off x="5500688" y="928688"/>
            <a:ext cx="2643187" cy="1928812"/>
          </a:xfrm>
          <a:prstGeom prst="rect">
            <a:avLst/>
          </a:prstGeom>
          <a:noFill/>
          <a:ln w="9525">
            <a:noFill/>
            <a:miter lim="800000"/>
            <a:headEnd/>
            <a:tailEnd/>
          </a:ln>
        </p:spPr>
      </p:pic>
      <p:sp>
        <p:nvSpPr>
          <p:cNvPr id="15" name="Footer Placeholder 14"/>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IMGP4618"/>
          <p:cNvPicPr>
            <a:picLocks noChangeAspect="1" noChangeArrowheads="1"/>
          </p:cNvPicPr>
          <p:nvPr/>
        </p:nvPicPr>
        <p:blipFill>
          <a:blip r:embed="rId3" cstate="print"/>
          <a:srcRect/>
          <a:stretch>
            <a:fillRect/>
          </a:stretch>
        </p:blipFill>
        <p:spPr bwMode="auto">
          <a:xfrm>
            <a:off x="6572250" y="4624388"/>
            <a:ext cx="2428875" cy="2141537"/>
          </a:xfrm>
          <a:prstGeom prst="rect">
            <a:avLst/>
          </a:prstGeom>
          <a:noFill/>
          <a:ln w="9525">
            <a:noFill/>
            <a:miter lim="800000"/>
            <a:headEnd/>
            <a:tailEnd/>
          </a:ln>
        </p:spPr>
      </p:pic>
      <p:pic>
        <p:nvPicPr>
          <p:cNvPr id="16387" name="Picture 3" descr="ClicStabLogo"/>
          <p:cNvPicPr>
            <a:picLocks noChangeAspect="1" noChangeArrowheads="1"/>
          </p:cNvPicPr>
          <p:nvPr/>
        </p:nvPicPr>
        <p:blipFill>
          <a:blip r:embed="rId4" cstate="print"/>
          <a:srcRect/>
          <a:stretch>
            <a:fillRect/>
          </a:stretch>
        </p:blipFill>
        <p:spPr bwMode="auto">
          <a:xfrm>
            <a:off x="7467600" y="77788"/>
            <a:ext cx="1584325" cy="912812"/>
          </a:xfrm>
          <a:prstGeom prst="rect">
            <a:avLst/>
          </a:prstGeom>
          <a:noFill/>
          <a:ln w="9525">
            <a:noFill/>
            <a:miter lim="800000"/>
            <a:headEnd/>
            <a:tailEnd/>
          </a:ln>
        </p:spPr>
      </p:pic>
      <p:pic>
        <p:nvPicPr>
          <p:cNvPr id="16388" name="Picture 5"/>
          <p:cNvPicPr>
            <a:picLocks noChangeAspect="1" noChangeArrowheads="1"/>
          </p:cNvPicPr>
          <p:nvPr/>
        </p:nvPicPr>
        <p:blipFill>
          <a:blip r:embed="rId5" cstate="print"/>
          <a:srcRect/>
          <a:stretch>
            <a:fillRect/>
          </a:stretch>
        </p:blipFill>
        <p:spPr bwMode="auto">
          <a:xfrm>
            <a:off x="468313" y="765175"/>
            <a:ext cx="2405062" cy="2447925"/>
          </a:xfrm>
          <a:prstGeom prst="rect">
            <a:avLst/>
          </a:prstGeom>
          <a:noFill/>
          <a:ln w="9525">
            <a:noFill/>
            <a:miter lim="800000"/>
            <a:headEnd/>
            <a:tailEnd/>
          </a:ln>
        </p:spPr>
      </p:pic>
      <p:pic>
        <p:nvPicPr>
          <p:cNvPr id="16389" name="Picture 6"/>
          <p:cNvPicPr>
            <a:picLocks noChangeAspect="1" noChangeArrowheads="1"/>
          </p:cNvPicPr>
          <p:nvPr/>
        </p:nvPicPr>
        <p:blipFill>
          <a:blip r:embed="rId6" cstate="print"/>
          <a:srcRect/>
          <a:stretch>
            <a:fillRect/>
          </a:stretch>
        </p:blipFill>
        <p:spPr bwMode="auto">
          <a:xfrm>
            <a:off x="3348038" y="765175"/>
            <a:ext cx="2519362" cy="2511425"/>
          </a:xfrm>
          <a:prstGeom prst="rect">
            <a:avLst/>
          </a:prstGeom>
          <a:noFill/>
          <a:ln w="9525">
            <a:noFill/>
            <a:miter lim="800000"/>
            <a:headEnd/>
            <a:tailEnd/>
          </a:ln>
        </p:spPr>
      </p:pic>
      <p:sp>
        <p:nvSpPr>
          <p:cNvPr id="23559" name="Text Box 7"/>
          <p:cNvSpPr txBox="1">
            <a:spLocks noChangeArrowheads="1"/>
          </p:cNvSpPr>
          <p:nvPr/>
        </p:nvSpPr>
        <p:spPr bwMode="auto">
          <a:xfrm>
            <a:off x="684213" y="115888"/>
            <a:ext cx="3203575" cy="523875"/>
          </a:xfrm>
          <a:prstGeom prst="rect">
            <a:avLst/>
          </a:prstGeom>
          <a:noFill/>
          <a:ln w="9525">
            <a:noFill/>
            <a:miter lim="800000"/>
            <a:headEnd/>
            <a:tailEnd/>
          </a:ln>
          <a:effectLst/>
        </p:spPr>
        <p:txBody>
          <a:bodyPr wrap="none">
            <a:spAutoFit/>
          </a:bodyPr>
          <a:lstStyle/>
          <a:p>
            <a:pPr>
              <a:defRPr/>
            </a:pPr>
            <a:r>
              <a:rPr lang="fr-FR" sz="2800" dirty="0">
                <a:latin typeface="+mj-lt"/>
              </a:rPr>
              <a:t>« Soft versus </a:t>
            </a:r>
            <a:r>
              <a:rPr lang="fr-FR" sz="2800" dirty="0" err="1">
                <a:latin typeface="+mj-lt"/>
              </a:rPr>
              <a:t>rigid</a:t>
            </a:r>
            <a:r>
              <a:rPr lang="fr-FR" sz="2800" dirty="0">
                <a:latin typeface="+mj-lt"/>
              </a:rPr>
              <a:t> ?»</a:t>
            </a:r>
          </a:p>
        </p:txBody>
      </p:sp>
      <p:pic>
        <p:nvPicPr>
          <p:cNvPr id="16391" name="Picture 8"/>
          <p:cNvPicPr>
            <a:picLocks noChangeAspect="1" noChangeArrowheads="1"/>
          </p:cNvPicPr>
          <p:nvPr/>
        </p:nvPicPr>
        <p:blipFill>
          <a:blip r:embed="rId7" cstate="print"/>
          <a:srcRect/>
          <a:stretch>
            <a:fillRect/>
          </a:stretch>
        </p:blipFill>
        <p:spPr bwMode="auto">
          <a:xfrm>
            <a:off x="6443663" y="981075"/>
            <a:ext cx="1436687" cy="1944688"/>
          </a:xfrm>
          <a:prstGeom prst="rect">
            <a:avLst/>
          </a:prstGeom>
          <a:noFill/>
          <a:ln w="9525">
            <a:noFill/>
            <a:miter lim="800000"/>
            <a:headEnd/>
            <a:tailEnd/>
          </a:ln>
        </p:spPr>
      </p:pic>
      <p:sp>
        <p:nvSpPr>
          <p:cNvPr id="16392" name="Text Box 9"/>
          <p:cNvSpPr txBox="1">
            <a:spLocks noChangeArrowheads="1"/>
          </p:cNvSpPr>
          <p:nvPr/>
        </p:nvSpPr>
        <p:spPr bwMode="auto">
          <a:xfrm>
            <a:off x="71438" y="3213100"/>
            <a:ext cx="3781425" cy="369888"/>
          </a:xfrm>
          <a:prstGeom prst="rect">
            <a:avLst/>
          </a:prstGeom>
          <a:noFill/>
          <a:ln w="9525">
            <a:noFill/>
            <a:miter lim="800000"/>
            <a:headEnd/>
            <a:tailEnd/>
          </a:ln>
        </p:spPr>
        <p:txBody>
          <a:bodyPr wrap="none">
            <a:spAutoFit/>
          </a:bodyPr>
          <a:lstStyle/>
          <a:p>
            <a:r>
              <a:rPr lang="fr-FR"/>
              <a:t>Soft: </a:t>
            </a:r>
            <a:r>
              <a:rPr lang="fr-FR">
                <a:solidFill>
                  <a:srgbClr val="00CC00"/>
                </a:solidFill>
              </a:rPr>
              <a:t>+ Isolation in large bandwidth</a:t>
            </a:r>
          </a:p>
        </p:txBody>
      </p:sp>
      <p:sp>
        <p:nvSpPr>
          <p:cNvPr id="16393" name="Text Box 10"/>
          <p:cNvSpPr txBox="1">
            <a:spLocks noChangeArrowheads="1"/>
          </p:cNvSpPr>
          <p:nvPr/>
        </p:nvSpPr>
        <p:spPr bwMode="auto">
          <a:xfrm>
            <a:off x="5940425" y="692150"/>
            <a:ext cx="1250950" cy="366713"/>
          </a:xfrm>
          <a:prstGeom prst="rect">
            <a:avLst/>
          </a:prstGeom>
          <a:noFill/>
          <a:ln w="9525">
            <a:noFill/>
            <a:miter lim="800000"/>
            <a:headEnd/>
            <a:tailEnd/>
          </a:ln>
        </p:spPr>
        <p:txBody>
          <a:bodyPr wrap="none">
            <a:spAutoFit/>
          </a:bodyPr>
          <a:lstStyle/>
          <a:p>
            <a:r>
              <a:rPr lang="fr-FR">
                <a:solidFill>
                  <a:srgbClr val="808080"/>
                </a:solidFill>
              </a:rPr>
              <a:t>C. Collette</a:t>
            </a:r>
          </a:p>
        </p:txBody>
      </p:sp>
      <p:sp>
        <p:nvSpPr>
          <p:cNvPr id="16394" name="Text Box 11"/>
          <p:cNvSpPr txBox="1">
            <a:spLocks noChangeArrowheads="1"/>
          </p:cNvSpPr>
          <p:nvPr/>
        </p:nvSpPr>
        <p:spPr bwMode="auto">
          <a:xfrm>
            <a:off x="642938" y="3822700"/>
            <a:ext cx="3929062" cy="339725"/>
          </a:xfrm>
          <a:prstGeom prst="rect">
            <a:avLst/>
          </a:prstGeom>
          <a:noFill/>
          <a:ln w="9525">
            <a:noFill/>
            <a:miter lim="800000"/>
            <a:headEnd/>
            <a:tailEnd/>
          </a:ln>
        </p:spPr>
        <p:txBody>
          <a:bodyPr wrap="none">
            <a:spAutoFit/>
          </a:bodyPr>
          <a:lstStyle/>
          <a:p>
            <a:r>
              <a:rPr lang="fr-FR" sz="1600">
                <a:solidFill>
                  <a:srgbClr val="FF0000"/>
                </a:solidFill>
              </a:rPr>
              <a:t>-</a:t>
            </a:r>
            <a:r>
              <a:rPr lang="fr-FR" sz="1600"/>
              <a:t> </a:t>
            </a:r>
            <a:r>
              <a:rPr lang="fr-FR" sz="1600">
                <a:solidFill>
                  <a:srgbClr val="FF0000"/>
                </a:solidFill>
              </a:rPr>
              <a:t>But more sensitive to external forces Fa</a:t>
            </a:r>
          </a:p>
        </p:txBody>
      </p:sp>
      <p:sp>
        <p:nvSpPr>
          <p:cNvPr id="16395" name="TextBox 11"/>
          <p:cNvSpPr txBox="1">
            <a:spLocks noChangeArrowheads="1"/>
          </p:cNvSpPr>
          <p:nvPr/>
        </p:nvSpPr>
        <p:spPr bwMode="auto">
          <a:xfrm>
            <a:off x="2571750" y="4491038"/>
            <a:ext cx="4064000" cy="1724025"/>
          </a:xfrm>
          <a:prstGeom prst="rect">
            <a:avLst/>
          </a:prstGeom>
          <a:noFill/>
          <a:ln w="9525">
            <a:noFill/>
            <a:miter lim="800000"/>
            <a:headEnd/>
            <a:tailEnd/>
          </a:ln>
        </p:spPr>
        <p:txBody>
          <a:bodyPr>
            <a:spAutoFit/>
          </a:bodyPr>
          <a:lstStyle/>
          <a:p>
            <a:r>
              <a:rPr lang="en-GB" sz="1600"/>
              <a:t>Example:  400 kg with resonant frequency </a:t>
            </a:r>
          </a:p>
          <a:p>
            <a:r>
              <a:rPr lang="en-GB" sz="1600"/>
              <a:t> at 1 Hz:</a:t>
            </a:r>
            <a:r>
              <a:rPr lang="en-GB"/>
              <a:t> K= 0.016 N/</a:t>
            </a:r>
            <a:r>
              <a:rPr lang="el-GR">
                <a:latin typeface="Calibri" pitchFamily="34" charset="0"/>
              </a:rPr>
              <a:t>μ</a:t>
            </a:r>
            <a:r>
              <a:rPr lang="fr-FR">
                <a:latin typeface="Calibri" pitchFamily="34" charset="0"/>
              </a:rPr>
              <a:t>m</a:t>
            </a:r>
          </a:p>
          <a:p>
            <a:r>
              <a:rPr lang="fr-FR"/>
              <a:t>At 10 Hz k= 1.6 </a:t>
            </a:r>
            <a:r>
              <a:rPr lang="en-GB"/>
              <a:t>N/</a:t>
            </a:r>
            <a:r>
              <a:rPr lang="el-GR">
                <a:latin typeface="Calibri" pitchFamily="34" charset="0"/>
              </a:rPr>
              <a:t>μ</a:t>
            </a:r>
            <a:r>
              <a:rPr lang="fr-FR">
                <a:latin typeface="Calibri" pitchFamily="34" charset="0"/>
              </a:rPr>
              <a:t>m</a:t>
            </a:r>
            <a:endParaRPr lang="en-GB"/>
          </a:p>
          <a:p>
            <a:endParaRPr lang="fr-FR">
              <a:solidFill>
                <a:schemeClr val="bg1"/>
              </a:solidFill>
              <a:latin typeface="Calibri" pitchFamily="34" charset="0"/>
            </a:endParaRPr>
          </a:p>
          <a:p>
            <a:endParaRPr lang="en-GB">
              <a:solidFill>
                <a:schemeClr val="bg1"/>
              </a:solidFill>
            </a:endParaRPr>
          </a:p>
          <a:p>
            <a:endParaRPr lang="en-GB">
              <a:solidFill>
                <a:schemeClr val="bg1"/>
              </a:solidFill>
            </a:endParaRPr>
          </a:p>
        </p:txBody>
      </p:sp>
      <p:sp>
        <p:nvSpPr>
          <p:cNvPr id="16396" name="Text Box 6"/>
          <p:cNvSpPr txBox="1">
            <a:spLocks noChangeArrowheads="1"/>
          </p:cNvSpPr>
          <p:nvPr/>
        </p:nvSpPr>
        <p:spPr bwMode="auto">
          <a:xfrm>
            <a:off x="6715125" y="6481763"/>
            <a:ext cx="803275" cy="376237"/>
          </a:xfrm>
          <a:prstGeom prst="rect">
            <a:avLst/>
          </a:prstGeom>
          <a:solidFill>
            <a:schemeClr val="bg1">
              <a:alpha val="58038"/>
            </a:schemeClr>
          </a:solidFill>
          <a:ln w="9525">
            <a:solidFill>
              <a:schemeClr val="bg1"/>
            </a:solidFill>
            <a:miter lim="800000"/>
            <a:headEnd/>
            <a:tailEnd/>
          </a:ln>
        </p:spPr>
        <p:txBody>
          <a:bodyPr wrap="none">
            <a:spAutoFit/>
          </a:bodyPr>
          <a:lstStyle/>
          <a:p>
            <a:r>
              <a:rPr lang="en-US" b="1"/>
              <a:t>CLEX</a:t>
            </a:r>
          </a:p>
        </p:txBody>
      </p:sp>
      <p:pic>
        <p:nvPicPr>
          <p:cNvPr id="16397" name="Picture 16"/>
          <p:cNvPicPr>
            <a:picLocks noChangeAspect="1" noChangeArrowheads="1"/>
          </p:cNvPicPr>
          <p:nvPr/>
        </p:nvPicPr>
        <p:blipFill>
          <a:blip r:embed="rId8" cstate="print"/>
          <a:srcRect/>
          <a:stretch>
            <a:fillRect/>
          </a:stretch>
        </p:blipFill>
        <p:spPr bwMode="auto">
          <a:xfrm>
            <a:off x="285750" y="4500563"/>
            <a:ext cx="2293938" cy="1714500"/>
          </a:xfrm>
          <a:prstGeom prst="rect">
            <a:avLst/>
          </a:prstGeom>
          <a:noFill/>
          <a:ln w="9525">
            <a:noFill/>
            <a:miter lim="800000"/>
            <a:headEnd/>
            <a:tailEnd/>
          </a:ln>
        </p:spPr>
      </p:pic>
      <p:sp>
        <p:nvSpPr>
          <p:cNvPr id="16398" name="ZoneTexte 14"/>
          <p:cNvSpPr txBox="1">
            <a:spLocks noChangeArrowheads="1"/>
          </p:cNvSpPr>
          <p:nvPr/>
        </p:nvSpPr>
        <p:spPr bwMode="auto">
          <a:xfrm>
            <a:off x="2643188" y="5426075"/>
            <a:ext cx="3462337" cy="646113"/>
          </a:xfrm>
          <a:prstGeom prst="rect">
            <a:avLst/>
          </a:prstGeom>
          <a:noFill/>
          <a:ln w="9525">
            <a:noFill/>
            <a:miter lim="800000"/>
            <a:headEnd/>
            <a:tailEnd/>
          </a:ln>
        </p:spPr>
        <p:txBody>
          <a:bodyPr wrap="none">
            <a:spAutoFit/>
          </a:bodyPr>
          <a:lstStyle/>
          <a:p>
            <a:r>
              <a:rPr lang="en-GB"/>
              <a:t>Example</a:t>
            </a:r>
            <a:r>
              <a:rPr lang="fr-FR"/>
              <a:t> TMC table:</a:t>
            </a:r>
          </a:p>
          <a:p>
            <a:r>
              <a:rPr lang="fr-FR"/>
              <a:t>Rigidity: 7 </a:t>
            </a:r>
            <a:r>
              <a:rPr lang="en-GB"/>
              <a:t>N/</a:t>
            </a:r>
            <a:r>
              <a:rPr lang="el-GR">
                <a:latin typeface="Calibri" pitchFamily="34" charset="0"/>
              </a:rPr>
              <a:t>μ</a:t>
            </a:r>
            <a:r>
              <a:rPr lang="fr-FR">
                <a:latin typeface="Calibri" pitchFamily="34" charset="0"/>
              </a:rPr>
              <a:t>m (value catalogue)</a:t>
            </a:r>
            <a:endParaRPr lang="fr-FR"/>
          </a:p>
        </p:txBody>
      </p:sp>
      <p:sp>
        <p:nvSpPr>
          <p:cNvPr id="16399" name="ZoneTexte 15"/>
          <p:cNvSpPr txBox="1">
            <a:spLocks noChangeArrowheads="1"/>
          </p:cNvSpPr>
          <p:nvPr/>
        </p:nvSpPr>
        <p:spPr bwMode="auto">
          <a:xfrm>
            <a:off x="1285875" y="6211888"/>
            <a:ext cx="5019675" cy="646112"/>
          </a:xfrm>
          <a:prstGeom prst="rect">
            <a:avLst/>
          </a:prstGeom>
          <a:noFill/>
          <a:ln w="9525">
            <a:noFill/>
            <a:miter lim="800000"/>
            <a:headEnd/>
            <a:tailEnd/>
          </a:ln>
        </p:spPr>
        <p:txBody>
          <a:bodyPr wrap="none">
            <a:spAutoFit/>
          </a:bodyPr>
          <a:lstStyle/>
          <a:p>
            <a:r>
              <a:rPr lang="fr-FR"/>
              <a:t>External forces: vacuum, power leads, cabling, </a:t>
            </a:r>
          </a:p>
          <a:p>
            <a:r>
              <a:rPr lang="fr-FR"/>
              <a:t>water cooling, interconnects,….</a:t>
            </a:r>
          </a:p>
        </p:txBody>
      </p:sp>
      <p:sp>
        <p:nvSpPr>
          <p:cNvPr id="16400" name="Text Box 11"/>
          <p:cNvSpPr txBox="1">
            <a:spLocks noChangeArrowheads="1"/>
          </p:cNvSpPr>
          <p:nvPr/>
        </p:nvSpPr>
        <p:spPr bwMode="auto">
          <a:xfrm>
            <a:off x="635000" y="4162425"/>
            <a:ext cx="2579688" cy="338138"/>
          </a:xfrm>
          <a:prstGeom prst="rect">
            <a:avLst/>
          </a:prstGeom>
          <a:noFill/>
          <a:ln w="9525">
            <a:noFill/>
            <a:miter lim="800000"/>
            <a:headEnd/>
            <a:tailEnd/>
          </a:ln>
        </p:spPr>
        <p:txBody>
          <a:bodyPr wrap="none">
            <a:spAutoFit/>
          </a:bodyPr>
          <a:lstStyle/>
          <a:p>
            <a:r>
              <a:rPr lang="fr-FR" sz="1600">
                <a:solidFill>
                  <a:srgbClr val="FF0000"/>
                </a:solidFill>
              </a:rPr>
              <a:t>-</a:t>
            </a:r>
            <a:r>
              <a:rPr lang="fr-FR" sz="1600"/>
              <a:t> </a:t>
            </a:r>
            <a:r>
              <a:rPr lang="fr-FR" sz="1600">
                <a:solidFill>
                  <a:srgbClr val="FF0000"/>
                </a:solidFill>
              </a:rPr>
              <a:t>Elastomers and radiation</a:t>
            </a:r>
          </a:p>
        </p:txBody>
      </p:sp>
      <p:sp>
        <p:nvSpPr>
          <p:cNvPr id="16401" name="TextBox 17"/>
          <p:cNvSpPr txBox="1">
            <a:spLocks noChangeArrowheads="1"/>
          </p:cNvSpPr>
          <p:nvPr/>
        </p:nvSpPr>
        <p:spPr bwMode="auto">
          <a:xfrm>
            <a:off x="4414838" y="3214688"/>
            <a:ext cx="4441825" cy="369887"/>
          </a:xfrm>
          <a:prstGeom prst="rect">
            <a:avLst/>
          </a:prstGeom>
          <a:noFill/>
          <a:ln w="9525">
            <a:noFill/>
            <a:miter lim="800000"/>
            <a:headEnd/>
            <a:tailEnd/>
          </a:ln>
        </p:spPr>
        <p:txBody>
          <a:bodyPr wrap="none">
            <a:spAutoFit/>
          </a:bodyPr>
          <a:lstStyle/>
          <a:p>
            <a:r>
              <a:rPr lang="en-GB"/>
              <a:t>Rigid: </a:t>
            </a:r>
            <a:r>
              <a:rPr lang="en-GB">
                <a:solidFill>
                  <a:srgbClr val="FF0000"/>
                </a:solidFill>
              </a:rPr>
              <a:t>- High resolution required actuators</a:t>
            </a:r>
          </a:p>
        </p:txBody>
      </p:sp>
      <p:sp>
        <p:nvSpPr>
          <p:cNvPr id="16402" name="Text Box 11"/>
          <p:cNvSpPr txBox="1">
            <a:spLocks noChangeArrowheads="1"/>
          </p:cNvSpPr>
          <p:nvPr/>
        </p:nvSpPr>
        <p:spPr bwMode="auto">
          <a:xfrm>
            <a:off x="5072063" y="3786188"/>
            <a:ext cx="3500437" cy="369887"/>
          </a:xfrm>
          <a:prstGeom prst="rect">
            <a:avLst/>
          </a:prstGeom>
          <a:noFill/>
          <a:ln w="9525">
            <a:noFill/>
            <a:miter lim="800000"/>
            <a:headEnd/>
            <a:tailEnd/>
          </a:ln>
        </p:spPr>
        <p:txBody>
          <a:bodyPr wrap="none">
            <a:spAutoFit/>
          </a:bodyPr>
          <a:lstStyle/>
          <a:p>
            <a:r>
              <a:rPr lang="fr-FR">
                <a:solidFill>
                  <a:srgbClr val="00CC00"/>
                </a:solidFill>
              </a:rPr>
              <a:t>+ Robust against external forces</a:t>
            </a:r>
          </a:p>
        </p:txBody>
      </p:sp>
      <p:sp>
        <p:nvSpPr>
          <p:cNvPr id="16403" name="Text Box 11"/>
          <p:cNvSpPr txBox="1">
            <a:spLocks noChangeArrowheads="1"/>
          </p:cNvSpPr>
          <p:nvPr/>
        </p:nvSpPr>
        <p:spPr bwMode="auto">
          <a:xfrm>
            <a:off x="5072063" y="4143375"/>
            <a:ext cx="2063750" cy="369888"/>
          </a:xfrm>
          <a:prstGeom prst="rect">
            <a:avLst/>
          </a:prstGeom>
          <a:noFill/>
          <a:ln w="9525">
            <a:noFill/>
            <a:miter lim="800000"/>
            <a:headEnd/>
            <a:tailEnd/>
          </a:ln>
        </p:spPr>
        <p:txBody>
          <a:bodyPr wrap="none">
            <a:spAutoFit/>
          </a:bodyPr>
          <a:lstStyle/>
          <a:p>
            <a:r>
              <a:rPr lang="fr-FR">
                <a:solidFill>
                  <a:srgbClr val="00CC00"/>
                </a:solidFill>
              </a:rPr>
              <a:t>+ nano positioning</a:t>
            </a:r>
          </a:p>
        </p:txBody>
      </p:sp>
      <p:sp>
        <p:nvSpPr>
          <p:cNvPr id="16404" name="TextBox 20"/>
          <p:cNvSpPr txBox="1">
            <a:spLocks noChangeArrowheads="1"/>
          </p:cNvSpPr>
          <p:nvPr/>
        </p:nvSpPr>
        <p:spPr bwMode="auto">
          <a:xfrm>
            <a:off x="5715000" y="3500438"/>
            <a:ext cx="3155950" cy="369887"/>
          </a:xfrm>
          <a:prstGeom prst="rect">
            <a:avLst/>
          </a:prstGeom>
          <a:noFill/>
          <a:ln w="9525">
            <a:noFill/>
            <a:miter lim="800000"/>
            <a:headEnd/>
            <a:tailEnd/>
          </a:ln>
        </p:spPr>
        <p:txBody>
          <a:bodyPr wrap="none">
            <a:spAutoFit/>
          </a:bodyPr>
          <a:lstStyle/>
          <a:p>
            <a:r>
              <a:rPr lang="en-GB"/>
              <a:t>Available in piezo catalogues</a:t>
            </a:r>
          </a:p>
        </p:txBody>
      </p:sp>
      <p:sp>
        <p:nvSpPr>
          <p:cNvPr id="22" name="Footer Placeholder 21"/>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1"/>
          <p:cNvPicPr>
            <a:picLocks noChangeAspect="1" noChangeArrowheads="1"/>
          </p:cNvPicPr>
          <p:nvPr/>
        </p:nvPicPr>
        <p:blipFill>
          <a:blip r:embed="rId3" cstate="print"/>
          <a:srcRect/>
          <a:stretch>
            <a:fillRect/>
          </a:stretch>
        </p:blipFill>
        <p:spPr bwMode="auto">
          <a:xfrm>
            <a:off x="4714875" y="4071938"/>
            <a:ext cx="4303713" cy="2786062"/>
          </a:xfrm>
          <a:prstGeom prst="rect">
            <a:avLst/>
          </a:prstGeom>
          <a:noFill/>
          <a:ln w="9525">
            <a:noFill/>
            <a:miter lim="800000"/>
            <a:headEnd/>
            <a:tailEnd/>
          </a:ln>
        </p:spPr>
      </p:pic>
      <p:pic>
        <p:nvPicPr>
          <p:cNvPr id="3" name="Picture 15"/>
          <p:cNvPicPr>
            <a:picLocks noChangeAspect="1" noChangeArrowheads="1"/>
          </p:cNvPicPr>
          <p:nvPr/>
        </p:nvPicPr>
        <p:blipFill>
          <a:blip r:embed="rId4" cstate="print"/>
          <a:srcRect/>
          <a:stretch>
            <a:fillRect/>
          </a:stretch>
        </p:blipFill>
        <p:spPr bwMode="auto">
          <a:xfrm>
            <a:off x="4643438" y="1071563"/>
            <a:ext cx="4214812" cy="3052762"/>
          </a:xfrm>
          <a:prstGeom prst="rect">
            <a:avLst/>
          </a:prstGeom>
          <a:noFill/>
          <a:ln w="9525">
            <a:noFill/>
            <a:miter lim="800000"/>
            <a:headEnd/>
            <a:tailEnd/>
          </a:ln>
        </p:spPr>
      </p:pic>
      <p:pic>
        <p:nvPicPr>
          <p:cNvPr id="17412" name="Picture 16"/>
          <p:cNvPicPr>
            <a:picLocks noChangeAspect="1" noChangeArrowheads="1"/>
          </p:cNvPicPr>
          <p:nvPr/>
        </p:nvPicPr>
        <p:blipFill>
          <a:blip r:embed="rId5" cstate="print"/>
          <a:srcRect/>
          <a:stretch>
            <a:fillRect/>
          </a:stretch>
        </p:blipFill>
        <p:spPr bwMode="auto">
          <a:xfrm>
            <a:off x="357188" y="142875"/>
            <a:ext cx="1935162" cy="1446213"/>
          </a:xfrm>
          <a:prstGeom prst="rect">
            <a:avLst/>
          </a:prstGeom>
          <a:noFill/>
          <a:ln w="9525">
            <a:noFill/>
            <a:miter lim="800000"/>
            <a:headEnd/>
            <a:tailEnd/>
          </a:ln>
        </p:spPr>
      </p:pic>
      <p:sp>
        <p:nvSpPr>
          <p:cNvPr id="7" name="Text Box 19"/>
          <p:cNvSpPr txBox="1">
            <a:spLocks noChangeArrowheads="1"/>
          </p:cNvSpPr>
          <p:nvPr/>
        </p:nvSpPr>
        <p:spPr bwMode="auto">
          <a:xfrm>
            <a:off x="6072188" y="3286125"/>
            <a:ext cx="2089150" cy="304800"/>
          </a:xfrm>
          <a:prstGeom prst="rect">
            <a:avLst/>
          </a:prstGeom>
          <a:noFill/>
          <a:ln w="9525">
            <a:noFill/>
            <a:miter lim="800000"/>
            <a:headEnd/>
            <a:tailEnd/>
          </a:ln>
        </p:spPr>
        <p:txBody>
          <a:bodyPr wrap="none">
            <a:spAutoFit/>
          </a:bodyPr>
          <a:lstStyle/>
          <a:p>
            <a:r>
              <a:rPr lang="fr-FR" sz="1400"/>
              <a:t>S. Redaelli, CERN 2004</a:t>
            </a:r>
          </a:p>
        </p:txBody>
      </p:sp>
      <p:sp>
        <p:nvSpPr>
          <p:cNvPr id="8" name="Text Box 22"/>
          <p:cNvSpPr txBox="1">
            <a:spLocks noChangeArrowheads="1"/>
          </p:cNvSpPr>
          <p:nvPr/>
        </p:nvSpPr>
        <p:spPr bwMode="auto">
          <a:xfrm>
            <a:off x="6643688" y="6143625"/>
            <a:ext cx="1941512" cy="304800"/>
          </a:xfrm>
          <a:prstGeom prst="rect">
            <a:avLst/>
          </a:prstGeom>
          <a:noFill/>
          <a:ln w="9525">
            <a:noFill/>
            <a:miter lim="800000"/>
            <a:headEnd/>
            <a:tailEnd/>
          </a:ln>
        </p:spPr>
        <p:txBody>
          <a:bodyPr wrap="none">
            <a:spAutoFit/>
          </a:bodyPr>
          <a:lstStyle/>
          <a:p>
            <a:r>
              <a:rPr lang="fr-FR" sz="1400"/>
              <a:t>B. Bolzon, LAPP 2007</a:t>
            </a:r>
          </a:p>
        </p:txBody>
      </p:sp>
      <p:pic>
        <p:nvPicPr>
          <p:cNvPr id="11" name="Picture 10" descr="soft_vs_stiff.jpg"/>
          <p:cNvPicPr>
            <a:picLocks noChangeAspect="1"/>
          </p:cNvPicPr>
          <p:nvPr/>
        </p:nvPicPr>
        <p:blipFill>
          <a:blip r:embed="rId6" cstate="print"/>
          <a:srcRect/>
          <a:stretch>
            <a:fillRect/>
          </a:stretch>
        </p:blipFill>
        <p:spPr bwMode="auto">
          <a:xfrm>
            <a:off x="214313" y="1643063"/>
            <a:ext cx="4275137" cy="4714875"/>
          </a:xfrm>
          <a:prstGeom prst="rect">
            <a:avLst/>
          </a:prstGeom>
          <a:noFill/>
          <a:ln w="9525">
            <a:noFill/>
            <a:miter lim="800000"/>
            <a:headEnd/>
            <a:tailEnd/>
          </a:ln>
        </p:spPr>
      </p:pic>
      <p:pic>
        <p:nvPicPr>
          <p:cNvPr id="17416" name="Picture 3" descr="ClicStabLogo"/>
          <p:cNvPicPr>
            <a:picLocks noChangeAspect="1" noChangeArrowheads="1"/>
          </p:cNvPicPr>
          <p:nvPr/>
        </p:nvPicPr>
        <p:blipFill>
          <a:blip r:embed="rId7" cstate="print"/>
          <a:srcRect/>
          <a:stretch>
            <a:fillRect/>
          </a:stretch>
        </p:blipFill>
        <p:spPr bwMode="auto">
          <a:xfrm>
            <a:off x="7467600" y="77788"/>
            <a:ext cx="1584325" cy="912812"/>
          </a:xfrm>
          <a:prstGeom prst="rect">
            <a:avLst/>
          </a:prstGeom>
          <a:noFill/>
          <a:ln w="9525">
            <a:noFill/>
            <a:miter lim="800000"/>
            <a:headEnd/>
            <a:tailEnd/>
          </a:ln>
        </p:spPr>
      </p:pic>
      <p:sp>
        <p:nvSpPr>
          <p:cNvPr id="17417" name="TextBox 12"/>
          <p:cNvSpPr txBox="1">
            <a:spLocks noChangeArrowheads="1"/>
          </p:cNvSpPr>
          <p:nvPr/>
        </p:nvSpPr>
        <p:spPr bwMode="auto">
          <a:xfrm>
            <a:off x="2428875" y="142875"/>
            <a:ext cx="2941638" cy="646113"/>
          </a:xfrm>
          <a:prstGeom prst="rect">
            <a:avLst/>
          </a:prstGeom>
          <a:noFill/>
          <a:ln w="9525">
            <a:noFill/>
            <a:miter lim="800000"/>
            <a:headEnd/>
            <a:tailEnd/>
          </a:ln>
        </p:spPr>
        <p:txBody>
          <a:bodyPr wrap="none">
            <a:spAutoFit/>
          </a:bodyPr>
          <a:lstStyle/>
          <a:p>
            <a:r>
              <a:rPr lang="en-GB"/>
              <a:t>Reference for CLIC so far: </a:t>
            </a:r>
          </a:p>
          <a:p>
            <a:r>
              <a:rPr lang="en-GB"/>
              <a:t>TMC STACIS table</a:t>
            </a:r>
          </a:p>
        </p:txBody>
      </p:sp>
      <p:sp>
        <p:nvSpPr>
          <p:cNvPr id="14" name="TextBox 13"/>
          <p:cNvSpPr txBox="1">
            <a:spLocks noChangeArrowheads="1"/>
          </p:cNvSpPr>
          <p:nvPr/>
        </p:nvSpPr>
        <p:spPr bwMode="auto">
          <a:xfrm>
            <a:off x="571500" y="6416675"/>
            <a:ext cx="2711450" cy="369888"/>
          </a:xfrm>
          <a:prstGeom prst="rect">
            <a:avLst/>
          </a:prstGeom>
          <a:noFill/>
          <a:ln w="9525">
            <a:noFill/>
            <a:miter lim="800000"/>
            <a:headEnd/>
            <a:tailEnd/>
          </a:ln>
        </p:spPr>
        <p:txBody>
          <a:bodyPr wrap="none">
            <a:spAutoFit/>
          </a:bodyPr>
          <a:lstStyle/>
          <a:p>
            <a:r>
              <a:rPr lang="en-GB"/>
              <a:t>Prepared by Ch. Collette</a:t>
            </a:r>
          </a:p>
        </p:txBody>
      </p:sp>
      <p:sp>
        <p:nvSpPr>
          <p:cNvPr id="15" name="TextBox 14"/>
          <p:cNvSpPr txBox="1">
            <a:spLocks noChangeArrowheads="1"/>
          </p:cNvSpPr>
          <p:nvPr/>
        </p:nvSpPr>
        <p:spPr bwMode="auto">
          <a:xfrm>
            <a:off x="785813" y="1844675"/>
            <a:ext cx="1492250" cy="369888"/>
          </a:xfrm>
          <a:prstGeom prst="rect">
            <a:avLst/>
          </a:prstGeom>
          <a:noFill/>
          <a:ln w="9525">
            <a:noFill/>
            <a:miter lim="800000"/>
            <a:headEnd/>
            <a:tailEnd/>
          </a:ln>
        </p:spPr>
        <p:txBody>
          <a:bodyPr wrap="none">
            <a:spAutoFit/>
          </a:bodyPr>
          <a:lstStyle/>
          <a:p>
            <a:r>
              <a:rPr lang="en-GB"/>
              <a:t>Comparison:</a:t>
            </a:r>
          </a:p>
        </p:txBody>
      </p:sp>
      <p:sp>
        <p:nvSpPr>
          <p:cNvPr id="16" name="Ellipse 15"/>
          <p:cNvSpPr/>
          <p:nvPr/>
        </p:nvSpPr>
        <p:spPr>
          <a:xfrm>
            <a:off x="5000625" y="1357313"/>
            <a:ext cx="642938" cy="714375"/>
          </a:xfrm>
          <a:prstGeom prst="ellips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a:p>
        </p:txBody>
      </p:sp>
      <p:sp>
        <p:nvSpPr>
          <p:cNvPr id="19" name="Ellipse 16"/>
          <p:cNvSpPr/>
          <p:nvPr/>
        </p:nvSpPr>
        <p:spPr>
          <a:xfrm>
            <a:off x="5715000" y="4714875"/>
            <a:ext cx="642938" cy="714375"/>
          </a:xfrm>
          <a:prstGeom prst="ellips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a:p>
        </p:txBody>
      </p:sp>
      <p:sp>
        <p:nvSpPr>
          <p:cNvPr id="17" name="Oval 16"/>
          <p:cNvSpPr/>
          <p:nvPr/>
        </p:nvSpPr>
        <p:spPr>
          <a:xfrm>
            <a:off x="1928813" y="2214563"/>
            <a:ext cx="785812" cy="857250"/>
          </a:xfrm>
          <a:prstGeom prst="ellips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GB"/>
          </a:p>
        </p:txBody>
      </p:sp>
      <p:sp>
        <p:nvSpPr>
          <p:cNvPr id="20" name="Footer Placeholder 19"/>
          <p:cNvSpPr>
            <a:spLocks noGrp="1"/>
          </p:cNvSpPr>
          <p:nvPr>
            <p:ph type="ftr" sz="quarter" idx="11"/>
          </p:nvPr>
        </p:nvSpPr>
        <p:spPr/>
        <p:txBody>
          <a:bodyPr/>
          <a:lstStyle/>
          <a:p>
            <a:pPr>
              <a:defRPr/>
            </a:pPr>
            <a:r>
              <a:rPr lang="en-GB"/>
              <a:t>K. Artoos, CLIC-ACE5 03.02.2010</a:t>
            </a:r>
            <a:endParaRPr lang="en-GB"/>
          </a:p>
        </p:txBody>
      </p:sp>
      <p:sp>
        <p:nvSpPr>
          <p:cNvPr id="21" name="TextBox 20"/>
          <p:cNvSpPr txBox="1">
            <a:spLocks noChangeArrowheads="1"/>
          </p:cNvSpPr>
          <p:nvPr/>
        </p:nvSpPr>
        <p:spPr bwMode="auto">
          <a:xfrm>
            <a:off x="714375" y="4000500"/>
            <a:ext cx="2811463" cy="307975"/>
          </a:xfrm>
          <a:prstGeom prst="rect">
            <a:avLst/>
          </a:prstGeom>
          <a:noFill/>
          <a:ln w="9525">
            <a:noFill/>
            <a:miter lim="800000"/>
            <a:headEnd/>
            <a:tailEnd/>
          </a:ln>
        </p:spPr>
        <p:txBody>
          <a:bodyPr wrap="none">
            <a:spAutoFit/>
          </a:bodyPr>
          <a:lstStyle/>
          <a:p>
            <a:r>
              <a:rPr lang="en-GB" sz="1400"/>
              <a:t>TMC table with CMS background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linds(horizontal)">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par>
                                <p:cTn id="21" presetID="3" presetClass="entr" presetSubtype="1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blinds(horizontal)">
                                      <p:cBhvr>
                                        <p:cTn id="23" dur="500"/>
                                        <p:tgtEl>
                                          <p:spTgt spid="18"/>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blinds(horizontal)">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linds(horizontal)">
                                      <p:cBhvr>
                                        <p:cTn id="31" dur="500"/>
                                        <p:tgtEl>
                                          <p:spTgt spid="15"/>
                                        </p:tgtEl>
                                      </p:cBhvr>
                                    </p:animEffect>
                                  </p:childTnLst>
                                </p:cTn>
                              </p:par>
                              <p:par>
                                <p:cTn id="32" presetID="3" presetClass="entr" presetSubtype="1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linds(horizontal)">
                                      <p:cBhvr>
                                        <p:cTn id="34" dur="500"/>
                                        <p:tgtEl>
                                          <p:spTgt spid="11"/>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linds(horizontal)">
                                      <p:cBhvr>
                                        <p:cTn id="37" dur="500"/>
                                        <p:tgtEl>
                                          <p:spTgt spid="14"/>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linds(horizontal)">
                                      <p:cBhvr>
                                        <p:cTn id="40" dur="500"/>
                                        <p:tgtEl>
                                          <p:spTgt spid="21"/>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blinds(horizontal)">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4" grpId="0"/>
      <p:bldP spid="15" grpId="0"/>
      <p:bldP spid="16" grpId="0" animBg="1"/>
      <p:bldP spid="19" grpId="0" animBg="1"/>
      <p:bldP spid="17" grpId="0" animBg="1"/>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3" name="Text Box 8"/>
          <p:cNvSpPr txBox="1">
            <a:spLocks noChangeArrowheads="1"/>
          </p:cNvSpPr>
          <p:nvPr/>
        </p:nvSpPr>
        <p:spPr bwMode="auto">
          <a:xfrm>
            <a:off x="0" y="0"/>
            <a:ext cx="5500688" cy="954088"/>
          </a:xfrm>
          <a:prstGeom prst="rect">
            <a:avLst/>
          </a:prstGeom>
          <a:noFill/>
          <a:ln w="9525">
            <a:noFill/>
            <a:miter lim="800000"/>
            <a:headEnd/>
            <a:tailEnd/>
          </a:ln>
          <a:effectLst/>
        </p:spPr>
        <p:txBody>
          <a:bodyPr>
            <a:spAutoFit/>
          </a:bodyPr>
          <a:lstStyle/>
          <a:p>
            <a:pPr>
              <a:defRPr/>
            </a:pPr>
            <a:r>
              <a:rPr lang="fr-FR" sz="2800" u="sng" dirty="0">
                <a:latin typeface="+mj-lt"/>
              </a:rPr>
              <a:t>Option CERN</a:t>
            </a:r>
            <a:r>
              <a:rPr lang="fr-FR" sz="2800" dirty="0">
                <a:latin typeface="+mj-lt"/>
              </a:rPr>
              <a:t>: </a:t>
            </a:r>
            <a:r>
              <a:rPr lang="fr-FR" sz="2800" dirty="0" err="1">
                <a:latin typeface="+mj-lt"/>
              </a:rPr>
              <a:t>Rigid</a:t>
            </a:r>
            <a:r>
              <a:rPr lang="fr-FR" sz="2800" dirty="0">
                <a:latin typeface="+mj-lt"/>
              </a:rPr>
              <a:t> </a:t>
            </a:r>
            <a:r>
              <a:rPr lang="fr-FR" sz="2800" dirty="0">
                <a:latin typeface="+mj-lt"/>
              </a:rPr>
              <a:t>support and active vibration control</a:t>
            </a:r>
            <a:endParaRPr lang="fr-FR" sz="2800" dirty="0">
              <a:latin typeface="+mj-lt"/>
            </a:endParaRPr>
          </a:p>
        </p:txBody>
      </p:sp>
      <p:sp>
        <p:nvSpPr>
          <p:cNvPr id="18436" name="Text Box 8"/>
          <p:cNvSpPr txBox="1">
            <a:spLocks noChangeArrowheads="1"/>
          </p:cNvSpPr>
          <p:nvPr/>
        </p:nvSpPr>
        <p:spPr bwMode="auto">
          <a:xfrm>
            <a:off x="285750" y="3527425"/>
            <a:ext cx="5500688" cy="830263"/>
          </a:xfrm>
          <a:prstGeom prst="rect">
            <a:avLst/>
          </a:prstGeom>
          <a:noFill/>
          <a:ln w="9525">
            <a:noFill/>
            <a:miter lim="800000"/>
            <a:headEnd/>
            <a:tailEnd/>
          </a:ln>
        </p:spPr>
        <p:txBody>
          <a:bodyPr>
            <a:spAutoFit/>
          </a:bodyPr>
          <a:lstStyle/>
          <a:p>
            <a:r>
              <a:rPr lang="fr-FR" sz="2400" u="sng"/>
              <a:t>Option LAPP</a:t>
            </a:r>
            <a:r>
              <a:rPr lang="fr-FR" sz="2400"/>
              <a:t>: Soft support and active vibration control</a:t>
            </a:r>
          </a:p>
        </p:txBody>
      </p:sp>
      <p:sp>
        <p:nvSpPr>
          <p:cNvPr id="5" name="TextBox 16"/>
          <p:cNvSpPr txBox="1"/>
          <p:nvPr/>
        </p:nvSpPr>
        <p:spPr>
          <a:xfrm>
            <a:off x="214313" y="1071563"/>
            <a:ext cx="8555037" cy="646112"/>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p>
            <a:pPr>
              <a:defRPr/>
            </a:pPr>
            <a:r>
              <a:rPr lang="en-GB" b="1" dirty="0"/>
              <a:t>Approach: PARALLEL structure with inclined actuator legs with integrated length measurement (&lt;1nm resolution) and flexural joints</a:t>
            </a:r>
            <a:endParaRPr lang="en-GB" b="1" dirty="0"/>
          </a:p>
        </p:txBody>
      </p:sp>
      <p:pic>
        <p:nvPicPr>
          <p:cNvPr id="18438" name="Picture 8" descr="CLIC Quadrupole Assy + Supports - 35.jpg"/>
          <p:cNvPicPr>
            <a:picLocks noChangeAspect="1"/>
          </p:cNvPicPr>
          <p:nvPr/>
        </p:nvPicPr>
        <p:blipFill>
          <a:blip r:embed="rId4" cstate="print"/>
          <a:srcRect/>
          <a:stretch>
            <a:fillRect/>
          </a:stretch>
        </p:blipFill>
        <p:spPr bwMode="auto">
          <a:xfrm>
            <a:off x="4643438" y="1833563"/>
            <a:ext cx="1804987" cy="1738312"/>
          </a:xfrm>
          <a:prstGeom prst="rect">
            <a:avLst/>
          </a:prstGeom>
          <a:noFill/>
          <a:ln w="9525">
            <a:noFill/>
            <a:miter lim="800000"/>
            <a:headEnd/>
            <a:tailEnd/>
          </a:ln>
        </p:spPr>
      </p:pic>
      <p:pic>
        <p:nvPicPr>
          <p:cNvPr id="18439" name="Picture 2"/>
          <p:cNvPicPr>
            <a:picLocks noChangeAspect="1" noChangeArrowheads="1"/>
          </p:cNvPicPr>
          <p:nvPr/>
        </p:nvPicPr>
        <p:blipFill>
          <a:blip r:embed="rId5" cstate="print"/>
          <a:srcRect/>
          <a:stretch>
            <a:fillRect/>
          </a:stretch>
        </p:blipFill>
        <p:spPr bwMode="auto">
          <a:xfrm>
            <a:off x="1571625" y="1827213"/>
            <a:ext cx="2428875" cy="1744662"/>
          </a:xfrm>
          <a:prstGeom prst="rect">
            <a:avLst/>
          </a:prstGeom>
          <a:noFill/>
          <a:ln w="9525">
            <a:noFill/>
            <a:miter lim="800000"/>
            <a:headEnd/>
            <a:tailEnd/>
          </a:ln>
        </p:spPr>
      </p:pic>
      <p:sp>
        <p:nvSpPr>
          <p:cNvPr id="18440" name="ZoneTexte 7"/>
          <p:cNvSpPr txBox="1">
            <a:spLocks noChangeArrowheads="1"/>
          </p:cNvSpPr>
          <p:nvPr/>
        </p:nvSpPr>
        <p:spPr bwMode="auto">
          <a:xfrm>
            <a:off x="6357938" y="1785938"/>
            <a:ext cx="1916112" cy="369887"/>
          </a:xfrm>
          <a:prstGeom prst="rect">
            <a:avLst/>
          </a:prstGeom>
          <a:noFill/>
          <a:ln w="9525">
            <a:noFill/>
            <a:miter lim="800000"/>
            <a:headEnd/>
            <a:tailEnd/>
          </a:ln>
        </p:spPr>
        <p:txBody>
          <a:bodyPr wrap="none">
            <a:spAutoFit/>
          </a:bodyPr>
          <a:lstStyle/>
          <a:p>
            <a:r>
              <a:rPr lang="fr-FR"/>
              <a:t>Concept drawing</a:t>
            </a:r>
          </a:p>
        </p:txBody>
      </p:sp>
      <p:grpSp>
        <p:nvGrpSpPr>
          <p:cNvPr id="18441" name="Groupe 23"/>
          <p:cNvGrpSpPr>
            <a:grpSpLocks/>
          </p:cNvGrpSpPr>
          <p:nvPr/>
        </p:nvGrpSpPr>
        <p:grpSpPr bwMode="auto">
          <a:xfrm>
            <a:off x="1608138" y="4714875"/>
            <a:ext cx="3286125" cy="1571625"/>
            <a:chOff x="1285854" y="2786065"/>
            <a:chExt cx="4000556" cy="1786041"/>
          </a:xfrm>
        </p:grpSpPr>
        <p:pic>
          <p:nvPicPr>
            <p:cNvPr id="18468" name="Image 17" descr="assemblage_complet_1.jpg"/>
            <p:cNvPicPr>
              <a:picLocks noChangeAspect="1"/>
            </p:cNvPicPr>
            <p:nvPr/>
          </p:nvPicPr>
          <p:blipFill>
            <a:blip r:embed="rId6" cstate="print"/>
            <a:srcRect/>
            <a:stretch>
              <a:fillRect/>
            </a:stretch>
          </p:blipFill>
          <p:spPr bwMode="auto">
            <a:xfrm>
              <a:off x="1285854" y="2786065"/>
              <a:ext cx="4000556" cy="1786041"/>
            </a:xfrm>
            <a:prstGeom prst="rect">
              <a:avLst/>
            </a:prstGeom>
            <a:noFill/>
            <a:ln w="9525">
              <a:noFill/>
              <a:miter lim="800000"/>
              <a:headEnd/>
              <a:tailEnd/>
            </a:ln>
          </p:spPr>
        </p:pic>
        <p:cxnSp>
          <p:nvCxnSpPr>
            <p:cNvPr id="11" name="Connecteur droit avec flèche 10"/>
            <p:cNvCxnSpPr/>
            <p:nvPr/>
          </p:nvCxnSpPr>
          <p:spPr>
            <a:xfrm rot="16200000" flipH="1">
              <a:off x="2687286" y="4098346"/>
              <a:ext cx="631429" cy="59912"/>
            </a:xfrm>
            <a:prstGeom prst="straightConnector1">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8442" name="Groupe 17"/>
          <p:cNvGrpSpPr>
            <a:grpSpLocks/>
          </p:cNvGrpSpPr>
          <p:nvPr/>
        </p:nvGrpSpPr>
        <p:grpSpPr bwMode="auto">
          <a:xfrm>
            <a:off x="285750" y="4000500"/>
            <a:ext cx="5429250" cy="2325688"/>
            <a:chOff x="785786" y="2000240"/>
            <a:chExt cx="5429288" cy="2326194"/>
          </a:xfrm>
        </p:grpSpPr>
        <p:pic>
          <p:nvPicPr>
            <p:cNvPr id="18466" name="Image 16" descr="U.jpg"/>
            <p:cNvPicPr>
              <a:picLocks noChangeAspect="1"/>
            </p:cNvPicPr>
            <p:nvPr/>
          </p:nvPicPr>
          <p:blipFill>
            <a:blip r:embed="rId7" cstate="print"/>
            <a:srcRect/>
            <a:stretch>
              <a:fillRect/>
            </a:stretch>
          </p:blipFill>
          <p:spPr bwMode="auto">
            <a:xfrm>
              <a:off x="3680434" y="2643182"/>
              <a:ext cx="2534640" cy="1577141"/>
            </a:xfrm>
            <a:prstGeom prst="rect">
              <a:avLst/>
            </a:prstGeom>
            <a:noFill/>
            <a:ln w="9525">
              <a:noFill/>
              <a:miter lim="800000"/>
              <a:headEnd/>
              <a:tailEnd/>
            </a:ln>
          </p:spPr>
        </p:pic>
        <p:pic>
          <p:nvPicPr>
            <p:cNvPr id="18467" name="Image 14" descr="base.jpg"/>
            <p:cNvPicPr>
              <a:picLocks noChangeAspect="1"/>
            </p:cNvPicPr>
            <p:nvPr/>
          </p:nvPicPr>
          <p:blipFill>
            <a:blip r:embed="rId8" cstate="print"/>
            <a:srcRect/>
            <a:stretch>
              <a:fillRect/>
            </a:stretch>
          </p:blipFill>
          <p:spPr bwMode="auto">
            <a:xfrm>
              <a:off x="785786" y="2000240"/>
              <a:ext cx="2798466" cy="2326194"/>
            </a:xfrm>
            <a:prstGeom prst="rect">
              <a:avLst/>
            </a:prstGeom>
            <a:noFill/>
            <a:ln w="9525">
              <a:noFill/>
              <a:miter lim="800000"/>
              <a:headEnd/>
              <a:tailEnd/>
            </a:ln>
          </p:spPr>
        </p:pic>
      </p:grpSp>
      <p:cxnSp>
        <p:nvCxnSpPr>
          <p:cNvPr id="21" name="Connecteur droit avec flèche 20"/>
          <p:cNvCxnSpPr/>
          <p:nvPr/>
        </p:nvCxnSpPr>
        <p:spPr>
          <a:xfrm rot="16200000" flipV="1">
            <a:off x="1750218" y="5965032"/>
            <a:ext cx="785813" cy="5715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rot="10800000">
            <a:off x="857250" y="5429250"/>
            <a:ext cx="1571625" cy="12144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rot="16200000" flipV="1">
            <a:off x="928687" y="5143501"/>
            <a:ext cx="2143125" cy="85725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rot="5400000" flipH="1" flipV="1">
            <a:off x="1678781" y="5750719"/>
            <a:ext cx="1643063" cy="1428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rot="10800000" flipV="1">
            <a:off x="1714500" y="4541838"/>
            <a:ext cx="928688" cy="131762"/>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rot="10800000" flipV="1">
            <a:off x="857250" y="4541838"/>
            <a:ext cx="1785938" cy="815975"/>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rot="10800000" flipV="1">
            <a:off x="1857375" y="4541838"/>
            <a:ext cx="785813" cy="1316037"/>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rot="10800000" flipV="1">
            <a:off x="2571750" y="4541838"/>
            <a:ext cx="71438" cy="417512"/>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grpSp>
        <p:nvGrpSpPr>
          <p:cNvPr id="18451" name="Groupe 23"/>
          <p:cNvGrpSpPr>
            <a:grpSpLocks/>
          </p:cNvGrpSpPr>
          <p:nvPr/>
        </p:nvGrpSpPr>
        <p:grpSpPr bwMode="auto">
          <a:xfrm>
            <a:off x="6000750" y="5072063"/>
            <a:ext cx="2389188" cy="1143000"/>
            <a:chOff x="1285854" y="2786065"/>
            <a:chExt cx="4000556" cy="1786041"/>
          </a:xfrm>
        </p:grpSpPr>
        <p:pic>
          <p:nvPicPr>
            <p:cNvPr id="18464" name="Image 17" descr="assemblage_complet_1.jpg"/>
            <p:cNvPicPr>
              <a:picLocks noChangeAspect="1"/>
            </p:cNvPicPr>
            <p:nvPr/>
          </p:nvPicPr>
          <p:blipFill>
            <a:blip r:embed="rId9" cstate="print"/>
            <a:srcRect/>
            <a:stretch>
              <a:fillRect/>
            </a:stretch>
          </p:blipFill>
          <p:spPr bwMode="auto">
            <a:xfrm>
              <a:off x="1285854" y="2786065"/>
              <a:ext cx="4000556" cy="1786041"/>
            </a:xfrm>
            <a:prstGeom prst="rect">
              <a:avLst/>
            </a:prstGeom>
            <a:noFill/>
            <a:ln w="9525">
              <a:noFill/>
              <a:miter lim="800000"/>
              <a:headEnd/>
              <a:tailEnd/>
            </a:ln>
          </p:spPr>
        </p:pic>
        <p:cxnSp>
          <p:nvCxnSpPr>
            <p:cNvPr id="33" name="Connecteur droit avec flèche 32"/>
            <p:cNvCxnSpPr/>
            <p:nvPr/>
          </p:nvCxnSpPr>
          <p:spPr>
            <a:xfrm rot="16200000" flipH="1">
              <a:off x="2689327" y="4097509"/>
              <a:ext cx="630076" cy="61137"/>
            </a:xfrm>
            <a:prstGeom prst="straightConnector1">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18452" name="ZoneTexte 33"/>
          <p:cNvSpPr txBox="1">
            <a:spLocks noChangeArrowheads="1"/>
          </p:cNvSpPr>
          <p:nvPr/>
        </p:nvSpPr>
        <p:spPr bwMode="auto">
          <a:xfrm>
            <a:off x="5643563" y="4143375"/>
            <a:ext cx="1082675" cy="369888"/>
          </a:xfrm>
          <a:prstGeom prst="rect">
            <a:avLst/>
          </a:prstGeom>
          <a:noFill/>
          <a:ln w="9525">
            <a:noFill/>
            <a:miter lim="800000"/>
            <a:headEnd/>
            <a:tailEnd/>
          </a:ln>
        </p:spPr>
        <p:txBody>
          <a:bodyPr wrap="none">
            <a:spAutoFit/>
          </a:bodyPr>
          <a:lstStyle/>
          <a:p>
            <a:r>
              <a:rPr lang="fr-FR"/>
              <a:t>3 d.o.f. : </a:t>
            </a:r>
          </a:p>
        </p:txBody>
      </p:sp>
      <p:grpSp>
        <p:nvGrpSpPr>
          <p:cNvPr id="18453" name="Groupe 33"/>
          <p:cNvGrpSpPr>
            <a:grpSpLocks/>
          </p:cNvGrpSpPr>
          <p:nvPr/>
        </p:nvGrpSpPr>
        <p:grpSpPr bwMode="auto">
          <a:xfrm>
            <a:off x="6643688" y="4000500"/>
            <a:ext cx="1571625" cy="857250"/>
            <a:chOff x="6929454" y="3143248"/>
            <a:chExt cx="1571636" cy="857256"/>
          </a:xfrm>
        </p:grpSpPr>
        <p:sp>
          <p:nvSpPr>
            <p:cNvPr id="36" name="Organigramme : Données 35"/>
            <p:cNvSpPr/>
            <p:nvPr/>
          </p:nvSpPr>
          <p:spPr>
            <a:xfrm>
              <a:off x="6929454" y="3429000"/>
              <a:ext cx="1500197" cy="571504"/>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Organigramme : Données 36"/>
            <p:cNvSpPr/>
            <p:nvPr/>
          </p:nvSpPr>
          <p:spPr>
            <a:xfrm>
              <a:off x="7000891" y="3143248"/>
              <a:ext cx="1500199" cy="571504"/>
            </a:xfrm>
            <a:prstGeom prst="flowChartInputOutp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8454" name="Groupe 31"/>
          <p:cNvGrpSpPr>
            <a:grpSpLocks/>
          </p:cNvGrpSpPr>
          <p:nvPr/>
        </p:nvGrpSpPr>
        <p:grpSpPr bwMode="auto">
          <a:xfrm>
            <a:off x="6840538" y="3857625"/>
            <a:ext cx="1231900" cy="1214438"/>
            <a:chOff x="6840718" y="4000504"/>
            <a:chExt cx="1231744" cy="1214446"/>
          </a:xfrm>
        </p:grpSpPr>
        <p:cxnSp>
          <p:nvCxnSpPr>
            <p:cNvPr id="39" name="Connecteur droit 38"/>
            <p:cNvCxnSpPr/>
            <p:nvPr/>
          </p:nvCxnSpPr>
          <p:spPr>
            <a:xfrm>
              <a:off x="7001035" y="4429132"/>
              <a:ext cx="1071427" cy="1588"/>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rot="5400000" flipH="1" flipV="1">
              <a:off x="6965249" y="4250576"/>
              <a:ext cx="1071570" cy="571428"/>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41" name="Double flèche verticale 40"/>
            <p:cNvSpPr/>
            <p:nvPr/>
          </p:nvSpPr>
          <p:spPr>
            <a:xfrm>
              <a:off x="7429605" y="4286256"/>
              <a:ext cx="142857" cy="357190"/>
            </a:xfrm>
            <a:prstGeom prst="upDownArrow">
              <a:avLst/>
            </a:prstGeom>
            <a:solidFill>
              <a:srgbClr val="92D05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Flèche courbée vers le haut 41"/>
            <p:cNvSpPr/>
            <p:nvPr/>
          </p:nvSpPr>
          <p:spPr>
            <a:xfrm rot="5400000">
              <a:off x="6965292" y="4893494"/>
              <a:ext cx="428628" cy="214285"/>
            </a:xfrm>
            <a:prstGeom prst="curvedUpArrow">
              <a:avLst/>
            </a:prstGeom>
            <a:solidFill>
              <a:srgbClr val="92D05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 name="Flèche courbée vers le haut 42"/>
            <p:cNvSpPr/>
            <p:nvPr/>
          </p:nvSpPr>
          <p:spPr>
            <a:xfrm rot="2695520">
              <a:off x="6840718" y="4414845"/>
              <a:ext cx="258729" cy="233364"/>
            </a:xfrm>
            <a:prstGeom prst="curvedUpArrow">
              <a:avLst/>
            </a:prstGeom>
            <a:solidFill>
              <a:srgbClr val="92D05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8455" name="ZoneTexte 43"/>
          <p:cNvSpPr txBox="1">
            <a:spLocks noChangeArrowheads="1"/>
          </p:cNvSpPr>
          <p:nvPr/>
        </p:nvSpPr>
        <p:spPr bwMode="auto">
          <a:xfrm>
            <a:off x="6715125" y="2357438"/>
            <a:ext cx="1504950" cy="369887"/>
          </a:xfrm>
          <a:prstGeom prst="rect">
            <a:avLst/>
          </a:prstGeom>
          <a:noFill/>
          <a:ln w="9525">
            <a:noFill/>
            <a:miter lim="800000"/>
            <a:headEnd/>
            <a:tailEnd/>
          </a:ln>
        </p:spPr>
        <p:txBody>
          <a:bodyPr wrap="none">
            <a:spAutoFit/>
          </a:bodyPr>
          <a:lstStyle/>
          <a:p>
            <a:r>
              <a:rPr lang="fr-FR"/>
              <a:t>Up to 6 d.o.f.</a:t>
            </a:r>
          </a:p>
        </p:txBody>
      </p:sp>
      <p:sp>
        <p:nvSpPr>
          <p:cNvPr id="45" name="Footer Placeholder 44"/>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19459" name="TextBox 2"/>
          <p:cNvSpPr txBox="1">
            <a:spLocks noChangeArrowheads="1"/>
          </p:cNvSpPr>
          <p:nvPr/>
        </p:nvSpPr>
        <p:spPr bwMode="auto">
          <a:xfrm>
            <a:off x="0" y="0"/>
            <a:ext cx="7138988" cy="461963"/>
          </a:xfrm>
          <a:prstGeom prst="rect">
            <a:avLst/>
          </a:prstGeom>
          <a:noFill/>
          <a:ln w="9525">
            <a:noFill/>
            <a:miter lim="800000"/>
            <a:headEnd/>
            <a:tailEnd/>
          </a:ln>
        </p:spPr>
        <p:txBody>
          <a:bodyPr wrap="none">
            <a:spAutoFit/>
          </a:bodyPr>
          <a:lstStyle/>
          <a:p>
            <a:r>
              <a:rPr lang="en-GB" sz="2400">
                <a:latin typeface="Calibri" pitchFamily="34" charset="0"/>
              </a:rPr>
              <a:t>CERN option: Steps toward performance demonstration</a:t>
            </a:r>
          </a:p>
        </p:txBody>
      </p:sp>
      <p:sp>
        <p:nvSpPr>
          <p:cNvPr id="19460" name="Text Box 9"/>
          <p:cNvSpPr txBox="1">
            <a:spLocks noChangeArrowheads="1"/>
          </p:cNvSpPr>
          <p:nvPr/>
        </p:nvSpPr>
        <p:spPr bwMode="auto">
          <a:xfrm>
            <a:off x="142875" y="571500"/>
            <a:ext cx="7235825" cy="40005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a:defRPr/>
            </a:pPr>
            <a:r>
              <a:rPr lang="en-GB" sz="2000" b="1" dirty="0"/>
              <a:t>1.</a:t>
            </a:r>
            <a:r>
              <a:rPr lang="en-GB" sz="2000" dirty="0"/>
              <a:t> Stabilisation </a:t>
            </a:r>
            <a:r>
              <a:rPr lang="en-GB" sz="2000" b="1" dirty="0">
                <a:solidFill>
                  <a:srgbClr val="FF0000"/>
                </a:solidFill>
              </a:rPr>
              <a:t>single </a:t>
            </a:r>
            <a:r>
              <a:rPr lang="en-GB" sz="2000" b="1" dirty="0" err="1">
                <a:solidFill>
                  <a:srgbClr val="FF0000"/>
                </a:solidFill>
              </a:rPr>
              <a:t>d.o.f</a:t>
            </a:r>
            <a:r>
              <a:rPr lang="en-GB" sz="2000" b="1" dirty="0">
                <a:solidFill>
                  <a:srgbClr val="FF0000"/>
                </a:solidFill>
              </a:rPr>
              <a:t>. with small weight</a:t>
            </a:r>
            <a:r>
              <a:rPr lang="en-GB" sz="2000" dirty="0"/>
              <a:t>	(“membrane”)</a:t>
            </a:r>
          </a:p>
        </p:txBody>
      </p:sp>
      <p:pic>
        <p:nvPicPr>
          <p:cNvPr id="19461" name="Picture 7" descr="geophones_membrane.jpg"/>
          <p:cNvPicPr>
            <a:picLocks noChangeAspect="1"/>
          </p:cNvPicPr>
          <p:nvPr/>
        </p:nvPicPr>
        <p:blipFill>
          <a:blip r:embed="rId4" cstate="print"/>
          <a:srcRect/>
          <a:stretch>
            <a:fillRect/>
          </a:stretch>
        </p:blipFill>
        <p:spPr bwMode="auto">
          <a:xfrm>
            <a:off x="285750" y="1143000"/>
            <a:ext cx="2928938" cy="2636838"/>
          </a:xfrm>
          <a:prstGeom prst="rect">
            <a:avLst/>
          </a:prstGeom>
          <a:noFill/>
          <a:ln w="9525">
            <a:noFill/>
            <a:miter lim="800000"/>
            <a:headEnd/>
            <a:tailEnd/>
          </a:ln>
        </p:spPr>
      </p:pic>
      <p:pic>
        <p:nvPicPr>
          <p:cNvPr id="19462" name="Picture 11"/>
          <p:cNvPicPr>
            <a:picLocks noChangeAspect="1" noChangeArrowheads="1"/>
          </p:cNvPicPr>
          <p:nvPr/>
        </p:nvPicPr>
        <p:blipFill>
          <a:blip r:embed="rId5" cstate="print"/>
          <a:srcRect l="60036"/>
          <a:stretch>
            <a:fillRect/>
          </a:stretch>
        </p:blipFill>
        <p:spPr bwMode="auto">
          <a:xfrm>
            <a:off x="357188" y="3929063"/>
            <a:ext cx="1093787" cy="1039812"/>
          </a:xfrm>
          <a:prstGeom prst="rect">
            <a:avLst/>
          </a:prstGeom>
          <a:noFill/>
          <a:ln w="9525">
            <a:noFill/>
            <a:miter lim="800000"/>
            <a:headEnd/>
            <a:tailEnd/>
          </a:ln>
        </p:spPr>
      </p:pic>
      <p:pic>
        <p:nvPicPr>
          <p:cNvPr id="19463" name="Picture 11" descr="CERNlogo"/>
          <p:cNvPicPr>
            <a:picLocks noChangeAspect="1" noChangeArrowheads="1"/>
          </p:cNvPicPr>
          <p:nvPr/>
        </p:nvPicPr>
        <p:blipFill>
          <a:blip r:embed="rId6" cstate="print"/>
          <a:srcRect/>
          <a:stretch>
            <a:fillRect/>
          </a:stretch>
        </p:blipFill>
        <p:spPr bwMode="auto">
          <a:xfrm>
            <a:off x="357188" y="3071813"/>
            <a:ext cx="676275" cy="676275"/>
          </a:xfrm>
          <a:prstGeom prst="rect">
            <a:avLst/>
          </a:prstGeom>
          <a:noFill/>
          <a:ln w="9525">
            <a:noFill/>
            <a:miter lim="800000"/>
            <a:headEnd/>
            <a:tailEnd/>
          </a:ln>
        </p:spPr>
      </p:pic>
      <p:grpSp>
        <p:nvGrpSpPr>
          <p:cNvPr id="19464" name="Group 7"/>
          <p:cNvGrpSpPr>
            <a:grpSpLocks/>
          </p:cNvGrpSpPr>
          <p:nvPr/>
        </p:nvGrpSpPr>
        <p:grpSpPr bwMode="auto">
          <a:xfrm>
            <a:off x="3357563" y="1285875"/>
            <a:ext cx="5214937" cy="2798763"/>
            <a:chOff x="2857488" y="3407160"/>
            <a:chExt cx="6000792" cy="3298280"/>
          </a:xfrm>
        </p:grpSpPr>
        <p:pic>
          <p:nvPicPr>
            <p:cNvPr id="19473" name="Picture 2"/>
            <p:cNvPicPr>
              <a:picLocks noChangeAspect="1" noChangeArrowheads="1"/>
            </p:cNvPicPr>
            <p:nvPr/>
          </p:nvPicPr>
          <p:blipFill>
            <a:blip r:embed="rId7" cstate="print"/>
            <a:srcRect/>
            <a:stretch>
              <a:fillRect/>
            </a:stretch>
          </p:blipFill>
          <p:spPr bwMode="auto">
            <a:xfrm>
              <a:off x="2857488" y="3407160"/>
              <a:ext cx="5986473" cy="3298280"/>
            </a:xfrm>
            <a:prstGeom prst="rect">
              <a:avLst/>
            </a:prstGeom>
            <a:noFill/>
            <a:ln w="9525">
              <a:noFill/>
              <a:miter lim="800000"/>
              <a:headEnd/>
              <a:tailEnd/>
            </a:ln>
          </p:spPr>
        </p:pic>
        <p:cxnSp>
          <p:nvCxnSpPr>
            <p:cNvPr id="16" name="Straight Connector 15"/>
            <p:cNvCxnSpPr/>
            <p:nvPr/>
          </p:nvCxnSpPr>
          <p:spPr>
            <a:xfrm rot="5400000">
              <a:off x="4000200" y="4930018"/>
              <a:ext cx="285863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642980" y="5642807"/>
              <a:ext cx="52153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ight Arrow 17"/>
            <p:cNvSpPr/>
            <p:nvPr/>
          </p:nvSpPr>
          <p:spPr>
            <a:xfrm>
              <a:off x="4715267" y="5427660"/>
              <a:ext cx="427454" cy="359200"/>
            </a:xfrm>
            <a:prstGeom prst="right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GB"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477" name="TextBox 12"/>
            <p:cNvSpPr txBox="1">
              <a:spLocks noChangeArrowheads="1"/>
            </p:cNvSpPr>
            <p:nvPr/>
          </p:nvSpPr>
          <p:spPr bwMode="auto">
            <a:xfrm>
              <a:off x="3603344" y="5802248"/>
              <a:ext cx="1724276" cy="530622"/>
            </a:xfrm>
            <a:prstGeom prst="rect">
              <a:avLst/>
            </a:prstGeom>
            <a:solidFill>
              <a:schemeClr val="bg2"/>
            </a:solidFill>
            <a:ln w="9525">
              <a:solidFill>
                <a:srgbClr val="FF0000"/>
              </a:solidFill>
              <a:miter lim="800000"/>
              <a:headEnd/>
              <a:tailEnd/>
            </a:ln>
          </p:spPr>
          <p:txBody>
            <a:bodyPr>
              <a:spAutoFit/>
            </a:bodyPr>
            <a:lstStyle/>
            <a:p>
              <a:r>
                <a:rPr lang="en-GB" sz="2400" b="1">
                  <a:solidFill>
                    <a:srgbClr val="FF0000"/>
                  </a:solidFill>
                </a:rPr>
                <a:t>1.2 nm</a:t>
              </a:r>
            </a:p>
          </p:txBody>
        </p:sp>
      </p:grpSp>
      <p:sp>
        <p:nvSpPr>
          <p:cNvPr id="19465" name="TextBox 21"/>
          <p:cNvSpPr txBox="1">
            <a:spLocks noChangeArrowheads="1"/>
          </p:cNvSpPr>
          <p:nvPr/>
        </p:nvSpPr>
        <p:spPr bwMode="auto">
          <a:xfrm>
            <a:off x="0" y="5000625"/>
            <a:ext cx="5057775" cy="369888"/>
          </a:xfrm>
          <a:prstGeom prst="rect">
            <a:avLst/>
          </a:prstGeom>
          <a:noFill/>
          <a:ln w="9525">
            <a:noFill/>
            <a:miter lim="800000"/>
            <a:headEnd/>
            <a:tailEnd/>
          </a:ln>
        </p:spPr>
        <p:txBody>
          <a:bodyPr wrap="none">
            <a:spAutoFit/>
          </a:bodyPr>
          <a:lstStyle/>
          <a:p>
            <a:r>
              <a:rPr lang="en-GB"/>
              <a:t>Study and tests now ongoing for improvements:</a:t>
            </a:r>
          </a:p>
        </p:txBody>
      </p:sp>
      <p:sp>
        <p:nvSpPr>
          <p:cNvPr id="25" name="TextBox 24"/>
          <p:cNvSpPr txBox="1"/>
          <p:nvPr/>
        </p:nvSpPr>
        <p:spPr>
          <a:xfrm>
            <a:off x="5072063" y="1285875"/>
            <a:ext cx="1325562" cy="369888"/>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lang="en-GB" dirty="0"/>
              <a:t>First result:</a:t>
            </a:r>
            <a:endParaRPr lang="en-GB" dirty="0"/>
          </a:p>
        </p:txBody>
      </p:sp>
      <p:pic>
        <p:nvPicPr>
          <p:cNvPr id="19467" name="Picture 6" descr="FF_FB.jpg"/>
          <p:cNvPicPr>
            <a:picLocks noChangeAspect="1"/>
          </p:cNvPicPr>
          <p:nvPr/>
        </p:nvPicPr>
        <p:blipFill>
          <a:blip r:embed="rId8" cstate="print"/>
          <a:srcRect/>
          <a:stretch>
            <a:fillRect/>
          </a:stretch>
        </p:blipFill>
        <p:spPr bwMode="auto">
          <a:xfrm>
            <a:off x="5072063" y="4143375"/>
            <a:ext cx="3368675" cy="2571750"/>
          </a:xfrm>
          <a:prstGeom prst="rect">
            <a:avLst/>
          </a:prstGeom>
          <a:noFill/>
          <a:ln w="9525">
            <a:noFill/>
            <a:miter lim="800000"/>
            <a:headEnd/>
            <a:tailEnd/>
          </a:ln>
        </p:spPr>
      </p:pic>
      <p:sp>
        <p:nvSpPr>
          <p:cNvPr id="19468" name="TextBox 28"/>
          <p:cNvSpPr txBox="1">
            <a:spLocks noChangeArrowheads="1"/>
          </p:cNvSpPr>
          <p:nvPr/>
        </p:nvSpPr>
        <p:spPr bwMode="auto">
          <a:xfrm>
            <a:off x="285750" y="5345113"/>
            <a:ext cx="4857750" cy="646112"/>
          </a:xfrm>
          <a:prstGeom prst="rect">
            <a:avLst/>
          </a:prstGeom>
          <a:noFill/>
          <a:ln w="9525">
            <a:noFill/>
            <a:miter lim="800000"/>
            <a:headEnd/>
            <a:tailEnd/>
          </a:ln>
        </p:spPr>
        <p:txBody>
          <a:bodyPr>
            <a:spAutoFit/>
          </a:bodyPr>
          <a:lstStyle/>
          <a:p>
            <a:r>
              <a:rPr lang="en-GB"/>
              <a:t>Improve controllers, filters, resolution, mechanics...</a:t>
            </a:r>
          </a:p>
        </p:txBody>
      </p:sp>
      <p:sp>
        <p:nvSpPr>
          <p:cNvPr id="19469" name="TextBox 29"/>
          <p:cNvSpPr txBox="1">
            <a:spLocks noChangeArrowheads="1"/>
          </p:cNvSpPr>
          <p:nvPr/>
        </p:nvSpPr>
        <p:spPr bwMode="auto">
          <a:xfrm>
            <a:off x="285750" y="5916613"/>
            <a:ext cx="4583113" cy="369887"/>
          </a:xfrm>
          <a:prstGeom prst="rect">
            <a:avLst/>
          </a:prstGeom>
          <a:noFill/>
          <a:ln w="9525">
            <a:noFill/>
            <a:miter lim="800000"/>
            <a:headEnd/>
            <a:tailEnd/>
          </a:ln>
        </p:spPr>
        <p:txBody>
          <a:bodyPr wrap="none">
            <a:spAutoFit/>
          </a:bodyPr>
          <a:lstStyle/>
          <a:p>
            <a:r>
              <a:rPr lang="en-GB"/>
              <a:t>Combinations of feedback and feedforward</a:t>
            </a:r>
          </a:p>
        </p:txBody>
      </p:sp>
      <p:sp>
        <p:nvSpPr>
          <p:cNvPr id="20" name="Footer Placeholder 19"/>
          <p:cNvSpPr>
            <a:spLocks noGrp="1"/>
          </p:cNvSpPr>
          <p:nvPr>
            <p:ph type="ftr" sz="quarter" idx="11"/>
          </p:nvPr>
        </p:nvSpPr>
        <p:spPr/>
        <p:txBody>
          <a:bodyPr/>
          <a:lstStyle/>
          <a:p>
            <a:pPr>
              <a:defRPr/>
            </a:pPr>
            <a:r>
              <a:rPr lang="en-GB"/>
              <a:t>K. Artoos, CLIC-ACE5 03.02.2010</a:t>
            </a:r>
            <a:endParaRPr lang="en-GB"/>
          </a:p>
        </p:txBody>
      </p:sp>
      <p:cxnSp>
        <p:nvCxnSpPr>
          <p:cNvPr id="23" name="Straight Arrow Connector 22"/>
          <p:cNvCxnSpPr/>
          <p:nvPr/>
        </p:nvCxnSpPr>
        <p:spPr>
          <a:xfrm rot="16200000" flipH="1">
            <a:off x="2428875" y="3643313"/>
            <a:ext cx="785813" cy="7143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785938" y="4071938"/>
            <a:ext cx="2749550" cy="369887"/>
          </a:xfrm>
          <a:prstGeom prst="rect">
            <a:avLst/>
          </a:prstGeom>
          <a:noFill/>
        </p:spPr>
        <p:txBody>
          <a:bodyPr wrap="none">
            <a:spAutoFit/>
          </a:bodyPr>
          <a:lstStyle/>
          <a:p>
            <a:pPr>
              <a:defRPr/>
            </a:pPr>
            <a:r>
              <a:rPr lang="en-GB" i="1" dirty="0">
                <a:solidFill>
                  <a:schemeClr val="tx2">
                    <a:lumMod val="40000"/>
                    <a:lumOff val="60000"/>
                  </a:schemeClr>
                </a:solidFill>
              </a:rPr>
              <a:t>This is not a TMC table...</a:t>
            </a:r>
            <a:endParaRPr lang="en-GB" i="1" dirty="0">
              <a:solidFill>
                <a:schemeClr val="tx2">
                  <a:lumMod val="40000"/>
                  <a:lumOff val="6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19460" name="Text Box 9"/>
          <p:cNvSpPr txBox="1">
            <a:spLocks noChangeArrowheads="1"/>
          </p:cNvSpPr>
          <p:nvPr/>
        </p:nvSpPr>
        <p:spPr bwMode="auto">
          <a:xfrm>
            <a:off x="142875" y="571500"/>
            <a:ext cx="7235825" cy="40005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a:defRPr/>
            </a:pPr>
            <a:r>
              <a:rPr lang="en-GB" sz="2000" b="1" dirty="0"/>
              <a:t>1.</a:t>
            </a:r>
            <a:r>
              <a:rPr lang="en-GB" sz="2000" dirty="0"/>
              <a:t> Stabilisation </a:t>
            </a:r>
            <a:r>
              <a:rPr lang="en-GB" sz="2000" b="1" dirty="0">
                <a:solidFill>
                  <a:srgbClr val="FF0000"/>
                </a:solidFill>
              </a:rPr>
              <a:t>single </a:t>
            </a:r>
            <a:r>
              <a:rPr lang="en-GB" sz="2000" b="1" dirty="0" err="1">
                <a:solidFill>
                  <a:srgbClr val="FF0000"/>
                </a:solidFill>
              </a:rPr>
              <a:t>d.o.f</a:t>
            </a:r>
            <a:r>
              <a:rPr lang="en-GB" sz="2000" b="1" dirty="0">
                <a:solidFill>
                  <a:srgbClr val="FF0000"/>
                </a:solidFill>
              </a:rPr>
              <a:t>. with small weight</a:t>
            </a:r>
            <a:r>
              <a:rPr lang="en-GB" sz="2000" dirty="0"/>
              <a:t>	(“membrane”)</a:t>
            </a:r>
          </a:p>
        </p:txBody>
      </p:sp>
      <p:pic>
        <p:nvPicPr>
          <p:cNvPr id="20484" name="Picture 7" descr="geophones_membrane.jpg"/>
          <p:cNvPicPr>
            <a:picLocks noChangeAspect="1"/>
          </p:cNvPicPr>
          <p:nvPr/>
        </p:nvPicPr>
        <p:blipFill>
          <a:blip r:embed="rId4" cstate="print"/>
          <a:srcRect/>
          <a:stretch>
            <a:fillRect/>
          </a:stretch>
        </p:blipFill>
        <p:spPr bwMode="auto">
          <a:xfrm>
            <a:off x="285750" y="1143000"/>
            <a:ext cx="1643063" cy="1479550"/>
          </a:xfrm>
          <a:prstGeom prst="rect">
            <a:avLst/>
          </a:prstGeom>
          <a:noFill/>
          <a:ln w="9525">
            <a:noFill/>
            <a:miter lim="800000"/>
            <a:headEnd/>
            <a:tailEnd/>
          </a:ln>
        </p:spPr>
      </p:pic>
      <p:pic>
        <p:nvPicPr>
          <p:cNvPr id="20485" name="Picture 11" descr="CERNlogo"/>
          <p:cNvPicPr>
            <a:picLocks noChangeAspect="1" noChangeArrowheads="1"/>
          </p:cNvPicPr>
          <p:nvPr/>
        </p:nvPicPr>
        <p:blipFill>
          <a:blip r:embed="rId5" cstate="print"/>
          <a:srcRect/>
          <a:stretch>
            <a:fillRect/>
          </a:stretch>
        </p:blipFill>
        <p:spPr bwMode="auto">
          <a:xfrm>
            <a:off x="285750" y="2176463"/>
            <a:ext cx="428625" cy="428625"/>
          </a:xfrm>
          <a:prstGeom prst="rect">
            <a:avLst/>
          </a:prstGeom>
          <a:noFill/>
          <a:ln w="9525">
            <a:noFill/>
            <a:miter lim="800000"/>
            <a:headEnd/>
            <a:tailEnd/>
          </a:ln>
        </p:spPr>
      </p:pic>
      <p:pic>
        <p:nvPicPr>
          <p:cNvPr id="20486" name="Picture 19" descr="newintegratorleadandlag.png"/>
          <p:cNvPicPr>
            <a:picLocks noChangeAspect="1"/>
          </p:cNvPicPr>
          <p:nvPr/>
        </p:nvPicPr>
        <p:blipFill>
          <a:blip r:embed="rId6" cstate="print"/>
          <a:srcRect/>
          <a:stretch>
            <a:fillRect/>
          </a:stretch>
        </p:blipFill>
        <p:spPr bwMode="auto">
          <a:xfrm>
            <a:off x="5000625" y="1143000"/>
            <a:ext cx="3786188" cy="2428875"/>
          </a:xfrm>
          <a:prstGeom prst="rect">
            <a:avLst/>
          </a:prstGeom>
          <a:noFill/>
          <a:ln w="9525">
            <a:noFill/>
            <a:miter lim="800000"/>
            <a:headEnd/>
            <a:tailEnd/>
          </a:ln>
        </p:spPr>
      </p:pic>
      <p:sp>
        <p:nvSpPr>
          <p:cNvPr id="20487" name="TextBox 21"/>
          <p:cNvSpPr txBox="1">
            <a:spLocks noChangeArrowheads="1"/>
          </p:cNvSpPr>
          <p:nvPr/>
        </p:nvSpPr>
        <p:spPr bwMode="auto">
          <a:xfrm>
            <a:off x="357188" y="3000375"/>
            <a:ext cx="2659062" cy="646113"/>
          </a:xfrm>
          <a:prstGeom prst="rect">
            <a:avLst/>
          </a:prstGeom>
          <a:noFill/>
          <a:ln w="9525">
            <a:noFill/>
            <a:miter lim="800000"/>
            <a:headEnd/>
            <a:tailEnd/>
          </a:ln>
        </p:spPr>
        <p:txBody>
          <a:bodyPr wrap="none">
            <a:spAutoFit/>
          </a:bodyPr>
          <a:lstStyle/>
          <a:p>
            <a:r>
              <a:rPr lang="en-GB"/>
              <a:t>Improvements controller</a:t>
            </a:r>
          </a:p>
          <a:p>
            <a:r>
              <a:rPr lang="en-GB"/>
              <a:t>Preliminary results</a:t>
            </a:r>
          </a:p>
        </p:txBody>
      </p:sp>
      <p:pic>
        <p:nvPicPr>
          <p:cNvPr id="20488" name="Picture 11"/>
          <p:cNvPicPr>
            <a:picLocks noChangeAspect="1" noChangeArrowheads="1"/>
          </p:cNvPicPr>
          <p:nvPr/>
        </p:nvPicPr>
        <p:blipFill>
          <a:blip r:embed="rId7" cstate="print"/>
          <a:srcRect l="60036"/>
          <a:stretch>
            <a:fillRect/>
          </a:stretch>
        </p:blipFill>
        <p:spPr bwMode="auto">
          <a:xfrm>
            <a:off x="2071688" y="1500188"/>
            <a:ext cx="1500187" cy="1425575"/>
          </a:xfrm>
          <a:prstGeom prst="rect">
            <a:avLst/>
          </a:prstGeom>
          <a:noFill/>
          <a:ln w="9525">
            <a:noFill/>
            <a:miter lim="800000"/>
            <a:headEnd/>
            <a:tailEnd/>
          </a:ln>
        </p:spPr>
      </p:pic>
      <p:sp>
        <p:nvSpPr>
          <p:cNvPr id="20489" name="TextBox 24"/>
          <p:cNvSpPr txBox="1">
            <a:spLocks noChangeArrowheads="1"/>
          </p:cNvSpPr>
          <p:nvPr/>
        </p:nvSpPr>
        <p:spPr bwMode="auto">
          <a:xfrm>
            <a:off x="3571875" y="3000375"/>
            <a:ext cx="1441450" cy="369888"/>
          </a:xfrm>
          <a:prstGeom prst="rect">
            <a:avLst/>
          </a:prstGeom>
          <a:noFill/>
          <a:ln w="9525">
            <a:noFill/>
            <a:miter lim="800000"/>
            <a:headEnd/>
            <a:tailEnd/>
          </a:ln>
        </p:spPr>
        <p:txBody>
          <a:bodyPr wrap="none">
            <a:spAutoFit/>
          </a:bodyPr>
          <a:lstStyle/>
          <a:p>
            <a:r>
              <a:rPr lang="en-GB"/>
              <a:t>S. Janssens</a:t>
            </a:r>
          </a:p>
        </p:txBody>
      </p:sp>
      <p:sp>
        <p:nvSpPr>
          <p:cNvPr id="20490" name="TextBox 25"/>
          <p:cNvSpPr txBox="1">
            <a:spLocks noChangeArrowheads="1"/>
          </p:cNvSpPr>
          <p:nvPr/>
        </p:nvSpPr>
        <p:spPr bwMode="auto">
          <a:xfrm>
            <a:off x="2143125" y="5786438"/>
            <a:ext cx="1262063" cy="369887"/>
          </a:xfrm>
          <a:prstGeom prst="rect">
            <a:avLst/>
          </a:prstGeom>
          <a:noFill/>
          <a:ln w="9525">
            <a:noFill/>
            <a:miter lim="800000"/>
            <a:headEnd/>
            <a:tailEnd/>
          </a:ln>
        </p:spPr>
        <p:txBody>
          <a:bodyPr wrap="none">
            <a:spAutoFit/>
          </a:bodyPr>
          <a:lstStyle/>
          <a:p>
            <a:r>
              <a:rPr lang="en-GB"/>
              <a:t>Feed back</a:t>
            </a:r>
          </a:p>
        </p:txBody>
      </p:sp>
      <p:pic>
        <p:nvPicPr>
          <p:cNvPr id="20491" name="Picture 27" descr="RMSTT1afternoonto100Hzfeedfoward.png"/>
          <p:cNvPicPr>
            <a:picLocks noChangeAspect="1"/>
          </p:cNvPicPr>
          <p:nvPr/>
        </p:nvPicPr>
        <p:blipFill>
          <a:blip r:embed="rId8" cstate="print"/>
          <a:srcRect/>
          <a:stretch>
            <a:fillRect/>
          </a:stretch>
        </p:blipFill>
        <p:spPr bwMode="auto">
          <a:xfrm>
            <a:off x="4500563" y="3551238"/>
            <a:ext cx="4475162" cy="3306762"/>
          </a:xfrm>
          <a:prstGeom prst="rect">
            <a:avLst/>
          </a:prstGeom>
          <a:noFill/>
          <a:ln w="9525">
            <a:noFill/>
            <a:miter lim="800000"/>
            <a:headEnd/>
            <a:tailEnd/>
          </a:ln>
        </p:spPr>
      </p:pic>
      <p:pic>
        <p:nvPicPr>
          <p:cNvPr id="20492" name="Picture 28" descr="RMSTT1morningto100Hz.png"/>
          <p:cNvPicPr>
            <a:picLocks noChangeAspect="1"/>
          </p:cNvPicPr>
          <p:nvPr/>
        </p:nvPicPr>
        <p:blipFill>
          <a:blip r:embed="rId9" cstate="print"/>
          <a:srcRect/>
          <a:stretch>
            <a:fillRect/>
          </a:stretch>
        </p:blipFill>
        <p:spPr bwMode="auto">
          <a:xfrm>
            <a:off x="-214313" y="3559175"/>
            <a:ext cx="5000626" cy="3298825"/>
          </a:xfrm>
          <a:prstGeom prst="rect">
            <a:avLst/>
          </a:prstGeom>
          <a:noFill/>
          <a:ln w="9525">
            <a:noFill/>
            <a:miter lim="800000"/>
            <a:headEnd/>
            <a:tailEnd/>
          </a:ln>
        </p:spPr>
      </p:pic>
      <p:sp>
        <p:nvSpPr>
          <p:cNvPr id="20493" name="TextBox 29"/>
          <p:cNvSpPr txBox="1">
            <a:spLocks noChangeArrowheads="1"/>
          </p:cNvSpPr>
          <p:nvPr/>
        </p:nvSpPr>
        <p:spPr bwMode="auto">
          <a:xfrm>
            <a:off x="5929313" y="1357313"/>
            <a:ext cx="1198562" cy="369887"/>
          </a:xfrm>
          <a:prstGeom prst="rect">
            <a:avLst/>
          </a:prstGeom>
          <a:noFill/>
          <a:ln w="9525">
            <a:noFill/>
            <a:miter lim="800000"/>
            <a:headEnd/>
            <a:tailEnd/>
          </a:ln>
        </p:spPr>
        <p:txBody>
          <a:bodyPr wrap="none">
            <a:spAutoFit/>
          </a:bodyPr>
          <a:lstStyle/>
          <a:p>
            <a:r>
              <a:rPr lang="en-GB"/>
              <a:t>Feedback</a:t>
            </a:r>
          </a:p>
        </p:txBody>
      </p:sp>
      <p:sp>
        <p:nvSpPr>
          <p:cNvPr id="20494" name="TextBox 30"/>
          <p:cNvSpPr txBox="1">
            <a:spLocks noChangeArrowheads="1"/>
          </p:cNvSpPr>
          <p:nvPr/>
        </p:nvSpPr>
        <p:spPr bwMode="auto">
          <a:xfrm>
            <a:off x="1274763" y="4286250"/>
            <a:ext cx="3368675" cy="369888"/>
          </a:xfrm>
          <a:prstGeom prst="rect">
            <a:avLst/>
          </a:prstGeom>
          <a:noFill/>
          <a:ln w="9525">
            <a:noFill/>
            <a:miter lim="800000"/>
            <a:headEnd/>
            <a:tailEnd/>
          </a:ln>
        </p:spPr>
        <p:txBody>
          <a:bodyPr wrap="none">
            <a:spAutoFit/>
          </a:bodyPr>
          <a:lstStyle/>
          <a:p>
            <a:r>
              <a:rPr lang="en-GB"/>
              <a:t>5.5 nm down to 3.5 nm @ 1 Hz</a:t>
            </a:r>
          </a:p>
        </p:txBody>
      </p:sp>
      <p:cxnSp>
        <p:nvCxnSpPr>
          <p:cNvPr id="33" name="Straight Arrow Connector 32"/>
          <p:cNvCxnSpPr/>
          <p:nvPr/>
        </p:nvCxnSpPr>
        <p:spPr>
          <a:xfrm rot="10800000" flipV="1">
            <a:off x="1714500" y="4643438"/>
            <a:ext cx="571500"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496" name="TextBox 35"/>
          <p:cNvSpPr txBox="1">
            <a:spLocks noChangeArrowheads="1"/>
          </p:cNvSpPr>
          <p:nvPr/>
        </p:nvSpPr>
        <p:spPr bwMode="auto">
          <a:xfrm>
            <a:off x="5875338" y="4273550"/>
            <a:ext cx="2982912" cy="369888"/>
          </a:xfrm>
          <a:prstGeom prst="rect">
            <a:avLst/>
          </a:prstGeom>
          <a:noFill/>
          <a:ln w="9525">
            <a:noFill/>
            <a:miter lim="800000"/>
            <a:headEnd/>
            <a:tailEnd/>
          </a:ln>
        </p:spPr>
        <p:txBody>
          <a:bodyPr wrap="none">
            <a:spAutoFit/>
          </a:bodyPr>
          <a:lstStyle/>
          <a:p>
            <a:r>
              <a:rPr lang="en-GB"/>
              <a:t>6 nm down to 3 nm @ 1 Hz</a:t>
            </a:r>
          </a:p>
        </p:txBody>
      </p:sp>
      <p:cxnSp>
        <p:nvCxnSpPr>
          <p:cNvPr id="37" name="Straight Arrow Connector 36"/>
          <p:cNvCxnSpPr/>
          <p:nvPr/>
        </p:nvCxnSpPr>
        <p:spPr>
          <a:xfrm rot="10800000" flipV="1">
            <a:off x="6286500" y="4714875"/>
            <a:ext cx="571500"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498" name="TextBox 37"/>
          <p:cNvSpPr txBox="1">
            <a:spLocks noChangeArrowheads="1"/>
          </p:cNvSpPr>
          <p:nvPr/>
        </p:nvSpPr>
        <p:spPr bwMode="auto">
          <a:xfrm>
            <a:off x="2143125" y="3786188"/>
            <a:ext cx="1196975" cy="369887"/>
          </a:xfrm>
          <a:prstGeom prst="rect">
            <a:avLst/>
          </a:prstGeom>
          <a:noFill/>
          <a:ln w="9525">
            <a:noFill/>
            <a:miter lim="800000"/>
            <a:headEnd/>
            <a:tailEnd/>
          </a:ln>
        </p:spPr>
        <p:txBody>
          <a:bodyPr wrap="none">
            <a:spAutoFit/>
          </a:bodyPr>
          <a:lstStyle/>
          <a:p>
            <a:r>
              <a:rPr lang="en-GB"/>
              <a:t>Feedback</a:t>
            </a:r>
          </a:p>
        </p:txBody>
      </p:sp>
      <p:sp>
        <p:nvSpPr>
          <p:cNvPr id="20499" name="TextBox 38"/>
          <p:cNvSpPr txBox="1">
            <a:spLocks noChangeArrowheads="1"/>
          </p:cNvSpPr>
          <p:nvPr/>
        </p:nvSpPr>
        <p:spPr bwMode="auto">
          <a:xfrm>
            <a:off x="6500813" y="3786188"/>
            <a:ext cx="1479550" cy="369887"/>
          </a:xfrm>
          <a:prstGeom prst="rect">
            <a:avLst/>
          </a:prstGeom>
          <a:noFill/>
          <a:ln w="9525">
            <a:noFill/>
            <a:miter lim="800000"/>
            <a:headEnd/>
            <a:tailEnd/>
          </a:ln>
        </p:spPr>
        <p:txBody>
          <a:bodyPr wrap="none">
            <a:spAutoFit/>
          </a:bodyPr>
          <a:lstStyle/>
          <a:p>
            <a:r>
              <a:rPr lang="en-GB"/>
              <a:t>Feedforward</a:t>
            </a:r>
          </a:p>
        </p:txBody>
      </p:sp>
      <p:sp>
        <p:nvSpPr>
          <p:cNvPr id="23" name="Footer Placeholder 22"/>
          <p:cNvSpPr>
            <a:spLocks noGrp="1"/>
          </p:cNvSpPr>
          <p:nvPr>
            <p:ph type="ftr" sz="quarter" idx="11"/>
          </p:nvPr>
        </p:nvSpPr>
        <p:spPr/>
        <p:txBody>
          <a:bodyPr/>
          <a:lstStyle/>
          <a:p>
            <a:pPr>
              <a:defRPr/>
            </a:pPr>
            <a:r>
              <a:rPr lang="en-GB"/>
              <a:t>K. Artoos, CLIC-ACE5 03.02.2010</a:t>
            </a:r>
            <a:endParaRPr lang="en-GB"/>
          </a:p>
        </p:txBody>
      </p:sp>
      <p:sp>
        <p:nvSpPr>
          <p:cNvPr id="20501" name="TextBox 2"/>
          <p:cNvSpPr txBox="1">
            <a:spLocks noChangeArrowheads="1"/>
          </p:cNvSpPr>
          <p:nvPr/>
        </p:nvSpPr>
        <p:spPr bwMode="auto">
          <a:xfrm>
            <a:off x="0" y="0"/>
            <a:ext cx="7138988" cy="461963"/>
          </a:xfrm>
          <a:prstGeom prst="rect">
            <a:avLst/>
          </a:prstGeom>
          <a:noFill/>
          <a:ln w="9525">
            <a:noFill/>
            <a:miter lim="800000"/>
            <a:headEnd/>
            <a:tailEnd/>
          </a:ln>
        </p:spPr>
        <p:txBody>
          <a:bodyPr wrap="none">
            <a:spAutoFit/>
          </a:bodyPr>
          <a:lstStyle/>
          <a:p>
            <a:r>
              <a:rPr lang="en-GB" sz="2400">
                <a:latin typeface="Calibri" pitchFamily="34" charset="0"/>
              </a:rPr>
              <a:t>CERN option: Steps toward performance demonstration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licStabLogo"/>
          <p:cNvPicPr>
            <a:picLocks noChangeAspect="1" noChangeArrowheads="1"/>
          </p:cNvPicPr>
          <p:nvPr/>
        </p:nvPicPr>
        <p:blipFill>
          <a:blip r:embed="rId4" cstate="print"/>
          <a:srcRect/>
          <a:stretch>
            <a:fillRect/>
          </a:stretch>
        </p:blipFill>
        <p:spPr bwMode="auto">
          <a:xfrm>
            <a:off x="7467600" y="77788"/>
            <a:ext cx="1584325" cy="912812"/>
          </a:xfrm>
          <a:prstGeom prst="rect">
            <a:avLst/>
          </a:prstGeom>
          <a:noFill/>
          <a:ln w="9525">
            <a:noFill/>
            <a:miter lim="800000"/>
            <a:headEnd/>
            <a:tailEnd/>
          </a:ln>
        </p:spPr>
      </p:pic>
      <p:sp>
        <p:nvSpPr>
          <p:cNvPr id="1028" name="Title 5"/>
          <p:cNvSpPr>
            <a:spLocks noGrp="1"/>
          </p:cNvSpPr>
          <p:nvPr>
            <p:ph type="ctrTitle"/>
          </p:nvPr>
        </p:nvSpPr>
        <p:spPr>
          <a:xfrm>
            <a:off x="0" y="0"/>
            <a:ext cx="4071938" cy="1000125"/>
          </a:xfrm>
        </p:spPr>
        <p:txBody>
          <a:bodyPr/>
          <a:lstStyle/>
          <a:p>
            <a:pPr eaLnBrk="1" hangingPunct="1"/>
            <a:r>
              <a:rPr lang="en-GB" sz="2800" smtClean="0"/>
              <a:t>Requirements Stability</a:t>
            </a:r>
          </a:p>
        </p:txBody>
      </p:sp>
      <p:sp>
        <p:nvSpPr>
          <p:cNvPr id="1029" name="TextBox 8"/>
          <p:cNvSpPr txBox="1">
            <a:spLocks noChangeArrowheads="1"/>
          </p:cNvSpPr>
          <p:nvPr/>
        </p:nvSpPr>
        <p:spPr bwMode="auto">
          <a:xfrm>
            <a:off x="357188" y="3214688"/>
            <a:ext cx="5180012" cy="400050"/>
          </a:xfrm>
          <a:prstGeom prst="rect">
            <a:avLst/>
          </a:prstGeom>
          <a:noFill/>
          <a:ln w="9525">
            <a:noFill/>
            <a:miter lim="800000"/>
            <a:headEnd/>
            <a:tailEnd/>
          </a:ln>
        </p:spPr>
        <p:txBody>
          <a:bodyPr wrap="none">
            <a:spAutoFit/>
          </a:bodyPr>
          <a:lstStyle/>
          <a:p>
            <a:r>
              <a:rPr lang="en-GB" sz="2000">
                <a:latin typeface="Calibri" pitchFamily="34" charset="0"/>
              </a:rPr>
              <a:t>Values in </a:t>
            </a:r>
            <a:r>
              <a:rPr lang="en-GB" sz="2000" b="1" u="sng">
                <a:latin typeface="Calibri" pitchFamily="34" charset="0"/>
              </a:rPr>
              <a:t>integrated r.m.s. displacement at 1 Hz</a:t>
            </a:r>
          </a:p>
        </p:txBody>
      </p:sp>
      <p:pic>
        <p:nvPicPr>
          <p:cNvPr id="1030" name="Picture 2"/>
          <p:cNvPicPr>
            <a:picLocks noChangeAspect="1" noChangeArrowheads="1"/>
          </p:cNvPicPr>
          <p:nvPr/>
        </p:nvPicPr>
        <p:blipFill>
          <a:blip r:embed="rId5" cstate="print"/>
          <a:srcRect/>
          <a:stretch>
            <a:fillRect/>
          </a:stretch>
        </p:blipFill>
        <p:spPr bwMode="auto">
          <a:xfrm>
            <a:off x="2286000" y="3643313"/>
            <a:ext cx="6715125" cy="2751137"/>
          </a:xfrm>
          <a:prstGeom prst="rect">
            <a:avLst/>
          </a:prstGeom>
          <a:noFill/>
          <a:ln w="9525">
            <a:noFill/>
            <a:miter lim="800000"/>
            <a:headEnd/>
            <a:tailEnd/>
          </a:ln>
        </p:spPr>
      </p:pic>
      <p:graphicFrame>
        <p:nvGraphicFramePr>
          <p:cNvPr id="1026" name="Object 2"/>
          <p:cNvGraphicFramePr>
            <a:graphicFrameLocks noChangeAspect="1"/>
          </p:cNvGraphicFramePr>
          <p:nvPr/>
        </p:nvGraphicFramePr>
        <p:xfrm>
          <a:off x="357188" y="3786188"/>
          <a:ext cx="1819275" cy="714375"/>
        </p:xfrm>
        <a:graphic>
          <a:graphicData uri="http://schemas.openxmlformats.org/presentationml/2006/ole">
            <p:oleObj spid="_x0000_s1026" name="Equation" r:id="rId6" imgW="1282680" imgH="507960" progId="Equation.3">
              <p:embed/>
            </p:oleObj>
          </a:graphicData>
        </a:graphic>
      </p:graphicFrame>
      <p:sp>
        <p:nvSpPr>
          <p:cNvPr id="16" name="TextBox 15"/>
          <p:cNvSpPr txBox="1"/>
          <p:nvPr/>
        </p:nvSpPr>
        <p:spPr>
          <a:xfrm>
            <a:off x="7961313" y="6167438"/>
            <a:ext cx="1131887" cy="336550"/>
          </a:xfrm>
          <a:prstGeom prst="rect">
            <a:avLst/>
          </a:prstGeom>
          <a:noFill/>
        </p:spPr>
        <p:txBody>
          <a:bodyPr wrap="none">
            <a:spAutoFit/>
          </a:bodyPr>
          <a:lstStyle/>
          <a:p>
            <a:pPr fontAlgn="auto">
              <a:spcBef>
                <a:spcPts val="0"/>
              </a:spcBef>
              <a:spcAft>
                <a:spcPts val="0"/>
              </a:spcAft>
              <a:defRPr/>
            </a:pPr>
            <a:r>
              <a:rPr lang="en-GB" sz="1600" dirty="0">
                <a:solidFill>
                  <a:schemeClr val="bg1">
                    <a:lumMod val="50000"/>
                  </a:schemeClr>
                </a:solidFill>
                <a:latin typeface="+mn-lt"/>
              </a:rPr>
              <a:t>C. Collette</a:t>
            </a:r>
          </a:p>
        </p:txBody>
      </p:sp>
      <p:graphicFrame>
        <p:nvGraphicFramePr>
          <p:cNvPr id="18" name="Group 25"/>
          <p:cNvGraphicFramePr>
            <a:graphicFrameLocks noGrp="1"/>
          </p:cNvGraphicFramePr>
          <p:nvPr/>
        </p:nvGraphicFramePr>
        <p:xfrm>
          <a:off x="428625" y="1033463"/>
          <a:ext cx="4953000" cy="1752601"/>
        </p:xfrm>
        <a:graphic>
          <a:graphicData uri="http://schemas.openxmlformats.org/drawingml/2006/table">
            <a:tbl>
              <a:tblPr/>
              <a:tblGrid>
                <a:gridCol w="1371600"/>
                <a:gridCol w="1676400"/>
                <a:gridCol w="1905000"/>
              </a:tblGrid>
              <a:tr h="735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Final Focus quadrupoles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Main beam quadrupoles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Vertical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0.1 nm &gt; 4 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 nm &gt; 1 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Lateral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5 nm &gt; 4 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5 nm &gt; 1 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 name="Rectangle 18"/>
          <p:cNvSpPr/>
          <p:nvPr/>
        </p:nvSpPr>
        <p:spPr>
          <a:xfrm>
            <a:off x="3500438" y="1071563"/>
            <a:ext cx="1857375" cy="1714500"/>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GB"/>
          </a:p>
        </p:txBody>
      </p:sp>
      <p:sp>
        <p:nvSpPr>
          <p:cNvPr id="10" name="Footer Placeholder 9"/>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68616" name="Text Box 8"/>
          <p:cNvSpPr txBox="1">
            <a:spLocks noChangeArrowheads="1"/>
          </p:cNvSpPr>
          <p:nvPr/>
        </p:nvSpPr>
        <p:spPr bwMode="auto">
          <a:xfrm>
            <a:off x="0" y="0"/>
            <a:ext cx="5500688" cy="954088"/>
          </a:xfrm>
          <a:prstGeom prst="rect">
            <a:avLst/>
          </a:prstGeom>
          <a:noFill/>
          <a:ln w="9525">
            <a:noFill/>
            <a:miter lim="800000"/>
            <a:headEnd/>
            <a:tailEnd/>
          </a:ln>
          <a:effectLst/>
        </p:spPr>
        <p:txBody>
          <a:bodyPr>
            <a:spAutoFit/>
          </a:bodyPr>
          <a:lstStyle/>
          <a:p>
            <a:pPr>
              <a:defRPr/>
            </a:pPr>
            <a:r>
              <a:rPr lang="fr-FR" sz="2800" dirty="0">
                <a:latin typeface="+mj-lt"/>
              </a:rPr>
              <a:t>Option CERN: </a:t>
            </a:r>
            <a:r>
              <a:rPr lang="fr-FR" sz="2800" dirty="0" err="1">
                <a:latin typeface="+mj-lt"/>
              </a:rPr>
              <a:t>Rigid</a:t>
            </a:r>
            <a:r>
              <a:rPr lang="fr-FR" sz="2800" dirty="0">
                <a:latin typeface="+mj-lt"/>
              </a:rPr>
              <a:t> </a:t>
            </a:r>
            <a:r>
              <a:rPr lang="fr-FR" sz="2800" dirty="0">
                <a:latin typeface="+mj-lt"/>
              </a:rPr>
              <a:t>support and active vibration control</a:t>
            </a:r>
            <a:endParaRPr lang="fr-FR" sz="2800" dirty="0">
              <a:latin typeface="+mj-lt"/>
            </a:endParaRPr>
          </a:p>
        </p:txBody>
      </p:sp>
      <p:sp>
        <p:nvSpPr>
          <p:cNvPr id="13" name="Bent-Up Arrow 12"/>
          <p:cNvSpPr/>
          <p:nvPr/>
        </p:nvSpPr>
        <p:spPr>
          <a:xfrm rot="5400000">
            <a:off x="250031" y="1178719"/>
            <a:ext cx="500063" cy="428625"/>
          </a:xfrm>
          <a:prstGeom prst="bentUpArrow">
            <a:avLst>
              <a:gd name="adj1" fmla="val 25000"/>
              <a:gd name="adj2" fmla="val 25000"/>
              <a:gd name="adj3"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1509" name="TextBox 13"/>
          <p:cNvSpPr txBox="1">
            <a:spLocks noChangeArrowheads="1"/>
          </p:cNvSpPr>
          <p:nvPr/>
        </p:nvSpPr>
        <p:spPr bwMode="auto">
          <a:xfrm>
            <a:off x="857250" y="1071563"/>
            <a:ext cx="6143625" cy="830262"/>
          </a:xfrm>
          <a:prstGeom prst="rect">
            <a:avLst/>
          </a:prstGeom>
          <a:noFill/>
          <a:ln w="9525">
            <a:noFill/>
            <a:miter lim="800000"/>
            <a:headEnd/>
            <a:tailEnd/>
          </a:ln>
        </p:spPr>
        <p:txBody>
          <a:bodyPr>
            <a:spAutoFit/>
          </a:bodyPr>
          <a:lstStyle/>
          <a:p>
            <a:r>
              <a:rPr lang="en-GB" sz="2400"/>
              <a:t>Bonus:</a:t>
            </a:r>
            <a:r>
              <a:rPr lang="en-GB"/>
              <a:t> </a:t>
            </a:r>
            <a:r>
              <a:rPr lang="en-GB" sz="2400"/>
              <a:t>possibility to </a:t>
            </a:r>
            <a:r>
              <a:rPr lang="en-GB" sz="2400" b="1" u="sng"/>
              <a:t>nano position</a:t>
            </a:r>
            <a:r>
              <a:rPr lang="en-GB" sz="2400"/>
              <a:t> the Quadrupole</a:t>
            </a:r>
          </a:p>
        </p:txBody>
      </p:sp>
      <p:pic>
        <p:nvPicPr>
          <p:cNvPr id="21510" name="Picture 3"/>
          <p:cNvPicPr>
            <a:picLocks noChangeAspect="1" noChangeArrowheads="1"/>
          </p:cNvPicPr>
          <p:nvPr/>
        </p:nvPicPr>
        <p:blipFill>
          <a:blip r:embed="rId4" cstate="print"/>
          <a:srcRect/>
          <a:stretch>
            <a:fillRect/>
          </a:stretch>
        </p:blipFill>
        <p:spPr bwMode="auto">
          <a:xfrm>
            <a:off x="6357938" y="1214438"/>
            <a:ext cx="2571750" cy="1590675"/>
          </a:xfrm>
          <a:prstGeom prst="rect">
            <a:avLst/>
          </a:prstGeom>
          <a:noFill/>
          <a:ln w="9525">
            <a:noFill/>
            <a:miter lim="800000"/>
            <a:headEnd/>
            <a:tailEnd/>
          </a:ln>
        </p:spPr>
      </p:pic>
      <p:sp>
        <p:nvSpPr>
          <p:cNvPr id="21511" name="TextBox 21"/>
          <p:cNvSpPr txBox="1">
            <a:spLocks noChangeArrowheads="1"/>
          </p:cNvSpPr>
          <p:nvPr/>
        </p:nvSpPr>
        <p:spPr bwMode="auto">
          <a:xfrm>
            <a:off x="1363663" y="1857375"/>
            <a:ext cx="4524375" cy="307975"/>
          </a:xfrm>
          <a:prstGeom prst="rect">
            <a:avLst/>
          </a:prstGeom>
          <a:noFill/>
          <a:ln w="9525">
            <a:noFill/>
            <a:miter lim="800000"/>
            <a:headEnd/>
            <a:tailEnd/>
          </a:ln>
        </p:spPr>
        <p:txBody>
          <a:bodyPr wrap="none">
            <a:spAutoFit/>
          </a:bodyPr>
          <a:lstStyle/>
          <a:p>
            <a:r>
              <a:rPr lang="en-GB" sz="1400"/>
              <a:t>Ref. D. Schulte CLIC-ACE4 : “Fine quadrupole motion”</a:t>
            </a:r>
          </a:p>
        </p:txBody>
      </p:sp>
      <p:sp>
        <p:nvSpPr>
          <p:cNvPr id="21512" name="TextBox 22"/>
          <p:cNvSpPr txBox="1">
            <a:spLocks noChangeArrowheads="1"/>
          </p:cNvSpPr>
          <p:nvPr/>
        </p:nvSpPr>
        <p:spPr bwMode="auto">
          <a:xfrm>
            <a:off x="1316038" y="2184400"/>
            <a:ext cx="4684712" cy="306388"/>
          </a:xfrm>
          <a:prstGeom prst="rect">
            <a:avLst/>
          </a:prstGeom>
          <a:noFill/>
          <a:ln w="9525">
            <a:noFill/>
            <a:miter lim="800000"/>
            <a:headEnd/>
            <a:tailEnd/>
          </a:ln>
        </p:spPr>
        <p:txBody>
          <a:bodyPr wrap="none">
            <a:spAutoFit/>
          </a:bodyPr>
          <a:lstStyle/>
          <a:p>
            <a:r>
              <a:rPr lang="en-GB" sz="1400"/>
              <a:t>“Modify position quadrupole in between pulses (~ 5 ms) “</a:t>
            </a:r>
          </a:p>
        </p:txBody>
      </p:sp>
      <p:sp>
        <p:nvSpPr>
          <p:cNvPr id="21513" name="TextBox 23"/>
          <p:cNvSpPr txBox="1">
            <a:spLocks noChangeArrowheads="1"/>
          </p:cNvSpPr>
          <p:nvPr/>
        </p:nvSpPr>
        <p:spPr bwMode="auto">
          <a:xfrm>
            <a:off x="2928938" y="2571750"/>
            <a:ext cx="3246437" cy="369888"/>
          </a:xfrm>
          <a:prstGeom prst="rect">
            <a:avLst/>
          </a:prstGeom>
          <a:noFill/>
          <a:ln w="9525">
            <a:noFill/>
            <a:miter lim="800000"/>
            <a:headEnd/>
            <a:tailEnd/>
          </a:ln>
        </p:spPr>
        <p:txBody>
          <a:bodyPr wrap="none">
            <a:spAutoFit/>
          </a:bodyPr>
          <a:lstStyle/>
          <a:p>
            <a:r>
              <a:rPr lang="en-GB"/>
              <a:t>“Range 20 </a:t>
            </a:r>
            <a:r>
              <a:rPr lang="el-GR">
                <a:latin typeface="Calibri" pitchFamily="34" charset="0"/>
              </a:rPr>
              <a:t>μ</a:t>
            </a:r>
            <a:r>
              <a:rPr lang="fr-FR">
                <a:latin typeface="Calibri" pitchFamily="34" charset="0"/>
              </a:rPr>
              <a:t>m, precision 2nm »</a:t>
            </a:r>
            <a:endParaRPr lang="en-GB"/>
          </a:p>
        </p:txBody>
      </p:sp>
      <p:sp>
        <p:nvSpPr>
          <p:cNvPr id="18" name="TextBox 17"/>
          <p:cNvSpPr txBox="1">
            <a:spLocks noChangeArrowheads="1"/>
          </p:cNvSpPr>
          <p:nvPr/>
        </p:nvSpPr>
        <p:spPr bwMode="auto">
          <a:xfrm>
            <a:off x="571500" y="3286125"/>
            <a:ext cx="3557588" cy="369888"/>
          </a:xfrm>
          <a:prstGeom prst="rect">
            <a:avLst/>
          </a:prstGeom>
          <a:noFill/>
          <a:ln w="9525">
            <a:noFill/>
            <a:miter lim="800000"/>
            <a:headEnd/>
            <a:tailEnd/>
          </a:ln>
        </p:spPr>
        <p:txBody>
          <a:bodyPr wrap="none">
            <a:spAutoFit/>
          </a:bodyPr>
          <a:lstStyle/>
          <a:p>
            <a:r>
              <a:rPr lang="en-GB"/>
              <a:t>Demonstration nano positioning :</a:t>
            </a:r>
          </a:p>
        </p:txBody>
      </p:sp>
      <p:pic>
        <p:nvPicPr>
          <p:cNvPr id="19" name="Picture 18" descr="10 nm 50Hz with pxi.png"/>
          <p:cNvPicPr>
            <a:picLocks noChangeAspect="1"/>
          </p:cNvPicPr>
          <p:nvPr/>
        </p:nvPicPr>
        <p:blipFill>
          <a:blip r:embed="rId5" cstate="print"/>
          <a:srcRect l="6290" r="5643"/>
          <a:stretch>
            <a:fillRect/>
          </a:stretch>
        </p:blipFill>
        <p:spPr bwMode="auto">
          <a:xfrm>
            <a:off x="4279900" y="2955925"/>
            <a:ext cx="4649788" cy="3902075"/>
          </a:xfrm>
          <a:prstGeom prst="rect">
            <a:avLst/>
          </a:prstGeom>
          <a:noFill/>
          <a:ln w="9525">
            <a:noFill/>
            <a:miter lim="800000"/>
            <a:headEnd/>
            <a:tailEnd/>
          </a:ln>
        </p:spPr>
      </p:pic>
      <p:sp>
        <p:nvSpPr>
          <p:cNvPr id="27" name="TextBox 26"/>
          <p:cNvSpPr txBox="1">
            <a:spLocks noChangeArrowheads="1"/>
          </p:cNvSpPr>
          <p:nvPr/>
        </p:nvSpPr>
        <p:spPr bwMode="auto">
          <a:xfrm>
            <a:off x="2208213" y="5857875"/>
            <a:ext cx="2006600" cy="584200"/>
          </a:xfrm>
          <a:prstGeom prst="rect">
            <a:avLst/>
          </a:prstGeom>
          <a:noFill/>
          <a:ln w="9525">
            <a:noFill/>
            <a:miter lim="800000"/>
            <a:headEnd/>
            <a:tailEnd/>
          </a:ln>
        </p:spPr>
        <p:txBody>
          <a:bodyPr wrap="none">
            <a:spAutoFit/>
          </a:bodyPr>
          <a:lstStyle/>
          <a:p>
            <a:r>
              <a:rPr lang="en-GB" sz="3200"/>
              <a:t>For FREE</a:t>
            </a:r>
          </a:p>
        </p:txBody>
      </p:sp>
      <p:sp>
        <p:nvSpPr>
          <p:cNvPr id="28" name="TextBox 27"/>
          <p:cNvSpPr txBox="1">
            <a:spLocks noChangeArrowheads="1"/>
          </p:cNvSpPr>
          <p:nvPr/>
        </p:nvSpPr>
        <p:spPr bwMode="auto">
          <a:xfrm>
            <a:off x="2571750" y="5643563"/>
            <a:ext cx="1557338" cy="369887"/>
          </a:xfrm>
          <a:prstGeom prst="rect">
            <a:avLst/>
          </a:prstGeom>
          <a:noFill/>
          <a:ln w="9525">
            <a:noFill/>
            <a:miter lim="800000"/>
            <a:headEnd/>
            <a:tailEnd/>
          </a:ln>
        </p:spPr>
        <p:txBody>
          <a:bodyPr wrap="none">
            <a:spAutoFit/>
          </a:bodyPr>
          <a:lstStyle/>
          <a:p>
            <a:r>
              <a:rPr lang="en-GB"/>
              <a:t>10 nm, 50 Hz</a:t>
            </a:r>
          </a:p>
        </p:txBody>
      </p:sp>
      <p:sp>
        <p:nvSpPr>
          <p:cNvPr id="30" name="TextBox 29"/>
          <p:cNvSpPr txBox="1">
            <a:spLocks noChangeArrowheads="1"/>
          </p:cNvSpPr>
          <p:nvPr/>
        </p:nvSpPr>
        <p:spPr bwMode="auto">
          <a:xfrm>
            <a:off x="5214938" y="3357563"/>
            <a:ext cx="1441450" cy="369887"/>
          </a:xfrm>
          <a:prstGeom prst="rect">
            <a:avLst/>
          </a:prstGeom>
          <a:noFill/>
          <a:ln w="9525">
            <a:noFill/>
            <a:miter lim="800000"/>
            <a:headEnd/>
            <a:tailEnd/>
          </a:ln>
        </p:spPr>
        <p:txBody>
          <a:bodyPr wrap="none">
            <a:spAutoFit/>
          </a:bodyPr>
          <a:lstStyle/>
          <a:p>
            <a:r>
              <a:rPr lang="en-GB"/>
              <a:t>S. Janssens</a:t>
            </a:r>
          </a:p>
        </p:txBody>
      </p:sp>
      <p:sp>
        <p:nvSpPr>
          <p:cNvPr id="15" name="TextBox 14"/>
          <p:cNvSpPr txBox="1">
            <a:spLocks noChangeArrowheads="1"/>
          </p:cNvSpPr>
          <p:nvPr/>
        </p:nvSpPr>
        <p:spPr bwMode="auto">
          <a:xfrm>
            <a:off x="357188" y="5072063"/>
            <a:ext cx="3762375" cy="369887"/>
          </a:xfrm>
          <a:prstGeom prst="rect">
            <a:avLst/>
          </a:prstGeom>
          <a:noFill/>
          <a:ln w="9525">
            <a:noFill/>
            <a:miter lim="800000"/>
            <a:headEnd/>
            <a:tailEnd/>
          </a:ln>
        </p:spPr>
        <p:txBody>
          <a:bodyPr wrap="none">
            <a:spAutoFit/>
          </a:bodyPr>
          <a:lstStyle/>
          <a:p>
            <a:r>
              <a:rPr lang="en-GB"/>
              <a:t>Measured with PI capacitive gauge</a:t>
            </a:r>
          </a:p>
        </p:txBody>
      </p:sp>
      <p:sp>
        <p:nvSpPr>
          <p:cNvPr id="17" name="Footer Placeholder 16"/>
          <p:cNvSpPr>
            <a:spLocks noGrp="1"/>
          </p:cNvSpPr>
          <p:nvPr>
            <p:ph type="ftr" sz="quarter" idx="11"/>
          </p:nvPr>
        </p:nvSpPr>
        <p:spPr/>
        <p:txBody>
          <a:bodyPr/>
          <a:lstStyle/>
          <a:p>
            <a:pPr>
              <a:defRPr/>
            </a:pPr>
            <a:r>
              <a:rPr lang="en-GB"/>
              <a:t>K. Artoos, CLIC-ACE5 03.02.2010</a:t>
            </a:r>
            <a:endParaRPr lang="en-GB" dirty="0"/>
          </a:p>
        </p:txBody>
      </p:sp>
      <p:sp>
        <p:nvSpPr>
          <p:cNvPr id="20" name="TextBox 19"/>
          <p:cNvSpPr txBox="1">
            <a:spLocks noChangeArrowheads="1"/>
          </p:cNvSpPr>
          <p:nvPr/>
        </p:nvSpPr>
        <p:spPr bwMode="auto">
          <a:xfrm>
            <a:off x="2803525" y="3714750"/>
            <a:ext cx="1196975" cy="369888"/>
          </a:xfrm>
          <a:prstGeom prst="rect">
            <a:avLst/>
          </a:prstGeom>
          <a:noFill/>
          <a:ln w="9525">
            <a:noFill/>
            <a:miter lim="800000"/>
            <a:headEnd/>
            <a:tailEnd/>
          </a:ln>
        </p:spPr>
        <p:txBody>
          <a:bodyPr wrap="none">
            <a:spAutoFit/>
          </a:bodyPr>
          <a:lstStyle/>
          <a:p>
            <a:r>
              <a:rPr lang="en-GB"/>
              <a:t>open loop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blinds(horizontal)">
                                      <p:cBhvr>
                                        <p:cTn id="10" dur="500"/>
                                        <p:tgtEl>
                                          <p:spTgt spid="2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linds(horizontal)">
                                      <p:cBhvr>
                                        <p:cTn id="13" dur="500"/>
                                        <p:tgtEl>
                                          <p:spTgt spid="2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linds(horizontal)">
                                      <p:cBhvr>
                                        <p:cTn id="16" dur="500"/>
                                        <p:tgtEl>
                                          <p:spTgt spid="30"/>
                                        </p:tgtEl>
                                      </p:cBhvr>
                                    </p:animEffect>
                                  </p:childTnLst>
                                </p:cTn>
                              </p:par>
                              <p:par>
                                <p:cTn id="17" presetID="3" presetClass="entr" presetSubtype="1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linds(horizontal)">
                                      <p:cBhvr>
                                        <p:cTn id="19" dur="500"/>
                                        <p:tgtEl>
                                          <p:spTgt spid="1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linds(horizont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linds(horizontal)">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7" grpId="0"/>
      <p:bldP spid="28" grpId="0"/>
      <p:bldP spid="30" grpId="0"/>
      <p:bldP spid="15"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71438" y="4214813"/>
            <a:ext cx="4572000" cy="2500312"/>
          </a:xfrm>
          <a:prstGeom prst="rect">
            <a:avLst/>
          </a:prstGeom>
          <a:solidFill>
            <a:schemeClr val="accent6">
              <a:lumMod val="40000"/>
              <a:lumOff val="60000"/>
            </a:schemeClr>
          </a:solidFill>
          <a:ln>
            <a:no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GB"/>
          </a:p>
        </p:txBody>
      </p:sp>
      <p:pic>
        <p:nvPicPr>
          <p:cNvPr id="22531"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22532" name="TextBox 2"/>
          <p:cNvSpPr txBox="1">
            <a:spLocks noChangeArrowheads="1"/>
          </p:cNvSpPr>
          <p:nvPr/>
        </p:nvSpPr>
        <p:spPr bwMode="auto">
          <a:xfrm>
            <a:off x="0" y="0"/>
            <a:ext cx="7138988" cy="461963"/>
          </a:xfrm>
          <a:prstGeom prst="rect">
            <a:avLst/>
          </a:prstGeom>
          <a:noFill/>
          <a:ln w="9525">
            <a:noFill/>
            <a:miter lim="800000"/>
            <a:headEnd/>
            <a:tailEnd/>
          </a:ln>
        </p:spPr>
        <p:txBody>
          <a:bodyPr wrap="none">
            <a:spAutoFit/>
          </a:bodyPr>
          <a:lstStyle/>
          <a:p>
            <a:r>
              <a:rPr lang="en-GB" sz="2400">
                <a:latin typeface="Calibri" pitchFamily="34" charset="0"/>
              </a:rPr>
              <a:t>CERN option: Steps toward performance demonstration</a:t>
            </a:r>
          </a:p>
        </p:txBody>
      </p:sp>
      <p:sp>
        <p:nvSpPr>
          <p:cNvPr id="20484" name="Text Box 9"/>
          <p:cNvSpPr txBox="1">
            <a:spLocks noChangeArrowheads="1"/>
          </p:cNvSpPr>
          <p:nvPr/>
        </p:nvSpPr>
        <p:spPr bwMode="auto">
          <a:xfrm>
            <a:off x="265113" y="571500"/>
            <a:ext cx="6735762" cy="40005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a:defRPr/>
            </a:pPr>
            <a:r>
              <a:rPr lang="en-GB" sz="2000" b="1" dirty="0"/>
              <a:t>2.</a:t>
            </a:r>
            <a:r>
              <a:rPr lang="en-GB" sz="2000" dirty="0"/>
              <a:t> Stabilisation </a:t>
            </a:r>
            <a:r>
              <a:rPr lang="en-GB" sz="2000" b="1" dirty="0">
                <a:solidFill>
                  <a:srgbClr val="FF0000"/>
                </a:solidFill>
              </a:rPr>
              <a:t>single </a:t>
            </a:r>
            <a:r>
              <a:rPr lang="en-GB" sz="2000" b="1" dirty="0" err="1">
                <a:solidFill>
                  <a:srgbClr val="FF0000"/>
                </a:solidFill>
              </a:rPr>
              <a:t>d.o.f</a:t>
            </a:r>
            <a:r>
              <a:rPr lang="en-GB" sz="2000" b="1" dirty="0">
                <a:solidFill>
                  <a:srgbClr val="FF0000"/>
                </a:solidFill>
              </a:rPr>
              <a:t>. with type 1 weight</a:t>
            </a:r>
            <a:r>
              <a:rPr lang="en-GB" sz="2000" dirty="0"/>
              <a:t>	(“tripod”)</a:t>
            </a:r>
          </a:p>
        </p:txBody>
      </p:sp>
      <p:pic>
        <p:nvPicPr>
          <p:cNvPr id="22534" name="Picture 4" descr="IMGP5550.JPG"/>
          <p:cNvPicPr>
            <a:picLocks noChangeAspect="1"/>
          </p:cNvPicPr>
          <p:nvPr/>
        </p:nvPicPr>
        <p:blipFill>
          <a:blip r:embed="rId4" cstate="print"/>
          <a:srcRect/>
          <a:stretch>
            <a:fillRect/>
          </a:stretch>
        </p:blipFill>
        <p:spPr bwMode="auto">
          <a:xfrm>
            <a:off x="285750" y="1143000"/>
            <a:ext cx="3810000" cy="2857500"/>
          </a:xfrm>
          <a:prstGeom prst="rect">
            <a:avLst/>
          </a:prstGeom>
          <a:noFill/>
          <a:ln w="9525">
            <a:noFill/>
            <a:miter lim="800000"/>
            <a:headEnd/>
            <a:tailEnd/>
          </a:ln>
        </p:spPr>
      </p:pic>
      <p:pic>
        <p:nvPicPr>
          <p:cNvPr id="22535" name="Picture 11" descr="CERNlogo"/>
          <p:cNvPicPr>
            <a:picLocks noChangeAspect="1" noChangeArrowheads="1"/>
          </p:cNvPicPr>
          <p:nvPr/>
        </p:nvPicPr>
        <p:blipFill>
          <a:blip r:embed="rId5" cstate="print"/>
          <a:srcRect/>
          <a:stretch>
            <a:fillRect/>
          </a:stretch>
        </p:blipFill>
        <p:spPr bwMode="auto">
          <a:xfrm>
            <a:off x="357188" y="1214438"/>
            <a:ext cx="676275" cy="676275"/>
          </a:xfrm>
          <a:prstGeom prst="rect">
            <a:avLst/>
          </a:prstGeom>
          <a:noFill/>
          <a:ln w="9525">
            <a:noFill/>
            <a:miter lim="800000"/>
            <a:headEnd/>
            <a:tailEnd/>
          </a:ln>
        </p:spPr>
      </p:pic>
      <p:cxnSp>
        <p:nvCxnSpPr>
          <p:cNvPr id="11" name="Straight Arrow Connector 10"/>
          <p:cNvCxnSpPr>
            <a:endCxn id="22537" idx="2"/>
          </p:cNvCxnSpPr>
          <p:nvPr/>
        </p:nvCxnSpPr>
        <p:spPr>
          <a:xfrm rot="5400000" flipH="1" flipV="1">
            <a:off x="2690019" y="1894682"/>
            <a:ext cx="987425" cy="79533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537" name="TextBox 11"/>
          <p:cNvSpPr txBox="1">
            <a:spLocks noChangeArrowheads="1"/>
          </p:cNvSpPr>
          <p:nvPr/>
        </p:nvSpPr>
        <p:spPr bwMode="auto">
          <a:xfrm>
            <a:off x="3071813" y="1428750"/>
            <a:ext cx="1017587" cy="369888"/>
          </a:xfrm>
          <a:prstGeom prst="rect">
            <a:avLst/>
          </a:prstGeom>
          <a:noFill/>
          <a:ln w="9525">
            <a:noFill/>
            <a:miter lim="800000"/>
            <a:headEnd/>
            <a:tailEnd/>
          </a:ln>
        </p:spPr>
        <p:txBody>
          <a:bodyPr wrap="none">
            <a:spAutoFit/>
          </a:bodyPr>
          <a:lstStyle/>
          <a:p>
            <a:r>
              <a:rPr lang="en-GB"/>
              <a:t>actuator</a:t>
            </a:r>
          </a:p>
        </p:txBody>
      </p:sp>
      <p:pic>
        <p:nvPicPr>
          <p:cNvPr id="13" name="Picture 12" descr="Tripodfeedbackgain3expectedRMS.png"/>
          <p:cNvPicPr>
            <a:picLocks noChangeAspect="1"/>
          </p:cNvPicPr>
          <p:nvPr/>
        </p:nvPicPr>
        <p:blipFill>
          <a:blip r:embed="rId6" cstate="print"/>
          <a:srcRect l="5791" r="7352" b="5219"/>
          <a:stretch>
            <a:fillRect/>
          </a:stretch>
        </p:blipFill>
        <p:spPr bwMode="auto">
          <a:xfrm>
            <a:off x="4643438" y="3810000"/>
            <a:ext cx="4500562" cy="3048000"/>
          </a:xfrm>
          <a:prstGeom prst="rect">
            <a:avLst/>
          </a:prstGeom>
          <a:noFill/>
          <a:ln w="9525">
            <a:noFill/>
            <a:miter lim="800000"/>
            <a:headEnd/>
            <a:tailEnd/>
          </a:ln>
        </p:spPr>
      </p:pic>
      <p:pic>
        <p:nvPicPr>
          <p:cNvPr id="22539" name="Picture 13" descr="Tripodfeedbackgain3Transferfunction.png"/>
          <p:cNvPicPr>
            <a:picLocks noChangeAspect="1"/>
          </p:cNvPicPr>
          <p:nvPr/>
        </p:nvPicPr>
        <p:blipFill>
          <a:blip r:embed="rId7" cstate="print"/>
          <a:srcRect/>
          <a:stretch>
            <a:fillRect/>
          </a:stretch>
        </p:blipFill>
        <p:spPr bwMode="auto">
          <a:xfrm>
            <a:off x="4429125" y="1000125"/>
            <a:ext cx="4714875" cy="3013075"/>
          </a:xfrm>
          <a:prstGeom prst="rect">
            <a:avLst/>
          </a:prstGeom>
          <a:noFill/>
          <a:ln w="9525">
            <a:noFill/>
            <a:miter lim="800000"/>
            <a:headEnd/>
            <a:tailEnd/>
          </a:ln>
        </p:spPr>
      </p:pic>
      <p:sp>
        <p:nvSpPr>
          <p:cNvPr id="22540" name="TextBox 15"/>
          <p:cNvSpPr txBox="1">
            <a:spLocks noChangeArrowheads="1"/>
          </p:cNvSpPr>
          <p:nvPr/>
        </p:nvSpPr>
        <p:spPr bwMode="auto">
          <a:xfrm>
            <a:off x="5143500" y="3286125"/>
            <a:ext cx="1966913" cy="369888"/>
          </a:xfrm>
          <a:prstGeom prst="rect">
            <a:avLst/>
          </a:prstGeom>
          <a:noFill/>
          <a:ln w="9525">
            <a:noFill/>
            <a:miter lim="800000"/>
            <a:headEnd/>
            <a:tailEnd/>
          </a:ln>
        </p:spPr>
        <p:txBody>
          <a:bodyPr wrap="none">
            <a:spAutoFit/>
          </a:bodyPr>
          <a:lstStyle/>
          <a:p>
            <a:r>
              <a:rPr lang="en-GB"/>
              <a:t>Preliminary result</a:t>
            </a:r>
          </a:p>
        </p:txBody>
      </p:sp>
      <p:sp>
        <p:nvSpPr>
          <p:cNvPr id="17" name="TextBox 16"/>
          <p:cNvSpPr txBox="1">
            <a:spLocks noChangeArrowheads="1"/>
          </p:cNvSpPr>
          <p:nvPr/>
        </p:nvSpPr>
        <p:spPr bwMode="auto">
          <a:xfrm>
            <a:off x="7215188" y="4643438"/>
            <a:ext cx="1146175" cy="369887"/>
          </a:xfrm>
          <a:prstGeom prst="rect">
            <a:avLst/>
          </a:prstGeom>
          <a:noFill/>
          <a:ln w="9525">
            <a:noFill/>
            <a:miter lim="800000"/>
            <a:headEnd/>
            <a:tailEnd/>
          </a:ln>
        </p:spPr>
        <p:txBody>
          <a:bodyPr wrap="none">
            <a:spAutoFit/>
          </a:bodyPr>
          <a:lstStyle/>
          <a:p>
            <a:r>
              <a:rPr lang="en-GB"/>
              <a:t>Expected</a:t>
            </a:r>
          </a:p>
        </p:txBody>
      </p:sp>
      <p:sp>
        <p:nvSpPr>
          <p:cNvPr id="18" name="ZoneTexte 4"/>
          <p:cNvSpPr txBox="1">
            <a:spLocks noChangeArrowheads="1"/>
          </p:cNvSpPr>
          <p:nvPr/>
        </p:nvSpPr>
        <p:spPr bwMode="auto">
          <a:xfrm>
            <a:off x="0" y="4643438"/>
            <a:ext cx="4557713" cy="584200"/>
          </a:xfrm>
          <a:prstGeom prst="rect">
            <a:avLst/>
          </a:prstGeom>
          <a:noFill/>
          <a:ln w="9525">
            <a:noFill/>
            <a:miter lim="800000"/>
            <a:headEnd/>
            <a:tailEnd/>
          </a:ln>
        </p:spPr>
        <p:txBody>
          <a:bodyPr wrap="none">
            <a:spAutoFit/>
          </a:bodyPr>
          <a:lstStyle/>
          <a:p>
            <a:pPr>
              <a:buFont typeface="Arial" charset="0"/>
              <a:buChar char="•"/>
            </a:pPr>
            <a:r>
              <a:rPr lang="fr-FR" sz="1600"/>
              <a:t> Optimise controller design </a:t>
            </a:r>
          </a:p>
          <a:p>
            <a:r>
              <a:rPr lang="fr-FR" sz="1600"/>
              <a:t>    (Tuning, Combine feedback with feedforward)</a:t>
            </a:r>
          </a:p>
        </p:txBody>
      </p:sp>
      <p:sp>
        <p:nvSpPr>
          <p:cNvPr id="19" name="ZoneTexte 5"/>
          <p:cNvSpPr txBox="1">
            <a:spLocks noChangeArrowheads="1"/>
          </p:cNvSpPr>
          <p:nvPr/>
        </p:nvSpPr>
        <p:spPr bwMode="auto">
          <a:xfrm>
            <a:off x="0" y="5202238"/>
            <a:ext cx="3487738" cy="339725"/>
          </a:xfrm>
          <a:prstGeom prst="rect">
            <a:avLst/>
          </a:prstGeom>
          <a:noFill/>
          <a:ln w="9525">
            <a:noFill/>
            <a:miter lim="800000"/>
            <a:headEnd/>
            <a:tailEnd/>
          </a:ln>
        </p:spPr>
        <p:txBody>
          <a:bodyPr wrap="none">
            <a:spAutoFit/>
          </a:bodyPr>
          <a:lstStyle/>
          <a:p>
            <a:pPr>
              <a:buFont typeface="Arial" charset="0"/>
              <a:buChar char="•"/>
            </a:pPr>
            <a:r>
              <a:rPr lang="fr-FR" sz="1600"/>
              <a:t> Improve resolution (actuator, DAQ)</a:t>
            </a:r>
          </a:p>
        </p:txBody>
      </p:sp>
      <p:sp>
        <p:nvSpPr>
          <p:cNvPr id="20" name="ZoneTexte 6"/>
          <p:cNvSpPr txBox="1">
            <a:spLocks noChangeArrowheads="1"/>
          </p:cNvSpPr>
          <p:nvPr/>
        </p:nvSpPr>
        <p:spPr bwMode="auto">
          <a:xfrm>
            <a:off x="0" y="5568950"/>
            <a:ext cx="5214938" cy="584200"/>
          </a:xfrm>
          <a:prstGeom prst="rect">
            <a:avLst/>
          </a:prstGeom>
          <a:noFill/>
          <a:ln w="9525">
            <a:noFill/>
            <a:miter lim="800000"/>
            <a:headEnd/>
            <a:tailEnd/>
          </a:ln>
        </p:spPr>
        <p:txBody>
          <a:bodyPr>
            <a:spAutoFit/>
          </a:bodyPr>
          <a:lstStyle/>
          <a:p>
            <a:pPr>
              <a:buFont typeface="Arial" charset="0"/>
              <a:buChar char="•"/>
            </a:pPr>
            <a:r>
              <a:rPr lang="fr-FR" sz="1600"/>
              <a:t> Avoid low frequency resonances in structure and contacts</a:t>
            </a:r>
          </a:p>
        </p:txBody>
      </p:sp>
      <p:sp>
        <p:nvSpPr>
          <p:cNvPr id="21" name="ZoneTexte 7"/>
          <p:cNvSpPr txBox="1">
            <a:spLocks noChangeArrowheads="1"/>
          </p:cNvSpPr>
          <p:nvPr/>
        </p:nvSpPr>
        <p:spPr bwMode="auto">
          <a:xfrm>
            <a:off x="0" y="6130925"/>
            <a:ext cx="5429250" cy="585788"/>
          </a:xfrm>
          <a:prstGeom prst="rect">
            <a:avLst/>
          </a:prstGeom>
          <a:noFill/>
          <a:ln w="9525">
            <a:noFill/>
            <a:miter lim="800000"/>
            <a:headEnd/>
            <a:tailEnd/>
          </a:ln>
        </p:spPr>
        <p:txBody>
          <a:bodyPr>
            <a:spAutoFit/>
          </a:bodyPr>
          <a:lstStyle/>
          <a:p>
            <a:pPr>
              <a:buFont typeface="Arial" charset="0"/>
              <a:buChar char="•"/>
            </a:pPr>
            <a:r>
              <a:rPr lang="fr-FR" sz="1600"/>
              <a:t> Noise budget on each step, </a:t>
            </a:r>
          </a:p>
          <a:p>
            <a:r>
              <a:rPr lang="fr-FR" sz="1600"/>
              <a:t>            ADC and DAC noise</a:t>
            </a:r>
          </a:p>
        </p:txBody>
      </p:sp>
      <p:sp>
        <p:nvSpPr>
          <p:cNvPr id="22" name="TextBox 21"/>
          <p:cNvSpPr txBox="1">
            <a:spLocks noChangeArrowheads="1"/>
          </p:cNvSpPr>
          <p:nvPr/>
        </p:nvSpPr>
        <p:spPr bwMode="auto">
          <a:xfrm>
            <a:off x="0" y="4286250"/>
            <a:ext cx="1814513" cy="338138"/>
          </a:xfrm>
          <a:prstGeom prst="rect">
            <a:avLst/>
          </a:prstGeom>
          <a:noFill/>
          <a:ln w="9525">
            <a:noFill/>
            <a:miter lim="800000"/>
            <a:headEnd/>
            <a:tailEnd/>
          </a:ln>
        </p:spPr>
        <p:txBody>
          <a:bodyPr wrap="none">
            <a:spAutoFit/>
          </a:bodyPr>
          <a:lstStyle/>
          <a:p>
            <a:r>
              <a:rPr lang="en-GB" sz="1600"/>
              <a:t>Will be improved :</a:t>
            </a:r>
          </a:p>
        </p:txBody>
      </p:sp>
      <p:cxnSp>
        <p:nvCxnSpPr>
          <p:cNvPr id="24" name="Straight Connector 23"/>
          <p:cNvCxnSpPr/>
          <p:nvPr/>
        </p:nvCxnSpPr>
        <p:spPr>
          <a:xfrm>
            <a:off x="5072063" y="5786438"/>
            <a:ext cx="40005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548" name="TextBox 25"/>
          <p:cNvSpPr txBox="1">
            <a:spLocks noChangeArrowheads="1"/>
          </p:cNvSpPr>
          <p:nvPr/>
        </p:nvSpPr>
        <p:spPr bwMode="auto">
          <a:xfrm>
            <a:off x="5130800" y="3000375"/>
            <a:ext cx="1441450" cy="369888"/>
          </a:xfrm>
          <a:prstGeom prst="rect">
            <a:avLst/>
          </a:prstGeom>
          <a:noFill/>
          <a:ln w="9525">
            <a:noFill/>
            <a:miter lim="800000"/>
            <a:headEnd/>
            <a:tailEnd/>
          </a:ln>
        </p:spPr>
        <p:txBody>
          <a:bodyPr wrap="none">
            <a:spAutoFit/>
          </a:bodyPr>
          <a:lstStyle/>
          <a:p>
            <a:r>
              <a:rPr lang="en-GB"/>
              <a:t>S. Janssens</a:t>
            </a:r>
          </a:p>
        </p:txBody>
      </p:sp>
      <p:sp>
        <p:nvSpPr>
          <p:cNvPr id="23" name="Footer Placeholder 22"/>
          <p:cNvSpPr>
            <a:spLocks noGrp="1"/>
          </p:cNvSpPr>
          <p:nvPr>
            <p:ph type="ftr" sz="quarter" idx="11"/>
          </p:nvPr>
        </p:nvSpPr>
        <p:spPr/>
        <p:txBody>
          <a:bodyPr/>
          <a:lstStyle/>
          <a:p>
            <a:pPr>
              <a:defRPr/>
            </a:pPr>
            <a:r>
              <a:rPr lang="en-GB"/>
              <a:t>K. Artoos, CLIC-ACE5 03.02.2010</a:t>
            </a:r>
            <a:endParaRPr lang="en-GB"/>
          </a:p>
        </p:txBody>
      </p:sp>
      <p:cxnSp>
        <p:nvCxnSpPr>
          <p:cNvPr id="27" name="Straight Arrow Connector 26"/>
          <p:cNvCxnSpPr/>
          <p:nvPr/>
        </p:nvCxnSpPr>
        <p:spPr>
          <a:xfrm rot="5400000" flipH="1" flipV="1">
            <a:off x="935038" y="1993900"/>
            <a:ext cx="701675" cy="1428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V="1">
            <a:off x="1399382" y="1815306"/>
            <a:ext cx="630238" cy="142875"/>
          </a:xfrm>
          <a:prstGeom prst="straightConnector1">
            <a:avLst/>
          </a:prstGeom>
          <a:ln>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2552" name="TextBox 30"/>
          <p:cNvSpPr txBox="1">
            <a:spLocks noChangeArrowheads="1"/>
          </p:cNvSpPr>
          <p:nvPr/>
        </p:nvSpPr>
        <p:spPr bwMode="auto">
          <a:xfrm>
            <a:off x="1071563" y="1143000"/>
            <a:ext cx="1285875" cy="646113"/>
          </a:xfrm>
          <a:prstGeom prst="rect">
            <a:avLst/>
          </a:prstGeom>
          <a:noFill/>
          <a:ln w="9525">
            <a:noFill/>
            <a:miter lim="800000"/>
            <a:headEnd/>
            <a:tailEnd/>
          </a:ln>
        </p:spPr>
        <p:txBody>
          <a:bodyPr>
            <a:spAutoFit/>
          </a:bodyPr>
          <a:lstStyle/>
          <a:p>
            <a:r>
              <a:rPr lang="en-GB"/>
              <a:t>2 passive feet</a:t>
            </a:r>
          </a:p>
        </p:txBody>
      </p:sp>
      <p:grpSp>
        <p:nvGrpSpPr>
          <p:cNvPr id="22553" name="Group 36"/>
          <p:cNvGrpSpPr>
            <a:grpSpLocks/>
          </p:cNvGrpSpPr>
          <p:nvPr/>
        </p:nvGrpSpPr>
        <p:grpSpPr bwMode="auto">
          <a:xfrm>
            <a:off x="3286125" y="3429000"/>
            <a:ext cx="785813" cy="500063"/>
            <a:chOff x="3357554" y="3214686"/>
            <a:chExt cx="785818" cy="500066"/>
          </a:xfrm>
        </p:grpSpPr>
        <p:sp>
          <p:nvSpPr>
            <p:cNvPr id="33" name="Rectangle 32"/>
            <p:cNvSpPr/>
            <p:nvPr/>
          </p:nvSpPr>
          <p:spPr>
            <a:xfrm>
              <a:off x="3357554" y="3214686"/>
              <a:ext cx="78581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4" name="Oval 33"/>
            <p:cNvSpPr/>
            <p:nvPr/>
          </p:nvSpPr>
          <p:spPr>
            <a:xfrm flipV="1">
              <a:off x="3428992" y="3286124"/>
              <a:ext cx="142876" cy="117476"/>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GB"/>
            </a:p>
          </p:txBody>
        </p:sp>
        <p:sp>
          <p:nvSpPr>
            <p:cNvPr id="35" name="Oval 34"/>
            <p:cNvSpPr/>
            <p:nvPr/>
          </p:nvSpPr>
          <p:spPr>
            <a:xfrm flipV="1">
              <a:off x="3428992" y="3500438"/>
              <a:ext cx="142876" cy="117476"/>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GB"/>
            </a:p>
          </p:txBody>
        </p:sp>
        <p:sp>
          <p:nvSpPr>
            <p:cNvPr id="36" name="Oval 35"/>
            <p:cNvSpPr/>
            <p:nvPr/>
          </p:nvSpPr>
          <p:spPr>
            <a:xfrm flipV="1">
              <a:off x="3929058" y="3382962"/>
              <a:ext cx="142876" cy="117476"/>
            </a:xfrm>
            <a:prstGeom prst="ellipse">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GB"/>
            </a:p>
          </p:txBody>
        </p:sp>
      </p:grpSp>
      <p:cxnSp>
        <p:nvCxnSpPr>
          <p:cNvPr id="39" name="Straight Arrow Connector 38"/>
          <p:cNvCxnSpPr/>
          <p:nvPr/>
        </p:nvCxnSpPr>
        <p:spPr>
          <a:xfrm rot="5400000">
            <a:off x="7108031" y="3964782"/>
            <a:ext cx="1216025"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linds(horizontal)">
                                      <p:cBhvr>
                                        <p:cTn id="10" dur="500"/>
                                        <p:tgtEl>
                                          <p:spTgt spid="2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linds(horizontal)">
                                      <p:cBhvr>
                                        <p:cTn id="13" dur="500"/>
                                        <p:tgtEl>
                                          <p:spTgt spid="17"/>
                                        </p:tgtEl>
                                      </p:cBhvr>
                                    </p:animEffect>
                                  </p:childTnLst>
                                </p:cTn>
                              </p:par>
                              <p:par>
                                <p:cTn id="14" presetID="3" presetClass="entr" presetSubtype="10"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blinds(horizontal)">
                                      <p:cBhvr>
                                        <p:cTn id="16" dur="500"/>
                                        <p:tgtEl>
                                          <p:spTgt spid="39"/>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blinds(horizontal)">
                                      <p:cBhvr>
                                        <p:cTn id="21" dur="500"/>
                                        <p:tgtEl>
                                          <p:spTgt spid="25"/>
                                        </p:tgtEl>
                                      </p:cBhvr>
                                    </p:animEffect>
                                  </p:childTnLst>
                                </p:cTn>
                              </p:par>
                              <p:par>
                                <p:cTn id="22" presetID="3" presetClass="entr" presetSubtype="10" fill="hold" grpId="1"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blinds(horizontal)">
                                      <p:cBhvr>
                                        <p:cTn id="24" dur="500"/>
                                        <p:tgtEl>
                                          <p:spTgt spid="25"/>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linds(horizontal)">
                                      <p:cBhvr>
                                        <p:cTn id="27" dur="500"/>
                                        <p:tgtEl>
                                          <p:spTgt spid="18"/>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linds(horizontal)">
                                      <p:cBhvr>
                                        <p:cTn id="30" dur="500"/>
                                        <p:tgtEl>
                                          <p:spTgt spid="19"/>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blinds(horizontal)">
                                      <p:cBhvr>
                                        <p:cTn id="33" dur="500"/>
                                        <p:tgtEl>
                                          <p:spTgt spid="22"/>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blinds(horizontal)">
                                      <p:cBhvr>
                                        <p:cTn id="36" dur="500"/>
                                        <p:tgtEl>
                                          <p:spTgt spid="21"/>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linds(horizontal)">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17" grpId="0"/>
      <p:bldP spid="18" grpId="0"/>
      <p:bldP spid="19" grpId="0"/>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23555" name="TextBox 2"/>
          <p:cNvSpPr txBox="1">
            <a:spLocks noChangeArrowheads="1"/>
          </p:cNvSpPr>
          <p:nvPr/>
        </p:nvSpPr>
        <p:spPr bwMode="auto">
          <a:xfrm>
            <a:off x="71438" y="142875"/>
            <a:ext cx="7138987" cy="461963"/>
          </a:xfrm>
          <a:prstGeom prst="rect">
            <a:avLst/>
          </a:prstGeom>
          <a:noFill/>
          <a:ln w="9525">
            <a:noFill/>
            <a:miter lim="800000"/>
            <a:headEnd/>
            <a:tailEnd/>
          </a:ln>
        </p:spPr>
        <p:txBody>
          <a:bodyPr wrap="none">
            <a:spAutoFit/>
          </a:bodyPr>
          <a:lstStyle/>
          <a:p>
            <a:r>
              <a:rPr lang="en-GB" sz="2400">
                <a:latin typeface="Calibri" pitchFamily="34" charset="0"/>
              </a:rPr>
              <a:t>CERN option: Steps toward performance demonstration</a:t>
            </a:r>
          </a:p>
        </p:txBody>
      </p:sp>
      <p:sp>
        <p:nvSpPr>
          <p:cNvPr id="21508" name="Text Box 9"/>
          <p:cNvSpPr txBox="1">
            <a:spLocks noChangeArrowheads="1"/>
          </p:cNvSpPr>
          <p:nvPr/>
        </p:nvSpPr>
        <p:spPr bwMode="auto">
          <a:xfrm>
            <a:off x="71438" y="571500"/>
            <a:ext cx="7200900" cy="40005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a:defRPr/>
            </a:pPr>
            <a:r>
              <a:rPr lang="en-GB" sz="2000" b="1" dirty="0"/>
              <a:t>3.</a:t>
            </a:r>
            <a:r>
              <a:rPr lang="en-GB" sz="2000" dirty="0"/>
              <a:t> </a:t>
            </a:r>
            <a:r>
              <a:rPr lang="en-GB" sz="2000" b="1" u="sng" dirty="0"/>
              <a:t>Stabilisation </a:t>
            </a:r>
            <a:r>
              <a:rPr lang="en-GB" sz="2000" b="1" u="sng" dirty="0">
                <a:solidFill>
                  <a:srgbClr val="FF0000"/>
                </a:solidFill>
              </a:rPr>
              <a:t>two </a:t>
            </a:r>
            <a:r>
              <a:rPr lang="en-GB" sz="2000" b="1" u="sng" dirty="0" err="1">
                <a:solidFill>
                  <a:srgbClr val="FF0000"/>
                </a:solidFill>
              </a:rPr>
              <a:t>d.o.f</a:t>
            </a:r>
            <a:r>
              <a:rPr lang="en-GB" sz="2000" b="1" u="sng" dirty="0">
                <a:solidFill>
                  <a:srgbClr val="FF0000"/>
                </a:solidFill>
              </a:rPr>
              <a:t>.</a:t>
            </a:r>
            <a:r>
              <a:rPr lang="en-GB" sz="2000" b="1" u="sng" dirty="0"/>
              <a:t> with type 1 </a:t>
            </a:r>
            <a:r>
              <a:rPr lang="en-GB" sz="2000" b="1" u="sng" dirty="0" err="1"/>
              <a:t>quadrupole</a:t>
            </a:r>
            <a:r>
              <a:rPr lang="en-GB" sz="2000" b="1" u="sng" dirty="0"/>
              <a:t> weight (“</a:t>
            </a:r>
            <a:r>
              <a:rPr lang="en-GB" sz="2000" b="1" u="sng" dirty="0"/>
              <a:t>tripod”)</a:t>
            </a:r>
          </a:p>
        </p:txBody>
      </p:sp>
      <p:sp>
        <p:nvSpPr>
          <p:cNvPr id="23557" name="TextBox 6"/>
          <p:cNvSpPr txBox="1">
            <a:spLocks noChangeArrowheads="1"/>
          </p:cNvSpPr>
          <p:nvPr/>
        </p:nvSpPr>
        <p:spPr bwMode="auto">
          <a:xfrm>
            <a:off x="285750" y="1285875"/>
            <a:ext cx="3448050" cy="369888"/>
          </a:xfrm>
          <a:prstGeom prst="rect">
            <a:avLst/>
          </a:prstGeom>
          <a:noFill/>
          <a:ln w="9525">
            <a:noFill/>
            <a:miter lim="800000"/>
            <a:headEnd/>
            <a:tailEnd/>
          </a:ln>
        </p:spPr>
        <p:txBody>
          <a:bodyPr wrap="none">
            <a:spAutoFit/>
          </a:bodyPr>
          <a:lstStyle/>
          <a:p>
            <a:r>
              <a:rPr lang="en-GB" b="1">
                <a:latin typeface="Calibri" pitchFamily="34" charset="0"/>
              </a:rPr>
              <a:t>3a. Inclined leg with flexural joints</a:t>
            </a:r>
          </a:p>
        </p:txBody>
      </p:sp>
      <p:pic>
        <p:nvPicPr>
          <p:cNvPr id="23558" name="Picture 7" descr="CLIC - Stabil Rotule V03 - 03.jpg"/>
          <p:cNvPicPr>
            <a:picLocks noChangeAspect="1"/>
          </p:cNvPicPr>
          <p:nvPr/>
        </p:nvPicPr>
        <p:blipFill>
          <a:blip r:embed="rId4" cstate="print"/>
          <a:srcRect/>
          <a:stretch>
            <a:fillRect/>
          </a:stretch>
        </p:blipFill>
        <p:spPr bwMode="auto">
          <a:xfrm>
            <a:off x="6786563" y="969963"/>
            <a:ext cx="1587500" cy="1816100"/>
          </a:xfrm>
          <a:prstGeom prst="rect">
            <a:avLst/>
          </a:prstGeom>
          <a:noFill/>
          <a:ln w="9525">
            <a:noFill/>
            <a:miter lim="800000"/>
            <a:headEnd/>
            <a:tailEnd/>
          </a:ln>
        </p:spPr>
      </p:pic>
      <p:sp>
        <p:nvSpPr>
          <p:cNvPr id="23559" name="TextBox 8"/>
          <p:cNvSpPr txBox="1">
            <a:spLocks noChangeArrowheads="1"/>
          </p:cNvSpPr>
          <p:nvPr/>
        </p:nvSpPr>
        <p:spPr bwMode="auto">
          <a:xfrm>
            <a:off x="285750" y="2857500"/>
            <a:ext cx="4003675" cy="369888"/>
          </a:xfrm>
          <a:prstGeom prst="rect">
            <a:avLst/>
          </a:prstGeom>
          <a:noFill/>
          <a:ln w="9525">
            <a:noFill/>
            <a:miter lim="800000"/>
            <a:headEnd/>
            <a:tailEnd/>
          </a:ln>
        </p:spPr>
        <p:txBody>
          <a:bodyPr wrap="none">
            <a:spAutoFit/>
          </a:bodyPr>
          <a:lstStyle/>
          <a:p>
            <a:r>
              <a:rPr lang="en-GB" b="1">
                <a:latin typeface="Calibri" pitchFamily="34" charset="0"/>
              </a:rPr>
              <a:t>3b. Two inclined legs with flexural joints</a:t>
            </a:r>
          </a:p>
        </p:txBody>
      </p:sp>
      <p:sp>
        <p:nvSpPr>
          <p:cNvPr id="23560" name="TextBox 9"/>
          <p:cNvSpPr txBox="1">
            <a:spLocks noChangeArrowheads="1"/>
          </p:cNvSpPr>
          <p:nvPr/>
        </p:nvSpPr>
        <p:spPr bwMode="auto">
          <a:xfrm>
            <a:off x="285750" y="4286250"/>
            <a:ext cx="2728913" cy="369888"/>
          </a:xfrm>
          <a:prstGeom prst="rect">
            <a:avLst/>
          </a:prstGeom>
          <a:noFill/>
          <a:ln w="9525">
            <a:noFill/>
            <a:miter lim="800000"/>
            <a:headEnd/>
            <a:tailEnd/>
          </a:ln>
        </p:spPr>
        <p:txBody>
          <a:bodyPr wrap="none">
            <a:spAutoFit/>
          </a:bodyPr>
          <a:lstStyle/>
          <a:p>
            <a:r>
              <a:rPr lang="en-GB" b="1">
                <a:latin typeface="Calibri" pitchFamily="34" charset="0"/>
              </a:rPr>
              <a:t>3c. Add a spring guidance </a:t>
            </a:r>
          </a:p>
        </p:txBody>
      </p:sp>
      <p:sp>
        <p:nvSpPr>
          <p:cNvPr id="23561" name="TextBox 11"/>
          <p:cNvSpPr txBox="1">
            <a:spLocks noChangeArrowheads="1"/>
          </p:cNvSpPr>
          <p:nvPr/>
        </p:nvSpPr>
        <p:spPr bwMode="auto">
          <a:xfrm>
            <a:off x="285750" y="6072188"/>
            <a:ext cx="2830513" cy="369887"/>
          </a:xfrm>
          <a:prstGeom prst="rect">
            <a:avLst/>
          </a:prstGeom>
          <a:noFill/>
          <a:ln w="9525">
            <a:noFill/>
            <a:miter lim="800000"/>
            <a:headEnd/>
            <a:tailEnd/>
          </a:ln>
        </p:spPr>
        <p:txBody>
          <a:bodyPr wrap="none">
            <a:spAutoFit/>
          </a:bodyPr>
          <a:lstStyle/>
          <a:p>
            <a:r>
              <a:rPr lang="en-GB" b="1">
                <a:latin typeface="Calibri" pitchFamily="34" charset="0"/>
              </a:rPr>
              <a:t>3d. Test equivalent load/leg</a:t>
            </a:r>
          </a:p>
        </p:txBody>
      </p:sp>
      <p:grpSp>
        <p:nvGrpSpPr>
          <p:cNvPr id="23562" name="Group 20"/>
          <p:cNvGrpSpPr>
            <a:grpSpLocks/>
          </p:cNvGrpSpPr>
          <p:nvPr/>
        </p:nvGrpSpPr>
        <p:grpSpPr bwMode="auto">
          <a:xfrm>
            <a:off x="6286500" y="2857500"/>
            <a:ext cx="2643188" cy="1636713"/>
            <a:chOff x="4714876" y="3071810"/>
            <a:chExt cx="3357586" cy="2255095"/>
          </a:xfrm>
        </p:grpSpPr>
        <p:pic>
          <p:nvPicPr>
            <p:cNvPr id="23576" name="Picture 12" descr="4bars.jpg"/>
            <p:cNvPicPr>
              <a:picLocks noChangeAspect="1"/>
            </p:cNvPicPr>
            <p:nvPr/>
          </p:nvPicPr>
          <p:blipFill>
            <a:blip r:embed="rId5" cstate="print"/>
            <a:srcRect/>
            <a:stretch>
              <a:fillRect/>
            </a:stretch>
          </p:blipFill>
          <p:spPr bwMode="auto">
            <a:xfrm>
              <a:off x="4714876" y="3071810"/>
              <a:ext cx="3357586" cy="2255095"/>
            </a:xfrm>
            <a:prstGeom prst="rect">
              <a:avLst/>
            </a:prstGeom>
            <a:noFill/>
            <a:ln w="9525">
              <a:noFill/>
              <a:miter lim="800000"/>
              <a:headEnd/>
              <a:tailEnd/>
            </a:ln>
          </p:spPr>
        </p:pic>
        <p:cxnSp>
          <p:nvCxnSpPr>
            <p:cNvPr id="15" name="Straight Arrow Connector 14"/>
            <p:cNvCxnSpPr/>
            <p:nvPr/>
          </p:nvCxnSpPr>
          <p:spPr>
            <a:xfrm rot="5400000">
              <a:off x="5929761" y="3858141"/>
              <a:ext cx="570882" cy="0"/>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858271" y="3787054"/>
              <a:ext cx="713865" cy="142173"/>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3579" name="TextBox 18"/>
            <p:cNvSpPr txBox="1">
              <a:spLocks noChangeArrowheads="1"/>
            </p:cNvSpPr>
            <p:nvPr/>
          </p:nvSpPr>
          <p:spPr bwMode="auto">
            <a:xfrm>
              <a:off x="6286512" y="3357562"/>
              <a:ext cx="288862" cy="369332"/>
            </a:xfrm>
            <a:prstGeom prst="rect">
              <a:avLst/>
            </a:prstGeom>
            <a:noFill/>
            <a:ln w="9525">
              <a:noFill/>
              <a:miter lim="800000"/>
              <a:headEnd/>
              <a:tailEnd/>
            </a:ln>
          </p:spPr>
          <p:txBody>
            <a:bodyPr wrap="none">
              <a:spAutoFit/>
            </a:bodyPr>
            <a:lstStyle/>
            <a:p>
              <a:r>
                <a:rPr lang="en-GB">
                  <a:solidFill>
                    <a:schemeClr val="bg1"/>
                  </a:solidFill>
                  <a:latin typeface="Calibri" pitchFamily="34" charset="0"/>
                </a:rPr>
                <a:t>y</a:t>
              </a:r>
            </a:p>
          </p:txBody>
        </p:sp>
        <p:sp>
          <p:nvSpPr>
            <p:cNvPr id="23580" name="TextBox 19"/>
            <p:cNvSpPr txBox="1">
              <a:spLocks noChangeArrowheads="1"/>
            </p:cNvSpPr>
            <p:nvPr/>
          </p:nvSpPr>
          <p:spPr bwMode="auto">
            <a:xfrm>
              <a:off x="6572264" y="3714752"/>
              <a:ext cx="288862" cy="369332"/>
            </a:xfrm>
            <a:prstGeom prst="rect">
              <a:avLst/>
            </a:prstGeom>
            <a:noFill/>
            <a:ln w="9525">
              <a:noFill/>
              <a:miter lim="800000"/>
              <a:headEnd/>
              <a:tailEnd/>
            </a:ln>
          </p:spPr>
          <p:txBody>
            <a:bodyPr wrap="none">
              <a:spAutoFit/>
            </a:bodyPr>
            <a:lstStyle/>
            <a:p>
              <a:r>
                <a:rPr lang="en-GB">
                  <a:solidFill>
                    <a:schemeClr val="bg1"/>
                  </a:solidFill>
                  <a:latin typeface="Calibri" pitchFamily="34" charset="0"/>
                </a:rPr>
                <a:t>x</a:t>
              </a:r>
            </a:p>
          </p:txBody>
        </p:sp>
      </p:grpSp>
      <p:sp>
        <p:nvSpPr>
          <p:cNvPr id="23563" name="TextBox 22"/>
          <p:cNvSpPr txBox="1">
            <a:spLocks noChangeArrowheads="1"/>
          </p:cNvSpPr>
          <p:nvPr/>
        </p:nvSpPr>
        <p:spPr bwMode="auto">
          <a:xfrm>
            <a:off x="928688" y="4643438"/>
            <a:ext cx="2022475" cy="369887"/>
          </a:xfrm>
          <a:prstGeom prst="rect">
            <a:avLst/>
          </a:prstGeom>
          <a:noFill/>
          <a:ln w="9525">
            <a:noFill/>
            <a:miter lim="800000"/>
            <a:headEnd/>
            <a:tailEnd/>
          </a:ln>
        </p:spPr>
        <p:txBody>
          <a:bodyPr wrap="none">
            <a:spAutoFit/>
          </a:bodyPr>
          <a:lstStyle/>
          <a:p>
            <a:r>
              <a:rPr lang="en-GB">
                <a:latin typeface="Calibri" pitchFamily="34" charset="0"/>
              </a:rPr>
              <a:t>Load compensation</a:t>
            </a:r>
          </a:p>
        </p:txBody>
      </p:sp>
      <p:sp>
        <p:nvSpPr>
          <p:cNvPr id="23564" name="TextBox 23"/>
          <p:cNvSpPr txBox="1">
            <a:spLocks noChangeArrowheads="1"/>
          </p:cNvSpPr>
          <p:nvPr/>
        </p:nvSpPr>
        <p:spPr bwMode="auto">
          <a:xfrm>
            <a:off x="928688" y="5000625"/>
            <a:ext cx="1936750" cy="369888"/>
          </a:xfrm>
          <a:prstGeom prst="rect">
            <a:avLst/>
          </a:prstGeom>
          <a:noFill/>
          <a:ln w="9525">
            <a:noFill/>
            <a:miter lim="800000"/>
            <a:headEnd/>
            <a:tailEnd/>
          </a:ln>
        </p:spPr>
        <p:txBody>
          <a:bodyPr wrap="none">
            <a:spAutoFit/>
          </a:bodyPr>
          <a:lstStyle/>
          <a:p>
            <a:r>
              <a:rPr lang="en-GB">
                <a:latin typeface="Calibri" pitchFamily="34" charset="0"/>
              </a:rPr>
              <a:t>Precision guidance</a:t>
            </a:r>
          </a:p>
        </p:txBody>
      </p:sp>
      <p:sp>
        <p:nvSpPr>
          <p:cNvPr id="23565" name="TextBox 24"/>
          <p:cNvSpPr txBox="1">
            <a:spLocks noChangeArrowheads="1"/>
          </p:cNvSpPr>
          <p:nvPr/>
        </p:nvSpPr>
        <p:spPr bwMode="auto">
          <a:xfrm>
            <a:off x="928688" y="5345113"/>
            <a:ext cx="2779712" cy="369887"/>
          </a:xfrm>
          <a:prstGeom prst="rect">
            <a:avLst/>
          </a:prstGeom>
          <a:noFill/>
          <a:ln w="9525">
            <a:noFill/>
            <a:miter lim="800000"/>
            <a:headEnd/>
            <a:tailEnd/>
          </a:ln>
        </p:spPr>
        <p:txBody>
          <a:bodyPr wrap="none">
            <a:spAutoFit/>
          </a:bodyPr>
          <a:lstStyle/>
          <a:p>
            <a:r>
              <a:rPr lang="en-GB">
                <a:latin typeface="Calibri" pitchFamily="34" charset="0"/>
              </a:rPr>
              <a:t>Reduce degrees of freedom</a:t>
            </a:r>
          </a:p>
        </p:txBody>
      </p:sp>
      <p:sp>
        <p:nvSpPr>
          <p:cNvPr id="23566" name="TextBox 25"/>
          <p:cNvSpPr txBox="1">
            <a:spLocks noChangeArrowheads="1"/>
          </p:cNvSpPr>
          <p:nvPr/>
        </p:nvSpPr>
        <p:spPr bwMode="auto">
          <a:xfrm>
            <a:off x="928688" y="5715000"/>
            <a:ext cx="2312987" cy="369888"/>
          </a:xfrm>
          <a:prstGeom prst="rect">
            <a:avLst/>
          </a:prstGeom>
          <a:noFill/>
          <a:ln w="9525">
            <a:noFill/>
            <a:miter lim="800000"/>
            <a:headEnd/>
            <a:tailEnd/>
          </a:ln>
        </p:spPr>
        <p:txBody>
          <a:bodyPr wrap="none">
            <a:spAutoFit/>
          </a:bodyPr>
          <a:lstStyle/>
          <a:p>
            <a:r>
              <a:rPr lang="en-GB">
                <a:latin typeface="Calibri" pitchFamily="34" charset="0"/>
              </a:rPr>
              <a:t>Reduce stress on piezo</a:t>
            </a:r>
          </a:p>
        </p:txBody>
      </p:sp>
      <p:sp>
        <p:nvSpPr>
          <p:cNvPr id="23567" name="TextBox 20"/>
          <p:cNvSpPr txBox="1">
            <a:spLocks noChangeArrowheads="1"/>
          </p:cNvSpPr>
          <p:nvPr/>
        </p:nvSpPr>
        <p:spPr bwMode="auto">
          <a:xfrm>
            <a:off x="428625" y="2000250"/>
            <a:ext cx="3357563" cy="646113"/>
          </a:xfrm>
          <a:prstGeom prst="rect">
            <a:avLst/>
          </a:prstGeom>
          <a:noFill/>
          <a:ln w="9525">
            <a:noFill/>
            <a:miter lim="800000"/>
            <a:headEnd/>
            <a:tailEnd/>
          </a:ln>
        </p:spPr>
        <p:txBody>
          <a:bodyPr>
            <a:spAutoFit/>
          </a:bodyPr>
          <a:lstStyle/>
          <a:p>
            <a:r>
              <a:rPr lang="en-GB" b="1" u="sng"/>
              <a:t>Status:</a:t>
            </a:r>
            <a:r>
              <a:rPr lang="en-GB"/>
              <a:t> Launch first prototype flexural hinges</a:t>
            </a:r>
          </a:p>
        </p:txBody>
      </p:sp>
      <p:sp>
        <p:nvSpPr>
          <p:cNvPr id="23568" name="TextBox 21"/>
          <p:cNvSpPr txBox="1">
            <a:spLocks noChangeArrowheads="1"/>
          </p:cNvSpPr>
          <p:nvPr/>
        </p:nvSpPr>
        <p:spPr bwMode="auto">
          <a:xfrm>
            <a:off x="357188" y="3500438"/>
            <a:ext cx="3357562" cy="369887"/>
          </a:xfrm>
          <a:prstGeom prst="rect">
            <a:avLst/>
          </a:prstGeom>
          <a:noFill/>
          <a:ln w="9525">
            <a:noFill/>
            <a:miter lim="800000"/>
            <a:headEnd/>
            <a:tailEnd/>
          </a:ln>
        </p:spPr>
        <p:txBody>
          <a:bodyPr>
            <a:spAutoFit/>
          </a:bodyPr>
          <a:lstStyle/>
          <a:p>
            <a:r>
              <a:rPr lang="en-GB" b="1" u="sng"/>
              <a:t>Status:</a:t>
            </a:r>
            <a:r>
              <a:rPr lang="en-GB"/>
              <a:t> Modelling</a:t>
            </a:r>
          </a:p>
        </p:txBody>
      </p:sp>
      <p:sp>
        <p:nvSpPr>
          <p:cNvPr id="23569" name="TextBox 25"/>
          <p:cNvSpPr txBox="1">
            <a:spLocks noChangeArrowheads="1"/>
          </p:cNvSpPr>
          <p:nvPr/>
        </p:nvSpPr>
        <p:spPr bwMode="auto">
          <a:xfrm>
            <a:off x="357188" y="2571750"/>
            <a:ext cx="3121025" cy="369888"/>
          </a:xfrm>
          <a:prstGeom prst="rect">
            <a:avLst/>
          </a:prstGeom>
          <a:noFill/>
          <a:ln w="9525">
            <a:noFill/>
            <a:miter lim="800000"/>
            <a:headEnd/>
            <a:tailEnd/>
          </a:ln>
        </p:spPr>
        <p:txBody>
          <a:bodyPr wrap="none">
            <a:spAutoFit/>
          </a:bodyPr>
          <a:lstStyle/>
          <a:p>
            <a:r>
              <a:rPr lang="en-GB" b="1" i="1" u="sng"/>
              <a:t>Goal:</a:t>
            </a:r>
            <a:r>
              <a:rPr lang="en-GB" i="1"/>
              <a:t> start tests March 2010</a:t>
            </a:r>
          </a:p>
        </p:txBody>
      </p:sp>
      <p:sp>
        <p:nvSpPr>
          <p:cNvPr id="23570" name="TextBox 26"/>
          <p:cNvSpPr txBox="1">
            <a:spLocks noChangeArrowheads="1"/>
          </p:cNvSpPr>
          <p:nvPr/>
        </p:nvSpPr>
        <p:spPr bwMode="auto">
          <a:xfrm>
            <a:off x="357188" y="3857625"/>
            <a:ext cx="2916237" cy="369888"/>
          </a:xfrm>
          <a:prstGeom prst="rect">
            <a:avLst/>
          </a:prstGeom>
          <a:noFill/>
          <a:ln w="9525">
            <a:noFill/>
            <a:miter lim="800000"/>
            <a:headEnd/>
            <a:tailEnd/>
          </a:ln>
        </p:spPr>
        <p:txBody>
          <a:bodyPr wrap="none">
            <a:spAutoFit/>
          </a:bodyPr>
          <a:lstStyle/>
          <a:p>
            <a:r>
              <a:rPr lang="en-GB" b="1" i="1" u="sng"/>
              <a:t>Goal:</a:t>
            </a:r>
            <a:r>
              <a:rPr lang="en-GB" i="1"/>
              <a:t> start tests May 2010</a:t>
            </a:r>
          </a:p>
        </p:txBody>
      </p:sp>
      <p:sp>
        <p:nvSpPr>
          <p:cNvPr id="23571" name="TextBox 27"/>
          <p:cNvSpPr txBox="1">
            <a:spLocks noChangeArrowheads="1"/>
          </p:cNvSpPr>
          <p:nvPr/>
        </p:nvSpPr>
        <p:spPr bwMode="auto">
          <a:xfrm>
            <a:off x="3071813" y="4643438"/>
            <a:ext cx="2365375" cy="369887"/>
          </a:xfrm>
          <a:prstGeom prst="rect">
            <a:avLst/>
          </a:prstGeom>
          <a:noFill/>
          <a:ln w="9525">
            <a:noFill/>
            <a:miter lim="800000"/>
            <a:headEnd/>
            <a:tailEnd/>
          </a:ln>
        </p:spPr>
        <p:txBody>
          <a:bodyPr wrap="none">
            <a:spAutoFit/>
          </a:bodyPr>
          <a:lstStyle/>
          <a:p>
            <a:r>
              <a:rPr lang="en-GB"/>
              <a:t>(</a:t>
            </a:r>
            <a:r>
              <a:rPr lang="en-GB" b="1" u="sng"/>
              <a:t>Status</a:t>
            </a:r>
            <a:r>
              <a:rPr lang="en-GB"/>
              <a:t>: start design)</a:t>
            </a:r>
          </a:p>
        </p:txBody>
      </p:sp>
      <p:pic>
        <p:nvPicPr>
          <p:cNvPr id="23572" name="Picture 5" descr="image1.png"/>
          <p:cNvPicPr>
            <a:picLocks noChangeAspect="1"/>
          </p:cNvPicPr>
          <p:nvPr/>
        </p:nvPicPr>
        <p:blipFill>
          <a:blip r:embed="rId6" cstate="print"/>
          <a:srcRect/>
          <a:stretch>
            <a:fillRect/>
          </a:stretch>
        </p:blipFill>
        <p:spPr bwMode="auto">
          <a:xfrm>
            <a:off x="3857625" y="3500438"/>
            <a:ext cx="1143000" cy="857250"/>
          </a:xfrm>
          <a:prstGeom prst="rect">
            <a:avLst/>
          </a:prstGeom>
          <a:noFill/>
          <a:ln w="9525">
            <a:noFill/>
            <a:miter lim="800000"/>
            <a:headEnd/>
            <a:tailEnd/>
          </a:ln>
        </p:spPr>
      </p:pic>
      <p:pic>
        <p:nvPicPr>
          <p:cNvPr id="23573" name="Picture 3" descr="image3.png"/>
          <p:cNvPicPr>
            <a:picLocks noChangeAspect="1"/>
          </p:cNvPicPr>
          <p:nvPr/>
        </p:nvPicPr>
        <p:blipFill>
          <a:blip r:embed="rId7" cstate="print"/>
          <a:srcRect/>
          <a:stretch>
            <a:fillRect/>
          </a:stretch>
        </p:blipFill>
        <p:spPr bwMode="auto">
          <a:xfrm>
            <a:off x="5072063" y="3571875"/>
            <a:ext cx="1028700" cy="771525"/>
          </a:xfrm>
          <a:prstGeom prst="rect">
            <a:avLst/>
          </a:prstGeom>
          <a:noFill/>
          <a:ln w="9525">
            <a:noFill/>
            <a:miter lim="800000"/>
            <a:headEnd/>
            <a:tailEnd/>
          </a:ln>
        </p:spPr>
      </p:pic>
      <p:pic>
        <p:nvPicPr>
          <p:cNvPr id="23574" name="Picture 5" descr="Proto Stabil CLIC MB Quadrupole - 01.jpg"/>
          <p:cNvPicPr>
            <a:picLocks noChangeAspect="1"/>
          </p:cNvPicPr>
          <p:nvPr/>
        </p:nvPicPr>
        <p:blipFill>
          <a:blip r:embed="rId8" cstate="print"/>
          <a:srcRect b="-2"/>
          <a:stretch>
            <a:fillRect/>
          </a:stretch>
        </p:blipFill>
        <p:spPr bwMode="auto">
          <a:xfrm>
            <a:off x="3857625" y="1071563"/>
            <a:ext cx="3000375" cy="1571625"/>
          </a:xfrm>
          <a:prstGeom prst="rect">
            <a:avLst/>
          </a:prstGeom>
          <a:noFill/>
          <a:ln w="9525">
            <a:noFill/>
            <a:miter lim="800000"/>
            <a:headEnd/>
            <a:tailEnd/>
          </a:ln>
        </p:spPr>
      </p:pic>
      <p:sp>
        <p:nvSpPr>
          <p:cNvPr id="29" name="Footer Placeholder 28"/>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24579" name="TextBox 2"/>
          <p:cNvSpPr txBox="1">
            <a:spLocks noChangeArrowheads="1"/>
          </p:cNvSpPr>
          <p:nvPr/>
        </p:nvSpPr>
        <p:spPr bwMode="auto">
          <a:xfrm>
            <a:off x="0" y="0"/>
            <a:ext cx="7138988" cy="461963"/>
          </a:xfrm>
          <a:prstGeom prst="rect">
            <a:avLst/>
          </a:prstGeom>
          <a:noFill/>
          <a:ln w="9525">
            <a:noFill/>
            <a:miter lim="800000"/>
            <a:headEnd/>
            <a:tailEnd/>
          </a:ln>
        </p:spPr>
        <p:txBody>
          <a:bodyPr wrap="none">
            <a:spAutoFit/>
          </a:bodyPr>
          <a:lstStyle/>
          <a:p>
            <a:r>
              <a:rPr lang="en-GB" sz="2400">
                <a:latin typeface="Calibri" pitchFamily="34" charset="0"/>
              </a:rPr>
              <a:t>CERN option: Steps toward performance demonstration</a:t>
            </a:r>
          </a:p>
        </p:txBody>
      </p:sp>
      <p:sp>
        <p:nvSpPr>
          <p:cNvPr id="20484" name="Text Box 9"/>
          <p:cNvSpPr txBox="1">
            <a:spLocks noChangeArrowheads="1"/>
          </p:cNvSpPr>
          <p:nvPr/>
        </p:nvSpPr>
        <p:spPr bwMode="auto">
          <a:xfrm>
            <a:off x="23813" y="428625"/>
            <a:ext cx="7405687" cy="40005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a:defRPr/>
            </a:pPr>
            <a:r>
              <a:rPr lang="en-GB" sz="2000" b="1" dirty="0"/>
              <a:t>4.</a:t>
            </a:r>
            <a:r>
              <a:rPr lang="en-GB" sz="2000" dirty="0"/>
              <a:t> Stabilisation of </a:t>
            </a:r>
            <a:r>
              <a:rPr lang="en-GB" sz="2000" b="1" dirty="0">
                <a:solidFill>
                  <a:srgbClr val="FF0000"/>
                </a:solidFill>
              </a:rPr>
              <a:t>type 4 (and type 1)CLIC MB </a:t>
            </a:r>
            <a:r>
              <a:rPr lang="en-GB" sz="2000" b="1" dirty="0" err="1">
                <a:solidFill>
                  <a:srgbClr val="FF0000"/>
                </a:solidFill>
              </a:rPr>
              <a:t>quadrupole</a:t>
            </a:r>
            <a:r>
              <a:rPr lang="en-GB" sz="2000" b="1" dirty="0">
                <a:solidFill>
                  <a:srgbClr val="FF0000"/>
                </a:solidFill>
              </a:rPr>
              <a:t> proto type</a:t>
            </a:r>
            <a:endParaRPr lang="en-GB" sz="2000" b="1" dirty="0">
              <a:solidFill>
                <a:srgbClr val="FF0000"/>
              </a:solidFill>
            </a:endParaRPr>
          </a:p>
        </p:txBody>
      </p:sp>
      <p:pic>
        <p:nvPicPr>
          <p:cNvPr id="24581" name="Picture 8" descr="\\CERNHOMER.cern.ch\rleuxe\Public\CLIC-MainBeamQuadrupoles\Stabilisation\CLIC Quadrupole Assy + Supports - 34.jpg"/>
          <p:cNvPicPr>
            <a:picLocks noChangeAspect="1" noChangeArrowheads="1"/>
          </p:cNvPicPr>
          <p:nvPr/>
        </p:nvPicPr>
        <p:blipFill>
          <a:blip r:embed="rId4" cstate="print"/>
          <a:srcRect/>
          <a:stretch>
            <a:fillRect/>
          </a:stretch>
        </p:blipFill>
        <p:spPr bwMode="auto">
          <a:xfrm>
            <a:off x="5072063" y="4572000"/>
            <a:ext cx="3571875" cy="2024063"/>
          </a:xfrm>
          <a:prstGeom prst="rect">
            <a:avLst/>
          </a:prstGeom>
          <a:noFill/>
          <a:ln w="9525">
            <a:noFill/>
            <a:miter lim="800000"/>
            <a:headEnd/>
            <a:tailEnd/>
          </a:ln>
        </p:spPr>
      </p:pic>
      <p:sp>
        <p:nvSpPr>
          <p:cNvPr id="24582" name="TextBox 9"/>
          <p:cNvSpPr txBox="1">
            <a:spLocks noChangeArrowheads="1"/>
          </p:cNvSpPr>
          <p:nvPr/>
        </p:nvSpPr>
        <p:spPr bwMode="auto">
          <a:xfrm>
            <a:off x="214313" y="1928813"/>
            <a:ext cx="2338387" cy="369887"/>
          </a:xfrm>
          <a:prstGeom prst="rect">
            <a:avLst/>
          </a:prstGeom>
          <a:noFill/>
          <a:ln w="9525">
            <a:noFill/>
            <a:miter lim="800000"/>
            <a:headEnd/>
            <a:tailEnd/>
          </a:ln>
        </p:spPr>
        <p:txBody>
          <a:bodyPr wrap="none">
            <a:spAutoFit/>
          </a:bodyPr>
          <a:lstStyle/>
          <a:p>
            <a:pPr>
              <a:buFont typeface="Arial" charset="0"/>
              <a:buChar char="•"/>
            </a:pPr>
            <a:r>
              <a:rPr lang="en-GB"/>
              <a:t> Results Tests 1 to 3</a:t>
            </a:r>
          </a:p>
        </p:txBody>
      </p:sp>
      <p:sp>
        <p:nvSpPr>
          <p:cNvPr id="24583" name="TextBox 10"/>
          <p:cNvSpPr txBox="1">
            <a:spLocks noChangeArrowheads="1"/>
          </p:cNvSpPr>
          <p:nvPr/>
        </p:nvSpPr>
        <p:spPr bwMode="auto">
          <a:xfrm>
            <a:off x="220663" y="2214563"/>
            <a:ext cx="3208337" cy="646112"/>
          </a:xfrm>
          <a:prstGeom prst="rect">
            <a:avLst/>
          </a:prstGeom>
          <a:noFill/>
          <a:ln w="9525">
            <a:noFill/>
            <a:miter lim="800000"/>
            <a:headEnd/>
            <a:tailEnd/>
          </a:ln>
        </p:spPr>
        <p:txBody>
          <a:bodyPr wrap="none">
            <a:spAutoFit/>
          </a:bodyPr>
          <a:lstStyle/>
          <a:p>
            <a:pPr>
              <a:buFont typeface="Arial" charset="0"/>
              <a:buChar char="•"/>
            </a:pPr>
            <a:r>
              <a:rPr lang="en-GB"/>
              <a:t> Cost analysis </a:t>
            </a:r>
          </a:p>
          <a:p>
            <a:r>
              <a:rPr lang="en-GB"/>
              <a:t> (number of legs= cost driver)</a:t>
            </a:r>
          </a:p>
        </p:txBody>
      </p:sp>
      <p:sp>
        <p:nvSpPr>
          <p:cNvPr id="24584" name="TextBox 11"/>
          <p:cNvSpPr txBox="1">
            <a:spLocks noChangeArrowheads="1"/>
          </p:cNvSpPr>
          <p:nvPr/>
        </p:nvSpPr>
        <p:spPr bwMode="auto">
          <a:xfrm>
            <a:off x="214313" y="3273425"/>
            <a:ext cx="3252787" cy="369888"/>
          </a:xfrm>
          <a:prstGeom prst="rect">
            <a:avLst/>
          </a:prstGeom>
          <a:noFill/>
          <a:ln w="9525">
            <a:noFill/>
            <a:miter lim="800000"/>
            <a:headEnd/>
            <a:tailEnd/>
          </a:ln>
        </p:spPr>
        <p:txBody>
          <a:bodyPr wrap="none">
            <a:spAutoFit/>
          </a:bodyPr>
          <a:lstStyle/>
          <a:p>
            <a:pPr>
              <a:buFont typeface="Arial" charset="0"/>
              <a:buChar char="•"/>
            </a:pPr>
            <a:r>
              <a:rPr lang="en-GB"/>
              <a:t> Stress and dynamic analysis</a:t>
            </a:r>
          </a:p>
        </p:txBody>
      </p:sp>
      <p:sp>
        <p:nvSpPr>
          <p:cNvPr id="24585" name="TextBox 12"/>
          <p:cNvSpPr txBox="1">
            <a:spLocks noChangeArrowheads="1"/>
          </p:cNvSpPr>
          <p:nvPr/>
        </p:nvSpPr>
        <p:spPr bwMode="auto">
          <a:xfrm>
            <a:off x="214313" y="3630613"/>
            <a:ext cx="2765425" cy="369887"/>
          </a:xfrm>
          <a:prstGeom prst="rect">
            <a:avLst/>
          </a:prstGeom>
          <a:noFill/>
          <a:ln w="9525">
            <a:noFill/>
            <a:miter lim="800000"/>
            <a:headEnd/>
            <a:tailEnd/>
          </a:ln>
        </p:spPr>
        <p:txBody>
          <a:bodyPr wrap="none">
            <a:spAutoFit/>
          </a:bodyPr>
          <a:lstStyle/>
          <a:p>
            <a:pPr>
              <a:buFont typeface="Arial" charset="0"/>
              <a:buChar char="•"/>
            </a:pPr>
            <a:r>
              <a:rPr lang="en-GB"/>
              <a:t> Range nano-positioning</a:t>
            </a:r>
          </a:p>
        </p:txBody>
      </p:sp>
      <p:sp>
        <p:nvSpPr>
          <p:cNvPr id="24586" name="TextBox 13"/>
          <p:cNvSpPr txBox="1">
            <a:spLocks noChangeArrowheads="1"/>
          </p:cNvSpPr>
          <p:nvPr/>
        </p:nvSpPr>
        <p:spPr bwMode="auto">
          <a:xfrm>
            <a:off x="214313" y="3976688"/>
            <a:ext cx="1419225" cy="368300"/>
          </a:xfrm>
          <a:prstGeom prst="rect">
            <a:avLst/>
          </a:prstGeom>
          <a:noFill/>
          <a:ln w="9525">
            <a:noFill/>
            <a:miter lim="800000"/>
            <a:headEnd/>
            <a:tailEnd/>
          </a:ln>
        </p:spPr>
        <p:txBody>
          <a:bodyPr wrap="none">
            <a:spAutoFit/>
          </a:bodyPr>
          <a:lstStyle/>
          <a:p>
            <a:pPr>
              <a:buFont typeface="Arial" charset="0"/>
              <a:buChar char="•"/>
            </a:pPr>
            <a:r>
              <a:rPr lang="en-GB"/>
              <a:t> Resolution</a:t>
            </a:r>
          </a:p>
        </p:txBody>
      </p:sp>
      <p:sp>
        <p:nvSpPr>
          <p:cNvPr id="24587" name="TextBox 14"/>
          <p:cNvSpPr txBox="1">
            <a:spLocks noChangeArrowheads="1"/>
          </p:cNvSpPr>
          <p:nvPr/>
        </p:nvSpPr>
        <p:spPr bwMode="auto">
          <a:xfrm>
            <a:off x="263525" y="2857500"/>
            <a:ext cx="2522538" cy="369888"/>
          </a:xfrm>
          <a:prstGeom prst="rect">
            <a:avLst/>
          </a:prstGeom>
          <a:noFill/>
          <a:ln w="9525">
            <a:noFill/>
            <a:miter lim="800000"/>
            <a:headEnd/>
            <a:tailEnd/>
          </a:ln>
        </p:spPr>
        <p:txBody>
          <a:bodyPr wrap="none">
            <a:spAutoFit/>
          </a:bodyPr>
          <a:lstStyle/>
          <a:p>
            <a:pPr>
              <a:buFont typeface="Arial" charset="0"/>
              <a:buChar char="•"/>
            </a:pPr>
            <a:r>
              <a:rPr lang="en-GB"/>
              <a:t> # degrees of freedom</a:t>
            </a:r>
          </a:p>
        </p:txBody>
      </p:sp>
      <p:sp>
        <p:nvSpPr>
          <p:cNvPr id="17" name="Right Brace 16"/>
          <p:cNvSpPr/>
          <p:nvPr/>
        </p:nvSpPr>
        <p:spPr>
          <a:xfrm>
            <a:off x="3286125" y="1571625"/>
            <a:ext cx="428625" cy="2786063"/>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sp>
        <p:nvSpPr>
          <p:cNvPr id="18" name="Right Arrow 17"/>
          <p:cNvSpPr/>
          <p:nvPr/>
        </p:nvSpPr>
        <p:spPr>
          <a:xfrm>
            <a:off x="4000500" y="2714625"/>
            <a:ext cx="500063" cy="42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4590" name="TextBox 18"/>
          <p:cNvSpPr txBox="1">
            <a:spLocks noChangeArrowheads="1"/>
          </p:cNvSpPr>
          <p:nvPr/>
        </p:nvSpPr>
        <p:spPr bwMode="auto">
          <a:xfrm>
            <a:off x="4929188" y="2714625"/>
            <a:ext cx="2428875" cy="369888"/>
          </a:xfrm>
          <a:prstGeom prst="rect">
            <a:avLst/>
          </a:prstGeom>
          <a:noFill/>
          <a:ln w="9525">
            <a:noFill/>
            <a:miter lim="800000"/>
            <a:headEnd/>
            <a:tailEnd/>
          </a:ln>
        </p:spPr>
        <p:txBody>
          <a:bodyPr wrap="none">
            <a:spAutoFit/>
          </a:bodyPr>
          <a:lstStyle/>
          <a:p>
            <a:r>
              <a:rPr lang="en-GB"/>
              <a:t>Design for the 4 types</a:t>
            </a:r>
          </a:p>
        </p:txBody>
      </p:sp>
      <p:sp>
        <p:nvSpPr>
          <p:cNvPr id="24591" name="TextBox 19"/>
          <p:cNvSpPr txBox="1">
            <a:spLocks noChangeArrowheads="1"/>
          </p:cNvSpPr>
          <p:nvPr/>
        </p:nvSpPr>
        <p:spPr bwMode="auto">
          <a:xfrm>
            <a:off x="4786313" y="3286125"/>
            <a:ext cx="3929062" cy="646113"/>
          </a:xfrm>
          <a:prstGeom prst="rect">
            <a:avLst/>
          </a:prstGeom>
          <a:noFill/>
          <a:ln w="9525">
            <a:noFill/>
            <a:miter lim="800000"/>
            <a:headEnd/>
            <a:tailEnd/>
          </a:ln>
        </p:spPr>
        <p:txBody>
          <a:bodyPr>
            <a:spAutoFit/>
          </a:bodyPr>
          <a:lstStyle/>
          <a:p>
            <a:r>
              <a:rPr lang="en-GB" u="sng"/>
              <a:t>Goal: start assembly and testing on </a:t>
            </a:r>
            <a:r>
              <a:rPr lang="en-GB" b="1" u="sng"/>
              <a:t>type 4 </a:t>
            </a:r>
            <a:r>
              <a:rPr lang="en-GB" u="sng"/>
              <a:t>prototype summer 2010</a:t>
            </a:r>
          </a:p>
        </p:txBody>
      </p:sp>
      <p:sp>
        <p:nvSpPr>
          <p:cNvPr id="24592" name="TextBox 20"/>
          <p:cNvSpPr txBox="1">
            <a:spLocks noChangeArrowheads="1"/>
          </p:cNvSpPr>
          <p:nvPr/>
        </p:nvSpPr>
        <p:spPr bwMode="auto">
          <a:xfrm>
            <a:off x="4786313" y="4000500"/>
            <a:ext cx="3929062" cy="369888"/>
          </a:xfrm>
          <a:prstGeom prst="rect">
            <a:avLst/>
          </a:prstGeom>
          <a:noFill/>
          <a:ln w="9525">
            <a:noFill/>
            <a:miter lim="800000"/>
            <a:headEnd/>
            <a:tailEnd/>
          </a:ln>
        </p:spPr>
        <p:txBody>
          <a:bodyPr>
            <a:spAutoFit/>
          </a:bodyPr>
          <a:lstStyle/>
          <a:p>
            <a:r>
              <a:rPr lang="en-GB" b="1"/>
              <a:t>Results autumn 2010</a:t>
            </a:r>
          </a:p>
        </p:txBody>
      </p:sp>
      <p:sp>
        <p:nvSpPr>
          <p:cNvPr id="24593" name="TextBox 26"/>
          <p:cNvSpPr txBox="1">
            <a:spLocks noChangeArrowheads="1"/>
          </p:cNvSpPr>
          <p:nvPr/>
        </p:nvSpPr>
        <p:spPr bwMode="auto">
          <a:xfrm>
            <a:off x="214313" y="1643063"/>
            <a:ext cx="2906712" cy="369887"/>
          </a:xfrm>
          <a:prstGeom prst="rect">
            <a:avLst/>
          </a:prstGeom>
          <a:noFill/>
          <a:ln w="9525">
            <a:noFill/>
            <a:miter lim="800000"/>
            <a:headEnd/>
            <a:tailEnd/>
          </a:ln>
        </p:spPr>
        <p:txBody>
          <a:bodyPr wrap="none">
            <a:spAutoFit/>
          </a:bodyPr>
          <a:lstStyle/>
          <a:p>
            <a:pPr>
              <a:buFont typeface="Arial" charset="0"/>
              <a:buChar char="•"/>
            </a:pPr>
            <a:r>
              <a:rPr lang="en-GB"/>
              <a:t>Lessons learnt step 1 to 3</a:t>
            </a:r>
          </a:p>
        </p:txBody>
      </p:sp>
      <p:pic>
        <p:nvPicPr>
          <p:cNvPr id="24594" name="Picture 8" descr="CLIC Quadrupole Assy + Supports - 35.jpg"/>
          <p:cNvPicPr>
            <a:picLocks noChangeAspect="1"/>
          </p:cNvPicPr>
          <p:nvPr/>
        </p:nvPicPr>
        <p:blipFill>
          <a:blip r:embed="rId5" cstate="print"/>
          <a:srcRect/>
          <a:stretch>
            <a:fillRect/>
          </a:stretch>
        </p:blipFill>
        <p:spPr bwMode="auto">
          <a:xfrm>
            <a:off x="2000250" y="4714875"/>
            <a:ext cx="1804988" cy="1738313"/>
          </a:xfrm>
          <a:prstGeom prst="rect">
            <a:avLst/>
          </a:prstGeom>
          <a:noFill/>
          <a:ln w="9525">
            <a:noFill/>
            <a:miter lim="800000"/>
            <a:headEnd/>
            <a:tailEnd/>
          </a:ln>
        </p:spPr>
      </p:pic>
      <p:sp>
        <p:nvSpPr>
          <p:cNvPr id="22" name="Footer Placeholder 21"/>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p:cNvPicPr>
            <a:picLocks noChangeAspect="1" noChangeArrowheads="1"/>
          </p:cNvPicPr>
          <p:nvPr/>
        </p:nvPicPr>
        <p:blipFill>
          <a:blip r:embed="rId3" cstate="print"/>
          <a:srcRect/>
          <a:stretch>
            <a:fillRect/>
          </a:stretch>
        </p:blipFill>
        <p:spPr bwMode="auto">
          <a:xfrm>
            <a:off x="142875" y="142875"/>
            <a:ext cx="1357313" cy="955675"/>
          </a:xfrm>
          <a:prstGeom prst="rect">
            <a:avLst/>
          </a:prstGeom>
          <a:noFill/>
          <a:ln w="9525">
            <a:noFill/>
            <a:miter lim="800000"/>
            <a:headEnd/>
            <a:tailEnd/>
          </a:ln>
        </p:spPr>
      </p:pic>
      <p:pic>
        <p:nvPicPr>
          <p:cNvPr id="25603" name="Picture 4" descr="DSCN0652"/>
          <p:cNvPicPr>
            <a:picLocks noChangeAspect="1" noChangeArrowheads="1"/>
          </p:cNvPicPr>
          <p:nvPr/>
        </p:nvPicPr>
        <p:blipFill>
          <a:blip r:embed="rId4" cstate="print"/>
          <a:srcRect/>
          <a:stretch>
            <a:fillRect/>
          </a:stretch>
        </p:blipFill>
        <p:spPr bwMode="auto">
          <a:xfrm>
            <a:off x="1071563" y="1143000"/>
            <a:ext cx="3851275" cy="2889250"/>
          </a:xfrm>
          <a:prstGeom prst="rect">
            <a:avLst/>
          </a:prstGeom>
          <a:noFill/>
          <a:ln w="9525">
            <a:noFill/>
            <a:miter lim="800000"/>
            <a:headEnd/>
            <a:tailEnd/>
          </a:ln>
        </p:spPr>
      </p:pic>
      <p:pic>
        <p:nvPicPr>
          <p:cNvPr id="25604" name="Picture 6" descr="DSCN0671"/>
          <p:cNvPicPr>
            <a:picLocks noChangeAspect="1" noChangeArrowheads="1"/>
          </p:cNvPicPr>
          <p:nvPr/>
        </p:nvPicPr>
        <p:blipFill>
          <a:blip r:embed="rId5" cstate="print"/>
          <a:srcRect/>
          <a:stretch>
            <a:fillRect/>
          </a:stretch>
        </p:blipFill>
        <p:spPr bwMode="auto">
          <a:xfrm>
            <a:off x="5230813" y="1428750"/>
            <a:ext cx="3913187" cy="2935288"/>
          </a:xfrm>
          <a:prstGeom prst="rect">
            <a:avLst/>
          </a:prstGeom>
          <a:noFill/>
          <a:ln w="9525">
            <a:noFill/>
            <a:miter lim="800000"/>
            <a:headEnd/>
            <a:tailEnd/>
          </a:ln>
        </p:spPr>
      </p:pic>
      <p:pic>
        <p:nvPicPr>
          <p:cNvPr id="25605" name="Picture 5" descr="DSCN0664"/>
          <p:cNvPicPr>
            <a:picLocks noChangeAspect="1" noChangeArrowheads="1"/>
          </p:cNvPicPr>
          <p:nvPr/>
        </p:nvPicPr>
        <p:blipFill>
          <a:blip r:embed="rId6" cstate="print"/>
          <a:srcRect/>
          <a:stretch>
            <a:fillRect/>
          </a:stretch>
        </p:blipFill>
        <p:spPr bwMode="auto">
          <a:xfrm>
            <a:off x="1571625" y="3941763"/>
            <a:ext cx="3889375" cy="2916237"/>
          </a:xfrm>
          <a:prstGeom prst="rect">
            <a:avLst/>
          </a:prstGeom>
          <a:noFill/>
          <a:ln w="9525">
            <a:noFill/>
            <a:miter lim="800000"/>
            <a:headEnd/>
            <a:tailEnd/>
          </a:ln>
        </p:spPr>
      </p:pic>
      <p:pic>
        <p:nvPicPr>
          <p:cNvPr id="25606" name="Image 8" descr="comparelasto.JPG"/>
          <p:cNvPicPr>
            <a:picLocks noChangeAspect="1"/>
          </p:cNvPicPr>
          <p:nvPr/>
        </p:nvPicPr>
        <p:blipFill>
          <a:blip r:embed="rId7" cstate="print"/>
          <a:srcRect/>
          <a:stretch>
            <a:fillRect/>
          </a:stretch>
        </p:blipFill>
        <p:spPr bwMode="auto">
          <a:xfrm>
            <a:off x="6143625" y="4873625"/>
            <a:ext cx="2644775" cy="1984375"/>
          </a:xfrm>
          <a:prstGeom prst="rect">
            <a:avLst/>
          </a:prstGeom>
          <a:noFill/>
          <a:ln w="9525">
            <a:noFill/>
            <a:miter lim="800000"/>
            <a:headEnd/>
            <a:tailEnd/>
          </a:ln>
        </p:spPr>
      </p:pic>
      <p:sp>
        <p:nvSpPr>
          <p:cNvPr id="25607" name="TextBox 8"/>
          <p:cNvSpPr txBox="1">
            <a:spLocks noChangeArrowheads="1"/>
          </p:cNvSpPr>
          <p:nvPr/>
        </p:nvSpPr>
        <p:spPr bwMode="auto">
          <a:xfrm>
            <a:off x="2357438" y="571500"/>
            <a:ext cx="4410075" cy="369888"/>
          </a:xfrm>
          <a:prstGeom prst="rect">
            <a:avLst/>
          </a:prstGeom>
          <a:noFill/>
          <a:ln w="9525">
            <a:noFill/>
            <a:miter lim="800000"/>
            <a:headEnd/>
            <a:tailEnd/>
          </a:ln>
        </p:spPr>
        <p:txBody>
          <a:bodyPr wrap="none">
            <a:spAutoFit/>
          </a:bodyPr>
          <a:lstStyle/>
          <a:p>
            <a:r>
              <a:rPr lang="en-GB"/>
              <a:t>Status: Construction + tests on elastomer</a:t>
            </a:r>
          </a:p>
        </p:txBody>
      </p:sp>
      <p:sp>
        <p:nvSpPr>
          <p:cNvPr id="10" name="Footer Placeholder 9"/>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pic>
        <p:nvPicPr>
          <p:cNvPr id="15364" name="Picture 4"/>
          <p:cNvPicPr>
            <a:picLocks noChangeAspect="1" noChangeArrowheads="1"/>
          </p:cNvPicPr>
          <p:nvPr/>
        </p:nvPicPr>
        <p:blipFill>
          <a:blip r:embed="rId4" cstate="print"/>
          <a:srcRect b="4521"/>
          <a:stretch>
            <a:fillRect/>
          </a:stretch>
        </p:blipFill>
        <p:spPr bwMode="auto">
          <a:xfrm>
            <a:off x="2571750" y="2357438"/>
            <a:ext cx="6134100" cy="4357687"/>
          </a:xfrm>
          <a:prstGeom prst="rect">
            <a:avLst/>
          </a:prstGeom>
          <a:noFill/>
          <a:ln w="9525">
            <a:noFill/>
            <a:miter lim="800000"/>
            <a:headEnd/>
            <a:tailEnd/>
          </a:ln>
        </p:spPr>
      </p:pic>
      <p:sp>
        <p:nvSpPr>
          <p:cNvPr id="26628" name="TextBox 6"/>
          <p:cNvSpPr txBox="1">
            <a:spLocks noChangeArrowheads="1"/>
          </p:cNvSpPr>
          <p:nvPr/>
        </p:nvSpPr>
        <p:spPr bwMode="auto">
          <a:xfrm>
            <a:off x="0" y="0"/>
            <a:ext cx="5973763" cy="523875"/>
          </a:xfrm>
          <a:prstGeom prst="rect">
            <a:avLst/>
          </a:prstGeom>
          <a:noFill/>
          <a:ln w="9525">
            <a:noFill/>
            <a:miter lim="800000"/>
            <a:headEnd/>
            <a:tailEnd/>
          </a:ln>
        </p:spPr>
        <p:txBody>
          <a:bodyPr wrap="none">
            <a:spAutoFit/>
          </a:bodyPr>
          <a:lstStyle/>
          <a:p>
            <a:r>
              <a:rPr lang="en-GB" sz="2800">
                <a:latin typeface="Calibri" pitchFamily="34" charset="0"/>
              </a:rPr>
              <a:t>Implications on CLIC and module design</a:t>
            </a:r>
          </a:p>
        </p:txBody>
      </p:sp>
      <p:pic>
        <p:nvPicPr>
          <p:cNvPr id="26629" name="Picture 2"/>
          <p:cNvPicPr>
            <a:picLocks noChangeAspect="1" noChangeArrowheads="1"/>
          </p:cNvPicPr>
          <p:nvPr/>
        </p:nvPicPr>
        <p:blipFill>
          <a:blip r:embed="rId5" cstate="print"/>
          <a:srcRect/>
          <a:stretch>
            <a:fillRect/>
          </a:stretch>
        </p:blipFill>
        <p:spPr bwMode="auto">
          <a:xfrm>
            <a:off x="142875" y="642938"/>
            <a:ext cx="3143250" cy="2295525"/>
          </a:xfrm>
          <a:prstGeom prst="rect">
            <a:avLst/>
          </a:prstGeom>
          <a:noFill/>
          <a:ln w="9525">
            <a:noFill/>
            <a:miter lim="800000"/>
            <a:headEnd/>
            <a:tailEnd/>
          </a:ln>
        </p:spPr>
      </p:pic>
      <p:sp>
        <p:nvSpPr>
          <p:cNvPr id="26630" name="TextBox 7"/>
          <p:cNvSpPr txBox="1">
            <a:spLocks noChangeArrowheads="1"/>
          </p:cNvSpPr>
          <p:nvPr/>
        </p:nvSpPr>
        <p:spPr bwMode="auto">
          <a:xfrm>
            <a:off x="3357563" y="785813"/>
            <a:ext cx="3500437" cy="400050"/>
          </a:xfrm>
          <a:prstGeom prst="rect">
            <a:avLst/>
          </a:prstGeom>
          <a:noFill/>
          <a:ln w="9525">
            <a:noFill/>
            <a:miter lim="800000"/>
            <a:headEnd/>
            <a:tailEnd/>
          </a:ln>
        </p:spPr>
        <p:txBody>
          <a:bodyPr wrap="none">
            <a:spAutoFit/>
          </a:bodyPr>
          <a:lstStyle/>
          <a:p>
            <a:r>
              <a:rPr lang="en-GB" sz="2000">
                <a:latin typeface="Calibri" pitchFamily="34" charset="0"/>
                <a:cs typeface="Arial" charset="0"/>
              </a:rPr>
              <a:t>So far nothing can isolate 100 %</a:t>
            </a:r>
            <a:endParaRPr lang="fr-FR">
              <a:cs typeface="Arial" charset="0"/>
            </a:endParaRPr>
          </a:p>
        </p:txBody>
      </p:sp>
      <p:sp>
        <p:nvSpPr>
          <p:cNvPr id="2" name="TextBox 5"/>
          <p:cNvSpPr txBox="1">
            <a:spLocks noChangeArrowheads="1"/>
          </p:cNvSpPr>
          <p:nvPr/>
        </p:nvSpPr>
        <p:spPr bwMode="auto">
          <a:xfrm>
            <a:off x="1214438" y="3286125"/>
            <a:ext cx="7215187" cy="1200150"/>
          </a:xfrm>
          <a:prstGeom prst="rect">
            <a:avLst/>
          </a:prstGeom>
          <a:solidFill>
            <a:srgbClr val="ECECE4">
              <a:alpha val="63136"/>
            </a:srgbClr>
          </a:solidFill>
          <a:ln w="9525">
            <a:noFill/>
            <a:miter lim="800000"/>
            <a:headEnd/>
            <a:tailEnd/>
          </a:ln>
        </p:spPr>
        <p:txBody>
          <a:bodyPr>
            <a:spAutoFit/>
          </a:bodyPr>
          <a:lstStyle/>
          <a:p>
            <a:r>
              <a:rPr lang="en-GB">
                <a:cs typeface="Arial" charset="0"/>
              </a:rPr>
              <a:t>1. The Main beam quadrupole stabilisation should be reflected in the complete CLIC module design including technical infrastructure and even tunnel design. A stabilisation system with the required precision requires a low back ground to start with.</a:t>
            </a:r>
            <a:endParaRPr lang="fr-FR">
              <a:cs typeface="Arial" charset="0"/>
            </a:endParaRPr>
          </a:p>
        </p:txBody>
      </p:sp>
      <p:sp>
        <p:nvSpPr>
          <p:cNvPr id="9" name="TextBox 8"/>
          <p:cNvSpPr txBox="1">
            <a:spLocks noChangeArrowheads="1"/>
          </p:cNvSpPr>
          <p:nvPr/>
        </p:nvSpPr>
        <p:spPr bwMode="auto">
          <a:xfrm>
            <a:off x="1214438" y="4572000"/>
            <a:ext cx="7215187" cy="923925"/>
          </a:xfrm>
          <a:prstGeom prst="rect">
            <a:avLst/>
          </a:prstGeom>
          <a:solidFill>
            <a:srgbClr val="ECECE4">
              <a:alpha val="69019"/>
            </a:srgbClr>
          </a:solidFill>
          <a:ln w="9525">
            <a:noFill/>
            <a:miter lim="800000"/>
            <a:headEnd/>
            <a:tailEnd/>
          </a:ln>
        </p:spPr>
        <p:txBody>
          <a:bodyPr>
            <a:spAutoFit/>
          </a:bodyPr>
          <a:lstStyle/>
          <a:p>
            <a:r>
              <a:rPr lang="en-GB">
                <a:cs typeface="Arial" charset="0"/>
              </a:rPr>
              <a:t>2. For the integration of the MB quadrupole stabilisation system in the module an inventory of modal behaviour and rigidities of components should be made. An inventory of vibration sources will also be made.  </a:t>
            </a:r>
            <a:endParaRPr lang="fr-FR">
              <a:cs typeface="Arial" charset="0"/>
            </a:endParaRPr>
          </a:p>
        </p:txBody>
      </p:sp>
      <p:sp>
        <p:nvSpPr>
          <p:cNvPr id="17" name="TextBox 8"/>
          <p:cNvSpPr txBox="1">
            <a:spLocks noChangeArrowheads="1"/>
          </p:cNvSpPr>
          <p:nvPr/>
        </p:nvSpPr>
        <p:spPr bwMode="auto">
          <a:xfrm>
            <a:off x="1214438" y="5854700"/>
            <a:ext cx="7215187" cy="646113"/>
          </a:xfrm>
          <a:prstGeom prst="rect">
            <a:avLst/>
          </a:prstGeom>
          <a:solidFill>
            <a:srgbClr val="ECECE4">
              <a:alpha val="69019"/>
            </a:srgbClr>
          </a:solidFill>
          <a:ln w="9525">
            <a:noFill/>
            <a:miter lim="800000"/>
            <a:headEnd/>
            <a:tailEnd/>
          </a:ln>
        </p:spPr>
        <p:txBody>
          <a:bodyPr>
            <a:spAutoFit/>
          </a:bodyPr>
          <a:lstStyle/>
          <a:p>
            <a:r>
              <a:rPr lang="en-GB">
                <a:cs typeface="Arial" charset="0"/>
              </a:rPr>
              <a:t>3. Current module space reservation for stabilisation is feasible but very tight</a:t>
            </a:r>
            <a:endParaRPr lang="fr-FR">
              <a:cs typeface="Arial" charset="0"/>
            </a:endParaRPr>
          </a:p>
        </p:txBody>
      </p:sp>
      <p:sp>
        <p:nvSpPr>
          <p:cNvPr id="26634" name="TextBox 7"/>
          <p:cNvSpPr txBox="1">
            <a:spLocks noChangeArrowheads="1"/>
          </p:cNvSpPr>
          <p:nvPr/>
        </p:nvSpPr>
        <p:spPr bwMode="auto">
          <a:xfrm>
            <a:off x="3357563" y="1143000"/>
            <a:ext cx="5126037" cy="400050"/>
          </a:xfrm>
          <a:prstGeom prst="rect">
            <a:avLst/>
          </a:prstGeom>
          <a:noFill/>
          <a:ln w="9525">
            <a:noFill/>
            <a:miter lim="800000"/>
            <a:headEnd/>
            <a:tailEnd/>
          </a:ln>
        </p:spPr>
        <p:txBody>
          <a:bodyPr wrap="none">
            <a:spAutoFit/>
          </a:bodyPr>
          <a:lstStyle/>
          <a:p>
            <a:r>
              <a:rPr lang="en-GB" sz="2000">
                <a:latin typeface="Calibri" pitchFamily="34" charset="0"/>
                <a:cs typeface="Arial" charset="0"/>
              </a:rPr>
              <a:t>At 1 Hz, a factor two </a:t>
            </a:r>
            <a:r>
              <a:rPr lang="en-GB" sz="2000" u="sng">
                <a:latin typeface="Calibri" pitchFamily="34" charset="0"/>
                <a:cs typeface="Arial" charset="0"/>
              </a:rPr>
              <a:t>RMS ratio</a:t>
            </a:r>
            <a:r>
              <a:rPr lang="en-GB" sz="2000">
                <a:latin typeface="Calibri" pitchFamily="34" charset="0"/>
                <a:cs typeface="Arial" charset="0"/>
              </a:rPr>
              <a:t> is demonstrated</a:t>
            </a:r>
            <a:endParaRPr lang="fr-FR">
              <a:cs typeface="Arial" charset="0"/>
            </a:endParaRPr>
          </a:p>
        </p:txBody>
      </p:sp>
      <p:sp>
        <p:nvSpPr>
          <p:cNvPr id="26635" name="TextBox 7"/>
          <p:cNvSpPr txBox="1">
            <a:spLocks noChangeArrowheads="1"/>
          </p:cNvSpPr>
          <p:nvPr/>
        </p:nvSpPr>
        <p:spPr bwMode="auto">
          <a:xfrm>
            <a:off x="3357563" y="1500188"/>
            <a:ext cx="5478462" cy="400050"/>
          </a:xfrm>
          <a:prstGeom prst="rect">
            <a:avLst/>
          </a:prstGeom>
          <a:noFill/>
          <a:ln w="9525">
            <a:noFill/>
            <a:miter lim="800000"/>
            <a:headEnd/>
            <a:tailEnd/>
          </a:ln>
        </p:spPr>
        <p:txBody>
          <a:bodyPr wrap="none">
            <a:spAutoFit/>
          </a:bodyPr>
          <a:lstStyle/>
          <a:p>
            <a:r>
              <a:rPr lang="en-GB" sz="2000">
                <a:latin typeface="Calibri" pitchFamily="34" charset="0"/>
                <a:cs typeface="Arial" charset="0"/>
              </a:rPr>
              <a:t>2 nm integrated rms measured on LHC tunnel floor</a:t>
            </a:r>
            <a:endParaRPr lang="fr-FR">
              <a:cs typeface="Arial" charset="0"/>
            </a:endParaRPr>
          </a:p>
        </p:txBody>
      </p:sp>
      <p:sp>
        <p:nvSpPr>
          <p:cNvPr id="12" name="Right Arrow 11"/>
          <p:cNvSpPr/>
          <p:nvPr/>
        </p:nvSpPr>
        <p:spPr>
          <a:xfrm>
            <a:off x="3429000" y="2000250"/>
            <a:ext cx="571500" cy="357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6637" name="TextBox 12"/>
          <p:cNvSpPr txBox="1">
            <a:spLocks noChangeArrowheads="1"/>
          </p:cNvSpPr>
          <p:nvPr/>
        </p:nvSpPr>
        <p:spPr bwMode="auto">
          <a:xfrm>
            <a:off x="4143375" y="2000250"/>
            <a:ext cx="3552825" cy="369888"/>
          </a:xfrm>
          <a:prstGeom prst="rect">
            <a:avLst/>
          </a:prstGeom>
          <a:noFill/>
          <a:ln w="9525">
            <a:noFill/>
            <a:miter lim="800000"/>
            <a:headEnd/>
            <a:tailEnd/>
          </a:ln>
        </p:spPr>
        <p:txBody>
          <a:bodyPr wrap="none">
            <a:spAutoFit/>
          </a:bodyPr>
          <a:lstStyle/>
          <a:p>
            <a:r>
              <a:rPr lang="en-GB"/>
              <a:t>Work now to increase the margin</a:t>
            </a:r>
          </a:p>
        </p:txBody>
      </p:sp>
      <p:sp>
        <p:nvSpPr>
          <p:cNvPr id="14" name="Footer Placeholder 13"/>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blinds(horizontal)">
                                      <p:cBhvr>
                                        <p:cTn id="7" dur="500"/>
                                        <p:tgtEl>
                                          <p:spTgt spid="1536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linds(horizontal)">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26628" name="Text Box 4"/>
          <p:cNvSpPr txBox="1">
            <a:spLocks noChangeArrowheads="1"/>
          </p:cNvSpPr>
          <p:nvPr/>
        </p:nvSpPr>
        <p:spPr bwMode="auto">
          <a:xfrm>
            <a:off x="0" y="0"/>
            <a:ext cx="1919288" cy="523875"/>
          </a:xfrm>
          <a:prstGeom prst="rect">
            <a:avLst/>
          </a:prstGeom>
          <a:noFill/>
          <a:ln w="9525">
            <a:noFill/>
            <a:miter lim="800000"/>
            <a:headEnd/>
            <a:tailEnd/>
          </a:ln>
          <a:effectLst/>
        </p:spPr>
        <p:txBody>
          <a:bodyPr wrap="none">
            <a:spAutoFit/>
          </a:bodyPr>
          <a:lstStyle/>
          <a:p>
            <a:pPr>
              <a:defRPr/>
            </a:pPr>
            <a:r>
              <a:rPr lang="fr-FR" sz="2800" dirty="0">
                <a:latin typeface="+mj-lt"/>
              </a:rPr>
              <a:t>Conclusions</a:t>
            </a:r>
            <a:endParaRPr lang="fr-FR" sz="2800" dirty="0">
              <a:latin typeface="+mj-lt"/>
            </a:endParaRPr>
          </a:p>
        </p:txBody>
      </p:sp>
      <p:sp>
        <p:nvSpPr>
          <p:cNvPr id="27652" name="TextBox 3"/>
          <p:cNvSpPr txBox="1">
            <a:spLocks noChangeArrowheads="1"/>
          </p:cNvSpPr>
          <p:nvPr/>
        </p:nvSpPr>
        <p:spPr bwMode="auto">
          <a:xfrm>
            <a:off x="71438" y="714375"/>
            <a:ext cx="2424112" cy="369888"/>
          </a:xfrm>
          <a:prstGeom prst="rect">
            <a:avLst/>
          </a:prstGeom>
          <a:noFill/>
          <a:ln w="9525">
            <a:noFill/>
            <a:miter lim="800000"/>
            <a:headEnd/>
            <a:tailEnd/>
          </a:ln>
        </p:spPr>
        <p:txBody>
          <a:bodyPr wrap="none">
            <a:spAutoFit/>
          </a:bodyPr>
          <a:lstStyle/>
          <a:p>
            <a:r>
              <a:rPr lang="en-GB">
                <a:latin typeface="Calibri" pitchFamily="34" charset="0"/>
              </a:rPr>
              <a:t>Organisation/ resources</a:t>
            </a:r>
          </a:p>
        </p:txBody>
      </p:sp>
      <p:sp>
        <p:nvSpPr>
          <p:cNvPr id="27653" name="TextBox 4"/>
          <p:cNvSpPr txBox="1">
            <a:spLocks noChangeArrowheads="1"/>
          </p:cNvSpPr>
          <p:nvPr/>
        </p:nvSpPr>
        <p:spPr bwMode="auto">
          <a:xfrm>
            <a:off x="71438" y="1214438"/>
            <a:ext cx="904875" cy="369887"/>
          </a:xfrm>
          <a:prstGeom prst="rect">
            <a:avLst/>
          </a:prstGeom>
          <a:noFill/>
          <a:ln w="9525">
            <a:noFill/>
            <a:miter lim="800000"/>
            <a:headEnd/>
            <a:tailEnd/>
          </a:ln>
        </p:spPr>
        <p:txBody>
          <a:bodyPr wrap="none">
            <a:spAutoFit/>
          </a:bodyPr>
          <a:lstStyle/>
          <a:p>
            <a:r>
              <a:rPr lang="en-GB">
                <a:latin typeface="Calibri" pitchFamily="34" charset="0"/>
              </a:rPr>
              <a:t>Sensors</a:t>
            </a:r>
          </a:p>
        </p:txBody>
      </p:sp>
      <p:sp>
        <p:nvSpPr>
          <p:cNvPr id="27654" name="TextBox 5"/>
          <p:cNvSpPr txBox="1">
            <a:spLocks noChangeArrowheads="1"/>
          </p:cNvSpPr>
          <p:nvPr/>
        </p:nvSpPr>
        <p:spPr bwMode="auto">
          <a:xfrm>
            <a:off x="71438" y="1487488"/>
            <a:ext cx="4572000" cy="369887"/>
          </a:xfrm>
          <a:prstGeom prst="rect">
            <a:avLst/>
          </a:prstGeom>
          <a:noFill/>
          <a:ln w="9525">
            <a:noFill/>
            <a:miter lim="800000"/>
            <a:headEnd/>
            <a:tailEnd/>
          </a:ln>
        </p:spPr>
        <p:txBody>
          <a:bodyPr>
            <a:spAutoFit/>
          </a:bodyPr>
          <a:lstStyle/>
          <a:p>
            <a:r>
              <a:rPr lang="en-GB">
                <a:latin typeface="Calibri" pitchFamily="34" charset="0"/>
              </a:rPr>
              <a:t>Ground motion measurements and modelling</a:t>
            </a:r>
          </a:p>
        </p:txBody>
      </p:sp>
      <p:sp>
        <p:nvSpPr>
          <p:cNvPr id="27655" name="TextBox 6"/>
          <p:cNvSpPr txBox="1">
            <a:spLocks noChangeArrowheads="1"/>
          </p:cNvSpPr>
          <p:nvPr/>
        </p:nvSpPr>
        <p:spPr bwMode="auto">
          <a:xfrm>
            <a:off x="71438" y="2286000"/>
            <a:ext cx="3165475" cy="369888"/>
          </a:xfrm>
          <a:prstGeom prst="rect">
            <a:avLst/>
          </a:prstGeom>
          <a:noFill/>
          <a:ln w="9525">
            <a:noFill/>
            <a:miter lim="800000"/>
            <a:headEnd/>
            <a:tailEnd/>
          </a:ln>
        </p:spPr>
        <p:txBody>
          <a:bodyPr wrap="none">
            <a:spAutoFit/>
          </a:bodyPr>
          <a:lstStyle/>
          <a:p>
            <a:r>
              <a:rPr lang="en-GB">
                <a:latin typeface="Calibri" pitchFamily="34" charset="0"/>
              </a:rPr>
              <a:t>Support, alignment and magnet</a:t>
            </a:r>
          </a:p>
        </p:txBody>
      </p:sp>
      <p:sp>
        <p:nvSpPr>
          <p:cNvPr id="27656" name="TextBox 6"/>
          <p:cNvSpPr txBox="1">
            <a:spLocks noChangeArrowheads="1"/>
          </p:cNvSpPr>
          <p:nvPr/>
        </p:nvSpPr>
        <p:spPr bwMode="auto">
          <a:xfrm>
            <a:off x="74613" y="3309938"/>
            <a:ext cx="1085850" cy="369887"/>
          </a:xfrm>
          <a:prstGeom prst="rect">
            <a:avLst/>
          </a:prstGeom>
          <a:noFill/>
          <a:ln w="9525">
            <a:noFill/>
            <a:miter lim="800000"/>
            <a:headEnd/>
            <a:tailEnd/>
          </a:ln>
        </p:spPr>
        <p:txBody>
          <a:bodyPr wrap="none">
            <a:spAutoFit/>
          </a:bodyPr>
          <a:lstStyle/>
          <a:p>
            <a:r>
              <a:rPr lang="en-GB">
                <a:latin typeface="Calibri" pitchFamily="34" charset="0"/>
              </a:rPr>
              <a:t>Actuators</a:t>
            </a:r>
          </a:p>
        </p:txBody>
      </p:sp>
      <p:sp>
        <p:nvSpPr>
          <p:cNvPr id="27657" name="TextBox 6"/>
          <p:cNvSpPr txBox="1">
            <a:spLocks noChangeArrowheads="1"/>
          </p:cNvSpPr>
          <p:nvPr/>
        </p:nvSpPr>
        <p:spPr bwMode="auto">
          <a:xfrm>
            <a:off x="71438" y="2928938"/>
            <a:ext cx="2663825" cy="369887"/>
          </a:xfrm>
          <a:prstGeom prst="rect">
            <a:avLst/>
          </a:prstGeom>
          <a:noFill/>
          <a:ln w="9525">
            <a:noFill/>
            <a:miter lim="800000"/>
            <a:headEnd/>
            <a:tailEnd/>
          </a:ln>
        </p:spPr>
        <p:txBody>
          <a:bodyPr wrap="none">
            <a:spAutoFit/>
          </a:bodyPr>
          <a:lstStyle/>
          <a:p>
            <a:r>
              <a:rPr lang="en-GB">
                <a:latin typeface="Calibri" pitchFamily="34" charset="0"/>
              </a:rPr>
              <a:t>Choice stabilisation option</a:t>
            </a:r>
          </a:p>
        </p:txBody>
      </p:sp>
      <p:sp>
        <p:nvSpPr>
          <p:cNvPr id="27658" name="TextBox 6"/>
          <p:cNvSpPr txBox="1">
            <a:spLocks noChangeArrowheads="1"/>
          </p:cNvSpPr>
          <p:nvPr/>
        </p:nvSpPr>
        <p:spPr bwMode="auto">
          <a:xfrm>
            <a:off x="74613" y="3854450"/>
            <a:ext cx="3568700" cy="646113"/>
          </a:xfrm>
          <a:prstGeom prst="rect">
            <a:avLst/>
          </a:prstGeom>
          <a:noFill/>
          <a:ln w="9525">
            <a:noFill/>
            <a:miter lim="800000"/>
            <a:headEnd/>
            <a:tailEnd/>
          </a:ln>
        </p:spPr>
        <p:txBody>
          <a:bodyPr>
            <a:spAutoFit/>
          </a:bodyPr>
          <a:lstStyle/>
          <a:p>
            <a:r>
              <a:rPr lang="en-GB">
                <a:latin typeface="Calibri" pitchFamily="34" charset="0"/>
              </a:rPr>
              <a:t>Prototype testing to reach the performance</a:t>
            </a:r>
          </a:p>
        </p:txBody>
      </p:sp>
      <p:sp>
        <p:nvSpPr>
          <p:cNvPr id="27659" name="TextBox 6"/>
          <p:cNvSpPr txBox="1">
            <a:spLocks noChangeArrowheads="1"/>
          </p:cNvSpPr>
          <p:nvPr/>
        </p:nvSpPr>
        <p:spPr bwMode="auto">
          <a:xfrm>
            <a:off x="87313" y="5786438"/>
            <a:ext cx="2127250" cy="646112"/>
          </a:xfrm>
          <a:prstGeom prst="rect">
            <a:avLst/>
          </a:prstGeom>
          <a:noFill/>
          <a:ln w="9525">
            <a:noFill/>
            <a:miter lim="800000"/>
            <a:headEnd/>
            <a:tailEnd/>
          </a:ln>
        </p:spPr>
        <p:txBody>
          <a:bodyPr wrap="none">
            <a:spAutoFit/>
          </a:bodyPr>
          <a:lstStyle/>
          <a:p>
            <a:r>
              <a:rPr lang="en-GB">
                <a:latin typeface="Calibri" pitchFamily="34" charset="0"/>
              </a:rPr>
              <a:t>Implications on CLIC </a:t>
            </a:r>
          </a:p>
          <a:p>
            <a:r>
              <a:rPr lang="en-GB">
                <a:latin typeface="Calibri" pitchFamily="34" charset="0"/>
              </a:rPr>
              <a:t>and module design</a:t>
            </a:r>
          </a:p>
        </p:txBody>
      </p:sp>
      <p:sp>
        <p:nvSpPr>
          <p:cNvPr id="27660" name="ZoneTexte 11"/>
          <p:cNvSpPr txBox="1">
            <a:spLocks noChangeArrowheads="1"/>
          </p:cNvSpPr>
          <p:nvPr/>
        </p:nvSpPr>
        <p:spPr bwMode="auto">
          <a:xfrm>
            <a:off x="2714625" y="714375"/>
            <a:ext cx="4786313" cy="369888"/>
          </a:xfrm>
          <a:prstGeom prst="rect">
            <a:avLst/>
          </a:prstGeom>
          <a:noFill/>
          <a:ln w="9525">
            <a:noFill/>
            <a:miter lim="800000"/>
            <a:headEnd/>
            <a:tailEnd/>
          </a:ln>
        </p:spPr>
        <p:txBody>
          <a:bodyPr>
            <a:spAutoFit/>
          </a:bodyPr>
          <a:lstStyle/>
          <a:p>
            <a:r>
              <a:rPr lang="fr-FR" b="1"/>
              <a:t>2010:  key year with teams up and running </a:t>
            </a:r>
          </a:p>
        </p:txBody>
      </p:sp>
      <p:sp>
        <p:nvSpPr>
          <p:cNvPr id="27661" name="ZoneTexte 12"/>
          <p:cNvSpPr txBox="1">
            <a:spLocks noChangeArrowheads="1"/>
          </p:cNvSpPr>
          <p:nvPr/>
        </p:nvSpPr>
        <p:spPr bwMode="auto">
          <a:xfrm>
            <a:off x="4572000" y="1357313"/>
            <a:ext cx="2924175" cy="369887"/>
          </a:xfrm>
          <a:prstGeom prst="rect">
            <a:avLst/>
          </a:prstGeom>
          <a:noFill/>
          <a:ln w="9525">
            <a:noFill/>
            <a:miter lim="800000"/>
            <a:headEnd/>
            <a:tailEnd/>
          </a:ln>
        </p:spPr>
        <p:txBody>
          <a:bodyPr wrap="none">
            <a:spAutoFit/>
          </a:bodyPr>
          <a:lstStyle/>
          <a:p>
            <a:r>
              <a:rPr lang="fr-FR" b="1"/>
              <a:t>Validated, Well advanced</a:t>
            </a:r>
          </a:p>
        </p:txBody>
      </p:sp>
      <p:sp>
        <p:nvSpPr>
          <p:cNvPr id="27662" name="ZoneTexte 13"/>
          <p:cNvSpPr txBox="1">
            <a:spLocks noChangeArrowheads="1"/>
          </p:cNvSpPr>
          <p:nvPr/>
        </p:nvSpPr>
        <p:spPr bwMode="auto">
          <a:xfrm>
            <a:off x="4572000" y="1857375"/>
            <a:ext cx="4416425" cy="369888"/>
          </a:xfrm>
          <a:prstGeom prst="rect">
            <a:avLst/>
          </a:prstGeom>
          <a:noFill/>
          <a:ln w="9525">
            <a:noFill/>
            <a:miter lim="800000"/>
            <a:headEnd/>
            <a:tailEnd/>
          </a:ln>
        </p:spPr>
        <p:txBody>
          <a:bodyPr wrap="none">
            <a:spAutoFit/>
          </a:bodyPr>
          <a:lstStyle/>
          <a:p>
            <a:r>
              <a:rPr lang="fr-FR" b="1"/>
              <a:t>Issue: sensor accelerator environment</a:t>
            </a:r>
          </a:p>
        </p:txBody>
      </p:sp>
      <p:sp>
        <p:nvSpPr>
          <p:cNvPr id="27663" name="ZoneTexte 14"/>
          <p:cNvSpPr txBox="1">
            <a:spLocks noChangeArrowheads="1"/>
          </p:cNvSpPr>
          <p:nvPr/>
        </p:nvSpPr>
        <p:spPr bwMode="auto">
          <a:xfrm>
            <a:off x="3857625" y="2286000"/>
            <a:ext cx="3954463" cy="369888"/>
          </a:xfrm>
          <a:prstGeom prst="rect">
            <a:avLst/>
          </a:prstGeom>
          <a:noFill/>
          <a:ln w="9525">
            <a:noFill/>
            <a:miter lim="800000"/>
            <a:headEnd/>
            <a:tailEnd/>
          </a:ln>
        </p:spPr>
        <p:txBody>
          <a:bodyPr wrap="none">
            <a:spAutoFit/>
          </a:bodyPr>
          <a:lstStyle/>
          <a:p>
            <a:r>
              <a:rPr lang="fr-FR" b="1"/>
              <a:t>Lessons learnt from light sources </a:t>
            </a:r>
          </a:p>
        </p:txBody>
      </p:sp>
      <p:sp>
        <p:nvSpPr>
          <p:cNvPr id="27664" name="ZoneTexte 15"/>
          <p:cNvSpPr txBox="1">
            <a:spLocks noChangeArrowheads="1"/>
          </p:cNvSpPr>
          <p:nvPr/>
        </p:nvSpPr>
        <p:spPr bwMode="auto">
          <a:xfrm>
            <a:off x="3873500" y="2941638"/>
            <a:ext cx="4579938" cy="368300"/>
          </a:xfrm>
          <a:prstGeom prst="rect">
            <a:avLst/>
          </a:prstGeom>
          <a:noFill/>
          <a:ln w="9525">
            <a:noFill/>
            <a:miter lim="800000"/>
            <a:headEnd/>
            <a:tailEnd/>
          </a:ln>
        </p:spPr>
        <p:txBody>
          <a:bodyPr wrap="none">
            <a:spAutoFit/>
          </a:bodyPr>
          <a:lstStyle/>
          <a:p>
            <a:r>
              <a:rPr lang="fr-FR" b="1"/>
              <a:t>Two options under study : soft and rigid</a:t>
            </a:r>
          </a:p>
        </p:txBody>
      </p:sp>
      <p:sp>
        <p:nvSpPr>
          <p:cNvPr id="27665" name="TextBox 18"/>
          <p:cNvSpPr txBox="1">
            <a:spLocks noChangeArrowheads="1"/>
          </p:cNvSpPr>
          <p:nvPr/>
        </p:nvSpPr>
        <p:spPr bwMode="auto">
          <a:xfrm>
            <a:off x="3000375" y="3867150"/>
            <a:ext cx="4211638" cy="368300"/>
          </a:xfrm>
          <a:prstGeom prst="rect">
            <a:avLst/>
          </a:prstGeom>
          <a:noFill/>
          <a:ln w="9525">
            <a:noFill/>
            <a:miter lim="800000"/>
            <a:headEnd/>
            <a:tailEnd/>
          </a:ln>
        </p:spPr>
        <p:txBody>
          <a:bodyPr wrap="none">
            <a:spAutoFit/>
          </a:bodyPr>
          <a:lstStyle/>
          <a:p>
            <a:r>
              <a:rPr lang="en-GB" b="1"/>
              <a:t>Rigid 1 d.o.f. solution: </a:t>
            </a:r>
            <a:r>
              <a:rPr lang="en-GB" b="1" u="sng"/>
              <a:t>1.2 nm at 1 Hz</a:t>
            </a:r>
          </a:p>
        </p:txBody>
      </p:sp>
      <p:sp>
        <p:nvSpPr>
          <p:cNvPr id="27666" name="TextBox 19"/>
          <p:cNvSpPr txBox="1">
            <a:spLocks noChangeArrowheads="1"/>
          </p:cNvSpPr>
          <p:nvPr/>
        </p:nvSpPr>
        <p:spPr bwMode="auto">
          <a:xfrm>
            <a:off x="3000375" y="4237038"/>
            <a:ext cx="5057775" cy="1477962"/>
          </a:xfrm>
          <a:prstGeom prst="rect">
            <a:avLst/>
          </a:prstGeom>
          <a:noFill/>
          <a:ln w="9525">
            <a:noFill/>
            <a:miter lim="800000"/>
            <a:headEnd/>
            <a:tailEnd/>
          </a:ln>
        </p:spPr>
        <p:txBody>
          <a:bodyPr wrap="none">
            <a:spAutoFit/>
          </a:bodyPr>
          <a:lstStyle/>
          <a:p>
            <a:r>
              <a:rPr lang="en-GB" b="1"/>
              <a:t>Program of improvements. </a:t>
            </a:r>
          </a:p>
          <a:p>
            <a:r>
              <a:rPr lang="en-GB" b="1"/>
              <a:t>Results expected in the next weeks</a:t>
            </a:r>
          </a:p>
          <a:p>
            <a:r>
              <a:rPr lang="en-GB" b="1"/>
              <a:t>Nano positioning demonstrated</a:t>
            </a:r>
          </a:p>
          <a:p>
            <a:r>
              <a:rPr lang="en-GB" b="1"/>
              <a:t>Clear program with dates for demonstration </a:t>
            </a:r>
          </a:p>
          <a:p>
            <a:r>
              <a:rPr lang="en-GB" b="1"/>
              <a:t>on full size mock up end 2010</a:t>
            </a:r>
          </a:p>
        </p:txBody>
      </p:sp>
      <p:sp>
        <p:nvSpPr>
          <p:cNvPr id="27667" name="TextBox 20"/>
          <p:cNvSpPr txBox="1">
            <a:spLocks noChangeArrowheads="1"/>
          </p:cNvSpPr>
          <p:nvPr/>
        </p:nvSpPr>
        <p:spPr bwMode="auto">
          <a:xfrm>
            <a:off x="3000375" y="5789613"/>
            <a:ext cx="5224463" cy="369887"/>
          </a:xfrm>
          <a:prstGeom prst="rect">
            <a:avLst/>
          </a:prstGeom>
          <a:noFill/>
          <a:ln w="9525">
            <a:noFill/>
            <a:miter lim="800000"/>
            <a:headEnd/>
            <a:tailEnd/>
          </a:ln>
        </p:spPr>
        <p:txBody>
          <a:bodyPr wrap="none">
            <a:spAutoFit/>
          </a:bodyPr>
          <a:lstStyle/>
          <a:p>
            <a:r>
              <a:rPr lang="en-GB" b="1"/>
              <a:t>Very low background technical noise required</a:t>
            </a:r>
          </a:p>
        </p:txBody>
      </p:sp>
      <p:sp>
        <p:nvSpPr>
          <p:cNvPr id="27668" name="TextBox 21"/>
          <p:cNvSpPr txBox="1">
            <a:spLocks noChangeArrowheads="1"/>
          </p:cNvSpPr>
          <p:nvPr/>
        </p:nvSpPr>
        <p:spPr bwMode="auto">
          <a:xfrm>
            <a:off x="3884613" y="3370263"/>
            <a:ext cx="1189037" cy="368300"/>
          </a:xfrm>
          <a:prstGeom prst="rect">
            <a:avLst/>
          </a:prstGeom>
          <a:noFill/>
          <a:ln w="9525">
            <a:noFill/>
            <a:miter lim="800000"/>
            <a:headEnd/>
            <a:tailEnd/>
          </a:ln>
        </p:spPr>
        <p:txBody>
          <a:bodyPr wrap="none">
            <a:spAutoFit/>
          </a:bodyPr>
          <a:lstStyle/>
          <a:p>
            <a:r>
              <a:rPr lang="en-GB" b="1"/>
              <a:t>Available</a:t>
            </a:r>
          </a:p>
        </p:txBody>
      </p:sp>
      <p:sp>
        <p:nvSpPr>
          <p:cNvPr id="23" name="Footer Placeholder 22"/>
          <p:cNvSpPr>
            <a:spLocks noGrp="1"/>
          </p:cNvSpPr>
          <p:nvPr>
            <p:ph type="ftr" sz="quarter" idx="11"/>
          </p:nvPr>
        </p:nvSpPr>
        <p:spPr>
          <a:xfrm>
            <a:off x="2981325" y="6278563"/>
            <a:ext cx="2895600" cy="365125"/>
          </a:xfrm>
        </p:spPr>
        <p:txBody>
          <a:bodyPr/>
          <a:lstStyle/>
          <a:p>
            <a:pPr>
              <a:defRPr/>
            </a:pPr>
            <a:r>
              <a:rPr lang="en-GB"/>
              <a:t>K. Artoos, CLIC-ACE5 03.02.2010</a:t>
            </a: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28675" name="Text Box 4"/>
          <p:cNvSpPr txBox="1">
            <a:spLocks noChangeArrowheads="1"/>
          </p:cNvSpPr>
          <p:nvPr/>
        </p:nvSpPr>
        <p:spPr bwMode="auto">
          <a:xfrm>
            <a:off x="900113" y="692150"/>
            <a:ext cx="1441450" cy="366713"/>
          </a:xfrm>
          <a:prstGeom prst="rect">
            <a:avLst/>
          </a:prstGeom>
          <a:noFill/>
          <a:ln w="9525">
            <a:noFill/>
            <a:miter lim="800000"/>
            <a:headEnd/>
            <a:tailEnd/>
          </a:ln>
        </p:spPr>
        <p:txBody>
          <a:bodyPr wrap="none">
            <a:spAutoFit/>
          </a:bodyPr>
          <a:lstStyle/>
          <a:p>
            <a:r>
              <a:rPr lang="fr-FR"/>
              <a:t>Spare slides</a:t>
            </a:r>
          </a:p>
        </p:txBody>
      </p:sp>
      <p:sp>
        <p:nvSpPr>
          <p:cNvPr id="4" name="Footer Placeholder 3"/>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3"/>
          <p:cNvSpPr txBox="1">
            <a:spLocks noChangeArrowheads="1"/>
          </p:cNvSpPr>
          <p:nvPr/>
        </p:nvSpPr>
        <p:spPr bwMode="auto">
          <a:xfrm>
            <a:off x="214313" y="500063"/>
            <a:ext cx="7175500" cy="461962"/>
          </a:xfrm>
          <a:prstGeom prst="rect">
            <a:avLst/>
          </a:prstGeom>
          <a:noFill/>
          <a:ln w="9525">
            <a:noFill/>
            <a:miter lim="800000"/>
            <a:headEnd/>
            <a:tailEnd/>
          </a:ln>
        </p:spPr>
        <p:txBody>
          <a:bodyPr wrap="none">
            <a:spAutoFit/>
          </a:bodyPr>
          <a:lstStyle/>
          <a:p>
            <a:r>
              <a:rPr lang="en-GB" sz="2400" b="1">
                <a:latin typeface="Calibri" pitchFamily="34" charset="0"/>
              </a:rPr>
              <a:t>Selection actuator type: comparative study in literature</a:t>
            </a:r>
          </a:p>
        </p:txBody>
      </p:sp>
      <p:sp>
        <p:nvSpPr>
          <p:cNvPr id="29699" name="TextBox 5"/>
          <p:cNvSpPr txBox="1">
            <a:spLocks noChangeArrowheads="1"/>
          </p:cNvSpPr>
          <p:nvPr/>
        </p:nvSpPr>
        <p:spPr bwMode="auto">
          <a:xfrm>
            <a:off x="428625" y="928688"/>
            <a:ext cx="6497638" cy="369887"/>
          </a:xfrm>
          <a:prstGeom prst="rect">
            <a:avLst/>
          </a:prstGeom>
          <a:noFill/>
          <a:ln w="9525">
            <a:noFill/>
            <a:miter lim="800000"/>
            <a:headEnd/>
            <a:tailEnd/>
          </a:ln>
        </p:spPr>
        <p:txBody>
          <a:bodyPr wrap="none">
            <a:spAutoFit/>
          </a:bodyPr>
          <a:lstStyle/>
          <a:p>
            <a:r>
              <a:rPr lang="en-GB" b="1" u="sng">
                <a:latin typeface="Calibri" pitchFamily="34" charset="0"/>
              </a:rPr>
              <a:t>First selection parameter: Sub nanometre resolution and precision</a:t>
            </a:r>
          </a:p>
        </p:txBody>
      </p:sp>
      <p:sp>
        <p:nvSpPr>
          <p:cNvPr id="29700" name="TextBox 6"/>
          <p:cNvSpPr txBox="1">
            <a:spLocks noChangeArrowheads="1"/>
          </p:cNvSpPr>
          <p:nvPr/>
        </p:nvSpPr>
        <p:spPr bwMode="auto">
          <a:xfrm>
            <a:off x="1143000" y="1285875"/>
            <a:ext cx="6480175" cy="646113"/>
          </a:xfrm>
          <a:prstGeom prst="rect">
            <a:avLst/>
          </a:prstGeom>
          <a:noFill/>
          <a:ln w="9525">
            <a:noFill/>
            <a:miter lim="800000"/>
            <a:headEnd/>
            <a:tailEnd/>
          </a:ln>
        </p:spPr>
        <p:txBody>
          <a:bodyPr wrap="none">
            <a:spAutoFit/>
          </a:bodyPr>
          <a:lstStyle/>
          <a:p>
            <a:r>
              <a:rPr lang="en-GB">
                <a:latin typeface="Calibri" pitchFamily="34" charset="0"/>
              </a:rPr>
              <a:t>This excludes actuator mechanisms with moving parts and friction, </a:t>
            </a:r>
          </a:p>
          <a:p>
            <a:r>
              <a:rPr lang="en-GB">
                <a:latin typeface="Calibri" pitchFamily="34" charset="0"/>
              </a:rPr>
              <a:t>we need </a:t>
            </a:r>
            <a:r>
              <a:rPr lang="en-GB" b="1" u="sng">
                <a:latin typeface="Calibri" pitchFamily="34" charset="0"/>
              </a:rPr>
              <a:t>solid state mechanics</a:t>
            </a:r>
          </a:p>
        </p:txBody>
      </p:sp>
      <p:sp>
        <p:nvSpPr>
          <p:cNvPr id="8" name="Down Arrow 7"/>
          <p:cNvSpPr/>
          <p:nvPr/>
        </p:nvSpPr>
        <p:spPr>
          <a:xfrm>
            <a:off x="642938" y="1357313"/>
            <a:ext cx="357187" cy="71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 name="Rounded Rectangle 8"/>
          <p:cNvSpPr/>
          <p:nvPr/>
        </p:nvSpPr>
        <p:spPr>
          <a:xfrm>
            <a:off x="142875" y="2143125"/>
            <a:ext cx="2000250" cy="714375"/>
          </a:xfrm>
          <a:prstGeom prst="roundRect">
            <a:avLst/>
          </a:prstGeom>
          <a:solidFill>
            <a:schemeClr val="accent6">
              <a:lumMod val="75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err="1"/>
              <a:t>Piezo</a:t>
            </a:r>
            <a:r>
              <a:rPr lang="en-GB" dirty="0"/>
              <a:t> electric materials</a:t>
            </a:r>
          </a:p>
        </p:txBody>
      </p:sp>
      <p:sp>
        <p:nvSpPr>
          <p:cNvPr id="10" name="Rounded Rectangle 9"/>
          <p:cNvSpPr/>
          <p:nvPr/>
        </p:nvSpPr>
        <p:spPr>
          <a:xfrm>
            <a:off x="142875" y="2928938"/>
            <a:ext cx="2071688"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t>Magneto </a:t>
            </a:r>
            <a:r>
              <a:rPr lang="en-GB" dirty="0" err="1"/>
              <a:t>Strictive</a:t>
            </a:r>
            <a:r>
              <a:rPr lang="en-GB" dirty="0"/>
              <a:t> materials</a:t>
            </a:r>
          </a:p>
        </p:txBody>
      </p:sp>
      <p:sp>
        <p:nvSpPr>
          <p:cNvPr id="11" name="Rounded Rectangle 10"/>
          <p:cNvSpPr/>
          <p:nvPr/>
        </p:nvSpPr>
        <p:spPr>
          <a:xfrm>
            <a:off x="142875" y="3714750"/>
            <a:ext cx="2071688"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t>Electrostatic plates</a:t>
            </a:r>
          </a:p>
        </p:txBody>
      </p:sp>
      <p:sp>
        <p:nvSpPr>
          <p:cNvPr id="12" name="Rounded Rectangle 11"/>
          <p:cNvSpPr/>
          <p:nvPr/>
        </p:nvSpPr>
        <p:spPr>
          <a:xfrm>
            <a:off x="142875" y="4500563"/>
            <a:ext cx="2071688"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t>Electro magnetic</a:t>
            </a:r>
          </a:p>
          <a:p>
            <a:pPr algn="ctr" fontAlgn="auto">
              <a:spcBef>
                <a:spcPts val="0"/>
              </a:spcBef>
              <a:spcAft>
                <a:spcPts val="0"/>
              </a:spcAft>
              <a:defRPr/>
            </a:pPr>
            <a:r>
              <a:rPr lang="en-GB" dirty="0"/>
              <a:t>(voice coils)</a:t>
            </a:r>
          </a:p>
        </p:txBody>
      </p:sp>
      <p:sp>
        <p:nvSpPr>
          <p:cNvPr id="13" name="Rounded Rectangle 12"/>
          <p:cNvSpPr/>
          <p:nvPr/>
        </p:nvSpPr>
        <p:spPr>
          <a:xfrm>
            <a:off x="142875" y="5286375"/>
            <a:ext cx="2071688"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t>Shape Memory alloys</a:t>
            </a:r>
          </a:p>
        </p:txBody>
      </p:sp>
      <p:sp>
        <p:nvSpPr>
          <p:cNvPr id="14" name="Rounded Rectangle 13"/>
          <p:cNvSpPr/>
          <p:nvPr/>
        </p:nvSpPr>
        <p:spPr>
          <a:xfrm>
            <a:off x="142875" y="6072188"/>
            <a:ext cx="2071688"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t>Electro active polymers</a:t>
            </a:r>
          </a:p>
        </p:txBody>
      </p:sp>
      <p:sp>
        <p:nvSpPr>
          <p:cNvPr id="29708" name="TextBox 15"/>
          <p:cNvSpPr txBox="1">
            <a:spLocks noChangeArrowheads="1"/>
          </p:cNvSpPr>
          <p:nvPr/>
        </p:nvSpPr>
        <p:spPr bwMode="auto">
          <a:xfrm>
            <a:off x="2428875" y="6215063"/>
            <a:ext cx="2185988" cy="369887"/>
          </a:xfrm>
          <a:prstGeom prst="rect">
            <a:avLst/>
          </a:prstGeom>
          <a:noFill/>
          <a:ln w="9525">
            <a:noFill/>
            <a:miter lim="800000"/>
            <a:headEnd/>
            <a:tailEnd/>
          </a:ln>
        </p:spPr>
        <p:txBody>
          <a:bodyPr wrap="none">
            <a:spAutoFit/>
          </a:bodyPr>
          <a:lstStyle/>
          <a:p>
            <a:r>
              <a:rPr lang="en-GB">
                <a:latin typeface="Calibri" pitchFamily="34" charset="0"/>
              </a:rPr>
              <a:t>Slow, not commercial</a:t>
            </a:r>
          </a:p>
        </p:txBody>
      </p:sp>
      <p:sp>
        <p:nvSpPr>
          <p:cNvPr id="29709" name="TextBox 16"/>
          <p:cNvSpPr txBox="1">
            <a:spLocks noChangeArrowheads="1"/>
          </p:cNvSpPr>
          <p:nvPr/>
        </p:nvSpPr>
        <p:spPr bwMode="auto">
          <a:xfrm>
            <a:off x="2357438" y="5500688"/>
            <a:ext cx="6403975" cy="369887"/>
          </a:xfrm>
          <a:prstGeom prst="rect">
            <a:avLst/>
          </a:prstGeom>
          <a:noFill/>
          <a:ln w="9525">
            <a:noFill/>
            <a:miter lim="800000"/>
            <a:headEnd/>
            <a:tailEnd/>
          </a:ln>
        </p:spPr>
        <p:txBody>
          <a:bodyPr wrap="none">
            <a:spAutoFit/>
          </a:bodyPr>
          <a:lstStyle/>
          <a:p>
            <a:r>
              <a:rPr lang="en-GB">
                <a:latin typeface="Calibri" pitchFamily="34" charset="0"/>
              </a:rPr>
              <a:t>Slow, very non linear and high hysteresis, low rigidity, only traction</a:t>
            </a:r>
          </a:p>
        </p:txBody>
      </p:sp>
      <p:cxnSp>
        <p:nvCxnSpPr>
          <p:cNvPr id="19" name="Straight Connector 18"/>
          <p:cNvCxnSpPr/>
          <p:nvPr/>
        </p:nvCxnSpPr>
        <p:spPr>
          <a:xfrm>
            <a:off x="214313" y="5286375"/>
            <a:ext cx="1928812" cy="64293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14313" y="6143625"/>
            <a:ext cx="1928812" cy="64293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Right Brace 23"/>
          <p:cNvSpPr/>
          <p:nvPr/>
        </p:nvSpPr>
        <p:spPr>
          <a:xfrm>
            <a:off x="2286000" y="3786188"/>
            <a:ext cx="285750" cy="1357312"/>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GB"/>
          </a:p>
        </p:txBody>
      </p:sp>
      <p:sp>
        <p:nvSpPr>
          <p:cNvPr id="29713" name="TextBox 24"/>
          <p:cNvSpPr txBox="1">
            <a:spLocks noChangeArrowheads="1"/>
          </p:cNvSpPr>
          <p:nvPr/>
        </p:nvSpPr>
        <p:spPr bwMode="auto">
          <a:xfrm>
            <a:off x="2643188" y="3929063"/>
            <a:ext cx="1285875" cy="1200150"/>
          </a:xfrm>
          <a:prstGeom prst="rect">
            <a:avLst/>
          </a:prstGeom>
          <a:noFill/>
          <a:ln w="9525">
            <a:noFill/>
            <a:miter lim="800000"/>
            <a:headEnd/>
            <a:tailEnd/>
          </a:ln>
        </p:spPr>
        <p:txBody>
          <a:bodyPr>
            <a:spAutoFit/>
          </a:bodyPr>
          <a:lstStyle/>
          <a:p>
            <a:r>
              <a:rPr lang="en-GB">
                <a:latin typeface="Calibri" pitchFamily="34" charset="0"/>
              </a:rPr>
              <a:t>No rigidity, ideal for soft supports</a:t>
            </a:r>
          </a:p>
        </p:txBody>
      </p:sp>
      <p:sp>
        <p:nvSpPr>
          <p:cNvPr id="26" name="Right Brace 25"/>
          <p:cNvSpPr/>
          <p:nvPr/>
        </p:nvSpPr>
        <p:spPr>
          <a:xfrm>
            <a:off x="2286000" y="2214563"/>
            <a:ext cx="285750" cy="1357312"/>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GB"/>
          </a:p>
        </p:txBody>
      </p:sp>
      <p:sp>
        <p:nvSpPr>
          <p:cNvPr id="29715" name="TextBox 26"/>
          <p:cNvSpPr txBox="1">
            <a:spLocks noChangeArrowheads="1"/>
          </p:cNvSpPr>
          <p:nvPr/>
        </p:nvSpPr>
        <p:spPr bwMode="auto">
          <a:xfrm>
            <a:off x="2643188" y="2568575"/>
            <a:ext cx="1285875" cy="646113"/>
          </a:xfrm>
          <a:prstGeom prst="rect">
            <a:avLst/>
          </a:prstGeom>
          <a:noFill/>
          <a:ln w="9525">
            <a:noFill/>
            <a:miter lim="800000"/>
            <a:headEnd/>
            <a:tailEnd/>
          </a:ln>
        </p:spPr>
        <p:txBody>
          <a:bodyPr>
            <a:spAutoFit/>
          </a:bodyPr>
          <a:lstStyle/>
          <a:p>
            <a:r>
              <a:rPr lang="en-GB">
                <a:latin typeface="Calibri" pitchFamily="34" charset="0"/>
              </a:rPr>
              <a:t>High rigidity</a:t>
            </a:r>
          </a:p>
        </p:txBody>
      </p:sp>
      <p:sp>
        <p:nvSpPr>
          <p:cNvPr id="29716" name="TextBox 27"/>
          <p:cNvSpPr txBox="1">
            <a:spLocks noChangeArrowheads="1"/>
          </p:cNvSpPr>
          <p:nvPr/>
        </p:nvSpPr>
        <p:spPr bwMode="auto">
          <a:xfrm>
            <a:off x="3929063" y="4568825"/>
            <a:ext cx="4357687" cy="646113"/>
          </a:xfrm>
          <a:prstGeom prst="rect">
            <a:avLst/>
          </a:prstGeom>
          <a:noFill/>
          <a:ln w="9525">
            <a:noFill/>
            <a:miter lim="800000"/>
            <a:headEnd/>
            <a:tailEnd/>
          </a:ln>
        </p:spPr>
        <p:txBody>
          <a:bodyPr>
            <a:spAutoFit/>
          </a:bodyPr>
          <a:lstStyle/>
          <a:p>
            <a:r>
              <a:rPr lang="en-GB">
                <a:latin typeface="Calibri" pitchFamily="34" charset="0"/>
              </a:rPr>
              <a:t>Heat generation, influence from stray magnetic fields for nm resolution</a:t>
            </a:r>
          </a:p>
        </p:txBody>
      </p:sp>
      <p:sp>
        <p:nvSpPr>
          <p:cNvPr id="29717" name="TextBox 28"/>
          <p:cNvSpPr txBox="1">
            <a:spLocks noChangeArrowheads="1"/>
          </p:cNvSpPr>
          <p:nvPr/>
        </p:nvSpPr>
        <p:spPr bwMode="auto">
          <a:xfrm>
            <a:off x="3929063" y="3643313"/>
            <a:ext cx="4786312" cy="923925"/>
          </a:xfrm>
          <a:prstGeom prst="rect">
            <a:avLst/>
          </a:prstGeom>
          <a:noFill/>
          <a:ln w="9525">
            <a:noFill/>
            <a:miter lim="800000"/>
            <a:headEnd/>
            <a:tailEnd/>
          </a:ln>
        </p:spPr>
        <p:txBody>
          <a:bodyPr>
            <a:spAutoFit/>
          </a:bodyPr>
          <a:lstStyle/>
          <a:p>
            <a:r>
              <a:rPr lang="en-GB">
                <a:latin typeface="Calibri" pitchFamily="34" charset="0"/>
              </a:rPr>
              <a:t>Risk of break through, best results with </a:t>
            </a:r>
            <a:r>
              <a:rPr lang="el-GR">
                <a:latin typeface="Calibri" pitchFamily="34" charset="0"/>
              </a:rPr>
              <a:t>μ</a:t>
            </a:r>
            <a:r>
              <a:rPr lang="fr-FR">
                <a:latin typeface="Calibri" pitchFamily="34" charset="0"/>
              </a:rPr>
              <a:t>m gaps, small force density, complicated for multi d.o.f. not commercial</a:t>
            </a:r>
            <a:endParaRPr lang="en-GB">
              <a:latin typeface="Calibri" pitchFamily="34" charset="0"/>
            </a:endParaRPr>
          </a:p>
        </p:txBody>
      </p:sp>
      <p:sp>
        <p:nvSpPr>
          <p:cNvPr id="29718" name="TextBox 29"/>
          <p:cNvSpPr txBox="1">
            <a:spLocks noChangeArrowheads="1"/>
          </p:cNvSpPr>
          <p:nvPr/>
        </p:nvSpPr>
        <p:spPr bwMode="auto">
          <a:xfrm>
            <a:off x="3957638" y="2786063"/>
            <a:ext cx="4829175" cy="923925"/>
          </a:xfrm>
          <a:prstGeom prst="rect">
            <a:avLst/>
          </a:prstGeom>
          <a:noFill/>
          <a:ln w="9525">
            <a:noFill/>
            <a:miter lim="800000"/>
            <a:headEnd/>
            <a:tailEnd/>
          </a:ln>
        </p:spPr>
        <p:txBody>
          <a:bodyPr>
            <a:spAutoFit/>
          </a:bodyPr>
          <a:lstStyle/>
          <a:p>
            <a:pPr>
              <a:buFontTx/>
              <a:buChar char="-"/>
            </a:pPr>
            <a:r>
              <a:rPr lang="en-GB">
                <a:latin typeface="Calibri" pitchFamily="34" charset="0"/>
              </a:rPr>
              <a:t>Rare product, magnetic field, stiffness &lt; piezo,</a:t>
            </a:r>
          </a:p>
          <a:p>
            <a:pPr>
              <a:buFontTx/>
              <a:buChar char="-"/>
            </a:pPr>
            <a:r>
              <a:rPr lang="en-GB">
                <a:latin typeface="Calibri" pitchFamily="34" charset="0"/>
              </a:rPr>
              <a:t> force density &lt; piezo</a:t>
            </a:r>
          </a:p>
          <a:p>
            <a:r>
              <a:rPr lang="en-GB">
                <a:latin typeface="Calibri" pitchFamily="34" charset="0"/>
              </a:rPr>
              <a:t>+ No depolarisation,  symmetric push-pull</a:t>
            </a:r>
          </a:p>
        </p:txBody>
      </p:sp>
      <p:sp>
        <p:nvSpPr>
          <p:cNvPr id="29719" name="TextBox 30"/>
          <p:cNvSpPr txBox="1">
            <a:spLocks noChangeArrowheads="1"/>
          </p:cNvSpPr>
          <p:nvPr/>
        </p:nvSpPr>
        <p:spPr bwMode="auto">
          <a:xfrm>
            <a:off x="3957638" y="2000250"/>
            <a:ext cx="4948237" cy="646113"/>
          </a:xfrm>
          <a:prstGeom prst="rect">
            <a:avLst/>
          </a:prstGeom>
          <a:noFill/>
          <a:ln w="9525">
            <a:noFill/>
            <a:miter lim="800000"/>
            <a:headEnd/>
            <a:tailEnd/>
          </a:ln>
        </p:spPr>
        <p:txBody>
          <a:bodyPr wrap="none">
            <a:spAutoFit/>
          </a:bodyPr>
          <a:lstStyle/>
          <a:p>
            <a:r>
              <a:rPr lang="en-GB">
                <a:latin typeface="Calibri" pitchFamily="34" charset="0"/>
              </a:rPr>
              <a:t>+ Well established</a:t>
            </a:r>
          </a:p>
          <a:p>
            <a:r>
              <a:rPr lang="en-GB">
                <a:latin typeface="Calibri" pitchFamily="34" charset="0"/>
              </a:rPr>
              <a:t>- Fragile (no tensile or shear forces), depolarisation</a:t>
            </a:r>
          </a:p>
        </p:txBody>
      </p:sp>
      <p:cxnSp>
        <p:nvCxnSpPr>
          <p:cNvPr id="33" name="Straight Connector 32"/>
          <p:cNvCxnSpPr/>
          <p:nvPr/>
        </p:nvCxnSpPr>
        <p:spPr>
          <a:xfrm>
            <a:off x="3429000" y="2786063"/>
            <a:ext cx="5715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429000" y="3643313"/>
            <a:ext cx="5715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429000" y="4572000"/>
            <a:ext cx="5715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429000" y="5214938"/>
            <a:ext cx="5715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29724" name="Picture 3" descr="ClicStabLogo"/>
          <p:cNvPicPr>
            <a:picLocks noChangeAspect="1" noChangeArrowheads="1"/>
          </p:cNvPicPr>
          <p:nvPr/>
        </p:nvPicPr>
        <p:blipFill>
          <a:blip r:embed="rId2" cstate="print"/>
          <a:srcRect/>
          <a:stretch>
            <a:fillRect/>
          </a:stretch>
        </p:blipFill>
        <p:spPr bwMode="auto">
          <a:xfrm>
            <a:off x="7467600" y="77788"/>
            <a:ext cx="1584325" cy="912812"/>
          </a:xfrm>
          <a:prstGeom prst="rect">
            <a:avLst/>
          </a:prstGeom>
          <a:noFill/>
          <a:ln w="9525">
            <a:noFill/>
            <a:miter lim="800000"/>
            <a:headEnd/>
            <a:tailEnd/>
          </a:ln>
        </p:spPr>
      </p:pic>
      <p:sp>
        <p:nvSpPr>
          <p:cNvPr id="29725" name="TextBox 2"/>
          <p:cNvSpPr txBox="1">
            <a:spLocks noChangeArrowheads="1"/>
          </p:cNvSpPr>
          <p:nvPr/>
        </p:nvSpPr>
        <p:spPr bwMode="auto">
          <a:xfrm>
            <a:off x="214313" y="0"/>
            <a:ext cx="1789112" cy="584200"/>
          </a:xfrm>
          <a:prstGeom prst="rect">
            <a:avLst/>
          </a:prstGeom>
          <a:noFill/>
          <a:ln w="9525">
            <a:noFill/>
            <a:miter lim="800000"/>
            <a:headEnd/>
            <a:tailEnd/>
          </a:ln>
        </p:spPr>
        <p:txBody>
          <a:bodyPr wrap="none">
            <a:spAutoFit/>
          </a:bodyPr>
          <a:lstStyle/>
          <a:p>
            <a:r>
              <a:rPr lang="en-GB" sz="3200">
                <a:latin typeface="Calibri" pitchFamily="34" charset="0"/>
              </a:rPr>
              <a:t>Actuators</a:t>
            </a:r>
          </a:p>
        </p:txBody>
      </p:sp>
      <p:sp>
        <p:nvSpPr>
          <p:cNvPr id="30" name="Footer Placeholder 29"/>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30723" name="TextBox 2"/>
          <p:cNvSpPr txBox="1">
            <a:spLocks noChangeArrowheads="1"/>
          </p:cNvSpPr>
          <p:nvPr/>
        </p:nvSpPr>
        <p:spPr bwMode="auto">
          <a:xfrm>
            <a:off x="214313" y="0"/>
            <a:ext cx="3062287" cy="584200"/>
          </a:xfrm>
          <a:prstGeom prst="rect">
            <a:avLst/>
          </a:prstGeom>
          <a:noFill/>
          <a:ln w="9525">
            <a:noFill/>
            <a:miter lim="800000"/>
            <a:headEnd/>
            <a:tailEnd/>
          </a:ln>
        </p:spPr>
        <p:txBody>
          <a:bodyPr wrap="none">
            <a:spAutoFit/>
          </a:bodyPr>
          <a:lstStyle/>
          <a:p>
            <a:r>
              <a:rPr lang="en-GB" sz="3200">
                <a:latin typeface="Calibri" pitchFamily="34" charset="0"/>
              </a:rPr>
              <a:t>Nano-positioning</a:t>
            </a:r>
          </a:p>
        </p:txBody>
      </p:sp>
      <p:sp>
        <p:nvSpPr>
          <p:cNvPr id="30724" name="TextBox 4"/>
          <p:cNvSpPr txBox="1">
            <a:spLocks noChangeArrowheads="1"/>
          </p:cNvSpPr>
          <p:nvPr/>
        </p:nvSpPr>
        <p:spPr bwMode="auto">
          <a:xfrm>
            <a:off x="357188" y="714375"/>
            <a:ext cx="979487" cy="369888"/>
          </a:xfrm>
          <a:prstGeom prst="rect">
            <a:avLst/>
          </a:prstGeom>
          <a:noFill/>
          <a:ln w="9525">
            <a:noFill/>
            <a:miter lim="800000"/>
            <a:headEnd/>
            <a:tailEnd/>
          </a:ln>
        </p:spPr>
        <p:txBody>
          <a:bodyPr wrap="none">
            <a:spAutoFit/>
          </a:bodyPr>
          <a:lstStyle/>
          <a:p>
            <a:r>
              <a:rPr lang="en-GB"/>
              <a:t>Pro/con</a:t>
            </a:r>
          </a:p>
        </p:txBody>
      </p:sp>
      <p:graphicFrame>
        <p:nvGraphicFramePr>
          <p:cNvPr id="6" name="Table 5"/>
          <p:cNvGraphicFramePr>
            <a:graphicFrameLocks noGrp="1"/>
          </p:cNvGraphicFramePr>
          <p:nvPr/>
        </p:nvGraphicFramePr>
        <p:xfrm>
          <a:off x="357188" y="1071563"/>
          <a:ext cx="8001056" cy="4640608"/>
        </p:xfrm>
        <a:graphic>
          <a:graphicData uri="http://schemas.openxmlformats.org/drawingml/2006/table">
            <a:tbl>
              <a:tblPr firstRow="1" bandRow="1">
                <a:tableStyleId>{5C22544A-7EE6-4342-B048-85BDC9FD1C3A}</a:tableStyleId>
              </a:tblPr>
              <a:tblGrid>
                <a:gridCol w="4000528"/>
                <a:gridCol w="4000528"/>
              </a:tblGrid>
              <a:tr h="833443">
                <a:tc>
                  <a:txBody>
                    <a:bodyPr/>
                    <a:lstStyle/>
                    <a:p>
                      <a:r>
                        <a:rPr lang="en-GB" dirty="0" err="1" smtClean="0"/>
                        <a:t>Nano</a:t>
                      </a:r>
                      <a:r>
                        <a:rPr lang="en-GB" dirty="0" smtClean="0"/>
                        <a:t>-positioning</a:t>
                      </a:r>
                      <a:endParaRPr lang="en-GB" dirty="0"/>
                    </a:p>
                  </a:txBody>
                  <a:tcPr/>
                </a:tc>
                <a:tc>
                  <a:txBody>
                    <a:bodyPr/>
                    <a:lstStyle/>
                    <a:p>
                      <a:r>
                        <a:rPr lang="en-GB" dirty="0" smtClean="0"/>
                        <a:t>Corrector coils</a:t>
                      </a:r>
                      <a:endParaRPr lang="en-GB" dirty="0"/>
                    </a:p>
                  </a:txBody>
                  <a:tcPr/>
                </a:tc>
              </a:tr>
              <a:tr h="4524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Larger radius of curvature</a:t>
                      </a: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Synchrotron radiation?</a:t>
                      </a:r>
                    </a:p>
                  </a:txBody>
                  <a:tcPr>
                    <a:solidFill>
                      <a:srgbClr val="FFC000"/>
                    </a:solidFill>
                  </a:tcPr>
                </a:tc>
              </a:tr>
              <a:tr h="526741">
                <a:tc>
                  <a:txBody>
                    <a:bodyPr/>
                    <a:lstStyle/>
                    <a:p>
                      <a:endParaRPr lang="en-GB" dirty="0"/>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Char char="-"/>
                        <a:tabLst/>
                        <a:defRPr/>
                      </a:pPr>
                      <a:r>
                        <a:rPr lang="en-GB" dirty="0" smtClean="0"/>
                        <a:t>Extra</a:t>
                      </a:r>
                      <a:r>
                        <a:rPr lang="en-GB" baseline="0" dirty="0" smtClean="0"/>
                        <a:t> </a:t>
                      </a:r>
                      <a:r>
                        <a:rPr lang="en-GB" dirty="0" smtClean="0"/>
                        <a:t>required longitudinal space</a:t>
                      </a:r>
                    </a:p>
                  </a:txBody>
                  <a:tcPr>
                    <a:solidFill>
                      <a:srgbClr val="FFC000"/>
                    </a:solidFill>
                  </a:tcPr>
                </a:tc>
              </a:tr>
              <a:tr h="833443">
                <a:tc>
                  <a:txBody>
                    <a:bodyPr/>
                    <a:lstStyle/>
                    <a:p>
                      <a:pPr>
                        <a:buFontTx/>
                        <a:buChar char="-"/>
                      </a:pPr>
                      <a:r>
                        <a:rPr lang="en-GB" dirty="0" smtClean="0"/>
                        <a:t>Requires actuators with higher range</a:t>
                      </a:r>
                    </a:p>
                    <a:p>
                      <a:pPr>
                        <a:buFont typeface="Wingdings"/>
                        <a:buChar char="Ø"/>
                      </a:pPr>
                      <a:r>
                        <a:rPr lang="en-GB" dirty="0" smtClean="0"/>
                        <a:t>Impact on resolution/number</a:t>
                      </a:r>
                      <a:r>
                        <a:rPr lang="en-GB" baseline="0" dirty="0" smtClean="0"/>
                        <a:t> of providers</a:t>
                      </a:r>
                      <a:endParaRPr lang="en-GB" dirty="0" smtClean="0"/>
                    </a:p>
                    <a:p>
                      <a:pPr>
                        <a:buFont typeface="Wingdings"/>
                        <a:buChar char="Ø"/>
                      </a:pPr>
                      <a:r>
                        <a:rPr lang="en-GB" baseline="0" dirty="0" smtClean="0"/>
                        <a:t>Larger actuators/power </a:t>
                      </a:r>
                      <a:endParaRPr lang="en-GB" dirty="0"/>
                    </a:p>
                  </a:txBody>
                  <a:tcPr>
                    <a:solidFill>
                      <a:srgbClr val="FFC000"/>
                    </a:solidFill>
                  </a:tcPr>
                </a:tc>
                <a:tc>
                  <a:txBody>
                    <a:bodyPr/>
                    <a:lstStyle/>
                    <a:p>
                      <a:endParaRPr lang="en-GB" dirty="0"/>
                    </a:p>
                  </a:txBody>
                  <a:tcPr>
                    <a:noFill/>
                  </a:tcPr>
                </a:tc>
              </a:tr>
              <a:tr h="724863">
                <a:tc>
                  <a:txBody>
                    <a:bodyPr/>
                    <a:lstStyle/>
                    <a:p>
                      <a:r>
                        <a:rPr lang="en-GB" dirty="0" smtClean="0"/>
                        <a:t>Requires</a:t>
                      </a:r>
                      <a:r>
                        <a:rPr lang="en-GB" baseline="0" dirty="0" smtClean="0"/>
                        <a:t> stiff actuators and support</a:t>
                      </a:r>
                    </a:p>
                    <a:p>
                      <a:pPr>
                        <a:buFont typeface="Wingdings"/>
                        <a:buChar char="Ø"/>
                      </a:pPr>
                      <a:r>
                        <a:rPr lang="en-GB" baseline="0" dirty="0" smtClean="0"/>
                        <a:t>HVPZT</a:t>
                      </a:r>
                    </a:p>
                  </a:txBody>
                  <a:tcPr>
                    <a:noFill/>
                  </a:tcPr>
                </a:tc>
                <a:tc>
                  <a:txBody>
                    <a:bodyPr/>
                    <a:lstStyle/>
                    <a:p>
                      <a:endParaRPr lang="en-GB" dirty="0"/>
                    </a:p>
                  </a:txBody>
                  <a:tcPr>
                    <a:noFill/>
                  </a:tcPr>
                </a:tc>
              </a:tr>
              <a:tr h="833443">
                <a:tc>
                  <a:txBody>
                    <a:bodyPr/>
                    <a:lstStyle/>
                    <a:p>
                      <a:pPr>
                        <a:buFontTx/>
                        <a:buChar char="-"/>
                      </a:pPr>
                      <a:r>
                        <a:rPr lang="en-GB" dirty="0" smtClean="0"/>
                        <a:t>Dynamics needs more attention</a:t>
                      </a:r>
                    </a:p>
                    <a:p>
                      <a:pPr>
                        <a:buFontTx/>
                        <a:buNone/>
                      </a:pPr>
                      <a:r>
                        <a:rPr lang="en-GB" dirty="0" smtClean="0"/>
                        <a:t>( High resonant frequencies components)</a:t>
                      </a:r>
                    </a:p>
                  </a:txBody>
                  <a:tcPr>
                    <a:solidFill>
                      <a:srgbClr val="FFFF00"/>
                    </a:solidFill>
                  </a:tcPr>
                </a:tc>
                <a:tc>
                  <a:txBody>
                    <a:bodyPr/>
                    <a:lstStyle/>
                    <a:p>
                      <a:endParaRPr lang="en-GB" dirty="0"/>
                    </a:p>
                  </a:txBody>
                  <a:tcPr>
                    <a:solidFill>
                      <a:schemeClr val="bg1"/>
                    </a:solidFill>
                  </a:tcPr>
                </a:tc>
              </a:tr>
            </a:tbl>
          </a:graphicData>
        </a:graphic>
      </p:graphicFrame>
      <p:sp>
        <p:nvSpPr>
          <p:cNvPr id="7" name="TextBox 6"/>
          <p:cNvSpPr txBox="1"/>
          <p:nvPr/>
        </p:nvSpPr>
        <p:spPr>
          <a:xfrm>
            <a:off x="3286125" y="3500438"/>
            <a:ext cx="1000125" cy="369887"/>
          </a:xfrm>
          <a:prstGeom prst="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a:spAutoFit/>
          </a:bodyPr>
          <a:lstStyle/>
          <a:p>
            <a:pPr>
              <a:defRPr/>
            </a:pPr>
            <a:r>
              <a:rPr lang="en-GB" dirty="0"/>
              <a:t>+- 5 </a:t>
            </a:r>
            <a:r>
              <a:rPr lang="el-GR" dirty="0"/>
              <a:t>μ</a:t>
            </a:r>
            <a:r>
              <a:rPr lang="fr-FR" dirty="0"/>
              <a:t>m</a:t>
            </a:r>
            <a:endParaRPr lang="en-GB" dirty="0"/>
          </a:p>
        </p:txBody>
      </p:sp>
      <p:sp>
        <p:nvSpPr>
          <p:cNvPr id="8" name="Footer Placeholder 7"/>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4099" name="TextBox 2"/>
          <p:cNvSpPr txBox="1">
            <a:spLocks noChangeArrowheads="1"/>
          </p:cNvSpPr>
          <p:nvPr/>
        </p:nvSpPr>
        <p:spPr bwMode="auto">
          <a:xfrm>
            <a:off x="0" y="0"/>
            <a:ext cx="3203575" cy="523875"/>
          </a:xfrm>
          <a:prstGeom prst="rect">
            <a:avLst/>
          </a:prstGeom>
          <a:noFill/>
          <a:ln w="9525">
            <a:noFill/>
            <a:miter lim="800000"/>
            <a:headEnd/>
            <a:tailEnd/>
          </a:ln>
        </p:spPr>
        <p:txBody>
          <a:bodyPr wrap="none">
            <a:spAutoFit/>
          </a:bodyPr>
          <a:lstStyle/>
          <a:p>
            <a:r>
              <a:rPr lang="en-GB" sz="2800">
                <a:latin typeface="Calibri" pitchFamily="34" charset="0"/>
              </a:rPr>
              <a:t>Contents / Approach</a:t>
            </a:r>
          </a:p>
        </p:txBody>
      </p:sp>
      <p:sp>
        <p:nvSpPr>
          <p:cNvPr id="4100" name="TextBox 3"/>
          <p:cNvSpPr txBox="1">
            <a:spLocks noChangeArrowheads="1"/>
          </p:cNvSpPr>
          <p:nvPr/>
        </p:nvSpPr>
        <p:spPr bwMode="auto">
          <a:xfrm>
            <a:off x="357188" y="1143000"/>
            <a:ext cx="3167062" cy="461963"/>
          </a:xfrm>
          <a:prstGeom prst="rect">
            <a:avLst/>
          </a:prstGeom>
          <a:noFill/>
          <a:ln w="9525">
            <a:noFill/>
            <a:miter lim="800000"/>
            <a:headEnd/>
            <a:tailEnd/>
          </a:ln>
        </p:spPr>
        <p:txBody>
          <a:bodyPr wrap="none">
            <a:spAutoFit/>
          </a:bodyPr>
          <a:lstStyle/>
          <a:p>
            <a:r>
              <a:rPr lang="en-GB" sz="2400">
                <a:latin typeface="Calibri" pitchFamily="34" charset="0"/>
              </a:rPr>
              <a:t>Organisation/ resources</a:t>
            </a:r>
          </a:p>
        </p:txBody>
      </p:sp>
      <p:sp>
        <p:nvSpPr>
          <p:cNvPr id="4101" name="TextBox 4"/>
          <p:cNvSpPr txBox="1">
            <a:spLocks noChangeArrowheads="1"/>
          </p:cNvSpPr>
          <p:nvPr/>
        </p:nvSpPr>
        <p:spPr bwMode="auto">
          <a:xfrm>
            <a:off x="357188" y="1785938"/>
            <a:ext cx="1146175" cy="461962"/>
          </a:xfrm>
          <a:prstGeom prst="rect">
            <a:avLst/>
          </a:prstGeom>
          <a:noFill/>
          <a:ln w="9525">
            <a:noFill/>
            <a:miter lim="800000"/>
            <a:headEnd/>
            <a:tailEnd/>
          </a:ln>
        </p:spPr>
        <p:txBody>
          <a:bodyPr wrap="none">
            <a:spAutoFit/>
          </a:bodyPr>
          <a:lstStyle/>
          <a:p>
            <a:r>
              <a:rPr lang="en-GB" sz="2400">
                <a:latin typeface="Calibri" pitchFamily="34" charset="0"/>
              </a:rPr>
              <a:t>Sensors</a:t>
            </a:r>
          </a:p>
        </p:txBody>
      </p:sp>
      <p:sp>
        <p:nvSpPr>
          <p:cNvPr id="4102" name="TextBox 5"/>
          <p:cNvSpPr txBox="1">
            <a:spLocks noChangeArrowheads="1"/>
          </p:cNvSpPr>
          <p:nvPr/>
        </p:nvSpPr>
        <p:spPr bwMode="auto">
          <a:xfrm>
            <a:off x="357188" y="2181225"/>
            <a:ext cx="6357937" cy="461963"/>
          </a:xfrm>
          <a:prstGeom prst="rect">
            <a:avLst/>
          </a:prstGeom>
          <a:noFill/>
          <a:ln w="9525">
            <a:noFill/>
            <a:miter lim="800000"/>
            <a:headEnd/>
            <a:tailEnd/>
          </a:ln>
        </p:spPr>
        <p:txBody>
          <a:bodyPr>
            <a:spAutoFit/>
          </a:bodyPr>
          <a:lstStyle/>
          <a:p>
            <a:r>
              <a:rPr lang="en-GB" sz="2400">
                <a:latin typeface="Calibri" pitchFamily="34" charset="0"/>
              </a:rPr>
              <a:t>Ground motion measurements and modelling</a:t>
            </a:r>
          </a:p>
        </p:txBody>
      </p:sp>
      <p:sp>
        <p:nvSpPr>
          <p:cNvPr id="4103" name="TextBox 6"/>
          <p:cNvSpPr txBox="1">
            <a:spLocks noChangeArrowheads="1"/>
          </p:cNvSpPr>
          <p:nvPr/>
        </p:nvSpPr>
        <p:spPr bwMode="auto">
          <a:xfrm>
            <a:off x="357188" y="2752725"/>
            <a:ext cx="4148137" cy="461963"/>
          </a:xfrm>
          <a:prstGeom prst="rect">
            <a:avLst/>
          </a:prstGeom>
          <a:noFill/>
          <a:ln w="9525">
            <a:noFill/>
            <a:miter lim="800000"/>
            <a:headEnd/>
            <a:tailEnd/>
          </a:ln>
        </p:spPr>
        <p:txBody>
          <a:bodyPr wrap="none">
            <a:spAutoFit/>
          </a:bodyPr>
          <a:lstStyle/>
          <a:p>
            <a:r>
              <a:rPr lang="en-GB" sz="2400">
                <a:latin typeface="Calibri" pitchFamily="34" charset="0"/>
              </a:rPr>
              <a:t>Support, alignment and magnet</a:t>
            </a:r>
          </a:p>
        </p:txBody>
      </p:sp>
      <p:sp>
        <p:nvSpPr>
          <p:cNvPr id="4104" name="TextBox 6"/>
          <p:cNvSpPr txBox="1">
            <a:spLocks noChangeArrowheads="1"/>
          </p:cNvSpPr>
          <p:nvPr/>
        </p:nvSpPr>
        <p:spPr bwMode="auto">
          <a:xfrm>
            <a:off x="357188" y="3609975"/>
            <a:ext cx="1385887" cy="461963"/>
          </a:xfrm>
          <a:prstGeom prst="rect">
            <a:avLst/>
          </a:prstGeom>
          <a:noFill/>
          <a:ln w="9525">
            <a:noFill/>
            <a:miter lim="800000"/>
            <a:headEnd/>
            <a:tailEnd/>
          </a:ln>
        </p:spPr>
        <p:txBody>
          <a:bodyPr wrap="none">
            <a:spAutoFit/>
          </a:bodyPr>
          <a:lstStyle/>
          <a:p>
            <a:r>
              <a:rPr lang="en-GB" sz="2400">
                <a:latin typeface="Calibri" pitchFamily="34" charset="0"/>
              </a:rPr>
              <a:t>Actuators</a:t>
            </a:r>
          </a:p>
        </p:txBody>
      </p:sp>
      <p:sp>
        <p:nvSpPr>
          <p:cNvPr id="4105" name="TextBox 6"/>
          <p:cNvSpPr txBox="1">
            <a:spLocks noChangeArrowheads="1"/>
          </p:cNvSpPr>
          <p:nvPr/>
        </p:nvSpPr>
        <p:spPr bwMode="auto">
          <a:xfrm>
            <a:off x="354013" y="3325813"/>
            <a:ext cx="7323137" cy="460375"/>
          </a:xfrm>
          <a:prstGeom prst="rect">
            <a:avLst/>
          </a:prstGeom>
          <a:noFill/>
          <a:ln w="9525">
            <a:noFill/>
            <a:miter lim="800000"/>
            <a:headEnd/>
            <a:tailEnd/>
          </a:ln>
        </p:spPr>
        <p:txBody>
          <a:bodyPr wrap="none">
            <a:spAutoFit/>
          </a:bodyPr>
          <a:lstStyle/>
          <a:p>
            <a:r>
              <a:rPr lang="en-GB" sz="2400">
                <a:latin typeface="Calibri" pitchFamily="34" charset="0"/>
              </a:rPr>
              <a:t>Choice stabilisation option: CERN option and LAPP option</a:t>
            </a:r>
          </a:p>
        </p:txBody>
      </p:sp>
      <p:sp>
        <p:nvSpPr>
          <p:cNvPr id="4106" name="TextBox 6"/>
          <p:cNvSpPr txBox="1">
            <a:spLocks noChangeArrowheads="1"/>
          </p:cNvSpPr>
          <p:nvPr/>
        </p:nvSpPr>
        <p:spPr bwMode="auto">
          <a:xfrm>
            <a:off x="357188" y="4240213"/>
            <a:ext cx="4818062" cy="461962"/>
          </a:xfrm>
          <a:prstGeom prst="rect">
            <a:avLst/>
          </a:prstGeom>
          <a:noFill/>
          <a:ln w="9525">
            <a:noFill/>
            <a:miter lim="800000"/>
            <a:headEnd/>
            <a:tailEnd/>
          </a:ln>
        </p:spPr>
        <p:txBody>
          <a:bodyPr wrap="none">
            <a:spAutoFit/>
          </a:bodyPr>
          <a:lstStyle/>
          <a:p>
            <a:r>
              <a:rPr lang="en-GB" sz="2400">
                <a:latin typeface="Calibri" pitchFamily="34" charset="0"/>
              </a:rPr>
              <a:t>Prototypes to reach the performance</a:t>
            </a:r>
          </a:p>
        </p:txBody>
      </p:sp>
      <p:sp>
        <p:nvSpPr>
          <p:cNvPr id="4107" name="TextBox 6"/>
          <p:cNvSpPr txBox="1">
            <a:spLocks noChangeArrowheads="1"/>
          </p:cNvSpPr>
          <p:nvPr/>
        </p:nvSpPr>
        <p:spPr bwMode="auto">
          <a:xfrm>
            <a:off x="357188" y="4824413"/>
            <a:ext cx="5140325" cy="461962"/>
          </a:xfrm>
          <a:prstGeom prst="rect">
            <a:avLst/>
          </a:prstGeom>
          <a:noFill/>
          <a:ln w="9525">
            <a:noFill/>
            <a:miter lim="800000"/>
            <a:headEnd/>
            <a:tailEnd/>
          </a:ln>
        </p:spPr>
        <p:txBody>
          <a:bodyPr wrap="none">
            <a:spAutoFit/>
          </a:bodyPr>
          <a:lstStyle/>
          <a:p>
            <a:r>
              <a:rPr lang="en-GB" sz="2400">
                <a:latin typeface="Calibri" pitchFamily="34" charset="0"/>
              </a:rPr>
              <a:t>Implications on CLIC and module design</a:t>
            </a:r>
          </a:p>
        </p:txBody>
      </p:sp>
      <p:sp>
        <p:nvSpPr>
          <p:cNvPr id="12" name="Footer Placeholder 11"/>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31747" name="TextBox 2"/>
          <p:cNvSpPr txBox="1">
            <a:spLocks noChangeArrowheads="1"/>
          </p:cNvSpPr>
          <p:nvPr/>
        </p:nvSpPr>
        <p:spPr bwMode="auto">
          <a:xfrm>
            <a:off x="214313" y="0"/>
            <a:ext cx="3062287" cy="584200"/>
          </a:xfrm>
          <a:prstGeom prst="rect">
            <a:avLst/>
          </a:prstGeom>
          <a:noFill/>
          <a:ln w="9525">
            <a:noFill/>
            <a:miter lim="800000"/>
            <a:headEnd/>
            <a:tailEnd/>
          </a:ln>
        </p:spPr>
        <p:txBody>
          <a:bodyPr wrap="none">
            <a:spAutoFit/>
          </a:bodyPr>
          <a:lstStyle/>
          <a:p>
            <a:r>
              <a:rPr lang="en-GB" sz="3200">
                <a:latin typeface="Calibri" pitchFamily="34" charset="0"/>
              </a:rPr>
              <a:t>Nano-positioning</a:t>
            </a:r>
          </a:p>
        </p:txBody>
      </p:sp>
      <p:sp>
        <p:nvSpPr>
          <p:cNvPr id="31748" name="TextBox 3"/>
          <p:cNvSpPr txBox="1">
            <a:spLocks noChangeArrowheads="1"/>
          </p:cNvSpPr>
          <p:nvPr/>
        </p:nvSpPr>
        <p:spPr bwMode="auto">
          <a:xfrm>
            <a:off x="285750" y="1143000"/>
            <a:ext cx="6883400" cy="369888"/>
          </a:xfrm>
          <a:prstGeom prst="rect">
            <a:avLst/>
          </a:prstGeom>
          <a:noFill/>
          <a:ln w="9525">
            <a:noFill/>
            <a:miter lim="800000"/>
            <a:headEnd/>
            <a:tailEnd/>
          </a:ln>
        </p:spPr>
        <p:txBody>
          <a:bodyPr wrap="none">
            <a:spAutoFit/>
          </a:bodyPr>
          <a:lstStyle/>
          <a:p>
            <a:r>
              <a:rPr lang="en-GB" b="1">
                <a:solidFill>
                  <a:srgbClr val="FF0000"/>
                </a:solidFill>
              </a:rPr>
              <a:t>-</a:t>
            </a:r>
            <a:r>
              <a:rPr lang="en-GB"/>
              <a:t> “ Absolute position of quad in beam reference frame not known” </a:t>
            </a:r>
          </a:p>
        </p:txBody>
      </p:sp>
      <p:sp>
        <p:nvSpPr>
          <p:cNvPr id="31749" name="TextBox 4"/>
          <p:cNvSpPr txBox="1">
            <a:spLocks noChangeArrowheads="1"/>
          </p:cNvSpPr>
          <p:nvPr/>
        </p:nvSpPr>
        <p:spPr bwMode="auto">
          <a:xfrm>
            <a:off x="285750" y="1487488"/>
            <a:ext cx="3173413" cy="369887"/>
          </a:xfrm>
          <a:prstGeom prst="rect">
            <a:avLst/>
          </a:prstGeom>
          <a:noFill/>
          <a:ln w="9525">
            <a:noFill/>
            <a:miter lim="800000"/>
            <a:headEnd/>
            <a:tailEnd/>
          </a:ln>
        </p:spPr>
        <p:txBody>
          <a:bodyPr wrap="none">
            <a:spAutoFit/>
          </a:bodyPr>
          <a:lstStyle/>
          <a:p>
            <a:r>
              <a:rPr lang="en-GB" b="1">
                <a:solidFill>
                  <a:srgbClr val="FF0000"/>
                </a:solidFill>
              </a:rPr>
              <a:t>-</a:t>
            </a:r>
            <a:r>
              <a:rPr lang="en-GB"/>
              <a:t> “ BPM will move with quad” </a:t>
            </a:r>
          </a:p>
        </p:txBody>
      </p:sp>
      <p:sp>
        <p:nvSpPr>
          <p:cNvPr id="31750" name="TextBox 5"/>
          <p:cNvSpPr txBox="1">
            <a:spLocks noChangeArrowheads="1"/>
          </p:cNvSpPr>
          <p:nvPr/>
        </p:nvSpPr>
        <p:spPr bwMode="auto">
          <a:xfrm>
            <a:off x="285750" y="5059363"/>
            <a:ext cx="5300663" cy="369887"/>
          </a:xfrm>
          <a:prstGeom prst="rect">
            <a:avLst/>
          </a:prstGeom>
          <a:noFill/>
          <a:ln w="9525">
            <a:noFill/>
            <a:miter lim="800000"/>
            <a:headEnd/>
            <a:tailEnd/>
          </a:ln>
        </p:spPr>
        <p:txBody>
          <a:bodyPr wrap="none">
            <a:spAutoFit/>
          </a:bodyPr>
          <a:lstStyle/>
          <a:p>
            <a:r>
              <a:rPr lang="en-GB" b="1">
                <a:solidFill>
                  <a:srgbClr val="FF0000"/>
                </a:solidFill>
              </a:rPr>
              <a:t>-</a:t>
            </a:r>
            <a:r>
              <a:rPr lang="en-GB"/>
              <a:t> “ Quad goes down when piezos are unpowered” </a:t>
            </a:r>
          </a:p>
        </p:txBody>
      </p:sp>
      <p:sp>
        <p:nvSpPr>
          <p:cNvPr id="31751" name="TextBox 7"/>
          <p:cNvSpPr txBox="1">
            <a:spLocks noChangeArrowheads="1"/>
          </p:cNvSpPr>
          <p:nvPr/>
        </p:nvSpPr>
        <p:spPr bwMode="auto">
          <a:xfrm>
            <a:off x="285750" y="4344988"/>
            <a:ext cx="5759450" cy="369887"/>
          </a:xfrm>
          <a:prstGeom prst="rect">
            <a:avLst/>
          </a:prstGeom>
          <a:noFill/>
          <a:ln w="9525">
            <a:noFill/>
            <a:miter lim="800000"/>
            <a:headEnd/>
            <a:tailEnd/>
          </a:ln>
        </p:spPr>
        <p:txBody>
          <a:bodyPr wrap="none">
            <a:spAutoFit/>
          </a:bodyPr>
          <a:lstStyle/>
          <a:p>
            <a:r>
              <a:rPr lang="en-GB" b="1">
                <a:solidFill>
                  <a:srgbClr val="FF0000"/>
                </a:solidFill>
              </a:rPr>
              <a:t>-</a:t>
            </a:r>
            <a:r>
              <a:rPr lang="en-GB"/>
              <a:t> “ BPM better close to zero position, non linear effect” </a:t>
            </a:r>
          </a:p>
        </p:txBody>
      </p:sp>
      <p:sp>
        <p:nvSpPr>
          <p:cNvPr id="31752" name="TextBox 8"/>
          <p:cNvSpPr txBox="1">
            <a:spLocks noChangeArrowheads="1"/>
          </p:cNvSpPr>
          <p:nvPr/>
        </p:nvSpPr>
        <p:spPr bwMode="auto">
          <a:xfrm>
            <a:off x="571500" y="4630738"/>
            <a:ext cx="3055938" cy="369887"/>
          </a:xfrm>
          <a:prstGeom prst="rect">
            <a:avLst/>
          </a:prstGeom>
          <a:noFill/>
          <a:ln w="9525">
            <a:noFill/>
            <a:miter lim="800000"/>
            <a:headEnd/>
            <a:tailEnd/>
          </a:ln>
        </p:spPr>
        <p:txBody>
          <a:bodyPr wrap="none">
            <a:spAutoFit/>
          </a:bodyPr>
          <a:lstStyle/>
          <a:p>
            <a:r>
              <a:rPr lang="en-GB"/>
              <a:t>Effect to be studied for 5 </a:t>
            </a:r>
            <a:r>
              <a:rPr lang="el-GR">
                <a:latin typeface="Calibri" pitchFamily="34" charset="0"/>
              </a:rPr>
              <a:t>μ</a:t>
            </a:r>
            <a:r>
              <a:rPr lang="fr-FR">
                <a:latin typeface="Calibri" pitchFamily="34" charset="0"/>
              </a:rPr>
              <a:t>m</a:t>
            </a:r>
            <a:endParaRPr lang="en-GB"/>
          </a:p>
        </p:txBody>
      </p:sp>
      <p:sp>
        <p:nvSpPr>
          <p:cNvPr id="31753" name="TextBox 9"/>
          <p:cNvSpPr txBox="1">
            <a:spLocks noChangeArrowheads="1"/>
          </p:cNvSpPr>
          <p:nvPr/>
        </p:nvSpPr>
        <p:spPr bwMode="auto">
          <a:xfrm>
            <a:off x="642938" y="1857375"/>
            <a:ext cx="8501062" cy="1384300"/>
          </a:xfrm>
          <a:prstGeom prst="rect">
            <a:avLst/>
          </a:prstGeom>
          <a:noFill/>
          <a:ln w="9525">
            <a:noFill/>
            <a:miter lim="800000"/>
            <a:headEnd/>
            <a:tailEnd/>
          </a:ln>
        </p:spPr>
        <p:txBody>
          <a:bodyPr>
            <a:spAutoFit/>
          </a:bodyPr>
          <a:lstStyle/>
          <a:p>
            <a:r>
              <a:rPr lang="en-GB"/>
              <a:t>&gt;Ref. H. Mainaud Durand (9/11/2009 MWG): </a:t>
            </a:r>
            <a:r>
              <a:rPr lang="en-GB" sz="1400" i="1"/>
              <a:t>“</a:t>
            </a:r>
            <a:r>
              <a:rPr lang="fr-CH" sz="1400" i="1">
                <a:cs typeface="Arial" charset="0"/>
                <a:sym typeface="Wingdings" pitchFamily="2" charset="2"/>
              </a:rPr>
              <a:t>Fiducialisation = determination of the zero of the MB quad (and BPM) w.r.t external pre-alignment  references.Hypothesis : </a:t>
            </a:r>
            <a:r>
              <a:rPr lang="el-GR" sz="1600" i="1" u="sng">
                <a:solidFill>
                  <a:srgbClr val="0000FF"/>
                </a:solidFill>
                <a:cs typeface="Arial" charset="0"/>
                <a:sym typeface="Wingdings" pitchFamily="2" charset="2"/>
              </a:rPr>
              <a:t>σ</a:t>
            </a:r>
            <a:r>
              <a:rPr lang="fr-CH" sz="1600" i="1" u="sng">
                <a:solidFill>
                  <a:srgbClr val="0000FF"/>
                </a:solidFill>
                <a:cs typeface="Arial" charset="0"/>
                <a:sym typeface="Wingdings" pitchFamily="2" charset="2"/>
              </a:rPr>
              <a:t> ~ 15 microns (?), </a:t>
            </a:r>
            <a:r>
              <a:rPr lang="fr-CH" sz="1400" i="1">
                <a:cs typeface="Arial" charset="0"/>
                <a:sym typeface="Wingdings" pitchFamily="2" charset="2"/>
              </a:rPr>
              <a:t>What is the zero of the MB quad /BPM? Methods to measure that? Which uncertainty of measurement? »</a:t>
            </a:r>
          </a:p>
          <a:p>
            <a:endParaRPr lang="fr-CH">
              <a:solidFill>
                <a:srgbClr val="0000FF"/>
              </a:solidFill>
              <a:latin typeface="Comic Sans MS" pitchFamily="66" charset="0"/>
              <a:sym typeface="Wingdings" pitchFamily="2" charset="2"/>
            </a:endParaRPr>
          </a:p>
          <a:p>
            <a:endParaRPr lang="en-GB"/>
          </a:p>
        </p:txBody>
      </p:sp>
      <p:sp>
        <p:nvSpPr>
          <p:cNvPr id="31754" name="TextBox 10"/>
          <p:cNvSpPr txBox="1">
            <a:spLocks noChangeArrowheads="1"/>
          </p:cNvSpPr>
          <p:nvPr/>
        </p:nvSpPr>
        <p:spPr bwMode="auto">
          <a:xfrm>
            <a:off x="571500" y="2808288"/>
            <a:ext cx="8215313" cy="1477962"/>
          </a:xfrm>
          <a:prstGeom prst="rect">
            <a:avLst/>
          </a:prstGeom>
          <a:noFill/>
          <a:ln w="9525">
            <a:noFill/>
            <a:miter lim="800000"/>
            <a:headEnd/>
            <a:tailEnd/>
          </a:ln>
        </p:spPr>
        <p:txBody>
          <a:bodyPr>
            <a:spAutoFit/>
          </a:bodyPr>
          <a:lstStyle/>
          <a:p>
            <a:r>
              <a:rPr lang="en-GB"/>
              <a:t>The movement of the  quadrupole should be measured with nm </a:t>
            </a:r>
            <a:r>
              <a:rPr lang="en-GB" u="sng"/>
              <a:t>precision</a:t>
            </a:r>
            <a:r>
              <a:rPr lang="en-GB"/>
              <a:t> in a range of </a:t>
            </a:r>
            <a:r>
              <a:rPr lang="en-GB" i="1" u="sng">
                <a:solidFill>
                  <a:srgbClr val="0000FF"/>
                </a:solidFill>
                <a:latin typeface="Comic Sans MS" pitchFamily="66" charset="0"/>
                <a:sym typeface="Wingdings" pitchFamily="2" charset="2"/>
              </a:rPr>
              <a:t>+- 5 </a:t>
            </a:r>
            <a:r>
              <a:rPr lang="el-GR" i="1" u="sng">
                <a:solidFill>
                  <a:srgbClr val="0000FF"/>
                </a:solidFill>
                <a:latin typeface="Comic Sans MS" pitchFamily="66" charset="0"/>
                <a:sym typeface="Wingdings" pitchFamily="2" charset="2"/>
              </a:rPr>
              <a:t>μ</a:t>
            </a:r>
            <a:r>
              <a:rPr lang="fr-FR" i="1" u="sng">
                <a:solidFill>
                  <a:srgbClr val="0000FF"/>
                </a:solidFill>
                <a:latin typeface="Comic Sans MS" pitchFamily="66" charset="0"/>
                <a:sym typeface="Wingdings" pitchFamily="2" charset="2"/>
              </a:rPr>
              <a:t>m </a:t>
            </a:r>
            <a:r>
              <a:rPr lang="fr-FR">
                <a:solidFill>
                  <a:srgbClr val="0000FF"/>
                </a:solidFill>
                <a:latin typeface="Comic Sans MS" pitchFamily="66" charset="0"/>
                <a:sym typeface="Wingdings" pitchFamily="2" charset="2"/>
              </a:rPr>
              <a:t> </a:t>
            </a:r>
            <a:r>
              <a:rPr lang="fr-FR">
                <a:latin typeface="Comic Sans MS" pitchFamily="66" charset="0"/>
                <a:sym typeface="Wingdings" pitchFamily="2" charset="2"/>
              </a:rPr>
              <a:t>with respect to alignment references</a:t>
            </a:r>
            <a:r>
              <a:rPr lang="fr-FR">
                <a:latin typeface="Calibri" pitchFamily="34" charset="0"/>
              </a:rPr>
              <a:t>: </a:t>
            </a:r>
            <a:r>
              <a:rPr lang="fr-FR">
                <a:solidFill>
                  <a:srgbClr val="FF0000"/>
                </a:solidFill>
                <a:latin typeface="Calibri" pitchFamily="34" charset="0"/>
              </a:rPr>
              <a:t>CHALLENGE</a:t>
            </a:r>
            <a:r>
              <a:rPr lang="fr-FR">
                <a:latin typeface="Calibri" pitchFamily="34" charset="0"/>
              </a:rPr>
              <a:t>. </a:t>
            </a:r>
            <a:r>
              <a:rPr lang="fr-FR"/>
              <a:t>Measuring an incremental displacement of e.g. 50 nm with nm </a:t>
            </a:r>
            <a:r>
              <a:rPr lang="fr-FR" u="sng"/>
              <a:t>resolution  </a:t>
            </a:r>
            <a:r>
              <a:rPr lang="fr-FR"/>
              <a:t>« </a:t>
            </a:r>
            <a:r>
              <a:rPr lang="fr-FR">
                <a:solidFill>
                  <a:srgbClr val="00B050"/>
                </a:solidFill>
              </a:rPr>
              <a:t>reasonable challenge</a:t>
            </a:r>
            <a:r>
              <a:rPr lang="fr-FR"/>
              <a:t> »</a:t>
            </a:r>
          </a:p>
          <a:p>
            <a:endParaRPr lang="en-GB"/>
          </a:p>
        </p:txBody>
      </p:sp>
      <p:sp>
        <p:nvSpPr>
          <p:cNvPr id="31755" name="TextBox 11"/>
          <p:cNvSpPr txBox="1">
            <a:spLocks noChangeArrowheads="1"/>
          </p:cNvSpPr>
          <p:nvPr/>
        </p:nvSpPr>
        <p:spPr bwMode="auto">
          <a:xfrm>
            <a:off x="642938" y="5429250"/>
            <a:ext cx="1982787" cy="369888"/>
          </a:xfrm>
          <a:prstGeom prst="rect">
            <a:avLst/>
          </a:prstGeom>
          <a:noFill/>
          <a:ln w="9525">
            <a:noFill/>
            <a:miter lim="800000"/>
            <a:headEnd/>
            <a:tailEnd/>
          </a:ln>
        </p:spPr>
        <p:txBody>
          <a:bodyPr wrap="none">
            <a:spAutoFit/>
          </a:bodyPr>
          <a:lstStyle/>
          <a:p>
            <a:pPr>
              <a:buFont typeface="Arial" charset="0"/>
              <a:buChar char="•"/>
            </a:pPr>
            <a:r>
              <a:rPr lang="en-GB"/>
              <a:t> Limit the range </a:t>
            </a:r>
          </a:p>
        </p:txBody>
      </p:sp>
      <p:sp>
        <p:nvSpPr>
          <p:cNvPr id="31756" name="TextBox 12"/>
          <p:cNvSpPr txBox="1">
            <a:spLocks noChangeArrowheads="1"/>
          </p:cNvSpPr>
          <p:nvPr/>
        </p:nvSpPr>
        <p:spPr bwMode="auto">
          <a:xfrm>
            <a:off x="642938" y="5786438"/>
            <a:ext cx="5638800" cy="369887"/>
          </a:xfrm>
          <a:prstGeom prst="rect">
            <a:avLst/>
          </a:prstGeom>
          <a:noFill/>
          <a:ln w="9525">
            <a:noFill/>
            <a:miter lim="800000"/>
            <a:headEnd/>
            <a:tailEnd/>
          </a:ln>
        </p:spPr>
        <p:txBody>
          <a:bodyPr wrap="none">
            <a:spAutoFit/>
          </a:bodyPr>
          <a:lstStyle/>
          <a:p>
            <a:pPr>
              <a:buFont typeface="Arial" charset="0"/>
              <a:buChar char="•"/>
            </a:pPr>
            <a:r>
              <a:rPr lang="en-GB"/>
              <a:t> Detect supply voltage drop and </a:t>
            </a:r>
            <a:r>
              <a:rPr lang="en-GB" u="sng"/>
              <a:t>open leads to piezo.</a:t>
            </a:r>
          </a:p>
        </p:txBody>
      </p:sp>
      <p:sp>
        <p:nvSpPr>
          <p:cNvPr id="14" name="Right Brace 13"/>
          <p:cNvSpPr/>
          <p:nvPr/>
        </p:nvSpPr>
        <p:spPr>
          <a:xfrm>
            <a:off x="6072188" y="5429250"/>
            <a:ext cx="428625" cy="85725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sp>
        <p:nvSpPr>
          <p:cNvPr id="31758" name="TextBox 14"/>
          <p:cNvSpPr txBox="1">
            <a:spLocks noChangeArrowheads="1"/>
          </p:cNvSpPr>
          <p:nvPr/>
        </p:nvSpPr>
        <p:spPr bwMode="auto">
          <a:xfrm>
            <a:off x="6715125" y="5715000"/>
            <a:ext cx="1557338" cy="369888"/>
          </a:xfrm>
          <a:prstGeom prst="rect">
            <a:avLst/>
          </a:prstGeom>
          <a:noFill/>
          <a:ln w="9525">
            <a:noFill/>
            <a:miter lim="800000"/>
            <a:headEnd/>
            <a:tailEnd/>
          </a:ln>
        </p:spPr>
        <p:txBody>
          <a:bodyPr wrap="none">
            <a:spAutoFit/>
          </a:bodyPr>
          <a:lstStyle/>
          <a:p>
            <a:r>
              <a:rPr lang="en-GB"/>
              <a:t>To be studied</a:t>
            </a:r>
          </a:p>
        </p:txBody>
      </p:sp>
      <p:sp>
        <p:nvSpPr>
          <p:cNvPr id="15" name="Footer Placeholder 14"/>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5123" name="TextBox 14"/>
          <p:cNvSpPr txBox="1">
            <a:spLocks noChangeArrowheads="1"/>
          </p:cNvSpPr>
          <p:nvPr/>
        </p:nvSpPr>
        <p:spPr bwMode="auto">
          <a:xfrm>
            <a:off x="214313" y="71438"/>
            <a:ext cx="2035175" cy="523875"/>
          </a:xfrm>
          <a:prstGeom prst="rect">
            <a:avLst/>
          </a:prstGeom>
          <a:noFill/>
          <a:ln w="9525">
            <a:noFill/>
            <a:miter lim="800000"/>
            <a:headEnd/>
            <a:tailEnd/>
          </a:ln>
        </p:spPr>
        <p:txBody>
          <a:bodyPr wrap="none">
            <a:spAutoFit/>
          </a:bodyPr>
          <a:lstStyle/>
          <a:p>
            <a:r>
              <a:rPr lang="en-GB" sz="2800">
                <a:latin typeface="Calibri" pitchFamily="34" charset="0"/>
              </a:rPr>
              <a:t>Organisation</a:t>
            </a:r>
          </a:p>
        </p:txBody>
      </p:sp>
      <p:sp>
        <p:nvSpPr>
          <p:cNvPr id="5124" name="TextBox 16"/>
          <p:cNvSpPr txBox="1">
            <a:spLocks noChangeArrowheads="1"/>
          </p:cNvSpPr>
          <p:nvPr/>
        </p:nvSpPr>
        <p:spPr bwMode="auto">
          <a:xfrm>
            <a:off x="214313" y="500063"/>
            <a:ext cx="7107237" cy="523875"/>
          </a:xfrm>
          <a:prstGeom prst="rect">
            <a:avLst/>
          </a:prstGeom>
          <a:noFill/>
          <a:ln w="9525">
            <a:noFill/>
            <a:miter lim="800000"/>
            <a:headEnd/>
            <a:tailEnd/>
          </a:ln>
        </p:spPr>
        <p:txBody>
          <a:bodyPr wrap="none">
            <a:spAutoFit/>
          </a:bodyPr>
          <a:lstStyle/>
          <a:p>
            <a:r>
              <a:rPr lang="en-GB" sz="2800">
                <a:latin typeface="Calibri" pitchFamily="34" charset="0"/>
              </a:rPr>
              <a:t>CLIC Stabilisation Working Group (started 2008)</a:t>
            </a:r>
          </a:p>
        </p:txBody>
      </p:sp>
      <p:pic>
        <p:nvPicPr>
          <p:cNvPr id="5125" name="Picture 5"/>
          <p:cNvPicPr>
            <a:picLocks noChangeAspect="1" noChangeArrowheads="1"/>
          </p:cNvPicPr>
          <p:nvPr/>
        </p:nvPicPr>
        <p:blipFill>
          <a:blip r:embed="rId4" cstate="print"/>
          <a:srcRect/>
          <a:stretch>
            <a:fillRect/>
          </a:stretch>
        </p:blipFill>
        <p:spPr bwMode="auto">
          <a:xfrm>
            <a:off x="1131888" y="1711325"/>
            <a:ext cx="868362" cy="611188"/>
          </a:xfrm>
          <a:prstGeom prst="rect">
            <a:avLst/>
          </a:prstGeom>
          <a:noFill/>
          <a:ln w="9525">
            <a:noFill/>
            <a:miter lim="800000"/>
            <a:headEnd/>
            <a:tailEnd/>
          </a:ln>
        </p:spPr>
      </p:pic>
      <p:pic>
        <p:nvPicPr>
          <p:cNvPr id="5126" name="Picture 6" descr="D-log-CY-RGB"/>
          <p:cNvPicPr>
            <a:picLocks noChangeAspect="1" noChangeArrowheads="1"/>
          </p:cNvPicPr>
          <p:nvPr/>
        </p:nvPicPr>
        <p:blipFill>
          <a:blip r:embed="rId5" cstate="print"/>
          <a:srcRect/>
          <a:stretch>
            <a:fillRect/>
          </a:stretch>
        </p:blipFill>
        <p:spPr bwMode="auto">
          <a:xfrm>
            <a:off x="5429250" y="1711325"/>
            <a:ext cx="642938" cy="642938"/>
          </a:xfrm>
          <a:prstGeom prst="rect">
            <a:avLst/>
          </a:prstGeom>
          <a:noFill/>
          <a:ln w="9525">
            <a:noFill/>
            <a:miter lim="800000"/>
            <a:headEnd/>
            <a:tailEnd/>
          </a:ln>
        </p:spPr>
      </p:pic>
      <p:pic>
        <p:nvPicPr>
          <p:cNvPr id="5127" name="Picture 7"/>
          <p:cNvPicPr>
            <a:picLocks noChangeAspect="1" noChangeArrowheads="1"/>
          </p:cNvPicPr>
          <p:nvPr/>
        </p:nvPicPr>
        <p:blipFill>
          <a:blip r:embed="rId6" cstate="print"/>
          <a:srcRect/>
          <a:stretch>
            <a:fillRect/>
          </a:stretch>
        </p:blipFill>
        <p:spPr bwMode="auto">
          <a:xfrm>
            <a:off x="2844800" y="1643063"/>
            <a:ext cx="1271588" cy="568325"/>
          </a:xfrm>
          <a:prstGeom prst="rect">
            <a:avLst/>
          </a:prstGeom>
          <a:solidFill>
            <a:srgbClr val="C0C0C0"/>
          </a:solidFill>
          <a:ln w="9525">
            <a:noFill/>
            <a:miter lim="800000"/>
            <a:headEnd/>
            <a:tailEnd/>
          </a:ln>
        </p:spPr>
      </p:pic>
      <p:sp>
        <p:nvSpPr>
          <p:cNvPr id="5128" name="Text Box 8"/>
          <p:cNvSpPr txBox="1">
            <a:spLocks noChangeArrowheads="1"/>
          </p:cNvSpPr>
          <p:nvPr/>
        </p:nvSpPr>
        <p:spPr bwMode="auto">
          <a:xfrm>
            <a:off x="2921000" y="2225675"/>
            <a:ext cx="1365250" cy="366713"/>
          </a:xfrm>
          <a:prstGeom prst="rect">
            <a:avLst/>
          </a:prstGeom>
          <a:noFill/>
          <a:ln w="9525">
            <a:noFill/>
            <a:miter lim="800000"/>
            <a:headEnd/>
            <a:tailEnd/>
          </a:ln>
        </p:spPr>
        <p:txBody>
          <a:bodyPr wrap="none">
            <a:spAutoFit/>
          </a:bodyPr>
          <a:lstStyle/>
          <a:p>
            <a:r>
              <a:rPr lang="en-US">
                <a:latin typeface="Calibri" pitchFamily="34" charset="0"/>
              </a:rPr>
              <a:t>MONALISA</a:t>
            </a:r>
          </a:p>
        </p:txBody>
      </p:sp>
      <p:pic>
        <p:nvPicPr>
          <p:cNvPr id="5129" name="Picture 9" descr="CEA"/>
          <p:cNvPicPr>
            <a:picLocks noChangeAspect="1" noChangeArrowheads="1"/>
          </p:cNvPicPr>
          <p:nvPr/>
        </p:nvPicPr>
        <p:blipFill>
          <a:blip r:embed="rId7" cstate="print"/>
          <a:srcRect/>
          <a:stretch>
            <a:fillRect/>
          </a:stretch>
        </p:blipFill>
        <p:spPr bwMode="auto">
          <a:xfrm>
            <a:off x="2057400" y="1677988"/>
            <a:ext cx="657225" cy="657225"/>
          </a:xfrm>
          <a:prstGeom prst="rect">
            <a:avLst/>
          </a:prstGeom>
          <a:noFill/>
          <a:ln w="9525">
            <a:noFill/>
            <a:miter lim="800000"/>
            <a:headEnd/>
            <a:tailEnd/>
          </a:ln>
        </p:spPr>
      </p:pic>
      <p:sp>
        <p:nvSpPr>
          <p:cNvPr id="5130" name="Text Box 10"/>
          <p:cNvSpPr txBox="1">
            <a:spLocks noChangeArrowheads="1"/>
          </p:cNvSpPr>
          <p:nvPr/>
        </p:nvSpPr>
        <p:spPr bwMode="auto">
          <a:xfrm>
            <a:off x="1928813" y="2273300"/>
            <a:ext cx="1149350" cy="366713"/>
          </a:xfrm>
          <a:prstGeom prst="rect">
            <a:avLst/>
          </a:prstGeom>
          <a:noFill/>
          <a:ln w="9525">
            <a:noFill/>
            <a:miter lim="800000"/>
            <a:headEnd/>
            <a:tailEnd/>
          </a:ln>
        </p:spPr>
        <p:txBody>
          <a:bodyPr wrap="none">
            <a:spAutoFit/>
          </a:bodyPr>
          <a:lstStyle/>
          <a:p>
            <a:r>
              <a:rPr lang="en-US">
                <a:latin typeface="Calibri" pitchFamily="34" charset="0"/>
              </a:rPr>
              <a:t>IRFU/SIS</a:t>
            </a:r>
          </a:p>
        </p:txBody>
      </p:sp>
      <p:pic>
        <p:nvPicPr>
          <p:cNvPr id="5131" name="Picture 11" descr="CERNlogo"/>
          <p:cNvPicPr>
            <a:picLocks noChangeAspect="1" noChangeArrowheads="1"/>
          </p:cNvPicPr>
          <p:nvPr/>
        </p:nvPicPr>
        <p:blipFill>
          <a:blip r:embed="rId8" cstate="print"/>
          <a:srcRect/>
          <a:stretch>
            <a:fillRect/>
          </a:stretch>
        </p:blipFill>
        <p:spPr bwMode="auto">
          <a:xfrm>
            <a:off x="357188" y="1749425"/>
            <a:ext cx="676275" cy="676275"/>
          </a:xfrm>
          <a:prstGeom prst="rect">
            <a:avLst/>
          </a:prstGeom>
          <a:noFill/>
          <a:ln w="9525">
            <a:noFill/>
            <a:miter lim="800000"/>
            <a:headEnd/>
            <a:tailEnd/>
          </a:ln>
        </p:spPr>
      </p:pic>
      <p:pic>
        <p:nvPicPr>
          <p:cNvPr id="5132" name="Picture 12" descr="slac_logo"/>
          <p:cNvPicPr>
            <a:picLocks noChangeAspect="1" noChangeArrowheads="1"/>
          </p:cNvPicPr>
          <p:nvPr/>
        </p:nvPicPr>
        <p:blipFill>
          <a:blip r:embed="rId9" cstate="print"/>
          <a:srcRect/>
          <a:stretch>
            <a:fillRect/>
          </a:stretch>
        </p:blipFill>
        <p:spPr bwMode="auto">
          <a:xfrm>
            <a:off x="4286250" y="1782763"/>
            <a:ext cx="1031875" cy="438150"/>
          </a:xfrm>
          <a:prstGeom prst="rect">
            <a:avLst/>
          </a:prstGeom>
          <a:noFill/>
          <a:ln w="9525">
            <a:noFill/>
            <a:miter lim="800000"/>
            <a:headEnd/>
            <a:tailEnd/>
          </a:ln>
        </p:spPr>
      </p:pic>
      <p:pic>
        <p:nvPicPr>
          <p:cNvPr id="5133" name="Picture 3"/>
          <p:cNvPicPr>
            <a:picLocks noChangeAspect="1" noChangeArrowheads="1"/>
          </p:cNvPicPr>
          <p:nvPr/>
        </p:nvPicPr>
        <p:blipFill>
          <a:blip r:embed="rId10" cstate="print"/>
          <a:srcRect/>
          <a:stretch>
            <a:fillRect/>
          </a:stretch>
        </p:blipFill>
        <p:spPr bwMode="auto">
          <a:xfrm>
            <a:off x="6143625" y="1857375"/>
            <a:ext cx="893763" cy="357188"/>
          </a:xfrm>
          <a:prstGeom prst="rect">
            <a:avLst/>
          </a:prstGeom>
          <a:noFill/>
          <a:ln w="9525">
            <a:noFill/>
            <a:miter lim="800000"/>
            <a:headEnd/>
            <a:tailEnd/>
          </a:ln>
        </p:spPr>
      </p:pic>
      <p:pic>
        <p:nvPicPr>
          <p:cNvPr id="5134" name="Picture 27" descr="ASL.gif"/>
          <p:cNvPicPr>
            <a:picLocks noChangeAspect="1"/>
          </p:cNvPicPr>
          <p:nvPr/>
        </p:nvPicPr>
        <p:blipFill>
          <a:blip r:embed="rId11" cstate="print"/>
          <a:srcRect/>
          <a:stretch>
            <a:fillRect/>
          </a:stretch>
        </p:blipFill>
        <p:spPr bwMode="auto">
          <a:xfrm>
            <a:off x="7072313" y="1714500"/>
            <a:ext cx="1071562" cy="854075"/>
          </a:xfrm>
          <a:prstGeom prst="rect">
            <a:avLst/>
          </a:prstGeom>
          <a:noFill/>
          <a:ln w="9525">
            <a:noFill/>
            <a:miter lim="800000"/>
            <a:headEnd/>
            <a:tailEnd/>
          </a:ln>
        </p:spPr>
      </p:pic>
      <p:sp>
        <p:nvSpPr>
          <p:cNvPr id="5135" name="TextBox 29"/>
          <p:cNvSpPr txBox="1">
            <a:spLocks noChangeArrowheads="1"/>
          </p:cNvSpPr>
          <p:nvPr/>
        </p:nvSpPr>
        <p:spPr bwMode="auto">
          <a:xfrm>
            <a:off x="285750" y="1214438"/>
            <a:ext cx="4602163" cy="369887"/>
          </a:xfrm>
          <a:prstGeom prst="rect">
            <a:avLst/>
          </a:prstGeom>
          <a:noFill/>
          <a:ln w="9525">
            <a:noFill/>
            <a:miter lim="800000"/>
            <a:headEnd/>
            <a:tailEnd/>
          </a:ln>
        </p:spPr>
        <p:txBody>
          <a:bodyPr wrap="none">
            <a:spAutoFit/>
          </a:bodyPr>
          <a:lstStyle/>
          <a:p>
            <a:r>
              <a:rPr lang="en-GB">
                <a:latin typeface="Calibri" pitchFamily="34" charset="0"/>
              </a:rPr>
              <a:t>Collaboration and exchanged information with:</a:t>
            </a:r>
          </a:p>
        </p:txBody>
      </p:sp>
      <p:sp>
        <p:nvSpPr>
          <p:cNvPr id="5136" name="TextBox 29"/>
          <p:cNvSpPr txBox="1">
            <a:spLocks noChangeArrowheads="1"/>
          </p:cNvSpPr>
          <p:nvPr/>
        </p:nvSpPr>
        <p:spPr bwMode="auto">
          <a:xfrm>
            <a:off x="285750" y="2571750"/>
            <a:ext cx="4800600" cy="369888"/>
          </a:xfrm>
          <a:prstGeom prst="rect">
            <a:avLst/>
          </a:prstGeom>
          <a:noFill/>
          <a:ln w="9525">
            <a:noFill/>
            <a:miter lim="800000"/>
            <a:headEnd/>
            <a:tailEnd/>
          </a:ln>
        </p:spPr>
        <p:txBody>
          <a:bodyPr wrap="none">
            <a:spAutoFit/>
          </a:bodyPr>
          <a:lstStyle/>
          <a:p>
            <a:r>
              <a:rPr lang="en-GB">
                <a:latin typeface="Calibri" pitchFamily="34" charset="0"/>
              </a:rPr>
              <a:t>Meetings every 3 months (Chairman: </a:t>
            </a:r>
            <a:r>
              <a:rPr lang="en-GB" b="1">
                <a:latin typeface="Calibri" pitchFamily="34" charset="0"/>
              </a:rPr>
              <a:t>C.Hauviller</a:t>
            </a:r>
            <a:r>
              <a:rPr lang="en-GB">
                <a:latin typeface="Calibri" pitchFamily="34" charset="0"/>
              </a:rPr>
              <a:t>)</a:t>
            </a:r>
          </a:p>
        </p:txBody>
      </p:sp>
      <p:sp>
        <p:nvSpPr>
          <p:cNvPr id="5137" name="Rectangle 3"/>
          <p:cNvSpPr txBox="1">
            <a:spLocks noChangeArrowheads="1"/>
          </p:cNvSpPr>
          <p:nvPr/>
        </p:nvSpPr>
        <p:spPr bwMode="auto">
          <a:xfrm>
            <a:off x="250825" y="3500438"/>
            <a:ext cx="6900863" cy="2928937"/>
          </a:xfrm>
          <a:prstGeom prst="rect">
            <a:avLst/>
          </a:prstGeom>
          <a:noFill/>
          <a:ln w="9525">
            <a:solidFill>
              <a:schemeClr val="bg1"/>
            </a:solidFill>
            <a:miter lim="800000"/>
            <a:headEnd/>
            <a:tailEnd/>
          </a:ln>
        </p:spPr>
        <p:txBody>
          <a:bodyPr/>
          <a:lstStyle/>
          <a:p>
            <a:pPr>
              <a:lnSpc>
                <a:spcPct val="80000"/>
              </a:lnSpc>
              <a:spcBef>
                <a:spcPct val="20000"/>
              </a:spcBef>
              <a:buFont typeface="Arial" charset="0"/>
              <a:buNone/>
            </a:pPr>
            <a:endParaRPr lang="en-US" sz="2000">
              <a:latin typeface="Calibri" pitchFamily="34" charset="0"/>
            </a:endParaRPr>
          </a:p>
          <a:p>
            <a:pPr>
              <a:lnSpc>
                <a:spcPct val="80000"/>
              </a:lnSpc>
              <a:spcBef>
                <a:spcPct val="20000"/>
              </a:spcBef>
              <a:buFont typeface="Arial" charset="0"/>
              <a:buNone/>
            </a:pPr>
            <a:r>
              <a:rPr lang="en-US" sz="2000">
                <a:latin typeface="Calibri" pitchFamily="34" charset="0"/>
              </a:rPr>
              <a:t>Demonstrate 1 nm quadrupoles stability above 1 Hz </a:t>
            </a:r>
            <a:r>
              <a:rPr lang="en-US" sz="2000" i="1">
                <a:latin typeface="Calibri" pitchFamily="34" charset="0"/>
              </a:rPr>
              <a:t>(Linac), in an accelerator environment, with realistic equipment, verify with independent method</a:t>
            </a:r>
          </a:p>
          <a:p>
            <a:pPr>
              <a:lnSpc>
                <a:spcPct val="80000"/>
              </a:lnSpc>
              <a:spcBef>
                <a:spcPct val="20000"/>
              </a:spcBef>
              <a:buFont typeface="Arial" charset="0"/>
              <a:buNone/>
            </a:pPr>
            <a:endParaRPr lang="en-US" sz="2000">
              <a:latin typeface="Calibri" pitchFamily="34" charset="0"/>
            </a:endParaRPr>
          </a:p>
          <a:p>
            <a:pPr>
              <a:lnSpc>
                <a:spcPct val="80000"/>
              </a:lnSpc>
              <a:spcBef>
                <a:spcPct val="20000"/>
              </a:spcBef>
              <a:buFont typeface="Arial" charset="0"/>
              <a:buNone/>
            </a:pPr>
            <a:r>
              <a:rPr lang="en-US" sz="2000">
                <a:latin typeface="Calibri" pitchFamily="34" charset="0"/>
              </a:rPr>
              <a:t>Demonstrate or provide evidence of 0.1 nm stability above 4 Hz </a:t>
            </a:r>
            <a:r>
              <a:rPr lang="en-US" sz="2000" i="1">
                <a:latin typeface="Calibri" pitchFamily="34" charset="0"/>
              </a:rPr>
              <a:t>(Final Focus)</a:t>
            </a:r>
          </a:p>
          <a:p>
            <a:pPr>
              <a:lnSpc>
                <a:spcPct val="80000"/>
              </a:lnSpc>
              <a:spcBef>
                <a:spcPct val="20000"/>
              </a:spcBef>
              <a:buFont typeface="Arial" charset="0"/>
              <a:buNone/>
            </a:pPr>
            <a:endParaRPr lang="en-US" sz="2000">
              <a:solidFill>
                <a:srgbClr val="A6A6A6"/>
              </a:solidFill>
              <a:latin typeface="Calibri" pitchFamily="34" charset="0"/>
            </a:endParaRPr>
          </a:p>
          <a:p>
            <a:pPr>
              <a:lnSpc>
                <a:spcPct val="80000"/>
              </a:lnSpc>
              <a:spcBef>
                <a:spcPct val="20000"/>
              </a:spcBef>
              <a:buFont typeface="Arial" charset="0"/>
              <a:buNone/>
            </a:pPr>
            <a:r>
              <a:rPr lang="en-US" sz="2000">
                <a:latin typeface="Calibri" pitchFamily="34" charset="0"/>
              </a:rPr>
              <a:t>Characterize vibrations/noise sources in an accelerator</a:t>
            </a:r>
          </a:p>
          <a:p>
            <a:pPr>
              <a:lnSpc>
                <a:spcPct val="80000"/>
              </a:lnSpc>
              <a:spcBef>
                <a:spcPct val="20000"/>
              </a:spcBef>
              <a:buFont typeface="Arial" charset="0"/>
              <a:buNone/>
            </a:pPr>
            <a:r>
              <a:rPr lang="en-US" sz="2000">
                <a:latin typeface="Calibri" pitchFamily="34" charset="0"/>
              </a:rPr>
              <a:t>Compatibility with pre-alignment</a:t>
            </a:r>
          </a:p>
        </p:txBody>
      </p:sp>
      <p:pic>
        <p:nvPicPr>
          <p:cNvPr id="5138" name="Picture 11" descr="CERNlogo"/>
          <p:cNvPicPr>
            <a:picLocks noChangeAspect="1" noChangeArrowheads="1"/>
          </p:cNvPicPr>
          <p:nvPr/>
        </p:nvPicPr>
        <p:blipFill>
          <a:blip r:embed="rId8" cstate="print"/>
          <a:srcRect/>
          <a:stretch>
            <a:fillRect/>
          </a:stretch>
        </p:blipFill>
        <p:spPr bwMode="auto">
          <a:xfrm>
            <a:off x="7215188" y="3719513"/>
            <a:ext cx="676275" cy="676275"/>
          </a:xfrm>
          <a:prstGeom prst="rect">
            <a:avLst/>
          </a:prstGeom>
          <a:noFill/>
          <a:ln w="9525">
            <a:noFill/>
            <a:miter lim="800000"/>
            <a:headEnd/>
            <a:tailEnd/>
          </a:ln>
        </p:spPr>
      </p:pic>
      <p:pic>
        <p:nvPicPr>
          <p:cNvPr id="5139" name="Picture 5"/>
          <p:cNvPicPr>
            <a:picLocks noChangeAspect="1" noChangeArrowheads="1"/>
          </p:cNvPicPr>
          <p:nvPr/>
        </p:nvPicPr>
        <p:blipFill>
          <a:blip r:embed="rId4" cstate="print"/>
          <a:srcRect/>
          <a:stretch>
            <a:fillRect/>
          </a:stretch>
        </p:blipFill>
        <p:spPr bwMode="auto">
          <a:xfrm>
            <a:off x="7072313" y="5000625"/>
            <a:ext cx="868362" cy="611188"/>
          </a:xfrm>
          <a:prstGeom prst="rect">
            <a:avLst/>
          </a:prstGeom>
          <a:noFill/>
          <a:ln w="9525">
            <a:noFill/>
            <a:miter lim="800000"/>
            <a:headEnd/>
            <a:tailEnd/>
          </a:ln>
        </p:spPr>
      </p:pic>
      <p:sp>
        <p:nvSpPr>
          <p:cNvPr id="5140" name="TextBox 23"/>
          <p:cNvSpPr txBox="1">
            <a:spLocks noChangeArrowheads="1"/>
          </p:cNvSpPr>
          <p:nvPr/>
        </p:nvSpPr>
        <p:spPr bwMode="auto">
          <a:xfrm>
            <a:off x="7929563" y="4005263"/>
            <a:ext cx="1168400" cy="369887"/>
          </a:xfrm>
          <a:prstGeom prst="rect">
            <a:avLst/>
          </a:prstGeom>
          <a:noFill/>
          <a:ln w="9525">
            <a:noFill/>
            <a:miter lim="800000"/>
            <a:headEnd/>
            <a:tailEnd/>
          </a:ln>
        </p:spPr>
        <p:txBody>
          <a:bodyPr wrap="none">
            <a:spAutoFit/>
          </a:bodyPr>
          <a:lstStyle/>
          <a:p>
            <a:r>
              <a:rPr lang="en-GB"/>
              <a:t>STABWG</a:t>
            </a:r>
          </a:p>
        </p:txBody>
      </p:sp>
      <p:sp>
        <p:nvSpPr>
          <p:cNvPr id="5141" name="TextBox 24"/>
          <p:cNvSpPr txBox="1">
            <a:spLocks noChangeArrowheads="1"/>
          </p:cNvSpPr>
          <p:nvPr/>
        </p:nvSpPr>
        <p:spPr bwMode="auto">
          <a:xfrm>
            <a:off x="8143875" y="5059363"/>
            <a:ext cx="608013" cy="369887"/>
          </a:xfrm>
          <a:prstGeom prst="rect">
            <a:avLst/>
          </a:prstGeom>
          <a:noFill/>
          <a:ln w="9525">
            <a:noFill/>
            <a:miter lim="800000"/>
            <a:headEnd/>
            <a:tailEnd/>
          </a:ln>
        </p:spPr>
        <p:txBody>
          <a:bodyPr wrap="none">
            <a:spAutoFit/>
          </a:bodyPr>
          <a:lstStyle/>
          <a:p>
            <a:r>
              <a:rPr lang="en-GB"/>
              <a:t>MDI</a:t>
            </a:r>
          </a:p>
        </p:txBody>
      </p:sp>
      <p:sp>
        <p:nvSpPr>
          <p:cNvPr id="5142" name="TextBox 25"/>
          <p:cNvSpPr txBox="1">
            <a:spLocks noChangeArrowheads="1"/>
          </p:cNvSpPr>
          <p:nvPr/>
        </p:nvSpPr>
        <p:spPr bwMode="auto">
          <a:xfrm>
            <a:off x="285750" y="3175000"/>
            <a:ext cx="1298575" cy="396875"/>
          </a:xfrm>
          <a:prstGeom prst="rect">
            <a:avLst/>
          </a:prstGeom>
          <a:noFill/>
          <a:ln w="9525">
            <a:noFill/>
            <a:miter lim="800000"/>
            <a:headEnd/>
            <a:tailEnd/>
          </a:ln>
        </p:spPr>
        <p:txBody>
          <a:bodyPr wrap="none">
            <a:spAutoFit/>
          </a:bodyPr>
          <a:lstStyle/>
          <a:p>
            <a:r>
              <a:rPr lang="en-GB" sz="2000" b="1"/>
              <a:t>Mandate:</a:t>
            </a:r>
          </a:p>
        </p:txBody>
      </p:sp>
      <p:sp>
        <p:nvSpPr>
          <p:cNvPr id="5143" name="AutoShape 26"/>
          <p:cNvSpPr>
            <a:spLocks noChangeArrowheads="1"/>
          </p:cNvSpPr>
          <p:nvPr/>
        </p:nvSpPr>
        <p:spPr bwMode="auto">
          <a:xfrm>
            <a:off x="8316913" y="4365625"/>
            <a:ext cx="287337" cy="563563"/>
          </a:xfrm>
          <a:prstGeom prst="upDownArrow">
            <a:avLst>
              <a:gd name="adj1" fmla="val 50000"/>
              <a:gd name="adj2" fmla="val 20113"/>
            </a:avLst>
          </a:prstGeom>
          <a:solidFill>
            <a:schemeClr val="accent1"/>
          </a:solidFill>
          <a:ln w="9525">
            <a:solidFill>
              <a:schemeClr val="tx1"/>
            </a:solidFill>
            <a:miter lim="800000"/>
            <a:headEnd/>
            <a:tailEnd/>
          </a:ln>
        </p:spPr>
        <p:txBody>
          <a:bodyPr wrap="none" anchor="ctr"/>
          <a:lstStyle/>
          <a:p>
            <a:endParaRPr lang="en-GB"/>
          </a:p>
        </p:txBody>
      </p:sp>
      <p:sp>
        <p:nvSpPr>
          <p:cNvPr id="24" name="Footer Placeholder 23"/>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6147" name="TextBox 16"/>
          <p:cNvSpPr txBox="1">
            <a:spLocks noChangeArrowheads="1"/>
          </p:cNvSpPr>
          <p:nvPr/>
        </p:nvSpPr>
        <p:spPr bwMode="auto">
          <a:xfrm>
            <a:off x="357188" y="214313"/>
            <a:ext cx="5360987" cy="523875"/>
          </a:xfrm>
          <a:prstGeom prst="rect">
            <a:avLst/>
          </a:prstGeom>
          <a:noFill/>
          <a:ln w="9525">
            <a:noFill/>
            <a:miter lim="800000"/>
            <a:headEnd/>
            <a:tailEnd/>
          </a:ln>
        </p:spPr>
        <p:txBody>
          <a:bodyPr wrap="none">
            <a:spAutoFit/>
          </a:bodyPr>
          <a:lstStyle/>
          <a:p>
            <a:r>
              <a:rPr lang="en-GB" sz="2800" b="1">
                <a:latin typeface="Calibri" pitchFamily="34" charset="0"/>
              </a:rPr>
              <a:t>CERN MB QUAD Stabilisation team</a:t>
            </a:r>
          </a:p>
        </p:txBody>
      </p:sp>
      <p:sp>
        <p:nvSpPr>
          <p:cNvPr id="6148" name="TextBox 3"/>
          <p:cNvSpPr txBox="1">
            <a:spLocks noChangeArrowheads="1"/>
          </p:cNvSpPr>
          <p:nvPr/>
        </p:nvSpPr>
        <p:spPr bwMode="auto">
          <a:xfrm>
            <a:off x="428625" y="661988"/>
            <a:ext cx="1878013" cy="369887"/>
          </a:xfrm>
          <a:prstGeom prst="rect">
            <a:avLst/>
          </a:prstGeom>
          <a:noFill/>
          <a:ln w="9525">
            <a:noFill/>
            <a:miter lim="800000"/>
            <a:headEnd/>
            <a:tailEnd/>
          </a:ln>
        </p:spPr>
        <p:txBody>
          <a:bodyPr wrap="none">
            <a:spAutoFit/>
          </a:bodyPr>
          <a:lstStyle/>
          <a:p>
            <a:r>
              <a:rPr lang="en-GB"/>
              <a:t>Claude Hauviller</a:t>
            </a:r>
          </a:p>
        </p:txBody>
      </p:sp>
      <p:sp>
        <p:nvSpPr>
          <p:cNvPr id="6149" name="TextBox 5"/>
          <p:cNvSpPr txBox="1">
            <a:spLocks noChangeArrowheads="1"/>
          </p:cNvSpPr>
          <p:nvPr/>
        </p:nvSpPr>
        <p:spPr bwMode="auto">
          <a:xfrm>
            <a:off x="428625" y="1460500"/>
            <a:ext cx="7215188" cy="1754188"/>
          </a:xfrm>
          <a:prstGeom prst="rect">
            <a:avLst/>
          </a:prstGeom>
          <a:noFill/>
          <a:ln w="9525">
            <a:noFill/>
            <a:miter lim="800000"/>
            <a:headEnd/>
            <a:tailEnd/>
          </a:ln>
        </p:spPr>
        <p:txBody>
          <a:bodyPr>
            <a:spAutoFit/>
          </a:bodyPr>
          <a:lstStyle/>
          <a:p>
            <a:r>
              <a:rPr lang="en-GB"/>
              <a:t>Kurt Artoos</a:t>
            </a:r>
          </a:p>
          <a:p>
            <a:r>
              <a:rPr lang="en-GB"/>
              <a:t>Michael Guinchard (EN/MME Mechanical measurements lab)</a:t>
            </a:r>
          </a:p>
          <a:p>
            <a:r>
              <a:rPr lang="en-GB"/>
              <a:t>Andrey Kuzmin</a:t>
            </a:r>
          </a:p>
          <a:p>
            <a:r>
              <a:rPr lang="en-GB"/>
              <a:t>Ansten Slaathaug (Technical student 1 year) follows up Magnus Sylte</a:t>
            </a:r>
          </a:p>
          <a:p>
            <a:r>
              <a:rPr lang="en-GB"/>
              <a:t>Raphael Leuxe</a:t>
            </a:r>
          </a:p>
          <a:p>
            <a:r>
              <a:rPr lang="en-GB"/>
              <a:t>March 2010: Pablo Fernandez (fellow)</a:t>
            </a:r>
          </a:p>
        </p:txBody>
      </p:sp>
      <p:sp>
        <p:nvSpPr>
          <p:cNvPr id="6150" name="TextBox 6"/>
          <p:cNvSpPr txBox="1">
            <a:spLocks noChangeArrowheads="1"/>
          </p:cNvSpPr>
          <p:nvPr/>
        </p:nvSpPr>
        <p:spPr bwMode="auto">
          <a:xfrm>
            <a:off x="428625" y="908050"/>
            <a:ext cx="3313113" cy="369888"/>
          </a:xfrm>
          <a:prstGeom prst="rect">
            <a:avLst/>
          </a:prstGeom>
          <a:noFill/>
          <a:ln w="9525">
            <a:noFill/>
            <a:miter lim="800000"/>
            <a:headEnd/>
            <a:tailEnd/>
          </a:ln>
        </p:spPr>
        <p:txBody>
          <a:bodyPr wrap="none">
            <a:spAutoFit/>
          </a:bodyPr>
          <a:lstStyle/>
          <a:p>
            <a:r>
              <a:rPr lang="en-GB"/>
              <a:t>Dr. Christophe Collette (fellow)</a:t>
            </a:r>
          </a:p>
        </p:txBody>
      </p:sp>
      <p:sp>
        <p:nvSpPr>
          <p:cNvPr id="6151" name="TextBox 7"/>
          <p:cNvSpPr txBox="1">
            <a:spLocks noChangeArrowheads="1"/>
          </p:cNvSpPr>
          <p:nvPr/>
        </p:nvSpPr>
        <p:spPr bwMode="auto">
          <a:xfrm>
            <a:off x="428625" y="1193800"/>
            <a:ext cx="6481763" cy="369888"/>
          </a:xfrm>
          <a:prstGeom prst="rect">
            <a:avLst/>
          </a:prstGeom>
          <a:noFill/>
          <a:ln w="9525">
            <a:noFill/>
            <a:miter lim="800000"/>
            <a:headEnd/>
            <a:tailEnd/>
          </a:ln>
        </p:spPr>
        <p:txBody>
          <a:bodyPr wrap="none">
            <a:spAutoFit/>
          </a:bodyPr>
          <a:lstStyle/>
          <a:p>
            <a:r>
              <a:rPr lang="en-GB"/>
              <a:t>Stef Janssens (Phd student)     supervisor Prof. A. Preumont</a:t>
            </a:r>
          </a:p>
        </p:txBody>
      </p:sp>
      <p:pic>
        <p:nvPicPr>
          <p:cNvPr id="6152" name="Picture 27" descr="ASL.gif"/>
          <p:cNvPicPr>
            <a:picLocks noChangeAspect="1"/>
          </p:cNvPicPr>
          <p:nvPr/>
        </p:nvPicPr>
        <p:blipFill>
          <a:blip r:embed="rId4" cstate="print"/>
          <a:srcRect/>
          <a:stretch>
            <a:fillRect/>
          </a:stretch>
        </p:blipFill>
        <p:spPr bwMode="auto">
          <a:xfrm>
            <a:off x="6715125" y="785813"/>
            <a:ext cx="1071563" cy="854075"/>
          </a:xfrm>
          <a:prstGeom prst="rect">
            <a:avLst/>
          </a:prstGeom>
          <a:noFill/>
          <a:ln w="9525">
            <a:noFill/>
            <a:miter lim="800000"/>
            <a:headEnd/>
            <a:tailEnd/>
          </a:ln>
        </p:spPr>
      </p:pic>
      <p:pic>
        <p:nvPicPr>
          <p:cNvPr id="6153" name="Picture 9" descr="ULB.gif"/>
          <p:cNvPicPr>
            <a:picLocks noChangeAspect="1"/>
          </p:cNvPicPr>
          <p:nvPr/>
        </p:nvPicPr>
        <p:blipFill>
          <a:blip r:embed="rId5" cstate="print"/>
          <a:srcRect/>
          <a:stretch>
            <a:fillRect/>
          </a:stretch>
        </p:blipFill>
        <p:spPr bwMode="auto">
          <a:xfrm>
            <a:off x="7786688" y="785813"/>
            <a:ext cx="852487" cy="828675"/>
          </a:xfrm>
          <a:prstGeom prst="rect">
            <a:avLst/>
          </a:prstGeom>
          <a:noFill/>
          <a:ln w="9525">
            <a:noFill/>
            <a:miter lim="800000"/>
            <a:headEnd/>
            <a:tailEnd/>
          </a:ln>
        </p:spPr>
      </p:pic>
      <p:sp>
        <p:nvSpPr>
          <p:cNvPr id="6154" name="TextBox 16"/>
          <p:cNvSpPr txBox="1">
            <a:spLocks noChangeArrowheads="1"/>
          </p:cNvSpPr>
          <p:nvPr/>
        </p:nvSpPr>
        <p:spPr bwMode="auto">
          <a:xfrm>
            <a:off x="417513" y="3071813"/>
            <a:ext cx="2039937" cy="523875"/>
          </a:xfrm>
          <a:prstGeom prst="rect">
            <a:avLst/>
          </a:prstGeom>
          <a:noFill/>
          <a:ln w="9525">
            <a:noFill/>
            <a:miter lim="800000"/>
            <a:headEnd/>
            <a:tailEnd/>
          </a:ln>
        </p:spPr>
        <p:txBody>
          <a:bodyPr wrap="none">
            <a:spAutoFit/>
          </a:bodyPr>
          <a:lstStyle/>
          <a:p>
            <a:r>
              <a:rPr lang="en-GB" sz="2800" b="1">
                <a:latin typeface="Calibri" pitchFamily="34" charset="0"/>
              </a:rPr>
              <a:t>LAPP Lavista</a:t>
            </a:r>
          </a:p>
        </p:txBody>
      </p:sp>
      <p:sp>
        <p:nvSpPr>
          <p:cNvPr id="6155" name="Rectangle 12"/>
          <p:cNvSpPr>
            <a:spLocks noChangeArrowheads="1"/>
          </p:cNvSpPr>
          <p:nvPr/>
        </p:nvSpPr>
        <p:spPr bwMode="auto">
          <a:xfrm>
            <a:off x="428625" y="3500438"/>
            <a:ext cx="7143750" cy="923925"/>
          </a:xfrm>
          <a:prstGeom prst="rect">
            <a:avLst/>
          </a:prstGeom>
          <a:noFill/>
          <a:ln w="9525">
            <a:noFill/>
            <a:miter lim="800000"/>
            <a:headEnd/>
            <a:tailEnd/>
          </a:ln>
        </p:spPr>
        <p:txBody>
          <a:bodyPr>
            <a:spAutoFit/>
          </a:bodyPr>
          <a:lstStyle/>
          <a:p>
            <a:r>
              <a:rPr lang="en-CA"/>
              <a:t>LAPP: A. Jeremie, L. Brunetti, G. Deleglise, </a:t>
            </a:r>
          </a:p>
          <a:p>
            <a:r>
              <a:rPr lang="en-CA"/>
              <a:t>L. Pacquet, G. Balik (CERN-CNRS white paper)</a:t>
            </a:r>
          </a:p>
          <a:p>
            <a:r>
              <a:rPr lang="en-CA"/>
              <a:t>SYMME: J. Lottin, R. LeBreton (Phd student) A. Badel, B. Caron</a:t>
            </a:r>
          </a:p>
        </p:txBody>
      </p:sp>
      <p:pic>
        <p:nvPicPr>
          <p:cNvPr id="6156" name="Picture 5"/>
          <p:cNvPicPr>
            <a:picLocks noChangeAspect="1" noChangeArrowheads="1"/>
          </p:cNvPicPr>
          <p:nvPr/>
        </p:nvPicPr>
        <p:blipFill>
          <a:blip r:embed="rId6" cstate="print"/>
          <a:srcRect/>
          <a:stretch>
            <a:fillRect/>
          </a:stretch>
        </p:blipFill>
        <p:spPr bwMode="auto">
          <a:xfrm>
            <a:off x="8183563" y="3143250"/>
            <a:ext cx="868362" cy="611188"/>
          </a:xfrm>
          <a:prstGeom prst="rect">
            <a:avLst/>
          </a:prstGeom>
          <a:noFill/>
          <a:ln w="9525">
            <a:noFill/>
            <a:miter lim="800000"/>
            <a:headEnd/>
            <a:tailEnd/>
          </a:ln>
        </p:spPr>
      </p:pic>
      <p:sp>
        <p:nvSpPr>
          <p:cNvPr id="6157" name="TextBox 14"/>
          <p:cNvSpPr txBox="1">
            <a:spLocks noChangeArrowheads="1"/>
          </p:cNvSpPr>
          <p:nvPr/>
        </p:nvSpPr>
        <p:spPr bwMode="auto">
          <a:xfrm>
            <a:off x="4286250" y="5929313"/>
            <a:ext cx="1736725" cy="369887"/>
          </a:xfrm>
          <a:prstGeom prst="rect">
            <a:avLst/>
          </a:prstGeom>
          <a:noFill/>
          <a:ln w="9525">
            <a:noFill/>
            <a:miter lim="800000"/>
            <a:headEnd/>
            <a:tailEnd/>
          </a:ln>
        </p:spPr>
        <p:txBody>
          <a:bodyPr wrap="none">
            <a:spAutoFit/>
          </a:bodyPr>
          <a:lstStyle/>
          <a:p>
            <a:r>
              <a:rPr lang="en-GB"/>
              <a:t>Eucard funding</a:t>
            </a:r>
          </a:p>
        </p:txBody>
      </p:sp>
      <p:sp>
        <p:nvSpPr>
          <p:cNvPr id="16" name="Footer Placeholder 15"/>
          <p:cNvSpPr>
            <a:spLocks noGrp="1"/>
          </p:cNvSpPr>
          <p:nvPr>
            <p:ph type="ftr" sz="quarter" idx="11"/>
          </p:nvPr>
        </p:nvSpPr>
        <p:spPr/>
        <p:txBody>
          <a:bodyPr/>
          <a:lstStyle/>
          <a:p>
            <a:pPr>
              <a:defRPr/>
            </a:pPr>
            <a:r>
              <a:rPr lang="en-GB"/>
              <a:t>K. Artoos, CLIC-ACE5 03.02.2010</a:t>
            </a:r>
            <a:endParaRPr lang="en-GB"/>
          </a:p>
        </p:txBody>
      </p:sp>
      <p:pic>
        <p:nvPicPr>
          <p:cNvPr id="6159" name="Picture 11" descr="CERNlogo"/>
          <p:cNvPicPr>
            <a:picLocks noChangeAspect="1" noChangeArrowheads="1"/>
          </p:cNvPicPr>
          <p:nvPr/>
        </p:nvPicPr>
        <p:blipFill>
          <a:blip r:embed="rId7" cstate="print"/>
          <a:srcRect/>
          <a:stretch>
            <a:fillRect/>
          </a:stretch>
        </p:blipFill>
        <p:spPr bwMode="auto">
          <a:xfrm>
            <a:off x="5643563" y="357188"/>
            <a:ext cx="676275" cy="676275"/>
          </a:xfrm>
          <a:prstGeom prst="rect">
            <a:avLst/>
          </a:prstGeom>
          <a:noFill/>
          <a:ln w="9525">
            <a:noFill/>
            <a:miter lim="800000"/>
            <a:headEnd/>
            <a:tailEnd/>
          </a:ln>
        </p:spPr>
      </p:pic>
      <p:pic>
        <p:nvPicPr>
          <p:cNvPr id="6160" name="Picture 9" descr="CEA"/>
          <p:cNvPicPr>
            <a:picLocks noChangeAspect="1" noChangeArrowheads="1"/>
          </p:cNvPicPr>
          <p:nvPr/>
        </p:nvPicPr>
        <p:blipFill>
          <a:blip r:embed="rId8" cstate="print"/>
          <a:srcRect/>
          <a:stretch>
            <a:fillRect/>
          </a:stretch>
        </p:blipFill>
        <p:spPr bwMode="auto">
          <a:xfrm>
            <a:off x="8194675" y="4110038"/>
            <a:ext cx="657225" cy="657225"/>
          </a:xfrm>
          <a:prstGeom prst="rect">
            <a:avLst/>
          </a:prstGeom>
          <a:noFill/>
          <a:ln w="9525">
            <a:noFill/>
            <a:miter lim="800000"/>
            <a:headEnd/>
            <a:tailEnd/>
          </a:ln>
        </p:spPr>
      </p:pic>
      <p:sp>
        <p:nvSpPr>
          <p:cNvPr id="6161" name="Text Box 10"/>
          <p:cNvSpPr txBox="1">
            <a:spLocks noChangeArrowheads="1"/>
          </p:cNvSpPr>
          <p:nvPr/>
        </p:nvSpPr>
        <p:spPr bwMode="auto">
          <a:xfrm>
            <a:off x="8066088" y="4705350"/>
            <a:ext cx="1149350" cy="366713"/>
          </a:xfrm>
          <a:prstGeom prst="rect">
            <a:avLst/>
          </a:prstGeom>
          <a:noFill/>
          <a:ln w="9525">
            <a:noFill/>
            <a:miter lim="800000"/>
            <a:headEnd/>
            <a:tailEnd/>
          </a:ln>
        </p:spPr>
        <p:txBody>
          <a:bodyPr wrap="none">
            <a:spAutoFit/>
          </a:bodyPr>
          <a:lstStyle/>
          <a:p>
            <a:r>
              <a:rPr lang="en-US">
                <a:latin typeface="Calibri" pitchFamily="34" charset="0"/>
              </a:rPr>
              <a:t>IRFU/SIS</a:t>
            </a:r>
          </a:p>
        </p:txBody>
      </p:sp>
      <p:sp>
        <p:nvSpPr>
          <p:cNvPr id="6162" name="TextBox 16"/>
          <p:cNvSpPr txBox="1">
            <a:spLocks noChangeArrowheads="1"/>
          </p:cNvSpPr>
          <p:nvPr/>
        </p:nvSpPr>
        <p:spPr bwMode="auto">
          <a:xfrm>
            <a:off x="417513" y="4429125"/>
            <a:ext cx="763587" cy="523875"/>
          </a:xfrm>
          <a:prstGeom prst="rect">
            <a:avLst/>
          </a:prstGeom>
          <a:noFill/>
          <a:ln w="9525">
            <a:noFill/>
            <a:miter lim="800000"/>
            <a:headEnd/>
            <a:tailEnd/>
          </a:ln>
        </p:spPr>
        <p:txBody>
          <a:bodyPr wrap="none">
            <a:spAutoFit/>
          </a:bodyPr>
          <a:lstStyle/>
          <a:p>
            <a:r>
              <a:rPr lang="en-GB" sz="2800" b="1">
                <a:latin typeface="Calibri" pitchFamily="34" charset="0"/>
              </a:rPr>
              <a:t>CEA</a:t>
            </a:r>
          </a:p>
        </p:txBody>
      </p:sp>
      <p:sp>
        <p:nvSpPr>
          <p:cNvPr id="6163" name="TextBox 21"/>
          <p:cNvSpPr txBox="1">
            <a:spLocks noChangeArrowheads="1"/>
          </p:cNvSpPr>
          <p:nvPr/>
        </p:nvSpPr>
        <p:spPr bwMode="auto">
          <a:xfrm>
            <a:off x="1071563" y="4500563"/>
            <a:ext cx="5762625" cy="369887"/>
          </a:xfrm>
          <a:prstGeom prst="rect">
            <a:avLst/>
          </a:prstGeom>
          <a:noFill/>
          <a:ln w="9525">
            <a:noFill/>
            <a:miter lim="800000"/>
            <a:headEnd/>
            <a:tailEnd/>
          </a:ln>
        </p:spPr>
        <p:txBody>
          <a:bodyPr wrap="none">
            <a:spAutoFit/>
          </a:bodyPr>
          <a:lstStyle/>
          <a:p>
            <a:r>
              <a:rPr lang="en-GB"/>
              <a:t>F.  Ardellier-Desages, M. Fontaine, N. Pedrol Margaley</a:t>
            </a:r>
          </a:p>
        </p:txBody>
      </p:sp>
      <p:pic>
        <p:nvPicPr>
          <p:cNvPr id="6164" name="Picture 7"/>
          <p:cNvPicPr>
            <a:picLocks noChangeAspect="1" noChangeArrowheads="1"/>
          </p:cNvPicPr>
          <p:nvPr/>
        </p:nvPicPr>
        <p:blipFill>
          <a:blip r:embed="rId9" cstate="print"/>
          <a:srcRect/>
          <a:stretch>
            <a:fillRect/>
          </a:stretch>
        </p:blipFill>
        <p:spPr bwMode="auto">
          <a:xfrm>
            <a:off x="7658100" y="5075238"/>
            <a:ext cx="1271588" cy="568325"/>
          </a:xfrm>
          <a:prstGeom prst="rect">
            <a:avLst/>
          </a:prstGeom>
          <a:solidFill>
            <a:srgbClr val="C0C0C0"/>
          </a:solidFill>
          <a:ln w="9525">
            <a:noFill/>
            <a:miter lim="800000"/>
            <a:headEnd/>
            <a:tailEnd/>
          </a:ln>
        </p:spPr>
      </p:pic>
      <p:sp>
        <p:nvSpPr>
          <p:cNvPr id="6165" name="Text Box 8"/>
          <p:cNvSpPr txBox="1">
            <a:spLocks noChangeArrowheads="1"/>
          </p:cNvSpPr>
          <p:nvPr/>
        </p:nvSpPr>
        <p:spPr bwMode="auto">
          <a:xfrm>
            <a:off x="7572375" y="5643563"/>
            <a:ext cx="1365250" cy="366712"/>
          </a:xfrm>
          <a:prstGeom prst="rect">
            <a:avLst/>
          </a:prstGeom>
          <a:noFill/>
          <a:ln w="9525">
            <a:noFill/>
            <a:miter lim="800000"/>
            <a:headEnd/>
            <a:tailEnd/>
          </a:ln>
        </p:spPr>
        <p:txBody>
          <a:bodyPr wrap="none">
            <a:spAutoFit/>
          </a:bodyPr>
          <a:lstStyle/>
          <a:p>
            <a:r>
              <a:rPr lang="en-US">
                <a:latin typeface="Calibri" pitchFamily="34" charset="0"/>
              </a:rPr>
              <a:t>MONALISA</a:t>
            </a:r>
          </a:p>
        </p:txBody>
      </p:sp>
      <p:sp>
        <p:nvSpPr>
          <p:cNvPr id="6166" name="TextBox 16"/>
          <p:cNvSpPr txBox="1">
            <a:spLocks noChangeArrowheads="1"/>
          </p:cNvSpPr>
          <p:nvPr/>
        </p:nvSpPr>
        <p:spPr bwMode="auto">
          <a:xfrm>
            <a:off x="428625" y="4857750"/>
            <a:ext cx="1828800" cy="523875"/>
          </a:xfrm>
          <a:prstGeom prst="rect">
            <a:avLst/>
          </a:prstGeom>
          <a:noFill/>
          <a:ln w="9525">
            <a:noFill/>
            <a:miter lim="800000"/>
            <a:headEnd/>
            <a:tailEnd/>
          </a:ln>
        </p:spPr>
        <p:txBody>
          <a:bodyPr wrap="none">
            <a:spAutoFit/>
          </a:bodyPr>
          <a:lstStyle/>
          <a:p>
            <a:r>
              <a:rPr lang="en-GB" sz="2800" b="1">
                <a:latin typeface="Calibri" pitchFamily="34" charset="0"/>
              </a:rPr>
              <a:t>MONALISA</a:t>
            </a:r>
          </a:p>
        </p:txBody>
      </p:sp>
      <p:sp>
        <p:nvSpPr>
          <p:cNvPr id="6167" name="TextBox 25"/>
          <p:cNvSpPr txBox="1">
            <a:spLocks noChangeArrowheads="1"/>
          </p:cNvSpPr>
          <p:nvPr/>
        </p:nvSpPr>
        <p:spPr bwMode="auto">
          <a:xfrm>
            <a:off x="2214563" y="4916488"/>
            <a:ext cx="5572125" cy="369887"/>
          </a:xfrm>
          <a:prstGeom prst="rect">
            <a:avLst/>
          </a:prstGeom>
          <a:noFill/>
          <a:ln w="9525">
            <a:noFill/>
            <a:miter lim="800000"/>
            <a:headEnd/>
            <a:tailEnd/>
          </a:ln>
        </p:spPr>
        <p:txBody>
          <a:bodyPr>
            <a:spAutoFit/>
          </a:bodyPr>
          <a:lstStyle/>
          <a:p>
            <a:r>
              <a:rPr lang="en-GB"/>
              <a:t>D. Urner, P. Coe, A. Reichold, M. Warden</a:t>
            </a:r>
          </a:p>
        </p:txBody>
      </p:sp>
      <p:pic>
        <p:nvPicPr>
          <p:cNvPr id="6168" name="Picture 2"/>
          <p:cNvPicPr>
            <a:picLocks noChangeAspect="1" noChangeArrowheads="1"/>
          </p:cNvPicPr>
          <p:nvPr/>
        </p:nvPicPr>
        <p:blipFill>
          <a:blip r:embed="rId10" cstate="print"/>
          <a:srcRect/>
          <a:stretch>
            <a:fillRect/>
          </a:stretch>
        </p:blipFill>
        <p:spPr bwMode="auto">
          <a:xfrm>
            <a:off x="2286000" y="5357813"/>
            <a:ext cx="1905000" cy="90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7171" name="TextBox 2"/>
          <p:cNvSpPr txBox="1">
            <a:spLocks noChangeArrowheads="1"/>
          </p:cNvSpPr>
          <p:nvPr/>
        </p:nvSpPr>
        <p:spPr bwMode="auto">
          <a:xfrm>
            <a:off x="214313" y="0"/>
            <a:ext cx="1306512" cy="523875"/>
          </a:xfrm>
          <a:prstGeom prst="rect">
            <a:avLst/>
          </a:prstGeom>
          <a:noFill/>
          <a:ln w="9525">
            <a:noFill/>
            <a:miter lim="800000"/>
            <a:headEnd/>
            <a:tailEnd/>
          </a:ln>
        </p:spPr>
        <p:txBody>
          <a:bodyPr wrap="none">
            <a:spAutoFit/>
          </a:bodyPr>
          <a:lstStyle/>
          <a:p>
            <a:r>
              <a:rPr lang="en-GB" sz="2800">
                <a:latin typeface="Calibri" pitchFamily="34" charset="0"/>
              </a:rPr>
              <a:t>Sensors</a:t>
            </a:r>
          </a:p>
        </p:txBody>
      </p:sp>
      <p:sp>
        <p:nvSpPr>
          <p:cNvPr id="7172" name="TextBox 3"/>
          <p:cNvSpPr txBox="1">
            <a:spLocks noChangeArrowheads="1"/>
          </p:cNvSpPr>
          <p:nvPr/>
        </p:nvSpPr>
        <p:spPr bwMode="auto">
          <a:xfrm>
            <a:off x="214313" y="404813"/>
            <a:ext cx="7013575" cy="523875"/>
          </a:xfrm>
          <a:prstGeom prst="rect">
            <a:avLst/>
          </a:prstGeom>
          <a:noFill/>
          <a:ln w="9525">
            <a:noFill/>
            <a:miter lim="800000"/>
            <a:headEnd/>
            <a:tailEnd/>
          </a:ln>
        </p:spPr>
        <p:txBody>
          <a:bodyPr wrap="none">
            <a:spAutoFit/>
          </a:bodyPr>
          <a:lstStyle/>
          <a:p>
            <a:r>
              <a:rPr lang="en-GB" sz="2800">
                <a:latin typeface="Calibri" pitchFamily="34" charset="0"/>
              </a:rPr>
              <a:t>How to measure nanometers and picometers ?</a:t>
            </a:r>
          </a:p>
        </p:txBody>
      </p:sp>
      <p:sp>
        <p:nvSpPr>
          <p:cNvPr id="7173" name="TextBox 5"/>
          <p:cNvSpPr txBox="1">
            <a:spLocks noChangeArrowheads="1"/>
          </p:cNvSpPr>
          <p:nvPr/>
        </p:nvSpPr>
        <p:spPr bwMode="auto">
          <a:xfrm>
            <a:off x="142875" y="1285875"/>
            <a:ext cx="2214563" cy="646113"/>
          </a:xfrm>
          <a:prstGeom prst="rect">
            <a:avLst/>
          </a:prstGeom>
          <a:noFill/>
          <a:ln w="9525">
            <a:noFill/>
            <a:miter lim="800000"/>
            <a:headEnd/>
            <a:tailEnd/>
          </a:ln>
        </p:spPr>
        <p:txBody>
          <a:bodyPr>
            <a:spAutoFit/>
          </a:bodyPr>
          <a:lstStyle/>
          <a:p>
            <a:r>
              <a:rPr lang="en-GB">
                <a:latin typeface="Calibri" pitchFamily="34" charset="0"/>
              </a:rPr>
              <a:t>Absolute velocity/acceleration:</a:t>
            </a:r>
          </a:p>
        </p:txBody>
      </p:sp>
      <p:sp>
        <p:nvSpPr>
          <p:cNvPr id="6150" name="TextBox 6"/>
          <p:cNvSpPr txBox="1">
            <a:spLocks noChangeArrowheads="1"/>
          </p:cNvSpPr>
          <p:nvPr/>
        </p:nvSpPr>
        <p:spPr bwMode="auto">
          <a:xfrm>
            <a:off x="107950" y="2049463"/>
            <a:ext cx="2357438" cy="641350"/>
          </a:xfrm>
          <a:prstGeom prst="rect">
            <a:avLst/>
          </a:prstGeom>
          <a:noFill/>
          <a:ln w="9525">
            <a:noFill/>
            <a:miter lim="800000"/>
            <a:headEnd/>
            <a:tailEnd/>
          </a:ln>
        </p:spPr>
        <p:txBody>
          <a:bodyPr>
            <a:spAutoFit/>
          </a:bodyPr>
          <a:lstStyle/>
          <a:p>
            <a:r>
              <a:rPr lang="en-GB">
                <a:latin typeface="Calibri" pitchFamily="34" charset="0"/>
              </a:rPr>
              <a:t>Relative displacement/velocity:</a:t>
            </a:r>
          </a:p>
        </p:txBody>
      </p:sp>
      <p:sp>
        <p:nvSpPr>
          <p:cNvPr id="6151" name="TextBox 7"/>
          <p:cNvSpPr txBox="1">
            <a:spLocks noChangeArrowheads="1"/>
          </p:cNvSpPr>
          <p:nvPr/>
        </p:nvSpPr>
        <p:spPr bwMode="auto">
          <a:xfrm>
            <a:off x="2451100" y="2344738"/>
            <a:ext cx="6316663" cy="369887"/>
          </a:xfrm>
          <a:prstGeom prst="rect">
            <a:avLst/>
          </a:prstGeom>
          <a:noFill/>
          <a:ln w="9525">
            <a:noFill/>
            <a:miter lim="800000"/>
            <a:headEnd/>
            <a:tailEnd/>
          </a:ln>
        </p:spPr>
        <p:txBody>
          <a:bodyPr wrap="none">
            <a:spAutoFit/>
          </a:bodyPr>
          <a:lstStyle/>
          <a:p>
            <a:r>
              <a:rPr lang="en-GB">
                <a:latin typeface="Calibri" pitchFamily="34" charset="0"/>
              </a:rPr>
              <a:t>Capacitive gauges :Best resolution </a:t>
            </a:r>
            <a:r>
              <a:rPr lang="en-GB" b="1">
                <a:latin typeface="Calibri" pitchFamily="34" charset="0"/>
              </a:rPr>
              <a:t>10 pm (PI) , 0 Hz to several kHz</a:t>
            </a:r>
          </a:p>
        </p:txBody>
      </p:sp>
      <p:sp>
        <p:nvSpPr>
          <p:cNvPr id="6152" name="TextBox 8"/>
          <p:cNvSpPr txBox="1">
            <a:spLocks noChangeArrowheads="1"/>
          </p:cNvSpPr>
          <p:nvPr/>
        </p:nvSpPr>
        <p:spPr bwMode="auto">
          <a:xfrm>
            <a:off x="2451100" y="2865438"/>
            <a:ext cx="4935538" cy="369887"/>
          </a:xfrm>
          <a:prstGeom prst="rect">
            <a:avLst/>
          </a:prstGeom>
          <a:noFill/>
          <a:ln w="9525">
            <a:noFill/>
            <a:miter lim="800000"/>
            <a:headEnd/>
            <a:tailEnd/>
          </a:ln>
        </p:spPr>
        <p:txBody>
          <a:bodyPr wrap="none">
            <a:spAutoFit/>
          </a:bodyPr>
          <a:lstStyle/>
          <a:p>
            <a:r>
              <a:rPr lang="en-GB">
                <a:latin typeface="Calibri" pitchFamily="34" charset="0"/>
              </a:rPr>
              <a:t>Linear encoders best resolution 1 nm (Heidenhain)</a:t>
            </a:r>
          </a:p>
        </p:txBody>
      </p:sp>
      <p:sp>
        <p:nvSpPr>
          <p:cNvPr id="6153" name="TextBox 9"/>
          <p:cNvSpPr txBox="1">
            <a:spLocks noChangeArrowheads="1"/>
          </p:cNvSpPr>
          <p:nvPr/>
        </p:nvSpPr>
        <p:spPr bwMode="auto">
          <a:xfrm>
            <a:off x="2451100" y="3214688"/>
            <a:ext cx="3676650" cy="369887"/>
          </a:xfrm>
          <a:prstGeom prst="rect">
            <a:avLst/>
          </a:prstGeom>
          <a:noFill/>
          <a:ln w="9525">
            <a:noFill/>
            <a:miter lim="800000"/>
            <a:headEnd/>
            <a:tailEnd/>
          </a:ln>
        </p:spPr>
        <p:txBody>
          <a:bodyPr wrap="none">
            <a:spAutoFit/>
          </a:bodyPr>
          <a:lstStyle/>
          <a:p>
            <a:r>
              <a:rPr lang="en-GB">
                <a:latin typeface="Calibri" pitchFamily="34" charset="0"/>
              </a:rPr>
              <a:t>Vibrometers (Polytec)  ~1nm at 15 Hz</a:t>
            </a:r>
          </a:p>
        </p:txBody>
      </p:sp>
      <p:sp>
        <p:nvSpPr>
          <p:cNvPr id="6154" name="TextBox 10"/>
          <p:cNvSpPr txBox="1">
            <a:spLocks noChangeArrowheads="1"/>
          </p:cNvSpPr>
          <p:nvPr/>
        </p:nvSpPr>
        <p:spPr bwMode="auto">
          <a:xfrm>
            <a:off x="2428875" y="3571875"/>
            <a:ext cx="5588000" cy="369888"/>
          </a:xfrm>
          <a:prstGeom prst="rect">
            <a:avLst/>
          </a:prstGeom>
          <a:noFill/>
          <a:ln w="9525">
            <a:noFill/>
            <a:miter lim="800000"/>
            <a:headEnd/>
            <a:tailEnd/>
          </a:ln>
        </p:spPr>
        <p:txBody>
          <a:bodyPr wrap="none">
            <a:spAutoFit/>
          </a:bodyPr>
          <a:lstStyle/>
          <a:p>
            <a:r>
              <a:rPr lang="en-GB">
                <a:latin typeface="Calibri" pitchFamily="34" charset="0"/>
              </a:rPr>
              <a:t>Interferometers (SIOS, Renishaw, Attocube) &lt;</a:t>
            </a:r>
            <a:r>
              <a:rPr lang="en-GB" b="1">
                <a:latin typeface="Calibri" pitchFamily="34" charset="0"/>
              </a:rPr>
              <a:t>1 nm at 1 Hz</a:t>
            </a:r>
          </a:p>
        </p:txBody>
      </p:sp>
      <p:sp>
        <p:nvSpPr>
          <p:cNvPr id="7179" name="TextBox 12"/>
          <p:cNvSpPr txBox="1">
            <a:spLocks noChangeArrowheads="1"/>
          </p:cNvSpPr>
          <p:nvPr/>
        </p:nvSpPr>
        <p:spPr bwMode="auto">
          <a:xfrm>
            <a:off x="214313" y="928688"/>
            <a:ext cx="4927600" cy="461962"/>
          </a:xfrm>
          <a:prstGeom prst="rect">
            <a:avLst/>
          </a:prstGeom>
          <a:noFill/>
          <a:ln w="9525">
            <a:noFill/>
            <a:miter lim="800000"/>
            <a:headEnd/>
            <a:tailEnd/>
          </a:ln>
        </p:spPr>
        <p:txBody>
          <a:bodyPr wrap="none">
            <a:spAutoFit/>
          </a:bodyPr>
          <a:lstStyle/>
          <a:p>
            <a:r>
              <a:rPr lang="en-GB" sz="2400" b="1">
                <a:latin typeface="Calibri" pitchFamily="34" charset="0"/>
              </a:rPr>
              <a:t>Overview: mainly catalogue products</a:t>
            </a:r>
          </a:p>
        </p:txBody>
      </p:sp>
      <p:pic>
        <p:nvPicPr>
          <p:cNvPr id="6157" name="Picture 9" descr="CEA"/>
          <p:cNvPicPr>
            <a:picLocks noChangeAspect="1" noChangeArrowheads="1"/>
          </p:cNvPicPr>
          <p:nvPr/>
        </p:nvPicPr>
        <p:blipFill>
          <a:blip r:embed="rId4" cstate="print"/>
          <a:srcRect/>
          <a:stretch>
            <a:fillRect/>
          </a:stretch>
        </p:blipFill>
        <p:spPr bwMode="auto">
          <a:xfrm>
            <a:off x="8054975" y="3000375"/>
            <a:ext cx="657225" cy="657225"/>
          </a:xfrm>
          <a:prstGeom prst="rect">
            <a:avLst/>
          </a:prstGeom>
          <a:noFill/>
          <a:ln w="9525">
            <a:noFill/>
            <a:miter lim="800000"/>
            <a:headEnd/>
            <a:tailEnd/>
          </a:ln>
        </p:spPr>
      </p:pic>
      <p:sp>
        <p:nvSpPr>
          <p:cNvPr id="6158" name="Text Box 10"/>
          <p:cNvSpPr txBox="1">
            <a:spLocks noChangeArrowheads="1"/>
          </p:cNvSpPr>
          <p:nvPr/>
        </p:nvSpPr>
        <p:spPr bwMode="auto">
          <a:xfrm>
            <a:off x="7958138" y="3613150"/>
            <a:ext cx="971550" cy="366713"/>
          </a:xfrm>
          <a:prstGeom prst="rect">
            <a:avLst/>
          </a:prstGeom>
          <a:noFill/>
          <a:ln w="9525">
            <a:noFill/>
            <a:miter lim="800000"/>
            <a:headEnd/>
            <a:tailEnd/>
          </a:ln>
        </p:spPr>
        <p:txBody>
          <a:bodyPr wrap="none">
            <a:spAutoFit/>
          </a:bodyPr>
          <a:lstStyle/>
          <a:p>
            <a:r>
              <a:rPr lang="en-US">
                <a:latin typeface="Calibri" pitchFamily="34" charset="0"/>
              </a:rPr>
              <a:t>IRFU/SIS</a:t>
            </a:r>
          </a:p>
        </p:txBody>
      </p:sp>
      <p:sp>
        <p:nvSpPr>
          <p:cNvPr id="6159" name="TextBox 10"/>
          <p:cNvSpPr txBox="1">
            <a:spLocks noChangeArrowheads="1"/>
          </p:cNvSpPr>
          <p:nvPr/>
        </p:nvSpPr>
        <p:spPr bwMode="auto">
          <a:xfrm>
            <a:off x="2428875" y="5934075"/>
            <a:ext cx="5308600" cy="923925"/>
          </a:xfrm>
          <a:prstGeom prst="rect">
            <a:avLst/>
          </a:prstGeom>
          <a:noFill/>
          <a:ln w="9525">
            <a:noFill/>
            <a:miter lim="800000"/>
            <a:headEnd/>
            <a:tailEnd/>
          </a:ln>
        </p:spPr>
        <p:txBody>
          <a:bodyPr>
            <a:spAutoFit/>
          </a:bodyPr>
          <a:lstStyle/>
          <a:p>
            <a:r>
              <a:rPr lang="en-GB" u="sng">
                <a:latin typeface="Calibri" pitchFamily="34" charset="0"/>
              </a:rPr>
              <a:t>OXFORD MONALISA </a:t>
            </a:r>
            <a:r>
              <a:rPr lang="en-GB">
                <a:latin typeface="Calibri" pitchFamily="34" charset="0"/>
              </a:rPr>
              <a:t>Optical distance meters</a:t>
            </a:r>
          </a:p>
          <a:p>
            <a:pPr marL="0" lvl="1"/>
            <a:r>
              <a:rPr lang="en-GB">
                <a:latin typeface="Calibri" pitchFamily="34" charset="0"/>
              </a:rPr>
              <a:t>Compact Straightness Monitors (target 1 nm at 1 Hz)</a:t>
            </a:r>
          </a:p>
          <a:p>
            <a:endParaRPr lang="en-GB">
              <a:latin typeface="Calibri" pitchFamily="34" charset="0"/>
            </a:endParaRPr>
          </a:p>
        </p:txBody>
      </p:sp>
      <p:pic>
        <p:nvPicPr>
          <p:cNvPr id="6160" name="Picture 7"/>
          <p:cNvPicPr>
            <a:picLocks noChangeAspect="1" noChangeArrowheads="1"/>
          </p:cNvPicPr>
          <p:nvPr/>
        </p:nvPicPr>
        <p:blipFill>
          <a:blip r:embed="rId5" cstate="print"/>
          <a:srcRect/>
          <a:stretch>
            <a:fillRect/>
          </a:stretch>
        </p:blipFill>
        <p:spPr bwMode="auto">
          <a:xfrm>
            <a:off x="7643813" y="6075363"/>
            <a:ext cx="1271587" cy="568325"/>
          </a:xfrm>
          <a:prstGeom prst="rect">
            <a:avLst/>
          </a:prstGeom>
          <a:solidFill>
            <a:srgbClr val="C0C0C0"/>
          </a:solidFill>
          <a:ln w="9525">
            <a:noFill/>
            <a:miter lim="800000"/>
            <a:headEnd/>
            <a:tailEnd/>
          </a:ln>
        </p:spPr>
      </p:pic>
      <p:sp>
        <p:nvSpPr>
          <p:cNvPr id="20" name="TextBox 19"/>
          <p:cNvSpPr txBox="1">
            <a:spLocks noChangeArrowheads="1"/>
          </p:cNvSpPr>
          <p:nvPr/>
        </p:nvSpPr>
        <p:spPr bwMode="auto">
          <a:xfrm>
            <a:off x="642938" y="2857500"/>
            <a:ext cx="1557337" cy="646113"/>
          </a:xfrm>
          <a:prstGeom prst="rect">
            <a:avLst/>
          </a:prstGeom>
          <a:noFill/>
          <a:ln w="9525">
            <a:noFill/>
            <a:miter lim="800000"/>
            <a:headEnd/>
            <a:tailEnd/>
          </a:ln>
        </p:spPr>
        <p:txBody>
          <a:bodyPr wrap="none">
            <a:spAutoFit/>
          </a:bodyPr>
          <a:lstStyle/>
          <a:p>
            <a:r>
              <a:rPr lang="en-GB" u="sng"/>
              <a:t>Evolving fast </a:t>
            </a:r>
          </a:p>
          <a:p>
            <a:r>
              <a:rPr lang="en-GB" u="sng"/>
              <a:t>(&lt; 1 year):</a:t>
            </a:r>
          </a:p>
        </p:txBody>
      </p:sp>
      <p:cxnSp>
        <p:nvCxnSpPr>
          <p:cNvPr id="22" name="Straight Connector 21"/>
          <p:cNvCxnSpPr/>
          <p:nvPr/>
        </p:nvCxnSpPr>
        <p:spPr>
          <a:xfrm rot="5400000">
            <a:off x="1893094" y="3393282"/>
            <a:ext cx="92868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Right Arrow 22"/>
          <p:cNvSpPr/>
          <p:nvPr/>
        </p:nvSpPr>
        <p:spPr>
          <a:xfrm>
            <a:off x="2643188" y="1571625"/>
            <a:ext cx="500062" cy="357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87" name="TextBox 23"/>
          <p:cNvSpPr txBox="1">
            <a:spLocks noChangeArrowheads="1"/>
          </p:cNvSpPr>
          <p:nvPr/>
        </p:nvSpPr>
        <p:spPr bwMode="auto">
          <a:xfrm>
            <a:off x="3714750" y="1428750"/>
            <a:ext cx="4494213" cy="646113"/>
          </a:xfrm>
          <a:prstGeom prst="rect">
            <a:avLst/>
          </a:prstGeom>
          <a:noFill/>
          <a:ln w="9525">
            <a:noFill/>
            <a:miter lim="800000"/>
            <a:headEnd/>
            <a:tailEnd/>
          </a:ln>
        </p:spPr>
        <p:txBody>
          <a:bodyPr wrap="none">
            <a:spAutoFit/>
          </a:bodyPr>
          <a:lstStyle/>
          <a:p>
            <a:r>
              <a:rPr lang="en-GB"/>
              <a:t>Ref. Presentation C. Hauviller CLIC-ACE4</a:t>
            </a:r>
          </a:p>
          <a:p>
            <a:r>
              <a:rPr lang="en-GB"/>
              <a:t>Seismometers and accelerometers</a:t>
            </a:r>
          </a:p>
        </p:txBody>
      </p:sp>
      <p:pic>
        <p:nvPicPr>
          <p:cNvPr id="25" name="Picture 1" descr="PA110002.JPG"/>
          <p:cNvPicPr>
            <a:picLocks noChangeAspect="1"/>
          </p:cNvPicPr>
          <p:nvPr/>
        </p:nvPicPr>
        <p:blipFill>
          <a:blip r:embed="rId6" cstate="print"/>
          <a:srcRect/>
          <a:stretch>
            <a:fillRect/>
          </a:stretch>
        </p:blipFill>
        <p:spPr bwMode="auto">
          <a:xfrm>
            <a:off x="642938" y="3929063"/>
            <a:ext cx="1500187" cy="2000250"/>
          </a:xfrm>
          <a:prstGeom prst="rect">
            <a:avLst/>
          </a:prstGeom>
          <a:noFill/>
          <a:ln w="9525">
            <a:noFill/>
            <a:miter lim="800000"/>
            <a:headEnd/>
            <a:tailEnd/>
          </a:ln>
        </p:spPr>
      </p:pic>
      <p:pic>
        <p:nvPicPr>
          <p:cNvPr id="26" name="Picture 2"/>
          <p:cNvPicPr>
            <a:picLocks noChangeAspect="1" noChangeArrowheads="1"/>
          </p:cNvPicPr>
          <p:nvPr/>
        </p:nvPicPr>
        <p:blipFill>
          <a:blip r:embed="rId7" cstate="print"/>
          <a:srcRect t="-1225"/>
          <a:stretch>
            <a:fillRect/>
          </a:stretch>
        </p:blipFill>
        <p:spPr bwMode="auto">
          <a:xfrm>
            <a:off x="2500313" y="4000500"/>
            <a:ext cx="2357437" cy="1885950"/>
          </a:xfrm>
          <a:prstGeom prst="rect">
            <a:avLst/>
          </a:prstGeom>
          <a:noFill/>
          <a:ln w="9525">
            <a:noFill/>
            <a:miter lim="800000"/>
            <a:headEnd/>
            <a:tailEnd/>
          </a:ln>
        </p:spPr>
      </p:pic>
      <p:pic>
        <p:nvPicPr>
          <p:cNvPr id="27" name="Picture 2"/>
          <p:cNvPicPr>
            <a:picLocks noChangeAspect="1" noChangeArrowheads="1"/>
          </p:cNvPicPr>
          <p:nvPr/>
        </p:nvPicPr>
        <p:blipFill>
          <a:blip r:embed="rId8" cstate="print"/>
          <a:srcRect/>
          <a:stretch>
            <a:fillRect/>
          </a:stretch>
        </p:blipFill>
        <p:spPr bwMode="auto">
          <a:xfrm>
            <a:off x="5281613" y="4000500"/>
            <a:ext cx="2290762" cy="1985963"/>
          </a:xfrm>
          <a:prstGeom prst="rect">
            <a:avLst/>
          </a:prstGeom>
          <a:noFill/>
          <a:ln w="9525">
            <a:noFill/>
            <a:miter lim="800000"/>
            <a:headEnd/>
            <a:tailEnd/>
          </a:ln>
        </p:spPr>
      </p:pic>
      <p:sp>
        <p:nvSpPr>
          <p:cNvPr id="28" name="Footer Placeholder 27"/>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50"/>
                                        </p:tgtEl>
                                        <p:attrNameLst>
                                          <p:attrName>style.visibility</p:attrName>
                                        </p:attrNameLst>
                                      </p:cBhvr>
                                      <p:to>
                                        <p:strVal val="visible"/>
                                      </p:to>
                                    </p:set>
                                    <p:animEffect transition="in" filter="blinds(horizontal)">
                                      <p:cBhvr>
                                        <p:cTn id="7" dur="500"/>
                                        <p:tgtEl>
                                          <p:spTgt spid="615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151"/>
                                        </p:tgtEl>
                                        <p:attrNameLst>
                                          <p:attrName>style.visibility</p:attrName>
                                        </p:attrNameLst>
                                      </p:cBhvr>
                                      <p:to>
                                        <p:strVal val="visible"/>
                                      </p:to>
                                    </p:set>
                                    <p:animEffect transition="in" filter="blinds(horizontal)">
                                      <p:cBhvr>
                                        <p:cTn id="10" dur="500"/>
                                        <p:tgtEl>
                                          <p:spTgt spid="615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152"/>
                                        </p:tgtEl>
                                        <p:attrNameLst>
                                          <p:attrName>style.visibility</p:attrName>
                                        </p:attrNameLst>
                                      </p:cBhvr>
                                      <p:to>
                                        <p:strVal val="visible"/>
                                      </p:to>
                                    </p:set>
                                    <p:animEffect transition="in" filter="blinds(horizontal)">
                                      <p:cBhvr>
                                        <p:cTn id="13" dur="500"/>
                                        <p:tgtEl>
                                          <p:spTgt spid="6152"/>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153"/>
                                        </p:tgtEl>
                                        <p:attrNameLst>
                                          <p:attrName>style.visibility</p:attrName>
                                        </p:attrNameLst>
                                      </p:cBhvr>
                                      <p:to>
                                        <p:strVal val="visible"/>
                                      </p:to>
                                    </p:set>
                                    <p:animEffect transition="in" filter="blinds(horizontal)">
                                      <p:cBhvr>
                                        <p:cTn id="16" dur="500"/>
                                        <p:tgtEl>
                                          <p:spTgt spid="6153"/>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154"/>
                                        </p:tgtEl>
                                        <p:attrNameLst>
                                          <p:attrName>style.visibility</p:attrName>
                                        </p:attrNameLst>
                                      </p:cBhvr>
                                      <p:to>
                                        <p:strVal val="visible"/>
                                      </p:to>
                                    </p:set>
                                    <p:animEffect transition="in" filter="blinds(horizontal)">
                                      <p:cBhvr>
                                        <p:cTn id="19" dur="500"/>
                                        <p:tgtEl>
                                          <p:spTgt spid="6154"/>
                                        </p:tgtEl>
                                      </p:cBhvr>
                                    </p:animEffect>
                                  </p:childTnLst>
                                </p:cTn>
                              </p:par>
                              <p:par>
                                <p:cTn id="20" presetID="3" presetClass="entr" presetSubtype="10" fill="hold" nodeType="withEffect">
                                  <p:stCondLst>
                                    <p:cond delay="0"/>
                                  </p:stCondLst>
                                  <p:childTnLst>
                                    <p:set>
                                      <p:cBhvr>
                                        <p:cTn id="21" dur="1" fill="hold">
                                          <p:stCondLst>
                                            <p:cond delay="0"/>
                                          </p:stCondLst>
                                        </p:cTn>
                                        <p:tgtEl>
                                          <p:spTgt spid="6157"/>
                                        </p:tgtEl>
                                        <p:attrNameLst>
                                          <p:attrName>style.visibility</p:attrName>
                                        </p:attrNameLst>
                                      </p:cBhvr>
                                      <p:to>
                                        <p:strVal val="visible"/>
                                      </p:to>
                                    </p:set>
                                    <p:animEffect transition="in" filter="blinds(horizontal)">
                                      <p:cBhvr>
                                        <p:cTn id="22" dur="500"/>
                                        <p:tgtEl>
                                          <p:spTgt spid="6157"/>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6158"/>
                                        </p:tgtEl>
                                        <p:attrNameLst>
                                          <p:attrName>style.visibility</p:attrName>
                                        </p:attrNameLst>
                                      </p:cBhvr>
                                      <p:to>
                                        <p:strVal val="visible"/>
                                      </p:to>
                                    </p:set>
                                    <p:animEffect transition="in" filter="blinds(horizontal)">
                                      <p:cBhvr>
                                        <p:cTn id="25" dur="500"/>
                                        <p:tgtEl>
                                          <p:spTgt spid="6158"/>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blinds(horizontal)">
                                      <p:cBhvr>
                                        <p:cTn id="28" dur="500"/>
                                        <p:tgtEl>
                                          <p:spTgt spid="20"/>
                                        </p:tgtEl>
                                      </p:cBhvr>
                                    </p:animEffect>
                                  </p:childTnLst>
                                </p:cTn>
                              </p:par>
                              <p:par>
                                <p:cTn id="29" presetID="3" presetClass="entr" presetSubtype="1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linds(horizontal)">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blinds(horizontal)">
                                      <p:cBhvr>
                                        <p:cTn id="36" dur="500"/>
                                        <p:tgtEl>
                                          <p:spTgt spid="25"/>
                                        </p:tgtEl>
                                      </p:cBhvr>
                                    </p:animEffect>
                                  </p:childTnLst>
                                </p:cTn>
                              </p:par>
                              <p:par>
                                <p:cTn id="37" presetID="3" presetClass="entr" presetSubtype="10"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blinds(horizontal)">
                                      <p:cBhvr>
                                        <p:cTn id="39" dur="500"/>
                                        <p:tgtEl>
                                          <p:spTgt spid="26"/>
                                        </p:tgtEl>
                                      </p:cBhvr>
                                    </p:animEffect>
                                  </p:childTnLst>
                                </p:cTn>
                              </p:par>
                              <p:par>
                                <p:cTn id="40" presetID="3" presetClass="entr" presetSubtype="10"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linds(horizontal)">
                                      <p:cBhvr>
                                        <p:cTn id="42" dur="5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6159"/>
                                        </p:tgtEl>
                                        <p:attrNameLst>
                                          <p:attrName>style.visibility</p:attrName>
                                        </p:attrNameLst>
                                      </p:cBhvr>
                                      <p:to>
                                        <p:strVal val="visible"/>
                                      </p:to>
                                    </p:set>
                                    <p:animEffect transition="in" filter="blinds(horizontal)">
                                      <p:cBhvr>
                                        <p:cTn id="47" dur="500"/>
                                        <p:tgtEl>
                                          <p:spTgt spid="6159"/>
                                        </p:tgtEl>
                                      </p:cBhvr>
                                    </p:animEffect>
                                  </p:childTnLst>
                                </p:cTn>
                              </p:par>
                              <p:par>
                                <p:cTn id="48" presetID="3" presetClass="entr" presetSubtype="10" fill="hold" nodeType="withEffect">
                                  <p:stCondLst>
                                    <p:cond delay="0"/>
                                  </p:stCondLst>
                                  <p:childTnLst>
                                    <p:set>
                                      <p:cBhvr>
                                        <p:cTn id="49" dur="1" fill="hold">
                                          <p:stCondLst>
                                            <p:cond delay="0"/>
                                          </p:stCondLst>
                                        </p:cTn>
                                        <p:tgtEl>
                                          <p:spTgt spid="6160"/>
                                        </p:tgtEl>
                                        <p:attrNameLst>
                                          <p:attrName>style.visibility</p:attrName>
                                        </p:attrNameLst>
                                      </p:cBhvr>
                                      <p:to>
                                        <p:strVal val="visible"/>
                                      </p:to>
                                    </p:set>
                                    <p:animEffect transition="in" filter="blinds(horizontal)">
                                      <p:cBhvr>
                                        <p:cTn id="50" dur="500"/>
                                        <p:tgtEl>
                                          <p:spTgt spid="6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P spid="6151" grpId="0"/>
      <p:bldP spid="6152" grpId="0"/>
      <p:bldP spid="6153" grpId="0"/>
      <p:bldP spid="6154" grpId="0"/>
      <p:bldP spid="6158" grpId="0"/>
      <p:bldP spid="615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8195" name="TextBox 2"/>
          <p:cNvSpPr txBox="1">
            <a:spLocks noChangeArrowheads="1"/>
          </p:cNvSpPr>
          <p:nvPr/>
        </p:nvSpPr>
        <p:spPr bwMode="auto">
          <a:xfrm>
            <a:off x="0" y="0"/>
            <a:ext cx="1306513" cy="523875"/>
          </a:xfrm>
          <a:prstGeom prst="rect">
            <a:avLst/>
          </a:prstGeom>
          <a:noFill/>
          <a:ln w="9525">
            <a:noFill/>
            <a:miter lim="800000"/>
            <a:headEnd/>
            <a:tailEnd/>
          </a:ln>
        </p:spPr>
        <p:txBody>
          <a:bodyPr wrap="none">
            <a:spAutoFit/>
          </a:bodyPr>
          <a:lstStyle/>
          <a:p>
            <a:r>
              <a:rPr lang="en-GB" sz="2800">
                <a:latin typeface="Calibri" pitchFamily="34" charset="0"/>
              </a:rPr>
              <a:t>Sensors</a:t>
            </a:r>
          </a:p>
        </p:txBody>
      </p:sp>
      <p:sp>
        <p:nvSpPr>
          <p:cNvPr id="8196" name="TextBox 3"/>
          <p:cNvSpPr txBox="1">
            <a:spLocks noChangeArrowheads="1"/>
          </p:cNvSpPr>
          <p:nvPr/>
        </p:nvSpPr>
        <p:spPr bwMode="auto">
          <a:xfrm>
            <a:off x="0" y="357188"/>
            <a:ext cx="6064250" cy="523875"/>
          </a:xfrm>
          <a:prstGeom prst="rect">
            <a:avLst/>
          </a:prstGeom>
          <a:noFill/>
          <a:ln w="9525">
            <a:noFill/>
            <a:miter lim="800000"/>
            <a:headEnd/>
            <a:tailEnd/>
          </a:ln>
        </p:spPr>
        <p:txBody>
          <a:bodyPr wrap="none">
            <a:spAutoFit/>
          </a:bodyPr>
          <a:lstStyle/>
          <a:p>
            <a:r>
              <a:rPr lang="en-GB" sz="2800"/>
              <a:t>Characterisation commercial devices</a:t>
            </a:r>
          </a:p>
        </p:txBody>
      </p:sp>
      <p:sp>
        <p:nvSpPr>
          <p:cNvPr id="7173" name="TextBox 4"/>
          <p:cNvSpPr txBox="1">
            <a:spLocks noChangeArrowheads="1"/>
          </p:cNvSpPr>
          <p:nvPr/>
        </p:nvSpPr>
        <p:spPr bwMode="auto">
          <a:xfrm>
            <a:off x="5214938" y="4059238"/>
            <a:ext cx="3481387" cy="369887"/>
          </a:xfrm>
          <a:prstGeom prst="rect">
            <a:avLst/>
          </a:prstGeom>
          <a:noFill/>
          <a:ln w="9525">
            <a:noFill/>
            <a:miter lim="800000"/>
            <a:headEnd/>
            <a:tailEnd/>
          </a:ln>
        </p:spPr>
        <p:txBody>
          <a:bodyPr wrap="none">
            <a:spAutoFit/>
          </a:bodyPr>
          <a:lstStyle/>
          <a:p>
            <a:r>
              <a:rPr lang="en-GB"/>
              <a:t>Sensitivity and resolution testing</a:t>
            </a:r>
          </a:p>
        </p:txBody>
      </p:sp>
      <p:sp>
        <p:nvSpPr>
          <p:cNvPr id="7174" name="TextBox 5"/>
          <p:cNvSpPr txBox="1">
            <a:spLocks noChangeArrowheads="1"/>
          </p:cNvSpPr>
          <p:nvPr/>
        </p:nvSpPr>
        <p:spPr bwMode="auto">
          <a:xfrm>
            <a:off x="5214938" y="4416425"/>
            <a:ext cx="2327275" cy="369888"/>
          </a:xfrm>
          <a:prstGeom prst="rect">
            <a:avLst/>
          </a:prstGeom>
          <a:noFill/>
          <a:ln w="9525">
            <a:noFill/>
            <a:miter lim="800000"/>
            <a:headEnd/>
            <a:tailEnd/>
          </a:ln>
        </p:spPr>
        <p:txBody>
          <a:bodyPr wrap="none">
            <a:spAutoFit/>
          </a:bodyPr>
          <a:lstStyle/>
          <a:p>
            <a:r>
              <a:rPr lang="en-GB"/>
              <a:t>Cross axis sensitivity</a:t>
            </a:r>
          </a:p>
        </p:txBody>
      </p:sp>
      <p:sp>
        <p:nvSpPr>
          <p:cNvPr id="7175" name="TextBox 6"/>
          <p:cNvSpPr txBox="1">
            <a:spLocks noChangeArrowheads="1"/>
          </p:cNvSpPr>
          <p:nvPr/>
        </p:nvSpPr>
        <p:spPr bwMode="auto">
          <a:xfrm>
            <a:off x="285750" y="1201738"/>
            <a:ext cx="2189163" cy="369887"/>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a:defRPr/>
            </a:pPr>
            <a:r>
              <a:rPr lang="en-GB" b="1"/>
              <a:t>Reference test bench</a:t>
            </a:r>
          </a:p>
        </p:txBody>
      </p:sp>
      <p:sp>
        <p:nvSpPr>
          <p:cNvPr id="7176" name="TextBox 7"/>
          <p:cNvSpPr txBox="1">
            <a:spLocks noChangeArrowheads="1"/>
          </p:cNvSpPr>
          <p:nvPr/>
        </p:nvSpPr>
        <p:spPr bwMode="auto">
          <a:xfrm>
            <a:off x="285750" y="1639888"/>
            <a:ext cx="2447925" cy="64611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a:defRPr/>
            </a:pPr>
            <a:r>
              <a:rPr lang="en-GB" b="1"/>
              <a:t>Low technical noise lab </a:t>
            </a:r>
            <a:endParaRPr lang="en-GB" b="1"/>
          </a:p>
          <a:p>
            <a:pPr>
              <a:defRPr/>
            </a:pPr>
            <a:r>
              <a:rPr lang="en-GB" b="1"/>
              <a:t>TT1 </a:t>
            </a:r>
            <a:r>
              <a:rPr lang="en-GB" b="1"/>
              <a:t>(&lt; 2 nm rms 1Hz)</a:t>
            </a:r>
          </a:p>
        </p:txBody>
      </p:sp>
      <p:sp>
        <p:nvSpPr>
          <p:cNvPr id="7177" name="TextBox 8"/>
          <p:cNvSpPr txBox="1">
            <a:spLocks noChangeArrowheads="1"/>
          </p:cNvSpPr>
          <p:nvPr/>
        </p:nvSpPr>
        <p:spPr bwMode="auto">
          <a:xfrm>
            <a:off x="285750" y="2357438"/>
            <a:ext cx="3390900" cy="369887"/>
          </a:xfrm>
          <a:prstGeom prst="rect">
            <a:avLst/>
          </a:prstGeom>
          <a:noFill/>
          <a:ln w="9525">
            <a:noFill/>
            <a:miter lim="800000"/>
            <a:headEnd/>
            <a:tailEnd/>
          </a:ln>
        </p:spPr>
        <p:txBody>
          <a:bodyPr wrap="none">
            <a:spAutoFit/>
          </a:bodyPr>
          <a:lstStyle/>
          <a:p>
            <a:r>
              <a:rPr lang="en-GB"/>
              <a:t>Instrument Noise determination</a:t>
            </a:r>
          </a:p>
        </p:txBody>
      </p:sp>
      <p:sp>
        <p:nvSpPr>
          <p:cNvPr id="7178" name="TextBox 9"/>
          <p:cNvSpPr txBox="1">
            <a:spLocks noChangeArrowheads="1"/>
          </p:cNvSpPr>
          <p:nvPr/>
        </p:nvSpPr>
        <p:spPr bwMode="auto">
          <a:xfrm>
            <a:off x="4921250" y="5637213"/>
            <a:ext cx="3508375" cy="584200"/>
          </a:xfrm>
          <a:prstGeom prst="rect">
            <a:avLst/>
          </a:prstGeom>
          <a:noFill/>
          <a:ln w="9525">
            <a:noFill/>
            <a:miter lim="800000"/>
            <a:headEnd/>
            <a:tailEnd/>
          </a:ln>
        </p:spPr>
        <p:txBody>
          <a:bodyPr wrap="none">
            <a:spAutoFit/>
          </a:bodyPr>
          <a:lstStyle/>
          <a:p>
            <a:r>
              <a:rPr lang="en-GB" sz="1600"/>
              <a:t>Ref. Talk C. Hauviller 4 th CLIC-ACE</a:t>
            </a:r>
          </a:p>
          <a:p>
            <a:r>
              <a:rPr lang="en-GB" sz="1600"/>
              <a:t>+ STABILISATION WG</a:t>
            </a:r>
          </a:p>
        </p:txBody>
      </p:sp>
      <p:sp>
        <p:nvSpPr>
          <p:cNvPr id="7179" name="TextBox 10"/>
          <p:cNvSpPr txBox="1">
            <a:spLocks noChangeArrowheads="1"/>
          </p:cNvSpPr>
          <p:nvPr/>
        </p:nvSpPr>
        <p:spPr bwMode="auto">
          <a:xfrm>
            <a:off x="214313" y="5637213"/>
            <a:ext cx="4214812" cy="58420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defRPr/>
            </a:pPr>
            <a:r>
              <a:rPr lang="en-GB"/>
              <a:t>Characterisation signal analysis </a:t>
            </a:r>
            <a:r>
              <a:rPr lang="en-GB" sz="1400"/>
              <a:t>(resolution, filtering, window, PSD, integration, coherence,...)</a:t>
            </a:r>
          </a:p>
        </p:txBody>
      </p:sp>
      <p:sp>
        <p:nvSpPr>
          <p:cNvPr id="7186" name="TextBox 20"/>
          <p:cNvSpPr txBox="1">
            <a:spLocks noChangeArrowheads="1"/>
          </p:cNvSpPr>
          <p:nvPr/>
        </p:nvSpPr>
        <p:spPr bwMode="auto">
          <a:xfrm>
            <a:off x="230188" y="5170488"/>
            <a:ext cx="3881437" cy="369887"/>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a:defRPr/>
            </a:pPr>
            <a:r>
              <a:rPr lang="en-GB"/>
              <a:t>Model Seismometer: Transfer Function </a:t>
            </a:r>
          </a:p>
        </p:txBody>
      </p:sp>
      <p:sp>
        <p:nvSpPr>
          <p:cNvPr id="7189" name="TextBox 9"/>
          <p:cNvSpPr txBox="1">
            <a:spLocks noChangeArrowheads="1"/>
          </p:cNvSpPr>
          <p:nvPr/>
        </p:nvSpPr>
        <p:spPr bwMode="auto">
          <a:xfrm>
            <a:off x="4892675" y="5208588"/>
            <a:ext cx="1250950" cy="366712"/>
          </a:xfrm>
          <a:prstGeom prst="rect">
            <a:avLst/>
          </a:prstGeom>
          <a:noFill/>
          <a:ln w="9525">
            <a:noFill/>
            <a:miter lim="800000"/>
            <a:headEnd/>
            <a:tailEnd/>
          </a:ln>
        </p:spPr>
        <p:txBody>
          <a:bodyPr wrap="none">
            <a:spAutoFit/>
          </a:bodyPr>
          <a:lstStyle/>
          <a:p>
            <a:r>
              <a:rPr lang="en-GB"/>
              <a:t>C. Collette</a:t>
            </a:r>
          </a:p>
        </p:txBody>
      </p:sp>
      <p:pic>
        <p:nvPicPr>
          <p:cNvPr id="18" name="Picture 17" descr="IMGP5059.JPG"/>
          <p:cNvPicPr>
            <a:picLocks noChangeAspect="1"/>
          </p:cNvPicPr>
          <p:nvPr/>
        </p:nvPicPr>
        <p:blipFill>
          <a:blip r:embed="rId4" cstate="print"/>
          <a:srcRect/>
          <a:stretch>
            <a:fillRect/>
          </a:stretch>
        </p:blipFill>
        <p:spPr bwMode="auto">
          <a:xfrm>
            <a:off x="3643313" y="1214438"/>
            <a:ext cx="2036762" cy="2714625"/>
          </a:xfrm>
          <a:prstGeom prst="rect">
            <a:avLst/>
          </a:prstGeom>
          <a:noFill/>
          <a:ln w="9525">
            <a:noFill/>
            <a:miter lim="800000"/>
            <a:headEnd/>
            <a:tailEnd/>
          </a:ln>
        </p:spPr>
      </p:pic>
      <p:pic>
        <p:nvPicPr>
          <p:cNvPr id="21" name="Picture 20" descr="IMGP5516.JPG"/>
          <p:cNvPicPr>
            <a:picLocks noChangeAspect="1"/>
          </p:cNvPicPr>
          <p:nvPr/>
        </p:nvPicPr>
        <p:blipFill>
          <a:blip r:embed="rId5" cstate="print"/>
          <a:srcRect/>
          <a:stretch>
            <a:fillRect/>
          </a:stretch>
        </p:blipFill>
        <p:spPr bwMode="auto">
          <a:xfrm>
            <a:off x="5857875" y="1214438"/>
            <a:ext cx="2857500" cy="2700337"/>
          </a:xfrm>
          <a:prstGeom prst="rect">
            <a:avLst/>
          </a:prstGeom>
          <a:noFill/>
          <a:ln w="9525">
            <a:noFill/>
            <a:miter lim="800000"/>
            <a:headEnd/>
            <a:tailEnd/>
          </a:ln>
        </p:spPr>
      </p:pic>
      <p:pic>
        <p:nvPicPr>
          <p:cNvPr id="22" name="Picture 9" descr="CEA"/>
          <p:cNvPicPr>
            <a:picLocks noChangeAspect="1" noChangeArrowheads="1"/>
          </p:cNvPicPr>
          <p:nvPr/>
        </p:nvPicPr>
        <p:blipFill>
          <a:blip r:embed="rId6" cstate="print"/>
          <a:srcRect/>
          <a:stretch>
            <a:fillRect/>
          </a:stretch>
        </p:blipFill>
        <p:spPr bwMode="auto">
          <a:xfrm>
            <a:off x="8058150" y="3271838"/>
            <a:ext cx="657225" cy="657225"/>
          </a:xfrm>
          <a:prstGeom prst="rect">
            <a:avLst/>
          </a:prstGeom>
          <a:noFill/>
          <a:ln w="9525">
            <a:noFill/>
            <a:miter lim="800000"/>
            <a:headEnd/>
            <a:tailEnd/>
          </a:ln>
        </p:spPr>
      </p:pic>
      <p:pic>
        <p:nvPicPr>
          <p:cNvPr id="23" name="Picture 11" descr="CERNlogo"/>
          <p:cNvPicPr>
            <a:picLocks noChangeAspect="1" noChangeArrowheads="1"/>
          </p:cNvPicPr>
          <p:nvPr/>
        </p:nvPicPr>
        <p:blipFill>
          <a:blip r:embed="rId7" cstate="print"/>
          <a:srcRect/>
          <a:stretch>
            <a:fillRect/>
          </a:stretch>
        </p:blipFill>
        <p:spPr bwMode="auto">
          <a:xfrm>
            <a:off x="5857875" y="3252788"/>
            <a:ext cx="676275" cy="676275"/>
          </a:xfrm>
          <a:prstGeom prst="rect">
            <a:avLst/>
          </a:prstGeom>
          <a:noFill/>
          <a:ln w="9525">
            <a:noFill/>
            <a:miter lim="800000"/>
            <a:headEnd/>
            <a:tailEnd/>
          </a:ln>
        </p:spPr>
      </p:pic>
      <p:pic>
        <p:nvPicPr>
          <p:cNvPr id="7194" name="Picture 26"/>
          <p:cNvPicPr>
            <a:picLocks noChangeAspect="1" noChangeArrowheads="1"/>
          </p:cNvPicPr>
          <p:nvPr/>
        </p:nvPicPr>
        <p:blipFill>
          <a:blip r:embed="rId8" cstate="print"/>
          <a:srcRect/>
          <a:stretch>
            <a:fillRect/>
          </a:stretch>
        </p:blipFill>
        <p:spPr bwMode="auto">
          <a:xfrm>
            <a:off x="285750" y="2714625"/>
            <a:ext cx="3143250" cy="2089150"/>
          </a:xfrm>
          <a:prstGeom prst="rect">
            <a:avLst/>
          </a:prstGeom>
          <a:noFill/>
          <a:ln w="9525">
            <a:noFill/>
            <a:miter lim="800000"/>
            <a:headEnd/>
            <a:tailEnd/>
          </a:ln>
        </p:spPr>
      </p:pic>
      <p:sp>
        <p:nvSpPr>
          <p:cNvPr id="24" name="Footer Placeholder 23"/>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par>
                                <p:cTn id="8" presetID="3" presetClass="entr" presetSubtype="1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par>
                                <p:cTn id="11" presetID="3" presetClass="entr" presetSubtype="1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linds(horizontal)">
                                      <p:cBhvr>
                                        <p:cTn id="13" dur="500"/>
                                        <p:tgtEl>
                                          <p:spTgt spid="23"/>
                                        </p:tgtEl>
                                      </p:cBhvr>
                                    </p:animEffect>
                                  </p:childTnLst>
                                </p:cTn>
                              </p:par>
                              <p:par>
                                <p:cTn id="14" presetID="3" presetClass="entr" presetSubtype="1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linds(horizontal)">
                                      <p:cBhvr>
                                        <p:cTn id="16" dur="500"/>
                                        <p:tgtEl>
                                          <p:spTgt spid="2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7173"/>
                                        </p:tgtEl>
                                        <p:attrNameLst>
                                          <p:attrName>style.visibility</p:attrName>
                                        </p:attrNameLst>
                                      </p:cBhvr>
                                      <p:to>
                                        <p:strVal val="visible"/>
                                      </p:to>
                                    </p:set>
                                    <p:animEffect transition="in" filter="blinds(horizontal)">
                                      <p:cBhvr>
                                        <p:cTn id="19" dur="500"/>
                                        <p:tgtEl>
                                          <p:spTgt spid="7173"/>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7174"/>
                                        </p:tgtEl>
                                        <p:attrNameLst>
                                          <p:attrName>style.visibility</p:attrName>
                                        </p:attrNameLst>
                                      </p:cBhvr>
                                      <p:to>
                                        <p:strVal val="visible"/>
                                      </p:to>
                                    </p:set>
                                    <p:animEffect transition="in" filter="blinds(horizontal)">
                                      <p:cBhvr>
                                        <p:cTn id="22" dur="500"/>
                                        <p:tgtEl>
                                          <p:spTgt spid="717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177"/>
                                        </p:tgtEl>
                                        <p:attrNameLst>
                                          <p:attrName>style.visibility</p:attrName>
                                        </p:attrNameLst>
                                      </p:cBhvr>
                                      <p:to>
                                        <p:strVal val="visible"/>
                                      </p:to>
                                    </p:set>
                                    <p:animEffect transition="in" filter="blinds(horizontal)">
                                      <p:cBhvr>
                                        <p:cTn id="27" dur="500"/>
                                        <p:tgtEl>
                                          <p:spTgt spid="7177"/>
                                        </p:tgtEl>
                                      </p:cBhvr>
                                    </p:animEffect>
                                  </p:childTnLst>
                                </p:cTn>
                              </p:par>
                              <p:par>
                                <p:cTn id="28" presetID="3" presetClass="entr" presetSubtype="10" fill="hold" nodeType="withEffect">
                                  <p:stCondLst>
                                    <p:cond delay="0"/>
                                  </p:stCondLst>
                                  <p:childTnLst>
                                    <p:set>
                                      <p:cBhvr>
                                        <p:cTn id="29" dur="1" fill="hold">
                                          <p:stCondLst>
                                            <p:cond delay="0"/>
                                          </p:stCondLst>
                                        </p:cTn>
                                        <p:tgtEl>
                                          <p:spTgt spid="7194"/>
                                        </p:tgtEl>
                                        <p:attrNameLst>
                                          <p:attrName>style.visibility</p:attrName>
                                        </p:attrNameLst>
                                      </p:cBhvr>
                                      <p:to>
                                        <p:strVal val="visible"/>
                                      </p:to>
                                    </p:set>
                                    <p:animEffect transition="in" filter="blinds(horizontal)">
                                      <p:cBhvr>
                                        <p:cTn id="30" dur="500"/>
                                        <p:tgtEl>
                                          <p:spTgt spid="7194"/>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7186"/>
                                        </p:tgtEl>
                                        <p:attrNameLst>
                                          <p:attrName>style.visibility</p:attrName>
                                        </p:attrNameLst>
                                      </p:cBhvr>
                                      <p:to>
                                        <p:strVal val="visible"/>
                                      </p:to>
                                    </p:set>
                                    <p:animEffect transition="in" filter="blinds(horizontal)">
                                      <p:cBhvr>
                                        <p:cTn id="35" dur="500"/>
                                        <p:tgtEl>
                                          <p:spTgt spid="7186"/>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7189"/>
                                        </p:tgtEl>
                                        <p:attrNameLst>
                                          <p:attrName>style.visibility</p:attrName>
                                        </p:attrNameLst>
                                      </p:cBhvr>
                                      <p:to>
                                        <p:strVal val="visible"/>
                                      </p:to>
                                    </p:set>
                                    <p:animEffect transition="in" filter="blinds(horizontal)">
                                      <p:cBhvr>
                                        <p:cTn id="38" dur="500"/>
                                        <p:tgtEl>
                                          <p:spTgt spid="7189"/>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7179"/>
                                        </p:tgtEl>
                                        <p:attrNameLst>
                                          <p:attrName>style.visibility</p:attrName>
                                        </p:attrNameLst>
                                      </p:cBhvr>
                                      <p:to>
                                        <p:strVal val="visible"/>
                                      </p:to>
                                    </p:set>
                                    <p:animEffect transition="in" filter="blinds(horizontal)">
                                      <p:cBhvr>
                                        <p:cTn id="43" dur="500"/>
                                        <p:tgtEl>
                                          <p:spTgt spid="7179"/>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7178"/>
                                        </p:tgtEl>
                                        <p:attrNameLst>
                                          <p:attrName>style.visibility</p:attrName>
                                        </p:attrNameLst>
                                      </p:cBhvr>
                                      <p:to>
                                        <p:strVal val="visible"/>
                                      </p:to>
                                    </p:set>
                                    <p:animEffect transition="in" filter="blinds(horizontal)">
                                      <p:cBhvr>
                                        <p:cTn id="46" dur="500"/>
                                        <p:tgtEl>
                                          <p:spTgt spid="7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P spid="7174" grpId="0"/>
      <p:bldP spid="7177" grpId="0"/>
      <p:bldP spid="7178" grpId="0"/>
      <p:bldP spid="7179" grpId="0" animBg="1"/>
      <p:bldP spid="7186" grpId="0" animBg="1"/>
      <p:bldP spid="718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13" name="TextBox 12"/>
          <p:cNvSpPr txBox="1"/>
          <p:nvPr/>
        </p:nvSpPr>
        <p:spPr>
          <a:xfrm>
            <a:off x="300038" y="2840038"/>
            <a:ext cx="7331075" cy="369887"/>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en-GB" dirty="0"/>
              <a:t>Accelerator environment:  </a:t>
            </a:r>
            <a:r>
              <a:rPr lang="en-GB" b="1" dirty="0"/>
              <a:t>Radiation</a:t>
            </a:r>
            <a:r>
              <a:rPr lang="en-GB" dirty="0"/>
              <a:t> + </a:t>
            </a:r>
            <a:r>
              <a:rPr lang="en-GB" b="1" dirty="0"/>
              <a:t>magnetic field </a:t>
            </a:r>
            <a:r>
              <a:rPr lang="en-GB" dirty="0"/>
              <a:t>+ </a:t>
            </a:r>
            <a:r>
              <a:rPr lang="en-GB" b="1" dirty="0"/>
              <a:t>size of seismometers</a:t>
            </a:r>
          </a:p>
        </p:txBody>
      </p:sp>
      <p:sp>
        <p:nvSpPr>
          <p:cNvPr id="16" name="Right Arrow 15"/>
          <p:cNvSpPr/>
          <p:nvPr/>
        </p:nvSpPr>
        <p:spPr>
          <a:xfrm>
            <a:off x="428625" y="4143375"/>
            <a:ext cx="428625"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221" name="TextBox 16"/>
          <p:cNvSpPr txBox="1">
            <a:spLocks noChangeArrowheads="1"/>
          </p:cNvSpPr>
          <p:nvPr/>
        </p:nvSpPr>
        <p:spPr bwMode="auto">
          <a:xfrm>
            <a:off x="928688" y="4071938"/>
            <a:ext cx="5353050" cy="369887"/>
          </a:xfrm>
          <a:prstGeom prst="rect">
            <a:avLst/>
          </a:prstGeom>
          <a:noFill/>
          <a:ln w="9525">
            <a:noFill/>
            <a:miter lim="800000"/>
            <a:headEnd/>
            <a:tailEnd/>
          </a:ln>
        </p:spPr>
        <p:txBody>
          <a:bodyPr wrap="none">
            <a:spAutoFit/>
          </a:bodyPr>
          <a:lstStyle/>
          <a:p>
            <a:r>
              <a:rPr lang="en-GB"/>
              <a:t>No manpower dedicated to do R&amp;D at the moment</a:t>
            </a:r>
          </a:p>
        </p:txBody>
      </p:sp>
      <p:sp>
        <p:nvSpPr>
          <p:cNvPr id="9222" name="TextBox 17"/>
          <p:cNvSpPr txBox="1">
            <a:spLocks noChangeArrowheads="1"/>
          </p:cNvSpPr>
          <p:nvPr/>
        </p:nvSpPr>
        <p:spPr bwMode="auto">
          <a:xfrm>
            <a:off x="928688" y="4500563"/>
            <a:ext cx="4083050" cy="366712"/>
          </a:xfrm>
          <a:prstGeom prst="rect">
            <a:avLst/>
          </a:prstGeom>
          <a:noFill/>
          <a:ln w="9525">
            <a:noFill/>
            <a:miter lim="800000"/>
            <a:headEnd/>
            <a:tailEnd/>
          </a:ln>
        </p:spPr>
        <p:txBody>
          <a:bodyPr wrap="none">
            <a:spAutoFit/>
          </a:bodyPr>
          <a:lstStyle/>
          <a:p>
            <a:r>
              <a:rPr lang="en-GB"/>
              <a:t>Adapt existing device or develop new?</a:t>
            </a:r>
          </a:p>
        </p:txBody>
      </p:sp>
      <p:sp>
        <p:nvSpPr>
          <p:cNvPr id="9223" name="TextBox 13"/>
          <p:cNvSpPr txBox="1">
            <a:spLocks noChangeArrowheads="1"/>
          </p:cNvSpPr>
          <p:nvPr/>
        </p:nvSpPr>
        <p:spPr bwMode="auto">
          <a:xfrm>
            <a:off x="285750" y="3338513"/>
            <a:ext cx="8501063" cy="641350"/>
          </a:xfrm>
          <a:prstGeom prst="rect">
            <a:avLst/>
          </a:prstGeom>
          <a:noFill/>
          <a:ln w="9525">
            <a:noFill/>
            <a:miter lim="800000"/>
            <a:headEnd/>
            <a:tailEnd/>
          </a:ln>
        </p:spPr>
        <p:txBody>
          <a:bodyPr>
            <a:spAutoFit/>
          </a:bodyPr>
          <a:lstStyle/>
          <a:p>
            <a:r>
              <a:rPr lang="en-GB"/>
              <a:t>Eentec SP500 electro chemical seismometer development  : radiation and magnetic field hard. But not stable in time. (Followed up by LAPP)</a:t>
            </a:r>
          </a:p>
        </p:txBody>
      </p:sp>
      <p:sp>
        <p:nvSpPr>
          <p:cNvPr id="9224" name="TextBox 2"/>
          <p:cNvSpPr txBox="1">
            <a:spLocks noChangeArrowheads="1"/>
          </p:cNvSpPr>
          <p:nvPr/>
        </p:nvSpPr>
        <p:spPr bwMode="auto">
          <a:xfrm>
            <a:off x="0" y="0"/>
            <a:ext cx="1306513" cy="523875"/>
          </a:xfrm>
          <a:prstGeom prst="rect">
            <a:avLst/>
          </a:prstGeom>
          <a:noFill/>
          <a:ln w="9525">
            <a:noFill/>
            <a:miter lim="800000"/>
            <a:headEnd/>
            <a:tailEnd/>
          </a:ln>
        </p:spPr>
        <p:txBody>
          <a:bodyPr wrap="none">
            <a:spAutoFit/>
          </a:bodyPr>
          <a:lstStyle/>
          <a:p>
            <a:r>
              <a:rPr lang="en-GB" sz="2800">
                <a:latin typeface="Calibri" pitchFamily="34" charset="0"/>
              </a:rPr>
              <a:t>Sensors</a:t>
            </a:r>
          </a:p>
        </p:txBody>
      </p:sp>
      <p:sp>
        <p:nvSpPr>
          <p:cNvPr id="64522" name="Text Box 10"/>
          <p:cNvSpPr txBox="1">
            <a:spLocks noChangeArrowheads="1"/>
          </p:cNvSpPr>
          <p:nvPr/>
        </p:nvSpPr>
        <p:spPr bwMode="auto">
          <a:xfrm>
            <a:off x="0" y="423863"/>
            <a:ext cx="1790700" cy="523875"/>
          </a:xfrm>
          <a:prstGeom prst="rect">
            <a:avLst/>
          </a:prstGeom>
          <a:noFill/>
          <a:ln w="9525">
            <a:noFill/>
            <a:miter lim="800000"/>
            <a:headEnd/>
            <a:tailEnd/>
          </a:ln>
          <a:effectLst/>
        </p:spPr>
        <p:txBody>
          <a:bodyPr wrap="none">
            <a:spAutoFit/>
          </a:bodyPr>
          <a:lstStyle/>
          <a:p>
            <a:pPr>
              <a:defRPr/>
            </a:pPr>
            <a:r>
              <a:rPr lang="fr-FR" sz="2800" dirty="0">
                <a:latin typeface="+mj-lt"/>
              </a:rPr>
              <a:t>Open issue</a:t>
            </a:r>
          </a:p>
        </p:txBody>
      </p:sp>
      <p:pic>
        <p:nvPicPr>
          <p:cNvPr id="9226" name="Picture 12" descr="DSCN0009"/>
          <p:cNvPicPr>
            <a:picLocks noChangeAspect="1" noChangeArrowheads="1"/>
          </p:cNvPicPr>
          <p:nvPr/>
        </p:nvPicPr>
        <p:blipFill>
          <a:blip r:embed="rId4" cstate="print"/>
          <a:srcRect/>
          <a:stretch>
            <a:fillRect/>
          </a:stretch>
        </p:blipFill>
        <p:spPr bwMode="auto">
          <a:xfrm>
            <a:off x="7929563" y="3409950"/>
            <a:ext cx="1084262" cy="1447800"/>
          </a:xfrm>
          <a:prstGeom prst="rect">
            <a:avLst/>
          </a:prstGeom>
          <a:noFill/>
          <a:ln w="9525">
            <a:noFill/>
            <a:miter lim="800000"/>
            <a:headEnd/>
            <a:tailEnd/>
          </a:ln>
        </p:spPr>
      </p:pic>
      <p:sp>
        <p:nvSpPr>
          <p:cNvPr id="9227" name="Text Box 25"/>
          <p:cNvSpPr txBox="1">
            <a:spLocks noChangeArrowheads="1"/>
          </p:cNvSpPr>
          <p:nvPr/>
        </p:nvSpPr>
        <p:spPr bwMode="auto">
          <a:xfrm>
            <a:off x="928688" y="1201738"/>
            <a:ext cx="7840662" cy="646112"/>
          </a:xfrm>
          <a:prstGeom prst="rect">
            <a:avLst/>
          </a:prstGeom>
          <a:noFill/>
          <a:ln w="9525">
            <a:noFill/>
            <a:miter lim="800000"/>
            <a:headEnd/>
            <a:tailEnd/>
          </a:ln>
        </p:spPr>
        <p:txBody>
          <a:bodyPr wrap="none">
            <a:spAutoFit/>
          </a:bodyPr>
          <a:lstStyle/>
          <a:p>
            <a:r>
              <a:rPr lang="fr-FR" b="1"/>
              <a:t>Validation</a:t>
            </a:r>
            <a:r>
              <a:rPr lang="fr-FR"/>
              <a:t> and better knowledge of the instrumentation and signal analysis</a:t>
            </a:r>
          </a:p>
          <a:p>
            <a:r>
              <a:rPr lang="fr-FR"/>
              <a:t>SN ratio sufficient but to be improved</a:t>
            </a:r>
          </a:p>
        </p:txBody>
      </p:sp>
      <p:sp>
        <p:nvSpPr>
          <p:cNvPr id="14" name="Right Arrow 13"/>
          <p:cNvSpPr/>
          <p:nvPr/>
        </p:nvSpPr>
        <p:spPr>
          <a:xfrm>
            <a:off x="428625" y="1273175"/>
            <a:ext cx="357188"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229" name="TextBox 14"/>
          <p:cNvSpPr txBox="1">
            <a:spLocks noChangeArrowheads="1"/>
          </p:cNvSpPr>
          <p:nvPr/>
        </p:nvSpPr>
        <p:spPr bwMode="auto">
          <a:xfrm>
            <a:off x="285750" y="2344738"/>
            <a:ext cx="684213" cy="369887"/>
          </a:xfrm>
          <a:prstGeom prst="rect">
            <a:avLst/>
          </a:prstGeom>
          <a:noFill/>
          <a:ln w="9525">
            <a:noFill/>
            <a:miter lim="800000"/>
            <a:headEnd/>
            <a:tailEnd/>
          </a:ln>
        </p:spPr>
        <p:txBody>
          <a:bodyPr wrap="none">
            <a:spAutoFit/>
          </a:bodyPr>
          <a:lstStyle/>
          <a:p>
            <a:r>
              <a:rPr lang="en-GB"/>
              <a:t>BUT:</a:t>
            </a:r>
          </a:p>
        </p:txBody>
      </p:sp>
      <p:sp>
        <p:nvSpPr>
          <p:cNvPr id="9230" name="ZoneTexte 16"/>
          <p:cNvSpPr txBox="1">
            <a:spLocks noChangeArrowheads="1"/>
          </p:cNvSpPr>
          <p:nvPr/>
        </p:nvSpPr>
        <p:spPr bwMode="auto">
          <a:xfrm>
            <a:off x="214313" y="5000625"/>
            <a:ext cx="2249487" cy="369888"/>
          </a:xfrm>
          <a:prstGeom prst="rect">
            <a:avLst/>
          </a:prstGeom>
          <a:noFill/>
          <a:ln w="9525">
            <a:noFill/>
            <a:miter lim="800000"/>
            <a:headEnd/>
            <a:tailEnd/>
          </a:ln>
        </p:spPr>
        <p:txBody>
          <a:bodyPr wrap="none">
            <a:spAutoFit/>
          </a:bodyPr>
          <a:lstStyle/>
          <a:p>
            <a:r>
              <a:rPr lang="fr-FR"/>
              <a:t>Some critical points:</a:t>
            </a:r>
          </a:p>
        </p:txBody>
      </p:sp>
      <p:sp>
        <p:nvSpPr>
          <p:cNvPr id="9231" name="ZoneTexte 17"/>
          <p:cNvSpPr txBox="1">
            <a:spLocks noChangeArrowheads="1"/>
          </p:cNvSpPr>
          <p:nvPr/>
        </p:nvSpPr>
        <p:spPr bwMode="auto">
          <a:xfrm>
            <a:off x="1146175" y="6059488"/>
            <a:ext cx="4211638" cy="369887"/>
          </a:xfrm>
          <a:prstGeom prst="rect">
            <a:avLst/>
          </a:prstGeom>
          <a:noFill/>
          <a:ln w="9525">
            <a:noFill/>
            <a:miter lim="800000"/>
            <a:headEnd/>
            <a:tailEnd/>
          </a:ln>
        </p:spPr>
        <p:txBody>
          <a:bodyPr wrap="none">
            <a:spAutoFit/>
          </a:bodyPr>
          <a:lstStyle/>
          <a:p>
            <a:r>
              <a:rPr lang="fr-FR"/>
              <a:t>Shielded controller rack space in tunnel</a:t>
            </a:r>
          </a:p>
        </p:txBody>
      </p:sp>
      <p:sp>
        <p:nvSpPr>
          <p:cNvPr id="9232" name="ZoneTexte 17"/>
          <p:cNvSpPr txBox="1">
            <a:spLocks noChangeArrowheads="1"/>
          </p:cNvSpPr>
          <p:nvPr/>
        </p:nvSpPr>
        <p:spPr bwMode="auto">
          <a:xfrm>
            <a:off x="1146175" y="5715000"/>
            <a:ext cx="4929188" cy="369888"/>
          </a:xfrm>
          <a:prstGeom prst="rect">
            <a:avLst/>
          </a:prstGeom>
          <a:noFill/>
          <a:ln w="9525">
            <a:noFill/>
            <a:miter lim="800000"/>
            <a:headEnd/>
            <a:tailEnd/>
          </a:ln>
        </p:spPr>
        <p:txBody>
          <a:bodyPr wrap="none">
            <a:spAutoFit/>
          </a:bodyPr>
          <a:lstStyle/>
          <a:p>
            <a:r>
              <a:rPr lang="fr-FR"/>
              <a:t>Radiation and elastomers for passive damping</a:t>
            </a:r>
          </a:p>
        </p:txBody>
      </p:sp>
      <p:sp>
        <p:nvSpPr>
          <p:cNvPr id="20" name="Footer Placeholder 19"/>
          <p:cNvSpPr>
            <a:spLocks noGrp="1"/>
          </p:cNvSpPr>
          <p:nvPr>
            <p:ph type="ftr" sz="quarter" idx="11"/>
          </p:nvPr>
        </p:nvSpPr>
        <p:spPr>
          <a:xfrm>
            <a:off x="2928938" y="6492875"/>
            <a:ext cx="2895600" cy="365125"/>
          </a:xfrm>
        </p:spPr>
        <p:txBody>
          <a:bodyPr/>
          <a:lstStyle/>
          <a:p>
            <a:pPr>
              <a:defRPr/>
            </a:pPr>
            <a:r>
              <a:rPr lang="en-GB" dirty="0"/>
              <a:t>K. Artoos, CLIC-ACE5 03.02.2010</a:t>
            </a:r>
            <a:endParaRPr lang="en-GB" dirty="0"/>
          </a:p>
        </p:txBody>
      </p:sp>
      <p:sp>
        <p:nvSpPr>
          <p:cNvPr id="9234" name="Rectangle 21"/>
          <p:cNvSpPr>
            <a:spLocks noChangeArrowheads="1"/>
          </p:cNvSpPr>
          <p:nvPr/>
        </p:nvSpPr>
        <p:spPr bwMode="auto">
          <a:xfrm>
            <a:off x="1143000" y="5357813"/>
            <a:ext cx="6286500" cy="369887"/>
          </a:xfrm>
          <a:prstGeom prst="rect">
            <a:avLst/>
          </a:prstGeom>
          <a:noFill/>
          <a:ln w="9525">
            <a:noFill/>
            <a:miter lim="800000"/>
            <a:headEnd/>
            <a:tailEnd/>
          </a:ln>
        </p:spPr>
        <p:txBody>
          <a:bodyPr>
            <a:spAutoFit/>
          </a:bodyPr>
          <a:lstStyle/>
          <a:p>
            <a:r>
              <a:rPr lang="fr-FR"/>
              <a:t>Radiation and actuators :Less critical but also to be studied</a:t>
            </a:r>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44"/>
          <p:cNvSpPr txBox="1">
            <a:spLocks noChangeArrowheads="1"/>
          </p:cNvSpPr>
          <p:nvPr/>
        </p:nvSpPr>
        <p:spPr bwMode="auto">
          <a:xfrm>
            <a:off x="214313" y="1500188"/>
            <a:ext cx="3643312" cy="369887"/>
          </a:xfrm>
          <a:prstGeom prst="rect">
            <a:avLst/>
          </a:prstGeom>
          <a:noFill/>
          <a:ln w="9525">
            <a:noFill/>
            <a:miter lim="800000"/>
            <a:headEnd/>
            <a:tailEnd/>
          </a:ln>
        </p:spPr>
        <p:txBody>
          <a:bodyPr wrap="none">
            <a:spAutoFit/>
          </a:bodyPr>
          <a:lstStyle/>
          <a:p>
            <a:r>
              <a:rPr lang="en-GB"/>
              <a:t>Effort continued by CERN in 2009</a:t>
            </a:r>
          </a:p>
        </p:txBody>
      </p:sp>
      <p:pic>
        <p:nvPicPr>
          <p:cNvPr id="10243" name="Picture 3"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10244" name="Title 5"/>
          <p:cNvSpPr txBox="1">
            <a:spLocks/>
          </p:cNvSpPr>
          <p:nvPr/>
        </p:nvSpPr>
        <p:spPr bwMode="auto">
          <a:xfrm>
            <a:off x="0" y="0"/>
            <a:ext cx="7023100" cy="693738"/>
          </a:xfrm>
          <a:prstGeom prst="rect">
            <a:avLst/>
          </a:prstGeom>
          <a:noFill/>
          <a:ln w="9525">
            <a:noFill/>
            <a:miter lim="800000"/>
            <a:headEnd/>
            <a:tailEnd/>
          </a:ln>
        </p:spPr>
        <p:txBody>
          <a:bodyPr anchor="ctr"/>
          <a:lstStyle/>
          <a:p>
            <a:pPr algn="ctr"/>
            <a:r>
              <a:rPr lang="en-GB" sz="2800">
                <a:latin typeface="Calibri" pitchFamily="34" charset="0"/>
              </a:rPr>
              <a:t>Characterisation vibration sources</a:t>
            </a:r>
          </a:p>
        </p:txBody>
      </p:sp>
      <p:sp>
        <p:nvSpPr>
          <p:cNvPr id="10245" name="TextBox 29"/>
          <p:cNvSpPr txBox="1">
            <a:spLocks noChangeArrowheads="1"/>
          </p:cNvSpPr>
          <p:nvPr/>
        </p:nvSpPr>
        <p:spPr bwMode="auto">
          <a:xfrm>
            <a:off x="214313" y="1000125"/>
            <a:ext cx="5929312" cy="400050"/>
          </a:xfrm>
          <a:prstGeom prst="rect">
            <a:avLst/>
          </a:prstGeom>
          <a:solidFill>
            <a:schemeClr val="bg1"/>
          </a:solidFill>
          <a:ln w="9525">
            <a:noFill/>
            <a:miter lim="800000"/>
            <a:headEnd/>
            <a:tailEnd/>
          </a:ln>
        </p:spPr>
        <p:txBody>
          <a:bodyPr wrap="none">
            <a:spAutoFit/>
          </a:bodyPr>
          <a:lstStyle/>
          <a:p>
            <a:r>
              <a:rPr lang="en-GB" sz="2000" b="1">
                <a:latin typeface="Calibri" pitchFamily="34" charset="0"/>
              </a:rPr>
              <a:t>Several measurement campaigns: LAPP, DESY, CERN....</a:t>
            </a:r>
          </a:p>
        </p:txBody>
      </p:sp>
      <p:sp>
        <p:nvSpPr>
          <p:cNvPr id="10246" name="TextBox 29"/>
          <p:cNvSpPr txBox="1">
            <a:spLocks noChangeArrowheads="1"/>
          </p:cNvSpPr>
          <p:nvPr/>
        </p:nvSpPr>
        <p:spPr bwMode="auto">
          <a:xfrm>
            <a:off x="0" y="571500"/>
            <a:ext cx="7388225" cy="461963"/>
          </a:xfrm>
          <a:prstGeom prst="rect">
            <a:avLst/>
          </a:prstGeom>
          <a:solidFill>
            <a:schemeClr val="bg1"/>
          </a:solidFill>
          <a:ln w="9525">
            <a:noFill/>
            <a:miter lim="800000"/>
            <a:headEnd/>
            <a:tailEnd/>
          </a:ln>
        </p:spPr>
        <p:txBody>
          <a:bodyPr wrap="none">
            <a:spAutoFit/>
          </a:bodyPr>
          <a:lstStyle/>
          <a:p>
            <a:r>
              <a:rPr lang="en-GB" sz="2400" b="1">
                <a:latin typeface="Calibri" pitchFamily="34" charset="0"/>
              </a:rPr>
              <a:t>What level of vibrations can be expected on the ground?</a:t>
            </a:r>
          </a:p>
        </p:txBody>
      </p:sp>
      <p:pic>
        <p:nvPicPr>
          <p:cNvPr id="25" name="Picture 2" descr="G:\Workspaces\m\MechanicalMeasurement\Magnus\Pictures\Metrology Lab\First Measurement\Picture 002.jpg"/>
          <p:cNvPicPr>
            <a:picLocks noChangeAspect="1" noChangeArrowheads="1"/>
          </p:cNvPicPr>
          <p:nvPr/>
        </p:nvPicPr>
        <p:blipFill>
          <a:blip r:embed="rId4" cstate="print"/>
          <a:srcRect/>
          <a:stretch>
            <a:fillRect/>
          </a:stretch>
        </p:blipFill>
        <p:spPr bwMode="auto">
          <a:xfrm>
            <a:off x="5489575" y="4906963"/>
            <a:ext cx="2446338" cy="1800225"/>
          </a:xfrm>
          <a:prstGeom prst="rect">
            <a:avLst/>
          </a:prstGeom>
          <a:noFill/>
          <a:ln w="9525">
            <a:noFill/>
            <a:miter lim="800000"/>
            <a:headEnd/>
            <a:tailEnd/>
          </a:ln>
        </p:spPr>
      </p:pic>
      <p:pic>
        <p:nvPicPr>
          <p:cNvPr id="26" name="Picture 25" descr="Picture 011 - compressed.jpg"/>
          <p:cNvPicPr>
            <a:picLocks noChangeAspect="1" noChangeArrowheads="1"/>
          </p:cNvPicPr>
          <p:nvPr/>
        </p:nvPicPr>
        <p:blipFill>
          <a:blip r:embed="rId5" cstate="print"/>
          <a:srcRect/>
          <a:stretch>
            <a:fillRect/>
          </a:stretch>
        </p:blipFill>
        <p:spPr bwMode="auto">
          <a:xfrm>
            <a:off x="268288" y="1084263"/>
            <a:ext cx="2447925" cy="1800225"/>
          </a:xfrm>
          <a:prstGeom prst="rect">
            <a:avLst/>
          </a:prstGeom>
          <a:noFill/>
          <a:ln w="9525">
            <a:noFill/>
            <a:miter lim="800000"/>
            <a:headEnd/>
            <a:tailEnd/>
          </a:ln>
        </p:spPr>
      </p:pic>
      <p:pic>
        <p:nvPicPr>
          <p:cNvPr id="27" name="Picture 26" descr="Picture 001.jpg"/>
          <p:cNvPicPr>
            <a:picLocks noChangeAspect="1" noChangeArrowheads="1"/>
          </p:cNvPicPr>
          <p:nvPr/>
        </p:nvPicPr>
        <p:blipFill>
          <a:blip r:embed="rId6" cstate="print"/>
          <a:srcRect/>
          <a:stretch>
            <a:fillRect/>
          </a:stretch>
        </p:blipFill>
        <p:spPr bwMode="auto">
          <a:xfrm>
            <a:off x="2897188" y="4914900"/>
            <a:ext cx="2447925" cy="1800225"/>
          </a:xfrm>
          <a:prstGeom prst="rect">
            <a:avLst/>
          </a:prstGeom>
          <a:noFill/>
          <a:ln w="9525">
            <a:noFill/>
            <a:miter lim="800000"/>
            <a:headEnd/>
            <a:tailEnd/>
          </a:ln>
        </p:spPr>
      </p:pic>
      <p:pic>
        <p:nvPicPr>
          <p:cNvPr id="28" name="Picture 27" descr="cms.JPG"/>
          <p:cNvPicPr>
            <a:picLocks noChangeAspect="1" noChangeArrowheads="1"/>
          </p:cNvPicPr>
          <p:nvPr/>
        </p:nvPicPr>
        <p:blipFill>
          <a:blip r:embed="rId7" cstate="print"/>
          <a:srcRect/>
          <a:stretch>
            <a:fillRect/>
          </a:stretch>
        </p:blipFill>
        <p:spPr bwMode="auto">
          <a:xfrm>
            <a:off x="5489575" y="2982913"/>
            <a:ext cx="3395663" cy="1800225"/>
          </a:xfrm>
          <a:prstGeom prst="rect">
            <a:avLst/>
          </a:prstGeom>
          <a:noFill/>
          <a:ln w="9525">
            <a:noFill/>
            <a:miter lim="800000"/>
            <a:headEnd/>
            <a:tailEnd/>
          </a:ln>
        </p:spPr>
      </p:pic>
      <p:pic>
        <p:nvPicPr>
          <p:cNvPr id="29" name="Picture 28" descr="http://mediaarchive.cern.ch/MediaArchive/Photo/Public2/photo-bul/bul-pho-2008-085.jpg"/>
          <p:cNvPicPr>
            <a:picLocks noChangeAspect="1" noChangeArrowheads="1"/>
          </p:cNvPicPr>
          <p:nvPr/>
        </p:nvPicPr>
        <p:blipFill>
          <a:blip r:embed="rId8" cstate="print"/>
          <a:srcRect/>
          <a:stretch>
            <a:fillRect/>
          </a:stretch>
        </p:blipFill>
        <p:spPr bwMode="auto">
          <a:xfrm>
            <a:off x="268288" y="2982913"/>
            <a:ext cx="2447925" cy="1800225"/>
          </a:xfrm>
          <a:prstGeom prst="rect">
            <a:avLst/>
          </a:prstGeom>
          <a:noFill/>
          <a:ln w="9525">
            <a:noFill/>
            <a:miter lim="800000"/>
            <a:headEnd/>
            <a:tailEnd/>
          </a:ln>
        </p:spPr>
      </p:pic>
      <p:pic>
        <p:nvPicPr>
          <p:cNvPr id="30" name="Picture 29" descr="Picture 005.jpg"/>
          <p:cNvPicPr>
            <a:picLocks noChangeAspect="1" noChangeArrowheads="1"/>
          </p:cNvPicPr>
          <p:nvPr/>
        </p:nvPicPr>
        <p:blipFill>
          <a:blip r:embed="rId9" cstate="print"/>
          <a:srcRect/>
          <a:stretch>
            <a:fillRect/>
          </a:stretch>
        </p:blipFill>
        <p:spPr bwMode="auto">
          <a:xfrm>
            <a:off x="2897188" y="2982913"/>
            <a:ext cx="2447925" cy="1800225"/>
          </a:xfrm>
          <a:prstGeom prst="rect">
            <a:avLst/>
          </a:prstGeom>
          <a:noFill/>
          <a:ln w="9525">
            <a:noFill/>
            <a:miter lim="800000"/>
            <a:headEnd/>
            <a:tailEnd/>
          </a:ln>
        </p:spPr>
      </p:pic>
      <p:pic>
        <p:nvPicPr>
          <p:cNvPr id="31" name="Picture 30" descr="G:\Workspaces\m\MechanicalMeasurement\Magnus\Pictures\TT1\Picture 011.jpg"/>
          <p:cNvPicPr>
            <a:picLocks noChangeAspect="1" noChangeArrowheads="1"/>
          </p:cNvPicPr>
          <p:nvPr/>
        </p:nvPicPr>
        <p:blipFill>
          <a:blip r:embed="rId10" cstate="print"/>
          <a:srcRect/>
          <a:stretch>
            <a:fillRect/>
          </a:stretch>
        </p:blipFill>
        <p:spPr bwMode="auto">
          <a:xfrm>
            <a:off x="268288" y="4906963"/>
            <a:ext cx="2447925" cy="1800225"/>
          </a:xfrm>
          <a:prstGeom prst="rect">
            <a:avLst/>
          </a:prstGeom>
          <a:noFill/>
          <a:ln w="9525">
            <a:noFill/>
            <a:miter lim="800000"/>
            <a:headEnd/>
            <a:tailEnd/>
          </a:ln>
        </p:spPr>
      </p:pic>
      <p:pic>
        <p:nvPicPr>
          <p:cNvPr id="32" name="Picture 31" descr="Picture 027.jpg"/>
          <p:cNvPicPr>
            <a:picLocks noChangeAspect="1" noChangeArrowheads="1"/>
          </p:cNvPicPr>
          <p:nvPr/>
        </p:nvPicPr>
        <p:blipFill>
          <a:blip r:embed="rId11" cstate="print"/>
          <a:srcRect/>
          <a:stretch>
            <a:fillRect/>
          </a:stretch>
        </p:blipFill>
        <p:spPr bwMode="auto">
          <a:xfrm>
            <a:off x="2903538" y="1084263"/>
            <a:ext cx="2447925" cy="1800225"/>
          </a:xfrm>
          <a:prstGeom prst="rect">
            <a:avLst/>
          </a:prstGeom>
          <a:noFill/>
          <a:ln w="9525">
            <a:noFill/>
            <a:miter lim="800000"/>
            <a:headEnd/>
            <a:tailEnd/>
          </a:ln>
        </p:spPr>
      </p:pic>
      <p:pic>
        <p:nvPicPr>
          <p:cNvPr id="33" name="Picture 32" descr="IMG_1300.jpg"/>
          <p:cNvPicPr>
            <a:picLocks noChangeAspect="1" noChangeArrowheads="1"/>
          </p:cNvPicPr>
          <p:nvPr/>
        </p:nvPicPr>
        <p:blipFill>
          <a:blip r:embed="rId12" cstate="print"/>
          <a:srcRect/>
          <a:stretch>
            <a:fillRect/>
          </a:stretch>
        </p:blipFill>
        <p:spPr bwMode="auto">
          <a:xfrm>
            <a:off x="5489575" y="1073150"/>
            <a:ext cx="2447925" cy="1800225"/>
          </a:xfrm>
          <a:prstGeom prst="rect">
            <a:avLst/>
          </a:prstGeom>
          <a:noFill/>
          <a:ln w="9525">
            <a:noFill/>
            <a:miter lim="800000"/>
            <a:headEnd/>
            <a:tailEnd/>
          </a:ln>
        </p:spPr>
      </p:pic>
      <p:sp>
        <p:nvSpPr>
          <p:cNvPr id="34" name="TextBox 33"/>
          <p:cNvSpPr txBox="1">
            <a:spLocks noChangeArrowheads="1"/>
          </p:cNvSpPr>
          <p:nvPr/>
        </p:nvSpPr>
        <p:spPr bwMode="auto">
          <a:xfrm>
            <a:off x="268288" y="1266825"/>
            <a:ext cx="1752600" cy="369888"/>
          </a:xfrm>
          <a:prstGeom prst="rect">
            <a:avLst/>
          </a:prstGeom>
          <a:noFill/>
          <a:ln w="9525">
            <a:noFill/>
            <a:miter lim="800000"/>
            <a:headEnd/>
            <a:tailEnd/>
          </a:ln>
        </p:spPr>
        <p:txBody>
          <a:bodyPr>
            <a:spAutoFit/>
          </a:bodyPr>
          <a:lstStyle/>
          <a:p>
            <a:r>
              <a:rPr lang="nb-NO">
                <a:solidFill>
                  <a:schemeClr val="bg1"/>
                </a:solidFill>
              </a:rPr>
              <a:t>LHC</a:t>
            </a:r>
            <a:endParaRPr lang="en-US">
              <a:solidFill>
                <a:schemeClr val="bg1"/>
              </a:solidFill>
            </a:endParaRPr>
          </a:p>
        </p:txBody>
      </p:sp>
      <p:sp>
        <p:nvSpPr>
          <p:cNvPr id="35" name="TextBox 34"/>
          <p:cNvSpPr txBox="1">
            <a:spLocks noChangeArrowheads="1"/>
          </p:cNvSpPr>
          <p:nvPr/>
        </p:nvSpPr>
        <p:spPr bwMode="auto">
          <a:xfrm>
            <a:off x="2933700" y="1485900"/>
            <a:ext cx="1277938" cy="369888"/>
          </a:xfrm>
          <a:prstGeom prst="rect">
            <a:avLst/>
          </a:prstGeom>
          <a:noFill/>
          <a:ln w="9525">
            <a:noFill/>
            <a:miter lim="800000"/>
            <a:headEnd/>
            <a:tailEnd/>
          </a:ln>
        </p:spPr>
        <p:txBody>
          <a:bodyPr>
            <a:spAutoFit/>
          </a:bodyPr>
          <a:lstStyle/>
          <a:p>
            <a:r>
              <a:rPr lang="nb-NO">
                <a:solidFill>
                  <a:schemeClr val="bg1"/>
                </a:solidFill>
              </a:rPr>
              <a:t>PSI</a:t>
            </a:r>
            <a:endParaRPr lang="en-US">
              <a:solidFill>
                <a:schemeClr val="bg1"/>
              </a:solidFill>
            </a:endParaRPr>
          </a:p>
        </p:txBody>
      </p:sp>
      <p:sp>
        <p:nvSpPr>
          <p:cNvPr id="36" name="TextBox 35"/>
          <p:cNvSpPr txBox="1">
            <a:spLocks noChangeArrowheads="1"/>
          </p:cNvSpPr>
          <p:nvPr/>
        </p:nvSpPr>
        <p:spPr bwMode="auto">
          <a:xfrm>
            <a:off x="6767513" y="2503488"/>
            <a:ext cx="1350962" cy="369887"/>
          </a:xfrm>
          <a:prstGeom prst="rect">
            <a:avLst/>
          </a:prstGeom>
          <a:noFill/>
          <a:ln w="9525">
            <a:noFill/>
            <a:miter lim="800000"/>
            <a:headEnd/>
            <a:tailEnd/>
          </a:ln>
        </p:spPr>
        <p:txBody>
          <a:bodyPr>
            <a:spAutoFit/>
          </a:bodyPr>
          <a:lstStyle/>
          <a:p>
            <a:r>
              <a:rPr lang="nb-NO"/>
              <a:t>CesrTA</a:t>
            </a:r>
            <a:endParaRPr lang="en-US"/>
          </a:p>
        </p:txBody>
      </p:sp>
      <p:sp>
        <p:nvSpPr>
          <p:cNvPr id="37" name="TextBox 36"/>
          <p:cNvSpPr txBox="1">
            <a:spLocks noChangeArrowheads="1"/>
          </p:cNvSpPr>
          <p:nvPr/>
        </p:nvSpPr>
        <p:spPr bwMode="auto">
          <a:xfrm>
            <a:off x="1785938" y="4224338"/>
            <a:ext cx="1095375" cy="369887"/>
          </a:xfrm>
          <a:prstGeom prst="rect">
            <a:avLst/>
          </a:prstGeom>
          <a:noFill/>
          <a:ln w="9525">
            <a:noFill/>
            <a:miter lim="800000"/>
            <a:headEnd/>
            <a:tailEnd/>
          </a:ln>
        </p:spPr>
        <p:txBody>
          <a:bodyPr>
            <a:spAutoFit/>
          </a:bodyPr>
          <a:lstStyle/>
          <a:p>
            <a:r>
              <a:rPr lang="nb-NO">
                <a:solidFill>
                  <a:schemeClr val="bg1"/>
                </a:solidFill>
              </a:rPr>
              <a:t>CLEX</a:t>
            </a:r>
            <a:endParaRPr lang="en-US">
              <a:solidFill>
                <a:schemeClr val="bg1"/>
              </a:solidFill>
            </a:endParaRPr>
          </a:p>
        </p:txBody>
      </p:sp>
      <p:sp>
        <p:nvSpPr>
          <p:cNvPr id="38" name="TextBox 37"/>
          <p:cNvSpPr txBox="1">
            <a:spLocks noChangeArrowheads="1"/>
          </p:cNvSpPr>
          <p:nvPr/>
        </p:nvSpPr>
        <p:spPr bwMode="auto">
          <a:xfrm>
            <a:off x="3517900" y="3055938"/>
            <a:ext cx="1387475" cy="369887"/>
          </a:xfrm>
          <a:prstGeom prst="rect">
            <a:avLst/>
          </a:prstGeom>
          <a:noFill/>
          <a:ln w="9525">
            <a:noFill/>
            <a:miter lim="800000"/>
            <a:headEnd/>
            <a:tailEnd/>
          </a:ln>
        </p:spPr>
        <p:txBody>
          <a:bodyPr>
            <a:spAutoFit/>
          </a:bodyPr>
          <a:lstStyle/>
          <a:p>
            <a:r>
              <a:rPr lang="nb-NO">
                <a:solidFill>
                  <a:schemeClr val="bg1"/>
                </a:solidFill>
              </a:rPr>
              <a:t>AEGIS</a:t>
            </a:r>
            <a:endParaRPr lang="en-US">
              <a:solidFill>
                <a:schemeClr val="bg1"/>
              </a:solidFill>
            </a:endParaRPr>
          </a:p>
        </p:txBody>
      </p:sp>
      <p:sp>
        <p:nvSpPr>
          <p:cNvPr id="39" name="TextBox 38"/>
          <p:cNvSpPr txBox="1">
            <a:spLocks noChangeArrowheads="1"/>
          </p:cNvSpPr>
          <p:nvPr/>
        </p:nvSpPr>
        <p:spPr bwMode="auto">
          <a:xfrm>
            <a:off x="6621463" y="4370388"/>
            <a:ext cx="985837" cy="369887"/>
          </a:xfrm>
          <a:prstGeom prst="rect">
            <a:avLst/>
          </a:prstGeom>
          <a:noFill/>
          <a:ln w="9525">
            <a:noFill/>
            <a:miter lim="800000"/>
            <a:headEnd/>
            <a:tailEnd/>
          </a:ln>
        </p:spPr>
        <p:txBody>
          <a:bodyPr>
            <a:spAutoFit/>
          </a:bodyPr>
          <a:lstStyle/>
          <a:p>
            <a:r>
              <a:rPr lang="nb-NO"/>
              <a:t>CMS</a:t>
            </a:r>
            <a:endParaRPr lang="en-US"/>
          </a:p>
        </p:txBody>
      </p:sp>
      <p:sp>
        <p:nvSpPr>
          <p:cNvPr id="40" name="TextBox 39"/>
          <p:cNvSpPr txBox="1">
            <a:spLocks noChangeArrowheads="1"/>
          </p:cNvSpPr>
          <p:nvPr/>
        </p:nvSpPr>
        <p:spPr bwMode="auto">
          <a:xfrm>
            <a:off x="1144588" y="6269038"/>
            <a:ext cx="1022350" cy="369887"/>
          </a:xfrm>
          <a:prstGeom prst="rect">
            <a:avLst/>
          </a:prstGeom>
          <a:noFill/>
          <a:ln w="9525">
            <a:noFill/>
            <a:miter lim="800000"/>
            <a:headEnd/>
            <a:tailEnd/>
          </a:ln>
        </p:spPr>
        <p:txBody>
          <a:bodyPr>
            <a:spAutoFit/>
          </a:bodyPr>
          <a:lstStyle/>
          <a:p>
            <a:r>
              <a:rPr lang="nb-NO">
                <a:solidFill>
                  <a:schemeClr val="bg1"/>
                </a:solidFill>
              </a:rPr>
              <a:t>Lab</a:t>
            </a:r>
            <a:endParaRPr lang="en-US">
              <a:solidFill>
                <a:schemeClr val="bg1"/>
              </a:solidFill>
            </a:endParaRPr>
          </a:p>
        </p:txBody>
      </p:sp>
      <p:sp>
        <p:nvSpPr>
          <p:cNvPr id="41" name="TextBox 40"/>
          <p:cNvSpPr txBox="1">
            <a:spLocks noChangeArrowheads="1"/>
          </p:cNvSpPr>
          <p:nvPr/>
        </p:nvSpPr>
        <p:spPr bwMode="auto">
          <a:xfrm>
            <a:off x="2933700" y="6269038"/>
            <a:ext cx="1314450" cy="369887"/>
          </a:xfrm>
          <a:prstGeom prst="rect">
            <a:avLst/>
          </a:prstGeom>
          <a:noFill/>
          <a:ln w="9525">
            <a:noFill/>
            <a:miter lim="800000"/>
            <a:headEnd/>
            <a:tailEnd/>
          </a:ln>
        </p:spPr>
        <p:txBody>
          <a:bodyPr>
            <a:spAutoFit/>
          </a:bodyPr>
          <a:lstStyle/>
          <a:p>
            <a:r>
              <a:rPr lang="nb-NO">
                <a:solidFill>
                  <a:schemeClr val="bg1"/>
                </a:solidFill>
              </a:rPr>
              <a:t>TT1</a:t>
            </a:r>
            <a:endParaRPr lang="en-US">
              <a:solidFill>
                <a:schemeClr val="bg1"/>
              </a:solidFill>
            </a:endParaRPr>
          </a:p>
        </p:txBody>
      </p:sp>
      <p:sp>
        <p:nvSpPr>
          <p:cNvPr id="42" name="TextBox 41"/>
          <p:cNvSpPr txBox="1">
            <a:spLocks noChangeArrowheads="1"/>
          </p:cNvSpPr>
          <p:nvPr/>
        </p:nvSpPr>
        <p:spPr bwMode="auto">
          <a:xfrm>
            <a:off x="5453063" y="4918075"/>
            <a:ext cx="1533525" cy="369888"/>
          </a:xfrm>
          <a:prstGeom prst="rect">
            <a:avLst/>
          </a:prstGeom>
          <a:noFill/>
          <a:ln w="9525">
            <a:noFill/>
            <a:miter lim="800000"/>
            <a:headEnd/>
            <a:tailEnd/>
          </a:ln>
        </p:spPr>
        <p:txBody>
          <a:bodyPr>
            <a:spAutoFit/>
          </a:bodyPr>
          <a:lstStyle/>
          <a:p>
            <a:r>
              <a:rPr lang="nb-NO"/>
              <a:t>Metrology Lab</a:t>
            </a:r>
            <a:endParaRPr lang="en-US"/>
          </a:p>
        </p:txBody>
      </p:sp>
      <p:sp>
        <p:nvSpPr>
          <p:cNvPr id="44" name="TextBox 43"/>
          <p:cNvSpPr txBox="1">
            <a:spLocks noChangeArrowheads="1"/>
          </p:cNvSpPr>
          <p:nvPr/>
        </p:nvSpPr>
        <p:spPr bwMode="auto">
          <a:xfrm>
            <a:off x="6429375" y="6286500"/>
            <a:ext cx="2508250" cy="366713"/>
          </a:xfrm>
          <a:prstGeom prst="rect">
            <a:avLst/>
          </a:prstGeom>
          <a:solidFill>
            <a:schemeClr val="bg1"/>
          </a:solidFill>
          <a:ln w="9525">
            <a:noFill/>
            <a:miter lim="800000"/>
            <a:headEnd/>
            <a:tailEnd/>
          </a:ln>
        </p:spPr>
        <p:txBody>
          <a:bodyPr wrap="none">
            <a:spAutoFit/>
          </a:bodyPr>
          <a:lstStyle/>
          <a:p>
            <a:r>
              <a:rPr lang="en-GB"/>
              <a:t>M. Sylte, M. Guinchard</a:t>
            </a:r>
          </a:p>
        </p:txBody>
      </p:sp>
      <p:sp>
        <p:nvSpPr>
          <p:cNvPr id="43" name="TextBox 42"/>
          <p:cNvSpPr txBox="1">
            <a:spLocks noChangeArrowheads="1"/>
          </p:cNvSpPr>
          <p:nvPr/>
        </p:nvSpPr>
        <p:spPr bwMode="auto">
          <a:xfrm>
            <a:off x="6429375" y="5857875"/>
            <a:ext cx="696913" cy="369888"/>
          </a:xfrm>
          <a:prstGeom prst="rect">
            <a:avLst/>
          </a:prstGeom>
          <a:solidFill>
            <a:schemeClr val="bg1"/>
          </a:solidFill>
          <a:ln w="9525">
            <a:noFill/>
            <a:miter lim="800000"/>
            <a:headEnd/>
            <a:tailEnd/>
          </a:ln>
        </p:spPr>
        <p:txBody>
          <a:bodyPr wrap="none">
            <a:spAutoFit/>
          </a:bodyPr>
          <a:lstStyle/>
          <a:p>
            <a:r>
              <a:rPr lang="en-GB"/>
              <a:t>2009</a:t>
            </a:r>
          </a:p>
        </p:txBody>
      </p:sp>
      <p:sp>
        <p:nvSpPr>
          <p:cNvPr id="46" name="Footer Placeholder 45"/>
          <p:cNvSpPr>
            <a:spLocks noGrp="1"/>
          </p:cNvSpPr>
          <p:nvPr>
            <p:ph type="ftr" sz="quarter" idx="11"/>
          </p:nvPr>
        </p:nvSpPr>
        <p:spPr/>
        <p:txBody>
          <a:bodyPr/>
          <a:lstStyle/>
          <a:p>
            <a:pPr>
              <a:defRPr/>
            </a:pPr>
            <a:r>
              <a:rPr lang="en-GB"/>
              <a:t>K. Artoos, CLIC-ACE5 03.02.2010</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linds(horizontal)">
                                      <p:cBhvr>
                                        <p:cTn id="7" dur="500"/>
                                        <p:tgtEl>
                                          <p:spTgt spid="25"/>
                                        </p:tgtEl>
                                      </p:cBhvr>
                                    </p:animEffect>
                                  </p:childTnLst>
                                </p:cTn>
                              </p:par>
                              <p:par>
                                <p:cTn id="8" presetID="3" presetClass="entr" presetSubtype="1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blinds(horizontal)">
                                      <p:cBhvr>
                                        <p:cTn id="10" dur="500"/>
                                        <p:tgtEl>
                                          <p:spTgt spid="26"/>
                                        </p:tgtEl>
                                      </p:cBhvr>
                                    </p:animEffect>
                                  </p:childTnLst>
                                </p:cTn>
                              </p:par>
                              <p:par>
                                <p:cTn id="11" presetID="3" presetClass="entr" presetSubtype="1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linds(horizontal)">
                                      <p:cBhvr>
                                        <p:cTn id="13" dur="500"/>
                                        <p:tgtEl>
                                          <p:spTgt spid="27"/>
                                        </p:tgtEl>
                                      </p:cBhvr>
                                    </p:animEffect>
                                  </p:childTnLst>
                                </p:cTn>
                              </p:par>
                              <p:par>
                                <p:cTn id="14" presetID="3" presetClass="entr" presetSubtype="1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blinds(horizontal)">
                                      <p:cBhvr>
                                        <p:cTn id="16" dur="500"/>
                                        <p:tgtEl>
                                          <p:spTgt spid="28"/>
                                        </p:tgtEl>
                                      </p:cBhvr>
                                    </p:animEffect>
                                  </p:childTnLst>
                                </p:cTn>
                              </p:par>
                              <p:par>
                                <p:cTn id="17" presetID="3" presetClass="entr" presetSubtype="1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linds(horizontal)">
                                      <p:cBhvr>
                                        <p:cTn id="19" dur="500"/>
                                        <p:tgtEl>
                                          <p:spTgt spid="29"/>
                                        </p:tgtEl>
                                      </p:cBhvr>
                                    </p:animEffect>
                                  </p:childTnLst>
                                </p:cTn>
                              </p:par>
                              <p:par>
                                <p:cTn id="20" presetID="3" presetClass="entr" presetSubtype="1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blinds(horizontal)">
                                      <p:cBhvr>
                                        <p:cTn id="22" dur="500"/>
                                        <p:tgtEl>
                                          <p:spTgt spid="30"/>
                                        </p:tgtEl>
                                      </p:cBhvr>
                                    </p:animEffect>
                                  </p:childTnLst>
                                </p:cTn>
                              </p:par>
                              <p:par>
                                <p:cTn id="23" presetID="3" presetClass="entr" presetSubtype="1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blinds(horizontal)">
                                      <p:cBhvr>
                                        <p:cTn id="25" dur="500"/>
                                        <p:tgtEl>
                                          <p:spTgt spid="31"/>
                                        </p:tgtEl>
                                      </p:cBhvr>
                                    </p:animEffect>
                                  </p:childTnLst>
                                </p:cTn>
                              </p:par>
                              <p:par>
                                <p:cTn id="26" presetID="3" presetClass="entr" presetSubtype="10"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blinds(horizontal)">
                                      <p:cBhvr>
                                        <p:cTn id="28" dur="500"/>
                                        <p:tgtEl>
                                          <p:spTgt spid="32"/>
                                        </p:tgtEl>
                                      </p:cBhvr>
                                    </p:animEffect>
                                  </p:childTnLst>
                                </p:cTn>
                              </p:par>
                              <p:par>
                                <p:cTn id="29" presetID="3" presetClass="entr" presetSubtype="1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blinds(horizontal)">
                                      <p:cBhvr>
                                        <p:cTn id="31" dur="500"/>
                                        <p:tgtEl>
                                          <p:spTgt spid="3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blinds(horizontal)">
                                      <p:cBhvr>
                                        <p:cTn id="34" dur="500"/>
                                        <p:tgtEl>
                                          <p:spTgt spid="3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blinds(horizontal)">
                                      <p:cBhvr>
                                        <p:cTn id="37" dur="500"/>
                                        <p:tgtEl>
                                          <p:spTgt spid="35"/>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blinds(horizontal)">
                                      <p:cBhvr>
                                        <p:cTn id="40" dur="500"/>
                                        <p:tgtEl>
                                          <p:spTgt spid="36"/>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blinds(horizontal)">
                                      <p:cBhvr>
                                        <p:cTn id="43" dur="500"/>
                                        <p:tgtEl>
                                          <p:spTgt spid="37"/>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blinds(horizontal)">
                                      <p:cBhvr>
                                        <p:cTn id="46" dur="500"/>
                                        <p:tgtEl>
                                          <p:spTgt spid="38"/>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blinds(horizontal)">
                                      <p:cBhvr>
                                        <p:cTn id="49" dur="500"/>
                                        <p:tgtEl>
                                          <p:spTgt spid="39"/>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blinds(horizontal)">
                                      <p:cBhvr>
                                        <p:cTn id="52" dur="500"/>
                                        <p:tgtEl>
                                          <p:spTgt spid="40"/>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blinds(horizontal)">
                                      <p:cBhvr>
                                        <p:cTn id="55" dur="500"/>
                                        <p:tgtEl>
                                          <p:spTgt spid="41"/>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blinds(horizontal)">
                                      <p:cBhvr>
                                        <p:cTn id="58" dur="500"/>
                                        <p:tgtEl>
                                          <p:spTgt spid="42"/>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blinds(horizontal)">
                                      <p:cBhvr>
                                        <p:cTn id="61" dur="500"/>
                                        <p:tgtEl>
                                          <p:spTgt spid="44"/>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blinds(horizontal)">
                                      <p:cBhvr>
                                        <p:cTn id="6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P spid="42" grpId="0"/>
      <p:bldP spid="44" grpId="0" animBg="1"/>
      <p:bldP spid="4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4089</TotalTime>
  <Words>2379</Words>
  <Application>Microsoft Office PowerPoint</Application>
  <PresentationFormat>On-screen Show (4:3)</PresentationFormat>
  <Paragraphs>430</Paragraphs>
  <Slides>30</Slides>
  <Notes>29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6" baseType="lpstr">
      <vt:lpstr>Arial</vt:lpstr>
      <vt:lpstr>Calibri</vt:lpstr>
      <vt:lpstr>Wingdings</vt:lpstr>
      <vt:lpstr>Comic Sans MS</vt:lpstr>
      <vt:lpstr>Office Theme</vt:lpstr>
      <vt:lpstr>Equation</vt:lpstr>
      <vt:lpstr>Slide 1</vt:lpstr>
      <vt:lpstr>Requirements Stability</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kartoos</dc:creator>
  <cp:lastModifiedBy>kartoos</cp:lastModifiedBy>
  <cp:revision>260</cp:revision>
  <dcterms:created xsi:type="dcterms:W3CDTF">2010-01-26T10:26:12Z</dcterms:created>
  <dcterms:modified xsi:type="dcterms:W3CDTF">2010-02-03T07:19:58Z</dcterms:modified>
</cp:coreProperties>
</file>