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60" r:id="rId2"/>
    <p:sldId id="270" r:id="rId3"/>
    <p:sldId id="257" r:id="rId4"/>
    <p:sldId id="261" r:id="rId5"/>
    <p:sldId id="267" r:id="rId6"/>
    <p:sldId id="268" r:id="rId7"/>
    <p:sldId id="274" r:id="rId8"/>
    <p:sldId id="263" r:id="rId9"/>
    <p:sldId id="258" r:id="rId10"/>
    <p:sldId id="259" r:id="rId11"/>
    <p:sldId id="266" r:id="rId12"/>
    <p:sldId id="269" r:id="rId13"/>
    <p:sldId id="271" r:id="rId14"/>
    <p:sldId id="264" r:id="rId15"/>
    <p:sldId id="262" r:id="rId16"/>
    <p:sldId id="265" r:id="rId17"/>
    <p:sldId id="272" r:id="rId18"/>
    <p:sldId id="273" r:id="rId19"/>
    <p:sldId id="275" r:id="rId20"/>
    <p:sldId id="276" r:id="rId21"/>
    <p:sldId id="277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55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BF342E-B642-4E5D-8DB8-B3080D6248EE}" type="datetimeFigureOut">
              <a:rPr lang="en-US" smtClean="0"/>
              <a:t>2/4/2010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60AFE8-8606-4C65-8806-ED97C672DF86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E2093A-0216-4DC5-9C94-9891A5669AAD}" type="slidenum">
              <a:rPr lang="en-GB" smtClean="0"/>
              <a:pPr/>
              <a:t>1</a:t>
            </a:fld>
            <a:endParaRPr lang="en-GB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E2093A-0216-4DC5-9C94-9891A5669AAD}" type="slidenum">
              <a:rPr lang="en-GB" smtClean="0"/>
              <a:pPr/>
              <a:t>2</a:t>
            </a:fld>
            <a:endParaRPr lang="en-GB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E2093A-0216-4DC5-9C94-9891A5669AAD}" type="slidenum">
              <a:rPr lang="en-GB" smtClean="0"/>
              <a:pPr/>
              <a:t>3</a:t>
            </a:fld>
            <a:endParaRPr lang="en-GB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4C8EF3E-D939-4106-B6BB-5D1FBA12391A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933BD-3175-49FB-8F70-096FCE7ED3A3}" type="datetime1">
              <a:rPr lang="en-US" smtClean="0"/>
              <a:t>2/4/2010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CLIC-ACE5_04.02.2010 K.Artoos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E072E-0EE2-4427-85FC-20E2B8B5CD3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FC6FA-BC79-4C47-95B6-DA879DD8B7DF}" type="datetime1">
              <a:rPr lang="en-US" smtClean="0"/>
              <a:t>2/4/2010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CLIC-ACE5_04.02.2010 K.Artoos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E072E-0EE2-4427-85FC-20E2B8B5CD3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871BD-ED59-47E5-8DE9-9330163B74AB}" type="datetime1">
              <a:rPr lang="en-US" smtClean="0"/>
              <a:t>2/4/2010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CLIC-ACE5_04.02.2010 K.Artoos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E072E-0EE2-4427-85FC-20E2B8B5CD3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16AA2-9304-4C55-A9F1-82BA01023AC0}" type="datetime1">
              <a:rPr lang="en-US" smtClean="0"/>
              <a:t>2/4/2010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CLIC-ACE5_04.02.2010 K.Artoos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E072E-0EE2-4427-85FC-20E2B8B5CD3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DF03E-04F7-4C6C-B454-60B60C67503F}" type="datetime1">
              <a:rPr lang="en-US" smtClean="0"/>
              <a:t>2/4/2010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CLIC-ACE5_04.02.2010 K.Artoos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E072E-0EE2-4427-85FC-20E2B8B5CD3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798A2-9DDB-486E-AEBB-192DDF43E90E}" type="datetime1">
              <a:rPr lang="en-US" smtClean="0"/>
              <a:t>2/4/2010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CLIC-ACE5_04.02.2010 K.Artoos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E072E-0EE2-4427-85FC-20E2B8B5CD3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6926D-AC5B-42D2-8292-93A472249D8C}" type="datetime1">
              <a:rPr lang="en-US" smtClean="0"/>
              <a:t>2/4/2010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CLIC-ACE5_04.02.2010 K.Artoos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E072E-0EE2-4427-85FC-20E2B8B5CD3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063D9-3051-4774-83FD-4210873D06D6}" type="datetime1">
              <a:rPr lang="en-US" smtClean="0"/>
              <a:t>2/4/2010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CLIC-ACE5_04.02.2010 K.Artoos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E072E-0EE2-4427-85FC-20E2B8B5CD3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B8BB5-EA1E-4957-AE73-AEEA27F72622}" type="datetime1">
              <a:rPr lang="en-US" smtClean="0"/>
              <a:t>2/4/2010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CLIC-ACE5_04.02.2010 K.Artoos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E072E-0EE2-4427-85FC-20E2B8B5CD3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211BF-E42A-4E30-884B-8CCF969D97B5}" type="datetime1">
              <a:rPr lang="en-US" smtClean="0"/>
              <a:t>2/4/2010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CLIC-ACE5_04.02.2010 K.Artoos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E072E-0EE2-4427-85FC-20E2B8B5CD3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42E0B-436E-4C67-9C18-BE9854A56AC1}" type="datetime1">
              <a:rPr lang="en-US" smtClean="0"/>
              <a:t>2/4/2010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CLIC-ACE5_04.02.2010 K.Artoos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E072E-0EE2-4427-85FC-20E2B8B5CD3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C553CC-6DA3-4AF4-96CA-E2C92D472D05}" type="datetime1">
              <a:rPr lang="en-US" smtClean="0"/>
              <a:t>2/4/2010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CLIC-ACE5_04.02.2010 K.Artoos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2E072E-0EE2-4427-85FC-20E2B8B5CD3B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0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12" Type="http://schemas.openxmlformats.org/officeDocument/2006/relationships/image" Target="../media/image1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11" Type="http://schemas.openxmlformats.org/officeDocument/2006/relationships/image" Target="../media/image4.png"/><Relationship Id="rId5" Type="http://schemas.openxmlformats.org/officeDocument/2006/relationships/image" Target="../media/image36.png"/><Relationship Id="rId10" Type="http://schemas.openxmlformats.org/officeDocument/2006/relationships/image" Target="../media/image41.png"/><Relationship Id="rId4" Type="http://schemas.openxmlformats.org/officeDocument/2006/relationships/image" Target="../media/image35.png"/><Relationship Id="rId9" Type="http://schemas.openxmlformats.org/officeDocument/2006/relationships/image" Target="../media/image4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7" Type="http://schemas.openxmlformats.org/officeDocument/2006/relationships/image" Target="../media/image47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pn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jpeg"/><Relationship Id="rId3" Type="http://schemas.openxmlformats.org/officeDocument/2006/relationships/image" Target="../media/image59.jpeg"/><Relationship Id="rId7" Type="http://schemas.openxmlformats.org/officeDocument/2006/relationships/image" Target="../media/image62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jpeg"/><Relationship Id="rId5" Type="http://schemas.openxmlformats.org/officeDocument/2006/relationships/image" Target="../media/image1.jpeg"/><Relationship Id="rId4" Type="http://schemas.openxmlformats.org/officeDocument/2006/relationships/image" Target="../media/image60.jpeg"/><Relationship Id="rId9" Type="http://schemas.openxmlformats.org/officeDocument/2006/relationships/image" Target="../media/image6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eg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image" Target="../media/image13.png"/><Relationship Id="rId7" Type="http://schemas.openxmlformats.org/officeDocument/2006/relationships/image" Target="../media/image17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2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jpeg"/><Relationship Id="rId7" Type="http://schemas.openxmlformats.org/officeDocument/2006/relationships/image" Target="../media/image27.png"/><Relationship Id="rId2" Type="http://schemas.openxmlformats.org/officeDocument/2006/relationships/slideLayout" Target="../slideLayouts/slideLayout2.xml"/><Relationship Id="rId1" Type="http://schemas.openxmlformats.org/officeDocument/2006/relationships/video" Target="https://edms.cern.ch/file/1053042/1/GIRDER_Mode1_40Hz.avi" TargetMode="Externa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emf"/><Relationship Id="rId9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 descr="ClicStab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0958" y="71414"/>
            <a:ext cx="1584325" cy="912813"/>
          </a:xfrm>
          <a:prstGeom prst="rect">
            <a:avLst/>
          </a:prstGeom>
          <a:noFill/>
        </p:spPr>
      </p:pic>
      <p:sp>
        <p:nvSpPr>
          <p:cNvPr id="17" name="Content Placeholder 1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dirty="0" smtClean="0"/>
              <a:t>“something about ground vibration measurements”</a:t>
            </a:r>
            <a:endParaRPr lang="en-GB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CLIC-ACE5_04.02.2010 K.Artoos</a:t>
            </a:r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642910" y="5643578"/>
            <a:ext cx="45678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K.Artoos</a:t>
            </a:r>
            <a:endParaRPr lang="en-GB" dirty="0" smtClean="0"/>
          </a:p>
          <a:p>
            <a:r>
              <a:rPr lang="en-GB" dirty="0" smtClean="0"/>
              <a:t>Slides from </a:t>
            </a:r>
            <a:r>
              <a:rPr lang="en-GB" dirty="0" err="1" smtClean="0"/>
              <a:t>M.Guinchard</a:t>
            </a:r>
            <a:r>
              <a:rPr lang="en-GB" dirty="0" smtClean="0"/>
              <a:t>, Ch. Collette, M. Sylte</a:t>
            </a:r>
            <a:endParaRPr lang="en-GB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E072E-0EE2-4427-85FC-20E2B8B5CD3B}" type="slidenum">
              <a:rPr lang="en-GB" smtClean="0"/>
              <a:t>1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95" name="Picture 11"/>
          <p:cNvPicPr>
            <a:picLocks noChangeAspect="1" noChangeArrowheads="1"/>
          </p:cNvPicPr>
          <p:nvPr/>
        </p:nvPicPr>
        <p:blipFill>
          <a:blip r:embed="rId2" cstate="print"/>
          <a:srcRect r="49425" b="49915"/>
          <a:stretch>
            <a:fillRect/>
          </a:stretch>
        </p:blipFill>
        <p:spPr bwMode="auto">
          <a:xfrm>
            <a:off x="174625" y="1050925"/>
            <a:ext cx="7755119" cy="4949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1990" name="Text Box 6"/>
          <p:cNvSpPr txBox="1">
            <a:spLocks noChangeArrowheads="1"/>
          </p:cNvSpPr>
          <p:nvPr/>
        </p:nvSpPr>
        <p:spPr bwMode="auto">
          <a:xfrm>
            <a:off x="1863725" y="571500"/>
            <a:ext cx="414363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 dirty="0"/>
              <a:t>Color </a:t>
            </a:r>
            <a:r>
              <a:rPr lang="en-US" sz="2000" b="1" dirty="0" smtClean="0"/>
              <a:t>map LHC tunnel measurements</a:t>
            </a:r>
            <a:endParaRPr lang="en-US" sz="2000" b="1" dirty="0"/>
          </a:p>
        </p:txBody>
      </p:sp>
      <p:pic>
        <p:nvPicPr>
          <p:cNvPr id="9" name="Picture 2" descr="ClicStab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0958" y="71414"/>
            <a:ext cx="1584325" cy="912813"/>
          </a:xfrm>
          <a:prstGeom prst="rect">
            <a:avLst/>
          </a:prstGeom>
          <a:noFill/>
        </p:spPr>
      </p:pic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CLIC-ACE5_04.02.2010 K.Artoos</a:t>
            </a:r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E072E-0EE2-4427-85FC-20E2B8B5CD3B}" type="slidenum">
              <a:rPr lang="en-GB" smtClean="0"/>
              <a:t>10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2357430"/>
            <a:ext cx="4306887" cy="289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1793875" y="598488"/>
            <a:ext cx="3397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b="1"/>
              <a:t>Example influence ventilation</a:t>
            </a: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5346700" y="581025"/>
            <a:ext cx="781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CH"/>
              <a:t>CLEX</a:t>
            </a:r>
            <a:endParaRPr lang="en-US"/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285992"/>
            <a:ext cx="4267200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 descr="ClicStabLog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00958" y="71414"/>
            <a:ext cx="1584325" cy="912813"/>
          </a:xfrm>
          <a:prstGeom prst="rect">
            <a:avLst/>
          </a:prstGeom>
          <a:noFill/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CLIC-ACE5_04.02.2010 K.Artoos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E072E-0EE2-4427-85FC-20E2B8B5CD3B}" type="slidenum">
              <a:rPr lang="en-GB" smtClean="0"/>
              <a:t>11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4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8" y="2071688"/>
            <a:ext cx="4087812" cy="165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714375" y="1571625"/>
            <a:ext cx="428625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fr-CH" dirty="0" err="1">
                <a:latin typeface="+mn-lt"/>
              </a:rPr>
              <a:t>Two</a:t>
            </a:r>
            <a:r>
              <a:rPr lang="fr-CH" dirty="0">
                <a:latin typeface="+mn-lt"/>
              </a:rPr>
              <a:t> </a:t>
            </a:r>
            <a:r>
              <a:rPr lang="fr-CH" dirty="0" err="1">
                <a:latin typeface="+mn-lt"/>
              </a:rPr>
              <a:t>geophones</a:t>
            </a:r>
            <a:r>
              <a:rPr lang="fr-CH" dirty="0">
                <a:latin typeface="+mn-lt"/>
              </a:rPr>
              <a:t> </a:t>
            </a:r>
            <a:r>
              <a:rPr lang="fr-CH" dirty="0" err="1">
                <a:latin typeface="+mn-lt"/>
              </a:rPr>
              <a:t>side</a:t>
            </a:r>
            <a:r>
              <a:rPr lang="fr-CH" dirty="0">
                <a:latin typeface="+mn-lt"/>
              </a:rPr>
              <a:t> by </a:t>
            </a:r>
            <a:r>
              <a:rPr lang="fr-CH" dirty="0" err="1">
                <a:latin typeface="+mn-lt"/>
              </a:rPr>
              <a:t>side</a:t>
            </a:r>
            <a:r>
              <a:rPr lang="fr-CH" dirty="0">
                <a:latin typeface="+mn-lt"/>
              </a:rPr>
              <a:t>:</a:t>
            </a:r>
            <a:endParaRPr lang="en-US" dirty="0">
              <a:latin typeface="+mn-lt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0" y="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lang="fr-CH" sz="4000" dirty="0">
                <a:solidFill>
                  <a:schemeClr val="tx2"/>
                </a:solidFill>
              </a:rPr>
              <a:t>		</a:t>
            </a:r>
            <a:r>
              <a:rPr lang="fr-CH" sz="3200" dirty="0" err="1">
                <a:solidFill>
                  <a:schemeClr val="tx2"/>
                </a:solidFill>
              </a:rPr>
              <a:t>Sensor</a:t>
            </a:r>
            <a:r>
              <a:rPr lang="fr-CH" sz="3200" dirty="0">
                <a:solidFill>
                  <a:schemeClr val="tx2"/>
                </a:solidFill>
              </a:rPr>
              <a:t> noise </a:t>
            </a:r>
          </a:p>
        </p:txBody>
      </p:sp>
      <p:pic>
        <p:nvPicPr>
          <p:cNvPr id="10445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38" y="2357438"/>
            <a:ext cx="33861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45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4938" y="3071813"/>
            <a:ext cx="3486150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45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750" y="5500688"/>
            <a:ext cx="1428750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456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4375" y="4143375"/>
            <a:ext cx="2000250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457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4375" y="5000625"/>
            <a:ext cx="2740025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458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00813" y="5643563"/>
            <a:ext cx="1643062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459" name="Picture 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786313" y="4786313"/>
            <a:ext cx="342900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460" name="Picture 10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857750" y="3929063"/>
            <a:ext cx="3357563" cy="83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500063" y="5640388"/>
            <a:ext cx="928687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fr-CH" dirty="0" err="1">
                <a:latin typeface="+mn-lt"/>
              </a:rPr>
              <a:t>where</a:t>
            </a:r>
            <a:endParaRPr lang="en-US" dirty="0">
              <a:latin typeface="+mn-lt"/>
            </a:endParaRPr>
          </a:p>
        </p:txBody>
      </p:sp>
      <p:sp>
        <p:nvSpPr>
          <p:cNvPr id="15" name="Left Brace 14"/>
          <p:cNvSpPr/>
          <p:nvPr/>
        </p:nvSpPr>
        <p:spPr>
          <a:xfrm>
            <a:off x="4929188" y="2286000"/>
            <a:ext cx="214312" cy="1214438"/>
          </a:xfrm>
          <a:prstGeom prst="leftBrac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/>
          </a:p>
        </p:txBody>
      </p:sp>
      <p:sp>
        <p:nvSpPr>
          <p:cNvPr id="16" name="Striped Right Arrow 15"/>
          <p:cNvSpPr/>
          <p:nvPr/>
        </p:nvSpPr>
        <p:spPr>
          <a:xfrm>
            <a:off x="3929063" y="4643438"/>
            <a:ext cx="571500" cy="357187"/>
          </a:xfrm>
          <a:prstGeom prst="striped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/>
          </a:p>
        </p:txBody>
      </p:sp>
      <p:sp>
        <p:nvSpPr>
          <p:cNvPr id="17" name="Left Brace 16"/>
          <p:cNvSpPr/>
          <p:nvPr/>
        </p:nvSpPr>
        <p:spPr>
          <a:xfrm>
            <a:off x="285750" y="4214813"/>
            <a:ext cx="214313" cy="1214437"/>
          </a:xfrm>
          <a:prstGeom prst="leftBrac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/>
          </a:p>
        </p:txBody>
      </p:sp>
      <p:sp>
        <p:nvSpPr>
          <p:cNvPr id="18" name="Left Brace 17"/>
          <p:cNvSpPr/>
          <p:nvPr/>
        </p:nvSpPr>
        <p:spPr>
          <a:xfrm>
            <a:off x="4643438" y="4214813"/>
            <a:ext cx="214312" cy="1214437"/>
          </a:xfrm>
          <a:prstGeom prst="leftBrac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4286250" y="5608638"/>
            <a:ext cx="1928813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fr-CH" dirty="0">
                <a:latin typeface="+mn-lt"/>
              </a:rPr>
              <a:t>Signal to noise </a:t>
            </a:r>
            <a:r>
              <a:rPr lang="fr-CH" dirty="0" err="1">
                <a:latin typeface="+mn-lt"/>
              </a:rPr>
              <a:t>spectrum</a:t>
            </a:r>
            <a:r>
              <a:rPr lang="fr-CH" dirty="0">
                <a:latin typeface="+mn-lt"/>
              </a:rPr>
              <a:t> ratio:</a:t>
            </a:r>
            <a:endParaRPr lang="en-US" dirty="0">
              <a:latin typeface="+mn-lt"/>
            </a:endParaRPr>
          </a:p>
        </p:txBody>
      </p:sp>
      <p:sp>
        <p:nvSpPr>
          <p:cNvPr id="104467" name="Rectangle 19"/>
          <p:cNvSpPr>
            <a:spLocks noChangeArrowheads="1"/>
          </p:cNvSpPr>
          <p:nvPr/>
        </p:nvSpPr>
        <p:spPr bwMode="auto">
          <a:xfrm>
            <a:off x="5357813" y="1285875"/>
            <a:ext cx="321468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/>
              <a:t>C. Montag</a:t>
            </a:r>
            <a:r>
              <a:rPr lang="en-US" i="1"/>
              <a:t>. PhD thesis, Hamburg University, 1996.</a:t>
            </a:r>
            <a:endParaRPr lang="en-US"/>
          </a:p>
        </p:txBody>
      </p:sp>
      <p:sp>
        <p:nvSpPr>
          <p:cNvPr id="104471" name="TextBox 23"/>
          <p:cNvSpPr txBox="1">
            <a:spLocks noChangeArrowheads="1"/>
          </p:cNvSpPr>
          <p:nvPr/>
        </p:nvSpPr>
        <p:spPr bwMode="auto">
          <a:xfrm>
            <a:off x="1928794" y="1071546"/>
            <a:ext cx="1905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fr-CH" sz="1200" i="1"/>
              <a:t>Prepared by C. Collette</a:t>
            </a:r>
            <a:endParaRPr lang="en-US" sz="1200" i="1"/>
          </a:p>
        </p:txBody>
      </p:sp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14282" y="142852"/>
            <a:ext cx="1612784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Footer Placeholder 2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CLIC-ACE5_04.02.2010 K.Artoos</a:t>
            </a:r>
            <a:endParaRPr lang="en-GB"/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E072E-0EE2-4427-85FC-20E2B8B5CD3B}" type="slidenum">
              <a:rPr lang="en-GB" smtClean="0"/>
              <a:t>12</a:t>
            </a:fld>
            <a:endParaRPr lang="en-GB"/>
          </a:p>
        </p:txBody>
      </p:sp>
      <p:pic>
        <p:nvPicPr>
          <p:cNvPr id="27" name="Picture 2" descr="ClicStabLogo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500958" y="71414"/>
            <a:ext cx="1584325" cy="9128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ACE090527</a:t>
            </a:r>
          </a:p>
        </p:txBody>
      </p:sp>
      <p:sp>
        <p:nvSpPr>
          <p:cNvPr id="17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Hauviller</a:t>
            </a:r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D69AC-90E4-4E06-B2DC-81C597D0A018}" type="slidenum">
              <a:rPr lang="en-US"/>
              <a:pPr/>
              <a:t>13</a:t>
            </a:fld>
            <a:endParaRPr lang="en-US"/>
          </a:p>
        </p:txBody>
      </p:sp>
      <p:pic>
        <p:nvPicPr>
          <p:cNvPr id="105474" name="Picture 10" descr="grou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1428750"/>
            <a:ext cx="4325938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1"/>
          <p:cNvSpPr txBox="1">
            <a:spLocks/>
          </p:cNvSpPr>
          <p:nvPr/>
        </p:nvSpPr>
        <p:spPr bwMode="auto">
          <a:xfrm>
            <a:off x="0" y="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fr-CH" sz="3200" kern="0" dirty="0" err="1">
                <a:solidFill>
                  <a:schemeClr val="tx2"/>
                </a:solidFill>
                <a:latin typeface="+mn-lt"/>
                <a:ea typeface="+mj-ea"/>
                <a:cs typeface="+mj-cs"/>
              </a:rPr>
              <a:t>Sensor</a:t>
            </a:r>
            <a:r>
              <a:rPr lang="fr-CH" sz="3200" kern="0" dirty="0">
                <a:solidFill>
                  <a:schemeClr val="tx2"/>
                </a:solidFill>
                <a:latin typeface="+mn-lt"/>
                <a:ea typeface="+mj-ea"/>
                <a:cs typeface="+mj-cs"/>
              </a:rPr>
              <a:t> noise </a:t>
            </a:r>
            <a:r>
              <a:rPr lang="fr-CH" sz="3200" kern="0" dirty="0" err="1">
                <a:solidFill>
                  <a:schemeClr val="tx2"/>
                </a:solidFill>
                <a:latin typeface="+mn-lt"/>
                <a:ea typeface="+mj-ea"/>
                <a:cs typeface="+mj-cs"/>
              </a:rPr>
              <a:t>detection</a:t>
            </a:r>
            <a:endParaRPr lang="en-US" sz="3200" kern="0" dirty="0">
              <a:solidFill>
                <a:schemeClr val="tx2"/>
              </a:solidFill>
              <a:latin typeface="+mn-lt"/>
              <a:ea typeface="+mj-ea"/>
              <a:cs typeface="+mj-cs"/>
            </a:endParaRPr>
          </a:p>
        </p:txBody>
      </p:sp>
      <p:pic>
        <p:nvPicPr>
          <p:cNvPr id="105476" name="Picture 3" descr="sigsn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5" y="3924300"/>
            <a:ext cx="4214813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Connector 5"/>
          <p:cNvCxnSpPr/>
          <p:nvPr/>
        </p:nvCxnSpPr>
        <p:spPr>
          <a:xfrm>
            <a:off x="785813" y="5500688"/>
            <a:ext cx="1500187" cy="158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5400000" flipH="1" flipV="1">
            <a:off x="1677194" y="5822157"/>
            <a:ext cx="1216025" cy="158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5479" name="Picture 11" descr="sigpsd_1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8713" y="1714500"/>
            <a:ext cx="4205287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Striped Right Arrow 12"/>
          <p:cNvSpPr/>
          <p:nvPr/>
        </p:nvSpPr>
        <p:spPr>
          <a:xfrm>
            <a:off x="4714875" y="2500313"/>
            <a:ext cx="357188" cy="357187"/>
          </a:xfrm>
          <a:prstGeom prst="striped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/>
          </a:p>
        </p:txBody>
      </p:sp>
      <p:pic>
        <p:nvPicPr>
          <p:cNvPr id="105481" name="Picture 14" descr="sigsd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29188" y="4071938"/>
            <a:ext cx="3943350" cy="2652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Striped Right Arrow 15"/>
          <p:cNvSpPr/>
          <p:nvPr/>
        </p:nvSpPr>
        <p:spPr>
          <a:xfrm>
            <a:off x="4714875" y="4357688"/>
            <a:ext cx="357188" cy="357187"/>
          </a:xfrm>
          <a:prstGeom prst="striped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/>
          </a:p>
        </p:txBody>
      </p:sp>
      <p:pic>
        <p:nvPicPr>
          <p:cNvPr id="105483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86625" y="4357688"/>
            <a:ext cx="1371600" cy="30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5484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54913" y="2000250"/>
            <a:ext cx="98425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5489" name="TextBox 19"/>
          <p:cNvSpPr txBox="1">
            <a:spLocks noChangeArrowheads="1"/>
          </p:cNvSpPr>
          <p:nvPr/>
        </p:nvSpPr>
        <p:spPr bwMode="auto">
          <a:xfrm>
            <a:off x="6934200" y="304800"/>
            <a:ext cx="1905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fr-CH" sz="1200" i="1"/>
              <a:t>Prepared by C. Collette</a:t>
            </a:r>
            <a:endParaRPr lang="en-US" sz="1200" i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3857620" cy="857232"/>
          </a:xfrm>
        </p:spPr>
        <p:txBody>
          <a:bodyPr>
            <a:normAutofit/>
          </a:bodyPr>
          <a:lstStyle/>
          <a:p>
            <a:r>
              <a:rPr lang="nb-NO" sz="2800" dirty="0" smtClean="0"/>
              <a:t>Sensor Noise</a:t>
            </a:r>
            <a:endParaRPr lang="en-US" sz="2800" dirty="0"/>
          </a:p>
        </p:txBody>
      </p:sp>
      <p:pic>
        <p:nvPicPr>
          <p:cNvPr id="10" name="Picture 9" descr="noise curve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86116" y="642918"/>
            <a:ext cx="5400712" cy="3000396"/>
          </a:xfrm>
          <a:prstGeom prst="rect">
            <a:avLst/>
          </a:prstGeom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071546"/>
            <a:ext cx="2305044" cy="1735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6" descr="noise_geo.jpg"/>
          <p:cNvPicPr>
            <a:picLocks noChangeAspect="1"/>
          </p:cNvPicPr>
          <p:nvPr/>
        </p:nvPicPr>
        <p:blipFill>
          <a:blip r:embed="rId4" cstate="print"/>
          <a:srcRect t="58065" r="22610"/>
          <a:stretch>
            <a:fillRect/>
          </a:stretch>
        </p:blipFill>
        <p:spPr bwMode="auto">
          <a:xfrm>
            <a:off x="3357554" y="3786190"/>
            <a:ext cx="5085760" cy="2595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" y="4343400"/>
            <a:ext cx="25908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9600" y="4724400"/>
            <a:ext cx="27432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0"/>
          <p:cNvSpPr txBox="1">
            <a:spLocks noChangeArrowheads="1"/>
          </p:cNvSpPr>
          <p:nvPr/>
        </p:nvSpPr>
        <p:spPr bwMode="auto">
          <a:xfrm>
            <a:off x="533400" y="5257800"/>
            <a:ext cx="29718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CH">
                <a:latin typeface="Comic Sans MS" pitchFamily="66" charset="0"/>
              </a:rPr>
              <a:t>At high frequency, the </a:t>
            </a:r>
            <a:r>
              <a:rPr lang="fr-CH">
                <a:solidFill>
                  <a:srgbClr val="FF0000"/>
                </a:solidFill>
                <a:latin typeface="Comic Sans MS" pitchFamily="66" charset="0"/>
              </a:rPr>
              <a:t>sensor noise increases linearly with signal level</a:t>
            </a:r>
            <a:endParaRPr lang="en-US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6488668"/>
            <a:ext cx="20158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C. Collette, M. Sylte</a:t>
            </a:r>
            <a:endParaRPr lang="en-GB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CLIC-ACE5_04.02.2010 K.Artoos</a:t>
            </a:r>
            <a:endParaRPr lang="en-GB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E072E-0EE2-4427-85FC-20E2B8B5CD3B}" type="slidenum">
              <a:rPr lang="en-GB" smtClean="0"/>
              <a:t>14</a:t>
            </a:fld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>
            <a:normAutofit/>
          </a:bodyPr>
          <a:lstStyle/>
          <a:p>
            <a:r>
              <a:rPr lang="fr-CH" sz="2400" dirty="0" err="1" smtClean="0"/>
              <a:t>Sensor</a:t>
            </a:r>
            <a:r>
              <a:rPr lang="fr-CH" sz="2400" dirty="0" smtClean="0"/>
              <a:t> Noise</a:t>
            </a:r>
            <a:endParaRPr lang="en-US" sz="2400" dirty="0" smtClean="0"/>
          </a:p>
        </p:txBody>
      </p:sp>
      <p:pic>
        <p:nvPicPr>
          <p:cNvPr id="19461" name="Picture 32" descr="ClicStab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54" y="1500174"/>
            <a:ext cx="4575591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214282" y="1857364"/>
            <a:ext cx="32861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400" dirty="0" smtClean="0"/>
              <a:t>Seismic accelerometers</a:t>
            </a:r>
          </a:p>
          <a:p>
            <a:r>
              <a:rPr lang="nb-NO" sz="1600" dirty="0" smtClean="0"/>
              <a:t>(</a:t>
            </a:r>
            <a:r>
              <a:rPr lang="en-US" sz="1600" dirty="0" err="1" smtClean="0"/>
              <a:t>Brüel</a:t>
            </a:r>
            <a:r>
              <a:rPr lang="en-US" sz="1600" dirty="0" smtClean="0"/>
              <a:t> &amp; </a:t>
            </a:r>
            <a:r>
              <a:rPr lang="en-US" sz="1600" dirty="0" err="1" smtClean="0"/>
              <a:t>Kjær</a:t>
            </a:r>
            <a:r>
              <a:rPr lang="en-US" sz="1600" baseline="30000" dirty="0" err="1" smtClean="0"/>
              <a:t>TM</a:t>
            </a:r>
            <a:r>
              <a:rPr lang="en-US" sz="1600" dirty="0" smtClean="0"/>
              <a:t> </a:t>
            </a:r>
            <a:r>
              <a:rPr lang="en-GB" sz="1600" dirty="0" smtClean="0"/>
              <a:t>type 8340)</a:t>
            </a:r>
            <a:endParaRPr lang="en-US" sz="1600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CLIC-ACE5_04.02.2010 K.Artoos</a:t>
            </a:r>
            <a:endParaRPr lang="en-GB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E072E-0EE2-4427-85FC-20E2B8B5CD3B}" type="slidenum">
              <a:rPr lang="en-GB" smtClean="0"/>
              <a:t>15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>
            <a:normAutofit/>
          </a:bodyPr>
          <a:lstStyle/>
          <a:p>
            <a:r>
              <a:rPr lang="nb-NO" sz="2800" dirty="0" smtClean="0"/>
              <a:t>Use of the seismometers– CMG-6T </a:t>
            </a:r>
            <a:r>
              <a:rPr lang="nb-NO" sz="2800" dirty="0" smtClean="0"/>
              <a:t>Guralp seismometers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446031" y="3976695"/>
            <a:ext cx="438156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 dirty="0" smtClean="0"/>
              <a:t>PSI + Cesr TA: Influence </a:t>
            </a:r>
            <a:r>
              <a:rPr lang="nb-NO" sz="2000" dirty="0" smtClean="0"/>
              <a:t>from magnetic fields and radiation: </a:t>
            </a:r>
          </a:p>
          <a:p>
            <a:pPr marL="180975"/>
            <a:r>
              <a:rPr lang="nb-NO" sz="2000" b="1" dirty="0" smtClean="0"/>
              <a:t>The sensors were placed about 2 m from the quadrupole. No effect was observed from the magnetic field. The effect from radiation </a:t>
            </a:r>
            <a:r>
              <a:rPr lang="nb-NO" sz="2000" b="1" dirty="0" smtClean="0"/>
              <a:t>needs </a:t>
            </a:r>
            <a:r>
              <a:rPr lang="nb-NO" sz="2000" b="1" dirty="0" smtClean="0"/>
              <a:t>more investigation. </a:t>
            </a:r>
            <a:endParaRPr lang="en-US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14282" y="1214422"/>
            <a:ext cx="42355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 dirty="0" smtClean="0"/>
              <a:t>Influence from thermal conditions: </a:t>
            </a:r>
          </a:p>
          <a:p>
            <a:pPr marL="180975"/>
            <a:r>
              <a:rPr lang="nb-NO" sz="2000" b="1" dirty="0" smtClean="0"/>
              <a:t>Long </a:t>
            </a:r>
            <a:r>
              <a:rPr lang="nb-NO" sz="2000" b="1" dirty="0" smtClean="0"/>
              <a:t>settling time </a:t>
            </a:r>
            <a:endParaRPr lang="nb-NO" sz="2000" b="1" dirty="0" smtClean="0"/>
          </a:p>
          <a:p>
            <a:pPr marL="180975"/>
            <a:r>
              <a:rPr lang="nb-NO" sz="2000" b="1" dirty="0" smtClean="0"/>
              <a:t>noise reduction</a:t>
            </a:r>
            <a:endParaRPr lang="nb-NO" sz="2000" b="1" dirty="0"/>
          </a:p>
          <a:p>
            <a:pPr marL="180975"/>
            <a:r>
              <a:rPr lang="nb-NO" sz="2000" b="1" dirty="0" smtClean="0"/>
              <a:t>cover</a:t>
            </a:r>
          </a:p>
        </p:txBody>
      </p:sp>
      <p:pic>
        <p:nvPicPr>
          <p:cNvPr id="65537" name="Picture 1" descr="G:\Workspaces\m\MechanicalMeasurement\Data\EDMS_1050039\Pictures\DSCN35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92721" y="3867156"/>
            <a:ext cx="3360000" cy="2520000"/>
          </a:xfrm>
          <a:prstGeom prst="rect">
            <a:avLst/>
          </a:prstGeom>
          <a:noFill/>
        </p:spPr>
      </p:pic>
      <p:pic>
        <p:nvPicPr>
          <p:cNvPr id="65538" name="Picture 2" descr="G:\Workspaces\m\MechanicalMeasurement\Magnus\Pictures\Equipment\low frequency drift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8280" y="982957"/>
            <a:ext cx="3600000" cy="2731795"/>
          </a:xfrm>
          <a:prstGeom prst="rect">
            <a:avLst/>
          </a:prstGeom>
          <a:noFill/>
        </p:spPr>
      </p:pic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CLIC-ACE5_04.02.2010 K.Artoos</a:t>
            </a:r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E072E-0EE2-4427-85FC-20E2B8B5CD3B}" type="slidenum">
              <a:rPr lang="en-GB" smtClean="0"/>
              <a:t>16</a:t>
            </a:fld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IMGP4805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12763" y="982629"/>
            <a:ext cx="6408737" cy="480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IMGP4802.JPG"/>
          <p:cNvPicPr>
            <a:picLocks noChangeAspect="1"/>
          </p:cNvPicPr>
          <p:nvPr/>
        </p:nvPicPr>
        <p:blipFill>
          <a:blip r:embed="rId3" cstate="print">
            <a:lum bright="10000"/>
          </a:blip>
          <a:srcRect/>
          <a:stretch>
            <a:fillRect/>
          </a:stretch>
        </p:blipFill>
        <p:spPr bwMode="auto">
          <a:xfrm>
            <a:off x="179388" y="4421154"/>
            <a:ext cx="2743200" cy="1906588"/>
          </a:xfrm>
          <a:prstGeom prst="rect">
            <a:avLst/>
          </a:prstGeom>
          <a:noFill/>
          <a:ln w="28575">
            <a:solidFill>
              <a:schemeClr val="bg2"/>
            </a:solidFill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1403350" y="1422323"/>
            <a:ext cx="914400" cy="609600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716463" y="4878310"/>
            <a:ext cx="1600200" cy="1143000"/>
          </a:xfrm>
          <a:prstGeom prst="rect">
            <a:avLst/>
          </a:prstGeom>
          <a:noFill/>
          <a:ln w="28575" algn="ctr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dk1"/>
              </a:solidFill>
              <a:latin typeface="+mn-lt"/>
            </a:endParaRPr>
          </a:p>
        </p:txBody>
      </p:sp>
      <p:sp>
        <p:nvSpPr>
          <p:cNvPr id="8" name="Text Box 17"/>
          <p:cNvSpPr txBox="1">
            <a:spLocks noChangeArrowheads="1"/>
          </p:cNvSpPr>
          <p:nvPr/>
        </p:nvSpPr>
        <p:spPr bwMode="auto">
          <a:xfrm>
            <a:off x="101600" y="4806873"/>
            <a:ext cx="1174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 err="1">
                <a:solidFill>
                  <a:schemeClr val="bg1"/>
                </a:solidFill>
                <a:latin typeface="Segoe Condensed"/>
              </a:rPr>
              <a:t>Guralp</a:t>
            </a:r>
            <a:r>
              <a:rPr lang="en-US" dirty="0">
                <a:solidFill>
                  <a:schemeClr val="bg1"/>
                </a:solidFill>
                <a:latin typeface="Segoe Condensed"/>
              </a:rPr>
              <a:t> </a:t>
            </a:r>
          </a:p>
          <a:p>
            <a:pPr algn="ctr"/>
            <a:r>
              <a:rPr lang="en-US" dirty="0">
                <a:solidFill>
                  <a:schemeClr val="bg1"/>
                </a:solidFill>
                <a:latin typeface="Segoe Condensed"/>
              </a:rPr>
              <a:t>CMG 40T</a:t>
            </a:r>
          </a:p>
        </p:txBody>
      </p:sp>
      <p:sp>
        <p:nvSpPr>
          <p:cNvPr id="9" name="Text Box 21"/>
          <p:cNvSpPr txBox="1">
            <a:spLocks noChangeArrowheads="1"/>
          </p:cNvSpPr>
          <p:nvPr/>
        </p:nvSpPr>
        <p:spPr bwMode="auto">
          <a:xfrm>
            <a:off x="184150" y="5526010"/>
            <a:ext cx="10525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Segoe Condensed"/>
              </a:rPr>
              <a:t>2*800Vs/m</a:t>
            </a:r>
          </a:p>
        </p:txBody>
      </p:sp>
      <p:sp>
        <p:nvSpPr>
          <p:cNvPr id="10" name="Text Box 22"/>
          <p:cNvSpPr txBox="1">
            <a:spLocks noChangeArrowheads="1"/>
          </p:cNvSpPr>
          <p:nvPr/>
        </p:nvSpPr>
        <p:spPr bwMode="auto">
          <a:xfrm>
            <a:off x="107950" y="5741910"/>
            <a:ext cx="10906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Segoe Condensed"/>
              </a:rPr>
              <a:t>30 s -50 Hz</a:t>
            </a:r>
          </a:p>
        </p:txBody>
      </p:sp>
      <p:sp>
        <p:nvSpPr>
          <p:cNvPr id="11" name="Text Box 31"/>
          <p:cNvSpPr txBox="1">
            <a:spLocks noChangeArrowheads="1"/>
          </p:cNvSpPr>
          <p:nvPr/>
        </p:nvSpPr>
        <p:spPr bwMode="auto">
          <a:xfrm>
            <a:off x="412750" y="5310110"/>
            <a:ext cx="5492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Segoe Condensed"/>
              </a:rPr>
              <a:t>x,y,z</a:t>
            </a:r>
          </a:p>
        </p:txBody>
      </p:sp>
      <p:sp>
        <p:nvSpPr>
          <p:cNvPr id="12" name="Text Box 16"/>
          <p:cNvSpPr txBox="1">
            <a:spLocks noChangeArrowheads="1"/>
          </p:cNvSpPr>
          <p:nvPr/>
        </p:nvSpPr>
        <p:spPr bwMode="auto">
          <a:xfrm>
            <a:off x="1187450" y="5741910"/>
            <a:ext cx="16557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>
                <a:solidFill>
                  <a:schemeClr val="bg1"/>
                </a:solidFill>
              </a:rPr>
              <a:t>ENDEVCO 86</a:t>
            </a:r>
          </a:p>
        </p:txBody>
      </p:sp>
      <p:sp>
        <p:nvSpPr>
          <p:cNvPr id="13" name="Text Box 17"/>
          <p:cNvSpPr txBox="1">
            <a:spLocks noChangeArrowheads="1"/>
          </p:cNvSpPr>
          <p:nvPr/>
        </p:nvSpPr>
        <p:spPr bwMode="auto">
          <a:xfrm>
            <a:off x="1187450" y="6024485"/>
            <a:ext cx="16557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>
                <a:solidFill>
                  <a:schemeClr val="bg1"/>
                </a:solidFill>
              </a:rPr>
              <a:t>PCB 393B31</a:t>
            </a:r>
          </a:p>
        </p:txBody>
      </p:sp>
      <p:sp>
        <p:nvSpPr>
          <p:cNvPr id="14" name="Text Box 43"/>
          <p:cNvSpPr txBox="1">
            <a:spLocks noChangeArrowheads="1"/>
          </p:cNvSpPr>
          <p:nvPr/>
        </p:nvSpPr>
        <p:spPr bwMode="auto">
          <a:xfrm>
            <a:off x="2700338" y="1854123"/>
            <a:ext cx="17208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Segoe Condensed"/>
              </a:rPr>
              <a:t>2 Muller-BBM</a:t>
            </a:r>
          </a:p>
          <a:p>
            <a:r>
              <a:rPr lang="en-US">
                <a:solidFill>
                  <a:schemeClr val="bg1"/>
                </a:solidFill>
                <a:latin typeface="Segoe Condensed"/>
              </a:rPr>
              <a:t>MKII Analyzers</a:t>
            </a:r>
          </a:p>
        </p:txBody>
      </p:sp>
      <p:sp>
        <p:nvSpPr>
          <p:cNvPr id="15" name="Line 19"/>
          <p:cNvSpPr>
            <a:spLocks noChangeShapeType="1"/>
          </p:cNvSpPr>
          <p:nvPr/>
        </p:nvSpPr>
        <p:spPr bwMode="auto">
          <a:xfrm flipH="1" flipV="1">
            <a:off x="2411413" y="1638223"/>
            <a:ext cx="936625" cy="215900"/>
          </a:xfrm>
          <a:prstGeom prst="line">
            <a:avLst/>
          </a:prstGeom>
          <a:noFill/>
          <a:ln w="31750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" name="Line 20"/>
          <p:cNvSpPr>
            <a:spLocks noChangeShapeType="1"/>
          </p:cNvSpPr>
          <p:nvPr/>
        </p:nvSpPr>
        <p:spPr bwMode="auto">
          <a:xfrm>
            <a:off x="3924300" y="2501823"/>
            <a:ext cx="935038" cy="2232025"/>
          </a:xfrm>
          <a:prstGeom prst="line">
            <a:avLst/>
          </a:prstGeom>
          <a:noFill/>
          <a:ln w="31750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" name="Text Box 21"/>
          <p:cNvSpPr txBox="1">
            <a:spLocks noChangeArrowheads="1"/>
          </p:cNvSpPr>
          <p:nvPr/>
        </p:nvSpPr>
        <p:spPr bwMode="auto">
          <a:xfrm>
            <a:off x="4572000" y="990523"/>
            <a:ext cx="2305050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 1 km of optical fibre for synchronisation + timing</a:t>
            </a:r>
          </a:p>
          <a:p>
            <a:r>
              <a:rPr lang="en-GB" b="1" dirty="0">
                <a:solidFill>
                  <a:schemeClr val="bg1"/>
                </a:solidFill>
              </a:rPr>
              <a:t>and Data Transfer</a:t>
            </a:r>
          </a:p>
        </p:txBody>
      </p:sp>
      <p:sp>
        <p:nvSpPr>
          <p:cNvPr id="19" name="TextBox 15"/>
          <p:cNvSpPr txBox="1">
            <a:spLocks noChangeArrowheads="1"/>
          </p:cNvSpPr>
          <p:nvPr/>
        </p:nvSpPr>
        <p:spPr bwMode="auto">
          <a:xfrm>
            <a:off x="7019925" y="1341438"/>
            <a:ext cx="1752600" cy="2708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u="sng" dirty="0">
                <a:solidFill>
                  <a:schemeClr val="bg2">
                    <a:lumMod val="10000"/>
                  </a:schemeClr>
                </a:solidFill>
                <a:cs typeface="Arial" pitchFamily="34" charset="0"/>
              </a:rPr>
              <a:t>Parameters</a:t>
            </a:r>
          </a:p>
          <a:p>
            <a:pPr algn="ctr"/>
            <a:endParaRPr lang="en-US" dirty="0">
              <a:solidFill>
                <a:schemeClr val="bg2">
                  <a:lumMod val="10000"/>
                </a:schemeClr>
              </a:solidFill>
              <a:cs typeface="Arial" pitchFamily="34" charset="0"/>
            </a:endParaRPr>
          </a:p>
          <a:p>
            <a:pPr algn="ctr"/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  <a:cs typeface="Arial" pitchFamily="34" charset="0"/>
              </a:rPr>
              <a:t>Sampling rate</a:t>
            </a:r>
          </a:p>
          <a:p>
            <a:pPr algn="ctr"/>
            <a:r>
              <a:rPr lang="en-US" sz="1600" b="1" dirty="0" smtClean="0">
                <a:solidFill>
                  <a:schemeClr val="bg2">
                    <a:lumMod val="10000"/>
                  </a:schemeClr>
                </a:solidFill>
                <a:cs typeface="Arial" pitchFamily="34" charset="0"/>
              </a:rPr>
              <a:t>256 Hz</a:t>
            </a:r>
          </a:p>
          <a:p>
            <a:pPr algn="ctr"/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  <a:cs typeface="Arial" pitchFamily="34" charset="0"/>
              </a:rPr>
              <a:t>Block duration</a:t>
            </a:r>
          </a:p>
          <a:p>
            <a:pPr algn="ctr"/>
            <a:r>
              <a:rPr lang="en-US" sz="1600" b="1" dirty="0" smtClean="0">
                <a:solidFill>
                  <a:schemeClr val="bg2">
                    <a:lumMod val="10000"/>
                  </a:schemeClr>
                </a:solidFill>
                <a:cs typeface="Arial" pitchFamily="34" charset="0"/>
              </a:rPr>
              <a:t>64 s</a:t>
            </a: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  <a:cs typeface="Arial" pitchFamily="34" charset="0"/>
              </a:rPr>
              <a:t> </a:t>
            </a:r>
          </a:p>
          <a:p>
            <a:pPr algn="ctr"/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  <a:cs typeface="Arial" pitchFamily="34" charset="0"/>
              </a:rPr>
              <a:t>Average </a:t>
            </a:r>
          </a:p>
          <a:p>
            <a:pPr algn="ctr"/>
            <a:r>
              <a:rPr lang="en-US" sz="1600" b="1" dirty="0" smtClean="0">
                <a:solidFill>
                  <a:schemeClr val="bg2">
                    <a:lumMod val="10000"/>
                  </a:schemeClr>
                </a:solidFill>
                <a:cs typeface="Arial" pitchFamily="34" charset="0"/>
              </a:rPr>
              <a:t>Lin – 50</a:t>
            </a:r>
          </a:p>
          <a:p>
            <a:pPr algn="ctr"/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  <a:cs typeface="Arial" pitchFamily="34" charset="0"/>
              </a:rPr>
              <a:t>Overlap</a:t>
            </a:r>
          </a:p>
          <a:p>
            <a:pPr algn="ctr"/>
            <a:r>
              <a:rPr lang="en-US" sz="1600" b="1" dirty="0" smtClean="0">
                <a:solidFill>
                  <a:schemeClr val="bg2">
                    <a:lumMod val="10000"/>
                  </a:schemeClr>
                </a:solidFill>
                <a:cs typeface="Arial" pitchFamily="34" charset="0"/>
              </a:rPr>
              <a:t>66.7 %</a:t>
            </a:r>
          </a:p>
        </p:txBody>
      </p:sp>
      <p:sp>
        <p:nvSpPr>
          <p:cNvPr id="26" name="Title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64294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Ground motion measurements : Coherence length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17"/>
          <p:cNvSpPr txBox="1">
            <a:spLocks noChangeArrowheads="1"/>
          </p:cNvSpPr>
          <p:nvPr/>
        </p:nvSpPr>
        <p:spPr bwMode="auto">
          <a:xfrm>
            <a:off x="101600" y="4806873"/>
            <a:ext cx="1174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solidFill>
                  <a:schemeClr val="bg1"/>
                </a:solidFill>
                <a:latin typeface="Segoe Condensed"/>
              </a:rPr>
              <a:t>Guralp </a:t>
            </a:r>
          </a:p>
          <a:p>
            <a:pPr algn="ctr"/>
            <a:r>
              <a:rPr lang="en-US">
                <a:solidFill>
                  <a:schemeClr val="bg1"/>
                </a:solidFill>
                <a:latin typeface="Segoe Condensed"/>
              </a:rPr>
              <a:t>CMG 40T</a:t>
            </a:r>
          </a:p>
        </p:txBody>
      </p:sp>
      <p:sp>
        <p:nvSpPr>
          <p:cNvPr id="9" name="Text Box 21"/>
          <p:cNvSpPr txBox="1">
            <a:spLocks noChangeArrowheads="1"/>
          </p:cNvSpPr>
          <p:nvPr/>
        </p:nvSpPr>
        <p:spPr bwMode="auto">
          <a:xfrm>
            <a:off x="184150" y="5526010"/>
            <a:ext cx="10525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Segoe Condensed"/>
              </a:rPr>
              <a:t>2*800Vs/m</a:t>
            </a:r>
          </a:p>
        </p:txBody>
      </p:sp>
      <p:sp>
        <p:nvSpPr>
          <p:cNvPr id="10" name="Text Box 22"/>
          <p:cNvSpPr txBox="1">
            <a:spLocks noChangeArrowheads="1"/>
          </p:cNvSpPr>
          <p:nvPr/>
        </p:nvSpPr>
        <p:spPr bwMode="auto">
          <a:xfrm>
            <a:off x="107950" y="5741910"/>
            <a:ext cx="10906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Segoe Condensed"/>
              </a:rPr>
              <a:t>30 s -50 Hz</a:t>
            </a:r>
          </a:p>
        </p:txBody>
      </p:sp>
      <p:sp>
        <p:nvSpPr>
          <p:cNvPr id="26" name="Title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64294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Ground motion measurements : Coherence length</a:t>
            </a:r>
            <a:endParaRPr lang="en-GB" dirty="0"/>
          </a:p>
        </p:txBody>
      </p:sp>
      <p:pic>
        <p:nvPicPr>
          <p:cNvPr id="22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9057" y="1347759"/>
            <a:ext cx="8251938" cy="4381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Rectangle 22"/>
          <p:cNvSpPr/>
          <p:nvPr/>
        </p:nvSpPr>
        <p:spPr>
          <a:xfrm>
            <a:off x="785786" y="5715016"/>
            <a:ext cx="4637151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b="1" u="sng" dirty="0" smtClean="0"/>
              <a:t>Specific features : </a:t>
            </a:r>
          </a:p>
          <a:p>
            <a:pPr algn="ctr"/>
            <a:r>
              <a:rPr lang="en-US" dirty="0" smtClean="0"/>
              <a:t> Synchronous measurements</a:t>
            </a:r>
          </a:p>
          <a:p>
            <a:pPr algn="ctr"/>
            <a:r>
              <a:rPr lang="en-US" dirty="0" smtClean="0"/>
              <a:t>Phase error &lt; 0.01 deg on the frequency </a:t>
            </a:r>
            <a:r>
              <a:rPr lang="en-US" dirty="0" smtClean="0"/>
              <a:t>range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h_ver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" y="1025474"/>
            <a:ext cx="4701085" cy="1870126"/>
          </a:xfrm>
          <a:prstGeom prst="rect">
            <a:avLst/>
          </a:prstGeom>
        </p:spPr>
      </p:pic>
      <p:pic>
        <p:nvPicPr>
          <p:cNvPr id="8" name="Picture 7" descr="coh_la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6854" y="3002467"/>
            <a:ext cx="4719492" cy="1874333"/>
          </a:xfrm>
          <a:prstGeom prst="rect">
            <a:avLst/>
          </a:prstGeom>
        </p:spPr>
      </p:pic>
      <p:pic>
        <p:nvPicPr>
          <p:cNvPr id="9" name="Picture 8" descr="coh_lo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8042" y="4903598"/>
            <a:ext cx="4724400" cy="1878202"/>
          </a:xfrm>
          <a:prstGeom prst="rect">
            <a:avLst/>
          </a:prstGeom>
        </p:spPr>
      </p:pic>
      <p:pic>
        <p:nvPicPr>
          <p:cNvPr id="6" name="Picture 5" descr="ClicStab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67600" y="77787"/>
            <a:ext cx="1584325" cy="912813"/>
          </a:xfrm>
          <a:prstGeom prst="rect">
            <a:avLst/>
          </a:prstGeom>
          <a:noFill/>
        </p:spPr>
      </p:pic>
      <p:pic>
        <p:nvPicPr>
          <p:cNvPr id="10" name="Picture 9" descr="vert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029200" y="1752600"/>
            <a:ext cx="3810000" cy="1073381"/>
          </a:xfrm>
          <a:prstGeom prst="rect">
            <a:avLst/>
          </a:prstGeom>
        </p:spPr>
      </p:pic>
      <p:pic>
        <p:nvPicPr>
          <p:cNvPr id="11" name="Picture 10" descr="lat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023986" y="2819400"/>
            <a:ext cx="3891414" cy="990600"/>
          </a:xfrm>
          <a:prstGeom prst="rect">
            <a:avLst/>
          </a:prstGeom>
        </p:spPr>
      </p:pic>
      <p:pic>
        <p:nvPicPr>
          <p:cNvPr id="12" name="Picture 11" descr="lon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029200" y="3886200"/>
            <a:ext cx="3927878" cy="11430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5638800" y="1143000"/>
            <a:ext cx="28087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sz="1600" dirty="0" smtClean="0">
                <a:latin typeface="Comic Sans MS" pitchFamily="66" charset="0"/>
              </a:rPr>
              <a:t>d=960 m; </a:t>
            </a:r>
            <a:r>
              <a:rPr lang="fr-CH" sz="1600" dirty="0" err="1" smtClean="0">
                <a:latin typeface="Comic Sans MS" pitchFamily="66" charset="0"/>
              </a:rPr>
              <a:t>filtered</a:t>
            </a:r>
            <a:r>
              <a:rPr lang="fr-CH" sz="1600" dirty="0" smtClean="0">
                <a:latin typeface="Comic Sans MS" pitchFamily="66" charset="0"/>
              </a:rPr>
              <a:t> </a:t>
            </a:r>
            <a:r>
              <a:rPr lang="fr-CH" sz="1600" dirty="0" err="1" smtClean="0">
                <a:latin typeface="Comic Sans MS" pitchFamily="66" charset="0"/>
              </a:rPr>
              <a:t>between</a:t>
            </a:r>
            <a:r>
              <a:rPr lang="fr-CH" sz="1600" dirty="0" smtClean="0">
                <a:latin typeface="Comic Sans MS" pitchFamily="66" charset="0"/>
              </a:rPr>
              <a:t> </a:t>
            </a:r>
          </a:p>
          <a:p>
            <a:r>
              <a:rPr lang="fr-CH" sz="1600" dirty="0" smtClean="0">
                <a:latin typeface="Comic Sans MS" pitchFamily="66" charset="0"/>
              </a:rPr>
              <a:t>0.08 Hz and 0.5 Hz</a:t>
            </a:r>
            <a:endParaRPr lang="en-US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4953000" y="5029200"/>
            <a:ext cx="4038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fr-CH" sz="1600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fr-CH" sz="1600" dirty="0" err="1" smtClean="0">
                <a:solidFill>
                  <a:srgbClr val="FF0000"/>
                </a:solidFill>
                <a:latin typeface="Comic Sans MS" pitchFamily="66" charset="0"/>
              </a:rPr>
              <a:t>Correlation</a:t>
            </a:r>
            <a:r>
              <a:rPr lang="fr-CH" sz="1600" dirty="0" smtClean="0">
                <a:solidFill>
                  <a:srgbClr val="FF0000"/>
                </a:solidFill>
                <a:latin typeface="Comic Sans MS" pitchFamily="66" charset="0"/>
              </a:rPr>
              <a:t> in the </a:t>
            </a:r>
            <a:r>
              <a:rPr lang="fr-CH" sz="1600" dirty="0" err="1" smtClean="0">
                <a:solidFill>
                  <a:srgbClr val="FF0000"/>
                </a:solidFill>
                <a:latin typeface="Comic Sans MS" pitchFamily="66" charset="0"/>
              </a:rPr>
              <a:t>low</a:t>
            </a:r>
            <a:r>
              <a:rPr lang="fr-CH" sz="1600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fr-CH" sz="1600" dirty="0" err="1" smtClean="0">
                <a:solidFill>
                  <a:srgbClr val="FF0000"/>
                </a:solidFill>
                <a:latin typeface="Comic Sans MS" pitchFamily="66" charset="0"/>
              </a:rPr>
              <a:t>frequency</a:t>
            </a:r>
            <a:r>
              <a:rPr lang="fr-CH" sz="1600" dirty="0" smtClean="0">
                <a:solidFill>
                  <a:srgbClr val="FF0000"/>
                </a:solidFill>
                <a:latin typeface="Comic Sans MS" pitchFamily="66" charset="0"/>
              </a:rPr>
              <a:t> range</a:t>
            </a:r>
          </a:p>
          <a:p>
            <a:pPr>
              <a:buFontTx/>
              <a:buChar char="-"/>
            </a:pPr>
            <a:r>
              <a:rPr lang="fr-CH" sz="1600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fr-CH" sz="1600" dirty="0" err="1" smtClean="0">
                <a:solidFill>
                  <a:srgbClr val="FF0000"/>
                </a:solidFill>
                <a:latin typeface="Comic Sans MS" pitchFamily="66" charset="0"/>
              </a:rPr>
              <a:t>Similar</a:t>
            </a:r>
            <a:r>
              <a:rPr lang="fr-CH" sz="1600" dirty="0" smtClean="0">
                <a:solidFill>
                  <a:srgbClr val="FF0000"/>
                </a:solidFill>
                <a:latin typeface="Comic Sans MS" pitchFamily="66" charset="0"/>
              </a:rPr>
              <a:t> amplitudes in all directions</a:t>
            </a:r>
            <a:endParaRPr lang="en-US" sz="16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fr-CH" sz="3200" dirty="0" smtClean="0">
                <a:latin typeface="Comic Sans MS" pitchFamily="66" charset="0"/>
              </a:rPr>
              <a:t>3D </a:t>
            </a:r>
            <a:r>
              <a:rPr lang="fr-CH" sz="3200" dirty="0" err="1" smtClean="0">
                <a:latin typeface="Comic Sans MS" pitchFamily="66" charset="0"/>
              </a:rPr>
              <a:t>coherences</a:t>
            </a:r>
            <a:endParaRPr lang="en-US" sz="3200" dirty="0">
              <a:latin typeface="Comic Sans MS" pitchFamily="66" charset="0"/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Collette, ILC-CLIC LET Beam Dynamics Workshop (23-25 June 2009)</a:t>
            </a:r>
            <a:endParaRPr lang="en-US"/>
          </a:p>
        </p:txBody>
      </p:sp>
      <p:pic>
        <p:nvPicPr>
          <p:cNvPr id="18" name="Picture 17" descr="waves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105400" y="5638800"/>
            <a:ext cx="3661794" cy="685800"/>
          </a:xfrm>
          <a:prstGeom prst="rect">
            <a:avLst/>
          </a:prstGeom>
        </p:spPr>
      </p:pic>
      <p:cxnSp>
        <p:nvCxnSpPr>
          <p:cNvPr id="20" name="Straight Arrow Connector 19"/>
          <p:cNvCxnSpPr/>
          <p:nvPr/>
        </p:nvCxnSpPr>
        <p:spPr>
          <a:xfrm rot="16200000" flipV="1">
            <a:off x="7048500" y="6286500"/>
            <a:ext cx="228600" cy="15240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rot="16200000" flipV="1">
            <a:off x="7277101" y="6286501"/>
            <a:ext cx="304799" cy="7620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7162800" y="6412468"/>
            <a:ext cx="606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latin typeface="Comic Sans MS" pitchFamily="66" charset="0"/>
              </a:rPr>
              <a:t>or ?</a:t>
            </a: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 descr="ClicStab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0958" y="71414"/>
            <a:ext cx="1584325" cy="912813"/>
          </a:xfrm>
          <a:prstGeom prst="rect">
            <a:avLst/>
          </a:prstGeom>
          <a:noFill/>
        </p:spPr>
      </p:pic>
      <p:sp>
        <p:nvSpPr>
          <p:cNvPr id="17" name="Content Placeholder 16"/>
          <p:cNvSpPr>
            <a:spLocks noGrp="1"/>
          </p:cNvSpPr>
          <p:nvPr>
            <p:ph idx="1"/>
          </p:nvPr>
        </p:nvSpPr>
        <p:spPr>
          <a:xfrm>
            <a:off x="0" y="0"/>
            <a:ext cx="8229600" cy="61435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GB" dirty="0" smtClean="0"/>
              <a:t>Ground vibration measurements</a:t>
            </a:r>
            <a:endParaRPr lang="en-GB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CLIC-ACE5_04.02.2010 </a:t>
            </a:r>
            <a:r>
              <a:rPr lang="en-GB" dirty="0" err="1" smtClean="0"/>
              <a:t>K.Artoos</a:t>
            </a:r>
            <a:endParaRPr lang="en-GB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E072E-0EE2-4427-85FC-20E2B8B5CD3B}" type="slidenum">
              <a:rPr lang="en-GB" smtClean="0"/>
              <a:t>2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785786" y="1357298"/>
            <a:ext cx="474540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Equipment</a:t>
            </a:r>
          </a:p>
          <a:p>
            <a:r>
              <a:rPr lang="en-GB" dirty="0" smtClean="0"/>
              <a:t>PSD</a:t>
            </a:r>
          </a:p>
          <a:p>
            <a:r>
              <a:rPr lang="en-GB" dirty="0" smtClean="0"/>
              <a:t>Integrated RMS displacement</a:t>
            </a:r>
          </a:p>
          <a:p>
            <a:r>
              <a:rPr lang="en-GB" dirty="0" smtClean="0"/>
              <a:t>Technical noise sources: model + some examples</a:t>
            </a:r>
          </a:p>
          <a:p>
            <a:r>
              <a:rPr lang="en-GB" dirty="0" smtClean="0"/>
              <a:t>Sensor noise</a:t>
            </a:r>
          </a:p>
          <a:p>
            <a:r>
              <a:rPr lang="en-GB" dirty="0" smtClean="0"/>
              <a:t>Coherence measurements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32" name="Picture 2"/>
          <p:cNvPicPr>
            <a:picLocks noChangeAspect="1" noChangeArrowheads="1"/>
          </p:cNvPicPr>
          <p:nvPr/>
        </p:nvPicPr>
        <p:blipFill>
          <a:blip r:embed="rId2" cstate="print"/>
          <a:srcRect l="12337" t="19737" r="10362" b="3947"/>
          <a:stretch>
            <a:fillRect/>
          </a:stretch>
        </p:blipFill>
        <p:spPr bwMode="auto">
          <a:xfrm>
            <a:off x="381000" y="981075"/>
            <a:ext cx="8534400" cy="526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4" name="Picture 2" descr="ClicStab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25" y="44450"/>
            <a:ext cx="1584325" cy="912813"/>
          </a:xfrm>
          <a:prstGeom prst="rect">
            <a:avLst/>
          </a:prstGeom>
          <a:noFill/>
        </p:spPr>
      </p:pic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1743075" y="541338"/>
            <a:ext cx="5707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/>
              <a:t>Coherence measurements LHC tunnel</a:t>
            </a:r>
          </a:p>
        </p:txBody>
      </p:sp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900113" y="4648200"/>
            <a:ext cx="4827587" cy="1517650"/>
            <a:chOff x="748" y="2976"/>
            <a:chExt cx="3041" cy="956"/>
          </a:xfrm>
        </p:grpSpPr>
        <p:pic>
          <p:nvPicPr>
            <p:cNvPr id="13317" name="Picture 5" descr="DCUMS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48" y="2976"/>
              <a:ext cx="3004" cy="956"/>
            </a:xfrm>
            <a:prstGeom prst="rect">
              <a:avLst/>
            </a:prstGeom>
            <a:noFill/>
          </p:spPr>
        </p:pic>
        <p:sp>
          <p:nvSpPr>
            <p:cNvPr id="13318" name="AutoShape 6"/>
            <p:cNvSpPr>
              <a:spLocks noChangeArrowheads="1"/>
            </p:cNvSpPr>
            <p:nvPr/>
          </p:nvSpPr>
          <p:spPr bwMode="auto">
            <a:xfrm>
              <a:off x="3651" y="3612"/>
              <a:ext cx="91" cy="181"/>
            </a:xfrm>
            <a:prstGeom prst="downArrow">
              <a:avLst>
                <a:gd name="adj1" fmla="val 50000"/>
                <a:gd name="adj2" fmla="val 49725"/>
              </a:avLst>
            </a:prstGeom>
            <a:solidFill>
              <a:srgbClr val="0000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319" name="AutoShape 7"/>
            <p:cNvSpPr>
              <a:spLocks noChangeArrowheads="1"/>
            </p:cNvSpPr>
            <p:nvPr/>
          </p:nvSpPr>
          <p:spPr bwMode="auto">
            <a:xfrm>
              <a:off x="2426" y="3612"/>
              <a:ext cx="91" cy="181"/>
            </a:xfrm>
            <a:prstGeom prst="downArrow">
              <a:avLst>
                <a:gd name="adj1" fmla="val 50000"/>
                <a:gd name="adj2" fmla="val 49725"/>
              </a:avLst>
            </a:prstGeom>
            <a:solidFill>
              <a:srgbClr val="0000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320" name="AutoShape 8"/>
            <p:cNvSpPr>
              <a:spLocks noChangeArrowheads="1"/>
            </p:cNvSpPr>
            <p:nvPr/>
          </p:nvSpPr>
          <p:spPr bwMode="auto">
            <a:xfrm>
              <a:off x="2245" y="3612"/>
              <a:ext cx="91" cy="181"/>
            </a:xfrm>
            <a:prstGeom prst="downArrow">
              <a:avLst>
                <a:gd name="adj1" fmla="val 50000"/>
                <a:gd name="adj2" fmla="val 49725"/>
              </a:avLst>
            </a:prstGeom>
            <a:solidFill>
              <a:srgbClr val="0000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321" name="AutoShape 9"/>
            <p:cNvSpPr>
              <a:spLocks noChangeArrowheads="1"/>
            </p:cNvSpPr>
            <p:nvPr/>
          </p:nvSpPr>
          <p:spPr bwMode="auto">
            <a:xfrm>
              <a:off x="1338" y="3612"/>
              <a:ext cx="91" cy="181"/>
            </a:xfrm>
            <a:prstGeom prst="downArrow">
              <a:avLst>
                <a:gd name="adj1" fmla="val 50000"/>
                <a:gd name="adj2" fmla="val 49725"/>
              </a:avLst>
            </a:prstGeom>
            <a:solidFill>
              <a:srgbClr val="0000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322" name="Text Box 10"/>
            <p:cNvSpPr txBox="1">
              <a:spLocks noChangeArrowheads="1"/>
            </p:cNvSpPr>
            <p:nvPr/>
          </p:nvSpPr>
          <p:spPr bwMode="auto">
            <a:xfrm>
              <a:off x="3593" y="3397"/>
              <a:ext cx="1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/>
                <a:t>0</a:t>
              </a:r>
            </a:p>
          </p:txBody>
        </p:sp>
        <p:sp>
          <p:nvSpPr>
            <p:cNvPr id="13323" name="Text Box 11"/>
            <p:cNvSpPr txBox="1">
              <a:spLocks noChangeArrowheads="1"/>
            </p:cNvSpPr>
            <p:nvPr/>
          </p:nvSpPr>
          <p:spPr bwMode="auto">
            <a:xfrm>
              <a:off x="2381" y="3397"/>
              <a:ext cx="31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/>
                <a:t>6m</a:t>
              </a:r>
            </a:p>
          </p:txBody>
        </p:sp>
        <p:sp>
          <p:nvSpPr>
            <p:cNvPr id="13324" name="Text Box 12"/>
            <p:cNvSpPr txBox="1">
              <a:spLocks noChangeArrowheads="1"/>
            </p:cNvSpPr>
            <p:nvPr/>
          </p:nvSpPr>
          <p:spPr bwMode="auto">
            <a:xfrm>
              <a:off x="2154" y="3397"/>
              <a:ext cx="31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/>
                <a:t>7m</a:t>
              </a:r>
            </a:p>
          </p:txBody>
        </p:sp>
        <p:sp>
          <p:nvSpPr>
            <p:cNvPr id="13329" name="Text Box 17"/>
            <p:cNvSpPr txBox="1">
              <a:spLocks noChangeArrowheads="1"/>
            </p:cNvSpPr>
            <p:nvPr/>
          </p:nvSpPr>
          <p:spPr bwMode="auto">
            <a:xfrm>
              <a:off x="1247" y="3397"/>
              <a:ext cx="3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/>
                <a:t>10m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1" name="Picture 5" descr="Coherence_18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1175" y="1052513"/>
            <a:ext cx="7923213" cy="5546725"/>
          </a:xfrm>
          <a:prstGeom prst="rect">
            <a:avLst/>
          </a:prstGeom>
          <a:noFill/>
        </p:spPr>
      </p:pic>
      <p:pic>
        <p:nvPicPr>
          <p:cNvPr id="14338" name="Picture 2" descr="ClicStab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25" y="44450"/>
            <a:ext cx="1584325" cy="912813"/>
          </a:xfrm>
          <a:prstGeom prst="rect">
            <a:avLst/>
          </a:prstGeom>
          <a:noFill/>
        </p:spPr>
      </p:pic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1743075" y="541338"/>
            <a:ext cx="7096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/>
              <a:t>Coherence measurements Surface Building 180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Equipment and settings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2629"/>
            <a:ext cx="8229600" cy="1373191"/>
          </a:xfrm>
        </p:spPr>
        <p:txBody>
          <a:bodyPr>
            <a:normAutofit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en-GB" sz="1800" dirty="0" smtClean="0"/>
              <a:t>Vibrations sensors</a:t>
            </a:r>
          </a:p>
          <a:p>
            <a:pPr lvl="1">
              <a:buNone/>
            </a:pPr>
            <a:endParaRPr lang="en-GB" dirty="0" smtClean="0"/>
          </a:p>
          <a:p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884187" y="1333456"/>
          <a:ext cx="7549254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2557"/>
                <a:gridCol w="1362611"/>
                <a:gridCol w="1116091"/>
                <a:gridCol w="1186053"/>
                <a:gridCol w="1298512"/>
                <a:gridCol w="102343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Type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Supplier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Type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Sensitivity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Freq.</a:t>
                      </a:r>
                      <a:r>
                        <a:rPr lang="en-US" sz="1600" baseline="0" dirty="0" smtClean="0"/>
                        <a:t> Range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Axes</a:t>
                      </a:r>
                      <a:endParaRPr lang="en-US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Geophones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GURALP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CMG</a:t>
                      </a:r>
                      <a:r>
                        <a:rPr lang="en-US" sz="1600" baseline="0" dirty="0" smtClean="0"/>
                        <a:t> 6T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2000 V/m/s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30s to</a:t>
                      </a:r>
                      <a:r>
                        <a:rPr lang="en-US" sz="1600" baseline="0" dirty="0" smtClean="0"/>
                        <a:t> 100Hz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NS, EW, V</a:t>
                      </a:r>
                      <a:endParaRPr lang="en-US" sz="1600" dirty="0"/>
                    </a:p>
                  </a:txBody>
                  <a:tcPr anchor="ctr"/>
                </a:tc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Seismic accelerometers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PCB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393B31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 V/g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0.1 to 200Hz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V</a:t>
                      </a:r>
                      <a:endParaRPr lang="en-US" sz="1600" dirty="0"/>
                    </a:p>
                  </a:txBody>
                  <a:tcPr anchor="ctr"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ENDEVCO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86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10 V/g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0.1 to 200Hz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V</a:t>
                      </a:r>
                      <a:endParaRPr lang="en-US" sz="1600" dirty="0"/>
                    </a:p>
                  </a:txBody>
                  <a:tcPr anchor="ctr"/>
                </a:tc>
              </a:tr>
            </a:tbl>
          </a:graphicData>
        </a:graphic>
      </p:graphicFrame>
      <p:grpSp>
        <p:nvGrpSpPr>
          <p:cNvPr id="9" name="Group 10"/>
          <p:cNvGrpSpPr/>
          <p:nvPr/>
        </p:nvGrpSpPr>
        <p:grpSpPr>
          <a:xfrm>
            <a:off x="468369" y="2844792"/>
            <a:ext cx="8229600" cy="1986005"/>
            <a:chOff x="914400" y="1895454"/>
            <a:chExt cx="8229600" cy="1986005"/>
          </a:xfrm>
        </p:grpSpPr>
        <p:sp>
          <p:nvSpPr>
            <p:cNvPr id="4" name="Content Placeholder 2"/>
            <p:cNvSpPr txBox="1">
              <a:spLocks/>
            </p:cNvSpPr>
            <p:nvPr/>
          </p:nvSpPr>
          <p:spPr>
            <a:xfrm>
              <a:off x="914400" y="1895454"/>
              <a:ext cx="8229600" cy="1986005"/>
            </a:xfrm>
            <a:prstGeom prst="rect">
              <a:avLst/>
            </a:prstGeom>
          </p:spPr>
          <p:txBody>
            <a:bodyPr>
              <a:normAutofit/>
            </a:bodyPr>
            <a:lstStyle/>
            <a:p>
              <a:pPr marL="342900" marR="0" lvl="1" indent="-34290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>
                  <a:schemeClr val="accent6">
                    <a:lumMod val="75000"/>
                  </a:schemeClr>
                </a:buClr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2">
                      <a:lumMod val="10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Arial" pitchFamily="34" charset="0"/>
                </a:rPr>
                <a:t>Data acquisition system</a:t>
              </a:r>
            </a:p>
            <a:p>
              <a:pPr marL="742950" lvl="1" indent="-285750">
                <a:spcBef>
                  <a:spcPct val="20000"/>
                </a:spcBef>
                <a:buClr>
                  <a:schemeClr val="accent6">
                    <a:lumMod val="75000"/>
                  </a:schemeClr>
                </a:buClr>
                <a:buFont typeface="Arial" pitchFamily="34" charset="0"/>
                <a:buChar char="–"/>
              </a:pPr>
              <a:r>
                <a:rPr lang="en-GB" sz="1600" dirty="0" smtClean="0">
                  <a:solidFill>
                    <a:schemeClr val="bg2">
                      <a:lumMod val="10000"/>
                    </a:schemeClr>
                  </a:solidFill>
                  <a:cs typeface="Arial" pitchFamily="34" charset="0"/>
                </a:rPr>
                <a:t>Spectrum analyser with 16 channels</a:t>
              </a:r>
            </a:p>
            <a:p>
              <a:pPr marL="742950" lvl="1" indent="-285750">
                <a:spcBef>
                  <a:spcPct val="20000"/>
                </a:spcBef>
                <a:buClr>
                  <a:schemeClr val="accent6">
                    <a:lumMod val="75000"/>
                  </a:schemeClr>
                </a:buClr>
                <a:buFont typeface="Arial" pitchFamily="34" charset="0"/>
                <a:buChar char="–"/>
              </a:pPr>
              <a:r>
                <a:rPr lang="en-GB" sz="1600" dirty="0" smtClean="0">
                  <a:solidFill>
                    <a:schemeClr val="bg2">
                      <a:lumMod val="10000"/>
                    </a:schemeClr>
                  </a:solidFill>
                  <a:cs typeface="Arial" pitchFamily="34" charset="0"/>
                </a:rPr>
                <a:t>24 bits on 10mV for the lowest dynamic range</a:t>
              </a:r>
            </a:p>
            <a:p>
              <a:pPr marL="742950" lvl="1" indent="-285750">
                <a:spcBef>
                  <a:spcPct val="20000"/>
                </a:spcBef>
                <a:buClr>
                  <a:schemeClr val="accent6">
                    <a:lumMod val="75000"/>
                  </a:schemeClr>
                </a:buClr>
                <a:buFont typeface="Arial" pitchFamily="34" charset="0"/>
                <a:buChar char="–"/>
              </a:pPr>
              <a:r>
                <a:rPr lang="en-GB" sz="1600" dirty="0" smtClean="0">
                  <a:solidFill>
                    <a:schemeClr val="bg2">
                      <a:lumMod val="10000"/>
                    </a:schemeClr>
                  </a:solidFill>
                  <a:cs typeface="Arial" pitchFamily="34" charset="0"/>
                </a:rPr>
                <a:t>Sampling frequency up to 200kHz</a:t>
              </a:r>
            </a:p>
            <a:p>
              <a:pPr marL="742950" lvl="1" indent="-285750">
                <a:spcBef>
                  <a:spcPct val="20000"/>
                </a:spcBef>
                <a:buClr>
                  <a:schemeClr val="accent6">
                    <a:lumMod val="75000"/>
                  </a:schemeClr>
                </a:buClr>
                <a:buFont typeface="Arial" pitchFamily="34" charset="0"/>
                <a:buChar char="–"/>
              </a:pPr>
              <a:r>
                <a:rPr lang="en-GB" sz="1600" dirty="0" smtClean="0">
                  <a:solidFill>
                    <a:schemeClr val="bg2">
                      <a:lumMod val="10000"/>
                    </a:schemeClr>
                  </a:solidFill>
                  <a:cs typeface="Arial" pitchFamily="34" charset="0"/>
                </a:rPr>
                <a:t>Noise level </a:t>
              </a:r>
              <a:r>
                <a:rPr lang="en-GB" sz="1600" dirty="0" smtClean="0">
                  <a:solidFill>
                    <a:schemeClr val="bg2">
                      <a:lumMod val="10000"/>
                    </a:schemeClr>
                  </a:solidFill>
                  <a:cs typeface="Arial" pitchFamily="34" charset="0"/>
                </a:rPr>
                <a:t>DAC&lt; </a:t>
              </a:r>
              <a:r>
                <a:rPr lang="en-GB" sz="1600" dirty="0" smtClean="0">
                  <a:solidFill>
                    <a:schemeClr val="bg2">
                      <a:lumMod val="10000"/>
                    </a:schemeClr>
                  </a:solidFill>
                  <a:cs typeface="Arial" pitchFamily="34" charset="0"/>
                </a:rPr>
                <a:t>1</a:t>
              </a:r>
              <a:r>
                <a:rPr lang="el-GR" sz="1600" dirty="0" smtClean="0"/>
                <a:t> μ</a:t>
              </a:r>
              <a:r>
                <a:rPr lang="en-US" sz="1600" dirty="0" smtClean="0"/>
                <a:t>V</a:t>
              </a:r>
            </a:p>
            <a:p>
              <a:pPr marL="742950" lvl="1" indent="-285750">
                <a:spcBef>
                  <a:spcPct val="20000"/>
                </a:spcBef>
                <a:buClr>
                  <a:schemeClr val="accent6">
                    <a:lumMod val="75000"/>
                  </a:schemeClr>
                </a:buClr>
                <a:buFont typeface="Arial" pitchFamily="34" charset="0"/>
                <a:buChar char="–"/>
              </a:pPr>
              <a:r>
                <a:rPr lang="en-US" sz="1600" dirty="0" smtClean="0"/>
                <a:t>Software for signal treatment (FFT, PSD, Filtering, etc…)</a:t>
              </a:r>
              <a:endParaRPr lang="el-GR" sz="1600" dirty="0" smtClean="0"/>
            </a:p>
            <a:p>
              <a:pPr marL="742950" lvl="1" indent="-285750">
                <a:spcBef>
                  <a:spcPct val="20000"/>
                </a:spcBef>
                <a:buClr>
                  <a:schemeClr val="accent6">
                    <a:lumMod val="75000"/>
                  </a:schemeClr>
                </a:buClr>
                <a:buFont typeface="Arial" pitchFamily="34" charset="0"/>
                <a:buChar char="–"/>
              </a:pPr>
              <a:endParaRPr lang="en-GB" sz="1600" dirty="0" smtClean="0">
                <a:solidFill>
                  <a:schemeClr val="bg2">
                    <a:lumMod val="10000"/>
                  </a:schemeClr>
                </a:solidFill>
                <a:cs typeface="Arial" pitchFamily="34" charset="0"/>
              </a:endParaRPr>
            </a:p>
            <a:p>
              <a:pPr marL="742950" lvl="1" indent="-285750">
                <a:spcBef>
                  <a:spcPct val="20000"/>
                </a:spcBef>
                <a:buClr>
                  <a:schemeClr val="accent6">
                    <a:lumMod val="75000"/>
                  </a:schemeClr>
                </a:buClr>
                <a:buFont typeface="Arial" pitchFamily="34" charset="0"/>
                <a:buChar char="–"/>
              </a:pPr>
              <a:endParaRPr lang="en-GB" sz="1600" dirty="0" smtClean="0">
                <a:solidFill>
                  <a:schemeClr val="bg2">
                    <a:lumMod val="10000"/>
                  </a:schemeClr>
                </a:solidFill>
                <a:cs typeface="Arial" pitchFamily="34" charset="0"/>
              </a:endParaRPr>
            </a:p>
            <a:p>
              <a:pPr marL="342900" marR="0" lvl="1" indent="-34290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>
                  <a:schemeClr val="accent6">
                    <a:lumMod val="75000"/>
                  </a:schemeClr>
                </a:buClr>
                <a:buSzTx/>
                <a:tabLst/>
                <a:defRPr/>
              </a:pPr>
              <a:endPara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endParaRPr>
            </a:p>
            <a:p>
              <a:pPr marL="742950" marR="0" lvl="1" indent="-28575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>
                  <a:schemeClr val="accent6">
                    <a:lumMod val="75000"/>
                  </a:schemeClr>
                </a:buClr>
                <a:buSzTx/>
                <a:buFont typeface="Arial" pitchFamily="34" charset="0"/>
                <a:buNone/>
                <a:tabLst/>
                <a:defRPr/>
              </a:pPr>
              <a:endPara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endParaRPr>
            </a:p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>
                  <a:schemeClr val="accent6">
                    <a:lumMod val="75000"/>
                  </a:schemeClr>
                </a:buClr>
                <a:buSzTx/>
                <a:buFont typeface="Arial" pitchFamily="34" charset="0"/>
                <a:buChar char="•"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endParaRPr>
            </a:p>
          </p:txBody>
        </p:sp>
        <p:pic>
          <p:nvPicPr>
            <p:cNvPr id="7" name="Picture 6"/>
            <p:cNvPicPr/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989733" y="2406636"/>
              <a:ext cx="1971702" cy="13144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7"/>
            <p:cNvPicPr/>
            <p:nvPr/>
          </p:nvPicPr>
          <p:blipFill>
            <a:blip r:embed="rId4" cstate="print"/>
            <a:srcRect r="66507"/>
            <a:stretch>
              <a:fillRect/>
            </a:stretch>
          </p:blipFill>
          <p:spPr bwMode="auto">
            <a:xfrm>
              <a:off x="6003882" y="2187558"/>
              <a:ext cx="963130" cy="731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43636" y="4857760"/>
            <a:ext cx="2305044" cy="1735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1000100" y="5214950"/>
          <a:ext cx="3143250" cy="1156716"/>
        </p:xfrm>
        <a:graphic>
          <a:graphicData uri="http://schemas.openxmlformats.org/drawingml/2006/table">
            <a:tbl>
              <a:tblPr/>
              <a:tblGrid>
                <a:gridCol w="1626235"/>
                <a:gridCol w="1517015"/>
              </a:tblGrid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latin typeface="Calibri"/>
                          <a:ea typeface="Times New Roman"/>
                          <a:cs typeface="Times New Roman"/>
                        </a:rPr>
                        <a:t>Sampling rate</a:t>
                      </a:r>
                      <a:endParaRPr lang="en-US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latin typeface="Calibri"/>
                          <a:ea typeface="Times New Roman"/>
                          <a:cs typeface="Times New Roman"/>
                        </a:rPr>
                        <a:t>1024Hz</a:t>
                      </a:r>
                      <a:endParaRPr lang="en-U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latin typeface="Calibri"/>
                          <a:ea typeface="Times New Roman"/>
                          <a:cs typeface="Times New Roman"/>
                        </a:rPr>
                        <a:t>Measurement Length</a:t>
                      </a:r>
                      <a:endParaRPr lang="en-U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latin typeface="Calibri"/>
                          <a:ea typeface="Times New Roman"/>
                          <a:cs typeface="Times New Roman"/>
                        </a:rPr>
                        <a:t>1440s</a:t>
                      </a:r>
                      <a:endParaRPr lang="en-U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latin typeface="Calibri"/>
                          <a:ea typeface="Times New Roman"/>
                          <a:cs typeface="Times New Roman"/>
                        </a:rPr>
                        <a:t>Block length</a:t>
                      </a:r>
                      <a:endParaRPr lang="en-US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latin typeface="Calibri"/>
                          <a:ea typeface="Times New Roman"/>
                          <a:cs typeface="Times New Roman"/>
                        </a:rPr>
                        <a:t>64s</a:t>
                      </a:r>
                      <a:endParaRPr lang="en-U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latin typeface="Calibri"/>
                          <a:ea typeface="Times New Roman"/>
                          <a:cs typeface="Times New Roman"/>
                        </a:rPr>
                        <a:t>Overlap</a:t>
                      </a:r>
                      <a:endParaRPr lang="en-U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latin typeface="Calibri"/>
                          <a:ea typeface="Times New Roman"/>
                          <a:cs typeface="Times New Roman"/>
                        </a:rPr>
                        <a:t>66,7%</a:t>
                      </a:r>
                      <a:endParaRPr lang="en-U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latin typeface="Calibri"/>
                          <a:ea typeface="Times New Roman"/>
                          <a:cs typeface="Times New Roman"/>
                        </a:rPr>
                        <a:t>Window function</a:t>
                      </a:r>
                      <a:endParaRPr lang="en-US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latin typeface="Calibri"/>
                          <a:ea typeface="Times New Roman"/>
                          <a:cs typeface="Times New Roman"/>
                        </a:rPr>
                        <a:t>Hanning</a:t>
                      </a:r>
                      <a:endParaRPr lang="en-U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latin typeface="Calibri"/>
                          <a:ea typeface="Times New Roman"/>
                          <a:cs typeface="Times New Roman"/>
                        </a:rPr>
                        <a:t>Averaging</a:t>
                      </a:r>
                      <a:endParaRPr lang="en-U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latin typeface="Calibri"/>
                          <a:ea typeface="Times New Roman"/>
                          <a:cs typeface="Times New Roman"/>
                        </a:rPr>
                        <a:t>Linear</a:t>
                      </a:r>
                      <a:endParaRPr lang="en-US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000100" y="4922846"/>
            <a:ext cx="20447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dirty="0" smtClean="0"/>
              <a:t>Parameters:</a:t>
            </a:r>
            <a:endParaRPr lang="en-US" sz="1400" dirty="0"/>
          </a:p>
        </p:txBody>
      </p:sp>
      <p:pic>
        <p:nvPicPr>
          <p:cNvPr id="15" name="Picture 2" descr="ClicStabLog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00958" y="71414"/>
            <a:ext cx="1584325" cy="912813"/>
          </a:xfrm>
          <a:prstGeom prst="rect">
            <a:avLst/>
          </a:prstGeom>
          <a:noFill/>
        </p:spPr>
      </p:pic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CLIC-ACE5_04.02.2010 K.Artoos</a:t>
            </a:r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0" y="6488668"/>
            <a:ext cx="23322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M. Guinchard, M. Sylte</a:t>
            </a:r>
            <a:endParaRPr lang="en-GB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E072E-0EE2-4427-85FC-20E2B8B5CD3B}" type="slidenum">
              <a:rPr lang="en-GB" smtClean="0"/>
              <a:t>3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982026"/>
            <a:ext cx="4611377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1143000"/>
          </a:xfrm>
        </p:spPr>
        <p:txBody>
          <a:bodyPr/>
          <a:lstStyle/>
          <a:p>
            <a:r>
              <a:rPr lang="nb-NO" dirty="0" smtClean="0"/>
              <a:t>Power Spectral Density</a:t>
            </a:r>
            <a:endParaRPr lang="en-US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82629"/>
            <a:ext cx="4616365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2864" y="3502026"/>
            <a:ext cx="4611377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 descr="ClicStab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00958" y="71414"/>
            <a:ext cx="1584325" cy="912813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0" y="6488668"/>
            <a:ext cx="23322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M. Guinchard, M. Sylte</a:t>
            </a:r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CLIC-ACE5_04.02.2010 K.Artoos</a:t>
            </a:r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E072E-0EE2-4427-85FC-20E2B8B5CD3B}" type="slidenum">
              <a:rPr lang="en-GB" smtClean="0"/>
              <a:t>4</a:t>
            </a:fld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3" descr="ClicStab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TextBox 5"/>
          <p:cNvSpPr txBox="1">
            <a:spLocks noChangeArrowheads="1"/>
          </p:cNvSpPr>
          <p:nvPr/>
        </p:nvSpPr>
        <p:spPr bwMode="auto">
          <a:xfrm>
            <a:off x="6500813" y="2857500"/>
            <a:ext cx="9413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Vertical</a:t>
            </a:r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71438" y="80963"/>
            <a:ext cx="6215062" cy="3316287"/>
            <a:chOff x="71406" y="-24"/>
            <a:chExt cx="6408888" cy="3420000"/>
          </a:xfrm>
        </p:grpSpPr>
        <p:pic>
          <p:nvPicPr>
            <p:cNvPr id="11280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1406" y="-24"/>
              <a:ext cx="6408888" cy="342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1281" name="AutoShape 5"/>
            <p:cNvCxnSpPr>
              <a:cxnSpLocks noChangeShapeType="1"/>
            </p:cNvCxnSpPr>
            <p:nvPr/>
          </p:nvCxnSpPr>
          <p:spPr bwMode="auto">
            <a:xfrm flipV="1">
              <a:off x="801666" y="1591761"/>
              <a:ext cx="4016430" cy="12759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13" name="Text Box 6"/>
            <p:cNvSpPr txBox="1">
              <a:spLocks noChangeArrowheads="1"/>
            </p:cNvSpPr>
            <p:nvPr/>
          </p:nvSpPr>
          <p:spPr bwMode="auto">
            <a:xfrm>
              <a:off x="874692" y="1263144"/>
              <a:ext cx="828688" cy="400110"/>
            </a:xfrm>
            <a:prstGeom prst="rect">
              <a:avLst/>
            </a:prstGeom>
            <a:noFill/>
            <a:ln>
              <a:noFill/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>
                <a:spcAft>
                  <a:spcPts val="1000"/>
                </a:spcAft>
                <a:defRPr/>
              </a:pPr>
              <a:r>
                <a:rPr lang="en-US" sz="2000" b="1" dirty="0">
                  <a:ln>
                    <a:solidFill>
                      <a:schemeClr val="bg1"/>
                    </a:solidFill>
                  </a:ln>
                  <a:solidFill>
                    <a:schemeClr val="tx1"/>
                  </a:solidFill>
                </a:rPr>
                <a:t>1nm</a:t>
              </a:r>
              <a:endParaRPr lang="en-US" sz="2000" b="1" dirty="0">
                <a:ln>
                  <a:solidFill>
                    <a:schemeClr val="bg1"/>
                  </a:solidFill>
                </a:ln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  <p:grpSp>
        <p:nvGrpSpPr>
          <p:cNvPr id="3" name="Group 21"/>
          <p:cNvGrpSpPr>
            <a:grpSpLocks/>
          </p:cNvGrpSpPr>
          <p:nvPr/>
        </p:nvGrpSpPr>
        <p:grpSpPr bwMode="auto">
          <a:xfrm>
            <a:off x="71438" y="3421063"/>
            <a:ext cx="6215062" cy="3436937"/>
            <a:chOff x="373005" y="690525"/>
            <a:chExt cx="6184800" cy="3420000"/>
          </a:xfrm>
        </p:grpSpPr>
        <p:pic>
          <p:nvPicPr>
            <p:cNvPr id="11277" name="Picture 18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73005" y="690525"/>
              <a:ext cx="6184800" cy="342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1278" name="AutoShape 1"/>
            <p:cNvCxnSpPr>
              <a:cxnSpLocks noChangeShapeType="1"/>
            </p:cNvCxnSpPr>
            <p:nvPr/>
          </p:nvCxnSpPr>
          <p:spPr bwMode="auto">
            <a:xfrm>
              <a:off x="1103265" y="1931967"/>
              <a:ext cx="3833865" cy="325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11279" name="Text Box 2"/>
            <p:cNvSpPr txBox="1">
              <a:spLocks noChangeArrowheads="1"/>
            </p:cNvSpPr>
            <p:nvPr/>
          </p:nvSpPr>
          <p:spPr bwMode="auto">
            <a:xfrm>
              <a:off x="1276353" y="1931967"/>
              <a:ext cx="498475" cy="26161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C0504D"/>
              </a:solidFill>
              <a:prstDash val="dash"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Aft>
                  <a:spcPts val="1000"/>
                </a:spcAft>
              </a:pPr>
              <a:r>
                <a:rPr lang="en-US" sz="1100">
                  <a:latin typeface="Calibri" pitchFamily="34" charset="0"/>
                </a:rPr>
                <a:t>5nm</a:t>
              </a:r>
              <a:endParaRPr lang="en-US"/>
            </a:p>
          </p:txBody>
        </p:sp>
      </p:grpSp>
      <p:sp>
        <p:nvSpPr>
          <p:cNvPr id="11270" name="TextBox 22"/>
          <p:cNvSpPr txBox="1">
            <a:spLocks noChangeArrowheads="1"/>
          </p:cNvSpPr>
          <p:nvPr/>
        </p:nvSpPr>
        <p:spPr bwMode="auto">
          <a:xfrm>
            <a:off x="6572250" y="3429000"/>
            <a:ext cx="8905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u="sng"/>
              <a:t>Lateral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429375" y="6357938"/>
            <a:ext cx="2532063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M. Sylte, M. Guinchard</a:t>
            </a:r>
          </a:p>
        </p:txBody>
      </p:sp>
      <p:sp>
        <p:nvSpPr>
          <p:cNvPr id="11272" name="TextBox 24"/>
          <p:cNvSpPr txBox="1">
            <a:spLocks noChangeArrowheads="1"/>
          </p:cNvSpPr>
          <p:nvPr/>
        </p:nvSpPr>
        <p:spPr bwMode="auto">
          <a:xfrm>
            <a:off x="6357938" y="1285875"/>
            <a:ext cx="23907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Measured on FLOOR</a:t>
            </a:r>
          </a:p>
        </p:txBody>
      </p:sp>
      <p:pic>
        <p:nvPicPr>
          <p:cNvPr id="11273" name="Picture 11" descr="CERNlog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143875" y="5643563"/>
            <a:ext cx="676275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4" name="TextBox 15"/>
          <p:cNvSpPr txBox="1">
            <a:spLocks noChangeArrowheads="1"/>
          </p:cNvSpPr>
          <p:nvPr/>
        </p:nvSpPr>
        <p:spPr bwMode="auto">
          <a:xfrm>
            <a:off x="2357438" y="500063"/>
            <a:ext cx="6969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2 nm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rot="5400000">
            <a:off x="2071688" y="928687"/>
            <a:ext cx="571500" cy="4286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CLIC-ACE5_04.02.2010 K.Artoos</a:t>
            </a:r>
            <a:endParaRPr lang="en-GB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E072E-0EE2-4427-85FC-20E2B8B5CD3B}" type="slidenum">
              <a:rPr lang="en-GB" smtClean="0"/>
              <a:t>5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0" y="2103438"/>
            <a:ext cx="2005013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86600" y="3017838"/>
            <a:ext cx="1371600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4972050"/>
            <a:ext cx="4764088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5411788"/>
            <a:ext cx="4114800" cy="30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5" descr="technical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563" y="1346200"/>
            <a:ext cx="5888037" cy="360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3" name="TextBox 6"/>
          <p:cNvSpPr txBox="1">
            <a:spLocks noChangeArrowheads="1"/>
          </p:cNvSpPr>
          <p:nvPr/>
        </p:nvSpPr>
        <p:spPr bwMode="auto">
          <a:xfrm>
            <a:off x="6553200" y="1368425"/>
            <a:ext cx="18383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H" dirty="0" err="1">
                <a:latin typeface="Comic Sans MS" pitchFamily="66" charset="0"/>
              </a:rPr>
              <a:t>Additional</a:t>
            </a:r>
            <a:r>
              <a:rPr lang="fr-CH" dirty="0">
                <a:latin typeface="Comic Sans MS" pitchFamily="66" charset="0"/>
              </a:rPr>
              <a:t> </a:t>
            </a:r>
          </a:p>
          <a:p>
            <a:r>
              <a:rPr lang="fr-CH" dirty="0" err="1">
                <a:latin typeface="Comic Sans MS" pitchFamily="66" charset="0"/>
              </a:rPr>
              <a:t>technical</a:t>
            </a:r>
            <a:r>
              <a:rPr lang="fr-CH" dirty="0">
                <a:latin typeface="Comic Sans MS" pitchFamily="66" charset="0"/>
              </a:rPr>
              <a:t> noise:</a:t>
            </a:r>
            <a:endParaRPr lang="en-US" dirty="0">
              <a:latin typeface="Comic Sans MS" pitchFamily="66" charset="0"/>
            </a:endParaRPr>
          </a:p>
        </p:txBody>
      </p:sp>
      <p:pic>
        <p:nvPicPr>
          <p:cNvPr id="4104" name="Picture 7" descr="integre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86438" y="3709988"/>
            <a:ext cx="3281362" cy="299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5" name="TextBox 8"/>
          <p:cNvSpPr txBox="1">
            <a:spLocks noChangeArrowheads="1"/>
          </p:cNvSpPr>
          <p:nvPr/>
        </p:nvSpPr>
        <p:spPr bwMode="auto">
          <a:xfrm>
            <a:off x="2286000" y="4191000"/>
            <a:ext cx="10541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H" sz="1400">
                <a:latin typeface="Comic Sans MS" pitchFamily="66" charset="0"/>
              </a:rPr>
              <a:t>Reference</a:t>
            </a:r>
            <a:endParaRPr lang="en-US" sz="1400">
              <a:latin typeface="Comic Sans MS" pitchFamily="66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3429000" y="4191000"/>
            <a:ext cx="838200" cy="152400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"/>
          <p:cNvSpPr txBox="1">
            <a:spLocks/>
          </p:cNvSpPr>
          <p:nvPr/>
        </p:nvSpPr>
        <p:spPr bwMode="auto">
          <a:xfrm>
            <a:off x="0" y="0"/>
            <a:ext cx="4214810" cy="928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2800" kern="0" dirty="0">
                <a:latin typeface="+mj-lt"/>
                <a:ea typeface="+mj-ea"/>
                <a:cs typeface="+mj-cs"/>
              </a:rPr>
              <a:t>Local </a:t>
            </a:r>
            <a:r>
              <a:rPr lang="fr-CH" sz="2800" kern="0" dirty="0" smtClean="0">
                <a:latin typeface="+mj-lt"/>
                <a:ea typeface="+mj-ea"/>
                <a:cs typeface="+mj-cs"/>
              </a:rPr>
              <a:t>excitations: model</a:t>
            </a:r>
            <a:endParaRPr lang="en-US" sz="2800" kern="0" dirty="0">
              <a:latin typeface="+mj-lt"/>
              <a:ea typeface="+mj-ea"/>
              <a:cs typeface="+mj-cs"/>
            </a:endParaRPr>
          </a:p>
        </p:txBody>
      </p:sp>
      <p:sp>
        <p:nvSpPr>
          <p:cNvPr id="4108" name="TextBox 12"/>
          <p:cNvSpPr txBox="1">
            <a:spLocks noChangeArrowheads="1"/>
          </p:cNvSpPr>
          <p:nvPr/>
        </p:nvSpPr>
        <p:spPr bwMode="auto">
          <a:xfrm>
            <a:off x="4343400" y="849313"/>
            <a:ext cx="26304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H">
                <a:solidFill>
                  <a:srgbClr val="FF0000"/>
                </a:solidFill>
                <a:latin typeface="Comic Sans MS" pitchFamily="66" charset="0"/>
              </a:rPr>
              <a:t>Vertical</a:t>
            </a:r>
            <a:r>
              <a:rPr lang="fr-CH">
                <a:latin typeface="Comic Sans MS" pitchFamily="66" charset="0"/>
              </a:rPr>
              <a:t> ground motion</a:t>
            </a:r>
            <a:endParaRPr lang="en-US">
              <a:latin typeface="Comic Sans MS" pitchFamily="66" charset="0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7696200" y="5638800"/>
            <a:ext cx="533400" cy="382588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10" name="TextBox 19"/>
          <p:cNvSpPr txBox="1">
            <a:spLocks noChangeArrowheads="1"/>
          </p:cNvSpPr>
          <p:nvPr/>
        </p:nvSpPr>
        <p:spPr bwMode="auto">
          <a:xfrm>
            <a:off x="6553200" y="5867400"/>
            <a:ext cx="10541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H" sz="1400">
                <a:latin typeface="Comic Sans MS" pitchFamily="66" charset="0"/>
              </a:rPr>
              <a:t>Reference</a:t>
            </a:r>
            <a:endParaRPr lang="en-US" sz="1400">
              <a:latin typeface="Comic Sans MS" pitchFamily="66" charset="0"/>
            </a:endParaRPr>
          </a:p>
        </p:txBody>
      </p:sp>
      <p:sp>
        <p:nvSpPr>
          <p:cNvPr id="17" name="Slide Number Placeholder 1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236827FB-C14E-4EDD-96E6-C51076F052CD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6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pic>
        <p:nvPicPr>
          <p:cNvPr id="4112" name="Picture 5" descr="ClicStabLogo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CLIC-ACE5_04.02.2010 K.Artoos</a:t>
            </a:r>
            <a:endParaRPr lang="en-US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E072E-0EE2-4427-85FC-20E2B8B5CD3B}" type="slidenum">
              <a:rPr lang="en-GB" smtClean="0"/>
              <a:t>6</a:t>
            </a:fld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>
            <a:off x="285720" y="6286520"/>
            <a:ext cx="1269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Ch. Collette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 bwMode="auto">
          <a:xfrm>
            <a:off x="457200" y="142852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fr-CH" sz="3200" kern="0" dirty="0" smtClean="0">
                <a:latin typeface="Comic Sans MS" pitchFamily="66" charset="0"/>
                <a:ea typeface="+mj-ea"/>
                <a:cs typeface="+mj-cs"/>
              </a:rPr>
              <a:t>Local excitations</a:t>
            </a:r>
            <a:endParaRPr lang="en-US" sz="3200" kern="0" dirty="0"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34000" y="685800"/>
            <a:ext cx="25426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>
                <a:solidFill>
                  <a:srgbClr val="FF0000"/>
                </a:solidFill>
                <a:latin typeface="Comic Sans MS" pitchFamily="66" charset="0"/>
              </a:rPr>
              <a:t>Lateral</a:t>
            </a:r>
            <a:r>
              <a:rPr lang="fr-CH" dirty="0" smtClean="0">
                <a:latin typeface="Comic Sans MS" pitchFamily="66" charset="0"/>
              </a:rPr>
              <a:t> </a:t>
            </a:r>
            <a:r>
              <a:rPr lang="fr-CH" dirty="0" err="1" smtClean="0">
                <a:latin typeface="Comic Sans MS" pitchFamily="66" charset="0"/>
              </a:rPr>
              <a:t>ground</a:t>
            </a:r>
            <a:r>
              <a:rPr lang="fr-CH" dirty="0" smtClean="0">
                <a:latin typeface="Comic Sans MS" pitchFamily="66" charset="0"/>
              </a:rPr>
              <a:t> motion</a:t>
            </a:r>
            <a:endParaRPr lang="en-US" dirty="0">
              <a:latin typeface="Comic Sans MS" pitchFamily="66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400" y="2895600"/>
            <a:ext cx="2057400" cy="394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3352800"/>
            <a:ext cx="1295400" cy="289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3200" y="2104203"/>
            <a:ext cx="2005013" cy="720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6553200" y="1368224"/>
            <a:ext cx="18389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>
                <a:latin typeface="Comic Sans MS" pitchFamily="66" charset="0"/>
              </a:rPr>
              <a:t>Additional</a:t>
            </a:r>
            <a:r>
              <a:rPr lang="fr-CH" dirty="0" smtClean="0">
                <a:latin typeface="Comic Sans MS" pitchFamily="66" charset="0"/>
              </a:rPr>
              <a:t> </a:t>
            </a:r>
          </a:p>
          <a:p>
            <a:r>
              <a:rPr lang="fr-CH" dirty="0" err="1" smtClean="0">
                <a:latin typeface="Comic Sans MS" pitchFamily="66" charset="0"/>
              </a:rPr>
              <a:t>technical</a:t>
            </a:r>
            <a:r>
              <a:rPr lang="fr-CH" dirty="0" smtClean="0">
                <a:latin typeface="Comic Sans MS" pitchFamily="66" charset="0"/>
              </a:rPr>
              <a:t> noise:</a:t>
            </a:r>
            <a:endParaRPr lang="en-US" dirty="0">
              <a:latin typeface="Comic Sans MS" pitchFamily="66" charset="0"/>
            </a:endParaRPr>
          </a:p>
        </p:txBody>
      </p:sp>
      <p:pic>
        <p:nvPicPr>
          <p:cNvPr id="10" name="Picture 9" descr="technical_lateral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960" y="1295400"/>
            <a:ext cx="5577840" cy="3712464"/>
          </a:xfrm>
          <a:prstGeom prst="rect">
            <a:avLst/>
          </a:prstGeom>
        </p:spPr>
      </p:pic>
      <p:pic>
        <p:nvPicPr>
          <p:cNvPr id="11" name="Picture 10" descr="rms_lateral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479403" y="3894929"/>
            <a:ext cx="3588397" cy="2888395"/>
          </a:xfrm>
          <a:prstGeom prst="rect">
            <a:avLst/>
          </a:prstGeom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6200" y="5334000"/>
            <a:ext cx="5410200" cy="94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304800" y="5334000"/>
            <a:ext cx="7024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dirty="0" err="1" smtClean="0">
                <a:latin typeface="Comic Sans MS" pitchFamily="66" charset="0"/>
              </a:rPr>
              <a:t>Ref</a:t>
            </a:r>
            <a:r>
              <a:rPr lang="fr-CH" sz="1600" dirty="0" smtClean="0">
                <a:latin typeface="Comic Sans MS" pitchFamily="66" charset="0"/>
              </a:rPr>
              <a:t>. :</a:t>
            </a:r>
            <a:endParaRPr lang="en-US" sz="1600" dirty="0">
              <a:latin typeface="Comic Sans MS" pitchFamily="66" charset="0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3200400" y="2438400"/>
            <a:ext cx="533400" cy="1600200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2286000" y="4191000"/>
            <a:ext cx="10534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err="1" smtClean="0">
                <a:latin typeface="Comic Sans MS" pitchFamily="66" charset="0"/>
              </a:rPr>
              <a:t>Reference</a:t>
            </a:r>
            <a:endParaRPr lang="en-US" sz="1400" dirty="0">
              <a:latin typeface="Comic Sans MS" pitchFamily="66" charset="0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3429000" y="4191001"/>
            <a:ext cx="838200" cy="152399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553200" y="5943600"/>
            <a:ext cx="10534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err="1" smtClean="0">
                <a:latin typeface="Comic Sans MS" pitchFamily="66" charset="0"/>
              </a:rPr>
              <a:t>Reference</a:t>
            </a:r>
            <a:endParaRPr lang="en-US" sz="1400" dirty="0">
              <a:latin typeface="Comic Sans MS" pitchFamily="66" charset="0"/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7696200" y="5943601"/>
            <a:ext cx="838200" cy="152399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Collette, ILC-CLIC LET Beam Dynamics Workshop (23-25 June 2009)</a:t>
            </a:r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00948" cy="439718"/>
          </a:xfrm>
        </p:spPr>
        <p:txBody>
          <a:bodyPr>
            <a:normAutofit fontScale="90000"/>
          </a:bodyPr>
          <a:lstStyle/>
          <a:p>
            <a:r>
              <a:rPr lang="nb-NO" dirty="0" smtClean="0"/>
              <a:t>Support </a:t>
            </a:r>
            <a:r>
              <a:rPr lang="nb-NO" dirty="0" smtClean="0"/>
              <a:t>amplifications</a:t>
            </a:r>
            <a:endParaRPr lang="en-US" dirty="0"/>
          </a:p>
        </p:txBody>
      </p:sp>
      <p:pic>
        <p:nvPicPr>
          <p:cNvPr id="5" name="Picture 4" descr="Magnitude.jpg"/>
          <p:cNvPicPr>
            <a:picLocks noChangeAspect="1"/>
          </p:cNvPicPr>
          <p:nvPr/>
        </p:nvPicPr>
        <p:blipFill>
          <a:blip r:embed="rId3" cstate="print"/>
          <a:srcRect t="6350"/>
          <a:stretch>
            <a:fillRect/>
          </a:stretch>
        </p:blipFill>
        <p:spPr>
          <a:xfrm>
            <a:off x="4824000" y="763551"/>
            <a:ext cx="4320000" cy="2859131"/>
          </a:xfrm>
          <a:prstGeom prst="rect">
            <a:avLst/>
          </a:prstGeom>
        </p:spPr>
      </p:pic>
      <p:pic>
        <p:nvPicPr>
          <p:cNvPr id="71682" name="Picture 13"/>
          <p:cNvPicPr>
            <a:picLocks noChangeAspect="1" noChangeArrowheads="1"/>
          </p:cNvPicPr>
          <p:nvPr/>
        </p:nvPicPr>
        <p:blipFill>
          <a:blip r:embed="rId4" cstate="print"/>
          <a:srcRect l="2560" t="8617" r="5440" b="4535"/>
          <a:stretch>
            <a:fillRect/>
          </a:stretch>
        </p:blipFill>
        <p:spPr bwMode="auto">
          <a:xfrm>
            <a:off x="4989573" y="3830643"/>
            <a:ext cx="4000500" cy="265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2928900" y="3868778"/>
            <a:ext cx="1643100" cy="2481262"/>
            <a:chOff x="7540" y="1493"/>
            <a:chExt cx="2588" cy="3907"/>
          </a:xfrm>
        </p:grpSpPr>
        <p:pic>
          <p:nvPicPr>
            <p:cNvPr id="71684" name="Picture 4" descr="IMAG0390"/>
            <p:cNvPicPr>
              <a:picLocks noChangeAspect="1" noChangeArrowheads="1"/>
            </p:cNvPicPr>
            <p:nvPr/>
          </p:nvPicPr>
          <p:blipFill>
            <a:blip r:embed="rId5" cstate="print"/>
            <a:srcRect r="11765"/>
            <a:stretch>
              <a:fillRect/>
            </a:stretch>
          </p:blipFill>
          <p:spPr bwMode="auto">
            <a:xfrm>
              <a:off x="7540" y="1493"/>
              <a:ext cx="2588" cy="39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1685" name="AutoShape 5"/>
            <p:cNvSpPr>
              <a:spLocks noChangeArrowheads="1"/>
            </p:cNvSpPr>
            <p:nvPr/>
          </p:nvSpPr>
          <p:spPr bwMode="auto">
            <a:xfrm rot="16200000">
              <a:off x="8010" y="1650"/>
              <a:ext cx="570" cy="300"/>
            </a:xfrm>
            <a:prstGeom prst="rightArrow">
              <a:avLst>
                <a:gd name="adj1" fmla="val 50000"/>
                <a:gd name="adj2" fmla="val 47500"/>
              </a:avLst>
            </a:prstGeom>
            <a:gradFill rotWithShape="0">
              <a:gsLst>
                <a:gs pos="0">
                  <a:srgbClr val="FFFFFF"/>
                </a:gs>
                <a:gs pos="100000">
                  <a:srgbClr val="E5B8B7"/>
                </a:gs>
              </a:gsLst>
              <a:lin ang="5400000" scaled="1"/>
            </a:gradFill>
            <a:ln w="12700" algn="ctr">
              <a:solidFill>
                <a:srgbClr val="D99594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622423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686" name="AutoShape 6"/>
            <p:cNvSpPr>
              <a:spLocks noChangeArrowheads="1"/>
            </p:cNvSpPr>
            <p:nvPr/>
          </p:nvSpPr>
          <p:spPr bwMode="auto">
            <a:xfrm rot="16200000">
              <a:off x="9255" y="3735"/>
              <a:ext cx="570" cy="300"/>
            </a:xfrm>
            <a:prstGeom prst="rightArrow">
              <a:avLst>
                <a:gd name="adj1" fmla="val 50000"/>
                <a:gd name="adj2" fmla="val 47500"/>
              </a:avLst>
            </a:prstGeom>
            <a:gradFill rotWithShape="0">
              <a:gsLst>
                <a:gs pos="0">
                  <a:srgbClr val="FFFFFF"/>
                </a:gs>
                <a:gs pos="100000">
                  <a:srgbClr val="E5B8B7"/>
                </a:gs>
              </a:gsLst>
              <a:lin ang="5400000" scaled="1"/>
            </a:gradFill>
            <a:ln w="12700" algn="ctr">
              <a:solidFill>
                <a:srgbClr val="D99594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622423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555570" y="909603"/>
            <a:ext cx="19351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2400" b="1" dirty="0" smtClean="0"/>
              <a:t>CLEX girder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53927" y="3985497"/>
            <a:ext cx="26654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2400" b="1" dirty="0" smtClean="0"/>
              <a:t>Mineral cast girder</a:t>
            </a:r>
          </a:p>
          <a:p>
            <a:pPr algn="ctr"/>
            <a:r>
              <a:rPr lang="nb-NO" sz="2400" b="1" dirty="0" smtClean="0"/>
              <a:t>(PSI)</a:t>
            </a:r>
            <a:endParaRPr lang="en-US" sz="2400" b="1" dirty="0"/>
          </a:p>
        </p:txBody>
      </p:sp>
      <p:pic>
        <p:nvPicPr>
          <p:cNvPr id="14" name="Picture 13" descr="IMG_0491.JPG"/>
          <p:cNvPicPr>
            <a:picLocks noChangeAspect="1"/>
          </p:cNvPicPr>
          <p:nvPr/>
        </p:nvPicPr>
        <p:blipFill>
          <a:blip r:embed="rId6" cstate="print"/>
          <a:srcRect t="15440" r="42901" b="3633"/>
          <a:stretch>
            <a:fillRect/>
          </a:stretch>
        </p:blipFill>
        <p:spPr>
          <a:xfrm>
            <a:off x="2928926" y="1428736"/>
            <a:ext cx="1124638" cy="1749437"/>
          </a:xfrm>
          <a:prstGeom prst="rect">
            <a:avLst/>
          </a:prstGeom>
        </p:spPr>
      </p:pic>
      <p:pic>
        <p:nvPicPr>
          <p:cNvPr id="15" name="GIRDER_Mode1_40Hz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571472" y="1571612"/>
            <a:ext cx="1654054" cy="1440000"/>
          </a:xfrm>
          <a:prstGeom prst="rect">
            <a:avLst/>
          </a:prstGeom>
        </p:spPr>
      </p:pic>
      <p:pic>
        <p:nvPicPr>
          <p:cNvPr id="58370" name="Picture 1"/>
          <p:cNvPicPr>
            <a:picLocks noChangeAspect="1" noChangeArrowheads="1"/>
          </p:cNvPicPr>
          <p:nvPr/>
        </p:nvPicPr>
        <p:blipFill>
          <a:blip r:embed="rId8" cstate="print"/>
          <a:srcRect l="9505" t="24226" r="11983" b="28349"/>
          <a:stretch>
            <a:fillRect/>
          </a:stretch>
        </p:blipFill>
        <p:spPr bwMode="auto">
          <a:xfrm>
            <a:off x="409518" y="5254650"/>
            <a:ext cx="2226874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CLIC-ACE5_04.02.2010 K.Artoos</a:t>
            </a:r>
            <a:endParaRPr lang="en-GB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E072E-0EE2-4427-85FC-20E2B8B5CD3B}" type="slidenum">
              <a:rPr lang="en-GB" smtClean="0"/>
              <a:t>8</a:t>
            </a:fld>
            <a:endParaRPr lang="en-GB"/>
          </a:p>
        </p:txBody>
      </p:sp>
      <p:pic>
        <p:nvPicPr>
          <p:cNvPr id="18" name="Picture 2" descr="ClicStabLogo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500958" y="71414"/>
            <a:ext cx="1584325" cy="91281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vide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30" name="Picture 14" descr="ColorMa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2450" y="1158875"/>
            <a:ext cx="7862888" cy="5478463"/>
          </a:xfrm>
          <a:prstGeom prst="rect">
            <a:avLst/>
          </a:prstGeom>
          <a:noFill/>
        </p:spPr>
      </p:pic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1863725" y="571500"/>
            <a:ext cx="414363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 dirty="0"/>
              <a:t>Color </a:t>
            </a:r>
            <a:r>
              <a:rPr lang="en-US" sz="2000" b="1" dirty="0" smtClean="0"/>
              <a:t>map LHC tunnel measurements</a:t>
            </a:r>
            <a:endParaRPr lang="en-US" sz="2000" b="1" dirty="0"/>
          </a:p>
        </p:txBody>
      </p:sp>
      <p:sp>
        <p:nvSpPr>
          <p:cNvPr id="34825" name="Line 9"/>
          <p:cNvSpPr>
            <a:spLocks noChangeShapeType="1"/>
          </p:cNvSpPr>
          <p:nvPr/>
        </p:nvSpPr>
        <p:spPr bwMode="auto">
          <a:xfrm>
            <a:off x="1955800" y="2024063"/>
            <a:ext cx="573088" cy="3794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26" name="Line 10"/>
          <p:cNvSpPr>
            <a:spLocks noChangeShapeType="1"/>
          </p:cNvSpPr>
          <p:nvPr/>
        </p:nvSpPr>
        <p:spPr bwMode="auto">
          <a:xfrm>
            <a:off x="1955800" y="2938463"/>
            <a:ext cx="573088" cy="3794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27" name="Line 11"/>
          <p:cNvSpPr>
            <a:spLocks noChangeShapeType="1"/>
          </p:cNvSpPr>
          <p:nvPr/>
        </p:nvSpPr>
        <p:spPr bwMode="auto">
          <a:xfrm>
            <a:off x="1955800" y="3814763"/>
            <a:ext cx="573088" cy="3794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28" name="Line 12"/>
          <p:cNvSpPr>
            <a:spLocks noChangeShapeType="1"/>
          </p:cNvSpPr>
          <p:nvPr/>
        </p:nvSpPr>
        <p:spPr bwMode="auto">
          <a:xfrm>
            <a:off x="1955800" y="4592638"/>
            <a:ext cx="573088" cy="3794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29" name="Line 13"/>
          <p:cNvSpPr>
            <a:spLocks noChangeShapeType="1"/>
          </p:cNvSpPr>
          <p:nvPr/>
        </p:nvSpPr>
        <p:spPr bwMode="auto">
          <a:xfrm>
            <a:off x="1955800" y="5594350"/>
            <a:ext cx="573088" cy="3794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GB"/>
          </a:p>
        </p:txBody>
      </p:sp>
      <p:pic>
        <p:nvPicPr>
          <p:cNvPr id="10" name="Picture 2" descr="ClicStab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0958" y="71414"/>
            <a:ext cx="1584325" cy="912813"/>
          </a:xfrm>
          <a:prstGeom prst="rect">
            <a:avLst/>
          </a:prstGeom>
          <a:noFill/>
        </p:spPr>
      </p:pic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CLIC-ACE5_04.02.2010 K.Artoos</a:t>
            </a:r>
            <a:endParaRPr lang="en-GB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E072E-0EE2-4427-85FC-20E2B8B5CD3B}" type="slidenum">
              <a:rPr lang="en-GB" smtClean="0"/>
              <a:t>9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</TotalTime>
  <Words>566</Words>
  <Application>Microsoft Office PowerPoint</Application>
  <PresentationFormat>On-screen Show (4:3)</PresentationFormat>
  <Paragraphs>192</Paragraphs>
  <Slides>21</Slides>
  <Notes>4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Slide 1</vt:lpstr>
      <vt:lpstr>Slide 2</vt:lpstr>
      <vt:lpstr>Equipment and settings</vt:lpstr>
      <vt:lpstr>Power Spectral Density</vt:lpstr>
      <vt:lpstr>Slide 5</vt:lpstr>
      <vt:lpstr>Slide 6</vt:lpstr>
      <vt:lpstr>Slide 7</vt:lpstr>
      <vt:lpstr>Support amplifications</vt:lpstr>
      <vt:lpstr>Slide 9</vt:lpstr>
      <vt:lpstr>Slide 10</vt:lpstr>
      <vt:lpstr>Slide 11</vt:lpstr>
      <vt:lpstr>Slide 12</vt:lpstr>
      <vt:lpstr>Slide 13</vt:lpstr>
      <vt:lpstr>Sensor Noise</vt:lpstr>
      <vt:lpstr>Sensor Noise</vt:lpstr>
      <vt:lpstr>Use of the seismometers– CMG-6T Guralp seismometers</vt:lpstr>
      <vt:lpstr>Ground motion measurements : Coherence length</vt:lpstr>
      <vt:lpstr>Ground motion measurements : Coherence length</vt:lpstr>
      <vt:lpstr>3D coherences</vt:lpstr>
      <vt:lpstr>Slide 20</vt:lpstr>
      <vt:lpstr>Slide 21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kartoos</dc:creator>
  <cp:lastModifiedBy>kartoos</cp:lastModifiedBy>
  <cp:revision>18</cp:revision>
  <dcterms:created xsi:type="dcterms:W3CDTF">2010-02-04T05:24:40Z</dcterms:created>
  <dcterms:modified xsi:type="dcterms:W3CDTF">2010-02-04T08:20:27Z</dcterms:modified>
</cp:coreProperties>
</file>