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647" r:id="rId2"/>
    <p:sldId id="967" r:id="rId3"/>
    <p:sldId id="1007" r:id="rId4"/>
    <p:sldId id="969" r:id="rId5"/>
    <p:sldId id="971" r:id="rId6"/>
    <p:sldId id="973" r:id="rId7"/>
    <p:sldId id="999" r:id="rId8"/>
    <p:sldId id="1037" r:id="rId9"/>
    <p:sldId id="1005" r:id="rId10"/>
    <p:sldId id="1009" r:id="rId11"/>
    <p:sldId id="1011" r:id="rId12"/>
    <p:sldId id="976" r:id="rId13"/>
    <p:sldId id="979" r:id="rId14"/>
    <p:sldId id="984" r:id="rId15"/>
    <p:sldId id="978" r:id="rId16"/>
    <p:sldId id="991" r:id="rId17"/>
    <p:sldId id="987" r:id="rId18"/>
    <p:sldId id="992" r:id="rId19"/>
    <p:sldId id="1026" r:id="rId20"/>
    <p:sldId id="1033" r:id="rId21"/>
    <p:sldId id="1018" r:id="rId22"/>
    <p:sldId id="1034" r:id="rId23"/>
    <p:sldId id="1030" r:id="rId24"/>
    <p:sldId id="1035" r:id="rId25"/>
    <p:sldId id="1023" r:id="rId26"/>
    <p:sldId id="1020" r:id="rId27"/>
    <p:sldId id="1057" r:id="rId28"/>
    <p:sldId id="1058" r:id="rId29"/>
    <p:sldId id="1059" r:id="rId30"/>
    <p:sldId id="1061" r:id="rId31"/>
    <p:sldId id="961" r:id="rId32"/>
    <p:sldId id="1031" r:id="rId33"/>
    <p:sldId id="1046" r:id="rId34"/>
    <p:sldId id="1060" r:id="rId35"/>
    <p:sldId id="1062" r:id="rId36"/>
    <p:sldId id="1063" r:id="rId37"/>
    <p:sldId id="1064" r:id="rId38"/>
    <p:sldId id="1027" r:id="rId39"/>
    <p:sldId id="1050" r:id="rId40"/>
    <p:sldId id="1004" r:id="rId41"/>
    <p:sldId id="1001" r:id="rId42"/>
    <p:sldId id="1051" r:id="rId43"/>
    <p:sldId id="1052" r:id="rId44"/>
    <p:sldId id="1053" r:id="rId45"/>
    <p:sldId id="1054" r:id="rId46"/>
    <p:sldId id="1055" r:id="rId47"/>
    <p:sldId id="1056" r:id="rId48"/>
  </p:sldIdLst>
  <p:sldSz cx="9144000" cy="6858000" type="screen4x3"/>
  <p:notesSz cx="6781800" cy="98552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CC0000"/>
    <a:srgbClr val="66CCFF"/>
    <a:srgbClr val="000055"/>
    <a:srgbClr val="00187E"/>
    <a:srgbClr val="000066"/>
    <a:srgbClr val="000000"/>
    <a:srgbClr val="080808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9880" autoAdjust="0"/>
  </p:normalViewPr>
  <p:slideViewPr>
    <p:cSldViewPr snapToGrid="0" snapToObjects="1">
      <p:cViewPr varScale="1">
        <p:scale>
          <a:sx n="124" d="100"/>
          <a:sy n="124" d="100"/>
        </p:scale>
        <p:origin x="-1764" y="-90"/>
      </p:cViewPr>
      <p:guideLst>
        <p:guide orient="horz" pos="5278"/>
        <p:guide pos="-2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3414"/>
    </p:cViewPr>
  </p:sorterViewPr>
  <p:notesViewPr>
    <p:cSldViewPr snapToGrid="0" snapToObjects="1">
      <p:cViewPr varScale="1">
        <p:scale>
          <a:sx n="74" d="100"/>
          <a:sy n="74" d="100"/>
        </p:scale>
        <p:origin x="-1542" y="-114"/>
      </p:cViewPr>
      <p:guideLst>
        <p:guide orient="horz" pos="3104"/>
        <p:guide pos="2136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3063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8" tIns="45768" rIns="91538" bIns="45768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2225" y="0"/>
            <a:ext cx="29098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8" tIns="45768" rIns="91538" bIns="4576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13063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8" tIns="45768" rIns="91538" bIns="45768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2225" y="9361488"/>
            <a:ext cx="29098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8" tIns="45768" rIns="91538" bIns="4576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AAA25B1-26E5-47A8-A83C-5F1F0FA4CEA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t" anchorCtr="0" compatLnSpc="1">
            <a:prstTxWarp prst="textNoShape">
              <a:avLst/>
            </a:prstTxWarp>
          </a:bodyPr>
          <a:lstStyle>
            <a:lvl1pPr algn="l" defTabSz="927100">
              <a:defRPr sz="1200"/>
            </a:lvl1pPr>
          </a:lstStyle>
          <a:p>
            <a:endParaRPr lang="en-US"/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1750" y="0"/>
            <a:ext cx="29384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/>
            </a:lvl1pPr>
          </a:lstStyle>
          <a:p>
            <a:endParaRPr lang="en-US"/>
          </a:p>
        </p:txBody>
      </p:sp>
      <p:sp>
        <p:nvSpPr>
          <p:cNvPr id="2549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710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49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679950"/>
            <a:ext cx="5426075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49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384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b" anchorCtr="0" compatLnSpc="1">
            <a:prstTxWarp prst="textNoShape">
              <a:avLst/>
            </a:prstTxWarp>
          </a:bodyPr>
          <a:lstStyle>
            <a:lvl1pPr algn="l" defTabSz="927100">
              <a:defRPr sz="1200"/>
            </a:lvl1pPr>
          </a:lstStyle>
          <a:p>
            <a:endParaRPr lang="en-US"/>
          </a:p>
        </p:txBody>
      </p:sp>
      <p:sp>
        <p:nvSpPr>
          <p:cNvPr id="2549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1750" y="9361488"/>
            <a:ext cx="29384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/>
            </a:lvl1pPr>
          </a:lstStyle>
          <a:p>
            <a:fld id="{98E6A808-DE66-43A5-8822-1BE9C9A3410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5"/>
          <p:cNvSpPr>
            <a:spLocks noChangeArrowheads="1"/>
          </p:cNvSpPr>
          <p:nvPr userDrawn="1"/>
        </p:nvSpPr>
        <p:spPr bwMode="auto">
          <a:xfrm>
            <a:off x="0" y="0"/>
            <a:ext cx="9144000" cy="42068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chemeClr val="hlink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Times New Roman" pitchFamily="18" charset="0"/>
            </a:endParaRPr>
          </a:p>
        </p:txBody>
      </p:sp>
      <p:sp>
        <p:nvSpPr>
          <p:cNvPr id="14" name="Text Box 119"/>
          <p:cNvSpPr txBox="1">
            <a:spLocks noChangeArrowheads="1"/>
          </p:cNvSpPr>
          <p:nvPr userDrawn="1"/>
        </p:nvSpPr>
        <p:spPr bwMode="auto">
          <a:xfrm>
            <a:off x="1600200" y="30854"/>
            <a:ext cx="4481919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CC0000"/>
            </a:outerShdw>
          </a:effectLst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6400"/>
                </a:solidFill>
                <a:latin typeface="Arial" pitchFamily="34" charset="0"/>
              </a:rPr>
              <a:t>The CLIC TDR phase</a:t>
            </a:r>
            <a:endParaRPr lang="en-US" sz="1600" dirty="0">
              <a:solidFill>
                <a:srgbClr val="FF6400"/>
              </a:solidFill>
              <a:latin typeface="Arial" pitchFamily="34" charset="0"/>
            </a:endParaRPr>
          </a:p>
        </p:txBody>
      </p:sp>
      <p:sp>
        <p:nvSpPr>
          <p:cNvPr id="16" name="Rounded Rectangle 15"/>
          <p:cNvSpPr/>
          <p:nvPr userDrawn="1"/>
        </p:nvSpPr>
        <p:spPr bwMode="auto">
          <a:xfrm>
            <a:off x="100013" y="149225"/>
            <a:ext cx="1409699" cy="475837"/>
          </a:xfrm>
          <a:prstGeom prst="roundRect">
            <a:avLst>
              <a:gd name="adj" fmla="val 41181"/>
            </a:avLst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7" name="Picture 115" descr="logoss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66687" y="200131"/>
            <a:ext cx="1279525" cy="39031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 Box 122"/>
          <p:cNvSpPr txBox="1">
            <a:spLocks noChangeArrowheads="1"/>
          </p:cNvSpPr>
          <p:nvPr userDrawn="1"/>
        </p:nvSpPr>
        <p:spPr bwMode="auto">
          <a:xfrm>
            <a:off x="4983480" y="135899"/>
            <a:ext cx="3291840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>
              <a:defRPr/>
            </a:pPr>
            <a:r>
              <a:rPr lang="en-US" sz="800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R. Corsini </a:t>
            </a:r>
            <a:r>
              <a:rPr lang="en-US" sz="800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- 5th CLIC</a:t>
            </a:r>
            <a:r>
              <a:rPr lang="en-US" sz="800" i="1" baseline="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ACE</a:t>
            </a:r>
            <a:r>
              <a:rPr lang="en-US" sz="800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,  3 February </a:t>
            </a:r>
            <a:r>
              <a:rPr lang="en-US" sz="800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2009</a:t>
            </a:r>
          </a:p>
        </p:txBody>
      </p:sp>
      <p:pic>
        <p:nvPicPr>
          <p:cNvPr id="9" name="Picture 123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292783" y="56237"/>
            <a:ext cx="759777" cy="568825"/>
          </a:xfrm>
          <a:prstGeom prst="rect">
            <a:avLst/>
          </a:prstGeom>
          <a:noFill/>
          <a:ln w="12700" algn="ctr">
            <a:solidFill>
              <a:srgbClr val="000055"/>
            </a:solidFill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79" name="Rectangle 27"/>
          <p:cNvSpPr>
            <a:spLocks noChangeArrowheads="1"/>
          </p:cNvSpPr>
          <p:nvPr/>
        </p:nvSpPr>
        <p:spPr bwMode="auto">
          <a:xfrm>
            <a:off x="3360233" y="3698875"/>
            <a:ext cx="5221791" cy="1282700"/>
          </a:xfrm>
          <a:prstGeom prst="rect">
            <a:avLst/>
          </a:prstGeom>
          <a:solidFill>
            <a:srgbClr val="00005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 Box 119"/>
          <p:cNvSpPr txBox="1">
            <a:spLocks noChangeArrowheads="1"/>
          </p:cNvSpPr>
          <p:nvPr/>
        </p:nvSpPr>
        <p:spPr bwMode="auto">
          <a:xfrm>
            <a:off x="3726366" y="3932663"/>
            <a:ext cx="4481919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CC0000"/>
            </a:outerShdw>
          </a:effectLst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6400"/>
                </a:solidFill>
                <a:latin typeface="Arial" pitchFamily="34" charset="0"/>
              </a:rPr>
              <a:t>Summary of TDR task force recommendations</a:t>
            </a:r>
            <a:endParaRPr lang="en-US" dirty="0">
              <a:solidFill>
                <a:srgbClr val="FF64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990058" y="744538"/>
            <a:ext cx="6421438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-266700" algn="l" eaLnBrk="1" hangingPunct="1">
              <a:lnSpc>
                <a:spcPct val="150000"/>
              </a:lnSpc>
            </a:pPr>
            <a:r>
              <a:rPr lang="en-US" dirty="0" err="1">
                <a:solidFill>
                  <a:srgbClr val="000099"/>
                </a:solidFill>
                <a:latin typeface="Calibri" pitchFamily="34" charset="0"/>
              </a:rPr>
              <a:t>EuCARD</a:t>
            </a:r>
            <a:r>
              <a:rPr lang="en-US" dirty="0">
                <a:solidFill>
                  <a:srgbClr val="000099"/>
                </a:solidFill>
                <a:latin typeface="Calibri" pitchFamily="34" charset="0"/>
              </a:rPr>
              <a:t> - FP 7, some comments</a:t>
            </a:r>
            <a:endParaRPr lang="en-US" sz="1800" dirty="0">
              <a:solidFill>
                <a:srgbClr val="000099"/>
              </a:solidFill>
              <a:latin typeface="Calibri" pitchFamily="34" charset="0"/>
            </a:endParaRPr>
          </a:p>
        </p:txBody>
      </p:sp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472030" y="1268413"/>
            <a:ext cx="7426325" cy="449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2913" lvl="1" indent="-171450" algn="l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de-CH" sz="1600" dirty="0">
              <a:latin typeface="Arial" pitchFamily="34" charset="0"/>
            </a:endParaRPr>
          </a:p>
          <a:p>
            <a:pPr marL="442913" lvl="1" indent="-1714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>
                <a:latin typeface="Arial" pitchFamily="34" charset="0"/>
              </a:rPr>
              <a:t>Not really relevant </a:t>
            </a:r>
            <a:r>
              <a:rPr lang="en-US" sz="1600" dirty="0">
                <a:solidFill>
                  <a:srgbClr val="00187E"/>
                </a:solidFill>
                <a:latin typeface="Arial" pitchFamily="34" charset="0"/>
              </a:rPr>
              <a:t>financially</a:t>
            </a:r>
            <a:r>
              <a:rPr lang="en-US" sz="1600" dirty="0">
                <a:latin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</a:rPr>
              <a:t>(small final </a:t>
            </a:r>
            <a:r>
              <a:rPr lang="en-US" sz="1600" dirty="0">
                <a:latin typeface="Arial" pitchFamily="34" charset="0"/>
              </a:rPr>
              <a:t>EU contribution)</a:t>
            </a:r>
          </a:p>
          <a:p>
            <a:pPr marL="442913" lvl="1" indent="-171450" algn="l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en-US" sz="1600" dirty="0">
              <a:latin typeface="Arial" pitchFamily="34" charset="0"/>
            </a:endParaRPr>
          </a:p>
          <a:p>
            <a:pPr marL="442913" lvl="1" indent="-1714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>
                <a:latin typeface="Arial" pitchFamily="34" charset="0"/>
              </a:rPr>
              <a:t>However, </a:t>
            </a:r>
            <a:r>
              <a:rPr lang="en-US" sz="1600" dirty="0">
                <a:solidFill>
                  <a:srgbClr val="CC0000"/>
                </a:solidFill>
                <a:latin typeface="Arial" pitchFamily="34" charset="0"/>
              </a:rPr>
              <a:t>very important for CLIC</a:t>
            </a:r>
            <a:r>
              <a:rPr lang="en-US" sz="1600" dirty="0">
                <a:latin typeface="Arial" pitchFamily="34" charset="0"/>
              </a:rPr>
              <a:t>:</a:t>
            </a:r>
          </a:p>
          <a:p>
            <a:pPr marL="1150938" lvl="2" indent="-22860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>
                <a:latin typeface="Arial" pitchFamily="34" charset="0"/>
              </a:rPr>
              <a:t>Network with </a:t>
            </a:r>
            <a:r>
              <a:rPr lang="en-US" sz="1600" dirty="0">
                <a:solidFill>
                  <a:srgbClr val="00187E"/>
                </a:solidFill>
                <a:latin typeface="Arial" pitchFamily="34" charset="0"/>
              </a:rPr>
              <a:t>collaborating partners</a:t>
            </a:r>
          </a:p>
          <a:p>
            <a:pPr marL="1150938" lvl="2" indent="-22860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>
                <a:latin typeface="Arial" pitchFamily="34" charset="0"/>
              </a:rPr>
              <a:t>Represents an </a:t>
            </a:r>
            <a:r>
              <a:rPr lang="en-US" sz="1600" dirty="0">
                <a:solidFill>
                  <a:srgbClr val="00187E"/>
                </a:solidFill>
                <a:latin typeface="Arial" pitchFamily="34" charset="0"/>
              </a:rPr>
              <a:t>engagement</a:t>
            </a:r>
            <a:r>
              <a:rPr lang="en-US" sz="1600" dirty="0">
                <a:latin typeface="Arial" pitchFamily="34" charset="0"/>
              </a:rPr>
              <a:t> on R&amp;D in the </a:t>
            </a:r>
            <a:r>
              <a:rPr lang="en-US" sz="1600" dirty="0">
                <a:solidFill>
                  <a:srgbClr val="CC0000"/>
                </a:solidFill>
                <a:latin typeface="Arial" pitchFamily="34" charset="0"/>
              </a:rPr>
              <a:t>2009-2013</a:t>
            </a:r>
            <a:r>
              <a:rPr lang="en-US" sz="1600" dirty="0">
                <a:latin typeface="Arial" pitchFamily="34" charset="0"/>
              </a:rPr>
              <a:t> period </a:t>
            </a:r>
          </a:p>
          <a:p>
            <a:pPr marL="442913" lvl="1" indent="-171450" algn="l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en-US" sz="1600" dirty="0">
              <a:latin typeface="Arial" pitchFamily="34" charset="0"/>
            </a:endParaRPr>
          </a:p>
          <a:p>
            <a:pPr marL="442913" lvl="1" indent="-1714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>
                <a:latin typeface="Arial" pitchFamily="34" charset="0"/>
              </a:rPr>
              <a:t>Note that the scope and size of the present program had been </a:t>
            </a:r>
            <a:r>
              <a:rPr lang="en-US" sz="1600" dirty="0">
                <a:solidFill>
                  <a:srgbClr val="CC0000"/>
                </a:solidFill>
                <a:latin typeface="Arial" pitchFamily="34" charset="0"/>
              </a:rPr>
              <a:t>drastically reduced</a:t>
            </a:r>
            <a:r>
              <a:rPr lang="en-US" sz="1600" dirty="0">
                <a:latin typeface="Arial" pitchFamily="34" charset="0"/>
              </a:rPr>
              <a:t> from the initial proposal</a:t>
            </a:r>
          </a:p>
          <a:p>
            <a:pPr marL="442913" lvl="1" indent="-171450" algn="l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en-US" sz="1600" dirty="0">
              <a:latin typeface="Arial" pitchFamily="34" charset="0"/>
            </a:endParaRPr>
          </a:p>
          <a:p>
            <a:pPr marL="442913" lvl="1" indent="-1714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>
                <a:latin typeface="Arial" pitchFamily="34" charset="0"/>
              </a:rPr>
              <a:t>Need to </a:t>
            </a:r>
            <a:r>
              <a:rPr lang="en-US" sz="1600" dirty="0">
                <a:solidFill>
                  <a:srgbClr val="00187E"/>
                </a:solidFill>
                <a:latin typeface="Arial" pitchFamily="34" charset="0"/>
              </a:rPr>
              <a:t>integrate FP7</a:t>
            </a:r>
            <a:r>
              <a:rPr lang="en-US" sz="1600" dirty="0">
                <a:latin typeface="Arial" pitchFamily="34" charset="0"/>
              </a:rPr>
              <a:t> in the </a:t>
            </a:r>
            <a:r>
              <a:rPr lang="en-US" sz="1600" dirty="0">
                <a:solidFill>
                  <a:srgbClr val="00187E"/>
                </a:solidFill>
                <a:latin typeface="Arial" pitchFamily="34" charset="0"/>
              </a:rPr>
              <a:t>TDR plan</a:t>
            </a:r>
            <a:r>
              <a:rPr lang="en-US" sz="1600" dirty="0">
                <a:latin typeface="Arial" pitchFamily="34" charset="0"/>
              </a:rPr>
              <a:t> &amp; use TDR resources to </a:t>
            </a:r>
            <a:r>
              <a:rPr lang="en-US" sz="1600" dirty="0">
                <a:solidFill>
                  <a:srgbClr val="CC0000"/>
                </a:solidFill>
                <a:latin typeface="Arial" pitchFamily="34" charset="0"/>
              </a:rPr>
              <a:t>re-establish initial FP7 plans</a:t>
            </a:r>
            <a:r>
              <a:rPr lang="en-US" sz="1600" dirty="0">
                <a:latin typeface="Arial" pitchFamily="34" charset="0"/>
              </a:rPr>
              <a:t> (when appropriate</a:t>
            </a:r>
            <a:r>
              <a:rPr lang="en-US" sz="1600" dirty="0">
                <a:solidFill>
                  <a:srgbClr val="000099"/>
                </a:solidFill>
                <a:latin typeface="Arial" pitchFamily="34" charset="0"/>
              </a:rPr>
              <a:t>). </a:t>
            </a: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5867129" y="740501"/>
            <a:ext cx="3088733" cy="1287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5 – Integrate FP 7 in TD phase (including new initiatives)</a:t>
            </a:r>
            <a:endParaRPr lang="en-US" sz="1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7325" y="974725"/>
            <a:ext cx="2589213" cy="6397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266700" indent="-266700" algn="l" eaLnBrk="1" hangingPunct="1">
              <a:lnSpc>
                <a:spcPct val="150000"/>
              </a:lnSpc>
            </a:pPr>
            <a:r>
              <a:rPr lang="de-CH">
                <a:solidFill>
                  <a:srgbClr val="000099"/>
                </a:solidFill>
                <a:latin typeface="Calibri" pitchFamily="34" charset="0"/>
              </a:rPr>
              <a:t>Task Force Strategy</a:t>
            </a:r>
            <a:endParaRPr lang="en-US" sz="1800">
              <a:solidFill>
                <a:srgbClr val="000099"/>
              </a:solidFill>
              <a:latin typeface="Calibri" pitchFamily="34" charset="0"/>
            </a:endParaRPr>
          </a:p>
        </p:txBody>
      </p:sp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635000" y="1676400"/>
            <a:ext cx="8261350" cy="296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4013" lvl="1" indent="-174625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>
                <a:latin typeface="Arial" pitchFamily="34" charset="0"/>
              </a:rPr>
              <a:t>Don’t think in term of a </a:t>
            </a:r>
            <a:r>
              <a:rPr lang="en-US" sz="1400">
                <a:solidFill>
                  <a:srgbClr val="00187E"/>
                </a:solidFill>
                <a:latin typeface="Arial" pitchFamily="34" charset="0"/>
              </a:rPr>
              <a:t>single facility</a:t>
            </a:r>
          </a:p>
          <a:p>
            <a:pPr marL="354013" lvl="1" indent="-174625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>
                <a:latin typeface="Arial" pitchFamily="34" charset="0"/>
              </a:rPr>
              <a:t>Start from </a:t>
            </a:r>
            <a:r>
              <a:rPr lang="en-US" sz="1400">
                <a:solidFill>
                  <a:srgbClr val="00187E"/>
                </a:solidFill>
                <a:latin typeface="Arial" pitchFamily="34" charset="0"/>
              </a:rPr>
              <a:t>needs</a:t>
            </a:r>
            <a:r>
              <a:rPr lang="en-US" sz="1400">
                <a:latin typeface="Arial" pitchFamily="34" charset="0"/>
              </a:rPr>
              <a:t> and not from (potentially) available budget / resources</a:t>
            </a:r>
          </a:p>
          <a:p>
            <a:pPr marL="354013" lvl="1" indent="-174625" algn="l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en-US" sz="1400">
              <a:latin typeface="Arial" pitchFamily="34" charset="0"/>
            </a:endParaRPr>
          </a:p>
          <a:p>
            <a:pPr marL="354013" lvl="1" indent="-174625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>
                <a:latin typeface="Arial" pitchFamily="34" charset="0"/>
              </a:rPr>
              <a:t>Begin with </a:t>
            </a:r>
            <a:r>
              <a:rPr lang="en-US" sz="1400">
                <a:solidFill>
                  <a:srgbClr val="00187E"/>
                </a:solidFill>
                <a:latin typeface="Arial" pitchFamily="34" charset="0"/>
              </a:rPr>
              <a:t>list of activities and feasibility / critical items</a:t>
            </a:r>
          </a:p>
          <a:p>
            <a:pPr marL="354013" lvl="1" indent="-174625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>
                <a:latin typeface="Arial" pitchFamily="34" charset="0"/>
              </a:rPr>
              <a:t>Determine where we will likely stand in </a:t>
            </a:r>
            <a:r>
              <a:rPr lang="en-US" sz="1400">
                <a:solidFill>
                  <a:srgbClr val="CC0000"/>
                </a:solidFill>
                <a:latin typeface="Arial" pitchFamily="34" charset="0"/>
              </a:rPr>
              <a:t>2010.</a:t>
            </a:r>
          </a:p>
          <a:p>
            <a:pPr marL="354013" lvl="1" indent="-174625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>
                <a:latin typeface="Arial" pitchFamily="34" charset="0"/>
              </a:rPr>
              <a:t>Define a logical extension of R&amp;D for each activity in the </a:t>
            </a:r>
            <a:r>
              <a:rPr lang="en-US" sz="1400">
                <a:solidFill>
                  <a:srgbClr val="00187E"/>
                </a:solidFill>
                <a:latin typeface="Arial" pitchFamily="34" charset="0"/>
              </a:rPr>
              <a:t>short term</a:t>
            </a:r>
            <a:r>
              <a:rPr lang="en-US" sz="1400">
                <a:latin typeface="Arial" pitchFamily="34" charset="0"/>
              </a:rPr>
              <a:t> (</a:t>
            </a:r>
            <a:r>
              <a:rPr lang="en-US" sz="1400">
                <a:solidFill>
                  <a:srgbClr val="CC0000"/>
                </a:solidFill>
                <a:latin typeface="Arial" pitchFamily="34" charset="0"/>
              </a:rPr>
              <a:t>2010-2012</a:t>
            </a:r>
            <a:r>
              <a:rPr lang="en-US" sz="1400">
                <a:latin typeface="Arial" pitchFamily="34" charset="0"/>
              </a:rPr>
              <a:t>) - when needed - setting clear goals.</a:t>
            </a:r>
          </a:p>
          <a:p>
            <a:pPr marL="354013" lvl="1" indent="-174625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>
                <a:latin typeface="Arial" pitchFamily="34" charset="0"/>
              </a:rPr>
              <a:t>Try to define additional R&amp;D needed </a:t>
            </a:r>
            <a:r>
              <a:rPr lang="en-US" sz="1400">
                <a:solidFill>
                  <a:srgbClr val="00187E"/>
                </a:solidFill>
                <a:latin typeface="Arial" pitchFamily="34" charset="0"/>
              </a:rPr>
              <a:t>to arrive at a TDR</a:t>
            </a:r>
            <a:r>
              <a:rPr lang="en-US" sz="1400">
                <a:latin typeface="Arial" pitchFamily="34" charset="0"/>
              </a:rPr>
              <a:t> in </a:t>
            </a:r>
            <a:r>
              <a:rPr lang="en-US" sz="1400">
                <a:solidFill>
                  <a:srgbClr val="CC0000"/>
                </a:solidFill>
                <a:latin typeface="Arial" pitchFamily="34" charset="0"/>
              </a:rPr>
              <a:t>2015</a:t>
            </a:r>
            <a:r>
              <a:rPr lang="en-US" sz="1400">
                <a:latin typeface="Arial" pitchFamily="34" charset="0"/>
              </a:rPr>
              <a:t> for each activity &amp; identify </a:t>
            </a:r>
            <a:r>
              <a:rPr lang="en-US" sz="1400">
                <a:solidFill>
                  <a:srgbClr val="CC0000"/>
                </a:solidFill>
                <a:latin typeface="Arial" pitchFamily="34" charset="0"/>
              </a:rPr>
              <a:t>schedule critical items</a:t>
            </a:r>
            <a:r>
              <a:rPr lang="en-US" sz="1400">
                <a:latin typeface="Arial" pitchFamily="34" charset="0"/>
              </a:rPr>
              <a:t>. </a:t>
            </a:r>
            <a:endParaRPr lang="de-CH" sz="140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85982" name="Group 222"/>
          <p:cNvGraphicFramePr>
            <a:graphicFrameLocks noGrp="1"/>
          </p:cNvGraphicFramePr>
          <p:nvPr/>
        </p:nvGraphicFramePr>
        <p:xfrm>
          <a:off x="193675" y="1522413"/>
          <a:ext cx="8769350" cy="4846320"/>
        </p:xfrm>
        <a:graphic>
          <a:graphicData uri="http://schemas.openxmlformats.org/drawingml/2006/table">
            <a:tbl>
              <a:tblPr/>
              <a:tblGrid>
                <a:gridCol w="1947863"/>
                <a:gridCol w="2574925"/>
                <a:gridCol w="2420937"/>
                <a:gridCol w="1825625"/>
              </a:tblGrid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4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4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Projected Status in 2010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Goals for 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Goals for 2016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4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Structure development, high-gradient studies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Successful test of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a few structures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(TD18, CLIC_G), with nominal parameters (100MV/m 240 ns 3 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-7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m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-1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brkdown rate)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operation for a few thousand hours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Including HOM damping features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(but possibly without damping material)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Test of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at least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five to ten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structures (CLIC_G or current nominal structures) with nominal parameters for statistics.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With damping material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, compact coupler.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Test of potential alternatives for cost &amp; performance (10 - 20 structures) 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About 200 structures tested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Medium-series and long-term operation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Need 10-20 testing stations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(12 GHz klystrons or TBL+)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8477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Precision manufacture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Evidence that final mechanical tolerances required by beam dynamics can be reached.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Not yet fully implemented on prototypes.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Mechanical tolerances better than 5 µm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Cost optimization of procedures.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Integration, alignment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Design (or alternatives) for final solution including cooling, vacuum, alignment.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Not yet implemented on prototypes.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All ancillary subsystems of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prototypes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(cooling, vacuum)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compatible with module integration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Experimental verification in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CTF3 modules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(and elsewhere?) of inner and structure-structure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alignment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and resolution of the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wake-field monitors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Cost optimization.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Facilities, Industrialization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Precision metrology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at CERN.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Precision assembly (brazing) at CERN.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Full qualification capability at CERN and/or within the collaboration.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List of qualified outside companies.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Start </a:t>
                      </a:r>
                      <a:r>
                        <a:rPr kumimoji="0" lang="de-CH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precision machining capability</a:t>
                      </a: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at CERN or elsewhere within the collaboration?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Cost optimization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Pre-series production?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Input needed from costing WG and TE dept.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885826" name="Rectangle 66"/>
          <p:cNvSpPr>
            <a:spLocks noChangeArrowheads="1"/>
          </p:cNvSpPr>
          <p:nvPr/>
        </p:nvSpPr>
        <p:spPr bwMode="auto">
          <a:xfrm>
            <a:off x="519113" y="962025"/>
            <a:ext cx="33369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99"/>
                </a:solidFill>
                <a:latin typeface="Arial" pitchFamily="34" charset="0"/>
              </a:rPr>
              <a:t>Accelerating Structures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88955" name="Group 123"/>
          <p:cNvGraphicFramePr>
            <a:graphicFrameLocks noGrp="1"/>
          </p:cNvGraphicFramePr>
          <p:nvPr/>
        </p:nvGraphicFramePr>
        <p:xfrm>
          <a:off x="141288" y="1522413"/>
          <a:ext cx="8837612" cy="5145405"/>
        </p:xfrm>
        <a:graphic>
          <a:graphicData uri="http://schemas.openxmlformats.org/drawingml/2006/table">
            <a:tbl>
              <a:tblPr/>
              <a:tblGrid>
                <a:gridCol w="1862137"/>
                <a:gridCol w="2725738"/>
                <a:gridCol w="2314575"/>
                <a:gridCol w="1935162"/>
              </a:tblGrid>
              <a:tr h="506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4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4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Projected Status in 2010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Goals for 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Goals for 2016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4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PETS development, high-power tests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4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Operation (a few thousand hours) of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a few PETS, in klystron-driven mode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to nominal parameters (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135 MW to 165 MW, 240 ns, breakdown rate a few 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-7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/m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), eventually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with damping.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Beam-powered test of a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single PETS with external recirculation in TBTS/CTF3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, to nominal parameters (135 MW, 240 ns).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Beam-powered test of 8 PETS in the TBL/CTF3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, to nominal power (135 MW) and 140 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Beam-powered operation of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8-16 PETS in the TBL/CTF3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, to nominal power (135 MW) and 140 ns.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Beam measurements to verify wake-field model.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Medium series, long term operation of nominal CLIC PETS (klystron-driven mode?).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Possible use of TBL+ as power source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8477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On/Off capability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Design of PETS with internal recirculation.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Components: compact damped coupler.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Test of PETS with internal recirculation prototype (TBL).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Fast on/off concept.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Full implementation, cost and reliability optimization.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Further optimizations, components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Waveguide components tested to full power (e.g., choke-mode flange).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First test of wake monitoring in TBTS.</a:t>
                      </a:r>
                      <a:endParaRPr kumimoji="0" lang="de-CH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Full waveguide network prototype in CLIC modules in CTF3.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Wake monitoring developments?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Final design of components.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Manufacture, industrialization &amp; integration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Specified tolerances (~10 </a:t>
                      </a: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m) achieved by several vendors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(up to now ~ 6 companies qualified).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Design of module integration.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Integration of special PETS in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CLIC modules in CTF3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(no ON/OFF).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Choice of damping material.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Cost optimization.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Pre-series production</a:t>
                      </a: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?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888878" name="Rectangle 46"/>
          <p:cNvSpPr>
            <a:spLocks noChangeArrowheads="1"/>
          </p:cNvSpPr>
          <p:nvPr/>
        </p:nvSpPr>
        <p:spPr bwMode="auto">
          <a:xfrm>
            <a:off x="1698625" y="962025"/>
            <a:ext cx="9794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99"/>
                </a:solidFill>
                <a:latin typeface="Arial" pitchFamily="34" charset="0"/>
              </a:rPr>
              <a:t>PETS</a:t>
            </a:r>
          </a:p>
        </p:txBody>
      </p:sp>
      <p:sp>
        <p:nvSpPr>
          <p:cNvPr id="888919" name="Rectangle 87"/>
          <p:cNvSpPr>
            <a:spLocks noChangeArrowheads="1"/>
          </p:cNvSpPr>
          <p:nvPr/>
        </p:nvSpPr>
        <p:spPr bwMode="auto">
          <a:xfrm>
            <a:off x="3959225" y="4057650"/>
            <a:ext cx="4572000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sz="100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94052" name="Group 100"/>
          <p:cNvGraphicFramePr>
            <a:graphicFrameLocks noGrp="1"/>
          </p:cNvGraphicFramePr>
          <p:nvPr/>
        </p:nvGraphicFramePr>
        <p:xfrm>
          <a:off x="209550" y="1360488"/>
          <a:ext cx="8769350" cy="5265420"/>
        </p:xfrm>
        <a:graphic>
          <a:graphicData uri="http://schemas.openxmlformats.org/drawingml/2006/table">
            <a:tbl>
              <a:tblPr/>
              <a:tblGrid>
                <a:gridCol w="1947863"/>
                <a:gridCol w="2668587"/>
                <a:gridCol w="2286000"/>
                <a:gridCol w="1866900"/>
              </a:tblGrid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4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4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Projected Status in 2010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Goals for 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Goals for 2016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4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Drive beam injector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Thermionic option: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scheme for satellites control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, stability assessment in CTF3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Photoinjector option: meas. beam quality, stability and long test running of photo-injector in CTF2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Comparison and choice between photo-injector and thermionic possible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Photo-injector in CTF3 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Injector prototype at the right frequency and energy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possibly for both solution if choice is not made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8763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DBA, Full Loading, efficiency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95% efficiency RF-to-beam,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SICA 3 GHz, 5 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Current stability ~ 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Energy stability ~ 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Current stability &lt; 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Energy stability &lt; 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First part of linac at right frequency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200 MeV ?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final stability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Efficiency &gt; 90% includ. WGs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Rings, combination scheme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4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~ 30 A combined and transported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, bunch length &lt; 1 mm, emittance ~ 100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p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mm mrad, current &amp;energy stability a few 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Phase stability 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CLIC DL &amp; CR design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 &amp; E stability below 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-3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Phase stability monitor (FP7), measurements 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87E"/>
                          </a:solidFill>
                          <a:effectLst/>
                          <a:latin typeface="Arial" pitchFamily="34" charset="0"/>
                        </a:rPr>
                        <a:t>Eventually add final DL &amp; ring(s) to injector/DBA ??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Sources (modulators &amp; klystrons)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4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4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Parametric study of DBA power scheme, reference structure design, M&amp;K specs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Design of M&amp;K, start prototyping –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possibly a few prototypes ready in 2012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M&amp;Ks with full specs,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as needed for injector and DBA section.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Drive beam phase and amplitude feedback system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timing reference system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conceptual feedback system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low impedance phase monitor,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test in CTF3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DB fast phase feed-back in CTF3 – experimental studies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(Kickers, amplifiers,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improved phase monitors)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alternative timing reference (e.g. X-FEL)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894008" name="Rectangle 56"/>
          <p:cNvSpPr>
            <a:spLocks noChangeArrowheads="1"/>
          </p:cNvSpPr>
          <p:nvPr/>
        </p:nvSpPr>
        <p:spPr bwMode="auto">
          <a:xfrm>
            <a:off x="1241425" y="909638"/>
            <a:ext cx="1778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99"/>
                </a:solidFill>
                <a:latin typeface="Arial" pitchFamily="34" charset="0"/>
              </a:rPr>
              <a:t>Drive Beam</a:t>
            </a:r>
          </a:p>
        </p:txBody>
      </p:sp>
      <p:sp>
        <p:nvSpPr>
          <p:cNvPr id="894051" name="Oval 99"/>
          <p:cNvSpPr>
            <a:spLocks noChangeArrowheads="1"/>
          </p:cNvSpPr>
          <p:nvPr/>
        </p:nvSpPr>
        <p:spPr bwMode="auto">
          <a:xfrm>
            <a:off x="6764338" y="1558925"/>
            <a:ext cx="2259012" cy="1930400"/>
          </a:xfrm>
          <a:prstGeom prst="ellipse">
            <a:avLst/>
          </a:prstGeom>
          <a:noFill/>
          <a:ln w="12700" algn="ctr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3688386" y="519412"/>
            <a:ext cx="4863943" cy="780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8 – Absolutely need injector and “a few” DBA modules (part of CLIC 0)</a:t>
            </a:r>
            <a:endParaRPr lang="en-US" sz="1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2220685" y="5950761"/>
            <a:ext cx="4863993" cy="780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9 – Klystrons could be on the critical path (easier with lower power, but…)</a:t>
            </a:r>
            <a:endParaRPr lang="en-US" sz="1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94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4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94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4051" grpId="0" animBg="1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87882" name="Group 74"/>
          <p:cNvGraphicFramePr>
            <a:graphicFrameLocks noGrp="1"/>
          </p:cNvGraphicFramePr>
          <p:nvPr/>
        </p:nvGraphicFramePr>
        <p:xfrm>
          <a:off x="193675" y="1522413"/>
          <a:ext cx="8769350" cy="4541520"/>
        </p:xfrm>
        <a:graphic>
          <a:graphicData uri="http://schemas.openxmlformats.org/drawingml/2006/table">
            <a:tbl>
              <a:tblPr/>
              <a:tblGrid>
                <a:gridCol w="1947863"/>
                <a:gridCol w="2605087"/>
                <a:gridCol w="2333625"/>
                <a:gridCol w="1882775"/>
              </a:tblGrid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4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4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Projected Status in 2010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Goals for 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Goals for 2016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4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</a:tr>
              <a:tr h="7572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Power production from drive beam,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Two-Beams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Beam-powered test of a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single PETS with external recirculation in TBTS/CTF3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, to nominal parameters (135 MW, 240 ns).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Power, energy loss &amp; gain measurements.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First break-down kick measurement.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Complete break-down kick measurement.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Break-down studies.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Possible use of TBL+ as power source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8477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Deceleration,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stability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4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4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4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Beam deceleration experiment in TBL</a:t>
                      </a: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8 PETS, ~ 30 A &amp; 30% energy extraction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Lattice design including cost optimization options - study of decelerator stability, beam loss estimates, including beam based alignment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Beam deceleration experiment in TBL</a:t>
                      </a: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 up to 16 PETS, ~ 30 A &amp;  50% energy extraction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87E"/>
                          </a:solidFill>
                          <a:effectLst/>
                          <a:latin typeface="Arial" pitchFamily="34" charset="0"/>
                        </a:rPr>
                        <a:t>Eventually add test decelerator to final DL &amp; ring(s) to injector/DBA ??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Beam loading compensation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Concept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First experiment on beam loading control in CTF3/TBTS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Improved beam loading experiment in CTF3/TBTS – full charge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Drive beam bunch charge control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Main beam current feed-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forward?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e.g. temperature effects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Manufacture, industrialization &amp; integration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Design of CLIC module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Integration of accelerating structures, PETS &amp; ancillary equipment in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 CLIC modules in CTF3.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Production of N modules (N&gt;20) with combined alignment/stabilization system 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887857" name="Rectangle 49"/>
          <p:cNvSpPr>
            <a:spLocks noChangeArrowheads="1"/>
          </p:cNvSpPr>
          <p:nvPr/>
        </p:nvSpPr>
        <p:spPr bwMode="auto">
          <a:xfrm>
            <a:off x="207963" y="995363"/>
            <a:ext cx="56276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99"/>
                </a:solidFill>
                <a:latin typeface="Arial" pitchFamily="34" charset="0"/>
              </a:rPr>
              <a:t>Power production and Two-beam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22" name="Rectangle 2"/>
          <p:cNvSpPr>
            <a:spLocks noChangeArrowheads="1"/>
          </p:cNvSpPr>
          <p:nvPr/>
        </p:nvSpPr>
        <p:spPr bwMode="auto">
          <a:xfrm>
            <a:off x="1616075" y="1203325"/>
            <a:ext cx="40433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</a:pPr>
            <a:r>
              <a:rPr lang="en-US" sz="2000">
                <a:solidFill>
                  <a:srgbClr val="00187E"/>
                </a:solidFill>
                <a:latin typeface="Arial" pitchFamily="34" charset="0"/>
              </a:rPr>
              <a:t>Next Steps in CTF3</a:t>
            </a:r>
          </a:p>
        </p:txBody>
      </p:sp>
      <p:sp>
        <p:nvSpPr>
          <p:cNvPr id="901123" name="Rectangle 3"/>
          <p:cNvSpPr>
            <a:spLocks noChangeArrowheads="1"/>
          </p:cNvSpPr>
          <p:nvPr/>
        </p:nvSpPr>
        <p:spPr bwMode="auto">
          <a:xfrm>
            <a:off x="595313" y="1787525"/>
            <a:ext cx="8194675" cy="404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7800" indent="-177800" algn="l">
              <a:tabLst>
                <a:tab pos="3592513" algn="l"/>
              </a:tabLst>
            </a:pPr>
            <a:endParaRPr lang="en-US" sz="1400" b="1" dirty="0">
              <a:solidFill>
                <a:srgbClr val="00187E"/>
              </a:solidFill>
              <a:latin typeface="Arial" pitchFamily="34" charset="0"/>
            </a:endParaRP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r>
              <a:rPr lang="de-CH" sz="1400" dirty="0">
                <a:latin typeface="Arial" pitchFamily="34" charset="0"/>
              </a:rPr>
              <a:t>TBL </a:t>
            </a:r>
            <a:r>
              <a:rPr lang="de-CH" sz="1400" dirty="0">
                <a:solidFill>
                  <a:srgbClr val="000055"/>
                </a:solidFill>
                <a:latin typeface="Arial" pitchFamily="34" charset="0"/>
              </a:rPr>
              <a:t>drive beam deceleration studies</a:t>
            </a:r>
            <a:r>
              <a:rPr lang="de-CH" sz="1400" dirty="0">
                <a:latin typeface="Arial" pitchFamily="34" charset="0"/>
              </a:rPr>
              <a:t> (string ofup to 16 PETS)</a:t>
            </a: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endParaRPr lang="en-US" sz="1400" dirty="0">
              <a:latin typeface="Arial" pitchFamily="34" charset="0"/>
            </a:endParaRP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r>
              <a:rPr lang="en-US" sz="1400" dirty="0">
                <a:latin typeface="Arial" pitchFamily="34" charset="0"/>
              </a:rPr>
              <a:t>Study of</a:t>
            </a:r>
            <a:r>
              <a:rPr lang="en-US" sz="1400" dirty="0">
                <a:solidFill>
                  <a:srgbClr val="00187E"/>
                </a:solidFill>
                <a:latin typeface="Arial" pitchFamily="34" charset="0"/>
              </a:rPr>
              <a:t> </a:t>
            </a:r>
            <a:r>
              <a:rPr lang="en-US" sz="1400" dirty="0">
                <a:solidFill>
                  <a:srgbClr val="000055"/>
                </a:solidFill>
                <a:latin typeface="Arial" pitchFamily="34" charset="0"/>
              </a:rPr>
              <a:t>two-beam issues</a:t>
            </a:r>
            <a:r>
              <a:rPr lang="en-US" sz="1400" dirty="0">
                <a:solidFill>
                  <a:srgbClr val="00187E"/>
                </a:solidFill>
                <a:latin typeface="Arial" pitchFamily="34" charset="0"/>
              </a:rPr>
              <a:t> </a:t>
            </a: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endParaRPr lang="en-US" sz="1400" dirty="0">
              <a:solidFill>
                <a:srgbClr val="00187E"/>
              </a:solidFill>
              <a:latin typeface="Arial" pitchFamily="34" charset="0"/>
            </a:endParaRPr>
          </a:p>
          <a:p>
            <a:pPr marL="685800" lvl="1" indent="-228600" algn="l">
              <a:buFontTx/>
              <a:buChar char="•"/>
              <a:tabLst>
                <a:tab pos="3592513" algn="l"/>
              </a:tabLst>
            </a:pPr>
            <a:r>
              <a:rPr lang="en-US" sz="1400" dirty="0">
                <a:latin typeface="Arial" pitchFamily="34" charset="0"/>
              </a:rPr>
              <a:t> </a:t>
            </a:r>
            <a:r>
              <a:rPr lang="en-US" sz="1400" dirty="0">
                <a:solidFill>
                  <a:srgbClr val="000055"/>
                </a:solidFill>
                <a:latin typeface="Arial" pitchFamily="34" charset="0"/>
              </a:rPr>
              <a:t>RF breakdown kicks </a:t>
            </a:r>
            <a:r>
              <a:rPr lang="en-US" sz="1400" dirty="0">
                <a:latin typeface="Arial" pitchFamily="34" charset="0"/>
              </a:rPr>
              <a:t>experiment</a:t>
            </a:r>
          </a:p>
          <a:p>
            <a:pPr marL="685800" lvl="1" indent="-228600" algn="l">
              <a:buFontTx/>
              <a:buChar char="•"/>
              <a:tabLst>
                <a:tab pos="3592513" algn="l"/>
              </a:tabLst>
            </a:pPr>
            <a:endParaRPr lang="en-US" sz="1400" dirty="0">
              <a:latin typeface="Arial" pitchFamily="34" charset="0"/>
            </a:endParaRPr>
          </a:p>
          <a:p>
            <a:pPr marL="685800" lvl="1" indent="-228600" algn="l">
              <a:buFontTx/>
              <a:buChar char="•"/>
              <a:tabLst>
                <a:tab pos="3592513" algn="l"/>
              </a:tabLst>
            </a:pPr>
            <a:r>
              <a:rPr lang="en-US" sz="1400" dirty="0">
                <a:latin typeface="Arial" pitchFamily="34" charset="0"/>
              </a:rPr>
              <a:t> </a:t>
            </a:r>
            <a:r>
              <a:rPr lang="en-US" sz="1400" dirty="0">
                <a:solidFill>
                  <a:srgbClr val="000055"/>
                </a:solidFill>
                <a:latin typeface="Arial" pitchFamily="34" charset="0"/>
              </a:rPr>
              <a:t>Beam loading compensation</a:t>
            </a:r>
            <a:r>
              <a:rPr lang="en-US" sz="1400" dirty="0">
                <a:latin typeface="Arial" pitchFamily="34" charset="0"/>
              </a:rPr>
              <a:t> of probe beam </a:t>
            </a: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endParaRPr lang="en-US" sz="1400" dirty="0">
              <a:latin typeface="Arial" pitchFamily="34" charset="0"/>
            </a:endParaRP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endParaRPr lang="en-US" sz="1400" dirty="0">
              <a:solidFill>
                <a:srgbClr val="00187E"/>
              </a:solidFill>
              <a:latin typeface="Arial" pitchFamily="34" charset="0"/>
            </a:endParaRP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r>
              <a:rPr lang="en-US" sz="1400" dirty="0">
                <a:solidFill>
                  <a:srgbClr val="00187E"/>
                </a:solidFill>
                <a:latin typeface="Arial" pitchFamily="34" charset="0"/>
              </a:rPr>
              <a:t>Photo-injector option</a:t>
            </a:r>
            <a:r>
              <a:rPr lang="en-US" sz="1400" dirty="0">
                <a:latin typeface="Arial" pitchFamily="34" charset="0"/>
              </a:rPr>
              <a:t> full implementation</a:t>
            </a: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endParaRPr lang="en-US" sz="1400" dirty="0">
              <a:latin typeface="Arial" pitchFamily="34" charset="0"/>
            </a:endParaRP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r>
              <a:rPr lang="en-US" sz="1400" dirty="0">
                <a:solidFill>
                  <a:srgbClr val="CC0000"/>
                </a:solidFill>
                <a:latin typeface="Arial" pitchFamily="34" charset="0"/>
              </a:rPr>
              <a:t>Phase stability</a:t>
            </a:r>
            <a:r>
              <a:rPr lang="en-US" sz="1400" dirty="0">
                <a:latin typeface="Arial" pitchFamily="34" charset="0"/>
              </a:rPr>
              <a:t> measurements &amp; feed-forward tests</a:t>
            </a: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endParaRPr lang="en-US" sz="1400" dirty="0">
              <a:latin typeface="Arial" pitchFamily="34" charset="0"/>
            </a:endParaRP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r>
              <a:rPr lang="en-US" sz="1400" dirty="0">
                <a:latin typeface="Arial" pitchFamily="34" charset="0"/>
              </a:rPr>
              <a:t>Full-fledged </a:t>
            </a:r>
            <a:r>
              <a:rPr lang="en-US" sz="1400" dirty="0">
                <a:solidFill>
                  <a:srgbClr val="CC0000"/>
                </a:solidFill>
                <a:latin typeface="Arial" pitchFamily="34" charset="0"/>
              </a:rPr>
              <a:t>CLIC modules</a:t>
            </a:r>
            <a:r>
              <a:rPr lang="en-US" sz="1400" dirty="0">
                <a:latin typeface="Arial" pitchFamily="34" charset="0"/>
              </a:rPr>
              <a:t> beam tests in CLEX</a:t>
            </a: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endParaRPr lang="de-CH" sz="1400" dirty="0">
              <a:latin typeface="Arial" pitchFamily="34" charset="0"/>
            </a:endParaRP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r>
              <a:rPr lang="en-US" sz="1400" dirty="0">
                <a:latin typeface="Arial" pitchFamily="34" charset="0"/>
              </a:rPr>
              <a:t>CTF3 upgraded to </a:t>
            </a:r>
            <a:r>
              <a:rPr lang="en-US" sz="1400" dirty="0">
                <a:solidFill>
                  <a:srgbClr val="00187E"/>
                </a:solidFill>
                <a:latin typeface="Arial" pitchFamily="34" charset="0"/>
              </a:rPr>
              <a:t>X-band power production &amp; testing facility</a:t>
            </a:r>
            <a:endParaRPr lang="en-US" sz="1400" dirty="0">
              <a:latin typeface="Arial" pitchFamily="34" charset="0"/>
            </a:endParaRP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endParaRPr lang="de-CH" sz="1400" dirty="0">
              <a:latin typeface="Arial" pitchFamily="34" charset="0"/>
            </a:endParaRP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r>
              <a:rPr lang="de-CH" sz="1400" dirty="0">
                <a:latin typeface="Arial" pitchFamily="34" charset="0"/>
              </a:rPr>
              <a:t>Instrumentation development for LC – </a:t>
            </a:r>
            <a:r>
              <a:rPr lang="de-CH" sz="1400" dirty="0">
                <a:solidFill>
                  <a:srgbClr val="00187E"/>
                </a:solidFill>
                <a:latin typeface="Arial" pitchFamily="34" charset="0"/>
              </a:rPr>
              <a:t>Instrumentation Test Beamline</a:t>
            </a:r>
            <a:endParaRPr lang="en-US" sz="1400" dirty="0">
              <a:solidFill>
                <a:srgbClr val="00187E"/>
              </a:solidFill>
              <a:latin typeface="Arial" pitchFamily="34" charset="0"/>
            </a:endParaRPr>
          </a:p>
        </p:txBody>
      </p:sp>
      <p:sp>
        <p:nvSpPr>
          <p:cNvPr id="901124" name="Rectangle 4"/>
          <p:cNvSpPr>
            <a:spLocks noChangeArrowheads="1"/>
          </p:cNvSpPr>
          <p:nvPr/>
        </p:nvSpPr>
        <p:spPr bwMode="auto">
          <a:xfrm>
            <a:off x="6769100" y="2362200"/>
            <a:ext cx="6810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7800" indent="-177800" algn="l"/>
            <a:r>
              <a:rPr lang="en-US" sz="1800">
                <a:solidFill>
                  <a:srgbClr val="CC0000"/>
                </a:solidFill>
                <a:latin typeface="Arial" pitchFamily="34" charset="0"/>
              </a:rPr>
              <a:t>2010</a:t>
            </a:r>
          </a:p>
        </p:txBody>
      </p:sp>
      <p:sp>
        <p:nvSpPr>
          <p:cNvPr id="901125" name="Rectangle 5"/>
          <p:cNvSpPr>
            <a:spLocks noChangeArrowheads="1"/>
          </p:cNvSpPr>
          <p:nvPr/>
        </p:nvSpPr>
        <p:spPr bwMode="auto">
          <a:xfrm>
            <a:off x="6769100" y="4760913"/>
            <a:ext cx="13081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7800" indent="-177800" algn="l"/>
            <a:r>
              <a:rPr lang="en-US" sz="1800">
                <a:solidFill>
                  <a:srgbClr val="CC0000"/>
                </a:solidFill>
                <a:latin typeface="Arial" pitchFamily="34" charset="0"/>
              </a:rPr>
              <a:t>2012 +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4925466" y="877670"/>
            <a:ext cx="3857384" cy="909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12 – Many reasons to consolidate/upgrade CTF3</a:t>
            </a:r>
            <a:endParaRPr lang="en-US" sz="1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23" grpId="0" build="p"/>
      <p:bldP spid="901124" grpId="0"/>
      <p:bldP spid="90112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7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2375" y="1333500"/>
            <a:ext cx="6832600" cy="51577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897029" name="Line 5"/>
          <p:cNvSpPr>
            <a:spLocks noChangeShapeType="1"/>
          </p:cNvSpPr>
          <p:nvPr/>
        </p:nvSpPr>
        <p:spPr bwMode="auto">
          <a:xfrm flipV="1">
            <a:off x="1839913" y="2986088"/>
            <a:ext cx="3759200" cy="30749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97030" name="Oval 6"/>
          <p:cNvSpPr>
            <a:spLocks noChangeArrowheads="1"/>
          </p:cNvSpPr>
          <p:nvPr/>
        </p:nvSpPr>
        <p:spPr bwMode="auto">
          <a:xfrm rot="-2247610">
            <a:off x="4702175" y="2808288"/>
            <a:ext cx="758825" cy="527050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7031" name="Freeform 7"/>
          <p:cNvSpPr>
            <a:spLocks/>
          </p:cNvSpPr>
          <p:nvPr/>
        </p:nvSpPr>
        <p:spPr bwMode="auto">
          <a:xfrm>
            <a:off x="5470525" y="1743075"/>
            <a:ext cx="1649413" cy="1355725"/>
          </a:xfrm>
          <a:custGeom>
            <a:avLst/>
            <a:gdLst/>
            <a:ahLst/>
            <a:cxnLst>
              <a:cxn ang="0">
                <a:pos x="0" y="854"/>
              </a:cxn>
              <a:cxn ang="0">
                <a:pos x="72" y="728"/>
              </a:cxn>
              <a:cxn ang="0">
                <a:pos x="18" y="449"/>
              </a:cxn>
              <a:cxn ang="0">
                <a:pos x="114" y="323"/>
              </a:cxn>
              <a:cxn ang="0">
                <a:pos x="260" y="235"/>
              </a:cxn>
              <a:cxn ang="0">
                <a:pos x="474" y="65"/>
              </a:cxn>
              <a:cxn ang="0">
                <a:pos x="657" y="8"/>
              </a:cxn>
              <a:cxn ang="0">
                <a:pos x="861" y="116"/>
              </a:cxn>
              <a:cxn ang="0">
                <a:pos x="1017" y="254"/>
              </a:cxn>
              <a:cxn ang="0">
                <a:pos x="993" y="473"/>
              </a:cxn>
              <a:cxn ang="0">
                <a:pos x="753" y="695"/>
              </a:cxn>
              <a:cxn ang="0">
                <a:pos x="567" y="818"/>
              </a:cxn>
              <a:cxn ang="0">
                <a:pos x="360" y="821"/>
              </a:cxn>
              <a:cxn ang="0">
                <a:pos x="201" y="722"/>
              </a:cxn>
              <a:cxn ang="0">
                <a:pos x="108" y="614"/>
              </a:cxn>
              <a:cxn ang="0">
                <a:pos x="78" y="476"/>
              </a:cxn>
              <a:cxn ang="0">
                <a:pos x="114" y="359"/>
              </a:cxn>
              <a:cxn ang="0">
                <a:pos x="225" y="263"/>
              </a:cxn>
            </a:cxnLst>
            <a:rect l="0" t="0" r="r" b="b"/>
            <a:pathLst>
              <a:path w="1039" h="854">
                <a:moveTo>
                  <a:pt x="0" y="854"/>
                </a:moveTo>
                <a:cubicBezTo>
                  <a:pt x="12" y="833"/>
                  <a:pt x="69" y="795"/>
                  <a:pt x="72" y="728"/>
                </a:cubicBezTo>
                <a:cubicBezTo>
                  <a:pt x="75" y="661"/>
                  <a:pt x="11" y="516"/>
                  <a:pt x="18" y="449"/>
                </a:cubicBezTo>
                <a:cubicBezTo>
                  <a:pt x="25" y="382"/>
                  <a:pt x="74" y="359"/>
                  <a:pt x="114" y="323"/>
                </a:cubicBezTo>
                <a:cubicBezTo>
                  <a:pt x="154" y="287"/>
                  <a:pt x="200" y="278"/>
                  <a:pt x="260" y="235"/>
                </a:cubicBezTo>
                <a:cubicBezTo>
                  <a:pt x="320" y="192"/>
                  <a:pt x="408" y="103"/>
                  <a:pt x="474" y="65"/>
                </a:cubicBezTo>
                <a:cubicBezTo>
                  <a:pt x="540" y="27"/>
                  <a:pt x="593" y="0"/>
                  <a:pt x="657" y="8"/>
                </a:cubicBezTo>
                <a:cubicBezTo>
                  <a:pt x="721" y="16"/>
                  <a:pt x="801" y="75"/>
                  <a:pt x="861" y="116"/>
                </a:cubicBezTo>
                <a:cubicBezTo>
                  <a:pt x="921" y="157"/>
                  <a:pt x="995" y="194"/>
                  <a:pt x="1017" y="254"/>
                </a:cubicBezTo>
                <a:cubicBezTo>
                  <a:pt x="1039" y="314"/>
                  <a:pt x="1037" y="400"/>
                  <a:pt x="993" y="473"/>
                </a:cubicBezTo>
                <a:cubicBezTo>
                  <a:pt x="949" y="546"/>
                  <a:pt x="824" y="638"/>
                  <a:pt x="753" y="695"/>
                </a:cubicBezTo>
                <a:cubicBezTo>
                  <a:pt x="682" y="752"/>
                  <a:pt x="632" y="797"/>
                  <a:pt x="567" y="818"/>
                </a:cubicBezTo>
                <a:cubicBezTo>
                  <a:pt x="502" y="839"/>
                  <a:pt x="421" y="837"/>
                  <a:pt x="360" y="821"/>
                </a:cubicBezTo>
                <a:cubicBezTo>
                  <a:pt x="299" y="805"/>
                  <a:pt x="243" y="756"/>
                  <a:pt x="201" y="722"/>
                </a:cubicBezTo>
                <a:cubicBezTo>
                  <a:pt x="159" y="688"/>
                  <a:pt x="128" y="655"/>
                  <a:pt x="108" y="614"/>
                </a:cubicBezTo>
                <a:cubicBezTo>
                  <a:pt x="88" y="573"/>
                  <a:pt x="77" y="518"/>
                  <a:pt x="78" y="476"/>
                </a:cubicBezTo>
                <a:cubicBezTo>
                  <a:pt x="79" y="434"/>
                  <a:pt x="90" y="394"/>
                  <a:pt x="114" y="359"/>
                </a:cubicBezTo>
                <a:cubicBezTo>
                  <a:pt x="138" y="324"/>
                  <a:pt x="202" y="283"/>
                  <a:pt x="225" y="263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97032" name="Freeform 8"/>
          <p:cNvSpPr>
            <a:spLocks/>
          </p:cNvSpPr>
          <p:nvPr/>
        </p:nvSpPr>
        <p:spPr bwMode="auto">
          <a:xfrm>
            <a:off x="5580063" y="2946400"/>
            <a:ext cx="142875" cy="508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2" y="12"/>
              </a:cxn>
              <a:cxn ang="0">
                <a:pos x="90" y="0"/>
              </a:cxn>
            </a:cxnLst>
            <a:rect l="0" t="0" r="r" b="b"/>
            <a:pathLst>
              <a:path w="90" h="32">
                <a:moveTo>
                  <a:pt x="0" y="32"/>
                </a:moveTo>
                <a:lnTo>
                  <a:pt x="42" y="12"/>
                </a:lnTo>
                <a:lnTo>
                  <a:pt x="9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97033" name="Freeform 9"/>
          <p:cNvSpPr>
            <a:spLocks/>
          </p:cNvSpPr>
          <p:nvPr/>
        </p:nvSpPr>
        <p:spPr bwMode="auto">
          <a:xfrm>
            <a:off x="3660775" y="2789238"/>
            <a:ext cx="3076575" cy="2257425"/>
          </a:xfrm>
          <a:custGeom>
            <a:avLst/>
            <a:gdLst/>
            <a:ahLst/>
            <a:cxnLst>
              <a:cxn ang="0">
                <a:pos x="1938" y="0"/>
              </a:cxn>
              <a:cxn ang="0">
                <a:pos x="1767" y="150"/>
              </a:cxn>
              <a:cxn ang="0">
                <a:pos x="1563" y="312"/>
              </a:cxn>
              <a:cxn ang="0">
                <a:pos x="1242" y="564"/>
              </a:cxn>
              <a:cxn ang="0">
                <a:pos x="936" y="651"/>
              </a:cxn>
              <a:cxn ang="0">
                <a:pos x="0" y="1422"/>
              </a:cxn>
            </a:cxnLst>
            <a:rect l="0" t="0" r="r" b="b"/>
            <a:pathLst>
              <a:path w="1938" h="1422">
                <a:moveTo>
                  <a:pt x="1938" y="0"/>
                </a:moveTo>
                <a:cubicBezTo>
                  <a:pt x="1910" y="25"/>
                  <a:pt x="1829" y="98"/>
                  <a:pt x="1767" y="150"/>
                </a:cubicBezTo>
                <a:cubicBezTo>
                  <a:pt x="1705" y="202"/>
                  <a:pt x="1650" y="243"/>
                  <a:pt x="1563" y="312"/>
                </a:cubicBezTo>
                <a:cubicBezTo>
                  <a:pt x="1476" y="381"/>
                  <a:pt x="1346" y="508"/>
                  <a:pt x="1242" y="564"/>
                </a:cubicBezTo>
                <a:cubicBezTo>
                  <a:pt x="1138" y="620"/>
                  <a:pt x="1143" y="508"/>
                  <a:pt x="936" y="651"/>
                </a:cubicBezTo>
                <a:cubicBezTo>
                  <a:pt x="729" y="794"/>
                  <a:pt x="195" y="1261"/>
                  <a:pt x="0" y="1422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97034" name="Rectangle 10"/>
          <p:cNvSpPr>
            <a:spLocks noChangeArrowheads="1"/>
          </p:cNvSpPr>
          <p:nvPr/>
        </p:nvSpPr>
        <p:spPr bwMode="auto">
          <a:xfrm>
            <a:off x="2020888" y="4090988"/>
            <a:ext cx="1147762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Arial" pitchFamily="34" charset="0"/>
              </a:rPr>
              <a:t>DRIVE BEAM </a:t>
            </a:r>
          </a:p>
          <a:p>
            <a:r>
              <a:rPr lang="en-US" sz="1400">
                <a:solidFill>
                  <a:schemeClr val="bg1"/>
                </a:solidFill>
                <a:latin typeface="Arial" pitchFamily="34" charset="0"/>
              </a:rPr>
              <a:t>LINAC</a:t>
            </a:r>
            <a:endParaRPr lang="en-US" sz="1400" noProof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97035" name="Freeform 11"/>
          <p:cNvSpPr>
            <a:spLocks/>
          </p:cNvSpPr>
          <p:nvPr/>
        </p:nvSpPr>
        <p:spPr bwMode="auto">
          <a:xfrm>
            <a:off x="4075113" y="4070350"/>
            <a:ext cx="746125" cy="731838"/>
          </a:xfrm>
          <a:custGeom>
            <a:avLst/>
            <a:gdLst/>
            <a:ahLst/>
            <a:cxnLst>
              <a:cxn ang="0">
                <a:pos x="470" y="0"/>
              </a:cxn>
              <a:cxn ang="0">
                <a:pos x="420" y="50"/>
              </a:cxn>
              <a:cxn ang="0">
                <a:pos x="389" y="141"/>
              </a:cxn>
              <a:cxn ang="0">
                <a:pos x="229" y="278"/>
              </a:cxn>
              <a:cxn ang="0">
                <a:pos x="0" y="461"/>
              </a:cxn>
            </a:cxnLst>
            <a:rect l="0" t="0" r="r" b="b"/>
            <a:pathLst>
              <a:path w="470" h="461">
                <a:moveTo>
                  <a:pt x="470" y="0"/>
                </a:moveTo>
                <a:cubicBezTo>
                  <a:pt x="462" y="8"/>
                  <a:pt x="433" y="27"/>
                  <a:pt x="420" y="50"/>
                </a:cubicBezTo>
                <a:cubicBezTo>
                  <a:pt x="407" y="73"/>
                  <a:pt x="421" y="103"/>
                  <a:pt x="389" y="141"/>
                </a:cubicBezTo>
                <a:cubicBezTo>
                  <a:pt x="357" y="179"/>
                  <a:pt x="294" y="225"/>
                  <a:pt x="229" y="278"/>
                </a:cubicBezTo>
                <a:cubicBezTo>
                  <a:pt x="164" y="331"/>
                  <a:pt x="48" y="423"/>
                  <a:pt x="0" y="461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97036" name="Freeform 12"/>
          <p:cNvSpPr>
            <a:spLocks/>
          </p:cNvSpPr>
          <p:nvPr/>
        </p:nvSpPr>
        <p:spPr bwMode="auto">
          <a:xfrm>
            <a:off x="4162425" y="4110038"/>
            <a:ext cx="890588" cy="733425"/>
          </a:xfrm>
          <a:custGeom>
            <a:avLst/>
            <a:gdLst/>
            <a:ahLst/>
            <a:cxnLst>
              <a:cxn ang="0">
                <a:pos x="561" y="0"/>
              </a:cxn>
              <a:cxn ang="0">
                <a:pos x="0" y="462"/>
              </a:cxn>
            </a:cxnLst>
            <a:rect l="0" t="0" r="r" b="b"/>
            <a:pathLst>
              <a:path w="561" h="462">
                <a:moveTo>
                  <a:pt x="561" y="0"/>
                </a:moveTo>
                <a:lnTo>
                  <a:pt x="0" y="462"/>
                </a:ln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97037" name="Freeform 13"/>
          <p:cNvSpPr>
            <a:spLocks/>
          </p:cNvSpPr>
          <p:nvPr/>
        </p:nvSpPr>
        <p:spPr bwMode="auto">
          <a:xfrm>
            <a:off x="2840038" y="4946650"/>
            <a:ext cx="225425" cy="304800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72" y="119"/>
              </a:cxn>
              <a:cxn ang="0">
                <a:pos x="96" y="48"/>
              </a:cxn>
              <a:cxn ang="0">
                <a:pos x="112" y="27"/>
              </a:cxn>
              <a:cxn ang="0">
                <a:pos x="142" y="0"/>
              </a:cxn>
            </a:cxnLst>
            <a:rect l="0" t="0" r="r" b="b"/>
            <a:pathLst>
              <a:path w="142" h="192">
                <a:moveTo>
                  <a:pt x="0" y="192"/>
                </a:moveTo>
                <a:cubicBezTo>
                  <a:pt x="12" y="180"/>
                  <a:pt x="56" y="143"/>
                  <a:pt x="72" y="119"/>
                </a:cubicBezTo>
                <a:cubicBezTo>
                  <a:pt x="88" y="95"/>
                  <a:pt x="89" y="63"/>
                  <a:pt x="96" y="48"/>
                </a:cubicBezTo>
                <a:cubicBezTo>
                  <a:pt x="103" y="33"/>
                  <a:pt x="104" y="35"/>
                  <a:pt x="112" y="27"/>
                </a:cubicBezTo>
                <a:cubicBezTo>
                  <a:pt x="120" y="19"/>
                  <a:pt x="137" y="4"/>
                  <a:pt x="142" y="0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97038" name="Freeform 14"/>
          <p:cNvSpPr>
            <a:spLocks/>
          </p:cNvSpPr>
          <p:nvPr/>
        </p:nvSpPr>
        <p:spPr bwMode="auto">
          <a:xfrm>
            <a:off x="4324350" y="3751263"/>
            <a:ext cx="206375" cy="284162"/>
          </a:xfrm>
          <a:custGeom>
            <a:avLst/>
            <a:gdLst/>
            <a:ahLst/>
            <a:cxnLst>
              <a:cxn ang="0">
                <a:pos x="0" y="179"/>
              </a:cxn>
              <a:cxn ang="0">
                <a:pos x="72" y="106"/>
              </a:cxn>
              <a:cxn ang="0">
                <a:pos x="94" y="39"/>
              </a:cxn>
              <a:cxn ang="0">
                <a:pos x="110" y="17"/>
              </a:cxn>
              <a:cxn ang="0">
                <a:pos x="130" y="0"/>
              </a:cxn>
            </a:cxnLst>
            <a:rect l="0" t="0" r="r" b="b"/>
            <a:pathLst>
              <a:path w="130" h="179">
                <a:moveTo>
                  <a:pt x="0" y="179"/>
                </a:moveTo>
                <a:cubicBezTo>
                  <a:pt x="12" y="167"/>
                  <a:pt x="56" y="129"/>
                  <a:pt x="72" y="106"/>
                </a:cubicBezTo>
                <a:cubicBezTo>
                  <a:pt x="88" y="83"/>
                  <a:pt x="88" y="54"/>
                  <a:pt x="94" y="39"/>
                </a:cubicBezTo>
                <a:cubicBezTo>
                  <a:pt x="100" y="24"/>
                  <a:pt x="104" y="24"/>
                  <a:pt x="110" y="17"/>
                </a:cubicBezTo>
                <a:cubicBezTo>
                  <a:pt x="116" y="10"/>
                  <a:pt x="126" y="4"/>
                  <a:pt x="130" y="0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97039" name="Freeform 15"/>
          <p:cNvSpPr>
            <a:spLocks/>
          </p:cNvSpPr>
          <p:nvPr/>
        </p:nvSpPr>
        <p:spPr bwMode="auto">
          <a:xfrm>
            <a:off x="4492625" y="3603625"/>
            <a:ext cx="352425" cy="180975"/>
          </a:xfrm>
          <a:custGeom>
            <a:avLst/>
            <a:gdLst/>
            <a:ahLst/>
            <a:cxnLst>
              <a:cxn ang="0">
                <a:pos x="222" y="0"/>
              </a:cxn>
              <a:cxn ang="0">
                <a:pos x="136" y="62"/>
              </a:cxn>
              <a:cxn ang="0">
                <a:pos x="58" y="72"/>
              </a:cxn>
              <a:cxn ang="0">
                <a:pos x="31" y="89"/>
              </a:cxn>
              <a:cxn ang="0">
                <a:pos x="0" y="114"/>
              </a:cxn>
            </a:cxnLst>
            <a:rect l="0" t="0" r="r" b="b"/>
            <a:pathLst>
              <a:path w="222" h="114">
                <a:moveTo>
                  <a:pt x="222" y="0"/>
                </a:moveTo>
                <a:cubicBezTo>
                  <a:pt x="207" y="10"/>
                  <a:pt x="163" y="50"/>
                  <a:pt x="136" y="62"/>
                </a:cubicBezTo>
                <a:cubicBezTo>
                  <a:pt x="109" y="74"/>
                  <a:pt x="75" y="68"/>
                  <a:pt x="58" y="72"/>
                </a:cubicBezTo>
                <a:cubicBezTo>
                  <a:pt x="41" y="76"/>
                  <a:pt x="41" y="82"/>
                  <a:pt x="31" y="89"/>
                </a:cubicBezTo>
                <a:cubicBezTo>
                  <a:pt x="21" y="96"/>
                  <a:pt x="6" y="109"/>
                  <a:pt x="0" y="114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97040" name="Rectangle 16"/>
          <p:cNvSpPr>
            <a:spLocks noChangeArrowheads="1"/>
          </p:cNvSpPr>
          <p:nvPr/>
        </p:nvSpPr>
        <p:spPr bwMode="auto">
          <a:xfrm>
            <a:off x="4460875" y="4946650"/>
            <a:ext cx="13636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de-CH" sz="1600">
                <a:solidFill>
                  <a:schemeClr val="bg1"/>
                </a:solidFill>
                <a:latin typeface="Arial" pitchFamily="34" charset="0"/>
              </a:rPr>
              <a:t>CLEX</a:t>
            </a:r>
          </a:p>
          <a:p>
            <a:r>
              <a:rPr lang="de-CH" sz="1000">
                <a:solidFill>
                  <a:schemeClr val="bg1"/>
                </a:solidFill>
                <a:latin typeface="Arial" pitchFamily="34" charset="0"/>
              </a:rPr>
              <a:t>CLIC Experimental Area</a:t>
            </a:r>
            <a:endParaRPr lang="de-CH" sz="1000" noProof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97041" name="Line 17"/>
          <p:cNvSpPr>
            <a:spLocks noChangeShapeType="1"/>
          </p:cNvSpPr>
          <p:nvPr/>
        </p:nvSpPr>
        <p:spPr bwMode="auto">
          <a:xfrm>
            <a:off x="2909888" y="5033963"/>
            <a:ext cx="344487" cy="2889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97042" name="Line 18"/>
          <p:cNvSpPr>
            <a:spLocks noChangeShapeType="1"/>
          </p:cNvSpPr>
          <p:nvPr/>
        </p:nvSpPr>
        <p:spPr bwMode="auto">
          <a:xfrm flipV="1">
            <a:off x="3025775" y="4926013"/>
            <a:ext cx="0" cy="619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97043" name="Line 19"/>
          <p:cNvSpPr>
            <a:spLocks noChangeShapeType="1"/>
          </p:cNvSpPr>
          <p:nvPr/>
        </p:nvSpPr>
        <p:spPr bwMode="auto">
          <a:xfrm flipH="1">
            <a:off x="2906713" y="4927600"/>
            <a:ext cx="119062" cy="1063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97044" name="Line 20"/>
          <p:cNvSpPr>
            <a:spLocks noChangeShapeType="1"/>
          </p:cNvSpPr>
          <p:nvPr/>
        </p:nvSpPr>
        <p:spPr bwMode="auto">
          <a:xfrm flipH="1">
            <a:off x="3251200" y="5330825"/>
            <a:ext cx="3175" cy="1222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97045" name="Line 21"/>
          <p:cNvSpPr>
            <a:spLocks noChangeShapeType="1"/>
          </p:cNvSpPr>
          <p:nvPr/>
        </p:nvSpPr>
        <p:spPr bwMode="auto">
          <a:xfrm flipH="1">
            <a:off x="3154363" y="5440363"/>
            <a:ext cx="109537" cy="873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97046" name="Rectangle 22"/>
          <p:cNvSpPr>
            <a:spLocks noChangeArrowheads="1"/>
          </p:cNvSpPr>
          <p:nvPr/>
        </p:nvSpPr>
        <p:spPr bwMode="auto">
          <a:xfrm>
            <a:off x="4271963" y="2336800"/>
            <a:ext cx="633412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Arial" pitchFamily="34" charset="0"/>
              </a:rPr>
              <a:t>DELAY </a:t>
            </a:r>
          </a:p>
          <a:p>
            <a:r>
              <a:rPr lang="en-US" sz="1400">
                <a:solidFill>
                  <a:schemeClr val="bg1"/>
                </a:solidFill>
                <a:latin typeface="Arial" pitchFamily="34" charset="0"/>
              </a:rPr>
              <a:t>LOOP</a:t>
            </a:r>
            <a:endParaRPr lang="en-US" sz="1400" noProof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97047" name="Rectangle 23"/>
          <p:cNvSpPr>
            <a:spLocks noChangeArrowheads="1"/>
          </p:cNvSpPr>
          <p:nvPr/>
        </p:nvSpPr>
        <p:spPr bwMode="auto">
          <a:xfrm>
            <a:off x="6851650" y="2976563"/>
            <a:ext cx="95885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Arial" pitchFamily="34" charset="0"/>
              </a:rPr>
              <a:t>COMBINER</a:t>
            </a:r>
            <a:br>
              <a:rPr lang="en-US" sz="1400">
                <a:solidFill>
                  <a:schemeClr val="bg1"/>
                </a:solidFill>
                <a:latin typeface="Arial" pitchFamily="34" charset="0"/>
              </a:rPr>
            </a:br>
            <a:r>
              <a:rPr lang="en-US" sz="1400">
                <a:solidFill>
                  <a:schemeClr val="bg1"/>
                </a:solidFill>
                <a:latin typeface="Arial" pitchFamily="34" charset="0"/>
              </a:rPr>
              <a:t>RING</a:t>
            </a:r>
            <a:endParaRPr lang="en-US" sz="1400" noProof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97048" name="Line 24"/>
          <p:cNvSpPr>
            <a:spLocks noChangeAspect="1" noChangeShapeType="1"/>
          </p:cNvSpPr>
          <p:nvPr/>
        </p:nvSpPr>
        <p:spPr bwMode="auto">
          <a:xfrm flipV="1">
            <a:off x="1511300" y="5113338"/>
            <a:ext cx="384175" cy="3175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diamond" w="med" len="med"/>
            <a:tailEnd type="diamond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97049" name="Rectangle 25"/>
          <p:cNvSpPr>
            <a:spLocks noChangeArrowheads="1"/>
          </p:cNvSpPr>
          <p:nvPr/>
        </p:nvSpPr>
        <p:spPr bwMode="auto">
          <a:xfrm>
            <a:off x="1398588" y="5054600"/>
            <a:ext cx="28098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chemeClr val="bg1"/>
                </a:solidFill>
                <a:latin typeface="Arial" pitchFamily="34" charset="0"/>
              </a:rPr>
              <a:t>10 m</a:t>
            </a:r>
            <a:endParaRPr lang="en-US" sz="1000" noProof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97050" name="Line 26"/>
          <p:cNvSpPr>
            <a:spLocks noChangeShapeType="1"/>
          </p:cNvSpPr>
          <p:nvPr/>
        </p:nvSpPr>
        <p:spPr bwMode="auto">
          <a:xfrm>
            <a:off x="3509963" y="3244850"/>
            <a:ext cx="985837" cy="441325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97051" name="Rectangle 27"/>
          <p:cNvSpPr>
            <a:spLocks noChangeArrowheads="1"/>
          </p:cNvSpPr>
          <p:nvPr/>
        </p:nvSpPr>
        <p:spPr bwMode="auto">
          <a:xfrm>
            <a:off x="1885950" y="2741613"/>
            <a:ext cx="185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600">
                <a:solidFill>
                  <a:srgbClr val="FF9900"/>
                </a:solidFill>
                <a:latin typeface="Arial" pitchFamily="34" charset="0"/>
              </a:rPr>
              <a:t>Phase &amp; energy measurement</a:t>
            </a:r>
            <a:endParaRPr lang="en-US" sz="1600" noProof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897052" name="Line 28"/>
          <p:cNvSpPr>
            <a:spLocks noChangeShapeType="1"/>
          </p:cNvSpPr>
          <p:nvPr/>
        </p:nvSpPr>
        <p:spPr bwMode="auto">
          <a:xfrm flipH="1" flipV="1">
            <a:off x="5665788" y="3956050"/>
            <a:ext cx="541337" cy="271463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97053" name="Rectangle 29"/>
          <p:cNvSpPr>
            <a:spLocks noChangeArrowheads="1"/>
          </p:cNvSpPr>
          <p:nvPr/>
        </p:nvSpPr>
        <p:spPr bwMode="auto">
          <a:xfrm>
            <a:off x="5800725" y="4316413"/>
            <a:ext cx="18573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600">
                <a:solidFill>
                  <a:srgbClr val="FF9900"/>
                </a:solidFill>
                <a:latin typeface="Arial" pitchFamily="34" charset="0"/>
              </a:rPr>
              <a:t>Fast feed-forward kicker in final compression line</a:t>
            </a:r>
            <a:endParaRPr lang="en-US" sz="1600" noProof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897054" name="Freeform 30"/>
          <p:cNvSpPr>
            <a:spLocks/>
          </p:cNvSpPr>
          <p:nvPr/>
        </p:nvSpPr>
        <p:spPr bwMode="auto">
          <a:xfrm>
            <a:off x="4533900" y="3506788"/>
            <a:ext cx="773113" cy="360362"/>
          </a:xfrm>
          <a:custGeom>
            <a:avLst/>
            <a:gdLst/>
            <a:ahLst/>
            <a:cxnLst>
              <a:cxn ang="0">
                <a:pos x="0" y="119"/>
              </a:cxn>
              <a:cxn ang="0">
                <a:pos x="66" y="182"/>
              </a:cxn>
              <a:cxn ang="0">
                <a:pos x="288" y="0"/>
              </a:cxn>
              <a:cxn ang="0">
                <a:pos x="430" y="114"/>
              </a:cxn>
            </a:cxnLst>
            <a:rect l="0" t="0" r="r" b="b"/>
            <a:pathLst>
              <a:path w="430" h="182">
                <a:moveTo>
                  <a:pt x="0" y="119"/>
                </a:moveTo>
                <a:lnTo>
                  <a:pt x="66" y="182"/>
                </a:lnTo>
                <a:lnTo>
                  <a:pt x="288" y="0"/>
                </a:lnTo>
                <a:lnTo>
                  <a:pt x="430" y="114"/>
                </a:lnTo>
              </a:path>
            </a:pathLst>
          </a:custGeom>
          <a:noFill/>
          <a:ln w="38100" cap="flat" cmpd="sng">
            <a:solidFill>
              <a:srgbClr val="FFFF66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97055" name="Rectangle 31"/>
          <p:cNvSpPr>
            <a:spLocks noChangeArrowheads="1"/>
          </p:cNvSpPr>
          <p:nvPr/>
        </p:nvSpPr>
        <p:spPr bwMode="auto">
          <a:xfrm>
            <a:off x="2020888" y="719138"/>
            <a:ext cx="5310187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7800" indent="-177800" algn="l">
              <a:tabLst>
                <a:tab pos="3592513" algn="l"/>
              </a:tabLst>
            </a:pPr>
            <a:endParaRPr lang="en-US" sz="1400" b="1">
              <a:solidFill>
                <a:srgbClr val="000055"/>
              </a:solidFill>
              <a:latin typeface="Arial" pitchFamily="34" charset="0"/>
            </a:endParaRPr>
          </a:p>
          <a:p>
            <a:pPr marL="177800" indent="-177800" algn="l">
              <a:tabLst>
                <a:tab pos="3592513" algn="l"/>
              </a:tabLst>
            </a:pPr>
            <a:r>
              <a:rPr lang="en-US" sz="2000">
                <a:solidFill>
                  <a:srgbClr val="000055"/>
                </a:solidFill>
                <a:latin typeface="Arial" pitchFamily="34" charset="0"/>
              </a:rPr>
              <a:t>Phase stability measurements &amp; feed-forward</a:t>
            </a: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endParaRPr lang="en-US" sz="1400">
              <a:solidFill>
                <a:srgbClr val="000055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705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146" name="Rectangle 2"/>
          <p:cNvSpPr>
            <a:spLocks noChangeArrowheads="1"/>
          </p:cNvSpPr>
          <p:nvPr/>
        </p:nvSpPr>
        <p:spPr bwMode="auto">
          <a:xfrm>
            <a:off x="411163" y="1471613"/>
            <a:ext cx="8374062" cy="14747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69863" indent="-169863" algn="l">
              <a:spcBef>
                <a:spcPct val="50000"/>
              </a:spcBef>
              <a:buFontTx/>
              <a:buChar char="•"/>
            </a:pPr>
            <a:r>
              <a:rPr lang="en-US" sz="1400">
                <a:latin typeface="Arial" pitchFamily="34" charset="0"/>
              </a:rPr>
              <a:t>Module design and integration have to be studied for </a:t>
            </a:r>
            <a:r>
              <a:rPr lang="en-US" sz="1400">
                <a:solidFill>
                  <a:srgbClr val="00187E"/>
                </a:solidFill>
                <a:latin typeface="Arial" pitchFamily="34" charset="0"/>
              </a:rPr>
              <a:t>different configurations</a:t>
            </a:r>
            <a:r>
              <a:rPr lang="en-US" sz="1400">
                <a:latin typeface="Arial" pitchFamily="34" charset="0"/>
              </a:rPr>
              <a:t>. </a:t>
            </a:r>
          </a:p>
          <a:p>
            <a:pPr marL="169863" indent="-169863" algn="l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187E"/>
                </a:solidFill>
                <a:latin typeface="Arial" pitchFamily="34" charset="0"/>
              </a:rPr>
              <a:t>Integration</a:t>
            </a:r>
            <a:r>
              <a:rPr lang="en-US" sz="1400">
                <a:latin typeface="Arial" pitchFamily="34" charset="0"/>
              </a:rPr>
              <a:t> of the systems in terms of space reservation has been done. Detailed design started for the main systems, such vacuum, cooling, alignment, stabilisation …</a:t>
            </a:r>
          </a:p>
          <a:p>
            <a:pPr marL="169863" indent="-169863" algn="l">
              <a:spcBef>
                <a:spcPct val="50000"/>
              </a:spcBef>
              <a:buFontTx/>
              <a:buChar char="•"/>
            </a:pPr>
            <a:r>
              <a:rPr lang="en-US" sz="1400">
                <a:latin typeface="Arial" pitchFamily="34" charset="0"/>
              </a:rPr>
              <a:t>Important aspects for cost and basic parameters provided for other areas of the study.</a:t>
            </a:r>
          </a:p>
          <a:p>
            <a:pPr marL="169863" indent="-169863" algn="l">
              <a:spcBef>
                <a:spcPct val="50000"/>
              </a:spcBef>
              <a:buFontTx/>
              <a:buChar char="•"/>
            </a:pPr>
            <a:r>
              <a:rPr lang="en-US" sz="1400">
                <a:latin typeface="Arial" pitchFamily="34" charset="0"/>
              </a:rPr>
              <a:t>Goal: </a:t>
            </a:r>
            <a:r>
              <a:rPr lang="en-US" sz="1400">
                <a:latin typeface=""/>
              </a:rPr>
              <a:t>→</a:t>
            </a:r>
            <a:r>
              <a:rPr lang="en-US" sz="1400">
                <a:latin typeface="Arial" pitchFamily="34" charset="0"/>
              </a:rPr>
              <a:t> </a:t>
            </a:r>
            <a:r>
              <a:rPr lang="en-US" sz="1400">
                <a:solidFill>
                  <a:srgbClr val="CC0000"/>
                </a:solidFill>
                <a:latin typeface="Arial" pitchFamily="34" charset="0"/>
              </a:rPr>
              <a:t>test with beam of a few modules in CTF3/CLEX </a:t>
            </a:r>
            <a:r>
              <a:rPr lang="en-US" sz="1400">
                <a:latin typeface="Arial" pitchFamily="34" charset="0"/>
              </a:rPr>
              <a:t>[includes FP7]: first module ready in 2011</a:t>
            </a:r>
          </a:p>
        </p:txBody>
      </p:sp>
      <p:grpSp>
        <p:nvGrpSpPr>
          <p:cNvPr id="902147" name="Group 3"/>
          <p:cNvGrpSpPr>
            <a:grpSpLocks/>
          </p:cNvGrpSpPr>
          <p:nvPr/>
        </p:nvGrpSpPr>
        <p:grpSpPr bwMode="auto">
          <a:xfrm>
            <a:off x="4376738" y="3548063"/>
            <a:ext cx="4522787" cy="3138487"/>
            <a:chOff x="2757" y="2235"/>
            <a:chExt cx="2849" cy="1977"/>
          </a:xfrm>
        </p:grpSpPr>
        <p:pic>
          <p:nvPicPr>
            <p:cNvPr id="902148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57" y="2385"/>
              <a:ext cx="2849" cy="1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2853" y="3991"/>
              <a:ext cx="832" cy="154"/>
            </a:xfrm>
            <a:prstGeom prst="rect">
              <a:avLst/>
            </a:prstGeom>
            <a:solidFill>
              <a:srgbClr val="00006C"/>
            </a:solidFill>
            <a:ln w="0">
              <a:noFill/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eaLnBrk="1" hangingPunct="1"/>
              <a:r>
                <a:rPr lang="en-US" sz="1000" b="1" noProof="1">
                  <a:solidFill>
                    <a:srgbClr val="FFC000"/>
                  </a:solidFill>
                  <a:latin typeface="Arial" pitchFamily="34" charset="0"/>
                </a:rPr>
                <a:t>Tank Version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775" y="3975"/>
              <a:ext cx="784" cy="154"/>
            </a:xfrm>
            <a:prstGeom prst="rect">
              <a:avLst/>
            </a:prstGeom>
            <a:solidFill>
              <a:srgbClr val="00006C"/>
            </a:solidFill>
            <a:ln w="0">
              <a:noFill/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eaLnBrk="1" hangingPunct="1"/>
              <a:r>
                <a:rPr lang="en-US" sz="1000" b="1" noProof="1">
                  <a:solidFill>
                    <a:srgbClr val="FFC000"/>
                  </a:solidFill>
                  <a:latin typeface="Arial" pitchFamily="34" charset="0"/>
                </a:rPr>
                <a:t>Sealed Version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565" y="2235"/>
              <a:ext cx="1041" cy="289"/>
            </a:xfrm>
            <a:prstGeom prst="rect">
              <a:avLst/>
            </a:prstGeom>
            <a:solidFill>
              <a:srgbClr val="00006C"/>
            </a:solidFill>
            <a:ln w="0">
              <a:noFill/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l" eaLnBrk="1" hangingPunct="1"/>
              <a:r>
                <a:rPr lang="en-US" sz="800" b="1" noProof="1">
                  <a:solidFill>
                    <a:srgbClr val="FFC000"/>
                  </a:solidFill>
                  <a:latin typeface="Arial" pitchFamily="34" charset="0"/>
                </a:rPr>
                <a:t>MB</a:t>
              </a:r>
              <a:r>
                <a:rPr lang="en-US" sz="800" noProof="1">
                  <a:solidFill>
                    <a:srgbClr val="FFC000"/>
                  </a:solidFill>
                  <a:latin typeface="Arial" pitchFamily="34" charset="0"/>
                </a:rPr>
                <a:t>:  AS (disks) sealed</a:t>
              </a:r>
            </a:p>
            <a:p>
              <a:pPr algn="l" eaLnBrk="1" hangingPunct="1"/>
              <a:r>
                <a:rPr lang="en-US" sz="800" b="1" noProof="1">
                  <a:solidFill>
                    <a:srgbClr val="FFC000"/>
                  </a:solidFill>
                  <a:latin typeface="Arial" pitchFamily="34" charset="0"/>
                </a:rPr>
                <a:t>DB</a:t>
              </a:r>
              <a:r>
                <a:rPr lang="en-US" sz="800" noProof="1">
                  <a:solidFill>
                    <a:srgbClr val="FFC000"/>
                  </a:solidFill>
                  <a:latin typeface="Arial" pitchFamily="34" charset="0"/>
                </a:rPr>
                <a:t>:  PETS with “mini-tank”</a:t>
              </a:r>
            </a:p>
            <a:p>
              <a:pPr algn="l" eaLnBrk="1" hangingPunct="1"/>
              <a:r>
                <a:rPr lang="en-US" sz="800" b="1" noProof="1">
                  <a:solidFill>
                    <a:srgbClr val="FFC000"/>
                  </a:solidFill>
                  <a:latin typeface="Arial" pitchFamily="34" charset="0"/>
                </a:rPr>
                <a:t>DB Quads:  </a:t>
              </a:r>
              <a:r>
                <a:rPr lang="en-US" sz="800" noProof="1">
                  <a:solidFill>
                    <a:srgbClr val="FFC000"/>
                  </a:solidFill>
                  <a:latin typeface="Arial" pitchFamily="34" charset="0"/>
                </a:rPr>
                <a:t>updated 3D model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757" y="2235"/>
              <a:ext cx="1808" cy="289"/>
            </a:xfrm>
            <a:prstGeom prst="rect">
              <a:avLst/>
            </a:prstGeom>
            <a:solidFill>
              <a:srgbClr val="00006C"/>
            </a:solidFill>
            <a:ln w="0">
              <a:noFill/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l" eaLnBrk="1" hangingPunct="1"/>
              <a:r>
                <a:rPr lang="en-US" sz="800" b="1" noProof="1">
                  <a:solidFill>
                    <a:srgbClr val="FFC000"/>
                  </a:solidFill>
                  <a:latin typeface="Arial" pitchFamily="34" charset="0"/>
                </a:rPr>
                <a:t>MB</a:t>
              </a:r>
              <a:r>
                <a:rPr lang="en-US" sz="800" noProof="1">
                  <a:solidFill>
                    <a:srgbClr val="FFC000"/>
                  </a:solidFill>
                  <a:latin typeface="Arial" pitchFamily="34" charset="0"/>
                </a:rPr>
                <a:t>: AS (quadrants) in vac. tank</a:t>
              </a:r>
            </a:p>
            <a:p>
              <a:pPr algn="l" eaLnBrk="1" hangingPunct="1"/>
              <a:r>
                <a:rPr lang="en-US" sz="800" b="1" noProof="1">
                  <a:solidFill>
                    <a:srgbClr val="FFC000"/>
                  </a:solidFill>
                  <a:latin typeface="Arial" pitchFamily="34" charset="0"/>
                </a:rPr>
                <a:t>DB</a:t>
              </a:r>
              <a:r>
                <a:rPr lang="en-US" sz="800" noProof="1">
                  <a:solidFill>
                    <a:srgbClr val="FFC000"/>
                  </a:solidFill>
                  <a:latin typeface="Arial" pitchFamily="34" charset="0"/>
                </a:rPr>
                <a:t>:  PETS in vac. tank</a:t>
              </a:r>
            </a:p>
            <a:p>
              <a:pPr algn="l" eaLnBrk="1" hangingPunct="1"/>
              <a:r>
                <a:rPr lang="en-US" sz="800" b="1" noProof="1">
                  <a:solidFill>
                    <a:srgbClr val="FFC000"/>
                  </a:solidFill>
                  <a:latin typeface="Arial" pitchFamily="34" charset="0"/>
                </a:rPr>
                <a:t>Quads:  </a:t>
              </a:r>
              <a:r>
                <a:rPr lang="en-US" sz="800" noProof="1">
                  <a:solidFill>
                    <a:srgbClr val="FFC000"/>
                  </a:solidFill>
                  <a:latin typeface="Arial" pitchFamily="34" charset="0"/>
                </a:rPr>
                <a:t>simplified 3D model</a:t>
              </a:r>
            </a:p>
          </p:txBody>
        </p:sp>
      </p:grpSp>
      <p:grpSp>
        <p:nvGrpSpPr>
          <p:cNvPr id="902153" name="Group 9"/>
          <p:cNvGrpSpPr>
            <a:grpSpLocks/>
          </p:cNvGrpSpPr>
          <p:nvPr/>
        </p:nvGrpSpPr>
        <p:grpSpPr bwMode="auto">
          <a:xfrm>
            <a:off x="152400" y="3405188"/>
            <a:ext cx="3903663" cy="2698750"/>
            <a:chOff x="96" y="2429"/>
            <a:chExt cx="2459" cy="1700"/>
          </a:xfrm>
        </p:grpSpPr>
        <p:pic>
          <p:nvPicPr>
            <p:cNvPr id="90215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6" y="2516"/>
              <a:ext cx="2459" cy="1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02155" name="Rectangle 11"/>
            <p:cNvSpPr>
              <a:spLocks noChangeArrowheads="1"/>
            </p:cNvSpPr>
            <p:nvPr/>
          </p:nvSpPr>
          <p:spPr bwMode="auto">
            <a:xfrm>
              <a:off x="170" y="2429"/>
              <a:ext cx="605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sz="1200">
                  <a:solidFill>
                    <a:srgbClr val="00187E"/>
                  </a:solidFill>
                  <a:latin typeface="Arial" pitchFamily="34" charset="0"/>
                </a:rPr>
                <a:t>Drive beam</a:t>
              </a:r>
            </a:p>
          </p:txBody>
        </p:sp>
        <p:sp>
          <p:nvSpPr>
            <p:cNvPr id="902156" name="Rectangle 12"/>
            <p:cNvSpPr>
              <a:spLocks noChangeArrowheads="1"/>
            </p:cNvSpPr>
            <p:nvPr/>
          </p:nvSpPr>
          <p:spPr bwMode="auto">
            <a:xfrm>
              <a:off x="170" y="3956"/>
              <a:ext cx="589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sz="1200">
                  <a:solidFill>
                    <a:srgbClr val="00187E"/>
                  </a:solidFill>
                  <a:latin typeface="Arial" pitchFamily="34" charset="0"/>
                </a:rPr>
                <a:t>Main beam</a:t>
              </a:r>
            </a:p>
          </p:txBody>
        </p:sp>
      </p:grpSp>
      <p:sp>
        <p:nvSpPr>
          <p:cNvPr id="902157" name="Text Box 13"/>
          <p:cNvSpPr txBox="1">
            <a:spLocks noChangeArrowheads="1"/>
          </p:cNvSpPr>
          <p:nvPr/>
        </p:nvSpPr>
        <p:spPr bwMode="auto">
          <a:xfrm>
            <a:off x="1365250" y="6103938"/>
            <a:ext cx="30114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sz="1000">
                <a:latin typeface="Arial" pitchFamily="34" charset="0"/>
              </a:rPr>
              <a:t>20760 modules (2 m long)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000">
                <a:latin typeface="Arial" pitchFamily="34" charset="0"/>
              </a:rPr>
              <a:t>71460 power prod. structures PETS (drive beam)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000">
                <a:latin typeface="Arial" pitchFamily="34" charset="0"/>
              </a:rPr>
              <a:t>143010 accelerating structures (main beam)</a:t>
            </a:r>
          </a:p>
        </p:txBody>
      </p:sp>
      <p:sp>
        <p:nvSpPr>
          <p:cNvPr id="902158" name="Rectangle 14"/>
          <p:cNvSpPr>
            <a:spLocks noChangeArrowheads="1"/>
          </p:cNvSpPr>
          <p:nvPr/>
        </p:nvSpPr>
        <p:spPr bwMode="auto">
          <a:xfrm>
            <a:off x="411163" y="877670"/>
            <a:ext cx="34036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55"/>
                </a:solidFill>
                <a:latin typeface="Arial" pitchFamily="34" charset="0"/>
              </a:rPr>
              <a:t>Two-beam modules in TBTS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13300" y="3178175"/>
            <a:ext cx="3522663" cy="351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2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2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2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2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2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2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2146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9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101" y="797241"/>
            <a:ext cx="7594165" cy="52654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6293224" y="2205318"/>
            <a:ext cx="2850776" cy="1659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14 – Puzzle: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How to test with beam,</a:t>
            </a:r>
          </a:p>
          <a:p>
            <a:pPr algn="l">
              <a:spcBef>
                <a:spcPct val="20000"/>
              </a:spcBef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as close as possible to nominal</a:t>
            </a:r>
            <a:endParaRPr lang="en-US" sz="1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6" name="Text Box 2"/>
          <p:cNvSpPr txBox="1">
            <a:spLocks noChangeArrowheads="1"/>
          </p:cNvSpPr>
          <p:nvPr/>
        </p:nvSpPr>
        <p:spPr bwMode="auto">
          <a:xfrm>
            <a:off x="1646238" y="1808163"/>
            <a:ext cx="6332537" cy="669925"/>
          </a:xfrm>
          <a:prstGeom prst="rect">
            <a:avLst/>
          </a:prstGeom>
          <a:solidFill>
            <a:srgbClr val="FF9900"/>
          </a:solidFill>
          <a:ln w="0">
            <a:solidFill>
              <a:srgbClr val="00187E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>
                <a:solidFill>
                  <a:srgbClr val="00187E"/>
                </a:solidFill>
                <a:latin typeface="Arial" pitchFamily="34" charset="0"/>
              </a:rPr>
              <a:t>Technology evaluation and Physics assessment based on LHC results</a:t>
            </a:r>
          </a:p>
          <a:p>
            <a:r>
              <a:rPr lang="en-US" sz="1200">
                <a:solidFill>
                  <a:srgbClr val="00187E"/>
                </a:solidFill>
                <a:latin typeface="Arial" pitchFamily="34" charset="0"/>
              </a:rPr>
              <a:t> for a possible decision on Linear Collider with staged construction starting with the lowest energy required by Physics</a:t>
            </a:r>
          </a:p>
        </p:txBody>
      </p:sp>
      <p:sp>
        <p:nvSpPr>
          <p:cNvPr id="876547" name="Rectangle 3"/>
          <p:cNvSpPr>
            <a:spLocks noChangeArrowheads="1"/>
          </p:cNvSpPr>
          <p:nvPr/>
        </p:nvSpPr>
        <p:spPr bwMode="auto">
          <a:xfrm>
            <a:off x="8328025" y="5867400"/>
            <a:ext cx="712788" cy="609600"/>
          </a:xfrm>
          <a:prstGeom prst="rect">
            <a:avLst/>
          </a:prstGeom>
          <a:solidFill>
            <a:srgbClr val="FFCC00">
              <a:alpha val="52000"/>
            </a:srgbClr>
          </a:solidFill>
          <a:ln w="0">
            <a:solidFill>
              <a:srgbClr val="000055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GB" sz="1200">
                <a:solidFill>
                  <a:srgbClr val="00187E"/>
                </a:solidFill>
                <a:latin typeface="Arial" pitchFamily="34" charset="0"/>
              </a:rPr>
              <a:t>First</a:t>
            </a:r>
          </a:p>
          <a:p>
            <a:r>
              <a:rPr lang="en-GB" sz="1200">
                <a:solidFill>
                  <a:srgbClr val="00187E"/>
                </a:solidFill>
                <a:latin typeface="Arial" pitchFamily="34" charset="0"/>
              </a:rPr>
              <a:t> Beam?</a:t>
            </a:r>
          </a:p>
        </p:txBody>
      </p:sp>
      <p:sp>
        <p:nvSpPr>
          <p:cNvPr id="876548" name="Rectangle 4"/>
          <p:cNvSpPr>
            <a:spLocks noChangeArrowheads="1"/>
          </p:cNvSpPr>
          <p:nvPr/>
        </p:nvSpPr>
        <p:spPr bwMode="auto">
          <a:xfrm>
            <a:off x="5173663" y="5876925"/>
            <a:ext cx="1123950" cy="854075"/>
          </a:xfrm>
          <a:prstGeom prst="rect">
            <a:avLst/>
          </a:prstGeom>
          <a:solidFill>
            <a:srgbClr val="FFCC00">
              <a:alpha val="52000"/>
            </a:srgbClr>
          </a:solidFill>
          <a:ln w="0">
            <a:solidFill>
              <a:srgbClr val="000055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GB" sz="1200">
                <a:solidFill>
                  <a:srgbClr val="00187E"/>
                </a:solidFill>
                <a:latin typeface="Arial" pitchFamily="34" charset="0"/>
              </a:rPr>
              <a:t>Technical</a:t>
            </a:r>
          </a:p>
          <a:p>
            <a:r>
              <a:rPr lang="en-GB" sz="1200">
                <a:solidFill>
                  <a:srgbClr val="00187E"/>
                </a:solidFill>
                <a:latin typeface="Arial" pitchFamily="34" charset="0"/>
              </a:rPr>
              <a:t>Design Report</a:t>
            </a:r>
          </a:p>
          <a:p>
            <a:r>
              <a:rPr lang="en-GB" sz="1200">
                <a:solidFill>
                  <a:srgbClr val="00187E"/>
                </a:solidFill>
                <a:latin typeface="Arial" pitchFamily="34" charset="0"/>
              </a:rPr>
              <a:t>(TDR)</a:t>
            </a:r>
          </a:p>
        </p:txBody>
      </p:sp>
      <p:sp>
        <p:nvSpPr>
          <p:cNvPr id="876549" name="Rectangle 5"/>
          <p:cNvSpPr>
            <a:spLocks noChangeArrowheads="1"/>
          </p:cNvSpPr>
          <p:nvPr/>
        </p:nvSpPr>
        <p:spPr bwMode="auto">
          <a:xfrm>
            <a:off x="3654425" y="5876925"/>
            <a:ext cx="1169988" cy="862013"/>
          </a:xfrm>
          <a:prstGeom prst="rect">
            <a:avLst/>
          </a:prstGeom>
          <a:solidFill>
            <a:srgbClr val="FFCC00">
              <a:alpha val="52000"/>
            </a:srgbClr>
          </a:solidFill>
          <a:ln w="0">
            <a:solidFill>
              <a:srgbClr val="000055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GB" sz="1200">
                <a:solidFill>
                  <a:srgbClr val="00187E"/>
                </a:solidFill>
                <a:latin typeface="Arial" pitchFamily="34" charset="0"/>
              </a:rPr>
              <a:t>Conceptual</a:t>
            </a:r>
          </a:p>
          <a:p>
            <a:r>
              <a:rPr lang="en-GB" sz="1200">
                <a:solidFill>
                  <a:srgbClr val="00187E"/>
                </a:solidFill>
                <a:latin typeface="Arial" pitchFamily="34" charset="0"/>
              </a:rPr>
              <a:t>Design Report</a:t>
            </a:r>
          </a:p>
          <a:p>
            <a:r>
              <a:rPr lang="en-GB" sz="1200">
                <a:solidFill>
                  <a:srgbClr val="00187E"/>
                </a:solidFill>
                <a:latin typeface="Arial" pitchFamily="34" charset="0"/>
              </a:rPr>
              <a:t>(CDR)</a:t>
            </a:r>
          </a:p>
        </p:txBody>
      </p:sp>
      <p:sp>
        <p:nvSpPr>
          <p:cNvPr id="876550" name="Rectangle 6"/>
          <p:cNvSpPr>
            <a:spLocks noChangeArrowheads="1"/>
          </p:cNvSpPr>
          <p:nvPr/>
        </p:nvSpPr>
        <p:spPr bwMode="auto">
          <a:xfrm>
            <a:off x="6451600" y="5876925"/>
            <a:ext cx="1309688" cy="619125"/>
          </a:xfrm>
          <a:prstGeom prst="rect">
            <a:avLst/>
          </a:prstGeom>
          <a:solidFill>
            <a:srgbClr val="FFCC00">
              <a:alpha val="52000"/>
            </a:srgbClr>
          </a:solidFill>
          <a:ln w="0">
            <a:solidFill>
              <a:srgbClr val="000055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GB" sz="1200">
                <a:solidFill>
                  <a:srgbClr val="00187E"/>
                </a:solidFill>
                <a:latin typeface="Arial" pitchFamily="34" charset="0"/>
              </a:rPr>
              <a:t>Project</a:t>
            </a:r>
          </a:p>
          <a:p>
            <a:pPr algn="l"/>
            <a:r>
              <a:rPr lang="en-GB" sz="1200">
                <a:solidFill>
                  <a:srgbClr val="00187E"/>
                </a:solidFill>
                <a:latin typeface="Arial" pitchFamily="34" charset="0"/>
              </a:rPr>
              <a:t>approval ?</a:t>
            </a:r>
          </a:p>
        </p:txBody>
      </p:sp>
      <p:graphicFrame>
        <p:nvGraphicFramePr>
          <p:cNvPr id="876551" name="Object 7"/>
          <p:cNvGraphicFramePr>
            <a:graphicFrameLocks noChangeAspect="1"/>
          </p:cNvGraphicFramePr>
          <p:nvPr/>
        </p:nvGraphicFramePr>
        <p:xfrm>
          <a:off x="163513" y="2940050"/>
          <a:ext cx="8658225" cy="2478088"/>
        </p:xfrm>
        <a:graphic>
          <a:graphicData uri="http://schemas.openxmlformats.org/presentationml/2006/ole">
            <p:oleObj spid="_x0000_s876551" name="Worksheet" r:id="rId3" imgW="9391590" imgH="2657415" progId="Excel.Sheet.8">
              <p:embed/>
            </p:oleObj>
          </a:graphicData>
        </a:graphic>
      </p:graphicFrame>
      <p:sp>
        <p:nvSpPr>
          <p:cNvPr id="876552" name="Rectangle 8"/>
          <p:cNvSpPr>
            <a:spLocks noChangeArrowheads="1"/>
          </p:cNvSpPr>
          <p:nvPr/>
        </p:nvSpPr>
        <p:spPr bwMode="auto">
          <a:xfrm>
            <a:off x="296863" y="1042988"/>
            <a:ext cx="85502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</a:pPr>
            <a:r>
              <a:rPr lang="en-US" sz="2000" dirty="0">
                <a:solidFill>
                  <a:srgbClr val="00187E"/>
                </a:solidFill>
                <a:latin typeface="Arial" pitchFamily="34" charset="0"/>
              </a:rPr>
              <a:t>Tentative long-term CLIC scenario</a:t>
            </a:r>
            <a:br>
              <a:rPr lang="en-US" sz="2000" dirty="0">
                <a:solidFill>
                  <a:srgbClr val="00187E"/>
                </a:solidFill>
                <a:latin typeface="Arial" pitchFamily="34" charset="0"/>
              </a:rPr>
            </a:br>
            <a:r>
              <a:rPr lang="en-US" sz="1200" dirty="0">
                <a:solidFill>
                  <a:srgbClr val="00187E"/>
                </a:solidFill>
                <a:latin typeface="Arial" pitchFamily="34" charset="0"/>
              </a:rPr>
              <a:t>Shortest, Success Oriented, Technically Limited Schedule</a:t>
            </a:r>
            <a:endParaRPr lang="en-US" sz="1800" dirty="0">
              <a:latin typeface="Arial" pitchFamily="34" charset="0"/>
            </a:endParaRPr>
          </a:p>
        </p:txBody>
      </p:sp>
      <p:sp>
        <p:nvSpPr>
          <p:cNvPr id="876553" name="AutoShape 9"/>
          <p:cNvSpPr>
            <a:spLocks noChangeArrowheads="1"/>
          </p:cNvSpPr>
          <p:nvPr/>
        </p:nvSpPr>
        <p:spPr bwMode="auto">
          <a:xfrm>
            <a:off x="4459288" y="2509838"/>
            <a:ext cx="379412" cy="384175"/>
          </a:xfrm>
          <a:prstGeom prst="downArrow">
            <a:avLst>
              <a:gd name="adj1" fmla="val 59000"/>
              <a:gd name="adj2" fmla="val 40169"/>
            </a:avLst>
          </a:prstGeom>
          <a:gradFill rotWithShape="1">
            <a:gsLst>
              <a:gs pos="0">
                <a:srgbClr val="CC0000"/>
              </a:gs>
              <a:gs pos="100000">
                <a:srgbClr val="CC0000">
                  <a:gamma/>
                  <a:shade val="46275"/>
                  <a:invGamma/>
                </a:srgbClr>
              </a:gs>
            </a:gsLst>
            <a:lin ang="5400000" scaled="1"/>
          </a:gradFill>
          <a:ln w="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76554" name="AutoShape 10"/>
          <p:cNvSpPr>
            <a:spLocks noChangeArrowheads="1"/>
          </p:cNvSpPr>
          <p:nvPr/>
        </p:nvSpPr>
        <p:spPr bwMode="auto">
          <a:xfrm>
            <a:off x="4073525" y="5427663"/>
            <a:ext cx="315913" cy="384175"/>
          </a:xfrm>
          <a:prstGeom prst="downArrow">
            <a:avLst>
              <a:gd name="adj1" fmla="val 59000"/>
              <a:gd name="adj2" fmla="val 48243"/>
            </a:avLst>
          </a:prstGeom>
          <a:gradFill rotWithShape="1">
            <a:gsLst>
              <a:gs pos="0">
                <a:srgbClr val="CC0000"/>
              </a:gs>
              <a:gs pos="100000">
                <a:srgbClr val="CC0000">
                  <a:gamma/>
                  <a:shade val="46275"/>
                  <a:invGamma/>
                </a:srgbClr>
              </a:gs>
            </a:gsLst>
            <a:lin ang="5400000" scaled="1"/>
          </a:gradFill>
          <a:ln w="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76555" name="AutoShape 11"/>
          <p:cNvSpPr>
            <a:spLocks noChangeArrowheads="1"/>
          </p:cNvSpPr>
          <p:nvPr/>
        </p:nvSpPr>
        <p:spPr bwMode="auto">
          <a:xfrm>
            <a:off x="5838825" y="5427663"/>
            <a:ext cx="315913" cy="384175"/>
          </a:xfrm>
          <a:prstGeom prst="downArrow">
            <a:avLst>
              <a:gd name="adj1" fmla="val 59000"/>
              <a:gd name="adj2" fmla="val 48243"/>
            </a:avLst>
          </a:prstGeom>
          <a:gradFill rotWithShape="1">
            <a:gsLst>
              <a:gs pos="0">
                <a:srgbClr val="CC0000"/>
              </a:gs>
              <a:gs pos="100000">
                <a:srgbClr val="CC0000">
                  <a:gamma/>
                  <a:shade val="46275"/>
                  <a:invGamma/>
                </a:srgbClr>
              </a:gs>
            </a:gsLst>
            <a:lin ang="5400000" scaled="1"/>
          </a:gradFill>
          <a:ln w="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76556" name="AutoShape 12"/>
          <p:cNvSpPr>
            <a:spLocks noChangeArrowheads="1"/>
          </p:cNvSpPr>
          <p:nvPr/>
        </p:nvSpPr>
        <p:spPr bwMode="auto">
          <a:xfrm>
            <a:off x="6361113" y="5427663"/>
            <a:ext cx="315912" cy="384175"/>
          </a:xfrm>
          <a:prstGeom prst="downArrow">
            <a:avLst>
              <a:gd name="adj1" fmla="val 59000"/>
              <a:gd name="adj2" fmla="val 48244"/>
            </a:avLst>
          </a:prstGeom>
          <a:gradFill rotWithShape="1">
            <a:gsLst>
              <a:gs pos="0">
                <a:srgbClr val="CC0000"/>
              </a:gs>
              <a:gs pos="100000">
                <a:srgbClr val="CC0000">
                  <a:gamma/>
                  <a:shade val="46275"/>
                  <a:invGamma/>
                </a:srgbClr>
              </a:gs>
            </a:gsLst>
            <a:lin ang="5400000" scaled="1"/>
          </a:gradFill>
          <a:ln w="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76557" name="AutoShape 13"/>
          <p:cNvSpPr>
            <a:spLocks noChangeArrowheads="1"/>
          </p:cNvSpPr>
          <p:nvPr/>
        </p:nvSpPr>
        <p:spPr bwMode="auto">
          <a:xfrm>
            <a:off x="8647113" y="5427663"/>
            <a:ext cx="315912" cy="384175"/>
          </a:xfrm>
          <a:prstGeom prst="downArrow">
            <a:avLst>
              <a:gd name="adj1" fmla="val 59000"/>
              <a:gd name="adj2" fmla="val 48244"/>
            </a:avLst>
          </a:prstGeom>
          <a:gradFill rotWithShape="1">
            <a:gsLst>
              <a:gs pos="0">
                <a:srgbClr val="CC0000"/>
              </a:gs>
              <a:gs pos="100000">
                <a:srgbClr val="CC0000">
                  <a:gamma/>
                  <a:shade val="46275"/>
                  <a:invGamma/>
                </a:srgbClr>
              </a:gs>
            </a:gsLst>
            <a:lin ang="5400000" scaled="1"/>
          </a:gradFill>
          <a:ln w="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76558" name="Text Box 14"/>
          <p:cNvSpPr txBox="1">
            <a:spLocks noChangeArrowheads="1"/>
          </p:cNvSpPr>
          <p:nvPr/>
        </p:nvSpPr>
        <p:spPr bwMode="auto">
          <a:xfrm>
            <a:off x="4938713" y="2476500"/>
            <a:ext cx="3698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C0000"/>
                </a:solidFill>
                <a:latin typeface="Arial" pitchFamily="34" charset="0"/>
              </a:rPr>
              <a:t>?</a:t>
            </a: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5558380" y="682451"/>
            <a:ext cx="3088733" cy="737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 – Assumed TD phase from 2011 to 2016</a:t>
            </a:r>
            <a:endParaRPr lang="en-US" sz="1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6059624" y="4341541"/>
            <a:ext cx="341971" cy="166165"/>
          </a:xfrm>
          <a:prstGeom prst="rect">
            <a:avLst/>
          </a:prstGeom>
          <a:solidFill>
            <a:srgbClr val="66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6778045" y="4341541"/>
            <a:ext cx="3698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C0000"/>
                </a:solidFill>
                <a:latin typeface="Arial" pitchFamily="34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76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76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76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6546" grpId="0" animBg="1"/>
      <p:bldP spid="876547" grpId="0" animBg="1"/>
      <p:bldP spid="876548" grpId="0" animBg="1"/>
      <p:bldP spid="876549" grpId="0" animBg="1"/>
      <p:bldP spid="876550" grpId="0" animBg="1"/>
      <p:bldP spid="876553" grpId="0" animBg="1"/>
      <p:bldP spid="876554" grpId="0" animBg="1"/>
      <p:bldP spid="876555" grpId="0" animBg="1"/>
      <p:bldP spid="876556" grpId="0" animBg="1"/>
      <p:bldP spid="876557" grpId="0" animBg="1"/>
      <p:bldP spid="876558" grpId="0"/>
      <p:bldP spid="15" grpId="0"/>
      <p:bldP spid="16" grpId="0" animBg="1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641350" y="800100"/>
            <a:ext cx="7856538" cy="570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algn="l" defTabSz="957263" eaLnBrk="1" hangingPunct="1">
              <a:spcAft>
                <a:spcPct val="20000"/>
              </a:spcAft>
            </a:pPr>
            <a:endParaRPr lang="en-US" sz="1800" b="1" dirty="0">
              <a:solidFill>
                <a:srgbClr val="000066"/>
              </a:solidFill>
              <a:latin typeface="Arial" pitchFamily="34" charset="0"/>
            </a:endParaRPr>
          </a:p>
          <a:p>
            <a:pPr marL="342900" indent="-342900" algn="l" defTabSz="957263" eaLnBrk="1" hangingPunct="1">
              <a:spcAft>
                <a:spcPct val="20000"/>
              </a:spcAft>
            </a:pPr>
            <a:r>
              <a:rPr lang="en-US" sz="18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					</a:t>
            </a:r>
            <a:endParaRPr lang="en-US" sz="1600" b="1" i="1" dirty="0">
              <a:solidFill>
                <a:srgbClr val="000066"/>
              </a:solidFill>
              <a:latin typeface="Arial" pitchFamily="34" charset="0"/>
            </a:endParaRPr>
          </a:p>
          <a:p>
            <a:pPr marL="342900" indent="-342900" algn="l" defTabSz="957263" eaLnBrk="1" hangingPunct="1">
              <a:spcAft>
                <a:spcPct val="20000"/>
              </a:spcAft>
            </a:pPr>
            <a:r>
              <a:rPr lang="en-US" sz="1600" b="1" i="1" dirty="0">
                <a:solidFill>
                  <a:srgbClr val="000066"/>
                </a:solidFill>
                <a:latin typeface="Arial" pitchFamily="34" charset="0"/>
              </a:rPr>
              <a:t>Advantages </a:t>
            </a:r>
          </a:p>
          <a:p>
            <a:pPr marL="742950" lvl="1" indent="-285750" algn="l" defTabSz="957263" eaLnBrk="1" hangingPunct="1">
              <a:spcAft>
                <a:spcPct val="20000"/>
              </a:spcAft>
              <a:buClr>
                <a:srgbClr val="006600"/>
              </a:buClr>
              <a:buFont typeface="Arial" pitchFamily="34" charset="0"/>
              <a:buChar char="+"/>
            </a:pPr>
            <a:r>
              <a:rPr lang="en-US" sz="1400" dirty="0">
                <a:solidFill>
                  <a:srgbClr val="CC0000"/>
                </a:solidFill>
                <a:latin typeface="Arial" pitchFamily="34" charset="0"/>
              </a:rPr>
              <a:t>Up to 16 RF ports</a:t>
            </a:r>
            <a:r>
              <a:rPr lang="en-US" sz="1400" dirty="0">
                <a:solidFill>
                  <a:srgbClr val="000066"/>
                </a:solidFill>
                <a:latin typeface="Arial" pitchFamily="34" charset="0"/>
              </a:rPr>
              <a:t> with nominal power &amp; pulse length</a:t>
            </a:r>
          </a:p>
          <a:p>
            <a:pPr marL="742950" lvl="1" indent="-285750" algn="l" defTabSz="957263" eaLnBrk="1" hangingPunct="1">
              <a:spcAft>
                <a:spcPct val="20000"/>
              </a:spcAft>
              <a:buClr>
                <a:srgbClr val="006600"/>
              </a:buClr>
              <a:buFont typeface="Arial" pitchFamily="34" charset="0"/>
              <a:buChar char="+"/>
            </a:pPr>
            <a:r>
              <a:rPr lang="en-US" sz="1400" dirty="0">
                <a:solidFill>
                  <a:srgbClr val="000066"/>
                </a:solidFill>
                <a:latin typeface="Arial" pitchFamily="34" charset="0"/>
              </a:rPr>
              <a:t>Cheaper than several stand-alone X-band sources</a:t>
            </a:r>
          </a:p>
          <a:p>
            <a:pPr marL="742950" lvl="1" indent="-285750" algn="l" defTabSz="957263" eaLnBrk="1" hangingPunct="1">
              <a:spcAft>
                <a:spcPct val="20000"/>
              </a:spcAft>
              <a:buClr>
                <a:srgbClr val="006600"/>
              </a:buClr>
              <a:buFont typeface="Arial" pitchFamily="34" charset="0"/>
              <a:buChar char="+"/>
            </a:pPr>
            <a:r>
              <a:rPr lang="en-US" sz="1400" dirty="0">
                <a:solidFill>
                  <a:srgbClr val="000066"/>
                </a:solidFill>
                <a:latin typeface="Arial" pitchFamily="34" charset="0"/>
              </a:rPr>
              <a:t>Gives incentive to consolidate drive beam operation towards large facility standards</a:t>
            </a:r>
            <a:r>
              <a:rPr lang="en-US" sz="1600" dirty="0">
                <a:solidFill>
                  <a:srgbClr val="000066"/>
                </a:solidFill>
                <a:latin typeface="Arial" pitchFamily="34" charset="0"/>
              </a:rPr>
              <a:t> </a:t>
            </a:r>
          </a:p>
          <a:p>
            <a:pPr marL="342900" indent="-342900" algn="l" defTabSz="957263" eaLnBrk="1" hangingPunct="1">
              <a:spcAft>
                <a:spcPct val="20000"/>
              </a:spcAft>
              <a:buClr>
                <a:srgbClr val="990000"/>
              </a:buClr>
              <a:buFont typeface="Arial" pitchFamily="34" charset="0"/>
              <a:buNone/>
            </a:pPr>
            <a:r>
              <a:rPr lang="en-US" sz="1600" b="1" i="1" dirty="0">
                <a:solidFill>
                  <a:srgbClr val="000066"/>
                </a:solidFill>
                <a:latin typeface="Arial" pitchFamily="34" charset="0"/>
              </a:rPr>
              <a:t>Problems</a:t>
            </a:r>
            <a:r>
              <a:rPr lang="en-US" sz="1600" dirty="0">
                <a:solidFill>
                  <a:srgbClr val="000066"/>
                </a:solidFill>
                <a:latin typeface="Arial" pitchFamily="34" charset="0"/>
              </a:rPr>
              <a:t> </a:t>
            </a:r>
          </a:p>
          <a:p>
            <a:pPr marL="742950" lvl="1" indent="-285750" algn="l" defTabSz="957263" eaLnBrk="1" hangingPunct="1">
              <a:spcAft>
                <a:spcPct val="20000"/>
              </a:spcAft>
              <a:buClr>
                <a:srgbClr val="990000"/>
              </a:buClr>
              <a:buSzPct val="120000"/>
              <a:buFont typeface="Arial" pitchFamily="34" charset="0"/>
              <a:buChar char="-"/>
            </a:pPr>
            <a:r>
              <a:rPr lang="en-US" sz="1400" dirty="0">
                <a:solidFill>
                  <a:srgbClr val="000066"/>
                </a:solidFill>
                <a:latin typeface="Arial" pitchFamily="34" charset="0"/>
              </a:rPr>
              <a:t>No individual pulse-length control of test slots</a:t>
            </a:r>
            <a:br>
              <a:rPr lang="en-US" sz="1400" dirty="0">
                <a:solidFill>
                  <a:srgbClr val="000066"/>
                </a:solidFill>
                <a:latin typeface="Arial" pitchFamily="34" charset="0"/>
              </a:rPr>
            </a:br>
            <a:r>
              <a:rPr lang="en-US" sz="1200" dirty="0">
                <a:solidFill>
                  <a:srgbClr val="000066"/>
                </a:solidFill>
                <a:latin typeface="Arial" pitchFamily="34" charset="0"/>
              </a:rPr>
              <a:t>(unless Igor has a smart idea)</a:t>
            </a:r>
          </a:p>
          <a:p>
            <a:pPr marL="742950" lvl="1" indent="-285750" algn="l" defTabSz="957263" eaLnBrk="1" hangingPunct="1">
              <a:spcAft>
                <a:spcPct val="20000"/>
              </a:spcAft>
              <a:buClr>
                <a:srgbClr val="990000"/>
              </a:buClr>
              <a:buSzPct val="120000"/>
              <a:buFont typeface="Arial" pitchFamily="34" charset="0"/>
              <a:buChar char="-"/>
            </a:pPr>
            <a:r>
              <a:rPr lang="en-US" sz="1400" dirty="0">
                <a:solidFill>
                  <a:srgbClr val="000066"/>
                </a:solidFill>
                <a:latin typeface="Arial" pitchFamily="34" charset="0"/>
              </a:rPr>
              <a:t>Pulse length obtained only sacrificing power – or need priming</a:t>
            </a:r>
          </a:p>
          <a:p>
            <a:pPr marL="742950" lvl="1" indent="-285750" algn="l" defTabSz="957263" eaLnBrk="1" hangingPunct="1">
              <a:spcAft>
                <a:spcPct val="20000"/>
              </a:spcAft>
              <a:buClr>
                <a:srgbClr val="990000"/>
              </a:buClr>
              <a:buSzPct val="120000"/>
              <a:buFont typeface="Arial" pitchFamily="34" charset="0"/>
              <a:buChar char="-"/>
            </a:pPr>
            <a:r>
              <a:rPr lang="en-US" sz="1400" dirty="0">
                <a:solidFill>
                  <a:srgbClr val="000066"/>
                </a:solidFill>
                <a:latin typeface="Arial" pitchFamily="34" charset="0"/>
              </a:rPr>
              <a:t>Increase of rep. rate up to 50 Hz desirable,</a:t>
            </a:r>
            <a:br>
              <a:rPr lang="en-US" sz="1400" dirty="0">
                <a:solidFill>
                  <a:srgbClr val="000066"/>
                </a:solidFill>
                <a:latin typeface="Arial" pitchFamily="34" charset="0"/>
              </a:rPr>
            </a:br>
            <a:r>
              <a:rPr lang="en-US" sz="1400" dirty="0">
                <a:solidFill>
                  <a:srgbClr val="000066"/>
                </a:solidFill>
                <a:latin typeface="Arial" pitchFamily="34" charset="0"/>
              </a:rPr>
              <a:t>but requires substantial increase of radiation shielding</a:t>
            </a:r>
          </a:p>
          <a:p>
            <a:pPr marL="342900" indent="-342900" algn="l" defTabSz="957263" eaLnBrk="1" hangingPunct="1">
              <a:lnSpc>
                <a:spcPct val="150000"/>
              </a:lnSpc>
              <a:spcAft>
                <a:spcPct val="20000"/>
              </a:spcAft>
            </a:pPr>
            <a:r>
              <a:rPr lang="en-US" sz="1600" i="1" dirty="0">
                <a:solidFill>
                  <a:srgbClr val="000066"/>
                </a:solidFill>
                <a:latin typeface="Arial" pitchFamily="34" charset="0"/>
              </a:rPr>
              <a:t>But don’t say that you don’t believe in testing structures with a drive beam RF source.</a:t>
            </a:r>
          </a:p>
          <a:p>
            <a:pPr marL="342900" indent="-342900" algn="l" defTabSz="957263" eaLnBrk="1" hangingPunct="1">
              <a:spcAft>
                <a:spcPct val="20000"/>
              </a:spcAft>
            </a:pPr>
            <a:r>
              <a:rPr lang="en-US" sz="1600" i="1" dirty="0">
                <a:solidFill>
                  <a:srgbClr val="000066"/>
                </a:solidFill>
                <a:latin typeface="Arial" pitchFamily="34" charset="0"/>
              </a:rPr>
              <a:t>If you don’t believe this, there is no point to continue to work on CLIC !</a:t>
            </a:r>
          </a:p>
          <a:p>
            <a:pPr marL="342900" indent="-342900" algn="l" defTabSz="957263" eaLnBrk="1" hangingPunct="1">
              <a:spcAft>
                <a:spcPct val="20000"/>
              </a:spcAft>
            </a:pPr>
            <a:endParaRPr lang="en-US" sz="800" dirty="0">
              <a:solidFill>
                <a:srgbClr val="000066"/>
              </a:solidFill>
              <a:latin typeface="Arial" pitchFamily="34" charset="0"/>
            </a:endParaRPr>
          </a:p>
          <a:p>
            <a:pPr marL="342900" indent="-342900" algn="l" defTabSz="957263" eaLnBrk="1" hangingPunct="1">
              <a:spcAft>
                <a:spcPct val="20000"/>
              </a:spcAft>
            </a:pPr>
            <a:r>
              <a:rPr lang="en-US" sz="1300" dirty="0">
                <a:solidFill>
                  <a:srgbClr val="000066"/>
                </a:solidFill>
                <a:latin typeface="Arial" pitchFamily="34" charset="0"/>
              </a:rPr>
              <a:t>CLIC 3 </a:t>
            </a:r>
            <a:r>
              <a:rPr lang="en-US" sz="1300" dirty="0" err="1">
                <a:solidFill>
                  <a:srgbClr val="000066"/>
                </a:solidFill>
                <a:latin typeface="Arial" pitchFamily="34" charset="0"/>
              </a:rPr>
              <a:t>TeV</a:t>
            </a:r>
            <a:r>
              <a:rPr lang="en-US" sz="1300" dirty="0">
                <a:solidFill>
                  <a:srgbClr val="000066"/>
                </a:solidFill>
                <a:latin typeface="Arial" pitchFamily="34" charset="0"/>
              </a:rPr>
              <a:t> needs 144000 accelerating structures. If every structure needs four days of</a:t>
            </a:r>
          </a:p>
          <a:p>
            <a:pPr marL="342900" indent="-342900" algn="l" defTabSz="957263" eaLnBrk="1" hangingPunct="1">
              <a:spcAft>
                <a:spcPct val="20000"/>
              </a:spcAft>
            </a:pPr>
            <a:r>
              <a:rPr lang="en-US" sz="1300" dirty="0">
                <a:solidFill>
                  <a:srgbClr val="000066"/>
                </a:solidFill>
                <a:latin typeface="Arial" pitchFamily="34" charset="0"/>
              </a:rPr>
              <a:t>RF processing before installation in the tunnel and we want to build CLIC over 7 years</a:t>
            </a:r>
          </a:p>
          <a:p>
            <a:pPr marL="342900" indent="-342900" algn="l" defTabSz="957263" eaLnBrk="1" hangingPunct="1">
              <a:spcAft>
                <a:spcPct val="20000"/>
              </a:spcAft>
            </a:pPr>
            <a:r>
              <a:rPr lang="en-US" sz="1300" dirty="0">
                <a:solidFill>
                  <a:srgbClr val="000066"/>
                </a:solidFill>
                <a:latin typeface="Arial" pitchFamily="34" charset="0"/>
              </a:rPr>
              <a:t>we need </a:t>
            </a:r>
          </a:p>
          <a:p>
            <a:pPr marL="342900" indent="-342900" algn="l" defTabSz="957263" eaLnBrk="1" hangingPunct="1">
              <a:spcAft>
                <a:spcPct val="20000"/>
              </a:spcAft>
            </a:pPr>
            <a:endParaRPr lang="en-US" sz="1300" dirty="0">
              <a:solidFill>
                <a:srgbClr val="000066"/>
              </a:solidFill>
              <a:latin typeface="Arial" pitchFamily="34" charset="0"/>
            </a:endParaRPr>
          </a:p>
          <a:p>
            <a:pPr marL="342900" indent="-342900" algn="l" defTabSz="957263" eaLnBrk="1" hangingPunct="1">
              <a:spcAft>
                <a:spcPct val="20000"/>
              </a:spcAft>
            </a:pPr>
            <a:endParaRPr lang="en-US" sz="1300" dirty="0">
              <a:solidFill>
                <a:srgbClr val="000066"/>
              </a:solidFill>
              <a:latin typeface="Arial" pitchFamily="34" charset="0"/>
            </a:endParaRPr>
          </a:p>
          <a:p>
            <a:pPr marL="342900" indent="-342900" algn="l" defTabSz="957263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US" sz="1300" dirty="0">
                <a:solidFill>
                  <a:srgbClr val="000066"/>
                </a:solidFill>
                <a:latin typeface="Arial" pitchFamily="34" charset="0"/>
              </a:rPr>
              <a:t>CTF3 with a drive beam </a:t>
            </a:r>
            <a:r>
              <a:rPr lang="en-US" sz="1300" dirty="0" err="1">
                <a:solidFill>
                  <a:srgbClr val="000066"/>
                </a:solidFill>
                <a:latin typeface="Arial" pitchFamily="34" charset="0"/>
              </a:rPr>
              <a:t>linac</a:t>
            </a:r>
            <a:r>
              <a:rPr lang="en-US" sz="1300" dirty="0">
                <a:solidFill>
                  <a:srgbClr val="000066"/>
                </a:solidFill>
                <a:latin typeface="Arial" pitchFamily="34" charset="0"/>
              </a:rPr>
              <a:t> upgraded as outlined before and a TBL extended to 43 PETS</a:t>
            </a:r>
          </a:p>
          <a:p>
            <a:pPr marL="342900" indent="-342900" algn="l" defTabSz="957263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US" sz="1300" dirty="0">
                <a:solidFill>
                  <a:srgbClr val="000066"/>
                </a:solidFill>
                <a:latin typeface="Arial" pitchFamily="34" charset="0"/>
              </a:rPr>
              <a:t>could provide </a:t>
            </a:r>
            <a:r>
              <a:rPr lang="en-US" sz="1300" b="1" dirty="0">
                <a:solidFill>
                  <a:srgbClr val="FF6600"/>
                </a:solidFill>
                <a:latin typeface="Arial" pitchFamily="34" charset="0"/>
              </a:rPr>
              <a:t>86 RF slots</a:t>
            </a:r>
            <a:r>
              <a:rPr lang="en-US" sz="1300" dirty="0">
                <a:solidFill>
                  <a:srgbClr val="000066"/>
                </a:solidFill>
                <a:latin typeface="Arial" pitchFamily="34" charset="0"/>
              </a:rPr>
              <a:t> !</a:t>
            </a:r>
          </a:p>
        </p:txBody>
      </p:sp>
      <p:grpSp>
        <p:nvGrpSpPr>
          <p:cNvPr id="947205" name="Group 19"/>
          <p:cNvGrpSpPr>
            <a:grpSpLocks/>
          </p:cNvGrpSpPr>
          <p:nvPr/>
        </p:nvGrpSpPr>
        <p:grpSpPr bwMode="auto">
          <a:xfrm>
            <a:off x="1866900" y="5413375"/>
            <a:ext cx="2233613" cy="588963"/>
            <a:chOff x="323" y="3832"/>
            <a:chExt cx="1341" cy="336"/>
          </a:xfrm>
        </p:grpSpPr>
        <p:sp>
          <p:nvSpPr>
            <p:cNvPr id="947206" name="AutoShape 7"/>
            <p:cNvSpPr>
              <a:spLocks noChangeAspect="1" noChangeArrowheads="1" noTextEdit="1"/>
            </p:cNvSpPr>
            <p:nvPr/>
          </p:nvSpPr>
          <p:spPr bwMode="auto">
            <a:xfrm>
              <a:off x="323" y="3838"/>
              <a:ext cx="134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7207" name="Line 9"/>
            <p:cNvSpPr>
              <a:spLocks noChangeShapeType="1"/>
            </p:cNvSpPr>
            <p:nvPr/>
          </p:nvSpPr>
          <p:spPr bwMode="auto">
            <a:xfrm>
              <a:off x="344" y="4009"/>
              <a:ext cx="54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7208" name="Rectangle 10"/>
            <p:cNvSpPr>
              <a:spLocks noChangeArrowheads="1"/>
            </p:cNvSpPr>
            <p:nvPr/>
          </p:nvSpPr>
          <p:spPr bwMode="auto">
            <a:xfrm>
              <a:off x="1228" y="3927"/>
              <a:ext cx="405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defTabSz="957263" eaLnBrk="1" hangingPunct="1"/>
              <a:r>
                <a:rPr lang="en-US" sz="1600">
                  <a:solidFill>
                    <a:srgbClr val="000066"/>
                  </a:solidFill>
                </a:rPr>
                <a:t>RF slots</a:t>
              </a:r>
              <a:endParaRPr lang="en-US" sz="1600">
                <a:solidFill>
                  <a:srgbClr val="000066"/>
                </a:solidFill>
                <a:latin typeface="Arial" pitchFamily="34" charset="0"/>
              </a:endParaRPr>
            </a:p>
          </p:txBody>
        </p:sp>
        <p:sp>
          <p:nvSpPr>
            <p:cNvPr id="947209" name="Rectangle 11"/>
            <p:cNvSpPr>
              <a:spLocks noChangeArrowheads="1"/>
            </p:cNvSpPr>
            <p:nvPr/>
          </p:nvSpPr>
          <p:spPr bwMode="auto">
            <a:xfrm>
              <a:off x="1011" y="3927"/>
              <a:ext cx="183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defTabSz="957263" eaLnBrk="1" hangingPunct="1"/>
              <a:r>
                <a:rPr lang="en-US" sz="1600">
                  <a:solidFill>
                    <a:srgbClr val="000066"/>
                  </a:solidFill>
                </a:rPr>
                <a:t>113</a:t>
              </a:r>
              <a:endParaRPr lang="en-US" sz="1600">
                <a:solidFill>
                  <a:srgbClr val="000066"/>
                </a:solidFill>
                <a:latin typeface="Arial" pitchFamily="34" charset="0"/>
              </a:endParaRPr>
            </a:p>
          </p:txBody>
        </p:sp>
        <p:sp>
          <p:nvSpPr>
            <p:cNvPr id="947210" name="Rectangle 12"/>
            <p:cNvSpPr>
              <a:spLocks noChangeArrowheads="1"/>
            </p:cNvSpPr>
            <p:nvPr/>
          </p:nvSpPr>
          <p:spPr bwMode="auto">
            <a:xfrm>
              <a:off x="605" y="4027"/>
              <a:ext cx="183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defTabSz="957263" eaLnBrk="1" hangingPunct="1"/>
              <a:r>
                <a:rPr lang="en-US" sz="1600">
                  <a:solidFill>
                    <a:srgbClr val="000066"/>
                  </a:solidFill>
                </a:rPr>
                <a:t>365</a:t>
              </a:r>
              <a:endParaRPr lang="en-US" sz="1600">
                <a:solidFill>
                  <a:srgbClr val="000066"/>
                </a:solidFill>
                <a:latin typeface="Arial" pitchFamily="34" charset="0"/>
              </a:endParaRPr>
            </a:p>
          </p:txBody>
        </p:sp>
        <p:sp>
          <p:nvSpPr>
            <p:cNvPr id="947211" name="Rectangle 13"/>
            <p:cNvSpPr>
              <a:spLocks noChangeArrowheads="1"/>
            </p:cNvSpPr>
            <p:nvPr/>
          </p:nvSpPr>
          <p:spPr bwMode="auto">
            <a:xfrm>
              <a:off x="443" y="4027"/>
              <a:ext cx="61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defTabSz="957263" eaLnBrk="1" hangingPunct="1"/>
              <a:r>
                <a:rPr lang="en-US" sz="1600">
                  <a:solidFill>
                    <a:srgbClr val="000066"/>
                  </a:solidFill>
                </a:rPr>
                <a:t>7</a:t>
              </a:r>
              <a:endParaRPr lang="en-US" sz="1600">
                <a:solidFill>
                  <a:srgbClr val="000066"/>
                </a:solidFill>
                <a:latin typeface="Arial" pitchFamily="34" charset="0"/>
              </a:endParaRPr>
            </a:p>
          </p:txBody>
        </p:sp>
        <p:sp>
          <p:nvSpPr>
            <p:cNvPr id="947212" name="Rectangle 14"/>
            <p:cNvSpPr>
              <a:spLocks noChangeArrowheads="1"/>
            </p:cNvSpPr>
            <p:nvPr/>
          </p:nvSpPr>
          <p:spPr bwMode="auto">
            <a:xfrm>
              <a:off x="822" y="3847"/>
              <a:ext cx="6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defTabSz="957263" eaLnBrk="1" hangingPunct="1"/>
              <a:r>
                <a:rPr lang="en-US" sz="1600">
                  <a:solidFill>
                    <a:srgbClr val="000066"/>
                  </a:solidFill>
                </a:rPr>
                <a:t>2</a:t>
              </a:r>
              <a:endParaRPr lang="en-US" sz="1600">
                <a:solidFill>
                  <a:srgbClr val="000066"/>
                </a:solidFill>
                <a:latin typeface="Arial" pitchFamily="34" charset="0"/>
              </a:endParaRPr>
            </a:p>
          </p:txBody>
        </p:sp>
        <p:sp>
          <p:nvSpPr>
            <p:cNvPr id="947213" name="Rectangle 15"/>
            <p:cNvSpPr>
              <a:spLocks noChangeArrowheads="1"/>
            </p:cNvSpPr>
            <p:nvPr/>
          </p:nvSpPr>
          <p:spPr bwMode="auto">
            <a:xfrm>
              <a:off x="339" y="3847"/>
              <a:ext cx="36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defTabSz="957263" eaLnBrk="1" hangingPunct="1"/>
              <a:r>
                <a:rPr lang="en-US" sz="1600">
                  <a:solidFill>
                    <a:srgbClr val="000066"/>
                  </a:solidFill>
                </a:rPr>
                <a:t>144000</a:t>
              </a:r>
              <a:endParaRPr lang="en-US" sz="1600">
                <a:solidFill>
                  <a:srgbClr val="000066"/>
                </a:solidFill>
                <a:latin typeface="Arial" pitchFamily="34" charset="0"/>
              </a:endParaRPr>
            </a:p>
          </p:txBody>
        </p:sp>
        <p:sp>
          <p:nvSpPr>
            <p:cNvPr id="947214" name="Rectangle 16"/>
            <p:cNvSpPr>
              <a:spLocks noChangeArrowheads="1"/>
            </p:cNvSpPr>
            <p:nvPr/>
          </p:nvSpPr>
          <p:spPr bwMode="auto">
            <a:xfrm>
              <a:off x="925" y="3912"/>
              <a:ext cx="6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defTabSz="957263" eaLnBrk="1" hangingPunct="1"/>
              <a:r>
                <a:rPr lang="en-US" sz="1600">
                  <a:solidFill>
                    <a:srgbClr val="000066"/>
                  </a:solidFill>
                  <a:latin typeface="Symbol" pitchFamily="18" charset="2"/>
                </a:rPr>
                <a:t>=</a:t>
              </a:r>
              <a:endParaRPr lang="en-US" sz="1600">
                <a:solidFill>
                  <a:srgbClr val="000066"/>
                </a:solidFill>
                <a:latin typeface="Arial" pitchFamily="34" charset="0"/>
              </a:endParaRPr>
            </a:p>
          </p:txBody>
        </p:sp>
        <p:sp>
          <p:nvSpPr>
            <p:cNvPr id="947215" name="Rectangle 17"/>
            <p:cNvSpPr>
              <a:spLocks noChangeArrowheads="1"/>
            </p:cNvSpPr>
            <p:nvPr/>
          </p:nvSpPr>
          <p:spPr bwMode="auto">
            <a:xfrm>
              <a:off x="521" y="4012"/>
              <a:ext cx="67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defTabSz="957263" eaLnBrk="1" hangingPunct="1"/>
              <a:r>
                <a:rPr lang="en-US" sz="1600">
                  <a:solidFill>
                    <a:srgbClr val="000066"/>
                  </a:solidFill>
                  <a:latin typeface="Symbol" pitchFamily="18" charset="2"/>
                </a:rPr>
                <a:t>´</a:t>
              </a:r>
              <a:endParaRPr lang="en-US" sz="1600">
                <a:solidFill>
                  <a:srgbClr val="000066"/>
                </a:solidFill>
                <a:latin typeface="Arial" pitchFamily="34" charset="0"/>
              </a:endParaRPr>
            </a:p>
          </p:txBody>
        </p:sp>
        <p:sp>
          <p:nvSpPr>
            <p:cNvPr id="947216" name="Rectangle 18"/>
            <p:cNvSpPr>
              <a:spLocks noChangeArrowheads="1"/>
            </p:cNvSpPr>
            <p:nvPr/>
          </p:nvSpPr>
          <p:spPr bwMode="auto">
            <a:xfrm>
              <a:off x="734" y="3832"/>
              <a:ext cx="70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 defTabSz="957263" eaLnBrk="1" hangingPunct="1"/>
              <a:r>
                <a:rPr lang="en-US" sz="1600" b="1">
                  <a:solidFill>
                    <a:srgbClr val="000066"/>
                  </a:solidFill>
                  <a:latin typeface="Symbol" pitchFamily="18" charset="2"/>
                </a:rPr>
                <a:t>´</a:t>
              </a:r>
              <a:endParaRPr lang="en-US" sz="1600" b="1">
                <a:solidFill>
                  <a:srgbClr val="000066"/>
                </a:solidFill>
                <a:latin typeface="Arial" pitchFamily="34" charset="0"/>
              </a:endParaRPr>
            </a:p>
          </p:txBody>
        </p:sp>
      </p:grpSp>
      <p:sp>
        <p:nvSpPr>
          <p:cNvPr id="947217" name="Rectangle 17"/>
          <p:cNvSpPr>
            <a:spLocks noChangeArrowheads="1"/>
          </p:cNvSpPr>
          <p:nvPr/>
        </p:nvSpPr>
        <p:spPr bwMode="auto">
          <a:xfrm>
            <a:off x="1754188" y="5413375"/>
            <a:ext cx="2381250" cy="620713"/>
          </a:xfrm>
          <a:prstGeom prst="rect">
            <a:avLst/>
          </a:prstGeom>
          <a:noFill/>
          <a:ln w="38100" algn="ctr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7218" name="Rectangle 18"/>
          <p:cNvSpPr>
            <a:spLocks noChangeArrowheads="1"/>
          </p:cNvSpPr>
          <p:nvPr/>
        </p:nvSpPr>
        <p:spPr bwMode="auto">
          <a:xfrm>
            <a:off x="1401763" y="773113"/>
            <a:ext cx="55165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CC0000"/>
                </a:solidFill>
                <a:latin typeface="Arial" pitchFamily="34" charset="0"/>
              </a:rPr>
              <a:t>CTF3 klystron upgraded to X-band testing plant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5732290" y="1329072"/>
            <a:ext cx="2681727" cy="522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17 – On top of stand-alone sources…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7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7217" grpId="0" animBg="1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9849" name="Group 57"/>
          <p:cNvGraphicFramePr>
            <a:graphicFrameLocks noGrp="1"/>
          </p:cNvGraphicFramePr>
          <p:nvPr/>
        </p:nvGraphicFramePr>
        <p:xfrm>
          <a:off x="193675" y="1522413"/>
          <a:ext cx="8769350" cy="5076190"/>
        </p:xfrm>
        <a:graphic>
          <a:graphicData uri="http://schemas.openxmlformats.org/drawingml/2006/table">
            <a:tbl>
              <a:tblPr/>
              <a:tblGrid>
                <a:gridCol w="1947863"/>
                <a:gridCol w="2640012"/>
                <a:gridCol w="2314575"/>
                <a:gridCol w="1866900"/>
              </a:tblGrid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4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4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Projected Status in 2010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Goals for 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Goals for 2016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4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Main linac quads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4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Mechanical stability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assessment of Main beam Quad in CTF3.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Mechanics optimized for passive damping.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Design of  Alignment / stabilization system, within specs for: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i) automatic mechanical pre-alignment</a:t>
                      </a:r>
                      <a:b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</a:b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ii) beam based correction +stabilization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Test mockup in laboratory with first feedback loops. Gain of external feedback below 100.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Meeting specification for MB Quad of 1nm rms above 1 Hz probable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Integration into CLIC module (in  CTF3/TBTS)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Validation of magnet axis stability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through a beam experiment at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CESRTA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or elsewhere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Full implementation of feedback loops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Production of N modules (N&gt;20) with combined alignment/stabilization system ?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Assessment of performance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Chose technical implementation of controller; global feedback versus distributed systems.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8477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FF quads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4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Measurements of ground motion and environmental vibrations.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Stabilization experiments at LAPP for a simple cantilever mockup of a FF magnet.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Studies on options for FF magnet technology and options for FF magnet support structures.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Simulations.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Mechanical stability of a superconducting FF magnet at ATF2. Mechanics optimized for passive damping. Gain of external feedback below 100.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Meeting specification of 0.18 nm is challenging, if not unlikely.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CLIC prototype on chosen  technology including alignment system and stabilization system.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Assessment of performance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General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R&amp;D on diagnostics; laser systems, interaction of lasers or other radiation with gas filled chambers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(beyond geophones, i.e. laser interferometers, other)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Apply advanced diagnostics for assessment of performance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Apply advanced diagnostics for assessment of performance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929826" name="Rectangle 34"/>
          <p:cNvSpPr>
            <a:spLocks noChangeArrowheads="1"/>
          </p:cNvSpPr>
          <p:nvPr/>
        </p:nvSpPr>
        <p:spPr bwMode="auto">
          <a:xfrm>
            <a:off x="1179513" y="868363"/>
            <a:ext cx="18303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99"/>
                </a:solidFill>
                <a:latin typeface="Arial" pitchFamily="34" charset="0"/>
              </a:rPr>
              <a:t>Stabilization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8305" name="Group 81"/>
          <p:cNvGraphicFramePr>
            <a:graphicFrameLocks noGrp="1"/>
          </p:cNvGraphicFramePr>
          <p:nvPr/>
        </p:nvGraphicFramePr>
        <p:xfrm>
          <a:off x="228600" y="2190750"/>
          <a:ext cx="8245475" cy="3464878"/>
        </p:xfrm>
        <a:graphic>
          <a:graphicData uri="http://schemas.openxmlformats.org/drawingml/2006/table">
            <a:tbl>
              <a:tblPr/>
              <a:tblGrid>
                <a:gridCol w="1882775"/>
                <a:gridCol w="2262188"/>
                <a:gridCol w="1879600"/>
                <a:gridCol w="2220912"/>
              </a:tblGrid>
              <a:tr h="11398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4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4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Projected Status in 2010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Goals for 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Goals for 2016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4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</a:tr>
              <a:tr h="9064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Polarized electron source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Scheme &amp; alternatives solutions for 500 GeV.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Test at SLAC 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Test at SLAC, JLAB or elsewhere.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Full design,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 CLIC micro + macro pulse demonstration.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Prototype ?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41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Positron source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Full simulation for yield to DR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R&amp;D on polarized positrons.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R&amp;D on polarized positrons.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Full design,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Positron target demonstration (KEK/SLAC)?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400"/>
                          </a:solidFill>
                          <a:effectLst/>
                          <a:latin typeface="Arial" pitchFamily="34" charset="0"/>
                        </a:rPr>
                        <a:t>Main beam injectors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18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Simulation from DR to main linac, phase stability study, structure design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Full design, structure prototypes, 2,4 and 12 GHz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</a:rPr>
                        <a:t>Klystrons: 2, 4 and 12 GHz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Laser specs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948261" name="Rectangle 37"/>
          <p:cNvSpPr>
            <a:spLocks noChangeArrowheads="1"/>
          </p:cNvSpPr>
          <p:nvPr/>
        </p:nvSpPr>
        <p:spPr bwMode="auto">
          <a:xfrm>
            <a:off x="781311" y="807303"/>
            <a:ext cx="3865161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99"/>
                </a:solidFill>
                <a:latin typeface="Arial" pitchFamily="34" charset="0"/>
              </a:rPr>
              <a:t>Generation &amp; preservation </a:t>
            </a:r>
            <a:endParaRPr lang="en-US" dirty="0" smtClean="0">
              <a:solidFill>
                <a:srgbClr val="000099"/>
              </a:solidFill>
              <a:latin typeface="Arial" pitchFamily="34" charset="0"/>
            </a:endParaRPr>
          </a:p>
          <a:p>
            <a:r>
              <a:rPr lang="en-US" dirty="0" smtClean="0">
                <a:solidFill>
                  <a:srgbClr val="000099"/>
                </a:solidFill>
                <a:latin typeface="Arial" pitchFamily="34" charset="0"/>
              </a:rPr>
              <a:t>of </a:t>
            </a:r>
            <a:r>
              <a:rPr lang="en-US" dirty="0">
                <a:solidFill>
                  <a:srgbClr val="000099"/>
                </a:solidFill>
                <a:latin typeface="Arial" pitchFamily="34" charset="0"/>
              </a:rPr>
              <a:t>low </a:t>
            </a:r>
            <a:r>
              <a:rPr lang="en-US" dirty="0" err="1">
                <a:solidFill>
                  <a:srgbClr val="000099"/>
                </a:solidFill>
                <a:latin typeface="Arial" pitchFamily="34" charset="0"/>
              </a:rPr>
              <a:t>emittances</a:t>
            </a:r>
            <a:endParaRPr lang="en-US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948284" name="Rectangle 60"/>
          <p:cNvSpPr>
            <a:spLocks noChangeArrowheads="1"/>
          </p:cNvSpPr>
          <p:nvPr/>
        </p:nvSpPr>
        <p:spPr bwMode="auto">
          <a:xfrm>
            <a:off x="388938" y="1638300"/>
            <a:ext cx="21653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CC0000"/>
                </a:solidFill>
                <a:latin typeface="Arial" pitchFamily="34" charset="0"/>
              </a:rPr>
              <a:t>Sources &amp; Injectors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140618" y="807302"/>
            <a:ext cx="3626864" cy="119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2075" tIns="46038" rIns="92075" bIns="46038"/>
          <a:lstStyle/>
          <a:p>
            <a:pPr algn="l">
              <a:spcBef>
                <a:spcPct val="20000"/>
              </a:spcBef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18  – Tests elsewhere when possible – large possibilities for collaborations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108" name="Rectangle 4"/>
          <p:cNvSpPr>
            <a:spLocks noChangeArrowheads="1"/>
          </p:cNvSpPr>
          <p:nvPr/>
        </p:nvSpPr>
        <p:spPr bwMode="auto">
          <a:xfrm>
            <a:off x="128588" y="896938"/>
            <a:ext cx="61849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99"/>
                </a:solidFill>
                <a:latin typeface="Arial" pitchFamily="34" charset="0"/>
              </a:rPr>
              <a:t>Generation &amp; preservation of low emittances</a:t>
            </a:r>
          </a:p>
        </p:txBody>
      </p:sp>
      <p:sp>
        <p:nvSpPr>
          <p:cNvPr id="943109" name="Rectangle 5"/>
          <p:cNvSpPr>
            <a:spLocks noChangeArrowheads="1"/>
          </p:cNvSpPr>
          <p:nvPr/>
        </p:nvSpPr>
        <p:spPr bwMode="auto">
          <a:xfrm>
            <a:off x="754063" y="1468438"/>
            <a:ext cx="17462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CC0000"/>
                </a:solidFill>
                <a:latin typeface="Arial" pitchFamily="34" charset="0"/>
              </a:rPr>
              <a:t>Damping Rings</a:t>
            </a:r>
          </a:p>
        </p:txBody>
      </p:sp>
      <p:pic>
        <p:nvPicPr>
          <p:cNvPr id="943113" name="Picture 1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0725" y="1433513"/>
            <a:ext cx="3071813" cy="230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3114" name="Picture 1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5075" y="3457575"/>
            <a:ext cx="1412875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3115" name="Picture 1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18400" y="4540250"/>
            <a:ext cx="1336675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43116" name="Group 13"/>
          <p:cNvGrpSpPr>
            <a:grpSpLocks/>
          </p:cNvGrpSpPr>
          <p:nvPr/>
        </p:nvGrpSpPr>
        <p:grpSpPr bwMode="auto">
          <a:xfrm>
            <a:off x="220662" y="4426003"/>
            <a:ext cx="2699271" cy="2072128"/>
            <a:chOff x="5105400" y="3980080"/>
            <a:chExt cx="4038600" cy="2877919"/>
          </a:xfrm>
        </p:grpSpPr>
        <p:pic>
          <p:nvPicPr>
            <p:cNvPr id="943117" name="Picture 11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105400" y="3980080"/>
              <a:ext cx="4038600" cy="2877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43118" name="Rectangle 12"/>
            <p:cNvSpPr>
              <a:spLocks noChangeArrowheads="1"/>
            </p:cNvSpPr>
            <p:nvPr/>
          </p:nvSpPr>
          <p:spPr bwMode="auto">
            <a:xfrm>
              <a:off x="5105400" y="4419600"/>
              <a:ext cx="381000" cy="1143000"/>
            </a:xfrm>
            <a:prstGeom prst="rect">
              <a:avLst/>
            </a:prstGeom>
            <a:solidFill>
              <a:schemeClr val="bg1"/>
            </a:soli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sz="1800">
                <a:latin typeface="Arial" pitchFamily="34" charset="0"/>
                <a:ea typeface="ＭＳ Ｐゴシック" pitchFamily="1" charset="-128"/>
              </a:endParaRPr>
            </a:p>
          </p:txBody>
        </p:sp>
      </p:grpSp>
      <p:sp>
        <p:nvSpPr>
          <p:cNvPr id="943119" name="Rectangle 15"/>
          <p:cNvSpPr>
            <a:spLocks noChangeArrowheads="1"/>
          </p:cNvSpPr>
          <p:nvPr/>
        </p:nvSpPr>
        <p:spPr bwMode="auto">
          <a:xfrm>
            <a:off x="220663" y="1884363"/>
            <a:ext cx="5140325" cy="2282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69863" indent="-169863" algn="l"/>
            <a:r>
              <a:rPr lang="de-CH" sz="1200" dirty="0">
                <a:latin typeface="Arial" pitchFamily="34" charset="0"/>
              </a:rPr>
              <a:t>Status in 2010</a:t>
            </a:r>
            <a:endParaRPr lang="en-US" sz="1200" dirty="0">
              <a:latin typeface="Arial" pitchFamily="34" charset="0"/>
            </a:endParaRPr>
          </a:p>
          <a:p>
            <a:pPr marL="169863" indent="-169863" algn="l"/>
            <a:endParaRPr lang="en-US" sz="1200" dirty="0">
              <a:latin typeface="Arial" pitchFamily="34" charset="0"/>
            </a:endParaRPr>
          </a:p>
          <a:p>
            <a:pPr marL="169863" indent="-169863" algn="l">
              <a:buFontTx/>
              <a:buChar char="•"/>
            </a:pPr>
            <a:r>
              <a:rPr lang="en-US" sz="1200" dirty="0">
                <a:latin typeface="Arial" pitchFamily="34" charset="0"/>
              </a:rPr>
              <a:t>Updated reference lattice designs for the damping ring and pre-damping rings at 3TeV and 500GeV.</a:t>
            </a:r>
          </a:p>
          <a:p>
            <a:pPr marL="169863" indent="-169863" algn="l">
              <a:buFontTx/>
              <a:buChar char="•"/>
            </a:pPr>
            <a:r>
              <a:rPr lang="en-US" sz="1200" dirty="0">
                <a:latin typeface="Arial" pitchFamily="34" charset="0"/>
              </a:rPr>
              <a:t>Simulations confirming the damping ring performance with </a:t>
            </a:r>
            <a:r>
              <a:rPr lang="en-US" sz="1200" dirty="0">
                <a:solidFill>
                  <a:srgbClr val="CC0000"/>
                </a:solidFill>
                <a:latin typeface="Arial" pitchFamily="34" charset="0"/>
              </a:rPr>
              <a:t>IBS</a:t>
            </a:r>
            <a:r>
              <a:rPr lang="en-US" sz="1200" dirty="0">
                <a:latin typeface="Arial" pitchFamily="34" charset="0"/>
              </a:rPr>
              <a:t>.</a:t>
            </a:r>
          </a:p>
          <a:p>
            <a:pPr marL="169863" indent="-169863" algn="l">
              <a:buFontTx/>
              <a:buChar char="•"/>
            </a:pPr>
            <a:r>
              <a:rPr lang="en-US" sz="1200" dirty="0">
                <a:latin typeface="Arial" pitchFamily="34" charset="0"/>
              </a:rPr>
              <a:t>Simulations defining the requirement beam pipe surface properties to suppress </a:t>
            </a:r>
            <a:r>
              <a:rPr lang="en-US" sz="1200" dirty="0">
                <a:solidFill>
                  <a:srgbClr val="CC0000"/>
                </a:solidFill>
                <a:latin typeface="Arial" pitchFamily="34" charset="0"/>
              </a:rPr>
              <a:t>electron cloud</a:t>
            </a:r>
            <a:r>
              <a:rPr lang="en-US" sz="1200" dirty="0">
                <a:latin typeface="Arial" pitchFamily="34" charset="0"/>
              </a:rPr>
              <a:t>. The results of the world-wide collaboration on electron cloud suppression.</a:t>
            </a:r>
          </a:p>
          <a:p>
            <a:pPr marL="169863" indent="-169863" algn="l">
              <a:buFontTx/>
              <a:buChar char="•"/>
            </a:pPr>
            <a:r>
              <a:rPr lang="en-US" sz="1200" dirty="0">
                <a:latin typeface="Arial" pitchFamily="34" charset="0"/>
              </a:rPr>
              <a:t>Updated vacuum specifications to suppress fast beam-ion instability.</a:t>
            </a:r>
          </a:p>
          <a:p>
            <a:pPr marL="169863" indent="-169863" algn="l">
              <a:buFontTx/>
              <a:buChar char="•"/>
            </a:pPr>
            <a:r>
              <a:rPr lang="en-US" sz="1200" dirty="0">
                <a:solidFill>
                  <a:srgbClr val="CC0000"/>
                </a:solidFill>
                <a:latin typeface="Arial" pitchFamily="34" charset="0"/>
              </a:rPr>
              <a:t>Prototype wigglers</a:t>
            </a:r>
            <a:r>
              <a:rPr lang="en-US" sz="1200" dirty="0">
                <a:latin typeface="Arial" pitchFamily="34" charset="0"/>
              </a:rPr>
              <a:t> will be available.</a:t>
            </a:r>
          </a:p>
          <a:p>
            <a:pPr marL="169863" indent="-169863" algn="l">
              <a:buFontTx/>
              <a:buChar char="•"/>
            </a:pPr>
            <a:r>
              <a:rPr lang="en-US" sz="1200" dirty="0">
                <a:latin typeface="Arial" pitchFamily="34" charset="0"/>
              </a:rPr>
              <a:t>Simulations showing that the heat load in the wigglers is acceptable.</a:t>
            </a:r>
          </a:p>
          <a:p>
            <a:pPr marL="169863" indent="-169863" algn="l">
              <a:buFontTx/>
              <a:buChar char="•"/>
            </a:pPr>
            <a:r>
              <a:rPr lang="en-US" sz="1200" dirty="0">
                <a:latin typeface="Arial" pitchFamily="34" charset="0"/>
              </a:rPr>
              <a:t>A solution for the RF system including beam loading compensation.</a:t>
            </a:r>
          </a:p>
        </p:txBody>
      </p: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80012" y="5002212"/>
            <a:ext cx="2270125" cy="170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378444" y="4966575"/>
            <a:ext cx="3626864" cy="119771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 algn="l">
              <a:spcBef>
                <a:spcPct val="20000"/>
              </a:spcBef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19 – Wiggler tests with beam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(recover FP7) and identify other critical hardware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252" name="Rectangle 4"/>
          <p:cNvSpPr>
            <a:spLocks noChangeArrowheads="1"/>
          </p:cNvSpPr>
          <p:nvPr/>
        </p:nvSpPr>
        <p:spPr bwMode="auto">
          <a:xfrm>
            <a:off x="128588" y="896938"/>
            <a:ext cx="61849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99"/>
                </a:solidFill>
                <a:latin typeface="Arial" pitchFamily="34" charset="0"/>
              </a:rPr>
              <a:t>Generation &amp; preservation of low emittances</a:t>
            </a:r>
          </a:p>
        </p:txBody>
      </p:sp>
      <p:sp>
        <p:nvSpPr>
          <p:cNvPr id="949253" name="Rectangle 5"/>
          <p:cNvSpPr>
            <a:spLocks noChangeArrowheads="1"/>
          </p:cNvSpPr>
          <p:nvPr/>
        </p:nvSpPr>
        <p:spPr bwMode="auto">
          <a:xfrm>
            <a:off x="944563" y="1468438"/>
            <a:ext cx="13652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CC0000"/>
                </a:solidFill>
                <a:latin typeface="Arial" pitchFamily="34" charset="0"/>
              </a:rPr>
              <a:t>Final Focus</a:t>
            </a:r>
          </a:p>
        </p:txBody>
      </p:sp>
      <p:sp>
        <p:nvSpPr>
          <p:cNvPr id="949255" name="Rectangle 7"/>
          <p:cNvSpPr>
            <a:spLocks noChangeArrowheads="1"/>
          </p:cNvSpPr>
          <p:nvPr/>
        </p:nvSpPr>
        <p:spPr bwMode="auto">
          <a:xfrm>
            <a:off x="269875" y="2033588"/>
            <a:ext cx="4079875" cy="42910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180975" indent="-180975" algn="l"/>
            <a:r>
              <a:rPr lang="en-US" sz="1200" dirty="0">
                <a:latin typeface="Arial" pitchFamily="34" charset="0"/>
              </a:rPr>
              <a:t>Status in 2010</a:t>
            </a:r>
          </a:p>
          <a:p>
            <a:pPr marL="180975" indent="-180975" algn="l">
              <a:buFontTx/>
              <a:buChar char="•"/>
            </a:pPr>
            <a:endParaRPr lang="en-US" sz="1200" dirty="0">
              <a:latin typeface="Arial" pitchFamily="34" charset="0"/>
            </a:endParaRPr>
          </a:p>
          <a:p>
            <a:pPr marL="180975" indent="-180975" algn="l">
              <a:buFontTx/>
              <a:buChar char="•"/>
            </a:pPr>
            <a:r>
              <a:rPr lang="en-GB" sz="1200" dirty="0">
                <a:latin typeface="Arial" pitchFamily="34" charset="0"/>
              </a:rPr>
              <a:t>Updated reference lattice exists for CLIC at 3TeV.</a:t>
            </a:r>
          </a:p>
          <a:p>
            <a:pPr marL="180975" indent="-180975" algn="l">
              <a:buFontTx/>
              <a:buChar char="•"/>
            </a:pPr>
            <a:r>
              <a:rPr lang="en-GB" sz="1200" dirty="0">
                <a:latin typeface="Arial" pitchFamily="34" charset="0"/>
              </a:rPr>
              <a:t>A lattice at 500GeV needs to be optimised for performance and machine protection.</a:t>
            </a:r>
          </a:p>
          <a:p>
            <a:pPr marL="180975" indent="-180975" algn="l">
              <a:buFontTx/>
              <a:buChar char="•"/>
            </a:pPr>
            <a:r>
              <a:rPr lang="en-GB" sz="1200" dirty="0">
                <a:latin typeface="Arial" pitchFamily="34" charset="0"/>
              </a:rPr>
              <a:t>Studies establishing the performance of the collimation system.</a:t>
            </a:r>
          </a:p>
          <a:p>
            <a:pPr marL="180975" indent="-180975" algn="l">
              <a:buFontTx/>
              <a:buChar char="•"/>
            </a:pPr>
            <a:r>
              <a:rPr lang="en-GB" sz="1200" dirty="0">
                <a:latin typeface="Arial" pitchFamily="34" charset="0"/>
              </a:rPr>
              <a:t>Studies establishing that the detector solenoid and shielding are acceptable.</a:t>
            </a:r>
          </a:p>
          <a:p>
            <a:pPr marL="180975" indent="-180975" algn="l">
              <a:buFontTx/>
              <a:buChar char="•"/>
            </a:pPr>
            <a:r>
              <a:rPr lang="en-GB" sz="1200" dirty="0">
                <a:latin typeface="Arial" pitchFamily="34" charset="0"/>
              </a:rPr>
              <a:t>A tuning technique that removes the effect of static imperfections.</a:t>
            </a:r>
          </a:p>
          <a:p>
            <a:pPr marL="180975" indent="-180975" algn="l">
              <a:buFontTx/>
              <a:buChar char="•"/>
            </a:pPr>
            <a:r>
              <a:rPr lang="en-GB" sz="1200" dirty="0">
                <a:latin typeface="Arial" pitchFamily="34" charset="0"/>
              </a:rPr>
              <a:t>A conceptual orbit feedback.</a:t>
            </a:r>
          </a:p>
          <a:p>
            <a:pPr marL="180975" indent="-180975" algn="l">
              <a:buFontTx/>
              <a:buChar char="•"/>
            </a:pPr>
            <a:r>
              <a:rPr lang="en-GB" sz="1200" dirty="0">
                <a:latin typeface="Arial" pitchFamily="34" charset="0"/>
              </a:rPr>
              <a:t>A study of a tuning strategy that uses fast signals from the beam-beam collision.</a:t>
            </a:r>
          </a:p>
          <a:p>
            <a:pPr marL="180975" indent="-180975" algn="l">
              <a:buFontTx/>
              <a:buChar char="•"/>
            </a:pPr>
            <a:endParaRPr lang="en-GB" sz="1200" dirty="0">
              <a:latin typeface="Arial" pitchFamily="34" charset="0"/>
            </a:endParaRPr>
          </a:p>
          <a:p>
            <a:pPr marL="180975" indent="-180975" algn="l"/>
            <a:r>
              <a:rPr lang="en-GB" sz="1200" dirty="0">
                <a:latin typeface="Arial" pitchFamily="34" charset="0"/>
              </a:rPr>
              <a:t>Status in 2012</a:t>
            </a:r>
          </a:p>
          <a:p>
            <a:pPr marL="180975" indent="-180975" algn="l"/>
            <a:endParaRPr lang="en-GB" sz="1200" dirty="0">
              <a:latin typeface="Arial" pitchFamily="34" charset="0"/>
            </a:endParaRPr>
          </a:p>
          <a:p>
            <a:pPr marL="180975" indent="-180975" algn="l"/>
            <a:r>
              <a:rPr lang="en-US" sz="1200" dirty="0">
                <a:latin typeface="Arial" pitchFamily="34" charset="0"/>
              </a:rPr>
              <a:t>•	</a:t>
            </a:r>
            <a:r>
              <a:rPr lang="en-US" sz="1200" dirty="0">
                <a:solidFill>
                  <a:srgbClr val="CC0000"/>
                </a:solidFill>
                <a:latin typeface="Arial" pitchFamily="34" charset="0"/>
              </a:rPr>
              <a:t>Test of the CLIC beam-based alignment scheme at ATF2.</a:t>
            </a:r>
            <a:r>
              <a:rPr lang="en-US" sz="1200" dirty="0">
                <a:latin typeface="Arial" pitchFamily="34" charset="0"/>
              </a:rPr>
              <a:t> While the beam size that can be reached in ATF2 is 20 nm, much larger than the 1 nm for CLIC, ATF2 will serve as a test bed for the chromaticity suppression and the system tuning algorithms.</a:t>
            </a:r>
          </a:p>
          <a:p>
            <a:pPr marL="180975" indent="-180975" algn="l">
              <a:buFontTx/>
              <a:buChar char="•"/>
            </a:pPr>
            <a:endParaRPr lang="en-US" sz="1200" dirty="0">
              <a:latin typeface="Arial" pitchFamily="34" charset="0"/>
            </a:endParaRPr>
          </a:p>
        </p:txBody>
      </p:sp>
      <p:pic>
        <p:nvPicPr>
          <p:cNvPr id="94925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5013" y="1639888"/>
            <a:ext cx="4227512" cy="24304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94925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5013" y="4359275"/>
            <a:ext cx="4375150" cy="2071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293299" y="453358"/>
            <a:ext cx="3626864" cy="59885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 algn="l">
              <a:spcBef>
                <a:spcPct val="20000"/>
              </a:spcBef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20 – More investment in ATF II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59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96925"/>
            <a:ext cx="4456113" cy="3165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93594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0750" y="796925"/>
            <a:ext cx="4267200" cy="3451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93594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940175"/>
            <a:ext cx="4468813" cy="2917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93594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95825" y="4219575"/>
            <a:ext cx="4448175" cy="2638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44" name="Rectangle 4"/>
          <p:cNvSpPr>
            <a:spLocks noChangeArrowheads="1"/>
          </p:cNvSpPr>
          <p:nvPr/>
        </p:nvSpPr>
        <p:spPr bwMode="auto">
          <a:xfrm>
            <a:off x="549275" y="1677988"/>
            <a:ext cx="7581900" cy="337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tabLst>
                <a:tab pos="457200" algn="l"/>
              </a:tabLst>
            </a:pPr>
            <a:r>
              <a:rPr lang="en-US" altLang="ja-JP" sz="1200" b="1">
                <a:latin typeface="Arial" pitchFamily="34" charset="0"/>
                <a:ea typeface="ＭＳ Ｐゴシック" pitchFamily="1" charset="-128"/>
              </a:rPr>
              <a:t>What performances will realistically be achieved (Target Performances):</a:t>
            </a:r>
            <a:endParaRPr lang="en-US" altLang="ja-JP" sz="1200">
              <a:latin typeface="Arial" pitchFamily="34" charset="0"/>
              <a:ea typeface="ＭＳ Ｐゴシック" pitchFamily="1" charset="-128"/>
            </a:endParaRPr>
          </a:p>
          <a:p>
            <a:pPr algn="l">
              <a:tabLst>
                <a:tab pos="457200" algn="l"/>
              </a:tabLst>
            </a:pPr>
            <a:r>
              <a:rPr lang="en-US" altLang="ja-JP" sz="1200" b="1">
                <a:latin typeface="Arial" pitchFamily="34" charset="0"/>
                <a:ea typeface="ＭＳ Ｐゴシック" pitchFamily="1" charset="-128"/>
              </a:rPr>
              <a:t>by end 2010</a:t>
            </a:r>
            <a:endParaRPr lang="en-US" altLang="ja-JP" sz="1200">
              <a:latin typeface="Arial" pitchFamily="34" charset="0"/>
              <a:ea typeface="ＭＳ Ｐゴシック" pitchFamily="1" charset="-128"/>
            </a:endParaRPr>
          </a:p>
          <a:p>
            <a:pPr algn="l">
              <a:tabLst>
                <a:tab pos="457200" algn="l"/>
              </a:tabLst>
            </a:pPr>
            <a:r>
              <a:rPr lang="en-US" altLang="ja-JP" sz="1200">
                <a:latin typeface="Arial" pitchFamily="34" charset="0"/>
                <a:ea typeface="ＭＳ Ｐゴシック" pitchFamily="1" charset="-128"/>
              </a:rPr>
              <a:t>Full inventory of failure modes, simulation of their impacts on the accelerator structures</a:t>
            </a:r>
          </a:p>
          <a:p>
            <a:pPr algn="l">
              <a:tabLst>
                <a:tab pos="457200" algn="l"/>
              </a:tabLst>
            </a:pPr>
            <a:r>
              <a:rPr lang="en-US" altLang="ja-JP" sz="1200">
                <a:latin typeface="Arial" pitchFamily="34" charset="0"/>
                <a:ea typeface="ＭＳ Ｐゴシック" pitchFamily="1" charset="-128"/>
              </a:rPr>
              <a:t>Detailed requirements for passive machine protection.</a:t>
            </a:r>
          </a:p>
          <a:p>
            <a:pPr algn="l">
              <a:tabLst>
                <a:tab pos="457200" algn="l"/>
              </a:tabLst>
            </a:pPr>
            <a:r>
              <a:rPr lang="en-US" altLang="ja-JP" sz="1200">
                <a:latin typeface="Arial" pitchFamily="34" charset="0"/>
                <a:ea typeface="ＭＳ Ｐゴシック" pitchFamily="1" charset="-128"/>
              </a:rPr>
              <a:t>Evaluation of the requirements for beam observation systems to detect the onset of instabilities in drive and the main beam (i.e. beam loss, beam intensity loss, position and emittance).</a:t>
            </a:r>
          </a:p>
          <a:p>
            <a:pPr algn="l">
              <a:tabLst>
                <a:tab pos="457200" algn="l"/>
              </a:tabLst>
            </a:pPr>
            <a:r>
              <a:rPr lang="en-US" altLang="ja-JP" sz="1200">
                <a:latin typeface="Arial" pitchFamily="34" charset="0"/>
                <a:ea typeface="ＭＳ Ｐゴシック" pitchFamily="1" charset="-128"/>
              </a:rPr>
              <a:t>Proof of feasibility for magnet power circuits with guaranteed tolerance for 2 ms after the onset of failure.</a:t>
            </a:r>
          </a:p>
          <a:p>
            <a:pPr algn="l">
              <a:tabLst>
                <a:tab pos="457200" algn="l"/>
              </a:tabLst>
            </a:pPr>
            <a:r>
              <a:rPr lang="en-US" altLang="ja-JP" sz="1200">
                <a:latin typeface="Arial" pitchFamily="34" charset="0"/>
                <a:ea typeface="ＭＳ Ｐゴシック" pitchFamily="1" charset="-128"/>
              </a:rPr>
              <a:t>Required tolerance for all magnet circuits for safe operation with nominal beams.</a:t>
            </a:r>
          </a:p>
          <a:p>
            <a:pPr algn="l">
              <a:tabLst>
                <a:tab pos="457200" algn="l"/>
              </a:tabLst>
            </a:pPr>
            <a:r>
              <a:rPr lang="en-US" altLang="ja-JP" sz="1200">
                <a:latin typeface="Arial" pitchFamily="34" charset="0"/>
                <a:ea typeface="ＭＳ Ｐゴシック" pitchFamily="1" charset="-128"/>
              </a:rPr>
              <a:t>Establish the procedure to reach nominal CLIC operation starting from a “cold” machine, based on successive beams of increasing intensity and brilliance.</a:t>
            </a:r>
          </a:p>
          <a:p>
            <a:pPr algn="l">
              <a:tabLst>
                <a:tab pos="457200" algn="l"/>
              </a:tabLst>
            </a:pPr>
            <a:r>
              <a:rPr lang="en-US" altLang="ja-JP" sz="1200">
                <a:latin typeface="Arial" pitchFamily="34" charset="0"/>
                <a:ea typeface="ＭＳ Ｐゴシック" pitchFamily="1" charset="-128"/>
              </a:rPr>
              <a:t>Evaluate the unavailability of the machine for nominal operation due to various interlock conditions and equipment failures.</a:t>
            </a:r>
          </a:p>
          <a:p>
            <a:pPr algn="l">
              <a:tabLst>
                <a:tab pos="457200" algn="l"/>
              </a:tabLst>
            </a:pPr>
            <a:endParaRPr lang="en-US" altLang="ja-JP" sz="1200" b="1">
              <a:latin typeface="Arial" pitchFamily="34" charset="0"/>
              <a:ea typeface="ＭＳ Ｐゴシック" pitchFamily="1" charset="-128"/>
            </a:endParaRPr>
          </a:p>
          <a:p>
            <a:pPr algn="l">
              <a:tabLst>
                <a:tab pos="457200" algn="l"/>
              </a:tabLst>
            </a:pPr>
            <a:r>
              <a:rPr lang="en-US" altLang="ja-JP" sz="1200" b="1">
                <a:latin typeface="Arial" pitchFamily="34" charset="0"/>
                <a:ea typeface="ＭＳ Ｐゴシック" pitchFamily="1" charset="-128"/>
              </a:rPr>
              <a:t>by end 2012 (including FP7)</a:t>
            </a:r>
            <a:endParaRPr lang="en-US" altLang="ja-JP" sz="1200">
              <a:latin typeface="Arial" pitchFamily="34" charset="0"/>
              <a:ea typeface="ＭＳ Ｐゴシック" pitchFamily="1" charset="-128"/>
            </a:endParaRPr>
          </a:p>
          <a:p>
            <a:pPr algn="l">
              <a:tabLst>
                <a:tab pos="457200" algn="l"/>
              </a:tabLst>
            </a:pPr>
            <a:r>
              <a:rPr lang="en-US" altLang="ja-JP" sz="1200">
                <a:latin typeface="Arial" pitchFamily="34" charset="0"/>
                <a:ea typeface="ＭＳ Ｐゴシック" pitchFamily="1" charset="-128"/>
              </a:rPr>
              <a:t>Complete and validated design of passive protection system.</a:t>
            </a:r>
          </a:p>
          <a:p>
            <a:pPr algn="l">
              <a:tabLst>
                <a:tab pos="457200" algn="l"/>
              </a:tabLst>
            </a:pPr>
            <a:r>
              <a:rPr lang="en-US" altLang="ja-JP" sz="1200">
                <a:latin typeface="Arial" pitchFamily="34" charset="0"/>
                <a:ea typeface="ＭＳ Ｐゴシック" pitchFamily="1" charset="-128"/>
              </a:rPr>
              <a:t>Detailed scenario for machine protection checks</a:t>
            </a:r>
          </a:p>
          <a:p>
            <a:pPr algn="l">
              <a:tabLst>
                <a:tab pos="457200" algn="l"/>
              </a:tabLst>
            </a:pPr>
            <a:r>
              <a:rPr lang="en-US" altLang="ja-JP" sz="1200">
                <a:latin typeface="Arial" pitchFamily="34" charset="0"/>
                <a:ea typeface="ＭＳ Ｐゴシック" pitchFamily="1" charset="-128"/>
              </a:rPr>
              <a:t>Detailed design of “next beam permit” machine protection system for slow failures.</a:t>
            </a:r>
          </a:p>
          <a:p>
            <a:pPr algn="l">
              <a:tabLst>
                <a:tab pos="457200" algn="l"/>
              </a:tabLst>
            </a:pPr>
            <a:endParaRPr lang="en-US" altLang="ja-JP" sz="1200">
              <a:latin typeface="Arial" pitchFamily="34" charset="0"/>
              <a:ea typeface="ＭＳ Ｐゴシック" pitchFamily="1" charset="-128"/>
            </a:endParaRPr>
          </a:p>
        </p:txBody>
      </p:sp>
      <p:sp>
        <p:nvSpPr>
          <p:cNvPr id="931845" name="Rectangle 5"/>
          <p:cNvSpPr>
            <a:spLocks noChangeArrowheads="1"/>
          </p:cNvSpPr>
          <p:nvPr/>
        </p:nvSpPr>
        <p:spPr bwMode="auto">
          <a:xfrm>
            <a:off x="850900" y="896938"/>
            <a:ext cx="477996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99"/>
                </a:solidFill>
                <a:latin typeface="Arial" pitchFamily="34" charset="0"/>
              </a:rPr>
              <a:t>Operation and machine protection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28604" y="1447799"/>
          <a:ext cx="8763003" cy="3962400"/>
        </p:xfrm>
        <a:graphic>
          <a:graphicData uri="http://schemas.openxmlformats.org/drawingml/2006/table">
            <a:tbl>
              <a:tblPr/>
              <a:tblGrid>
                <a:gridCol w="1268131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  <a:gridCol w="267674"/>
              </a:tblGrid>
              <a:tr h="196335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2010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2011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2012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2015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2016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6335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CTF3 TBTS operation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inst.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1-2 structures, beam loading, breakdown kick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CTF3 TBL operation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inst.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Deceleration 8 PETS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final decelerator test (16 PETS, 50%)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Modules lab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initial tests, installation 2 modules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further tests, installation 4 modules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testing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pre-series production, industrialization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Modules CTF3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module inst.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testing 1 module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modules inst.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testing 3 modules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&gt; upgrades?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CTF3 phase feedback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design, hardware tests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installation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testing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CTF3 TBL+ 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installation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commissio-ning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7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RF testing, potential upgrades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CLIC DB injector &amp; linac 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design &amp; hardware construction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installation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commissioning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staged upgrade &amp; testing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 structures construction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precision metrology, fabr. procedures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up to 40 structures built, establish precision machining at CERN or elsewhere, 5 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m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 tolerances achieved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more than 200 structures built, final cost optimization, pre-series with industry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 test infrastructure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CERN test stand inst.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CERN test stand testing and upgrades (at least two slots)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continue testing with increased capabilities, CERN or elsewhere, up to 10 slots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testing, up to 200 accelerating structures plus PETS and RF components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9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Prototypes of critical components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technical choices, design</a:t>
                      </a:r>
                    </a:p>
                  </a:txBody>
                  <a:tcPr marL="3986" marR="3986" marT="39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construction, hardware tests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finalization, performance &amp; cost optimization, industrialization for large scale components</a:t>
                      </a:r>
                    </a:p>
                  </a:txBody>
                  <a:tcPr marL="3986" marR="3986" marT="39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8"/>
          <p:cNvSpPr txBox="1">
            <a:spLocks noChangeArrowheads="1"/>
          </p:cNvSpPr>
          <p:nvPr/>
        </p:nvSpPr>
        <p:spPr>
          <a:xfrm>
            <a:off x="2926977" y="726782"/>
            <a:ext cx="3352800" cy="533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Schedule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199" y="967812"/>
            <a:ext cx="4430794" cy="3742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7782" y="3333548"/>
            <a:ext cx="4073818" cy="33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8"/>
          <p:cNvSpPr txBox="1">
            <a:spLocks noChangeArrowheads="1"/>
          </p:cNvSpPr>
          <p:nvPr/>
        </p:nvSpPr>
        <p:spPr>
          <a:xfrm>
            <a:off x="5105400" y="1130834"/>
            <a:ext cx="3657600" cy="1066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(New) total cost profile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Arial" pitchFamily="34" charset="0"/>
                <a:ea typeface="+mj-ea"/>
                <a:cs typeface="Arial" pitchFamily="34" charset="0"/>
              </a:rPr>
              <a:t>(CERN)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Rectangle 8"/>
          <p:cNvSpPr txBox="1">
            <a:spLocks noChangeArrowheads="1"/>
          </p:cNvSpPr>
          <p:nvPr/>
        </p:nvSpPr>
        <p:spPr>
          <a:xfrm>
            <a:off x="6400800" y="2743200"/>
            <a:ext cx="1524000" cy="304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Integrated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 txBox="1">
            <a:spLocks noChangeArrowheads="1"/>
          </p:cNvSpPr>
          <p:nvPr/>
        </p:nvSpPr>
        <p:spPr>
          <a:xfrm>
            <a:off x="2743200" y="935371"/>
            <a:ext cx="3850716" cy="65154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Resources by activity</a:t>
            </a:r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3437" y="1928692"/>
            <a:ext cx="6759180" cy="3909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544" name="Rectangle 16"/>
          <p:cNvSpPr>
            <a:spLocks noChangeArrowheads="1"/>
          </p:cNvSpPr>
          <p:nvPr/>
        </p:nvSpPr>
        <p:spPr bwMode="auto">
          <a:xfrm>
            <a:off x="266700" y="954088"/>
            <a:ext cx="8736051" cy="5736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12713" indent="-112713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solidFill>
                  <a:srgbClr val="000055"/>
                </a:solidFill>
                <a:latin typeface="Arial" pitchFamily="34" charset="0"/>
              </a:rPr>
              <a:t>CLIC TDR phase preparation task force - Mandate</a:t>
            </a:r>
          </a:p>
          <a:p>
            <a:pPr marL="112713" indent="-112713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1400" dirty="0">
              <a:latin typeface="Arial" pitchFamily="34" charset="0"/>
            </a:endParaRPr>
          </a:p>
          <a:p>
            <a:pPr lvl="1" indent="-173038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400" dirty="0">
                <a:latin typeface="Arial" pitchFamily="34" charset="0"/>
              </a:rPr>
              <a:t>Analysis of the issues still to be addressed: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1200" dirty="0">
              <a:latin typeface="Arial" pitchFamily="34" charset="0"/>
            </a:endParaRP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>
                <a:latin typeface="Arial" pitchFamily="34" charset="0"/>
              </a:rPr>
              <a:t>completion of the feasibility related issues if necessary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>
                <a:latin typeface="Arial" pitchFamily="34" charset="0"/>
              </a:rPr>
              <a:t>performance and cost related issues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</a:pPr>
            <a:endParaRPr lang="en-US" sz="1200" dirty="0">
              <a:latin typeface="Arial" pitchFamily="34" charset="0"/>
            </a:endParaRPr>
          </a:p>
          <a:p>
            <a:pPr lvl="1" indent="-173038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400" dirty="0">
                <a:latin typeface="Arial" pitchFamily="34" charset="0"/>
              </a:rPr>
              <a:t>Elaborate a </a:t>
            </a:r>
            <a:r>
              <a:rPr lang="en-US" sz="1400" i="1" dirty="0">
                <a:solidFill>
                  <a:srgbClr val="CC0000"/>
                </a:solidFill>
                <a:latin typeface="Arial" pitchFamily="34" charset="0"/>
              </a:rPr>
              <a:t>proposal of the necessary tasks to be done from mid 2010 up to 2015/16</a:t>
            </a:r>
            <a:r>
              <a:rPr lang="en-US" sz="1400" dirty="0">
                <a:latin typeface="Arial" pitchFamily="34" charset="0"/>
              </a:rPr>
              <a:t>.</a:t>
            </a:r>
            <a:r>
              <a:rPr lang="en-US" sz="1200" dirty="0">
                <a:latin typeface="Arial" pitchFamily="34" charset="0"/>
              </a:rPr>
              <a:t> </a:t>
            </a:r>
          </a:p>
          <a:p>
            <a:pPr lvl="1" indent="-173038" algn="l">
              <a:lnSpc>
                <a:spcPct val="90000"/>
              </a:lnSpc>
              <a:spcBef>
                <a:spcPct val="20000"/>
              </a:spcBef>
            </a:pPr>
            <a:endParaRPr lang="en-US" sz="1200" dirty="0">
              <a:latin typeface="Arial" pitchFamily="34" charset="0"/>
            </a:endParaRPr>
          </a:p>
          <a:p>
            <a:pPr lvl="1" indent="-173038" algn="l">
              <a:lnSpc>
                <a:spcPct val="90000"/>
              </a:lnSpc>
              <a:spcBef>
                <a:spcPct val="20000"/>
              </a:spcBef>
            </a:pPr>
            <a:r>
              <a:rPr lang="en-US" sz="1200" dirty="0">
                <a:latin typeface="Arial" pitchFamily="34" charset="0"/>
              </a:rPr>
              <a:t>	That should include in particular the motivation, description and expected results of: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>
                <a:latin typeface="Arial" pitchFamily="34" charset="0"/>
              </a:rPr>
              <a:t>A possible upgrade of CTF3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>
                <a:latin typeface="Arial" pitchFamily="34" charset="0"/>
              </a:rPr>
              <a:t>A possible new facility if necessary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>
                <a:latin typeface="Arial" pitchFamily="34" charset="0"/>
              </a:rPr>
              <a:t>R&amp;D on specific subjects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>
                <a:latin typeface="Arial" pitchFamily="34" charset="0"/>
              </a:rPr>
              <a:t>Prototyping of critical items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>
                <a:latin typeface="Arial" pitchFamily="34" charset="0"/>
              </a:rPr>
              <a:t>Industrialization of major components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>
                <a:latin typeface="Arial" pitchFamily="34" charset="0"/>
              </a:rPr>
              <a:t>Finalization of design and cost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>
                <a:latin typeface="Arial" pitchFamily="34" charset="0"/>
              </a:rPr>
              <a:t>Technical Design Report including consolidated performance and cost</a:t>
            </a:r>
          </a:p>
          <a:p>
            <a:pPr lvl="1" indent="-173038" algn="l">
              <a:lnSpc>
                <a:spcPct val="90000"/>
              </a:lnSpc>
              <a:spcBef>
                <a:spcPct val="20000"/>
              </a:spcBef>
            </a:pPr>
            <a:endParaRPr lang="en-US" sz="1400" dirty="0">
              <a:solidFill>
                <a:srgbClr val="CC0000"/>
              </a:solidFill>
              <a:latin typeface="Arial" pitchFamily="34" charset="0"/>
            </a:endParaRPr>
          </a:p>
          <a:p>
            <a:pPr lvl="1" indent="-173038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400" i="1" dirty="0">
                <a:solidFill>
                  <a:srgbClr val="CC0000"/>
                </a:solidFill>
                <a:latin typeface="Arial" pitchFamily="34" charset="0"/>
              </a:rPr>
              <a:t>Estimate the (M&amp;P) necessary resources and timescale</a:t>
            </a:r>
          </a:p>
          <a:p>
            <a:pPr lvl="1" indent="-173038" algn="l">
              <a:lnSpc>
                <a:spcPct val="90000"/>
              </a:lnSpc>
              <a:spcBef>
                <a:spcPct val="20000"/>
              </a:spcBef>
            </a:pPr>
            <a:endParaRPr lang="en-US" sz="1400" dirty="0">
              <a:latin typeface="Arial" pitchFamily="34" charset="0"/>
            </a:endParaRPr>
          </a:p>
          <a:p>
            <a:pPr lvl="1" indent="-173038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400" dirty="0">
                <a:latin typeface="Arial" pitchFamily="34" charset="0"/>
              </a:rPr>
              <a:t>Describe the proposal (concerning both accelerator and detector) in a</a:t>
            </a:r>
            <a:r>
              <a:rPr lang="en-US" sz="1400" dirty="0">
                <a:solidFill>
                  <a:srgbClr val="CC0000"/>
                </a:solidFill>
                <a:latin typeface="Arial" pitchFamily="34" charset="0"/>
              </a:rPr>
              <a:t> document to be available by mid 2009 </a:t>
            </a:r>
            <a:r>
              <a:rPr lang="en-US" sz="1400" dirty="0">
                <a:latin typeface="Arial" pitchFamily="34" charset="0"/>
              </a:rPr>
              <a:t>with a</a:t>
            </a:r>
            <a:r>
              <a:rPr lang="en-US" sz="1400" dirty="0">
                <a:solidFill>
                  <a:srgbClr val="CC0000"/>
                </a:solidFill>
                <a:latin typeface="Arial" pitchFamily="34" charset="0"/>
              </a:rPr>
              <a:t> preliminary report </a:t>
            </a:r>
            <a:r>
              <a:rPr lang="en-US" sz="1400" dirty="0">
                <a:latin typeface="Arial" pitchFamily="34" charset="0"/>
              </a:rPr>
              <a:t>of the main strategy</a:t>
            </a:r>
            <a:r>
              <a:rPr lang="en-US" sz="1400" dirty="0">
                <a:solidFill>
                  <a:srgbClr val="CC0000"/>
                </a:solidFill>
                <a:latin typeface="Arial" pitchFamily="34" charset="0"/>
              </a:rPr>
              <a:t> </a:t>
            </a:r>
            <a:r>
              <a:rPr lang="en-US" sz="1400" dirty="0">
                <a:latin typeface="Arial" pitchFamily="34" charset="0"/>
              </a:rPr>
              <a:t>by</a:t>
            </a:r>
            <a:r>
              <a:rPr lang="en-US" sz="1400" dirty="0">
                <a:solidFill>
                  <a:srgbClr val="CC0000"/>
                </a:solidFill>
                <a:latin typeface="Arial" pitchFamily="34" charset="0"/>
              </a:rPr>
              <a:t> May 2009 </a:t>
            </a:r>
            <a:r>
              <a:rPr lang="en-US" sz="1400" dirty="0">
                <a:latin typeface="Arial" pitchFamily="34" charset="0"/>
              </a:rPr>
              <a:t>for discussion at the ACE</a:t>
            </a:r>
            <a:r>
              <a:rPr lang="en-US" sz="1400" dirty="0">
                <a:solidFill>
                  <a:srgbClr val="CC0000"/>
                </a:solidFill>
                <a:latin typeface="Arial" pitchFamily="34" charset="0"/>
              </a:rPr>
              <a:t> </a:t>
            </a:r>
          </a:p>
          <a:p>
            <a:pPr lvl="1" indent="-173038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400" dirty="0">
                <a:latin typeface="Arial" pitchFamily="34" charset="0"/>
              </a:rPr>
              <a:t>Members of the Task Force: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>
                <a:latin typeface="Arial" pitchFamily="34" charset="0"/>
              </a:rPr>
              <a:t>for the Accelerator part: </a:t>
            </a:r>
            <a:r>
              <a:rPr lang="en-US" sz="1200" dirty="0" err="1">
                <a:latin typeface="Arial" pitchFamily="34" charset="0"/>
              </a:rPr>
              <a:t>R.Corsini</a:t>
            </a:r>
            <a:r>
              <a:rPr lang="en-US" sz="1200" dirty="0">
                <a:latin typeface="Arial" pitchFamily="34" charset="0"/>
              </a:rPr>
              <a:t> (chair), </a:t>
            </a:r>
            <a:r>
              <a:rPr lang="en-US" sz="1200" dirty="0" err="1">
                <a:latin typeface="Arial" pitchFamily="34" charset="0"/>
              </a:rPr>
              <a:t>J.P.Delahaye</a:t>
            </a:r>
            <a:r>
              <a:rPr lang="en-US" sz="1200" dirty="0">
                <a:latin typeface="Arial" pitchFamily="34" charset="0"/>
              </a:rPr>
              <a:t>, </a:t>
            </a:r>
            <a:r>
              <a:rPr lang="en-US" sz="1200" dirty="0" err="1">
                <a:latin typeface="Arial" pitchFamily="34" charset="0"/>
              </a:rPr>
              <a:t>S.Doebert</a:t>
            </a:r>
            <a:r>
              <a:rPr lang="en-US" sz="1200" dirty="0">
                <a:latin typeface="Arial" pitchFamily="34" charset="0"/>
              </a:rPr>
              <a:t>, </a:t>
            </a:r>
            <a:r>
              <a:rPr lang="en-US" sz="1200" dirty="0" err="1">
                <a:latin typeface="Arial" pitchFamily="34" charset="0"/>
              </a:rPr>
              <a:t>G.Geschonke</a:t>
            </a:r>
            <a:r>
              <a:rPr lang="en-US" sz="1200" dirty="0">
                <a:latin typeface="Arial" pitchFamily="34" charset="0"/>
              </a:rPr>
              <a:t>, </a:t>
            </a:r>
            <a:r>
              <a:rPr lang="en-US" sz="1200" dirty="0" err="1">
                <a:latin typeface="Arial" pitchFamily="34" charset="0"/>
              </a:rPr>
              <a:t>A.Grudiev</a:t>
            </a:r>
            <a:r>
              <a:rPr lang="en-US" sz="1200" dirty="0">
                <a:latin typeface="Arial" pitchFamily="34" charset="0"/>
              </a:rPr>
              <a:t>, </a:t>
            </a:r>
            <a:r>
              <a:rPr lang="en-US" sz="1200" dirty="0" err="1">
                <a:latin typeface="Arial" pitchFamily="34" charset="0"/>
              </a:rPr>
              <a:t>H.Schmickler</a:t>
            </a:r>
            <a:r>
              <a:rPr lang="en-US" sz="1200" dirty="0">
                <a:latin typeface="Arial" pitchFamily="34" charset="0"/>
              </a:rPr>
              <a:t>, </a:t>
            </a:r>
            <a:r>
              <a:rPr lang="en-US" sz="1200" dirty="0" err="1">
                <a:latin typeface="Arial" pitchFamily="34" charset="0"/>
              </a:rPr>
              <a:t>D.Schulte</a:t>
            </a:r>
            <a:r>
              <a:rPr lang="en-US" sz="1200" dirty="0">
                <a:latin typeface="Arial" pitchFamily="34" charset="0"/>
              </a:rPr>
              <a:t>, </a:t>
            </a:r>
            <a:r>
              <a:rPr lang="en-US" sz="1200" dirty="0" err="1">
                <a:latin typeface="Arial" pitchFamily="34" charset="0"/>
              </a:rPr>
              <a:t>I.Syratchev</a:t>
            </a:r>
            <a:r>
              <a:rPr lang="en-US" sz="1200" dirty="0">
                <a:latin typeface="Arial" pitchFamily="34" charset="0"/>
              </a:rPr>
              <a:t>, 	</a:t>
            </a:r>
            <a:r>
              <a:rPr lang="en-US" sz="1200" dirty="0" err="1">
                <a:latin typeface="Arial" pitchFamily="34" charset="0"/>
              </a:rPr>
              <a:t>W.Wuensch</a:t>
            </a:r>
            <a:r>
              <a:rPr lang="en-US" sz="1200" dirty="0">
                <a:latin typeface="Arial" pitchFamily="34" charset="0"/>
              </a:rPr>
              <a:t> 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>
                <a:latin typeface="Arial" pitchFamily="34" charset="0"/>
              </a:rPr>
              <a:t>for the Detector part: </a:t>
            </a:r>
            <a:r>
              <a:rPr lang="en-US" sz="1200" dirty="0" err="1">
                <a:latin typeface="Arial" pitchFamily="34" charset="0"/>
              </a:rPr>
              <a:t>L.Linssen</a:t>
            </a:r>
            <a:r>
              <a:rPr lang="en-US" sz="1200" dirty="0">
                <a:latin typeface="Arial" pitchFamily="34" charset="0"/>
              </a:rPr>
              <a:t>, </a:t>
            </a:r>
            <a:r>
              <a:rPr lang="en-US" sz="1200" dirty="0" err="1">
                <a:latin typeface="Arial" pitchFamily="34" charset="0"/>
              </a:rPr>
              <a:t>D.Schlatter</a:t>
            </a:r>
            <a:endParaRPr lang="en-US" sz="1200" dirty="0">
              <a:latin typeface="Arial" pitchFamily="34" charset="0"/>
            </a:endParaRPr>
          </a:p>
          <a:p>
            <a:pPr lvl="1" indent="-173038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12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380" name="Rectangle 4"/>
          <p:cNvSpPr>
            <a:spLocks noChangeArrowheads="1"/>
          </p:cNvSpPr>
          <p:nvPr/>
        </p:nvSpPr>
        <p:spPr bwMode="auto">
          <a:xfrm>
            <a:off x="177800" y="1444598"/>
            <a:ext cx="8694738" cy="504753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228600" algn="l">
              <a:buFontTx/>
              <a:buChar char="•"/>
            </a:pPr>
            <a:r>
              <a:rPr lang="en-GB" sz="1400" dirty="0">
                <a:latin typeface="Arial" pitchFamily="34" charset="0"/>
              </a:rPr>
              <a:t>A single large facility, as initially envisaged, is </a:t>
            </a:r>
            <a:r>
              <a:rPr lang="en-GB" sz="1400" dirty="0" smtClean="0">
                <a:latin typeface="Arial" pitchFamily="34" charset="0"/>
              </a:rPr>
              <a:t>not </a:t>
            </a:r>
            <a:r>
              <a:rPr lang="en-GB" sz="1400" dirty="0">
                <a:latin typeface="Arial" pitchFamily="34" charset="0"/>
              </a:rPr>
              <a:t>the best  option to prepare the CLIC TDR.</a:t>
            </a:r>
          </a:p>
          <a:p>
            <a:pPr marL="342900" indent="-228600" algn="l">
              <a:buFontTx/>
              <a:buChar char="•"/>
            </a:pPr>
            <a:endParaRPr lang="en-GB" sz="1400" dirty="0">
              <a:latin typeface="Arial" pitchFamily="34" charset="0"/>
            </a:endParaRPr>
          </a:p>
          <a:p>
            <a:pPr marL="342900" indent="-228600" algn="l">
              <a:buFontTx/>
              <a:buChar char="•"/>
            </a:pPr>
            <a:r>
              <a:rPr lang="en-GB" sz="1400" dirty="0">
                <a:latin typeface="Arial" pitchFamily="34" charset="0"/>
              </a:rPr>
              <a:t>The TDR phase preparation Task Force </a:t>
            </a:r>
            <a:r>
              <a:rPr lang="en-GB" sz="1400" dirty="0" smtClean="0">
                <a:latin typeface="Arial" pitchFamily="34" charset="0"/>
              </a:rPr>
              <a:t>had identified milestones </a:t>
            </a:r>
            <a:r>
              <a:rPr lang="en-GB" sz="1400" dirty="0">
                <a:latin typeface="Arial" pitchFamily="34" charset="0"/>
              </a:rPr>
              <a:t>in the short  (2012 / 2013) and longer (2015 / 2016) time scales, in all areas of the study. </a:t>
            </a:r>
          </a:p>
          <a:p>
            <a:pPr marL="342900" indent="-228600" algn="l">
              <a:buFontTx/>
              <a:buChar char="•"/>
            </a:pPr>
            <a:endParaRPr lang="en-GB" sz="1400" dirty="0">
              <a:latin typeface="Arial" pitchFamily="34" charset="0"/>
            </a:endParaRPr>
          </a:p>
          <a:p>
            <a:pPr marL="342900" indent="-228600" algn="l">
              <a:buFontTx/>
              <a:buChar char="•"/>
            </a:pPr>
            <a:r>
              <a:rPr lang="en-GB" sz="1400" dirty="0">
                <a:latin typeface="Arial" pitchFamily="34" charset="0"/>
              </a:rPr>
              <a:t>The operation of </a:t>
            </a:r>
            <a:r>
              <a:rPr lang="en-GB" sz="1400" dirty="0">
                <a:solidFill>
                  <a:srgbClr val="000055"/>
                </a:solidFill>
                <a:latin typeface="Arial" pitchFamily="34" charset="0"/>
              </a:rPr>
              <a:t>CTF3 should be extended </a:t>
            </a:r>
            <a:r>
              <a:rPr lang="en-GB" sz="1400" dirty="0">
                <a:latin typeface="Arial" pitchFamily="34" charset="0"/>
              </a:rPr>
              <a:t>to at least 2012, to allow full exploitation of the present installation and extend it to include the construction and use of a series of </a:t>
            </a:r>
            <a:r>
              <a:rPr lang="en-GB" sz="1400" dirty="0">
                <a:solidFill>
                  <a:srgbClr val="CC0000"/>
                </a:solidFill>
                <a:latin typeface="Arial" pitchFamily="34" charset="0"/>
              </a:rPr>
              <a:t>full-fledged CLIC TBA modules</a:t>
            </a:r>
            <a:r>
              <a:rPr lang="en-GB" sz="1400" dirty="0">
                <a:latin typeface="Arial" pitchFamily="34" charset="0"/>
              </a:rPr>
              <a:t> and the implementation of a </a:t>
            </a:r>
            <a:r>
              <a:rPr lang="en-GB" sz="1400" dirty="0">
                <a:solidFill>
                  <a:srgbClr val="CC0000"/>
                </a:solidFill>
                <a:latin typeface="Arial" pitchFamily="34" charset="0"/>
              </a:rPr>
              <a:t>fast phase feed-back system</a:t>
            </a:r>
            <a:r>
              <a:rPr lang="en-GB" sz="1400" dirty="0">
                <a:latin typeface="Arial" pitchFamily="34" charset="0"/>
              </a:rPr>
              <a:t> to test the very tight phase stability requirements of the CLIC drive beam (</a:t>
            </a:r>
            <a:r>
              <a:rPr lang="en-GB" sz="1400" dirty="0">
                <a:solidFill>
                  <a:srgbClr val="000055"/>
                </a:solidFill>
                <a:latin typeface="Arial" pitchFamily="34" charset="0"/>
              </a:rPr>
              <a:t>0.2</a:t>
            </a:r>
            <a:r>
              <a:rPr lang="en-US" sz="1400" dirty="0">
                <a:solidFill>
                  <a:srgbClr val="000055"/>
                </a:solidFill>
                <a:latin typeface="Arial" pitchFamily="34" charset="0"/>
                <a:cs typeface="Arial" pitchFamily="34" charset="0"/>
              </a:rPr>
              <a:t>°</a:t>
            </a:r>
            <a:r>
              <a:rPr lang="en-GB" sz="1400" dirty="0">
                <a:solidFill>
                  <a:srgbClr val="000055"/>
                </a:solidFill>
                <a:latin typeface="Arial" pitchFamily="34" charset="0"/>
              </a:rPr>
              <a:t> at 12 GHz</a:t>
            </a:r>
            <a:r>
              <a:rPr lang="en-GB" sz="1400" dirty="0">
                <a:latin typeface="Arial" pitchFamily="34" charset="0"/>
              </a:rPr>
              <a:t>).</a:t>
            </a:r>
          </a:p>
          <a:p>
            <a:pPr marL="342900" indent="-228600" algn="l">
              <a:buFontTx/>
              <a:buChar char="•"/>
            </a:pPr>
            <a:endParaRPr lang="en-GB" sz="1400" dirty="0">
              <a:latin typeface="Arial" pitchFamily="34" charset="0"/>
            </a:endParaRPr>
          </a:p>
          <a:p>
            <a:pPr marL="342900" indent="-228600" algn="l">
              <a:buFontTx/>
              <a:buChar char="•"/>
            </a:pPr>
            <a:r>
              <a:rPr lang="en-GB" sz="1400" dirty="0">
                <a:latin typeface="Arial" pitchFamily="34" charset="0"/>
              </a:rPr>
              <a:t>The extension of </a:t>
            </a:r>
            <a:r>
              <a:rPr lang="en-GB" sz="1400" dirty="0">
                <a:solidFill>
                  <a:srgbClr val="00187E"/>
                </a:solidFill>
                <a:latin typeface="Arial" pitchFamily="34" charset="0"/>
              </a:rPr>
              <a:t>CTF3</a:t>
            </a:r>
            <a:r>
              <a:rPr lang="en-GB" sz="1400" dirty="0">
                <a:latin typeface="Arial" pitchFamily="34" charset="0"/>
              </a:rPr>
              <a:t> to a </a:t>
            </a:r>
            <a:r>
              <a:rPr lang="en-GB" sz="1400" dirty="0">
                <a:solidFill>
                  <a:srgbClr val="CC0000"/>
                </a:solidFill>
                <a:latin typeface="Arial" pitchFamily="34" charset="0"/>
              </a:rPr>
              <a:t>power production facility</a:t>
            </a:r>
            <a:r>
              <a:rPr lang="en-GB" sz="1400" dirty="0">
                <a:latin typeface="Arial" pitchFamily="34" charset="0"/>
              </a:rPr>
              <a:t> for structure &amp; RF component testing is highly desirable. </a:t>
            </a:r>
          </a:p>
          <a:p>
            <a:pPr marL="342900" indent="-228600" algn="l">
              <a:buFontTx/>
              <a:buChar char="•"/>
            </a:pPr>
            <a:endParaRPr lang="en-GB" sz="1400" dirty="0">
              <a:latin typeface="Arial" pitchFamily="34" charset="0"/>
            </a:endParaRPr>
          </a:p>
          <a:p>
            <a:pPr marL="342900" indent="-228600" algn="l">
              <a:buFontTx/>
              <a:buChar char="•"/>
            </a:pPr>
            <a:r>
              <a:rPr lang="en-GB" sz="1400" dirty="0">
                <a:latin typeface="Arial" pitchFamily="34" charset="0"/>
              </a:rPr>
              <a:t>There is a large potential for experimental tests, that cannot be made in CTF3, in </a:t>
            </a:r>
            <a:r>
              <a:rPr lang="en-GB" sz="1400" dirty="0">
                <a:solidFill>
                  <a:srgbClr val="CC0000"/>
                </a:solidFill>
                <a:latin typeface="Arial" pitchFamily="34" charset="0"/>
              </a:rPr>
              <a:t>other facilities</a:t>
            </a:r>
            <a:r>
              <a:rPr lang="en-GB" sz="1400" dirty="0">
                <a:latin typeface="Arial" pitchFamily="34" charset="0"/>
              </a:rPr>
              <a:t> around the world – many are presently pursued (ATF2, </a:t>
            </a:r>
            <a:r>
              <a:rPr lang="en-GB" sz="1400" dirty="0" err="1">
                <a:latin typeface="Arial" pitchFamily="34" charset="0"/>
              </a:rPr>
              <a:t>CeSRTA</a:t>
            </a:r>
            <a:r>
              <a:rPr lang="en-GB" sz="1400" dirty="0">
                <a:latin typeface="Arial" pitchFamily="34" charset="0"/>
              </a:rPr>
              <a:t>, ANKA, …).</a:t>
            </a:r>
          </a:p>
          <a:p>
            <a:pPr marL="342900" indent="-228600" algn="l">
              <a:buFontTx/>
              <a:buChar char="•"/>
            </a:pPr>
            <a:endParaRPr lang="en-GB" sz="1400" dirty="0">
              <a:latin typeface="Arial" pitchFamily="34" charset="0"/>
            </a:endParaRPr>
          </a:p>
          <a:p>
            <a:pPr marL="342900" indent="-228600" algn="l">
              <a:buFontTx/>
              <a:buChar char="•"/>
            </a:pPr>
            <a:r>
              <a:rPr lang="en-GB" sz="1400" dirty="0">
                <a:latin typeface="Arial" pitchFamily="34" charset="0"/>
              </a:rPr>
              <a:t>Need to prepare </a:t>
            </a:r>
            <a:r>
              <a:rPr lang="en-GB" sz="1400" dirty="0">
                <a:solidFill>
                  <a:srgbClr val="CC0000"/>
                </a:solidFill>
                <a:latin typeface="Arial" pitchFamily="34" charset="0"/>
              </a:rPr>
              <a:t>as soon as possible</a:t>
            </a:r>
            <a:r>
              <a:rPr lang="en-GB" sz="1400" dirty="0">
                <a:latin typeface="Arial" pitchFamily="34" charset="0"/>
              </a:rPr>
              <a:t> extensive prototyping of schedule critical items:</a:t>
            </a:r>
          </a:p>
          <a:p>
            <a:pPr marL="685800" lvl="1" indent="-169863" algn="l">
              <a:buFontTx/>
              <a:buChar char="•"/>
            </a:pPr>
            <a:r>
              <a:rPr lang="en-US" sz="1400" dirty="0">
                <a:latin typeface="Arial" pitchFamily="34" charset="0"/>
              </a:rPr>
              <a:t>Nominal </a:t>
            </a:r>
            <a:r>
              <a:rPr lang="en-US" sz="1400" dirty="0">
                <a:solidFill>
                  <a:srgbClr val="CC0000"/>
                </a:solidFill>
                <a:latin typeface="Arial" pitchFamily="34" charset="0"/>
              </a:rPr>
              <a:t>two beam modules</a:t>
            </a:r>
            <a:r>
              <a:rPr lang="en-US" sz="1400" dirty="0">
                <a:latin typeface="Arial" pitchFamily="34" charset="0"/>
              </a:rPr>
              <a:t> with all features this includes accelerating structures &amp; PETS    </a:t>
            </a:r>
          </a:p>
          <a:p>
            <a:pPr marL="685800" lvl="1" indent="-169863" algn="l">
              <a:buFontTx/>
              <a:buChar char="•"/>
            </a:pPr>
            <a:r>
              <a:rPr lang="en-US" sz="1400" dirty="0">
                <a:latin typeface="Arial" pitchFamily="34" charset="0"/>
              </a:rPr>
              <a:t>Drive beam accelerator units (</a:t>
            </a:r>
            <a:r>
              <a:rPr lang="en-US" sz="1400" b="1" dirty="0">
                <a:solidFill>
                  <a:srgbClr val="CC0000"/>
                </a:solidFill>
                <a:latin typeface="Arial" pitchFamily="34" charset="0"/>
              </a:rPr>
              <a:t>modulator, klystron</a:t>
            </a:r>
            <a:r>
              <a:rPr lang="en-US" sz="1400" dirty="0">
                <a:latin typeface="Arial" pitchFamily="34" charset="0"/>
              </a:rPr>
              <a:t>, RF network, accelerating structure</a:t>
            </a:r>
            <a:r>
              <a:rPr lang="en-US" sz="1400" dirty="0" smtClean="0">
                <a:latin typeface="Arial" pitchFamily="34" charset="0"/>
              </a:rPr>
              <a:t>)</a:t>
            </a:r>
          </a:p>
          <a:p>
            <a:pPr marL="228600" indent="-169863" algn="l">
              <a:buFontTx/>
              <a:buChar char="•"/>
            </a:pPr>
            <a:endParaRPr lang="en-US" sz="1400" dirty="0" smtClean="0">
              <a:latin typeface="Arial" pitchFamily="34" charset="0"/>
            </a:endParaRPr>
          </a:p>
          <a:p>
            <a:pPr marL="228600" indent="-169863" algn="l">
              <a:buFontTx/>
              <a:buChar char="•"/>
            </a:pPr>
            <a:r>
              <a:rPr lang="en-US" sz="1400" dirty="0" smtClean="0">
                <a:latin typeface="Arial" pitchFamily="34" charset="0"/>
              </a:rPr>
              <a:t>A relevant fraction of resources will be taken by development and prototyping of performance-cost critical items (e.g. diagnostics, sc wigglers, kickers, vacuum chambers and equipment…). Whenever possible prototype testing should be done with beam at CTF3 or in other test facilities.</a:t>
            </a:r>
            <a:endParaRPr lang="en-US" sz="1400" dirty="0">
              <a:latin typeface="Arial" pitchFamily="34" charset="0"/>
            </a:endParaRPr>
          </a:p>
        </p:txBody>
      </p:sp>
      <p:sp>
        <p:nvSpPr>
          <p:cNvPr id="869381" name="Rectangle 5"/>
          <p:cNvSpPr>
            <a:spLocks noChangeArrowheads="1"/>
          </p:cNvSpPr>
          <p:nvPr/>
        </p:nvSpPr>
        <p:spPr bwMode="auto">
          <a:xfrm>
            <a:off x="1530350" y="752475"/>
            <a:ext cx="5427663" cy="39687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00187E"/>
                </a:solidFill>
                <a:latin typeface="Arial" pitchFamily="34" charset="0"/>
              </a:rPr>
              <a:t>Conclusions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8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8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8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8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9380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156" name="Rectangle 4"/>
          <p:cNvSpPr>
            <a:spLocks noChangeArrowheads="1"/>
          </p:cNvSpPr>
          <p:nvPr/>
        </p:nvSpPr>
        <p:spPr bwMode="auto">
          <a:xfrm>
            <a:off x="357188" y="998538"/>
            <a:ext cx="54356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rgbClr val="000066"/>
                </a:solidFill>
                <a:latin typeface="Arial" pitchFamily="34" charset="0"/>
              </a:rPr>
              <a:t>List of issues/options to be explored to get to the TDR</a:t>
            </a:r>
            <a:endParaRPr lang="en-US" sz="1800" noProof="1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945157" name="Rectangle 5"/>
          <p:cNvSpPr>
            <a:spLocks noChangeArrowheads="1"/>
          </p:cNvSpPr>
          <p:nvPr/>
        </p:nvSpPr>
        <p:spPr bwMode="auto">
          <a:xfrm>
            <a:off x="250825" y="1584325"/>
            <a:ext cx="882173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7800" indent="-177800" algn="l">
              <a:tabLst>
                <a:tab pos="3592513" algn="l"/>
              </a:tabLst>
            </a:pPr>
            <a:endParaRPr lang="en-US" sz="1400" b="1" dirty="0">
              <a:solidFill>
                <a:srgbClr val="00187E"/>
              </a:solidFill>
              <a:latin typeface="Arial" pitchFamily="34" charset="0"/>
            </a:endParaRP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r>
              <a:rPr lang="de-CH" sz="1400" u="sng" dirty="0">
                <a:latin typeface="Arial" pitchFamily="34" charset="0"/>
              </a:rPr>
              <a:t>Completion of feasibility demonstration</a:t>
            </a:r>
            <a:r>
              <a:rPr lang="de-CH" sz="1400" dirty="0">
                <a:latin typeface="Arial" pitchFamily="34" charset="0"/>
              </a:rPr>
              <a:t> (basic information on feasibility should be already available, but...)</a:t>
            </a:r>
            <a:endParaRPr lang="en-US" sz="1400" dirty="0">
              <a:latin typeface="Arial" pitchFamily="34" charset="0"/>
            </a:endParaRP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endParaRPr lang="en-US" sz="1400" dirty="0">
              <a:latin typeface="Arial" pitchFamily="34" charset="0"/>
            </a:endParaRP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r>
              <a:rPr lang="en-US" sz="1400" dirty="0">
                <a:latin typeface="Arial" pitchFamily="34" charset="0"/>
              </a:rPr>
              <a:t>R&amp;D on critical issues (</a:t>
            </a:r>
            <a:r>
              <a:rPr lang="en-US" sz="1400" dirty="0">
                <a:solidFill>
                  <a:srgbClr val="00187E"/>
                </a:solidFill>
                <a:latin typeface="Arial" pitchFamily="34" charset="0"/>
              </a:rPr>
              <a:t>performance + cost</a:t>
            </a:r>
            <a:r>
              <a:rPr lang="en-US" sz="1400" dirty="0">
                <a:latin typeface="Arial" pitchFamily="34" charset="0"/>
              </a:rPr>
              <a:t>, e.g. </a:t>
            </a:r>
            <a:r>
              <a:rPr lang="en-US" sz="1400" dirty="0">
                <a:solidFill>
                  <a:srgbClr val="CC0000"/>
                </a:solidFill>
                <a:latin typeface="Arial" pitchFamily="34" charset="0"/>
              </a:rPr>
              <a:t>stabilization &amp; alignment</a:t>
            </a:r>
            <a:r>
              <a:rPr lang="en-US" sz="1400" dirty="0">
                <a:latin typeface="Arial" pitchFamily="34" charset="0"/>
              </a:rPr>
              <a:t>)</a:t>
            </a: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endParaRPr lang="en-US" sz="1400" dirty="0">
              <a:latin typeface="Arial" pitchFamily="34" charset="0"/>
            </a:endParaRP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r>
              <a:rPr lang="en-US" sz="1400" dirty="0">
                <a:latin typeface="Arial" pitchFamily="34" charset="0"/>
              </a:rPr>
              <a:t>Prototyping of </a:t>
            </a:r>
            <a:r>
              <a:rPr lang="en-US" sz="1400" dirty="0">
                <a:solidFill>
                  <a:srgbClr val="00187E"/>
                </a:solidFill>
                <a:latin typeface="Arial" pitchFamily="34" charset="0"/>
              </a:rPr>
              <a:t>critical components for performance</a:t>
            </a:r>
            <a:r>
              <a:rPr lang="en-US" sz="1400" dirty="0">
                <a:latin typeface="Arial" pitchFamily="34" charset="0"/>
              </a:rPr>
              <a:t> (small number items, e.g. </a:t>
            </a:r>
            <a:r>
              <a:rPr lang="en-US" sz="1400" dirty="0">
                <a:solidFill>
                  <a:srgbClr val="CC0000"/>
                </a:solidFill>
                <a:latin typeface="Arial" pitchFamily="34" charset="0"/>
              </a:rPr>
              <a:t>final doublet quads, sc wigglers</a:t>
            </a:r>
            <a:r>
              <a:rPr lang="en-US" sz="1400" dirty="0">
                <a:latin typeface="Arial" pitchFamily="34" charset="0"/>
              </a:rPr>
              <a:t>)</a:t>
            </a:r>
            <a:endParaRPr lang="en-US" sz="1400" dirty="0">
              <a:solidFill>
                <a:srgbClr val="CC0000"/>
              </a:solidFill>
              <a:latin typeface="Arial" pitchFamily="34" charset="0"/>
            </a:endParaRP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endParaRPr lang="en-US" sz="1400" dirty="0">
              <a:latin typeface="Arial" pitchFamily="34" charset="0"/>
            </a:endParaRP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r>
              <a:rPr lang="en-US" sz="1400" dirty="0">
                <a:latin typeface="Arial" pitchFamily="34" charset="0"/>
              </a:rPr>
              <a:t>Prototyping (and possibly pre-series) of </a:t>
            </a:r>
            <a:r>
              <a:rPr lang="en-US" sz="1400" dirty="0">
                <a:solidFill>
                  <a:srgbClr val="00187E"/>
                </a:solidFill>
                <a:latin typeface="Arial" pitchFamily="34" charset="0"/>
              </a:rPr>
              <a:t>critical components for cost</a:t>
            </a:r>
            <a:r>
              <a:rPr lang="en-US" sz="1400" dirty="0">
                <a:latin typeface="Arial" pitchFamily="34" charset="0"/>
              </a:rPr>
              <a:t> (e.g. </a:t>
            </a:r>
            <a:r>
              <a:rPr lang="en-US" sz="1400" dirty="0">
                <a:solidFill>
                  <a:srgbClr val="CC0000"/>
                </a:solidFill>
                <a:latin typeface="Arial" pitchFamily="34" charset="0"/>
              </a:rPr>
              <a:t>drive beam modulators/klystrons</a:t>
            </a:r>
            <a:r>
              <a:rPr lang="en-US" sz="1400" dirty="0">
                <a:latin typeface="Arial" pitchFamily="34" charset="0"/>
              </a:rPr>
              <a:t>)</a:t>
            </a: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endParaRPr lang="de-CH" sz="1400" dirty="0">
              <a:latin typeface="Arial" pitchFamily="34" charset="0"/>
            </a:endParaRP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r>
              <a:rPr lang="de-CH" sz="1400" dirty="0">
                <a:latin typeface="Arial" pitchFamily="34" charset="0"/>
              </a:rPr>
              <a:t>Start industrialization of </a:t>
            </a:r>
            <a:r>
              <a:rPr lang="de-CH" sz="1400" dirty="0">
                <a:solidFill>
                  <a:srgbClr val="00187E"/>
                </a:solidFill>
                <a:latin typeface="Arial" pitchFamily="34" charset="0"/>
              </a:rPr>
              <a:t>mass produced components</a:t>
            </a:r>
            <a:r>
              <a:rPr lang="de-CH" sz="1400" dirty="0">
                <a:latin typeface="Arial" pitchFamily="34" charset="0"/>
              </a:rPr>
              <a:t> (e.g. </a:t>
            </a:r>
            <a:r>
              <a:rPr lang="de-CH" sz="1400" dirty="0">
                <a:solidFill>
                  <a:srgbClr val="CC0000"/>
                </a:solidFill>
                <a:latin typeface="Arial" pitchFamily="34" charset="0"/>
              </a:rPr>
              <a:t>RF structures, RF components</a:t>
            </a:r>
            <a:r>
              <a:rPr lang="de-CH" sz="1400" dirty="0">
                <a:latin typeface="Arial" pitchFamily="34" charset="0"/>
              </a:rPr>
              <a:t>...) ?</a:t>
            </a:r>
            <a:endParaRPr lang="en-US" sz="1400" dirty="0">
              <a:latin typeface="Arial" pitchFamily="34" charset="0"/>
            </a:endParaRP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endParaRPr lang="en-US" sz="1400" dirty="0">
              <a:latin typeface="Arial" pitchFamily="34" charset="0"/>
            </a:endParaRP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r>
              <a:rPr lang="en-US" sz="1400" dirty="0">
                <a:solidFill>
                  <a:srgbClr val="00187E"/>
                </a:solidFill>
                <a:latin typeface="Arial" pitchFamily="34" charset="0"/>
              </a:rPr>
              <a:t>Integration</a:t>
            </a:r>
            <a:r>
              <a:rPr lang="en-US" sz="1400" dirty="0">
                <a:latin typeface="Arial" pitchFamily="34" charset="0"/>
              </a:rPr>
              <a:t> of components in large number modular sub-systems (</a:t>
            </a:r>
            <a:r>
              <a:rPr lang="en-US" sz="1400" dirty="0">
                <a:solidFill>
                  <a:srgbClr val="CC0000"/>
                </a:solidFill>
                <a:latin typeface="Arial" pitchFamily="34" charset="0"/>
              </a:rPr>
              <a:t>two-beam modules</a:t>
            </a:r>
            <a:r>
              <a:rPr lang="en-US" sz="1400" dirty="0">
                <a:latin typeface="Arial" pitchFamily="34" charset="0"/>
              </a:rPr>
              <a:t>)</a:t>
            </a:r>
            <a:endParaRPr lang="en-US" sz="1400" dirty="0">
              <a:solidFill>
                <a:srgbClr val="CC0000"/>
              </a:solidFill>
              <a:latin typeface="Arial" pitchFamily="34" charset="0"/>
            </a:endParaRP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endParaRPr lang="en-US" sz="1400" dirty="0">
              <a:latin typeface="Arial" pitchFamily="34" charset="0"/>
            </a:endParaRP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r>
              <a:rPr lang="de-CH" sz="1400" dirty="0">
                <a:latin typeface="Arial" pitchFamily="34" charset="0"/>
              </a:rPr>
              <a:t>Test of </a:t>
            </a:r>
            <a:r>
              <a:rPr lang="de-CH" sz="1400" dirty="0">
                <a:solidFill>
                  <a:srgbClr val="00187E"/>
                </a:solidFill>
                <a:latin typeface="Arial" pitchFamily="34" charset="0"/>
              </a:rPr>
              <a:t>full</a:t>
            </a:r>
            <a:r>
              <a:rPr lang="de-CH" sz="1400" dirty="0">
                <a:latin typeface="Arial" pitchFamily="34" charset="0"/>
              </a:rPr>
              <a:t> (small?) </a:t>
            </a:r>
            <a:r>
              <a:rPr lang="de-CH" sz="1400" dirty="0">
                <a:solidFill>
                  <a:srgbClr val="00187E"/>
                </a:solidFill>
                <a:latin typeface="Arial" pitchFamily="34" charset="0"/>
              </a:rPr>
              <a:t>sub-systems</a:t>
            </a:r>
            <a:r>
              <a:rPr lang="de-CH" sz="1400" dirty="0">
                <a:latin typeface="Arial" pitchFamily="34" charset="0"/>
              </a:rPr>
              <a:t>, critical for performance (e.g. </a:t>
            </a:r>
            <a:r>
              <a:rPr lang="de-CH" sz="1400" dirty="0">
                <a:solidFill>
                  <a:srgbClr val="CC0000"/>
                </a:solidFill>
                <a:latin typeface="Arial" pitchFamily="34" charset="0"/>
              </a:rPr>
              <a:t>D.B. Injector, positron source</a:t>
            </a:r>
            <a:r>
              <a:rPr lang="de-CH" sz="1400" dirty="0">
                <a:latin typeface="Arial" pitchFamily="34" charset="0"/>
              </a:rPr>
              <a:t>...)</a:t>
            </a: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endParaRPr lang="en-US" sz="1400" dirty="0">
              <a:latin typeface="Arial" pitchFamily="34" charset="0"/>
            </a:endParaRP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r>
              <a:rPr lang="en-US" sz="1400" dirty="0">
                <a:latin typeface="Arial" pitchFamily="34" charset="0"/>
              </a:rPr>
              <a:t>Tests at </a:t>
            </a:r>
            <a:r>
              <a:rPr lang="en-US" sz="1400" dirty="0">
                <a:solidFill>
                  <a:srgbClr val="00187E"/>
                </a:solidFill>
                <a:latin typeface="Arial" pitchFamily="34" charset="0"/>
              </a:rPr>
              <a:t>existing test facilities</a:t>
            </a:r>
            <a:r>
              <a:rPr lang="en-US" sz="1400" dirty="0">
                <a:latin typeface="Arial" pitchFamily="34" charset="0"/>
              </a:rPr>
              <a:t> on specific issues (e.g. </a:t>
            </a:r>
            <a:r>
              <a:rPr lang="en-US" sz="1400" dirty="0">
                <a:solidFill>
                  <a:srgbClr val="CC0000"/>
                </a:solidFill>
                <a:latin typeface="Arial" pitchFamily="34" charset="0"/>
              </a:rPr>
              <a:t>phase stability, electron cloud, IBS</a:t>
            </a:r>
            <a:r>
              <a:rPr lang="en-US" sz="1400" dirty="0">
                <a:latin typeface="Arial" pitchFamily="34" charset="0"/>
              </a:rPr>
              <a:t>…)</a:t>
            </a: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endParaRPr lang="en-US" sz="1400" dirty="0">
              <a:latin typeface="Arial" pitchFamily="34" charset="0"/>
            </a:endParaRP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r>
              <a:rPr lang="en-US" sz="1400" dirty="0">
                <a:latin typeface="Arial" pitchFamily="34" charset="0"/>
              </a:rPr>
              <a:t>R &amp; D on </a:t>
            </a:r>
            <a:r>
              <a:rPr lang="en-US" sz="1400" dirty="0">
                <a:solidFill>
                  <a:srgbClr val="CC0000"/>
                </a:solidFill>
                <a:latin typeface="Arial" pitchFamily="34" charset="0"/>
              </a:rPr>
              <a:t>diagnostics</a:t>
            </a:r>
            <a:r>
              <a:rPr lang="en-US" sz="1400" dirty="0">
                <a:latin typeface="Arial" pitchFamily="34" charset="0"/>
              </a:rPr>
              <a:t>, </a:t>
            </a:r>
            <a:r>
              <a:rPr lang="en-US" sz="1400" dirty="0">
                <a:solidFill>
                  <a:srgbClr val="CC0000"/>
                </a:solidFill>
                <a:latin typeface="Arial" pitchFamily="34" charset="0"/>
              </a:rPr>
              <a:t>machine protection</a:t>
            </a:r>
            <a:r>
              <a:rPr lang="en-US" sz="1400" dirty="0">
                <a:latin typeface="Arial" pitchFamily="34" charset="0"/>
              </a:rPr>
              <a:t> ?</a:t>
            </a: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endParaRPr lang="de-CH" sz="1400" dirty="0">
              <a:latin typeface="Arial" pitchFamily="34" charset="0"/>
            </a:endParaRP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r>
              <a:rPr lang="de-CH" sz="1400" dirty="0">
                <a:latin typeface="Arial" pitchFamily="34" charset="0"/>
              </a:rPr>
              <a:t>Need (larger) facilities for </a:t>
            </a:r>
            <a:r>
              <a:rPr lang="de-CH" sz="1400" dirty="0">
                <a:solidFill>
                  <a:srgbClr val="CC0000"/>
                </a:solidFill>
                <a:latin typeface="Arial" pitchFamily="34" charset="0"/>
              </a:rPr>
              <a:t>RF conditioning/testing</a:t>
            </a:r>
            <a:r>
              <a:rPr lang="de-CH" sz="1400" dirty="0">
                <a:latin typeface="Arial" pitchFamily="34" charset="0"/>
              </a:rPr>
              <a:t> ?</a:t>
            </a:r>
          </a:p>
          <a:p>
            <a:pPr marL="177800" indent="-177800" algn="l">
              <a:tabLst>
                <a:tab pos="3592513" algn="l"/>
              </a:tabLst>
            </a:pPr>
            <a:endParaRPr lang="de-CH" sz="14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378329" y="3173506"/>
            <a:ext cx="3626864" cy="588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 algn="l">
              <a:spcBef>
                <a:spcPct val="20000"/>
              </a:spcBef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Reserve slides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 txBox="1">
            <a:spLocks noChangeArrowheads="1"/>
          </p:cNvSpPr>
          <p:nvPr/>
        </p:nvSpPr>
        <p:spPr>
          <a:xfrm>
            <a:off x="2443522" y="553250"/>
            <a:ext cx="4502844" cy="533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Resources by activity</a:t>
            </a:r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192946"/>
            <a:ext cx="7134225" cy="2551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942211"/>
            <a:ext cx="4543241" cy="262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084089"/>
            <a:ext cx="7162800" cy="2554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886200"/>
            <a:ext cx="7162800" cy="2554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8"/>
          <p:cNvSpPr txBox="1">
            <a:spLocks noChangeArrowheads="1"/>
          </p:cNvSpPr>
          <p:nvPr/>
        </p:nvSpPr>
        <p:spPr>
          <a:xfrm>
            <a:off x="2481943" y="550689"/>
            <a:ext cx="4572000" cy="533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Material vs. manpower</a:t>
            </a:r>
          </a:p>
        </p:txBody>
      </p:sp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114800"/>
            <a:ext cx="55808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2028"/>
            <a:ext cx="8153400" cy="388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5409228"/>
            <a:ext cx="559117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8"/>
          <p:cNvSpPr txBox="1">
            <a:spLocks noChangeArrowheads="1"/>
          </p:cNvSpPr>
          <p:nvPr/>
        </p:nvSpPr>
        <p:spPr>
          <a:xfrm>
            <a:off x="2223888" y="511629"/>
            <a:ext cx="4572000" cy="533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CLIC DB Injector &amp; 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Linac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76412"/>
            <a:ext cx="3755174" cy="2205038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4214812"/>
            <a:ext cx="505777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8"/>
          <p:cNvSpPr txBox="1">
            <a:spLocks noChangeArrowheads="1"/>
          </p:cNvSpPr>
          <p:nvPr/>
        </p:nvSpPr>
        <p:spPr>
          <a:xfrm>
            <a:off x="2362200" y="685800"/>
            <a:ext cx="4572000" cy="533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CLIC DB Injector &amp; 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Linac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034" name="Rectangle 2"/>
          <p:cNvSpPr>
            <a:spLocks noChangeArrowheads="1"/>
          </p:cNvSpPr>
          <p:nvPr/>
        </p:nvSpPr>
        <p:spPr bwMode="auto">
          <a:xfrm>
            <a:off x="422275" y="2222500"/>
            <a:ext cx="8245475" cy="3495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400">
                <a:latin typeface="Arial" pitchFamily="34" charset="0"/>
              </a:rPr>
              <a:t>The Technical Design (TD) Phase of the ILC Global Design Effort will produce a technical design of the ILC in sufficient detail that project approval from all involved governments can be sought. </a:t>
            </a:r>
          </a:p>
          <a:p>
            <a:pPr algn="l"/>
            <a:endParaRPr lang="en-US" sz="1400">
              <a:latin typeface="Arial" pitchFamily="34" charset="0"/>
            </a:endParaRPr>
          </a:p>
          <a:p>
            <a:pPr algn="l"/>
            <a:r>
              <a:rPr lang="en-US" sz="1400">
                <a:latin typeface="Arial" pitchFamily="34" charset="0"/>
              </a:rPr>
              <a:t>The TD phase will culminate with the publication of a Technical Design Report (TDR) at the end of 2012. The key elements of the TDR will be:</a:t>
            </a:r>
          </a:p>
          <a:p>
            <a:pPr marL="625475" lvl="1" indent="-168275" algn="l">
              <a:buFontTx/>
              <a:buChar char="•"/>
            </a:pPr>
            <a:r>
              <a:rPr lang="en-US" sz="1400">
                <a:latin typeface="Arial" pitchFamily="34" charset="0"/>
              </a:rPr>
              <a:t>A complete and updated technical description of the ILC in sufficient detail to justify the associated VALUE estimate.</a:t>
            </a:r>
          </a:p>
          <a:p>
            <a:pPr marL="625475" lvl="1" indent="-168275" algn="l">
              <a:buFontTx/>
              <a:buChar char="•"/>
            </a:pPr>
            <a:r>
              <a:rPr lang="en-US" sz="1400">
                <a:latin typeface="Arial" pitchFamily="34" charset="0"/>
              </a:rPr>
              <a:t>Results from critical R&amp;D programmes and test facilities which either demonstrate or support the choice of key parameters in the machine design.</a:t>
            </a:r>
          </a:p>
          <a:p>
            <a:pPr marL="625475" lvl="1" indent="-168275" algn="l">
              <a:buFontTx/>
              <a:buChar char="•"/>
            </a:pPr>
            <a:r>
              <a:rPr lang="en-US" sz="1400">
                <a:latin typeface="Arial" pitchFamily="34" charset="0"/>
              </a:rPr>
              <a:t>One or more models for a Project Implementation Plan, including scenarios for globally distributed mass-production of high-technology components as “in-kind” contributions.</a:t>
            </a:r>
          </a:p>
          <a:p>
            <a:pPr marL="625475" lvl="1" indent="-168275" algn="l">
              <a:buFontTx/>
              <a:buChar char="•"/>
            </a:pPr>
            <a:r>
              <a:rPr lang="en-US" sz="1400">
                <a:latin typeface="Arial" pitchFamily="34" charset="0"/>
              </a:rPr>
              <a:t>An updated and robust VALUE estimate and construction schedule consistent with the scope of the machine and the proposed Project Implementation Plan.</a:t>
            </a:r>
          </a:p>
          <a:p>
            <a:pPr algn="l"/>
            <a:endParaRPr lang="en-US" sz="1400">
              <a:latin typeface="Arial" pitchFamily="34" charset="0"/>
            </a:endParaRPr>
          </a:p>
          <a:p>
            <a:pPr algn="l"/>
            <a:r>
              <a:rPr lang="en-US" sz="1400">
                <a:latin typeface="Arial" pitchFamily="34" charset="0"/>
              </a:rPr>
              <a:t>The report will also indicate the scope and associated risk of the remaining engineering work that must be done before project construction can begin.</a:t>
            </a:r>
          </a:p>
        </p:txBody>
      </p:sp>
      <p:sp>
        <p:nvSpPr>
          <p:cNvPr id="940035" name="Rectangle 3"/>
          <p:cNvSpPr>
            <a:spLocks noChangeArrowheads="1"/>
          </p:cNvSpPr>
          <p:nvPr/>
        </p:nvSpPr>
        <p:spPr bwMode="auto">
          <a:xfrm>
            <a:off x="3300413" y="1350963"/>
            <a:ext cx="1681162" cy="549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2000">
                <a:solidFill>
                  <a:srgbClr val="000099"/>
                </a:solidFill>
                <a:latin typeface="Arial" pitchFamily="34" charset="0"/>
              </a:rPr>
              <a:t>The ILC TDR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55650"/>
            <a:ext cx="3302000" cy="3857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4225" y="755650"/>
            <a:ext cx="2519363" cy="3735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4" name="Picture 8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43588" y="755650"/>
            <a:ext cx="3300412" cy="3857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5" name="Picture 80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95725" y="5462588"/>
            <a:ext cx="3251200" cy="646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14530" y="5142707"/>
            <a:ext cx="1999137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266700" indent="-266700" algn="l" eaLnBrk="1" hangingPunct="1">
              <a:lnSpc>
                <a:spcPct val="150000"/>
              </a:lnSpc>
            </a:pP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ILC TD phase 2</a:t>
            </a:r>
            <a:endParaRPr lang="en-US" sz="1800" dirty="0">
              <a:solidFill>
                <a:srgbClr val="000099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20713" y="1268413"/>
            <a:ext cx="7426325" cy="467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lnSpc>
                <a:spcPct val="150000"/>
              </a:lnSpc>
            </a:pPr>
            <a:r>
              <a:rPr lang="en-US">
                <a:solidFill>
                  <a:srgbClr val="000099"/>
                </a:solidFill>
                <a:latin typeface="Arial" pitchFamily="34" charset="0"/>
              </a:rPr>
              <a:t>What’s required for a TDR?</a:t>
            </a:r>
            <a:endParaRPr lang="en-US" sz="1800">
              <a:solidFill>
                <a:srgbClr val="000099"/>
              </a:solidFill>
              <a:latin typeface="Arial" pitchFamily="34" charset="0"/>
            </a:endParaRPr>
          </a:p>
          <a:p>
            <a:pPr algn="l" eaLnBrk="1" hangingPunct="1">
              <a:lnSpc>
                <a:spcPct val="150000"/>
              </a:lnSpc>
            </a:pPr>
            <a:r>
              <a:rPr lang="en-US" sz="1600" i="1">
                <a:solidFill>
                  <a:srgbClr val="CC0000"/>
                </a:solidFill>
                <a:latin typeface="Arial" pitchFamily="34" charset="0"/>
              </a:rPr>
              <a:t>Should be enough to seek project approval and receive funding to build CLIC </a:t>
            </a:r>
          </a:p>
          <a:p>
            <a:pPr algn="l" eaLnBrk="1" hangingPunct="1">
              <a:lnSpc>
                <a:spcPct val="150000"/>
              </a:lnSpc>
            </a:pPr>
            <a:endParaRPr lang="en-US" sz="1600">
              <a:latin typeface="Arial" pitchFamily="34" charset="0"/>
            </a:endParaRPr>
          </a:p>
          <a:p>
            <a:pPr marL="442913" lvl="1" indent="-1714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de-CH" sz="1600">
                <a:latin typeface="Arial" pitchFamily="34" charset="0"/>
              </a:rPr>
              <a:t>All </a:t>
            </a:r>
            <a:r>
              <a:rPr lang="de-CH" sz="1600">
                <a:solidFill>
                  <a:srgbClr val="00187E"/>
                </a:solidFill>
                <a:latin typeface="Arial" pitchFamily="34" charset="0"/>
              </a:rPr>
              <a:t>major feasibility issues</a:t>
            </a:r>
            <a:r>
              <a:rPr lang="de-CH" sz="1600">
                <a:latin typeface="Arial" pitchFamily="34" charset="0"/>
              </a:rPr>
              <a:t> satisfactorily solved</a:t>
            </a:r>
          </a:p>
          <a:p>
            <a:pPr marL="442913" lvl="1" indent="-171450" algn="l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en-US" sz="1600">
              <a:latin typeface="Arial" pitchFamily="34" charset="0"/>
            </a:endParaRPr>
          </a:p>
          <a:p>
            <a:pPr marL="442913" lvl="1" indent="-1714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>
                <a:latin typeface="Arial" pitchFamily="34" charset="0"/>
              </a:rPr>
              <a:t>Technical design of all components which are </a:t>
            </a:r>
            <a:r>
              <a:rPr lang="en-US" sz="1600">
                <a:solidFill>
                  <a:srgbClr val="00187E"/>
                </a:solidFill>
                <a:latin typeface="Arial" pitchFamily="34" charset="0"/>
              </a:rPr>
              <a:t>critical for schedule</a:t>
            </a:r>
          </a:p>
          <a:p>
            <a:pPr marL="442913" lvl="1" indent="-1714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>
                <a:latin typeface="Arial" pitchFamily="34" charset="0"/>
              </a:rPr>
              <a:t>Technical </a:t>
            </a:r>
            <a:r>
              <a:rPr lang="en-US" sz="1600">
                <a:solidFill>
                  <a:srgbClr val="00187E"/>
                </a:solidFill>
                <a:latin typeface="Arial" pitchFamily="34" charset="0"/>
              </a:rPr>
              <a:t>feasibility of all components </a:t>
            </a:r>
            <a:r>
              <a:rPr lang="en-US" sz="1600">
                <a:latin typeface="Arial" pitchFamily="34" charset="0"/>
              </a:rPr>
              <a:t>shown</a:t>
            </a:r>
          </a:p>
          <a:p>
            <a:pPr marL="442913" lvl="1" indent="-1714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>
                <a:latin typeface="Arial" pitchFamily="34" charset="0"/>
              </a:rPr>
              <a:t>Working </a:t>
            </a:r>
            <a:r>
              <a:rPr lang="en-US" sz="1600">
                <a:solidFill>
                  <a:srgbClr val="00187E"/>
                </a:solidFill>
                <a:latin typeface="Arial" pitchFamily="34" charset="0"/>
              </a:rPr>
              <a:t>prototypes</a:t>
            </a:r>
            <a:r>
              <a:rPr lang="en-US" sz="1600">
                <a:latin typeface="Arial" pitchFamily="34" charset="0"/>
              </a:rPr>
              <a:t> for all critical technologies</a:t>
            </a:r>
          </a:p>
          <a:p>
            <a:pPr marL="442913" lvl="1" indent="-171450" algn="l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en-US" sz="1600">
              <a:latin typeface="Arial" pitchFamily="34" charset="0"/>
            </a:endParaRPr>
          </a:p>
          <a:p>
            <a:pPr marL="442913" lvl="1" indent="-1714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>
                <a:latin typeface="Arial" pitchFamily="34" charset="0"/>
              </a:rPr>
              <a:t>Detailed </a:t>
            </a:r>
            <a:r>
              <a:rPr lang="en-US" sz="1600">
                <a:solidFill>
                  <a:srgbClr val="00187E"/>
                </a:solidFill>
                <a:latin typeface="Arial" pitchFamily="34" charset="0"/>
              </a:rPr>
              <a:t>site</a:t>
            </a:r>
            <a:r>
              <a:rPr lang="en-US" sz="1600">
                <a:latin typeface="Arial" pitchFamily="34" charset="0"/>
              </a:rPr>
              <a:t> consideration</a:t>
            </a:r>
          </a:p>
          <a:p>
            <a:pPr marL="442913" lvl="1" indent="-1714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>
                <a:latin typeface="Arial" pitchFamily="34" charset="0"/>
              </a:rPr>
              <a:t>Detailed </a:t>
            </a:r>
            <a:r>
              <a:rPr lang="en-US" sz="1600">
                <a:solidFill>
                  <a:srgbClr val="00187E"/>
                </a:solidFill>
                <a:latin typeface="Arial" pitchFamily="34" charset="0"/>
              </a:rPr>
              <a:t>construction schedule</a:t>
            </a:r>
            <a:r>
              <a:rPr lang="en-US" sz="1600">
                <a:latin typeface="Arial" pitchFamily="34" charset="0"/>
              </a:rPr>
              <a:t> </a:t>
            </a:r>
          </a:p>
          <a:p>
            <a:pPr marL="442913" lvl="1" indent="-1714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>
                <a:latin typeface="Arial" pitchFamily="34" charset="0"/>
              </a:rPr>
              <a:t>Detailed material cost and manpower </a:t>
            </a:r>
            <a:r>
              <a:rPr lang="en-US" sz="1600">
                <a:solidFill>
                  <a:srgbClr val="00187E"/>
                </a:solidFill>
                <a:latin typeface="Arial" pitchFamily="34" charset="0"/>
              </a:rPr>
              <a:t>resource estimates</a:t>
            </a:r>
            <a:r>
              <a:rPr lang="en-US" sz="1600">
                <a:latin typeface="Arial" pitchFamily="34" charset="0"/>
              </a:rPr>
              <a:t> and </a:t>
            </a:r>
            <a:r>
              <a:rPr lang="en-US" sz="1600">
                <a:solidFill>
                  <a:srgbClr val="00187E"/>
                </a:solidFill>
                <a:latin typeface="Arial" pitchFamily="34" charset="0"/>
              </a:rPr>
              <a:t>risk analysis</a:t>
            </a:r>
            <a:r>
              <a:rPr lang="en-US" sz="1600">
                <a:solidFill>
                  <a:srgbClr val="000099"/>
                </a:solidFill>
                <a:latin typeface="Arial" pitchFamily="34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2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5461" name="Group 32"/>
          <p:cNvGrpSpPr>
            <a:grpSpLocks/>
          </p:cNvGrpSpPr>
          <p:nvPr/>
        </p:nvGrpSpPr>
        <p:grpSpPr bwMode="auto">
          <a:xfrm>
            <a:off x="833438" y="2117725"/>
            <a:ext cx="7734300" cy="4327525"/>
            <a:chOff x="842922" y="1679556"/>
            <a:chExt cx="7734384" cy="4327572"/>
          </a:xfrm>
        </p:grpSpPr>
        <p:sp>
          <p:nvSpPr>
            <p:cNvPr id="32" name="Rounded Rectangle 31"/>
            <p:cNvSpPr/>
            <p:nvPr/>
          </p:nvSpPr>
          <p:spPr>
            <a:xfrm>
              <a:off x="842922" y="1679556"/>
              <a:ext cx="7734384" cy="4327572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/>
              <a:endParaRPr lang="en-US">
                <a:solidFill>
                  <a:srgbClr val="FFFF99"/>
                </a:solidFill>
                <a:latin typeface="Arial" pitchFamily="34" charset="0"/>
              </a:endParaRPr>
            </a:p>
          </p:txBody>
        </p:sp>
        <p:sp>
          <p:nvSpPr>
            <p:cNvPr id="2" name="Rectangle 1"/>
            <p:cNvSpPr/>
            <p:nvPr/>
          </p:nvSpPr>
          <p:spPr>
            <a:xfrm>
              <a:off x="1073111" y="3751267"/>
              <a:ext cx="3048033" cy="18415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/>
              <a:endParaRPr lang="en-US">
                <a:solidFill>
                  <a:srgbClr val="FFFF99"/>
                </a:solidFill>
                <a:latin typeface="Calibri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4756151" y="3843343"/>
              <a:ext cx="1447816" cy="114301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/>
              <a:endParaRPr lang="en-US">
                <a:solidFill>
                  <a:srgbClr val="FFFF99"/>
                </a:solidFill>
                <a:latin typeface="Calibri" pitchFamily="34" charset="0"/>
              </a:endParaRPr>
            </a:p>
          </p:txBody>
        </p:sp>
        <p:sp>
          <p:nvSpPr>
            <p:cNvPr id="7" name="Rounded Rectangle 6"/>
            <p:cNvSpPr>
              <a:spLocks noChangeAspect="1"/>
            </p:cNvSpPr>
            <p:nvPr/>
          </p:nvSpPr>
          <p:spPr>
            <a:xfrm>
              <a:off x="5032379" y="3843343"/>
              <a:ext cx="723908" cy="571506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/>
              <a:endParaRPr lang="en-US">
                <a:solidFill>
                  <a:srgbClr val="FFFF99"/>
                </a:solidFill>
                <a:latin typeface="Calibri" pitchFamily="34" charset="0"/>
              </a:endParaRPr>
            </a:p>
          </p:txBody>
        </p:sp>
        <p:cxnSp>
          <p:nvCxnSpPr>
            <p:cNvPr id="9" name="Straight Connector 8"/>
            <p:cNvCxnSpPr>
              <a:stCxn id="31" idx="2"/>
              <a:endCxn id="2" idx="3"/>
            </p:cNvCxnSpPr>
            <p:nvPr/>
          </p:nvCxnSpPr>
          <p:spPr>
            <a:xfrm rot="10800000" flipV="1">
              <a:off x="4121145" y="3843343"/>
              <a:ext cx="2047897" cy="0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ounded Rectangle 10"/>
            <p:cNvSpPr>
              <a:spLocks noChangeAspect="1"/>
            </p:cNvSpPr>
            <p:nvPr/>
          </p:nvSpPr>
          <p:spPr>
            <a:xfrm>
              <a:off x="4295771" y="3843343"/>
              <a:ext cx="506419" cy="400054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/>
              <a:endParaRPr lang="en-US">
                <a:solidFill>
                  <a:srgbClr val="FFFF99"/>
                </a:solidFill>
                <a:latin typeface="Calibri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927467" y="3060696"/>
              <a:ext cx="1524017" cy="41434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/>
              <a:endParaRPr lang="en-US">
                <a:solidFill>
                  <a:srgbClr val="FFFF99"/>
                </a:solidFill>
                <a:latin typeface="Calibri" pitchFamily="34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1349339" y="5224483"/>
              <a:ext cx="1524017" cy="1587"/>
            </a:xfrm>
            <a:prstGeom prst="straightConnector1">
              <a:avLst/>
            </a:prstGeom>
            <a:ln>
              <a:solidFill>
                <a:schemeClr val="accent6">
                  <a:lumMod val="20000"/>
                  <a:lumOff val="80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717643" y="5224483"/>
              <a:ext cx="701683" cy="336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sz="1600">
                  <a:solidFill>
                    <a:srgbClr val="FFFF99"/>
                  </a:solidFill>
                  <a:latin typeface="Calibri" pitchFamily="34" charset="0"/>
                </a:rPr>
                <a:t>100 m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157658" y="2646355"/>
              <a:ext cx="674694" cy="45720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>
                  <a:solidFill>
                    <a:srgbClr val="FFFF99"/>
                  </a:solidFill>
                  <a:latin typeface="Calibri" pitchFamily="34" charset="0"/>
                </a:rPr>
                <a:t>TBA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498702" y="3889380"/>
              <a:ext cx="1665306" cy="731846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FF99"/>
                  </a:solidFill>
                  <a:latin typeface="Calibri" pitchFamily="34" charset="0"/>
                </a:rPr>
                <a:t>DBA</a:t>
              </a:r>
            </a:p>
            <a:p>
              <a:pPr eaLnBrk="1" hangingPunct="1"/>
              <a:r>
                <a:rPr lang="en-US" sz="1800">
                  <a:solidFill>
                    <a:srgbClr val="FFFF99"/>
                  </a:solidFill>
                  <a:latin typeface="Calibri" pitchFamily="34" charset="0"/>
                </a:rPr>
                <a:t>0.48 GeV, 4.2 A 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295771" y="3797304"/>
              <a:ext cx="500068" cy="45720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>
                  <a:solidFill>
                    <a:srgbClr val="FFFF99"/>
                  </a:solidFill>
                  <a:latin typeface="Calibri" pitchFamily="34" charset="0"/>
                </a:rPr>
                <a:t>DL</a:t>
              </a:r>
            </a:p>
          </p:txBody>
        </p:sp>
        <p:sp>
          <p:nvSpPr>
            <p:cNvPr id="31" name="Arc 30"/>
            <p:cNvSpPr/>
            <p:nvPr/>
          </p:nvSpPr>
          <p:spPr>
            <a:xfrm>
              <a:off x="5953139" y="3382963"/>
              <a:ext cx="460380" cy="460380"/>
            </a:xfrm>
            <a:prstGeom prst="arc">
              <a:avLst>
                <a:gd name="adj1" fmla="val 16200000"/>
                <a:gd name="adj2" fmla="val 5620673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eaLnBrk="1" hangingPunct="1"/>
              <a:endParaRPr lang="en-US">
                <a:solidFill>
                  <a:srgbClr val="FFFF99"/>
                </a:solidFill>
                <a:latin typeface="Calibri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124455" y="4579951"/>
              <a:ext cx="665170" cy="45720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>
                  <a:solidFill>
                    <a:srgbClr val="FFFF99"/>
                  </a:solidFill>
                  <a:latin typeface="Calibri" pitchFamily="34" charset="0"/>
                </a:rPr>
                <a:t>CR2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986342" y="3889380"/>
              <a:ext cx="665169" cy="45720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>
                  <a:solidFill>
                    <a:srgbClr val="FFFF99"/>
                  </a:solidFill>
                  <a:latin typeface="Calibri" pitchFamily="34" charset="0"/>
                </a:rPr>
                <a:t>CR1</a:t>
              </a:r>
            </a:p>
          </p:txBody>
        </p:sp>
        <p:cxnSp>
          <p:nvCxnSpPr>
            <p:cNvPr id="49" name="Straight Connector 48"/>
            <p:cNvCxnSpPr/>
            <p:nvPr/>
          </p:nvCxnSpPr>
          <p:spPr>
            <a:xfrm rot="10800000">
              <a:off x="5446722" y="3382963"/>
              <a:ext cx="736608" cy="1587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5999178" y="4902216"/>
              <a:ext cx="1260489" cy="5810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sz="1600">
                  <a:solidFill>
                    <a:srgbClr val="FFFF99"/>
                  </a:solidFill>
                  <a:latin typeface="Calibri" pitchFamily="34" charset="0"/>
                </a:rPr>
                <a:t>Compression</a:t>
              </a:r>
              <a:br>
                <a:rPr lang="en-US" sz="1600">
                  <a:solidFill>
                    <a:srgbClr val="FFFF99"/>
                  </a:solidFill>
                  <a:latin typeface="Calibri" pitchFamily="34" charset="0"/>
                </a:rPr>
              </a:br>
              <a:r>
                <a:rPr lang="en-US" sz="1600">
                  <a:solidFill>
                    <a:srgbClr val="FFFF99"/>
                  </a:solidFill>
                  <a:latin typeface="Calibri" pitchFamily="34" charset="0"/>
                </a:rPr>
                <a:t>2 x 3 x 4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413519" y="3475039"/>
              <a:ext cx="1724044" cy="641357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sz="1800">
                  <a:solidFill>
                    <a:srgbClr val="FFFF99"/>
                  </a:solidFill>
                  <a:latin typeface="Calibri" pitchFamily="34" charset="0"/>
                </a:rPr>
                <a:t>DB Turn around</a:t>
              </a:r>
              <a:br>
                <a:rPr lang="en-US" sz="1800">
                  <a:solidFill>
                    <a:srgbClr val="FFFF99"/>
                  </a:solidFill>
                  <a:latin typeface="Calibri" pitchFamily="34" charset="0"/>
                </a:rPr>
              </a:br>
              <a:r>
                <a:rPr lang="en-US" sz="1800">
                  <a:solidFill>
                    <a:srgbClr val="FFFF99"/>
                  </a:solidFill>
                  <a:latin typeface="Calibri" pitchFamily="34" charset="0"/>
                </a:rPr>
                <a:t>0.48 GeV, 101 A </a:t>
              </a:r>
            </a:p>
          </p:txBody>
        </p:sp>
        <p:cxnSp>
          <p:nvCxnSpPr>
            <p:cNvPr id="55" name="Straight Connector 54"/>
            <p:cNvCxnSpPr/>
            <p:nvPr/>
          </p:nvCxnSpPr>
          <p:spPr>
            <a:xfrm rot="10800000">
              <a:off x="3190859" y="3382963"/>
              <a:ext cx="2946432" cy="1587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1346164" y="2830507"/>
              <a:ext cx="1449404" cy="825509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r" eaLnBrk="1" hangingPunct="1"/>
              <a:r>
                <a:rPr lang="en-US" sz="1600">
                  <a:solidFill>
                    <a:srgbClr val="FFFF99"/>
                  </a:solidFill>
                  <a:latin typeface="Calibri" pitchFamily="34" charset="0"/>
                </a:rPr>
                <a:t>6.5 GeV, 1.2 A</a:t>
              </a:r>
            </a:p>
            <a:p>
              <a:pPr algn="r" eaLnBrk="1" hangingPunct="1"/>
              <a:endParaRPr lang="en-US" sz="1600">
                <a:solidFill>
                  <a:srgbClr val="FFFF99"/>
                </a:solidFill>
                <a:latin typeface="Calibri" pitchFamily="34" charset="0"/>
              </a:endParaRPr>
            </a:p>
            <a:p>
              <a:pPr algn="r" eaLnBrk="1" hangingPunct="1"/>
              <a:r>
                <a:rPr lang="en-US" sz="1600">
                  <a:solidFill>
                    <a:srgbClr val="FFFF99"/>
                  </a:solidFill>
                  <a:latin typeface="Calibri" pitchFamily="34" charset="0"/>
                </a:rPr>
                <a:t>0.2 GeV, 101 A </a:t>
              </a:r>
            </a:p>
          </p:txBody>
        </p:sp>
        <p:cxnSp>
          <p:nvCxnSpPr>
            <p:cNvPr id="58" name="Straight Connector 57"/>
            <p:cNvCxnSpPr/>
            <p:nvPr/>
          </p:nvCxnSpPr>
          <p:spPr>
            <a:xfrm rot="10800000">
              <a:off x="3190859" y="3152772"/>
              <a:ext cx="2946432" cy="1588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15483" name="Group 62"/>
            <p:cNvGrpSpPr>
              <a:grpSpLocks/>
            </p:cNvGrpSpPr>
            <p:nvPr/>
          </p:nvGrpSpPr>
          <p:grpSpPr bwMode="auto">
            <a:xfrm>
              <a:off x="2868594" y="3290886"/>
              <a:ext cx="322266" cy="184152"/>
              <a:chOff x="2546328" y="1679556"/>
              <a:chExt cx="322266" cy="184152"/>
            </a:xfrm>
          </p:grpSpPr>
          <p:sp>
            <p:nvSpPr>
              <p:cNvPr id="61" name="Right Triangle 60"/>
              <p:cNvSpPr/>
              <p:nvPr/>
            </p:nvSpPr>
            <p:spPr>
              <a:xfrm flipH="1">
                <a:off x="2546328" y="1679556"/>
                <a:ext cx="322265" cy="184152"/>
              </a:xfrm>
              <a:prstGeom prst="rtTriangl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hangingPunct="1"/>
                <a:endParaRPr lang="en-US">
                  <a:solidFill>
                    <a:srgbClr val="FFFF99"/>
                  </a:solidFill>
                  <a:latin typeface="Calibri" pitchFamily="34" charset="0"/>
                </a:endParaRPr>
              </a:p>
            </p:txBody>
          </p:sp>
          <p:sp>
            <p:nvSpPr>
              <p:cNvPr id="62" name="Right Triangle 61"/>
              <p:cNvSpPr>
                <a:spLocks noChangeArrowheads="1"/>
              </p:cNvSpPr>
              <p:nvPr/>
            </p:nvSpPr>
            <p:spPr bwMode="auto">
              <a:xfrm flipV="1">
                <a:off x="2546328" y="1679556"/>
                <a:ext cx="322265" cy="184152"/>
              </a:xfrm>
              <a:prstGeom prst="rtTriangle">
                <a:avLst/>
              </a:prstGeom>
              <a:solidFill>
                <a:schemeClr val="tx1"/>
              </a:soli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rot="10800000" anchor="ctr"/>
              <a:lstStyle/>
              <a:p>
                <a:pPr eaLnBrk="1" hangingPunct="1"/>
                <a:endParaRPr lang="en-US">
                  <a:solidFill>
                    <a:srgbClr val="FFFF99"/>
                  </a:solidFill>
                  <a:latin typeface="Calibri" pitchFamily="34" charset="0"/>
                </a:endParaRPr>
              </a:p>
            </p:txBody>
          </p:sp>
        </p:grpSp>
        <p:grpSp>
          <p:nvGrpSpPr>
            <p:cNvPr id="915486" name="Group 63"/>
            <p:cNvGrpSpPr>
              <a:grpSpLocks/>
            </p:cNvGrpSpPr>
            <p:nvPr/>
          </p:nvGrpSpPr>
          <p:grpSpPr bwMode="auto">
            <a:xfrm>
              <a:off x="2868594" y="3060696"/>
              <a:ext cx="322266" cy="184152"/>
              <a:chOff x="2546328" y="1679556"/>
              <a:chExt cx="322266" cy="184152"/>
            </a:xfrm>
          </p:grpSpPr>
          <p:sp>
            <p:nvSpPr>
              <p:cNvPr id="65" name="Right Triangle 64"/>
              <p:cNvSpPr/>
              <p:nvPr/>
            </p:nvSpPr>
            <p:spPr>
              <a:xfrm flipH="1">
                <a:off x="2546328" y="1679556"/>
                <a:ext cx="322265" cy="184152"/>
              </a:xfrm>
              <a:prstGeom prst="rtTriangl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hangingPunct="1"/>
                <a:endParaRPr lang="en-US">
                  <a:solidFill>
                    <a:srgbClr val="FFFF99"/>
                  </a:solidFill>
                  <a:latin typeface="Calibri" pitchFamily="34" charset="0"/>
                </a:endParaRPr>
              </a:p>
            </p:txBody>
          </p:sp>
          <p:sp>
            <p:nvSpPr>
              <p:cNvPr id="66" name="Right Triangle 65"/>
              <p:cNvSpPr>
                <a:spLocks noChangeArrowheads="1"/>
              </p:cNvSpPr>
              <p:nvPr/>
            </p:nvSpPr>
            <p:spPr bwMode="auto">
              <a:xfrm flipV="1">
                <a:off x="2546328" y="1679556"/>
                <a:ext cx="322265" cy="184152"/>
              </a:xfrm>
              <a:prstGeom prst="rtTriangle">
                <a:avLst/>
              </a:prstGeom>
              <a:solidFill>
                <a:schemeClr val="tx1"/>
              </a:soli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rot="10800000" anchor="ctr"/>
              <a:lstStyle/>
              <a:p>
                <a:pPr eaLnBrk="1" hangingPunct="1"/>
                <a:endParaRPr lang="en-US">
                  <a:solidFill>
                    <a:srgbClr val="FFFF99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67" name="Rectangle 66"/>
            <p:cNvSpPr/>
            <p:nvPr/>
          </p:nvSpPr>
          <p:spPr>
            <a:xfrm>
              <a:off x="6091254" y="3060696"/>
              <a:ext cx="644532" cy="18415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/>
              <a:endParaRPr lang="en-US">
                <a:solidFill>
                  <a:srgbClr val="FFFF99"/>
                </a:solidFill>
                <a:latin typeface="Calibri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953139" y="2416164"/>
              <a:ext cx="2146323" cy="61119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sz="1800">
                  <a:solidFill>
                    <a:srgbClr val="FFFF99"/>
                  </a:solidFill>
                  <a:latin typeface="Calibri" pitchFamily="34" charset="0"/>
                </a:rPr>
                <a:t>CALIFES type injector</a:t>
              </a:r>
            </a:p>
            <a:p>
              <a:pPr algn="l" eaLnBrk="1" hangingPunct="1"/>
              <a:r>
                <a:rPr lang="en-US" sz="1600">
                  <a:solidFill>
                    <a:srgbClr val="FFFF99"/>
                  </a:solidFill>
                  <a:latin typeface="Calibri" pitchFamily="34" charset="0"/>
                </a:rPr>
                <a:t>0.2 GeV, 1.2 A</a:t>
              </a:r>
            </a:p>
          </p:txBody>
        </p:sp>
      </p:grpSp>
      <p:sp>
        <p:nvSpPr>
          <p:cNvPr id="24" name="Rectangle 23"/>
          <p:cNvSpPr/>
          <p:nvPr/>
        </p:nvSpPr>
        <p:spPr>
          <a:xfrm>
            <a:off x="1349375" y="850900"/>
            <a:ext cx="6226175" cy="946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eaLnBrk="1" hangingPunct="1"/>
            <a:r>
              <a:rPr lang="en-US" sz="2000">
                <a:solidFill>
                  <a:srgbClr val="00187E"/>
                </a:solidFill>
                <a:latin typeface="Arial" pitchFamily="34" charset="0"/>
              </a:rPr>
              <a:t>Initial proposal: A next facility towards CLIC</a:t>
            </a:r>
          </a:p>
          <a:p>
            <a:pPr algn="l" eaLnBrk="1" hangingPunct="1"/>
            <a:endParaRPr lang="en-US" sz="2000">
              <a:solidFill>
                <a:srgbClr val="00187E"/>
              </a:solidFill>
              <a:latin typeface="Arial" pitchFamily="34" charset="0"/>
            </a:endParaRPr>
          </a:p>
          <a:p>
            <a:pPr algn="l" eaLnBrk="1" hangingPunct="1"/>
            <a:r>
              <a:rPr lang="en-US" sz="1600">
                <a:latin typeface="Arial" pitchFamily="34" charset="0"/>
              </a:rPr>
              <a:t>Presented &amp; discussed at the CLIC workshop ‘08</a:t>
            </a:r>
          </a:p>
        </p:txBody>
      </p:sp>
      <p:sp>
        <p:nvSpPr>
          <p:cNvPr id="3" name="Rectangle 23"/>
          <p:cNvSpPr/>
          <p:nvPr/>
        </p:nvSpPr>
        <p:spPr>
          <a:xfrm>
            <a:off x="1539875" y="2347913"/>
            <a:ext cx="3033713" cy="396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eaLnBrk="1" hangingPunct="1"/>
            <a:r>
              <a:rPr lang="en-US" sz="2000" i="1">
                <a:solidFill>
                  <a:srgbClr val="FFFF99"/>
                </a:solidFill>
                <a:latin typeface="Arial" pitchFamily="34" charset="0"/>
              </a:rPr>
              <a:t>“CLIC Zero”</a:t>
            </a:r>
            <a:r>
              <a:rPr lang="en-US" sz="2000">
                <a:solidFill>
                  <a:srgbClr val="FFFF99"/>
                </a:solidFill>
                <a:latin typeface="Arial" pitchFamily="34" charset="0"/>
              </a:rPr>
              <a:t> - Footprint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7325" y="974725"/>
            <a:ext cx="3087688" cy="6397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266700" indent="-266700" algn="l" eaLnBrk="1" hangingPunct="1">
              <a:lnSpc>
                <a:spcPct val="150000"/>
              </a:lnSpc>
            </a:pPr>
            <a:r>
              <a:rPr lang="en-US">
                <a:solidFill>
                  <a:srgbClr val="000099"/>
                </a:solidFill>
                <a:latin typeface="Calibri" pitchFamily="34" charset="0"/>
              </a:rPr>
              <a:t>CLIC Zero </a:t>
            </a:r>
            <a:r>
              <a:rPr lang="en-US">
                <a:latin typeface="Calibri" pitchFamily="34" charset="0"/>
              </a:rPr>
              <a:t>–</a:t>
            </a:r>
            <a:r>
              <a:rPr lang="en-US">
                <a:solidFill>
                  <a:srgbClr val="000099"/>
                </a:solidFill>
                <a:latin typeface="Calibri" pitchFamily="34" charset="0"/>
              </a:rPr>
              <a:t> Pros </a:t>
            </a:r>
            <a:r>
              <a:rPr lang="en-US">
                <a:latin typeface="Calibri" pitchFamily="34" charset="0"/>
              </a:rPr>
              <a:t>&amp;</a:t>
            </a:r>
            <a:r>
              <a:rPr lang="en-US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n-US">
                <a:solidFill>
                  <a:srgbClr val="CC0000"/>
                </a:solidFill>
                <a:latin typeface="Calibri" pitchFamily="34" charset="0"/>
              </a:rPr>
              <a:t>cons</a:t>
            </a:r>
            <a:endParaRPr lang="de-CH">
              <a:solidFill>
                <a:srgbClr val="CC0000"/>
              </a:solidFill>
              <a:latin typeface="Calibri" pitchFamily="34" charset="0"/>
            </a:endParaRPr>
          </a:p>
        </p:txBody>
      </p:sp>
      <p:pic>
        <p:nvPicPr>
          <p:cNvPr id="91136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5575" y="4259263"/>
            <a:ext cx="3686175" cy="2066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0" y="1639888"/>
            <a:ext cx="8002588" cy="442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4013" lvl="1" indent="-174625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>
                <a:latin typeface="Arial" pitchFamily="34" charset="0"/>
              </a:rPr>
              <a:t>Demonstrates </a:t>
            </a:r>
            <a:r>
              <a:rPr lang="en-US" sz="1400">
                <a:solidFill>
                  <a:srgbClr val="00187E"/>
                </a:solidFill>
                <a:latin typeface="Arial" pitchFamily="34" charset="0"/>
              </a:rPr>
              <a:t>nominal DBA injector</a:t>
            </a:r>
            <a:r>
              <a:rPr lang="en-US" sz="1400">
                <a:latin typeface="Arial" pitchFamily="34" charset="0"/>
              </a:rPr>
              <a:t> with all parameters</a:t>
            </a:r>
          </a:p>
          <a:p>
            <a:pPr marL="354013" lvl="1" indent="-174625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>
                <a:latin typeface="Arial" pitchFamily="34" charset="0"/>
              </a:rPr>
              <a:t>Creates </a:t>
            </a:r>
            <a:r>
              <a:rPr lang="en-US" sz="1400">
                <a:solidFill>
                  <a:srgbClr val="00187E"/>
                </a:solidFill>
                <a:latin typeface="Arial" pitchFamily="34" charset="0"/>
              </a:rPr>
              <a:t>nominal drive beam train</a:t>
            </a:r>
            <a:r>
              <a:rPr lang="en-US" sz="1400">
                <a:latin typeface="Arial" pitchFamily="34" charset="0"/>
              </a:rPr>
              <a:t> apart from energy (0.48 GeV instead of 2.4 GeV)</a:t>
            </a:r>
          </a:p>
          <a:p>
            <a:pPr marL="354013" lvl="1" indent="-174625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>
                <a:latin typeface="Arial" pitchFamily="34" charset="0"/>
              </a:rPr>
              <a:t>Demonstrates </a:t>
            </a:r>
            <a:r>
              <a:rPr lang="en-US" sz="1400">
                <a:solidFill>
                  <a:srgbClr val="00187E"/>
                </a:solidFill>
                <a:latin typeface="Arial" pitchFamily="34" charset="0"/>
              </a:rPr>
              <a:t>nominal DBA module</a:t>
            </a:r>
            <a:r>
              <a:rPr lang="en-US" sz="1400">
                <a:latin typeface="Arial" pitchFamily="34" charset="0"/>
              </a:rPr>
              <a:t> with klystron and modulator with all parameters</a:t>
            </a:r>
          </a:p>
          <a:p>
            <a:pPr marL="354013" lvl="1" indent="-174625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>
                <a:latin typeface="Arial" pitchFamily="34" charset="0"/>
              </a:rPr>
              <a:t>Demonstrates </a:t>
            </a:r>
            <a:r>
              <a:rPr lang="en-US" sz="1400">
                <a:solidFill>
                  <a:srgbClr val="00187E"/>
                </a:solidFill>
                <a:latin typeface="Arial" pitchFamily="34" charset="0"/>
              </a:rPr>
              <a:t>two beam acceleration over significant distance</a:t>
            </a:r>
            <a:r>
              <a:rPr lang="en-US" sz="1400">
                <a:latin typeface="Arial" pitchFamily="34" charset="0"/>
              </a:rPr>
              <a:t> with fully nominal modules</a:t>
            </a:r>
          </a:p>
          <a:p>
            <a:pPr marL="354013" lvl="1" indent="-174625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>
                <a:solidFill>
                  <a:srgbClr val="00187E"/>
                </a:solidFill>
                <a:latin typeface="Arial" pitchFamily="34" charset="0"/>
              </a:rPr>
              <a:t>Forces pre-series production</a:t>
            </a:r>
            <a:r>
              <a:rPr lang="en-US" sz="1400">
                <a:latin typeface="Arial" pitchFamily="34" charset="0"/>
              </a:rPr>
              <a:t> of all mass produced components → </a:t>
            </a:r>
            <a:r>
              <a:rPr lang="en-US" sz="1400">
                <a:solidFill>
                  <a:srgbClr val="00187E"/>
                </a:solidFill>
                <a:latin typeface="Arial" pitchFamily="34" charset="0"/>
              </a:rPr>
              <a:t>Industrialization</a:t>
            </a:r>
            <a:r>
              <a:rPr lang="en-US" sz="1400">
                <a:latin typeface="Arial" pitchFamily="34" charset="0"/>
              </a:rPr>
              <a:t>  </a:t>
            </a:r>
          </a:p>
          <a:p>
            <a:pPr marL="354013" lvl="1" indent="-174625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>
                <a:latin typeface="Arial" pitchFamily="34" charset="0"/>
              </a:rPr>
              <a:t>Well suited to create </a:t>
            </a:r>
            <a:r>
              <a:rPr lang="en-US" sz="1400">
                <a:solidFill>
                  <a:srgbClr val="00187E"/>
                </a:solidFill>
                <a:latin typeface="Arial" pitchFamily="34" charset="0"/>
              </a:rPr>
              <a:t>confidence in CLIC technology</a:t>
            </a:r>
            <a:r>
              <a:rPr lang="en-US" sz="1400">
                <a:latin typeface="Arial" pitchFamily="34" charset="0"/>
              </a:rPr>
              <a:t> </a:t>
            </a:r>
          </a:p>
          <a:p>
            <a:pPr marL="354013" lvl="1" indent="-174625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>
                <a:latin typeface="Arial" pitchFamily="34" charset="0"/>
              </a:rPr>
              <a:t>All hardware investment is </a:t>
            </a:r>
            <a:r>
              <a:rPr lang="en-US" sz="1400">
                <a:solidFill>
                  <a:srgbClr val="00187E"/>
                </a:solidFill>
                <a:latin typeface="Arial" pitchFamily="34" charset="0"/>
              </a:rPr>
              <a:t>re-usable for real CLIC</a:t>
            </a:r>
          </a:p>
          <a:p>
            <a:pPr marL="354013" lvl="1" indent="-174625" algn="l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en-US" sz="800">
              <a:latin typeface="Arial" pitchFamily="34" charset="0"/>
            </a:endParaRPr>
          </a:p>
          <a:p>
            <a:pPr marL="354013" lvl="1" indent="-174625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b="1">
                <a:solidFill>
                  <a:srgbClr val="CC0000"/>
                </a:solidFill>
                <a:latin typeface="Arial" pitchFamily="34" charset="0"/>
              </a:rPr>
              <a:t>Expensive</a:t>
            </a:r>
            <a:r>
              <a:rPr lang="en-US" sz="1400">
                <a:solidFill>
                  <a:srgbClr val="CC0000"/>
                </a:solidFill>
                <a:latin typeface="Arial" pitchFamily="34" charset="0"/>
              </a:rPr>
              <a:t> </a:t>
            </a:r>
            <a:r>
              <a:rPr lang="en-US" sz="1400">
                <a:latin typeface="Arial" pitchFamily="34" charset="0"/>
              </a:rPr>
              <a:t>– will absorb almost all planned budget</a:t>
            </a:r>
          </a:p>
          <a:p>
            <a:pPr marL="354013" lvl="1" indent="-174625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b="1">
                <a:solidFill>
                  <a:srgbClr val="CC0000"/>
                </a:solidFill>
                <a:latin typeface="Arial" pitchFamily="34" charset="0"/>
              </a:rPr>
              <a:t>Schedule too long</a:t>
            </a:r>
            <a:r>
              <a:rPr lang="en-US" sz="1400">
                <a:solidFill>
                  <a:srgbClr val="CC0000"/>
                </a:solidFill>
                <a:latin typeface="Arial" pitchFamily="34" charset="0"/>
              </a:rPr>
              <a:t> </a:t>
            </a:r>
            <a:r>
              <a:rPr lang="en-US" sz="1400">
                <a:latin typeface="Arial" pitchFamily="34" charset="0"/>
              </a:rPr>
              <a:t>– results with beam not before 2015</a:t>
            </a:r>
          </a:p>
          <a:p>
            <a:pPr marL="354013" lvl="1" indent="-174625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>
                <a:solidFill>
                  <a:srgbClr val="CC0000"/>
                </a:solidFill>
                <a:latin typeface="Arial" pitchFamily="34" charset="0"/>
              </a:rPr>
              <a:t>No obvious use</a:t>
            </a:r>
            <a:r>
              <a:rPr lang="en-US" sz="1400">
                <a:latin typeface="Arial" pitchFamily="34" charset="0"/>
              </a:rPr>
              <a:t> of 6.5 GeV main beam but for testing</a:t>
            </a:r>
            <a:endParaRPr lang="de-CH" sz="1400">
              <a:latin typeface="Arial" pitchFamily="34" charset="0"/>
            </a:endParaRPr>
          </a:p>
          <a:p>
            <a:pPr marL="354013" lvl="1" indent="-174625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>
                <a:latin typeface="Arial" pitchFamily="34" charset="0"/>
              </a:rPr>
              <a:t>Drive beam dynamics more </a:t>
            </a:r>
          </a:p>
          <a:p>
            <a:pPr marL="354013" lvl="1" indent="-174625" algn="l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sz="1400">
                <a:latin typeface="Arial" pitchFamily="34" charset="0"/>
              </a:rPr>
              <a:t>	difficult than in real CLIC (like in CTF3)</a:t>
            </a:r>
          </a:p>
          <a:p>
            <a:pPr marL="354013" lvl="1" indent="-174625" algn="l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de-CH" sz="140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447800"/>
            <a:ext cx="5929313" cy="347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79525" y="757238"/>
            <a:ext cx="3719801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266700" indent="-266700" algn="l" eaLnBrk="1" hangingPunct="1">
              <a:lnSpc>
                <a:spcPct val="150000"/>
              </a:lnSpc>
            </a:pP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CLIC 0 initial costing by Hans</a:t>
            </a:r>
            <a:endParaRPr lang="en-US" sz="1800" dirty="0">
              <a:solidFill>
                <a:srgbClr val="000099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79525" y="757238"/>
            <a:ext cx="6242093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266700" indent="-266700" algn="l" eaLnBrk="1" hangingPunct="1">
              <a:lnSpc>
                <a:spcPct val="150000"/>
              </a:lnSpc>
            </a:pP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CLIC 0 by scaling CLIC costing by Chris </a:t>
            </a:r>
            <a:r>
              <a:rPr lang="en-US" dirty="0" err="1" smtClean="0">
                <a:solidFill>
                  <a:srgbClr val="000099"/>
                </a:solidFill>
                <a:latin typeface="Calibri" pitchFamily="34" charset="0"/>
              </a:rPr>
              <a:t>Adolphsen</a:t>
            </a:r>
            <a:endParaRPr lang="en-US" sz="1800" dirty="0">
              <a:solidFill>
                <a:srgbClr val="000099"/>
              </a:solidFill>
              <a:latin typeface="Calibri" pitchFamily="34" charset="0"/>
            </a:endParaRPr>
          </a:p>
        </p:txBody>
      </p:sp>
      <p:pic>
        <p:nvPicPr>
          <p:cNvPr id="9144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6802" y="1646459"/>
            <a:ext cx="5974816" cy="4486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Oval 5"/>
          <p:cNvSpPr/>
          <p:nvPr/>
        </p:nvSpPr>
        <p:spPr bwMode="auto">
          <a:xfrm>
            <a:off x="6992470" y="5770709"/>
            <a:ext cx="660827" cy="52251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4463" y="833718"/>
            <a:ext cx="607695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eaLnBrk="1" hangingPunct="1"/>
            <a:r>
              <a:rPr lang="en-US" dirty="0">
                <a:solidFill>
                  <a:srgbClr val="00187E"/>
                </a:solidFill>
                <a:latin typeface="Calibri" pitchFamily="34" charset="0"/>
              </a:rPr>
              <a:t>Tentative schedule for CLIC R&amp;D  </a:t>
            </a:r>
            <a:r>
              <a:rPr lang="en-US" dirty="0" smtClean="0">
                <a:solidFill>
                  <a:srgbClr val="00187E"/>
                </a:solidFill>
                <a:latin typeface="Calibri" pitchFamily="34" charset="0"/>
              </a:rPr>
              <a:t>2010-2016 </a:t>
            </a:r>
            <a:endParaRPr lang="en-US" dirty="0">
              <a:solidFill>
                <a:srgbClr val="00187E"/>
              </a:solidFill>
              <a:latin typeface="Calibri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832" y="1529123"/>
            <a:ext cx="8653462" cy="38242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0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1516" y="734792"/>
            <a:ext cx="5077523" cy="59659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3" name="Rectangle 46"/>
          <p:cNvSpPr>
            <a:spLocks noChangeArrowheads="1"/>
          </p:cNvSpPr>
          <p:nvPr/>
        </p:nvSpPr>
        <p:spPr bwMode="auto">
          <a:xfrm>
            <a:off x="353515" y="734792"/>
            <a:ext cx="2980303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</a:rPr>
              <a:t>First estimate for structures</a:t>
            </a:r>
          </a:p>
          <a:p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</a:rPr>
              <a:t>(Walter)</a:t>
            </a:r>
            <a:endParaRPr lang="en-US" sz="1800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5" name="Oval 99"/>
          <p:cNvSpPr>
            <a:spLocks noChangeArrowheads="1"/>
          </p:cNvSpPr>
          <p:nvPr/>
        </p:nvSpPr>
        <p:spPr bwMode="auto">
          <a:xfrm>
            <a:off x="5146581" y="6517481"/>
            <a:ext cx="722299" cy="269206"/>
          </a:xfrm>
          <a:prstGeom prst="ellipse">
            <a:avLst/>
          </a:prstGeom>
          <a:noFill/>
          <a:ln w="38100" algn="ctr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3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146" y="2466575"/>
            <a:ext cx="8275704" cy="41122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3" name="Rectangle 46"/>
          <p:cNvSpPr>
            <a:spLocks noChangeArrowheads="1"/>
          </p:cNvSpPr>
          <p:nvPr/>
        </p:nvSpPr>
        <p:spPr bwMode="auto">
          <a:xfrm>
            <a:off x="201786" y="734792"/>
            <a:ext cx="3256029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</a:rPr>
              <a:t>First estimate for  injectors studies &amp; structures testing </a:t>
            </a:r>
          </a:p>
          <a:p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</a:rPr>
              <a:t>(Steffen)</a:t>
            </a:r>
            <a:endParaRPr lang="en-US" sz="1800" dirty="0">
              <a:solidFill>
                <a:srgbClr val="000099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3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375" y="954088"/>
            <a:ext cx="5299075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03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2063" y="3660775"/>
            <a:ext cx="5208587" cy="319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03172" name="Rectangle 4"/>
          <p:cNvSpPr>
            <a:spLocks noChangeArrowheads="1"/>
          </p:cNvSpPr>
          <p:nvPr/>
        </p:nvSpPr>
        <p:spPr bwMode="auto">
          <a:xfrm>
            <a:off x="2725738" y="6672263"/>
            <a:ext cx="4119562" cy="185737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3173" name="Rectangle 5"/>
          <p:cNvSpPr>
            <a:spLocks noChangeArrowheads="1"/>
          </p:cNvSpPr>
          <p:nvPr/>
        </p:nvSpPr>
        <p:spPr bwMode="auto">
          <a:xfrm>
            <a:off x="206375" y="4508500"/>
            <a:ext cx="3440113" cy="18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7800" indent="-177800" algn="l">
              <a:buFontTx/>
              <a:buChar char="•"/>
              <a:tabLst>
                <a:tab pos="3592513" algn="l"/>
              </a:tabLst>
            </a:pPr>
            <a:r>
              <a:rPr lang="en-US" sz="1400" dirty="0">
                <a:solidFill>
                  <a:srgbClr val="00187E"/>
                </a:solidFill>
                <a:latin typeface="Arial" pitchFamily="34" charset="0"/>
              </a:rPr>
              <a:t>Smaller transverse </a:t>
            </a:r>
            <a:r>
              <a:rPr lang="en-US" sz="1400" dirty="0" err="1">
                <a:solidFill>
                  <a:srgbClr val="00187E"/>
                </a:solidFill>
                <a:latin typeface="Arial" pitchFamily="34" charset="0"/>
              </a:rPr>
              <a:t>emittance</a:t>
            </a:r>
            <a:endParaRPr lang="en-US" sz="1400" dirty="0">
              <a:solidFill>
                <a:srgbClr val="00187E"/>
              </a:solidFill>
              <a:latin typeface="Arial" pitchFamily="34" charset="0"/>
            </a:endParaRP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r>
              <a:rPr lang="en-US" sz="1400" dirty="0">
                <a:solidFill>
                  <a:srgbClr val="00187E"/>
                </a:solidFill>
                <a:latin typeface="Arial" pitchFamily="34" charset="0"/>
              </a:rPr>
              <a:t>Shorter bunches, no energy tails</a:t>
            </a: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r>
              <a:rPr lang="en-US" sz="1400" dirty="0">
                <a:solidFill>
                  <a:srgbClr val="00187E"/>
                </a:solidFill>
                <a:latin typeface="Arial" pitchFamily="34" charset="0"/>
              </a:rPr>
              <a:t>No satellites </a:t>
            </a: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r>
              <a:rPr lang="en-US" sz="1400" dirty="0">
                <a:solidFill>
                  <a:srgbClr val="CC0000"/>
                </a:solidFill>
                <a:latin typeface="Arial" pitchFamily="34" charset="0"/>
              </a:rPr>
              <a:t>Lower current</a:t>
            </a: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endParaRPr lang="de-CH" sz="800" dirty="0">
              <a:solidFill>
                <a:srgbClr val="CC0000"/>
              </a:solidFill>
              <a:latin typeface="Arial" pitchFamily="34" charset="0"/>
            </a:endParaRPr>
          </a:p>
          <a:p>
            <a:pPr marL="177800" indent="-177800" algn="l">
              <a:tabLst>
                <a:tab pos="3592513" algn="l"/>
              </a:tabLst>
            </a:pPr>
            <a:r>
              <a:rPr lang="en-US" sz="1000" dirty="0">
                <a:solidFill>
                  <a:srgbClr val="00187E"/>
                </a:solidFill>
                <a:latin typeface="Arial" pitchFamily="34" charset="0"/>
              </a:rPr>
              <a:t>Single bunch option will allow </a:t>
            </a: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r>
              <a:rPr lang="en-US" sz="1000" dirty="0">
                <a:solidFill>
                  <a:srgbClr val="00187E"/>
                </a:solidFill>
                <a:latin typeface="Arial" pitchFamily="34" charset="0"/>
              </a:rPr>
              <a:t>Check and correction of beam optics with high precision</a:t>
            </a: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r>
              <a:rPr lang="en-US" sz="1000" dirty="0">
                <a:solidFill>
                  <a:srgbClr val="00187E"/>
                </a:solidFill>
                <a:latin typeface="Arial" pitchFamily="34" charset="0"/>
              </a:rPr>
              <a:t>CSR measurements with high precision in DL, CR and TL2 bunch compressor. </a:t>
            </a: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r>
              <a:rPr lang="en-US" sz="1000" dirty="0">
                <a:solidFill>
                  <a:srgbClr val="00187E"/>
                </a:solidFill>
                <a:latin typeface="Arial" pitchFamily="34" charset="0"/>
              </a:rPr>
              <a:t>δ response of PETS and beam instrumentation</a:t>
            </a:r>
          </a:p>
          <a:p>
            <a:pPr marL="177800" indent="-177800" algn="l">
              <a:buFontTx/>
              <a:buChar char="•"/>
              <a:tabLst>
                <a:tab pos="3592513" algn="l"/>
              </a:tabLst>
            </a:pPr>
            <a:r>
              <a:rPr lang="en-US" sz="1000" dirty="0">
                <a:solidFill>
                  <a:srgbClr val="00187E"/>
                </a:solidFill>
                <a:latin typeface="Arial" pitchFamily="34" charset="0"/>
              </a:rPr>
              <a:t>…  </a:t>
            </a:r>
          </a:p>
        </p:txBody>
      </p:sp>
      <p:pic>
        <p:nvPicPr>
          <p:cNvPr id="903174" name="Picture 13" descr="IMG_055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56338" y="2071688"/>
            <a:ext cx="2117725" cy="158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3175" name="Rectangle 7"/>
          <p:cNvSpPr>
            <a:spLocks noChangeArrowheads="1"/>
          </p:cNvSpPr>
          <p:nvPr/>
        </p:nvSpPr>
        <p:spPr bwMode="auto">
          <a:xfrm>
            <a:off x="0" y="863600"/>
            <a:ext cx="5697538" cy="4048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3176" name="Rectangle 8"/>
          <p:cNvSpPr>
            <a:spLocks noChangeArrowheads="1"/>
          </p:cNvSpPr>
          <p:nvPr/>
        </p:nvSpPr>
        <p:spPr bwMode="auto">
          <a:xfrm>
            <a:off x="511228" y="819150"/>
            <a:ext cx="470058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CC0000"/>
                </a:solidFill>
                <a:latin typeface="Arial" pitchFamily="34" charset="0"/>
              </a:rPr>
              <a:t>Photo-injector option full implementation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937037" y="714432"/>
            <a:ext cx="3073613" cy="12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15 – Probably only dedicated tests in CTF2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44525" y="1458913"/>
            <a:ext cx="7872413" cy="334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lnSpc>
                <a:spcPct val="150000"/>
              </a:lnSpc>
            </a:pPr>
            <a:r>
              <a:rPr lang="en-US" sz="1800">
                <a:solidFill>
                  <a:srgbClr val="000099"/>
                </a:solidFill>
                <a:latin typeface="Arial" pitchFamily="34" charset="0"/>
              </a:rPr>
              <a:t>What hardware work is desirable for the TDR ?</a:t>
            </a:r>
          </a:p>
          <a:p>
            <a:pPr algn="l" eaLnBrk="1" hangingPunct="1">
              <a:lnSpc>
                <a:spcPct val="150000"/>
              </a:lnSpc>
            </a:pPr>
            <a:endParaRPr lang="en-US" sz="1800">
              <a:solidFill>
                <a:srgbClr val="000099"/>
              </a:solidFill>
              <a:latin typeface="Arial" pitchFamily="34" charset="0"/>
            </a:endParaRPr>
          </a:p>
          <a:p>
            <a:pPr algn="l" eaLnBrk="1" hangingPunct="1"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Full technical design</a:t>
            </a:r>
            <a:r>
              <a:rPr lang="en-US" sz="1600">
                <a:solidFill>
                  <a:srgbClr val="00187E"/>
                </a:solidFill>
                <a:latin typeface="Arial" pitchFamily="34" charset="0"/>
              </a:rPr>
              <a:t>,</a:t>
            </a:r>
            <a:r>
              <a:rPr lang="en-US" sz="1600">
                <a:latin typeface="Arial" pitchFamily="34" charset="0"/>
              </a:rPr>
              <a:t> </a:t>
            </a:r>
            <a:r>
              <a:rPr lang="en-US" sz="1600" i="1">
                <a:solidFill>
                  <a:srgbClr val="00187E"/>
                </a:solidFill>
                <a:latin typeface="Arial" pitchFamily="34" charset="0"/>
              </a:rPr>
              <a:t>prototypes and industrialization</a:t>
            </a:r>
            <a:r>
              <a:rPr lang="en-US" sz="1600">
                <a:latin typeface="Arial" pitchFamily="34" charset="0"/>
              </a:rPr>
              <a:t> for all </a:t>
            </a:r>
            <a:r>
              <a:rPr lang="en-US" sz="1600">
                <a:solidFill>
                  <a:srgbClr val="CC0000"/>
                </a:solidFill>
                <a:latin typeface="Arial" pitchFamily="34" charset="0"/>
              </a:rPr>
              <a:t>schedule critical items</a:t>
            </a:r>
            <a:r>
              <a:rPr lang="en-US" sz="1600">
                <a:latin typeface="Arial" pitchFamily="34" charset="0"/>
              </a:rPr>
              <a:t>:</a:t>
            </a:r>
          </a:p>
          <a:p>
            <a:pPr algn="l" eaLnBrk="1" hangingPunct="1">
              <a:lnSpc>
                <a:spcPct val="150000"/>
              </a:lnSpc>
            </a:pPr>
            <a:endParaRPr lang="en-US" sz="1600">
              <a:latin typeface="Arial" pitchFamily="34" charset="0"/>
            </a:endParaRPr>
          </a:p>
          <a:p>
            <a:pPr marL="442913" lvl="1" indent="-171450" algn="l" eaLnBrk="1" hangingPunct="1">
              <a:lnSpc>
                <a:spcPct val="150000"/>
              </a:lnSpc>
              <a:buFontTx/>
              <a:buChar char="•"/>
            </a:pPr>
            <a:r>
              <a:rPr lang="en-US" sz="1400">
                <a:latin typeface="Arial" pitchFamily="34" charset="0"/>
              </a:rPr>
              <a:t> Nominal </a:t>
            </a:r>
            <a:r>
              <a:rPr lang="en-US" sz="1400">
                <a:solidFill>
                  <a:srgbClr val="CC0000"/>
                </a:solidFill>
                <a:latin typeface="Arial" pitchFamily="34" charset="0"/>
              </a:rPr>
              <a:t>two beam modules</a:t>
            </a:r>
            <a:r>
              <a:rPr lang="en-US" sz="1400">
                <a:latin typeface="Arial" pitchFamily="34" charset="0"/>
              </a:rPr>
              <a:t> with all features this includes </a:t>
            </a:r>
            <a:r>
              <a:rPr lang="en-US" sz="1400">
                <a:solidFill>
                  <a:srgbClr val="00187E"/>
                </a:solidFill>
                <a:latin typeface="Arial" pitchFamily="34" charset="0"/>
              </a:rPr>
              <a:t>accelerating structures &amp; PETS</a:t>
            </a:r>
            <a:r>
              <a:rPr lang="en-US" sz="1400">
                <a:latin typeface="Arial" pitchFamily="34" charset="0"/>
              </a:rPr>
              <a:t>    </a:t>
            </a:r>
          </a:p>
          <a:p>
            <a:pPr marL="442913" lvl="1" indent="-171450" algn="l" eaLnBrk="1" hangingPunct="1">
              <a:lnSpc>
                <a:spcPct val="150000"/>
              </a:lnSpc>
              <a:buFontTx/>
              <a:buChar char="•"/>
            </a:pPr>
            <a:r>
              <a:rPr lang="en-US" sz="1400">
                <a:latin typeface="Arial" pitchFamily="34" charset="0"/>
              </a:rPr>
              <a:t> </a:t>
            </a:r>
            <a:r>
              <a:rPr lang="en-US" sz="1400">
                <a:solidFill>
                  <a:srgbClr val="CC0000"/>
                </a:solidFill>
                <a:latin typeface="Arial" pitchFamily="34" charset="0"/>
              </a:rPr>
              <a:t>Drive beam accelerator units</a:t>
            </a:r>
            <a:r>
              <a:rPr lang="en-US" sz="1400">
                <a:latin typeface="Arial" pitchFamily="34" charset="0"/>
              </a:rPr>
              <a:t> (</a:t>
            </a:r>
            <a:r>
              <a:rPr lang="en-US" sz="1400">
                <a:solidFill>
                  <a:srgbClr val="00187E"/>
                </a:solidFill>
                <a:latin typeface="Arial" pitchFamily="34" charset="0"/>
              </a:rPr>
              <a:t>modulator, klystron, RF network, accelerating structure</a:t>
            </a:r>
            <a:r>
              <a:rPr lang="en-US" sz="1400">
                <a:latin typeface="Arial" pitchFamily="34" charset="0"/>
              </a:rPr>
              <a:t>)</a:t>
            </a:r>
          </a:p>
          <a:p>
            <a:pPr marL="442913" lvl="1" indent="-171450" algn="l" eaLnBrk="1" hangingPunct="1">
              <a:lnSpc>
                <a:spcPct val="150000"/>
              </a:lnSpc>
              <a:buFontTx/>
              <a:buChar char="•"/>
            </a:pPr>
            <a:r>
              <a:rPr lang="de-CH" sz="1400">
                <a:latin typeface="Arial" pitchFamily="34" charset="0"/>
              </a:rPr>
              <a:t> ...</a:t>
            </a:r>
            <a:endParaRPr lang="en-US" sz="1400">
              <a:latin typeface="Arial" pitchFamily="34" charset="0"/>
            </a:endParaRPr>
          </a:p>
          <a:p>
            <a:pPr algn="l" eaLnBrk="1" hangingPunct="1">
              <a:lnSpc>
                <a:spcPct val="150000"/>
              </a:lnSpc>
            </a:pPr>
            <a:endParaRPr lang="en-US" sz="1600">
              <a:latin typeface="Arial" pitchFamily="34" charset="0"/>
            </a:endParaRPr>
          </a:p>
          <a:p>
            <a:pPr algn="l" eaLnBrk="1" hangingPunct="1"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Full technical design</a:t>
            </a:r>
            <a:r>
              <a:rPr lang="en-US" sz="1600">
                <a:solidFill>
                  <a:srgbClr val="00187E"/>
                </a:solidFill>
                <a:latin typeface="Arial" pitchFamily="34" charset="0"/>
              </a:rPr>
              <a:t> and </a:t>
            </a:r>
            <a:r>
              <a:rPr lang="en-US" sz="1600" i="1">
                <a:solidFill>
                  <a:srgbClr val="00187E"/>
                </a:solidFill>
                <a:latin typeface="Arial" pitchFamily="34" charset="0"/>
              </a:rPr>
              <a:t>prototypes</a:t>
            </a:r>
            <a:r>
              <a:rPr lang="en-US" sz="1600">
                <a:latin typeface="Arial" pitchFamily="34" charset="0"/>
              </a:rPr>
              <a:t> (when applicable) for all </a:t>
            </a:r>
            <a:r>
              <a:rPr lang="en-US" sz="1600">
                <a:solidFill>
                  <a:srgbClr val="CC0000"/>
                </a:solidFill>
                <a:latin typeface="Arial" pitchFamily="34" charset="0"/>
              </a:rPr>
              <a:t>critical components</a:t>
            </a:r>
            <a:endParaRPr lang="en-US" sz="160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1213" y="955675"/>
            <a:ext cx="6164262" cy="34702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266700" indent="-266700" algn="l" eaLnBrk="1" hangingPunct="1">
              <a:lnSpc>
                <a:spcPct val="150000"/>
              </a:lnSpc>
            </a:pPr>
            <a:r>
              <a:rPr lang="en-US" sz="1800">
                <a:solidFill>
                  <a:srgbClr val="000099"/>
                </a:solidFill>
                <a:latin typeface="Arial" pitchFamily="34" charset="0"/>
              </a:rPr>
              <a:t>Some issues to be considered</a:t>
            </a:r>
          </a:p>
          <a:p>
            <a:pPr marL="266700" indent="-266700" algn="l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en-US" sz="1400">
              <a:latin typeface="Arial" pitchFamily="34" charset="0"/>
            </a:endParaRPr>
          </a:p>
          <a:p>
            <a:pPr marL="266700" indent="-26670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>
                <a:latin typeface="Arial" pitchFamily="34" charset="0"/>
              </a:rPr>
              <a:t>R&amp;D on low emittance generation (ATF, SR sources, …)</a:t>
            </a:r>
          </a:p>
          <a:p>
            <a:pPr marL="266700" indent="-26670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>
                <a:latin typeface="Arial" pitchFamily="34" charset="0"/>
              </a:rPr>
              <a:t>R&amp;D on low emittance transport (SLC heritage, Linac driven FEL’s, …) </a:t>
            </a:r>
          </a:p>
          <a:p>
            <a:pPr marL="266700" indent="-26670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>
                <a:latin typeface="Arial" pitchFamily="34" charset="0"/>
              </a:rPr>
              <a:t>R&amp;D on CLIC final focus parameters and stability (ATF2, …)</a:t>
            </a:r>
          </a:p>
          <a:p>
            <a:pPr marL="266700" indent="-26670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>
                <a:latin typeface="Arial" pitchFamily="34" charset="0"/>
              </a:rPr>
              <a:t>R&amp;D of injector parameters (polarised e</a:t>
            </a:r>
            <a:r>
              <a:rPr lang="en-US" sz="1400" baseline="30000">
                <a:latin typeface="Arial" pitchFamily="34" charset="0"/>
              </a:rPr>
              <a:t>-</a:t>
            </a:r>
            <a:r>
              <a:rPr lang="en-US" sz="1400">
                <a:latin typeface="Arial" pitchFamily="34" charset="0"/>
              </a:rPr>
              <a:t>, unpolarised and polarised e</a:t>
            </a:r>
            <a:r>
              <a:rPr lang="en-US" sz="1400" baseline="30000">
                <a:latin typeface="Arial" pitchFamily="34" charset="0"/>
              </a:rPr>
              <a:t>+</a:t>
            </a:r>
            <a:r>
              <a:rPr lang="en-US" sz="1400">
                <a:latin typeface="Arial" pitchFamily="34" charset="0"/>
              </a:rPr>
              <a:t>) </a:t>
            </a:r>
          </a:p>
          <a:p>
            <a:pPr marL="266700" indent="-26670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>
                <a:latin typeface="Arial" pitchFamily="34" charset="0"/>
              </a:rPr>
              <a:t>Integration of R&amp;D program with other relevant facilities around the world</a:t>
            </a:r>
          </a:p>
          <a:p>
            <a:pPr marL="266700" indent="-26670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>
                <a:latin typeface="Arial" pitchFamily="34" charset="0"/>
              </a:rPr>
              <a:t>…</a:t>
            </a:r>
          </a:p>
          <a:p>
            <a:pPr marL="266700" indent="-266700" algn="l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en-US" sz="1400">
              <a:latin typeface="Arial" pitchFamily="34" charset="0"/>
            </a:endParaRPr>
          </a:p>
          <a:p>
            <a:pPr marL="266700" indent="-266700" algn="l" eaLnBrk="1" hangingPunct="1">
              <a:lnSpc>
                <a:spcPct val="150000"/>
              </a:lnSpc>
            </a:pPr>
            <a:endParaRPr lang="en-US" sz="1800">
              <a:solidFill>
                <a:srgbClr val="000099"/>
              </a:solidFill>
              <a:latin typeface="Calibri" pitchFamily="34" charset="0"/>
            </a:endParaRPr>
          </a:p>
        </p:txBody>
      </p:sp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2760663" y="3767138"/>
            <a:ext cx="5297487" cy="2643187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2913" indent="-261938" algn="l" eaLnBrk="1" hangingPunct="1">
              <a:lnSpc>
                <a:spcPct val="150000"/>
              </a:lnSpc>
              <a:spcAft>
                <a:spcPts val="600"/>
              </a:spcAft>
            </a:pPr>
            <a:r>
              <a:rPr lang="en-US" sz="1800" i="1">
                <a:solidFill>
                  <a:srgbClr val="000099"/>
                </a:solidFill>
                <a:latin typeface="Arial" pitchFamily="34" charset="0"/>
              </a:rPr>
              <a:t>Future facilities should provide </a:t>
            </a:r>
          </a:p>
          <a:p>
            <a:pPr marL="442913" indent="-261938" algn="l" eaLnBrk="1" hangingPunct="1">
              <a:spcAft>
                <a:spcPts val="1200"/>
              </a:spcAft>
              <a:buFont typeface="Arial" pitchFamily="34" charset="0"/>
              <a:buChar char="•"/>
            </a:pPr>
            <a:endParaRPr lang="en-US" sz="1400">
              <a:latin typeface="Arial" pitchFamily="34" charset="0"/>
            </a:endParaRPr>
          </a:p>
          <a:p>
            <a:pPr marL="442913" indent="-261938" algn="l" eaLnBrk="1" hangingPunct="1">
              <a:spcAft>
                <a:spcPts val="1200"/>
              </a:spcAft>
              <a:buFont typeface="Arial" pitchFamily="34" charset="0"/>
              <a:buChar char="•"/>
            </a:pPr>
            <a:r>
              <a:rPr lang="en-US" sz="1400">
                <a:latin typeface="Arial" pitchFamily="34" charset="0"/>
              </a:rPr>
              <a:t>Engineering test-bed for critical components and industrialization of mass produced components</a:t>
            </a:r>
          </a:p>
          <a:p>
            <a:pPr marL="442913" indent="-261938" algn="l" eaLnBrk="1" hangingPunct="1"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1400">
                <a:latin typeface="Arial" pitchFamily="34" charset="0"/>
              </a:rPr>
              <a:t>Make a convincing case for project readiness</a:t>
            </a:r>
          </a:p>
          <a:p>
            <a:pPr marL="442913" indent="-261938" algn="l" eaLnBrk="1" hangingPunct="1"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1400">
                <a:latin typeface="Arial" pitchFamily="34" charset="0"/>
              </a:rPr>
              <a:t>Provide X-band</a:t>
            </a:r>
            <a:r>
              <a:rPr lang="en-US" sz="1400" i="1">
                <a:latin typeface="Arial" pitchFamily="34" charset="0"/>
              </a:rPr>
              <a:t> </a:t>
            </a:r>
            <a:r>
              <a:rPr lang="en-US" sz="1400">
                <a:latin typeface="Arial" pitchFamily="34" charset="0"/>
              </a:rPr>
              <a:t>RF testing capabilities</a:t>
            </a:r>
          </a:p>
          <a:p>
            <a:pPr marL="442913" indent="-261938" algn="l" eaLnBrk="1" hangingPunct="1"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</a:pPr>
            <a:endParaRPr lang="en-US" sz="140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9525" y="757238"/>
            <a:ext cx="1776413" cy="6397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266700" indent="-266700" algn="l" eaLnBrk="1" hangingPunct="1">
              <a:lnSpc>
                <a:spcPct val="150000"/>
              </a:lnSpc>
            </a:pPr>
            <a:r>
              <a:rPr lang="en-US" dirty="0">
                <a:solidFill>
                  <a:srgbClr val="000099"/>
                </a:solidFill>
                <a:latin typeface="Calibri" pitchFamily="34" charset="0"/>
              </a:rPr>
              <a:t>CERN MTP</a:t>
            </a:r>
            <a:endParaRPr lang="en-US" sz="1800" dirty="0">
              <a:solidFill>
                <a:srgbClr val="000099"/>
              </a:solidFill>
              <a:latin typeface="Calibri" pitchFamily="34" charset="0"/>
            </a:endParaRPr>
          </a:p>
        </p:txBody>
      </p:sp>
      <p:sp>
        <p:nvSpPr>
          <p:cNvPr id="909333" name="Line 21"/>
          <p:cNvSpPr>
            <a:spLocks noChangeShapeType="1"/>
          </p:cNvSpPr>
          <p:nvPr/>
        </p:nvSpPr>
        <p:spPr bwMode="auto">
          <a:xfrm flipV="1">
            <a:off x="7239000" y="914400"/>
            <a:ext cx="76200" cy="685800"/>
          </a:xfrm>
          <a:prstGeom prst="line">
            <a:avLst/>
          </a:prstGeom>
          <a:noFill/>
          <a:ln w="19050">
            <a:noFill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567258" y="5323907"/>
            <a:ext cx="80216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lnSpc>
                <a:spcPct val="150000"/>
              </a:lnSpc>
            </a:pPr>
            <a:r>
              <a:rPr lang="en-US" sz="1600" dirty="0">
                <a:solidFill>
                  <a:srgbClr val="000099"/>
                </a:solidFill>
                <a:latin typeface="Arial" pitchFamily="34" charset="0"/>
              </a:rPr>
              <a:t>Expect additional resources from collaborators (from </a:t>
            </a:r>
            <a:r>
              <a:rPr lang="en-US" sz="16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½</a:t>
            </a:r>
            <a:r>
              <a:rPr lang="en-US" sz="1600" dirty="0">
                <a:solidFill>
                  <a:srgbClr val="000099"/>
                </a:solidFill>
                <a:latin typeface="Arial" pitchFamily="34" charset="0"/>
              </a:rPr>
              <a:t> to about the same level)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464270" y="4608514"/>
            <a:ext cx="1994457" cy="29931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266700" indent="-266700" algn="l" eaLnBrk="1" hangingPunct="1">
              <a:lnSpc>
                <a:spcPct val="150000"/>
              </a:lnSpc>
            </a:pPr>
            <a:r>
              <a:rPr lang="en-US" sz="1000" dirty="0">
                <a:latin typeface="Calibri" pitchFamily="34" charset="0"/>
              </a:rPr>
              <a:t>CLIC M+P Resources (MCHF) / year</a:t>
            </a:r>
          </a:p>
        </p:txBody>
      </p:sp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8517" y="1600200"/>
            <a:ext cx="3897359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1"/>
          <p:cNvSpPr txBox="1"/>
          <p:nvPr/>
        </p:nvSpPr>
        <p:spPr>
          <a:xfrm>
            <a:off x="4976812" y="4608514"/>
            <a:ext cx="1659429" cy="29931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266700" indent="-266700" algn="l" eaLnBrk="1" hangingPunct="1">
              <a:lnSpc>
                <a:spcPct val="150000"/>
              </a:lnSpc>
            </a:pPr>
            <a:r>
              <a:rPr lang="en-US" sz="1000" dirty="0">
                <a:latin typeface="Calibri" pitchFamily="34" charset="0"/>
              </a:rPr>
              <a:t>CLIC M+P Resources (MCHF</a:t>
            </a:r>
            <a:r>
              <a:rPr lang="en-US" sz="1000" dirty="0" smtClean="0">
                <a:latin typeface="Calibri" pitchFamily="34" charset="0"/>
              </a:rPr>
              <a:t>)</a:t>
            </a:r>
            <a:endParaRPr lang="en-US" sz="1000" dirty="0">
              <a:latin typeface="Calibri" pitchFamily="34" charset="0"/>
            </a:endParaRPr>
          </a:p>
        </p:txBody>
      </p:sp>
      <p:pic>
        <p:nvPicPr>
          <p:cNvPr id="7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270" y="1600199"/>
            <a:ext cx="3915469" cy="3008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545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677" y="2243738"/>
            <a:ext cx="8111262" cy="1559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146175" y="744538"/>
            <a:ext cx="350202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-266700" algn="l" eaLnBrk="1" hangingPunct="1">
              <a:lnSpc>
                <a:spcPct val="150000"/>
              </a:lnSpc>
            </a:pPr>
            <a:r>
              <a:rPr lang="en-US">
                <a:solidFill>
                  <a:srgbClr val="000099"/>
                </a:solidFill>
                <a:latin typeface="Calibri" pitchFamily="34" charset="0"/>
              </a:rPr>
              <a:t>EuCARD - FP 7 </a:t>
            </a:r>
            <a:endParaRPr lang="en-US" sz="1800">
              <a:solidFill>
                <a:srgbClr val="000099"/>
              </a:solidFill>
              <a:latin typeface="Calibri" pitchFamily="34" charset="0"/>
            </a:endParaRPr>
          </a:p>
        </p:txBody>
      </p:sp>
      <p:sp>
        <p:nvSpPr>
          <p:cNvPr id="916485" name="Rectangle 5"/>
          <p:cNvSpPr>
            <a:spLocks noChangeArrowheads="1"/>
          </p:cNvSpPr>
          <p:nvPr/>
        </p:nvSpPr>
        <p:spPr bwMode="auto">
          <a:xfrm>
            <a:off x="330200" y="1462088"/>
            <a:ext cx="5953125" cy="4962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de-CH" sz="1400">
                <a:solidFill>
                  <a:srgbClr val="CC0000"/>
                </a:solidFill>
                <a:latin typeface="Arial" pitchFamily="34" charset="0"/>
              </a:rPr>
              <a:t>NClinac (2009-2013) - beginning 1st April 2009</a:t>
            </a:r>
            <a:endParaRPr lang="en-US" sz="1400">
              <a:solidFill>
                <a:srgbClr val="CC0000"/>
              </a:solidFill>
              <a:latin typeface="Arial" pitchFamily="34" charset="0"/>
            </a:endParaRPr>
          </a:p>
          <a:p>
            <a:pPr algn="l">
              <a:spcBef>
                <a:spcPct val="50000"/>
              </a:spcBef>
            </a:pPr>
            <a:endParaRPr lang="en-US" sz="800">
              <a:latin typeface="Arial" pitchFamily="34" charset="0"/>
            </a:endParaRPr>
          </a:p>
          <a:p>
            <a:pPr algn="l">
              <a:spcBef>
                <a:spcPct val="50000"/>
              </a:spcBef>
            </a:pPr>
            <a:r>
              <a:rPr lang="en-US" sz="1400">
                <a:solidFill>
                  <a:srgbClr val="00187E"/>
                </a:solidFill>
                <a:latin typeface="Arial" pitchFamily="34" charset="0"/>
              </a:rPr>
              <a:t>Total: 6,562,118 €, EC request: 2,001,478 €</a:t>
            </a:r>
          </a:p>
          <a:p>
            <a:pPr algn="l">
              <a:spcBef>
                <a:spcPct val="50000"/>
              </a:spcBef>
            </a:pPr>
            <a:endParaRPr lang="de-CH" sz="1400">
              <a:solidFill>
                <a:srgbClr val="00187E"/>
              </a:solidFill>
              <a:latin typeface="Arial" pitchFamily="34" charset="0"/>
            </a:endParaRPr>
          </a:p>
          <a:p>
            <a:pPr algn="l">
              <a:spcBef>
                <a:spcPct val="50000"/>
              </a:spcBef>
            </a:pPr>
            <a:endParaRPr lang="de-CH" sz="1400">
              <a:latin typeface="Arial" pitchFamily="34" charset="0"/>
            </a:endParaRPr>
          </a:p>
          <a:p>
            <a:pPr algn="l">
              <a:spcBef>
                <a:spcPct val="50000"/>
              </a:spcBef>
            </a:pPr>
            <a:r>
              <a:rPr lang="de-CH" sz="1400">
                <a:latin typeface="Arial" pitchFamily="34" charset="0"/>
              </a:rPr>
              <a:t>	</a:t>
            </a:r>
          </a:p>
          <a:p>
            <a:pPr algn="l">
              <a:spcBef>
                <a:spcPct val="50000"/>
              </a:spcBef>
            </a:pPr>
            <a:endParaRPr lang="en-US" sz="800">
              <a:latin typeface="Arial" pitchFamily="34" charset="0"/>
            </a:endParaRPr>
          </a:p>
          <a:p>
            <a:pPr algn="l">
              <a:spcBef>
                <a:spcPct val="50000"/>
              </a:spcBef>
            </a:pPr>
            <a:endParaRPr lang="en-US" sz="1400">
              <a:latin typeface="Arial" pitchFamily="34" charset="0"/>
            </a:endParaRPr>
          </a:p>
          <a:p>
            <a:pPr algn="l">
              <a:spcBef>
                <a:spcPct val="50000"/>
              </a:spcBef>
            </a:pPr>
            <a:endParaRPr lang="en-US" sz="1400">
              <a:latin typeface="Arial" pitchFamily="34" charset="0"/>
            </a:endParaRPr>
          </a:p>
          <a:p>
            <a:pPr algn="l">
              <a:spcBef>
                <a:spcPct val="50000"/>
              </a:spcBef>
            </a:pPr>
            <a:endParaRPr lang="en-US" sz="1400">
              <a:latin typeface="Arial" pitchFamily="34" charset="0"/>
            </a:endParaRPr>
          </a:p>
          <a:p>
            <a:pPr algn="l">
              <a:spcBef>
                <a:spcPct val="50000"/>
              </a:spcBef>
            </a:pPr>
            <a:endParaRPr lang="en-US" sz="1400">
              <a:latin typeface="Arial" pitchFamily="34" charset="0"/>
            </a:endParaRPr>
          </a:p>
          <a:p>
            <a:pPr algn="l">
              <a:spcBef>
                <a:spcPct val="50000"/>
              </a:spcBef>
            </a:pPr>
            <a:endParaRPr lang="en-US" sz="1400">
              <a:latin typeface="Arial" pitchFamily="34" charset="0"/>
            </a:endParaRPr>
          </a:p>
          <a:p>
            <a:pPr algn="l">
              <a:spcBef>
                <a:spcPct val="50000"/>
              </a:spcBef>
            </a:pPr>
            <a:endParaRPr lang="en-US" sz="1400">
              <a:latin typeface="Arial" pitchFamily="34" charset="0"/>
            </a:endParaRPr>
          </a:p>
          <a:p>
            <a:pPr algn="l">
              <a:spcBef>
                <a:spcPct val="50000"/>
              </a:spcBef>
            </a:pPr>
            <a:r>
              <a:rPr lang="en-US" sz="1200">
                <a:latin typeface="Arial" pitchFamily="34" charset="0"/>
              </a:rPr>
              <a:t>Task 9.2: Normal Conducting High Gradient Cavities (G. Riddone/CERN)</a:t>
            </a:r>
          </a:p>
          <a:p>
            <a:pPr algn="l">
              <a:spcBef>
                <a:spcPct val="50000"/>
              </a:spcBef>
            </a:pPr>
            <a:r>
              <a:rPr lang="en-US" sz="1200">
                <a:latin typeface="Arial" pitchFamily="34" charset="0"/>
              </a:rPr>
              <a:t>Task 9.3: Linac and FF Stabilisation (A. Jeremie/LAPP)</a:t>
            </a:r>
          </a:p>
          <a:p>
            <a:pPr algn="l">
              <a:spcBef>
                <a:spcPct val="50000"/>
              </a:spcBef>
            </a:pPr>
            <a:r>
              <a:rPr lang="en-US" sz="1200">
                <a:latin typeface="Arial" pitchFamily="34" charset="0"/>
              </a:rPr>
              <a:t>Task 9.4: Beam Delivery System (G. Blair/RHUL)</a:t>
            </a:r>
          </a:p>
          <a:p>
            <a:pPr algn="l">
              <a:spcBef>
                <a:spcPct val="50000"/>
              </a:spcBef>
            </a:pPr>
            <a:r>
              <a:rPr lang="en-US" sz="1200">
                <a:latin typeface="Arial" pitchFamily="34" charset="0"/>
              </a:rPr>
              <a:t>Task 9.5: Drive Beam Phase Control (F. Marcellini/LNF) </a:t>
            </a:r>
          </a:p>
        </p:txBody>
      </p:sp>
      <p:sp>
        <p:nvSpPr>
          <p:cNvPr id="916487" name="Rectangle 7"/>
          <p:cNvSpPr>
            <a:spLocks noChangeArrowheads="1"/>
          </p:cNvSpPr>
          <p:nvPr/>
        </p:nvSpPr>
        <p:spPr bwMode="auto">
          <a:xfrm>
            <a:off x="4699000" y="6046788"/>
            <a:ext cx="4233863" cy="549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tabLst>
                <a:tab pos="228600" algn="l"/>
                <a:tab pos="685800" algn="l"/>
              </a:tabLst>
            </a:pPr>
            <a:r>
              <a:rPr lang="en-US" sz="1000">
                <a:latin typeface="Arial" pitchFamily="34" charset="0"/>
              </a:rPr>
              <a:t>+	EuCARD Task 10.3:Task “Crab cavities” in WP “SRF” and 	EuCARD Task 7.6: “Short period helical superconducting 		undulator” in WP “HFM”</a:t>
            </a:r>
          </a:p>
        </p:txBody>
      </p:sp>
      <p:grpSp>
        <p:nvGrpSpPr>
          <p:cNvPr id="916490" name="Group 10"/>
          <p:cNvGrpSpPr>
            <a:grpSpLocks/>
          </p:cNvGrpSpPr>
          <p:nvPr/>
        </p:nvGrpSpPr>
        <p:grpSpPr bwMode="auto">
          <a:xfrm>
            <a:off x="908050" y="2486025"/>
            <a:ext cx="6256338" cy="2551113"/>
            <a:chOff x="572" y="1566"/>
            <a:chExt cx="3941" cy="1607"/>
          </a:xfrm>
        </p:grpSpPr>
        <p:pic>
          <p:nvPicPr>
            <p:cNvPr id="916486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82" y="1566"/>
              <a:ext cx="2731" cy="16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916488" name="AutoShape 8"/>
            <p:cNvSpPr>
              <a:spLocks noChangeArrowheads="1"/>
            </p:cNvSpPr>
            <p:nvPr/>
          </p:nvSpPr>
          <p:spPr bwMode="auto">
            <a:xfrm rot="-5400000">
              <a:off x="1111" y="2148"/>
              <a:ext cx="199" cy="242"/>
            </a:xfrm>
            <a:prstGeom prst="downArrow">
              <a:avLst>
                <a:gd name="adj1" fmla="val 59000"/>
                <a:gd name="adj2" fmla="val 48243"/>
              </a:avLst>
            </a:prstGeom>
            <a:gradFill rotWithShape="1">
              <a:gsLst>
                <a:gs pos="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0">
              <a:solidFill>
                <a:schemeClr val="bg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6489" name="Rectangle 9"/>
            <p:cNvSpPr>
              <a:spLocks noChangeArrowheads="1"/>
            </p:cNvSpPr>
            <p:nvPr/>
          </p:nvSpPr>
          <p:spPr bwMode="auto">
            <a:xfrm>
              <a:off x="572" y="1688"/>
              <a:ext cx="1029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de-CH" sz="1400">
                  <a:latin typeface="Arial" pitchFamily="34" charset="0"/>
                </a:rPr>
                <a:t>11 Partners</a:t>
              </a:r>
              <a:endParaRPr lang="en-US" sz="1400"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48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48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48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48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6487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alifornian FB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98847</TotalTime>
  <Words>3882</Words>
  <Application>Microsoft Office PowerPoint</Application>
  <PresentationFormat>On-screen Show (4:3)</PresentationFormat>
  <Paragraphs>701</Paragraphs>
  <Slides>47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9" baseType="lpstr">
      <vt:lpstr>Default Design</vt:lpstr>
      <vt:lpstr>Worksheet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CTF3 - PRELIMINARY PHASE (2001-2002)  General description  &amp; Experimental Program</dc:title>
  <dc:creator>NICE</dc:creator>
  <cp:lastModifiedBy>roberto corsini</cp:lastModifiedBy>
  <cp:revision>959</cp:revision>
  <cp:lastPrinted>2001-02-28T11:02:29Z</cp:lastPrinted>
  <dcterms:created xsi:type="dcterms:W3CDTF">2001-02-23T15:04:14Z</dcterms:created>
  <dcterms:modified xsi:type="dcterms:W3CDTF">2010-02-04T07:25:36Z</dcterms:modified>
</cp:coreProperties>
</file>