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1"/>
  </p:notesMasterIdLst>
  <p:handoutMasterIdLst>
    <p:handoutMasterId r:id="rId12"/>
  </p:handoutMasterIdLst>
  <p:sldIdLst>
    <p:sldId id="682" r:id="rId2"/>
    <p:sldId id="773" r:id="rId3"/>
    <p:sldId id="772" r:id="rId4"/>
    <p:sldId id="774" r:id="rId5"/>
    <p:sldId id="757" r:id="rId6"/>
    <p:sldId id="775" r:id="rId7"/>
    <p:sldId id="778" r:id="rId8"/>
    <p:sldId id="776" r:id="rId9"/>
    <p:sldId id="777" r:id="rId10"/>
  </p:sldIdLst>
  <p:sldSz cx="9144000" cy="6858000" type="screen4x3"/>
  <p:notesSz cx="6845300" cy="9664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FFFF00"/>
    <a:srgbClr val="CCFFFF"/>
    <a:srgbClr val="CCECFF"/>
    <a:srgbClr val="FFFF99"/>
    <a:srgbClr val="99FFCC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2" autoAdjust="0"/>
    <p:restoredTop sz="95599" autoAdjust="0"/>
  </p:normalViewPr>
  <p:slideViewPr>
    <p:cSldViewPr>
      <p:cViewPr>
        <p:scale>
          <a:sx n="71" d="100"/>
          <a:sy n="71" d="100"/>
        </p:scale>
        <p:origin x="-835" y="1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622" y="-91"/>
      </p:cViewPr>
      <p:guideLst>
        <p:guide orient="horz" pos="3044"/>
        <p:guide pos="215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fld id="{A84F1FC3-AF5C-4A43-889A-BC4A01DC30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725488"/>
            <a:ext cx="4832350" cy="3624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589463"/>
            <a:ext cx="547687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B6B913-EDB6-49CB-A6D9-A41AA22AF8C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3D952-4254-4B4B-9D0A-65EA9F7A4545}" type="slidenum">
              <a:rPr lang="en-US"/>
              <a:pPr/>
              <a:t>1</a:t>
            </a:fld>
            <a:endParaRPr lang="en-US"/>
          </a:p>
        </p:txBody>
      </p:sp>
      <p:sp>
        <p:nvSpPr>
          <p:cNvPr id="78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1/18/2010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1D2F-34EF-4D3D-A9A1-5D82DCA87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575CD5-AE4D-47BD-9E5D-433E48B7F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Chamonix 2010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DE6111-17D0-46EC-97EE-DCEFBC02FF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1B4CC9-3F88-40CD-90FF-9F487E778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535694-23F1-4756-9844-051181E368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89D65D-BBAA-40FB-8443-0E2345141C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4B2F72-5111-4132-B1DA-339737C8F2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AFA886-5C67-4B61-83E9-0E5B4B1E2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2735E-07A4-43EF-8AF9-8118BC0169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78A5998-2EA1-47A4-AA7F-89EFA1B3D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0198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71600"/>
            <a:ext cx="8153400" cy="4754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2010 Chamonix Workshop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1440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9060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9060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9060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16" descr="cern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2400" y="152400"/>
            <a:ext cx="795338" cy="795338"/>
          </a:xfrm>
          <a:prstGeom prst="rect">
            <a:avLst/>
          </a:prstGeom>
          <a:noFill/>
        </p:spPr>
      </p:pic>
      <p:pic>
        <p:nvPicPr>
          <p:cNvPr id="11" name="Picture 19" descr="Logo-Lina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9600" y="152400"/>
            <a:ext cx="787400" cy="8001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05000"/>
            <a:ext cx="7467600" cy="1219200"/>
          </a:xfrm>
        </p:spPr>
        <p:txBody>
          <a:bodyPr/>
          <a:lstStyle/>
          <a:p>
            <a:r>
              <a:rPr lang="en-GB" sz="3600" dirty="0" smtClean="0"/>
              <a:t>Linac4 </a:t>
            </a:r>
            <a:r>
              <a:rPr lang="en-GB" sz="3600" dirty="0" smtClean="0"/>
              <a:t>Project Meeting 1/2010</a:t>
            </a:r>
            <a:br>
              <a:rPr lang="en-GB" sz="3600" dirty="0" smtClean="0"/>
            </a:br>
            <a:r>
              <a:rPr lang="en-GB" sz="3600" dirty="0" smtClean="0"/>
              <a:t>19/01/2010</a:t>
            </a:r>
            <a:endParaRPr lang="en-US" sz="2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00D39F4-837D-4512-AA41-A5C4293EB843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1st priority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First priority: from the Linac4 project, the best wishes to you and your families for a 2010 full of health and happiness.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172200" cy="685800"/>
          </a:xfrm>
        </p:spPr>
        <p:txBody>
          <a:bodyPr/>
          <a:lstStyle/>
          <a:p>
            <a:r>
              <a:rPr lang="en-US" dirty="0" smtClean="0"/>
              <a:t>2nd priority : Linac4 schedule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810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At Chamonix, will be presented (and approved) a </a:t>
            </a:r>
            <a:r>
              <a:rPr lang="en-US" dirty="0" smtClean="0">
                <a:solidFill>
                  <a:srgbClr val="FF0000"/>
                </a:solidFill>
              </a:rPr>
              <a:t>new schedule </a:t>
            </a:r>
            <a:r>
              <a:rPr lang="en-US" dirty="0" smtClean="0"/>
              <a:t>for all the activities in the A&amp;T Sector.</a:t>
            </a:r>
          </a:p>
          <a:p>
            <a:r>
              <a:rPr lang="en-US" dirty="0" smtClean="0"/>
              <a:t>Following the request from the physicists and the situation with the Inner Triplet project, it is very likely that the </a:t>
            </a:r>
            <a:r>
              <a:rPr lang="en-US" dirty="0" smtClean="0">
                <a:solidFill>
                  <a:srgbClr val="FF0000"/>
                </a:solidFill>
              </a:rPr>
              <a:t>connection of Linac4 to the PSB will take place in the 2014/15 Shutdown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the future, the CERN schedule will alternate long and short shutdowns (</a:t>
            </a:r>
            <a:r>
              <a:rPr lang="en-US" dirty="0" smtClean="0">
                <a:solidFill>
                  <a:srgbClr val="FF0000"/>
                </a:solidFill>
              </a:rPr>
              <a:t>2-year run periodicity</a:t>
            </a:r>
            <a:r>
              <a:rPr lang="en-US" dirty="0" smtClean="0"/>
              <a:t>) with long shutdowns in 2010/11, 2012/13 and </a:t>
            </a:r>
            <a:r>
              <a:rPr lang="en-US" dirty="0" smtClean="0">
                <a:solidFill>
                  <a:srgbClr val="FF0000"/>
                </a:solidFill>
              </a:rPr>
              <a:t>2014/15</a:t>
            </a:r>
            <a:r>
              <a:rPr lang="en-US" dirty="0" smtClean="0"/>
              <a:t>.</a:t>
            </a:r>
          </a:p>
          <a:p>
            <a:r>
              <a:rPr lang="en-US" dirty="0" smtClean="0"/>
              <a:t>But: the 2014/15 shutdown </a:t>
            </a:r>
            <a:r>
              <a:rPr lang="en-US" dirty="0" smtClean="0">
                <a:solidFill>
                  <a:srgbClr val="FF0000"/>
                </a:solidFill>
              </a:rPr>
              <a:t>cannot be missed </a:t>
            </a:r>
            <a:r>
              <a:rPr lang="en-US" dirty="0" smtClean="0"/>
              <a:t>(next long one in 2016/17…).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schedule – main lines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693152" cy="26670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</a:pPr>
            <a:r>
              <a:rPr lang="en-US" sz="3200" dirty="0" smtClean="0"/>
              <a:t>Conclusion: </a:t>
            </a:r>
            <a:r>
              <a:rPr lang="en-US" sz="3200" dirty="0" smtClean="0"/>
              <a:t>wisdom </a:t>
            </a:r>
            <a:r>
              <a:rPr lang="en-US" sz="3200" dirty="0" smtClean="0"/>
              <a:t>suggests to </a:t>
            </a:r>
            <a:r>
              <a:rPr lang="en-US" sz="3200" dirty="0" smtClean="0">
                <a:solidFill>
                  <a:srgbClr val="FF0000"/>
                </a:solidFill>
              </a:rPr>
              <a:t>keep the present linac </a:t>
            </a:r>
            <a:r>
              <a:rPr lang="en-US" sz="3200" dirty="0" smtClean="0">
                <a:solidFill>
                  <a:srgbClr val="FF0000"/>
                </a:solidFill>
              </a:rPr>
              <a:t>installation and commissioning schedule</a:t>
            </a:r>
            <a:r>
              <a:rPr lang="en-US" sz="3200" dirty="0" smtClean="0"/>
              <a:t>, and foresee the additional year </a:t>
            </a:r>
            <a:r>
              <a:rPr lang="en-US" sz="3200" dirty="0" smtClean="0"/>
              <a:t>(2014) for extended commissioning time, in </a:t>
            </a:r>
            <a:r>
              <a:rPr lang="en-US" sz="3200" dirty="0" smtClean="0"/>
              <a:t>order to:  a) absorb delays, b) sort out potential reliability issues, c) improve performance.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Only consequence: </a:t>
            </a:r>
            <a:r>
              <a:rPr lang="en-US" sz="3200" dirty="0" smtClean="0"/>
              <a:t>the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linac dump </a:t>
            </a:r>
            <a:r>
              <a:rPr lang="en-US" sz="3200" dirty="0" smtClean="0"/>
              <a:t>should stand 1 </a:t>
            </a:r>
            <a:r>
              <a:rPr lang="en-US" sz="3200" dirty="0" smtClean="0"/>
              <a:t>year of testing </a:t>
            </a:r>
            <a:r>
              <a:rPr lang="en-US" sz="3200" dirty="0" smtClean="0"/>
              <a:t>beams (precise conditions to be defined).</a:t>
            </a:r>
            <a:endParaRPr lang="en-US" sz="32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10000"/>
            <a:ext cx="7696200" cy="17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Line Callout 1 5"/>
          <p:cNvSpPr/>
          <p:nvPr/>
        </p:nvSpPr>
        <p:spPr>
          <a:xfrm>
            <a:off x="1371600" y="5715000"/>
            <a:ext cx="2133600" cy="609600"/>
          </a:xfrm>
          <a:prstGeom prst="borderCallout1">
            <a:avLst>
              <a:gd name="adj1" fmla="val 31103"/>
              <a:gd name="adj2" fmla="val 102087"/>
              <a:gd name="adj3" fmla="val -55147"/>
              <a:gd name="adj4" fmla="val 1396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2013: Linac4 completed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6096000" y="5791200"/>
            <a:ext cx="2133600" cy="609600"/>
          </a:xfrm>
          <a:prstGeom prst="borderCallout1">
            <a:avLst>
              <a:gd name="adj1" fmla="val 41691"/>
              <a:gd name="adj2" fmla="val -2787"/>
              <a:gd name="adj3" fmla="val -67500"/>
              <a:gd name="adj4" fmla="val -353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Fall 2014: start connection to PSB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29400" cy="685800"/>
          </a:xfrm>
        </p:spPr>
        <p:txBody>
          <a:bodyPr/>
          <a:lstStyle/>
          <a:p>
            <a:r>
              <a:rPr lang="en-US" sz="3600" dirty="0" smtClean="0"/>
              <a:t>Linac4 </a:t>
            </a:r>
            <a:r>
              <a:rPr lang="en-US" sz="3600" dirty="0" smtClean="0"/>
              <a:t>schedule – what will change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747050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886200" y="990600"/>
            <a:ext cx="469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 Master Plan, approved in April 2009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5181600" y="4191000"/>
            <a:ext cx="1905000" cy="1371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352800" y="2133600"/>
            <a:ext cx="3124200" cy="1524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934200" y="5334000"/>
            <a:ext cx="762000" cy="533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Line Callout 1 16"/>
          <p:cNvSpPr/>
          <p:nvPr/>
        </p:nvSpPr>
        <p:spPr bwMode="auto">
          <a:xfrm>
            <a:off x="5181600" y="6096000"/>
            <a:ext cx="2819400" cy="609600"/>
          </a:xfrm>
          <a:prstGeom prst="borderCallout1">
            <a:avLst>
              <a:gd name="adj1" fmla="val -9132"/>
              <a:gd name="adj2" fmla="val 52511"/>
              <a:gd name="adj3" fmla="val -50206"/>
              <a:gd name="adj4" fmla="val 6723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Only this part</a:t>
            </a:r>
            <a:r>
              <a:rPr kumimoji="0" lang="en-US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will be moved by 1 year !</a:t>
            </a:r>
            <a:endParaRPr kumimoji="0" lang="en-US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8" name="Line Callout 1 17"/>
          <p:cNvSpPr/>
          <p:nvPr/>
        </p:nvSpPr>
        <p:spPr bwMode="auto">
          <a:xfrm>
            <a:off x="7162800" y="2209800"/>
            <a:ext cx="1752600" cy="381000"/>
          </a:xfrm>
          <a:prstGeom prst="borderCallout1">
            <a:avLst>
              <a:gd name="adj1" fmla="val 52633"/>
              <a:gd name="adj2" fmla="val 237"/>
              <a:gd name="adj3" fmla="val 129088"/>
              <a:gd name="adj4" fmla="val -4358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1. Construction</a:t>
            </a:r>
          </a:p>
        </p:txBody>
      </p:sp>
      <p:sp>
        <p:nvSpPr>
          <p:cNvPr id="19" name="Line Callout 1 18"/>
          <p:cNvSpPr/>
          <p:nvPr/>
        </p:nvSpPr>
        <p:spPr bwMode="auto">
          <a:xfrm>
            <a:off x="7391400" y="3733800"/>
            <a:ext cx="1600200" cy="838200"/>
          </a:xfrm>
          <a:prstGeom prst="borderCallout1">
            <a:avLst>
              <a:gd name="adj1" fmla="val 52633"/>
              <a:gd name="adj2" fmla="val 237"/>
              <a:gd name="adj3" fmla="val 92029"/>
              <a:gd name="adj4" fmla="val -2709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2. Linac installation, commissioning</a:t>
            </a:r>
          </a:p>
        </p:txBody>
      </p:sp>
      <p:sp>
        <p:nvSpPr>
          <p:cNvPr id="20" name="Line Callout 1 19"/>
          <p:cNvSpPr/>
          <p:nvPr/>
        </p:nvSpPr>
        <p:spPr bwMode="auto">
          <a:xfrm>
            <a:off x="7772400" y="4724400"/>
            <a:ext cx="1219200" cy="1295400"/>
          </a:xfrm>
          <a:prstGeom prst="borderCallout1">
            <a:avLst>
              <a:gd name="adj1" fmla="val 30045"/>
              <a:gd name="adj2" fmla="val -645"/>
              <a:gd name="adj3" fmla="val 52500"/>
              <a:gd name="adj4" fmla="val -27974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3. Connection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and PSB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commissioning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553200" cy="685800"/>
          </a:xfrm>
        </p:spPr>
        <p:txBody>
          <a:bodyPr/>
          <a:lstStyle/>
          <a:p>
            <a:r>
              <a:rPr lang="en-US" dirty="0" smtClean="0"/>
              <a:t>Linac4 Resources – what’s new?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343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year, the management wants to give consistency to MTP (resources) and MPP (manpower) plans, arbitrating between conflicting projects and coming out with a schedule compatible with the available resources.</a:t>
            </a:r>
          </a:p>
          <a:p>
            <a:r>
              <a:rPr lang="en-US" dirty="0" smtClean="0"/>
              <a:t>There will be </a:t>
            </a:r>
            <a:r>
              <a:rPr lang="en-US" dirty="0" smtClean="0">
                <a:solidFill>
                  <a:srgbClr val="FF0000"/>
                </a:solidFill>
              </a:rPr>
              <a:t>“baseline” </a:t>
            </a:r>
            <a:r>
              <a:rPr lang="en-US" dirty="0" smtClean="0"/>
              <a:t>projects and </a:t>
            </a:r>
            <a:r>
              <a:rPr lang="en-US" dirty="0" smtClean="0">
                <a:solidFill>
                  <a:srgbClr val="FF0000"/>
                </a:solidFill>
              </a:rPr>
              <a:t>“add-on” </a:t>
            </a:r>
            <a:r>
              <a:rPr lang="en-US" dirty="0" smtClean="0"/>
              <a:t>projects. Linac4 will clearly be a baseline project (together with LHC, injectors, consolidation, Inner Triplet…).</a:t>
            </a:r>
          </a:p>
          <a:p>
            <a:r>
              <a:rPr lang="en-US" dirty="0" smtClean="0"/>
              <a:t>In case of conflict for manpower between baseline projects, the management will rearrange the schedule accordingly to the priorities.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2010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659919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010400" y="1524000"/>
            <a:ext cx="2133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2009 14.5MCHF spent / 18.2MCHF = 80%.</a:t>
            </a:r>
          </a:p>
          <a:p>
            <a:endParaRPr lang="en-US" dirty="0" smtClean="0"/>
          </a:p>
          <a:p>
            <a:r>
              <a:rPr lang="en-US" dirty="0" smtClean="0"/>
              <a:t>We need to define soon the 2010 allocations</a:t>
            </a:r>
          </a:p>
          <a:p>
            <a:endParaRPr lang="en-US" dirty="0" smtClean="0"/>
          </a:p>
          <a:p>
            <a:r>
              <a:rPr lang="en-US" dirty="0" smtClean="0"/>
              <a:t>(26.5MCHF were foreseen for 2010 in the MTP).</a:t>
            </a:r>
          </a:p>
          <a:p>
            <a:endParaRPr lang="en-US" dirty="0" smtClean="0"/>
          </a:p>
          <a:p>
            <a:r>
              <a:rPr lang="en-US" dirty="0" smtClean="0"/>
              <a:t>The WP Holders will have to update the budget table.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EVM needs you…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97952" cy="426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After Chamonix, the schedule will be clear and we have to redo the </a:t>
            </a:r>
            <a:r>
              <a:rPr lang="en-US" dirty="0" smtClean="0">
                <a:solidFill>
                  <a:srgbClr val="FF0000"/>
                </a:solidFill>
              </a:rPr>
              <a:t>EVM Baseline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February, you will all have a chance to </a:t>
            </a:r>
            <a:r>
              <a:rPr lang="en-US" dirty="0" smtClean="0">
                <a:solidFill>
                  <a:srgbClr val="FF0000"/>
                </a:solidFill>
              </a:rPr>
              <a:t>update your EVM Workunits</a:t>
            </a:r>
            <a:r>
              <a:rPr lang="en-US" dirty="0" smtClean="0"/>
              <a:t> with the new schedule and any other change that you foresee is necessary. </a:t>
            </a:r>
          </a:p>
          <a:p>
            <a:r>
              <a:rPr lang="en-US" dirty="0" smtClean="0"/>
              <a:t>Deadline </a:t>
            </a:r>
            <a:r>
              <a:rPr lang="en-US" dirty="0" smtClean="0">
                <a:solidFill>
                  <a:srgbClr val="FF0000"/>
                </a:solidFill>
              </a:rPr>
              <a:t>end of February </a:t>
            </a:r>
            <a:r>
              <a:rPr lang="en-US" dirty="0" smtClean="0"/>
              <a:t>for updating the workunits, </a:t>
            </a:r>
            <a:r>
              <a:rPr lang="en-US" dirty="0" smtClean="0">
                <a:solidFill>
                  <a:srgbClr val="FF0000"/>
                </a:solidFill>
              </a:rPr>
              <a:t>March 15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for completing the new EVM baseline (all WUs loaded). </a:t>
            </a:r>
          </a:p>
          <a:p>
            <a:r>
              <a:rPr lang="en-US" dirty="0" smtClean="0"/>
              <a:t>And then, hopefully, we can go with the same baseline till the end of the project…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the Project - 2010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505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Pierre Bourquin retires at end of March.</a:t>
            </a:r>
          </a:p>
          <a:p>
            <a:r>
              <a:rPr lang="en-US" dirty="0" smtClean="0"/>
              <a:t>Remo Maccaferri retires at end of July.</a:t>
            </a:r>
          </a:p>
          <a:p>
            <a:r>
              <a:rPr lang="en-US" dirty="0" smtClean="0"/>
              <a:t>(+ Lyn Evans retires at end of May).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enthusiasm and experience of these colleagues have been essential for setting up the project (in a sense the most difficult phase…), and we have now have to start preparing the transition!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38287</TotalTime>
  <Words>564</Words>
  <Application>Microsoft Office PowerPoint</Application>
  <PresentationFormat>On-screen Show (4:3)</PresentationFormat>
  <Paragraphs>52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Linac4 Project Meeting 1/2010 19/01/2010</vt:lpstr>
      <vt:lpstr>1st priority</vt:lpstr>
      <vt:lpstr>2nd priority : Linac4 schedule</vt:lpstr>
      <vt:lpstr>New schedule – main lines</vt:lpstr>
      <vt:lpstr>Linac4 schedule – what will change</vt:lpstr>
      <vt:lpstr>Linac4 Resources – what’s new?</vt:lpstr>
      <vt:lpstr>Linac4 2010 Budget</vt:lpstr>
      <vt:lpstr>EVM needs you…</vt:lpstr>
      <vt:lpstr>Changes in the Project - 2010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linacs</dc:title>
  <dc:creator>Vretenar</dc:creator>
  <cp:lastModifiedBy>vretenar</cp:lastModifiedBy>
  <cp:revision>467</cp:revision>
  <dcterms:created xsi:type="dcterms:W3CDTF">2003-10-13T09:06:55Z</dcterms:created>
  <dcterms:modified xsi:type="dcterms:W3CDTF">2010-01-19T08:11:03Z</dcterms:modified>
</cp:coreProperties>
</file>