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7" r:id="rId4"/>
    <p:sldId id="274" r:id="rId5"/>
    <p:sldId id="275" r:id="rId6"/>
    <p:sldId id="259" r:id="rId7"/>
    <p:sldId id="276" r:id="rId8"/>
    <p:sldId id="277" r:id="rId9"/>
    <p:sldId id="262" r:id="rId10"/>
    <p:sldId id="263" r:id="rId11"/>
    <p:sldId id="268" r:id="rId12"/>
    <p:sldId id="273" r:id="rId13"/>
    <p:sldId id="269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51"/>
    <a:srgbClr val="B72E91"/>
    <a:srgbClr val="293B97"/>
    <a:srgbClr val="1E2785"/>
    <a:srgbClr val="313131"/>
    <a:srgbClr val="1E297F"/>
    <a:srgbClr val="424242"/>
    <a:srgbClr val="F4F4F4"/>
    <a:srgbClr val="F4F498"/>
    <a:srgbClr val="989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85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DBB95-2919-BA49-BF3E-F989F8D69C1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869F8-E71A-D14F-A8BC-587CDE7D4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04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E34D1-F639-E448-89D5-A8813FF5855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79E2-A0C5-8541-B354-36B522AD5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9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endParaRPr lang="en-US" sz="270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/>
              <a:t>Amats</a:t>
            </a:r>
            <a:endParaRPr lang="lv-LV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/>
              <a:t>Datums</a:t>
            </a:r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791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30327"/>
            <a:ext cx="5111750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57230"/>
            <a:ext cx="3008313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457200" y="1130328"/>
            <a:ext cx="3008313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1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2601" y="1182076"/>
            <a:ext cx="8204200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253" y="1182077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682066" y="1182077"/>
            <a:ext cx="4004733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5253" y="3632730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99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107905" y="3669502"/>
            <a:ext cx="310907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727735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108522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182078"/>
            <a:ext cx="3534229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94745" y="127107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</a:t>
            </a:r>
            <a:br>
              <a:rPr lang="lv-LV"/>
            </a:br>
            <a:r>
              <a:rPr lang="lv-LV"/>
              <a:t>master text syle</a:t>
            </a:r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431144" y="2741101"/>
            <a:ext cx="4330095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36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1.jpe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Paldies.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24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Paldies.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40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lv-LV"/>
              <a:t>Rediģēt šablona apakšvirsraksta stilu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09.10.2019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73878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rgbClr val="00555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endParaRPr lang="en-US" sz="270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/>
              <a:t>Amats</a:t>
            </a:r>
            <a:endParaRPr lang="lv-LV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/>
              <a:t>Datums</a:t>
            </a:r>
            <a:endParaRPr lang="lv-LV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76123" y="612475"/>
            <a:ext cx="1593289" cy="127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9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380545" y="4354823"/>
            <a:ext cx="64008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415898" y="2741101"/>
            <a:ext cx="4330095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810642" y="4238143"/>
            <a:ext cx="3540606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48736" y="1420280"/>
            <a:ext cx="8229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7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2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371743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Nodaļas nosaukums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4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TU_PPT_4x3_06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1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419100"/>
            <a:ext cx="82296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1361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39999"/>
            <a:ext cx="4040188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err="1"/>
              <a:t>Click</a:t>
            </a:r>
            <a:r>
              <a:rPr lang="lv-LV"/>
              <a:t> to </a:t>
            </a:r>
            <a:r>
              <a:rPr lang="lv-LV" err="1"/>
              <a:t>edit</a:t>
            </a:r>
            <a:r>
              <a:rPr lang="lv-LV"/>
              <a:t> </a:t>
            </a:r>
            <a:r>
              <a:rPr lang="lv-LV" err="1"/>
              <a:t>Master</a:t>
            </a:r>
            <a:r>
              <a:rPr lang="lv-LV"/>
              <a:t> </a:t>
            </a:r>
            <a:r>
              <a:rPr lang="lv-LV" err="1"/>
              <a:t>text</a:t>
            </a:r>
            <a:r>
              <a:rPr lang="lv-LV"/>
              <a:t> </a:t>
            </a:r>
            <a:r>
              <a:rPr lang="lv-LV" err="1"/>
              <a:t>styles</a:t>
            </a:r>
            <a:endParaRPr lang="lv-LV"/>
          </a:p>
          <a:p>
            <a:pPr lvl="1"/>
            <a:r>
              <a:rPr lang="lv-LV" err="1"/>
              <a:t>Second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2"/>
            <a:r>
              <a:rPr lang="lv-LV" err="1"/>
              <a:t>Third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3"/>
            <a:r>
              <a:rPr lang="lv-LV" err="1"/>
              <a:t>Fourth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4"/>
            <a:r>
              <a:rPr lang="lv-LV" err="1"/>
              <a:t>Fifth</a:t>
            </a:r>
            <a:r>
              <a:rPr lang="lv-LV"/>
              <a:t> </a:t>
            </a:r>
            <a:r>
              <a:rPr lang="lv-LV" err="1"/>
              <a:t>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9999"/>
            <a:ext cx="4041775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err="1"/>
              <a:t>Click</a:t>
            </a:r>
            <a:r>
              <a:rPr lang="lv-LV"/>
              <a:t> to </a:t>
            </a:r>
            <a:r>
              <a:rPr lang="lv-LV" err="1"/>
              <a:t>edit</a:t>
            </a:r>
            <a:r>
              <a:rPr lang="lv-LV"/>
              <a:t> </a:t>
            </a:r>
            <a:r>
              <a:rPr lang="lv-LV" err="1"/>
              <a:t>Master</a:t>
            </a:r>
            <a:r>
              <a:rPr lang="lv-LV"/>
              <a:t> </a:t>
            </a:r>
            <a:r>
              <a:rPr lang="lv-LV" err="1"/>
              <a:t>text</a:t>
            </a:r>
            <a:r>
              <a:rPr lang="lv-LV"/>
              <a:t> </a:t>
            </a:r>
            <a:r>
              <a:rPr lang="lv-LV" err="1"/>
              <a:t>styles</a:t>
            </a:r>
            <a:endParaRPr lang="lv-LV"/>
          </a:p>
          <a:p>
            <a:pPr lvl="1"/>
            <a:r>
              <a:rPr lang="lv-LV" err="1"/>
              <a:t>Second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2"/>
            <a:r>
              <a:rPr lang="lv-LV" err="1"/>
              <a:t>Third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3"/>
            <a:r>
              <a:rPr lang="lv-LV" err="1"/>
              <a:t>Fourth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4"/>
            <a:r>
              <a:rPr lang="lv-LV" err="1"/>
              <a:t>Fifth</a:t>
            </a:r>
            <a:r>
              <a:rPr lang="lv-LV"/>
              <a:t> </a:t>
            </a:r>
            <a:r>
              <a:rPr lang="lv-LV" err="1"/>
              <a:t>level</a:t>
            </a:r>
            <a:endParaRPr 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465491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4645025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199571" y="65677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9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96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51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/>
              <a:t>Click to edit Master text styles</a:t>
            </a:r>
          </a:p>
          <a:p>
            <a:pPr lvl="5"/>
            <a:r>
              <a:rPr lang="lv-LV"/>
              <a:t>Second level</a:t>
            </a:r>
          </a:p>
          <a:p>
            <a:pPr lvl="6"/>
            <a:r>
              <a:rPr lang="lv-LV"/>
              <a:t>Third level</a:t>
            </a:r>
          </a:p>
          <a:p>
            <a:pPr lvl="7"/>
            <a:r>
              <a:rPr lang="lv-LV"/>
              <a:t>Fourth level</a:t>
            </a:r>
          </a:p>
          <a:p>
            <a:pPr lvl="8"/>
            <a:r>
              <a:rPr lang="lv-LV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3414889" y="279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373556" y="6886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844" r:id="rId2"/>
    <p:sldLayoutId id="2147483803" r:id="rId3"/>
    <p:sldLayoutId id="2147483842" r:id="rId4"/>
    <p:sldLayoutId id="2147483841" r:id="rId5"/>
    <p:sldLayoutId id="2147483804" r:id="rId6"/>
    <p:sldLayoutId id="2147483840" r:id="rId7"/>
    <p:sldLayoutId id="2147483806" r:id="rId8"/>
    <p:sldLayoutId id="2147483807" r:id="rId9"/>
    <p:sldLayoutId id="2147483810" r:id="rId10"/>
    <p:sldLayoutId id="2147483817" r:id="rId11"/>
    <p:sldLayoutId id="2147483818" r:id="rId12"/>
    <p:sldLayoutId id="2147483820" r:id="rId13"/>
    <p:sldLayoutId id="2147483821" r:id="rId14"/>
    <p:sldLayoutId id="2147483843" r:id="rId15"/>
    <p:sldLayoutId id="2147483845" r:id="rId16"/>
    <p:sldLayoutId id="2147483846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9588" y="4695825"/>
            <a:ext cx="9044411" cy="4953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solidFill>
                  <a:srgbClr val="F2F2F2"/>
                </a:solidFill>
              </a:rPr>
              <a:t>4th CBG meeting </a:t>
            </a:r>
            <a:r>
              <a:rPr lang="en-US" sz="2400" i="1" dirty="0">
                <a:solidFill>
                  <a:srgbClr val="F2F2F2"/>
                </a:solidFill>
              </a:rPr>
              <a:t>10</a:t>
            </a:r>
            <a:r>
              <a:rPr lang="en-US" sz="2400" i="1" baseline="30000" dirty="0">
                <a:solidFill>
                  <a:srgbClr val="F2F2F2"/>
                </a:solidFill>
              </a:rPr>
              <a:t>th</a:t>
            </a:r>
            <a:r>
              <a:rPr lang="en-US" sz="2400" i="1" dirty="0">
                <a:solidFill>
                  <a:srgbClr val="F2F2F2"/>
                </a:solidFill>
              </a:rPr>
              <a:t> October, Kaunas</a:t>
            </a:r>
            <a:endParaRPr lang="en-US" sz="2400" dirty="0">
              <a:solidFill>
                <a:srgbClr val="F2F2F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lv-LV" dirty="0"/>
              <a:t>Kalvis Kravalis</a:t>
            </a:r>
            <a:r>
              <a:rPr lang="en-US" dirty="0"/>
              <a:t>, </a:t>
            </a:r>
            <a:r>
              <a:rPr lang="en-US" dirty="0" err="1"/>
              <a:t>Marcis</a:t>
            </a:r>
            <a:r>
              <a:rPr lang="en-US" dirty="0"/>
              <a:t> </a:t>
            </a:r>
            <a:r>
              <a:rPr lang="en-US" dirty="0" err="1"/>
              <a:t>Auzins</a:t>
            </a:r>
            <a:r>
              <a:rPr lang="en-US" dirty="0"/>
              <a:t> (University of Latvia) </a:t>
            </a:r>
            <a:endParaRPr lang="lv-LV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b="0" dirty="0"/>
              <a:t>Support for Study Program creation from EU funding</a:t>
            </a:r>
            <a:r>
              <a:rPr lang="lv-LV" b="0" dirty="0"/>
              <a:t> – SAM 8.2.1.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lv-LV" dirty="0"/>
              <a:t>201</a:t>
            </a:r>
            <a:r>
              <a:rPr lang="en-US" dirty="0"/>
              <a:t>9</a:t>
            </a:r>
            <a:r>
              <a:rPr lang="lv-LV" dirty="0"/>
              <a:t>.</a:t>
            </a:r>
            <a:r>
              <a:rPr lang="en-US" dirty="0"/>
              <a:t>10</a:t>
            </a:r>
            <a:r>
              <a:rPr lang="lv-LV" dirty="0"/>
              <a:t>.</a:t>
            </a:r>
            <a:r>
              <a:rPr lang="en-US" dirty="0"/>
              <a:t>10</a:t>
            </a:r>
            <a:r>
              <a:rPr lang="lv-LV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100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78EEBF89-661E-4420-9C46-B00402567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097C854B-276A-424E-A7DC-E5157174A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Formal start of the creation of study program is foreseen for 2020</a:t>
            </a:r>
          </a:p>
          <a:p>
            <a:r>
              <a:rPr lang="en-US" dirty="0"/>
              <a:t>Now the formalities for project execution are executed</a:t>
            </a:r>
          </a:p>
          <a:p>
            <a:r>
              <a:rPr lang="en-US" dirty="0"/>
              <a:t>First meetings of expert groups: February – March 2020</a:t>
            </a:r>
          </a:p>
          <a:p>
            <a:r>
              <a:rPr lang="en-US" dirty="0"/>
              <a:t>Further – creation of study program content</a:t>
            </a:r>
          </a:p>
          <a:p>
            <a:r>
              <a:rPr lang="en-US" dirty="0"/>
              <a:t>First students: fall 2021. 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028815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atura vietturis 6">
            <a:extLst>
              <a:ext uri="{FF2B5EF4-FFF2-40B4-BE49-F238E27FC236}">
                <a16:creationId xmlns:a16="http://schemas.microsoft.com/office/drawing/2014/main" id="{318682AF-713C-4F4E-9E43-7F8E8E8B3E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216604"/>
              </p:ext>
            </p:extLst>
          </p:nvPr>
        </p:nvGraphicFramePr>
        <p:xfrm>
          <a:off x="742949" y="1605756"/>
          <a:ext cx="7658101" cy="2486025"/>
        </p:xfrm>
        <a:graphic>
          <a:graphicData uri="http://schemas.openxmlformats.org/drawingml/2006/table">
            <a:tbl>
              <a:tblPr/>
              <a:tblGrid>
                <a:gridCol w="266479">
                  <a:extLst>
                    <a:ext uri="{9D8B030D-6E8A-4147-A177-3AD203B41FA5}">
                      <a16:colId xmlns:a16="http://schemas.microsoft.com/office/drawing/2014/main" val="1919510230"/>
                    </a:ext>
                  </a:extLst>
                </a:gridCol>
                <a:gridCol w="256962">
                  <a:extLst>
                    <a:ext uri="{9D8B030D-6E8A-4147-A177-3AD203B41FA5}">
                      <a16:colId xmlns:a16="http://schemas.microsoft.com/office/drawing/2014/main" val="147617565"/>
                    </a:ext>
                  </a:extLst>
                </a:gridCol>
                <a:gridCol w="241100">
                  <a:extLst>
                    <a:ext uri="{9D8B030D-6E8A-4147-A177-3AD203B41FA5}">
                      <a16:colId xmlns:a16="http://schemas.microsoft.com/office/drawing/2014/main" val="1953109178"/>
                    </a:ext>
                  </a:extLst>
                </a:gridCol>
                <a:gridCol w="291858">
                  <a:extLst>
                    <a:ext uri="{9D8B030D-6E8A-4147-A177-3AD203B41FA5}">
                      <a16:colId xmlns:a16="http://schemas.microsoft.com/office/drawing/2014/main" val="851721114"/>
                    </a:ext>
                  </a:extLst>
                </a:gridCol>
                <a:gridCol w="279169">
                  <a:extLst>
                    <a:ext uri="{9D8B030D-6E8A-4147-A177-3AD203B41FA5}">
                      <a16:colId xmlns:a16="http://schemas.microsoft.com/office/drawing/2014/main" val="4090629455"/>
                    </a:ext>
                  </a:extLst>
                </a:gridCol>
                <a:gridCol w="317237">
                  <a:extLst>
                    <a:ext uri="{9D8B030D-6E8A-4147-A177-3AD203B41FA5}">
                      <a16:colId xmlns:a16="http://schemas.microsoft.com/office/drawing/2014/main" val="2618240542"/>
                    </a:ext>
                  </a:extLst>
                </a:gridCol>
                <a:gridCol w="266479">
                  <a:extLst>
                    <a:ext uri="{9D8B030D-6E8A-4147-A177-3AD203B41FA5}">
                      <a16:colId xmlns:a16="http://schemas.microsoft.com/office/drawing/2014/main" val="1097320660"/>
                    </a:ext>
                  </a:extLst>
                </a:gridCol>
                <a:gridCol w="228411">
                  <a:extLst>
                    <a:ext uri="{9D8B030D-6E8A-4147-A177-3AD203B41FA5}">
                      <a16:colId xmlns:a16="http://schemas.microsoft.com/office/drawing/2014/main" val="1271684766"/>
                    </a:ext>
                  </a:extLst>
                </a:gridCol>
                <a:gridCol w="1246741">
                  <a:extLst>
                    <a:ext uri="{9D8B030D-6E8A-4147-A177-3AD203B41FA5}">
                      <a16:colId xmlns:a16="http://schemas.microsoft.com/office/drawing/2014/main" val="1017010681"/>
                    </a:ext>
                  </a:extLst>
                </a:gridCol>
                <a:gridCol w="609095">
                  <a:extLst>
                    <a:ext uri="{9D8B030D-6E8A-4147-A177-3AD203B41FA5}">
                      <a16:colId xmlns:a16="http://schemas.microsoft.com/office/drawing/2014/main" val="3136441022"/>
                    </a:ext>
                  </a:extLst>
                </a:gridCol>
                <a:gridCol w="609095">
                  <a:extLst>
                    <a:ext uri="{9D8B030D-6E8A-4147-A177-3AD203B41FA5}">
                      <a16:colId xmlns:a16="http://schemas.microsoft.com/office/drawing/2014/main" val="2532870823"/>
                    </a:ext>
                  </a:extLst>
                </a:gridCol>
                <a:gridCol w="609095">
                  <a:extLst>
                    <a:ext uri="{9D8B030D-6E8A-4147-A177-3AD203B41FA5}">
                      <a16:colId xmlns:a16="http://schemas.microsoft.com/office/drawing/2014/main" val="1404331831"/>
                    </a:ext>
                  </a:extLst>
                </a:gridCol>
                <a:gridCol w="609095">
                  <a:extLst>
                    <a:ext uri="{9D8B030D-6E8A-4147-A177-3AD203B41FA5}">
                      <a16:colId xmlns:a16="http://schemas.microsoft.com/office/drawing/2014/main" val="2737875677"/>
                    </a:ext>
                  </a:extLst>
                </a:gridCol>
                <a:gridCol w="609095">
                  <a:extLst>
                    <a:ext uri="{9D8B030D-6E8A-4147-A177-3AD203B41FA5}">
                      <a16:colId xmlns:a16="http://schemas.microsoft.com/office/drawing/2014/main" val="2396977529"/>
                    </a:ext>
                  </a:extLst>
                </a:gridCol>
                <a:gridCol w="609095">
                  <a:extLst>
                    <a:ext uri="{9D8B030D-6E8A-4147-A177-3AD203B41FA5}">
                      <a16:colId xmlns:a16="http://schemas.microsoft.com/office/drawing/2014/main" val="1011819205"/>
                    </a:ext>
                  </a:extLst>
                </a:gridCol>
                <a:gridCol w="609095">
                  <a:extLst>
                    <a:ext uri="{9D8B030D-6E8A-4147-A177-3AD203B41FA5}">
                      <a16:colId xmlns:a16="http://schemas.microsoft.com/office/drawing/2014/main" val="1587020840"/>
                    </a:ext>
                  </a:extLst>
                </a:gridCol>
              </a:tblGrid>
              <a:tr h="6953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2019.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2020.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2021.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17236"/>
                  </a:ext>
                </a:extLst>
              </a:tr>
              <a:tr h="695325"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150424"/>
                  </a:ext>
                </a:extLst>
              </a:tr>
              <a:tr h="1095375"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X</a:t>
                      </a:r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</a:rPr>
                        <a:t>X</a:t>
                      </a:r>
                      <a:endParaRPr lang="lv-LV" sz="12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Licensing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lv-LV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Aprobation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lv-LV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Accreditation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304965"/>
                  </a:ext>
                </a:extLst>
              </a:tr>
            </a:tbl>
          </a:graphicData>
        </a:graphic>
      </p:graphicFrame>
      <p:sp>
        <p:nvSpPr>
          <p:cNvPr id="3" name="Virsraksts 2">
            <a:extLst>
              <a:ext uri="{FF2B5EF4-FFF2-40B4-BE49-F238E27FC236}">
                <a16:creationId xmlns:a16="http://schemas.microsoft.com/office/drawing/2014/main" id="{525FC5D4-A5F4-40B4-A9C2-A4CCCDF55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scale</a:t>
            </a:r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814B10A4-78B3-42EB-A2F0-C623CA08C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70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atura vietturis 1">
            <a:extLst>
              <a:ext uri="{FF2B5EF4-FFF2-40B4-BE49-F238E27FC236}">
                <a16:creationId xmlns:a16="http://schemas.microsoft.com/office/drawing/2014/main" id="{07B5EFF5-F545-4FF6-882A-DB0F6EF95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Program will be created by RTU and UL</a:t>
            </a:r>
          </a:p>
          <a:p>
            <a:r>
              <a:rPr lang="en-US" sz="2400" dirty="0"/>
              <a:t>Program should be licensed in Latvia</a:t>
            </a:r>
          </a:p>
          <a:p>
            <a:r>
              <a:rPr lang="en-US" sz="2400" dirty="0"/>
              <a:t>Program should </a:t>
            </a:r>
            <a:r>
              <a:rPr lang="en-US" sz="2400"/>
              <a:t>be accredited </a:t>
            </a:r>
            <a:endParaRPr lang="lv-LV" sz="2400" dirty="0"/>
          </a:p>
        </p:txBody>
      </p:sp>
      <p:sp>
        <p:nvSpPr>
          <p:cNvPr id="3" name="Virsraksts 2">
            <a:extLst>
              <a:ext uri="{FF2B5EF4-FFF2-40B4-BE49-F238E27FC236}">
                <a16:creationId xmlns:a16="http://schemas.microsoft.com/office/drawing/2014/main" id="{972956CE-4465-4A13-87CD-9CDFC9E8B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Program Creation</a:t>
            </a:r>
            <a:endParaRPr lang="lv-LV" dirty="0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A30D2131-B02E-4BA2-819F-A643A0AE7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39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atura vietturis 1">
            <a:extLst>
              <a:ext uri="{FF2B5EF4-FFF2-40B4-BE49-F238E27FC236}">
                <a16:creationId xmlns:a16="http://schemas.microsoft.com/office/drawing/2014/main" id="{1EDA2666-1A07-43B3-A4EA-0E24C2730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Salaries - 7 13 39,14</a:t>
            </a:r>
            <a:endParaRPr lang="lv-LV" sz="2400" b="1" dirty="0"/>
          </a:p>
          <a:p>
            <a:r>
              <a:rPr lang="en-US" sz="2400" b="1" dirty="0"/>
              <a:t>Licensing</a:t>
            </a:r>
            <a:r>
              <a:rPr lang="lv-LV" sz="2400" b="1" dirty="0"/>
              <a:t> – 4900</a:t>
            </a:r>
          </a:p>
          <a:p>
            <a:r>
              <a:rPr lang="en-US" sz="2400" b="1" dirty="0"/>
              <a:t>Accreditation</a:t>
            </a:r>
            <a:r>
              <a:rPr lang="lv-LV" sz="2400" b="1" dirty="0"/>
              <a:t> - 6300</a:t>
            </a:r>
            <a:r>
              <a:rPr lang="en-US" sz="2400" b="1" dirty="0"/>
              <a:t> </a:t>
            </a:r>
            <a:endParaRPr lang="lv-LV" sz="2400" b="1" dirty="0"/>
          </a:p>
          <a:p>
            <a:r>
              <a:rPr lang="en-US" sz="2400" b="1" dirty="0"/>
              <a:t>Travel</a:t>
            </a:r>
            <a:r>
              <a:rPr lang="lv-LV" sz="2400" b="1" dirty="0"/>
              <a:t> – 10200</a:t>
            </a:r>
          </a:p>
          <a:p>
            <a:r>
              <a:rPr lang="en-US" sz="2400" b="1" dirty="0"/>
              <a:t>Publicity</a:t>
            </a:r>
            <a:r>
              <a:rPr lang="lv-LV" sz="2400" b="1" dirty="0"/>
              <a:t> – 3000</a:t>
            </a:r>
          </a:p>
          <a:p>
            <a:r>
              <a:rPr lang="en-US" sz="2400" b="1" dirty="0"/>
              <a:t>Seminars, meetings </a:t>
            </a:r>
            <a:r>
              <a:rPr lang="lv-LV" sz="2400" b="1" dirty="0"/>
              <a:t>– 1800</a:t>
            </a:r>
          </a:p>
          <a:p>
            <a:endParaRPr lang="en-US" b="1" dirty="0"/>
          </a:p>
        </p:txBody>
      </p:sp>
      <p:sp>
        <p:nvSpPr>
          <p:cNvPr id="3" name="Virsraksts 2">
            <a:extLst>
              <a:ext uri="{FF2B5EF4-FFF2-40B4-BE49-F238E27FC236}">
                <a16:creationId xmlns:a16="http://schemas.microsoft.com/office/drawing/2014/main" id="{094252D1-5698-4842-B3C1-F8CCA8C58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</a:t>
            </a:r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21FCD6B1-47B8-4B39-87DF-4B79AF7D40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77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1476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>
                <a:latin typeface="Times New Roman"/>
                <a:cs typeface="Times New Roman"/>
              </a:rPr>
              <a:t>Financial Support for new study program creation 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/>
              <a:t>EU and Latvian government funding</a:t>
            </a:r>
          </a:p>
          <a:p>
            <a:r>
              <a:rPr lang="en-US" sz="2800" dirty="0"/>
              <a:t>100 000 EUR for one Study Program creation</a:t>
            </a:r>
          </a:p>
          <a:p>
            <a:r>
              <a:rPr lang="en-US" sz="2800" dirty="0"/>
              <a:t>Dedicated funding to meet new Smart Specialization Strategy goals</a:t>
            </a:r>
          </a:p>
          <a:p>
            <a:r>
              <a:rPr lang="en-US" sz="2800" dirty="0"/>
              <a:t>Special funding for Higher Education Institutions</a:t>
            </a:r>
          </a:p>
          <a:p>
            <a:r>
              <a:rPr lang="en-US" sz="2800" dirty="0"/>
              <a:t>Activities must be performed until 30 November 2023.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84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isnstūris: ar noapaļotiem stūriem 4">
            <a:extLst>
              <a:ext uri="{FF2B5EF4-FFF2-40B4-BE49-F238E27FC236}">
                <a16:creationId xmlns:a16="http://schemas.microsoft.com/office/drawing/2014/main" id="{B5633145-D740-4DDE-BC7C-8A139976C0A5}"/>
              </a:ext>
            </a:extLst>
          </p:cNvPr>
          <p:cNvSpPr/>
          <p:nvPr/>
        </p:nvSpPr>
        <p:spPr>
          <a:xfrm>
            <a:off x="3261359" y="941070"/>
            <a:ext cx="2743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cs typeface="Calibri"/>
              </a:rPr>
              <a:t>PhD Study Program</a:t>
            </a:r>
            <a:endParaRPr lang="en-US" sz="2100" dirty="0"/>
          </a:p>
        </p:txBody>
      </p:sp>
      <p:sp>
        <p:nvSpPr>
          <p:cNvPr id="6" name="Taisnstūris: ar noapaļotiem stūriem 5">
            <a:extLst>
              <a:ext uri="{FF2B5EF4-FFF2-40B4-BE49-F238E27FC236}">
                <a16:creationId xmlns:a16="http://schemas.microsoft.com/office/drawing/2014/main" id="{BA9CF802-8944-477B-BEF5-DCE801DBDBAF}"/>
              </a:ext>
            </a:extLst>
          </p:cNvPr>
          <p:cNvSpPr/>
          <p:nvPr/>
        </p:nvSpPr>
        <p:spPr>
          <a:xfrm>
            <a:off x="1036319" y="1802130"/>
            <a:ext cx="1882140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Calibri"/>
              </a:rPr>
              <a:t>Particle Physics </a:t>
            </a:r>
            <a:r>
              <a:rPr lang="lv-LV" dirty="0">
                <a:cs typeface="Calibri"/>
              </a:rPr>
              <a:t>18 CP (ECTS)</a:t>
            </a:r>
            <a:endParaRPr lang="lv-LV" sz="2100" dirty="0">
              <a:cs typeface="Calibri"/>
            </a:endParaRPr>
          </a:p>
        </p:txBody>
      </p:sp>
      <p:sp>
        <p:nvSpPr>
          <p:cNvPr id="7" name="Taisnstūris: ar noapaļotiem stūriem 6">
            <a:extLst>
              <a:ext uri="{FF2B5EF4-FFF2-40B4-BE49-F238E27FC236}">
                <a16:creationId xmlns:a16="http://schemas.microsoft.com/office/drawing/2014/main" id="{58A849DD-2F2A-478E-85E1-81245D0CD29B}"/>
              </a:ext>
            </a:extLst>
          </p:cNvPr>
          <p:cNvSpPr/>
          <p:nvPr/>
        </p:nvSpPr>
        <p:spPr>
          <a:xfrm>
            <a:off x="3680460" y="1802129"/>
            <a:ext cx="1912620" cy="6858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Data</a:t>
            </a:r>
            <a:r>
              <a:rPr lang="lv-LV" dirty="0">
                <a:solidFill>
                  <a:srgbClr val="000000"/>
                </a:solidFill>
                <a:cs typeface="Calibri"/>
              </a:rPr>
              <a:t> 9 CP (ECTS)</a:t>
            </a:r>
            <a:endParaRPr lang="lv-LV" dirty="0">
              <a:solidFill>
                <a:srgbClr val="000000"/>
              </a:solidFill>
            </a:endParaRPr>
          </a:p>
        </p:txBody>
      </p:sp>
      <p:sp>
        <p:nvSpPr>
          <p:cNvPr id="8" name="Taisnstūris: ar noapaļotiem stūriem 7">
            <a:extLst>
              <a:ext uri="{FF2B5EF4-FFF2-40B4-BE49-F238E27FC236}">
                <a16:creationId xmlns:a16="http://schemas.microsoft.com/office/drawing/2014/main" id="{2AA4D9CE-253E-45C9-B1CF-8C31D2153633}"/>
              </a:ext>
            </a:extLst>
          </p:cNvPr>
          <p:cNvSpPr/>
          <p:nvPr/>
        </p:nvSpPr>
        <p:spPr>
          <a:xfrm>
            <a:off x="6515101" y="1802129"/>
            <a:ext cx="1950720" cy="685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Technology</a:t>
            </a:r>
            <a:r>
              <a:rPr lang="lv-LV" dirty="0">
                <a:solidFill>
                  <a:srgbClr val="000000"/>
                </a:solidFill>
                <a:cs typeface="Calibri"/>
              </a:rPr>
              <a:t> 15 CP (ECTS)</a:t>
            </a:r>
          </a:p>
        </p:txBody>
      </p:sp>
      <p:sp>
        <p:nvSpPr>
          <p:cNvPr id="9" name="Taisnstūris: ar noapaļotiem stūriem 8">
            <a:extLst>
              <a:ext uri="{FF2B5EF4-FFF2-40B4-BE49-F238E27FC236}">
                <a16:creationId xmlns:a16="http://schemas.microsoft.com/office/drawing/2014/main" id="{C2CB9460-DCD7-4814-80E2-9600CBFE0C8A}"/>
              </a:ext>
            </a:extLst>
          </p:cNvPr>
          <p:cNvSpPr/>
          <p:nvPr/>
        </p:nvSpPr>
        <p:spPr>
          <a:xfrm>
            <a:off x="53338" y="2586989"/>
            <a:ext cx="1531620" cy="94386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cs typeface="Calibri"/>
              </a:rPr>
              <a:t>Particle Physics </a:t>
            </a:r>
            <a:r>
              <a:rPr lang="en-US" sz="1500" dirty="0" err="1">
                <a:cs typeface="Calibri"/>
              </a:rPr>
              <a:t>Phenomenolog</a:t>
            </a:r>
            <a:r>
              <a:rPr lang="lv-LV" sz="1500" dirty="0">
                <a:cs typeface="Calibri"/>
              </a:rPr>
              <a:t>y 3 CP</a:t>
            </a:r>
          </a:p>
        </p:txBody>
      </p:sp>
      <p:sp>
        <p:nvSpPr>
          <p:cNvPr id="10" name="Taisnstūris: ar noapaļotiem stūriem 9">
            <a:extLst>
              <a:ext uri="{FF2B5EF4-FFF2-40B4-BE49-F238E27FC236}">
                <a16:creationId xmlns:a16="http://schemas.microsoft.com/office/drawing/2014/main" id="{D16640C0-04DD-49A8-BC4B-1E30DC1CC3D2}"/>
              </a:ext>
            </a:extLst>
          </p:cNvPr>
          <p:cNvSpPr/>
          <p:nvPr/>
        </p:nvSpPr>
        <p:spPr>
          <a:xfrm>
            <a:off x="2217415" y="4488699"/>
            <a:ext cx="1531620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cs typeface="Calibri"/>
              </a:rPr>
              <a:t>Standard Model</a:t>
            </a:r>
            <a:r>
              <a:rPr lang="lv-LV" sz="1500" dirty="0">
                <a:cs typeface="Calibri"/>
              </a:rPr>
              <a:t> 6 CP</a:t>
            </a:r>
            <a:endParaRPr lang="en-US" sz="1500" dirty="0">
              <a:cs typeface="Calibri"/>
            </a:endParaRPr>
          </a:p>
        </p:txBody>
      </p:sp>
      <p:sp>
        <p:nvSpPr>
          <p:cNvPr id="11" name="Taisnstūris: ar noapaļotiem stūriem 10">
            <a:extLst>
              <a:ext uri="{FF2B5EF4-FFF2-40B4-BE49-F238E27FC236}">
                <a16:creationId xmlns:a16="http://schemas.microsoft.com/office/drawing/2014/main" id="{08F9B383-72B6-4953-BD71-367585EE1C20}"/>
              </a:ext>
            </a:extLst>
          </p:cNvPr>
          <p:cNvSpPr/>
          <p:nvPr/>
        </p:nvSpPr>
        <p:spPr>
          <a:xfrm>
            <a:off x="1386839" y="3651146"/>
            <a:ext cx="1531620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cs typeface="Calibri"/>
              </a:rPr>
              <a:t>Quantum Field Theory</a:t>
            </a:r>
            <a:r>
              <a:rPr lang="lv-LV" sz="1500" dirty="0">
                <a:cs typeface="Calibri"/>
              </a:rPr>
              <a:t> 6 CP</a:t>
            </a:r>
            <a:endParaRPr lang="en-US" sz="1500" dirty="0">
              <a:cs typeface="Calibri"/>
            </a:endParaRPr>
          </a:p>
        </p:txBody>
      </p:sp>
      <p:sp>
        <p:nvSpPr>
          <p:cNvPr id="12" name="Taisnstūris: ar noapaļotiem stūriem 11">
            <a:extLst>
              <a:ext uri="{FF2B5EF4-FFF2-40B4-BE49-F238E27FC236}">
                <a16:creationId xmlns:a16="http://schemas.microsoft.com/office/drawing/2014/main" id="{8E007E7B-A3C4-4E4B-BE39-402CC9E37ED4}"/>
              </a:ext>
            </a:extLst>
          </p:cNvPr>
          <p:cNvSpPr/>
          <p:nvPr/>
        </p:nvSpPr>
        <p:spPr>
          <a:xfrm>
            <a:off x="2994659" y="2617469"/>
            <a:ext cx="1531620" cy="65532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Applied Statistics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3 CP</a:t>
            </a:r>
            <a:endParaRPr lang="lv-LV" sz="1500" dirty="0">
              <a:solidFill>
                <a:srgbClr val="000000"/>
              </a:solidFill>
            </a:endParaRPr>
          </a:p>
        </p:txBody>
      </p:sp>
      <p:sp>
        <p:nvSpPr>
          <p:cNvPr id="13" name="Taisnstūris: ar noapaļotiem stūriem 12">
            <a:extLst>
              <a:ext uri="{FF2B5EF4-FFF2-40B4-BE49-F238E27FC236}">
                <a16:creationId xmlns:a16="http://schemas.microsoft.com/office/drawing/2014/main" id="{C65E8321-A75A-4790-9060-DD7C0554DD88}"/>
              </a:ext>
            </a:extLst>
          </p:cNvPr>
          <p:cNvSpPr/>
          <p:nvPr/>
        </p:nvSpPr>
        <p:spPr>
          <a:xfrm>
            <a:off x="3756660" y="3364229"/>
            <a:ext cx="1531620" cy="6858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Applied Computational methods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3 CP</a:t>
            </a:r>
            <a:endParaRPr lang="lv-LV" sz="1500" dirty="0">
              <a:solidFill>
                <a:srgbClr val="000000"/>
              </a:solidFill>
            </a:endParaRPr>
          </a:p>
        </p:txBody>
      </p:sp>
      <p:sp>
        <p:nvSpPr>
          <p:cNvPr id="14" name="Taisnstūris: ar noapaļotiem stūriem 13">
            <a:extLst>
              <a:ext uri="{FF2B5EF4-FFF2-40B4-BE49-F238E27FC236}">
                <a16:creationId xmlns:a16="http://schemas.microsoft.com/office/drawing/2014/main" id="{A9EC3765-86E7-456C-90B5-7CB1DD32FE30}"/>
              </a:ext>
            </a:extLst>
          </p:cNvPr>
          <p:cNvSpPr/>
          <p:nvPr/>
        </p:nvSpPr>
        <p:spPr>
          <a:xfrm>
            <a:off x="4411979" y="4217669"/>
            <a:ext cx="1531620" cy="6858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Big Data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3 CP</a:t>
            </a:r>
            <a:endParaRPr lang="lv-LV" sz="1500" dirty="0">
              <a:solidFill>
                <a:srgbClr val="000000"/>
              </a:solidFill>
            </a:endParaRPr>
          </a:p>
        </p:txBody>
      </p:sp>
      <p:sp>
        <p:nvSpPr>
          <p:cNvPr id="15" name="Taisnstūris: ar noapaļotiem stūriem 14">
            <a:extLst>
              <a:ext uri="{FF2B5EF4-FFF2-40B4-BE49-F238E27FC236}">
                <a16:creationId xmlns:a16="http://schemas.microsoft.com/office/drawing/2014/main" id="{66BAD299-CEA1-4675-821D-E5A0F8FF9A0C}"/>
              </a:ext>
            </a:extLst>
          </p:cNvPr>
          <p:cNvSpPr/>
          <p:nvPr/>
        </p:nvSpPr>
        <p:spPr>
          <a:xfrm>
            <a:off x="5467824" y="2602229"/>
            <a:ext cx="1531620" cy="6553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Particle Accelerators physics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4,5 CP</a:t>
            </a:r>
          </a:p>
        </p:txBody>
      </p:sp>
      <p:sp>
        <p:nvSpPr>
          <p:cNvPr id="17" name="Taisnstūris: ar noapaļotiem stūriem 16">
            <a:extLst>
              <a:ext uri="{FF2B5EF4-FFF2-40B4-BE49-F238E27FC236}">
                <a16:creationId xmlns:a16="http://schemas.microsoft.com/office/drawing/2014/main" id="{178E6712-0D48-41BA-B9A3-1C582BEDEA91}"/>
              </a:ext>
            </a:extLst>
          </p:cNvPr>
          <p:cNvSpPr/>
          <p:nvPr/>
        </p:nvSpPr>
        <p:spPr>
          <a:xfrm>
            <a:off x="7490461" y="5440201"/>
            <a:ext cx="1531620" cy="685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Radiation Safety3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CP</a:t>
            </a:r>
          </a:p>
        </p:txBody>
      </p:sp>
      <p:sp>
        <p:nvSpPr>
          <p:cNvPr id="18" name="Taisnstūris: ar noapaļotiem stūriem 17">
            <a:extLst>
              <a:ext uri="{FF2B5EF4-FFF2-40B4-BE49-F238E27FC236}">
                <a16:creationId xmlns:a16="http://schemas.microsoft.com/office/drawing/2014/main" id="{1D411205-5AD0-4C3F-BCD6-E0F79A761324}"/>
              </a:ext>
            </a:extLst>
          </p:cNvPr>
          <p:cNvSpPr/>
          <p:nvPr/>
        </p:nvSpPr>
        <p:spPr>
          <a:xfrm>
            <a:off x="3101339" y="5326252"/>
            <a:ext cx="1531620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cs typeface="Calibri"/>
              </a:rPr>
              <a:t>Beyond Standard Model </a:t>
            </a:r>
            <a:r>
              <a:rPr lang="lv-LV" sz="1500" dirty="0">
                <a:cs typeface="Calibri"/>
              </a:rPr>
              <a:t> 3CP</a:t>
            </a:r>
            <a:endParaRPr lang="en-US" sz="1500" dirty="0">
              <a:cs typeface="Calibri"/>
            </a:endParaRPr>
          </a:p>
        </p:txBody>
      </p:sp>
      <p:sp>
        <p:nvSpPr>
          <p:cNvPr id="19" name="Taisnstūris: ar noapaļotiem stūriem 18">
            <a:extLst>
              <a:ext uri="{FF2B5EF4-FFF2-40B4-BE49-F238E27FC236}">
                <a16:creationId xmlns:a16="http://schemas.microsoft.com/office/drawing/2014/main" id="{A3C87B97-56D3-4477-9499-BD122F9D18B8}"/>
              </a:ext>
            </a:extLst>
          </p:cNvPr>
          <p:cNvSpPr/>
          <p:nvPr/>
        </p:nvSpPr>
        <p:spPr>
          <a:xfrm>
            <a:off x="7254695" y="4589909"/>
            <a:ext cx="1531620" cy="685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Particle Detectors 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3 CP</a:t>
            </a:r>
          </a:p>
        </p:txBody>
      </p:sp>
      <p:sp>
        <p:nvSpPr>
          <p:cNvPr id="20" name="Taisnstūris: ar noapaļotiem stūriem 19">
            <a:extLst>
              <a:ext uri="{FF2B5EF4-FFF2-40B4-BE49-F238E27FC236}">
                <a16:creationId xmlns:a16="http://schemas.microsoft.com/office/drawing/2014/main" id="{FE39DDBD-365B-4CE5-9896-667A3929DDD1}"/>
              </a:ext>
            </a:extLst>
          </p:cNvPr>
          <p:cNvSpPr/>
          <p:nvPr/>
        </p:nvSpPr>
        <p:spPr>
          <a:xfrm>
            <a:off x="6100192" y="3422041"/>
            <a:ext cx="1950719" cy="102737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Particle Accelerators  technology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sz="1500" dirty="0">
                <a:solidFill>
                  <a:srgbClr val="000000"/>
                </a:solidFill>
                <a:cs typeface="Calibri"/>
              </a:rPr>
              <a:t>and applications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4.5 CP</a:t>
            </a:r>
          </a:p>
        </p:txBody>
      </p:sp>
      <p:sp>
        <p:nvSpPr>
          <p:cNvPr id="21" name="Taisnstūris: ar noapaļotiem stūriem 20">
            <a:extLst>
              <a:ext uri="{FF2B5EF4-FFF2-40B4-BE49-F238E27FC236}">
                <a16:creationId xmlns:a16="http://schemas.microsoft.com/office/drawing/2014/main" id="{DE2F4484-9CC4-4747-99B1-92B5C2D2FBA4}"/>
              </a:ext>
            </a:extLst>
          </p:cNvPr>
          <p:cNvSpPr/>
          <p:nvPr/>
        </p:nvSpPr>
        <p:spPr>
          <a:xfrm>
            <a:off x="4983481" y="5055871"/>
            <a:ext cx="153162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cs typeface="Calibri"/>
              </a:rPr>
              <a:t>Research Internship (at CERN?</a:t>
            </a:r>
            <a:r>
              <a:rPr lang="lv-LV" sz="1500" dirty="0">
                <a:cs typeface="Calibri"/>
              </a:rPr>
              <a:t>)</a:t>
            </a:r>
            <a:endParaRPr lang="en-US" sz="15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783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isnstūris: ar noapaļotiem stūriem 2">
            <a:extLst>
              <a:ext uri="{FF2B5EF4-FFF2-40B4-BE49-F238E27FC236}">
                <a16:creationId xmlns:a16="http://schemas.microsoft.com/office/drawing/2014/main" id="{A6604D22-DD17-4AFF-82EE-AA5528FF1A22}"/>
              </a:ext>
            </a:extLst>
          </p:cNvPr>
          <p:cNvSpPr/>
          <p:nvPr/>
        </p:nvSpPr>
        <p:spPr>
          <a:xfrm>
            <a:off x="3474720" y="1055370"/>
            <a:ext cx="2743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100">
                <a:cs typeface="Calibri"/>
              </a:rPr>
              <a:t>Student competences</a:t>
            </a:r>
            <a:endParaRPr lang="lv-LV" sz="2100"/>
          </a:p>
        </p:txBody>
      </p:sp>
      <p:sp>
        <p:nvSpPr>
          <p:cNvPr id="7" name="Taisnstūris: ar noapaļotiem stūriem 6">
            <a:extLst>
              <a:ext uri="{FF2B5EF4-FFF2-40B4-BE49-F238E27FC236}">
                <a16:creationId xmlns:a16="http://schemas.microsoft.com/office/drawing/2014/main" id="{1217FB7E-DC0B-44D8-A095-1DEEA6E3FA6F}"/>
              </a:ext>
            </a:extLst>
          </p:cNvPr>
          <p:cNvSpPr/>
          <p:nvPr/>
        </p:nvSpPr>
        <p:spPr>
          <a:xfrm>
            <a:off x="1028699" y="2023109"/>
            <a:ext cx="1882140" cy="158016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cs typeface="Calibri"/>
              </a:rPr>
              <a:t>Understanding of Particle Physics and Standard Model</a:t>
            </a:r>
            <a:endParaRPr lang="lv-LV" sz="2100">
              <a:cs typeface="Calibri"/>
            </a:endParaRPr>
          </a:p>
        </p:txBody>
      </p:sp>
      <p:sp>
        <p:nvSpPr>
          <p:cNvPr id="9" name="Taisnstūris: ar noapaļotiem stūriem 8">
            <a:extLst>
              <a:ext uri="{FF2B5EF4-FFF2-40B4-BE49-F238E27FC236}">
                <a16:creationId xmlns:a16="http://schemas.microsoft.com/office/drawing/2014/main" id="{7472188B-DA5B-4FD3-9EB2-EA0373161C6E}"/>
              </a:ext>
            </a:extLst>
          </p:cNvPr>
          <p:cNvSpPr/>
          <p:nvPr/>
        </p:nvSpPr>
        <p:spPr>
          <a:xfrm>
            <a:off x="3672839" y="2023109"/>
            <a:ext cx="1912620" cy="134112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rgbClr val="000000"/>
                </a:solidFill>
                <a:cs typeface="Calibri"/>
              </a:rPr>
              <a:t>Basic Skills to Analyse and Interpret PP </a:t>
            </a:r>
            <a:r>
              <a:rPr lang="lv-LV">
                <a:solidFill>
                  <a:srgbClr val="000000"/>
                </a:solidFill>
                <a:cs typeface="Calibri"/>
              </a:rPr>
              <a:t>Experimental Data</a:t>
            </a:r>
            <a:endParaRPr lang="lv-LV">
              <a:solidFill>
                <a:srgbClr val="000000"/>
              </a:solidFill>
            </a:endParaRPr>
          </a:p>
        </p:txBody>
      </p:sp>
      <p:sp>
        <p:nvSpPr>
          <p:cNvPr id="11" name="Taisnstūris: ar noapaļotiem stūriem 10">
            <a:extLst>
              <a:ext uri="{FF2B5EF4-FFF2-40B4-BE49-F238E27FC236}">
                <a16:creationId xmlns:a16="http://schemas.microsoft.com/office/drawing/2014/main" id="{CD794602-4512-4E41-BA8D-791A62F882A5}"/>
              </a:ext>
            </a:extLst>
          </p:cNvPr>
          <p:cNvSpPr/>
          <p:nvPr/>
        </p:nvSpPr>
        <p:spPr>
          <a:xfrm>
            <a:off x="6507480" y="2023109"/>
            <a:ext cx="1950720" cy="12039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rgbClr val="000000"/>
                </a:solidFill>
                <a:cs typeface="Calibri"/>
              </a:rPr>
              <a:t>Has Overview at PP tools – </a:t>
            </a:r>
            <a:r>
              <a:rPr lang="en-US" dirty="0">
                <a:solidFill>
                  <a:srgbClr val="000000"/>
                </a:solidFill>
                <a:cs typeface="Calibri"/>
              </a:rPr>
              <a:t>Accelerators, </a:t>
            </a:r>
          </a:p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Detectors</a:t>
            </a:r>
          </a:p>
        </p:txBody>
      </p:sp>
      <p:sp>
        <p:nvSpPr>
          <p:cNvPr id="12" name="Taisnstūris: ar noapaļotiem stūriem 11">
            <a:extLst>
              <a:ext uri="{FF2B5EF4-FFF2-40B4-BE49-F238E27FC236}">
                <a16:creationId xmlns:a16="http://schemas.microsoft.com/office/drawing/2014/main" id="{64FFF007-9FA8-4190-9869-F0DF06163E2B}"/>
              </a:ext>
            </a:extLst>
          </p:cNvPr>
          <p:cNvSpPr/>
          <p:nvPr/>
        </p:nvSpPr>
        <p:spPr>
          <a:xfrm>
            <a:off x="6576062" y="3310050"/>
            <a:ext cx="1950720" cy="166030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>
                <a:solidFill>
                  <a:srgbClr val="000000"/>
                </a:solidFill>
                <a:cs typeface="Calibri"/>
              </a:rPr>
              <a:t>Has</a:t>
            </a:r>
            <a:r>
              <a:rPr lang="lv-LV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dirty="0">
                <a:solidFill>
                  <a:srgbClr val="000000"/>
                </a:solidFill>
                <a:cs typeface="Calibri"/>
              </a:rPr>
              <a:t>Overview</a:t>
            </a:r>
            <a:r>
              <a:rPr lang="lv-LV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dirty="0">
                <a:solidFill>
                  <a:srgbClr val="000000"/>
                </a:solidFill>
                <a:cs typeface="Calibri"/>
              </a:rPr>
              <a:t>at Accelerator and Detector Design and</a:t>
            </a:r>
            <a:r>
              <a:rPr lang="lv-LV" dirty="0">
                <a:solidFill>
                  <a:srgbClr val="000000"/>
                </a:solidFill>
                <a:cs typeface="Calibri"/>
              </a:rPr>
              <a:t> Major Technologies</a:t>
            </a:r>
          </a:p>
        </p:txBody>
      </p:sp>
      <p:sp>
        <p:nvSpPr>
          <p:cNvPr id="13" name="Taisnstūris: ar noapaļotiem stūriem 12">
            <a:extLst>
              <a:ext uri="{FF2B5EF4-FFF2-40B4-BE49-F238E27FC236}">
                <a16:creationId xmlns:a16="http://schemas.microsoft.com/office/drawing/2014/main" id="{D1CE2742-B1F8-4540-A6AB-92612EDE17CA}"/>
              </a:ext>
            </a:extLst>
          </p:cNvPr>
          <p:cNvSpPr/>
          <p:nvPr/>
        </p:nvSpPr>
        <p:spPr>
          <a:xfrm>
            <a:off x="6576062" y="5046514"/>
            <a:ext cx="1950720" cy="12039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Has Insight at Accelerator Applications</a:t>
            </a:r>
          </a:p>
        </p:txBody>
      </p:sp>
      <p:sp>
        <p:nvSpPr>
          <p:cNvPr id="8" name="Taisnstūris: ar noapaļotiem stūriem 7">
            <a:extLst>
              <a:ext uri="{FF2B5EF4-FFF2-40B4-BE49-F238E27FC236}">
                <a16:creationId xmlns:a16="http://schemas.microsoft.com/office/drawing/2014/main" id="{7AC23A73-4A88-45A5-8241-CF9A46BA82F6}"/>
              </a:ext>
            </a:extLst>
          </p:cNvPr>
          <p:cNvSpPr/>
          <p:nvPr/>
        </p:nvSpPr>
        <p:spPr>
          <a:xfrm>
            <a:off x="1028699" y="4264182"/>
            <a:ext cx="1882140" cy="17377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Calibri"/>
              </a:rPr>
              <a:t>Knowledge</a:t>
            </a:r>
            <a:r>
              <a:rPr lang="lv-LV" dirty="0">
                <a:cs typeface="Calibri"/>
              </a:rPr>
              <a:t> </a:t>
            </a:r>
            <a:r>
              <a:rPr lang="lv-LV" dirty="0" err="1">
                <a:cs typeface="Calibri"/>
              </a:rPr>
              <a:t>for</a:t>
            </a:r>
            <a:r>
              <a:rPr lang="en-US" dirty="0">
                <a:cs typeface="Calibri"/>
              </a:rPr>
              <a:t> further research beyond known at  Standard Model</a:t>
            </a:r>
            <a:endParaRPr lang="lv-LV" sz="21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549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aisnstūris: ar noapaļotiem stūriem 7">
            <a:extLst>
              <a:ext uri="{FF2B5EF4-FFF2-40B4-BE49-F238E27FC236}">
                <a16:creationId xmlns:a16="http://schemas.microsoft.com/office/drawing/2014/main" id="{D1E750B0-D30B-4842-8119-BA249C0E1EF8}"/>
              </a:ext>
            </a:extLst>
          </p:cNvPr>
          <p:cNvSpPr/>
          <p:nvPr/>
        </p:nvSpPr>
        <p:spPr>
          <a:xfrm>
            <a:off x="3282471" y="1063799"/>
            <a:ext cx="2466364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700" dirty="0">
                <a:cs typeface="Calibri"/>
              </a:rPr>
              <a:t>216 – 288 KP</a:t>
            </a:r>
          </a:p>
        </p:txBody>
      </p:sp>
      <p:sp>
        <p:nvSpPr>
          <p:cNvPr id="9" name="Taisnstūris: ar noapaļotiem stūriem 8">
            <a:extLst>
              <a:ext uri="{FF2B5EF4-FFF2-40B4-BE49-F238E27FC236}">
                <a16:creationId xmlns:a16="http://schemas.microsoft.com/office/drawing/2014/main" id="{1AC24CAE-4413-453F-A393-EE2C31E9D844}"/>
              </a:ext>
            </a:extLst>
          </p:cNvPr>
          <p:cNvSpPr/>
          <p:nvPr/>
        </p:nvSpPr>
        <p:spPr>
          <a:xfrm>
            <a:off x="167150" y="2342600"/>
            <a:ext cx="1882140" cy="151638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>
                <a:cs typeface="Calibri"/>
              </a:rPr>
              <a:t>PhD</a:t>
            </a:r>
            <a:r>
              <a:rPr lang="lv-LV" dirty="0">
                <a:cs typeface="Calibri"/>
              </a:rPr>
              <a:t> </a:t>
            </a:r>
            <a:r>
              <a:rPr lang="lv-LV" dirty="0" err="1">
                <a:cs typeface="Calibri"/>
              </a:rPr>
              <a:t>work</a:t>
            </a:r>
            <a:endParaRPr lang="lv-LV" dirty="0">
              <a:cs typeface="Calibri"/>
            </a:endParaRPr>
          </a:p>
          <a:p>
            <a:pPr algn="ctr"/>
            <a:r>
              <a:rPr lang="lv-LV" dirty="0">
                <a:cs typeface="Calibri"/>
              </a:rPr>
              <a:t>144 </a:t>
            </a:r>
            <a:endParaRPr lang="lv-LV" sz="2100" dirty="0">
              <a:cs typeface="Calibri"/>
            </a:endParaRPr>
          </a:p>
        </p:txBody>
      </p:sp>
      <p:sp>
        <p:nvSpPr>
          <p:cNvPr id="10" name="Taisnstūris: ar noapaļotiem stūriem 9">
            <a:extLst>
              <a:ext uri="{FF2B5EF4-FFF2-40B4-BE49-F238E27FC236}">
                <a16:creationId xmlns:a16="http://schemas.microsoft.com/office/drawing/2014/main" id="{FB9BD6DD-46F8-44C1-A428-71EF3C3BE86D}"/>
              </a:ext>
            </a:extLst>
          </p:cNvPr>
          <p:cNvSpPr/>
          <p:nvPr/>
        </p:nvSpPr>
        <p:spPr>
          <a:xfrm>
            <a:off x="2480414" y="3350620"/>
            <a:ext cx="1882140" cy="88660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Obligatory</a:t>
            </a:r>
            <a:r>
              <a:rPr lang="lv-LV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subjects</a:t>
            </a:r>
            <a:endParaRPr lang="lv-LV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  <a:p>
            <a:pPr algn="ctr"/>
            <a:r>
              <a:rPr lang="lv-LV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23</a:t>
            </a:r>
            <a:endParaRPr lang="lv-LV" sz="2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  <p:sp>
        <p:nvSpPr>
          <p:cNvPr id="11" name="Taisnstūris: ar noapaļotiem stūriem 10">
            <a:extLst>
              <a:ext uri="{FF2B5EF4-FFF2-40B4-BE49-F238E27FC236}">
                <a16:creationId xmlns:a16="http://schemas.microsoft.com/office/drawing/2014/main" id="{6AB66567-2E59-483A-8429-402F72FBF3E9}"/>
              </a:ext>
            </a:extLst>
          </p:cNvPr>
          <p:cNvSpPr/>
          <p:nvPr/>
        </p:nvSpPr>
        <p:spPr>
          <a:xfrm>
            <a:off x="4793678" y="3824136"/>
            <a:ext cx="1882140" cy="826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Obligatory</a:t>
            </a:r>
            <a:r>
              <a:rPr lang="lv-LV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choice</a:t>
            </a:r>
            <a:r>
              <a:rPr lang="lv-LV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subjects</a:t>
            </a:r>
            <a:endParaRPr lang="lv-LV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  <a:p>
            <a:pPr algn="ctr"/>
            <a:r>
              <a:rPr lang="lv-LV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37</a:t>
            </a:r>
            <a:endParaRPr lang="lv-LV" sz="2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  <p:sp>
        <p:nvSpPr>
          <p:cNvPr id="12" name="Taisnstūris: ar noapaļotiem stūriem 11">
            <a:extLst>
              <a:ext uri="{FF2B5EF4-FFF2-40B4-BE49-F238E27FC236}">
                <a16:creationId xmlns:a16="http://schemas.microsoft.com/office/drawing/2014/main" id="{89FE3C81-B61B-4660-AC43-058B5DB29E98}"/>
              </a:ext>
            </a:extLst>
          </p:cNvPr>
          <p:cNvSpPr/>
          <p:nvPr/>
        </p:nvSpPr>
        <p:spPr>
          <a:xfrm>
            <a:off x="7106942" y="4207792"/>
            <a:ext cx="1882140" cy="885038"/>
          </a:xfrm>
          <a:prstGeom prst="roundRect">
            <a:avLst/>
          </a:prstGeom>
          <a:solidFill>
            <a:srgbClr val="CFAB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Free</a:t>
            </a:r>
            <a:r>
              <a:rPr lang="lv-LV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choice</a:t>
            </a:r>
            <a:r>
              <a:rPr lang="lv-LV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subjects</a:t>
            </a:r>
            <a:endParaRPr lang="lv-LV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  <a:p>
            <a:pPr algn="ctr"/>
            <a:r>
              <a:rPr lang="lv-LV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12</a:t>
            </a:r>
            <a:endParaRPr lang="lv-LV" sz="2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9089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isnstūris: ar noapaļotiem stūriem 3">
            <a:extLst>
              <a:ext uri="{FF2B5EF4-FFF2-40B4-BE49-F238E27FC236}">
                <a16:creationId xmlns:a16="http://schemas.microsoft.com/office/drawing/2014/main" id="{6194D77E-71FD-4665-88E1-DA7D19E263D5}"/>
              </a:ext>
            </a:extLst>
          </p:cNvPr>
          <p:cNvSpPr/>
          <p:nvPr/>
        </p:nvSpPr>
        <p:spPr>
          <a:xfrm>
            <a:off x="2327945" y="2273941"/>
            <a:ext cx="4473429" cy="352363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Particle Accelerator  technology</a:t>
            </a:r>
            <a:r>
              <a:rPr lang="lv-LV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dirty="0">
                <a:solidFill>
                  <a:srgbClr val="000000"/>
                </a:solidFill>
                <a:cs typeface="Calibri"/>
              </a:rPr>
              <a:t>and applications</a:t>
            </a:r>
            <a:r>
              <a:rPr lang="lv-LV" dirty="0">
                <a:solidFill>
                  <a:srgbClr val="000000"/>
                </a:solidFill>
                <a:cs typeface="Calibri"/>
              </a:rPr>
              <a:t>, </a:t>
            </a:r>
            <a:r>
              <a:rPr lang="en-US" dirty="0">
                <a:solidFill>
                  <a:srgbClr val="000000"/>
                </a:solidFill>
                <a:cs typeface="Calibri"/>
              </a:rPr>
              <a:t>experimental techniques – </a:t>
            </a:r>
            <a:r>
              <a:rPr lang="lv-LV" dirty="0">
                <a:solidFill>
                  <a:srgbClr val="000000"/>
                </a:solidFill>
                <a:cs typeface="Calibri"/>
              </a:rPr>
              <a:t>3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Experimental particle physics (for physicists or for Engineers) - </a:t>
            </a:r>
            <a:r>
              <a:rPr lang="lv-LV" dirty="0">
                <a:solidFill>
                  <a:srgbClr val="000000"/>
                </a:solidFill>
                <a:cs typeface="Calibri"/>
              </a:rPr>
              <a:t>3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Scientific Publishing – </a:t>
            </a:r>
            <a:r>
              <a:rPr lang="lv-LV" dirty="0">
                <a:solidFill>
                  <a:srgbClr val="000000"/>
                </a:solidFill>
                <a:cs typeface="Calibri"/>
              </a:rPr>
              <a:t>3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Conference Participation – </a:t>
            </a:r>
            <a:r>
              <a:rPr lang="lv-LV" dirty="0">
                <a:solidFill>
                  <a:srgbClr val="000000"/>
                </a:solidFill>
                <a:cs typeface="Calibri"/>
              </a:rPr>
              <a:t>3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Pedagogical Work Theory and Practice - </a:t>
            </a:r>
            <a:r>
              <a:rPr lang="lv-LV" dirty="0">
                <a:solidFill>
                  <a:srgbClr val="000000"/>
                </a:solidFill>
                <a:cs typeface="Calibri"/>
              </a:rPr>
              <a:t>3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Particle detectors – </a:t>
            </a:r>
            <a:r>
              <a:rPr lang="lv-LV" dirty="0">
                <a:solidFill>
                  <a:srgbClr val="000000"/>
                </a:solidFill>
                <a:cs typeface="Calibri"/>
              </a:rPr>
              <a:t>4,5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Radiation safety – </a:t>
            </a:r>
            <a:r>
              <a:rPr lang="lv-LV" dirty="0">
                <a:solidFill>
                  <a:srgbClr val="000000"/>
                </a:solidFill>
                <a:cs typeface="Calibri"/>
              </a:rPr>
              <a:t>3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Data mining for particle physics</a:t>
            </a:r>
            <a:r>
              <a:rPr lang="lv-LV" dirty="0">
                <a:solidFill>
                  <a:srgbClr val="000000"/>
                </a:solidFill>
                <a:cs typeface="Calibri"/>
              </a:rPr>
              <a:t> - 3</a:t>
            </a:r>
          </a:p>
        </p:txBody>
      </p:sp>
      <p:sp>
        <p:nvSpPr>
          <p:cNvPr id="6" name="Taisnstūris: ar noapaļotiem stūriem 5">
            <a:extLst>
              <a:ext uri="{FF2B5EF4-FFF2-40B4-BE49-F238E27FC236}">
                <a16:creationId xmlns:a16="http://schemas.microsoft.com/office/drawing/2014/main" id="{6E972BBB-F077-4300-BC7A-BAC6B2D250FF}"/>
              </a:ext>
            </a:extLst>
          </p:cNvPr>
          <p:cNvSpPr/>
          <p:nvPr/>
        </p:nvSpPr>
        <p:spPr>
          <a:xfrm>
            <a:off x="1942052" y="1060426"/>
            <a:ext cx="5259897" cy="9859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Obligatory</a:t>
            </a:r>
            <a:r>
              <a:rPr lang="lv-LV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sz="3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subjects</a:t>
            </a:r>
            <a:endParaRPr lang="lv-LV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  <a:p>
            <a:pPr algn="ctr"/>
            <a:r>
              <a:rPr lang="lv-LV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01350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isnstūris: ar noapaļotiem stūriem 3">
            <a:extLst>
              <a:ext uri="{FF2B5EF4-FFF2-40B4-BE49-F238E27FC236}">
                <a16:creationId xmlns:a16="http://schemas.microsoft.com/office/drawing/2014/main" id="{EB0DD2AF-8DDD-4225-B659-F780923F88FE}"/>
              </a:ext>
            </a:extLst>
          </p:cNvPr>
          <p:cNvSpPr/>
          <p:nvPr/>
        </p:nvSpPr>
        <p:spPr>
          <a:xfrm>
            <a:off x="2655570" y="1995450"/>
            <a:ext cx="3832860" cy="104350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Research Practice at other institution </a:t>
            </a:r>
            <a:r>
              <a:rPr lang="lv-LV" dirty="0">
                <a:solidFill>
                  <a:srgbClr val="000000"/>
                </a:solidFill>
                <a:cs typeface="Calibri"/>
              </a:rPr>
              <a:t>15</a:t>
            </a:r>
          </a:p>
          <a:p>
            <a:pPr algn="ctr"/>
            <a:endParaRPr lang="lv-LV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5" name="Taisnstūris: ar noapaļotiem stūriem 4">
            <a:extLst>
              <a:ext uri="{FF2B5EF4-FFF2-40B4-BE49-F238E27FC236}">
                <a16:creationId xmlns:a16="http://schemas.microsoft.com/office/drawing/2014/main" id="{C30FF70E-6F23-4619-AA81-D440E16498A7}"/>
              </a:ext>
            </a:extLst>
          </p:cNvPr>
          <p:cNvSpPr/>
          <p:nvPr/>
        </p:nvSpPr>
        <p:spPr>
          <a:xfrm>
            <a:off x="1547770" y="653484"/>
            <a:ext cx="5750652" cy="119700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Obligatory choice subjects</a:t>
            </a:r>
          </a:p>
          <a:p>
            <a:pPr algn="ctr"/>
            <a:r>
              <a:rPr lang="lv-LV" sz="33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37</a:t>
            </a:r>
          </a:p>
        </p:txBody>
      </p:sp>
      <p:sp>
        <p:nvSpPr>
          <p:cNvPr id="6" name="Taisnstūris: ar noapaļotiem stūriem 5">
            <a:extLst>
              <a:ext uri="{FF2B5EF4-FFF2-40B4-BE49-F238E27FC236}">
                <a16:creationId xmlns:a16="http://schemas.microsoft.com/office/drawing/2014/main" id="{AE591C02-3263-4DE5-A36F-2F7CC2FFD520}"/>
              </a:ext>
            </a:extLst>
          </p:cNvPr>
          <p:cNvSpPr/>
          <p:nvPr/>
        </p:nvSpPr>
        <p:spPr>
          <a:xfrm>
            <a:off x="3817504" y="3183918"/>
            <a:ext cx="1531620" cy="655320"/>
          </a:xfrm>
          <a:prstGeom prst="roundRect">
            <a:avLst/>
          </a:prstGeom>
          <a:solidFill>
            <a:srgbClr val="98E9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Applied Statistics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4,5 CP</a:t>
            </a:r>
            <a:endParaRPr lang="lv-LV" sz="1500" dirty="0">
              <a:solidFill>
                <a:srgbClr val="000000"/>
              </a:solidFill>
            </a:endParaRPr>
          </a:p>
        </p:txBody>
      </p:sp>
      <p:sp>
        <p:nvSpPr>
          <p:cNvPr id="7" name="Taisnstūris: ar noapaļotiem stūriem 6">
            <a:extLst>
              <a:ext uri="{FF2B5EF4-FFF2-40B4-BE49-F238E27FC236}">
                <a16:creationId xmlns:a16="http://schemas.microsoft.com/office/drawing/2014/main" id="{017EDD80-42A1-4577-BD42-1D154E8E6D92}"/>
              </a:ext>
            </a:extLst>
          </p:cNvPr>
          <p:cNvSpPr/>
          <p:nvPr/>
        </p:nvSpPr>
        <p:spPr>
          <a:xfrm>
            <a:off x="3832080" y="3940203"/>
            <a:ext cx="1531620" cy="685800"/>
          </a:xfrm>
          <a:prstGeom prst="roundRect">
            <a:avLst/>
          </a:prstGeom>
          <a:solidFill>
            <a:srgbClr val="98E9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Applied Computational methods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6 CP</a:t>
            </a:r>
            <a:endParaRPr lang="lv-LV" sz="1500" dirty="0">
              <a:solidFill>
                <a:srgbClr val="000000"/>
              </a:solidFill>
            </a:endParaRPr>
          </a:p>
        </p:txBody>
      </p:sp>
      <p:sp>
        <p:nvSpPr>
          <p:cNvPr id="8" name="Taisnstūris: ar noapaļotiem stūriem 7">
            <a:extLst>
              <a:ext uri="{FF2B5EF4-FFF2-40B4-BE49-F238E27FC236}">
                <a16:creationId xmlns:a16="http://schemas.microsoft.com/office/drawing/2014/main" id="{CB84B81F-5FAF-4A07-AC8A-BE58A49367DC}"/>
              </a:ext>
            </a:extLst>
          </p:cNvPr>
          <p:cNvSpPr/>
          <p:nvPr/>
        </p:nvSpPr>
        <p:spPr>
          <a:xfrm>
            <a:off x="3832080" y="4701311"/>
            <a:ext cx="1531620" cy="685800"/>
          </a:xfrm>
          <a:prstGeom prst="roundRect">
            <a:avLst/>
          </a:prstGeom>
          <a:solidFill>
            <a:srgbClr val="98E9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Big Data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6 CP</a:t>
            </a:r>
            <a:endParaRPr lang="lv-LV" sz="1500" dirty="0">
              <a:solidFill>
                <a:srgbClr val="000000"/>
              </a:solidFill>
            </a:endParaRPr>
          </a:p>
        </p:txBody>
      </p:sp>
      <p:sp>
        <p:nvSpPr>
          <p:cNvPr id="9" name="Taisnstūris: ar noapaļotiem stūriem 8">
            <a:extLst>
              <a:ext uri="{FF2B5EF4-FFF2-40B4-BE49-F238E27FC236}">
                <a16:creationId xmlns:a16="http://schemas.microsoft.com/office/drawing/2014/main" id="{E1E48D9A-917C-4880-8B32-E4F5236B8F85}"/>
              </a:ext>
            </a:extLst>
          </p:cNvPr>
          <p:cNvSpPr/>
          <p:nvPr/>
        </p:nvSpPr>
        <p:spPr>
          <a:xfrm>
            <a:off x="614592" y="2743199"/>
            <a:ext cx="1531620" cy="1197003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Particle Physics </a:t>
            </a:r>
            <a:r>
              <a:rPr lang="en-US" sz="15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Phenomenolog</a:t>
            </a:r>
            <a:r>
              <a:rPr lang="lv-LV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y 3 CP</a:t>
            </a:r>
          </a:p>
        </p:txBody>
      </p:sp>
      <p:sp>
        <p:nvSpPr>
          <p:cNvPr id="10" name="Taisnstūris: ar noapaļotiem stūriem 9">
            <a:extLst>
              <a:ext uri="{FF2B5EF4-FFF2-40B4-BE49-F238E27FC236}">
                <a16:creationId xmlns:a16="http://schemas.microsoft.com/office/drawing/2014/main" id="{C61DF51C-EF67-4704-81A8-56446247D1DA}"/>
              </a:ext>
            </a:extLst>
          </p:cNvPr>
          <p:cNvSpPr/>
          <p:nvPr/>
        </p:nvSpPr>
        <p:spPr>
          <a:xfrm>
            <a:off x="614592" y="4910633"/>
            <a:ext cx="1531620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Standard Model</a:t>
            </a:r>
            <a:r>
              <a:rPr lang="lv-LV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6 CP</a:t>
            </a:r>
            <a:endParaRPr lang="en-US" sz="15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  <p:sp>
        <p:nvSpPr>
          <p:cNvPr id="11" name="Taisnstūris: ar noapaļotiem stūriem 10">
            <a:extLst>
              <a:ext uri="{FF2B5EF4-FFF2-40B4-BE49-F238E27FC236}">
                <a16:creationId xmlns:a16="http://schemas.microsoft.com/office/drawing/2014/main" id="{03AB50E5-6B18-40B1-9CEA-2ACAE8C53DD4}"/>
              </a:ext>
            </a:extLst>
          </p:cNvPr>
          <p:cNvSpPr/>
          <p:nvPr/>
        </p:nvSpPr>
        <p:spPr>
          <a:xfrm>
            <a:off x="614592" y="4093968"/>
            <a:ext cx="1531620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Quantum Field Theory</a:t>
            </a:r>
            <a:r>
              <a:rPr lang="lv-LV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6 CP</a:t>
            </a:r>
            <a:endParaRPr lang="en-US" sz="15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  <p:sp>
        <p:nvSpPr>
          <p:cNvPr id="12" name="Taisnstūris: ar noapaļotiem stūriem 11">
            <a:extLst>
              <a:ext uri="{FF2B5EF4-FFF2-40B4-BE49-F238E27FC236}">
                <a16:creationId xmlns:a16="http://schemas.microsoft.com/office/drawing/2014/main" id="{FF1767DA-9973-4E3B-A7F4-214B12B2F02B}"/>
              </a:ext>
            </a:extLst>
          </p:cNvPr>
          <p:cNvSpPr/>
          <p:nvPr/>
        </p:nvSpPr>
        <p:spPr>
          <a:xfrm>
            <a:off x="614592" y="5727298"/>
            <a:ext cx="1531620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Beyond Standard Model </a:t>
            </a:r>
            <a:r>
              <a:rPr lang="lv-LV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3 CP</a:t>
            </a:r>
            <a:endParaRPr lang="en-US" sz="15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  <p:sp>
        <p:nvSpPr>
          <p:cNvPr id="13" name="Taisnstūris: ar noapaļotiem stūriem 12">
            <a:extLst>
              <a:ext uri="{FF2B5EF4-FFF2-40B4-BE49-F238E27FC236}">
                <a16:creationId xmlns:a16="http://schemas.microsoft.com/office/drawing/2014/main" id="{FBC1B684-7884-4DA9-84A5-6AEF49F4D863}"/>
              </a:ext>
            </a:extLst>
          </p:cNvPr>
          <p:cNvSpPr/>
          <p:nvPr/>
        </p:nvSpPr>
        <p:spPr>
          <a:xfrm>
            <a:off x="7206792" y="2904545"/>
            <a:ext cx="1531620" cy="6553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Particle Accelerator physics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4,5 CP</a:t>
            </a:r>
          </a:p>
        </p:txBody>
      </p:sp>
      <p:sp>
        <p:nvSpPr>
          <p:cNvPr id="15" name="Taisnstūris: ar noapaļotiem stūriem 14">
            <a:extLst>
              <a:ext uri="{FF2B5EF4-FFF2-40B4-BE49-F238E27FC236}">
                <a16:creationId xmlns:a16="http://schemas.microsoft.com/office/drawing/2014/main" id="{7F4FCCF8-F198-42FF-8356-AAB576269AFB}"/>
              </a:ext>
            </a:extLst>
          </p:cNvPr>
          <p:cNvSpPr/>
          <p:nvPr/>
        </p:nvSpPr>
        <p:spPr>
          <a:xfrm>
            <a:off x="7298422" y="4446209"/>
            <a:ext cx="1531620" cy="685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Particle Detectors 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3 CP</a:t>
            </a:r>
          </a:p>
        </p:txBody>
      </p:sp>
      <p:sp>
        <p:nvSpPr>
          <p:cNvPr id="16" name="Taisnstūris: ar noapaļotiem stūriem 15">
            <a:extLst>
              <a:ext uri="{FF2B5EF4-FFF2-40B4-BE49-F238E27FC236}">
                <a16:creationId xmlns:a16="http://schemas.microsoft.com/office/drawing/2014/main" id="{12D484C4-8C7F-4026-893F-BF928640DDCF}"/>
              </a:ext>
            </a:extLst>
          </p:cNvPr>
          <p:cNvSpPr/>
          <p:nvPr/>
        </p:nvSpPr>
        <p:spPr>
          <a:xfrm>
            <a:off x="6997243" y="3675377"/>
            <a:ext cx="1950719" cy="6553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Particle Accelerator  technology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sz="1500" dirty="0">
                <a:solidFill>
                  <a:srgbClr val="000000"/>
                </a:solidFill>
                <a:cs typeface="Calibri"/>
              </a:rPr>
              <a:t>and applications 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4,5 CP</a:t>
            </a:r>
          </a:p>
        </p:txBody>
      </p:sp>
      <p:sp>
        <p:nvSpPr>
          <p:cNvPr id="17" name="Taisnstūris: ar noapaļotiem stūriem 16">
            <a:extLst>
              <a:ext uri="{FF2B5EF4-FFF2-40B4-BE49-F238E27FC236}">
                <a16:creationId xmlns:a16="http://schemas.microsoft.com/office/drawing/2014/main" id="{36DF9866-D594-4546-9AFC-59255C128019}"/>
              </a:ext>
            </a:extLst>
          </p:cNvPr>
          <p:cNvSpPr/>
          <p:nvPr/>
        </p:nvSpPr>
        <p:spPr>
          <a:xfrm>
            <a:off x="7298422" y="5223364"/>
            <a:ext cx="1531620" cy="13856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Materials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for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Particle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Physics</a:t>
            </a:r>
            <a:endParaRPr lang="lv-LV" sz="1500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lv-LV" sz="1500" dirty="0">
                <a:solidFill>
                  <a:srgbClr val="000000"/>
                </a:solidFill>
                <a:cs typeface="Calibri"/>
              </a:rPr>
              <a:t>3 CP</a:t>
            </a:r>
          </a:p>
        </p:txBody>
      </p:sp>
    </p:spTree>
    <p:extLst>
      <p:ext uri="{BB962C8B-B14F-4D97-AF65-F5344CB8AC3E}">
        <p14:creationId xmlns:p14="http://schemas.microsoft.com/office/powerpoint/2010/main" val="3914422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isnstūris: ar noapaļotiem stūriem 3">
            <a:extLst>
              <a:ext uri="{FF2B5EF4-FFF2-40B4-BE49-F238E27FC236}">
                <a16:creationId xmlns:a16="http://schemas.microsoft.com/office/drawing/2014/main" id="{42D2A46D-9557-4E14-9DD9-6125F6AEA6B1}"/>
              </a:ext>
            </a:extLst>
          </p:cNvPr>
          <p:cNvSpPr/>
          <p:nvPr/>
        </p:nvSpPr>
        <p:spPr>
          <a:xfrm>
            <a:off x="2240909" y="529419"/>
            <a:ext cx="4662182" cy="885038"/>
          </a:xfrm>
          <a:prstGeom prst="roundRect">
            <a:avLst/>
          </a:prstGeom>
          <a:solidFill>
            <a:srgbClr val="CFAB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Free</a:t>
            </a:r>
            <a:r>
              <a:rPr lang="lv-LV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sz="3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choice</a:t>
            </a:r>
            <a:r>
              <a:rPr lang="lv-LV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sz="3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subjects</a:t>
            </a:r>
            <a:endParaRPr lang="lv-LV" sz="3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  <a:p>
            <a:pPr algn="ctr"/>
            <a:r>
              <a:rPr lang="lv-LV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12</a:t>
            </a:r>
          </a:p>
        </p:txBody>
      </p:sp>
      <p:sp>
        <p:nvSpPr>
          <p:cNvPr id="5" name="Taisnstūris: ar noapaļotiem stūriem 4">
            <a:extLst>
              <a:ext uri="{FF2B5EF4-FFF2-40B4-BE49-F238E27FC236}">
                <a16:creationId xmlns:a16="http://schemas.microsoft.com/office/drawing/2014/main" id="{AA196F98-0AF0-498D-BCFC-6E8491EF1002}"/>
              </a:ext>
            </a:extLst>
          </p:cNvPr>
          <p:cNvSpPr/>
          <p:nvPr/>
        </p:nvSpPr>
        <p:spPr>
          <a:xfrm>
            <a:off x="7206792" y="2339550"/>
            <a:ext cx="1531620" cy="6553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Beam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Formation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3 CP</a:t>
            </a:r>
          </a:p>
        </p:txBody>
      </p:sp>
      <p:sp>
        <p:nvSpPr>
          <p:cNvPr id="6" name="Taisnstūris: ar noapaļotiem stūriem 5">
            <a:extLst>
              <a:ext uri="{FF2B5EF4-FFF2-40B4-BE49-F238E27FC236}">
                <a16:creationId xmlns:a16="http://schemas.microsoft.com/office/drawing/2014/main" id="{E017B7E4-BE33-476B-A96A-278D8643A2EE}"/>
              </a:ext>
            </a:extLst>
          </p:cNvPr>
          <p:cNvSpPr/>
          <p:nvPr/>
        </p:nvSpPr>
        <p:spPr>
          <a:xfrm>
            <a:off x="7206792" y="3101340"/>
            <a:ext cx="1531620" cy="6553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Accelerator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Power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Systems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3 CP</a:t>
            </a:r>
          </a:p>
        </p:txBody>
      </p:sp>
      <p:sp>
        <p:nvSpPr>
          <p:cNvPr id="7" name="Taisnstūris: ar noapaļotiem stūriem 6">
            <a:extLst>
              <a:ext uri="{FF2B5EF4-FFF2-40B4-BE49-F238E27FC236}">
                <a16:creationId xmlns:a16="http://schemas.microsoft.com/office/drawing/2014/main" id="{7D2A6FEB-1A57-4038-8D6A-DFCD46FDD3B1}"/>
              </a:ext>
            </a:extLst>
          </p:cNvPr>
          <p:cNvSpPr/>
          <p:nvPr/>
        </p:nvSpPr>
        <p:spPr>
          <a:xfrm>
            <a:off x="7206792" y="3887842"/>
            <a:ext cx="1531620" cy="9316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Accelerators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for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Medical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Applications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6 CP</a:t>
            </a:r>
          </a:p>
        </p:txBody>
      </p:sp>
      <p:sp>
        <p:nvSpPr>
          <p:cNvPr id="8" name="Taisnstūris: ar noapaļotiem stūriem 7">
            <a:extLst>
              <a:ext uri="{FF2B5EF4-FFF2-40B4-BE49-F238E27FC236}">
                <a16:creationId xmlns:a16="http://schemas.microsoft.com/office/drawing/2014/main" id="{79620BB5-E647-4A51-87EE-142462C0EE22}"/>
              </a:ext>
            </a:extLst>
          </p:cNvPr>
          <p:cNvSpPr/>
          <p:nvPr/>
        </p:nvSpPr>
        <p:spPr>
          <a:xfrm>
            <a:off x="7206792" y="4954430"/>
            <a:ext cx="1531620" cy="9316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Particle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Detectors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II 3 CP</a:t>
            </a:r>
          </a:p>
        </p:txBody>
      </p:sp>
      <p:sp>
        <p:nvSpPr>
          <p:cNvPr id="9" name="Taisnstūris: ar noapaļotiem stūriem 8">
            <a:extLst>
              <a:ext uri="{FF2B5EF4-FFF2-40B4-BE49-F238E27FC236}">
                <a16:creationId xmlns:a16="http://schemas.microsoft.com/office/drawing/2014/main" id="{2F2FC825-3FCB-4963-BB95-99D18BFC6438}"/>
              </a:ext>
            </a:extLst>
          </p:cNvPr>
          <p:cNvSpPr/>
          <p:nvPr/>
        </p:nvSpPr>
        <p:spPr>
          <a:xfrm>
            <a:off x="5490194" y="4954429"/>
            <a:ext cx="1531620" cy="9316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Particle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Detector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materials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II 4,5 CP</a:t>
            </a:r>
          </a:p>
        </p:txBody>
      </p:sp>
      <p:sp>
        <p:nvSpPr>
          <p:cNvPr id="10" name="Taisnstūris: ar noapaļotiem stūriem 9">
            <a:extLst>
              <a:ext uri="{FF2B5EF4-FFF2-40B4-BE49-F238E27FC236}">
                <a16:creationId xmlns:a16="http://schemas.microsoft.com/office/drawing/2014/main" id="{B9F1174E-4C8E-4C73-A07E-935D6F7A4A06}"/>
              </a:ext>
            </a:extLst>
          </p:cNvPr>
          <p:cNvSpPr/>
          <p:nvPr/>
        </p:nvSpPr>
        <p:spPr>
          <a:xfrm>
            <a:off x="5490194" y="4217041"/>
            <a:ext cx="1531620" cy="6024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Cruogenics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3 CP</a:t>
            </a:r>
          </a:p>
        </p:txBody>
      </p:sp>
      <p:sp>
        <p:nvSpPr>
          <p:cNvPr id="11" name="Taisnstūris: ar noapaļotiem stūriem 10">
            <a:extLst>
              <a:ext uri="{FF2B5EF4-FFF2-40B4-BE49-F238E27FC236}">
                <a16:creationId xmlns:a16="http://schemas.microsoft.com/office/drawing/2014/main" id="{9D34D0FC-A78D-4AB5-9DA8-F7CA690811D3}"/>
              </a:ext>
            </a:extLst>
          </p:cNvPr>
          <p:cNvSpPr/>
          <p:nvPr/>
        </p:nvSpPr>
        <p:spPr>
          <a:xfrm>
            <a:off x="3001967" y="2252689"/>
            <a:ext cx="1531620" cy="1226964"/>
          </a:xfrm>
          <a:prstGeom prst="roundRect">
            <a:avLst/>
          </a:prstGeom>
          <a:solidFill>
            <a:srgbClr val="98E9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>
                <a:solidFill>
                  <a:srgbClr val="000000"/>
                </a:solidFill>
                <a:cs typeface="Calibri"/>
              </a:rPr>
              <a:t>DAQ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for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particle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physics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architecture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4,5 CP</a:t>
            </a:r>
          </a:p>
        </p:txBody>
      </p:sp>
      <p:sp>
        <p:nvSpPr>
          <p:cNvPr id="12" name="Taisnstūris: ar noapaļotiem stūriem 11">
            <a:extLst>
              <a:ext uri="{FF2B5EF4-FFF2-40B4-BE49-F238E27FC236}">
                <a16:creationId xmlns:a16="http://schemas.microsoft.com/office/drawing/2014/main" id="{389DC975-EC16-4399-A6F4-1F9E3B28FCC6}"/>
              </a:ext>
            </a:extLst>
          </p:cNvPr>
          <p:cNvSpPr/>
          <p:nvPr/>
        </p:nvSpPr>
        <p:spPr>
          <a:xfrm>
            <a:off x="328763" y="2180371"/>
            <a:ext cx="1531620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Astroparticle</a:t>
            </a:r>
            <a:r>
              <a:rPr lang="lv-LV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sz="15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Physics</a:t>
            </a:r>
            <a:r>
              <a:rPr lang="lv-LV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4,5 CP</a:t>
            </a:r>
            <a:endParaRPr lang="en-US" sz="15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  <p:sp>
        <p:nvSpPr>
          <p:cNvPr id="13" name="Taisnstūris: ar noapaļotiem stūriem 12">
            <a:extLst>
              <a:ext uri="{FF2B5EF4-FFF2-40B4-BE49-F238E27FC236}">
                <a16:creationId xmlns:a16="http://schemas.microsoft.com/office/drawing/2014/main" id="{5352A48A-7DF9-4EA2-A813-B6CE4198C08C}"/>
              </a:ext>
            </a:extLst>
          </p:cNvPr>
          <p:cNvSpPr/>
          <p:nvPr/>
        </p:nvSpPr>
        <p:spPr>
          <a:xfrm>
            <a:off x="5490194" y="3479653"/>
            <a:ext cx="1531620" cy="6024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Cruogenics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3 CP</a:t>
            </a:r>
          </a:p>
        </p:txBody>
      </p:sp>
      <p:sp>
        <p:nvSpPr>
          <p:cNvPr id="14" name="Taisnstūris: ar noapaļotiem stūriem 13">
            <a:extLst>
              <a:ext uri="{FF2B5EF4-FFF2-40B4-BE49-F238E27FC236}">
                <a16:creationId xmlns:a16="http://schemas.microsoft.com/office/drawing/2014/main" id="{FC3A53A6-EC1C-4D79-AF14-48C07E7D48A9}"/>
              </a:ext>
            </a:extLst>
          </p:cNvPr>
          <p:cNvSpPr/>
          <p:nvPr/>
        </p:nvSpPr>
        <p:spPr>
          <a:xfrm>
            <a:off x="5484187" y="2299405"/>
            <a:ext cx="1531620" cy="88503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Particle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aceelerator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Physics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II 3 CP</a:t>
            </a:r>
          </a:p>
        </p:txBody>
      </p:sp>
      <p:sp>
        <p:nvSpPr>
          <p:cNvPr id="15" name="Taisnstūris: ar noapaļotiem stūriem 14">
            <a:extLst>
              <a:ext uri="{FF2B5EF4-FFF2-40B4-BE49-F238E27FC236}">
                <a16:creationId xmlns:a16="http://schemas.microsoft.com/office/drawing/2014/main" id="{AB672793-8ED1-4A3D-B0E0-B30FD34BE573}"/>
              </a:ext>
            </a:extLst>
          </p:cNvPr>
          <p:cNvSpPr/>
          <p:nvPr/>
        </p:nvSpPr>
        <p:spPr>
          <a:xfrm>
            <a:off x="3806190" y="5281827"/>
            <a:ext cx="1531620" cy="6024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500" dirty="0" err="1">
                <a:solidFill>
                  <a:srgbClr val="000000"/>
                </a:solidFill>
                <a:cs typeface="Calibri"/>
              </a:rPr>
              <a:t>Particle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Beams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and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</a:t>
            </a:r>
            <a:r>
              <a:rPr lang="lv-LV" sz="1500" dirty="0" err="1">
                <a:solidFill>
                  <a:srgbClr val="000000"/>
                </a:solidFill>
                <a:cs typeface="Calibri"/>
              </a:rPr>
              <a:t>Targets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3 CP</a:t>
            </a:r>
          </a:p>
        </p:txBody>
      </p:sp>
      <p:sp>
        <p:nvSpPr>
          <p:cNvPr id="16" name="Taisnstūris: ar noapaļotiem stūriem 15">
            <a:extLst>
              <a:ext uri="{FF2B5EF4-FFF2-40B4-BE49-F238E27FC236}">
                <a16:creationId xmlns:a16="http://schemas.microsoft.com/office/drawing/2014/main" id="{5E1238C7-12CB-42FD-A810-A1DAF8215829}"/>
              </a:ext>
            </a:extLst>
          </p:cNvPr>
          <p:cNvSpPr/>
          <p:nvPr/>
        </p:nvSpPr>
        <p:spPr>
          <a:xfrm>
            <a:off x="3040380" y="3751224"/>
            <a:ext cx="1531620" cy="931633"/>
          </a:xfrm>
          <a:prstGeom prst="roundRect">
            <a:avLst/>
          </a:prstGeom>
          <a:solidFill>
            <a:srgbClr val="98E9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Data </a:t>
            </a:r>
            <a:r>
              <a:rPr lang="en-US" sz="1500" dirty="0" err="1">
                <a:solidFill>
                  <a:srgbClr val="000000"/>
                </a:solidFill>
                <a:cs typeface="Calibri"/>
              </a:rPr>
              <a:t>maining</a:t>
            </a:r>
            <a:r>
              <a:rPr lang="en-US" sz="1500" dirty="0">
                <a:solidFill>
                  <a:srgbClr val="000000"/>
                </a:solidFill>
                <a:cs typeface="Calibri"/>
              </a:rPr>
              <a:t> </a:t>
            </a:r>
          </a:p>
          <a:p>
            <a:pPr algn="ctr"/>
            <a:r>
              <a:rPr lang="en-US" sz="1500" dirty="0">
                <a:solidFill>
                  <a:srgbClr val="000000"/>
                </a:solidFill>
                <a:cs typeface="Calibri"/>
              </a:rPr>
              <a:t>6</a:t>
            </a:r>
            <a:r>
              <a:rPr lang="lv-LV" sz="1500" dirty="0">
                <a:solidFill>
                  <a:srgbClr val="000000"/>
                </a:solidFill>
                <a:cs typeface="Calibri"/>
              </a:rPr>
              <a:t> CP</a:t>
            </a:r>
          </a:p>
        </p:txBody>
      </p:sp>
      <p:sp>
        <p:nvSpPr>
          <p:cNvPr id="17" name="Taisnstūris: ar noapaļotiem stūriem 16">
            <a:extLst>
              <a:ext uri="{FF2B5EF4-FFF2-40B4-BE49-F238E27FC236}">
                <a16:creationId xmlns:a16="http://schemas.microsoft.com/office/drawing/2014/main" id="{7AE3C885-A1A8-45E1-A41D-90DDDE718C88}"/>
              </a:ext>
            </a:extLst>
          </p:cNvPr>
          <p:cNvSpPr/>
          <p:nvPr/>
        </p:nvSpPr>
        <p:spPr>
          <a:xfrm>
            <a:off x="328763" y="3259669"/>
            <a:ext cx="1531620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Medical</a:t>
            </a:r>
            <a:r>
              <a:rPr lang="lv-LV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</a:t>
            </a:r>
            <a:r>
              <a:rPr lang="lv-LV" sz="15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Physics</a:t>
            </a:r>
            <a:r>
              <a:rPr lang="lv-LV" sz="15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/>
              </a:rPr>
              <a:t> 9 CP</a:t>
            </a:r>
            <a:endParaRPr lang="en-US" sz="15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1753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4EA5104F-0D8C-4D4E-8088-0FBA67E5B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Admission Criteria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1FFBE3E9-E15E-4B05-8C99-98C8993EA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Masters degree</a:t>
            </a:r>
            <a:r>
              <a:rPr lang="lv-LV" dirty="0"/>
              <a:t>: </a:t>
            </a:r>
            <a:r>
              <a:rPr lang="en-US" dirty="0"/>
              <a:t>Physics; Engineering</a:t>
            </a:r>
          </a:p>
          <a:p>
            <a:r>
              <a:rPr lang="en-US" dirty="0"/>
              <a:t>Additional exam</a:t>
            </a:r>
            <a:r>
              <a:rPr lang="lv-LV" dirty="0"/>
              <a:t>  </a:t>
            </a:r>
            <a:r>
              <a:rPr lang="en-US" dirty="0"/>
              <a:t>for capable </a:t>
            </a:r>
            <a:r>
              <a:rPr lang="lv-LV" dirty="0"/>
              <a:t>students</a:t>
            </a:r>
            <a:r>
              <a:rPr lang="en-US" dirty="0"/>
              <a:t> from other fields (computing, chemistry </a:t>
            </a:r>
            <a:r>
              <a:rPr lang="en-US" dirty="0" err="1"/>
              <a:t>e.t.c</a:t>
            </a:r>
            <a:r>
              <a:rPr lang="en-US" dirty="0"/>
              <a:t>.) </a:t>
            </a:r>
          </a:p>
          <a:p>
            <a:r>
              <a:rPr lang="en-US" dirty="0"/>
              <a:t>Publications</a:t>
            </a:r>
            <a:endParaRPr lang="lv-LV" dirty="0"/>
          </a:p>
          <a:p>
            <a:r>
              <a:rPr lang="en-US" dirty="0"/>
              <a:t>Participation in scientific conferences</a:t>
            </a:r>
          </a:p>
          <a:p>
            <a:r>
              <a:rPr lang="en-US" dirty="0"/>
              <a:t>Participation at scientific work (projects)</a:t>
            </a:r>
          </a:p>
          <a:p>
            <a:r>
              <a:rPr lang="en-US" dirty="0"/>
              <a:t>Pedagogical work</a:t>
            </a:r>
          </a:p>
          <a:p>
            <a:endParaRPr lang="en-US" dirty="0"/>
          </a:p>
          <a:p>
            <a:endParaRPr lang="lv-LV" dirty="0"/>
          </a:p>
          <a:p>
            <a:endParaRPr lang="lv-LV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562049"/>
      </p:ext>
    </p:extLst>
  </p:cSld>
  <p:clrMapOvr>
    <a:masterClrMapping/>
  </p:clrMapOvr>
</p:sld>
</file>

<file path=ppt/theme/theme1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1324</TotalTime>
  <Words>562</Words>
  <Application>Microsoft Office PowerPoint</Application>
  <PresentationFormat>Slaidrāde ekrānā (4:3)</PresentationFormat>
  <Paragraphs>149</Paragraphs>
  <Slides>14</Slides>
  <Notes>0</Notes>
  <HiddenSlides>0</HiddenSlides>
  <MMClips>0</MMClips>
  <ScaleCrop>false</ScaleCrop>
  <HeadingPairs>
    <vt:vector size="6" baseType="variant">
      <vt:variant>
        <vt:lpstr>Lietotie fonti</vt:lpstr>
      </vt:variant>
      <vt:variant>
        <vt:i4>4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L_Ekspresis_PPT_pamatne</vt:lpstr>
      <vt:lpstr>PowerPoint prezentācija</vt:lpstr>
      <vt:lpstr>Financial Support for new study program creation 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Admission Criteria</vt:lpstr>
      <vt:lpstr>Next steps</vt:lpstr>
      <vt:lpstr>Time scale</vt:lpstr>
      <vt:lpstr>Study Program Creation</vt:lpstr>
      <vt:lpstr>Budget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</dc:creator>
  <cp:lastModifiedBy>Kalvis Kravalis</cp:lastModifiedBy>
  <cp:revision>32</cp:revision>
  <dcterms:modified xsi:type="dcterms:W3CDTF">2019-10-09T18:24:59Z</dcterms:modified>
</cp:coreProperties>
</file>