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8" r:id="rId2"/>
    <p:sldId id="330" r:id="rId3"/>
    <p:sldId id="350" r:id="rId4"/>
    <p:sldId id="331" r:id="rId5"/>
    <p:sldId id="348" r:id="rId6"/>
    <p:sldId id="347" r:id="rId7"/>
    <p:sldId id="333" r:id="rId8"/>
    <p:sldId id="351" r:id="rId9"/>
    <p:sldId id="334" r:id="rId10"/>
    <p:sldId id="332" r:id="rId11"/>
    <p:sldId id="335" r:id="rId12"/>
    <p:sldId id="336" r:id="rId13"/>
    <p:sldId id="353" r:id="rId14"/>
    <p:sldId id="352" r:id="rId15"/>
    <p:sldId id="337" r:id="rId16"/>
    <p:sldId id="34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44"/>
    <p:restoredTop sz="94674"/>
  </p:normalViewPr>
  <p:slideViewPr>
    <p:cSldViewPr snapToGrid="0" snapToObjects="1">
      <p:cViewPr varScale="1">
        <p:scale>
          <a:sx n="61" d="100"/>
          <a:sy n="61" d="100"/>
        </p:scale>
        <p:origin x="83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DA787-4A01-BC4F-886D-6B6E9367123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2AF74-9A7B-FB49-8308-981CC39B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9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07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83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55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85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27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64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9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37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Following the successful development of HIMAC in Japan (started in 1988, 1st patient 1994)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84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09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58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53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6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29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3F0E3-3FA8-BD4F-B8DD-ADE11F34F2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21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5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4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0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97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5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5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3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2E19A1-7EC1-4C43-BE96-8608D2F7DDD5}"/>
              </a:ext>
            </a:extLst>
          </p:cNvPr>
          <p:cNvSpPr/>
          <p:nvPr userDrawn="1"/>
        </p:nvSpPr>
        <p:spPr>
          <a:xfrm>
            <a:off x="318977" y="6073281"/>
            <a:ext cx="11619613" cy="670918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Slide Number Placeholder 17">
            <a:extLst>
              <a:ext uri="{FF2B5EF4-FFF2-40B4-BE49-F238E27FC236}">
                <a16:creationId xmlns:a16="http://schemas.microsoft.com/office/drawing/2014/main" id="{D3C00A09-9896-AE4A-B3F3-0259879E1D80}"/>
              </a:ext>
            </a:extLst>
          </p:cNvPr>
          <p:cNvSpPr txBox="1">
            <a:spLocks/>
          </p:cNvSpPr>
          <p:nvPr userDrawn="1"/>
        </p:nvSpPr>
        <p:spPr>
          <a:xfrm>
            <a:off x="9195390" y="62446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EE8734-18AF-9941-9BAA-7926D0AFA0C2}" type="slidenum">
              <a:rPr lang="en-GB" sz="4000" smtClean="0">
                <a:solidFill>
                  <a:schemeClr val="bg1"/>
                </a:solidFill>
              </a:rPr>
              <a:pPr/>
              <a:t>‹#›</a:t>
            </a:fld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F18CEA-1ECB-4A48-80AE-D9CBCAF52D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" y="6073281"/>
            <a:ext cx="1008488" cy="6709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E12ACA-5DD4-CC44-A051-3FFB39DEC83F}"/>
              </a:ext>
            </a:extLst>
          </p:cNvPr>
          <p:cNvSpPr/>
          <p:nvPr userDrawn="1"/>
        </p:nvSpPr>
        <p:spPr>
          <a:xfrm>
            <a:off x="0" y="6244619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cap="none" dirty="0" smtClean="0">
                <a:solidFill>
                  <a:schemeClr val="bg1"/>
                </a:solidFill>
                <a:latin typeface="+mn-lt"/>
              </a:rPr>
              <a:t> The proposed accelerator facility for SEEIIST - M. Vretenar</a:t>
            </a:r>
            <a:endParaRPr lang="en-GB" sz="1800" cap="none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72" y="6073281"/>
            <a:ext cx="651088" cy="64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2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1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25A59-3D59-4F49-9744-04E4132306E6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5D99D-B93D-9349-831E-B50B940F9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0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4217" y="3571813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24744" y="3571813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22639" y="3571813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1413" y="5653571"/>
            <a:ext cx="11289171" cy="756200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81190" y="2838402"/>
            <a:ext cx="11029615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GB" sz="2800" cap="none" dirty="0">
              <a:solidFill>
                <a:srgbClr val="004197"/>
              </a:solidFill>
              <a:latin typeface="+mn-lt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550310" y="5714176"/>
            <a:ext cx="11029615" cy="631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4590B8"/>
              </a:buClr>
            </a:pPr>
            <a:r>
              <a:rPr lang="fr-CH" sz="3200" i="1" cap="none" dirty="0" smtClean="0">
                <a:solidFill>
                  <a:prstClr val="white"/>
                </a:solidFill>
                <a:latin typeface="Gill Sans MT" panose="020B0502020104020203"/>
              </a:rPr>
              <a:t>Maurizio Vretenar (CERN)</a:t>
            </a:r>
            <a:endParaRPr lang="en-GB" sz="2400" i="1" cap="none" dirty="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14218" y="2109478"/>
            <a:ext cx="11326368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cap="none" dirty="0" smtClean="0">
                <a:solidFill>
                  <a:srgbClr val="004197"/>
                </a:solidFill>
                <a:latin typeface="+mn-lt"/>
              </a:rPr>
              <a:t>The proposed accelerator facility for SEEIIST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427216"/>
            <a:ext cx="1098406" cy="1093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164" y="420254"/>
            <a:ext cx="7608422" cy="1107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1757" y="5111179"/>
            <a:ext cx="6258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contributions from U. Amaldi, E. Benedetto and M. Sapinski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8A24179-B999-C244-8F06-0DAA8FAD0FE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248" y="420254"/>
            <a:ext cx="1664656" cy="110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1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A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Strategy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for SEEIIST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11073" y="1039554"/>
            <a:ext cx="11397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A two-stage approach: develop an innovative synchrotron with warm magnets, which can be easily replaced by superconducting magnets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85" y="2076425"/>
            <a:ext cx="6138796" cy="33435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65523" y="1888789"/>
            <a:ext cx="26891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Innovations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10</a:t>
            </a:r>
            <a:r>
              <a:rPr lang="en-GB" baseline="30000" dirty="0" smtClean="0"/>
              <a:t>10</a:t>
            </a:r>
            <a:r>
              <a:rPr lang="en-GB" dirty="0" smtClean="0"/>
              <a:t> carbon ions per pulse</a:t>
            </a:r>
            <a:endParaRPr lang="en-GB" baseline="30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Fast / slow extraction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New linac at 10 MeV/u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Superconducting gantry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Multiple ion operation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965523" y="4180414"/>
            <a:ext cx="229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As </a:t>
            </a:r>
            <a:r>
              <a:rPr lang="fr-CH" dirty="0" err="1" smtClean="0"/>
              <a:t>above</a:t>
            </a:r>
            <a:r>
              <a:rPr lang="fr-CH" dirty="0" smtClean="0"/>
              <a:t>, plus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Superconducting magnets for the synchrotron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65441" y="5558249"/>
            <a:ext cx="113979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200" dirty="0" smtClean="0">
                <a:solidFill>
                  <a:srgbClr val="FF0000"/>
                </a:solidFill>
              </a:rPr>
              <a:t>With 10</a:t>
            </a:r>
            <a:r>
              <a:rPr lang="en-US" altLang="en-US" sz="2200" baseline="30000" dirty="0" smtClean="0">
                <a:solidFill>
                  <a:srgbClr val="FF0000"/>
                </a:solidFill>
              </a:rPr>
              <a:t>10</a:t>
            </a:r>
            <a:r>
              <a:rPr lang="en-US" altLang="en-US" sz="2200" dirty="0" smtClean="0">
                <a:solidFill>
                  <a:srgbClr val="FF0000"/>
                </a:solidFill>
              </a:rPr>
              <a:t> carbon ions per pulse, aim for the world record in beam current for a therapy facility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9787976" y="1720586"/>
            <a:ext cx="233379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dirty="0" smtClean="0">
                <a:solidFill>
                  <a:srgbClr val="004197"/>
                </a:solidFill>
              </a:rPr>
              <a:t>Additional features:</a:t>
            </a:r>
          </a:p>
          <a:p>
            <a:pPr marL="342900" indent="-342900">
              <a:buFontTx/>
              <a:buChar char="-"/>
            </a:pPr>
            <a:r>
              <a:rPr lang="en-US" altLang="en-US" dirty="0" smtClean="0">
                <a:solidFill>
                  <a:srgbClr val="004197"/>
                </a:solidFill>
              </a:rPr>
              <a:t>Upgradability</a:t>
            </a:r>
          </a:p>
          <a:p>
            <a:pPr marL="342900" indent="-342900">
              <a:buFontTx/>
              <a:buChar char="-"/>
            </a:pPr>
            <a:r>
              <a:rPr lang="en-US" altLang="en-US" dirty="0" smtClean="0">
                <a:solidFill>
                  <a:srgbClr val="004197"/>
                </a:solidFill>
              </a:rPr>
              <a:t>Flexibility</a:t>
            </a:r>
          </a:p>
          <a:p>
            <a:pPr marL="342900" indent="-342900">
              <a:buFontTx/>
              <a:buChar char="-"/>
            </a:pPr>
            <a:r>
              <a:rPr lang="en-US" altLang="en-US" dirty="0" smtClean="0">
                <a:solidFill>
                  <a:srgbClr val="004197"/>
                </a:solidFill>
              </a:rPr>
              <a:t>Industrialization</a:t>
            </a:r>
          </a:p>
        </p:txBody>
      </p:sp>
    </p:spTree>
    <p:extLst>
      <p:ext uri="{BB962C8B-B14F-4D97-AF65-F5344CB8AC3E}">
        <p14:creationId xmlns:p14="http://schemas.microsoft.com/office/powerpoint/2010/main" val="20116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Superconducting</a:t>
            </a: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magnets</a:t>
            </a: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 for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accelerators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271373" y="1080946"/>
            <a:ext cx="1178092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Superconductivity is the key to the progress of accelerators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Eliminates power loss and allows reaching higher fields and smaller dimensions.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Since the first tests 50 years ago is now a standard industrial technology with decreasing costs and low risk (1’400 superconducting magnets are operating in the CERN LHC accelerator!).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632" y="3027894"/>
            <a:ext cx="3533980" cy="23265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21" y="4133483"/>
            <a:ext cx="3165588" cy="13208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495" y="3880884"/>
            <a:ext cx="3563762" cy="18892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6405" y="3034201"/>
            <a:ext cx="6839126" cy="70788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dirty="0" err="1" smtClean="0"/>
              <a:t>Canted</a:t>
            </a:r>
            <a:r>
              <a:rPr lang="fr-CH" sz="2000" dirty="0" smtClean="0"/>
              <a:t> </a:t>
            </a:r>
            <a:r>
              <a:rPr lang="fr-CH" sz="2000" dirty="0" err="1" smtClean="0"/>
              <a:t>Cosine</a:t>
            </a:r>
            <a:r>
              <a:rPr lang="fr-CH" sz="2000" dirty="0" smtClean="0"/>
              <a:t> </a:t>
            </a:r>
            <a:r>
              <a:rPr lang="fr-CH" sz="2000" dirty="0" err="1" smtClean="0"/>
              <a:t>Theta</a:t>
            </a:r>
            <a:r>
              <a:rPr lang="fr-CH" sz="2000" dirty="0" smtClean="0"/>
              <a:t> (CCT) type </a:t>
            </a:r>
            <a:r>
              <a:rPr lang="fr-CH" sz="2000" dirty="0" err="1" smtClean="0"/>
              <a:t>magnets</a:t>
            </a:r>
            <a:r>
              <a:rPr lang="fr-CH" sz="2000" dirty="0" smtClean="0"/>
              <a:t>, </a:t>
            </a:r>
            <a:r>
              <a:rPr lang="fr-CH" sz="2000" dirty="0" err="1" smtClean="0"/>
              <a:t>similar</a:t>
            </a:r>
            <a:r>
              <a:rPr lang="fr-CH" sz="2000" dirty="0" smtClean="0"/>
              <a:t> to </a:t>
            </a:r>
            <a:r>
              <a:rPr lang="fr-CH" sz="2000" dirty="0" err="1" smtClean="0"/>
              <a:t>those</a:t>
            </a:r>
            <a:r>
              <a:rPr lang="fr-CH" sz="2000" dirty="0" smtClean="0"/>
              <a:t> </a:t>
            </a:r>
            <a:r>
              <a:rPr lang="fr-CH" sz="2000" dirty="0" err="1" smtClean="0"/>
              <a:t>used</a:t>
            </a:r>
            <a:r>
              <a:rPr lang="fr-CH" sz="2000" dirty="0" smtClean="0"/>
              <a:t> in </a:t>
            </a:r>
            <a:r>
              <a:rPr lang="fr-CH" sz="2000" dirty="0" err="1" smtClean="0"/>
              <a:t>many</a:t>
            </a:r>
            <a:r>
              <a:rPr lang="fr-CH" sz="2000" dirty="0" smtClean="0"/>
              <a:t> </a:t>
            </a:r>
            <a:r>
              <a:rPr lang="fr-CH" sz="2000" dirty="0" err="1" smtClean="0"/>
              <a:t>laboratories</a:t>
            </a:r>
            <a:r>
              <a:rPr lang="fr-CH" sz="2000" dirty="0" smtClean="0"/>
              <a:t>,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nested</a:t>
            </a:r>
            <a:r>
              <a:rPr lang="fr-CH" sz="2000" dirty="0" smtClean="0"/>
              <a:t> </a:t>
            </a:r>
            <a:r>
              <a:rPr lang="fr-CH" sz="2000" dirty="0" err="1" smtClean="0"/>
              <a:t>quadrupoles</a:t>
            </a:r>
            <a:r>
              <a:rPr lang="fr-CH" sz="20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73863" y="5454297"/>
            <a:ext cx="390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CERN LHC superconducting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63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The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accelerator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development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strategy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11073" y="1337310"/>
            <a:ext cx="1146977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Phase 1: DLR Service Contract (July 2019 – December 2020)</a:t>
            </a:r>
          </a:p>
          <a:p>
            <a:r>
              <a:rPr lang="en-GB" altLang="en-US" sz="2400" dirty="0" smtClean="0">
                <a:solidFill>
                  <a:srgbClr val="004197"/>
                </a:solidFill>
              </a:rPr>
              <a:t>Assess </a:t>
            </a:r>
            <a:r>
              <a:rPr lang="en-GB" altLang="en-US" sz="2400" dirty="0">
                <a:solidFill>
                  <a:srgbClr val="FF0000"/>
                </a:solidFill>
              </a:rPr>
              <a:t>feasibility</a:t>
            </a:r>
            <a:r>
              <a:rPr lang="en-GB" altLang="en-US" sz="2400" dirty="0">
                <a:solidFill>
                  <a:srgbClr val="004197"/>
                </a:solidFill>
              </a:rPr>
              <a:t> and define </a:t>
            </a:r>
            <a:r>
              <a:rPr lang="en-GB" altLang="en-US" sz="2400" dirty="0">
                <a:solidFill>
                  <a:srgbClr val="FF0000"/>
                </a:solidFill>
              </a:rPr>
              <a:t>basic design </a:t>
            </a:r>
            <a:r>
              <a:rPr lang="en-GB" altLang="en-US" sz="2400" dirty="0">
                <a:solidFill>
                  <a:srgbClr val="004197"/>
                </a:solidFill>
              </a:rPr>
              <a:t>for </a:t>
            </a:r>
            <a:r>
              <a:rPr lang="en-GB" altLang="en-US" sz="2400" dirty="0" smtClean="0">
                <a:solidFill>
                  <a:srgbClr val="004197"/>
                </a:solidFill>
              </a:rPr>
              <a:t>3 accelerator options (Synchrotron </a:t>
            </a:r>
            <a:r>
              <a:rPr lang="en-GB" altLang="en-US" sz="2400" dirty="0">
                <a:solidFill>
                  <a:srgbClr val="004197"/>
                </a:solidFill>
              </a:rPr>
              <a:t>with warm </a:t>
            </a:r>
            <a:r>
              <a:rPr lang="en-GB" altLang="en-US" sz="2400" dirty="0" smtClean="0">
                <a:solidFill>
                  <a:srgbClr val="004197"/>
                </a:solidFill>
              </a:rPr>
              <a:t>magnets, Synchrotron </a:t>
            </a:r>
            <a:r>
              <a:rPr lang="en-GB" altLang="en-US" sz="2400" dirty="0">
                <a:solidFill>
                  <a:srgbClr val="004197"/>
                </a:solidFill>
              </a:rPr>
              <a:t>with superconducting </a:t>
            </a:r>
            <a:r>
              <a:rPr lang="en-GB" altLang="en-US" sz="2400" dirty="0" smtClean="0">
                <a:solidFill>
                  <a:srgbClr val="004197"/>
                </a:solidFill>
              </a:rPr>
              <a:t>magnets, High-frequency </a:t>
            </a:r>
            <a:r>
              <a:rPr lang="en-GB" altLang="en-US" sz="2400" dirty="0">
                <a:solidFill>
                  <a:srgbClr val="004197"/>
                </a:solidFill>
              </a:rPr>
              <a:t>linear </a:t>
            </a:r>
            <a:r>
              <a:rPr lang="en-GB" altLang="en-US" sz="2400" dirty="0" smtClean="0">
                <a:solidFill>
                  <a:srgbClr val="004197"/>
                </a:solidFill>
              </a:rPr>
              <a:t>accelerator)</a:t>
            </a:r>
            <a:endParaRPr lang="en-GB" altLang="en-US" sz="2400" dirty="0">
              <a:solidFill>
                <a:srgbClr val="004197"/>
              </a:solidFill>
            </a:endParaRPr>
          </a:p>
          <a:p>
            <a:r>
              <a:rPr lang="en-GB" altLang="en-US" sz="2400" dirty="0">
                <a:solidFill>
                  <a:srgbClr val="004197"/>
                </a:solidFill>
              </a:rPr>
              <a:t>Goal: Advance the Conceptual Design of the 3 options, and perform a comparison of: </a:t>
            </a:r>
            <a:endParaRPr lang="en-GB" altLang="en-US" sz="2400" dirty="0" smtClean="0">
              <a:solidFill>
                <a:srgbClr val="004197"/>
              </a:solidFill>
            </a:endParaRPr>
          </a:p>
          <a:p>
            <a:r>
              <a:rPr lang="en-GB" altLang="en-US" sz="2400" dirty="0" smtClean="0">
                <a:solidFill>
                  <a:srgbClr val="004197"/>
                </a:solidFill>
              </a:rPr>
              <a:t>a</a:t>
            </a:r>
            <a:r>
              <a:rPr lang="en-GB" altLang="en-US" sz="2400" dirty="0">
                <a:solidFill>
                  <a:srgbClr val="004197"/>
                </a:solidFill>
              </a:rPr>
              <a:t>) Technological Readiness; b) Construction and Operation costs; c) Risks.</a:t>
            </a:r>
          </a:p>
          <a:p>
            <a:pPr>
              <a:spcAft>
                <a:spcPts val="600"/>
              </a:spcAft>
            </a:pPr>
            <a:r>
              <a:rPr lang="en-GB" altLang="en-US" sz="2400" dirty="0">
                <a:solidFill>
                  <a:srgbClr val="004197"/>
                </a:solidFill>
              </a:rPr>
              <a:t>Select options for beam transport and delivery to the </a:t>
            </a:r>
            <a:r>
              <a:rPr lang="en-GB" altLang="en-US" sz="2400" dirty="0" smtClean="0">
                <a:solidFill>
                  <a:srgbClr val="004197"/>
                </a:solidFill>
              </a:rPr>
              <a:t>patient. </a:t>
            </a:r>
          </a:p>
          <a:p>
            <a:pPr>
              <a:spcAft>
                <a:spcPts val="600"/>
              </a:spcAft>
            </a:pPr>
            <a:endParaRPr lang="en-US" altLang="en-US" sz="1050" dirty="0" smtClean="0">
              <a:solidFill>
                <a:srgbClr val="004197"/>
              </a:solidFill>
            </a:endParaRPr>
          </a:p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Phase 2: Design Study </a:t>
            </a:r>
            <a:r>
              <a:rPr lang="en-US" altLang="en-US" sz="2400" dirty="0" smtClean="0">
                <a:solidFill>
                  <a:srgbClr val="004197"/>
                </a:solidFill>
              </a:rPr>
              <a:t>for Research Infrastructures </a:t>
            </a:r>
            <a:r>
              <a:rPr lang="en-US" altLang="en-US" sz="2400" b="1" dirty="0" smtClean="0">
                <a:solidFill>
                  <a:srgbClr val="004197"/>
                </a:solidFill>
              </a:rPr>
              <a:t>(September 2020 – August 2023)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Proposal to be submitted at the next Horizon2020 call for Research Infrastructures – very competitive call, results of evaluation should be known in summer 2020.</a:t>
            </a:r>
          </a:p>
        </p:txBody>
      </p:sp>
    </p:spTree>
    <p:extLst>
      <p:ext uri="{BB962C8B-B14F-4D97-AF65-F5344CB8AC3E}">
        <p14:creationId xmlns:p14="http://schemas.microsoft.com/office/powerpoint/2010/main" val="299460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56707" y="-630005"/>
            <a:ext cx="11397905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The HITRI Design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Study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proposal</a:t>
            </a:r>
            <a:endParaRPr lang="fr-CH" b="1" cap="none" noProof="0" dirty="0" smtClean="0">
              <a:solidFill>
                <a:srgbClr val="004197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71951" y="2080159"/>
            <a:ext cx="11382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dirty="0" smtClean="0">
                <a:solidFill>
                  <a:srgbClr val="004197"/>
                </a:solidFill>
              </a:rPr>
              <a:t>Working Group set up for preparing the proposal – Present structure of the project: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56707" y="1043276"/>
            <a:ext cx="11397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HITRI = Heavy Ion Therapy and </a:t>
            </a:r>
            <a:r>
              <a:rPr lang="en-US" altLang="en-US" sz="2400" b="1" dirty="0">
                <a:solidFill>
                  <a:srgbClr val="004197"/>
                </a:solidFill>
              </a:rPr>
              <a:t>R</a:t>
            </a:r>
            <a:r>
              <a:rPr lang="en-US" altLang="en-US" sz="2400" b="1" dirty="0" smtClean="0">
                <a:solidFill>
                  <a:srgbClr val="004197"/>
                </a:solidFill>
              </a:rPr>
              <a:t>esearch Infrastructure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6A15AC-B627-C646-8E50-4B2A5FFD5EC7}"/>
              </a:ext>
            </a:extLst>
          </p:cNvPr>
          <p:cNvSpPr/>
          <p:nvPr/>
        </p:nvSpPr>
        <p:spPr>
          <a:xfrm>
            <a:off x="397553" y="1460997"/>
            <a:ext cx="10333406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B0B0B0"/>
                </a:solidFill>
              </a:rPr>
              <a:t>INFRADEV-01-2019-2020 call for Design Studies (new Research Infrastructures), deadline 12 November 2019</a:t>
            </a:r>
          </a:p>
          <a:p>
            <a:r>
              <a:rPr lang="fr-CH" dirty="0">
                <a:solidFill>
                  <a:srgbClr val="B0B0B0"/>
                </a:solidFill>
              </a:rPr>
              <a:t>Budget: €</a:t>
            </a:r>
            <a:r>
              <a:rPr lang="fr-CH" dirty="0" smtClean="0">
                <a:solidFill>
                  <a:srgbClr val="B0B0B0"/>
                </a:solidFill>
              </a:rPr>
              <a:t>3m, duration 3 </a:t>
            </a:r>
            <a:r>
              <a:rPr lang="fr-CH" dirty="0" err="1" smtClean="0">
                <a:solidFill>
                  <a:srgbClr val="B0B0B0"/>
                </a:solidFill>
              </a:rPr>
              <a:t>years</a:t>
            </a:r>
            <a:endParaRPr lang="fr-CH" dirty="0">
              <a:solidFill>
                <a:srgbClr val="B0B0B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1" y="2571348"/>
            <a:ext cx="7420320" cy="32275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7884134" y="2411310"/>
            <a:ext cx="4060205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Coordinating institute CERN: management, administrative and financial aspects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Scientific coordination SEEIIST (S. Damjanovic): coordination, responsibility for reporting and reviews</a:t>
            </a:r>
            <a:r>
              <a:rPr lang="en-US" altLang="en-US" sz="1600" dirty="0" smtClean="0">
                <a:solidFill>
                  <a:srgbClr val="004197"/>
                </a:solidFill>
              </a:rPr>
              <a:t>. Deputy coordinator N. Sammut (U. Malta)</a:t>
            </a:r>
            <a:endParaRPr lang="en-US" altLang="en-US" sz="1600" dirty="0" smtClean="0">
              <a:solidFill>
                <a:srgbClr val="004197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13 participants from Central-West Europe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7 participants from SEE (including SEEIIST)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Focus on technical aspects and on building community and capacity in SEE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4197"/>
                </a:solidFill>
              </a:rPr>
              <a:t>Political and organizational aspects specific to SEEIIST are left out (site selection is approached but in a general way)</a:t>
            </a:r>
          </a:p>
        </p:txBody>
      </p:sp>
    </p:spTree>
    <p:extLst>
      <p:ext uri="{BB962C8B-B14F-4D97-AF65-F5344CB8AC3E}">
        <p14:creationId xmlns:p14="http://schemas.microsoft.com/office/powerpoint/2010/main" val="29560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Accelerator Design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Strategy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– the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timeline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HITRI/SEEIIST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2" y="1158488"/>
            <a:ext cx="10605888" cy="454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The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role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of CERN and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other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European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institutions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11073" y="1020298"/>
            <a:ext cx="112665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Our goal is to create a community around/for SEEIIST, not only to design an accelerator </a:t>
            </a:r>
            <a:r>
              <a:rPr lang="en-US" altLang="en-US" sz="2400" dirty="0" smtClean="0">
                <a:solidFill>
                  <a:srgbClr val="004197"/>
                </a:solidFill>
              </a:rPr>
              <a:t>Develop</a:t>
            </a:r>
            <a:r>
              <a:rPr lang="en-US" altLang="en-US" sz="2400" b="1" dirty="0" smtClean="0">
                <a:solidFill>
                  <a:srgbClr val="004197"/>
                </a:solidFill>
              </a:rPr>
              <a:t> </a:t>
            </a:r>
            <a:r>
              <a:rPr lang="en-US" altLang="en-US" sz="2400" dirty="0" smtClean="0">
                <a:solidFill>
                  <a:srgbClr val="004197"/>
                </a:solidFill>
              </a:rPr>
              <a:t>an ecosystem that will support SEEIIST construction and contribute to building in the SEE region the competencies required to construct and operate the facility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In </a:t>
            </a:r>
            <a:r>
              <a:rPr lang="en-US" altLang="en-US" sz="2400" dirty="0">
                <a:solidFill>
                  <a:srgbClr val="004197"/>
                </a:solidFill>
              </a:rPr>
              <a:t>H</a:t>
            </a:r>
            <a:r>
              <a:rPr lang="en-US" altLang="en-US" sz="2400" dirty="0" smtClean="0">
                <a:solidFill>
                  <a:srgbClr val="004197"/>
                </a:solidFill>
              </a:rPr>
              <a:t>ITRI, at least one partner from SEE region associated to each </a:t>
            </a:r>
            <a:r>
              <a:rPr lang="en-US" altLang="en-US" sz="2400" dirty="0" err="1" smtClean="0">
                <a:solidFill>
                  <a:srgbClr val="004197"/>
                </a:solidFill>
              </a:rPr>
              <a:t>Workpackage</a:t>
            </a:r>
            <a:endParaRPr lang="en-US" altLang="en-US" sz="2400" dirty="0" smtClean="0">
              <a:solidFill>
                <a:srgbClr val="004197"/>
              </a:solidFill>
            </a:endParaRP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Involve local industry at the earliest possible stage (example: Sarajevo Workshop)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866155" y="3472317"/>
            <a:ext cx="303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dirty="0" smtClean="0">
                <a:solidFill>
                  <a:srgbClr val="004197"/>
                </a:solidFill>
              </a:rPr>
              <a:t>SEEIIST at the centre of the a cooperation network between European accelerator centers, universities and industry.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0" t="14047" b="13103"/>
          <a:stretch/>
        </p:blipFill>
        <p:spPr>
          <a:xfrm>
            <a:off x="7886700" y="3153811"/>
            <a:ext cx="4161754" cy="18769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762500" y="4955943"/>
            <a:ext cx="738304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dirty="0" smtClean="0">
                <a:solidFill>
                  <a:srgbClr val="004197"/>
                </a:solidFill>
              </a:rPr>
              <a:t>1-3 April 2020</a:t>
            </a:r>
            <a:r>
              <a:rPr lang="en-US" altLang="en-US" sz="2000" b="1" dirty="0" smtClean="0">
                <a:solidFill>
                  <a:srgbClr val="004197"/>
                </a:solidFill>
              </a:rPr>
              <a:t>: SEEIIST meets industry </a:t>
            </a:r>
            <a:r>
              <a:rPr lang="en-US" altLang="en-US" sz="2000" dirty="0" smtClean="0">
                <a:solidFill>
                  <a:srgbClr val="004197"/>
                </a:solidFill>
              </a:rPr>
              <a:t>Workshop in Sarajevo City Hall</a:t>
            </a:r>
          </a:p>
          <a:p>
            <a:pPr>
              <a:spcAft>
                <a:spcPts val="600"/>
              </a:spcAft>
            </a:pPr>
            <a:r>
              <a:rPr lang="en-US" altLang="en-US" dirty="0" smtClean="0">
                <a:solidFill>
                  <a:srgbClr val="004197"/>
                </a:solidFill>
              </a:rPr>
              <a:t>Present project and the technology options to SEE industry, create interest and support for the project – open to CEI industry, if sponsoring available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65" y="3308918"/>
            <a:ext cx="2942000" cy="247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037" y="2182710"/>
            <a:ext cx="4398775" cy="35225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Conclusions and Outlook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65441" y="995624"/>
            <a:ext cx="1139790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altLang="en-US" sz="2400" b="1" dirty="0" smtClean="0">
                <a:solidFill>
                  <a:srgbClr val="004197"/>
                </a:solidFill>
              </a:rPr>
              <a:t>We should aim for creating a community and growing a culture, not only building an accelerator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altLang="en-US" sz="2400" b="1" dirty="0" smtClean="0">
                <a:solidFill>
                  <a:srgbClr val="004197"/>
                </a:solidFill>
              </a:rPr>
              <a:t>We have to </a:t>
            </a:r>
            <a:r>
              <a:rPr lang="en-GB" altLang="en-US" sz="2400" b="1" dirty="0">
                <a:solidFill>
                  <a:srgbClr val="004197"/>
                </a:solidFill>
              </a:rPr>
              <a:t>decide whether the SEEIIST </a:t>
            </a:r>
            <a:r>
              <a:rPr lang="en-GB" altLang="en-US" sz="2400" b="1" dirty="0" smtClean="0">
                <a:solidFill>
                  <a:srgbClr val="004197"/>
                </a:solidFill>
              </a:rPr>
              <a:t>accelerator </a:t>
            </a:r>
            <a:r>
              <a:rPr lang="en-GB" altLang="en-US" sz="2400" b="1" dirty="0">
                <a:solidFill>
                  <a:srgbClr val="004197"/>
                </a:solidFill>
              </a:rPr>
              <a:t>is going to be the last one of the old generation or the first of a</a:t>
            </a:r>
            <a:r>
              <a:rPr lang="en-GB" altLang="en-US" sz="2400" b="1" dirty="0" smtClean="0">
                <a:solidFill>
                  <a:srgbClr val="004197"/>
                </a:solidFill>
              </a:rPr>
              <a:t> </a:t>
            </a:r>
            <a:r>
              <a:rPr lang="en-GB" altLang="en-US" sz="2400" b="1" dirty="0">
                <a:solidFill>
                  <a:srgbClr val="004197"/>
                </a:solidFill>
              </a:rPr>
              <a:t>new generation</a:t>
            </a:r>
            <a:r>
              <a:rPr lang="en-GB" altLang="en-US" sz="2400" b="1" dirty="0" smtClean="0">
                <a:solidFill>
                  <a:srgbClr val="004197"/>
                </a:solidFill>
              </a:rPr>
              <a:t>.</a:t>
            </a:r>
            <a:endParaRPr lang="en-GB" altLang="en-US" sz="2400" b="1" dirty="0">
              <a:solidFill>
                <a:srgbClr val="004197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601617" y="2961035"/>
            <a:ext cx="704589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Building something new at the forefront of technology in the SEE region is not a limitation but an opportunity: to involve local and international partners, and to attract interest from regional actors including industry. 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But: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We need a flexible strategy to maximize the results and to minimize the risks for the project.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5991" y="5541369"/>
            <a:ext cx="4235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Out goal </a:t>
            </a:r>
            <a:r>
              <a:rPr lang="fr-CH" sz="1600" dirty="0" err="1" smtClean="0"/>
              <a:t>is</a:t>
            </a:r>
            <a:r>
              <a:rPr lang="fr-CH" sz="1600" dirty="0" smtClean="0"/>
              <a:t> not to plant a </a:t>
            </a:r>
            <a:r>
              <a:rPr lang="fr-CH" sz="1600" dirty="0" err="1" smtClean="0"/>
              <a:t>tree</a:t>
            </a:r>
            <a:r>
              <a:rPr lang="fr-CH" sz="1600" dirty="0" smtClean="0"/>
              <a:t>, but to </a:t>
            </a:r>
            <a:r>
              <a:rPr lang="fr-CH" sz="1600" dirty="0" err="1" smtClean="0"/>
              <a:t>grow</a:t>
            </a:r>
            <a:r>
              <a:rPr lang="fr-CH" sz="1600" dirty="0" smtClean="0"/>
              <a:t> a </a:t>
            </a:r>
            <a:r>
              <a:rPr lang="fr-CH" sz="1600" dirty="0" err="1" smtClean="0"/>
              <a:t>tree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2410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41" y="1746840"/>
            <a:ext cx="6163959" cy="43159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0" y="-588657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cap="none" dirty="0" smtClean="0">
                <a:solidFill>
                  <a:srgbClr val="004197"/>
                </a:solidFill>
                <a:latin typeface="+mn-lt"/>
              </a:rPr>
              <a:t>The key element: the accelerator</a:t>
            </a:r>
            <a:endParaRPr kumimoji="0" lang="en-GB" b="1" i="0" u="none" strike="noStrike" kern="1200" cap="none" spc="0" normalizeH="0" baseline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65439" y="979666"/>
            <a:ext cx="11289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The new facility will place patients and science at its focal point -  but the particle accelerator remains its key component in terms of cost and performance 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7035448" y="1962102"/>
            <a:ext cx="471916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The accelerator system (ion source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1</a:t>
            </a:r>
            <a:r>
              <a:rPr lang="en-US" altLang="en-US" sz="2400" dirty="0" smtClean="0">
                <a:solidFill>
                  <a:srgbClr val="004197"/>
                </a:solidFill>
              </a:rPr>
              <a:t>, injector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2</a:t>
            </a:r>
            <a:r>
              <a:rPr lang="en-US" altLang="en-US" sz="2400" dirty="0" smtClean="0">
                <a:solidFill>
                  <a:srgbClr val="004197"/>
                </a:solidFill>
              </a:rPr>
              <a:t>, particle accelerator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3</a:t>
            </a:r>
            <a:r>
              <a:rPr lang="en-US" altLang="en-US" sz="2400" dirty="0" smtClean="0">
                <a:solidFill>
                  <a:srgbClr val="004197"/>
                </a:solidFill>
              </a:rPr>
              <a:t>, beam lines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4</a:t>
            </a:r>
            <a:r>
              <a:rPr lang="en-US" altLang="en-US" sz="2400" dirty="0" smtClean="0">
                <a:solidFill>
                  <a:srgbClr val="004197"/>
                </a:solidFill>
              </a:rPr>
              <a:t> , gantry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7</a:t>
            </a:r>
            <a:r>
              <a:rPr lang="en-US" altLang="en-US" sz="2400" dirty="0" smtClean="0">
                <a:solidFill>
                  <a:srgbClr val="004197"/>
                </a:solidFill>
              </a:rPr>
              <a:t>) represents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more than 75% </a:t>
            </a:r>
            <a:r>
              <a:rPr lang="en-US" altLang="en-US" sz="2400" dirty="0" smtClean="0">
                <a:solidFill>
                  <a:srgbClr val="004197"/>
                </a:solidFill>
              </a:rPr>
              <a:t>of the construction and operation costs of the facility.</a:t>
            </a:r>
          </a:p>
          <a:p>
            <a:pPr>
              <a:spcAft>
                <a:spcPts val="600"/>
              </a:spcAft>
            </a:pPr>
            <a:r>
              <a:rPr lang="en-US" altLang="en-US" dirty="0" smtClean="0">
                <a:solidFill>
                  <a:srgbClr val="004197"/>
                </a:solidFill>
              </a:rPr>
              <a:t>(from cost estimate in the SEEIIST 2018 report)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29400" y="5416484"/>
            <a:ext cx="340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 of the accelerator system of the Heidelberg Ion Therapy center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3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0" y="-588657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none" dirty="0" smtClean="0">
                <a:solidFill>
                  <a:srgbClr val="004197"/>
                </a:solidFill>
                <a:latin typeface="+mn-lt"/>
              </a:rPr>
              <a:t>Small lexicon: synchrotrons and linear accelerators</a:t>
            </a:r>
            <a:endParaRPr kumimoji="0" lang="en-GB" b="1" i="0" u="none" strike="noStrike" kern="1200" cap="none" spc="0" normalizeH="0" baseline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65440" y="1013802"/>
            <a:ext cx="11289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In the following we will often make reference to synchrotrons, and sometimes to linear accelerators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09144" y="4232732"/>
            <a:ext cx="372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CNAO ion therapy synchrotron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0" y="1700285"/>
            <a:ext cx="6163790" cy="38607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8533" y="1820907"/>
            <a:ext cx="4822360" cy="22760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5778" y="5785474"/>
            <a:ext cx="4905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http://webs.mn.catholic.edu.au/physics/emery/hsc_quanta_continued.htm</a:t>
            </a:r>
            <a:endParaRPr lang="en-GB" sz="1200" dirty="0"/>
          </a:p>
        </p:txBody>
      </p:sp>
      <p:sp>
        <p:nvSpPr>
          <p:cNvPr id="15" name="Line Callout 1 14"/>
          <p:cNvSpPr/>
          <p:nvPr/>
        </p:nvSpPr>
        <p:spPr>
          <a:xfrm>
            <a:off x="4771688" y="2132189"/>
            <a:ext cx="1338337" cy="559129"/>
          </a:xfrm>
          <a:prstGeom prst="borderCallout1">
            <a:avLst>
              <a:gd name="adj1" fmla="val 47274"/>
              <a:gd name="adj2" fmla="val -8333"/>
              <a:gd name="adj3" fmla="val 159752"/>
              <a:gd name="adj4" fmla="val -534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magnets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209414" y="2411753"/>
            <a:ext cx="4997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9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The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present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and the future of ion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therapy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accelerators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11073" y="1018673"/>
            <a:ext cx="11397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Europe has played a major role in the development of hadron therapy facilities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56707" y="1471593"/>
            <a:ext cx="1139790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spcAft>
                <a:spcPts val="600"/>
              </a:spcAft>
            </a:pPr>
            <a:r>
              <a:rPr lang="en-US" altLang="en-US" sz="2400" dirty="0">
                <a:solidFill>
                  <a:srgbClr val="FF0000"/>
                </a:solidFill>
              </a:rPr>
              <a:t>4</a:t>
            </a:r>
            <a:r>
              <a:rPr lang="en-US" altLang="en-US" sz="2400" dirty="0" smtClean="0">
                <a:solidFill>
                  <a:srgbClr val="FF0000"/>
                </a:solidFill>
              </a:rPr>
              <a:t> ion therapy facilities </a:t>
            </a:r>
            <a:r>
              <a:rPr lang="en-US" altLang="en-US" sz="2400" dirty="0" smtClean="0">
                <a:solidFill>
                  <a:srgbClr val="004197"/>
                </a:solidFill>
              </a:rPr>
              <a:t>operating in Europe (but 3 in China and 6 in Japan!)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solidFill>
                  <a:srgbClr val="004197"/>
                </a:solidFill>
              </a:rPr>
              <a:t>2 based on the </a:t>
            </a:r>
            <a:r>
              <a:rPr lang="en-US" altLang="en-US" sz="2400" dirty="0" smtClean="0">
                <a:solidFill>
                  <a:srgbClr val="FF0000"/>
                </a:solidFill>
              </a:rPr>
              <a:t>PIMMS design </a:t>
            </a:r>
            <a:r>
              <a:rPr lang="en-US" altLang="en-US" sz="2400" dirty="0" smtClean="0">
                <a:solidFill>
                  <a:srgbClr val="004197"/>
                </a:solidFill>
              </a:rPr>
              <a:t>started at CERN in 1996. 1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st</a:t>
            </a:r>
            <a:r>
              <a:rPr lang="en-US" altLang="en-US" sz="2400" dirty="0" smtClean="0">
                <a:solidFill>
                  <a:srgbClr val="004197"/>
                </a:solidFill>
              </a:rPr>
              <a:t> patient at CNAO in 2011.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400" dirty="0" smtClean="0">
                <a:solidFill>
                  <a:srgbClr val="004197"/>
                </a:solidFill>
              </a:rPr>
              <a:t>2 based on the </a:t>
            </a:r>
            <a:r>
              <a:rPr lang="en-US" altLang="en-US" sz="2400" dirty="0" smtClean="0">
                <a:solidFill>
                  <a:srgbClr val="FF0000"/>
                </a:solidFill>
              </a:rPr>
              <a:t>GSI-Siemens design </a:t>
            </a:r>
            <a:r>
              <a:rPr lang="en-US" altLang="en-US" sz="2400" dirty="0" smtClean="0">
                <a:solidFill>
                  <a:srgbClr val="004197"/>
                </a:solidFill>
              </a:rPr>
              <a:t>started at GSI in 1998 . 1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st</a:t>
            </a:r>
            <a:r>
              <a:rPr lang="en-US" altLang="en-US" sz="2400" dirty="0" smtClean="0">
                <a:solidFill>
                  <a:srgbClr val="004197"/>
                </a:solidFill>
              </a:rPr>
              <a:t> patient at HIT in 2009.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24957" y="4454799"/>
            <a:ext cx="1134447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dirty="0" smtClean="0">
                <a:solidFill>
                  <a:srgbClr val="004197"/>
                </a:solidFill>
              </a:rPr>
              <a:t>Particle </a:t>
            </a:r>
            <a:r>
              <a:rPr lang="en-US" altLang="en-US" sz="2000" dirty="0">
                <a:solidFill>
                  <a:srgbClr val="004197"/>
                </a:solidFill>
              </a:rPr>
              <a:t>accelerator technology has made </a:t>
            </a:r>
            <a:r>
              <a:rPr lang="en-US" altLang="en-US" sz="2000" dirty="0" smtClean="0">
                <a:solidFill>
                  <a:srgbClr val="004197"/>
                </a:solidFill>
              </a:rPr>
              <a:t>a huge </a:t>
            </a:r>
            <a:r>
              <a:rPr lang="en-US" altLang="en-US" sz="2000" dirty="0">
                <a:solidFill>
                  <a:srgbClr val="004197"/>
                </a:solidFill>
              </a:rPr>
              <a:t>progress in the last 20 </a:t>
            </a:r>
            <a:r>
              <a:rPr lang="en-US" altLang="en-US" sz="2000" dirty="0" smtClean="0">
                <a:solidFill>
                  <a:srgbClr val="004197"/>
                </a:solidFill>
              </a:rPr>
              <a:t>years, and Japan is progressing fast in the development of new </a:t>
            </a:r>
            <a:r>
              <a:rPr lang="en-US" altLang="en-US" sz="2000" dirty="0" smtClean="0">
                <a:solidFill>
                  <a:srgbClr val="FF0000"/>
                </a:solidFill>
              </a:rPr>
              <a:t>more compact and less expensive </a:t>
            </a:r>
            <a:r>
              <a:rPr lang="en-US" altLang="en-US" sz="2000" dirty="0" smtClean="0">
                <a:solidFill>
                  <a:srgbClr val="004197"/>
                </a:solidFill>
              </a:rPr>
              <a:t>ion therapy accelerator designs. </a:t>
            </a:r>
          </a:p>
          <a:p>
            <a:pPr>
              <a:spcAft>
                <a:spcPts val="600"/>
              </a:spcAft>
            </a:pPr>
            <a:r>
              <a:rPr lang="en-US" altLang="en-US" sz="2000" dirty="0" smtClean="0">
                <a:solidFill>
                  <a:srgbClr val="004197"/>
                </a:solidFill>
              </a:rPr>
              <a:t>Building on the </a:t>
            </a:r>
            <a:r>
              <a:rPr lang="en-US" altLang="en-US" sz="2000" dirty="0" smtClean="0">
                <a:solidFill>
                  <a:srgbClr val="FF0000"/>
                </a:solidFill>
              </a:rPr>
              <a:t>combined experience </a:t>
            </a:r>
            <a:r>
              <a:rPr lang="en-US" altLang="en-US" sz="2000" dirty="0" smtClean="0">
                <a:solidFill>
                  <a:srgbClr val="004197"/>
                </a:solidFill>
              </a:rPr>
              <a:t>accumulated </a:t>
            </a:r>
            <a:r>
              <a:rPr lang="en-US" altLang="en-US" sz="2000" dirty="0">
                <a:solidFill>
                  <a:srgbClr val="004197"/>
                </a:solidFill>
              </a:rPr>
              <a:t>over the last 20 </a:t>
            </a:r>
            <a:r>
              <a:rPr lang="en-US" altLang="en-US" sz="2000" dirty="0" smtClean="0">
                <a:solidFill>
                  <a:srgbClr val="004197"/>
                </a:solidFill>
              </a:rPr>
              <a:t>years by the European facilities, can we imagine revising our </a:t>
            </a:r>
            <a:r>
              <a:rPr lang="en-US" altLang="en-US" sz="2000" dirty="0">
                <a:solidFill>
                  <a:srgbClr val="004197"/>
                </a:solidFill>
              </a:rPr>
              <a:t>standard accelerator </a:t>
            </a:r>
            <a:r>
              <a:rPr lang="en-US" altLang="en-US" sz="2000" dirty="0" smtClean="0">
                <a:solidFill>
                  <a:srgbClr val="004197"/>
                </a:solidFill>
              </a:rPr>
              <a:t>designs to profit of the </a:t>
            </a:r>
            <a:r>
              <a:rPr lang="en-US" altLang="en-US" sz="2000" dirty="0" smtClean="0">
                <a:solidFill>
                  <a:srgbClr val="FF0000"/>
                </a:solidFill>
              </a:rPr>
              <a:t>last advance in accelerator technologies </a:t>
            </a:r>
            <a:r>
              <a:rPr lang="en-US" altLang="en-US" sz="2000" dirty="0" smtClean="0">
                <a:solidFill>
                  <a:srgbClr val="004197"/>
                </a:solidFill>
              </a:rPr>
              <a:t>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7945" y="2945384"/>
            <a:ext cx="1788753" cy="13375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7569" y="2928411"/>
            <a:ext cx="1788753" cy="13390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74" y="2945384"/>
            <a:ext cx="2016806" cy="13442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6569" y="2943329"/>
            <a:ext cx="719325" cy="3319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83343" y="2991004"/>
            <a:ext cx="2106957" cy="126188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new SEEIIST Facility </a:t>
            </a:r>
            <a:r>
              <a:rPr lang="en-US" dirty="0" smtClean="0"/>
              <a:t>– present design (2018) is based on PIMMS 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752" y="2942402"/>
            <a:ext cx="1739862" cy="1309935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8831695" y="3361646"/>
            <a:ext cx="260350" cy="501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18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890" y="2944368"/>
            <a:ext cx="4515190" cy="29822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The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reference</a:t>
            </a: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accelerator</a:t>
            </a: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layout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2779776" y="1173817"/>
            <a:ext cx="929030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>
                <a:solidFill>
                  <a:srgbClr val="004197"/>
                </a:solidFill>
              </a:rPr>
              <a:t>T</a:t>
            </a:r>
            <a:r>
              <a:rPr lang="en-US" altLang="en-US" sz="2400" b="1" dirty="0" smtClean="0">
                <a:solidFill>
                  <a:srgbClr val="004197"/>
                </a:solidFill>
              </a:rPr>
              <a:t>he SEEIIST report (2018) is based on a PIMMS-type accelerator design.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It can be considered as the most advanced version of the traditional ion therapy accelerator design, profiting of the experience and data from the CNAO and </a:t>
            </a:r>
            <a:r>
              <a:rPr lang="en-US" altLang="en-US" sz="2400" dirty="0" err="1" smtClean="0">
                <a:solidFill>
                  <a:srgbClr val="004197"/>
                </a:solidFill>
              </a:rPr>
              <a:t>MedAustron</a:t>
            </a:r>
            <a:r>
              <a:rPr lang="en-US" altLang="en-US" sz="2400" dirty="0" smtClean="0">
                <a:solidFill>
                  <a:srgbClr val="004197"/>
                </a:solidFill>
              </a:rPr>
              <a:t> facilities.</a:t>
            </a:r>
          </a:p>
          <a:p>
            <a:pPr>
              <a:spcAft>
                <a:spcPts val="600"/>
              </a:spcAft>
            </a:pPr>
            <a:r>
              <a:rPr lang="en-US" altLang="en-US" sz="2400" dirty="0" smtClean="0">
                <a:solidFill>
                  <a:srgbClr val="004197"/>
                </a:solidFill>
              </a:rPr>
              <a:t>Construction cost 120 M€, footprint (all included) 15’000 m</a:t>
            </a:r>
            <a:r>
              <a:rPr lang="en-US" altLang="en-US" sz="2400" baseline="30000" dirty="0" smtClean="0">
                <a:solidFill>
                  <a:srgbClr val="004197"/>
                </a:solidFill>
              </a:rPr>
              <a:t>2</a:t>
            </a:r>
            <a:r>
              <a:rPr lang="en-US" altLang="en-US" sz="2400" dirty="0" smtClean="0">
                <a:solidFill>
                  <a:srgbClr val="004197"/>
                </a:solidFill>
              </a:rPr>
              <a:t>, operation costs 11</a:t>
            </a:r>
            <a:r>
              <a:rPr lang="en-US" altLang="en-US" sz="2400" dirty="0">
                <a:solidFill>
                  <a:srgbClr val="004197"/>
                </a:solidFill>
              </a:rPr>
              <a:t> M</a:t>
            </a:r>
            <a:r>
              <a:rPr lang="en-US" altLang="en-US" sz="2400" dirty="0" smtClean="0">
                <a:solidFill>
                  <a:srgbClr val="004197"/>
                </a:solidFill>
              </a:rPr>
              <a:t>€/year 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1121" y="1158488"/>
            <a:ext cx="2588655" cy="36784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2794254" y="3721209"/>
            <a:ext cx="4630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b="1" dirty="0" smtClean="0">
                <a:solidFill>
                  <a:srgbClr val="004197"/>
                </a:solidFill>
              </a:rPr>
              <a:t>This design has the advantage of being immediately available </a:t>
            </a:r>
            <a:r>
              <a:rPr lang="en-US" altLang="en-US" sz="2000" dirty="0" smtClean="0">
                <a:solidFill>
                  <a:srgbClr val="004197"/>
                </a:solidFill>
              </a:rPr>
              <a:t>but might suffer of similar limitations as the present generation: high construction and operation costs, reduced patient throughput, low level of industrialization.</a:t>
            </a:r>
            <a:endParaRPr lang="en-US" altLang="en-US" sz="2000" b="1" dirty="0" smtClean="0">
              <a:solidFill>
                <a:srgbClr val="0041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7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Requirement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s for a new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accelerator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design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146191" y="1030319"/>
            <a:ext cx="8128360" cy="247106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buFont typeface="Arial"/>
              <a:buNone/>
            </a:pPr>
            <a:r>
              <a:rPr lang="fr-CH" sz="2000" b="1" dirty="0" smtClean="0"/>
              <a:t>A new ion </a:t>
            </a:r>
            <a:r>
              <a:rPr lang="fr-CH" sz="2000" b="1" dirty="0" err="1" smtClean="0"/>
              <a:t>therapy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accelerator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should</a:t>
            </a:r>
            <a:r>
              <a:rPr lang="fr-CH" sz="2000" b="1" dirty="0" smtClean="0"/>
              <a:t> have:</a:t>
            </a:r>
          </a:p>
          <a:p>
            <a:pPr marL="36576" indent="0">
              <a:spcBef>
                <a:spcPts val="0"/>
              </a:spcBef>
              <a:buFont typeface="Arial"/>
              <a:buNone/>
            </a:pPr>
            <a:endParaRPr lang="fr-CH" sz="105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FF0000"/>
                </a:solidFill>
              </a:rPr>
              <a:t> Lower cost</a:t>
            </a:r>
            <a:r>
              <a:rPr lang="en-GB" sz="2400" dirty="0" smtClean="0"/>
              <a:t>, compared to present;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FF0000"/>
                </a:solidFill>
              </a:rPr>
              <a:t>Reduced footprint</a:t>
            </a:r>
            <a:r>
              <a:rPr lang="en-GB" sz="2400" dirty="0" smtClean="0"/>
              <a:t>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400" dirty="0" smtClean="0"/>
              <a:t> Lower </a:t>
            </a:r>
            <a:r>
              <a:rPr lang="en-GB" sz="2400" dirty="0" smtClean="0">
                <a:solidFill>
                  <a:srgbClr val="FF0000"/>
                </a:solidFill>
              </a:rPr>
              <a:t>running costs</a:t>
            </a:r>
            <a:r>
              <a:rPr lang="en-GB" sz="2400" dirty="0" smtClean="0"/>
              <a:t>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fr-CH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Faster dose delivery </a:t>
            </a:r>
            <a:r>
              <a:rPr lang="en-GB" sz="2400" dirty="0" smtClean="0"/>
              <a:t>with </a:t>
            </a:r>
            <a:r>
              <a:rPr lang="en-GB" sz="2400" dirty="0">
                <a:solidFill>
                  <a:srgbClr val="FF0000"/>
                </a:solidFill>
              </a:rPr>
              <a:t>higher </a:t>
            </a:r>
            <a:r>
              <a:rPr lang="en-GB" sz="2400" dirty="0" smtClean="0">
                <a:solidFill>
                  <a:srgbClr val="FF0000"/>
                </a:solidFill>
              </a:rPr>
              <a:t>beam </a:t>
            </a:r>
            <a:r>
              <a:rPr lang="en-GB" sz="2400" dirty="0">
                <a:solidFill>
                  <a:srgbClr val="FF0000"/>
                </a:solidFill>
              </a:rPr>
              <a:t>intensity </a:t>
            </a:r>
            <a:r>
              <a:rPr lang="en-GB" sz="2400" dirty="0"/>
              <a:t>or</a:t>
            </a:r>
            <a:r>
              <a:rPr lang="en-GB" sz="2400" dirty="0">
                <a:solidFill>
                  <a:srgbClr val="FF0000"/>
                </a:solidFill>
              </a:rPr>
              <a:t> pulse rate</a:t>
            </a:r>
            <a:r>
              <a:rPr lang="en-GB" sz="2400" dirty="0" smtClean="0"/>
              <a:t>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400" dirty="0" smtClean="0"/>
              <a:t> A </a:t>
            </a:r>
            <a:r>
              <a:rPr lang="en-GB" sz="2400" dirty="0" smtClean="0">
                <a:solidFill>
                  <a:srgbClr val="FF0000"/>
                </a:solidFill>
              </a:rPr>
              <a:t>rotating ion gantry</a:t>
            </a:r>
            <a:r>
              <a:rPr lang="en-GB" sz="2400" dirty="0" smtClean="0"/>
              <a:t>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400" dirty="0" smtClean="0"/>
              <a:t> M</a:t>
            </a:r>
            <a:r>
              <a:rPr lang="en-GB" sz="2400" dirty="0" smtClean="0">
                <a:solidFill>
                  <a:srgbClr val="FF0000"/>
                </a:solidFill>
              </a:rPr>
              <a:t>ultiple ions.</a:t>
            </a:r>
            <a:endParaRPr lang="en-GB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053361" y="979666"/>
            <a:ext cx="15407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Requirements of the ion therapy community, expressed at the Archamps Workshop, June 2018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319041" y="3514674"/>
            <a:ext cx="6802847" cy="24776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000" b="1" dirty="0" smtClean="0">
                <a:solidFill>
                  <a:srgbClr val="004197"/>
                </a:solidFill>
              </a:rPr>
              <a:t>“Soft” advantages of a new innovative design: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altLang="en-US" sz="2000" dirty="0" smtClean="0">
                <a:solidFill>
                  <a:srgbClr val="004197"/>
                </a:solidFill>
              </a:rPr>
              <a:t>Can attract a wide support from the scientific community (including CERN !)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altLang="en-US" sz="2000" dirty="0" smtClean="0">
                <a:solidFill>
                  <a:srgbClr val="004197"/>
                </a:solidFill>
              </a:rPr>
              <a:t>Can increase the exchange SEE-WE and inside SEE thanks to stronger collaboration on scientific and technical issues;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altLang="en-US" sz="2000" dirty="0" smtClean="0">
                <a:solidFill>
                  <a:srgbClr val="004197"/>
                </a:solidFill>
              </a:rPr>
              <a:t>Can bring modern high technology to the region, with new opportunities for local industry and scientific institutions.</a:t>
            </a:r>
            <a:endParaRPr lang="en-US" altLang="en-US" sz="2000" b="1" dirty="0" smtClean="0">
              <a:solidFill>
                <a:srgbClr val="004197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673978" y="3287990"/>
            <a:ext cx="3965293" cy="19758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buFont typeface="Arial"/>
              <a:buNone/>
            </a:pPr>
            <a:r>
              <a:rPr lang="fr-CH" sz="2000" b="1" dirty="0" smtClean="0"/>
              <a:t>+ </a:t>
            </a:r>
            <a:r>
              <a:rPr lang="fr-CH" sz="2000" b="1" dirty="0" err="1" smtClean="0"/>
              <a:t>Specific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requirements</a:t>
            </a:r>
            <a:r>
              <a:rPr lang="fr-CH" sz="2000" b="1" dirty="0" smtClean="0"/>
              <a:t> for SEEIIST:</a:t>
            </a:r>
          </a:p>
          <a:p>
            <a:pPr marL="36576" indent="0">
              <a:spcBef>
                <a:spcPts val="0"/>
              </a:spcBef>
              <a:buFont typeface="Arial"/>
              <a:buNone/>
            </a:pPr>
            <a:endParaRPr lang="fr-CH" sz="1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 Industrialization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Reliability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Easy operation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FF0000"/>
                </a:solidFill>
              </a:rPr>
              <a:t> R</a:t>
            </a:r>
            <a:r>
              <a:rPr lang="en-US" sz="2000" dirty="0" smtClean="0">
                <a:solidFill>
                  <a:srgbClr val="FF0000"/>
                </a:solidFill>
              </a:rPr>
              <a:t>educed risk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Acceptable time to development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6200000">
            <a:off x="3528256" y="1746845"/>
            <a:ext cx="585216" cy="359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" y="1100761"/>
            <a:ext cx="1386671" cy="1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8526" y="1116501"/>
            <a:ext cx="3500066" cy="47406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Accelerator design – the </a:t>
            </a:r>
            <a:r>
              <a:rPr lang="fr-CH" b="1" cap="none" dirty="0" err="1" smtClean="0">
                <a:solidFill>
                  <a:srgbClr val="004197"/>
                </a:solidFill>
                <a:latin typeface="+mn-lt"/>
              </a:rPr>
              <a:t>three</a:t>
            </a:r>
            <a:r>
              <a:rPr lang="fr-CH" b="1" cap="none" dirty="0" smtClean="0">
                <a:solidFill>
                  <a:srgbClr val="004197"/>
                </a:solidFill>
                <a:latin typeface="+mn-lt"/>
              </a:rPr>
              <a:t> options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382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075" y="2915120"/>
            <a:ext cx="2134116" cy="120088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8354200" y="1227494"/>
            <a:ext cx="3314391" cy="13345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Linear accelerator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800" dirty="0" smtClean="0"/>
              <a:t>Linear sequence of accelerating cells, high pulse frequency. </a:t>
            </a:r>
          </a:p>
          <a:p>
            <a:pPr marL="0" indent="0">
              <a:buNone/>
            </a:pPr>
            <a:r>
              <a:rPr lang="en-GB" sz="1800" dirty="0" smtClean="0"/>
              <a:t>Length  </a:t>
            </a:r>
            <a:r>
              <a:rPr lang="en-US" sz="1800" dirty="0"/>
              <a:t>~ </a:t>
            </a:r>
            <a:r>
              <a:rPr lang="en-US" sz="1800" dirty="0" smtClean="0"/>
              <a:t>53 </a:t>
            </a:r>
            <a:r>
              <a:rPr lang="en-US" sz="1800" dirty="0"/>
              <a:t>m</a:t>
            </a: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200" y="4312913"/>
            <a:ext cx="3205657" cy="144087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326873" y="1116502"/>
            <a:ext cx="3448183" cy="47406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65441" y="1116500"/>
            <a:ext cx="3528122" cy="47406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85781" y="1244845"/>
            <a:ext cx="3185778" cy="2391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Improved synchrotron (warm)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 smtClean="0"/>
              <a:t>Equipped with several innovative features: multi-turn injection for higher beam intensity, new injector at higher gradient and energy, multiple extraction schemes, multi-ion.</a:t>
            </a:r>
          </a:p>
          <a:p>
            <a:pPr marL="0" indent="0">
              <a:buNone/>
            </a:pPr>
            <a:r>
              <a:rPr lang="en-US" sz="1800" dirty="0" smtClean="0"/>
              <a:t>Circumference ~ 75 m</a:t>
            </a:r>
            <a:endParaRPr lang="en-GB" sz="1800" dirty="0" smtClean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589278" y="1244845"/>
            <a:ext cx="3185778" cy="21682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Improved synchrotron (superconducting)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 smtClean="0"/>
              <a:t>Equipped with the same innovative features as warm, but additionally 90</a:t>
            </a:r>
            <a:r>
              <a:rPr lang="en-GB" sz="1800" baseline="30000" dirty="0" smtClean="0"/>
              <a:t>0</a:t>
            </a:r>
            <a:r>
              <a:rPr lang="en-GB" sz="1800" dirty="0" smtClean="0"/>
              <a:t> superconducting magnets.</a:t>
            </a:r>
          </a:p>
          <a:p>
            <a:pPr marL="0" indent="0">
              <a:buNone/>
            </a:pPr>
            <a:r>
              <a:rPr lang="en-US" sz="1800" dirty="0" smtClean="0"/>
              <a:t>Circumference </a:t>
            </a:r>
            <a:r>
              <a:rPr lang="en-US" sz="1800" dirty="0"/>
              <a:t>~ </a:t>
            </a:r>
            <a:r>
              <a:rPr lang="en-US" sz="1800" dirty="0" smtClean="0"/>
              <a:t>27 </a:t>
            </a:r>
            <a:r>
              <a:rPr lang="en-US" sz="1800" dirty="0"/>
              <a:t>m</a:t>
            </a: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781" y="3918541"/>
            <a:ext cx="3087746" cy="19015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5019" y="4637982"/>
            <a:ext cx="2455499" cy="11821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278" y="3306353"/>
            <a:ext cx="1116557" cy="12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Alternative designs for the gantry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07954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65441" y="1157051"/>
            <a:ext cx="3409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The medical community requires a gantry system to precisely align the beam on the patient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407954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39920" y="1116500"/>
            <a:ext cx="3514692" cy="47406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304013" y="1116500"/>
            <a:ext cx="3595432" cy="47406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646160" y="1256313"/>
            <a:ext cx="3185778" cy="21682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Rotational superconducting gantry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 smtClean="0"/>
              <a:t>Equipped with CCT magnets similar to SC synchrotron, rotation by 200</a:t>
            </a:r>
            <a:r>
              <a:rPr lang="en-GB" sz="1800" baseline="30000" dirty="0" smtClean="0"/>
              <a:t>0</a:t>
            </a:r>
            <a:r>
              <a:rPr lang="en-GB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Radius 5 m, weight </a:t>
            </a:r>
            <a:r>
              <a:rPr lang="en-US" sz="1800" dirty="0" smtClean="0"/>
              <a:t>~ </a:t>
            </a:r>
            <a:r>
              <a:rPr lang="en-US" sz="1800" dirty="0"/>
              <a:t>4</a:t>
            </a:r>
            <a:r>
              <a:rPr lang="en-US" sz="1800" dirty="0" smtClean="0"/>
              <a:t>0 </a:t>
            </a:r>
            <a:r>
              <a:rPr lang="en-US" sz="1800" dirty="0" smtClean="0"/>
              <a:t>tons</a:t>
            </a: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500" y="3274828"/>
            <a:ext cx="2663573" cy="2452408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8442425" y="1253921"/>
            <a:ext cx="3185778" cy="21682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Toroidal gantry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1800" dirty="0" smtClean="0"/>
              <a:t>Fixed superconducting toroidal magnet, no rotating parts (</a:t>
            </a:r>
            <a:r>
              <a:rPr lang="en-GB" sz="1800" dirty="0" err="1" smtClean="0"/>
              <a:t>GaToroid</a:t>
            </a:r>
            <a:r>
              <a:rPr lang="en-GB" sz="1800" dirty="0" smtClean="0"/>
              <a:t>, L. Bottura)</a:t>
            </a:r>
          </a:p>
          <a:p>
            <a:pPr marL="0" indent="0">
              <a:buNone/>
            </a:pPr>
            <a:r>
              <a:rPr lang="en-US" sz="1800" dirty="0" smtClean="0"/>
              <a:t>Radius 5 m, weight 50 tons</a:t>
            </a: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070" y="3172470"/>
            <a:ext cx="2609971" cy="256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441" y="861716"/>
            <a:ext cx="3680749" cy="57873"/>
          </a:xfrm>
          <a:prstGeom prst="rect">
            <a:avLst/>
          </a:prstGeom>
          <a:solidFill>
            <a:srgbClr val="004197"/>
          </a:solidFill>
          <a:ln w="22225" cap="rnd" cmpd="sng" algn="ctr">
            <a:solidFill>
              <a:srgbClr val="00419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75968" y="861716"/>
            <a:ext cx="3680749" cy="57873"/>
          </a:xfrm>
          <a:prstGeom prst="rect">
            <a:avLst/>
          </a:prstGeom>
          <a:solidFill>
            <a:srgbClr val="4590B8">
              <a:lumMod val="60000"/>
              <a:lumOff val="40000"/>
            </a:srgbClr>
          </a:solidFill>
          <a:ln w="22225" cap="rnd" cmpd="sng" algn="ctr">
            <a:solidFill>
              <a:srgbClr val="4590B8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3863" y="861716"/>
            <a:ext cx="3680749" cy="57873"/>
          </a:xfrm>
          <a:prstGeom prst="rect">
            <a:avLst/>
          </a:prstGeom>
          <a:solidFill>
            <a:srgbClr val="EBEBEB">
              <a:lumMod val="75000"/>
            </a:srgbClr>
          </a:solidFill>
          <a:ln w="22225" cap="rnd" cmpd="sng" algn="ctr">
            <a:solidFill>
              <a:srgbClr val="EBEBEB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5441" y="-630005"/>
            <a:ext cx="11289171" cy="1497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The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three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accelerator</a:t>
            </a:r>
            <a:r>
              <a:rPr lang="fr-CH" b="1" cap="none" noProof="0" dirty="0" smtClean="0">
                <a:solidFill>
                  <a:srgbClr val="004197"/>
                </a:solidFill>
                <a:latin typeface="+mn-lt"/>
              </a:rPr>
              <a:t> options - </a:t>
            </a:r>
            <a:r>
              <a:rPr lang="fr-CH" b="1" cap="none" noProof="0" dirty="0" err="1" smtClean="0">
                <a:solidFill>
                  <a:srgbClr val="004197"/>
                </a:solidFill>
                <a:latin typeface="+mn-lt"/>
              </a:rPr>
              <a:t>comparison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4197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4720" y="979666"/>
            <a:ext cx="491490" cy="357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411073" y="968761"/>
            <a:ext cx="11397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b="1" dirty="0" smtClean="0">
                <a:solidFill>
                  <a:srgbClr val="004197"/>
                </a:solidFill>
              </a:rPr>
              <a:t>The comparison of the three accelerator options is the subject of the Service Contract with DLR that starts now. </a:t>
            </a:r>
            <a:r>
              <a:rPr lang="en-US" altLang="en-US" sz="2400" dirty="0" smtClean="0">
                <a:solidFill>
                  <a:srgbClr val="004197"/>
                </a:solidFill>
              </a:rPr>
              <a:t>The table below </a:t>
            </a:r>
            <a:r>
              <a:rPr lang="en-US" altLang="en-US" sz="2400" dirty="0" err="1" smtClean="0">
                <a:solidFill>
                  <a:srgbClr val="004197"/>
                </a:solidFill>
              </a:rPr>
              <a:t>summarises</a:t>
            </a:r>
            <a:r>
              <a:rPr lang="en-US" altLang="en-US" sz="2400" dirty="0" smtClean="0">
                <a:solidFill>
                  <a:srgbClr val="004197"/>
                </a:solidFill>
              </a:rPr>
              <a:t> the data collected so far: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919957"/>
              </p:ext>
            </p:extLst>
          </p:nvPr>
        </p:nvGraphicFramePr>
        <p:xfrm>
          <a:off x="411073" y="1848930"/>
          <a:ext cx="113048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867">
                  <a:extLst>
                    <a:ext uri="{9D8B030D-6E8A-4147-A177-3AD203B41FA5}">
                      <a16:colId xmlns:a16="http://schemas.microsoft.com/office/drawing/2014/main" val="3249333977"/>
                    </a:ext>
                  </a:extLst>
                </a:gridCol>
                <a:gridCol w="1403497">
                  <a:extLst>
                    <a:ext uri="{9D8B030D-6E8A-4147-A177-3AD203B41FA5}">
                      <a16:colId xmlns:a16="http://schemas.microsoft.com/office/drawing/2014/main" val="1633256532"/>
                    </a:ext>
                  </a:extLst>
                </a:gridCol>
                <a:gridCol w="1212112">
                  <a:extLst>
                    <a:ext uri="{9D8B030D-6E8A-4147-A177-3AD203B41FA5}">
                      <a16:colId xmlns:a16="http://schemas.microsoft.com/office/drawing/2014/main" val="159704617"/>
                    </a:ext>
                  </a:extLst>
                </a:gridCol>
                <a:gridCol w="1180214">
                  <a:extLst>
                    <a:ext uri="{9D8B030D-6E8A-4147-A177-3AD203B41FA5}">
                      <a16:colId xmlns:a16="http://schemas.microsoft.com/office/drawing/2014/main" val="2356742806"/>
                    </a:ext>
                  </a:extLst>
                </a:gridCol>
                <a:gridCol w="1467293">
                  <a:extLst>
                    <a:ext uri="{9D8B030D-6E8A-4147-A177-3AD203B41FA5}">
                      <a16:colId xmlns:a16="http://schemas.microsoft.com/office/drawing/2014/main" val="1304579086"/>
                    </a:ext>
                  </a:extLst>
                </a:gridCol>
                <a:gridCol w="1456660">
                  <a:extLst>
                    <a:ext uri="{9D8B030D-6E8A-4147-A177-3AD203B41FA5}">
                      <a16:colId xmlns:a16="http://schemas.microsoft.com/office/drawing/2014/main" val="1472514015"/>
                    </a:ext>
                  </a:extLst>
                </a:gridCol>
                <a:gridCol w="1456661">
                  <a:extLst>
                    <a:ext uri="{9D8B030D-6E8A-4147-A177-3AD203B41FA5}">
                      <a16:colId xmlns:a16="http://schemas.microsoft.com/office/drawing/2014/main" val="3954642011"/>
                    </a:ext>
                  </a:extLst>
                </a:gridCol>
                <a:gridCol w="1338496">
                  <a:extLst>
                    <a:ext uri="{9D8B030D-6E8A-4147-A177-3AD203B41FA5}">
                      <a16:colId xmlns:a16="http://schemas.microsoft.com/office/drawing/2014/main" val="726235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Construction 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 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Footprint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to development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of development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 protocols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98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Warm (new) synchrotron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Existing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62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Superconducting</a:t>
                      </a:r>
                      <a:r>
                        <a:rPr lang="en-US" b="1" baseline="0" dirty="0" smtClean="0"/>
                        <a:t> synchrotron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Existing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841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Linear accelerator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developed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08395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AA3B26D-4110-354E-A2F1-740B65F522C3}"/>
              </a:ext>
            </a:extLst>
          </p:cNvPr>
          <p:cNvSpPr txBox="1"/>
          <p:nvPr/>
        </p:nvSpPr>
        <p:spPr>
          <a:xfrm>
            <a:off x="134138" y="4503744"/>
            <a:ext cx="119517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000" dirty="0" smtClean="0">
                <a:solidFill>
                  <a:srgbClr val="004197"/>
                </a:solidFill>
              </a:rPr>
              <a:t>The linear accelerator has best performance, but needs longer time for development of technology and of the specific treatment protocols.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000" dirty="0" smtClean="0">
                <a:solidFill>
                  <a:srgbClr val="004197"/>
                </a:solidFill>
              </a:rPr>
              <a:t>An improved warm synchrotron presents the lowest risk and the shortest development time.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000" dirty="0" smtClean="0">
                <a:solidFill>
                  <a:srgbClr val="004197"/>
                </a:solidFill>
              </a:rPr>
              <a:t>A superconducting synchrotron has somehow longer time and risk, but offers lower costs and lower footprint.</a:t>
            </a:r>
          </a:p>
        </p:txBody>
      </p:sp>
    </p:spTree>
    <p:extLst>
      <p:ext uri="{BB962C8B-B14F-4D97-AF65-F5344CB8AC3E}">
        <p14:creationId xmlns:p14="http://schemas.microsoft.com/office/powerpoint/2010/main" val="20671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9221</TotalTime>
  <Words>1552</Words>
  <Application>Microsoft Office PowerPoint</Application>
  <PresentationFormat>Widescreen</PresentationFormat>
  <Paragraphs>174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Gill Sans MT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Nicholas Sammut</dc:creator>
  <cp:keywords/>
  <dc:description/>
  <cp:lastModifiedBy> </cp:lastModifiedBy>
  <cp:revision>245</cp:revision>
  <dcterms:created xsi:type="dcterms:W3CDTF">2017-03-01T14:04:58Z</dcterms:created>
  <dcterms:modified xsi:type="dcterms:W3CDTF">2019-09-17T21:27:24Z</dcterms:modified>
  <cp:category/>
</cp:coreProperties>
</file>