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6" r:id="rId10"/>
    <p:sldId id="265" r:id="rId11"/>
    <p:sldId id="267" r:id="rId12"/>
    <p:sldId id="268" r:id="rId13"/>
    <p:sldId id="271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104282"/>
    <a:srgbClr val="0055A0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9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95E64-DA41-41AF-8499-F3566F1046F6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FBC-C85C-405F-AFD9-31C59C6836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7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article.do?n=KB0003575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licmon.web.cern.ch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ern.service-now.com/service-portal/article.do?n=KB0006080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Who</a:t>
            </a:r>
            <a:r>
              <a:rPr lang="es-ES" dirty="0" smtClean="0"/>
              <a:t> can </a:t>
            </a:r>
            <a:r>
              <a:rPr lang="es-ES" dirty="0" err="1" smtClean="0"/>
              <a:t>help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" y="1325606"/>
            <a:ext cx="8226854" cy="4667421"/>
          </a:xfrm>
        </p:spPr>
        <p:txBody>
          <a:bodyPr/>
          <a:lstStyle/>
          <a:p>
            <a:r>
              <a:rPr lang="es-ES" dirty="0" smtClean="0"/>
              <a:t>2nd Line and 3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groups</a:t>
            </a:r>
            <a:r>
              <a:rPr lang="es-ES" dirty="0" smtClean="0"/>
              <a:t> in IT </a:t>
            </a:r>
            <a:r>
              <a:rPr lang="es-ES" dirty="0" err="1" smtClean="0"/>
              <a:t>may</a:t>
            </a:r>
            <a:r>
              <a:rPr lang="es-ES" dirty="0" smtClean="0"/>
              <a:t> be </a:t>
            </a:r>
            <a:r>
              <a:rPr lang="es-ES" dirty="0" err="1" smtClean="0"/>
              <a:t>able</a:t>
            </a:r>
            <a:r>
              <a:rPr lang="es-ES" dirty="0" smtClean="0"/>
              <a:t> to </a:t>
            </a:r>
            <a:r>
              <a:rPr lang="es-ES" dirty="0" err="1" smtClean="0"/>
              <a:t>help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endParaRPr lang="es-ES" dirty="0" smtClean="0"/>
          </a:p>
          <a:p>
            <a:r>
              <a:rPr lang="es-ES" dirty="0" err="1" smtClean="0"/>
              <a:t>Please</a:t>
            </a:r>
            <a:r>
              <a:rPr lang="es-ES" dirty="0" smtClean="0"/>
              <a:t>, use SNOW so </a:t>
            </a:r>
            <a:r>
              <a:rPr lang="es-ES" dirty="0" err="1" smtClean="0"/>
              <a:t>we</a:t>
            </a:r>
            <a:r>
              <a:rPr lang="es-ES" dirty="0" smtClean="0"/>
              <a:t> can </a:t>
            </a:r>
            <a:r>
              <a:rPr lang="es-ES" dirty="0" err="1" smtClean="0"/>
              <a:t>coordinate</a:t>
            </a:r>
            <a:r>
              <a:rPr lang="es-ES" dirty="0" smtClean="0"/>
              <a:t> and </a:t>
            </a:r>
            <a:r>
              <a:rPr lang="es-ES" dirty="0" err="1" smtClean="0"/>
              <a:t>learn</a:t>
            </a:r>
            <a:r>
              <a:rPr lang="es-ES" dirty="0" smtClean="0"/>
              <a:t>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15079" y="4145305"/>
            <a:ext cx="1306286" cy="99277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IT-CDA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031221" y="3507864"/>
            <a:ext cx="1306286" cy="99277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IT-CM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031221" y="4714002"/>
            <a:ext cx="1306286" cy="99277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IT-ST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799208" y="4145305"/>
            <a:ext cx="1306286" cy="99277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2nd Line </a:t>
            </a:r>
            <a:r>
              <a:rPr lang="es-ES" dirty="0" err="1" smtClean="0"/>
              <a:t>Support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107643" y="4146991"/>
            <a:ext cx="1306286" cy="99277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Service</a:t>
            </a:r>
            <a:r>
              <a:rPr lang="es-ES" dirty="0" smtClean="0"/>
              <a:t> </a:t>
            </a:r>
            <a:r>
              <a:rPr lang="es-ES" dirty="0" err="1" smtClean="0"/>
              <a:t>Desk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34" idx="3"/>
            <a:endCxn id="11" idx="1"/>
          </p:cNvCxnSpPr>
          <p:nvPr/>
        </p:nvCxnSpPr>
        <p:spPr>
          <a:xfrm>
            <a:off x="1419585" y="4639572"/>
            <a:ext cx="688058" cy="380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3"/>
            <a:endCxn id="10" idx="1"/>
          </p:cNvCxnSpPr>
          <p:nvPr/>
        </p:nvCxnSpPr>
        <p:spPr>
          <a:xfrm flipV="1">
            <a:off x="3413929" y="4641694"/>
            <a:ext cx="385279" cy="168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3"/>
            <a:endCxn id="7" idx="1"/>
          </p:cNvCxnSpPr>
          <p:nvPr/>
        </p:nvCxnSpPr>
        <p:spPr>
          <a:xfrm>
            <a:off x="5105494" y="4641694"/>
            <a:ext cx="309585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  <a:endCxn id="8" idx="1"/>
          </p:cNvCxnSpPr>
          <p:nvPr/>
        </p:nvCxnSpPr>
        <p:spPr>
          <a:xfrm flipV="1">
            <a:off x="6721365" y="4004253"/>
            <a:ext cx="309856" cy="63744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3"/>
            <a:endCxn id="9" idx="1"/>
          </p:cNvCxnSpPr>
          <p:nvPr/>
        </p:nvCxnSpPr>
        <p:spPr>
          <a:xfrm>
            <a:off x="6721365" y="4641694"/>
            <a:ext cx="309856" cy="56869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089780" y="3498974"/>
            <a:ext cx="1306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will</a:t>
            </a:r>
            <a:r>
              <a:rPr lang="es-ES" sz="1200" dirty="0" smtClean="0"/>
              <a:t> </a:t>
            </a:r>
            <a:r>
              <a:rPr lang="es-ES" sz="1200" dirty="0" err="1" smtClean="0"/>
              <a:t>simply</a:t>
            </a:r>
            <a:r>
              <a:rPr lang="es-ES" sz="1200" dirty="0" smtClean="0"/>
              <a:t> </a:t>
            </a:r>
            <a:r>
              <a:rPr lang="es-ES" sz="1200" dirty="0" err="1" smtClean="0"/>
              <a:t>reassign</a:t>
            </a:r>
            <a:r>
              <a:rPr lang="es-ES" sz="1200" dirty="0" smtClean="0"/>
              <a:t> the ticket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3799208" y="3487980"/>
            <a:ext cx="1306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will</a:t>
            </a:r>
            <a:r>
              <a:rPr lang="es-ES" sz="1200" dirty="0" smtClean="0"/>
              <a:t> </a:t>
            </a:r>
            <a:r>
              <a:rPr lang="es-ES" sz="1200" dirty="0" err="1" smtClean="0"/>
              <a:t>help</a:t>
            </a:r>
            <a:r>
              <a:rPr lang="es-ES" sz="1200" dirty="0" smtClean="0"/>
              <a:t> </a:t>
            </a:r>
            <a:r>
              <a:rPr lang="es-ES" sz="1200" dirty="0" err="1" smtClean="0"/>
              <a:t>you</a:t>
            </a:r>
            <a:r>
              <a:rPr lang="es-ES" sz="1200" dirty="0" smtClean="0"/>
              <a:t> </a:t>
            </a:r>
            <a:r>
              <a:rPr lang="es-ES" sz="1200" dirty="0" err="1" smtClean="0"/>
              <a:t>based</a:t>
            </a:r>
            <a:r>
              <a:rPr lang="es-ES" sz="1200" dirty="0" smtClean="0"/>
              <a:t> </a:t>
            </a:r>
            <a:r>
              <a:rPr lang="es-ES" sz="1200" dirty="0" err="1" smtClean="0"/>
              <a:t>on</a:t>
            </a:r>
            <a:r>
              <a:rPr lang="es-ES" sz="1200" dirty="0" smtClean="0"/>
              <a:t> </a:t>
            </a:r>
            <a:r>
              <a:rPr lang="es-ES" sz="1200" dirty="0" err="1" smtClean="0"/>
              <a:t>existing</a:t>
            </a:r>
            <a:r>
              <a:rPr lang="es-ES" sz="1200" dirty="0" smtClean="0"/>
              <a:t> </a:t>
            </a:r>
            <a:r>
              <a:rPr lang="es-ES" sz="1200" dirty="0" err="1" smtClean="0"/>
              <a:t>KBs</a:t>
            </a:r>
            <a:endParaRPr lang="en-GB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5362150" y="3252722"/>
            <a:ext cx="13062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Application</a:t>
            </a:r>
            <a:r>
              <a:rPr lang="es-ES" sz="1200" dirty="0" smtClean="0"/>
              <a:t> </a:t>
            </a:r>
            <a:r>
              <a:rPr lang="es-ES" sz="1200" dirty="0" err="1" smtClean="0"/>
              <a:t>related</a:t>
            </a:r>
            <a:r>
              <a:rPr lang="es-ES" sz="1200" dirty="0" smtClean="0"/>
              <a:t> </a:t>
            </a:r>
            <a:r>
              <a:rPr lang="es-ES" sz="1200" dirty="0" err="1" smtClean="0"/>
              <a:t>knowledge</a:t>
            </a:r>
            <a:r>
              <a:rPr lang="es-ES" sz="1200" dirty="0" smtClean="0"/>
              <a:t> (i.e. </a:t>
            </a:r>
            <a:r>
              <a:rPr lang="es-ES" sz="1200" dirty="0" err="1" smtClean="0"/>
              <a:t>Licenses</a:t>
            </a:r>
            <a:r>
              <a:rPr lang="es-ES" sz="1200" dirty="0" smtClean="0"/>
              <a:t>)</a:t>
            </a:r>
            <a:endParaRPr lang="en-GB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936498" y="2834335"/>
            <a:ext cx="1306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/>
              <a:t>HTCondor</a:t>
            </a:r>
            <a:r>
              <a:rPr lang="es-ES" sz="1200" dirty="0" smtClean="0"/>
              <a:t> and SLURM </a:t>
            </a:r>
            <a:r>
              <a:rPr lang="es-ES" sz="1200" dirty="0" err="1" smtClean="0"/>
              <a:t>expertise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016031" y="5733977"/>
            <a:ext cx="1306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/>
              <a:t>EOS and AFS</a:t>
            </a:r>
            <a:endParaRPr lang="en-GB" sz="1200" dirty="0"/>
          </a:p>
        </p:txBody>
      </p:sp>
      <p:pic>
        <p:nvPicPr>
          <p:cNvPr id="34" name="Picture 33" descr="Datei:&lt;strong&gt;User&lt;/strong&gt;-female.svg – Wikipedia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29" y="4169147"/>
            <a:ext cx="589256" cy="94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1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Infrastructure</a:t>
            </a:r>
            <a:r>
              <a:rPr lang="es-ES" dirty="0" smtClean="0"/>
              <a:t> </a:t>
            </a:r>
            <a:r>
              <a:rPr lang="es-ES" dirty="0" err="1" smtClean="0"/>
              <a:t>basics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Computers Keys Rays Personal · Free image on Pixabay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231" y="2776699"/>
            <a:ext cx="1292251" cy="969188"/>
          </a:xfrm>
          <a:prstGeom prst="rect">
            <a:avLst/>
          </a:prstGeom>
        </p:spPr>
      </p:pic>
      <p:pic>
        <p:nvPicPr>
          <p:cNvPr id="8" name="Picture 7" descr="Computers Keys Rays Personal · Free image on Pixabay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966" y="2772438"/>
            <a:ext cx="1292251" cy="969188"/>
          </a:xfrm>
          <a:prstGeom prst="rect">
            <a:avLst/>
          </a:prstGeom>
        </p:spPr>
      </p:pic>
      <p:sp>
        <p:nvSpPr>
          <p:cNvPr id="9" name="Can 8"/>
          <p:cNvSpPr/>
          <p:nvPr/>
        </p:nvSpPr>
        <p:spPr>
          <a:xfrm>
            <a:off x="3873042" y="1222264"/>
            <a:ext cx="853944" cy="1161891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AFS</a:t>
            </a:r>
            <a:endParaRPr lang="fr-FR" dirty="0"/>
          </a:p>
        </p:txBody>
      </p:sp>
      <p:pic>
        <p:nvPicPr>
          <p:cNvPr id="10" name="Picture 9" descr="Datei:&lt;strong&gt;User&lt;/strong&gt;-female.svg – Wikipedia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61" y="2785686"/>
            <a:ext cx="589256" cy="940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26871" y="2316751"/>
            <a:ext cx="1660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User Windows PC Ansys / RSM</a:t>
            </a:r>
            <a:endParaRPr lang="fr-FR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45987" y="3634098"/>
            <a:ext cx="909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Lxplus</a:t>
            </a:r>
            <a:endParaRPr lang="fr-FR" dirty="0"/>
          </a:p>
        </p:txBody>
      </p:sp>
      <p:sp>
        <p:nvSpPr>
          <p:cNvPr id="13" name="Can 12"/>
          <p:cNvSpPr/>
          <p:nvPr/>
        </p:nvSpPr>
        <p:spPr>
          <a:xfrm>
            <a:off x="3861687" y="4573949"/>
            <a:ext cx="865300" cy="1189972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EOS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78976" y="4430871"/>
            <a:ext cx="888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Input file</a:t>
            </a:r>
            <a:endParaRPr lang="fr-FR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436083" y="6126434"/>
            <a:ext cx="888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Input file</a:t>
            </a:r>
            <a:endParaRPr lang="fr-FR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1544005" y="3732248"/>
            <a:ext cx="11675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Prepare the simulation</a:t>
            </a:r>
            <a:endParaRPr lang="fr-FR" sz="14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78009" y="4489295"/>
            <a:ext cx="1939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Run the simulation</a:t>
            </a:r>
            <a:endParaRPr lang="fr-FR" sz="1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8036621" y="3935567"/>
            <a:ext cx="1002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Output file</a:t>
            </a:r>
            <a:endParaRPr lang="fr-FR" sz="1400" dirty="0"/>
          </a:p>
        </p:txBody>
      </p:sp>
      <p:cxnSp>
        <p:nvCxnSpPr>
          <p:cNvPr id="42" name="Straight Arrow Connector 41"/>
          <p:cNvCxnSpPr>
            <a:stCxn id="10" idx="3"/>
            <a:endCxn id="7" idx="1"/>
          </p:cNvCxnSpPr>
          <p:nvPr/>
        </p:nvCxnSpPr>
        <p:spPr>
          <a:xfrm>
            <a:off x="894417" y="3256111"/>
            <a:ext cx="516814" cy="518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7" idx="3"/>
            <a:endCxn id="9" idx="2"/>
          </p:cNvCxnSpPr>
          <p:nvPr/>
        </p:nvCxnSpPr>
        <p:spPr>
          <a:xfrm flipV="1">
            <a:off x="2703482" y="1803210"/>
            <a:ext cx="1169560" cy="145808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7" idx="3"/>
            <a:endCxn id="8" idx="1"/>
          </p:cNvCxnSpPr>
          <p:nvPr/>
        </p:nvCxnSpPr>
        <p:spPr>
          <a:xfrm flipV="1">
            <a:off x="2703482" y="3257032"/>
            <a:ext cx="989484" cy="426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3"/>
            <a:endCxn id="13" idx="2"/>
          </p:cNvCxnSpPr>
          <p:nvPr/>
        </p:nvCxnSpPr>
        <p:spPr>
          <a:xfrm>
            <a:off x="2703482" y="3261293"/>
            <a:ext cx="1158205" cy="190764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8456402">
            <a:off x="2774382" y="2101768"/>
            <a:ext cx="1089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WinSCP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 rot="21558912">
            <a:off x="2938408" y="2918795"/>
            <a:ext cx="1089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Putty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 rot="3532782">
            <a:off x="2781615" y="4029878"/>
            <a:ext cx="131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CERNbox</a:t>
            </a:r>
            <a:endParaRPr lang="en-GB" dirty="0"/>
          </a:p>
        </p:txBody>
      </p:sp>
      <p:sp>
        <p:nvSpPr>
          <p:cNvPr id="57" name="Flowchart: Process 56"/>
          <p:cNvSpPr/>
          <p:nvPr/>
        </p:nvSpPr>
        <p:spPr>
          <a:xfrm>
            <a:off x="1629429" y="4497672"/>
            <a:ext cx="184360" cy="174174"/>
          </a:xfrm>
          <a:prstGeom prst="flowChartProcess">
            <a:avLst/>
          </a:prstGeom>
          <a:solidFill>
            <a:srgbClr val="104282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4985778" y="1724955"/>
            <a:ext cx="888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script</a:t>
            </a:r>
            <a:endParaRPr lang="fr-FR" sz="1400" dirty="0"/>
          </a:p>
        </p:txBody>
      </p:sp>
      <p:sp>
        <p:nvSpPr>
          <p:cNvPr id="59" name="Flowchart: Process 58"/>
          <p:cNvSpPr/>
          <p:nvPr/>
        </p:nvSpPr>
        <p:spPr>
          <a:xfrm>
            <a:off x="4836231" y="1791756"/>
            <a:ext cx="184360" cy="174174"/>
          </a:xfrm>
          <a:prstGeom prst="flowChartProcess">
            <a:avLst/>
          </a:prstGeom>
          <a:solidFill>
            <a:srgbClr val="104282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4985777" y="1996336"/>
            <a:ext cx="13961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s</a:t>
            </a:r>
            <a:r>
              <a:rPr lang="es-ES" sz="1400" dirty="0" err="1" smtClean="0"/>
              <a:t>ubmission</a:t>
            </a:r>
            <a:r>
              <a:rPr lang="es-ES" sz="1400" dirty="0" smtClean="0"/>
              <a:t> file</a:t>
            </a:r>
            <a:endParaRPr lang="fr-FR" sz="1400" dirty="0"/>
          </a:p>
        </p:txBody>
      </p:sp>
      <p:sp>
        <p:nvSpPr>
          <p:cNvPr id="61" name="Flowchart: Process 60"/>
          <p:cNvSpPr/>
          <p:nvPr/>
        </p:nvSpPr>
        <p:spPr>
          <a:xfrm>
            <a:off x="4836231" y="2063137"/>
            <a:ext cx="184360" cy="174174"/>
          </a:xfrm>
          <a:prstGeom prst="flowChartProcess">
            <a:avLst/>
          </a:prstGeom>
          <a:solidFill>
            <a:srgbClr val="104282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6" name="Group 105"/>
          <p:cNvGrpSpPr/>
          <p:nvPr/>
        </p:nvGrpSpPr>
        <p:grpSpPr>
          <a:xfrm>
            <a:off x="6974642" y="2219438"/>
            <a:ext cx="1018773" cy="1018357"/>
            <a:chOff x="7296859" y="2219438"/>
            <a:chExt cx="1018773" cy="1018357"/>
          </a:xfrm>
        </p:grpSpPr>
        <p:pic>
          <p:nvPicPr>
            <p:cNvPr id="64" name="Picture 63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160" y="2513243"/>
              <a:ext cx="358496" cy="237367"/>
            </a:xfrm>
            <a:prstGeom prst="rect">
              <a:avLst/>
            </a:prstGeom>
          </p:spPr>
        </p:pic>
        <p:pic>
          <p:nvPicPr>
            <p:cNvPr id="65" name="Picture 64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008" y="2631927"/>
              <a:ext cx="358496" cy="237367"/>
            </a:xfrm>
            <a:prstGeom prst="rect">
              <a:avLst/>
            </a:prstGeom>
          </p:spPr>
        </p:pic>
        <p:pic>
          <p:nvPicPr>
            <p:cNvPr id="66" name="Picture 65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008" y="2335218"/>
              <a:ext cx="358496" cy="237367"/>
            </a:xfrm>
            <a:prstGeom prst="rect">
              <a:avLst/>
            </a:prstGeom>
          </p:spPr>
        </p:pic>
        <p:pic>
          <p:nvPicPr>
            <p:cNvPr id="67" name="Picture 66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1042" y="2453901"/>
              <a:ext cx="358496" cy="237367"/>
            </a:xfrm>
            <a:prstGeom prst="rect">
              <a:avLst/>
            </a:prstGeom>
          </p:spPr>
        </p:pic>
        <p:pic>
          <p:nvPicPr>
            <p:cNvPr id="68" name="Picture 67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1041" y="2719487"/>
              <a:ext cx="358496" cy="237367"/>
            </a:xfrm>
            <a:prstGeom prst="rect">
              <a:avLst/>
            </a:prstGeom>
          </p:spPr>
        </p:pic>
        <p:pic>
          <p:nvPicPr>
            <p:cNvPr id="69" name="Picture 68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159" y="2809952"/>
              <a:ext cx="358496" cy="237367"/>
            </a:xfrm>
            <a:prstGeom prst="rect">
              <a:avLst/>
            </a:prstGeom>
          </p:spPr>
        </p:pic>
        <p:pic>
          <p:nvPicPr>
            <p:cNvPr id="70" name="Picture 69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817" y="2905812"/>
              <a:ext cx="358496" cy="237367"/>
            </a:xfrm>
            <a:prstGeom prst="rect">
              <a:avLst/>
            </a:prstGeom>
          </p:spPr>
        </p:pic>
        <p:sp>
          <p:nvSpPr>
            <p:cNvPr id="71" name="Oval 70"/>
            <p:cNvSpPr/>
            <p:nvPr/>
          </p:nvSpPr>
          <p:spPr>
            <a:xfrm>
              <a:off x="7296859" y="2219438"/>
              <a:ext cx="1018773" cy="101835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6974642" y="3353575"/>
            <a:ext cx="1018773" cy="1018357"/>
            <a:chOff x="7296859" y="3353575"/>
            <a:chExt cx="1018773" cy="1018357"/>
          </a:xfrm>
        </p:grpSpPr>
        <p:pic>
          <p:nvPicPr>
            <p:cNvPr id="72" name="Picture 71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160" y="3647380"/>
              <a:ext cx="358496" cy="237367"/>
            </a:xfrm>
            <a:prstGeom prst="rect">
              <a:avLst/>
            </a:prstGeom>
          </p:spPr>
        </p:pic>
        <p:pic>
          <p:nvPicPr>
            <p:cNvPr id="73" name="Picture 72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008" y="3766063"/>
              <a:ext cx="358496" cy="237367"/>
            </a:xfrm>
            <a:prstGeom prst="rect">
              <a:avLst/>
            </a:prstGeom>
          </p:spPr>
        </p:pic>
        <p:pic>
          <p:nvPicPr>
            <p:cNvPr id="74" name="Picture 73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008" y="3469354"/>
              <a:ext cx="358496" cy="237367"/>
            </a:xfrm>
            <a:prstGeom prst="rect">
              <a:avLst/>
            </a:prstGeom>
          </p:spPr>
        </p:pic>
        <p:pic>
          <p:nvPicPr>
            <p:cNvPr id="75" name="Picture 74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1042" y="3588038"/>
              <a:ext cx="358496" cy="237367"/>
            </a:xfrm>
            <a:prstGeom prst="rect">
              <a:avLst/>
            </a:prstGeom>
          </p:spPr>
        </p:pic>
        <p:pic>
          <p:nvPicPr>
            <p:cNvPr id="76" name="Picture 75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1041" y="3853624"/>
              <a:ext cx="358496" cy="237367"/>
            </a:xfrm>
            <a:prstGeom prst="rect">
              <a:avLst/>
            </a:prstGeom>
          </p:spPr>
        </p:pic>
        <p:pic>
          <p:nvPicPr>
            <p:cNvPr id="77" name="Picture 76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159" y="3944089"/>
              <a:ext cx="358496" cy="237367"/>
            </a:xfrm>
            <a:prstGeom prst="rect">
              <a:avLst/>
            </a:prstGeom>
          </p:spPr>
        </p:pic>
        <p:pic>
          <p:nvPicPr>
            <p:cNvPr id="78" name="Picture 77" descr="Computers Keys Rays Personal · Free image on Pixabay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817" y="4039949"/>
              <a:ext cx="358496" cy="237367"/>
            </a:xfrm>
            <a:prstGeom prst="rect">
              <a:avLst/>
            </a:prstGeom>
          </p:spPr>
        </p:pic>
        <p:sp>
          <p:nvSpPr>
            <p:cNvPr id="79" name="Oval 78"/>
            <p:cNvSpPr/>
            <p:nvPr/>
          </p:nvSpPr>
          <p:spPr>
            <a:xfrm>
              <a:off x="7296859" y="3353575"/>
              <a:ext cx="1018773" cy="101835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626295" y="2928636"/>
            <a:ext cx="1179283" cy="917730"/>
            <a:chOff x="5948512" y="2928636"/>
            <a:chExt cx="1179283" cy="917730"/>
          </a:xfrm>
        </p:grpSpPr>
        <p:pic>
          <p:nvPicPr>
            <p:cNvPr id="83" name="Picture 82" descr="Computers Keys Rays Personal · Free image on Pixabay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8512" y="2928636"/>
              <a:ext cx="964555" cy="638651"/>
            </a:xfrm>
            <a:prstGeom prst="rect">
              <a:avLst/>
            </a:prstGeom>
          </p:spPr>
        </p:pic>
        <p:pic>
          <p:nvPicPr>
            <p:cNvPr id="84" name="Picture 83" descr="Computers Keys Rays Personal · Free image on Pixabay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0001" y="3087784"/>
              <a:ext cx="964555" cy="638651"/>
            </a:xfrm>
            <a:prstGeom prst="rect">
              <a:avLst/>
            </a:prstGeom>
          </p:spPr>
        </p:pic>
        <p:pic>
          <p:nvPicPr>
            <p:cNvPr id="85" name="Picture 84" descr="Computers Keys Rays Personal · Free image on Pixabay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3240" y="3207715"/>
              <a:ext cx="964555" cy="638651"/>
            </a:xfrm>
            <a:prstGeom prst="rect">
              <a:avLst/>
            </a:prstGeom>
          </p:spPr>
        </p:pic>
      </p:grpSp>
      <p:cxnSp>
        <p:nvCxnSpPr>
          <p:cNvPr id="86" name="Straight Arrow Connector 85"/>
          <p:cNvCxnSpPr>
            <a:endCxn id="71" idx="2"/>
          </p:cNvCxnSpPr>
          <p:nvPr/>
        </p:nvCxnSpPr>
        <p:spPr>
          <a:xfrm flipV="1">
            <a:off x="6640588" y="2728617"/>
            <a:ext cx="334054" cy="566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79" idx="2"/>
          </p:cNvCxnSpPr>
          <p:nvPr/>
        </p:nvCxnSpPr>
        <p:spPr>
          <a:xfrm>
            <a:off x="6640588" y="3314469"/>
            <a:ext cx="334054" cy="548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an 87"/>
          <p:cNvSpPr/>
          <p:nvPr/>
        </p:nvSpPr>
        <p:spPr>
          <a:xfrm>
            <a:off x="8107865" y="2935290"/>
            <a:ext cx="637396" cy="765634"/>
          </a:xfrm>
          <a:prstGeom prst="ca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Local Disk</a:t>
            </a:r>
            <a:endParaRPr lang="fr-FR" sz="1400" dirty="0"/>
          </a:p>
        </p:txBody>
      </p:sp>
      <p:cxnSp>
        <p:nvCxnSpPr>
          <p:cNvPr id="91" name="Straight Arrow Connector 90"/>
          <p:cNvCxnSpPr>
            <a:stCxn id="8" idx="3"/>
            <a:endCxn id="83" idx="1"/>
          </p:cNvCxnSpPr>
          <p:nvPr/>
        </p:nvCxnSpPr>
        <p:spPr>
          <a:xfrm flipV="1">
            <a:off x="4985217" y="3247962"/>
            <a:ext cx="641078" cy="907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7" idx="3"/>
            <a:endCxn id="85" idx="2"/>
          </p:cNvCxnSpPr>
          <p:nvPr/>
        </p:nvCxnSpPr>
        <p:spPr>
          <a:xfrm>
            <a:off x="2703482" y="3261293"/>
            <a:ext cx="3619819" cy="585073"/>
          </a:xfrm>
          <a:prstGeom prst="bentConnector4">
            <a:avLst>
              <a:gd name="adj1" fmla="val -2132"/>
              <a:gd name="adj2" fmla="val 466533"/>
            </a:avLst>
          </a:prstGeom>
          <a:ln>
            <a:solidFill>
              <a:schemeClr val="accent6">
                <a:lumMod val="75000"/>
              </a:schemeClr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Flowchart: Process 103"/>
          <p:cNvSpPr/>
          <p:nvPr/>
        </p:nvSpPr>
        <p:spPr>
          <a:xfrm>
            <a:off x="8353309" y="3766063"/>
            <a:ext cx="184360" cy="174174"/>
          </a:xfrm>
          <a:prstGeom prst="flowChartProcess">
            <a:avLst/>
          </a:prstGeom>
          <a:solidFill>
            <a:srgbClr val="104282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/>
          <p:cNvSpPr txBox="1"/>
          <p:nvPr/>
        </p:nvSpPr>
        <p:spPr>
          <a:xfrm>
            <a:off x="6692339" y="1894156"/>
            <a:ext cx="1660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Linux Cluster</a:t>
            </a:r>
            <a:endParaRPr lang="fr-FR" sz="1400" dirty="0"/>
          </a:p>
        </p:txBody>
      </p:sp>
      <p:sp>
        <p:nvSpPr>
          <p:cNvPr id="119" name="Left-Up Arrow 118"/>
          <p:cNvSpPr/>
          <p:nvPr/>
        </p:nvSpPr>
        <p:spPr>
          <a:xfrm>
            <a:off x="4781418" y="4893129"/>
            <a:ext cx="2918677" cy="672246"/>
          </a:xfrm>
          <a:prstGeom prst="leftUpArrow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Left-Up Arrow 119"/>
          <p:cNvSpPr/>
          <p:nvPr/>
        </p:nvSpPr>
        <p:spPr>
          <a:xfrm rot="16200000">
            <a:off x="5872244" y="120813"/>
            <a:ext cx="615762" cy="2797407"/>
          </a:xfrm>
          <a:prstGeom prst="leftUpArrow">
            <a:avLst/>
          </a:prstGeom>
          <a:solidFill>
            <a:srgbClr val="FFFF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70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Linux resources at CERN</a:t>
            </a:r>
            <a:endParaRPr lang="fr-F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9223480"/>
              </p:ext>
            </p:extLst>
          </p:nvPr>
        </p:nvGraphicFramePr>
        <p:xfrm>
          <a:off x="457200" y="1325563"/>
          <a:ext cx="8036895" cy="3834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811">
                  <a:extLst>
                    <a:ext uri="{9D8B030D-6E8A-4147-A177-3AD203B41FA5}">
                      <a16:colId xmlns:a16="http://schemas.microsoft.com/office/drawing/2014/main" val="3489814219"/>
                    </a:ext>
                  </a:extLst>
                </a:gridCol>
                <a:gridCol w="1209998">
                  <a:extLst>
                    <a:ext uri="{9D8B030D-6E8A-4147-A177-3AD203B41FA5}">
                      <a16:colId xmlns:a16="http://schemas.microsoft.com/office/drawing/2014/main" val="4251699634"/>
                    </a:ext>
                  </a:extLst>
                </a:gridCol>
                <a:gridCol w="1153020">
                  <a:extLst>
                    <a:ext uri="{9D8B030D-6E8A-4147-A177-3AD203B41FA5}">
                      <a16:colId xmlns:a16="http://schemas.microsoft.com/office/drawing/2014/main" val="426499235"/>
                    </a:ext>
                  </a:extLst>
                </a:gridCol>
                <a:gridCol w="1105988">
                  <a:extLst>
                    <a:ext uri="{9D8B030D-6E8A-4147-A177-3AD203B41FA5}">
                      <a16:colId xmlns:a16="http://schemas.microsoft.com/office/drawing/2014/main" val="1741665708"/>
                    </a:ext>
                  </a:extLst>
                </a:gridCol>
                <a:gridCol w="3295078">
                  <a:extLst>
                    <a:ext uri="{9D8B030D-6E8A-4147-A177-3AD203B41FA5}">
                      <a16:colId xmlns:a16="http://schemas.microsoft.com/office/drawing/2014/main" val="30593393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284092"/>
                  </a:ext>
                </a:extLst>
              </a:tr>
              <a:tr h="430671">
                <a:tc rowSpan="3">
                  <a:txBody>
                    <a:bodyPr/>
                    <a:lstStyle/>
                    <a:p>
                      <a:r>
                        <a:rPr lang="en-GB" dirty="0" err="1" smtClean="0"/>
                        <a:t>HTCondor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cores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CC7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Open</a:t>
                      </a:r>
                      <a:r>
                        <a:rPr lang="en-GB" baseline="0" dirty="0" smtClean="0"/>
                        <a:t> access 2GB/Core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2611445"/>
                  </a:ext>
                </a:extLst>
              </a:tr>
              <a:tr h="50051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aseline="0" dirty="0" smtClean="0"/>
                        <a:t>16 </a:t>
                      </a:r>
                      <a:r>
                        <a:rPr lang="es-ES" baseline="0" dirty="0" err="1" smtClean="0"/>
                        <a:t>cores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CC7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Open</a:t>
                      </a:r>
                      <a:r>
                        <a:rPr lang="en-GB" baseline="0" dirty="0" smtClean="0"/>
                        <a:t> access 2GB/Core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000389"/>
                  </a:ext>
                </a:extLst>
              </a:tr>
              <a:tr h="5104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aseline="0" dirty="0" smtClean="0"/>
                        <a:t>24 </a:t>
                      </a:r>
                      <a:r>
                        <a:rPr lang="es-ES" baseline="0" dirty="0" err="1" smtClean="0"/>
                        <a:t>cores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CC7 (*)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Open </a:t>
                      </a:r>
                      <a:r>
                        <a:rPr lang="en-GB" smtClean="0"/>
                        <a:t>access 5GB/Core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993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24 </a:t>
                      </a:r>
                      <a:r>
                        <a:rPr lang="fr-FR" dirty="0" err="1" smtClean="0"/>
                        <a:t>cores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TB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CC7 (*)</a:t>
                      </a:r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Big</a:t>
                      </a:r>
                      <a:r>
                        <a:rPr lang="en-GB" baseline="0" dirty="0" smtClean="0"/>
                        <a:t> Memory nodes. Access needs to be granted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340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48 cores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500 GB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CC7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538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SLURM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cores with</a:t>
                      </a:r>
                      <a:r>
                        <a:rPr lang="en-GB" baseline="0" dirty="0" smtClean="0"/>
                        <a:t> HT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128 GB</a:t>
                      </a:r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CC7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Low-latency</a:t>
                      </a:r>
                      <a:r>
                        <a:rPr lang="fr-FR" dirty="0" smtClean="0"/>
                        <a:t> 10Gbit Ethernet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8404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 cores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128 GB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Infiniband</a:t>
                      </a:r>
                      <a:r>
                        <a:rPr lang="en-GB" dirty="0" smtClean="0"/>
                        <a:t>.</a:t>
                      </a:r>
                    </a:p>
                    <a:p>
                      <a:pPr algn="ctr"/>
                      <a:r>
                        <a:rPr lang="en-GB" dirty="0" smtClean="0"/>
                        <a:t>Access needs</a:t>
                      </a:r>
                      <a:r>
                        <a:rPr lang="en-GB" baseline="0" dirty="0" smtClean="0"/>
                        <a:t> to be granted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2370631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27th November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1" y="5313971"/>
            <a:ext cx="8486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(*) On going migration to CC7. See:</a:t>
            </a:r>
          </a:p>
          <a:p>
            <a:r>
              <a:rPr lang="en-GB" dirty="0" smtClean="0"/>
              <a:t> </a:t>
            </a:r>
            <a:r>
              <a:rPr lang="en-GB" dirty="0"/>
              <a:t>https://cern.service-now.com/service-portal/view-outage.do?n=OTG0047300 </a:t>
            </a:r>
          </a:p>
        </p:txBody>
      </p:sp>
    </p:spTree>
    <p:extLst>
      <p:ext uri="{BB962C8B-B14F-4D97-AF65-F5344CB8AC3E}">
        <p14:creationId xmlns:p14="http://schemas.microsoft.com/office/powerpoint/2010/main" val="14020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Recommended</a:t>
            </a:r>
            <a:r>
              <a:rPr lang="es-ES" dirty="0" smtClean="0"/>
              <a:t> </a:t>
            </a:r>
            <a:r>
              <a:rPr lang="es-ES" dirty="0" err="1" smtClean="0"/>
              <a:t>Clusters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recommend to run </a:t>
            </a:r>
            <a:r>
              <a:rPr lang="en-GB" dirty="0" err="1" smtClean="0"/>
              <a:t>Ansys</a:t>
            </a:r>
            <a:r>
              <a:rPr lang="en-GB" dirty="0" smtClean="0"/>
              <a:t> applications </a:t>
            </a:r>
            <a:r>
              <a:rPr lang="en-GB" dirty="0"/>
              <a:t>in the following clusters</a:t>
            </a:r>
            <a:r>
              <a:rPr lang="en-GB" dirty="0" smtClean="0"/>
              <a:t>:</a:t>
            </a:r>
          </a:p>
          <a:p>
            <a:pPr lvl="1"/>
            <a:r>
              <a:rPr lang="en-US" altLang="en-US" sz="2400" dirty="0"/>
              <a:t>ANSYS Classic/Mechanical: </a:t>
            </a:r>
            <a:r>
              <a:rPr lang="en-US" altLang="en-US" sz="2400" dirty="0" err="1"/>
              <a:t>HTCondor</a:t>
            </a:r>
            <a:r>
              <a:rPr lang="en-US" altLang="en-US" sz="2400" dirty="0"/>
              <a:t> </a:t>
            </a:r>
          </a:p>
          <a:p>
            <a:pPr lvl="1"/>
            <a:r>
              <a:rPr lang="en-US" altLang="en-US" sz="2400" dirty="0"/>
              <a:t>ANSYS CFX: </a:t>
            </a:r>
            <a:r>
              <a:rPr lang="en-US" altLang="en-US" sz="2400" dirty="0" err="1"/>
              <a:t>HTCondor</a:t>
            </a:r>
            <a:r>
              <a:rPr lang="en-US" altLang="en-US" sz="2400" dirty="0"/>
              <a:t> or </a:t>
            </a:r>
            <a:r>
              <a:rPr lang="en-US" altLang="en-US" sz="2400" dirty="0" smtClean="0"/>
              <a:t>SLURM</a:t>
            </a:r>
          </a:p>
          <a:p>
            <a:pPr lvl="2"/>
            <a:r>
              <a:rPr lang="en-US" altLang="en-US" sz="2200" dirty="0" smtClean="0"/>
              <a:t>It depends </a:t>
            </a:r>
            <a:r>
              <a:rPr lang="en-US" altLang="en-US" sz="2200" dirty="0"/>
              <a:t>on the use </a:t>
            </a:r>
            <a:r>
              <a:rPr lang="en-US" altLang="en-US" sz="2200" dirty="0" smtClean="0"/>
              <a:t>case, but in general it will be </a:t>
            </a:r>
            <a:r>
              <a:rPr lang="en-US" altLang="en-US" sz="2200" dirty="0" err="1" smtClean="0"/>
              <a:t>HTCondor</a:t>
            </a:r>
            <a:endParaRPr lang="en-US" altLang="en-US" sz="2200" dirty="0"/>
          </a:p>
          <a:p>
            <a:pPr lvl="1"/>
            <a:r>
              <a:rPr lang="en-US" altLang="en-US" sz="2400" dirty="0"/>
              <a:t>ANSYS Fluent: SLURM </a:t>
            </a:r>
            <a:endParaRPr lang="en-US" altLang="en-US" sz="2400" dirty="0" smtClean="0"/>
          </a:p>
          <a:p>
            <a:r>
              <a:rPr lang="en-US" altLang="en-US" sz="2800" dirty="0" smtClean="0"/>
              <a:t>Please, do not hesitate to get in touch with us if you have a special use case</a:t>
            </a:r>
          </a:p>
          <a:p>
            <a:pPr lvl="1"/>
            <a:r>
              <a:rPr lang="en-US" altLang="en-US" sz="1800" dirty="0">
                <a:hlinkClick r:id="rId2"/>
              </a:rPr>
              <a:t>https://</a:t>
            </a:r>
            <a:r>
              <a:rPr lang="en-US" altLang="en-US" sz="1800" dirty="0" smtClean="0">
                <a:hlinkClick r:id="rId2"/>
              </a:rPr>
              <a:t>cern.service-now.com/service-portal/article.do?n=KB0003575</a:t>
            </a:r>
            <a:endParaRPr lang="en-US" altLang="en-US" sz="1800" dirty="0" smtClean="0"/>
          </a:p>
          <a:p>
            <a:pPr marL="448056" lvl="1" indent="0">
              <a:buNone/>
            </a:pPr>
            <a:endParaRPr lang="en-US" altLang="en-US" sz="1800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476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Ansys</a:t>
            </a:r>
            <a:r>
              <a:rPr lang="en-GB" dirty="0" smtClean="0"/>
              <a:t> Licenses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Check the status of </a:t>
            </a:r>
            <a:r>
              <a:rPr lang="en-GB" dirty="0" err="1" smtClean="0"/>
              <a:t>Ansys</a:t>
            </a:r>
            <a:r>
              <a:rPr lang="en-GB" dirty="0" smtClean="0"/>
              <a:t> Licenses in</a:t>
            </a:r>
          </a:p>
          <a:p>
            <a:pPr marL="448056" lvl="1" indent="0">
              <a:buNone/>
            </a:pPr>
            <a:r>
              <a:rPr lang="en-GB" dirty="0">
                <a:hlinkClick r:id="rId2"/>
              </a:rPr>
              <a:t>https://licmon.web.cern.ch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441" y="2434595"/>
            <a:ext cx="6872345" cy="4104317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 rot="14406451">
            <a:off x="1083761" y="3883723"/>
            <a:ext cx="462710" cy="73152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75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Ansys</a:t>
            </a:r>
            <a:r>
              <a:rPr lang="en-GB" dirty="0" smtClean="0"/>
              <a:t> Licenses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28995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In case your simulation fails, check the </a:t>
            </a:r>
            <a:r>
              <a:rPr lang="en-GB" dirty="0" err="1" smtClean="0"/>
              <a:t>Ansys</a:t>
            </a:r>
            <a:r>
              <a:rPr lang="en-GB" dirty="0" smtClean="0"/>
              <a:t> output and make sure it’s not related to lack of proper license</a:t>
            </a:r>
          </a:p>
          <a:p>
            <a:r>
              <a:rPr lang="en-GB" dirty="0" smtClean="0"/>
              <a:t>More information on Licenses here:</a:t>
            </a:r>
          </a:p>
          <a:p>
            <a:pPr marL="448056" lvl="1" indent="0">
              <a:buNone/>
            </a:pPr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cern.service-now.com/service-portal/article.do?n=KB0006080</a:t>
            </a:r>
            <a:endParaRPr lang="en-GB" sz="2400" dirty="0" smtClean="0"/>
          </a:p>
          <a:p>
            <a:r>
              <a:rPr lang="en-GB" sz="2800" dirty="0" smtClean="0"/>
              <a:t>License information also available in the User License Preferences application in </a:t>
            </a:r>
            <a:r>
              <a:rPr lang="en-GB" sz="2800" dirty="0" err="1" smtClean="0"/>
              <a:t>Ansys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607" y="3242880"/>
            <a:ext cx="67056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84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Ansys</a:t>
            </a:r>
            <a:r>
              <a:rPr lang="es-ES" dirty="0" smtClean="0"/>
              <a:t> </a:t>
            </a:r>
            <a:r>
              <a:rPr lang="es-ES" dirty="0" err="1" smtClean="0"/>
              <a:t>Licenses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In general</a:t>
            </a:r>
          </a:p>
          <a:p>
            <a:pPr lvl="1"/>
            <a:r>
              <a:rPr lang="es-ES" dirty="0" smtClean="0"/>
              <a:t>Use </a:t>
            </a:r>
            <a:r>
              <a:rPr lang="es-ES" dirty="0" err="1" smtClean="0"/>
              <a:t>Teaching</a:t>
            </a:r>
            <a:r>
              <a:rPr lang="es-ES" dirty="0" smtClean="0"/>
              <a:t> </a:t>
            </a:r>
            <a:r>
              <a:rPr lang="es-ES" dirty="0" err="1" smtClean="0"/>
              <a:t>Licenses</a:t>
            </a:r>
            <a:r>
              <a:rPr lang="es-ES" dirty="0" smtClean="0"/>
              <a:t> for </a:t>
            </a:r>
            <a:r>
              <a:rPr lang="es-ES" dirty="0" err="1" smtClean="0"/>
              <a:t>small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test </a:t>
            </a:r>
            <a:r>
              <a:rPr lang="es-ES" dirty="0" err="1" smtClean="0"/>
              <a:t>simulations</a:t>
            </a:r>
            <a:endParaRPr lang="es-ES" dirty="0" smtClean="0"/>
          </a:p>
          <a:p>
            <a:pPr lvl="1"/>
            <a:r>
              <a:rPr lang="es-ES" dirty="0" smtClean="0"/>
              <a:t>Use </a:t>
            </a:r>
            <a:r>
              <a:rPr lang="es-ES" dirty="0" err="1" smtClean="0"/>
              <a:t>Research</a:t>
            </a:r>
            <a:r>
              <a:rPr lang="es-ES" dirty="0" smtClean="0"/>
              <a:t> </a:t>
            </a:r>
            <a:r>
              <a:rPr lang="es-ES" dirty="0" err="1" smtClean="0"/>
              <a:t>Licenses</a:t>
            </a:r>
            <a:r>
              <a:rPr lang="es-ES" dirty="0" smtClean="0"/>
              <a:t> for real </a:t>
            </a:r>
            <a:r>
              <a:rPr lang="es-ES" dirty="0" err="1" smtClean="0"/>
              <a:t>simulations</a:t>
            </a:r>
            <a:endParaRPr lang="es-ES" dirty="0" smtClean="0"/>
          </a:p>
          <a:p>
            <a:pPr lvl="2"/>
            <a:r>
              <a:rPr lang="en-GB" dirty="0"/>
              <a:t>By default, we recommend to use </a:t>
            </a:r>
            <a:r>
              <a:rPr lang="en-GB" dirty="0" err="1"/>
              <a:t>Ansys</a:t>
            </a:r>
            <a:r>
              <a:rPr lang="en-GB" dirty="0"/>
              <a:t> Mechanical Research Mechanical and </a:t>
            </a:r>
            <a:r>
              <a:rPr lang="en-GB" dirty="0" smtClean="0"/>
              <a:t>CFD</a:t>
            </a:r>
          </a:p>
          <a:p>
            <a:r>
              <a:rPr lang="es-ES" dirty="0" err="1" smtClean="0"/>
              <a:t>License</a:t>
            </a:r>
            <a:r>
              <a:rPr lang="es-ES" dirty="0" smtClean="0"/>
              <a:t> </a:t>
            </a:r>
            <a:r>
              <a:rPr lang="es-ES" dirty="0" err="1" smtClean="0"/>
              <a:t>queuing</a:t>
            </a:r>
            <a:endParaRPr lang="es-ES" dirty="0" smtClean="0"/>
          </a:p>
          <a:p>
            <a:pPr lvl="1"/>
            <a:r>
              <a:rPr lang="es-ES" dirty="0" err="1" smtClean="0"/>
              <a:t>Ansys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able</a:t>
            </a:r>
            <a:r>
              <a:rPr lang="es-ES" dirty="0" smtClean="0"/>
              <a:t> to </a:t>
            </a:r>
            <a:r>
              <a:rPr lang="es-ES" dirty="0" err="1" smtClean="0"/>
              <a:t>put</a:t>
            </a:r>
            <a:r>
              <a:rPr lang="es-ES" dirty="0" smtClean="0"/>
              <a:t> the </a:t>
            </a:r>
            <a:r>
              <a:rPr lang="es-ES" dirty="0" err="1" smtClean="0"/>
              <a:t>simulation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hold</a:t>
            </a:r>
            <a:r>
              <a:rPr lang="es-ES" dirty="0" smtClean="0"/>
              <a:t> </a:t>
            </a:r>
            <a:r>
              <a:rPr lang="es-ES" dirty="0" err="1" smtClean="0"/>
              <a:t>until</a:t>
            </a:r>
            <a:r>
              <a:rPr lang="es-ES" dirty="0" smtClean="0"/>
              <a:t> a free </a:t>
            </a:r>
            <a:r>
              <a:rPr lang="es-ES" dirty="0" err="1" smtClean="0"/>
              <a:t>license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available</a:t>
            </a:r>
            <a:endParaRPr lang="es-ES" dirty="0" smtClean="0"/>
          </a:p>
          <a:p>
            <a:pPr lvl="1"/>
            <a:r>
              <a:rPr lang="es-ES" dirty="0" smtClean="0"/>
              <a:t>Be </a:t>
            </a:r>
            <a:r>
              <a:rPr lang="es-ES" dirty="0" err="1" smtClean="0"/>
              <a:t>aware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wasting</a:t>
            </a:r>
            <a:r>
              <a:rPr lang="es-ES" dirty="0" smtClean="0"/>
              <a:t> </a:t>
            </a:r>
            <a:r>
              <a:rPr lang="es-ES" dirty="0" err="1" smtClean="0"/>
              <a:t>computing</a:t>
            </a:r>
            <a:r>
              <a:rPr lang="es-ES" dirty="0" smtClean="0"/>
              <a:t> </a:t>
            </a:r>
            <a:r>
              <a:rPr lang="es-ES" dirty="0" err="1" smtClean="0"/>
              <a:t>resources</a:t>
            </a:r>
            <a:r>
              <a:rPr lang="es-ES" dirty="0" smtClean="0"/>
              <a:t> </a:t>
            </a:r>
            <a:r>
              <a:rPr lang="es-ES" dirty="0" err="1" smtClean="0"/>
              <a:t>while</a:t>
            </a:r>
            <a:r>
              <a:rPr lang="es-ES" dirty="0" smtClean="0"/>
              <a:t> </a:t>
            </a:r>
            <a:r>
              <a:rPr lang="es-ES" dirty="0" err="1" smtClean="0"/>
              <a:t>queuing</a:t>
            </a:r>
            <a:r>
              <a:rPr lang="es-ES" dirty="0" smtClean="0"/>
              <a:t> for a free </a:t>
            </a:r>
            <a:r>
              <a:rPr lang="es-ES" dirty="0" err="1" smtClean="0"/>
              <a:t>license</a:t>
            </a:r>
            <a:r>
              <a:rPr lang="es-ES" dirty="0" smtClean="0"/>
              <a:t>!</a:t>
            </a:r>
          </a:p>
          <a:p>
            <a:pPr lvl="2"/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recommend</a:t>
            </a:r>
            <a:r>
              <a:rPr lang="es-ES" dirty="0" smtClean="0"/>
              <a:t> to </a:t>
            </a:r>
            <a:r>
              <a:rPr lang="es-ES" dirty="0" err="1" smtClean="0"/>
              <a:t>check</a:t>
            </a:r>
            <a:r>
              <a:rPr lang="es-ES" dirty="0" smtClean="0"/>
              <a:t> </a:t>
            </a:r>
            <a:r>
              <a:rPr lang="es-ES" dirty="0" err="1" smtClean="0"/>
              <a:t>licmon</a:t>
            </a:r>
            <a:r>
              <a:rPr lang="es-ES" dirty="0" smtClean="0"/>
              <a:t> </a:t>
            </a:r>
            <a:r>
              <a:rPr lang="es-ES" dirty="0" err="1" smtClean="0"/>
              <a:t>before</a:t>
            </a:r>
            <a:r>
              <a:rPr lang="es-ES" dirty="0" smtClean="0"/>
              <a:t> </a:t>
            </a:r>
            <a:r>
              <a:rPr lang="es-ES" dirty="0" err="1" smtClean="0"/>
              <a:t>launching</a:t>
            </a:r>
            <a:r>
              <a:rPr lang="es-ES" dirty="0" smtClean="0"/>
              <a:t> a </a:t>
            </a:r>
            <a:r>
              <a:rPr lang="es-ES" dirty="0" err="1" smtClean="0"/>
              <a:t>simulation</a:t>
            </a:r>
            <a:r>
              <a:rPr lang="es-ES" dirty="0" smtClean="0"/>
              <a:t>, </a:t>
            </a:r>
            <a:r>
              <a:rPr lang="es-ES" dirty="0" err="1" smtClean="0"/>
              <a:t>especially</a:t>
            </a:r>
            <a:r>
              <a:rPr lang="es-ES" dirty="0" smtClean="0"/>
              <a:t> in </a:t>
            </a:r>
            <a:r>
              <a:rPr lang="es-ES" dirty="0" err="1" smtClean="0"/>
              <a:t>scarce</a:t>
            </a:r>
            <a:r>
              <a:rPr lang="es-ES" dirty="0" smtClean="0"/>
              <a:t> </a:t>
            </a:r>
            <a:r>
              <a:rPr lang="es-ES" dirty="0" err="1" smtClean="0"/>
              <a:t>resources</a:t>
            </a:r>
            <a:r>
              <a:rPr lang="es-ES" dirty="0" smtClean="0"/>
              <a:t> </a:t>
            </a:r>
            <a:r>
              <a:rPr lang="es-ES" dirty="0" err="1" smtClean="0"/>
              <a:t>like</a:t>
            </a:r>
            <a:r>
              <a:rPr lang="es-ES" dirty="0" smtClean="0"/>
              <a:t> </a:t>
            </a:r>
            <a:r>
              <a:rPr lang="es-ES" dirty="0" err="1" smtClean="0"/>
              <a:t>bigmem</a:t>
            </a:r>
            <a:r>
              <a:rPr lang="es-ES" dirty="0" smtClean="0"/>
              <a:t> </a:t>
            </a:r>
            <a:r>
              <a:rPr lang="es-ES" dirty="0" err="1" smtClean="0"/>
              <a:t>nodes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50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075" y="2183557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Ansys tutorial to run simulations on Linux resources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85451" y="3798015"/>
            <a:ext cx="6703623" cy="824221"/>
          </a:xfrm>
        </p:spPr>
        <p:txBody>
          <a:bodyPr>
            <a:noAutofit/>
          </a:bodyPr>
          <a:lstStyle/>
          <a:p>
            <a:r>
              <a:rPr lang="en-GB" sz="2400" dirty="0" smtClean="0"/>
              <a:t>25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April 2019</a:t>
            </a:r>
          </a:p>
          <a:p>
            <a:r>
              <a:rPr lang="en-GB" sz="2000" dirty="0" smtClean="0"/>
              <a:t>Maria Alandes – IT/CDA</a:t>
            </a:r>
          </a:p>
          <a:p>
            <a:r>
              <a:rPr lang="es-ES" sz="2000" dirty="0" smtClean="0"/>
              <a:t>Pablo Llopis, Markus Tapani</a:t>
            </a:r>
            <a:r>
              <a:rPr lang="es-ES" sz="2000" dirty="0" smtClean="0"/>
              <a:t>, </a:t>
            </a:r>
            <a:r>
              <a:rPr lang="en-US" sz="20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</a:rPr>
              <a:t>Nils </a:t>
            </a:r>
            <a:r>
              <a:rPr lang="en-US" sz="2000" spc="-1" dirty="0" err="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</a:rPr>
              <a:t>Høimyr</a:t>
            </a:r>
            <a:r>
              <a:rPr lang="en-US" sz="2000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s-ES" sz="2000" smtClean="0"/>
              <a:t>– </a:t>
            </a:r>
            <a:r>
              <a:rPr lang="es-ES" sz="2000" dirty="0" smtClean="0"/>
              <a:t>IT/CM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290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 smtClean="0"/>
              <a:t>Practical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endParaRPr lang="es-ES" dirty="0" smtClean="0"/>
          </a:p>
          <a:p>
            <a:pPr lvl="1"/>
            <a:r>
              <a:rPr lang="es-ES" dirty="0" smtClean="0"/>
              <a:t>HPC Engineering </a:t>
            </a:r>
            <a:r>
              <a:rPr lang="es-ES" dirty="0" err="1" smtClean="0"/>
              <a:t>Applications</a:t>
            </a:r>
            <a:endParaRPr lang="es-ES" dirty="0" smtClean="0"/>
          </a:p>
          <a:p>
            <a:pPr lvl="1"/>
            <a:r>
              <a:rPr lang="es-ES" dirty="0" err="1" smtClean="0"/>
              <a:t>Documentation</a:t>
            </a:r>
            <a:endParaRPr lang="es-ES" dirty="0" smtClean="0"/>
          </a:p>
          <a:p>
            <a:pPr lvl="1"/>
            <a:r>
              <a:rPr lang="es-ES" dirty="0" err="1" smtClean="0"/>
              <a:t>Incidents</a:t>
            </a:r>
            <a:r>
              <a:rPr lang="es-ES" dirty="0" smtClean="0"/>
              <a:t> and </a:t>
            </a:r>
            <a:r>
              <a:rPr lang="es-ES" dirty="0" err="1" smtClean="0"/>
              <a:t>Requests</a:t>
            </a:r>
            <a:endParaRPr lang="es-ES" dirty="0" smtClean="0"/>
          </a:p>
          <a:p>
            <a:pPr lvl="1"/>
            <a:r>
              <a:rPr lang="es-ES" dirty="0" err="1" smtClean="0"/>
              <a:t>Infrastructure</a:t>
            </a:r>
            <a:r>
              <a:rPr lang="es-ES" dirty="0" smtClean="0"/>
              <a:t> </a:t>
            </a:r>
            <a:r>
              <a:rPr lang="es-ES" dirty="0" err="1" smtClean="0"/>
              <a:t>Basics</a:t>
            </a:r>
            <a:endParaRPr lang="es-ES" dirty="0" smtClean="0"/>
          </a:p>
          <a:p>
            <a:pPr lvl="1"/>
            <a:r>
              <a:rPr lang="es-ES" dirty="0" smtClean="0"/>
              <a:t>Linux </a:t>
            </a:r>
            <a:r>
              <a:rPr lang="es-ES" dirty="0" err="1" smtClean="0"/>
              <a:t>Resources</a:t>
            </a:r>
            <a:r>
              <a:rPr lang="es-ES" dirty="0" smtClean="0"/>
              <a:t> at CERN</a:t>
            </a:r>
          </a:p>
          <a:p>
            <a:pPr lvl="1"/>
            <a:r>
              <a:rPr lang="es-ES" dirty="0" err="1" smtClean="0"/>
              <a:t>Ansys</a:t>
            </a:r>
            <a:r>
              <a:rPr lang="es-ES" dirty="0" smtClean="0"/>
              <a:t> </a:t>
            </a:r>
            <a:r>
              <a:rPr lang="es-ES" dirty="0" err="1" smtClean="0"/>
              <a:t>Licenses</a:t>
            </a:r>
            <a:endParaRPr lang="es-ES" dirty="0" smtClean="0"/>
          </a:p>
          <a:p>
            <a:r>
              <a:rPr lang="es-ES" dirty="0" err="1" smtClean="0"/>
              <a:t>Tutorials</a:t>
            </a:r>
            <a:endParaRPr lang="es-ES" dirty="0"/>
          </a:p>
          <a:p>
            <a:pPr lvl="1"/>
            <a:r>
              <a:rPr lang="es-ES" dirty="0" err="1" smtClean="0"/>
              <a:t>Ansys</a:t>
            </a:r>
            <a:r>
              <a:rPr lang="es-ES" dirty="0" smtClean="0"/>
              <a:t> RSM to </a:t>
            </a:r>
            <a:r>
              <a:rPr lang="es-ES" dirty="0" err="1" smtClean="0"/>
              <a:t>HTCondor</a:t>
            </a:r>
            <a:endParaRPr lang="es-ES" dirty="0" smtClean="0"/>
          </a:p>
          <a:p>
            <a:pPr lvl="1"/>
            <a:r>
              <a:rPr lang="es-ES" dirty="0" err="1" smtClean="0"/>
              <a:t>Ansys</a:t>
            </a:r>
            <a:r>
              <a:rPr lang="es-ES" dirty="0" smtClean="0"/>
              <a:t> RSM to SLURM</a:t>
            </a:r>
          </a:p>
          <a:p>
            <a:pPr lvl="1"/>
            <a:r>
              <a:rPr lang="es-ES" dirty="0" smtClean="0"/>
              <a:t>LXPLUS to </a:t>
            </a:r>
            <a:r>
              <a:rPr lang="es-ES" dirty="0" err="1" smtClean="0"/>
              <a:t>HTCondor</a:t>
            </a:r>
            <a:endParaRPr lang="es-ES" dirty="0" smtClean="0"/>
          </a:p>
          <a:p>
            <a:pPr lvl="1"/>
            <a:r>
              <a:rPr lang="es-ES" dirty="0" smtClean="0"/>
              <a:t>LXPLUS to SLURM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58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Practical</a:t>
            </a:r>
            <a:r>
              <a:rPr lang="es-ES" dirty="0" smtClean="0"/>
              <a:t> </a:t>
            </a:r>
            <a:r>
              <a:rPr lang="es-ES" dirty="0" err="1" smtClean="0"/>
              <a:t>Information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HPC Engineering </a:t>
            </a:r>
            <a:r>
              <a:rPr lang="es-ES" dirty="0" err="1" smtClean="0"/>
              <a:t>Aplications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09" y="1173935"/>
            <a:ext cx="8351905" cy="469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6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HPC Engineering </a:t>
            </a:r>
            <a:r>
              <a:rPr lang="es-ES" dirty="0" err="1" smtClean="0"/>
              <a:t>Aplications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325606"/>
            <a:ext cx="8297637" cy="4667421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 rot="3265176">
            <a:off x="4236865" y="4545875"/>
            <a:ext cx="462710" cy="73152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4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Documentation</a:t>
            </a:r>
            <a:r>
              <a:rPr lang="es-ES" dirty="0" smtClean="0"/>
              <a:t>: SNOW </a:t>
            </a:r>
            <a:r>
              <a:rPr lang="es-ES" dirty="0" err="1" smtClean="0"/>
              <a:t>KBs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76" y="1173935"/>
            <a:ext cx="8614769" cy="484580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74765" y="2351315"/>
            <a:ext cx="5033555" cy="2647406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2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want</a:t>
            </a:r>
            <a:r>
              <a:rPr lang="es-ES" dirty="0" smtClean="0"/>
              <a:t> </a:t>
            </a:r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err="1"/>
              <a:t>d</a:t>
            </a:r>
            <a:r>
              <a:rPr lang="es-ES" dirty="0" err="1" smtClean="0"/>
              <a:t>ocumentation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err="1" smtClean="0"/>
              <a:t>Please</a:t>
            </a:r>
            <a:r>
              <a:rPr lang="es-ES" dirty="0" smtClean="0"/>
              <a:t>, </a:t>
            </a:r>
            <a:r>
              <a:rPr lang="es-ES" dirty="0" err="1" smtClean="0"/>
              <a:t>complain</a:t>
            </a:r>
            <a:r>
              <a:rPr lang="es-ES" dirty="0" smtClean="0"/>
              <a:t> 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something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…</a:t>
            </a:r>
          </a:p>
          <a:p>
            <a:pPr lvl="1"/>
            <a:r>
              <a:rPr lang="es-ES" dirty="0" smtClean="0"/>
              <a:t>NOT </a:t>
            </a:r>
            <a:r>
              <a:rPr lang="es-ES" dirty="0" err="1" smtClean="0"/>
              <a:t>clear</a:t>
            </a:r>
            <a:endParaRPr lang="es-ES" dirty="0" smtClean="0"/>
          </a:p>
          <a:p>
            <a:pPr lvl="1"/>
            <a:r>
              <a:rPr lang="es-ES" dirty="0" err="1" smtClean="0"/>
              <a:t>Obsolete</a:t>
            </a:r>
            <a:endParaRPr lang="es-ES" dirty="0" smtClean="0"/>
          </a:p>
          <a:p>
            <a:pPr lvl="1"/>
            <a:r>
              <a:rPr lang="es-ES" dirty="0" err="1" smtClean="0"/>
              <a:t>Incomplete</a:t>
            </a:r>
            <a:endParaRPr lang="es-ES" dirty="0" smtClean="0"/>
          </a:p>
          <a:p>
            <a:r>
              <a:rPr lang="es-ES" dirty="0" err="1" smtClean="0"/>
              <a:t>We</a:t>
            </a:r>
            <a:r>
              <a:rPr lang="es-ES" dirty="0" smtClean="0"/>
              <a:t> are </a:t>
            </a:r>
            <a:r>
              <a:rPr lang="es-ES" dirty="0" err="1" smtClean="0"/>
              <a:t>happy</a:t>
            </a:r>
            <a:r>
              <a:rPr lang="es-ES" dirty="0" smtClean="0"/>
              <a:t> to </a:t>
            </a:r>
            <a:r>
              <a:rPr lang="es-ES" dirty="0" err="1" smtClean="0"/>
              <a:t>improve</a:t>
            </a:r>
            <a:r>
              <a:rPr lang="es-ES" dirty="0" smtClean="0"/>
              <a:t> the </a:t>
            </a:r>
            <a:r>
              <a:rPr lang="es-ES" dirty="0" err="1" smtClean="0"/>
              <a:t>existing</a:t>
            </a:r>
            <a:r>
              <a:rPr lang="es-ES" dirty="0" smtClean="0"/>
              <a:t> </a:t>
            </a:r>
            <a:r>
              <a:rPr lang="es-ES" dirty="0" err="1" smtClean="0"/>
              <a:t>KBs</a:t>
            </a:r>
            <a:endParaRPr lang="es-ES" dirty="0" smtClean="0"/>
          </a:p>
          <a:p>
            <a:r>
              <a:rPr lang="es-ES" dirty="0" err="1" smtClean="0"/>
              <a:t>Our</a:t>
            </a:r>
            <a:r>
              <a:rPr lang="es-ES" dirty="0" smtClean="0"/>
              <a:t> </a:t>
            </a:r>
            <a:r>
              <a:rPr lang="es-ES" dirty="0" err="1" smtClean="0"/>
              <a:t>lives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easier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err="1" smtClean="0"/>
              <a:t>documentation</a:t>
            </a:r>
            <a:endParaRPr lang="es-ES" dirty="0" smtClean="0"/>
          </a:p>
          <a:p>
            <a:pPr lvl="1"/>
            <a:r>
              <a:rPr lang="es-ES" dirty="0" smtClean="0"/>
              <a:t>For </a:t>
            </a:r>
            <a:r>
              <a:rPr lang="es-ES" dirty="0" err="1" smtClean="0"/>
              <a:t>us</a:t>
            </a:r>
            <a:r>
              <a:rPr lang="es-ES" dirty="0" smtClean="0"/>
              <a:t>: </a:t>
            </a:r>
            <a:r>
              <a:rPr lang="es-ES" dirty="0" err="1" smtClean="0"/>
              <a:t>less</a:t>
            </a:r>
            <a:r>
              <a:rPr lang="es-ES" dirty="0" smtClean="0"/>
              <a:t> time </a:t>
            </a:r>
            <a:r>
              <a:rPr lang="es-ES" dirty="0" err="1" smtClean="0"/>
              <a:t>spent</a:t>
            </a:r>
            <a:r>
              <a:rPr lang="es-ES" dirty="0" smtClean="0"/>
              <a:t> in </a:t>
            </a:r>
            <a:r>
              <a:rPr lang="es-ES" dirty="0" err="1" smtClean="0"/>
              <a:t>giving</a:t>
            </a:r>
            <a:r>
              <a:rPr lang="es-ES" dirty="0" smtClean="0"/>
              <a:t> </a:t>
            </a:r>
            <a:r>
              <a:rPr lang="es-ES" dirty="0" err="1" smtClean="0"/>
              <a:t>user</a:t>
            </a:r>
            <a:r>
              <a:rPr lang="es-ES" dirty="0" smtClean="0"/>
              <a:t> </a:t>
            </a:r>
            <a:r>
              <a:rPr lang="es-ES" dirty="0" err="1" smtClean="0"/>
              <a:t>support</a:t>
            </a:r>
            <a:endParaRPr lang="es-ES" dirty="0" smtClean="0"/>
          </a:p>
          <a:p>
            <a:pPr lvl="1"/>
            <a:r>
              <a:rPr lang="es-ES" dirty="0" smtClean="0"/>
              <a:t>For </a:t>
            </a:r>
            <a:r>
              <a:rPr lang="es-ES" dirty="0" err="1" smtClean="0"/>
              <a:t>you</a:t>
            </a:r>
            <a:r>
              <a:rPr lang="es-ES" dirty="0" smtClean="0"/>
              <a:t>: </a:t>
            </a:r>
            <a:r>
              <a:rPr lang="es-ES" dirty="0" err="1" smtClean="0"/>
              <a:t>less</a:t>
            </a:r>
            <a:r>
              <a:rPr lang="es-ES" dirty="0" smtClean="0"/>
              <a:t> time to </a:t>
            </a:r>
            <a:r>
              <a:rPr lang="es-ES" dirty="0" err="1" smtClean="0"/>
              <a:t>explain</a:t>
            </a:r>
            <a:r>
              <a:rPr lang="es-ES" dirty="0" smtClean="0"/>
              <a:t> </a:t>
            </a:r>
            <a:r>
              <a:rPr lang="es-ES" dirty="0" err="1" smtClean="0"/>
              <a:t>newcomers</a:t>
            </a:r>
            <a:r>
              <a:rPr lang="es-ES" dirty="0" smtClean="0"/>
              <a:t> </a:t>
            </a:r>
            <a:r>
              <a:rPr lang="es-ES" dirty="0" err="1" smtClean="0"/>
              <a:t>what</a:t>
            </a:r>
            <a:r>
              <a:rPr lang="es-ES" dirty="0" smtClean="0"/>
              <a:t> to do</a:t>
            </a:r>
            <a:endParaRPr lang="en-GB" dirty="0" smtClean="0"/>
          </a:p>
          <a:p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count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to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err="1" smtClean="0"/>
              <a:t>documentation</a:t>
            </a:r>
            <a:r>
              <a:rPr lang="es-ES" dirty="0" smtClean="0"/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2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Reporting</a:t>
            </a:r>
            <a:r>
              <a:rPr lang="es-ES" dirty="0" smtClean="0"/>
              <a:t> </a:t>
            </a:r>
            <a:r>
              <a:rPr lang="es-ES" dirty="0" err="1" smtClean="0"/>
              <a:t>incidents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requests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25th April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Windows to Linux HPC migration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325606"/>
            <a:ext cx="8297637" cy="4667421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 rot="3265176">
            <a:off x="3804780" y="3988525"/>
            <a:ext cx="462710" cy="73152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93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1573</TotalTime>
  <Words>642</Words>
  <Application>Microsoft Office PowerPoint</Application>
  <PresentationFormat>On-screen Show (4:3)</PresentationFormat>
  <Paragraphs>162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Optima</vt:lpstr>
      <vt:lpstr>CERNCorporate4-3</vt:lpstr>
      <vt:lpstr>PowerPoint Presentation</vt:lpstr>
      <vt:lpstr>Ansys tutorial to run simulations on Linux resources at CERN</vt:lpstr>
      <vt:lpstr>Outline</vt:lpstr>
      <vt:lpstr>Practical Information</vt:lpstr>
      <vt:lpstr>HPC Engineering Aplications</vt:lpstr>
      <vt:lpstr>HPC Engineering Aplications</vt:lpstr>
      <vt:lpstr>Documentation: SNOW KBs</vt:lpstr>
      <vt:lpstr>We want good documentation</vt:lpstr>
      <vt:lpstr>Reporting incidents or requests</vt:lpstr>
      <vt:lpstr>Who can help you</vt:lpstr>
      <vt:lpstr>Infrastructure basics</vt:lpstr>
      <vt:lpstr>Linux resources at CERN</vt:lpstr>
      <vt:lpstr>Recommended Clusters</vt:lpstr>
      <vt:lpstr>Ansys Licenses</vt:lpstr>
      <vt:lpstr>Ansys Licenses</vt:lpstr>
      <vt:lpstr>Ansys Licenses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Alandes Pradillo</cp:lastModifiedBy>
  <cp:revision>138</cp:revision>
  <dcterms:created xsi:type="dcterms:W3CDTF">2012-11-30T11:04:26Z</dcterms:created>
  <dcterms:modified xsi:type="dcterms:W3CDTF">2019-04-24T09:42:38Z</dcterms:modified>
</cp:coreProperties>
</file>