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9"/>
  </p:notesMasterIdLst>
  <p:sldIdLst>
    <p:sldId id="257" r:id="rId2"/>
    <p:sldId id="329" r:id="rId3"/>
    <p:sldId id="454" r:id="rId4"/>
    <p:sldId id="399" r:id="rId5"/>
    <p:sldId id="455" r:id="rId6"/>
    <p:sldId id="465" r:id="rId7"/>
    <p:sldId id="453" r:id="rId8"/>
    <p:sldId id="459" r:id="rId9"/>
    <p:sldId id="442" r:id="rId10"/>
    <p:sldId id="466" r:id="rId11"/>
    <p:sldId id="435" r:id="rId12"/>
    <p:sldId id="457" r:id="rId13"/>
    <p:sldId id="463" r:id="rId14"/>
    <p:sldId id="490" r:id="rId15"/>
    <p:sldId id="471" r:id="rId16"/>
    <p:sldId id="469" r:id="rId17"/>
    <p:sldId id="467" r:id="rId18"/>
    <p:sldId id="480" r:id="rId19"/>
    <p:sldId id="479" r:id="rId20"/>
    <p:sldId id="437" r:id="rId21"/>
    <p:sldId id="440" r:id="rId22"/>
    <p:sldId id="499" r:id="rId23"/>
    <p:sldId id="431" r:id="rId24"/>
    <p:sldId id="501" r:id="rId25"/>
    <p:sldId id="481" r:id="rId26"/>
    <p:sldId id="425" r:id="rId27"/>
    <p:sldId id="27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olker Schramm" initials="VS" lastIdx="1" clrIdx="0">
    <p:extLst>
      <p:ext uri="{19B8F6BF-5375-455C-9EA6-DF929625EA0E}">
        <p15:presenceInfo xmlns:p15="http://schemas.microsoft.com/office/powerpoint/2012/main" userId="S-1-5-21-1526224874-1540688658-1361462980-233894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5757"/>
    <a:srgbClr val="FFB9B9"/>
    <a:srgbClr val="2D9DFF"/>
    <a:srgbClr val="FFC000"/>
    <a:srgbClr val="FF7979"/>
    <a:srgbClr val="AA98C2"/>
    <a:srgbClr val="CCC1DA"/>
    <a:srgbClr val="FFE285"/>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8084" autoAdjust="0"/>
  </p:normalViewPr>
  <p:slideViewPr>
    <p:cSldViewPr snapToGrid="0" snapToObjects="1">
      <p:cViewPr varScale="1">
        <p:scale>
          <a:sx n="120" d="100"/>
          <a:sy n="120" d="100"/>
        </p:scale>
        <p:origin x="1326" y="10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GB" sz="1100"/>
              <a:t>Linear extrapolation T_junction Arria V</a:t>
            </a:r>
          </a:p>
        </c:rich>
      </c:tx>
      <c:layout>
        <c:manualLayout>
          <c:xMode val="edge"/>
          <c:yMode val="edge"/>
          <c:x val="0.15573914922220089"/>
          <c:y val="0"/>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4614321694953919"/>
          <c:y val="0.12541666666666668"/>
          <c:w val="0.79946654051618238"/>
          <c:h val="0.69840451145880456"/>
        </c:manualLayout>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xVal>
            <c:numRef>
              <c:f>'Sheet3 (2)'!$K$9:$K$99</c:f>
              <c:numCache>
                <c:formatCode>General</c:formatCode>
                <c:ptCount val="91"/>
                <c:pt idx="0">
                  <c:v>4</c:v>
                </c:pt>
                <c:pt idx="1">
                  <c:v>5</c:v>
                </c:pt>
                <c:pt idx="2">
                  <c:v>6</c:v>
                </c:pt>
                <c:pt idx="3">
                  <c:v>7</c:v>
                </c:pt>
                <c:pt idx="4">
                  <c:v>8</c:v>
                </c:pt>
                <c:pt idx="5">
                  <c:v>9</c:v>
                </c:pt>
                <c:pt idx="6">
                  <c:v>10</c:v>
                </c:pt>
                <c:pt idx="7">
                  <c:v>11</c:v>
                </c:pt>
                <c:pt idx="8">
                  <c:v>12</c:v>
                </c:pt>
                <c:pt idx="9">
                  <c:v>13</c:v>
                </c:pt>
                <c:pt idx="10">
                  <c:v>14</c:v>
                </c:pt>
                <c:pt idx="11">
                  <c:v>15</c:v>
                </c:pt>
                <c:pt idx="12">
                  <c:v>16</c:v>
                </c:pt>
                <c:pt idx="13">
                  <c:v>17</c:v>
                </c:pt>
                <c:pt idx="14">
                  <c:v>18</c:v>
                </c:pt>
                <c:pt idx="15">
                  <c:v>19</c:v>
                </c:pt>
                <c:pt idx="16">
                  <c:v>20</c:v>
                </c:pt>
                <c:pt idx="17">
                  <c:v>21</c:v>
                </c:pt>
                <c:pt idx="18">
                  <c:v>22</c:v>
                </c:pt>
                <c:pt idx="19">
                  <c:v>23</c:v>
                </c:pt>
                <c:pt idx="20">
                  <c:v>24</c:v>
                </c:pt>
                <c:pt idx="21">
                  <c:v>25</c:v>
                </c:pt>
                <c:pt idx="22">
                  <c:v>26</c:v>
                </c:pt>
                <c:pt idx="23">
                  <c:v>27</c:v>
                </c:pt>
                <c:pt idx="24">
                  <c:v>28</c:v>
                </c:pt>
                <c:pt idx="25">
                  <c:v>29</c:v>
                </c:pt>
                <c:pt idx="26">
                  <c:v>30</c:v>
                </c:pt>
                <c:pt idx="27">
                  <c:v>31</c:v>
                </c:pt>
                <c:pt idx="28">
                  <c:v>32</c:v>
                </c:pt>
                <c:pt idx="29">
                  <c:v>33</c:v>
                </c:pt>
                <c:pt idx="30">
                  <c:v>34</c:v>
                </c:pt>
                <c:pt idx="31">
                  <c:v>35</c:v>
                </c:pt>
                <c:pt idx="32">
                  <c:v>36</c:v>
                </c:pt>
                <c:pt idx="33">
                  <c:v>37</c:v>
                </c:pt>
                <c:pt idx="34">
                  <c:v>38</c:v>
                </c:pt>
                <c:pt idx="35">
                  <c:v>39</c:v>
                </c:pt>
                <c:pt idx="36">
                  <c:v>40</c:v>
                </c:pt>
                <c:pt idx="37">
                  <c:v>41</c:v>
                </c:pt>
                <c:pt idx="38">
                  <c:v>42</c:v>
                </c:pt>
                <c:pt idx="39">
                  <c:v>43</c:v>
                </c:pt>
                <c:pt idx="40">
                  <c:v>44</c:v>
                </c:pt>
                <c:pt idx="41">
                  <c:v>45</c:v>
                </c:pt>
                <c:pt idx="42">
                  <c:v>46</c:v>
                </c:pt>
                <c:pt idx="43">
                  <c:v>47</c:v>
                </c:pt>
                <c:pt idx="44">
                  <c:v>48</c:v>
                </c:pt>
                <c:pt idx="45">
                  <c:v>49</c:v>
                </c:pt>
                <c:pt idx="46">
                  <c:v>50</c:v>
                </c:pt>
                <c:pt idx="47">
                  <c:v>51</c:v>
                </c:pt>
                <c:pt idx="48">
                  <c:v>52</c:v>
                </c:pt>
                <c:pt idx="49">
                  <c:v>53</c:v>
                </c:pt>
                <c:pt idx="50">
                  <c:v>54</c:v>
                </c:pt>
                <c:pt idx="51">
                  <c:v>55</c:v>
                </c:pt>
                <c:pt idx="52">
                  <c:v>56</c:v>
                </c:pt>
                <c:pt idx="53">
                  <c:v>57</c:v>
                </c:pt>
                <c:pt idx="54">
                  <c:v>58</c:v>
                </c:pt>
                <c:pt idx="55">
                  <c:v>59</c:v>
                </c:pt>
                <c:pt idx="56">
                  <c:v>60</c:v>
                </c:pt>
                <c:pt idx="57">
                  <c:v>61</c:v>
                </c:pt>
                <c:pt idx="58">
                  <c:v>62</c:v>
                </c:pt>
                <c:pt idx="59">
                  <c:v>63</c:v>
                </c:pt>
                <c:pt idx="60">
                  <c:v>64</c:v>
                </c:pt>
                <c:pt idx="61">
                  <c:v>65</c:v>
                </c:pt>
                <c:pt idx="62">
                  <c:v>66</c:v>
                </c:pt>
                <c:pt idx="63">
                  <c:v>67</c:v>
                </c:pt>
                <c:pt idx="64">
                  <c:v>68</c:v>
                </c:pt>
                <c:pt idx="65">
                  <c:v>69</c:v>
                </c:pt>
                <c:pt idx="66">
                  <c:v>70</c:v>
                </c:pt>
                <c:pt idx="67">
                  <c:v>71</c:v>
                </c:pt>
                <c:pt idx="68">
                  <c:v>72</c:v>
                </c:pt>
                <c:pt idx="69">
                  <c:v>73</c:v>
                </c:pt>
                <c:pt idx="70">
                  <c:v>74</c:v>
                </c:pt>
                <c:pt idx="71">
                  <c:v>75</c:v>
                </c:pt>
                <c:pt idx="72">
                  <c:v>76</c:v>
                </c:pt>
                <c:pt idx="73">
                  <c:v>77</c:v>
                </c:pt>
                <c:pt idx="74">
                  <c:v>78</c:v>
                </c:pt>
                <c:pt idx="75">
                  <c:v>79</c:v>
                </c:pt>
                <c:pt idx="76">
                  <c:v>80</c:v>
                </c:pt>
                <c:pt idx="77">
                  <c:v>81</c:v>
                </c:pt>
                <c:pt idx="78">
                  <c:v>82</c:v>
                </c:pt>
                <c:pt idx="79">
                  <c:v>83</c:v>
                </c:pt>
                <c:pt idx="80">
                  <c:v>84</c:v>
                </c:pt>
                <c:pt idx="81">
                  <c:v>85</c:v>
                </c:pt>
                <c:pt idx="82">
                  <c:v>86</c:v>
                </c:pt>
                <c:pt idx="83">
                  <c:v>87</c:v>
                </c:pt>
                <c:pt idx="84">
                  <c:v>88</c:v>
                </c:pt>
                <c:pt idx="85">
                  <c:v>89</c:v>
                </c:pt>
                <c:pt idx="86">
                  <c:v>90</c:v>
                </c:pt>
                <c:pt idx="87">
                  <c:v>91</c:v>
                </c:pt>
                <c:pt idx="88">
                  <c:v>92</c:v>
                </c:pt>
                <c:pt idx="89">
                  <c:v>93</c:v>
                </c:pt>
                <c:pt idx="90">
                  <c:v>94</c:v>
                </c:pt>
              </c:numCache>
            </c:numRef>
          </c:xVal>
          <c:yVal>
            <c:numRef>
              <c:f>'Sheet3 (2)'!$L$9:$L$99</c:f>
              <c:numCache>
                <c:formatCode>General</c:formatCode>
                <c:ptCount val="91"/>
              </c:numCache>
            </c:numRef>
          </c:yVal>
          <c:smooth val="0"/>
          <c:extLst>
            <c:ext xmlns:c16="http://schemas.microsoft.com/office/drawing/2014/chart" uri="{C3380CC4-5D6E-409C-BE32-E72D297353CC}">
              <c16:uniqueId val="{00000000-D6B3-48DD-8996-C205298115D0}"/>
            </c:ext>
          </c:extLst>
        </c:ser>
        <c:ser>
          <c:idx val="1"/>
          <c:order val="1"/>
          <c:spPr>
            <a:ln w="19050" cap="rnd">
              <a:noFill/>
              <a:round/>
            </a:ln>
            <a:effectLst/>
          </c:spPr>
          <c:marker>
            <c:symbol val="circle"/>
            <c:size val="5"/>
            <c:spPr>
              <a:solidFill>
                <a:schemeClr val="accent2"/>
              </a:solidFill>
              <a:ln w="3175">
                <a:solidFill>
                  <a:schemeClr val="accent2"/>
                </a:solidFill>
              </a:ln>
              <a:effectLst/>
            </c:spPr>
          </c:marker>
          <c:trendline>
            <c:spPr>
              <a:ln w="19050" cap="rnd">
                <a:solidFill>
                  <a:schemeClr val="accent2"/>
                </a:solidFill>
                <a:prstDash val="sysDot"/>
              </a:ln>
              <a:effectLst/>
            </c:spPr>
            <c:trendlineType val="linear"/>
            <c:dispRSqr val="0"/>
            <c:dispEq val="0"/>
          </c:trendline>
          <c:xVal>
            <c:numRef>
              <c:f>'Sheet3 (2)'!$K$9:$K$99</c:f>
              <c:numCache>
                <c:formatCode>General</c:formatCode>
                <c:ptCount val="91"/>
                <c:pt idx="0">
                  <c:v>4</c:v>
                </c:pt>
                <c:pt idx="1">
                  <c:v>5</c:v>
                </c:pt>
                <c:pt idx="2">
                  <c:v>6</c:v>
                </c:pt>
                <c:pt idx="3">
                  <c:v>7</c:v>
                </c:pt>
                <c:pt idx="4">
                  <c:v>8</c:v>
                </c:pt>
                <c:pt idx="5">
                  <c:v>9</c:v>
                </c:pt>
                <c:pt idx="6">
                  <c:v>10</c:v>
                </c:pt>
                <c:pt idx="7">
                  <c:v>11</c:v>
                </c:pt>
                <c:pt idx="8">
                  <c:v>12</c:v>
                </c:pt>
                <c:pt idx="9">
                  <c:v>13</c:v>
                </c:pt>
                <c:pt idx="10">
                  <c:v>14</c:v>
                </c:pt>
                <c:pt idx="11">
                  <c:v>15</c:v>
                </c:pt>
                <c:pt idx="12">
                  <c:v>16</c:v>
                </c:pt>
                <c:pt idx="13">
                  <c:v>17</c:v>
                </c:pt>
                <c:pt idx="14">
                  <c:v>18</c:v>
                </c:pt>
                <c:pt idx="15">
                  <c:v>19</c:v>
                </c:pt>
                <c:pt idx="16">
                  <c:v>20</c:v>
                </c:pt>
                <c:pt idx="17">
                  <c:v>21</c:v>
                </c:pt>
                <c:pt idx="18">
                  <c:v>22</c:v>
                </c:pt>
                <c:pt idx="19">
                  <c:v>23</c:v>
                </c:pt>
                <c:pt idx="20">
                  <c:v>24</c:v>
                </c:pt>
                <c:pt idx="21">
                  <c:v>25</c:v>
                </c:pt>
                <c:pt idx="22">
                  <c:v>26</c:v>
                </c:pt>
                <c:pt idx="23">
                  <c:v>27</c:v>
                </c:pt>
                <c:pt idx="24">
                  <c:v>28</c:v>
                </c:pt>
                <c:pt idx="25">
                  <c:v>29</c:v>
                </c:pt>
                <c:pt idx="26">
                  <c:v>30</c:v>
                </c:pt>
                <c:pt idx="27">
                  <c:v>31</c:v>
                </c:pt>
                <c:pt idx="28">
                  <c:v>32</c:v>
                </c:pt>
                <c:pt idx="29">
                  <c:v>33</c:v>
                </c:pt>
                <c:pt idx="30">
                  <c:v>34</c:v>
                </c:pt>
                <c:pt idx="31">
                  <c:v>35</c:v>
                </c:pt>
                <c:pt idx="32">
                  <c:v>36</c:v>
                </c:pt>
                <c:pt idx="33">
                  <c:v>37</c:v>
                </c:pt>
                <c:pt idx="34">
                  <c:v>38</c:v>
                </c:pt>
                <c:pt idx="35">
                  <c:v>39</c:v>
                </c:pt>
                <c:pt idx="36">
                  <c:v>40</c:v>
                </c:pt>
                <c:pt idx="37">
                  <c:v>41</c:v>
                </c:pt>
                <c:pt idx="38">
                  <c:v>42</c:v>
                </c:pt>
                <c:pt idx="39">
                  <c:v>43</c:v>
                </c:pt>
                <c:pt idx="40">
                  <c:v>44</c:v>
                </c:pt>
                <c:pt idx="41">
                  <c:v>45</c:v>
                </c:pt>
                <c:pt idx="42">
                  <c:v>46</c:v>
                </c:pt>
                <c:pt idx="43">
                  <c:v>47</c:v>
                </c:pt>
                <c:pt idx="44">
                  <c:v>48</c:v>
                </c:pt>
                <c:pt idx="45">
                  <c:v>49</c:v>
                </c:pt>
                <c:pt idx="46">
                  <c:v>50</c:v>
                </c:pt>
                <c:pt idx="47">
                  <c:v>51</c:v>
                </c:pt>
                <c:pt idx="48">
                  <c:v>52</c:v>
                </c:pt>
                <c:pt idx="49">
                  <c:v>53</c:v>
                </c:pt>
                <c:pt idx="50">
                  <c:v>54</c:v>
                </c:pt>
                <c:pt idx="51">
                  <c:v>55</c:v>
                </c:pt>
                <c:pt idx="52">
                  <c:v>56</c:v>
                </c:pt>
                <c:pt idx="53">
                  <c:v>57</c:v>
                </c:pt>
                <c:pt idx="54">
                  <c:v>58</c:v>
                </c:pt>
                <c:pt idx="55">
                  <c:v>59</c:v>
                </c:pt>
                <c:pt idx="56">
                  <c:v>60</c:v>
                </c:pt>
                <c:pt idx="57">
                  <c:v>61</c:v>
                </c:pt>
                <c:pt idx="58">
                  <c:v>62</c:v>
                </c:pt>
                <c:pt idx="59">
                  <c:v>63</c:v>
                </c:pt>
                <c:pt idx="60">
                  <c:v>64</c:v>
                </c:pt>
                <c:pt idx="61">
                  <c:v>65</c:v>
                </c:pt>
                <c:pt idx="62">
                  <c:v>66</c:v>
                </c:pt>
                <c:pt idx="63">
                  <c:v>67</c:v>
                </c:pt>
                <c:pt idx="64">
                  <c:v>68</c:v>
                </c:pt>
                <c:pt idx="65">
                  <c:v>69</c:v>
                </c:pt>
                <c:pt idx="66">
                  <c:v>70</c:v>
                </c:pt>
                <c:pt idx="67">
                  <c:v>71</c:v>
                </c:pt>
                <c:pt idx="68">
                  <c:v>72</c:v>
                </c:pt>
                <c:pt idx="69">
                  <c:v>73</c:v>
                </c:pt>
                <c:pt idx="70">
                  <c:v>74</c:v>
                </c:pt>
                <c:pt idx="71">
                  <c:v>75</c:v>
                </c:pt>
                <c:pt idx="72">
                  <c:v>76</c:v>
                </c:pt>
                <c:pt idx="73">
                  <c:v>77</c:v>
                </c:pt>
                <c:pt idx="74">
                  <c:v>78</c:v>
                </c:pt>
                <c:pt idx="75">
                  <c:v>79</c:v>
                </c:pt>
                <c:pt idx="76">
                  <c:v>80</c:v>
                </c:pt>
                <c:pt idx="77">
                  <c:v>81</c:v>
                </c:pt>
                <c:pt idx="78">
                  <c:v>82</c:v>
                </c:pt>
                <c:pt idx="79">
                  <c:v>83</c:v>
                </c:pt>
                <c:pt idx="80">
                  <c:v>84</c:v>
                </c:pt>
                <c:pt idx="81">
                  <c:v>85</c:v>
                </c:pt>
                <c:pt idx="82">
                  <c:v>86</c:v>
                </c:pt>
                <c:pt idx="83">
                  <c:v>87</c:v>
                </c:pt>
                <c:pt idx="84">
                  <c:v>88</c:v>
                </c:pt>
                <c:pt idx="85">
                  <c:v>89</c:v>
                </c:pt>
                <c:pt idx="86">
                  <c:v>90</c:v>
                </c:pt>
                <c:pt idx="87">
                  <c:v>91</c:v>
                </c:pt>
                <c:pt idx="88">
                  <c:v>92</c:v>
                </c:pt>
                <c:pt idx="89">
                  <c:v>93</c:v>
                </c:pt>
                <c:pt idx="90">
                  <c:v>94</c:v>
                </c:pt>
              </c:numCache>
            </c:numRef>
          </c:xVal>
          <c:yVal>
            <c:numRef>
              <c:f>'Sheet3 (2)'!$M$9:$M$99</c:f>
              <c:numCache>
                <c:formatCode>General</c:formatCode>
                <c:ptCount val="91"/>
                <c:pt idx="0">
                  <c:v>1.3919095258808178</c:v>
                </c:pt>
                <c:pt idx="1">
                  <c:v>1.3188073394495412</c:v>
                </c:pt>
                <c:pt idx="2">
                  <c:v>1.2675573826652964</c:v>
                </c:pt>
                <c:pt idx="3">
                  <c:v>1.2672441450112286</c:v>
                </c:pt>
                <c:pt idx="4">
                  <c:v>1.3524139015568486</c:v>
                </c:pt>
                <c:pt idx="5">
                  <c:v>1.4344262295081969</c:v>
                </c:pt>
                <c:pt idx="6">
                  <c:v>1.4722178249168909</c:v>
                </c:pt>
                <c:pt idx="7">
                  <c:v>1.4634905807255176</c:v>
                </c:pt>
                <c:pt idx="8">
                  <c:v>1.4488379112586778</c:v>
                </c:pt>
                <c:pt idx="9">
                  <c:v>1.4076246334310849</c:v>
                </c:pt>
                <c:pt idx="10">
                  <c:v>1.406025824964132</c:v>
                </c:pt>
                <c:pt idx="11">
                  <c:v>1.4118311449950587</c:v>
                </c:pt>
                <c:pt idx="12">
                  <c:v>1.4317486794551015</c:v>
                </c:pt>
                <c:pt idx="13">
                  <c:v>1.4236824093086928</c:v>
                </c:pt>
                <c:pt idx="14">
                  <c:v>1.4306924011337563</c:v>
                </c:pt>
                <c:pt idx="15">
                  <c:v>1.4514178201854591</c:v>
                </c:pt>
                <c:pt idx="16">
                  <c:v>1.4458464773922188</c:v>
                </c:pt>
                <c:pt idx="17">
                  <c:v>1.4527845036319613</c:v>
                </c:pt>
                <c:pt idx="18">
                  <c:v>1.4190631671480598</c:v>
                </c:pt>
                <c:pt idx="19">
                  <c:v>1.4452683172049769</c:v>
                </c:pt>
                <c:pt idx="20">
                  <c:v>1.4711477488902982</c:v>
                </c:pt>
                <c:pt idx="21">
                  <c:v>1.4994232987312572</c:v>
                </c:pt>
                <c:pt idx="22">
                  <c:v>1.4980793854033292</c:v>
                </c:pt>
                <c:pt idx="23">
                  <c:v>1.4690982776089161</c:v>
                </c:pt>
                <c:pt idx="24">
                  <c:v>1.4567374105236721</c:v>
                </c:pt>
                <c:pt idx="25">
                  <c:v>1.4648804306998873</c:v>
                </c:pt>
                <c:pt idx="26">
                  <c:v>1.4532019704433496</c:v>
                </c:pt>
                <c:pt idx="27">
                  <c:v>1.4047619047619047</c:v>
                </c:pt>
                <c:pt idx="28">
                  <c:v>1.4058106841611997</c:v>
                </c:pt>
                <c:pt idx="29">
                  <c:v>1.4492753623188406</c:v>
                </c:pt>
                <c:pt idx="30">
                  <c:v>1.4685150375939848</c:v>
                </c:pt>
                <c:pt idx="31">
                  <c:v>1.5033143939393938</c:v>
                </c:pt>
                <c:pt idx="32">
                  <c:v>1.50795535502256</c:v>
                </c:pt>
                <c:pt idx="33">
                  <c:v>1.4907714150496925</c:v>
                </c:pt>
                <c:pt idx="34">
                  <c:v>1.4844486333647504</c:v>
                </c:pt>
                <c:pt idx="35">
                  <c:v>1.4937661726652554</c:v>
                </c:pt>
              </c:numCache>
            </c:numRef>
          </c:yVal>
          <c:smooth val="0"/>
          <c:extLst>
            <c:ext xmlns:c16="http://schemas.microsoft.com/office/drawing/2014/chart" uri="{C3380CC4-5D6E-409C-BE32-E72D297353CC}">
              <c16:uniqueId val="{00000001-D6B3-48DD-8996-C205298115D0}"/>
            </c:ext>
          </c:extLst>
        </c:ser>
        <c:dLbls>
          <c:showLegendKey val="0"/>
          <c:showVal val="0"/>
          <c:showCatName val="0"/>
          <c:showSerName val="0"/>
          <c:showPercent val="0"/>
          <c:showBubbleSize val="0"/>
        </c:dLbls>
        <c:axId val="490790904"/>
        <c:axId val="490791232"/>
      </c:scatterChart>
      <c:valAx>
        <c:axId val="49079090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GB" sz="900"/>
                  <a:t>time</a:t>
                </a:r>
              </a:p>
            </c:rich>
          </c:tx>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0791232"/>
        <c:crosses val="autoZero"/>
        <c:crossBetween val="midCat"/>
      </c:valAx>
      <c:valAx>
        <c:axId val="490791232"/>
        <c:scaling>
          <c:orientation val="minMax"/>
          <c:max val="1.8"/>
          <c:min val="1.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GB" sz="900"/>
                  <a:t>Tj_FPGA/T_chamber</a:t>
                </a:r>
              </a:p>
            </c:rich>
          </c:tx>
          <c:layout>
            <c:manualLayout>
              <c:xMode val="edge"/>
              <c:yMode val="edge"/>
              <c:x val="1.0055265629664811E-2"/>
              <c:y val="0.191540565750763"/>
            </c:manualLayout>
          </c:layout>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079090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0133679097041924E-2"/>
          <c:y val="0.1148325166572452"/>
          <c:w val="0.82090013753801727"/>
          <c:h val="0.69387646276752579"/>
        </c:manualLayout>
      </c:layout>
      <c:lineChart>
        <c:grouping val="standard"/>
        <c:varyColors val="0"/>
        <c:ser>
          <c:idx val="0"/>
          <c:order val="0"/>
          <c:tx>
            <c:v>Temp [°C]</c:v>
          </c:tx>
          <c:spPr>
            <a:ln w="19050" cap="rnd">
              <a:solidFill>
                <a:srgbClr val="C00000"/>
              </a:solidFill>
              <a:round/>
            </a:ln>
            <a:effectLst/>
          </c:spPr>
          <c:marker>
            <c:symbol val="none"/>
          </c:marker>
          <c:cat>
            <c:numRef>
              <c:f>'20181119_113201_20181114_BurnIn'!$A$2:$A$111</c:f>
              <c:numCache>
                <c:formatCode>h:mm</c:formatCode>
                <c:ptCount val="110"/>
                <c:pt idx="0">
                  <c:v>0.70277777777777783</c:v>
                </c:pt>
                <c:pt idx="1">
                  <c:v>0.70347222222222217</c:v>
                </c:pt>
                <c:pt idx="2">
                  <c:v>0.70416666666666605</c:v>
                </c:pt>
                <c:pt idx="3">
                  <c:v>0.70486111111111105</c:v>
                </c:pt>
                <c:pt idx="4">
                  <c:v>0.70555555555555505</c:v>
                </c:pt>
                <c:pt idx="5">
                  <c:v>0.70624999999999905</c:v>
                </c:pt>
                <c:pt idx="6">
                  <c:v>0.70694444444444404</c:v>
                </c:pt>
                <c:pt idx="7">
                  <c:v>0.70763888888888804</c:v>
                </c:pt>
                <c:pt idx="8">
                  <c:v>0.70833333333333204</c:v>
                </c:pt>
                <c:pt idx="9">
                  <c:v>0.70902777777777704</c:v>
                </c:pt>
                <c:pt idx="10">
                  <c:v>0.70972222222222103</c:v>
                </c:pt>
                <c:pt idx="11">
                  <c:v>0.71041666666666503</c:v>
                </c:pt>
                <c:pt idx="12">
                  <c:v>0.71111111111111003</c:v>
                </c:pt>
                <c:pt idx="13">
                  <c:v>0.71180555555555403</c:v>
                </c:pt>
                <c:pt idx="14">
                  <c:v>0.71249999999999802</c:v>
                </c:pt>
                <c:pt idx="15">
                  <c:v>0.71319444444444302</c:v>
                </c:pt>
                <c:pt idx="16">
                  <c:v>0.71388888888888702</c:v>
                </c:pt>
                <c:pt idx="17">
                  <c:v>0.71458333333333102</c:v>
                </c:pt>
                <c:pt idx="18">
                  <c:v>0.71527777777777601</c:v>
                </c:pt>
                <c:pt idx="19">
                  <c:v>0.71597222222222001</c:v>
                </c:pt>
                <c:pt idx="20">
                  <c:v>0.71666666666666401</c:v>
                </c:pt>
                <c:pt idx="21">
                  <c:v>0.71736111111110901</c:v>
                </c:pt>
                <c:pt idx="22">
                  <c:v>0.718055555555553</c:v>
                </c:pt>
                <c:pt idx="23">
                  <c:v>0.718749999999997</c:v>
                </c:pt>
                <c:pt idx="24">
                  <c:v>0.719444444444442</c:v>
                </c:pt>
                <c:pt idx="25">
                  <c:v>0.720138888888886</c:v>
                </c:pt>
                <c:pt idx="26">
                  <c:v>0.72083333333333</c:v>
                </c:pt>
                <c:pt idx="27">
                  <c:v>0.72152777777777499</c:v>
                </c:pt>
                <c:pt idx="28">
                  <c:v>0.72222222222221899</c:v>
                </c:pt>
                <c:pt idx="29">
                  <c:v>0.72291666666666299</c:v>
                </c:pt>
                <c:pt idx="30">
                  <c:v>0.72361111111110799</c:v>
                </c:pt>
                <c:pt idx="31">
                  <c:v>0.72430555555555198</c:v>
                </c:pt>
                <c:pt idx="32">
                  <c:v>0.72499999999999598</c:v>
                </c:pt>
                <c:pt idx="33">
                  <c:v>0.72569444444444098</c:v>
                </c:pt>
                <c:pt idx="34">
                  <c:v>0.72638888888888498</c:v>
                </c:pt>
                <c:pt idx="35">
                  <c:v>0.72708333333332897</c:v>
                </c:pt>
                <c:pt idx="36">
                  <c:v>0.72777777777777397</c:v>
                </c:pt>
                <c:pt idx="37">
                  <c:v>0.72847222222221797</c:v>
                </c:pt>
                <c:pt idx="38">
                  <c:v>0.72916666666666197</c:v>
                </c:pt>
                <c:pt idx="39">
                  <c:v>0.72986111111110696</c:v>
                </c:pt>
                <c:pt idx="40">
                  <c:v>0.73055555555555096</c:v>
                </c:pt>
                <c:pt idx="41">
                  <c:v>0.73124999999999496</c:v>
                </c:pt>
                <c:pt idx="42">
                  <c:v>0.73194444444443996</c:v>
                </c:pt>
                <c:pt idx="43">
                  <c:v>0.73263888888888395</c:v>
                </c:pt>
                <c:pt idx="44">
                  <c:v>0.73333333333332795</c:v>
                </c:pt>
                <c:pt idx="45">
                  <c:v>0.73402777777777295</c:v>
                </c:pt>
                <c:pt idx="46">
                  <c:v>0.73472222222221695</c:v>
                </c:pt>
                <c:pt idx="47">
                  <c:v>0.73541666666666095</c:v>
                </c:pt>
                <c:pt idx="48">
                  <c:v>0.73611111111110605</c:v>
                </c:pt>
                <c:pt idx="49">
                  <c:v>0.73680555555555005</c:v>
                </c:pt>
                <c:pt idx="50">
                  <c:v>0.73749999999999405</c:v>
                </c:pt>
                <c:pt idx="51">
                  <c:v>0.73819444444443905</c:v>
                </c:pt>
                <c:pt idx="52">
                  <c:v>0.73888888888888304</c:v>
                </c:pt>
                <c:pt idx="53">
                  <c:v>0.73958333333332704</c:v>
                </c:pt>
                <c:pt idx="54">
                  <c:v>0.74027777777777204</c:v>
                </c:pt>
                <c:pt idx="55">
                  <c:v>0.74097222222221604</c:v>
                </c:pt>
                <c:pt idx="56">
                  <c:v>0.74166666666666003</c:v>
                </c:pt>
                <c:pt idx="57">
                  <c:v>0.74236111111110503</c:v>
                </c:pt>
                <c:pt idx="58">
                  <c:v>0.74305555555554903</c:v>
                </c:pt>
                <c:pt idx="59">
                  <c:v>0.74374999999999303</c:v>
                </c:pt>
                <c:pt idx="60">
                  <c:v>0.74444444444443802</c:v>
                </c:pt>
                <c:pt idx="61">
                  <c:v>0.74513888888888202</c:v>
                </c:pt>
                <c:pt idx="62">
                  <c:v>0.74583333333332602</c:v>
                </c:pt>
                <c:pt idx="63">
                  <c:v>0.74652777777777102</c:v>
                </c:pt>
                <c:pt idx="64">
                  <c:v>0.74722222222221502</c:v>
                </c:pt>
                <c:pt idx="65">
                  <c:v>0.74791666666665901</c:v>
                </c:pt>
                <c:pt idx="66">
                  <c:v>0.74861111111110401</c:v>
                </c:pt>
                <c:pt idx="67">
                  <c:v>0.74930555555554801</c:v>
                </c:pt>
                <c:pt idx="68">
                  <c:v>0.74999999999999201</c:v>
                </c:pt>
                <c:pt idx="69">
                  <c:v>0.750694444444437</c:v>
                </c:pt>
                <c:pt idx="70">
                  <c:v>0.751388888888881</c:v>
                </c:pt>
                <c:pt idx="71">
                  <c:v>0.752083333333325</c:v>
                </c:pt>
                <c:pt idx="72">
                  <c:v>0.75277777777777</c:v>
                </c:pt>
                <c:pt idx="73">
                  <c:v>0.75347222222221399</c:v>
                </c:pt>
                <c:pt idx="74">
                  <c:v>0.75416666666665799</c:v>
                </c:pt>
                <c:pt idx="75">
                  <c:v>0.75486111111110299</c:v>
                </c:pt>
                <c:pt idx="76">
                  <c:v>0.75555555555554699</c:v>
                </c:pt>
                <c:pt idx="77">
                  <c:v>0.75624999999999098</c:v>
                </c:pt>
                <c:pt idx="78">
                  <c:v>0.75694444444443598</c:v>
                </c:pt>
                <c:pt idx="79">
                  <c:v>0.75763888888887998</c:v>
                </c:pt>
                <c:pt idx="80">
                  <c:v>0.75833333333332398</c:v>
                </c:pt>
                <c:pt idx="81">
                  <c:v>0.75902777777776897</c:v>
                </c:pt>
                <c:pt idx="82">
                  <c:v>0.75972222222221297</c:v>
                </c:pt>
                <c:pt idx="83">
                  <c:v>0.76041666666665697</c:v>
                </c:pt>
                <c:pt idx="84">
                  <c:v>0.76111111111110197</c:v>
                </c:pt>
                <c:pt idx="85">
                  <c:v>0.76180555555554597</c:v>
                </c:pt>
                <c:pt idx="86">
                  <c:v>0.76249999999998996</c:v>
                </c:pt>
                <c:pt idx="87">
                  <c:v>0.76319444444443496</c:v>
                </c:pt>
                <c:pt idx="88">
                  <c:v>0.76388888888887896</c:v>
                </c:pt>
                <c:pt idx="89">
                  <c:v>0.76458333333332296</c:v>
                </c:pt>
                <c:pt idx="90">
                  <c:v>0.76527777777776795</c:v>
                </c:pt>
                <c:pt idx="91">
                  <c:v>0.76597222222221195</c:v>
                </c:pt>
                <c:pt idx="92">
                  <c:v>0.76666666666665595</c:v>
                </c:pt>
                <c:pt idx="93">
                  <c:v>0.76736111111110095</c:v>
                </c:pt>
                <c:pt idx="94">
                  <c:v>0.76805555555554506</c:v>
                </c:pt>
                <c:pt idx="95">
                  <c:v>0.76874999999998905</c:v>
                </c:pt>
                <c:pt idx="96">
                  <c:v>0.76944444444443405</c:v>
                </c:pt>
                <c:pt idx="97">
                  <c:v>0.77013888888887805</c:v>
                </c:pt>
                <c:pt idx="98">
                  <c:v>0.77083333333332205</c:v>
                </c:pt>
                <c:pt idx="99">
                  <c:v>0.77152777777776704</c:v>
                </c:pt>
                <c:pt idx="100">
                  <c:v>0.77222222222221104</c:v>
                </c:pt>
                <c:pt idx="101">
                  <c:v>0.77291666666665504</c:v>
                </c:pt>
                <c:pt idx="102">
                  <c:v>0.77361111111110004</c:v>
                </c:pt>
                <c:pt idx="103">
                  <c:v>0.77430555555554403</c:v>
                </c:pt>
                <c:pt idx="104">
                  <c:v>0.77499999999998803</c:v>
                </c:pt>
                <c:pt idx="105">
                  <c:v>0.77569444444443303</c:v>
                </c:pt>
                <c:pt idx="106">
                  <c:v>0.77638888888887703</c:v>
                </c:pt>
                <c:pt idx="107">
                  <c:v>0.77708333333332102</c:v>
                </c:pt>
                <c:pt idx="108">
                  <c:v>0.77777777777776602</c:v>
                </c:pt>
                <c:pt idx="109">
                  <c:v>0.77847222222221002</c:v>
                </c:pt>
              </c:numCache>
            </c:numRef>
          </c:cat>
          <c:val>
            <c:numRef>
              <c:f>'20181119_113201_20181114_BurnIn'!$B$2:$B$111</c:f>
              <c:numCache>
                <c:formatCode>General</c:formatCode>
                <c:ptCount val="110"/>
                <c:pt idx="0">
                  <c:v>23.36</c:v>
                </c:pt>
                <c:pt idx="1">
                  <c:v>23.88</c:v>
                </c:pt>
                <c:pt idx="2">
                  <c:v>24.12</c:v>
                </c:pt>
                <c:pt idx="3">
                  <c:v>23.77</c:v>
                </c:pt>
                <c:pt idx="4">
                  <c:v>23.23</c:v>
                </c:pt>
                <c:pt idx="5">
                  <c:v>23.59</c:v>
                </c:pt>
                <c:pt idx="6">
                  <c:v>27.02</c:v>
                </c:pt>
                <c:pt idx="7">
                  <c:v>31.91</c:v>
                </c:pt>
                <c:pt idx="8">
                  <c:v>37.200000000000003</c:v>
                </c:pt>
                <c:pt idx="9">
                  <c:v>42.32</c:v>
                </c:pt>
                <c:pt idx="10">
                  <c:v>46.95</c:v>
                </c:pt>
                <c:pt idx="11">
                  <c:v>49.31</c:v>
                </c:pt>
                <c:pt idx="12">
                  <c:v>49.58</c:v>
                </c:pt>
                <c:pt idx="13">
                  <c:v>49.12</c:v>
                </c:pt>
                <c:pt idx="14">
                  <c:v>48.67</c:v>
                </c:pt>
                <c:pt idx="15">
                  <c:v>48.87</c:v>
                </c:pt>
                <c:pt idx="16">
                  <c:v>49.42</c:v>
                </c:pt>
                <c:pt idx="17">
                  <c:v>49.84</c:v>
                </c:pt>
                <c:pt idx="18">
                  <c:v>50.04</c:v>
                </c:pt>
                <c:pt idx="19">
                  <c:v>50.14</c:v>
                </c:pt>
                <c:pt idx="20">
                  <c:v>50.24</c:v>
                </c:pt>
                <c:pt idx="21">
                  <c:v>50.35</c:v>
                </c:pt>
                <c:pt idx="22">
                  <c:v>50.49</c:v>
                </c:pt>
                <c:pt idx="23">
                  <c:v>47.26</c:v>
                </c:pt>
                <c:pt idx="24">
                  <c:v>38.549999999999997</c:v>
                </c:pt>
                <c:pt idx="25">
                  <c:v>34.130000000000003</c:v>
                </c:pt>
                <c:pt idx="26">
                  <c:v>29.82</c:v>
                </c:pt>
                <c:pt idx="27">
                  <c:v>25.85</c:v>
                </c:pt>
                <c:pt idx="28">
                  <c:v>22.57</c:v>
                </c:pt>
                <c:pt idx="29">
                  <c:v>19.7</c:v>
                </c:pt>
                <c:pt idx="30">
                  <c:v>16.989999999999998</c:v>
                </c:pt>
                <c:pt idx="31">
                  <c:v>14.5</c:v>
                </c:pt>
                <c:pt idx="32">
                  <c:v>12.27</c:v>
                </c:pt>
                <c:pt idx="33">
                  <c:v>10.11</c:v>
                </c:pt>
                <c:pt idx="34">
                  <c:v>8.1999999999999993</c:v>
                </c:pt>
                <c:pt idx="35">
                  <c:v>6.81</c:v>
                </c:pt>
                <c:pt idx="36">
                  <c:v>6.51</c:v>
                </c:pt>
                <c:pt idx="37">
                  <c:v>5.01</c:v>
                </c:pt>
                <c:pt idx="38">
                  <c:v>4.8899999999999997</c:v>
                </c:pt>
                <c:pt idx="39">
                  <c:v>4.6100000000000003</c:v>
                </c:pt>
                <c:pt idx="40">
                  <c:v>3.67</c:v>
                </c:pt>
                <c:pt idx="41">
                  <c:v>3.05</c:v>
                </c:pt>
                <c:pt idx="42">
                  <c:v>2.91</c:v>
                </c:pt>
                <c:pt idx="43">
                  <c:v>2.78</c:v>
                </c:pt>
                <c:pt idx="44">
                  <c:v>3.99</c:v>
                </c:pt>
                <c:pt idx="45">
                  <c:v>9.01</c:v>
                </c:pt>
                <c:pt idx="46">
                  <c:v>13.76</c:v>
                </c:pt>
                <c:pt idx="47">
                  <c:v>19.87</c:v>
                </c:pt>
                <c:pt idx="48">
                  <c:v>25.84</c:v>
                </c:pt>
                <c:pt idx="49">
                  <c:v>31.25</c:v>
                </c:pt>
                <c:pt idx="50">
                  <c:v>36.21</c:v>
                </c:pt>
                <c:pt idx="51">
                  <c:v>40.81</c:v>
                </c:pt>
                <c:pt idx="52">
                  <c:v>45.16</c:v>
                </c:pt>
                <c:pt idx="53">
                  <c:v>48.08</c:v>
                </c:pt>
                <c:pt idx="54">
                  <c:v>48.75</c:v>
                </c:pt>
                <c:pt idx="55">
                  <c:v>48.51</c:v>
                </c:pt>
                <c:pt idx="56">
                  <c:v>48.74</c:v>
                </c:pt>
                <c:pt idx="57">
                  <c:v>49.38</c:v>
                </c:pt>
                <c:pt idx="58">
                  <c:v>49.88</c:v>
                </c:pt>
                <c:pt idx="59">
                  <c:v>50.13</c:v>
                </c:pt>
                <c:pt idx="60">
                  <c:v>50.25</c:v>
                </c:pt>
                <c:pt idx="61">
                  <c:v>50.34</c:v>
                </c:pt>
                <c:pt idx="62">
                  <c:v>50.38</c:v>
                </c:pt>
                <c:pt idx="63">
                  <c:v>50.39</c:v>
                </c:pt>
                <c:pt idx="64">
                  <c:v>50.47</c:v>
                </c:pt>
                <c:pt idx="65">
                  <c:v>47.07</c:v>
                </c:pt>
                <c:pt idx="66">
                  <c:v>38.54</c:v>
                </c:pt>
                <c:pt idx="67">
                  <c:v>34.08</c:v>
                </c:pt>
                <c:pt idx="68">
                  <c:v>29.66</c:v>
                </c:pt>
                <c:pt idx="69">
                  <c:v>25.69</c:v>
                </c:pt>
                <c:pt idx="70">
                  <c:v>22.41</c:v>
                </c:pt>
                <c:pt idx="71">
                  <c:v>19.489999999999998</c:v>
                </c:pt>
                <c:pt idx="72">
                  <c:v>16.79</c:v>
                </c:pt>
                <c:pt idx="73">
                  <c:v>14.32</c:v>
                </c:pt>
                <c:pt idx="74">
                  <c:v>12.1</c:v>
                </c:pt>
                <c:pt idx="75">
                  <c:v>9.92</c:v>
                </c:pt>
                <c:pt idx="76">
                  <c:v>8.06</c:v>
                </c:pt>
                <c:pt idx="77">
                  <c:v>6.76</c:v>
                </c:pt>
                <c:pt idx="78">
                  <c:v>6.48</c:v>
                </c:pt>
                <c:pt idx="79">
                  <c:v>5.1100000000000003</c:v>
                </c:pt>
                <c:pt idx="80">
                  <c:v>4.95</c:v>
                </c:pt>
                <c:pt idx="81">
                  <c:v>4.6900000000000004</c:v>
                </c:pt>
                <c:pt idx="82">
                  <c:v>3.55</c:v>
                </c:pt>
                <c:pt idx="83">
                  <c:v>2.9</c:v>
                </c:pt>
                <c:pt idx="84">
                  <c:v>2.77</c:v>
                </c:pt>
                <c:pt idx="85">
                  <c:v>2.68</c:v>
                </c:pt>
                <c:pt idx="86">
                  <c:v>4.2</c:v>
                </c:pt>
                <c:pt idx="87">
                  <c:v>9.4700000000000006</c:v>
                </c:pt>
                <c:pt idx="88">
                  <c:v>14.34</c:v>
                </c:pt>
                <c:pt idx="89">
                  <c:v>19.87</c:v>
                </c:pt>
                <c:pt idx="90">
                  <c:v>26.04</c:v>
                </c:pt>
                <c:pt idx="91">
                  <c:v>31.44</c:v>
                </c:pt>
                <c:pt idx="92">
                  <c:v>36.450000000000003</c:v>
                </c:pt>
                <c:pt idx="93">
                  <c:v>41.04</c:v>
                </c:pt>
                <c:pt idx="94">
                  <c:v>45.37</c:v>
                </c:pt>
                <c:pt idx="95">
                  <c:v>48.19</c:v>
                </c:pt>
                <c:pt idx="96">
                  <c:v>48.74</c:v>
                </c:pt>
                <c:pt idx="97">
                  <c:v>48.52</c:v>
                </c:pt>
                <c:pt idx="98">
                  <c:v>48.81</c:v>
                </c:pt>
                <c:pt idx="99">
                  <c:v>49.44</c:v>
                </c:pt>
                <c:pt idx="100">
                  <c:v>49.91</c:v>
                </c:pt>
                <c:pt idx="101">
                  <c:v>50.16</c:v>
                </c:pt>
                <c:pt idx="102">
                  <c:v>50.27</c:v>
                </c:pt>
                <c:pt idx="103">
                  <c:v>50.33</c:v>
                </c:pt>
                <c:pt idx="104">
                  <c:v>50.36</c:v>
                </c:pt>
                <c:pt idx="105">
                  <c:v>50.38</c:v>
                </c:pt>
                <c:pt idx="106">
                  <c:v>50.44</c:v>
                </c:pt>
                <c:pt idx="107">
                  <c:v>46.43</c:v>
                </c:pt>
                <c:pt idx="108">
                  <c:v>38.17</c:v>
                </c:pt>
                <c:pt idx="109">
                  <c:v>33.82</c:v>
                </c:pt>
              </c:numCache>
            </c:numRef>
          </c:val>
          <c:smooth val="0"/>
          <c:extLst>
            <c:ext xmlns:c16="http://schemas.microsoft.com/office/drawing/2014/chart" uri="{C3380CC4-5D6E-409C-BE32-E72D297353CC}">
              <c16:uniqueId val="{00000000-9CCD-446B-AA85-33B7BEBDCACA}"/>
            </c:ext>
          </c:extLst>
        </c:ser>
        <c:dLbls>
          <c:showLegendKey val="0"/>
          <c:showVal val="0"/>
          <c:showCatName val="0"/>
          <c:showSerName val="0"/>
          <c:showPercent val="0"/>
          <c:showBubbleSize val="0"/>
        </c:dLbls>
        <c:marker val="1"/>
        <c:smooth val="0"/>
        <c:axId val="414239624"/>
        <c:axId val="414234920"/>
      </c:lineChart>
      <c:lineChart>
        <c:grouping val="standard"/>
        <c:varyColors val="0"/>
        <c:ser>
          <c:idx val="1"/>
          <c:order val="1"/>
          <c:tx>
            <c:v>RH [%]</c:v>
          </c:tx>
          <c:spPr>
            <a:ln w="19050" cap="rnd">
              <a:solidFill>
                <a:srgbClr val="002060"/>
              </a:solidFill>
              <a:round/>
            </a:ln>
            <a:effectLst/>
          </c:spPr>
          <c:marker>
            <c:symbol val="none"/>
          </c:marker>
          <c:cat>
            <c:numRef>
              <c:f>'20181119_113201_20181114_BurnIn'!$A$2:$A$111</c:f>
              <c:numCache>
                <c:formatCode>h:mm</c:formatCode>
                <c:ptCount val="110"/>
                <c:pt idx="0">
                  <c:v>0.70277777777777783</c:v>
                </c:pt>
                <c:pt idx="1">
                  <c:v>0.70347222222222217</c:v>
                </c:pt>
                <c:pt idx="2">
                  <c:v>0.70416666666666605</c:v>
                </c:pt>
                <c:pt idx="3">
                  <c:v>0.70486111111111105</c:v>
                </c:pt>
                <c:pt idx="4">
                  <c:v>0.70555555555555505</c:v>
                </c:pt>
                <c:pt idx="5">
                  <c:v>0.70624999999999905</c:v>
                </c:pt>
                <c:pt idx="6">
                  <c:v>0.70694444444444404</c:v>
                </c:pt>
                <c:pt idx="7">
                  <c:v>0.70763888888888804</c:v>
                </c:pt>
                <c:pt idx="8">
                  <c:v>0.70833333333333204</c:v>
                </c:pt>
                <c:pt idx="9">
                  <c:v>0.70902777777777704</c:v>
                </c:pt>
                <c:pt idx="10">
                  <c:v>0.70972222222222103</c:v>
                </c:pt>
                <c:pt idx="11">
                  <c:v>0.71041666666666503</c:v>
                </c:pt>
                <c:pt idx="12">
                  <c:v>0.71111111111111003</c:v>
                </c:pt>
                <c:pt idx="13">
                  <c:v>0.71180555555555403</c:v>
                </c:pt>
                <c:pt idx="14">
                  <c:v>0.71249999999999802</c:v>
                </c:pt>
                <c:pt idx="15">
                  <c:v>0.71319444444444302</c:v>
                </c:pt>
                <c:pt idx="16">
                  <c:v>0.71388888888888702</c:v>
                </c:pt>
                <c:pt idx="17">
                  <c:v>0.71458333333333102</c:v>
                </c:pt>
                <c:pt idx="18">
                  <c:v>0.71527777777777601</c:v>
                </c:pt>
                <c:pt idx="19">
                  <c:v>0.71597222222222001</c:v>
                </c:pt>
                <c:pt idx="20">
                  <c:v>0.71666666666666401</c:v>
                </c:pt>
                <c:pt idx="21">
                  <c:v>0.71736111111110901</c:v>
                </c:pt>
                <c:pt idx="22">
                  <c:v>0.718055555555553</c:v>
                </c:pt>
                <c:pt idx="23">
                  <c:v>0.718749999999997</c:v>
                </c:pt>
                <c:pt idx="24">
                  <c:v>0.719444444444442</c:v>
                </c:pt>
                <c:pt idx="25">
                  <c:v>0.720138888888886</c:v>
                </c:pt>
                <c:pt idx="26">
                  <c:v>0.72083333333333</c:v>
                </c:pt>
                <c:pt idx="27">
                  <c:v>0.72152777777777499</c:v>
                </c:pt>
                <c:pt idx="28">
                  <c:v>0.72222222222221899</c:v>
                </c:pt>
                <c:pt idx="29">
                  <c:v>0.72291666666666299</c:v>
                </c:pt>
                <c:pt idx="30">
                  <c:v>0.72361111111110799</c:v>
                </c:pt>
                <c:pt idx="31">
                  <c:v>0.72430555555555198</c:v>
                </c:pt>
                <c:pt idx="32">
                  <c:v>0.72499999999999598</c:v>
                </c:pt>
                <c:pt idx="33">
                  <c:v>0.72569444444444098</c:v>
                </c:pt>
                <c:pt idx="34">
                  <c:v>0.72638888888888498</c:v>
                </c:pt>
                <c:pt idx="35">
                  <c:v>0.72708333333332897</c:v>
                </c:pt>
                <c:pt idx="36">
                  <c:v>0.72777777777777397</c:v>
                </c:pt>
                <c:pt idx="37">
                  <c:v>0.72847222222221797</c:v>
                </c:pt>
                <c:pt idx="38">
                  <c:v>0.72916666666666197</c:v>
                </c:pt>
                <c:pt idx="39">
                  <c:v>0.72986111111110696</c:v>
                </c:pt>
                <c:pt idx="40">
                  <c:v>0.73055555555555096</c:v>
                </c:pt>
                <c:pt idx="41">
                  <c:v>0.73124999999999496</c:v>
                </c:pt>
                <c:pt idx="42">
                  <c:v>0.73194444444443996</c:v>
                </c:pt>
                <c:pt idx="43">
                  <c:v>0.73263888888888395</c:v>
                </c:pt>
                <c:pt idx="44">
                  <c:v>0.73333333333332795</c:v>
                </c:pt>
                <c:pt idx="45">
                  <c:v>0.73402777777777295</c:v>
                </c:pt>
                <c:pt idx="46">
                  <c:v>0.73472222222221695</c:v>
                </c:pt>
                <c:pt idx="47">
                  <c:v>0.73541666666666095</c:v>
                </c:pt>
                <c:pt idx="48">
                  <c:v>0.73611111111110605</c:v>
                </c:pt>
                <c:pt idx="49">
                  <c:v>0.73680555555555005</c:v>
                </c:pt>
                <c:pt idx="50">
                  <c:v>0.73749999999999405</c:v>
                </c:pt>
                <c:pt idx="51">
                  <c:v>0.73819444444443905</c:v>
                </c:pt>
                <c:pt idx="52">
                  <c:v>0.73888888888888304</c:v>
                </c:pt>
                <c:pt idx="53">
                  <c:v>0.73958333333332704</c:v>
                </c:pt>
                <c:pt idx="54">
                  <c:v>0.74027777777777204</c:v>
                </c:pt>
                <c:pt idx="55">
                  <c:v>0.74097222222221604</c:v>
                </c:pt>
                <c:pt idx="56">
                  <c:v>0.74166666666666003</c:v>
                </c:pt>
                <c:pt idx="57">
                  <c:v>0.74236111111110503</c:v>
                </c:pt>
                <c:pt idx="58">
                  <c:v>0.74305555555554903</c:v>
                </c:pt>
                <c:pt idx="59">
                  <c:v>0.74374999999999303</c:v>
                </c:pt>
                <c:pt idx="60">
                  <c:v>0.74444444444443802</c:v>
                </c:pt>
                <c:pt idx="61">
                  <c:v>0.74513888888888202</c:v>
                </c:pt>
                <c:pt idx="62">
                  <c:v>0.74583333333332602</c:v>
                </c:pt>
                <c:pt idx="63">
                  <c:v>0.74652777777777102</c:v>
                </c:pt>
                <c:pt idx="64">
                  <c:v>0.74722222222221502</c:v>
                </c:pt>
                <c:pt idx="65">
                  <c:v>0.74791666666665901</c:v>
                </c:pt>
                <c:pt idx="66">
                  <c:v>0.74861111111110401</c:v>
                </c:pt>
                <c:pt idx="67">
                  <c:v>0.74930555555554801</c:v>
                </c:pt>
                <c:pt idx="68">
                  <c:v>0.74999999999999201</c:v>
                </c:pt>
                <c:pt idx="69">
                  <c:v>0.750694444444437</c:v>
                </c:pt>
                <c:pt idx="70">
                  <c:v>0.751388888888881</c:v>
                </c:pt>
                <c:pt idx="71">
                  <c:v>0.752083333333325</c:v>
                </c:pt>
                <c:pt idx="72">
                  <c:v>0.75277777777777</c:v>
                </c:pt>
                <c:pt idx="73">
                  <c:v>0.75347222222221399</c:v>
                </c:pt>
                <c:pt idx="74">
                  <c:v>0.75416666666665799</c:v>
                </c:pt>
                <c:pt idx="75">
                  <c:v>0.75486111111110299</c:v>
                </c:pt>
                <c:pt idx="76">
                  <c:v>0.75555555555554699</c:v>
                </c:pt>
                <c:pt idx="77">
                  <c:v>0.75624999999999098</c:v>
                </c:pt>
                <c:pt idx="78">
                  <c:v>0.75694444444443598</c:v>
                </c:pt>
                <c:pt idx="79">
                  <c:v>0.75763888888887998</c:v>
                </c:pt>
                <c:pt idx="80">
                  <c:v>0.75833333333332398</c:v>
                </c:pt>
                <c:pt idx="81">
                  <c:v>0.75902777777776897</c:v>
                </c:pt>
                <c:pt idx="82">
                  <c:v>0.75972222222221297</c:v>
                </c:pt>
                <c:pt idx="83">
                  <c:v>0.76041666666665697</c:v>
                </c:pt>
                <c:pt idx="84">
                  <c:v>0.76111111111110197</c:v>
                </c:pt>
                <c:pt idx="85">
                  <c:v>0.76180555555554597</c:v>
                </c:pt>
                <c:pt idx="86">
                  <c:v>0.76249999999998996</c:v>
                </c:pt>
                <c:pt idx="87">
                  <c:v>0.76319444444443496</c:v>
                </c:pt>
                <c:pt idx="88">
                  <c:v>0.76388888888887896</c:v>
                </c:pt>
                <c:pt idx="89">
                  <c:v>0.76458333333332296</c:v>
                </c:pt>
                <c:pt idx="90">
                  <c:v>0.76527777777776795</c:v>
                </c:pt>
                <c:pt idx="91">
                  <c:v>0.76597222222221195</c:v>
                </c:pt>
                <c:pt idx="92">
                  <c:v>0.76666666666665595</c:v>
                </c:pt>
                <c:pt idx="93">
                  <c:v>0.76736111111110095</c:v>
                </c:pt>
                <c:pt idx="94">
                  <c:v>0.76805555555554506</c:v>
                </c:pt>
                <c:pt idx="95">
                  <c:v>0.76874999999998905</c:v>
                </c:pt>
                <c:pt idx="96">
                  <c:v>0.76944444444443405</c:v>
                </c:pt>
                <c:pt idx="97">
                  <c:v>0.77013888888887805</c:v>
                </c:pt>
                <c:pt idx="98">
                  <c:v>0.77083333333332205</c:v>
                </c:pt>
                <c:pt idx="99">
                  <c:v>0.77152777777776704</c:v>
                </c:pt>
                <c:pt idx="100">
                  <c:v>0.77222222222221104</c:v>
                </c:pt>
                <c:pt idx="101">
                  <c:v>0.77291666666665504</c:v>
                </c:pt>
                <c:pt idx="102">
                  <c:v>0.77361111111110004</c:v>
                </c:pt>
                <c:pt idx="103">
                  <c:v>0.77430555555554403</c:v>
                </c:pt>
                <c:pt idx="104">
                  <c:v>0.77499999999998803</c:v>
                </c:pt>
                <c:pt idx="105">
                  <c:v>0.77569444444443303</c:v>
                </c:pt>
                <c:pt idx="106">
                  <c:v>0.77638888888887703</c:v>
                </c:pt>
                <c:pt idx="107">
                  <c:v>0.77708333333332102</c:v>
                </c:pt>
                <c:pt idx="108">
                  <c:v>0.77777777777776602</c:v>
                </c:pt>
                <c:pt idx="109">
                  <c:v>0.77847222222221002</c:v>
                </c:pt>
              </c:numCache>
            </c:numRef>
          </c:cat>
          <c:val>
            <c:numRef>
              <c:f>'20181119_113201_20181114_BurnIn'!$D$2:$D$111</c:f>
              <c:numCache>
                <c:formatCode>General</c:formatCode>
                <c:ptCount val="110"/>
                <c:pt idx="0">
                  <c:v>37.44</c:v>
                </c:pt>
                <c:pt idx="1">
                  <c:v>34.68</c:v>
                </c:pt>
                <c:pt idx="2">
                  <c:v>30.48</c:v>
                </c:pt>
                <c:pt idx="3">
                  <c:v>28.91</c:v>
                </c:pt>
                <c:pt idx="4">
                  <c:v>27.94</c:v>
                </c:pt>
                <c:pt idx="5">
                  <c:v>28.95</c:v>
                </c:pt>
                <c:pt idx="6">
                  <c:v>26.21</c:v>
                </c:pt>
                <c:pt idx="7">
                  <c:v>22.62</c:v>
                </c:pt>
                <c:pt idx="8">
                  <c:v>19.21</c:v>
                </c:pt>
                <c:pt idx="9">
                  <c:v>16.440000000000001</c:v>
                </c:pt>
                <c:pt idx="10">
                  <c:v>14.54</c:v>
                </c:pt>
                <c:pt idx="11">
                  <c:v>14.64</c:v>
                </c:pt>
                <c:pt idx="12">
                  <c:v>14.38</c:v>
                </c:pt>
                <c:pt idx="13">
                  <c:v>16.21</c:v>
                </c:pt>
                <c:pt idx="14">
                  <c:v>18.2</c:v>
                </c:pt>
                <c:pt idx="15">
                  <c:v>18.97</c:v>
                </c:pt>
                <c:pt idx="16">
                  <c:v>19.41</c:v>
                </c:pt>
                <c:pt idx="17">
                  <c:v>20.11</c:v>
                </c:pt>
                <c:pt idx="18">
                  <c:v>20.84</c:v>
                </c:pt>
                <c:pt idx="19">
                  <c:v>21.58</c:v>
                </c:pt>
                <c:pt idx="20">
                  <c:v>22.37</c:v>
                </c:pt>
                <c:pt idx="21">
                  <c:v>23.07</c:v>
                </c:pt>
                <c:pt idx="22">
                  <c:v>23.51</c:v>
                </c:pt>
                <c:pt idx="23">
                  <c:v>8.6999999999999993</c:v>
                </c:pt>
                <c:pt idx="24">
                  <c:v>14.52</c:v>
                </c:pt>
                <c:pt idx="25">
                  <c:v>13.37</c:v>
                </c:pt>
                <c:pt idx="26">
                  <c:v>14.55</c:v>
                </c:pt>
                <c:pt idx="27">
                  <c:v>16.66</c:v>
                </c:pt>
                <c:pt idx="28">
                  <c:v>18.89</c:v>
                </c:pt>
                <c:pt idx="29">
                  <c:v>20.99</c:v>
                </c:pt>
                <c:pt idx="30">
                  <c:v>23.8</c:v>
                </c:pt>
                <c:pt idx="31">
                  <c:v>26.89</c:v>
                </c:pt>
                <c:pt idx="32">
                  <c:v>29.86</c:v>
                </c:pt>
                <c:pt idx="33">
                  <c:v>33.119999999999997</c:v>
                </c:pt>
                <c:pt idx="34">
                  <c:v>34.92</c:v>
                </c:pt>
                <c:pt idx="35">
                  <c:v>34.21</c:v>
                </c:pt>
                <c:pt idx="36">
                  <c:v>33.909999999999997</c:v>
                </c:pt>
                <c:pt idx="37">
                  <c:v>30.15</c:v>
                </c:pt>
                <c:pt idx="38">
                  <c:v>30.04</c:v>
                </c:pt>
                <c:pt idx="39">
                  <c:v>24.29</c:v>
                </c:pt>
                <c:pt idx="40">
                  <c:v>23.05</c:v>
                </c:pt>
                <c:pt idx="41">
                  <c:v>24.08</c:v>
                </c:pt>
                <c:pt idx="42">
                  <c:v>26.22</c:v>
                </c:pt>
                <c:pt idx="43">
                  <c:v>25.92</c:v>
                </c:pt>
                <c:pt idx="44">
                  <c:v>66.959999999999994</c:v>
                </c:pt>
                <c:pt idx="45">
                  <c:v>94.9</c:v>
                </c:pt>
                <c:pt idx="46">
                  <c:v>79.849999999999994</c:v>
                </c:pt>
                <c:pt idx="47">
                  <c:v>62.11</c:v>
                </c:pt>
                <c:pt idx="48">
                  <c:v>48.06</c:v>
                </c:pt>
                <c:pt idx="49">
                  <c:v>39.58</c:v>
                </c:pt>
                <c:pt idx="50">
                  <c:v>33.74</c:v>
                </c:pt>
                <c:pt idx="51">
                  <c:v>29.07</c:v>
                </c:pt>
                <c:pt idx="52">
                  <c:v>25.13</c:v>
                </c:pt>
                <c:pt idx="53">
                  <c:v>24.31</c:v>
                </c:pt>
                <c:pt idx="54">
                  <c:v>26.57</c:v>
                </c:pt>
                <c:pt idx="55">
                  <c:v>29.26</c:v>
                </c:pt>
                <c:pt idx="56">
                  <c:v>30.45</c:v>
                </c:pt>
                <c:pt idx="57">
                  <c:v>30.79</c:v>
                </c:pt>
                <c:pt idx="58">
                  <c:v>31.4</c:v>
                </c:pt>
                <c:pt idx="59">
                  <c:v>32.380000000000003</c:v>
                </c:pt>
                <c:pt idx="60">
                  <c:v>33.25</c:v>
                </c:pt>
                <c:pt idx="61">
                  <c:v>33.880000000000003</c:v>
                </c:pt>
                <c:pt idx="62">
                  <c:v>34.43</c:v>
                </c:pt>
                <c:pt idx="63">
                  <c:v>34.92</c:v>
                </c:pt>
                <c:pt idx="64">
                  <c:v>35.28</c:v>
                </c:pt>
                <c:pt idx="65">
                  <c:v>8.99</c:v>
                </c:pt>
                <c:pt idx="66">
                  <c:v>14.67</c:v>
                </c:pt>
                <c:pt idx="67">
                  <c:v>13.41</c:v>
                </c:pt>
                <c:pt idx="68">
                  <c:v>15.02</c:v>
                </c:pt>
                <c:pt idx="69">
                  <c:v>17.23</c:v>
                </c:pt>
                <c:pt idx="70">
                  <c:v>19.420000000000002</c:v>
                </c:pt>
                <c:pt idx="71">
                  <c:v>21.59</c:v>
                </c:pt>
                <c:pt idx="72">
                  <c:v>24.51</c:v>
                </c:pt>
                <c:pt idx="73">
                  <c:v>27.57</c:v>
                </c:pt>
                <c:pt idx="74">
                  <c:v>30.49</c:v>
                </c:pt>
                <c:pt idx="75">
                  <c:v>33.99</c:v>
                </c:pt>
                <c:pt idx="76">
                  <c:v>35.4</c:v>
                </c:pt>
                <c:pt idx="77">
                  <c:v>34.479999999999997</c:v>
                </c:pt>
                <c:pt idx="78">
                  <c:v>34.14</c:v>
                </c:pt>
                <c:pt idx="79">
                  <c:v>29.85</c:v>
                </c:pt>
                <c:pt idx="80">
                  <c:v>30.32</c:v>
                </c:pt>
                <c:pt idx="81">
                  <c:v>24.72</c:v>
                </c:pt>
                <c:pt idx="82">
                  <c:v>23.59</c:v>
                </c:pt>
                <c:pt idx="83">
                  <c:v>24.39</c:v>
                </c:pt>
                <c:pt idx="84">
                  <c:v>27.13</c:v>
                </c:pt>
                <c:pt idx="85">
                  <c:v>27.32</c:v>
                </c:pt>
                <c:pt idx="86">
                  <c:v>72.12</c:v>
                </c:pt>
                <c:pt idx="87">
                  <c:v>95.86</c:v>
                </c:pt>
                <c:pt idx="88">
                  <c:v>82.96</c:v>
                </c:pt>
                <c:pt idx="89">
                  <c:v>64.66</c:v>
                </c:pt>
                <c:pt idx="90">
                  <c:v>50.44</c:v>
                </c:pt>
                <c:pt idx="91">
                  <c:v>41.9</c:v>
                </c:pt>
                <c:pt idx="92">
                  <c:v>36.21</c:v>
                </c:pt>
                <c:pt idx="93">
                  <c:v>31.78</c:v>
                </c:pt>
                <c:pt idx="94">
                  <c:v>28.13</c:v>
                </c:pt>
                <c:pt idx="95">
                  <c:v>27.76</c:v>
                </c:pt>
                <c:pt idx="96">
                  <c:v>30.44</c:v>
                </c:pt>
                <c:pt idx="97">
                  <c:v>33.369999999999997</c:v>
                </c:pt>
                <c:pt idx="98">
                  <c:v>34.61</c:v>
                </c:pt>
                <c:pt idx="99">
                  <c:v>35.340000000000003</c:v>
                </c:pt>
                <c:pt idx="100">
                  <c:v>36.520000000000003</c:v>
                </c:pt>
                <c:pt idx="101">
                  <c:v>38.08</c:v>
                </c:pt>
                <c:pt idx="102">
                  <c:v>39.51</c:v>
                </c:pt>
                <c:pt idx="103">
                  <c:v>40.93</c:v>
                </c:pt>
                <c:pt idx="104">
                  <c:v>42.25</c:v>
                </c:pt>
                <c:pt idx="105">
                  <c:v>43.37</c:v>
                </c:pt>
                <c:pt idx="106">
                  <c:v>44.12</c:v>
                </c:pt>
                <c:pt idx="107">
                  <c:v>9.6300000000000008</c:v>
                </c:pt>
                <c:pt idx="108">
                  <c:v>15.3</c:v>
                </c:pt>
                <c:pt idx="109">
                  <c:v>13.61</c:v>
                </c:pt>
              </c:numCache>
            </c:numRef>
          </c:val>
          <c:smooth val="0"/>
          <c:extLst>
            <c:ext xmlns:c16="http://schemas.microsoft.com/office/drawing/2014/chart" uri="{C3380CC4-5D6E-409C-BE32-E72D297353CC}">
              <c16:uniqueId val="{00000001-9CCD-446B-AA85-33B7BEBDCACA}"/>
            </c:ext>
          </c:extLst>
        </c:ser>
        <c:dLbls>
          <c:showLegendKey val="0"/>
          <c:showVal val="0"/>
          <c:showCatName val="0"/>
          <c:showSerName val="0"/>
          <c:showPercent val="0"/>
          <c:showBubbleSize val="0"/>
        </c:dLbls>
        <c:marker val="1"/>
        <c:smooth val="0"/>
        <c:axId val="414241976"/>
        <c:axId val="414240800"/>
      </c:lineChart>
      <c:catAx>
        <c:axId val="414239624"/>
        <c:scaling>
          <c:orientation val="minMax"/>
        </c:scaling>
        <c:delete val="1"/>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smtClean="0"/>
                  <a:t>Time</a:t>
                </a:r>
                <a:endParaRPr lang="en-GB" dirty="0"/>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h:mm" sourceLinked="1"/>
        <c:majorTickMark val="none"/>
        <c:minorTickMark val="none"/>
        <c:tickLblPos val="nextTo"/>
        <c:crossAx val="414234920"/>
        <c:crosses val="autoZero"/>
        <c:auto val="1"/>
        <c:lblAlgn val="ctr"/>
        <c:lblOffset val="100"/>
        <c:tickLblSkip val="20"/>
        <c:tickMarkSkip val="1"/>
        <c:noMultiLvlLbl val="0"/>
      </c:catAx>
      <c:valAx>
        <c:axId val="4142349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Temperature [°C]</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4239624"/>
        <c:crosses val="autoZero"/>
        <c:crossBetween val="between"/>
      </c:valAx>
      <c:valAx>
        <c:axId val="414240800"/>
        <c:scaling>
          <c:orientation val="minMax"/>
          <c:max val="100"/>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RH [%]</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14241976"/>
        <c:crosses val="max"/>
        <c:crossBetween val="between"/>
      </c:valAx>
      <c:catAx>
        <c:axId val="414241976"/>
        <c:scaling>
          <c:orientation val="minMax"/>
        </c:scaling>
        <c:delete val="1"/>
        <c:axPos val="b"/>
        <c:numFmt formatCode="h:mm" sourceLinked="1"/>
        <c:majorTickMark val="out"/>
        <c:minorTickMark val="none"/>
        <c:tickLblPos val="nextTo"/>
        <c:crossAx val="414240800"/>
        <c:crosses val="autoZero"/>
        <c:auto val="1"/>
        <c:lblAlgn val="ctr"/>
        <c:lblOffset val="100"/>
        <c:noMultiLvlLbl val="0"/>
      </c:catAx>
      <c:spPr>
        <a:noFill/>
        <a:ln>
          <a:noFill/>
        </a:ln>
        <a:effectLst/>
      </c:spPr>
    </c:plotArea>
    <c:legend>
      <c:legendPos val="b"/>
      <c:layout>
        <c:manualLayout>
          <c:xMode val="edge"/>
          <c:yMode val="edge"/>
          <c:x val="0.1032654141916471"/>
          <c:y val="1.6545832338287138E-2"/>
          <c:w val="0.22805313809458028"/>
          <c:h val="0.16678556193065497"/>
        </c:manualLayout>
      </c:layout>
      <c:overlay val="0"/>
      <c:spPr>
        <a:solidFill>
          <a:schemeClr val="bg1"/>
        </a:solidFill>
        <a:ln>
          <a:solidFill>
            <a:srgbClr val="002060"/>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smoothMarker"/>
        <c:varyColors val="0"/>
        <c:ser>
          <c:idx val="0"/>
          <c:order val="0"/>
          <c:tx>
            <c:v>0 Failure</c:v>
          </c:tx>
          <c:spPr>
            <a:ln w="25400" cap="rnd">
              <a:solidFill>
                <a:schemeClr val="accent1"/>
              </a:solidFill>
              <a:round/>
            </a:ln>
            <a:effectLst/>
          </c:spPr>
          <c:marker>
            <c:symbol val="none"/>
          </c:marker>
          <c:xVal>
            <c:numRef>
              <c:f>'[Chart in Microsoft PowerPoint]FailureRate Run-In Censored (2'!$I$7:$I$213</c:f>
              <c:numCache>
                <c:formatCode>General</c:formatCode>
                <c:ptCount val="207"/>
                <c:pt idx="0">
                  <c:v>361.66666666666657</c:v>
                </c:pt>
                <c:pt idx="1">
                  <c:v>511.79487179487171</c:v>
                </c:pt>
                <c:pt idx="2">
                  <c:v>639.79487179487171</c:v>
                </c:pt>
                <c:pt idx="3">
                  <c:v>767.79487179487171</c:v>
                </c:pt>
                <c:pt idx="4">
                  <c:v>895.79487179487171</c:v>
                </c:pt>
                <c:pt idx="5">
                  <c:v>1023.7948717948717</c:v>
                </c:pt>
                <c:pt idx="6">
                  <c:v>1151.7948717948718</c:v>
                </c:pt>
                <c:pt idx="7">
                  <c:v>1279.7948717948718</c:v>
                </c:pt>
                <c:pt idx="8">
                  <c:v>1407.7948717948718</c:v>
                </c:pt>
                <c:pt idx="9">
                  <c:v>1535.7948717948718</c:v>
                </c:pt>
                <c:pt idx="10">
                  <c:v>1663.7948717948718</c:v>
                </c:pt>
                <c:pt idx="11">
                  <c:v>1791.7948717948718</c:v>
                </c:pt>
                <c:pt idx="12">
                  <c:v>1919.7948717948718</c:v>
                </c:pt>
                <c:pt idx="13">
                  <c:v>2047.7948717948718</c:v>
                </c:pt>
                <c:pt idx="14">
                  <c:v>2175.7948717948716</c:v>
                </c:pt>
                <c:pt idx="15">
                  <c:v>2303.7948717948716</c:v>
                </c:pt>
                <c:pt idx="16">
                  <c:v>2431.7948717948716</c:v>
                </c:pt>
                <c:pt idx="17">
                  <c:v>2559.7948717948716</c:v>
                </c:pt>
                <c:pt idx="18">
                  <c:v>2687.7948717948716</c:v>
                </c:pt>
                <c:pt idx="19">
                  <c:v>2815.7948717948716</c:v>
                </c:pt>
                <c:pt idx="20">
                  <c:v>2943.7948717948716</c:v>
                </c:pt>
                <c:pt idx="21">
                  <c:v>3071.7948717948716</c:v>
                </c:pt>
                <c:pt idx="22">
                  <c:v>3199.7948717948716</c:v>
                </c:pt>
                <c:pt idx="23">
                  <c:v>3327.7948717948716</c:v>
                </c:pt>
                <c:pt idx="24">
                  <c:v>3455.7948717948716</c:v>
                </c:pt>
                <c:pt idx="25">
                  <c:v>3583.7948717948716</c:v>
                </c:pt>
                <c:pt idx="26">
                  <c:v>3711.7948717948716</c:v>
                </c:pt>
                <c:pt idx="27">
                  <c:v>3839.7948717948716</c:v>
                </c:pt>
                <c:pt idx="28">
                  <c:v>3967.7948717948716</c:v>
                </c:pt>
                <c:pt idx="29">
                  <c:v>4095.7948717948716</c:v>
                </c:pt>
                <c:pt idx="30">
                  <c:v>4223.7948717948721</c:v>
                </c:pt>
                <c:pt idx="31">
                  <c:v>4351.7948717948721</c:v>
                </c:pt>
                <c:pt idx="32">
                  <c:v>4479.7948717948721</c:v>
                </c:pt>
                <c:pt idx="33">
                  <c:v>4607.7948717948721</c:v>
                </c:pt>
                <c:pt idx="34">
                  <c:v>4735.7948717948721</c:v>
                </c:pt>
                <c:pt idx="35">
                  <c:v>4863.7948717948721</c:v>
                </c:pt>
                <c:pt idx="36">
                  <c:v>4991.7948717948721</c:v>
                </c:pt>
                <c:pt idx="37">
                  <c:v>5119.7948717948721</c:v>
                </c:pt>
                <c:pt idx="38">
                  <c:v>5247.7948717948721</c:v>
                </c:pt>
                <c:pt idx="39">
                  <c:v>5375.7948717948721</c:v>
                </c:pt>
                <c:pt idx="40">
                  <c:v>5503.7948717948721</c:v>
                </c:pt>
                <c:pt idx="41">
                  <c:v>5631.7948717948721</c:v>
                </c:pt>
                <c:pt idx="42">
                  <c:v>5759.7948717948721</c:v>
                </c:pt>
                <c:pt idx="43">
                  <c:v>5887.7948717948721</c:v>
                </c:pt>
                <c:pt idx="44">
                  <c:v>6015.7948717948721</c:v>
                </c:pt>
                <c:pt idx="45">
                  <c:v>6143.7948717948721</c:v>
                </c:pt>
                <c:pt idx="46">
                  <c:v>6271.7948717948721</c:v>
                </c:pt>
                <c:pt idx="47">
                  <c:v>6399.7948717948721</c:v>
                </c:pt>
                <c:pt idx="48">
                  <c:v>6527.7948717948721</c:v>
                </c:pt>
                <c:pt idx="49">
                  <c:v>6655.7948717948721</c:v>
                </c:pt>
                <c:pt idx="50">
                  <c:v>6783.7948717948721</c:v>
                </c:pt>
                <c:pt idx="51">
                  <c:v>6911.7948717948721</c:v>
                </c:pt>
                <c:pt idx="52">
                  <c:v>7039.7948717948721</c:v>
                </c:pt>
                <c:pt idx="53">
                  <c:v>7167.7948717948721</c:v>
                </c:pt>
                <c:pt idx="54">
                  <c:v>7295.7948717948721</c:v>
                </c:pt>
                <c:pt idx="55">
                  <c:v>7423.7948717948721</c:v>
                </c:pt>
                <c:pt idx="56">
                  <c:v>7551.7948717948721</c:v>
                </c:pt>
                <c:pt idx="57">
                  <c:v>7679.7948717948721</c:v>
                </c:pt>
                <c:pt idx="58">
                  <c:v>7807.7948717948721</c:v>
                </c:pt>
                <c:pt idx="59">
                  <c:v>7935.7948717948721</c:v>
                </c:pt>
                <c:pt idx="60">
                  <c:v>8063.7948717948721</c:v>
                </c:pt>
                <c:pt idx="61">
                  <c:v>8191.7948717948721</c:v>
                </c:pt>
                <c:pt idx="62">
                  <c:v>8319.7948717948711</c:v>
                </c:pt>
                <c:pt idx="63">
                  <c:v>8447.7948717948711</c:v>
                </c:pt>
                <c:pt idx="64">
                  <c:v>8575.7948717948711</c:v>
                </c:pt>
                <c:pt idx="65">
                  <c:v>8703.7948717948711</c:v>
                </c:pt>
                <c:pt idx="66">
                  <c:v>8831.7948717948711</c:v>
                </c:pt>
                <c:pt idx="67">
                  <c:v>8959.7948717948711</c:v>
                </c:pt>
                <c:pt idx="68">
                  <c:v>9087.7948717948711</c:v>
                </c:pt>
                <c:pt idx="69">
                  <c:v>9215.7948717948711</c:v>
                </c:pt>
                <c:pt idx="70">
                  <c:v>9343.7948717948711</c:v>
                </c:pt>
                <c:pt idx="71">
                  <c:v>9471.7948717948711</c:v>
                </c:pt>
                <c:pt idx="72">
                  <c:v>9599.7948717948711</c:v>
                </c:pt>
                <c:pt idx="73">
                  <c:v>9727.7948717948711</c:v>
                </c:pt>
                <c:pt idx="74">
                  <c:v>9855.7948717948711</c:v>
                </c:pt>
                <c:pt idx="75">
                  <c:v>9983.7948717948711</c:v>
                </c:pt>
                <c:pt idx="76">
                  <c:v>10111.794871794871</c:v>
                </c:pt>
                <c:pt idx="77">
                  <c:v>10239.794871794871</c:v>
                </c:pt>
                <c:pt idx="78">
                  <c:v>10367.794871794871</c:v>
                </c:pt>
                <c:pt idx="79">
                  <c:v>10495.794871794871</c:v>
                </c:pt>
                <c:pt idx="80">
                  <c:v>10623.794871794871</c:v>
                </c:pt>
                <c:pt idx="81">
                  <c:v>10751.794871794871</c:v>
                </c:pt>
                <c:pt idx="82">
                  <c:v>10879.794871794871</c:v>
                </c:pt>
                <c:pt idx="83">
                  <c:v>11007.794871794871</c:v>
                </c:pt>
                <c:pt idx="84">
                  <c:v>11135.794871794871</c:v>
                </c:pt>
                <c:pt idx="85">
                  <c:v>11263.794871794871</c:v>
                </c:pt>
                <c:pt idx="86">
                  <c:v>11391.794871794871</c:v>
                </c:pt>
                <c:pt idx="87">
                  <c:v>11519.794871794871</c:v>
                </c:pt>
                <c:pt idx="88">
                  <c:v>11647.794871794871</c:v>
                </c:pt>
                <c:pt idx="89">
                  <c:v>11775.794871794871</c:v>
                </c:pt>
                <c:pt idx="90">
                  <c:v>11903.794871794871</c:v>
                </c:pt>
                <c:pt idx="91">
                  <c:v>12031.794871794871</c:v>
                </c:pt>
                <c:pt idx="92">
                  <c:v>12159.794871794871</c:v>
                </c:pt>
                <c:pt idx="93">
                  <c:v>12287.794871794871</c:v>
                </c:pt>
                <c:pt idx="94">
                  <c:v>12415.794871794871</c:v>
                </c:pt>
                <c:pt idx="95">
                  <c:v>12543.794871794871</c:v>
                </c:pt>
                <c:pt idx="96">
                  <c:v>12671.794871794871</c:v>
                </c:pt>
                <c:pt idx="97">
                  <c:v>12799.794871794871</c:v>
                </c:pt>
                <c:pt idx="98">
                  <c:v>12927.794871794871</c:v>
                </c:pt>
                <c:pt idx="99">
                  <c:v>13055.794871794871</c:v>
                </c:pt>
                <c:pt idx="100">
                  <c:v>13183.794871794871</c:v>
                </c:pt>
                <c:pt idx="101">
                  <c:v>13311.794871794871</c:v>
                </c:pt>
                <c:pt idx="102">
                  <c:v>13439.794871794871</c:v>
                </c:pt>
                <c:pt idx="103">
                  <c:v>13567.794871794871</c:v>
                </c:pt>
                <c:pt idx="104">
                  <c:v>13695.794871794871</c:v>
                </c:pt>
                <c:pt idx="105">
                  <c:v>13823.794871794871</c:v>
                </c:pt>
                <c:pt idx="106">
                  <c:v>13951.794871794871</c:v>
                </c:pt>
                <c:pt idx="107">
                  <c:v>14079.794871794871</c:v>
                </c:pt>
                <c:pt idx="108">
                  <c:v>14207.794871794871</c:v>
                </c:pt>
                <c:pt idx="109">
                  <c:v>14335.794871794871</c:v>
                </c:pt>
                <c:pt idx="110">
                  <c:v>14463.794871794871</c:v>
                </c:pt>
                <c:pt idx="111">
                  <c:v>14591.794871794871</c:v>
                </c:pt>
                <c:pt idx="112">
                  <c:v>14719.794871794871</c:v>
                </c:pt>
                <c:pt idx="113">
                  <c:v>14847.794871794871</c:v>
                </c:pt>
                <c:pt idx="114">
                  <c:v>14975.794871794871</c:v>
                </c:pt>
                <c:pt idx="115">
                  <c:v>15103.794871794871</c:v>
                </c:pt>
                <c:pt idx="116">
                  <c:v>15231.794871794871</c:v>
                </c:pt>
                <c:pt idx="117">
                  <c:v>15359.794871794871</c:v>
                </c:pt>
                <c:pt idx="118">
                  <c:v>15487.794871794871</c:v>
                </c:pt>
                <c:pt idx="119">
                  <c:v>15615.794871794871</c:v>
                </c:pt>
                <c:pt idx="120">
                  <c:v>15743.794871794871</c:v>
                </c:pt>
                <c:pt idx="121">
                  <c:v>15871.794871794871</c:v>
                </c:pt>
                <c:pt idx="122">
                  <c:v>15999.794871794871</c:v>
                </c:pt>
                <c:pt idx="123">
                  <c:v>16127.794871794871</c:v>
                </c:pt>
                <c:pt idx="124">
                  <c:v>16255.794871794871</c:v>
                </c:pt>
                <c:pt idx="125">
                  <c:v>16383.794871794871</c:v>
                </c:pt>
                <c:pt idx="126">
                  <c:v>16511.794871794875</c:v>
                </c:pt>
                <c:pt idx="127">
                  <c:v>16639.794871794875</c:v>
                </c:pt>
                <c:pt idx="128">
                  <c:v>16767.794871794875</c:v>
                </c:pt>
                <c:pt idx="129">
                  <c:v>16895.794871794875</c:v>
                </c:pt>
                <c:pt idx="130">
                  <c:v>17023.794871794875</c:v>
                </c:pt>
                <c:pt idx="131">
                  <c:v>17151.794871794875</c:v>
                </c:pt>
                <c:pt idx="132">
                  <c:v>17279.794871794875</c:v>
                </c:pt>
                <c:pt idx="133">
                  <c:v>17407.794871794875</c:v>
                </c:pt>
                <c:pt idx="134">
                  <c:v>17535.794871794875</c:v>
                </c:pt>
                <c:pt idx="135">
                  <c:v>17663.794871794875</c:v>
                </c:pt>
                <c:pt idx="136">
                  <c:v>17791.794871794875</c:v>
                </c:pt>
                <c:pt idx="137">
                  <c:v>17919.794871794875</c:v>
                </c:pt>
                <c:pt idx="138">
                  <c:v>18047.794871794875</c:v>
                </c:pt>
                <c:pt idx="139">
                  <c:v>18175.794871794875</c:v>
                </c:pt>
                <c:pt idx="140">
                  <c:v>18303.794871794875</c:v>
                </c:pt>
                <c:pt idx="141">
                  <c:v>18431.794871794875</c:v>
                </c:pt>
                <c:pt idx="142">
                  <c:v>18559.794871794875</c:v>
                </c:pt>
                <c:pt idx="143">
                  <c:v>18687.794871794875</c:v>
                </c:pt>
                <c:pt idx="144">
                  <c:v>18815.794871794875</c:v>
                </c:pt>
                <c:pt idx="145">
                  <c:v>18943.794871794875</c:v>
                </c:pt>
                <c:pt idx="146">
                  <c:v>19071.794871794875</c:v>
                </c:pt>
                <c:pt idx="147">
                  <c:v>19199.794871794875</c:v>
                </c:pt>
                <c:pt idx="148">
                  <c:v>19327.794871794875</c:v>
                </c:pt>
                <c:pt idx="149">
                  <c:v>19455.794871794875</c:v>
                </c:pt>
                <c:pt idx="150">
                  <c:v>19583.794871794875</c:v>
                </c:pt>
                <c:pt idx="151">
                  <c:v>19711.794871794875</c:v>
                </c:pt>
                <c:pt idx="152">
                  <c:v>19839.794871794875</c:v>
                </c:pt>
                <c:pt idx="153">
                  <c:v>19967.794871794875</c:v>
                </c:pt>
                <c:pt idx="154">
                  <c:v>20095.794871794875</c:v>
                </c:pt>
                <c:pt idx="155">
                  <c:v>20223.794871794875</c:v>
                </c:pt>
                <c:pt idx="156">
                  <c:v>20351.794871794875</c:v>
                </c:pt>
                <c:pt idx="157">
                  <c:v>20479.794871794875</c:v>
                </c:pt>
                <c:pt idx="158">
                  <c:v>20607.794871794875</c:v>
                </c:pt>
                <c:pt idx="159">
                  <c:v>20735.794871794875</c:v>
                </c:pt>
                <c:pt idx="160">
                  <c:v>20863.794871794875</c:v>
                </c:pt>
                <c:pt idx="161">
                  <c:v>20991.794871794875</c:v>
                </c:pt>
                <c:pt idx="162">
                  <c:v>21119.794871794875</c:v>
                </c:pt>
                <c:pt idx="163">
                  <c:v>21247.794871794875</c:v>
                </c:pt>
                <c:pt idx="164">
                  <c:v>21375.794871794875</c:v>
                </c:pt>
                <c:pt idx="165">
                  <c:v>21503.794871794875</c:v>
                </c:pt>
                <c:pt idx="166">
                  <c:v>21631.794871794875</c:v>
                </c:pt>
                <c:pt idx="167">
                  <c:v>21759.794871794875</c:v>
                </c:pt>
                <c:pt idx="168">
                  <c:v>21887.794871794875</c:v>
                </c:pt>
                <c:pt idx="169">
                  <c:v>22015.794871794875</c:v>
                </c:pt>
                <c:pt idx="170">
                  <c:v>22143.794871794875</c:v>
                </c:pt>
                <c:pt idx="171">
                  <c:v>22271.794871794875</c:v>
                </c:pt>
                <c:pt idx="172">
                  <c:v>22399.794871794875</c:v>
                </c:pt>
                <c:pt idx="173">
                  <c:v>22527.794871794875</c:v>
                </c:pt>
                <c:pt idx="174">
                  <c:v>22655.794871794875</c:v>
                </c:pt>
                <c:pt idx="175">
                  <c:v>22783.794871794875</c:v>
                </c:pt>
                <c:pt idx="176">
                  <c:v>22911.794871794875</c:v>
                </c:pt>
                <c:pt idx="177">
                  <c:v>23039.794871794875</c:v>
                </c:pt>
                <c:pt idx="178">
                  <c:v>23167.794871794875</c:v>
                </c:pt>
                <c:pt idx="179">
                  <c:v>23295.794871794875</c:v>
                </c:pt>
                <c:pt idx="180">
                  <c:v>23423.794871794875</c:v>
                </c:pt>
                <c:pt idx="181">
                  <c:v>23551.794871794875</c:v>
                </c:pt>
                <c:pt idx="182">
                  <c:v>23679.794871794875</c:v>
                </c:pt>
                <c:pt idx="183">
                  <c:v>23807.794871794875</c:v>
                </c:pt>
                <c:pt idx="184">
                  <c:v>23935.794871794875</c:v>
                </c:pt>
                <c:pt idx="185">
                  <c:v>24063.794871794875</c:v>
                </c:pt>
                <c:pt idx="186">
                  <c:v>24191.794871794875</c:v>
                </c:pt>
                <c:pt idx="187">
                  <c:v>24319.794871794875</c:v>
                </c:pt>
                <c:pt idx="188">
                  <c:v>24447.794871794875</c:v>
                </c:pt>
                <c:pt idx="189">
                  <c:v>24575.794871794875</c:v>
                </c:pt>
                <c:pt idx="190">
                  <c:v>24703.794871794875</c:v>
                </c:pt>
                <c:pt idx="191">
                  <c:v>24831.794871794875</c:v>
                </c:pt>
                <c:pt idx="192">
                  <c:v>24959.794871794875</c:v>
                </c:pt>
                <c:pt idx="193">
                  <c:v>25087.794871794875</c:v>
                </c:pt>
                <c:pt idx="194">
                  <c:v>25215.794871794875</c:v>
                </c:pt>
                <c:pt idx="195">
                  <c:v>25343.794871794875</c:v>
                </c:pt>
                <c:pt idx="196">
                  <c:v>25471.794871794875</c:v>
                </c:pt>
                <c:pt idx="197">
                  <c:v>25599.794871794875</c:v>
                </c:pt>
                <c:pt idx="198">
                  <c:v>25727.794871794875</c:v>
                </c:pt>
                <c:pt idx="199">
                  <c:v>25855.794871794875</c:v>
                </c:pt>
                <c:pt idx="200">
                  <c:v>25983.794871794875</c:v>
                </c:pt>
                <c:pt idx="201">
                  <c:v>26111.794871794875</c:v>
                </c:pt>
                <c:pt idx="202">
                  <c:v>26239.794871794875</c:v>
                </c:pt>
                <c:pt idx="203">
                  <c:v>26367.794871794875</c:v>
                </c:pt>
                <c:pt idx="204">
                  <c:v>26495.794871794875</c:v>
                </c:pt>
                <c:pt idx="205">
                  <c:v>26623.794871794875</c:v>
                </c:pt>
                <c:pt idx="206">
                  <c:v>26751.794871794875</c:v>
                </c:pt>
              </c:numCache>
            </c:numRef>
          </c:xVal>
          <c:yVal>
            <c:numRef>
              <c:f>'[Chart in Microsoft PowerPoint]FailureRate Run-In Censored (2'!$M$7:$M$395</c:f>
              <c:numCache>
                <c:formatCode>General</c:formatCode>
                <c:ptCount val="389"/>
                <c:pt idx="0">
                  <c:v>3.4513044626198046E-4</c:v>
                </c:pt>
                <c:pt idx="1">
                  <c:v>2.4389102928483135E-4</c:v>
                </c:pt>
                <c:pt idx="2">
                  <c:v>1.9509718437500938E-4</c:v>
                </c:pt>
                <c:pt idx="3">
                  <c:v>1.625722997770917E-4</c:v>
                </c:pt>
                <c:pt idx="4">
                  <c:v>1.3934236731524027E-4</c:v>
                </c:pt>
                <c:pt idx="5">
                  <c:v>1.2192108155993873E-4</c:v>
                </c:pt>
                <c:pt idx="6">
                  <c:v>1.0837188211320645E-4</c:v>
                </c:pt>
                <c:pt idx="7">
                  <c:v>9.7532956894639237E-5</c:v>
                </c:pt>
                <c:pt idx="8">
                  <c:v>8.8665032502645234E-5</c:v>
                </c:pt>
                <c:pt idx="9">
                  <c:v>8.1275292916475794E-5</c:v>
                </c:pt>
                <c:pt idx="10">
                  <c:v>7.5022576509142428E-5</c:v>
                </c:pt>
                <c:pt idx="11">
                  <c:v>6.9663207563326187E-5</c:v>
                </c:pt>
                <c:pt idx="12">
                  <c:v>6.501849749606307E-5</c:v>
                </c:pt>
                <c:pt idx="13">
                  <c:v>6.0954434344951844E-5</c:v>
                </c:pt>
                <c:pt idx="14">
                  <c:v>5.7368541346813815E-5</c:v>
                </c:pt>
                <c:pt idx="15">
                  <c:v>5.4181116380166878E-5</c:v>
                </c:pt>
                <c:pt idx="16">
                  <c:v>5.1329238132910515E-5</c:v>
                </c:pt>
                <c:pt idx="17">
                  <c:v>4.876257056379952E-5</c:v>
                </c:pt>
                <c:pt idx="18">
                  <c:v>4.6440366180695577E-5</c:v>
                </c:pt>
                <c:pt idx="19">
                  <c:v>4.4329286666107249E-5</c:v>
                </c:pt>
                <c:pt idx="20">
                  <c:v>4.2401792074813896E-5</c:v>
                </c:pt>
                <c:pt idx="21">
                  <c:v>4.063493275897524E-5</c:v>
                </c:pt>
                <c:pt idx="22">
                  <c:v>3.900943124980154E-5</c:v>
                </c:pt>
                <c:pt idx="23">
                  <c:v>3.7508976025744574E-5</c:v>
                </c:pt>
                <c:pt idx="24">
                  <c:v>3.6119672230406252E-5</c:v>
                </c:pt>
                <c:pt idx="25">
                  <c:v>3.4829610100489627E-5</c:v>
                </c:pt>
                <c:pt idx="26">
                  <c:v>3.3628522689453118E-5</c:v>
                </c:pt>
                <c:pt idx="27">
                  <c:v>3.2507512050091041E-5</c:v>
                </c:pt>
                <c:pt idx="28">
                  <c:v>3.1458828416773726E-5</c:v>
                </c:pt>
                <c:pt idx="29">
                  <c:v>3.047569079309131E-5</c:v>
                </c:pt>
                <c:pt idx="30">
                  <c:v>2.9552140161510088E-5</c:v>
                </c:pt>
                <c:pt idx="31">
                  <c:v>2.8682918598428197E-5</c:v>
                </c:pt>
                <c:pt idx="32">
                  <c:v>2.7863369113313533E-5</c:v>
                </c:pt>
                <c:pt idx="33">
                  <c:v>2.7089352182061801E-5</c:v>
                </c:pt>
                <c:pt idx="34">
                  <c:v>2.6357175816071996E-5</c:v>
                </c:pt>
                <c:pt idx="35">
                  <c:v>2.5663536673512469E-5</c:v>
                </c:pt>
                <c:pt idx="36">
                  <c:v>2.5005470230764505E-5</c:v>
                </c:pt>
                <c:pt idx="37">
                  <c:v>2.4380308428448824E-5</c:v>
                </c:pt>
                <c:pt idx="38">
                  <c:v>2.3785643515836853E-5</c:v>
                </c:pt>
                <c:pt idx="39">
                  <c:v>2.3219297060543145E-5</c:v>
                </c:pt>
                <c:pt idx="40">
                  <c:v>2.2679293282607958E-5</c:v>
                </c:pt>
                <c:pt idx="41">
                  <c:v>2.2163836024973745E-5</c:v>
                </c:pt>
                <c:pt idx="42">
                  <c:v>2.1671288794674101E-5</c:v>
                </c:pt>
                <c:pt idx="43">
                  <c:v>2.1200157407436651E-5</c:v>
                </c:pt>
                <c:pt idx="44">
                  <c:v>2.0749074847944016E-5</c:v>
                </c:pt>
                <c:pt idx="45">
                  <c:v>2.0316788022625425E-5</c:v>
                </c:pt>
                <c:pt idx="46">
                  <c:v>1.9902146134608473E-5</c:v>
                </c:pt>
                <c:pt idx="47">
                  <c:v>1.9504090453721409E-5</c:v>
                </c:pt>
                <c:pt idx="48">
                  <c:v>1.912164529006235E-5</c:v>
                </c:pt>
                <c:pt idx="49">
                  <c:v>1.875391000911191E-5</c:v>
                </c:pt>
                <c:pt idx="50">
                  <c:v>1.8400051950822598E-5</c:v>
                </c:pt>
                <c:pt idx="51">
                  <c:v>1.8059300135499456E-5</c:v>
                </c:pt>
                <c:pt idx="52">
                  <c:v>1.7730939656331892E-5</c:v>
                </c:pt>
                <c:pt idx="53">
                  <c:v>1.7414306672742871E-5</c:v>
                </c:pt>
                <c:pt idx="54">
                  <c:v>1.7108783930768806E-5</c:v>
                </c:pt>
                <c:pt idx="55">
                  <c:v>1.6813796746861215E-5</c:v>
                </c:pt>
                <c:pt idx="56">
                  <c:v>1.6528809400126419E-5</c:v>
                </c:pt>
                <c:pt idx="57">
                  <c:v>1.6253321885350949E-5</c:v>
                </c:pt>
                <c:pt idx="58">
                  <c:v>1.5986866985409824E-5</c:v>
                </c:pt>
                <c:pt idx="59">
                  <c:v>1.5729007626997549E-5</c:v>
                </c:pt>
                <c:pt idx="60">
                  <c:v>1.5479334488200611E-5</c:v>
                </c:pt>
                <c:pt idx="61">
                  <c:v>1.52374638303657E-5</c:v>
                </c:pt>
                <c:pt idx="62">
                  <c:v>1.5003035530108095E-5</c:v>
                </c:pt>
                <c:pt idx="63">
                  <c:v>1.4775711290232722E-5</c:v>
                </c:pt>
                <c:pt idx="64">
                  <c:v>1.4555173010875073E-5</c:v>
                </c:pt>
                <c:pt idx="65">
                  <c:v>1.4341121304368367E-5</c:v>
                </c:pt>
                <c:pt idx="66">
                  <c:v>1.4133274139255699E-5</c:v>
                </c:pt>
                <c:pt idx="67">
                  <c:v>1.3931365600532386E-5</c:v>
                </c:pt>
                <c:pt idx="68">
                  <c:v>1.3735144754658919E-5</c:v>
                </c:pt>
                <c:pt idx="69">
                  <c:v>1.3544374609158283E-5</c:v>
                </c:pt>
                <c:pt idx="70">
                  <c:v>1.3358831157727694E-5</c:v>
                </c:pt>
                <c:pt idx="71">
                  <c:v>1.3178302502775402E-5</c:v>
                </c:pt>
                <c:pt idx="72">
                  <c:v>1.3002588048156032E-5</c:v>
                </c:pt>
                <c:pt idx="73">
                  <c:v>1.2831497755638701E-5</c:v>
                </c:pt>
                <c:pt idx="74">
                  <c:v>1.2664851459313884E-5</c:v>
                </c:pt>
                <c:pt idx="75">
                  <c:v>1.2502478232739293E-5</c:v>
                </c:pt>
                <c:pt idx="76">
                  <c:v>1.234421580415162E-5</c:v>
                </c:pt>
                <c:pt idx="77">
                  <c:v>1.2189910015538256E-5</c:v>
                </c:pt>
                <c:pt idx="78">
                  <c:v>1.2039414321778569E-5</c:v>
                </c:pt>
                <c:pt idx="79">
                  <c:v>1.1892589326434111E-5</c:v>
                </c:pt>
                <c:pt idx="80">
                  <c:v>1.1749302351096796E-5</c:v>
                </c:pt>
                <c:pt idx="81">
                  <c:v>1.1609427035498505E-5</c:v>
                </c:pt>
                <c:pt idx="82">
                  <c:v>1.1472842965848794E-5</c:v>
                </c:pt>
                <c:pt idx="83">
                  <c:v>1.1339435329102997E-5</c:v>
                </c:pt>
                <c:pt idx="84">
                  <c:v>1.1209094591074367E-5</c:v>
                </c:pt>
                <c:pt idx="85">
                  <c:v>1.1081716196493493E-5</c:v>
                </c:pt>
                <c:pt idx="86">
                  <c:v>1.0957200289288813E-5</c:v>
                </c:pt>
                <c:pt idx="87">
                  <c:v>1.0835451451515414E-5</c:v>
                </c:pt>
                <c:pt idx="88">
                  <c:v>1.0716378459497635E-5</c:v>
                </c:pt>
                <c:pt idx="89">
                  <c:v>1.0599894055875664E-5</c:v>
                </c:pt>
                <c:pt idx="90">
                  <c:v>1.0485914736359086E-5</c:v>
                </c:pt>
                <c:pt idx="91">
                  <c:v>1.0374360550092135E-5</c:v>
                </c:pt>
                <c:pt idx="92">
                  <c:v>1.0265154912627645E-5</c:v>
                </c:pt>
                <c:pt idx="93">
                  <c:v>1.0158224430590359E-5</c:v>
                </c:pt>
                <c:pt idx="94">
                  <c:v>1.0053498737185953E-5</c:v>
                </c:pt>
                <c:pt idx="95">
                  <c:v>9.9509103377811359E-6</c:v>
                </c:pt>
                <c:pt idx="96">
                  <c:v>9.8503944648426419E-6</c:v>
                </c:pt>
                <c:pt idx="97">
                  <c:v>9.7518889415800602E-6</c:v>
                </c:pt>
                <c:pt idx="98">
                  <c:v>9.6553340536891954E-6</c:v>
                </c:pt>
                <c:pt idx="99">
                  <c:v>9.560672428640064E-6</c:v>
                </c:pt>
                <c:pt idx="100">
                  <c:v>9.4678489219967665E-6</c:v>
                </c:pt>
                <c:pt idx="101">
                  <c:v>9.3768105102959279E-6</c:v>
                </c:pt>
                <c:pt idx="102">
                  <c:v>9.2875061900464634E-6</c:v>
                </c:pt>
                <c:pt idx="103">
                  <c:v>9.199886882446429E-6</c:v>
                </c:pt>
                <c:pt idx="104">
                  <c:v>9.1139053434429318E-6</c:v>
                </c:pt>
                <c:pt idx="105">
                  <c:v>9.029516078788773E-6</c:v>
                </c:pt>
                <c:pt idx="106">
                  <c:v>8.946675263774964E-6</c:v>
                </c:pt>
                <c:pt idx="107">
                  <c:v>8.8653406673415134E-6</c:v>
                </c:pt>
                <c:pt idx="108">
                  <c:v>8.7854715802904034E-6</c:v>
                </c:pt>
                <c:pt idx="109">
                  <c:v>8.7070287473443452E-6</c:v>
                </c:pt>
                <c:pt idx="110">
                  <c:v>8.6299743028130954E-6</c:v>
                </c:pt>
                <c:pt idx="111">
                  <c:v>8.5542717096458035E-6</c:v>
                </c:pt>
                <c:pt idx="112">
                  <c:v>8.4798857016632645E-6</c:v>
                </c:pt>
                <c:pt idx="113">
                  <c:v>8.4067822287782234E-6</c:v>
                </c:pt>
                <c:pt idx="114">
                  <c:v>8.3349284050249181E-6</c:v>
                </c:pt>
                <c:pt idx="115">
                  <c:v>8.2642924592312227E-6</c:v>
                </c:pt>
                <c:pt idx="116">
                  <c:v>8.1948436881779565E-6</c:v>
                </c:pt>
                <c:pt idx="117">
                  <c:v>8.1265524121002447E-6</c:v>
                </c:pt>
                <c:pt idx="118">
                  <c:v>8.0593899323954566E-6</c:v>
                </c:pt>
                <c:pt idx="119">
                  <c:v>7.9933284914111179E-6</c:v>
                </c:pt>
                <c:pt idx="120">
                  <c:v>7.9283412341943969E-6</c:v>
                </c:pt>
                <c:pt idx="121">
                  <c:v>7.8644021720924607E-6</c:v>
                </c:pt>
                <c:pt idx="122">
                  <c:v>7.8014861481000294E-6</c:v>
                </c:pt>
                <c:pt idx="123">
                  <c:v>7.7395688038570677E-6</c:v>
                </c:pt>
                <c:pt idx="124">
                  <c:v>7.6786265482056636E-6</c:v>
                </c:pt>
                <c:pt idx="125">
                  <c:v>7.6186365272208217E-6</c:v>
                </c:pt>
                <c:pt idx="126">
                  <c:v>7.5595765956351844E-6</c:v>
                </c:pt>
                <c:pt idx="127">
                  <c:v>7.5014252895826405E-6</c:v>
                </c:pt>
                <c:pt idx="128">
                  <c:v>7.4441618005903152E-6</c:v>
                </c:pt>
                <c:pt idx="129">
                  <c:v>7.3877659507527795E-6</c:v>
                </c:pt>
                <c:pt idx="130">
                  <c:v>7.3322181690262106E-6</c:v>
                </c:pt>
                <c:pt idx="131">
                  <c:v>7.2774994685840364E-6</c:v>
                </c:pt>
                <c:pt idx="132">
                  <c:v>7.2235914251790055E-6</c:v>
                </c:pt>
                <c:pt idx="133">
                  <c:v>7.1704761564598725E-6</c:v>
                </c:pt>
                <c:pt idx="134">
                  <c:v>7.1181363021939505E-6</c:v>
                </c:pt>
                <c:pt idx="135">
                  <c:v>7.0665550053495387E-6</c:v>
                </c:pt>
                <c:pt idx="136">
                  <c:v>7.0157158939949753E-6</c:v>
                </c:pt>
                <c:pt idx="137">
                  <c:v>6.9656030639734218E-6</c:v>
                </c:pt>
                <c:pt idx="138">
                  <c:v>6.9162010623149266E-6</c:v>
                </c:pt>
                <c:pt idx="139">
                  <c:v>6.867494871349377E-6</c:v>
                </c:pt>
                <c:pt idx="140">
                  <c:v>6.8194698934860551E-6</c:v>
                </c:pt>
                <c:pt idx="141">
                  <c:v>6.7721119366273914E-6</c:v>
                </c:pt>
                <c:pt idx="142">
                  <c:v>6.7254072001862768E-6</c:v>
                </c:pt>
                <c:pt idx="143">
                  <c:v>6.6793422616780368E-6</c:v>
                </c:pt>
                <c:pt idx="144">
                  <c:v>6.6339040638596505E-6</c:v>
                </c:pt>
                <c:pt idx="145">
                  <c:v>6.5890799023903825E-6</c:v>
                </c:pt>
                <c:pt idx="146">
                  <c:v>6.5448574139892898E-6</c:v>
                </c:pt>
                <c:pt idx="147">
                  <c:v>6.5012245650664453E-6</c:v>
                </c:pt>
                <c:pt idx="148">
                  <c:v>6.4581696408058987E-6</c:v>
                </c:pt>
                <c:pt idx="149">
                  <c:v>6.4156812346795802E-6</c:v>
                </c:pt>
                <c:pt idx="150">
                  <c:v>6.3737482383724297E-6</c:v>
                </c:pt>
                <c:pt idx="151">
                  <c:v>6.3323598321000487E-6</c:v>
                </c:pt>
                <c:pt idx="152">
                  <c:v>6.2915054753011739E-6</c:v>
                </c:pt>
                <c:pt idx="153">
                  <c:v>6.2511748976881146E-6</c:v>
                </c:pt>
                <c:pt idx="154">
                  <c:v>6.2113580906392377E-6</c:v>
                </c:pt>
                <c:pt idx="155">
                  <c:v>6.1720452989183016E-6</c:v>
                </c:pt>
                <c:pt idx="156">
                  <c:v>6.1332270127062859E-6</c:v>
                </c:pt>
                <c:pt idx="157">
                  <c:v>6.0948939599320332E-6</c:v>
                </c:pt>
                <c:pt idx="158">
                  <c:v>6.0570370988886869E-6</c:v>
                </c:pt>
                <c:pt idx="159">
                  <c:v>6.0196476111236286E-6</c:v>
                </c:pt>
                <c:pt idx="160">
                  <c:v>5.982716894590105E-6</c:v>
                </c:pt>
                <c:pt idx="161">
                  <c:v>5.9462365570494374E-6</c:v>
                </c:pt>
                <c:pt idx="162">
                  <c:v>5.9101984097131308E-6</c:v>
                </c:pt>
                <c:pt idx="163">
                  <c:v>5.874594461114799E-6</c:v>
                </c:pt>
                <c:pt idx="164">
                  <c:v>5.8394169112022634E-6</c:v>
                </c:pt>
                <c:pt idx="165">
                  <c:v>5.8046581456406421E-6</c:v>
                </c:pt>
                <c:pt idx="166">
                  <c:v>5.7703107303177113E-6</c:v>
                </c:pt>
                <c:pt idx="167">
                  <c:v>5.736367406043177E-6</c:v>
                </c:pt>
                <c:pt idx="168">
                  <c:v>5.7028210834339648E-6</c:v>
                </c:pt>
                <c:pt idx="169">
                  <c:v>5.6696648379779016E-6</c:v>
                </c:pt>
                <c:pt idx="170">
                  <c:v>5.6368919052686339E-6</c:v>
                </c:pt>
                <c:pt idx="171">
                  <c:v>5.6044956764048287E-6</c:v>
                </c:pt>
                <c:pt idx="172">
                  <c:v>5.5724696935471414E-6</c:v>
                </c:pt>
                <c:pt idx="173">
                  <c:v>5.5408076456266376E-6</c:v>
                </c:pt>
                <c:pt idx="174">
                  <c:v>5.509503364198704E-6</c:v>
                </c:pt>
                <c:pt idx="175">
                  <c:v>5.4785508194367047E-6</c:v>
                </c:pt>
                <c:pt idx="176">
                  <c:v>5.447944116259942E-6</c:v>
                </c:pt>
                <c:pt idx="177">
                  <c:v>5.4176774905906777E-6</c:v>
                </c:pt>
                <c:pt idx="178">
                  <c:v>5.3877453057352318E-6</c:v>
                </c:pt>
                <c:pt idx="179">
                  <c:v>5.3581420488843969E-6</c:v>
                </c:pt>
                <c:pt idx="180">
                  <c:v>5.3288623277285798E-6</c:v>
                </c:pt>
                <c:pt idx="181">
                  <c:v>5.2999008671833324E-6</c:v>
                </c:pt>
                <c:pt idx="182">
                  <c:v>5.2712525062210706E-6</c:v>
                </c:pt>
                <c:pt idx="183">
                  <c:v>5.2429121948050135E-6</c:v>
                </c:pt>
                <c:pt idx="184">
                  <c:v>5.2148749909214761E-6</c:v>
                </c:pt>
                <c:pt idx="185">
                  <c:v>5.1871360577069012E-6</c:v>
                </c:pt>
                <c:pt idx="186">
                  <c:v>5.1596906606660816E-6</c:v>
                </c:pt>
                <c:pt idx="187">
                  <c:v>5.1325341649782318E-6</c:v>
                </c:pt>
                <c:pt idx="188">
                  <c:v>5.105662032887696E-6</c:v>
                </c:pt>
                <c:pt idx="189">
                  <c:v>5.0790698211761768E-6</c:v>
                </c:pt>
                <c:pt idx="190">
                  <c:v>5.0527531787135722E-6</c:v>
                </c:pt>
                <c:pt idx="191">
                  <c:v>5.0267078440845421E-6</c:v>
                </c:pt>
                <c:pt idx="192">
                  <c:v>5.0009296432881122E-6</c:v>
                </c:pt>
                <c:pt idx="193">
                  <c:v>4.9754144875077001E-6</c:v>
                </c:pt>
                <c:pt idx="194">
                  <c:v>4.950158370949053E-6</c:v>
                </c:pt>
                <c:pt idx="195">
                  <c:v>4.9251573687437113E-6</c:v>
                </c:pt>
                <c:pt idx="196">
                  <c:v>4.9004076349156774E-6</c:v>
                </c:pt>
                <c:pt idx="197">
                  <c:v>4.8759054004090918E-6</c:v>
                </c:pt>
                <c:pt idx="198">
                  <c:v>4.8516469711747781E-6</c:v>
                </c:pt>
                <c:pt idx="199">
                  <c:v>4.8276287263136313E-6</c:v>
                </c:pt>
                <c:pt idx="200">
                  <c:v>4.8038471162748722E-6</c:v>
                </c:pt>
                <c:pt idx="201">
                  <c:v>4.7802986611073037E-6</c:v>
                </c:pt>
                <c:pt idx="202">
                  <c:v>4.7569799487617495E-6</c:v>
                </c:pt>
                <c:pt idx="203">
                  <c:v>4.733887633442928E-6</c:v>
                </c:pt>
                <c:pt idx="204">
                  <c:v>4.7110184340091065E-6</c:v>
                </c:pt>
                <c:pt idx="205">
                  <c:v>4.6883691324179194E-6</c:v>
                </c:pt>
                <c:pt idx="206">
                  <c:v>4.6659365722168021E-6</c:v>
                </c:pt>
                <c:pt idx="208">
                  <c:v>214319.24427658832</c:v>
                </c:pt>
                <c:pt idx="209">
                  <c:v>8929.9685115245138</c:v>
                </c:pt>
                <c:pt idx="210">
                  <c:v>24.465667154861681</c:v>
                </c:pt>
              </c:numCache>
            </c:numRef>
          </c:yVal>
          <c:smooth val="1"/>
          <c:extLst>
            <c:ext xmlns:c16="http://schemas.microsoft.com/office/drawing/2014/chart" uri="{C3380CC4-5D6E-409C-BE32-E72D297353CC}">
              <c16:uniqueId val="{00000000-1711-407E-B33E-87EEF745D048}"/>
            </c:ext>
          </c:extLst>
        </c:ser>
        <c:ser>
          <c:idx val="1"/>
          <c:order val="1"/>
          <c:tx>
            <c:v>1 Failure</c:v>
          </c:tx>
          <c:spPr>
            <a:ln w="25400" cap="rnd">
              <a:solidFill>
                <a:schemeClr val="accent2"/>
              </a:solidFill>
              <a:round/>
            </a:ln>
            <a:effectLst/>
          </c:spPr>
          <c:marker>
            <c:symbol val="none"/>
          </c:marker>
          <c:xVal>
            <c:numRef>
              <c:f>'[Chart in Microsoft PowerPoint]FailureRate Run-In Censored (2'!$I$7:$I$213</c:f>
              <c:numCache>
                <c:formatCode>General</c:formatCode>
                <c:ptCount val="207"/>
                <c:pt idx="0">
                  <c:v>361.66666666666657</c:v>
                </c:pt>
                <c:pt idx="1">
                  <c:v>511.79487179487171</c:v>
                </c:pt>
                <c:pt idx="2">
                  <c:v>639.79487179487171</c:v>
                </c:pt>
                <c:pt idx="3">
                  <c:v>767.79487179487171</c:v>
                </c:pt>
                <c:pt idx="4">
                  <c:v>895.79487179487171</c:v>
                </c:pt>
                <c:pt idx="5">
                  <c:v>1023.7948717948717</c:v>
                </c:pt>
                <c:pt idx="6">
                  <c:v>1151.7948717948718</c:v>
                </c:pt>
                <c:pt idx="7">
                  <c:v>1279.7948717948718</c:v>
                </c:pt>
                <c:pt idx="8">
                  <c:v>1407.7948717948718</c:v>
                </c:pt>
                <c:pt idx="9">
                  <c:v>1535.7948717948718</c:v>
                </c:pt>
                <c:pt idx="10">
                  <c:v>1663.7948717948718</c:v>
                </c:pt>
                <c:pt idx="11">
                  <c:v>1791.7948717948718</c:v>
                </c:pt>
                <c:pt idx="12">
                  <c:v>1919.7948717948718</c:v>
                </c:pt>
                <c:pt idx="13">
                  <c:v>2047.7948717948718</c:v>
                </c:pt>
                <c:pt idx="14">
                  <c:v>2175.7948717948716</c:v>
                </c:pt>
                <c:pt idx="15">
                  <c:v>2303.7948717948716</c:v>
                </c:pt>
                <c:pt idx="16">
                  <c:v>2431.7948717948716</c:v>
                </c:pt>
                <c:pt idx="17">
                  <c:v>2559.7948717948716</c:v>
                </c:pt>
                <c:pt idx="18">
                  <c:v>2687.7948717948716</c:v>
                </c:pt>
                <c:pt idx="19">
                  <c:v>2815.7948717948716</c:v>
                </c:pt>
                <c:pt idx="20">
                  <c:v>2943.7948717948716</c:v>
                </c:pt>
                <c:pt idx="21">
                  <c:v>3071.7948717948716</c:v>
                </c:pt>
                <c:pt idx="22">
                  <c:v>3199.7948717948716</c:v>
                </c:pt>
                <c:pt idx="23">
                  <c:v>3327.7948717948716</c:v>
                </c:pt>
                <c:pt idx="24">
                  <c:v>3455.7948717948716</c:v>
                </c:pt>
                <c:pt idx="25">
                  <c:v>3583.7948717948716</c:v>
                </c:pt>
                <c:pt idx="26">
                  <c:v>3711.7948717948716</c:v>
                </c:pt>
                <c:pt idx="27">
                  <c:v>3839.7948717948716</c:v>
                </c:pt>
                <c:pt idx="28">
                  <c:v>3967.7948717948716</c:v>
                </c:pt>
                <c:pt idx="29">
                  <c:v>4095.7948717948716</c:v>
                </c:pt>
                <c:pt idx="30">
                  <c:v>4223.7948717948721</c:v>
                </c:pt>
                <c:pt idx="31">
                  <c:v>4351.7948717948721</c:v>
                </c:pt>
                <c:pt idx="32">
                  <c:v>4479.7948717948721</c:v>
                </c:pt>
                <c:pt idx="33">
                  <c:v>4607.7948717948721</c:v>
                </c:pt>
                <c:pt idx="34">
                  <c:v>4735.7948717948721</c:v>
                </c:pt>
                <c:pt idx="35">
                  <c:v>4863.7948717948721</c:v>
                </c:pt>
                <c:pt idx="36">
                  <c:v>4991.7948717948721</c:v>
                </c:pt>
                <c:pt idx="37">
                  <c:v>5119.7948717948721</c:v>
                </c:pt>
                <c:pt idx="38">
                  <c:v>5247.7948717948721</c:v>
                </c:pt>
                <c:pt idx="39">
                  <c:v>5375.7948717948721</c:v>
                </c:pt>
                <c:pt idx="40">
                  <c:v>5503.7948717948721</c:v>
                </c:pt>
                <c:pt idx="41">
                  <c:v>5631.7948717948721</c:v>
                </c:pt>
                <c:pt idx="42">
                  <c:v>5759.7948717948721</c:v>
                </c:pt>
                <c:pt idx="43">
                  <c:v>5887.7948717948721</c:v>
                </c:pt>
                <c:pt idx="44">
                  <c:v>6015.7948717948721</c:v>
                </c:pt>
                <c:pt idx="45">
                  <c:v>6143.7948717948721</c:v>
                </c:pt>
                <c:pt idx="46">
                  <c:v>6271.7948717948721</c:v>
                </c:pt>
                <c:pt idx="47">
                  <c:v>6399.7948717948721</c:v>
                </c:pt>
                <c:pt idx="48">
                  <c:v>6527.7948717948721</c:v>
                </c:pt>
                <c:pt idx="49">
                  <c:v>6655.7948717948721</c:v>
                </c:pt>
                <c:pt idx="50">
                  <c:v>6783.7948717948721</c:v>
                </c:pt>
                <c:pt idx="51">
                  <c:v>6911.7948717948721</c:v>
                </c:pt>
                <c:pt idx="52">
                  <c:v>7039.7948717948721</c:v>
                </c:pt>
                <c:pt idx="53">
                  <c:v>7167.7948717948721</c:v>
                </c:pt>
                <c:pt idx="54">
                  <c:v>7295.7948717948721</c:v>
                </c:pt>
                <c:pt idx="55">
                  <c:v>7423.7948717948721</c:v>
                </c:pt>
                <c:pt idx="56">
                  <c:v>7551.7948717948721</c:v>
                </c:pt>
                <c:pt idx="57">
                  <c:v>7679.7948717948721</c:v>
                </c:pt>
                <c:pt idx="58">
                  <c:v>7807.7948717948721</c:v>
                </c:pt>
                <c:pt idx="59">
                  <c:v>7935.7948717948721</c:v>
                </c:pt>
                <c:pt idx="60">
                  <c:v>8063.7948717948721</c:v>
                </c:pt>
                <c:pt idx="61">
                  <c:v>8191.7948717948721</c:v>
                </c:pt>
                <c:pt idx="62">
                  <c:v>8319.7948717948711</c:v>
                </c:pt>
                <c:pt idx="63">
                  <c:v>8447.7948717948711</c:v>
                </c:pt>
                <c:pt idx="64">
                  <c:v>8575.7948717948711</c:v>
                </c:pt>
                <c:pt idx="65">
                  <c:v>8703.7948717948711</c:v>
                </c:pt>
                <c:pt idx="66">
                  <c:v>8831.7948717948711</c:v>
                </c:pt>
                <c:pt idx="67">
                  <c:v>8959.7948717948711</c:v>
                </c:pt>
                <c:pt idx="68">
                  <c:v>9087.7948717948711</c:v>
                </c:pt>
                <c:pt idx="69">
                  <c:v>9215.7948717948711</c:v>
                </c:pt>
                <c:pt idx="70">
                  <c:v>9343.7948717948711</c:v>
                </c:pt>
                <c:pt idx="71">
                  <c:v>9471.7948717948711</c:v>
                </c:pt>
                <c:pt idx="72">
                  <c:v>9599.7948717948711</c:v>
                </c:pt>
                <c:pt idx="73">
                  <c:v>9727.7948717948711</c:v>
                </c:pt>
                <c:pt idx="74">
                  <c:v>9855.7948717948711</c:v>
                </c:pt>
                <c:pt idx="75">
                  <c:v>9983.7948717948711</c:v>
                </c:pt>
                <c:pt idx="76">
                  <c:v>10111.794871794871</c:v>
                </c:pt>
                <c:pt idx="77">
                  <c:v>10239.794871794871</c:v>
                </c:pt>
                <c:pt idx="78">
                  <c:v>10367.794871794871</c:v>
                </c:pt>
                <c:pt idx="79">
                  <c:v>10495.794871794871</c:v>
                </c:pt>
                <c:pt idx="80">
                  <c:v>10623.794871794871</c:v>
                </c:pt>
                <c:pt idx="81">
                  <c:v>10751.794871794871</c:v>
                </c:pt>
                <c:pt idx="82">
                  <c:v>10879.794871794871</c:v>
                </c:pt>
                <c:pt idx="83">
                  <c:v>11007.794871794871</c:v>
                </c:pt>
                <c:pt idx="84">
                  <c:v>11135.794871794871</c:v>
                </c:pt>
                <c:pt idx="85">
                  <c:v>11263.794871794871</c:v>
                </c:pt>
                <c:pt idx="86">
                  <c:v>11391.794871794871</c:v>
                </c:pt>
                <c:pt idx="87">
                  <c:v>11519.794871794871</c:v>
                </c:pt>
                <c:pt idx="88">
                  <c:v>11647.794871794871</c:v>
                </c:pt>
                <c:pt idx="89">
                  <c:v>11775.794871794871</c:v>
                </c:pt>
                <c:pt idx="90">
                  <c:v>11903.794871794871</c:v>
                </c:pt>
                <c:pt idx="91">
                  <c:v>12031.794871794871</c:v>
                </c:pt>
                <c:pt idx="92">
                  <c:v>12159.794871794871</c:v>
                </c:pt>
                <c:pt idx="93">
                  <c:v>12287.794871794871</c:v>
                </c:pt>
                <c:pt idx="94">
                  <c:v>12415.794871794871</c:v>
                </c:pt>
                <c:pt idx="95">
                  <c:v>12543.794871794871</c:v>
                </c:pt>
                <c:pt idx="96">
                  <c:v>12671.794871794871</c:v>
                </c:pt>
                <c:pt idx="97">
                  <c:v>12799.794871794871</c:v>
                </c:pt>
                <c:pt idx="98">
                  <c:v>12927.794871794871</c:v>
                </c:pt>
                <c:pt idx="99">
                  <c:v>13055.794871794871</c:v>
                </c:pt>
                <c:pt idx="100">
                  <c:v>13183.794871794871</c:v>
                </c:pt>
                <c:pt idx="101">
                  <c:v>13311.794871794871</c:v>
                </c:pt>
                <c:pt idx="102">
                  <c:v>13439.794871794871</c:v>
                </c:pt>
                <c:pt idx="103">
                  <c:v>13567.794871794871</c:v>
                </c:pt>
                <c:pt idx="104">
                  <c:v>13695.794871794871</c:v>
                </c:pt>
                <c:pt idx="105">
                  <c:v>13823.794871794871</c:v>
                </c:pt>
                <c:pt idx="106">
                  <c:v>13951.794871794871</c:v>
                </c:pt>
                <c:pt idx="107">
                  <c:v>14079.794871794871</c:v>
                </c:pt>
                <c:pt idx="108">
                  <c:v>14207.794871794871</c:v>
                </c:pt>
                <c:pt idx="109">
                  <c:v>14335.794871794871</c:v>
                </c:pt>
                <c:pt idx="110">
                  <c:v>14463.794871794871</c:v>
                </c:pt>
                <c:pt idx="111">
                  <c:v>14591.794871794871</c:v>
                </c:pt>
                <c:pt idx="112">
                  <c:v>14719.794871794871</c:v>
                </c:pt>
                <c:pt idx="113">
                  <c:v>14847.794871794871</c:v>
                </c:pt>
                <c:pt idx="114">
                  <c:v>14975.794871794871</c:v>
                </c:pt>
                <c:pt idx="115">
                  <c:v>15103.794871794871</c:v>
                </c:pt>
                <c:pt idx="116">
                  <c:v>15231.794871794871</c:v>
                </c:pt>
                <c:pt idx="117">
                  <c:v>15359.794871794871</c:v>
                </c:pt>
                <c:pt idx="118">
                  <c:v>15487.794871794871</c:v>
                </c:pt>
                <c:pt idx="119">
                  <c:v>15615.794871794871</c:v>
                </c:pt>
                <c:pt idx="120">
                  <c:v>15743.794871794871</c:v>
                </c:pt>
                <c:pt idx="121">
                  <c:v>15871.794871794871</c:v>
                </c:pt>
                <c:pt idx="122">
                  <c:v>15999.794871794871</c:v>
                </c:pt>
                <c:pt idx="123">
                  <c:v>16127.794871794871</c:v>
                </c:pt>
                <c:pt idx="124">
                  <c:v>16255.794871794871</c:v>
                </c:pt>
                <c:pt idx="125">
                  <c:v>16383.794871794871</c:v>
                </c:pt>
                <c:pt idx="126">
                  <c:v>16511.794871794875</c:v>
                </c:pt>
                <c:pt idx="127">
                  <c:v>16639.794871794875</c:v>
                </c:pt>
                <c:pt idx="128">
                  <c:v>16767.794871794875</c:v>
                </c:pt>
                <c:pt idx="129">
                  <c:v>16895.794871794875</c:v>
                </c:pt>
                <c:pt idx="130">
                  <c:v>17023.794871794875</c:v>
                </c:pt>
                <c:pt idx="131">
                  <c:v>17151.794871794875</c:v>
                </c:pt>
                <c:pt idx="132">
                  <c:v>17279.794871794875</c:v>
                </c:pt>
                <c:pt idx="133">
                  <c:v>17407.794871794875</c:v>
                </c:pt>
                <c:pt idx="134">
                  <c:v>17535.794871794875</c:v>
                </c:pt>
                <c:pt idx="135">
                  <c:v>17663.794871794875</c:v>
                </c:pt>
                <c:pt idx="136">
                  <c:v>17791.794871794875</c:v>
                </c:pt>
                <c:pt idx="137">
                  <c:v>17919.794871794875</c:v>
                </c:pt>
                <c:pt idx="138">
                  <c:v>18047.794871794875</c:v>
                </c:pt>
                <c:pt idx="139">
                  <c:v>18175.794871794875</c:v>
                </c:pt>
                <c:pt idx="140">
                  <c:v>18303.794871794875</c:v>
                </c:pt>
                <c:pt idx="141">
                  <c:v>18431.794871794875</c:v>
                </c:pt>
                <c:pt idx="142">
                  <c:v>18559.794871794875</c:v>
                </c:pt>
                <c:pt idx="143">
                  <c:v>18687.794871794875</c:v>
                </c:pt>
                <c:pt idx="144">
                  <c:v>18815.794871794875</c:v>
                </c:pt>
                <c:pt idx="145">
                  <c:v>18943.794871794875</c:v>
                </c:pt>
                <c:pt idx="146">
                  <c:v>19071.794871794875</c:v>
                </c:pt>
                <c:pt idx="147">
                  <c:v>19199.794871794875</c:v>
                </c:pt>
                <c:pt idx="148">
                  <c:v>19327.794871794875</c:v>
                </c:pt>
                <c:pt idx="149">
                  <c:v>19455.794871794875</c:v>
                </c:pt>
                <c:pt idx="150">
                  <c:v>19583.794871794875</c:v>
                </c:pt>
                <c:pt idx="151">
                  <c:v>19711.794871794875</c:v>
                </c:pt>
                <c:pt idx="152">
                  <c:v>19839.794871794875</c:v>
                </c:pt>
                <c:pt idx="153">
                  <c:v>19967.794871794875</c:v>
                </c:pt>
                <c:pt idx="154">
                  <c:v>20095.794871794875</c:v>
                </c:pt>
                <c:pt idx="155">
                  <c:v>20223.794871794875</c:v>
                </c:pt>
                <c:pt idx="156">
                  <c:v>20351.794871794875</c:v>
                </c:pt>
                <c:pt idx="157">
                  <c:v>20479.794871794875</c:v>
                </c:pt>
                <c:pt idx="158">
                  <c:v>20607.794871794875</c:v>
                </c:pt>
                <c:pt idx="159">
                  <c:v>20735.794871794875</c:v>
                </c:pt>
                <c:pt idx="160">
                  <c:v>20863.794871794875</c:v>
                </c:pt>
                <c:pt idx="161">
                  <c:v>20991.794871794875</c:v>
                </c:pt>
                <c:pt idx="162">
                  <c:v>21119.794871794875</c:v>
                </c:pt>
                <c:pt idx="163">
                  <c:v>21247.794871794875</c:v>
                </c:pt>
                <c:pt idx="164">
                  <c:v>21375.794871794875</c:v>
                </c:pt>
                <c:pt idx="165">
                  <c:v>21503.794871794875</c:v>
                </c:pt>
                <c:pt idx="166">
                  <c:v>21631.794871794875</c:v>
                </c:pt>
                <c:pt idx="167">
                  <c:v>21759.794871794875</c:v>
                </c:pt>
                <c:pt idx="168">
                  <c:v>21887.794871794875</c:v>
                </c:pt>
                <c:pt idx="169">
                  <c:v>22015.794871794875</c:v>
                </c:pt>
                <c:pt idx="170">
                  <c:v>22143.794871794875</c:v>
                </c:pt>
                <c:pt idx="171">
                  <c:v>22271.794871794875</c:v>
                </c:pt>
                <c:pt idx="172">
                  <c:v>22399.794871794875</c:v>
                </c:pt>
                <c:pt idx="173">
                  <c:v>22527.794871794875</c:v>
                </c:pt>
                <c:pt idx="174">
                  <c:v>22655.794871794875</c:v>
                </c:pt>
                <c:pt idx="175">
                  <c:v>22783.794871794875</c:v>
                </c:pt>
                <c:pt idx="176">
                  <c:v>22911.794871794875</c:v>
                </c:pt>
                <c:pt idx="177">
                  <c:v>23039.794871794875</c:v>
                </c:pt>
                <c:pt idx="178">
                  <c:v>23167.794871794875</c:v>
                </c:pt>
                <c:pt idx="179">
                  <c:v>23295.794871794875</c:v>
                </c:pt>
                <c:pt idx="180">
                  <c:v>23423.794871794875</c:v>
                </c:pt>
                <c:pt idx="181">
                  <c:v>23551.794871794875</c:v>
                </c:pt>
                <c:pt idx="182">
                  <c:v>23679.794871794875</c:v>
                </c:pt>
                <c:pt idx="183">
                  <c:v>23807.794871794875</c:v>
                </c:pt>
                <c:pt idx="184">
                  <c:v>23935.794871794875</c:v>
                </c:pt>
                <c:pt idx="185">
                  <c:v>24063.794871794875</c:v>
                </c:pt>
                <c:pt idx="186">
                  <c:v>24191.794871794875</c:v>
                </c:pt>
                <c:pt idx="187">
                  <c:v>24319.794871794875</c:v>
                </c:pt>
                <c:pt idx="188">
                  <c:v>24447.794871794875</c:v>
                </c:pt>
                <c:pt idx="189">
                  <c:v>24575.794871794875</c:v>
                </c:pt>
                <c:pt idx="190">
                  <c:v>24703.794871794875</c:v>
                </c:pt>
                <c:pt idx="191">
                  <c:v>24831.794871794875</c:v>
                </c:pt>
                <c:pt idx="192">
                  <c:v>24959.794871794875</c:v>
                </c:pt>
                <c:pt idx="193">
                  <c:v>25087.794871794875</c:v>
                </c:pt>
                <c:pt idx="194">
                  <c:v>25215.794871794875</c:v>
                </c:pt>
                <c:pt idx="195">
                  <c:v>25343.794871794875</c:v>
                </c:pt>
                <c:pt idx="196">
                  <c:v>25471.794871794875</c:v>
                </c:pt>
                <c:pt idx="197">
                  <c:v>25599.794871794875</c:v>
                </c:pt>
                <c:pt idx="198">
                  <c:v>25727.794871794875</c:v>
                </c:pt>
                <c:pt idx="199">
                  <c:v>25855.794871794875</c:v>
                </c:pt>
                <c:pt idx="200">
                  <c:v>25983.794871794875</c:v>
                </c:pt>
                <c:pt idx="201">
                  <c:v>26111.794871794875</c:v>
                </c:pt>
                <c:pt idx="202">
                  <c:v>26239.794871794875</c:v>
                </c:pt>
                <c:pt idx="203">
                  <c:v>26367.794871794875</c:v>
                </c:pt>
                <c:pt idx="204">
                  <c:v>26495.794871794875</c:v>
                </c:pt>
                <c:pt idx="205">
                  <c:v>26623.794871794875</c:v>
                </c:pt>
                <c:pt idx="206">
                  <c:v>26751.794871794875</c:v>
                </c:pt>
              </c:numCache>
            </c:numRef>
          </c:xVal>
          <c:yVal>
            <c:numRef>
              <c:f>'[Chart in Microsoft PowerPoint]FailureRate Run-In Censored (2'!$N$7:$N$395</c:f>
              <c:numCache>
                <c:formatCode>General</c:formatCode>
                <c:ptCount val="389"/>
                <c:pt idx="0">
                  <c:v>3.4513044626198046E-4</c:v>
                </c:pt>
                <c:pt idx="1">
                  <c:v>2.4389102928483135E-4</c:v>
                </c:pt>
                <c:pt idx="2">
                  <c:v>1.9509718437500938E-4</c:v>
                </c:pt>
                <c:pt idx="3">
                  <c:v>1.625722997770917E-4</c:v>
                </c:pt>
                <c:pt idx="4">
                  <c:v>1.3934236731524027E-4</c:v>
                </c:pt>
                <c:pt idx="5">
                  <c:v>1.2192108155993873E-4</c:v>
                </c:pt>
                <c:pt idx="6">
                  <c:v>1.0837188211320645E-4</c:v>
                </c:pt>
                <c:pt idx="7">
                  <c:v>9.7532956894639237E-5</c:v>
                </c:pt>
                <c:pt idx="8">
                  <c:v>8.8665032502645234E-5</c:v>
                </c:pt>
                <c:pt idx="9">
                  <c:v>8.1275292916475794E-5</c:v>
                </c:pt>
                <c:pt idx="10">
                  <c:v>7.5022576509142428E-5</c:v>
                </c:pt>
                <c:pt idx="11">
                  <c:v>6.9663207563326187E-5</c:v>
                </c:pt>
                <c:pt idx="12">
                  <c:v>6.501849749606307E-5</c:v>
                </c:pt>
                <c:pt idx="13">
                  <c:v>6.0954434344951844E-5</c:v>
                </c:pt>
                <c:pt idx="14">
                  <c:v>5.7368541346813815E-5</c:v>
                </c:pt>
                <c:pt idx="15">
                  <c:v>5.4181116380166878E-5</c:v>
                </c:pt>
                <c:pt idx="16">
                  <c:v>5.1329238132910515E-5</c:v>
                </c:pt>
                <c:pt idx="17">
                  <c:v>4.876257056379952E-5</c:v>
                </c:pt>
                <c:pt idx="18">
                  <c:v>4.6440366180695577E-5</c:v>
                </c:pt>
                <c:pt idx="19">
                  <c:v>4.4329286666107249E-5</c:v>
                </c:pt>
                <c:pt idx="20">
                  <c:v>4.2401792074813896E-5</c:v>
                </c:pt>
                <c:pt idx="21">
                  <c:v>4.063493275897524E-5</c:v>
                </c:pt>
                <c:pt idx="22">
                  <c:v>3.900943124980154E-5</c:v>
                </c:pt>
                <c:pt idx="23">
                  <c:v>3.7508976025744574E-5</c:v>
                </c:pt>
                <c:pt idx="24">
                  <c:v>3.6119672230406252E-5</c:v>
                </c:pt>
                <c:pt idx="25">
                  <c:v>3.4829610100489627E-5</c:v>
                </c:pt>
                <c:pt idx="26">
                  <c:v>3.3628522689453118E-5</c:v>
                </c:pt>
                <c:pt idx="27">
                  <c:v>3.2507512050091041E-5</c:v>
                </c:pt>
                <c:pt idx="28">
                  <c:v>3.1458828416773726E-5</c:v>
                </c:pt>
                <c:pt idx="29">
                  <c:v>3.047569079309131E-5</c:v>
                </c:pt>
                <c:pt idx="30">
                  <c:v>2.9552140161510088E-5</c:v>
                </c:pt>
                <c:pt idx="31">
                  <c:v>2.8682918598428197E-5</c:v>
                </c:pt>
                <c:pt idx="32">
                  <c:v>2.7863369113313533E-5</c:v>
                </c:pt>
                <c:pt idx="33">
                  <c:v>2.7089352182061801E-5</c:v>
                </c:pt>
                <c:pt idx="34">
                  <c:v>2.6357175816071996E-5</c:v>
                </c:pt>
                <c:pt idx="35">
                  <c:v>2.5663536673512469E-5</c:v>
                </c:pt>
                <c:pt idx="36">
                  <c:v>2.5005470230764505E-5</c:v>
                </c:pt>
                <c:pt idx="37">
                  <c:v>2.4380308428448824E-5</c:v>
                </c:pt>
                <c:pt idx="38">
                  <c:v>2.3785643515836853E-5</c:v>
                </c:pt>
                <c:pt idx="39">
                  <c:v>2.3219297060543145E-5</c:v>
                </c:pt>
                <c:pt idx="40">
                  <c:v>2.2679293282607958E-5</c:v>
                </c:pt>
                <c:pt idx="41">
                  <c:v>2.2163836024973745E-5</c:v>
                </c:pt>
                <c:pt idx="42">
                  <c:v>2.1671288794674101E-5</c:v>
                </c:pt>
                <c:pt idx="43">
                  <c:v>2.1200157407436651E-5</c:v>
                </c:pt>
                <c:pt idx="44">
                  <c:v>2.0749074847944016E-5</c:v>
                </c:pt>
                <c:pt idx="45">
                  <c:v>2.0316788022625425E-5</c:v>
                </c:pt>
                <c:pt idx="46">
                  <c:v>1.9902146134608473E-5</c:v>
                </c:pt>
                <c:pt idx="47">
                  <c:v>1.9504090453721409E-5</c:v>
                </c:pt>
                <c:pt idx="48">
                  <c:v>1.912164529006235E-5</c:v>
                </c:pt>
                <c:pt idx="49">
                  <c:v>1.875391000911191E-5</c:v>
                </c:pt>
                <c:pt idx="50">
                  <c:v>1.8400051950822598E-5</c:v>
                </c:pt>
                <c:pt idx="51">
                  <c:v>1.8059300135499456E-5</c:v>
                </c:pt>
                <c:pt idx="52">
                  <c:v>1.7730939656331892E-5</c:v>
                </c:pt>
                <c:pt idx="53">
                  <c:v>1.7414306672742871E-5</c:v>
                </c:pt>
                <c:pt idx="54">
                  <c:v>1.7108783930768806E-5</c:v>
                </c:pt>
                <c:pt idx="55">
                  <c:v>1.6813796746861215E-5</c:v>
                </c:pt>
                <c:pt idx="56">
                  <c:v>1.6528809400126419E-5</c:v>
                </c:pt>
                <c:pt idx="57">
                  <c:v>1.6253321885350949E-5</c:v>
                </c:pt>
                <c:pt idx="58">
                  <c:v>1.5986866985409824E-5</c:v>
                </c:pt>
                <c:pt idx="59">
                  <c:v>1.5729007626997549E-5</c:v>
                </c:pt>
                <c:pt idx="60">
                  <c:v>1.5479334488200611E-5</c:v>
                </c:pt>
                <c:pt idx="61">
                  <c:v>1.52374638303657E-5</c:v>
                </c:pt>
                <c:pt idx="62">
                  <c:v>1.5003035530108095E-5</c:v>
                </c:pt>
                <c:pt idx="63">
                  <c:v>1.4775711290232722E-5</c:v>
                </c:pt>
                <c:pt idx="64">
                  <c:v>1.4555173010875073E-5</c:v>
                </c:pt>
                <c:pt idx="65">
                  <c:v>1.4341121304368367E-5</c:v>
                </c:pt>
                <c:pt idx="66">
                  <c:v>1.4133274139255699E-5</c:v>
                </c:pt>
                <c:pt idx="67">
                  <c:v>1.3931365600532386E-5</c:v>
                </c:pt>
                <c:pt idx="68">
                  <c:v>1.3735144754658919E-5</c:v>
                </c:pt>
                <c:pt idx="69">
                  <c:v>1.3544374609158283E-5</c:v>
                </c:pt>
                <c:pt idx="70">
                  <c:v>1.3358831157727694E-5</c:v>
                </c:pt>
                <c:pt idx="71">
                  <c:v>1.3178302502775402E-5</c:v>
                </c:pt>
                <c:pt idx="72">
                  <c:v>1.3002588048156032E-5</c:v>
                </c:pt>
                <c:pt idx="73">
                  <c:v>1.2831497755638701E-5</c:v>
                </c:pt>
                <c:pt idx="74">
                  <c:v>1.2664851459313884E-5</c:v>
                </c:pt>
                <c:pt idx="75">
                  <c:v>1.2502478232739293E-5</c:v>
                </c:pt>
                <c:pt idx="76">
                  <c:v>1.234421580415162E-5</c:v>
                </c:pt>
                <c:pt idx="77">
                  <c:v>1.2189910015538256E-5</c:v>
                </c:pt>
                <c:pt idx="78">
                  <c:v>1.2039414321778569E-5</c:v>
                </c:pt>
                <c:pt idx="79">
                  <c:v>1.1892589326434111E-5</c:v>
                </c:pt>
                <c:pt idx="80">
                  <c:v>1.1749302351096796E-5</c:v>
                </c:pt>
                <c:pt idx="81">
                  <c:v>1.1609427035498505E-5</c:v>
                </c:pt>
                <c:pt idx="82">
                  <c:v>1.1472842965848794E-5</c:v>
                </c:pt>
                <c:pt idx="83">
                  <c:v>1.1339435329102997E-5</c:v>
                </c:pt>
                <c:pt idx="84">
                  <c:v>1.1209094591074367E-5</c:v>
                </c:pt>
                <c:pt idx="85">
                  <c:v>1.1081716196493493E-5</c:v>
                </c:pt>
                <c:pt idx="86">
                  <c:v>1.0957200289288813E-5</c:v>
                </c:pt>
                <c:pt idx="87">
                  <c:v>1.0835451451515414E-5</c:v>
                </c:pt>
                <c:pt idx="88">
                  <c:v>1.0716378459497635E-5</c:v>
                </c:pt>
                <c:pt idx="89">
                  <c:v>1.0599894055875664E-5</c:v>
                </c:pt>
                <c:pt idx="90">
                  <c:v>1.0485914736359086E-5</c:v>
                </c:pt>
                <c:pt idx="91">
                  <c:v>1.0374360550092135E-5</c:v>
                </c:pt>
                <c:pt idx="92">
                  <c:v>1.0265154912627645E-5</c:v>
                </c:pt>
                <c:pt idx="93">
                  <c:v>1.0158224430590359E-5</c:v>
                </c:pt>
                <c:pt idx="94">
                  <c:v>1.0053498737185953E-5</c:v>
                </c:pt>
                <c:pt idx="95">
                  <c:v>9.9509103377811359E-6</c:v>
                </c:pt>
                <c:pt idx="96">
                  <c:v>9.8503944648426419E-6</c:v>
                </c:pt>
                <c:pt idx="97">
                  <c:v>9.7518889415800602E-6</c:v>
                </c:pt>
                <c:pt idx="98">
                  <c:v>9.6553340536891954E-6</c:v>
                </c:pt>
                <c:pt idx="99">
                  <c:v>9.560672428640064E-6</c:v>
                </c:pt>
                <c:pt idx="100">
                  <c:v>9.4678489219967665E-6</c:v>
                </c:pt>
                <c:pt idx="101">
                  <c:v>9.3768105102959279E-6</c:v>
                </c:pt>
                <c:pt idx="102">
                  <c:v>9.2875061900464634E-6</c:v>
                </c:pt>
                <c:pt idx="103">
                  <c:v>9.199886882446429E-6</c:v>
                </c:pt>
                <c:pt idx="104">
                  <c:v>9.1139053434429318E-6</c:v>
                </c:pt>
                <c:pt idx="105">
                  <c:v>9.029516078788773E-6</c:v>
                </c:pt>
                <c:pt idx="106">
                  <c:v>8.946675263774964E-6</c:v>
                </c:pt>
                <c:pt idx="107">
                  <c:v>8.8653406673415134E-6</c:v>
                </c:pt>
                <c:pt idx="108">
                  <c:v>8.7854715802904034E-6</c:v>
                </c:pt>
                <c:pt idx="109">
                  <c:v>8.7070287473443452E-6</c:v>
                </c:pt>
                <c:pt idx="110">
                  <c:v>8.6299743028130954E-6</c:v>
                </c:pt>
                <c:pt idx="111">
                  <c:v>8.5542717096458035E-6</c:v>
                </c:pt>
                <c:pt idx="112">
                  <c:v>8.4798857016632645E-6</c:v>
                </c:pt>
                <c:pt idx="113">
                  <c:v>8.4067822287782234E-6</c:v>
                </c:pt>
                <c:pt idx="114">
                  <c:v>8.3349284050249181E-6</c:v>
                </c:pt>
                <c:pt idx="115">
                  <c:v>8.2642924592312227E-6</c:v>
                </c:pt>
                <c:pt idx="116">
                  <c:v>8.1948436881779565E-6</c:v>
                </c:pt>
                <c:pt idx="117">
                  <c:v>8.1265524121002447E-6</c:v>
                </c:pt>
                <c:pt idx="118">
                  <c:v>8.0593899323954566E-6</c:v>
                </c:pt>
                <c:pt idx="119">
                  <c:v>7.9933284914111179E-6</c:v>
                </c:pt>
                <c:pt idx="120">
                  <c:v>7.9283412341943969E-6</c:v>
                </c:pt>
                <c:pt idx="121">
                  <c:v>7.8644021720924607E-6</c:v>
                </c:pt>
                <c:pt idx="122">
                  <c:v>7.8014861481000294E-6</c:v>
                </c:pt>
                <c:pt idx="123">
                  <c:v>7.7395688038570677E-6</c:v>
                </c:pt>
                <c:pt idx="124">
                  <c:v>7.6786265482056636E-6</c:v>
                </c:pt>
                <c:pt idx="125">
                  <c:v>7.6186365272208217E-6</c:v>
                </c:pt>
                <c:pt idx="126">
                  <c:v>7.5595765956351844E-6</c:v>
                </c:pt>
                <c:pt idx="127">
                  <c:v>7.5014252895826405E-6</c:v>
                </c:pt>
                <c:pt idx="128">
                  <c:v>7.4441618005903152E-6</c:v>
                </c:pt>
                <c:pt idx="129">
                  <c:v>7.3877659507527795E-6</c:v>
                </c:pt>
                <c:pt idx="130">
                  <c:v>7.3322181690262106E-6</c:v>
                </c:pt>
                <c:pt idx="131">
                  <c:v>7.2774994685840364E-6</c:v>
                </c:pt>
                <c:pt idx="132">
                  <c:v>7.2235914251790055E-6</c:v>
                </c:pt>
                <c:pt idx="133">
                  <c:v>7.1704761564598725E-6</c:v>
                </c:pt>
                <c:pt idx="134">
                  <c:v>7.1181363021939505E-6</c:v>
                </c:pt>
                <c:pt idx="135">
                  <c:v>7.0665550053495387E-6</c:v>
                </c:pt>
                <c:pt idx="136">
                  <c:v>7.0157158939949753E-6</c:v>
                </c:pt>
                <c:pt idx="137">
                  <c:v>6.9656030639734218E-6</c:v>
                </c:pt>
                <c:pt idx="138">
                  <c:v>6.9162010623149266E-6</c:v>
                </c:pt>
                <c:pt idx="139">
                  <c:v>6.867494871349377E-6</c:v>
                </c:pt>
                <c:pt idx="140">
                  <c:v>6.8194698934860551E-6</c:v>
                </c:pt>
                <c:pt idx="141">
                  <c:v>6.7721119366273914E-6</c:v>
                </c:pt>
                <c:pt idx="142">
                  <c:v>6.7254072001862768E-6</c:v>
                </c:pt>
                <c:pt idx="143">
                  <c:v>6.6793422616780368E-6</c:v>
                </c:pt>
                <c:pt idx="144">
                  <c:v>6.6339040638596505E-6</c:v>
                </c:pt>
                <c:pt idx="145">
                  <c:v>6.5890799023903825E-6</c:v>
                </c:pt>
                <c:pt idx="146">
                  <c:v>6.5448574139892898E-6</c:v>
                </c:pt>
                <c:pt idx="147">
                  <c:v>6.5012245650664453E-6</c:v>
                </c:pt>
                <c:pt idx="148">
                  <c:v>6.4581696408058987E-6</c:v>
                </c:pt>
                <c:pt idx="149">
                  <c:v>6.4156812346795802E-6</c:v>
                </c:pt>
                <c:pt idx="150">
                  <c:v>6.3737482383724297E-6</c:v>
                </c:pt>
                <c:pt idx="151">
                  <c:v>6.3323598321000487E-6</c:v>
                </c:pt>
                <c:pt idx="152">
                  <c:v>6.2915054753011739E-6</c:v>
                </c:pt>
                <c:pt idx="153">
                  <c:v>6.2511748976881146E-6</c:v>
                </c:pt>
                <c:pt idx="154">
                  <c:v>6.2113580906392377E-6</c:v>
                </c:pt>
                <c:pt idx="155">
                  <c:v>6.1720452989183016E-6</c:v>
                </c:pt>
                <c:pt idx="156">
                  <c:v>6.1332270127062859E-6</c:v>
                </c:pt>
                <c:pt idx="157">
                  <c:v>6.0948939599320332E-6</c:v>
                </c:pt>
                <c:pt idx="158">
                  <c:v>6.0570370988886869E-6</c:v>
                </c:pt>
                <c:pt idx="159">
                  <c:v>6.0196476111236286E-6</c:v>
                </c:pt>
                <c:pt idx="160">
                  <c:v>5.982716894590105E-6</c:v>
                </c:pt>
                <c:pt idx="161">
                  <c:v>5.9462365570494374E-6</c:v>
                </c:pt>
                <c:pt idx="162">
                  <c:v>5.9101984097131308E-6</c:v>
                </c:pt>
                <c:pt idx="163">
                  <c:v>5.874594461114799E-6</c:v>
                </c:pt>
                <c:pt idx="164">
                  <c:v>5.8394169112022634E-6</c:v>
                </c:pt>
                <c:pt idx="165">
                  <c:v>5.8046581456406421E-6</c:v>
                </c:pt>
                <c:pt idx="166">
                  <c:v>5.7703107303177113E-6</c:v>
                </c:pt>
                <c:pt idx="167">
                  <c:v>5.736367406043177E-6</c:v>
                </c:pt>
                <c:pt idx="168">
                  <c:v>5.7028210834339648E-6</c:v>
                </c:pt>
                <c:pt idx="169">
                  <c:v>5.6696648379779016E-6</c:v>
                </c:pt>
                <c:pt idx="170">
                  <c:v>5.6368919052686339E-6</c:v>
                </c:pt>
                <c:pt idx="171">
                  <c:v>5.6044956764048287E-6</c:v>
                </c:pt>
                <c:pt idx="172">
                  <c:v>5.5724696935471414E-6</c:v>
                </c:pt>
                <c:pt idx="173">
                  <c:v>8.7740954107799501E-6</c:v>
                </c:pt>
                <c:pt idx="174">
                  <c:v>8.7245238014440082E-6</c:v>
                </c:pt>
                <c:pt idx="175">
                  <c:v>8.6755091814972985E-6</c:v>
                </c:pt>
                <c:pt idx="176">
                  <c:v>8.6270422158385458E-6</c:v>
                </c:pt>
                <c:pt idx="177">
                  <c:v>8.5791137768150216E-6</c:v>
                </c:pt>
                <c:pt idx="178">
                  <c:v>8.5317149384918633E-6</c:v>
                </c:pt>
                <c:pt idx="179">
                  <c:v>8.4848369711103269E-6</c:v>
                </c:pt>
                <c:pt idx="180">
                  <c:v>8.4384713357277407E-6</c:v>
                </c:pt>
                <c:pt idx="181">
                  <c:v>8.3926096790322372E-6</c:v>
                </c:pt>
                <c:pt idx="182">
                  <c:v>8.3472438283256652E-6</c:v>
                </c:pt>
                <c:pt idx="183">
                  <c:v>8.302365786668329E-6</c:v>
                </c:pt>
                <c:pt idx="184">
                  <c:v>8.2579677281795432E-6</c:v>
                </c:pt>
                <c:pt idx="185">
                  <c:v>8.2140419934881339E-6</c:v>
                </c:pt>
                <c:pt idx="186">
                  <c:v>8.1705810853273961E-6</c:v>
                </c:pt>
                <c:pt idx="187">
                  <c:v>8.1275776642691517E-6</c:v>
                </c:pt>
                <c:pt idx="188">
                  <c:v>8.0850245445918158E-6</c:v>
                </c:pt>
                <c:pt idx="189">
                  <c:v>8.0429146902775831E-6</c:v>
                </c:pt>
                <c:pt idx="190">
                  <c:v>8.0012412111340627E-6</c:v>
                </c:pt>
                <c:pt idx="191">
                  <c:v>7.9599973590358637E-6</c:v>
                </c:pt>
                <c:pt idx="192">
                  <c:v>7.9191765242818099E-6</c:v>
                </c:pt>
                <c:pt idx="193">
                  <c:v>7.8787722320636968E-6</c:v>
                </c:pt>
                <c:pt idx="194">
                  <c:v>7.8387781390425725E-6</c:v>
                </c:pt>
                <c:pt idx="195">
                  <c:v>7.7991880300287837E-6</c:v>
                </c:pt>
                <c:pt idx="196">
                  <c:v>7.7599958147621201E-6</c:v>
                </c:pt>
                <c:pt idx="197">
                  <c:v>7.7211955247885506E-6</c:v>
                </c:pt>
                <c:pt idx="198">
                  <c:v>7.6827813104301959E-6</c:v>
                </c:pt>
                <c:pt idx="199">
                  <c:v>7.6447474378452981E-6</c:v>
                </c:pt>
                <c:pt idx="200">
                  <c:v>7.6070882861751034E-6</c:v>
                </c:pt>
                <c:pt idx="201">
                  <c:v>7.5697983447746284E-6</c:v>
                </c:pt>
                <c:pt idx="202">
                  <c:v>7.5328722105245227E-6</c:v>
                </c:pt>
                <c:pt idx="203">
                  <c:v>7.4963045852211812E-6</c:v>
                </c:pt>
                <c:pt idx="204">
                  <c:v>7.4600902730425453E-6</c:v>
                </c:pt>
                <c:pt idx="205">
                  <c:v>7.4242241780869727E-6</c:v>
                </c:pt>
                <c:pt idx="206">
                  <c:v>7.3887013019827959E-6</c:v>
                </c:pt>
                <c:pt idx="208">
                  <c:v>135341.78188143088</c:v>
                </c:pt>
                <c:pt idx="209">
                  <c:v>5639.2409117262869</c:v>
                </c:pt>
                <c:pt idx="210">
                  <c:v>15.449975100619964</c:v>
                </c:pt>
              </c:numCache>
            </c:numRef>
          </c:yVal>
          <c:smooth val="1"/>
          <c:extLst>
            <c:ext xmlns:c16="http://schemas.microsoft.com/office/drawing/2014/chart" uri="{C3380CC4-5D6E-409C-BE32-E72D297353CC}">
              <c16:uniqueId val="{00000001-1711-407E-B33E-87EEF745D048}"/>
            </c:ext>
          </c:extLst>
        </c:ser>
        <c:ser>
          <c:idx val="2"/>
          <c:order val="2"/>
          <c:tx>
            <c:v>2 Failures</c:v>
          </c:tx>
          <c:spPr>
            <a:ln w="25400" cap="rnd">
              <a:solidFill>
                <a:schemeClr val="accent3"/>
              </a:solidFill>
              <a:round/>
            </a:ln>
            <a:effectLst/>
          </c:spPr>
          <c:marker>
            <c:symbol val="none"/>
          </c:marker>
          <c:xVal>
            <c:numRef>
              <c:f>'[Chart in Microsoft PowerPoint]FailureRate Run-In Censored (2'!$I$7:$I$213</c:f>
              <c:numCache>
                <c:formatCode>General</c:formatCode>
                <c:ptCount val="207"/>
                <c:pt idx="0">
                  <c:v>361.66666666666657</c:v>
                </c:pt>
                <c:pt idx="1">
                  <c:v>511.79487179487171</c:v>
                </c:pt>
                <c:pt idx="2">
                  <c:v>639.79487179487171</c:v>
                </c:pt>
                <c:pt idx="3">
                  <c:v>767.79487179487171</c:v>
                </c:pt>
                <c:pt idx="4">
                  <c:v>895.79487179487171</c:v>
                </c:pt>
                <c:pt idx="5">
                  <c:v>1023.7948717948717</c:v>
                </c:pt>
                <c:pt idx="6">
                  <c:v>1151.7948717948718</c:v>
                </c:pt>
                <c:pt idx="7">
                  <c:v>1279.7948717948718</c:v>
                </c:pt>
                <c:pt idx="8">
                  <c:v>1407.7948717948718</c:v>
                </c:pt>
                <c:pt idx="9">
                  <c:v>1535.7948717948718</c:v>
                </c:pt>
                <c:pt idx="10">
                  <c:v>1663.7948717948718</c:v>
                </c:pt>
                <c:pt idx="11">
                  <c:v>1791.7948717948718</c:v>
                </c:pt>
                <c:pt idx="12">
                  <c:v>1919.7948717948718</c:v>
                </c:pt>
                <c:pt idx="13">
                  <c:v>2047.7948717948718</c:v>
                </c:pt>
                <c:pt idx="14">
                  <c:v>2175.7948717948716</c:v>
                </c:pt>
                <c:pt idx="15">
                  <c:v>2303.7948717948716</c:v>
                </c:pt>
                <c:pt idx="16">
                  <c:v>2431.7948717948716</c:v>
                </c:pt>
                <c:pt idx="17">
                  <c:v>2559.7948717948716</c:v>
                </c:pt>
                <c:pt idx="18">
                  <c:v>2687.7948717948716</c:v>
                </c:pt>
                <c:pt idx="19">
                  <c:v>2815.7948717948716</c:v>
                </c:pt>
                <c:pt idx="20">
                  <c:v>2943.7948717948716</c:v>
                </c:pt>
                <c:pt idx="21">
                  <c:v>3071.7948717948716</c:v>
                </c:pt>
                <c:pt idx="22">
                  <c:v>3199.7948717948716</c:v>
                </c:pt>
                <c:pt idx="23">
                  <c:v>3327.7948717948716</c:v>
                </c:pt>
                <c:pt idx="24">
                  <c:v>3455.7948717948716</c:v>
                </c:pt>
                <c:pt idx="25">
                  <c:v>3583.7948717948716</c:v>
                </c:pt>
                <c:pt idx="26">
                  <c:v>3711.7948717948716</c:v>
                </c:pt>
                <c:pt idx="27">
                  <c:v>3839.7948717948716</c:v>
                </c:pt>
                <c:pt idx="28">
                  <c:v>3967.7948717948716</c:v>
                </c:pt>
                <c:pt idx="29">
                  <c:v>4095.7948717948716</c:v>
                </c:pt>
                <c:pt idx="30">
                  <c:v>4223.7948717948721</c:v>
                </c:pt>
                <c:pt idx="31">
                  <c:v>4351.7948717948721</c:v>
                </c:pt>
                <c:pt idx="32">
                  <c:v>4479.7948717948721</c:v>
                </c:pt>
                <c:pt idx="33">
                  <c:v>4607.7948717948721</c:v>
                </c:pt>
                <c:pt idx="34">
                  <c:v>4735.7948717948721</c:v>
                </c:pt>
                <c:pt idx="35">
                  <c:v>4863.7948717948721</c:v>
                </c:pt>
                <c:pt idx="36">
                  <c:v>4991.7948717948721</c:v>
                </c:pt>
                <c:pt idx="37">
                  <c:v>5119.7948717948721</c:v>
                </c:pt>
                <c:pt idx="38">
                  <c:v>5247.7948717948721</c:v>
                </c:pt>
                <c:pt idx="39">
                  <c:v>5375.7948717948721</c:v>
                </c:pt>
                <c:pt idx="40">
                  <c:v>5503.7948717948721</c:v>
                </c:pt>
                <c:pt idx="41">
                  <c:v>5631.7948717948721</c:v>
                </c:pt>
                <c:pt idx="42">
                  <c:v>5759.7948717948721</c:v>
                </c:pt>
                <c:pt idx="43">
                  <c:v>5887.7948717948721</c:v>
                </c:pt>
                <c:pt idx="44">
                  <c:v>6015.7948717948721</c:v>
                </c:pt>
                <c:pt idx="45">
                  <c:v>6143.7948717948721</c:v>
                </c:pt>
                <c:pt idx="46">
                  <c:v>6271.7948717948721</c:v>
                </c:pt>
                <c:pt idx="47">
                  <c:v>6399.7948717948721</c:v>
                </c:pt>
                <c:pt idx="48">
                  <c:v>6527.7948717948721</c:v>
                </c:pt>
                <c:pt idx="49">
                  <c:v>6655.7948717948721</c:v>
                </c:pt>
                <c:pt idx="50">
                  <c:v>6783.7948717948721</c:v>
                </c:pt>
                <c:pt idx="51">
                  <c:v>6911.7948717948721</c:v>
                </c:pt>
                <c:pt idx="52">
                  <c:v>7039.7948717948721</c:v>
                </c:pt>
                <c:pt idx="53">
                  <c:v>7167.7948717948721</c:v>
                </c:pt>
                <c:pt idx="54">
                  <c:v>7295.7948717948721</c:v>
                </c:pt>
                <c:pt idx="55">
                  <c:v>7423.7948717948721</c:v>
                </c:pt>
                <c:pt idx="56">
                  <c:v>7551.7948717948721</c:v>
                </c:pt>
                <c:pt idx="57">
                  <c:v>7679.7948717948721</c:v>
                </c:pt>
                <c:pt idx="58">
                  <c:v>7807.7948717948721</c:v>
                </c:pt>
                <c:pt idx="59">
                  <c:v>7935.7948717948721</c:v>
                </c:pt>
                <c:pt idx="60">
                  <c:v>8063.7948717948721</c:v>
                </c:pt>
                <c:pt idx="61">
                  <c:v>8191.7948717948721</c:v>
                </c:pt>
                <c:pt idx="62">
                  <c:v>8319.7948717948711</c:v>
                </c:pt>
                <c:pt idx="63">
                  <c:v>8447.7948717948711</c:v>
                </c:pt>
                <c:pt idx="64">
                  <c:v>8575.7948717948711</c:v>
                </c:pt>
                <c:pt idx="65">
                  <c:v>8703.7948717948711</c:v>
                </c:pt>
                <c:pt idx="66">
                  <c:v>8831.7948717948711</c:v>
                </c:pt>
                <c:pt idx="67">
                  <c:v>8959.7948717948711</c:v>
                </c:pt>
                <c:pt idx="68">
                  <c:v>9087.7948717948711</c:v>
                </c:pt>
                <c:pt idx="69">
                  <c:v>9215.7948717948711</c:v>
                </c:pt>
                <c:pt idx="70">
                  <c:v>9343.7948717948711</c:v>
                </c:pt>
                <c:pt idx="71">
                  <c:v>9471.7948717948711</c:v>
                </c:pt>
                <c:pt idx="72">
                  <c:v>9599.7948717948711</c:v>
                </c:pt>
                <c:pt idx="73">
                  <c:v>9727.7948717948711</c:v>
                </c:pt>
                <c:pt idx="74">
                  <c:v>9855.7948717948711</c:v>
                </c:pt>
                <c:pt idx="75">
                  <c:v>9983.7948717948711</c:v>
                </c:pt>
                <c:pt idx="76">
                  <c:v>10111.794871794871</c:v>
                </c:pt>
                <c:pt idx="77">
                  <c:v>10239.794871794871</c:v>
                </c:pt>
                <c:pt idx="78">
                  <c:v>10367.794871794871</c:v>
                </c:pt>
                <c:pt idx="79">
                  <c:v>10495.794871794871</c:v>
                </c:pt>
                <c:pt idx="80">
                  <c:v>10623.794871794871</c:v>
                </c:pt>
                <c:pt idx="81">
                  <c:v>10751.794871794871</c:v>
                </c:pt>
                <c:pt idx="82">
                  <c:v>10879.794871794871</c:v>
                </c:pt>
                <c:pt idx="83">
                  <c:v>11007.794871794871</c:v>
                </c:pt>
                <c:pt idx="84">
                  <c:v>11135.794871794871</c:v>
                </c:pt>
                <c:pt idx="85">
                  <c:v>11263.794871794871</c:v>
                </c:pt>
                <c:pt idx="86">
                  <c:v>11391.794871794871</c:v>
                </c:pt>
                <c:pt idx="87">
                  <c:v>11519.794871794871</c:v>
                </c:pt>
                <c:pt idx="88">
                  <c:v>11647.794871794871</c:v>
                </c:pt>
                <c:pt idx="89">
                  <c:v>11775.794871794871</c:v>
                </c:pt>
                <c:pt idx="90">
                  <c:v>11903.794871794871</c:v>
                </c:pt>
                <c:pt idx="91">
                  <c:v>12031.794871794871</c:v>
                </c:pt>
                <c:pt idx="92">
                  <c:v>12159.794871794871</c:v>
                </c:pt>
                <c:pt idx="93">
                  <c:v>12287.794871794871</c:v>
                </c:pt>
                <c:pt idx="94">
                  <c:v>12415.794871794871</c:v>
                </c:pt>
                <c:pt idx="95">
                  <c:v>12543.794871794871</c:v>
                </c:pt>
                <c:pt idx="96">
                  <c:v>12671.794871794871</c:v>
                </c:pt>
                <c:pt idx="97">
                  <c:v>12799.794871794871</c:v>
                </c:pt>
                <c:pt idx="98">
                  <c:v>12927.794871794871</c:v>
                </c:pt>
                <c:pt idx="99">
                  <c:v>13055.794871794871</c:v>
                </c:pt>
                <c:pt idx="100">
                  <c:v>13183.794871794871</c:v>
                </c:pt>
                <c:pt idx="101">
                  <c:v>13311.794871794871</c:v>
                </c:pt>
                <c:pt idx="102">
                  <c:v>13439.794871794871</c:v>
                </c:pt>
                <c:pt idx="103">
                  <c:v>13567.794871794871</c:v>
                </c:pt>
                <c:pt idx="104">
                  <c:v>13695.794871794871</c:v>
                </c:pt>
                <c:pt idx="105">
                  <c:v>13823.794871794871</c:v>
                </c:pt>
                <c:pt idx="106">
                  <c:v>13951.794871794871</c:v>
                </c:pt>
                <c:pt idx="107">
                  <c:v>14079.794871794871</c:v>
                </c:pt>
                <c:pt idx="108">
                  <c:v>14207.794871794871</c:v>
                </c:pt>
                <c:pt idx="109">
                  <c:v>14335.794871794871</c:v>
                </c:pt>
                <c:pt idx="110">
                  <c:v>14463.794871794871</c:v>
                </c:pt>
                <c:pt idx="111">
                  <c:v>14591.794871794871</c:v>
                </c:pt>
                <c:pt idx="112">
                  <c:v>14719.794871794871</c:v>
                </c:pt>
                <c:pt idx="113">
                  <c:v>14847.794871794871</c:v>
                </c:pt>
                <c:pt idx="114">
                  <c:v>14975.794871794871</c:v>
                </c:pt>
                <c:pt idx="115">
                  <c:v>15103.794871794871</c:v>
                </c:pt>
                <c:pt idx="116">
                  <c:v>15231.794871794871</c:v>
                </c:pt>
                <c:pt idx="117">
                  <c:v>15359.794871794871</c:v>
                </c:pt>
                <c:pt idx="118">
                  <c:v>15487.794871794871</c:v>
                </c:pt>
                <c:pt idx="119">
                  <c:v>15615.794871794871</c:v>
                </c:pt>
                <c:pt idx="120">
                  <c:v>15743.794871794871</c:v>
                </c:pt>
                <c:pt idx="121">
                  <c:v>15871.794871794871</c:v>
                </c:pt>
                <c:pt idx="122">
                  <c:v>15999.794871794871</c:v>
                </c:pt>
                <c:pt idx="123">
                  <c:v>16127.794871794871</c:v>
                </c:pt>
                <c:pt idx="124">
                  <c:v>16255.794871794871</c:v>
                </c:pt>
                <c:pt idx="125">
                  <c:v>16383.794871794871</c:v>
                </c:pt>
                <c:pt idx="126">
                  <c:v>16511.794871794875</c:v>
                </c:pt>
                <c:pt idx="127">
                  <c:v>16639.794871794875</c:v>
                </c:pt>
                <c:pt idx="128">
                  <c:v>16767.794871794875</c:v>
                </c:pt>
                <c:pt idx="129">
                  <c:v>16895.794871794875</c:v>
                </c:pt>
                <c:pt idx="130">
                  <c:v>17023.794871794875</c:v>
                </c:pt>
                <c:pt idx="131">
                  <c:v>17151.794871794875</c:v>
                </c:pt>
                <c:pt idx="132">
                  <c:v>17279.794871794875</c:v>
                </c:pt>
                <c:pt idx="133">
                  <c:v>17407.794871794875</c:v>
                </c:pt>
                <c:pt idx="134">
                  <c:v>17535.794871794875</c:v>
                </c:pt>
                <c:pt idx="135">
                  <c:v>17663.794871794875</c:v>
                </c:pt>
                <c:pt idx="136">
                  <c:v>17791.794871794875</c:v>
                </c:pt>
                <c:pt idx="137">
                  <c:v>17919.794871794875</c:v>
                </c:pt>
                <c:pt idx="138">
                  <c:v>18047.794871794875</c:v>
                </c:pt>
                <c:pt idx="139">
                  <c:v>18175.794871794875</c:v>
                </c:pt>
                <c:pt idx="140">
                  <c:v>18303.794871794875</c:v>
                </c:pt>
                <c:pt idx="141">
                  <c:v>18431.794871794875</c:v>
                </c:pt>
                <c:pt idx="142">
                  <c:v>18559.794871794875</c:v>
                </c:pt>
                <c:pt idx="143">
                  <c:v>18687.794871794875</c:v>
                </c:pt>
                <c:pt idx="144">
                  <c:v>18815.794871794875</c:v>
                </c:pt>
                <c:pt idx="145">
                  <c:v>18943.794871794875</c:v>
                </c:pt>
                <c:pt idx="146">
                  <c:v>19071.794871794875</c:v>
                </c:pt>
                <c:pt idx="147">
                  <c:v>19199.794871794875</c:v>
                </c:pt>
                <c:pt idx="148">
                  <c:v>19327.794871794875</c:v>
                </c:pt>
                <c:pt idx="149">
                  <c:v>19455.794871794875</c:v>
                </c:pt>
                <c:pt idx="150">
                  <c:v>19583.794871794875</c:v>
                </c:pt>
                <c:pt idx="151">
                  <c:v>19711.794871794875</c:v>
                </c:pt>
                <c:pt idx="152">
                  <c:v>19839.794871794875</c:v>
                </c:pt>
                <c:pt idx="153">
                  <c:v>19967.794871794875</c:v>
                </c:pt>
                <c:pt idx="154">
                  <c:v>20095.794871794875</c:v>
                </c:pt>
                <c:pt idx="155">
                  <c:v>20223.794871794875</c:v>
                </c:pt>
                <c:pt idx="156">
                  <c:v>20351.794871794875</c:v>
                </c:pt>
                <c:pt idx="157">
                  <c:v>20479.794871794875</c:v>
                </c:pt>
                <c:pt idx="158">
                  <c:v>20607.794871794875</c:v>
                </c:pt>
                <c:pt idx="159">
                  <c:v>20735.794871794875</c:v>
                </c:pt>
                <c:pt idx="160">
                  <c:v>20863.794871794875</c:v>
                </c:pt>
                <c:pt idx="161">
                  <c:v>20991.794871794875</c:v>
                </c:pt>
                <c:pt idx="162">
                  <c:v>21119.794871794875</c:v>
                </c:pt>
                <c:pt idx="163">
                  <c:v>21247.794871794875</c:v>
                </c:pt>
                <c:pt idx="164">
                  <c:v>21375.794871794875</c:v>
                </c:pt>
                <c:pt idx="165">
                  <c:v>21503.794871794875</c:v>
                </c:pt>
                <c:pt idx="166">
                  <c:v>21631.794871794875</c:v>
                </c:pt>
                <c:pt idx="167">
                  <c:v>21759.794871794875</c:v>
                </c:pt>
                <c:pt idx="168">
                  <c:v>21887.794871794875</c:v>
                </c:pt>
                <c:pt idx="169">
                  <c:v>22015.794871794875</c:v>
                </c:pt>
                <c:pt idx="170">
                  <c:v>22143.794871794875</c:v>
                </c:pt>
                <c:pt idx="171">
                  <c:v>22271.794871794875</c:v>
                </c:pt>
                <c:pt idx="172">
                  <c:v>22399.794871794875</c:v>
                </c:pt>
                <c:pt idx="173">
                  <c:v>22527.794871794875</c:v>
                </c:pt>
                <c:pt idx="174">
                  <c:v>22655.794871794875</c:v>
                </c:pt>
                <c:pt idx="175">
                  <c:v>22783.794871794875</c:v>
                </c:pt>
                <c:pt idx="176">
                  <c:v>22911.794871794875</c:v>
                </c:pt>
                <c:pt idx="177">
                  <c:v>23039.794871794875</c:v>
                </c:pt>
                <c:pt idx="178">
                  <c:v>23167.794871794875</c:v>
                </c:pt>
                <c:pt idx="179">
                  <c:v>23295.794871794875</c:v>
                </c:pt>
                <c:pt idx="180">
                  <c:v>23423.794871794875</c:v>
                </c:pt>
                <c:pt idx="181">
                  <c:v>23551.794871794875</c:v>
                </c:pt>
                <c:pt idx="182">
                  <c:v>23679.794871794875</c:v>
                </c:pt>
                <c:pt idx="183">
                  <c:v>23807.794871794875</c:v>
                </c:pt>
                <c:pt idx="184">
                  <c:v>23935.794871794875</c:v>
                </c:pt>
                <c:pt idx="185">
                  <c:v>24063.794871794875</c:v>
                </c:pt>
                <c:pt idx="186">
                  <c:v>24191.794871794875</c:v>
                </c:pt>
                <c:pt idx="187">
                  <c:v>24319.794871794875</c:v>
                </c:pt>
                <c:pt idx="188">
                  <c:v>24447.794871794875</c:v>
                </c:pt>
                <c:pt idx="189">
                  <c:v>24575.794871794875</c:v>
                </c:pt>
                <c:pt idx="190">
                  <c:v>24703.794871794875</c:v>
                </c:pt>
                <c:pt idx="191">
                  <c:v>24831.794871794875</c:v>
                </c:pt>
                <c:pt idx="192">
                  <c:v>24959.794871794875</c:v>
                </c:pt>
                <c:pt idx="193">
                  <c:v>25087.794871794875</c:v>
                </c:pt>
                <c:pt idx="194">
                  <c:v>25215.794871794875</c:v>
                </c:pt>
                <c:pt idx="195">
                  <c:v>25343.794871794875</c:v>
                </c:pt>
                <c:pt idx="196">
                  <c:v>25471.794871794875</c:v>
                </c:pt>
                <c:pt idx="197">
                  <c:v>25599.794871794875</c:v>
                </c:pt>
                <c:pt idx="198">
                  <c:v>25727.794871794875</c:v>
                </c:pt>
                <c:pt idx="199">
                  <c:v>25855.794871794875</c:v>
                </c:pt>
                <c:pt idx="200">
                  <c:v>25983.794871794875</c:v>
                </c:pt>
                <c:pt idx="201">
                  <c:v>26111.794871794875</c:v>
                </c:pt>
                <c:pt idx="202">
                  <c:v>26239.794871794875</c:v>
                </c:pt>
                <c:pt idx="203">
                  <c:v>26367.794871794875</c:v>
                </c:pt>
                <c:pt idx="204">
                  <c:v>26495.794871794875</c:v>
                </c:pt>
                <c:pt idx="205">
                  <c:v>26623.794871794875</c:v>
                </c:pt>
                <c:pt idx="206">
                  <c:v>26751.794871794875</c:v>
                </c:pt>
              </c:numCache>
            </c:numRef>
          </c:xVal>
          <c:yVal>
            <c:numRef>
              <c:f>'[Chart in Microsoft PowerPoint]FailureRate Run-In Censored (2'!$O$7:$O$395</c:f>
              <c:numCache>
                <c:formatCode>General</c:formatCode>
                <c:ptCount val="389"/>
                <c:pt idx="0">
                  <c:v>3.4513044626198046E-4</c:v>
                </c:pt>
                <c:pt idx="1">
                  <c:v>2.4389102928483135E-4</c:v>
                </c:pt>
                <c:pt idx="2">
                  <c:v>1.9509718437500938E-4</c:v>
                </c:pt>
                <c:pt idx="3">
                  <c:v>1.625722997770917E-4</c:v>
                </c:pt>
                <c:pt idx="4">
                  <c:v>1.3934236731524027E-4</c:v>
                </c:pt>
                <c:pt idx="5">
                  <c:v>1.2192108155993873E-4</c:v>
                </c:pt>
                <c:pt idx="6">
                  <c:v>1.0837188211320645E-4</c:v>
                </c:pt>
                <c:pt idx="7">
                  <c:v>9.7532956894639237E-5</c:v>
                </c:pt>
                <c:pt idx="8">
                  <c:v>8.8665032502645234E-5</c:v>
                </c:pt>
                <c:pt idx="9">
                  <c:v>8.1275292916475794E-5</c:v>
                </c:pt>
                <c:pt idx="10">
                  <c:v>7.5022576509142428E-5</c:v>
                </c:pt>
                <c:pt idx="11">
                  <c:v>6.9663207563326187E-5</c:v>
                </c:pt>
                <c:pt idx="12">
                  <c:v>6.501849749606307E-5</c:v>
                </c:pt>
                <c:pt idx="13">
                  <c:v>6.0954434344951844E-5</c:v>
                </c:pt>
                <c:pt idx="14">
                  <c:v>5.7368541346813815E-5</c:v>
                </c:pt>
                <c:pt idx="15">
                  <c:v>5.4181116380166878E-5</c:v>
                </c:pt>
                <c:pt idx="16">
                  <c:v>5.1329238132910515E-5</c:v>
                </c:pt>
                <c:pt idx="17">
                  <c:v>4.876257056379952E-5</c:v>
                </c:pt>
                <c:pt idx="18">
                  <c:v>4.6440366180695577E-5</c:v>
                </c:pt>
                <c:pt idx="19">
                  <c:v>4.4329286666107249E-5</c:v>
                </c:pt>
                <c:pt idx="20">
                  <c:v>4.2401792074813896E-5</c:v>
                </c:pt>
                <c:pt idx="21">
                  <c:v>4.063493275897524E-5</c:v>
                </c:pt>
                <c:pt idx="22">
                  <c:v>3.900943124980154E-5</c:v>
                </c:pt>
                <c:pt idx="23">
                  <c:v>3.7508976025744574E-5</c:v>
                </c:pt>
                <c:pt idx="24">
                  <c:v>3.6119672230406252E-5</c:v>
                </c:pt>
                <c:pt idx="25">
                  <c:v>3.4829610100489627E-5</c:v>
                </c:pt>
                <c:pt idx="26">
                  <c:v>3.3628522689453118E-5</c:v>
                </c:pt>
                <c:pt idx="27">
                  <c:v>3.2507512050091041E-5</c:v>
                </c:pt>
                <c:pt idx="28">
                  <c:v>3.1458828416773726E-5</c:v>
                </c:pt>
                <c:pt idx="29">
                  <c:v>3.047569079309131E-5</c:v>
                </c:pt>
                <c:pt idx="30">
                  <c:v>2.9552140161510088E-5</c:v>
                </c:pt>
                <c:pt idx="31">
                  <c:v>2.8682918598428197E-5</c:v>
                </c:pt>
                <c:pt idx="32">
                  <c:v>2.7863369113313533E-5</c:v>
                </c:pt>
                <c:pt idx="33">
                  <c:v>2.7089352182061801E-5</c:v>
                </c:pt>
                <c:pt idx="34">
                  <c:v>2.6357175816071996E-5</c:v>
                </c:pt>
                <c:pt idx="35">
                  <c:v>2.5663536673512469E-5</c:v>
                </c:pt>
                <c:pt idx="36">
                  <c:v>2.5005470230764505E-5</c:v>
                </c:pt>
                <c:pt idx="37">
                  <c:v>2.4380308428448824E-5</c:v>
                </c:pt>
                <c:pt idx="38">
                  <c:v>2.3785643515836853E-5</c:v>
                </c:pt>
                <c:pt idx="39">
                  <c:v>2.3219297060543145E-5</c:v>
                </c:pt>
                <c:pt idx="40">
                  <c:v>2.2679293282607958E-5</c:v>
                </c:pt>
                <c:pt idx="41">
                  <c:v>2.2163836024973745E-5</c:v>
                </c:pt>
                <c:pt idx="42">
                  <c:v>2.1671288794674101E-5</c:v>
                </c:pt>
                <c:pt idx="43">
                  <c:v>2.1200157407436651E-5</c:v>
                </c:pt>
                <c:pt idx="44">
                  <c:v>2.0749074847944016E-5</c:v>
                </c:pt>
                <c:pt idx="45">
                  <c:v>2.0316788022625425E-5</c:v>
                </c:pt>
                <c:pt idx="46">
                  <c:v>1.9902146134608473E-5</c:v>
                </c:pt>
                <c:pt idx="47">
                  <c:v>1.9504090453721409E-5</c:v>
                </c:pt>
                <c:pt idx="48">
                  <c:v>1.912164529006235E-5</c:v>
                </c:pt>
                <c:pt idx="49">
                  <c:v>1.875391000911191E-5</c:v>
                </c:pt>
                <c:pt idx="50">
                  <c:v>1.8400051950822598E-5</c:v>
                </c:pt>
                <c:pt idx="51">
                  <c:v>1.8059300135499456E-5</c:v>
                </c:pt>
                <c:pt idx="52">
                  <c:v>1.7730939656331892E-5</c:v>
                </c:pt>
                <c:pt idx="53">
                  <c:v>1.7414306672742871E-5</c:v>
                </c:pt>
                <c:pt idx="54">
                  <c:v>1.7108783930768806E-5</c:v>
                </c:pt>
                <c:pt idx="55">
                  <c:v>1.6813796746861215E-5</c:v>
                </c:pt>
                <c:pt idx="56">
                  <c:v>1.6528809400126419E-5</c:v>
                </c:pt>
                <c:pt idx="57">
                  <c:v>1.6253321885350949E-5</c:v>
                </c:pt>
                <c:pt idx="58">
                  <c:v>1.5986866985409824E-5</c:v>
                </c:pt>
                <c:pt idx="59">
                  <c:v>1.5729007626997549E-5</c:v>
                </c:pt>
                <c:pt idx="60">
                  <c:v>1.5479334488200611E-5</c:v>
                </c:pt>
                <c:pt idx="61">
                  <c:v>1.52374638303657E-5</c:v>
                </c:pt>
                <c:pt idx="62">
                  <c:v>1.5003035530108095E-5</c:v>
                </c:pt>
                <c:pt idx="63">
                  <c:v>1.4775711290232722E-5</c:v>
                </c:pt>
                <c:pt idx="64">
                  <c:v>1.4555173010875073E-5</c:v>
                </c:pt>
                <c:pt idx="65">
                  <c:v>1.4341121304368367E-5</c:v>
                </c:pt>
                <c:pt idx="66">
                  <c:v>1.4133274139255699E-5</c:v>
                </c:pt>
                <c:pt idx="67">
                  <c:v>1.3931365600532386E-5</c:v>
                </c:pt>
                <c:pt idx="68">
                  <c:v>1.3735144754658919E-5</c:v>
                </c:pt>
                <c:pt idx="69">
                  <c:v>1.3544374609158283E-5</c:v>
                </c:pt>
                <c:pt idx="70">
                  <c:v>1.3358831157727694E-5</c:v>
                </c:pt>
                <c:pt idx="71">
                  <c:v>1.3178302502775402E-5</c:v>
                </c:pt>
                <c:pt idx="72">
                  <c:v>1.3002588048156032E-5</c:v>
                </c:pt>
                <c:pt idx="73">
                  <c:v>1.2831497755638701E-5</c:v>
                </c:pt>
                <c:pt idx="74">
                  <c:v>1.2664851459313884E-5</c:v>
                </c:pt>
                <c:pt idx="75">
                  <c:v>1.2502478232739293E-5</c:v>
                </c:pt>
                <c:pt idx="76">
                  <c:v>1.234421580415162E-5</c:v>
                </c:pt>
                <c:pt idx="77">
                  <c:v>1.2189910015538256E-5</c:v>
                </c:pt>
                <c:pt idx="78">
                  <c:v>1.2039414321778569E-5</c:v>
                </c:pt>
                <c:pt idx="79">
                  <c:v>1.1892589326434111E-5</c:v>
                </c:pt>
                <c:pt idx="80">
                  <c:v>1.1749302351096796E-5</c:v>
                </c:pt>
                <c:pt idx="81">
                  <c:v>1.1609427035498505E-5</c:v>
                </c:pt>
                <c:pt idx="82">
                  <c:v>1.1472842965848794E-5</c:v>
                </c:pt>
                <c:pt idx="83">
                  <c:v>1.1339435329102997E-5</c:v>
                </c:pt>
                <c:pt idx="84">
                  <c:v>1.1209094591074367E-5</c:v>
                </c:pt>
                <c:pt idx="85">
                  <c:v>1.1081716196493493E-5</c:v>
                </c:pt>
                <c:pt idx="86">
                  <c:v>1.0957200289288813E-5</c:v>
                </c:pt>
                <c:pt idx="87">
                  <c:v>1.0835451451515414E-5</c:v>
                </c:pt>
                <c:pt idx="88">
                  <c:v>1.0716378459497635E-5</c:v>
                </c:pt>
                <c:pt idx="89">
                  <c:v>1.0599894055875664E-5</c:v>
                </c:pt>
                <c:pt idx="90">
                  <c:v>1.0485914736359086E-5</c:v>
                </c:pt>
                <c:pt idx="91">
                  <c:v>1.0374360550092135E-5</c:v>
                </c:pt>
                <c:pt idx="92">
                  <c:v>1.0265154912627645E-5</c:v>
                </c:pt>
                <c:pt idx="93">
                  <c:v>1.0158224430590359E-5</c:v>
                </c:pt>
                <c:pt idx="94">
                  <c:v>1.0053498737185953E-5</c:v>
                </c:pt>
                <c:pt idx="95">
                  <c:v>9.9509103377811359E-6</c:v>
                </c:pt>
                <c:pt idx="96">
                  <c:v>9.8503944648426419E-6</c:v>
                </c:pt>
                <c:pt idx="97">
                  <c:v>9.7518889415800602E-6</c:v>
                </c:pt>
                <c:pt idx="98">
                  <c:v>9.6553340536891954E-6</c:v>
                </c:pt>
                <c:pt idx="99">
                  <c:v>9.560672428640064E-6</c:v>
                </c:pt>
                <c:pt idx="100">
                  <c:v>9.4678489219967665E-6</c:v>
                </c:pt>
                <c:pt idx="101">
                  <c:v>9.3768105102959279E-6</c:v>
                </c:pt>
                <c:pt idx="102">
                  <c:v>9.2875061900464634E-6</c:v>
                </c:pt>
                <c:pt idx="103">
                  <c:v>9.199886882446429E-6</c:v>
                </c:pt>
                <c:pt idx="104">
                  <c:v>9.1139053434429318E-6</c:v>
                </c:pt>
                <c:pt idx="105">
                  <c:v>9.029516078788773E-6</c:v>
                </c:pt>
                <c:pt idx="106">
                  <c:v>8.946675263774964E-6</c:v>
                </c:pt>
                <c:pt idx="107">
                  <c:v>8.8653406673415134E-6</c:v>
                </c:pt>
                <c:pt idx="108">
                  <c:v>8.7854715802904034E-6</c:v>
                </c:pt>
                <c:pt idx="109">
                  <c:v>8.7070287473443452E-6</c:v>
                </c:pt>
                <c:pt idx="110">
                  <c:v>8.6299743028130954E-6</c:v>
                </c:pt>
                <c:pt idx="111">
                  <c:v>8.5542717096458035E-6</c:v>
                </c:pt>
                <c:pt idx="112">
                  <c:v>8.4798857016632645E-6</c:v>
                </c:pt>
                <c:pt idx="113">
                  <c:v>8.4067822287782234E-6</c:v>
                </c:pt>
                <c:pt idx="114">
                  <c:v>8.3349284050249181E-6</c:v>
                </c:pt>
                <c:pt idx="115">
                  <c:v>8.2642924592312227E-6</c:v>
                </c:pt>
                <c:pt idx="116">
                  <c:v>8.1948436881779565E-6</c:v>
                </c:pt>
                <c:pt idx="117">
                  <c:v>8.1265524121002447E-6</c:v>
                </c:pt>
                <c:pt idx="118">
                  <c:v>8.0593899323954566E-6</c:v>
                </c:pt>
                <c:pt idx="119">
                  <c:v>7.9933284914111179E-6</c:v>
                </c:pt>
                <c:pt idx="120">
                  <c:v>7.9283412341943969E-6</c:v>
                </c:pt>
                <c:pt idx="121">
                  <c:v>7.8644021720924607E-6</c:v>
                </c:pt>
                <c:pt idx="122">
                  <c:v>7.8014861481000294E-6</c:v>
                </c:pt>
                <c:pt idx="123">
                  <c:v>7.7395688038570677E-6</c:v>
                </c:pt>
                <c:pt idx="124">
                  <c:v>7.6786265482056636E-6</c:v>
                </c:pt>
                <c:pt idx="125">
                  <c:v>7.6186365272208217E-6</c:v>
                </c:pt>
                <c:pt idx="126">
                  <c:v>7.5595765956351844E-6</c:v>
                </c:pt>
                <c:pt idx="127">
                  <c:v>7.5014252895826405E-6</c:v>
                </c:pt>
                <c:pt idx="128">
                  <c:v>7.4441618005903152E-6</c:v>
                </c:pt>
                <c:pt idx="129">
                  <c:v>7.3877659507527795E-6</c:v>
                </c:pt>
                <c:pt idx="130">
                  <c:v>7.3322181690262106E-6</c:v>
                </c:pt>
                <c:pt idx="131">
                  <c:v>7.2774994685840364E-6</c:v>
                </c:pt>
                <c:pt idx="132">
                  <c:v>7.2235914251790055E-6</c:v>
                </c:pt>
                <c:pt idx="133">
                  <c:v>7.1704761564598725E-6</c:v>
                </c:pt>
                <c:pt idx="134">
                  <c:v>7.1181363021939505E-6</c:v>
                </c:pt>
                <c:pt idx="135">
                  <c:v>7.0665550053495387E-6</c:v>
                </c:pt>
                <c:pt idx="136">
                  <c:v>7.0157158939949753E-6</c:v>
                </c:pt>
                <c:pt idx="137">
                  <c:v>6.9656030639734218E-6</c:v>
                </c:pt>
                <c:pt idx="138">
                  <c:v>6.9162010623149266E-6</c:v>
                </c:pt>
                <c:pt idx="139">
                  <c:v>6.867494871349377E-6</c:v>
                </c:pt>
                <c:pt idx="140">
                  <c:v>6.8194698934860551E-6</c:v>
                </c:pt>
                <c:pt idx="141">
                  <c:v>6.7721119366273914E-6</c:v>
                </c:pt>
                <c:pt idx="142">
                  <c:v>6.7254072001862768E-6</c:v>
                </c:pt>
                <c:pt idx="143">
                  <c:v>6.6793422616780368E-6</c:v>
                </c:pt>
                <c:pt idx="144">
                  <c:v>6.6339040638596505E-6</c:v>
                </c:pt>
                <c:pt idx="145">
                  <c:v>6.5890799023903825E-6</c:v>
                </c:pt>
                <c:pt idx="146">
                  <c:v>6.5448574139892898E-6</c:v>
                </c:pt>
                <c:pt idx="147">
                  <c:v>6.5012245650664453E-6</c:v>
                </c:pt>
                <c:pt idx="148">
                  <c:v>6.4581696408058987E-6</c:v>
                </c:pt>
                <c:pt idx="149">
                  <c:v>6.4156812346795802E-6</c:v>
                </c:pt>
                <c:pt idx="150">
                  <c:v>6.3737482383724297E-6</c:v>
                </c:pt>
                <c:pt idx="151">
                  <c:v>6.3323598321000487E-6</c:v>
                </c:pt>
                <c:pt idx="152">
                  <c:v>6.2915054753011739E-6</c:v>
                </c:pt>
                <c:pt idx="153">
                  <c:v>6.2511748976881146E-6</c:v>
                </c:pt>
                <c:pt idx="154">
                  <c:v>6.2113580906392377E-6</c:v>
                </c:pt>
                <c:pt idx="155">
                  <c:v>6.1720452989183016E-6</c:v>
                </c:pt>
                <c:pt idx="156">
                  <c:v>6.1332270127062859E-6</c:v>
                </c:pt>
                <c:pt idx="157">
                  <c:v>6.0948939599320332E-6</c:v>
                </c:pt>
                <c:pt idx="158">
                  <c:v>6.0570370988886869E-6</c:v>
                </c:pt>
                <c:pt idx="159">
                  <c:v>6.0196476111236286E-6</c:v>
                </c:pt>
                <c:pt idx="160">
                  <c:v>5.982716894590105E-6</c:v>
                </c:pt>
                <c:pt idx="161">
                  <c:v>9.4161086656382104E-6</c:v>
                </c:pt>
                <c:pt idx="162">
                  <c:v>9.359040786119585E-6</c:v>
                </c:pt>
                <c:pt idx="163">
                  <c:v>9.30266047805225E-6</c:v>
                </c:pt>
                <c:pt idx="164">
                  <c:v>9.2469553897347227E-6</c:v>
                </c:pt>
                <c:pt idx="165">
                  <c:v>9.1919134635564509E-6</c:v>
                </c:pt>
                <c:pt idx="166">
                  <c:v>9.1375229272968207E-6</c:v>
                </c:pt>
                <c:pt idx="167">
                  <c:v>9.08377228573126E-6</c:v>
                </c:pt>
                <c:pt idx="168">
                  <c:v>9.0306503125318536E-6</c:v>
                </c:pt>
                <c:pt idx="169">
                  <c:v>8.9781460424505152E-6</c:v>
                </c:pt>
                <c:pt idx="170">
                  <c:v>8.9262487637732531E-6</c:v>
                </c:pt>
                <c:pt idx="171">
                  <c:v>8.8749480110346421E-6</c:v>
                </c:pt>
                <c:pt idx="172">
                  <c:v>8.8242335579820913E-6</c:v>
                </c:pt>
                <c:pt idx="173">
                  <c:v>8.7740954107799501E-6</c:v>
                </c:pt>
                <c:pt idx="174">
                  <c:v>8.7245238014440082E-6</c:v>
                </c:pt>
                <c:pt idx="175">
                  <c:v>8.6755091814972985E-6</c:v>
                </c:pt>
                <c:pt idx="176">
                  <c:v>8.6270422158385458E-6</c:v>
                </c:pt>
                <c:pt idx="177">
                  <c:v>8.5791137768150216E-6</c:v>
                </c:pt>
                <c:pt idx="178">
                  <c:v>8.5317149384918633E-6</c:v>
                </c:pt>
                <c:pt idx="179">
                  <c:v>8.4848369711103269E-6</c:v>
                </c:pt>
                <c:pt idx="180">
                  <c:v>8.4384713357277407E-6</c:v>
                </c:pt>
                <c:pt idx="181">
                  <c:v>8.3926096790322372E-6</c:v>
                </c:pt>
                <c:pt idx="182">
                  <c:v>8.3472438283256652E-6</c:v>
                </c:pt>
                <c:pt idx="183">
                  <c:v>8.302365786668329E-6</c:v>
                </c:pt>
                <c:pt idx="184">
                  <c:v>1.0959516308095571E-5</c:v>
                </c:pt>
                <c:pt idx="185">
                  <c:v>1.0901220511654898E-5</c:v>
                </c:pt>
                <c:pt idx="186">
                  <c:v>1.0843541607179784E-5</c:v>
                </c:pt>
                <c:pt idx="187">
                  <c:v>1.0786469854188611E-5</c:v>
                </c:pt>
                <c:pt idx="188">
                  <c:v>1.0729995716190628E-5</c:v>
                </c:pt>
                <c:pt idx="189">
                  <c:v>1.0674109855373623E-5</c:v>
                </c:pt>
                <c:pt idx="190">
                  <c:v>1.0618803127456782E-5</c:v>
                </c:pt>
                <c:pt idx="191">
                  <c:v>1.0564066576702719E-5</c:v>
                </c:pt>
                <c:pt idx="192">
                  <c:v>1.0509891431082995E-5</c:v>
                </c:pt>
                <c:pt idx="193">
                  <c:v>1.0456269097591618E-5</c:v>
                </c:pt>
                <c:pt idx="194">
                  <c:v>1.04031911577013E-5</c:v>
                </c:pt>
                <c:pt idx="195">
                  <c:v>1.0350649362957383E-5</c:v>
                </c:pt>
                <c:pt idx="196">
                  <c:v>1.0298635630704633E-5</c:v>
                </c:pt>
                <c:pt idx="197">
                  <c:v>1.0247142039942208E-5</c:v>
                </c:pt>
                <c:pt idx="198">
                  <c:v>1.019616082730239E-5</c:v>
                </c:pt>
                <c:pt idx="199">
                  <c:v>1.0145684383148728E-5</c:v>
                </c:pt>
                <c:pt idx="200">
                  <c:v>1.0095705247789532E-5</c:v>
                </c:pt>
                <c:pt idx="201">
                  <c:v>1.0046216107802724E-5</c:v>
                </c:pt>
                <c:pt idx="202">
                  <c:v>9.9972097924682632E-6</c:v>
                </c:pt>
                <c:pt idx="203">
                  <c:v>9.9486792703044708E-6</c:v>
                </c:pt>
                <c:pt idx="204">
                  <c:v>9.9006176457047671E-6</c:v>
                </c:pt>
                <c:pt idx="205">
                  <c:v>9.8530181556714077E-6</c:v>
                </c:pt>
                <c:pt idx="206">
                  <c:v>9.8058741666430065E-6</c:v>
                </c:pt>
                <c:pt idx="208">
                  <c:v>101979.68921544352</c:v>
                </c:pt>
                <c:pt idx="209">
                  <c:v>4249.1537173101469</c:v>
                </c:pt>
                <c:pt idx="210">
                  <c:v>11.64151703372643</c:v>
                </c:pt>
              </c:numCache>
            </c:numRef>
          </c:yVal>
          <c:smooth val="1"/>
          <c:extLst>
            <c:ext xmlns:c16="http://schemas.microsoft.com/office/drawing/2014/chart" uri="{C3380CC4-5D6E-409C-BE32-E72D297353CC}">
              <c16:uniqueId val="{00000002-1711-407E-B33E-87EEF745D048}"/>
            </c:ext>
          </c:extLst>
        </c:ser>
        <c:dLbls>
          <c:showLegendKey val="0"/>
          <c:showVal val="0"/>
          <c:showCatName val="0"/>
          <c:showSerName val="0"/>
          <c:showPercent val="0"/>
          <c:showBubbleSize val="0"/>
        </c:dLbls>
        <c:axId val="490790080"/>
        <c:axId val="490790736"/>
      </c:scatterChart>
      <c:valAx>
        <c:axId val="490790080"/>
        <c:scaling>
          <c:orientation val="minMax"/>
          <c:max val="2800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a:t>Accumulated Time in days</a:t>
                </a:r>
              </a:p>
            </c:rich>
          </c:tx>
          <c:layout/>
          <c:overlay val="0"/>
          <c:spPr>
            <a:no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90790736"/>
        <c:crosses val="autoZero"/>
        <c:crossBetween val="midCat"/>
        <c:majorUnit val="4000"/>
      </c:valAx>
      <c:valAx>
        <c:axId val="490790736"/>
        <c:scaling>
          <c:orientation val="minMax"/>
          <c:max val="1.0000000000000003E-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dirty="0"/>
                  <a:t>Failure Rate in </a:t>
                </a:r>
                <a:r>
                  <a:rPr lang="en-US" dirty="0" err="1" smtClean="0"/>
                  <a:t>fph</a:t>
                </a:r>
                <a:endParaRPr lang="en-US" dirty="0"/>
              </a:p>
            </c:rich>
          </c:tx>
          <c:layout/>
          <c:overlay val="0"/>
          <c:spPr>
            <a:noFill/>
            <a:ln>
              <a:noFill/>
            </a:ln>
            <a:effectLst/>
          </c:spPr>
          <c:txPr>
            <a:bodyPr rot="-540000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90790080"/>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sz="1100">
          <a:solidFill>
            <a:sysClr val="windowText" lastClr="000000"/>
          </a:solidFill>
          <a:latin typeface="Arial" panose="020B0604020202020204" pitchFamily="34" charset="0"/>
          <a:cs typeface="Arial" panose="020B0604020202020204" pitchFamily="34"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93E738-83F8-4A80-874C-B82BC08893DD}" type="datetimeFigureOut">
              <a:rPr lang="en-GB" smtClean="0"/>
              <a:t>10/04/2019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A36ACB-DA18-4EF4-840F-10C283B5BDE2}" type="slidenum">
              <a:rPr lang="en-GB" smtClean="0"/>
              <a:t>‹#›</a:t>
            </a:fld>
            <a:endParaRPr lang="en-GB"/>
          </a:p>
        </p:txBody>
      </p:sp>
    </p:spTree>
    <p:extLst>
      <p:ext uri="{BB962C8B-B14F-4D97-AF65-F5344CB8AC3E}">
        <p14:creationId xmlns:p14="http://schemas.microsoft.com/office/powerpoint/2010/main" val="250297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1</a:t>
            </a:fld>
            <a:endParaRPr lang="en-GB"/>
          </a:p>
        </p:txBody>
      </p:sp>
    </p:spTree>
    <p:extLst>
      <p:ext uri="{BB962C8B-B14F-4D97-AF65-F5344CB8AC3E}">
        <p14:creationId xmlns:p14="http://schemas.microsoft.com/office/powerpoint/2010/main" val="7810345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CHECKING</a:t>
            </a:r>
            <a:r>
              <a:rPr lang="en-US" baseline="0" dirty="0" smtClean="0"/>
              <a:t> OF 1 (later 2) SFP transceivers: difference in laser power</a:t>
            </a:r>
          </a:p>
          <a:p>
            <a:r>
              <a:rPr lang="en-US" baseline="0" dirty="0" smtClean="0"/>
              <a:t>	</a:t>
            </a:r>
            <a:r>
              <a:rPr lang="en-US" baseline="0" dirty="0" smtClean="0">
                <a:sym typeface="Wingdings" panose="05000000000000000000" pitchFamily="2" charset="2"/>
              </a:rPr>
              <a:t> good, constant performance in injectors since XX</a:t>
            </a:r>
          </a:p>
          <a:p>
            <a:r>
              <a:rPr lang="en-US" baseline="0" dirty="0" smtClean="0">
                <a:sym typeface="Wingdings" panose="05000000000000000000" pitchFamily="2" charset="2"/>
              </a:rPr>
              <a:t>	 further checks planned</a:t>
            </a:r>
            <a:endParaRPr lang="en-US" dirty="0"/>
          </a:p>
        </p:txBody>
      </p:sp>
      <p:sp>
        <p:nvSpPr>
          <p:cNvPr id="4" name="Foliennummernplatzhalter 3"/>
          <p:cNvSpPr>
            <a:spLocks noGrp="1"/>
          </p:cNvSpPr>
          <p:nvPr>
            <p:ph type="sldNum" sz="quarter" idx="10"/>
          </p:nvPr>
        </p:nvSpPr>
        <p:spPr/>
        <p:txBody>
          <a:bodyPr/>
          <a:lstStyle/>
          <a:p>
            <a:fld id="{3FA36ACB-DA18-4EF4-840F-10C283B5BDE2}" type="slidenum">
              <a:rPr lang="en-GB" smtClean="0"/>
              <a:t>13</a:t>
            </a:fld>
            <a:endParaRPr lang="en-GB"/>
          </a:p>
        </p:txBody>
      </p:sp>
    </p:spTree>
    <p:extLst>
      <p:ext uri="{BB962C8B-B14F-4D97-AF65-F5344CB8AC3E}">
        <p14:creationId xmlns:p14="http://schemas.microsoft.com/office/powerpoint/2010/main" val="22034822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No board failures !</a:t>
            </a:r>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14</a:t>
            </a:fld>
            <a:endParaRPr lang="en-GB"/>
          </a:p>
        </p:txBody>
      </p:sp>
    </p:spTree>
    <p:extLst>
      <p:ext uri="{BB962C8B-B14F-4D97-AF65-F5344CB8AC3E}">
        <p14:creationId xmlns:p14="http://schemas.microsoft.com/office/powerpoint/2010/main" val="3098354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smtClean="0"/>
              <a:t>1</a:t>
            </a:r>
            <a:r>
              <a:rPr lang="en-GB" baseline="30000" dirty="0" smtClean="0"/>
              <a:t>st</a:t>
            </a:r>
            <a:r>
              <a:rPr lang="en-GB" dirty="0" smtClean="0"/>
              <a:t> failure FMC HSSL</a:t>
            </a:r>
          </a:p>
          <a:p>
            <a:pPr marL="171450" indent="-171450">
              <a:buFontTx/>
              <a:buChar char="-"/>
            </a:pPr>
            <a:r>
              <a:rPr lang="en-GB" dirty="0" smtClean="0"/>
              <a:t>Temperature sensors saturation:   T_PCB @ 128°C </a:t>
            </a:r>
            <a:r>
              <a:rPr lang="en-GB" baseline="0" dirty="0" smtClean="0"/>
              <a:t>[111°C chamber] </a:t>
            </a:r>
            <a:r>
              <a:rPr lang="en-GB" dirty="0" smtClean="0"/>
              <a:t>&amp; </a:t>
            </a:r>
            <a:r>
              <a:rPr lang="en-GB" dirty="0" err="1" smtClean="0"/>
              <a:t>T_ArriaV</a:t>
            </a:r>
            <a:r>
              <a:rPr lang="en-GB" dirty="0" smtClean="0"/>
              <a:t> @ 127°C</a:t>
            </a:r>
            <a:r>
              <a:rPr lang="en-GB" baseline="0" dirty="0" smtClean="0"/>
              <a:t> [84°C chamber]</a:t>
            </a:r>
          </a:p>
          <a:p>
            <a:pPr marL="171450" indent="-171450">
              <a:buFontTx/>
              <a:buChar char="-"/>
            </a:pPr>
            <a:r>
              <a:rPr lang="en-GB" baseline="0" dirty="0" smtClean="0"/>
              <a:t>Linear extrapolation: 196.5°C </a:t>
            </a:r>
            <a:r>
              <a:rPr lang="en-GB" baseline="0" dirty="0" err="1" smtClean="0"/>
              <a:t>ArriaV_junction</a:t>
            </a:r>
            <a:endParaRPr lang="en-GB" baseline="0" dirty="0" smtClean="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smtClean="0"/>
              <a:t>SFP APP1, SFP FMC HSSL9, Fill Logic DSP, SFP ETH, SFP APP2, SFP APP3, SFP APP4, SFP FMC HSSL1, SFP FMC HSSL2, SFP FMC HSSL3, SFP FMC HSSL4, SFP FMC HSSL5, SFP FMC HSSL8, SFP FMC HSSL10, GBT PLL Clock, OSC2 Clock, </a:t>
            </a:r>
            <a:r>
              <a:rPr lang="en-GB" sz="1200" dirty="0" err="1" smtClean="0"/>
              <a:t>Clk</a:t>
            </a:r>
            <a:r>
              <a:rPr lang="en-GB" sz="1200" dirty="0" smtClean="0"/>
              <a:t> </a:t>
            </a:r>
            <a:r>
              <a:rPr lang="en-GB" sz="1200" dirty="0" err="1" smtClean="0"/>
              <a:t>FbA</a:t>
            </a:r>
            <a:r>
              <a:rPr lang="en-GB" sz="1200" dirty="0" smtClean="0"/>
              <a:t>, </a:t>
            </a:r>
            <a:r>
              <a:rPr lang="en-GB" sz="1200" dirty="0" err="1" smtClean="0"/>
              <a:t>Clk</a:t>
            </a:r>
            <a:r>
              <a:rPr lang="en-GB" sz="1200" dirty="0" smtClean="0"/>
              <a:t> </a:t>
            </a:r>
            <a:r>
              <a:rPr lang="en-GB" sz="1200" dirty="0" err="1" smtClean="0"/>
              <a:t>FbB</a:t>
            </a:r>
            <a:r>
              <a:rPr lang="en-GB" sz="1200" dirty="0" smtClean="0"/>
              <a:t>, </a:t>
            </a:r>
            <a:r>
              <a:rPr lang="en-GB" sz="1200" dirty="0" err="1" smtClean="0"/>
              <a:t>Clk</a:t>
            </a:r>
            <a:r>
              <a:rPr lang="en-GB" sz="1200" dirty="0" smtClean="0"/>
              <a:t> </a:t>
            </a:r>
            <a:r>
              <a:rPr lang="en-GB" sz="1200" dirty="0" err="1" smtClean="0"/>
              <a:t>FbC</a:t>
            </a:r>
            <a:r>
              <a:rPr lang="en-GB" sz="1200" dirty="0" smtClean="0"/>
              <a:t>, </a:t>
            </a:r>
            <a:r>
              <a:rPr lang="en-GB" sz="1200" dirty="0" err="1" smtClean="0"/>
              <a:t>Clk</a:t>
            </a:r>
            <a:r>
              <a:rPr lang="en-GB" sz="1200" dirty="0" smtClean="0"/>
              <a:t> </a:t>
            </a:r>
            <a:r>
              <a:rPr lang="en-GB" sz="1200" dirty="0" err="1" smtClean="0"/>
              <a:t>FbD</a:t>
            </a:r>
            <a:r>
              <a:rPr lang="en-GB" sz="1200" dirty="0" smtClean="0"/>
              <a:t>, </a:t>
            </a:r>
            <a:r>
              <a:rPr lang="en-GB" sz="1200" dirty="0" err="1" smtClean="0"/>
              <a:t>TempAndIdSensor</a:t>
            </a:r>
            <a:endParaRPr lang="en-GB" sz="1200" dirty="0" smtClean="0"/>
          </a:p>
        </p:txBody>
      </p:sp>
      <p:sp>
        <p:nvSpPr>
          <p:cNvPr id="4" name="Slide Number Placeholder 3"/>
          <p:cNvSpPr>
            <a:spLocks noGrp="1"/>
          </p:cNvSpPr>
          <p:nvPr>
            <p:ph type="sldNum" sz="quarter" idx="10"/>
          </p:nvPr>
        </p:nvSpPr>
        <p:spPr/>
        <p:txBody>
          <a:bodyPr/>
          <a:lstStyle/>
          <a:p>
            <a:fld id="{3FA36ACB-DA18-4EF4-840F-10C283B5BDE2}" type="slidenum">
              <a:rPr lang="en-GB" smtClean="0"/>
              <a:t>15</a:t>
            </a:fld>
            <a:endParaRPr lang="en-GB"/>
          </a:p>
        </p:txBody>
      </p:sp>
    </p:spTree>
    <p:extLst>
      <p:ext uri="{BB962C8B-B14F-4D97-AF65-F5344CB8AC3E}">
        <p14:creationId xmlns:p14="http://schemas.microsoft.com/office/powerpoint/2010/main" val="2634564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smtClean="0"/>
              <a:t>Saturation: </a:t>
            </a:r>
            <a:r>
              <a:rPr lang="en-GB" dirty="0" err="1" smtClean="0"/>
              <a:t>T_ArriaV</a:t>
            </a:r>
            <a:r>
              <a:rPr lang="en-GB" dirty="0" smtClean="0"/>
              <a:t> @ 127°C</a:t>
            </a:r>
            <a:r>
              <a:rPr lang="en-GB" baseline="0" dirty="0" smtClean="0"/>
              <a:t> [84°C chamber] </a:t>
            </a:r>
            <a:r>
              <a:rPr lang="en-GB" baseline="0" dirty="0" smtClean="0">
                <a:sym typeface="Wingdings" panose="05000000000000000000" pitchFamily="2" charset="2"/>
              </a:rPr>
              <a:t> </a:t>
            </a:r>
            <a:r>
              <a:rPr lang="en-GB" u="sng" baseline="0" dirty="0" smtClean="0">
                <a:sym typeface="Wingdings" panose="05000000000000000000" pitchFamily="2" charset="2"/>
              </a:rPr>
              <a:t>158°C</a:t>
            </a:r>
            <a:r>
              <a:rPr lang="en-GB" baseline="0" dirty="0" smtClean="0">
                <a:sym typeface="Wingdings" panose="05000000000000000000" pitchFamily="2" charset="2"/>
              </a:rPr>
              <a:t> for 115°C chamber !impossible for 161°C surface measurement</a:t>
            </a:r>
          </a:p>
          <a:p>
            <a:pPr marL="171450" indent="-171450">
              <a:buFont typeface="Arial" panose="020B0604020202020204" pitchFamily="34" charset="0"/>
              <a:buChar char="•"/>
            </a:pPr>
            <a:r>
              <a:rPr lang="en-GB" sz="1200" dirty="0" smtClean="0">
                <a:solidFill>
                  <a:srgbClr val="242729"/>
                </a:solidFill>
                <a:latin typeface="Arial" panose="020B0604020202020204" pitchFamily="34" charset="0"/>
              </a:rPr>
              <a:t>However, as you try to lower the supply voltage (for reasons obvious from the above) the transistors no longer quite turn off all the way, and an ever larger static consumption appears. This is called </a:t>
            </a:r>
            <a:r>
              <a:rPr lang="en-GB" sz="1200" b="1" dirty="0" smtClean="0">
                <a:solidFill>
                  <a:srgbClr val="242729"/>
                </a:solidFill>
                <a:latin typeface="Arial" panose="020B0604020202020204" pitchFamily="34" charset="0"/>
              </a:rPr>
              <a:t>subthreshold power leakage</a:t>
            </a:r>
            <a:r>
              <a:rPr lang="en-GB" sz="1200" dirty="0" smtClean="0">
                <a:solidFill>
                  <a:srgbClr val="242729"/>
                </a:solidFill>
                <a:latin typeface="Arial" panose="020B0604020202020204" pitchFamily="34" charset="0"/>
              </a:rPr>
              <a:t> and </a:t>
            </a:r>
            <a:r>
              <a:rPr lang="en-GB" sz="1200" b="1" dirty="0" smtClean="0">
                <a:solidFill>
                  <a:srgbClr val="242729"/>
                </a:solidFill>
                <a:latin typeface="Arial" panose="020B0604020202020204" pitchFamily="34" charset="0"/>
              </a:rPr>
              <a:t>increases with temperature</a:t>
            </a:r>
            <a:r>
              <a:rPr lang="en-GB" sz="1200" dirty="0" smtClean="0">
                <a:solidFill>
                  <a:srgbClr val="242729"/>
                </a:solidFill>
                <a:latin typeface="Arial" panose="020B0604020202020204" pitchFamily="34" charset="0"/>
              </a:rPr>
              <a:t>. There is also gate oxide leakage.</a:t>
            </a:r>
          </a:p>
          <a:p>
            <a:pPr marL="171450" indent="-171450">
              <a:buFont typeface="Arial" panose="020B0604020202020204" pitchFamily="34" charset="0"/>
              <a:buChar char="•"/>
            </a:pPr>
            <a:r>
              <a:rPr lang="en-GB" sz="1200" dirty="0" smtClean="0"/>
              <a:t>the high temperature, the higher current leakage in the transistors</a:t>
            </a:r>
          </a:p>
        </p:txBody>
      </p:sp>
      <p:sp>
        <p:nvSpPr>
          <p:cNvPr id="4" name="Slide Number Placeholder 3"/>
          <p:cNvSpPr>
            <a:spLocks noGrp="1"/>
          </p:cNvSpPr>
          <p:nvPr>
            <p:ph type="sldNum" sz="quarter" idx="10"/>
          </p:nvPr>
        </p:nvSpPr>
        <p:spPr/>
        <p:txBody>
          <a:bodyPr/>
          <a:lstStyle/>
          <a:p>
            <a:fld id="{3FA36ACB-DA18-4EF4-840F-10C283B5BDE2}" type="slidenum">
              <a:rPr lang="en-GB" smtClean="0"/>
              <a:t>16</a:t>
            </a:fld>
            <a:endParaRPr lang="en-GB"/>
          </a:p>
        </p:txBody>
      </p:sp>
    </p:spTree>
    <p:extLst>
      <p:ext uri="{BB962C8B-B14F-4D97-AF65-F5344CB8AC3E}">
        <p14:creationId xmlns:p14="http://schemas.microsoft.com/office/powerpoint/2010/main" val="40741300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Only a few results to</a:t>
            </a:r>
            <a:r>
              <a:rPr lang="en-GB" baseline="0" dirty="0" smtClean="0"/>
              <a:t> provide an insight. Full analysis and processing of data is to be followed up</a:t>
            </a:r>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17</a:t>
            </a:fld>
            <a:endParaRPr lang="en-GB"/>
          </a:p>
        </p:txBody>
      </p:sp>
    </p:spTree>
    <p:extLst>
      <p:ext uri="{BB962C8B-B14F-4D97-AF65-F5344CB8AC3E}">
        <p14:creationId xmlns:p14="http://schemas.microsoft.com/office/powerpoint/2010/main" val="32340188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smtClean="0"/>
              <a:t>[bathtub] Decreasing constant</a:t>
            </a:r>
            <a:r>
              <a:rPr lang="en-GB" baseline="0" dirty="0" smtClean="0"/>
              <a:t> </a:t>
            </a:r>
            <a:r>
              <a:rPr lang="en-GB" dirty="0" smtClean="0"/>
              <a:t>T axis  !!!!!!!</a:t>
            </a:r>
          </a:p>
          <a:p>
            <a:r>
              <a:rPr lang="en-GB" dirty="0" smtClean="0"/>
              <a:t>[MTTF requirement]</a:t>
            </a:r>
            <a:r>
              <a:rPr lang="en-GB" baseline="0" dirty="0" smtClean="0"/>
              <a:t> </a:t>
            </a:r>
            <a:r>
              <a:rPr lang="en-GB" dirty="0" smtClean="0"/>
              <a:t>LHCBLM 350 VFCs</a:t>
            </a:r>
          </a:p>
          <a:p>
            <a:r>
              <a:rPr lang="en-GB" dirty="0" smtClean="0"/>
              <a:t>Average X failures old system</a:t>
            </a:r>
          </a:p>
          <a:p>
            <a:pPr marL="285750" indent="-285750">
              <a:buFont typeface="Wingdings" panose="05000000000000000000" pitchFamily="2" charset="2"/>
              <a:buChar char="à"/>
            </a:pPr>
            <a:r>
              <a:rPr lang="en-GB" dirty="0" smtClean="0">
                <a:sym typeface="Wingdings" panose="05000000000000000000" pitchFamily="2" charset="2"/>
              </a:rPr>
              <a:t>&lt;5(??) failures per year = MTTF Y</a:t>
            </a:r>
          </a:p>
          <a:p>
            <a:r>
              <a:rPr lang="en-GB" dirty="0" smtClean="0">
                <a:sym typeface="Wingdings" panose="05000000000000000000" pitchFamily="2" charset="2"/>
              </a:rPr>
              <a:t>[w/o SFP  see ARW’17]</a:t>
            </a:r>
            <a:endParaRPr lang="en-GB" dirty="0" smtClean="0"/>
          </a:p>
          <a:p>
            <a:pPr marL="171450" indent="-171450">
              <a:buFontTx/>
              <a:buChar char="-"/>
            </a:pPr>
            <a:endParaRPr lang="en-GB" dirty="0" smtClean="0"/>
          </a:p>
          <a:p>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18</a:t>
            </a:fld>
            <a:endParaRPr lang="en-GB"/>
          </a:p>
        </p:txBody>
      </p:sp>
    </p:spTree>
    <p:extLst>
      <p:ext uri="{BB962C8B-B14F-4D97-AF65-F5344CB8AC3E}">
        <p14:creationId xmlns:p14="http://schemas.microsoft.com/office/powerpoint/2010/main" val="501858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19</a:t>
            </a:fld>
            <a:endParaRPr lang="en-GB"/>
          </a:p>
        </p:txBody>
      </p:sp>
    </p:spTree>
    <p:extLst>
      <p:ext uri="{BB962C8B-B14F-4D97-AF65-F5344CB8AC3E}">
        <p14:creationId xmlns:p14="http://schemas.microsoft.com/office/powerpoint/2010/main" val="41967455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err="1" smtClean="0"/>
              <a:t>Arria</a:t>
            </a:r>
            <a:r>
              <a:rPr lang="en-GB" dirty="0" smtClean="0"/>
              <a:t> V max (no damage)</a:t>
            </a:r>
          </a:p>
          <a:p>
            <a:pPr marL="171450" indent="-171450">
              <a:buFontTx/>
              <a:buChar char="-"/>
            </a:pPr>
            <a:r>
              <a:rPr lang="en-GB" dirty="0" smtClean="0"/>
              <a:t>Humidity as additional stress; can’t be avoided due to chamber</a:t>
            </a:r>
            <a:r>
              <a:rPr lang="en-GB" baseline="0" dirty="0" smtClean="0"/>
              <a:t> restrictions</a:t>
            </a:r>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20</a:t>
            </a:fld>
            <a:endParaRPr lang="en-GB"/>
          </a:p>
        </p:txBody>
      </p:sp>
    </p:spTree>
    <p:extLst>
      <p:ext uri="{BB962C8B-B14F-4D97-AF65-F5344CB8AC3E}">
        <p14:creationId xmlns:p14="http://schemas.microsoft.com/office/powerpoint/2010/main" val="14198484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IC2=</a:t>
            </a:r>
          </a:p>
          <a:p>
            <a:r>
              <a:rPr lang="en-GB" dirty="0" smtClean="0"/>
              <a:t>IC35=</a:t>
            </a:r>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21</a:t>
            </a:fld>
            <a:endParaRPr lang="en-GB"/>
          </a:p>
        </p:txBody>
      </p:sp>
    </p:spTree>
    <p:extLst>
      <p:ext uri="{BB962C8B-B14F-4D97-AF65-F5344CB8AC3E}">
        <p14:creationId xmlns:p14="http://schemas.microsoft.com/office/powerpoint/2010/main" val="33211243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IC2=</a:t>
            </a:r>
          </a:p>
          <a:p>
            <a:r>
              <a:rPr lang="en-GB" dirty="0" smtClean="0"/>
              <a:t>IC35=</a:t>
            </a:r>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22</a:t>
            </a:fld>
            <a:endParaRPr lang="en-GB"/>
          </a:p>
        </p:txBody>
      </p:sp>
    </p:spTree>
    <p:extLst>
      <p:ext uri="{BB962C8B-B14F-4D97-AF65-F5344CB8AC3E}">
        <p14:creationId xmlns:p14="http://schemas.microsoft.com/office/powerpoint/2010/main" val="934488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2</a:t>
            </a:fld>
            <a:endParaRPr lang="en-GB"/>
          </a:p>
        </p:txBody>
      </p:sp>
    </p:spTree>
    <p:extLst>
      <p:ext uri="{BB962C8B-B14F-4D97-AF65-F5344CB8AC3E}">
        <p14:creationId xmlns:p14="http://schemas.microsoft.com/office/powerpoint/2010/main" val="12200671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Electrical + internet connections, racks, crates,</a:t>
            </a:r>
            <a:r>
              <a:rPr lang="en-GB" baseline="0" dirty="0" smtClean="0"/>
              <a:t> CPUs, PSUs, fans, cabling, …</a:t>
            </a:r>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23</a:t>
            </a:fld>
            <a:endParaRPr lang="en-GB"/>
          </a:p>
        </p:txBody>
      </p:sp>
    </p:spTree>
    <p:extLst>
      <p:ext uri="{BB962C8B-B14F-4D97-AF65-F5344CB8AC3E}">
        <p14:creationId xmlns:p14="http://schemas.microsoft.com/office/powerpoint/2010/main" val="16202773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Line DAB64x/Mezzanine 500k hrs</a:t>
            </a:r>
          </a:p>
          <a:p>
            <a:r>
              <a:rPr lang="en-GB" sz="1200" dirty="0" smtClean="0"/>
              <a:t>Goal? Better than 500k hrs ! Moreover improve complete OL</a:t>
            </a:r>
          </a:p>
          <a:p>
            <a:r>
              <a:rPr lang="en-GB" sz="1200" dirty="0" smtClean="0"/>
              <a:t>FR full OL: 129 failures/5 years (not BD)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 Acceleration factor 25°C = 1.56 (30°C); = 2.42 (35°C)</a:t>
            </a:r>
          </a:p>
          <a:p>
            <a:endParaRPr lang="en-GB" sz="1200" dirty="0" smtClean="0"/>
          </a:p>
          <a:p>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24</a:t>
            </a:fld>
            <a:endParaRPr lang="en-GB"/>
          </a:p>
        </p:txBody>
      </p:sp>
    </p:spTree>
    <p:extLst>
      <p:ext uri="{BB962C8B-B14F-4D97-AF65-F5344CB8AC3E}">
        <p14:creationId xmlns:p14="http://schemas.microsoft.com/office/powerpoint/2010/main" val="4519449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smtClean="0"/>
              <a:t>MTTF for 90%: 250k hrs</a:t>
            </a:r>
          </a:p>
          <a:p>
            <a:pPr marL="171450" indent="-171450">
              <a:buFontTx/>
              <a:buChar char="-"/>
            </a:pPr>
            <a:r>
              <a:rPr lang="en-GB" dirty="0" smtClean="0"/>
              <a:t>60%: 650k hrs</a:t>
            </a:r>
          </a:p>
          <a:p>
            <a:pPr marL="171450" indent="-171450">
              <a:buFontTx/>
              <a:buChar char="-"/>
            </a:pPr>
            <a:r>
              <a:rPr lang="en-GB" dirty="0" smtClean="0"/>
              <a:t>Accumulated hrs end of May: 590k</a:t>
            </a:r>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25</a:t>
            </a:fld>
            <a:endParaRPr lang="en-GB"/>
          </a:p>
        </p:txBody>
      </p:sp>
    </p:spTree>
    <p:extLst>
      <p:ext uri="{BB962C8B-B14F-4D97-AF65-F5344CB8AC3E}">
        <p14:creationId xmlns:p14="http://schemas.microsoft.com/office/powerpoint/2010/main" val="28350301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smtClean="0"/>
              <a:t>Master thesis Simon</a:t>
            </a:r>
          </a:p>
          <a:p>
            <a:pPr marL="285750" indent="-285750" algn="just">
              <a:spcAft>
                <a:spcPts val="1200"/>
              </a:spcAft>
              <a:buFont typeface="Wingdings" panose="05000000000000000000" pitchFamily="2" charset="2"/>
              <a:buChar char="Ø"/>
            </a:pPr>
            <a:r>
              <a:rPr lang="en-GB" dirty="0" smtClean="0"/>
              <a:t>Not enough failures</a:t>
            </a:r>
          </a:p>
          <a:p>
            <a:pPr marL="285750" indent="-285750" algn="just">
              <a:spcAft>
                <a:spcPts val="1200"/>
              </a:spcAft>
              <a:buFont typeface="Wingdings" panose="05000000000000000000" pitchFamily="2" charset="2"/>
              <a:buChar char="Ø"/>
            </a:pPr>
            <a:r>
              <a:rPr lang="en-US" sz="1600" dirty="0" smtClean="0">
                <a:solidFill>
                  <a:srgbClr val="000000"/>
                </a:solidFill>
              </a:rPr>
              <a:t>Methodology proved to be of use; each step!</a:t>
            </a:r>
          </a:p>
          <a:p>
            <a:pPr marL="742950" lvl="1" indent="-285750" algn="just">
              <a:spcAft>
                <a:spcPts val="1200"/>
              </a:spcAft>
              <a:buFont typeface="Wingdings" panose="05000000000000000000" pitchFamily="2" charset="2"/>
              <a:buChar char="Ø"/>
            </a:pPr>
            <a:r>
              <a:rPr lang="en-US" sz="1600" dirty="0" smtClean="0">
                <a:solidFill>
                  <a:srgbClr val="000000"/>
                </a:solidFill>
              </a:rPr>
              <a:t>Dynamic use to be preferred (reduced FMECA; additional inspection step; iterative Run-In</a:t>
            </a:r>
          </a:p>
          <a:p>
            <a:pPr marL="285750" marR="0" lvl="0" indent="-285750" algn="just" defTabSz="914400" rtl="0" eaLnBrk="1" fontAlgn="auto" latinLnBrk="0" hangingPunct="1">
              <a:lnSpc>
                <a:spcPct val="100000"/>
              </a:lnSpc>
              <a:spcBef>
                <a:spcPts val="0"/>
              </a:spcBef>
              <a:spcAft>
                <a:spcPts val="1200"/>
              </a:spcAft>
              <a:buClrTx/>
              <a:buSzTx/>
              <a:buFont typeface="Wingdings" panose="05000000000000000000" pitchFamily="2" charset="2"/>
              <a:buChar char="Ø"/>
              <a:tabLst/>
              <a:defRPr/>
            </a:pPr>
            <a:r>
              <a:rPr lang="en-US" sz="1600" dirty="0" smtClean="0">
                <a:solidFill>
                  <a:srgbClr val="000000"/>
                </a:solidFill>
              </a:rPr>
              <a:t>To be assumed that most future (random) failures are not due to hardware issues, rather than due to other influences (production induced, environment, handling, …)</a:t>
            </a:r>
          </a:p>
        </p:txBody>
      </p:sp>
      <p:sp>
        <p:nvSpPr>
          <p:cNvPr id="4" name="Slide Number Placeholder 3"/>
          <p:cNvSpPr>
            <a:spLocks noGrp="1"/>
          </p:cNvSpPr>
          <p:nvPr>
            <p:ph type="sldNum" sz="quarter" idx="10"/>
          </p:nvPr>
        </p:nvSpPr>
        <p:spPr/>
        <p:txBody>
          <a:bodyPr/>
          <a:lstStyle/>
          <a:p>
            <a:fld id="{3FA36ACB-DA18-4EF4-840F-10C283B5BDE2}" type="slidenum">
              <a:rPr lang="en-GB" smtClean="0"/>
              <a:t>26</a:t>
            </a:fld>
            <a:endParaRPr lang="en-GB"/>
          </a:p>
        </p:txBody>
      </p:sp>
    </p:spTree>
    <p:extLst>
      <p:ext uri="{BB962C8B-B14F-4D97-AF65-F5344CB8AC3E}">
        <p14:creationId xmlns:p14="http://schemas.microsoft.com/office/powerpoint/2010/main" val="3858253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3</a:t>
            </a:fld>
            <a:endParaRPr lang="en-GB"/>
          </a:p>
        </p:txBody>
      </p:sp>
    </p:spTree>
    <p:extLst>
      <p:ext uri="{BB962C8B-B14F-4D97-AF65-F5344CB8AC3E}">
        <p14:creationId xmlns:p14="http://schemas.microsoft.com/office/powerpoint/2010/main" val="3872713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 Production approval</a:t>
            </a:r>
            <a:endParaRPr lang="en-US" dirty="0"/>
          </a:p>
        </p:txBody>
      </p:sp>
      <p:sp>
        <p:nvSpPr>
          <p:cNvPr id="4" name="Foliennummernplatzhalter 3"/>
          <p:cNvSpPr>
            <a:spLocks noGrp="1"/>
          </p:cNvSpPr>
          <p:nvPr>
            <p:ph type="sldNum" sz="quarter" idx="10"/>
          </p:nvPr>
        </p:nvSpPr>
        <p:spPr/>
        <p:txBody>
          <a:bodyPr/>
          <a:lstStyle/>
          <a:p>
            <a:fld id="{3FA36ACB-DA18-4EF4-840F-10C283B5BDE2}" type="slidenum">
              <a:rPr lang="en-GB" smtClean="0"/>
              <a:t>4</a:t>
            </a:fld>
            <a:endParaRPr lang="en-GB"/>
          </a:p>
        </p:txBody>
      </p:sp>
    </p:spTree>
    <p:extLst>
      <p:ext uri="{BB962C8B-B14F-4D97-AF65-F5344CB8AC3E}">
        <p14:creationId xmlns:p14="http://schemas.microsoft.com/office/powerpoint/2010/main" val="1627633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5</a:t>
            </a:fld>
            <a:endParaRPr lang="en-GB"/>
          </a:p>
        </p:txBody>
      </p:sp>
    </p:spTree>
    <p:extLst>
      <p:ext uri="{BB962C8B-B14F-4D97-AF65-F5344CB8AC3E}">
        <p14:creationId xmlns:p14="http://schemas.microsoft.com/office/powerpoint/2010/main" val="1044423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6</a:t>
            </a:fld>
            <a:endParaRPr lang="en-GB"/>
          </a:p>
        </p:txBody>
      </p:sp>
    </p:spTree>
    <p:extLst>
      <p:ext uri="{BB962C8B-B14F-4D97-AF65-F5344CB8AC3E}">
        <p14:creationId xmlns:p14="http://schemas.microsoft.com/office/powerpoint/2010/main" val="1346025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3FA36ACB-DA18-4EF4-840F-10C283B5BDE2}" type="slidenum">
              <a:rPr lang="en-GB" smtClean="0"/>
              <a:t>7</a:t>
            </a:fld>
            <a:endParaRPr lang="en-GB"/>
          </a:p>
        </p:txBody>
      </p:sp>
    </p:spTree>
    <p:extLst>
      <p:ext uri="{BB962C8B-B14F-4D97-AF65-F5344CB8AC3E}">
        <p14:creationId xmlns:p14="http://schemas.microsoft.com/office/powerpoint/2010/main" val="3936174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 Thanks</a:t>
            </a:r>
            <a:r>
              <a:rPr lang="en-US" baseline="0" dirty="0" smtClean="0"/>
              <a:t> to Magdalena, James &amp; Manuel</a:t>
            </a:r>
            <a:endParaRPr lang="en-US" dirty="0"/>
          </a:p>
        </p:txBody>
      </p:sp>
      <p:sp>
        <p:nvSpPr>
          <p:cNvPr id="4" name="Foliennummernplatzhalter 3"/>
          <p:cNvSpPr>
            <a:spLocks noGrp="1"/>
          </p:cNvSpPr>
          <p:nvPr>
            <p:ph type="sldNum" sz="quarter" idx="10"/>
          </p:nvPr>
        </p:nvSpPr>
        <p:spPr/>
        <p:txBody>
          <a:bodyPr/>
          <a:lstStyle/>
          <a:p>
            <a:fld id="{3FA36ACB-DA18-4EF4-840F-10C283B5BDE2}" type="slidenum">
              <a:rPr lang="en-GB" smtClean="0"/>
              <a:t>8</a:t>
            </a:fld>
            <a:endParaRPr lang="en-GB"/>
          </a:p>
        </p:txBody>
      </p:sp>
    </p:spTree>
    <p:extLst>
      <p:ext uri="{BB962C8B-B14F-4D97-AF65-F5344CB8AC3E}">
        <p14:creationId xmlns:p14="http://schemas.microsoft.com/office/powerpoint/2010/main" val="1407815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FA36ACB-DA18-4EF4-840F-10C283B5BDE2}" type="slidenum">
              <a:rPr lang="en-GB" smtClean="0"/>
              <a:t>10</a:t>
            </a:fld>
            <a:endParaRPr lang="en-GB"/>
          </a:p>
        </p:txBody>
      </p:sp>
    </p:spTree>
    <p:extLst>
      <p:ext uri="{BB962C8B-B14F-4D97-AF65-F5344CB8AC3E}">
        <p14:creationId xmlns:p14="http://schemas.microsoft.com/office/powerpoint/2010/main" val="23349268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pter1_4">
    <p:spTree>
      <p:nvGrpSpPr>
        <p:cNvPr id="1" name=""/>
        <p:cNvGrpSpPr/>
        <p:nvPr/>
      </p:nvGrpSpPr>
      <p:grpSpPr>
        <a:xfrm>
          <a:off x="0" y="0"/>
          <a:ext cx="0" cy="0"/>
          <a:chOff x="0" y="0"/>
          <a:chExt cx="0" cy="0"/>
        </a:xfrm>
      </p:grpSpPr>
      <p:sp>
        <p:nvSpPr>
          <p:cNvPr id="7" name="Date Placeholder 1"/>
          <p:cNvSpPr>
            <a:spLocks noGrp="1"/>
          </p:cNvSpPr>
          <p:nvPr>
            <p:ph type="dt" sz="half" idx="2"/>
          </p:nvPr>
        </p:nvSpPr>
        <p:spPr>
          <a:xfrm>
            <a:off x="627917" y="6492875"/>
            <a:ext cx="104155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8" name="Footer Placeholder 2"/>
          <p:cNvSpPr>
            <a:spLocks noGrp="1"/>
          </p:cNvSpPr>
          <p:nvPr>
            <p:ph type="ftr" sz="quarter" idx="3"/>
          </p:nvPr>
        </p:nvSpPr>
        <p:spPr>
          <a:xfrm>
            <a:off x="1837240" y="6349423"/>
            <a:ext cx="546677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solidFill>
                  <a:schemeClr val="bg1"/>
                </a:solidFill>
              </a:rPr>
              <a:t>XXX</a:t>
            </a:r>
            <a:endParaRPr lang="en-US" dirty="0" smtClean="0">
              <a:solidFill>
                <a:schemeClr val="bg1"/>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grpSp>
        <p:nvGrpSpPr>
          <p:cNvPr id="20" name="Group 19"/>
          <p:cNvGrpSpPr/>
          <p:nvPr/>
        </p:nvGrpSpPr>
        <p:grpSpPr>
          <a:xfrm>
            <a:off x="104861" y="81100"/>
            <a:ext cx="8931531" cy="288001"/>
            <a:chOff x="104861" y="1427500"/>
            <a:chExt cx="8931531" cy="288001"/>
          </a:xfrm>
        </p:grpSpPr>
        <p:sp>
          <p:nvSpPr>
            <p:cNvPr id="22" name="Freeform 21"/>
            <p:cNvSpPr/>
            <p:nvPr/>
          </p:nvSpPr>
          <p:spPr>
            <a:xfrm>
              <a:off x="2277396" y="1473689"/>
              <a:ext cx="2413927" cy="195623"/>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B</a:t>
              </a:r>
            </a:p>
          </p:txBody>
        </p:sp>
        <p:sp>
          <p:nvSpPr>
            <p:cNvPr id="21" name="Freeform 20"/>
            <p:cNvSpPr/>
            <p:nvPr/>
          </p:nvSpPr>
          <p:spPr>
            <a:xfrm>
              <a:off x="104861" y="1427500"/>
              <a:ext cx="2413927" cy="288001"/>
            </a:xfrm>
            <a:custGeom>
              <a:avLst/>
              <a:gdLst>
                <a:gd name="connsiteX0" fmla="*/ 0 w 2413927"/>
                <a:gd name="connsiteY0" fmla="*/ 0 h 288001"/>
                <a:gd name="connsiteX1" fmla="*/ 2269927 w 2413927"/>
                <a:gd name="connsiteY1" fmla="*/ 0 h 288001"/>
                <a:gd name="connsiteX2" fmla="*/ 2413927 w 2413927"/>
                <a:gd name="connsiteY2" fmla="*/ 144001 h 288001"/>
                <a:gd name="connsiteX3" fmla="*/ 2269927 w 2413927"/>
                <a:gd name="connsiteY3" fmla="*/ 288001 h 288001"/>
                <a:gd name="connsiteX4" fmla="*/ 0 w 2413927"/>
                <a:gd name="connsiteY4" fmla="*/ 288001 h 288001"/>
                <a:gd name="connsiteX5" fmla="*/ 144001 w 2413927"/>
                <a:gd name="connsiteY5" fmla="*/ 144001 h 288001"/>
                <a:gd name="connsiteX6" fmla="*/ 0 w 2413927"/>
                <a:gd name="connsiteY6" fmla="*/ 0 h 28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288001">
                  <a:moveTo>
                    <a:pt x="0" y="0"/>
                  </a:moveTo>
                  <a:lnTo>
                    <a:pt x="2269927" y="0"/>
                  </a:lnTo>
                  <a:lnTo>
                    <a:pt x="2413927" y="144001"/>
                  </a:lnTo>
                  <a:lnTo>
                    <a:pt x="2269927" y="288001"/>
                  </a:lnTo>
                  <a:lnTo>
                    <a:pt x="0" y="288001"/>
                  </a:lnTo>
                  <a:lnTo>
                    <a:pt x="144001" y="144001"/>
                  </a:lnTo>
                  <a:lnTo>
                    <a:pt x="0" y="0"/>
                  </a:lnTo>
                  <a:close/>
                </a:path>
              </a:pathLst>
            </a:custGeom>
            <a:scene3d>
              <a:camera prst="orthographicFront"/>
              <a:lightRig rig="threePt" dir="t"/>
            </a:scene3d>
            <a:sp3d>
              <a:bevelT w="165100" prst="coolSlant"/>
            </a:sp3d>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92007" tIns="16002" rIns="160002" bIns="16002" numCol="1" spcCol="1270" anchor="ctr" anchorCtr="0">
              <a:noAutofit/>
            </a:bodyPr>
            <a:lstStyle/>
            <a:p>
              <a:pPr lvl="0" algn="ctr" defTabSz="533400">
                <a:lnSpc>
                  <a:spcPct val="90000"/>
                </a:lnSpc>
                <a:spcBef>
                  <a:spcPct val="0"/>
                </a:spcBef>
                <a:spcAft>
                  <a:spcPct val="35000"/>
                </a:spcAft>
              </a:pPr>
              <a:r>
                <a:rPr lang="en-GB" sz="1200" kern="1200" dirty="0" smtClean="0"/>
                <a:t>A</a:t>
              </a:r>
              <a:endParaRPr lang="en-US" sz="1200" kern="1200" dirty="0"/>
            </a:p>
          </p:txBody>
        </p:sp>
        <p:sp>
          <p:nvSpPr>
            <p:cNvPr id="23" name="Freeform 22"/>
            <p:cNvSpPr/>
            <p:nvPr/>
          </p:nvSpPr>
          <p:spPr>
            <a:xfrm>
              <a:off x="4449930" y="1473689"/>
              <a:ext cx="2413927" cy="195623"/>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C</a:t>
              </a:r>
              <a:endParaRPr lang="en-US" sz="1200" kern="1200" dirty="0"/>
            </a:p>
          </p:txBody>
        </p:sp>
        <p:sp>
          <p:nvSpPr>
            <p:cNvPr id="24" name="Freeform 23"/>
            <p:cNvSpPr/>
            <p:nvPr/>
          </p:nvSpPr>
          <p:spPr>
            <a:xfrm>
              <a:off x="6622465" y="1473689"/>
              <a:ext cx="2413927" cy="195623"/>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D</a:t>
              </a:r>
              <a:endParaRPr lang="en-US" sz="1200" kern="1200" dirty="0"/>
            </a:p>
          </p:txBody>
        </p:sp>
      </p:grpSp>
    </p:spTree>
    <p:extLst>
      <p:ext uri="{BB962C8B-B14F-4D97-AF65-F5344CB8AC3E}">
        <p14:creationId xmlns:p14="http://schemas.microsoft.com/office/powerpoint/2010/main" val="23174847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hapter2">
    <p:spTree>
      <p:nvGrpSpPr>
        <p:cNvPr id="1" name=""/>
        <p:cNvGrpSpPr/>
        <p:nvPr/>
      </p:nvGrpSpPr>
      <p:grpSpPr>
        <a:xfrm>
          <a:off x="0" y="0"/>
          <a:ext cx="0" cy="0"/>
          <a:chOff x="0" y="0"/>
          <a:chExt cx="0" cy="0"/>
        </a:xfrm>
      </p:grpSpPr>
      <p:sp>
        <p:nvSpPr>
          <p:cNvPr id="7" name="Date Placeholder 1"/>
          <p:cNvSpPr>
            <a:spLocks noGrp="1"/>
          </p:cNvSpPr>
          <p:nvPr>
            <p:ph type="dt" sz="half" idx="2"/>
          </p:nvPr>
        </p:nvSpPr>
        <p:spPr>
          <a:xfrm>
            <a:off x="627917" y="6492875"/>
            <a:ext cx="104155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8" name="Footer Placeholder 2"/>
          <p:cNvSpPr>
            <a:spLocks noGrp="1"/>
          </p:cNvSpPr>
          <p:nvPr>
            <p:ph type="ftr" sz="quarter" idx="3"/>
          </p:nvPr>
        </p:nvSpPr>
        <p:spPr>
          <a:xfrm>
            <a:off x="1837240" y="6349423"/>
            <a:ext cx="546677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solidFill>
                  <a:schemeClr val="bg1"/>
                </a:solidFill>
              </a:rPr>
              <a:t>XXX</a:t>
            </a:r>
            <a:endParaRPr lang="en-US" dirty="0" smtClean="0">
              <a:solidFill>
                <a:schemeClr val="bg1"/>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grpSp>
        <p:nvGrpSpPr>
          <p:cNvPr id="17" name="Group 16"/>
          <p:cNvGrpSpPr/>
          <p:nvPr userDrawn="1"/>
        </p:nvGrpSpPr>
        <p:grpSpPr>
          <a:xfrm>
            <a:off x="104861" y="82800"/>
            <a:ext cx="8931531" cy="288000"/>
            <a:chOff x="104861" y="1429200"/>
            <a:chExt cx="8931531" cy="288000"/>
          </a:xfrm>
        </p:grpSpPr>
        <p:sp>
          <p:nvSpPr>
            <p:cNvPr id="19" name="Freeform 18"/>
            <p:cNvSpPr/>
            <p:nvPr/>
          </p:nvSpPr>
          <p:spPr>
            <a:xfrm>
              <a:off x="104861" y="1472400"/>
              <a:ext cx="2413927" cy="194400"/>
            </a:xfrm>
            <a:custGeom>
              <a:avLst/>
              <a:gdLst>
                <a:gd name="connsiteX0" fmla="*/ 0 w 2413927"/>
                <a:gd name="connsiteY0" fmla="*/ 0 h 288001"/>
                <a:gd name="connsiteX1" fmla="*/ 2269927 w 2413927"/>
                <a:gd name="connsiteY1" fmla="*/ 0 h 288001"/>
                <a:gd name="connsiteX2" fmla="*/ 2413927 w 2413927"/>
                <a:gd name="connsiteY2" fmla="*/ 144001 h 288001"/>
                <a:gd name="connsiteX3" fmla="*/ 2269927 w 2413927"/>
                <a:gd name="connsiteY3" fmla="*/ 288001 h 288001"/>
                <a:gd name="connsiteX4" fmla="*/ 0 w 2413927"/>
                <a:gd name="connsiteY4" fmla="*/ 288001 h 288001"/>
                <a:gd name="connsiteX5" fmla="*/ 144001 w 2413927"/>
                <a:gd name="connsiteY5" fmla="*/ 144001 h 288001"/>
                <a:gd name="connsiteX6" fmla="*/ 0 w 2413927"/>
                <a:gd name="connsiteY6" fmla="*/ 0 h 28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288001">
                  <a:moveTo>
                    <a:pt x="0" y="0"/>
                  </a:moveTo>
                  <a:lnTo>
                    <a:pt x="2269927" y="0"/>
                  </a:lnTo>
                  <a:lnTo>
                    <a:pt x="2413927" y="144001"/>
                  </a:lnTo>
                  <a:lnTo>
                    <a:pt x="2269927" y="288001"/>
                  </a:lnTo>
                  <a:lnTo>
                    <a:pt x="0" y="288001"/>
                  </a:lnTo>
                  <a:lnTo>
                    <a:pt x="144001" y="144001"/>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92007" tIns="16002" rIns="160002" bIns="16002" numCol="1" spcCol="1270" anchor="ctr" anchorCtr="0">
              <a:noAutofit/>
            </a:bodyPr>
            <a:lstStyle/>
            <a:p>
              <a:pPr lvl="0" algn="ctr" defTabSz="533400">
                <a:lnSpc>
                  <a:spcPct val="90000"/>
                </a:lnSpc>
                <a:spcBef>
                  <a:spcPct val="0"/>
                </a:spcBef>
                <a:spcAft>
                  <a:spcPct val="35000"/>
                </a:spcAft>
              </a:pPr>
              <a:r>
                <a:rPr lang="en-GB" sz="1200" kern="1200" dirty="0" smtClean="0"/>
                <a:t>A</a:t>
              </a:r>
              <a:endParaRPr lang="en-US" sz="1200" kern="1200" dirty="0"/>
            </a:p>
          </p:txBody>
        </p:sp>
        <p:sp>
          <p:nvSpPr>
            <p:cNvPr id="20" name="Freeform 19"/>
            <p:cNvSpPr/>
            <p:nvPr/>
          </p:nvSpPr>
          <p:spPr>
            <a:xfrm>
              <a:off x="4449930" y="1473689"/>
              <a:ext cx="2413927" cy="195623"/>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C</a:t>
              </a:r>
              <a:endParaRPr lang="en-US" sz="1200" kern="1200" dirty="0"/>
            </a:p>
          </p:txBody>
        </p:sp>
        <p:sp>
          <p:nvSpPr>
            <p:cNvPr id="18" name="Freeform 17"/>
            <p:cNvSpPr/>
            <p:nvPr/>
          </p:nvSpPr>
          <p:spPr>
            <a:xfrm>
              <a:off x="2277396" y="1429200"/>
              <a:ext cx="2413927" cy="288000"/>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a:scene3d>
              <a:camera prst="orthographicFront"/>
              <a:lightRig rig="threePt" dir="t"/>
            </a:scene3d>
            <a:sp3d>
              <a:bevelT w="165100" prst="coolSlant"/>
            </a:sp3d>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B</a:t>
              </a:r>
              <a:endParaRPr lang="en-US" sz="1200" kern="1200" dirty="0"/>
            </a:p>
          </p:txBody>
        </p:sp>
        <p:sp>
          <p:nvSpPr>
            <p:cNvPr id="21" name="Freeform 20"/>
            <p:cNvSpPr/>
            <p:nvPr/>
          </p:nvSpPr>
          <p:spPr>
            <a:xfrm>
              <a:off x="6622465" y="1473689"/>
              <a:ext cx="2413927" cy="195623"/>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D</a:t>
              </a:r>
              <a:endParaRPr lang="en-US" sz="1200" kern="1200" dirty="0"/>
            </a:p>
          </p:txBody>
        </p:sp>
      </p:grpSp>
    </p:spTree>
    <p:extLst>
      <p:ext uri="{BB962C8B-B14F-4D97-AF65-F5344CB8AC3E}">
        <p14:creationId xmlns:p14="http://schemas.microsoft.com/office/powerpoint/2010/main" val="361501880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hapter3">
    <p:spTree>
      <p:nvGrpSpPr>
        <p:cNvPr id="1" name=""/>
        <p:cNvGrpSpPr/>
        <p:nvPr/>
      </p:nvGrpSpPr>
      <p:grpSpPr>
        <a:xfrm>
          <a:off x="0" y="0"/>
          <a:ext cx="0" cy="0"/>
          <a:chOff x="0" y="0"/>
          <a:chExt cx="0" cy="0"/>
        </a:xfrm>
      </p:grpSpPr>
      <p:sp>
        <p:nvSpPr>
          <p:cNvPr id="7" name="Date Placeholder 1"/>
          <p:cNvSpPr>
            <a:spLocks noGrp="1"/>
          </p:cNvSpPr>
          <p:nvPr>
            <p:ph type="dt" sz="half" idx="2"/>
          </p:nvPr>
        </p:nvSpPr>
        <p:spPr>
          <a:xfrm>
            <a:off x="627917" y="6492875"/>
            <a:ext cx="104155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8" name="Footer Placeholder 2"/>
          <p:cNvSpPr>
            <a:spLocks noGrp="1"/>
          </p:cNvSpPr>
          <p:nvPr>
            <p:ph type="ftr" sz="quarter" idx="3"/>
          </p:nvPr>
        </p:nvSpPr>
        <p:spPr>
          <a:xfrm>
            <a:off x="1837240" y="6349423"/>
            <a:ext cx="546677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solidFill>
                  <a:schemeClr val="bg1"/>
                </a:solidFill>
              </a:rPr>
              <a:t>XXX</a:t>
            </a:r>
            <a:endParaRPr lang="en-US" dirty="0" smtClean="0">
              <a:solidFill>
                <a:schemeClr val="bg1"/>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grpSp>
        <p:nvGrpSpPr>
          <p:cNvPr id="18" name="Group 17"/>
          <p:cNvGrpSpPr/>
          <p:nvPr userDrawn="1"/>
        </p:nvGrpSpPr>
        <p:grpSpPr>
          <a:xfrm>
            <a:off x="104861" y="82800"/>
            <a:ext cx="8931531" cy="288000"/>
            <a:chOff x="104861" y="1429200"/>
            <a:chExt cx="8931531" cy="288000"/>
          </a:xfrm>
        </p:grpSpPr>
        <p:sp>
          <p:nvSpPr>
            <p:cNvPr id="19" name="Freeform 18"/>
            <p:cNvSpPr/>
            <p:nvPr/>
          </p:nvSpPr>
          <p:spPr>
            <a:xfrm>
              <a:off x="2277396" y="1473689"/>
              <a:ext cx="2413927" cy="195623"/>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B</a:t>
              </a:r>
              <a:endParaRPr lang="en-US" sz="1200" kern="1200" dirty="0"/>
            </a:p>
          </p:txBody>
        </p:sp>
        <p:sp>
          <p:nvSpPr>
            <p:cNvPr id="20" name="Freeform 19"/>
            <p:cNvSpPr/>
            <p:nvPr/>
          </p:nvSpPr>
          <p:spPr>
            <a:xfrm>
              <a:off x="104861" y="1472400"/>
              <a:ext cx="2413927" cy="194400"/>
            </a:xfrm>
            <a:custGeom>
              <a:avLst/>
              <a:gdLst>
                <a:gd name="connsiteX0" fmla="*/ 0 w 2413927"/>
                <a:gd name="connsiteY0" fmla="*/ 0 h 288001"/>
                <a:gd name="connsiteX1" fmla="*/ 2269927 w 2413927"/>
                <a:gd name="connsiteY1" fmla="*/ 0 h 288001"/>
                <a:gd name="connsiteX2" fmla="*/ 2413927 w 2413927"/>
                <a:gd name="connsiteY2" fmla="*/ 144001 h 288001"/>
                <a:gd name="connsiteX3" fmla="*/ 2269927 w 2413927"/>
                <a:gd name="connsiteY3" fmla="*/ 288001 h 288001"/>
                <a:gd name="connsiteX4" fmla="*/ 0 w 2413927"/>
                <a:gd name="connsiteY4" fmla="*/ 288001 h 288001"/>
                <a:gd name="connsiteX5" fmla="*/ 144001 w 2413927"/>
                <a:gd name="connsiteY5" fmla="*/ 144001 h 288001"/>
                <a:gd name="connsiteX6" fmla="*/ 0 w 2413927"/>
                <a:gd name="connsiteY6" fmla="*/ 0 h 28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288001">
                  <a:moveTo>
                    <a:pt x="0" y="0"/>
                  </a:moveTo>
                  <a:lnTo>
                    <a:pt x="2269927" y="0"/>
                  </a:lnTo>
                  <a:lnTo>
                    <a:pt x="2413927" y="144001"/>
                  </a:lnTo>
                  <a:lnTo>
                    <a:pt x="2269927" y="288001"/>
                  </a:lnTo>
                  <a:lnTo>
                    <a:pt x="0" y="288001"/>
                  </a:lnTo>
                  <a:lnTo>
                    <a:pt x="144001" y="144001"/>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92007" tIns="16002" rIns="160002" bIns="16002" numCol="1" spcCol="1270" anchor="ctr" anchorCtr="0">
              <a:noAutofit/>
            </a:bodyPr>
            <a:lstStyle/>
            <a:p>
              <a:pPr lvl="0" algn="ctr" defTabSz="533400">
                <a:lnSpc>
                  <a:spcPct val="90000"/>
                </a:lnSpc>
                <a:spcBef>
                  <a:spcPct val="0"/>
                </a:spcBef>
                <a:spcAft>
                  <a:spcPct val="35000"/>
                </a:spcAft>
              </a:pPr>
              <a:r>
                <a:rPr lang="en-GB" sz="1200" kern="1200" dirty="0" smtClean="0"/>
                <a:t>A</a:t>
              </a:r>
              <a:endParaRPr lang="en-US" sz="1200" kern="1200" dirty="0"/>
            </a:p>
          </p:txBody>
        </p:sp>
        <p:sp>
          <p:nvSpPr>
            <p:cNvPr id="22" name="Freeform 21"/>
            <p:cNvSpPr/>
            <p:nvPr/>
          </p:nvSpPr>
          <p:spPr>
            <a:xfrm>
              <a:off x="6622465" y="1473689"/>
              <a:ext cx="2413927" cy="195623"/>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D</a:t>
              </a:r>
              <a:endParaRPr lang="en-US" sz="1200" kern="1200" dirty="0"/>
            </a:p>
          </p:txBody>
        </p:sp>
        <p:sp>
          <p:nvSpPr>
            <p:cNvPr id="21" name="Freeform 20"/>
            <p:cNvSpPr/>
            <p:nvPr/>
          </p:nvSpPr>
          <p:spPr>
            <a:xfrm>
              <a:off x="4449930" y="1429200"/>
              <a:ext cx="2413927" cy="288000"/>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a:scene3d>
              <a:camera prst="orthographicFront"/>
              <a:lightRig rig="threePt" dir="t"/>
            </a:scene3d>
            <a:sp3d>
              <a:bevelT w="165100" prst="coolSlant"/>
            </a:sp3d>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C</a:t>
              </a:r>
              <a:endParaRPr lang="en-US" sz="1200" kern="1200" dirty="0"/>
            </a:p>
          </p:txBody>
        </p:sp>
      </p:grpSp>
    </p:spTree>
    <p:extLst>
      <p:ext uri="{BB962C8B-B14F-4D97-AF65-F5344CB8AC3E}">
        <p14:creationId xmlns:p14="http://schemas.microsoft.com/office/powerpoint/2010/main" val="419968863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hapter4">
    <p:spTree>
      <p:nvGrpSpPr>
        <p:cNvPr id="1" name=""/>
        <p:cNvGrpSpPr/>
        <p:nvPr/>
      </p:nvGrpSpPr>
      <p:grpSpPr>
        <a:xfrm>
          <a:off x="0" y="0"/>
          <a:ext cx="0" cy="0"/>
          <a:chOff x="0" y="0"/>
          <a:chExt cx="0" cy="0"/>
        </a:xfrm>
      </p:grpSpPr>
      <p:sp>
        <p:nvSpPr>
          <p:cNvPr id="7" name="Date Placeholder 1"/>
          <p:cNvSpPr>
            <a:spLocks noGrp="1"/>
          </p:cNvSpPr>
          <p:nvPr>
            <p:ph type="dt" sz="half" idx="2"/>
          </p:nvPr>
        </p:nvSpPr>
        <p:spPr>
          <a:xfrm>
            <a:off x="627917" y="6492875"/>
            <a:ext cx="104155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8" name="Footer Placeholder 2"/>
          <p:cNvSpPr>
            <a:spLocks noGrp="1"/>
          </p:cNvSpPr>
          <p:nvPr>
            <p:ph type="ftr" sz="quarter" idx="3"/>
          </p:nvPr>
        </p:nvSpPr>
        <p:spPr>
          <a:xfrm>
            <a:off x="1837240" y="6349423"/>
            <a:ext cx="5466774" cy="365125"/>
          </a:xfrm>
          <a:prstGeom prst="rect">
            <a:avLst/>
          </a:prstGeom>
        </p:spPr>
        <p:txBody>
          <a:bodyPr vert="horz" lIns="91440" tIns="45720" rIns="91440" bIns="45720" rtlCol="0" anchor="ctr"/>
          <a:lstStyle>
            <a:lvl1pPr algn="ctr">
              <a:defRPr sz="1200" b="0">
                <a:solidFill>
                  <a:schemeClr val="tx1">
                    <a:tint val="75000"/>
                  </a:schemeClr>
                </a:solidFill>
              </a:defRPr>
            </a:lvl1pPr>
          </a:lstStyle>
          <a:p>
            <a:r>
              <a:rPr lang="en-GB" dirty="0" smtClean="0">
                <a:solidFill>
                  <a:schemeClr val="bg1"/>
                </a:solidFill>
              </a:rPr>
              <a:t>XXX</a:t>
            </a:r>
            <a:endParaRPr lang="en-US" dirty="0" smtClean="0">
              <a:solidFill>
                <a:schemeClr val="bg1"/>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grpSp>
        <p:nvGrpSpPr>
          <p:cNvPr id="18" name="Group 17"/>
          <p:cNvGrpSpPr/>
          <p:nvPr userDrawn="1"/>
        </p:nvGrpSpPr>
        <p:grpSpPr>
          <a:xfrm>
            <a:off x="104861" y="82800"/>
            <a:ext cx="8931531" cy="288000"/>
            <a:chOff x="104861" y="1429200"/>
            <a:chExt cx="8931531" cy="288000"/>
          </a:xfrm>
        </p:grpSpPr>
        <p:sp>
          <p:nvSpPr>
            <p:cNvPr id="19" name="Freeform 18"/>
            <p:cNvSpPr/>
            <p:nvPr/>
          </p:nvSpPr>
          <p:spPr>
            <a:xfrm>
              <a:off x="2277396" y="1473689"/>
              <a:ext cx="2413927" cy="195623"/>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B</a:t>
              </a:r>
              <a:endParaRPr lang="en-US" sz="1200" kern="1200" dirty="0"/>
            </a:p>
          </p:txBody>
        </p:sp>
        <p:sp>
          <p:nvSpPr>
            <p:cNvPr id="20" name="Freeform 19"/>
            <p:cNvSpPr/>
            <p:nvPr/>
          </p:nvSpPr>
          <p:spPr>
            <a:xfrm>
              <a:off x="104861" y="1472400"/>
              <a:ext cx="2413927" cy="194400"/>
            </a:xfrm>
            <a:custGeom>
              <a:avLst/>
              <a:gdLst>
                <a:gd name="connsiteX0" fmla="*/ 0 w 2413927"/>
                <a:gd name="connsiteY0" fmla="*/ 0 h 288001"/>
                <a:gd name="connsiteX1" fmla="*/ 2269927 w 2413927"/>
                <a:gd name="connsiteY1" fmla="*/ 0 h 288001"/>
                <a:gd name="connsiteX2" fmla="*/ 2413927 w 2413927"/>
                <a:gd name="connsiteY2" fmla="*/ 144001 h 288001"/>
                <a:gd name="connsiteX3" fmla="*/ 2269927 w 2413927"/>
                <a:gd name="connsiteY3" fmla="*/ 288001 h 288001"/>
                <a:gd name="connsiteX4" fmla="*/ 0 w 2413927"/>
                <a:gd name="connsiteY4" fmla="*/ 288001 h 288001"/>
                <a:gd name="connsiteX5" fmla="*/ 144001 w 2413927"/>
                <a:gd name="connsiteY5" fmla="*/ 144001 h 288001"/>
                <a:gd name="connsiteX6" fmla="*/ 0 w 2413927"/>
                <a:gd name="connsiteY6" fmla="*/ 0 h 28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288001">
                  <a:moveTo>
                    <a:pt x="0" y="0"/>
                  </a:moveTo>
                  <a:lnTo>
                    <a:pt x="2269927" y="0"/>
                  </a:lnTo>
                  <a:lnTo>
                    <a:pt x="2413927" y="144001"/>
                  </a:lnTo>
                  <a:lnTo>
                    <a:pt x="2269927" y="288001"/>
                  </a:lnTo>
                  <a:lnTo>
                    <a:pt x="0" y="288001"/>
                  </a:lnTo>
                  <a:lnTo>
                    <a:pt x="144001" y="144001"/>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92007" tIns="16002" rIns="160002" bIns="16002" numCol="1" spcCol="1270" anchor="ctr" anchorCtr="0">
              <a:noAutofit/>
            </a:bodyPr>
            <a:lstStyle/>
            <a:p>
              <a:pPr lvl="0" algn="ctr" defTabSz="533400">
                <a:lnSpc>
                  <a:spcPct val="90000"/>
                </a:lnSpc>
                <a:spcBef>
                  <a:spcPct val="0"/>
                </a:spcBef>
                <a:spcAft>
                  <a:spcPct val="35000"/>
                </a:spcAft>
              </a:pPr>
              <a:r>
                <a:rPr lang="en-GB" sz="1200" kern="1200" dirty="0" smtClean="0"/>
                <a:t>A</a:t>
              </a:r>
              <a:endParaRPr lang="en-US" sz="1200" kern="1200" dirty="0"/>
            </a:p>
          </p:txBody>
        </p:sp>
        <p:sp>
          <p:nvSpPr>
            <p:cNvPr id="21" name="Freeform 20"/>
            <p:cNvSpPr/>
            <p:nvPr/>
          </p:nvSpPr>
          <p:spPr>
            <a:xfrm>
              <a:off x="4449930" y="1473689"/>
              <a:ext cx="2413927" cy="195623"/>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C</a:t>
              </a:r>
              <a:endParaRPr lang="en-US" sz="1200" kern="1200" dirty="0"/>
            </a:p>
          </p:txBody>
        </p:sp>
        <p:sp>
          <p:nvSpPr>
            <p:cNvPr id="22" name="Freeform 21"/>
            <p:cNvSpPr/>
            <p:nvPr userDrawn="1"/>
          </p:nvSpPr>
          <p:spPr>
            <a:xfrm>
              <a:off x="6622465" y="1429200"/>
              <a:ext cx="2413927" cy="288000"/>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a:scene3d>
              <a:camera prst="orthographicFront"/>
              <a:lightRig rig="threePt" dir="t"/>
            </a:scene3d>
            <a:sp3d>
              <a:bevelT w="165100" prst="coolSlant"/>
            </a:sp3d>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Conclusion</a:t>
              </a:r>
              <a:endParaRPr lang="en-US" sz="1200" kern="1200" dirty="0"/>
            </a:p>
          </p:txBody>
        </p:sp>
      </p:grpSp>
    </p:spTree>
    <p:extLst>
      <p:ext uri="{BB962C8B-B14F-4D97-AF65-F5344CB8AC3E}">
        <p14:creationId xmlns:p14="http://schemas.microsoft.com/office/powerpoint/2010/main" val="304450233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ackup">
    <p:spTree>
      <p:nvGrpSpPr>
        <p:cNvPr id="1" name=""/>
        <p:cNvGrpSpPr/>
        <p:nvPr/>
      </p:nvGrpSpPr>
      <p:grpSpPr>
        <a:xfrm>
          <a:off x="0" y="0"/>
          <a:ext cx="0" cy="0"/>
          <a:chOff x="0" y="0"/>
          <a:chExt cx="0" cy="0"/>
        </a:xfrm>
      </p:grpSpPr>
      <p:sp>
        <p:nvSpPr>
          <p:cNvPr id="7" name="Date Placeholder 1"/>
          <p:cNvSpPr>
            <a:spLocks noGrp="1"/>
          </p:cNvSpPr>
          <p:nvPr>
            <p:ph type="dt" sz="half" idx="2"/>
          </p:nvPr>
        </p:nvSpPr>
        <p:spPr>
          <a:xfrm>
            <a:off x="627917" y="6492875"/>
            <a:ext cx="104155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8" name="Footer Placeholder 2"/>
          <p:cNvSpPr>
            <a:spLocks noGrp="1"/>
          </p:cNvSpPr>
          <p:nvPr>
            <p:ph type="ftr" sz="quarter" idx="3"/>
          </p:nvPr>
        </p:nvSpPr>
        <p:spPr>
          <a:xfrm>
            <a:off x="1837240" y="6349423"/>
            <a:ext cx="546677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solidFill>
                  <a:schemeClr val="bg1"/>
                </a:solidFill>
              </a:rPr>
              <a:t>XXX</a:t>
            </a:r>
            <a:endParaRPr lang="en-US" dirty="0" smtClean="0">
              <a:solidFill>
                <a:schemeClr val="bg1"/>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2" name="TextBox 11"/>
          <p:cNvSpPr txBox="1"/>
          <p:nvPr userDrawn="1"/>
        </p:nvSpPr>
        <p:spPr>
          <a:xfrm>
            <a:off x="459946" y="1007193"/>
            <a:ext cx="473206" cy="658835"/>
          </a:xfrm>
          <a:prstGeom prst="rect">
            <a:avLst/>
          </a:prstGeom>
          <a:noFill/>
        </p:spPr>
        <p:txBody>
          <a:bodyPr wrap="none" rtlCol="0">
            <a:spAutoFit/>
          </a:bodyPr>
          <a:lstStyle/>
          <a:p>
            <a:pPr marL="285750" indent="-285750">
              <a:lnSpc>
                <a:spcPct val="150000"/>
              </a:lnSpc>
              <a:buFont typeface="Arial" panose="020B0604020202020204" pitchFamily="34" charset="0"/>
              <a:buChar char="•"/>
            </a:pPr>
            <a:endParaRPr lang="en-GB" sz="2800" dirty="0"/>
          </a:p>
        </p:txBody>
      </p:sp>
      <p:sp>
        <p:nvSpPr>
          <p:cNvPr id="5" name="Content Placeholder 4"/>
          <p:cNvSpPr>
            <a:spLocks noGrp="1"/>
          </p:cNvSpPr>
          <p:nvPr>
            <p:ph sz="quarter" idx="10"/>
          </p:nvPr>
        </p:nvSpPr>
        <p:spPr>
          <a:xfrm>
            <a:off x="459946" y="1094874"/>
            <a:ext cx="8226854" cy="898708"/>
          </a:xfrm>
        </p:spPr>
        <p:txBody>
          <a:bodyPr>
            <a:spAutoFit/>
          </a:bodyPr>
          <a:lstStyle>
            <a:lvl1pPr>
              <a:defRPr sz="2600"/>
            </a:lvl1pPr>
            <a:lvl2pPr>
              <a:defRPr sz="2200"/>
            </a:lvl2pPr>
          </a:lstStyle>
          <a:p>
            <a:pPr lvl="0"/>
            <a:r>
              <a:rPr lang="en-US" dirty="0" smtClean="0"/>
              <a:t>Click to edit Master text styles</a:t>
            </a:r>
          </a:p>
          <a:p>
            <a:pPr lvl="1"/>
            <a:r>
              <a:rPr lang="en-US" dirty="0" smtClean="0"/>
              <a:t>Second level</a:t>
            </a:r>
          </a:p>
        </p:txBody>
      </p:sp>
      <p:sp>
        <p:nvSpPr>
          <p:cNvPr id="6" name="Rectangle 5"/>
          <p:cNvSpPr/>
          <p:nvPr userDrawn="1"/>
        </p:nvSpPr>
        <p:spPr>
          <a:xfrm>
            <a:off x="417600" y="142731"/>
            <a:ext cx="2145574" cy="723275"/>
          </a:xfrm>
          <a:prstGeom prst="rect">
            <a:avLst/>
          </a:prstGeom>
        </p:spPr>
        <p:txBody>
          <a:bodyPr wrap="square">
            <a:spAutoFit/>
          </a:bodyPr>
          <a:lstStyle/>
          <a:p>
            <a:r>
              <a:rPr lang="en-GB" sz="4100" b="1" dirty="0" smtClean="0">
                <a:solidFill>
                  <a:srgbClr val="0B387C"/>
                </a:solidFill>
              </a:rPr>
              <a:t>Backup</a:t>
            </a:r>
          </a:p>
        </p:txBody>
      </p:sp>
    </p:spTree>
    <p:extLst>
      <p:ext uri="{BB962C8B-B14F-4D97-AF65-F5344CB8AC3E}">
        <p14:creationId xmlns:p14="http://schemas.microsoft.com/office/powerpoint/2010/main" val="1311300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XXX</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XXX</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XXX</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XXX</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XXX</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XXX</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7" name="Date Placeholder 1"/>
          <p:cNvSpPr>
            <a:spLocks noGrp="1"/>
          </p:cNvSpPr>
          <p:nvPr>
            <p:ph type="dt" sz="half" idx="2"/>
          </p:nvPr>
        </p:nvSpPr>
        <p:spPr>
          <a:xfrm>
            <a:off x="627917" y="6492875"/>
            <a:ext cx="104155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2/1/</a:t>
            </a:r>
            <a:fld id="{654B4CE0-00A2-4351-908C-EBE43CFC622F}" type="datetime1">
              <a:rPr lang="en-US" smtClean="0"/>
              <a:pPr/>
              <a:t>4/10/2019</a:t>
            </a:fld>
            <a:r>
              <a:rPr lang="en-US" dirty="0" smtClean="0"/>
              <a:t>2018</a:t>
            </a:r>
            <a:endParaRPr lang="en-US" dirty="0"/>
          </a:p>
        </p:txBody>
      </p:sp>
      <p:sp>
        <p:nvSpPr>
          <p:cNvPr id="8" name="Footer Placeholder 2"/>
          <p:cNvSpPr>
            <a:spLocks noGrp="1"/>
          </p:cNvSpPr>
          <p:nvPr>
            <p:ph type="ftr" sz="quarter" idx="3"/>
          </p:nvPr>
        </p:nvSpPr>
        <p:spPr>
          <a:xfrm>
            <a:off x="1837240" y="6349423"/>
            <a:ext cx="546677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solidFill>
                  <a:schemeClr val="bg1"/>
                </a:solidFill>
              </a:rPr>
              <a:t>XXX</a:t>
            </a:r>
            <a:endParaRPr lang="en-US" dirty="0" smtClean="0">
              <a:solidFill>
                <a:schemeClr val="bg1"/>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2" name="TextBox 11"/>
          <p:cNvSpPr txBox="1"/>
          <p:nvPr userDrawn="1"/>
        </p:nvSpPr>
        <p:spPr>
          <a:xfrm>
            <a:off x="459946" y="1007193"/>
            <a:ext cx="473206" cy="658835"/>
          </a:xfrm>
          <a:prstGeom prst="rect">
            <a:avLst/>
          </a:prstGeom>
          <a:noFill/>
        </p:spPr>
        <p:txBody>
          <a:bodyPr wrap="none" rtlCol="0">
            <a:spAutoFit/>
          </a:bodyPr>
          <a:lstStyle/>
          <a:p>
            <a:pPr marL="285750" indent="-285750">
              <a:lnSpc>
                <a:spcPct val="150000"/>
              </a:lnSpc>
              <a:buFont typeface="Arial" panose="020B0604020202020204" pitchFamily="34" charset="0"/>
              <a:buChar char="•"/>
            </a:pPr>
            <a:endParaRPr lang="en-GB" sz="2800" dirty="0"/>
          </a:p>
        </p:txBody>
      </p:sp>
      <p:sp>
        <p:nvSpPr>
          <p:cNvPr id="5" name="Content Placeholder 4"/>
          <p:cNvSpPr>
            <a:spLocks noGrp="1"/>
          </p:cNvSpPr>
          <p:nvPr>
            <p:ph sz="quarter" idx="10"/>
          </p:nvPr>
        </p:nvSpPr>
        <p:spPr>
          <a:xfrm>
            <a:off x="459946" y="1094874"/>
            <a:ext cx="8226854" cy="898708"/>
          </a:xfrm>
        </p:spPr>
        <p:txBody>
          <a:bodyPr>
            <a:spAutoFit/>
          </a:bodyPr>
          <a:lstStyle>
            <a:lvl1pPr>
              <a:defRPr sz="2600"/>
            </a:lvl1pPr>
            <a:lvl2pPr>
              <a:defRPr sz="2200"/>
            </a:lvl2pPr>
          </a:lstStyle>
          <a:p>
            <a:pPr lvl="0"/>
            <a:r>
              <a:rPr lang="en-US" dirty="0" smtClean="0"/>
              <a:t>Click to edit Master text styles</a:t>
            </a:r>
          </a:p>
          <a:p>
            <a:pPr lvl="1"/>
            <a:r>
              <a:rPr lang="en-US" dirty="0" smtClean="0"/>
              <a:t>Second level</a:t>
            </a:r>
          </a:p>
        </p:txBody>
      </p:sp>
      <p:sp>
        <p:nvSpPr>
          <p:cNvPr id="6" name="Rectangle 5"/>
          <p:cNvSpPr/>
          <p:nvPr userDrawn="1"/>
        </p:nvSpPr>
        <p:spPr>
          <a:xfrm>
            <a:off x="417600" y="142731"/>
            <a:ext cx="2145574" cy="723275"/>
          </a:xfrm>
          <a:prstGeom prst="rect">
            <a:avLst/>
          </a:prstGeom>
        </p:spPr>
        <p:txBody>
          <a:bodyPr wrap="square">
            <a:spAutoFit/>
          </a:bodyPr>
          <a:lstStyle/>
          <a:p>
            <a:r>
              <a:rPr lang="en-GB" sz="4100" b="1" dirty="0" smtClean="0">
                <a:solidFill>
                  <a:srgbClr val="0B387C"/>
                </a:solidFill>
              </a:rPr>
              <a:t>Agenda</a:t>
            </a:r>
            <a:endParaRPr lang="en-US" sz="4100" dirty="0"/>
          </a:p>
        </p:txBody>
      </p:sp>
    </p:spTree>
    <p:extLst>
      <p:ext uri="{BB962C8B-B14F-4D97-AF65-F5344CB8AC3E}">
        <p14:creationId xmlns:p14="http://schemas.microsoft.com/office/powerpoint/2010/main" val="4077766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627917" y="6492875"/>
            <a:ext cx="104155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3F2A7B-970F-4A5C-B47A-B299BA10716F}" type="datetime1">
              <a:rPr lang="en-US" smtClean="0"/>
              <a:pPr/>
              <a:t>4/10/2019</a:t>
            </a:fld>
            <a:endParaRPr lang="en-US" dirty="0"/>
          </a:p>
        </p:txBody>
      </p:sp>
      <p:sp>
        <p:nvSpPr>
          <p:cNvPr id="8" name="Footer Placeholder 2"/>
          <p:cNvSpPr>
            <a:spLocks noGrp="1"/>
          </p:cNvSpPr>
          <p:nvPr>
            <p:ph type="ftr" sz="quarter" idx="3"/>
          </p:nvPr>
        </p:nvSpPr>
        <p:spPr>
          <a:xfrm>
            <a:off x="1837240" y="6349423"/>
            <a:ext cx="546677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solidFill>
                  <a:schemeClr val="bg1"/>
                </a:solidFill>
              </a:rPr>
              <a:t>XXX</a:t>
            </a:r>
            <a:endParaRPr lang="en-US" dirty="0" smtClean="0">
              <a:solidFill>
                <a:schemeClr val="bg1"/>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72886418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1_3">
    <p:spTree>
      <p:nvGrpSpPr>
        <p:cNvPr id="1" name=""/>
        <p:cNvGrpSpPr/>
        <p:nvPr/>
      </p:nvGrpSpPr>
      <p:grpSpPr>
        <a:xfrm>
          <a:off x="0" y="0"/>
          <a:ext cx="0" cy="0"/>
          <a:chOff x="0" y="0"/>
          <a:chExt cx="0" cy="0"/>
        </a:xfrm>
      </p:grpSpPr>
      <p:sp>
        <p:nvSpPr>
          <p:cNvPr id="7" name="Date Placeholder 1"/>
          <p:cNvSpPr>
            <a:spLocks noGrp="1"/>
          </p:cNvSpPr>
          <p:nvPr>
            <p:ph type="dt" sz="half" idx="2"/>
          </p:nvPr>
        </p:nvSpPr>
        <p:spPr>
          <a:xfrm>
            <a:off x="627917" y="6492875"/>
            <a:ext cx="104155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8" name="Footer Placeholder 2"/>
          <p:cNvSpPr>
            <a:spLocks noGrp="1"/>
          </p:cNvSpPr>
          <p:nvPr>
            <p:ph type="ftr" sz="quarter" idx="3"/>
          </p:nvPr>
        </p:nvSpPr>
        <p:spPr>
          <a:xfrm>
            <a:off x="1837240" y="6349423"/>
            <a:ext cx="5466774" cy="365125"/>
          </a:xfrm>
          <a:prstGeom prst="rect">
            <a:avLst/>
          </a:prstGeom>
        </p:spPr>
        <p:txBody>
          <a:bodyPr vert="horz" lIns="91440" tIns="45720" rIns="91440" bIns="45720" rtlCol="0" anchor="ctr"/>
          <a:lstStyle>
            <a:lvl1pPr algn="ctr">
              <a:defRPr sz="1200" b="0">
                <a:solidFill>
                  <a:schemeClr val="tx1">
                    <a:tint val="75000"/>
                  </a:schemeClr>
                </a:solidFill>
              </a:defRPr>
            </a:lvl1pPr>
          </a:lstStyle>
          <a:p>
            <a:r>
              <a:rPr lang="en-GB" dirty="0" smtClean="0">
                <a:solidFill>
                  <a:schemeClr val="bg1"/>
                </a:solidFill>
              </a:rPr>
              <a:t>XXX</a:t>
            </a:r>
            <a:endParaRPr lang="en-US" dirty="0" smtClean="0">
              <a:solidFill>
                <a:schemeClr val="bg1"/>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grpSp>
        <p:nvGrpSpPr>
          <p:cNvPr id="20" name="Group 19"/>
          <p:cNvGrpSpPr/>
          <p:nvPr/>
        </p:nvGrpSpPr>
        <p:grpSpPr>
          <a:xfrm>
            <a:off x="104860" y="81100"/>
            <a:ext cx="8970560" cy="288001"/>
            <a:chOff x="104861" y="1427500"/>
            <a:chExt cx="6758996" cy="288001"/>
          </a:xfrm>
        </p:grpSpPr>
        <p:sp>
          <p:nvSpPr>
            <p:cNvPr id="22" name="Freeform 21"/>
            <p:cNvSpPr/>
            <p:nvPr/>
          </p:nvSpPr>
          <p:spPr>
            <a:xfrm>
              <a:off x="2277396" y="1473689"/>
              <a:ext cx="2413927" cy="195623"/>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Y</a:t>
              </a:r>
              <a:endParaRPr lang="en-US" sz="1200" kern="1200" dirty="0"/>
            </a:p>
          </p:txBody>
        </p:sp>
        <p:sp>
          <p:nvSpPr>
            <p:cNvPr id="21" name="Freeform 20"/>
            <p:cNvSpPr/>
            <p:nvPr/>
          </p:nvSpPr>
          <p:spPr>
            <a:xfrm>
              <a:off x="104861" y="1427500"/>
              <a:ext cx="2413927" cy="288001"/>
            </a:xfrm>
            <a:custGeom>
              <a:avLst/>
              <a:gdLst>
                <a:gd name="connsiteX0" fmla="*/ 0 w 2413927"/>
                <a:gd name="connsiteY0" fmla="*/ 0 h 288001"/>
                <a:gd name="connsiteX1" fmla="*/ 2269927 w 2413927"/>
                <a:gd name="connsiteY1" fmla="*/ 0 h 288001"/>
                <a:gd name="connsiteX2" fmla="*/ 2413927 w 2413927"/>
                <a:gd name="connsiteY2" fmla="*/ 144001 h 288001"/>
                <a:gd name="connsiteX3" fmla="*/ 2269927 w 2413927"/>
                <a:gd name="connsiteY3" fmla="*/ 288001 h 288001"/>
                <a:gd name="connsiteX4" fmla="*/ 0 w 2413927"/>
                <a:gd name="connsiteY4" fmla="*/ 288001 h 288001"/>
                <a:gd name="connsiteX5" fmla="*/ 144001 w 2413927"/>
                <a:gd name="connsiteY5" fmla="*/ 144001 h 288001"/>
                <a:gd name="connsiteX6" fmla="*/ 0 w 2413927"/>
                <a:gd name="connsiteY6" fmla="*/ 0 h 28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288001">
                  <a:moveTo>
                    <a:pt x="0" y="0"/>
                  </a:moveTo>
                  <a:lnTo>
                    <a:pt x="2269927" y="0"/>
                  </a:lnTo>
                  <a:lnTo>
                    <a:pt x="2413927" y="144001"/>
                  </a:lnTo>
                  <a:lnTo>
                    <a:pt x="2269927" y="288001"/>
                  </a:lnTo>
                  <a:lnTo>
                    <a:pt x="0" y="288001"/>
                  </a:lnTo>
                  <a:lnTo>
                    <a:pt x="144001" y="144001"/>
                  </a:lnTo>
                  <a:lnTo>
                    <a:pt x="0" y="0"/>
                  </a:lnTo>
                  <a:close/>
                </a:path>
              </a:pathLst>
            </a:custGeom>
            <a:scene3d>
              <a:camera prst="orthographicFront"/>
              <a:lightRig rig="threePt" dir="t"/>
            </a:scene3d>
            <a:sp3d>
              <a:bevelT w="165100" prst="coolSlant"/>
            </a:sp3d>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92007" tIns="16002" rIns="160002" bIns="16002" numCol="1" spcCol="1270" anchor="ctr" anchorCtr="0">
              <a:noAutofit/>
            </a:bodyPr>
            <a:lstStyle/>
            <a:p>
              <a:pPr lvl="0" algn="ctr" defTabSz="533400">
                <a:lnSpc>
                  <a:spcPct val="90000"/>
                </a:lnSpc>
                <a:spcBef>
                  <a:spcPct val="0"/>
                </a:spcBef>
                <a:spcAft>
                  <a:spcPct val="35000"/>
                </a:spcAft>
              </a:pPr>
              <a:r>
                <a:rPr lang="de-DE" sz="1200" kern="1200" dirty="0" smtClean="0"/>
                <a:t>X</a:t>
              </a:r>
              <a:endParaRPr lang="en-US" sz="1200" kern="1200" dirty="0"/>
            </a:p>
          </p:txBody>
        </p:sp>
        <p:sp>
          <p:nvSpPr>
            <p:cNvPr id="23" name="Freeform 22"/>
            <p:cNvSpPr/>
            <p:nvPr/>
          </p:nvSpPr>
          <p:spPr>
            <a:xfrm>
              <a:off x="4449930" y="1473689"/>
              <a:ext cx="2413927" cy="195623"/>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Z</a:t>
              </a:r>
              <a:endParaRPr lang="en-US" sz="1200" kern="1200" dirty="0"/>
            </a:p>
          </p:txBody>
        </p:sp>
      </p:gr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pter2_3">
    <p:spTree>
      <p:nvGrpSpPr>
        <p:cNvPr id="1" name=""/>
        <p:cNvGrpSpPr/>
        <p:nvPr/>
      </p:nvGrpSpPr>
      <p:grpSpPr>
        <a:xfrm>
          <a:off x="0" y="0"/>
          <a:ext cx="0" cy="0"/>
          <a:chOff x="0" y="0"/>
          <a:chExt cx="0" cy="0"/>
        </a:xfrm>
      </p:grpSpPr>
      <p:sp>
        <p:nvSpPr>
          <p:cNvPr id="7" name="Date Placeholder 1"/>
          <p:cNvSpPr>
            <a:spLocks noGrp="1"/>
          </p:cNvSpPr>
          <p:nvPr>
            <p:ph type="dt" sz="half" idx="2"/>
          </p:nvPr>
        </p:nvSpPr>
        <p:spPr>
          <a:xfrm>
            <a:off x="627917" y="6492875"/>
            <a:ext cx="104155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8" name="Footer Placeholder 2"/>
          <p:cNvSpPr>
            <a:spLocks noGrp="1"/>
          </p:cNvSpPr>
          <p:nvPr>
            <p:ph type="ftr" sz="quarter" idx="3"/>
          </p:nvPr>
        </p:nvSpPr>
        <p:spPr>
          <a:xfrm>
            <a:off x="1837240" y="6349423"/>
            <a:ext cx="546677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solidFill>
                  <a:schemeClr val="bg1"/>
                </a:solidFill>
              </a:rPr>
              <a:t>XXX</a:t>
            </a:r>
            <a:endParaRPr lang="en-US" dirty="0" smtClean="0">
              <a:solidFill>
                <a:schemeClr val="bg1"/>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grpSp>
        <p:nvGrpSpPr>
          <p:cNvPr id="17" name="Group 16"/>
          <p:cNvGrpSpPr/>
          <p:nvPr userDrawn="1"/>
        </p:nvGrpSpPr>
        <p:grpSpPr>
          <a:xfrm>
            <a:off x="104860" y="82800"/>
            <a:ext cx="8985800" cy="288000"/>
            <a:chOff x="104861" y="1429200"/>
            <a:chExt cx="6758996" cy="288000"/>
          </a:xfrm>
        </p:grpSpPr>
        <p:sp>
          <p:nvSpPr>
            <p:cNvPr id="19" name="Freeform 18"/>
            <p:cNvSpPr/>
            <p:nvPr/>
          </p:nvSpPr>
          <p:spPr>
            <a:xfrm>
              <a:off x="104861" y="1472400"/>
              <a:ext cx="2413927" cy="194400"/>
            </a:xfrm>
            <a:custGeom>
              <a:avLst/>
              <a:gdLst>
                <a:gd name="connsiteX0" fmla="*/ 0 w 2413927"/>
                <a:gd name="connsiteY0" fmla="*/ 0 h 288001"/>
                <a:gd name="connsiteX1" fmla="*/ 2269927 w 2413927"/>
                <a:gd name="connsiteY1" fmla="*/ 0 h 288001"/>
                <a:gd name="connsiteX2" fmla="*/ 2413927 w 2413927"/>
                <a:gd name="connsiteY2" fmla="*/ 144001 h 288001"/>
                <a:gd name="connsiteX3" fmla="*/ 2269927 w 2413927"/>
                <a:gd name="connsiteY3" fmla="*/ 288001 h 288001"/>
                <a:gd name="connsiteX4" fmla="*/ 0 w 2413927"/>
                <a:gd name="connsiteY4" fmla="*/ 288001 h 288001"/>
                <a:gd name="connsiteX5" fmla="*/ 144001 w 2413927"/>
                <a:gd name="connsiteY5" fmla="*/ 144001 h 288001"/>
                <a:gd name="connsiteX6" fmla="*/ 0 w 2413927"/>
                <a:gd name="connsiteY6" fmla="*/ 0 h 28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288001">
                  <a:moveTo>
                    <a:pt x="0" y="0"/>
                  </a:moveTo>
                  <a:lnTo>
                    <a:pt x="2269927" y="0"/>
                  </a:lnTo>
                  <a:lnTo>
                    <a:pt x="2413927" y="144001"/>
                  </a:lnTo>
                  <a:lnTo>
                    <a:pt x="2269927" y="288001"/>
                  </a:lnTo>
                  <a:lnTo>
                    <a:pt x="0" y="288001"/>
                  </a:lnTo>
                  <a:lnTo>
                    <a:pt x="144001" y="144001"/>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92007" tIns="16002" rIns="160002" bIns="16002" numCol="1" spcCol="1270" anchor="ctr" anchorCtr="0">
              <a:noAutofit/>
            </a:bodyPr>
            <a:lstStyle/>
            <a:p>
              <a:pPr lvl="0" algn="ctr" defTabSz="533400">
                <a:lnSpc>
                  <a:spcPct val="90000"/>
                </a:lnSpc>
                <a:spcBef>
                  <a:spcPct val="0"/>
                </a:spcBef>
                <a:spcAft>
                  <a:spcPct val="35000"/>
                </a:spcAft>
              </a:pPr>
              <a:r>
                <a:rPr lang="en-GB" sz="1200" kern="1200" dirty="0" smtClean="0"/>
                <a:t>X</a:t>
              </a:r>
              <a:endParaRPr lang="en-US" sz="1200" kern="1200" dirty="0"/>
            </a:p>
          </p:txBody>
        </p:sp>
        <p:sp>
          <p:nvSpPr>
            <p:cNvPr id="20" name="Freeform 19"/>
            <p:cNvSpPr/>
            <p:nvPr/>
          </p:nvSpPr>
          <p:spPr>
            <a:xfrm>
              <a:off x="4449930" y="1473689"/>
              <a:ext cx="2413927" cy="195623"/>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Z</a:t>
              </a:r>
              <a:endParaRPr lang="en-US" sz="1200" kern="1200" dirty="0"/>
            </a:p>
          </p:txBody>
        </p:sp>
        <p:sp>
          <p:nvSpPr>
            <p:cNvPr id="18" name="Freeform 17"/>
            <p:cNvSpPr/>
            <p:nvPr/>
          </p:nvSpPr>
          <p:spPr>
            <a:xfrm>
              <a:off x="2277396" y="1429200"/>
              <a:ext cx="2413927" cy="288000"/>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a:scene3d>
              <a:camera prst="orthographicFront"/>
              <a:lightRig rig="threePt" dir="t"/>
            </a:scene3d>
            <a:sp3d>
              <a:bevelT w="165100" prst="coolSlant"/>
            </a:sp3d>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Y</a:t>
              </a:r>
              <a:endParaRPr lang="en-US" sz="1200" kern="1200" dirty="0"/>
            </a:p>
          </p:txBody>
        </p:sp>
      </p:grpSp>
    </p:spTree>
    <p:extLst>
      <p:ext uri="{BB962C8B-B14F-4D97-AF65-F5344CB8AC3E}">
        <p14:creationId xmlns:p14="http://schemas.microsoft.com/office/powerpoint/2010/main" val="350475250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ter3_3">
    <p:spTree>
      <p:nvGrpSpPr>
        <p:cNvPr id="1" name=""/>
        <p:cNvGrpSpPr/>
        <p:nvPr/>
      </p:nvGrpSpPr>
      <p:grpSpPr>
        <a:xfrm>
          <a:off x="0" y="0"/>
          <a:ext cx="0" cy="0"/>
          <a:chOff x="0" y="0"/>
          <a:chExt cx="0" cy="0"/>
        </a:xfrm>
      </p:grpSpPr>
      <p:sp>
        <p:nvSpPr>
          <p:cNvPr id="7" name="Date Placeholder 1"/>
          <p:cNvSpPr>
            <a:spLocks noGrp="1"/>
          </p:cNvSpPr>
          <p:nvPr>
            <p:ph type="dt" sz="half" idx="2"/>
          </p:nvPr>
        </p:nvSpPr>
        <p:spPr>
          <a:xfrm>
            <a:off x="627917" y="6492875"/>
            <a:ext cx="104155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8" name="Footer Placeholder 2"/>
          <p:cNvSpPr>
            <a:spLocks noGrp="1"/>
          </p:cNvSpPr>
          <p:nvPr>
            <p:ph type="ftr" sz="quarter" idx="3"/>
          </p:nvPr>
        </p:nvSpPr>
        <p:spPr>
          <a:xfrm>
            <a:off x="1837240" y="6349423"/>
            <a:ext cx="546677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solidFill>
                  <a:schemeClr val="bg1"/>
                </a:solidFill>
              </a:rPr>
              <a:t>XXX</a:t>
            </a:r>
            <a:endParaRPr lang="en-US" dirty="0" smtClean="0">
              <a:solidFill>
                <a:schemeClr val="bg1"/>
              </a:solidFill>
            </a:endParaRP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grpSp>
        <p:nvGrpSpPr>
          <p:cNvPr id="18" name="Group 17"/>
          <p:cNvGrpSpPr/>
          <p:nvPr userDrawn="1"/>
        </p:nvGrpSpPr>
        <p:grpSpPr>
          <a:xfrm>
            <a:off x="104861" y="82800"/>
            <a:ext cx="8978180" cy="288000"/>
            <a:chOff x="104861" y="1429200"/>
            <a:chExt cx="6758996" cy="288000"/>
          </a:xfrm>
        </p:grpSpPr>
        <p:sp>
          <p:nvSpPr>
            <p:cNvPr id="19" name="Freeform 18"/>
            <p:cNvSpPr/>
            <p:nvPr/>
          </p:nvSpPr>
          <p:spPr>
            <a:xfrm>
              <a:off x="2277396" y="1473689"/>
              <a:ext cx="2413927" cy="195623"/>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Y</a:t>
              </a:r>
              <a:endParaRPr lang="en-US" sz="1200" kern="1200" dirty="0"/>
            </a:p>
          </p:txBody>
        </p:sp>
        <p:sp>
          <p:nvSpPr>
            <p:cNvPr id="20" name="Freeform 19"/>
            <p:cNvSpPr/>
            <p:nvPr/>
          </p:nvSpPr>
          <p:spPr>
            <a:xfrm>
              <a:off x="104861" y="1472400"/>
              <a:ext cx="2413927" cy="194400"/>
            </a:xfrm>
            <a:custGeom>
              <a:avLst/>
              <a:gdLst>
                <a:gd name="connsiteX0" fmla="*/ 0 w 2413927"/>
                <a:gd name="connsiteY0" fmla="*/ 0 h 288001"/>
                <a:gd name="connsiteX1" fmla="*/ 2269927 w 2413927"/>
                <a:gd name="connsiteY1" fmla="*/ 0 h 288001"/>
                <a:gd name="connsiteX2" fmla="*/ 2413927 w 2413927"/>
                <a:gd name="connsiteY2" fmla="*/ 144001 h 288001"/>
                <a:gd name="connsiteX3" fmla="*/ 2269927 w 2413927"/>
                <a:gd name="connsiteY3" fmla="*/ 288001 h 288001"/>
                <a:gd name="connsiteX4" fmla="*/ 0 w 2413927"/>
                <a:gd name="connsiteY4" fmla="*/ 288001 h 288001"/>
                <a:gd name="connsiteX5" fmla="*/ 144001 w 2413927"/>
                <a:gd name="connsiteY5" fmla="*/ 144001 h 288001"/>
                <a:gd name="connsiteX6" fmla="*/ 0 w 2413927"/>
                <a:gd name="connsiteY6" fmla="*/ 0 h 28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288001">
                  <a:moveTo>
                    <a:pt x="0" y="0"/>
                  </a:moveTo>
                  <a:lnTo>
                    <a:pt x="2269927" y="0"/>
                  </a:lnTo>
                  <a:lnTo>
                    <a:pt x="2413927" y="144001"/>
                  </a:lnTo>
                  <a:lnTo>
                    <a:pt x="2269927" y="288001"/>
                  </a:lnTo>
                  <a:lnTo>
                    <a:pt x="0" y="288001"/>
                  </a:lnTo>
                  <a:lnTo>
                    <a:pt x="144001" y="144001"/>
                  </a:lnTo>
                  <a:lnTo>
                    <a:pt x="0" y="0"/>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92007" tIns="16002" rIns="160002" bIns="16002" numCol="1" spcCol="1270" anchor="ctr" anchorCtr="0">
              <a:noAutofit/>
            </a:bodyPr>
            <a:lstStyle/>
            <a:p>
              <a:pPr lvl="0" algn="ctr" defTabSz="533400">
                <a:lnSpc>
                  <a:spcPct val="90000"/>
                </a:lnSpc>
                <a:spcBef>
                  <a:spcPct val="0"/>
                </a:spcBef>
                <a:spcAft>
                  <a:spcPct val="35000"/>
                </a:spcAft>
              </a:pPr>
              <a:r>
                <a:rPr lang="en-GB" sz="1200" kern="1200" dirty="0" smtClean="0"/>
                <a:t>X</a:t>
              </a:r>
              <a:endParaRPr lang="en-US" sz="1200" kern="1200" dirty="0"/>
            </a:p>
          </p:txBody>
        </p:sp>
        <p:sp>
          <p:nvSpPr>
            <p:cNvPr id="21" name="Freeform 20"/>
            <p:cNvSpPr/>
            <p:nvPr/>
          </p:nvSpPr>
          <p:spPr>
            <a:xfrm>
              <a:off x="4449930" y="1429200"/>
              <a:ext cx="2413927" cy="288000"/>
            </a:xfrm>
            <a:custGeom>
              <a:avLst/>
              <a:gdLst>
                <a:gd name="connsiteX0" fmla="*/ 0 w 2413927"/>
                <a:gd name="connsiteY0" fmla="*/ 0 h 195623"/>
                <a:gd name="connsiteX1" fmla="*/ 2316116 w 2413927"/>
                <a:gd name="connsiteY1" fmla="*/ 0 h 195623"/>
                <a:gd name="connsiteX2" fmla="*/ 2413927 w 2413927"/>
                <a:gd name="connsiteY2" fmla="*/ 97812 h 195623"/>
                <a:gd name="connsiteX3" fmla="*/ 2316116 w 2413927"/>
                <a:gd name="connsiteY3" fmla="*/ 195623 h 195623"/>
                <a:gd name="connsiteX4" fmla="*/ 0 w 2413927"/>
                <a:gd name="connsiteY4" fmla="*/ 195623 h 195623"/>
                <a:gd name="connsiteX5" fmla="*/ 97812 w 2413927"/>
                <a:gd name="connsiteY5" fmla="*/ 97812 h 195623"/>
                <a:gd name="connsiteX6" fmla="*/ 0 w 2413927"/>
                <a:gd name="connsiteY6" fmla="*/ 0 h 195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13927" h="195623">
                  <a:moveTo>
                    <a:pt x="0" y="0"/>
                  </a:moveTo>
                  <a:lnTo>
                    <a:pt x="2316116" y="0"/>
                  </a:lnTo>
                  <a:lnTo>
                    <a:pt x="2413927" y="97812"/>
                  </a:lnTo>
                  <a:lnTo>
                    <a:pt x="2316116" y="195623"/>
                  </a:lnTo>
                  <a:lnTo>
                    <a:pt x="0" y="195623"/>
                  </a:lnTo>
                  <a:lnTo>
                    <a:pt x="97812" y="97812"/>
                  </a:lnTo>
                  <a:lnTo>
                    <a:pt x="0" y="0"/>
                  </a:lnTo>
                  <a:close/>
                </a:path>
              </a:pathLst>
            </a:custGeom>
            <a:scene3d>
              <a:camera prst="orthographicFront"/>
              <a:lightRig rig="threePt" dir="t"/>
            </a:scene3d>
            <a:sp3d>
              <a:bevelT w="165100" prst="coolSlant"/>
            </a:sp3d>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45818" tIns="16002" rIns="113813" bIns="16002" numCol="1" spcCol="1270" anchor="ctr" anchorCtr="0">
              <a:noAutofit/>
            </a:bodyPr>
            <a:lstStyle/>
            <a:p>
              <a:pPr lvl="0" algn="ctr" defTabSz="533400">
                <a:lnSpc>
                  <a:spcPct val="90000"/>
                </a:lnSpc>
                <a:spcBef>
                  <a:spcPct val="0"/>
                </a:spcBef>
                <a:spcAft>
                  <a:spcPct val="35000"/>
                </a:spcAft>
              </a:pPr>
              <a:r>
                <a:rPr lang="en-GB" sz="1200" kern="1200" dirty="0" smtClean="0"/>
                <a:t>Z</a:t>
              </a:r>
              <a:endParaRPr lang="en-US" sz="1200" kern="1200" dirty="0"/>
            </a:p>
          </p:txBody>
        </p:sp>
      </p:grpSp>
    </p:spTree>
    <p:extLst>
      <p:ext uri="{BB962C8B-B14F-4D97-AF65-F5344CB8AC3E}">
        <p14:creationId xmlns:p14="http://schemas.microsoft.com/office/powerpoint/2010/main" val="407462748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24"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2/1/2018</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XXX</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6" r:id="rId5"/>
    <p:sldLayoutId id="2147483687" r:id="rId6"/>
    <p:sldLayoutId id="2147483681" r:id="rId7"/>
    <p:sldLayoutId id="2147483682" r:id="rId8"/>
    <p:sldLayoutId id="2147483685" r:id="rId9"/>
    <p:sldLayoutId id="2147483688" r:id="rId10"/>
    <p:sldLayoutId id="2147483689" r:id="rId11"/>
    <p:sldLayoutId id="2147483690" r:id="rId12"/>
    <p:sldLayoutId id="2147483691" r:id="rId13"/>
    <p:sldLayoutId id="2147483692" r:id="rId14"/>
    <p:sldLayoutId id="2147483680" r:id="rId15"/>
    <p:sldLayoutId id="2147483679" r:id="rId16"/>
    <p:sldLayoutId id="2147483664" r:id="rId17"/>
    <p:sldLayoutId id="2147483665" r:id="rId18"/>
    <p:sldLayoutId id="2147483667" r:id="rId19"/>
    <p:sldLayoutId id="2147483668" r:id="rId20"/>
    <p:sldLayoutId id="2147483669" r:id="rId21"/>
    <p:sldLayoutId id="2147483674" r:id="rId22"/>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33.emf"/></Relationships>
</file>

<file path=ppt/slides/_rels/slide1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chart" Target="../charts/chart2.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46.png"/><Relationship Id="rId4" Type="http://schemas.openxmlformats.org/officeDocument/2006/relationships/chart" Target="../charts/char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png"/><Relationship Id="rId7"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jp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27619" t="17341" r="27698" b="12564"/>
          <a:stretch/>
        </p:blipFill>
        <p:spPr>
          <a:xfrm>
            <a:off x="257843" y="237042"/>
            <a:ext cx="1523148" cy="1493388"/>
          </a:xfrm>
          <a:prstGeom prst="rect">
            <a:avLst/>
          </a:prstGeom>
        </p:spPr>
      </p:pic>
      <p:sp>
        <p:nvSpPr>
          <p:cNvPr id="6" name="TextBox 5"/>
          <p:cNvSpPr txBox="1"/>
          <p:nvPr/>
        </p:nvSpPr>
        <p:spPr>
          <a:xfrm>
            <a:off x="8048171" y="6281520"/>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7" name="Title 7"/>
          <p:cNvSpPr>
            <a:spLocks noGrp="1"/>
          </p:cNvSpPr>
          <p:nvPr>
            <p:ph type="title"/>
          </p:nvPr>
        </p:nvSpPr>
        <p:spPr>
          <a:xfrm>
            <a:off x="447810" y="2700565"/>
            <a:ext cx="8226854" cy="705332"/>
          </a:xfrm>
        </p:spPr>
        <p:txBody>
          <a:bodyPr>
            <a:noAutofit/>
          </a:bodyPr>
          <a:lstStyle/>
          <a:p>
            <a:pPr algn="ctr"/>
            <a:r>
              <a:rPr lang="en-GB" sz="2400" b="1" dirty="0" smtClean="0">
                <a:solidFill>
                  <a:schemeClr val="bg1"/>
                </a:solidFill>
              </a:rPr>
              <a:t>Validation, Screening and Reliability Tests for the new VFC-HD</a:t>
            </a:r>
            <a:endParaRPr lang="en-GB" sz="2400" b="1" dirty="0"/>
          </a:p>
        </p:txBody>
      </p:sp>
      <p:sp>
        <p:nvSpPr>
          <p:cNvPr id="8" name="Text Placeholder 8"/>
          <p:cNvSpPr txBox="1">
            <a:spLocks/>
          </p:cNvSpPr>
          <p:nvPr/>
        </p:nvSpPr>
        <p:spPr>
          <a:xfrm>
            <a:off x="1842814" y="4221017"/>
            <a:ext cx="5436846" cy="1385699"/>
          </a:xfrm>
          <a:prstGeom prst="rect">
            <a:avLst/>
          </a:prstGeom>
        </p:spPr>
        <p:txBody>
          <a:bodyPr vert="horz" lIns="45720" tIns="0" rIns="45720" bIns="0" anchor="b">
            <a:normAutofit fontScale="40000" lnSpcReduction="20000"/>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spcBef>
                <a:spcPts val="0"/>
              </a:spcBef>
              <a:spcAft>
                <a:spcPts val="900"/>
              </a:spcAft>
            </a:pPr>
            <a:r>
              <a:rPr lang="en-GB" sz="3600" dirty="0" smtClean="0">
                <a:solidFill>
                  <a:schemeClr val="bg1"/>
                </a:solidFill>
              </a:rPr>
              <a:t>S. Eitelbuß &amp; V. Schramm </a:t>
            </a:r>
          </a:p>
          <a:p>
            <a:pPr algn="ctr">
              <a:spcBef>
                <a:spcPts val="0"/>
              </a:spcBef>
              <a:spcAft>
                <a:spcPts val="900"/>
              </a:spcAft>
            </a:pPr>
            <a:r>
              <a:rPr lang="en-GB" sz="3600" dirty="0" smtClean="0">
                <a:solidFill>
                  <a:schemeClr val="bg1"/>
                </a:solidFill>
              </a:rPr>
              <a:t>on behalf of </a:t>
            </a:r>
          </a:p>
          <a:p>
            <a:pPr algn="ctr"/>
            <a:r>
              <a:rPr lang="en-GB" sz="2900" dirty="0" smtClean="0">
                <a:solidFill>
                  <a:schemeClr val="bg1"/>
                </a:solidFill>
              </a:rPr>
              <a:t>M. Gonzalez Berges, J. O. Robinson, M. Saccani, M. A. Stachon, W. </a:t>
            </a:r>
            <a:r>
              <a:rPr lang="en-GB" sz="2900" dirty="0" err="1" smtClean="0">
                <a:solidFill>
                  <a:schemeClr val="bg1"/>
                </a:solidFill>
              </a:rPr>
              <a:t>Viganò</a:t>
            </a:r>
            <a:r>
              <a:rPr lang="en-GB" sz="2900" dirty="0" smtClean="0">
                <a:solidFill>
                  <a:schemeClr val="bg1"/>
                </a:solidFill>
              </a:rPr>
              <a:t>, C. Zamantzas and all other involved</a:t>
            </a:r>
          </a:p>
          <a:p>
            <a:pPr algn="ctr"/>
            <a:endParaRPr lang="en-GB" sz="2900" dirty="0">
              <a:solidFill>
                <a:schemeClr val="bg1"/>
              </a:solidFill>
            </a:endParaRPr>
          </a:p>
          <a:p>
            <a:pPr algn="ctr"/>
            <a:r>
              <a:rPr lang="en-GB" sz="2900" dirty="0" smtClean="0">
                <a:solidFill>
                  <a:schemeClr val="bg1"/>
                </a:solidFill>
              </a:rPr>
              <a:t>RAS WG 11.04.2019</a:t>
            </a:r>
            <a:endParaRPr lang="en-GB" sz="1900" dirty="0" smtClean="0">
              <a:solidFill>
                <a:schemeClr val="bg1"/>
              </a:solidFill>
            </a:endParaRPr>
          </a:p>
        </p:txBody>
      </p:sp>
    </p:spTree>
    <p:extLst>
      <p:ext uri="{BB962C8B-B14F-4D97-AF65-F5344CB8AC3E}">
        <p14:creationId xmlns:p14="http://schemas.microsoft.com/office/powerpoint/2010/main" val="3350593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3" name="Footer Placeholder 2"/>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10</a:t>
            </a:fld>
            <a:endParaRPr lang="en-US" dirty="0"/>
          </a:p>
        </p:txBody>
      </p:sp>
      <p:sp>
        <p:nvSpPr>
          <p:cNvPr id="6" name="Content Placeholder 4"/>
          <p:cNvSpPr>
            <a:spLocks noGrp="1"/>
          </p:cNvSpPr>
          <p:nvPr>
            <p:ph sz="quarter" idx="10"/>
          </p:nvPr>
        </p:nvSpPr>
        <p:spPr>
          <a:xfrm>
            <a:off x="703786" y="1043254"/>
            <a:ext cx="8226854" cy="5093702"/>
          </a:xfrm>
        </p:spPr>
        <p:txBody>
          <a:bodyPr/>
          <a:lstStyle/>
          <a:p>
            <a:pPr marL="285750" indent="-285750">
              <a:lnSpc>
                <a:spcPct val="150000"/>
              </a:lnSpc>
              <a:spcBef>
                <a:spcPts val="600"/>
              </a:spcBef>
              <a:buFont typeface="Arial" panose="020B0604020202020204" pitchFamily="34" charset="0"/>
              <a:buChar char="•"/>
            </a:pPr>
            <a:r>
              <a:rPr lang="en-GB" sz="2800" dirty="0" smtClean="0">
                <a:solidFill>
                  <a:schemeClr val="bg1">
                    <a:lumMod val="50000"/>
                  </a:schemeClr>
                </a:solidFill>
              </a:rPr>
              <a:t>Introduction</a:t>
            </a:r>
          </a:p>
          <a:p>
            <a:pPr marL="285750" indent="-285750">
              <a:lnSpc>
                <a:spcPct val="150000"/>
              </a:lnSpc>
              <a:spcBef>
                <a:spcPts val="600"/>
              </a:spcBef>
              <a:buFont typeface="Arial" panose="020B0604020202020204" pitchFamily="34" charset="0"/>
              <a:buChar char="•"/>
            </a:pPr>
            <a:r>
              <a:rPr lang="en-GB" sz="2800" dirty="0" smtClean="0">
                <a:solidFill>
                  <a:schemeClr val="bg1">
                    <a:lumMod val="50000"/>
                  </a:schemeClr>
                </a:solidFill>
              </a:rPr>
              <a:t>Methodology &amp; Objective</a:t>
            </a:r>
          </a:p>
          <a:p>
            <a:pPr marL="285750" indent="-285750">
              <a:lnSpc>
                <a:spcPct val="150000"/>
              </a:lnSpc>
              <a:spcBef>
                <a:spcPts val="600"/>
              </a:spcBef>
              <a:buFont typeface="Arial" panose="020B0604020202020204" pitchFamily="34" charset="0"/>
              <a:buChar char="•"/>
            </a:pPr>
            <a:r>
              <a:rPr lang="en-GB" sz="2800" dirty="0" smtClean="0">
                <a:solidFill>
                  <a:schemeClr val="bg1">
                    <a:lumMod val="50000"/>
                  </a:schemeClr>
                </a:solidFill>
              </a:rPr>
              <a:t>Test Setup</a:t>
            </a:r>
            <a:endParaRPr lang="en-GB" sz="2800" dirty="0">
              <a:solidFill>
                <a:schemeClr val="bg1">
                  <a:lumMod val="50000"/>
                </a:schemeClr>
              </a:solidFill>
            </a:endParaRPr>
          </a:p>
          <a:p>
            <a:pPr marL="285750" indent="-285750">
              <a:lnSpc>
                <a:spcPct val="150000"/>
              </a:lnSpc>
              <a:spcBef>
                <a:spcPts val="600"/>
              </a:spcBef>
              <a:buFont typeface="Arial" panose="020B0604020202020204" pitchFamily="34" charset="0"/>
              <a:buChar char="•"/>
            </a:pPr>
            <a:r>
              <a:rPr lang="en-US" sz="2800" dirty="0" smtClean="0"/>
              <a:t>Test Results</a:t>
            </a:r>
          </a:p>
          <a:p>
            <a:pPr marL="697230" lvl="1" indent="-285750">
              <a:lnSpc>
                <a:spcPct val="150000"/>
              </a:lnSpc>
              <a:spcBef>
                <a:spcPts val="600"/>
              </a:spcBef>
              <a:buFont typeface="Arial" panose="020B0604020202020204" pitchFamily="34" charset="0"/>
              <a:buChar char="•"/>
            </a:pPr>
            <a:r>
              <a:rPr lang="en-US" sz="2000" dirty="0" smtClean="0"/>
              <a:t>Validation Tests</a:t>
            </a:r>
          </a:p>
          <a:p>
            <a:pPr marL="697230" lvl="1" indent="-285750">
              <a:lnSpc>
                <a:spcPct val="150000"/>
              </a:lnSpc>
              <a:spcBef>
                <a:spcPts val="0"/>
              </a:spcBef>
              <a:buFont typeface="Arial" panose="020B0604020202020204" pitchFamily="34" charset="0"/>
              <a:buChar char="•"/>
            </a:pPr>
            <a:r>
              <a:rPr lang="en-US" sz="2000" dirty="0" smtClean="0">
                <a:solidFill>
                  <a:schemeClr val="bg1">
                    <a:lumMod val="50000"/>
                  </a:schemeClr>
                </a:solidFill>
              </a:rPr>
              <a:t>Temperature Cycling (ongoing)</a:t>
            </a:r>
          </a:p>
          <a:p>
            <a:pPr marL="697230" lvl="1" indent="-285750">
              <a:lnSpc>
                <a:spcPct val="150000"/>
              </a:lnSpc>
              <a:spcBef>
                <a:spcPts val="0"/>
              </a:spcBef>
              <a:buFont typeface="Arial" panose="020B0604020202020204" pitchFamily="34" charset="0"/>
              <a:buChar char="•"/>
            </a:pPr>
            <a:r>
              <a:rPr lang="en-US" sz="2000" dirty="0" smtClean="0">
                <a:solidFill>
                  <a:schemeClr val="bg1">
                    <a:lumMod val="50000"/>
                  </a:schemeClr>
                </a:solidFill>
              </a:rPr>
              <a:t>Run-In (ongoing)</a:t>
            </a:r>
            <a:endParaRPr lang="en-US" sz="2400" dirty="0" smtClean="0">
              <a:solidFill>
                <a:schemeClr val="bg1">
                  <a:lumMod val="50000"/>
                </a:schemeClr>
              </a:solidFill>
            </a:endParaRPr>
          </a:p>
          <a:p>
            <a:pPr marL="285750" indent="-285750">
              <a:lnSpc>
                <a:spcPct val="150000"/>
              </a:lnSpc>
              <a:spcBef>
                <a:spcPts val="600"/>
              </a:spcBef>
              <a:buFont typeface="Arial" panose="020B0604020202020204" pitchFamily="34" charset="0"/>
              <a:buChar char="•"/>
            </a:pPr>
            <a:r>
              <a:rPr lang="en-US" sz="2800" dirty="0" smtClean="0">
                <a:solidFill>
                  <a:schemeClr val="bg1">
                    <a:lumMod val="50000"/>
                  </a:schemeClr>
                </a:solidFill>
              </a:rPr>
              <a:t>Summary &amp; Outlook</a:t>
            </a:r>
            <a:endParaRPr lang="en-GB" sz="2800" dirty="0" smtClean="0">
              <a:solidFill>
                <a:schemeClr val="bg1">
                  <a:lumMod val="50000"/>
                </a:schemeClr>
              </a:solidFill>
            </a:endParaRPr>
          </a:p>
        </p:txBody>
      </p:sp>
    </p:spTree>
    <p:extLst>
      <p:ext uri="{BB962C8B-B14F-4D97-AF65-F5344CB8AC3E}">
        <p14:creationId xmlns:p14="http://schemas.microsoft.com/office/powerpoint/2010/main" val="37548799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11</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Validation Tests</a:t>
            </a:r>
          </a:p>
        </p:txBody>
      </p:sp>
      <p:sp>
        <p:nvSpPr>
          <p:cNvPr id="8" name="Rectangle 7"/>
          <p:cNvSpPr/>
          <p:nvPr/>
        </p:nvSpPr>
        <p:spPr>
          <a:xfrm>
            <a:off x="417803" y="945224"/>
            <a:ext cx="7432856" cy="738664"/>
          </a:xfrm>
          <a:prstGeom prst="rect">
            <a:avLst/>
          </a:prstGeom>
        </p:spPr>
        <p:txBody>
          <a:bodyPr wrap="square">
            <a:spAutoFit/>
          </a:bodyPr>
          <a:lstStyle/>
          <a:p>
            <a:pPr algn="just">
              <a:spcAft>
                <a:spcPts val="1200"/>
              </a:spcAft>
            </a:pPr>
            <a:r>
              <a:rPr lang="en-US" sz="1600" dirty="0" smtClean="0">
                <a:solidFill>
                  <a:srgbClr val="000000"/>
                </a:solidFill>
              </a:rPr>
              <a:t>1) </a:t>
            </a:r>
            <a:r>
              <a:rPr lang="en-US" sz="1600" u="sng" dirty="0" smtClean="0">
                <a:solidFill>
                  <a:srgbClr val="000000"/>
                </a:solidFill>
              </a:rPr>
              <a:t>Temperature/Humidity Cycling:</a:t>
            </a:r>
            <a:endParaRPr lang="en-US" sz="1600" u="sng" dirty="0">
              <a:solidFill>
                <a:srgbClr val="000000"/>
              </a:solidFill>
            </a:endParaRPr>
          </a:p>
          <a:p>
            <a:pPr algn="just">
              <a:spcAft>
                <a:spcPts val="1200"/>
              </a:spcAft>
            </a:pPr>
            <a:r>
              <a:rPr lang="en-US" sz="1600" dirty="0" smtClean="0">
                <a:solidFill>
                  <a:srgbClr val="000000"/>
                </a:solidFill>
              </a:rPr>
              <a:t>Functional &amp; environmental validation + production approval</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178671" y="2243029"/>
            <a:ext cx="3575222" cy="1018146"/>
          </a:xfrm>
          <a:prstGeom prst="rect">
            <a:avLst/>
          </a:prstGeom>
          <a:noFill/>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10900" t="36637" r="14103" b="10065"/>
          <a:stretch/>
        </p:blipFill>
        <p:spPr bwMode="auto">
          <a:xfrm>
            <a:off x="4578651" y="3820316"/>
            <a:ext cx="4241917" cy="2308102"/>
          </a:xfrm>
          <a:prstGeom prst="rect">
            <a:avLst/>
          </a:prstGeom>
          <a:noFill/>
          <a:ln>
            <a:noFill/>
          </a:ln>
          <a:extLst>
            <a:ext uri="{53640926-AAD7-44D8-BBD7-CCE9431645EC}">
              <a14:shadowObscured xmlns:a14="http://schemas.microsoft.com/office/drawing/2010/main"/>
            </a:ext>
          </a:extLst>
        </p:spPr>
      </p:pic>
      <p:sp>
        <p:nvSpPr>
          <p:cNvPr id="11" name="Rectangle 10"/>
          <p:cNvSpPr/>
          <p:nvPr/>
        </p:nvSpPr>
        <p:spPr>
          <a:xfrm>
            <a:off x="417598" y="2216030"/>
            <a:ext cx="4011527" cy="3046988"/>
          </a:xfrm>
          <a:prstGeom prst="rect">
            <a:avLst/>
          </a:prstGeom>
        </p:spPr>
        <p:txBody>
          <a:bodyPr wrap="square">
            <a:spAutoFit/>
          </a:bodyPr>
          <a:lstStyle/>
          <a:p>
            <a:pPr marL="342900" indent="-342900" algn="just">
              <a:spcAft>
                <a:spcPts val="2400"/>
              </a:spcAft>
              <a:buFont typeface="Arial" panose="020B0604020202020204" pitchFamily="34" charset="0"/>
              <a:buChar char="•"/>
            </a:pPr>
            <a:r>
              <a:rPr lang="en-US" sz="1600" dirty="0">
                <a:solidFill>
                  <a:srgbClr val="000000"/>
                </a:solidFill>
              </a:rPr>
              <a:t>Sample size:   2x pre-series</a:t>
            </a:r>
          </a:p>
          <a:p>
            <a:pPr marL="342900" indent="-342900" algn="just">
              <a:spcAft>
                <a:spcPts val="2400"/>
              </a:spcAft>
              <a:buFont typeface="Arial" panose="020B0604020202020204" pitchFamily="34" charset="0"/>
              <a:buChar char="•"/>
            </a:pPr>
            <a:r>
              <a:rPr lang="en-US" sz="1600" dirty="0" smtClean="0">
                <a:solidFill>
                  <a:srgbClr val="000000"/>
                </a:solidFill>
              </a:rPr>
              <a:t>Tests between </a:t>
            </a:r>
            <a:r>
              <a:rPr lang="en-US" sz="1600" dirty="0" smtClean="0">
                <a:solidFill>
                  <a:srgbClr val="000000"/>
                </a:solidFill>
                <a:latin typeface="Arial" panose="020B0604020202020204" pitchFamily="34" charset="0"/>
                <a:cs typeface="Arial" panose="020B0604020202020204" pitchFamily="34" charset="0"/>
              </a:rPr>
              <a:t>5-55°C </a:t>
            </a:r>
            <a:r>
              <a:rPr lang="en-US" sz="1600" dirty="0">
                <a:solidFill>
                  <a:srgbClr val="000000"/>
                </a:solidFill>
                <a:latin typeface="Arial" panose="020B0604020202020204" pitchFamily="34" charset="0"/>
                <a:cs typeface="Arial" panose="020B0604020202020204" pitchFamily="34" charset="0"/>
              </a:rPr>
              <a:t>&amp; </a:t>
            </a:r>
            <a:r>
              <a:rPr lang="en-US" sz="1600" dirty="0" smtClean="0">
                <a:solidFill>
                  <a:srgbClr val="000000"/>
                </a:solidFill>
                <a:latin typeface="Arial" panose="020B0604020202020204" pitchFamily="34" charset="0"/>
                <a:cs typeface="Arial" panose="020B0604020202020204" pitchFamily="34" charset="0"/>
              </a:rPr>
              <a:t>10-90% </a:t>
            </a:r>
            <a:r>
              <a:rPr lang="en-US" sz="1600" dirty="0">
                <a:solidFill>
                  <a:srgbClr val="000000"/>
                </a:solidFill>
                <a:latin typeface="Arial" panose="020B0604020202020204" pitchFamily="34" charset="0"/>
                <a:cs typeface="Arial" panose="020B0604020202020204" pitchFamily="34" charset="0"/>
              </a:rPr>
              <a:t>RH</a:t>
            </a:r>
          </a:p>
          <a:p>
            <a:pPr marL="342900" indent="-342900" algn="just">
              <a:spcAft>
                <a:spcPts val="2400"/>
              </a:spcAft>
              <a:buFont typeface="Arial" panose="020B0604020202020204" pitchFamily="34" charset="0"/>
              <a:buChar char="•"/>
            </a:pPr>
            <a:r>
              <a:rPr lang="en-US" sz="1600" dirty="0" smtClean="0">
                <a:solidFill>
                  <a:srgbClr val="000000"/>
                </a:solidFill>
              </a:rPr>
              <a:t>Various SFP transceiver (</a:t>
            </a:r>
            <a:r>
              <a:rPr lang="en-US" sz="1600" i="1" dirty="0" smtClean="0">
                <a:solidFill>
                  <a:srgbClr val="000000"/>
                </a:solidFill>
              </a:rPr>
              <a:t>FT3A05D</a:t>
            </a:r>
            <a:r>
              <a:rPr lang="en-US" sz="1600" dirty="0" smtClean="0">
                <a:solidFill>
                  <a:srgbClr val="000000"/>
                </a:solidFill>
              </a:rPr>
              <a:t>) + </a:t>
            </a:r>
            <a:r>
              <a:rPr lang="en-US" sz="1600" dirty="0" err="1" smtClean="0">
                <a:solidFill>
                  <a:srgbClr val="000000"/>
                </a:solidFill>
              </a:rPr>
              <a:t>fibre</a:t>
            </a:r>
            <a:r>
              <a:rPr lang="en-US" sz="1600" dirty="0" smtClean="0">
                <a:solidFill>
                  <a:srgbClr val="000000"/>
                </a:solidFill>
              </a:rPr>
              <a:t> configurations</a:t>
            </a:r>
          </a:p>
          <a:p>
            <a:pPr marL="342900" indent="-342900" algn="just">
              <a:spcAft>
                <a:spcPts val="2400"/>
              </a:spcAft>
              <a:buFont typeface="Arial" panose="020B0604020202020204" pitchFamily="34" charset="0"/>
              <a:buChar char="•"/>
            </a:pPr>
            <a:r>
              <a:rPr lang="en-US" sz="1600" dirty="0" smtClean="0">
                <a:solidFill>
                  <a:srgbClr val="000000"/>
                </a:solidFill>
              </a:rPr>
              <a:t>Cycle tests in pyramid-shape or at constant conditions</a:t>
            </a:r>
          </a:p>
          <a:p>
            <a:pPr marL="342900" indent="-342900" algn="just">
              <a:spcAft>
                <a:spcPts val="2400"/>
              </a:spcAft>
              <a:buFont typeface="Arial" panose="020B0604020202020204" pitchFamily="34" charset="0"/>
              <a:buChar char="•"/>
            </a:pPr>
            <a:r>
              <a:rPr lang="en-US" sz="1600" dirty="0" smtClean="0">
                <a:solidFill>
                  <a:srgbClr val="000000"/>
                </a:solidFill>
              </a:rPr>
              <a:t>In total 11 tests performed</a:t>
            </a:r>
          </a:p>
        </p:txBody>
      </p:sp>
    </p:spTree>
    <p:extLst>
      <p:ext uri="{BB962C8B-B14F-4D97-AF65-F5344CB8AC3E}">
        <p14:creationId xmlns:p14="http://schemas.microsoft.com/office/powerpoint/2010/main" val="41944603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12</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Validation Tests</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985209669"/>
              </p:ext>
            </p:extLst>
          </p:nvPr>
        </p:nvGraphicFramePr>
        <p:xfrm>
          <a:off x="5097781" y="112729"/>
          <a:ext cx="3960000" cy="2520003"/>
        </p:xfrm>
        <a:graphic>
          <a:graphicData uri="http://schemas.openxmlformats.org/drawingml/2006/table">
            <a:tbl>
              <a:tblPr firstRow="1" firstCol="1" bandRow="1"/>
              <a:tblGrid>
                <a:gridCol w="328294">
                  <a:extLst>
                    <a:ext uri="{9D8B030D-6E8A-4147-A177-3AD203B41FA5}">
                      <a16:colId xmlns:a16="http://schemas.microsoft.com/office/drawing/2014/main" val="667881107"/>
                    </a:ext>
                  </a:extLst>
                </a:gridCol>
                <a:gridCol w="722720">
                  <a:extLst>
                    <a:ext uri="{9D8B030D-6E8A-4147-A177-3AD203B41FA5}">
                      <a16:colId xmlns:a16="http://schemas.microsoft.com/office/drawing/2014/main" val="1421345038"/>
                    </a:ext>
                  </a:extLst>
                </a:gridCol>
                <a:gridCol w="794362">
                  <a:extLst>
                    <a:ext uri="{9D8B030D-6E8A-4147-A177-3AD203B41FA5}">
                      <a16:colId xmlns:a16="http://schemas.microsoft.com/office/drawing/2014/main" val="2592677529"/>
                    </a:ext>
                  </a:extLst>
                </a:gridCol>
                <a:gridCol w="555030">
                  <a:extLst>
                    <a:ext uri="{9D8B030D-6E8A-4147-A177-3AD203B41FA5}">
                      <a16:colId xmlns:a16="http://schemas.microsoft.com/office/drawing/2014/main" val="891502105"/>
                    </a:ext>
                  </a:extLst>
                </a:gridCol>
                <a:gridCol w="555030">
                  <a:extLst>
                    <a:ext uri="{9D8B030D-6E8A-4147-A177-3AD203B41FA5}">
                      <a16:colId xmlns:a16="http://schemas.microsoft.com/office/drawing/2014/main" val="2572292200"/>
                    </a:ext>
                  </a:extLst>
                </a:gridCol>
                <a:gridCol w="502282">
                  <a:extLst>
                    <a:ext uri="{9D8B030D-6E8A-4147-A177-3AD203B41FA5}">
                      <a16:colId xmlns:a16="http://schemas.microsoft.com/office/drawing/2014/main" val="349441513"/>
                    </a:ext>
                  </a:extLst>
                </a:gridCol>
                <a:gridCol w="502282">
                  <a:extLst>
                    <a:ext uri="{9D8B030D-6E8A-4147-A177-3AD203B41FA5}">
                      <a16:colId xmlns:a16="http://schemas.microsoft.com/office/drawing/2014/main" val="287291653"/>
                    </a:ext>
                  </a:extLst>
                </a:gridCol>
              </a:tblGrid>
              <a:tr h="400666">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T-range [°C]</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RH-range [%]</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Board A</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Board B</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Error A</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Error B</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90278023"/>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1</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5</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&lt;35</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LB</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LB</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N</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N</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4046968600"/>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2</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55</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&lt;50</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LB</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LB</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N</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N</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38834506"/>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3</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25</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80</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LC</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LB</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N</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N</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161200902"/>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4</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5-55</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50</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LC</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LB</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Y</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N</a:t>
                      </a:r>
                      <a:endParaRPr lang="en-GB" sz="1800" dirty="0">
                        <a:solidFill>
                          <a:srgbClr val="000000"/>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361775295"/>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5</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5-55</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70</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LB</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LC</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N</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Y</a:t>
                      </a:r>
                      <a:endParaRPr lang="en-GB" sz="1800">
                        <a:solidFill>
                          <a:srgbClr val="000000"/>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867094254"/>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6</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35-55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50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LC</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N</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Y</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330431344"/>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7</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35-55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50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Mix</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Y</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748825454"/>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8</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35-55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50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Mix</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LC</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Y</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Y</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744502016"/>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9</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30</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50-90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Mix</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LC</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N</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N</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559870317"/>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10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30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80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Mix</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LC</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898964057"/>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11</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40</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80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Mix</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LC</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Y</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Y</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57676516"/>
                  </a:ext>
                </a:extLst>
              </a:tr>
            </a:tbl>
          </a:graphicData>
        </a:graphic>
      </p:graphicFrame>
      <p:sp>
        <p:nvSpPr>
          <p:cNvPr id="13" name="Rectangle 12"/>
          <p:cNvSpPr/>
          <p:nvPr/>
        </p:nvSpPr>
        <p:spPr>
          <a:xfrm>
            <a:off x="417803" y="945224"/>
            <a:ext cx="4547897" cy="3785652"/>
          </a:xfrm>
          <a:prstGeom prst="rect">
            <a:avLst/>
          </a:prstGeom>
        </p:spPr>
        <p:txBody>
          <a:bodyPr wrap="square">
            <a:spAutoFit/>
          </a:bodyPr>
          <a:lstStyle/>
          <a:p>
            <a:pPr algn="just">
              <a:spcAft>
                <a:spcPts val="1200"/>
              </a:spcAft>
            </a:pPr>
            <a:r>
              <a:rPr lang="en-US" sz="1600" dirty="0" smtClean="0">
                <a:solidFill>
                  <a:srgbClr val="000000"/>
                </a:solidFill>
              </a:rPr>
              <a:t>1) </a:t>
            </a:r>
            <a:r>
              <a:rPr lang="en-US" sz="1600" u="sng" dirty="0" smtClean="0">
                <a:solidFill>
                  <a:srgbClr val="000000"/>
                </a:solidFill>
              </a:rPr>
              <a:t>Temperature/Humidity Cycling:</a:t>
            </a:r>
          </a:p>
          <a:p>
            <a:pPr algn="just">
              <a:spcAft>
                <a:spcPts val="1200"/>
              </a:spcAft>
            </a:pPr>
            <a:r>
              <a:rPr lang="en-US" sz="1600" dirty="0" smtClean="0">
                <a:solidFill>
                  <a:srgbClr val="000000"/>
                </a:solidFill>
              </a:rPr>
              <a:t>#1,2:   Validation at temperature limits (low RH)</a:t>
            </a:r>
          </a:p>
          <a:p>
            <a:pPr marL="742950" lvl="1" indent="-285750" algn="just">
              <a:spcAft>
                <a:spcPts val="1200"/>
              </a:spcAft>
              <a:buFont typeface="Arial" panose="020B0604020202020204" pitchFamily="34" charset="0"/>
              <a:buChar char="•"/>
            </a:pPr>
            <a:r>
              <a:rPr lang="en-US" sz="1600" dirty="0" smtClean="0">
                <a:solidFill>
                  <a:srgbClr val="000000"/>
                </a:solidFill>
              </a:rPr>
              <a:t>No errors with SFP loopbacks</a:t>
            </a:r>
          </a:p>
          <a:p>
            <a:pPr algn="just">
              <a:spcAft>
                <a:spcPts val="1200"/>
              </a:spcAft>
            </a:pPr>
            <a:endParaRPr lang="en-US" sz="1600" dirty="0">
              <a:solidFill>
                <a:srgbClr val="000000"/>
              </a:solidFill>
            </a:endParaRPr>
          </a:p>
          <a:p>
            <a:pPr algn="just">
              <a:spcAft>
                <a:spcPts val="1200"/>
              </a:spcAft>
            </a:pPr>
            <a:r>
              <a:rPr lang="en-US" sz="1600" dirty="0" smtClean="0">
                <a:solidFill>
                  <a:srgbClr val="000000"/>
                </a:solidFill>
              </a:rPr>
              <a:t>#3:       Validation at 80% RH (25°C)</a:t>
            </a:r>
          </a:p>
          <a:p>
            <a:pPr marL="742950" lvl="1" indent="-285750" algn="just">
              <a:spcAft>
                <a:spcPts val="1200"/>
              </a:spcAft>
              <a:buFont typeface="Arial" panose="020B0604020202020204" pitchFamily="34" charset="0"/>
              <a:buChar char="•"/>
            </a:pPr>
            <a:r>
              <a:rPr lang="en-US" sz="1600" dirty="0" smtClean="0">
                <a:solidFill>
                  <a:srgbClr val="000000"/>
                </a:solidFill>
              </a:rPr>
              <a:t>No errors with SFP+ transceivers with </a:t>
            </a:r>
            <a:r>
              <a:rPr lang="en-US" sz="1600" dirty="0" err="1" smtClean="0">
                <a:solidFill>
                  <a:srgbClr val="000000"/>
                </a:solidFill>
              </a:rPr>
              <a:t>fibre</a:t>
            </a:r>
            <a:r>
              <a:rPr lang="en-US" sz="1600" dirty="0" smtClean="0">
                <a:solidFill>
                  <a:srgbClr val="000000"/>
                </a:solidFill>
              </a:rPr>
              <a:t> loopback (LC)</a:t>
            </a:r>
          </a:p>
          <a:p>
            <a:pPr algn="just">
              <a:spcAft>
                <a:spcPts val="1200"/>
              </a:spcAft>
            </a:pPr>
            <a:endParaRPr lang="en-US" sz="1600" dirty="0">
              <a:solidFill>
                <a:srgbClr val="000000"/>
              </a:solidFill>
            </a:endParaRPr>
          </a:p>
          <a:p>
            <a:pPr algn="just">
              <a:spcAft>
                <a:spcPts val="1200"/>
              </a:spcAft>
            </a:pPr>
            <a:r>
              <a:rPr lang="en-US" sz="1600" dirty="0" smtClean="0">
                <a:solidFill>
                  <a:srgbClr val="000000"/>
                </a:solidFill>
              </a:rPr>
              <a:t>#4,5:   2h temperature cycling at 50/70% RH</a:t>
            </a:r>
          </a:p>
          <a:p>
            <a:pPr marL="742950" lvl="1" indent="-285750" algn="just">
              <a:spcAft>
                <a:spcPts val="1200"/>
              </a:spcAft>
              <a:buFont typeface="Arial" panose="020B0604020202020204" pitchFamily="34" charset="0"/>
              <a:buChar char="•"/>
            </a:pPr>
            <a:r>
              <a:rPr lang="en-US" sz="1600" dirty="0" smtClean="0">
                <a:solidFill>
                  <a:srgbClr val="000000"/>
                </a:solidFill>
              </a:rPr>
              <a:t>FMC loopback &amp; SFP+ errors ≥50°C</a:t>
            </a:r>
            <a:endParaRPr lang="en-US" sz="1600" dirty="0">
              <a:solidFill>
                <a:srgbClr val="000000"/>
              </a:solidFill>
            </a:endParaRPr>
          </a:p>
        </p:txBody>
      </p:sp>
      <p:sp>
        <p:nvSpPr>
          <p:cNvPr id="8" name="Rectangle 78"/>
          <p:cNvSpPr/>
          <p:nvPr/>
        </p:nvSpPr>
        <p:spPr>
          <a:xfrm>
            <a:off x="4362878" y="1858893"/>
            <a:ext cx="415498" cy="461665"/>
          </a:xfrm>
          <a:prstGeom prst="rect">
            <a:avLst/>
          </a:prstGeom>
        </p:spPr>
        <p:txBody>
          <a:bodyPr wrap="none">
            <a:spAutoFit/>
          </a:bodyPr>
          <a:lstStyle/>
          <a:p>
            <a:r>
              <a:rPr lang="en-GB" sz="2400" b="1" dirty="0">
                <a:solidFill>
                  <a:srgbClr val="00B050"/>
                </a:solidFill>
                <a:latin typeface="arial" panose="020B0604020202020204" pitchFamily="34" charset="0"/>
              </a:rPr>
              <a:t>✓</a:t>
            </a:r>
            <a:endParaRPr lang="en-GB" sz="2400" b="1" dirty="0">
              <a:solidFill>
                <a:srgbClr val="00B050"/>
              </a:solidFill>
            </a:endParaRPr>
          </a:p>
        </p:txBody>
      </p:sp>
      <p:sp>
        <p:nvSpPr>
          <p:cNvPr id="9" name="Rectangle 78"/>
          <p:cNvSpPr/>
          <p:nvPr/>
        </p:nvSpPr>
        <p:spPr>
          <a:xfrm>
            <a:off x="3358972" y="3327859"/>
            <a:ext cx="415498" cy="461665"/>
          </a:xfrm>
          <a:prstGeom prst="rect">
            <a:avLst/>
          </a:prstGeom>
        </p:spPr>
        <p:txBody>
          <a:bodyPr wrap="none">
            <a:spAutoFit/>
          </a:bodyPr>
          <a:lstStyle/>
          <a:p>
            <a:r>
              <a:rPr lang="en-GB" sz="2400" b="1" dirty="0">
                <a:solidFill>
                  <a:srgbClr val="00B050"/>
                </a:solidFill>
                <a:latin typeface="arial" panose="020B0604020202020204" pitchFamily="34" charset="0"/>
              </a:rPr>
              <a:t>✓</a:t>
            </a:r>
            <a:endParaRPr lang="en-GB" sz="2400" b="1" dirty="0">
              <a:solidFill>
                <a:srgbClr val="00B050"/>
              </a:solidFill>
            </a:endParaRPr>
          </a:p>
        </p:txBody>
      </p:sp>
      <p:pic>
        <p:nvPicPr>
          <p:cNvPr id="10" name="Picture 6"/>
          <p:cNvPicPr>
            <a:picLocks noChangeAspect="1"/>
          </p:cNvPicPr>
          <p:nvPr/>
        </p:nvPicPr>
        <p:blipFill rotWithShape="1">
          <a:blip r:embed="rId2">
            <a:extLst>
              <a:ext uri="{28A0092B-C50C-407E-A947-70E740481C1C}">
                <a14:useLocalDpi xmlns:a14="http://schemas.microsoft.com/office/drawing/2010/main" val="0"/>
              </a:ext>
            </a:extLst>
          </a:blip>
          <a:srcRect l="10522" t="27943" r="6990" b="9046"/>
          <a:stretch/>
        </p:blipFill>
        <p:spPr bwMode="auto">
          <a:xfrm>
            <a:off x="4778376" y="3604742"/>
            <a:ext cx="4298800" cy="251233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64995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13</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Validation Tests</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2243627441"/>
              </p:ext>
            </p:extLst>
          </p:nvPr>
        </p:nvGraphicFramePr>
        <p:xfrm>
          <a:off x="5097781" y="112729"/>
          <a:ext cx="3960000" cy="2520003"/>
        </p:xfrm>
        <a:graphic>
          <a:graphicData uri="http://schemas.openxmlformats.org/drawingml/2006/table">
            <a:tbl>
              <a:tblPr firstRow="1" firstCol="1" bandRow="1"/>
              <a:tblGrid>
                <a:gridCol w="328294">
                  <a:extLst>
                    <a:ext uri="{9D8B030D-6E8A-4147-A177-3AD203B41FA5}">
                      <a16:colId xmlns:a16="http://schemas.microsoft.com/office/drawing/2014/main" val="667881107"/>
                    </a:ext>
                  </a:extLst>
                </a:gridCol>
                <a:gridCol w="722720">
                  <a:extLst>
                    <a:ext uri="{9D8B030D-6E8A-4147-A177-3AD203B41FA5}">
                      <a16:colId xmlns:a16="http://schemas.microsoft.com/office/drawing/2014/main" val="1421345038"/>
                    </a:ext>
                  </a:extLst>
                </a:gridCol>
                <a:gridCol w="794362">
                  <a:extLst>
                    <a:ext uri="{9D8B030D-6E8A-4147-A177-3AD203B41FA5}">
                      <a16:colId xmlns:a16="http://schemas.microsoft.com/office/drawing/2014/main" val="2592677529"/>
                    </a:ext>
                  </a:extLst>
                </a:gridCol>
                <a:gridCol w="555030">
                  <a:extLst>
                    <a:ext uri="{9D8B030D-6E8A-4147-A177-3AD203B41FA5}">
                      <a16:colId xmlns:a16="http://schemas.microsoft.com/office/drawing/2014/main" val="891502105"/>
                    </a:ext>
                  </a:extLst>
                </a:gridCol>
                <a:gridCol w="555030">
                  <a:extLst>
                    <a:ext uri="{9D8B030D-6E8A-4147-A177-3AD203B41FA5}">
                      <a16:colId xmlns:a16="http://schemas.microsoft.com/office/drawing/2014/main" val="2572292200"/>
                    </a:ext>
                  </a:extLst>
                </a:gridCol>
                <a:gridCol w="502282">
                  <a:extLst>
                    <a:ext uri="{9D8B030D-6E8A-4147-A177-3AD203B41FA5}">
                      <a16:colId xmlns:a16="http://schemas.microsoft.com/office/drawing/2014/main" val="349441513"/>
                    </a:ext>
                  </a:extLst>
                </a:gridCol>
                <a:gridCol w="502282">
                  <a:extLst>
                    <a:ext uri="{9D8B030D-6E8A-4147-A177-3AD203B41FA5}">
                      <a16:colId xmlns:a16="http://schemas.microsoft.com/office/drawing/2014/main" val="287291653"/>
                    </a:ext>
                  </a:extLst>
                </a:gridCol>
              </a:tblGrid>
              <a:tr h="400666">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T-range [°C]</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RH-range [%]</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Board A</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Board B</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Error A</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Error B</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90278023"/>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1</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&lt;35</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N</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4046968600"/>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2</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55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&lt;50</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LB</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38834506"/>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3</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25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80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LC</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LB</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N</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161200902"/>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4</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5-55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50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LC</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Y</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361775295"/>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5</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5-55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70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LC</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N</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Y</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867094254"/>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6</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35-55</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50</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LB</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LC</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N</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Y</a:t>
                      </a:r>
                      <a:endParaRPr lang="en-GB" sz="1800">
                        <a:solidFill>
                          <a:srgbClr val="000000"/>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330431344"/>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7</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35-55</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50</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Mix</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LB</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Y</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N</a:t>
                      </a:r>
                      <a:endParaRPr lang="en-GB" sz="1800" dirty="0">
                        <a:solidFill>
                          <a:srgbClr val="000000"/>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748825454"/>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8</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35-55</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50</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Mix</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LC</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Y</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Y</a:t>
                      </a:r>
                      <a:endParaRPr lang="en-GB" sz="1800">
                        <a:solidFill>
                          <a:srgbClr val="000000"/>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744502016"/>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9</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30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50-90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Mix</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LC</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N</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N</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559870317"/>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10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30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80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Mix</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LC</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898964057"/>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11</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40</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80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Mix</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LC</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Y</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Y</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57676516"/>
                  </a:ext>
                </a:extLst>
              </a:tr>
            </a:tbl>
          </a:graphicData>
        </a:graphic>
      </p:graphicFrame>
      <p:sp>
        <p:nvSpPr>
          <p:cNvPr id="13" name="Rectangle 12"/>
          <p:cNvSpPr/>
          <p:nvPr/>
        </p:nvSpPr>
        <p:spPr>
          <a:xfrm>
            <a:off x="417803" y="945224"/>
            <a:ext cx="4547897" cy="2185214"/>
          </a:xfrm>
          <a:prstGeom prst="rect">
            <a:avLst/>
          </a:prstGeom>
        </p:spPr>
        <p:txBody>
          <a:bodyPr wrap="square">
            <a:spAutoFit/>
          </a:bodyPr>
          <a:lstStyle/>
          <a:p>
            <a:pPr algn="just">
              <a:spcAft>
                <a:spcPts val="1200"/>
              </a:spcAft>
            </a:pPr>
            <a:r>
              <a:rPr lang="en-US" sz="1600" dirty="0" smtClean="0">
                <a:solidFill>
                  <a:srgbClr val="000000"/>
                </a:solidFill>
              </a:rPr>
              <a:t>1) </a:t>
            </a:r>
            <a:r>
              <a:rPr lang="en-US" sz="1600" u="sng" dirty="0" smtClean="0">
                <a:solidFill>
                  <a:srgbClr val="000000"/>
                </a:solidFill>
              </a:rPr>
              <a:t>Temperature/Humidity Cycling:</a:t>
            </a:r>
          </a:p>
          <a:p>
            <a:pPr algn="just"/>
            <a:r>
              <a:rPr lang="en-US" sz="1600" dirty="0" smtClean="0">
                <a:solidFill>
                  <a:srgbClr val="000000"/>
                </a:solidFill>
              </a:rPr>
              <a:t>#6-8:   Further temperature cycling at smaller</a:t>
            </a:r>
          </a:p>
          <a:p>
            <a:pPr algn="just">
              <a:spcAft>
                <a:spcPts val="1200"/>
              </a:spcAft>
            </a:pPr>
            <a:r>
              <a:rPr lang="en-US" sz="1600" dirty="0" smtClean="0">
                <a:solidFill>
                  <a:srgbClr val="000000"/>
                </a:solidFill>
              </a:rPr>
              <a:t>           steps with different </a:t>
            </a:r>
            <a:r>
              <a:rPr lang="en-US" sz="1600" dirty="0" err="1" smtClean="0">
                <a:solidFill>
                  <a:srgbClr val="000000"/>
                </a:solidFill>
              </a:rPr>
              <a:t>fibre</a:t>
            </a:r>
            <a:r>
              <a:rPr lang="en-US" sz="1600" dirty="0" smtClean="0">
                <a:solidFill>
                  <a:srgbClr val="000000"/>
                </a:solidFill>
              </a:rPr>
              <a:t> setups</a:t>
            </a:r>
          </a:p>
          <a:p>
            <a:pPr marL="742950" lvl="1" indent="-285750" algn="just">
              <a:spcAft>
                <a:spcPts val="1200"/>
              </a:spcAft>
              <a:buFont typeface="Arial" panose="020B0604020202020204" pitchFamily="34" charset="0"/>
              <a:buChar char="•"/>
            </a:pPr>
            <a:r>
              <a:rPr lang="en-US" sz="1600" dirty="0" smtClean="0">
                <a:solidFill>
                  <a:srgbClr val="000000"/>
                </a:solidFill>
              </a:rPr>
              <a:t>Several SFP+ errors ≥ 40°C</a:t>
            </a:r>
          </a:p>
          <a:p>
            <a:pPr marL="742950" lvl="1" indent="-285750" algn="just">
              <a:spcAft>
                <a:spcPts val="1200"/>
              </a:spcAft>
              <a:buFont typeface="Arial" panose="020B0604020202020204" pitchFamily="34" charset="0"/>
              <a:buChar char="•"/>
            </a:pPr>
            <a:r>
              <a:rPr lang="en-US" sz="1600" dirty="0" smtClean="0">
                <a:solidFill>
                  <a:srgbClr val="000000"/>
                </a:solidFill>
              </a:rPr>
              <a:t>Wide spread of SFP+ quality</a:t>
            </a:r>
          </a:p>
          <a:p>
            <a:pPr marL="742950" lvl="1" indent="-285750" algn="just">
              <a:spcAft>
                <a:spcPts val="1200"/>
              </a:spcAft>
              <a:buFont typeface="Arial" panose="020B0604020202020204" pitchFamily="34" charset="0"/>
              <a:buChar char="•"/>
            </a:pPr>
            <a:r>
              <a:rPr lang="en-US" sz="1600" dirty="0" smtClean="0">
                <a:solidFill>
                  <a:srgbClr val="000000"/>
                </a:solidFill>
              </a:rPr>
              <a:t>Error rate ~ temperature</a:t>
            </a:r>
          </a:p>
        </p:txBody>
      </p:sp>
      <p:pic>
        <p:nvPicPr>
          <p:cNvPr id="17" name="Picture 9"/>
          <p:cNvPicPr>
            <a:picLocks noChangeAspect="1"/>
          </p:cNvPicPr>
          <p:nvPr/>
        </p:nvPicPr>
        <p:blipFill rotWithShape="1">
          <a:blip r:embed="rId3"/>
          <a:srcRect l="10477" t="2528" r="4352" b="9006"/>
          <a:stretch/>
        </p:blipFill>
        <p:spPr>
          <a:xfrm>
            <a:off x="4970781" y="2921301"/>
            <a:ext cx="3980405" cy="3159914"/>
          </a:xfrm>
          <a:prstGeom prst="rect">
            <a:avLst/>
          </a:prstGeom>
        </p:spPr>
      </p:pic>
      <p:pic>
        <p:nvPicPr>
          <p:cNvPr id="18" name="Picture 10"/>
          <p:cNvPicPr>
            <a:picLocks noChangeAspect="1"/>
          </p:cNvPicPr>
          <p:nvPr/>
        </p:nvPicPr>
        <p:blipFill>
          <a:blip r:embed="rId4"/>
          <a:stretch>
            <a:fillRect/>
          </a:stretch>
        </p:blipFill>
        <p:spPr>
          <a:xfrm>
            <a:off x="5496379" y="4474565"/>
            <a:ext cx="644251" cy="877602"/>
          </a:xfrm>
          <a:prstGeom prst="rect">
            <a:avLst/>
          </a:prstGeom>
        </p:spPr>
      </p:pic>
      <p:graphicFrame>
        <p:nvGraphicFramePr>
          <p:cNvPr id="19" name="Table 6"/>
          <p:cNvGraphicFramePr>
            <a:graphicFrameLocks noGrp="1"/>
          </p:cNvGraphicFramePr>
          <p:nvPr>
            <p:extLst>
              <p:ext uri="{D42A27DB-BD31-4B8C-83A1-F6EECF244321}">
                <p14:modId xmlns:p14="http://schemas.microsoft.com/office/powerpoint/2010/main" val="3138258170"/>
              </p:ext>
            </p:extLst>
          </p:nvPr>
        </p:nvGraphicFramePr>
        <p:xfrm>
          <a:off x="417803" y="3958085"/>
          <a:ext cx="3826716" cy="1463040"/>
        </p:xfrm>
        <a:graphic>
          <a:graphicData uri="http://schemas.openxmlformats.org/drawingml/2006/table">
            <a:tbl>
              <a:tblPr firstRow="1" firstCol="1" bandRow="1"/>
              <a:tblGrid>
                <a:gridCol w="409490">
                  <a:extLst>
                    <a:ext uri="{9D8B030D-6E8A-4147-A177-3AD203B41FA5}">
                      <a16:colId xmlns:a16="http://schemas.microsoft.com/office/drawing/2014/main" val="2592528496"/>
                    </a:ext>
                  </a:extLst>
                </a:gridCol>
                <a:gridCol w="572830">
                  <a:extLst>
                    <a:ext uri="{9D8B030D-6E8A-4147-A177-3AD203B41FA5}">
                      <a16:colId xmlns:a16="http://schemas.microsoft.com/office/drawing/2014/main" val="4116939479"/>
                    </a:ext>
                  </a:extLst>
                </a:gridCol>
                <a:gridCol w="474066">
                  <a:extLst>
                    <a:ext uri="{9D8B030D-6E8A-4147-A177-3AD203B41FA5}">
                      <a16:colId xmlns:a16="http://schemas.microsoft.com/office/drawing/2014/main" val="816067066"/>
                    </a:ext>
                  </a:extLst>
                </a:gridCol>
                <a:gridCol w="474066">
                  <a:extLst>
                    <a:ext uri="{9D8B030D-6E8A-4147-A177-3AD203B41FA5}">
                      <a16:colId xmlns:a16="http://schemas.microsoft.com/office/drawing/2014/main" val="3943128496"/>
                    </a:ext>
                  </a:extLst>
                </a:gridCol>
                <a:gridCol w="474066">
                  <a:extLst>
                    <a:ext uri="{9D8B030D-6E8A-4147-A177-3AD203B41FA5}">
                      <a16:colId xmlns:a16="http://schemas.microsoft.com/office/drawing/2014/main" val="4191859282"/>
                    </a:ext>
                  </a:extLst>
                </a:gridCol>
                <a:gridCol w="474066">
                  <a:extLst>
                    <a:ext uri="{9D8B030D-6E8A-4147-A177-3AD203B41FA5}">
                      <a16:colId xmlns:a16="http://schemas.microsoft.com/office/drawing/2014/main" val="436251970"/>
                    </a:ext>
                  </a:extLst>
                </a:gridCol>
                <a:gridCol w="474066">
                  <a:extLst>
                    <a:ext uri="{9D8B030D-6E8A-4147-A177-3AD203B41FA5}">
                      <a16:colId xmlns:a16="http://schemas.microsoft.com/office/drawing/2014/main" val="2015062217"/>
                    </a:ext>
                  </a:extLst>
                </a:gridCol>
                <a:gridCol w="474066">
                  <a:extLst>
                    <a:ext uri="{9D8B030D-6E8A-4147-A177-3AD203B41FA5}">
                      <a16:colId xmlns:a16="http://schemas.microsoft.com/office/drawing/2014/main" val="1717274037"/>
                    </a:ext>
                  </a:extLst>
                </a:gridCol>
              </a:tblGrid>
              <a:tr h="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err="1">
                          <a:solidFill>
                            <a:srgbClr val="000000"/>
                          </a:solidFill>
                          <a:effectLst/>
                          <a:latin typeface="Tms Rmn"/>
                          <a:ea typeface="Times New Roman" panose="02020603050405020304" pitchFamily="18" charset="0"/>
                          <a:cs typeface="Tms Rmn"/>
                        </a:rPr>
                        <a:t>T</a:t>
                      </a:r>
                      <a:r>
                        <a:rPr lang="en-US" sz="1200" baseline="-25000" dirty="0" err="1">
                          <a:solidFill>
                            <a:srgbClr val="000000"/>
                          </a:solidFill>
                          <a:effectLst/>
                          <a:latin typeface="Tms Rmn"/>
                          <a:ea typeface="Times New Roman" panose="02020603050405020304" pitchFamily="18" charset="0"/>
                          <a:cs typeface="Tms Rmn"/>
                        </a:rPr>
                        <a:t>min</a:t>
                      </a:r>
                      <a:r>
                        <a:rPr lang="en-US" sz="1200" dirty="0">
                          <a:solidFill>
                            <a:srgbClr val="000000"/>
                          </a:solidFill>
                          <a:effectLst/>
                          <a:latin typeface="Tms Rmn"/>
                          <a:ea typeface="Times New Roman" panose="02020603050405020304" pitchFamily="18" charset="0"/>
                          <a:cs typeface="Tms Rmn"/>
                        </a:rPr>
                        <a:t> [°C]</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SFP slot 1</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SFP slot 2</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SFP slot 3</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SFP slot 4</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SFP slot 5</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SFP slot 6</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94784959"/>
                  </a:ext>
                </a:extLst>
              </a:tr>
              <a:tr h="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4</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57/54</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40</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49897561"/>
                  </a:ext>
                </a:extLst>
              </a:tr>
              <a:tr h="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5</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53/45</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3</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200</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30</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941505046"/>
                  </a:ext>
                </a:extLst>
              </a:tr>
              <a:tr h="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6</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46/45</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8</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700</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1300</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90</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234994954"/>
                  </a:ext>
                </a:extLst>
              </a:tr>
              <a:tr h="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7</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44/</a:t>
                      </a:r>
                      <a:r>
                        <a:rPr lang="en-US" sz="1200" b="1" baseline="0" dirty="0">
                          <a:solidFill>
                            <a:srgbClr val="000000"/>
                          </a:solidFill>
                          <a:effectLst/>
                          <a:latin typeface="Tms Rmn"/>
                          <a:ea typeface="Times New Roman" panose="02020603050405020304" pitchFamily="18" charset="0"/>
                          <a:cs typeface="Tms Rmn"/>
                        </a:rPr>
                        <a:t>40</a:t>
                      </a:r>
                      <a:endParaRPr lang="en-GB" sz="1800" b="1" baseline="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 </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500</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30</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363514205"/>
                  </a:ext>
                </a:extLst>
              </a:tr>
              <a:tr h="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8</a:t>
                      </a:r>
                      <a:r>
                        <a:rPr lang="en-US" sz="1200" baseline="30000">
                          <a:solidFill>
                            <a:srgbClr val="000000"/>
                          </a:solidFill>
                          <a:effectLst/>
                          <a:latin typeface="Tms Rmn"/>
                          <a:ea typeface="Times New Roman" panose="02020603050405020304" pitchFamily="18" charset="0"/>
                          <a:cs typeface="Tms Rmn"/>
                        </a:rPr>
                        <a:t>Mix</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42/</a:t>
                      </a:r>
                      <a:r>
                        <a:rPr lang="en-US" sz="1200" b="1" dirty="0">
                          <a:solidFill>
                            <a:srgbClr val="000000"/>
                          </a:solidFill>
                          <a:effectLst/>
                          <a:latin typeface="Tms Rmn"/>
                          <a:ea typeface="Times New Roman" panose="02020603050405020304" pitchFamily="18" charset="0"/>
                          <a:cs typeface="Tms Rmn"/>
                        </a:rPr>
                        <a:t>40</a:t>
                      </a:r>
                      <a:endParaRPr lang="en-GB" sz="1800" b="1"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1</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350</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16</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836568122"/>
                  </a:ext>
                </a:extLst>
              </a:tr>
              <a:tr h="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8</a:t>
                      </a:r>
                      <a:r>
                        <a:rPr lang="en-US" sz="1200" baseline="30000">
                          <a:solidFill>
                            <a:srgbClr val="000000"/>
                          </a:solidFill>
                          <a:effectLst/>
                          <a:latin typeface="Tms Rmn"/>
                          <a:ea typeface="Times New Roman" panose="02020603050405020304" pitchFamily="18" charset="0"/>
                          <a:cs typeface="Tms Rmn"/>
                        </a:rPr>
                        <a:t>LC</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46/45</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1300</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130</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 </a:t>
                      </a:r>
                      <a:endParaRPr lang="en-GB" sz="180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 </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9230342"/>
                  </a:ext>
                </a:extLst>
              </a:tr>
            </a:tbl>
          </a:graphicData>
        </a:graphic>
      </p:graphicFrame>
    </p:spTree>
    <p:extLst>
      <p:ext uri="{BB962C8B-B14F-4D97-AF65-F5344CB8AC3E}">
        <p14:creationId xmlns:p14="http://schemas.microsoft.com/office/powerpoint/2010/main" val="13618165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14</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Validation Tests</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graphicFrame>
        <p:nvGraphicFramePr>
          <p:cNvPr id="12" name="Table 11"/>
          <p:cNvGraphicFramePr>
            <a:graphicFrameLocks noGrp="1"/>
          </p:cNvGraphicFramePr>
          <p:nvPr>
            <p:extLst/>
          </p:nvPr>
        </p:nvGraphicFramePr>
        <p:xfrm>
          <a:off x="5097781" y="112729"/>
          <a:ext cx="3960000" cy="2520003"/>
        </p:xfrm>
        <a:graphic>
          <a:graphicData uri="http://schemas.openxmlformats.org/drawingml/2006/table">
            <a:tbl>
              <a:tblPr firstRow="1" firstCol="1" bandRow="1"/>
              <a:tblGrid>
                <a:gridCol w="328294">
                  <a:extLst>
                    <a:ext uri="{9D8B030D-6E8A-4147-A177-3AD203B41FA5}">
                      <a16:colId xmlns:a16="http://schemas.microsoft.com/office/drawing/2014/main" val="667881107"/>
                    </a:ext>
                  </a:extLst>
                </a:gridCol>
                <a:gridCol w="722720">
                  <a:extLst>
                    <a:ext uri="{9D8B030D-6E8A-4147-A177-3AD203B41FA5}">
                      <a16:colId xmlns:a16="http://schemas.microsoft.com/office/drawing/2014/main" val="1421345038"/>
                    </a:ext>
                  </a:extLst>
                </a:gridCol>
                <a:gridCol w="794362">
                  <a:extLst>
                    <a:ext uri="{9D8B030D-6E8A-4147-A177-3AD203B41FA5}">
                      <a16:colId xmlns:a16="http://schemas.microsoft.com/office/drawing/2014/main" val="2592677529"/>
                    </a:ext>
                  </a:extLst>
                </a:gridCol>
                <a:gridCol w="555030">
                  <a:extLst>
                    <a:ext uri="{9D8B030D-6E8A-4147-A177-3AD203B41FA5}">
                      <a16:colId xmlns:a16="http://schemas.microsoft.com/office/drawing/2014/main" val="891502105"/>
                    </a:ext>
                  </a:extLst>
                </a:gridCol>
                <a:gridCol w="555030">
                  <a:extLst>
                    <a:ext uri="{9D8B030D-6E8A-4147-A177-3AD203B41FA5}">
                      <a16:colId xmlns:a16="http://schemas.microsoft.com/office/drawing/2014/main" val="2572292200"/>
                    </a:ext>
                  </a:extLst>
                </a:gridCol>
                <a:gridCol w="502282">
                  <a:extLst>
                    <a:ext uri="{9D8B030D-6E8A-4147-A177-3AD203B41FA5}">
                      <a16:colId xmlns:a16="http://schemas.microsoft.com/office/drawing/2014/main" val="349441513"/>
                    </a:ext>
                  </a:extLst>
                </a:gridCol>
                <a:gridCol w="502282">
                  <a:extLst>
                    <a:ext uri="{9D8B030D-6E8A-4147-A177-3AD203B41FA5}">
                      <a16:colId xmlns:a16="http://schemas.microsoft.com/office/drawing/2014/main" val="287291653"/>
                    </a:ext>
                  </a:extLst>
                </a:gridCol>
              </a:tblGrid>
              <a:tr h="400666">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T-range [°C]</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RH-range [%]</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Board A</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Board B</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Error A</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Error B</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90278023"/>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1</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&lt;35</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N</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4046968600"/>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2</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55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&lt;50</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LB</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38834506"/>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3</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25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80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LC</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LB</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N</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161200902"/>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4</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5-55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50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LC</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Y</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361775295"/>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5</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5-55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70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LC</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N</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Y</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867094254"/>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6</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35-55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50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LC</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N</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Y</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330431344"/>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7</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35-55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50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Mix</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LB</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chemeClr val="bg1">
                              <a:lumMod val="50000"/>
                            </a:schemeClr>
                          </a:solidFill>
                          <a:effectLst/>
                          <a:latin typeface="Tms Rmn"/>
                          <a:ea typeface="Times New Roman" panose="02020603050405020304" pitchFamily="18" charset="0"/>
                          <a:cs typeface="Tms Rmn"/>
                        </a:rPr>
                        <a:t>Y</a:t>
                      </a:r>
                      <a:endParaRPr lang="en-GB" sz="180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N</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748825454"/>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8</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35-55</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50</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Mix</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chemeClr val="bg1">
                              <a:lumMod val="50000"/>
                            </a:schemeClr>
                          </a:solidFill>
                          <a:effectLst/>
                          <a:latin typeface="Tms Rmn"/>
                          <a:ea typeface="Times New Roman" panose="02020603050405020304" pitchFamily="18" charset="0"/>
                          <a:cs typeface="Tms Rmn"/>
                        </a:rPr>
                        <a:t>LC</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Y</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chemeClr val="bg1">
                              <a:lumMod val="50000"/>
                            </a:schemeClr>
                          </a:solidFill>
                          <a:effectLst/>
                          <a:latin typeface="Tms Rmn"/>
                          <a:ea typeface="Times New Roman" panose="02020603050405020304" pitchFamily="18" charset="0"/>
                          <a:cs typeface="Tms Rmn"/>
                        </a:rPr>
                        <a:t>Y</a:t>
                      </a:r>
                      <a:endParaRPr lang="en-GB" sz="1800" dirty="0">
                        <a:solidFill>
                          <a:schemeClr val="bg1">
                            <a:lumMod val="50000"/>
                          </a:schemeClr>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744502016"/>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9</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30</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50-90</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Mix</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LC</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N</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N</a:t>
                      </a:r>
                      <a:endParaRPr lang="en-GB" sz="1800">
                        <a:solidFill>
                          <a:srgbClr val="000000"/>
                        </a:solidFill>
                        <a:effectLst/>
                        <a:latin typeface="Tms Rmn"/>
                        <a:ea typeface="Times New Roman" panose="02020603050405020304" pitchFamily="18" charset="0"/>
                        <a:cs typeface="Tms Rmn"/>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559870317"/>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10</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30</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80</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Mix</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LC</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N</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N</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898964057"/>
                  </a:ext>
                </a:extLst>
              </a:tr>
              <a:tr h="192667">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11</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a:solidFill>
                            <a:srgbClr val="000000"/>
                          </a:solidFill>
                          <a:effectLst/>
                          <a:latin typeface="Tms Rmn"/>
                          <a:ea typeface="Times New Roman" panose="02020603050405020304" pitchFamily="18" charset="0"/>
                          <a:cs typeface="Tms Rmn"/>
                        </a:rPr>
                        <a:t>40</a:t>
                      </a:r>
                      <a:endParaRPr lang="en-GB" sz="180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80</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Mix</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LC</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Y</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a:solidFill>
                            <a:srgbClr val="000000"/>
                          </a:solidFill>
                          <a:effectLst/>
                          <a:latin typeface="Tms Rmn"/>
                          <a:ea typeface="Times New Roman" panose="02020603050405020304" pitchFamily="18" charset="0"/>
                          <a:cs typeface="Tms Rmn"/>
                        </a:rPr>
                        <a:t>Y</a:t>
                      </a:r>
                      <a:endParaRPr lang="en-GB" sz="1800" dirty="0">
                        <a:solidFill>
                          <a:srgbClr val="000000"/>
                        </a:solidFill>
                        <a:effectLst/>
                        <a:latin typeface="Tms Rmn"/>
                        <a:ea typeface="Times New Roman" panose="02020603050405020304" pitchFamily="18" charset="0"/>
                        <a:cs typeface="Tms Rm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57676516"/>
                  </a:ext>
                </a:extLst>
              </a:tr>
            </a:tbl>
          </a:graphicData>
        </a:graphic>
      </p:graphicFrame>
      <p:sp>
        <p:nvSpPr>
          <p:cNvPr id="13" name="Rectangle 12"/>
          <p:cNvSpPr/>
          <p:nvPr/>
        </p:nvSpPr>
        <p:spPr>
          <a:xfrm>
            <a:off x="417803" y="945224"/>
            <a:ext cx="4547897" cy="2831544"/>
          </a:xfrm>
          <a:prstGeom prst="rect">
            <a:avLst/>
          </a:prstGeom>
        </p:spPr>
        <p:txBody>
          <a:bodyPr wrap="square">
            <a:spAutoFit/>
          </a:bodyPr>
          <a:lstStyle/>
          <a:p>
            <a:pPr algn="just">
              <a:spcAft>
                <a:spcPts val="1200"/>
              </a:spcAft>
            </a:pPr>
            <a:r>
              <a:rPr lang="en-US" sz="1600" dirty="0" smtClean="0">
                <a:solidFill>
                  <a:srgbClr val="000000"/>
                </a:solidFill>
              </a:rPr>
              <a:t>1) </a:t>
            </a:r>
            <a:r>
              <a:rPr lang="en-US" sz="1600" u="sng" dirty="0" smtClean="0">
                <a:solidFill>
                  <a:srgbClr val="000000"/>
                </a:solidFill>
              </a:rPr>
              <a:t>Temperature/Humidity Cycling:</a:t>
            </a:r>
          </a:p>
          <a:p>
            <a:pPr algn="just">
              <a:spcAft>
                <a:spcPts val="1200"/>
              </a:spcAft>
            </a:pPr>
            <a:r>
              <a:rPr lang="en-US" sz="1600" dirty="0" smtClean="0">
                <a:solidFill>
                  <a:srgbClr val="000000"/>
                </a:solidFill>
              </a:rPr>
              <a:t>#9-11:   Cycling and constant humidity tests</a:t>
            </a:r>
          </a:p>
          <a:p>
            <a:pPr marL="742950" lvl="1" indent="-285750" algn="just">
              <a:spcAft>
                <a:spcPts val="1200"/>
              </a:spcAft>
              <a:buFont typeface="Arial" panose="020B0604020202020204" pitchFamily="34" charset="0"/>
              <a:buChar char="•"/>
            </a:pPr>
            <a:r>
              <a:rPr lang="en-US" sz="1600" dirty="0" smtClean="0">
                <a:solidFill>
                  <a:srgbClr val="000000"/>
                </a:solidFill>
              </a:rPr>
              <a:t>Limitations when cycling with crate inside the chamber</a:t>
            </a:r>
          </a:p>
          <a:p>
            <a:pPr marL="742950" lvl="1" indent="-285750" algn="just">
              <a:spcAft>
                <a:spcPts val="1200"/>
              </a:spcAft>
              <a:buFont typeface="Arial" panose="020B0604020202020204" pitchFamily="34" charset="0"/>
              <a:buChar char="•"/>
            </a:pPr>
            <a:r>
              <a:rPr lang="en-US" sz="1600" dirty="0" smtClean="0">
                <a:solidFill>
                  <a:srgbClr val="000000"/>
                </a:solidFill>
              </a:rPr>
              <a:t>Not possible to control humidity reduction</a:t>
            </a:r>
          </a:p>
          <a:p>
            <a:pPr marL="742950" lvl="1" indent="-285750" algn="just">
              <a:spcAft>
                <a:spcPts val="1200"/>
              </a:spcAft>
              <a:buFont typeface="Arial" panose="020B0604020202020204" pitchFamily="34" charset="0"/>
              <a:buChar char="•"/>
            </a:pPr>
            <a:r>
              <a:rPr lang="en-US" sz="1600" dirty="0" smtClean="0">
                <a:solidFill>
                  <a:srgbClr val="000000"/>
                </a:solidFill>
              </a:rPr>
              <a:t>Validation for 80% RH at 30°C</a:t>
            </a:r>
          </a:p>
          <a:p>
            <a:pPr marL="742950" lvl="1" indent="-285750" algn="just">
              <a:spcAft>
                <a:spcPts val="1200"/>
              </a:spcAft>
              <a:buFont typeface="Arial" panose="020B0604020202020204" pitchFamily="34" charset="0"/>
              <a:buChar char="•"/>
            </a:pPr>
            <a:r>
              <a:rPr lang="en-US" sz="1600" dirty="0" smtClean="0">
                <a:solidFill>
                  <a:srgbClr val="000000"/>
                </a:solidFill>
              </a:rPr>
              <a:t>Errors at 80% RH and 40°C</a:t>
            </a:r>
            <a:endParaRPr lang="en-US" sz="1600" dirty="0">
              <a:solidFill>
                <a:srgbClr val="000000"/>
              </a:solidFill>
            </a:endParaRPr>
          </a:p>
        </p:txBody>
      </p:sp>
      <p:sp>
        <p:nvSpPr>
          <p:cNvPr id="14" name="Rectangle 10"/>
          <p:cNvSpPr/>
          <p:nvPr/>
        </p:nvSpPr>
        <p:spPr>
          <a:xfrm>
            <a:off x="3743028" y="3387832"/>
            <a:ext cx="389850" cy="584775"/>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smtClean="0">
                <a:ln>
                  <a:noFill/>
                </a:ln>
                <a:solidFill>
                  <a:srgbClr val="FF0000"/>
                </a:solidFill>
                <a:effectLst/>
                <a:uLnTx/>
                <a:uFillTx/>
                <a:latin typeface="arial" panose="020B0604020202020204" pitchFamily="34" charset="0"/>
                <a:ea typeface="+mn-ea"/>
                <a:cs typeface="+mn-cs"/>
              </a:rPr>
              <a:t>x</a:t>
            </a:r>
            <a:endParaRPr kumimoji="0" lang="en-GB" sz="3200" b="0"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sp>
        <p:nvSpPr>
          <p:cNvPr id="15" name="Rectangle 78"/>
          <p:cNvSpPr/>
          <p:nvPr/>
        </p:nvSpPr>
        <p:spPr>
          <a:xfrm>
            <a:off x="3950653" y="2989667"/>
            <a:ext cx="415498" cy="461665"/>
          </a:xfrm>
          <a:prstGeom prst="rect">
            <a:avLst/>
          </a:prstGeom>
        </p:spPr>
        <p:txBody>
          <a:bodyPr wrap="none">
            <a:spAutoFit/>
          </a:bodyPr>
          <a:lstStyle/>
          <a:p>
            <a:r>
              <a:rPr lang="en-GB" sz="2400" b="1" dirty="0">
                <a:solidFill>
                  <a:srgbClr val="00B050"/>
                </a:solidFill>
                <a:latin typeface="arial" panose="020B0604020202020204" pitchFamily="34" charset="0"/>
              </a:rPr>
              <a:t>✓</a:t>
            </a:r>
            <a:endParaRPr lang="en-GB" sz="2400" b="1" dirty="0">
              <a:solidFill>
                <a:srgbClr val="00B050"/>
              </a:solidFill>
            </a:endParaRPr>
          </a:p>
        </p:txBody>
      </p:sp>
      <p:sp>
        <p:nvSpPr>
          <p:cNvPr id="2" name="Rectangle 1"/>
          <p:cNvSpPr/>
          <p:nvPr/>
        </p:nvSpPr>
        <p:spPr>
          <a:xfrm>
            <a:off x="217100" y="4043041"/>
            <a:ext cx="8840681" cy="1785104"/>
          </a:xfrm>
          <a:prstGeom prst="rect">
            <a:avLst/>
          </a:prstGeom>
        </p:spPr>
        <p:txBody>
          <a:bodyPr wrap="square">
            <a:spAutoFit/>
          </a:bodyPr>
          <a:lstStyle/>
          <a:p>
            <a:pPr>
              <a:spcAft>
                <a:spcPts val="1200"/>
              </a:spcAft>
            </a:pPr>
            <a:r>
              <a:rPr lang="en-US" sz="1600" b="1" dirty="0" smtClean="0">
                <a:solidFill>
                  <a:srgbClr val="000000"/>
                </a:solidFill>
              </a:rPr>
              <a:t>Validation summary:</a:t>
            </a:r>
            <a:endParaRPr lang="en-US" sz="1600" dirty="0" smtClean="0">
              <a:solidFill>
                <a:srgbClr val="000000"/>
              </a:solidFill>
            </a:endParaRPr>
          </a:p>
          <a:p>
            <a:pPr marL="285750" indent="-285750">
              <a:spcAft>
                <a:spcPts val="1200"/>
              </a:spcAft>
              <a:buFont typeface="Arial" panose="020B0604020202020204" pitchFamily="34" charset="0"/>
              <a:buChar char="•"/>
            </a:pPr>
            <a:r>
              <a:rPr lang="en-GB" sz="1600" dirty="0" smtClean="0">
                <a:solidFill>
                  <a:srgbClr val="000000"/>
                </a:solidFill>
              </a:rPr>
              <a:t>No VFC-HD board failures</a:t>
            </a:r>
          </a:p>
          <a:p>
            <a:pPr marL="285750" indent="-285750">
              <a:spcAft>
                <a:spcPts val="1200"/>
              </a:spcAft>
              <a:buFont typeface="Arial" panose="020B0604020202020204" pitchFamily="34" charset="0"/>
              <a:buChar char="•"/>
            </a:pPr>
            <a:r>
              <a:rPr lang="en-GB" sz="1600" dirty="0" smtClean="0">
                <a:solidFill>
                  <a:srgbClr val="000000"/>
                </a:solidFill>
              </a:rPr>
              <a:t>FMC errors most likely a combined effect of temperature &amp; firmware  </a:t>
            </a:r>
            <a:r>
              <a:rPr lang="en-GB" sz="1600" dirty="0" smtClean="0">
                <a:solidFill>
                  <a:srgbClr val="000000"/>
                </a:solidFill>
                <a:sym typeface="Wingdings" panose="05000000000000000000" pitchFamily="2" charset="2"/>
              </a:rPr>
              <a:t> solved with new FW</a:t>
            </a:r>
          </a:p>
          <a:p>
            <a:pPr marL="285750" indent="-285750">
              <a:spcAft>
                <a:spcPts val="1200"/>
              </a:spcAft>
              <a:buFont typeface="Arial" panose="020B0604020202020204" pitchFamily="34" charset="0"/>
              <a:buChar char="•"/>
            </a:pPr>
            <a:r>
              <a:rPr lang="en-GB" sz="1600" dirty="0" smtClean="0">
                <a:solidFill>
                  <a:srgbClr val="000000"/>
                </a:solidFill>
                <a:sym typeface="Wingdings" panose="05000000000000000000" pitchFamily="2" charset="2"/>
              </a:rPr>
              <a:t>Further investigation for SFP+ errors above 40°C needed (possible RX saturation due to short fibre length)</a:t>
            </a:r>
            <a:endParaRPr lang="en-GB" sz="1600" dirty="0">
              <a:solidFill>
                <a:srgbClr val="000000"/>
              </a:solidFill>
            </a:endParaRPr>
          </a:p>
        </p:txBody>
      </p:sp>
      <p:sp>
        <p:nvSpPr>
          <p:cNvPr id="17" name="Rectangle 5"/>
          <p:cNvSpPr/>
          <p:nvPr/>
        </p:nvSpPr>
        <p:spPr>
          <a:xfrm>
            <a:off x="5734731" y="2989667"/>
            <a:ext cx="2613605" cy="781469"/>
          </a:xfrm>
          <a:prstGeom prst="rect">
            <a:avLst/>
          </a:prstGeom>
          <a:solidFill>
            <a:schemeClr val="accent1">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457200">
              <a:defRPr/>
            </a:pPr>
            <a:r>
              <a:rPr lang="en-GB" dirty="0" err="1">
                <a:solidFill>
                  <a:srgbClr val="000000"/>
                </a:solidFill>
                <a:latin typeface="Calibri" panose="020F0502020204030204"/>
              </a:rPr>
              <a:t>T</a:t>
            </a:r>
            <a:r>
              <a:rPr lang="en-GB" baseline="-25000" dirty="0" err="1">
                <a:solidFill>
                  <a:srgbClr val="000000"/>
                </a:solidFill>
                <a:latin typeface="Calibri" panose="020F0502020204030204"/>
              </a:rPr>
              <a:t>max</a:t>
            </a:r>
            <a:r>
              <a:rPr lang="en-GB" dirty="0">
                <a:solidFill>
                  <a:srgbClr val="000000"/>
                </a:solidFill>
                <a:latin typeface="Calibri" panose="020F0502020204030204"/>
              </a:rPr>
              <a:t> (≤ 80% RH) = 30°C</a:t>
            </a:r>
          </a:p>
          <a:p>
            <a:pPr lvl="0" algn="ctr" defTabSz="457200">
              <a:defRPr/>
            </a:pPr>
            <a:r>
              <a:rPr lang="en-GB" dirty="0" err="1" smtClean="0">
                <a:solidFill>
                  <a:srgbClr val="000000"/>
                </a:solidFill>
                <a:latin typeface="Calibri" panose="020F0502020204030204"/>
              </a:rPr>
              <a:t>T</a:t>
            </a:r>
            <a:r>
              <a:rPr lang="en-GB" baseline="-25000" dirty="0" err="1" smtClean="0">
                <a:solidFill>
                  <a:srgbClr val="000000"/>
                </a:solidFill>
                <a:latin typeface="Calibri" panose="020F0502020204030204"/>
              </a:rPr>
              <a:t>max</a:t>
            </a:r>
            <a:r>
              <a:rPr lang="en-GB" dirty="0" smtClean="0">
                <a:solidFill>
                  <a:srgbClr val="000000"/>
                </a:solidFill>
                <a:latin typeface="Calibri" panose="020F0502020204030204"/>
              </a:rPr>
              <a:t> </a:t>
            </a:r>
            <a:r>
              <a:rPr lang="en-GB" dirty="0">
                <a:solidFill>
                  <a:srgbClr val="000000"/>
                </a:solidFill>
                <a:latin typeface="Calibri" panose="020F0502020204030204"/>
              </a:rPr>
              <a:t>(≤ 50% RH) = 40°C</a:t>
            </a:r>
          </a:p>
        </p:txBody>
      </p:sp>
      <p:sp>
        <p:nvSpPr>
          <p:cNvPr id="8" name="Rectangle 7"/>
          <p:cNvSpPr/>
          <p:nvPr/>
        </p:nvSpPr>
        <p:spPr>
          <a:xfrm>
            <a:off x="4919418" y="3195735"/>
            <a:ext cx="431528" cy="369332"/>
          </a:xfrm>
          <a:prstGeom prst="rect">
            <a:avLst/>
          </a:prstGeom>
        </p:spPr>
        <p:txBody>
          <a:bodyPr wrap="none">
            <a:spAutoFit/>
          </a:bodyPr>
          <a:lstStyle/>
          <a:p>
            <a:r>
              <a:rPr lang="en-US" dirty="0">
                <a:solidFill>
                  <a:srgbClr val="000000"/>
                </a:solidFill>
                <a:latin typeface="Calibri" panose="020F0502020204030204"/>
                <a:sym typeface="Wingdings" panose="05000000000000000000" pitchFamily="2" charset="2"/>
              </a:rPr>
              <a:t></a:t>
            </a:r>
            <a:endParaRPr lang="en-GB" dirty="0"/>
          </a:p>
        </p:txBody>
      </p:sp>
    </p:spTree>
    <p:extLst>
      <p:ext uri="{BB962C8B-B14F-4D97-AF65-F5344CB8AC3E}">
        <p14:creationId xmlns:p14="http://schemas.microsoft.com/office/powerpoint/2010/main" val="1163453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animBg="1"/>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15</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Validation Tests</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4015" y="132145"/>
            <a:ext cx="1705200" cy="2273601"/>
          </a:xfrm>
          <a:prstGeom prst="rect">
            <a:avLst/>
          </a:prstGeom>
          <a:ln>
            <a:solidFill>
              <a:srgbClr val="000000"/>
            </a:solidFill>
          </a:ln>
          <a:effectLst>
            <a:outerShdw blurRad="50800" dist="38100" dir="13500000" algn="br" rotWithShape="0">
              <a:prstClr val="black">
                <a:alpha val="40000"/>
              </a:prstClr>
            </a:outerShdw>
          </a:effectLst>
        </p:spPr>
      </p:pic>
      <p:sp>
        <p:nvSpPr>
          <p:cNvPr id="12" name="Rectangle 11"/>
          <p:cNvSpPr/>
          <p:nvPr/>
        </p:nvSpPr>
        <p:spPr>
          <a:xfrm>
            <a:off x="417804" y="1832385"/>
            <a:ext cx="3153874" cy="738664"/>
          </a:xfrm>
          <a:prstGeom prst="rect">
            <a:avLst/>
          </a:prstGeom>
        </p:spPr>
        <p:txBody>
          <a:bodyPr wrap="square">
            <a:spAutoFit/>
          </a:bodyPr>
          <a:lstStyle/>
          <a:p>
            <a:pPr marL="285750" indent="-285750" algn="just">
              <a:spcAft>
                <a:spcPts val="1200"/>
              </a:spcAft>
              <a:buFont typeface="Arial" panose="020B0604020202020204" pitchFamily="34" charset="0"/>
              <a:buChar char="•"/>
            </a:pPr>
            <a:r>
              <a:rPr lang="en-US" sz="1600" dirty="0" smtClean="0">
                <a:solidFill>
                  <a:srgbClr val="000000"/>
                </a:solidFill>
              </a:rPr>
              <a:t>4 tested boards:</a:t>
            </a:r>
          </a:p>
          <a:p>
            <a:pPr algn="just">
              <a:spcAft>
                <a:spcPts val="1200"/>
              </a:spcAft>
            </a:pPr>
            <a:r>
              <a:rPr lang="en-US" sz="1600" dirty="0" smtClean="0">
                <a:solidFill>
                  <a:srgbClr val="000000"/>
                </a:solidFill>
              </a:rPr>
              <a:t>     (SFP + FMC loopbacks)</a:t>
            </a:r>
          </a:p>
        </p:txBody>
      </p:sp>
      <p:graphicFrame>
        <p:nvGraphicFramePr>
          <p:cNvPr id="2" name="Table 1"/>
          <p:cNvGraphicFramePr>
            <a:graphicFrameLocks noGrp="1"/>
          </p:cNvGraphicFramePr>
          <p:nvPr/>
        </p:nvGraphicFramePr>
        <p:xfrm>
          <a:off x="3422711" y="1739386"/>
          <a:ext cx="3419999" cy="1044000"/>
        </p:xfrm>
        <a:graphic>
          <a:graphicData uri="http://schemas.openxmlformats.org/drawingml/2006/table">
            <a:tbl>
              <a:tblPr firstRow="1" firstCol="1" bandRow="1"/>
              <a:tblGrid>
                <a:gridCol w="868722">
                  <a:extLst>
                    <a:ext uri="{9D8B030D-6E8A-4147-A177-3AD203B41FA5}">
                      <a16:colId xmlns:a16="http://schemas.microsoft.com/office/drawing/2014/main" val="3380972895"/>
                    </a:ext>
                  </a:extLst>
                </a:gridCol>
                <a:gridCol w="1435093">
                  <a:extLst>
                    <a:ext uri="{9D8B030D-6E8A-4147-A177-3AD203B41FA5}">
                      <a16:colId xmlns:a16="http://schemas.microsoft.com/office/drawing/2014/main" val="2762769068"/>
                    </a:ext>
                  </a:extLst>
                </a:gridCol>
                <a:gridCol w="1116184">
                  <a:extLst>
                    <a:ext uri="{9D8B030D-6E8A-4147-A177-3AD203B41FA5}">
                      <a16:colId xmlns:a16="http://schemas.microsoft.com/office/drawing/2014/main" val="477739547"/>
                    </a:ext>
                  </a:extLst>
                </a:gridCol>
              </a:tblGrid>
              <a:tr h="20880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Date</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Production batch</a:t>
                      </a:r>
                      <a:endParaRPr kumimoji="0" lang="en-GB" sz="18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smtClean="0">
                          <a:ln>
                            <a:noFill/>
                          </a:ln>
                          <a:solidFill>
                            <a:srgbClr val="000000"/>
                          </a:solidFill>
                          <a:effectLst/>
                          <a:uLnTx/>
                          <a:uFillTx/>
                          <a:latin typeface="Tms Rmn"/>
                          <a:ea typeface="Times New Roman" panose="02020603050405020304" pitchFamily="18" charset="0"/>
                          <a:cs typeface="Tms Rmn"/>
                        </a:rPr>
                        <a:t>T</a:t>
                      </a:r>
                      <a:r>
                        <a:rPr kumimoji="0" lang="en-US" sz="1200" b="0" i="0" u="none" strike="noStrike" kern="1200" cap="none" spc="0" normalizeH="0" baseline="-25000" noProof="0" dirty="0" err="1" smtClean="0">
                          <a:ln>
                            <a:noFill/>
                          </a:ln>
                          <a:solidFill>
                            <a:srgbClr val="000000"/>
                          </a:solidFill>
                          <a:effectLst/>
                          <a:uLnTx/>
                          <a:uFillTx/>
                          <a:latin typeface="Tms Rmn"/>
                          <a:ea typeface="Times New Roman" panose="02020603050405020304" pitchFamily="18" charset="0"/>
                          <a:cs typeface="Tms Rmn"/>
                        </a:rPr>
                        <a:t>max_chamber</a:t>
                      </a: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 [°C]</a:t>
                      </a:r>
                      <a:endParaRPr kumimoji="0" lang="en-GB" sz="1800" b="0" i="0" u="none" strike="noStrike" kern="1200" cap="none" spc="0" normalizeH="0" baseline="-2500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66685361"/>
                  </a:ext>
                </a:extLst>
              </a:tr>
              <a:tr h="20880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26.07.2018</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Pre-series</a:t>
                      </a:r>
                      <a:endParaRPr kumimoji="0" lang="en-GB" sz="18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70</a:t>
                      </a:r>
                      <a:endParaRPr kumimoji="0" lang="en-GB" sz="18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39574526"/>
                  </a:ext>
                </a:extLst>
              </a:tr>
              <a:tr h="20880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26.07.2018</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Pre-series</a:t>
                      </a:r>
                      <a:endParaRPr kumimoji="0" lang="en-GB" sz="18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70</a:t>
                      </a:r>
                      <a:endParaRPr kumimoji="0" lang="en-GB" sz="18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12868375"/>
                  </a:ext>
                </a:extLst>
              </a:tr>
              <a:tr h="20880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31.08.2018</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Version 2</a:t>
                      </a:r>
                      <a:endParaRPr kumimoji="0" lang="en-GB" sz="18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100</a:t>
                      </a:r>
                      <a:endParaRPr kumimoji="0" lang="en-GB" sz="18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66232889"/>
                  </a:ext>
                </a:extLst>
              </a:tr>
              <a:tr h="20880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algn="ctr">
                        <a:spcAft>
                          <a:spcPts val="0"/>
                        </a:spcAft>
                      </a:pPr>
                      <a:r>
                        <a:rPr lang="en-US" sz="1200" dirty="0" smtClean="0">
                          <a:solidFill>
                            <a:srgbClr val="000000"/>
                          </a:solidFill>
                          <a:effectLst/>
                          <a:latin typeface="Tms Rmn"/>
                          <a:ea typeface="Times New Roman" panose="02020603050405020304" pitchFamily="18" charset="0"/>
                          <a:cs typeface="Tms Rmn"/>
                        </a:rPr>
                        <a:t>27.11.2018</a:t>
                      </a:r>
                      <a:endParaRPr lang="en-GB" sz="1800" dirty="0">
                        <a:solidFill>
                          <a:srgbClr val="000000"/>
                        </a:solidFill>
                        <a:effectLst/>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a:t>
                      </a:r>
                      <a:r>
                        <a:rPr kumimoji="0" lang="en-US" sz="1200" b="0" i="0" u="none" strike="noStrike" kern="1200" cap="none" spc="0" normalizeH="0" baseline="30000" noProof="0" dirty="0" smtClean="0">
                          <a:ln>
                            <a:noFill/>
                          </a:ln>
                          <a:solidFill>
                            <a:srgbClr val="000000"/>
                          </a:solidFill>
                          <a:effectLst/>
                          <a:uLnTx/>
                          <a:uFillTx/>
                          <a:latin typeface="Tms Rmn"/>
                          <a:ea typeface="Times New Roman" panose="02020603050405020304" pitchFamily="18" charset="0"/>
                          <a:cs typeface="Tms Rmn"/>
                        </a:rPr>
                        <a:t>st</a:t>
                      </a: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 production batch</a:t>
                      </a:r>
                      <a:endParaRPr kumimoji="0" lang="en-GB" sz="18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115</a:t>
                      </a:r>
                      <a:endParaRPr kumimoji="0" lang="en-GB" sz="18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18991993"/>
                  </a:ext>
                </a:extLst>
              </a:tr>
            </a:tbl>
          </a:graphicData>
        </a:graphic>
      </p:graphicFrame>
      <p:sp>
        <p:nvSpPr>
          <p:cNvPr id="14" name="Rectangle 13"/>
          <p:cNvSpPr/>
          <p:nvPr/>
        </p:nvSpPr>
        <p:spPr>
          <a:xfrm>
            <a:off x="417803" y="945224"/>
            <a:ext cx="7432856" cy="738664"/>
          </a:xfrm>
          <a:prstGeom prst="rect">
            <a:avLst/>
          </a:prstGeom>
        </p:spPr>
        <p:txBody>
          <a:bodyPr wrap="square">
            <a:spAutoFit/>
          </a:bodyPr>
          <a:lstStyle/>
          <a:p>
            <a:pPr algn="just">
              <a:spcAft>
                <a:spcPts val="1200"/>
              </a:spcAft>
            </a:pPr>
            <a:r>
              <a:rPr lang="en-US" sz="1600" dirty="0" smtClean="0">
                <a:solidFill>
                  <a:srgbClr val="000000"/>
                </a:solidFill>
              </a:rPr>
              <a:t>2) </a:t>
            </a:r>
            <a:r>
              <a:rPr lang="en-US" sz="1600" u="sng" dirty="0" smtClean="0">
                <a:solidFill>
                  <a:srgbClr val="000000"/>
                </a:solidFill>
              </a:rPr>
              <a:t>High Temperature:</a:t>
            </a:r>
            <a:endParaRPr lang="en-US" sz="1600" u="sng" dirty="0">
              <a:solidFill>
                <a:srgbClr val="000000"/>
              </a:solidFill>
            </a:endParaRPr>
          </a:p>
          <a:p>
            <a:pPr algn="just">
              <a:spcAft>
                <a:spcPts val="1200"/>
              </a:spcAft>
            </a:pPr>
            <a:r>
              <a:rPr lang="en-US" sz="1600" dirty="0" smtClean="0">
                <a:solidFill>
                  <a:srgbClr val="000000"/>
                </a:solidFill>
              </a:rPr>
              <a:t>Trigger possible early failure mechanisms + production feedback</a:t>
            </a:r>
          </a:p>
        </p:txBody>
      </p:sp>
      <p:pic>
        <p:nvPicPr>
          <p:cNvPr id="11" name="Picture 10"/>
          <p:cNvPicPr>
            <a:picLocks noChangeAspect="1"/>
          </p:cNvPicPr>
          <p:nvPr/>
        </p:nvPicPr>
        <p:blipFill rotWithShape="1">
          <a:blip r:embed="rId4"/>
          <a:srcRect t="29114" r="3106" b="3231"/>
          <a:stretch/>
        </p:blipFill>
        <p:spPr>
          <a:xfrm>
            <a:off x="3903586" y="3218825"/>
            <a:ext cx="4901514" cy="2615745"/>
          </a:xfrm>
          <a:prstGeom prst="rect">
            <a:avLst/>
          </a:prstGeom>
        </p:spPr>
      </p:pic>
      <p:sp>
        <p:nvSpPr>
          <p:cNvPr id="13" name="TextBox 12"/>
          <p:cNvSpPr txBox="1"/>
          <p:nvPr/>
        </p:nvSpPr>
        <p:spPr>
          <a:xfrm>
            <a:off x="7507801" y="5759375"/>
            <a:ext cx="938696" cy="276999"/>
          </a:xfrm>
          <a:prstGeom prst="rect">
            <a:avLst/>
          </a:prstGeom>
          <a:noFill/>
        </p:spPr>
        <p:txBody>
          <a:bodyPr wrap="square" rtlCol="0">
            <a:spAutoFit/>
          </a:bodyPr>
          <a:lstStyle/>
          <a:p>
            <a:r>
              <a:rPr lang="en-GB" sz="1200" i="1" dirty="0" smtClean="0">
                <a:solidFill>
                  <a:srgbClr val="000000"/>
                </a:solidFill>
              </a:rPr>
              <a:t>27.11.2018</a:t>
            </a:r>
            <a:endParaRPr lang="en-GB" sz="1200" i="1" dirty="0">
              <a:solidFill>
                <a:srgbClr val="000000"/>
              </a:solidFill>
            </a:endParaRPr>
          </a:p>
        </p:txBody>
      </p:sp>
      <p:sp>
        <p:nvSpPr>
          <p:cNvPr id="3" name="Rectangular Callout 2"/>
          <p:cNvSpPr/>
          <p:nvPr/>
        </p:nvSpPr>
        <p:spPr>
          <a:xfrm>
            <a:off x="5562867" y="3540126"/>
            <a:ext cx="834789" cy="223580"/>
          </a:xfrm>
          <a:prstGeom prst="wedgeRectCallout">
            <a:avLst>
              <a:gd name="adj1" fmla="val -1436"/>
              <a:gd name="adj2" fmla="val 94852"/>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lIns="18000" tIns="18000" rIns="18000" bIns="18000" rtlCol="0" anchor="ctr"/>
          <a:lstStyle/>
          <a:p>
            <a:pPr algn="ctr"/>
            <a:r>
              <a:rPr lang="en-GB" sz="1400" dirty="0" smtClean="0">
                <a:solidFill>
                  <a:srgbClr val="000000"/>
                </a:solidFill>
              </a:rPr>
              <a:t>saturation</a:t>
            </a:r>
            <a:endParaRPr lang="en-GB" sz="1400" dirty="0">
              <a:solidFill>
                <a:srgbClr val="000000"/>
              </a:solidFill>
            </a:endParaRPr>
          </a:p>
        </p:txBody>
      </p:sp>
      <p:sp>
        <p:nvSpPr>
          <p:cNvPr id="16" name="Rectangular Callout 15"/>
          <p:cNvSpPr/>
          <p:nvPr/>
        </p:nvSpPr>
        <p:spPr>
          <a:xfrm>
            <a:off x="8099005" y="3416300"/>
            <a:ext cx="477495" cy="399369"/>
          </a:xfrm>
          <a:prstGeom prst="wedgeRectCallout">
            <a:avLst>
              <a:gd name="adj1" fmla="val -106415"/>
              <a:gd name="adj2" fmla="val 62312"/>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lIns="18000" tIns="18000" rIns="18000" bIns="18000" rtlCol="0" anchor="ctr"/>
          <a:lstStyle/>
          <a:p>
            <a:pPr algn="ctr"/>
            <a:r>
              <a:rPr lang="en-GB" sz="1400" dirty="0" smtClean="0">
                <a:solidFill>
                  <a:srgbClr val="000000"/>
                </a:solidFill>
              </a:rPr>
              <a:t>T_ID loss</a:t>
            </a:r>
            <a:endParaRPr lang="en-GB" sz="1400" dirty="0">
              <a:solidFill>
                <a:srgbClr val="000000"/>
              </a:solidFill>
            </a:endParaRPr>
          </a:p>
        </p:txBody>
      </p:sp>
      <p:sp>
        <p:nvSpPr>
          <p:cNvPr id="8" name="Multiply 7"/>
          <p:cNvSpPr/>
          <p:nvPr/>
        </p:nvSpPr>
        <p:spPr>
          <a:xfrm>
            <a:off x="6697534" y="5235847"/>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Multiply 16"/>
          <p:cNvSpPr/>
          <p:nvPr/>
        </p:nvSpPr>
        <p:spPr>
          <a:xfrm>
            <a:off x="7215778" y="5228920"/>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Multiply 17"/>
          <p:cNvSpPr/>
          <p:nvPr/>
        </p:nvSpPr>
        <p:spPr>
          <a:xfrm>
            <a:off x="7132048" y="5228704"/>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Multiply 18"/>
          <p:cNvSpPr/>
          <p:nvPr/>
        </p:nvSpPr>
        <p:spPr>
          <a:xfrm>
            <a:off x="7696126" y="3806128"/>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Multiply 19"/>
          <p:cNvSpPr/>
          <p:nvPr/>
        </p:nvSpPr>
        <p:spPr>
          <a:xfrm>
            <a:off x="8104417" y="5232095"/>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ular Callout 20"/>
          <p:cNvSpPr/>
          <p:nvPr/>
        </p:nvSpPr>
        <p:spPr>
          <a:xfrm>
            <a:off x="8641290" y="4802477"/>
            <a:ext cx="440682" cy="399369"/>
          </a:xfrm>
          <a:prstGeom prst="wedgeRectCallout">
            <a:avLst>
              <a:gd name="adj1" fmla="val -143880"/>
              <a:gd name="adj2" fmla="val 73442"/>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lIns="18000" tIns="18000" rIns="18000" bIns="18000" rtlCol="0" anchor="ctr"/>
          <a:lstStyle/>
          <a:p>
            <a:pPr algn="ctr"/>
            <a:r>
              <a:rPr lang="en-GB" sz="1400" dirty="0" smtClean="0">
                <a:solidFill>
                  <a:srgbClr val="000000"/>
                </a:solidFill>
              </a:rPr>
              <a:t>VME loss</a:t>
            </a:r>
            <a:endParaRPr lang="en-GB" sz="1400" dirty="0">
              <a:solidFill>
                <a:srgbClr val="000000"/>
              </a:solidFill>
            </a:endParaRPr>
          </a:p>
        </p:txBody>
      </p:sp>
      <p:sp>
        <p:nvSpPr>
          <p:cNvPr id="22" name="Rectangular Callout 21"/>
          <p:cNvSpPr/>
          <p:nvPr/>
        </p:nvSpPr>
        <p:spPr>
          <a:xfrm>
            <a:off x="6297898" y="4699296"/>
            <a:ext cx="660705" cy="199684"/>
          </a:xfrm>
          <a:prstGeom prst="wedgeRectCallout">
            <a:avLst>
              <a:gd name="adj1" fmla="val 79094"/>
              <a:gd name="adj2" fmla="val 222903"/>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lIns="18000" tIns="18000" rIns="18000" bIns="18000" rtlCol="0" anchor="ctr"/>
          <a:lstStyle/>
          <a:p>
            <a:pPr algn="ctr"/>
            <a:r>
              <a:rPr lang="en-GB" sz="1400" dirty="0" smtClean="0">
                <a:solidFill>
                  <a:srgbClr val="000000"/>
                </a:solidFill>
              </a:rPr>
              <a:t>DDR3B</a:t>
            </a:r>
            <a:endParaRPr lang="en-GB" sz="1400" dirty="0">
              <a:solidFill>
                <a:srgbClr val="000000"/>
              </a:solidFill>
            </a:endParaRPr>
          </a:p>
        </p:txBody>
      </p:sp>
      <p:sp>
        <p:nvSpPr>
          <p:cNvPr id="23" name="Rectangular Callout 22"/>
          <p:cNvSpPr/>
          <p:nvPr/>
        </p:nvSpPr>
        <p:spPr>
          <a:xfrm>
            <a:off x="6615343" y="4451675"/>
            <a:ext cx="660705" cy="199684"/>
          </a:xfrm>
          <a:prstGeom prst="wedgeRectCallout">
            <a:avLst>
              <a:gd name="adj1" fmla="val 52664"/>
              <a:gd name="adj2" fmla="val 354874"/>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lIns="18000" tIns="18000" rIns="18000" bIns="18000" rtlCol="0" anchor="ctr"/>
          <a:lstStyle/>
          <a:p>
            <a:pPr algn="ctr"/>
            <a:r>
              <a:rPr lang="en-GB" sz="1400" dirty="0" smtClean="0">
                <a:solidFill>
                  <a:srgbClr val="000000"/>
                </a:solidFill>
              </a:rPr>
              <a:t>DDR3A</a:t>
            </a:r>
            <a:endParaRPr lang="en-GB" sz="1400" dirty="0">
              <a:solidFill>
                <a:srgbClr val="000000"/>
              </a:solidFill>
            </a:endParaRPr>
          </a:p>
        </p:txBody>
      </p:sp>
      <p:sp>
        <p:nvSpPr>
          <p:cNvPr id="24" name="Rectangular Callout 23"/>
          <p:cNvSpPr/>
          <p:nvPr/>
        </p:nvSpPr>
        <p:spPr>
          <a:xfrm>
            <a:off x="7606734" y="4251773"/>
            <a:ext cx="504332" cy="399369"/>
          </a:xfrm>
          <a:prstGeom prst="wedgeRectCallout">
            <a:avLst>
              <a:gd name="adj1" fmla="val 12459"/>
              <a:gd name="adj2" fmla="val 83618"/>
            </a:avLst>
          </a:prstGeom>
          <a:solidFill>
            <a:schemeClr val="bg1"/>
          </a:solidFill>
          <a:ln>
            <a:solidFill>
              <a:srgbClr val="000000"/>
            </a:solidFill>
          </a:ln>
        </p:spPr>
        <p:style>
          <a:lnRef idx="1">
            <a:schemeClr val="accent1"/>
          </a:lnRef>
          <a:fillRef idx="3">
            <a:schemeClr val="accent1"/>
          </a:fillRef>
          <a:effectRef idx="2">
            <a:schemeClr val="accent1"/>
          </a:effectRef>
          <a:fontRef idx="minor">
            <a:schemeClr val="lt1"/>
          </a:fontRef>
        </p:style>
        <p:txBody>
          <a:bodyPr lIns="18000" tIns="18000" rIns="18000" bIns="18000" rtlCol="0" anchor="ctr"/>
          <a:lstStyle/>
          <a:p>
            <a:pPr algn="ctr"/>
            <a:r>
              <a:rPr lang="en-GB" sz="1400" dirty="0" smtClean="0">
                <a:solidFill>
                  <a:srgbClr val="000000"/>
                </a:solidFill>
              </a:rPr>
              <a:t>21x loss</a:t>
            </a:r>
            <a:endParaRPr lang="en-GB" sz="1400" dirty="0">
              <a:solidFill>
                <a:srgbClr val="000000"/>
              </a:solidFill>
            </a:endParaRPr>
          </a:p>
        </p:txBody>
      </p:sp>
      <p:sp>
        <p:nvSpPr>
          <p:cNvPr id="26" name="Rectangle 25"/>
          <p:cNvSpPr/>
          <p:nvPr/>
        </p:nvSpPr>
        <p:spPr>
          <a:xfrm>
            <a:off x="218642" y="2973828"/>
            <a:ext cx="8897198" cy="3139321"/>
          </a:xfrm>
          <a:prstGeom prst="rect">
            <a:avLst/>
          </a:prstGeom>
          <a:ln>
            <a:solidFill>
              <a:schemeClr val="tx1"/>
            </a:solidFill>
          </a:ln>
        </p:spPr>
        <p:txBody>
          <a:bodyPr wrap="square">
            <a:spAutoFit/>
          </a:bodyPr>
          <a:lstStyle/>
          <a:p>
            <a:pPr algn="just">
              <a:spcAft>
                <a:spcPts val="1200"/>
              </a:spcAft>
            </a:pPr>
            <a:endParaRPr lang="en-US" sz="1600" b="1" dirty="0" smtClean="0">
              <a:solidFill>
                <a:srgbClr val="000000"/>
              </a:solidFill>
            </a:endParaRPr>
          </a:p>
          <a:p>
            <a:pPr algn="just">
              <a:spcAft>
                <a:spcPts val="1200"/>
              </a:spcAft>
            </a:pPr>
            <a:endParaRPr lang="en-US" sz="1600" b="1" dirty="0">
              <a:solidFill>
                <a:srgbClr val="000000"/>
              </a:solidFill>
            </a:endParaRPr>
          </a:p>
          <a:p>
            <a:pPr algn="just">
              <a:spcAft>
                <a:spcPts val="1200"/>
              </a:spcAft>
            </a:pPr>
            <a:endParaRPr lang="en-US" sz="1600" b="1" dirty="0" smtClean="0">
              <a:solidFill>
                <a:srgbClr val="000000"/>
              </a:solidFill>
            </a:endParaRPr>
          </a:p>
          <a:p>
            <a:pPr algn="just">
              <a:spcAft>
                <a:spcPts val="1200"/>
              </a:spcAft>
            </a:pPr>
            <a:endParaRPr lang="en-US" sz="1600" b="1" dirty="0">
              <a:solidFill>
                <a:srgbClr val="000000"/>
              </a:solidFill>
            </a:endParaRPr>
          </a:p>
          <a:p>
            <a:pPr algn="just">
              <a:spcAft>
                <a:spcPts val="1200"/>
              </a:spcAft>
            </a:pPr>
            <a:endParaRPr lang="en-US" sz="1600" b="1" dirty="0" smtClean="0">
              <a:solidFill>
                <a:srgbClr val="000000"/>
              </a:solidFill>
            </a:endParaRPr>
          </a:p>
          <a:p>
            <a:pPr algn="just">
              <a:spcAft>
                <a:spcPts val="1200"/>
              </a:spcAft>
            </a:pPr>
            <a:endParaRPr lang="en-US" sz="1600" b="1" dirty="0">
              <a:solidFill>
                <a:srgbClr val="000000"/>
              </a:solidFill>
            </a:endParaRPr>
          </a:p>
          <a:p>
            <a:pPr algn="just">
              <a:spcAft>
                <a:spcPts val="1200"/>
              </a:spcAft>
            </a:pPr>
            <a:endParaRPr lang="en-US" sz="1600" b="1" dirty="0">
              <a:solidFill>
                <a:srgbClr val="000000"/>
              </a:solidFill>
            </a:endParaRPr>
          </a:p>
          <a:p>
            <a:pPr marL="285750" indent="-285750" algn="just">
              <a:spcAft>
                <a:spcPts val="1200"/>
              </a:spcAft>
              <a:buFont typeface="Arial" panose="020B0604020202020204" pitchFamily="34" charset="0"/>
              <a:buChar char="•"/>
            </a:pPr>
            <a:endParaRPr lang="en-US" sz="1600" b="1" dirty="0">
              <a:solidFill>
                <a:srgbClr val="000000"/>
              </a:solidFill>
            </a:endParaRPr>
          </a:p>
        </p:txBody>
      </p:sp>
      <p:sp>
        <p:nvSpPr>
          <p:cNvPr id="27" name="Rectangle 26"/>
          <p:cNvSpPr/>
          <p:nvPr/>
        </p:nvSpPr>
        <p:spPr>
          <a:xfrm>
            <a:off x="218641" y="3139131"/>
            <a:ext cx="3601215" cy="2831544"/>
          </a:xfrm>
          <a:prstGeom prst="rect">
            <a:avLst/>
          </a:prstGeom>
        </p:spPr>
        <p:txBody>
          <a:bodyPr wrap="square">
            <a:spAutoFit/>
          </a:bodyPr>
          <a:lstStyle/>
          <a:p>
            <a:pPr marL="285750" indent="-285750" algn="just">
              <a:spcAft>
                <a:spcPts val="1200"/>
              </a:spcAft>
              <a:buFont typeface="Arial" panose="020B0604020202020204" pitchFamily="34" charset="0"/>
              <a:buChar char="•"/>
            </a:pPr>
            <a:r>
              <a:rPr lang="en-US" sz="1600" dirty="0" smtClean="0">
                <a:solidFill>
                  <a:srgbClr val="000000"/>
                </a:solidFill>
              </a:rPr>
              <a:t>Error-free communication until 95°C</a:t>
            </a:r>
          </a:p>
          <a:p>
            <a:pPr marL="285750" indent="-285750" algn="just">
              <a:spcAft>
                <a:spcPts val="1200"/>
              </a:spcAft>
              <a:buFont typeface="Arial" panose="020B0604020202020204" pitchFamily="34" charset="0"/>
              <a:buChar char="•"/>
            </a:pPr>
            <a:r>
              <a:rPr lang="en-US" sz="1600" dirty="0">
                <a:solidFill>
                  <a:srgbClr val="000000"/>
                </a:solidFill>
              </a:rPr>
              <a:t>VME communication loss at </a:t>
            </a:r>
            <a:r>
              <a:rPr lang="en-US" sz="1600" dirty="0" smtClean="0">
                <a:solidFill>
                  <a:srgbClr val="000000"/>
                </a:solidFill>
              </a:rPr>
              <a:t>115°C </a:t>
            </a:r>
            <a:r>
              <a:rPr lang="en-US" sz="1600" dirty="0" smtClean="0">
                <a:solidFill>
                  <a:srgbClr val="000000"/>
                </a:solidFill>
                <a:sym typeface="Wingdings" panose="05000000000000000000" pitchFamily="2" charset="2"/>
              </a:rPr>
              <a:t> Test terminated</a:t>
            </a:r>
            <a:endParaRPr lang="en-US" sz="1600" dirty="0">
              <a:solidFill>
                <a:srgbClr val="000000"/>
              </a:solidFill>
            </a:endParaRPr>
          </a:p>
          <a:p>
            <a:pPr marL="285750" indent="-285750" algn="just">
              <a:spcAft>
                <a:spcPts val="2400"/>
              </a:spcAft>
              <a:buFont typeface="Arial" panose="020B0604020202020204" pitchFamily="34" charset="0"/>
              <a:buChar char="•"/>
            </a:pPr>
            <a:r>
              <a:rPr lang="en-US" sz="1600" dirty="0">
                <a:solidFill>
                  <a:srgbClr val="000000"/>
                </a:solidFill>
              </a:rPr>
              <a:t>Crate current consumption increased by </a:t>
            </a:r>
            <a:r>
              <a:rPr lang="en-US" sz="1600" b="1" dirty="0">
                <a:solidFill>
                  <a:srgbClr val="000000"/>
                </a:solidFill>
              </a:rPr>
              <a:t>5A</a:t>
            </a:r>
          </a:p>
          <a:p>
            <a:pPr marL="285750" indent="-285750" algn="just">
              <a:spcAft>
                <a:spcPts val="1200"/>
              </a:spcAft>
              <a:buFont typeface="Arial" panose="020B0604020202020204" pitchFamily="34" charset="0"/>
              <a:buChar char="•"/>
            </a:pPr>
            <a:r>
              <a:rPr lang="en-US" sz="1600" dirty="0" err="1" smtClean="0">
                <a:solidFill>
                  <a:srgbClr val="000000"/>
                </a:solidFill>
              </a:rPr>
              <a:t>T</a:t>
            </a:r>
            <a:r>
              <a:rPr lang="en-US" sz="1600" baseline="-25000" dirty="0" err="1" smtClean="0">
                <a:solidFill>
                  <a:srgbClr val="000000"/>
                </a:solidFill>
              </a:rPr>
              <a:t>max_FPGA_surface</a:t>
            </a:r>
            <a:r>
              <a:rPr lang="en-US" sz="1600" dirty="0" smtClean="0">
                <a:solidFill>
                  <a:srgbClr val="000000"/>
                </a:solidFill>
              </a:rPr>
              <a:t> </a:t>
            </a:r>
            <a:r>
              <a:rPr lang="en-US" sz="1600" dirty="0">
                <a:solidFill>
                  <a:srgbClr val="000000"/>
                </a:solidFill>
              </a:rPr>
              <a:t>= </a:t>
            </a:r>
            <a:r>
              <a:rPr lang="en-US" sz="1600" dirty="0" smtClean="0">
                <a:solidFill>
                  <a:srgbClr val="000000"/>
                </a:solidFill>
              </a:rPr>
              <a:t>161°C</a:t>
            </a:r>
          </a:p>
          <a:p>
            <a:pPr marL="285750" indent="-285750" algn="just">
              <a:spcAft>
                <a:spcPts val="1200"/>
              </a:spcAft>
              <a:buFont typeface="Arial" panose="020B0604020202020204" pitchFamily="34" charset="0"/>
              <a:buChar char="•"/>
            </a:pPr>
            <a:r>
              <a:rPr lang="en-US" sz="1600" dirty="0" err="1" smtClean="0">
                <a:solidFill>
                  <a:srgbClr val="000000"/>
                </a:solidFill>
              </a:rPr>
              <a:t>T</a:t>
            </a:r>
            <a:r>
              <a:rPr lang="en-US" sz="1600" baseline="-25000" dirty="0" err="1" smtClean="0">
                <a:solidFill>
                  <a:srgbClr val="000000"/>
                </a:solidFill>
              </a:rPr>
              <a:t>max_PCBsensor</a:t>
            </a:r>
            <a:r>
              <a:rPr lang="en-US" sz="1600" dirty="0" smtClean="0">
                <a:solidFill>
                  <a:srgbClr val="000000"/>
                </a:solidFill>
              </a:rPr>
              <a:t> </a:t>
            </a:r>
            <a:r>
              <a:rPr lang="en-US" sz="1600" dirty="0">
                <a:solidFill>
                  <a:srgbClr val="000000"/>
                </a:solidFill>
              </a:rPr>
              <a:t>= </a:t>
            </a:r>
            <a:r>
              <a:rPr lang="en-US" sz="1600" dirty="0" smtClean="0">
                <a:solidFill>
                  <a:srgbClr val="000000"/>
                </a:solidFill>
              </a:rPr>
              <a:t>128°C      (in error)</a:t>
            </a:r>
            <a:endParaRPr lang="en-US" sz="1600" dirty="0">
              <a:solidFill>
                <a:srgbClr val="000000"/>
              </a:solidFill>
            </a:endParaRPr>
          </a:p>
        </p:txBody>
      </p:sp>
      <p:sp>
        <p:nvSpPr>
          <p:cNvPr id="30" name="Multiply 29"/>
          <p:cNvSpPr/>
          <p:nvPr/>
        </p:nvSpPr>
        <p:spPr>
          <a:xfrm>
            <a:off x="7545901" y="4725510"/>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Multiply 30"/>
          <p:cNvSpPr/>
          <p:nvPr/>
        </p:nvSpPr>
        <p:spPr>
          <a:xfrm>
            <a:off x="7509796" y="4725294"/>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Multiply 31"/>
          <p:cNvSpPr/>
          <p:nvPr/>
        </p:nvSpPr>
        <p:spPr>
          <a:xfrm>
            <a:off x="7620459" y="4725510"/>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Multiply 32"/>
          <p:cNvSpPr/>
          <p:nvPr/>
        </p:nvSpPr>
        <p:spPr>
          <a:xfrm>
            <a:off x="7584354" y="4725294"/>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Multiply 33"/>
          <p:cNvSpPr/>
          <p:nvPr/>
        </p:nvSpPr>
        <p:spPr>
          <a:xfrm>
            <a:off x="7695743" y="4727515"/>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Multiply 34"/>
          <p:cNvSpPr/>
          <p:nvPr/>
        </p:nvSpPr>
        <p:spPr>
          <a:xfrm>
            <a:off x="7659638" y="4727299"/>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Multiply 35"/>
          <p:cNvSpPr/>
          <p:nvPr/>
        </p:nvSpPr>
        <p:spPr>
          <a:xfrm>
            <a:off x="7770301" y="4727515"/>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Multiply 36"/>
          <p:cNvSpPr/>
          <p:nvPr/>
        </p:nvSpPr>
        <p:spPr>
          <a:xfrm>
            <a:off x="7734196" y="4727299"/>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62908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16</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Validation Tests</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14" name="Rectangle 13"/>
          <p:cNvSpPr/>
          <p:nvPr/>
        </p:nvSpPr>
        <p:spPr>
          <a:xfrm>
            <a:off x="417802" y="945224"/>
            <a:ext cx="8510298" cy="3939540"/>
          </a:xfrm>
          <a:prstGeom prst="rect">
            <a:avLst/>
          </a:prstGeom>
        </p:spPr>
        <p:txBody>
          <a:bodyPr wrap="square">
            <a:spAutoFit/>
          </a:bodyPr>
          <a:lstStyle/>
          <a:p>
            <a:pPr algn="just">
              <a:spcAft>
                <a:spcPts val="1200"/>
              </a:spcAft>
            </a:pPr>
            <a:r>
              <a:rPr lang="en-US" sz="1600" dirty="0" smtClean="0">
                <a:solidFill>
                  <a:srgbClr val="000000"/>
                </a:solidFill>
              </a:rPr>
              <a:t>2) </a:t>
            </a:r>
            <a:r>
              <a:rPr lang="en-US" sz="1600" u="sng" dirty="0" smtClean="0">
                <a:solidFill>
                  <a:srgbClr val="000000"/>
                </a:solidFill>
              </a:rPr>
              <a:t>High Temperature:</a:t>
            </a:r>
          </a:p>
          <a:p>
            <a:pPr marL="285750" indent="-285750" algn="just">
              <a:spcAft>
                <a:spcPts val="1200"/>
              </a:spcAft>
              <a:buFont typeface="Arial" panose="020B0604020202020204" pitchFamily="34" charset="0"/>
              <a:buChar char="•"/>
            </a:pPr>
            <a:endParaRPr lang="en-US" sz="1600" dirty="0" smtClean="0">
              <a:solidFill>
                <a:srgbClr val="000000"/>
              </a:solidFill>
            </a:endParaRPr>
          </a:p>
          <a:p>
            <a:pPr marL="285750" indent="-285750" algn="just">
              <a:spcAft>
                <a:spcPts val="1200"/>
              </a:spcAft>
              <a:buFont typeface="Arial" panose="020B0604020202020204" pitchFamily="34" charset="0"/>
              <a:buChar char="•"/>
            </a:pPr>
            <a:endParaRPr lang="en-US" sz="1600" dirty="0" smtClean="0">
              <a:solidFill>
                <a:srgbClr val="000000"/>
              </a:solidFill>
            </a:endParaRPr>
          </a:p>
          <a:p>
            <a:pPr marL="285750" indent="-285750" algn="just">
              <a:spcAft>
                <a:spcPts val="1200"/>
              </a:spcAft>
              <a:buFont typeface="Arial" panose="020B0604020202020204" pitchFamily="34" charset="0"/>
              <a:buChar char="•"/>
            </a:pPr>
            <a:endParaRPr lang="en-US" sz="1600" dirty="0">
              <a:solidFill>
                <a:srgbClr val="000000"/>
              </a:solidFill>
            </a:endParaRPr>
          </a:p>
          <a:p>
            <a:pPr marL="285750" indent="-285750" algn="just">
              <a:spcAft>
                <a:spcPts val="1200"/>
              </a:spcAft>
              <a:buFont typeface="Arial" panose="020B0604020202020204" pitchFamily="34" charset="0"/>
              <a:buChar char="•"/>
            </a:pPr>
            <a:endParaRPr lang="en-US" sz="1600" dirty="0" smtClean="0">
              <a:solidFill>
                <a:srgbClr val="000000"/>
              </a:solidFill>
            </a:endParaRPr>
          </a:p>
          <a:p>
            <a:pPr marL="285750" indent="-285750" algn="just">
              <a:spcAft>
                <a:spcPts val="1200"/>
              </a:spcAft>
              <a:buFont typeface="Arial" panose="020B0604020202020204" pitchFamily="34" charset="0"/>
              <a:buChar char="•"/>
            </a:pPr>
            <a:endParaRPr lang="en-US" sz="1600" dirty="0" smtClean="0">
              <a:solidFill>
                <a:srgbClr val="000000"/>
              </a:solidFill>
            </a:endParaRPr>
          </a:p>
          <a:p>
            <a:pPr marL="285750" indent="-285750" algn="just">
              <a:spcAft>
                <a:spcPts val="1200"/>
              </a:spcAft>
              <a:buFont typeface="Arial" panose="020B0604020202020204" pitchFamily="34" charset="0"/>
              <a:buChar char="•"/>
            </a:pPr>
            <a:endParaRPr lang="en-US" sz="1600" dirty="0" smtClean="0">
              <a:solidFill>
                <a:srgbClr val="000000"/>
              </a:solidFill>
            </a:endParaRPr>
          </a:p>
          <a:p>
            <a:pPr marL="285750" indent="-285750" algn="just">
              <a:spcAft>
                <a:spcPts val="1200"/>
              </a:spcAft>
              <a:buFont typeface="Arial" panose="020B0604020202020204" pitchFamily="34" charset="0"/>
              <a:buChar char="•"/>
            </a:pPr>
            <a:endParaRPr lang="en-US" sz="1600" dirty="0">
              <a:solidFill>
                <a:srgbClr val="000000"/>
              </a:solidFill>
            </a:endParaRPr>
          </a:p>
          <a:p>
            <a:pPr marL="285750" indent="-285750" algn="just">
              <a:spcAft>
                <a:spcPts val="1200"/>
              </a:spcAft>
              <a:buFont typeface="Arial" panose="020B0604020202020204" pitchFamily="34" charset="0"/>
              <a:buChar char="•"/>
            </a:pPr>
            <a:endParaRPr lang="en-US" sz="1600" dirty="0" smtClean="0">
              <a:solidFill>
                <a:srgbClr val="000000"/>
              </a:solidFill>
            </a:endParaRPr>
          </a:p>
          <a:p>
            <a:pPr algn="just">
              <a:spcAft>
                <a:spcPts val="1200"/>
              </a:spcAft>
            </a:pPr>
            <a:r>
              <a:rPr lang="en-US" sz="1600" u="sng" dirty="0" smtClean="0">
                <a:solidFill>
                  <a:srgbClr val="000000"/>
                </a:solidFill>
              </a:rPr>
              <a:t>Tests summary:</a:t>
            </a:r>
            <a:endParaRPr lang="en-US" sz="1600" b="1" dirty="0" smtClean="0">
              <a:solidFill>
                <a:srgbClr val="000000"/>
              </a:solidFill>
              <a:sym typeface="Wingdings" panose="05000000000000000000" pitchFamily="2" charset="2"/>
            </a:endParaRPr>
          </a:p>
        </p:txBody>
      </p:sp>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0529" y="153228"/>
            <a:ext cx="1810318" cy="1366613"/>
          </a:xfrm>
          <a:prstGeom prst="rect">
            <a:avLst/>
          </a:prstGeom>
          <a:ln>
            <a:solidFill>
              <a:srgbClr val="000000"/>
            </a:solidFill>
          </a:ln>
          <a:effectLst>
            <a:outerShdw blurRad="50800" dist="38100" dir="13500000" algn="br" rotWithShape="0">
              <a:prstClr val="black">
                <a:alpha val="40000"/>
              </a:prstClr>
            </a:outerShdw>
          </a:effectLst>
        </p:spPr>
      </p:pic>
      <p:graphicFrame>
        <p:nvGraphicFramePr>
          <p:cNvPr id="22" name="Chart 21"/>
          <p:cNvGraphicFramePr>
            <a:graphicFrameLocks/>
          </p:cNvGraphicFramePr>
          <p:nvPr>
            <p:extLst>
              <p:ext uri="{D42A27DB-BD31-4B8C-83A1-F6EECF244321}">
                <p14:modId xmlns:p14="http://schemas.microsoft.com/office/powerpoint/2010/main" val="3015190745"/>
              </p:ext>
            </p:extLst>
          </p:nvPr>
        </p:nvGraphicFramePr>
        <p:xfrm>
          <a:off x="5808134" y="1697615"/>
          <a:ext cx="3208866" cy="1781774"/>
        </p:xfrm>
        <a:graphic>
          <a:graphicData uri="http://schemas.openxmlformats.org/drawingml/2006/chart">
            <c:chart xmlns:c="http://schemas.openxmlformats.org/drawingml/2006/chart" xmlns:r="http://schemas.openxmlformats.org/officeDocument/2006/relationships" r:id="rId4"/>
          </a:graphicData>
        </a:graphic>
      </p:graphicFrame>
      <p:sp>
        <p:nvSpPr>
          <p:cNvPr id="23" name="Multiply 22"/>
          <p:cNvSpPr/>
          <p:nvPr/>
        </p:nvSpPr>
        <p:spPr>
          <a:xfrm>
            <a:off x="8591776" y="2034550"/>
            <a:ext cx="144000" cy="144000"/>
          </a:xfrm>
          <a:prstGeom prst="mathMultiply">
            <a:avLst>
              <a:gd name="adj1" fmla="val 8968"/>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TextBox 23"/>
          <p:cNvSpPr txBox="1"/>
          <p:nvPr/>
        </p:nvSpPr>
        <p:spPr>
          <a:xfrm>
            <a:off x="8194428" y="3707761"/>
            <a:ext cx="938696" cy="276999"/>
          </a:xfrm>
          <a:prstGeom prst="rect">
            <a:avLst/>
          </a:prstGeom>
          <a:noFill/>
        </p:spPr>
        <p:txBody>
          <a:bodyPr wrap="square" rtlCol="0">
            <a:spAutoFit/>
          </a:bodyPr>
          <a:lstStyle/>
          <a:p>
            <a:r>
              <a:rPr lang="en-GB" sz="1200" i="1" dirty="0" smtClean="0">
                <a:solidFill>
                  <a:srgbClr val="000000"/>
                </a:solidFill>
              </a:rPr>
              <a:t>27.11.2018</a:t>
            </a:r>
            <a:endParaRPr lang="en-GB" sz="1200" i="1" dirty="0">
              <a:solidFill>
                <a:srgbClr val="000000"/>
              </a:solidFill>
            </a:endParaRPr>
          </a:p>
        </p:txBody>
      </p:sp>
      <p:sp>
        <p:nvSpPr>
          <p:cNvPr id="25" name="Rectangle 24"/>
          <p:cNvSpPr/>
          <p:nvPr/>
        </p:nvSpPr>
        <p:spPr>
          <a:xfrm>
            <a:off x="248645" y="1620067"/>
            <a:ext cx="8848212" cy="2339102"/>
          </a:xfrm>
          <a:prstGeom prst="rect">
            <a:avLst/>
          </a:prstGeom>
          <a:ln>
            <a:solidFill>
              <a:schemeClr val="tx1"/>
            </a:solidFill>
          </a:ln>
        </p:spPr>
        <p:txBody>
          <a:bodyPr wrap="square">
            <a:spAutoFit/>
          </a:bodyPr>
          <a:lstStyle/>
          <a:p>
            <a:pPr algn="just">
              <a:spcAft>
                <a:spcPts val="1200"/>
              </a:spcAft>
            </a:pPr>
            <a:endParaRPr lang="en-US" sz="1600" b="1" dirty="0" smtClean="0">
              <a:solidFill>
                <a:srgbClr val="000000"/>
              </a:solidFill>
            </a:endParaRPr>
          </a:p>
          <a:p>
            <a:pPr algn="just">
              <a:spcAft>
                <a:spcPts val="1200"/>
              </a:spcAft>
            </a:pPr>
            <a:endParaRPr lang="en-US" sz="1600" b="1" dirty="0">
              <a:solidFill>
                <a:srgbClr val="000000"/>
              </a:solidFill>
            </a:endParaRPr>
          </a:p>
          <a:p>
            <a:pPr algn="just">
              <a:spcAft>
                <a:spcPts val="1200"/>
              </a:spcAft>
            </a:pPr>
            <a:endParaRPr lang="en-US" sz="1600" b="1" dirty="0" smtClean="0">
              <a:solidFill>
                <a:srgbClr val="000000"/>
              </a:solidFill>
            </a:endParaRPr>
          </a:p>
          <a:p>
            <a:pPr algn="just">
              <a:spcAft>
                <a:spcPts val="1200"/>
              </a:spcAft>
            </a:pPr>
            <a:endParaRPr lang="en-US" sz="1600" b="1" dirty="0">
              <a:solidFill>
                <a:srgbClr val="000000"/>
              </a:solidFill>
            </a:endParaRPr>
          </a:p>
          <a:p>
            <a:pPr algn="just">
              <a:spcAft>
                <a:spcPts val="1200"/>
              </a:spcAft>
            </a:pPr>
            <a:endParaRPr lang="en-US" sz="1600" b="1" dirty="0" smtClean="0">
              <a:solidFill>
                <a:srgbClr val="000000"/>
              </a:solidFill>
            </a:endParaRPr>
          </a:p>
          <a:p>
            <a:pPr algn="just">
              <a:spcAft>
                <a:spcPts val="1200"/>
              </a:spcAft>
            </a:pPr>
            <a:endParaRPr lang="en-US" sz="1600" b="1" dirty="0">
              <a:solidFill>
                <a:srgbClr val="000000"/>
              </a:solidFill>
            </a:endParaRPr>
          </a:p>
        </p:txBody>
      </p:sp>
      <p:sp>
        <p:nvSpPr>
          <p:cNvPr id="26" name="Rectangle 25"/>
          <p:cNvSpPr/>
          <p:nvPr/>
        </p:nvSpPr>
        <p:spPr>
          <a:xfrm>
            <a:off x="370658" y="1664807"/>
            <a:ext cx="5169003" cy="2246769"/>
          </a:xfrm>
          <a:prstGeom prst="rect">
            <a:avLst/>
          </a:prstGeom>
        </p:spPr>
        <p:txBody>
          <a:bodyPr wrap="square">
            <a:spAutoFit/>
          </a:bodyPr>
          <a:lstStyle/>
          <a:p>
            <a:pPr marL="285750" indent="-285750" algn="just">
              <a:spcAft>
                <a:spcPts val="2400"/>
              </a:spcAft>
              <a:buFont typeface="Arial" panose="020B0604020202020204" pitchFamily="34" charset="0"/>
              <a:buChar char="•"/>
            </a:pPr>
            <a:r>
              <a:rPr lang="en-US" dirty="0" smtClean="0">
                <a:solidFill>
                  <a:srgbClr val="000000"/>
                </a:solidFill>
              </a:rPr>
              <a:t>Linear extrapolation: </a:t>
            </a:r>
            <a:r>
              <a:rPr lang="en-US" dirty="0" err="1" smtClean="0">
                <a:solidFill>
                  <a:srgbClr val="000000"/>
                </a:solidFill>
              </a:rPr>
              <a:t>T</a:t>
            </a:r>
            <a:r>
              <a:rPr lang="en-US" baseline="-25000" dirty="0" err="1" smtClean="0">
                <a:solidFill>
                  <a:srgbClr val="000000"/>
                </a:solidFill>
              </a:rPr>
              <a:t>j_max_FPGA</a:t>
            </a:r>
            <a:r>
              <a:rPr lang="en-US" dirty="0" smtClean="0">
                <a:solidFill>
                  <a:srgbClr val="000000"/>
                </a:solidFill>
              </a:rPr>
              <a:t> = </a:t>
            </a:r>
            <a:r>
              <a:rPr lang="en-US" b="1" dirty="0" smtClean="0">
                <a:solidFill>
                  <a:srgbClr val="000000"/>
                </a:solidFill>
              </a:rPr>
              <a:t>196°C</a:t>
            </a:r>
          </a:p>
          <a:p>
            <a:pPr lvl="1" algn="just">
              <a:spcAft>
                <a:spcPts val="1200"/>
              </a:spcAft>
            </a:pPr>
            <a:r>
              <a:rPr lang="en-US" dirty="0" smtClean="0">
                <a:solidFill>
                  <a:srgbClr val="000000"/>
                </a:solidFill>
              </a:rPr>
              <a:t>Datasheet:	</a:t>
            </a:r>
            <a:r>
              <a:rPr lang="en-US" dirty="0" err="1" smtClean="0">
                <a:solidFill>
                  <a:srgbClr val="000000"/>
                </a:solidFill>
              </a:rPr>
              <a:t>T</a:t>
            </a:r>
            <a:r>
              <a:rPr lang="en-US" baseline="-25000" dirty="0" err="1" smtClean="0">
                <a:solidFill>
                  <a:srgbClr val="000000"/>
                </a:solidFill>
              </a:rPr>
              <a:t>j_max</a:t>
            </a:r>
            <a:r>
              <a:rPr lang="en-US" dirty="0" smtClean="0">
                <a:solidFill>
                  <a:srgbClr val="000000"/>
                </a:solidFill>
              </a:rPr>
              <a:t> = 125°C</a:t>
            </a:r>
          </a:p>
          <a:p>
            <a:pPr lvl="1" algn="just">
              <a:spcAft>
                <a:spcPts val="1200"/>
              </a:spcAft>
            </a:pPr>
            <a:r>
              <a:rPr lang="en-US" dirty="0">
                <a:solidFill>
                  <a:srgbClr val="000000"/>
                </a:solidFill>
              </a:rPr>
              <a:t>	</a:t>
            </a:r>
            <a:r>
              <a:rPr lang="en-US" dirty="0" smtClean="0">
                <a:solidFill>
                  <a:srgbClr val="000000"/>
                </a:solidFill>
              </a:rPr>
              <a:t>	</a:t>
            </a:r>
            <a:r>
              <a:rPr lang="en-US" dirty="0" err="1" smtClean="0">
                <a:solidFill>
                  <a:srgbClr val="000000"/>
                </a:solidFill>
              </a:rPr>
              <a:t>T</a:t>
            </a:r>
            <a:r>
              <a:rPr lang="en-US" baseline="-25000" dirty="0" err="1" smtClean="0">
                <a:solidFill>
                  <a:srgbClr val="000000"/>
                </a:solidFill>
              </a:rPr>
              <a:t>j_max_recommended</a:t>
            </a:r>
            <a:r>
              <a:rPr lang="en-US" dirty="0" smtClean="0">
                <a:solidFill>
                  <a:srgbClr val="000000"/>
                </a:solidFill>
              </a:rPr>
              <a:t> </a:t>
            </a:r>
            <a:r>
              <a:rPr lang="en-US" dirty="0">
                <a:solidFill>
                  <a:srgbClr val="000000"/>
                </a:solidFill>
              </a:rPr>
              <a:t>= </a:t>
            </a:r>
            <a:r>
              <a:rPr lang="en-US" dirty="0" smtClean="0">
                <a:solidFill>
                  <a:srgbClr val="000000"/>
                </a:solidFill>
              </a:rPr>
              <a:t>85°C</a:t>
            </a:r>
            <a:endParaRPr lang="en-US" dirty="0">
              <a:solidFill>
                <a:srgbClr val="000000"/>
              </a:solidFill>
            </a:endParaRPr>
          </a:p>
          <a:p>
            <a:pPr lvl="1" algn="just">
              <a:spcAft>
                <a:spcPts val="1200"/>
              </a:spcAft>
            </a:pPr>
            <a:endParaRPr lang="en-US" dirty="0" smtClean="0">
              <a:solidFill>
                <a:srgbClr val="000000"/>
              </a:solidFill>
            </a:endParaRPr>
          </a:p>
          <a:p>
            <a:pPr marL="285750" indent="-285750" algn="just">
              <a:spcAft>
                <a:spcPts val="1200"/>
              </a:spcAft>
              <a:buFont typeface="Arial" panose="020B0604020202020204" pitchFamily="34" charset="0"/>
              <a:buChar char="•"/>
            </a:pPr>
            <a:r>
              <a:rPr lang="en-US" dirty="0" smtClean="0">
                <a:solidFill>
                  <a:srgbClr val="000000"/>
                </a:solidFill>
              </a:rPr>
              <a:t>After </a:t>
            </a:r>
            <a:r>
              <a:rPr lang="en-US" dirty="0">
                <a:solidFill>
                  <a:srgbClr val="000000"/>
                </a:solidFill>
              </a:rPr>
              <a:t>cooling down full recovery of all functions</a:t>
            </a:r>
          </a:p>
        </p:txBody>
      </p:sp>
      <p:sp>
        <p:nvSpPr>
          <p:cNvPr id="28" name="Rectangle 78"/>
          <p:cNvSpPr/>
          <p:nvPr/>
        </p:nvSpPr>
        <p:spPr>
          <a:xfrm>
            <a:off x="8165787" y="5024734"/>
            <a:ext cx="415498" cy="461665"/>
          </a:xfrm>
          <a:prstGeom prst="rect">
            <a:avLst/>
          </a:prstGeom>
        </p:spPr>
        <p:txBody>
          <a:bodyPr wrap="none">
            <a:spAutoFit/>
          </a:bodyPr>
          <a:lstStyle/>
          <a:p>
            <a:r>
              <a:rPr lang="en-GB" sz="2400" b="1" dirty="0">
                <a:solidFill>
                  <a:srgbClr val="00B050"/>
                </a:solidFill>
                <a:latin typeface="arial" panose="020B0604020202020204" pitchFamily="34" charset="0"/>
              </a:rPr>
              <a:t>✓</a:t>
            </a:r>
            <a:endParaRPr lang="en-GB" sz="2400" b="1" dirty="0">
              <a:solidFill>
                <a:srgbClr val="00B050"/>
              </a:solidFill>
            </a:endParaRPr>
          </a:p>
        </p:txBody>
      </p:sp>
      <p:sp>
        <p:nvSpPr>
          <p:cNvPr id="29" name="Rectangle 28"/>
          <p:cNvSpPr/>
          <p:nvPr/>
        </p:nvSpPr>
        <p:spPr>
          <a:xfrm>
            <a:off x="2247900" y="4488673"/>
            <a:ext cx="6438900" cy="1384995"/>
          </a:xfrm>
          <a:prstGeom prst="rect">
            <a:avLst/>
          </a:prstGeom>
        </p:spPr>
        <p:txBody>
          <a:bodyPr wrap="square">
            <a:spAutoFit/>
          </a:bodyPr>
          <a:lstStyle/>
          <a:p>
            <a:pPr marL="285750" indent="-285750" algn="just">
              <a:spcAft>
                <a:spcPts val="1200"/>
              </a:spcAft>
              <a:buFont typeface="Arial" panose="020B0604020202020204" pitchFamily="34" charset="0"/>
              <a:buChar char="•"/>
            </a:pPr>
            <a:r>
              <a:rPr lang="en-US" dirty="0">
                <a:solidFill>
                  <a:srgbClr val="000000"/>
                </a:solidFill>
                <a:sym typeface="Wingdings" panose="05000000000000000000" pitchFamily="2" charset="2"/>
              </a:rPr>
              <a:t>Reliable board operation up to </a:t>
            </a:r>
            <a:r>
              <a:rPr lang="en-US" dirty="0" smtClean="0">
                <a:solidFill>
                  <a:srgbClr val="000000"/>
                </a:solidFill>
                <a:sym typeface="Wingdings" panose="05000000000000000000" pitchFamily="2" charset="2"/>
              </a:rPr>
              <a:t>95°C</a:t>
            </a:r>
          </a:p>
          <a:p>
            <a:pPr marL="285750" indent="-285750" algn="just">
              <a:spcAft>
                <a:spcPts val="2400"/>
              </a:spcAft>
              <a:buFont typeface="Arial" panose="020B0604020202020204" pitchFamily="34" charset="0"/>
              <a:buChar char="•"/>
            </a:pPr>
            <a:r>
              <a:rPr lang="en-US" dirty="0" smtClean="0">
                <a:solidFill>
                  <a:srgbClr val="000000"/>
                </a:solidFill>
              </a:rPr>
              <a:t>No </a:t>
            </a:r>
            <a:r>
              <a:rPr lang="en-US" dirty="0">
                <a:solidFill>
                  <a:srgbClr val="000000"/>
                </a:solidFill>
              </a:rPr>
              <a:t>hardware </a:t>
            </a:r>
            <a:r>
              <a:rPr lang="en-US" dirty="0" smtClean="0">
                <a:solidFill>
                  <a:srgbClr val="000000"/>
                </a:solidFill>
              </a:rPr>
              <a:t>failures up to 115°C</a:t>
            </a:r>
            <a:r>
              <a:rPr lang="en-US" dirty="0">
                <a:solidFill>
                  <a:srgbClr val="000000"/>
                </a:solidFill>
              </a:rPr>
              <a:t>	</a:t>
            </a:r>
            <a:r>
              <a:rPr lang="en-US" dirty="0" smtClean="0">
                <a:solidFill>
                  <a:srgbClr val="000000"/>
                </a:solidFill>
              </a:rPr>
              <a:t>	</a:t>
            </a:r>
            <a:r>
              <a:rPr lang="en-US" dirty="0" smtClean="0">
                <a:solidFill>
                  <a:srgbClr val="000000"/>
                </a:solidFill>
                <a:sym typeface="Wingdings" panose="05000000000000000000" pitchFamily="2" charset="2"/>
              </a:rPr>
              <a:t> </a:t>
            </a:r>
            <a:r>
              <a:rPr lang="en-US" dirty="0" smtClean="0">
                <a:solidFill>
                  <a:srgbClr val="000000"/>
                </a:solidFill>
              </a:rPr>
              <a:t>Successful</a:t>
            </a:r>
          </a:p>
          <a:p>
            <a:pPr algn="just">
              <a:spcAft>
                <a:spcPts val="1200"/>
              </a:spcAft>
            </a:pPr>
            <a:r>
              <a:rPr lang="en-US" b="1" dirty="0" smtClean="0">
                <a:solidFill>
                  <a:srgbClr val="000000"/>
                </a:solidFill>
                <a:sym typeface="Wingdings" panose="05000000000000000000" pitchFamily="2" charset="2"/>
              </a:rPr>
              <a:t>	  Robust </a:t>
            </a:r>
            <a:r>
              <a:rPr lang="en-US" b="1" dirty="0">
                <a:solidFill>
                  <a:srgbClr val="000000"/>
                </a:solidFill>
                <a:sym typeface="Wingdings" panose="05000000000000000000" pitchFamily="2" charset="2"/>
              </a:rPr>
              <a:t>design &amp; production</a:t>
            </a:r>
            <a:endParaRPr lang="en-US" dirty="0">
              <a:solidFill>
                <a:srgbClr val="000000"/>
              </a:solidFill>
            </a:endParaRPr>
          </a:p>
        </p:txBody>
      </p:sp>
    </p:spTree>
    <p:extLst>
      <p:ext uri="{BB962C8B-B14F-4D97-AF65-F5344CB8AC3E}">
        <p14:creationId xmlns:p14="http://schemas.microsoft.com/office/powerpoint/2010/main" val="24630594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3" name="Footer Placeholder 2"/>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17</a:t>
            </a:fld>
            <a:endParaRPr lang="en-US" dirty="0"/>
          </a:p>
        </p:txBody>
      </p:sp>
      <p:sp>
        <p:nvSpPr>
          <p:cNvPr id="6" name="Content Placeholder 4"/>
          <p:cNvSpPr>
            <a:spLocks noGrp="1"/>
          </p:cNvSpPr>
          <p:nvPr>
            <p:ph sz="quarter" idx="10"/>
          </p:nvPr>
        </p:nvSpPr>
        <p:spPr>
          <a:xfrm>
            <a:off x="703786" y="1043254"/>
            <a:ext cx="8226854" cy="5093702"/>
          </a:xfrm>
        </p:spPr>
        <p:txBody>
          <a:bodyPr/>
          <a:lstStyle/>
          <a:p>
            <a:pPr marL="285750" indent="-285750">
              <a:lnSpc>
                <a:spcPct val="150000"/>
              </a:lnSpc>
              <a:spcBef>
                <a:spcPts val="600"/>
              </a:spcBef>
              <a:buFont typeface="Arial" panose="020B0604020202020204" pitchFamily="34" charset="0"/>
              <a:buChar char="•"/>
            </a:pPr>
            <a:r>
              <a:rPr lang="en-GB" sz="2800" dirty="0" smtClean="0">
                <a:solidFill>
                  <a:schemeClr val="bg1">
                    <a:lumMod val="50000"/>
                  </a:schemeClr>
                </a:solidFill>
              </a:rPr>
              <a:t>Introduction</a:t>
            </a:r>
          </a:p>
          <a:p>
            <a:pPr marL="285750" indent="-285750">
              <a:lnSpc>
                <a:spcPct val="150000"/>
              </a:lnSpc>
              <a:spcBef>
                <a:spcPts val="600"/>
              </a:spcBef>
              <a:buFont typeface="Arial" panose="020B0604020202020204" pitchFamily="34" charset="0"/>
              <a:buChar char="•"/>
            </a:pPr>
            <a:r>
              <a:rPr lang="en-GB" sz="2800" dirty="0" smtClean="0">
                <a:solidFill>
                  <a:schemeClr val="bg1">
                    <a:lumMod val="50000"/>
                  </a:schemeClr>
                </a:solidFill>
              </a:rPr>
              <a:t>Methodology &amp; Objective</a:t>
            </a:r>
          </a:p>
          <a:p>
            <a:pPr marL="285750" indent="-285750">
              <a:lnSpc>
                <a:spcPct val="150000"/>
              </a:lnSpc>
              <a:spcBef>
                <a:spcPts val="600"/>
              </a:spcBef>
              <a:buFont typeface="Arial" panose="020B0604020202020204" pitchFamily="34" charset="0"/>
              <a:buChar char="•"/>
            </a:pPr>
            <a:r>
              <a:rPr lang="en-GB" sz="2800" dirty="0" smtClean="0">
                <a:solidFill>
                  <a:schemeClr val="bg1">
                    <a:lumMod val="50000"/>
                  </a:schemeClr>
                </a:solidFill>
              </a:rPr>
              <a:t>Test Setup</a:t>
            </a:r>
            <a:endParaRPr lang="en-GB" sz="2800" dirty="0">
              <a:solidFill>
                <a:schemeClr val="bg1">
                  <a:lumMod val="50000"/>
                </a:schemeClr>
              </a:solidFill>
            </a:endParaRPr>
          </a:p>
          <a:p>
            <a:pPr marL="285750" indent="-285750">
              <a:lnSpc>
                <a:spcPct val="150000"/>
              </a:lnSpc>
              <a:spcBef>
                <a:spcPts val="600"/>
              </a:spcBef>
              <a:buFont typeface="Arial" panose="020B0604020202020204" pitchFamily="34" charset="0"/>
              <a:buChar char="•"/>
            </a:pPr>
            <a:r>
              <a:rPr lang="en-US" sz="2800" dirty="0" smtClean="0"/>
              <a:t>Test Results</a:t>
            </a:r>
          </a:p>
          <a:p>
            <a:pPr marL="697230" lvl="1" indent="-285750">
              <a:lnSpc>
                <a:spcPct val="150000"/>
              </a:lnSpc>
              <a:spcBef>
                <a:spcPts val="600"/>
              </a:spcBef>
              <a:buFont typeface="Arial" panose="020B0604020202020204" pitchFamily="34" charset="0"/>
              <a:buChar char="•"/>
            </a:pPr>
            <a:r>
              <a:rPr lang="en-US" sz="2000" dirty="0" smtClean="0">
                <a:solidFill>
                  <a:schemeClr val="bg1">
                    <a:lumMod val="50000"/>
                  </a:schemeClr>
                </a:solidFill>
              </a:rPr>
              <a:t>Validation Tests</a:t>
            </a:r>
          </a:p>
          <a:p>
            <a:pPr marL="697230" lvl="1" indent="-285750">
              <a:lnSpc>
                <a:spcPct val="150000"/>
              </a:lnSpc>
              <a:spcBef>
                <a:spcPts val="0"/>
              </a:spcBef>
              <a:buFont typeface="Arial" panose="020B0604020202020204" pitchFamily="34" charset="0"/>
              <a:buChar char="•"/>
            </a:pPr>
            <a:r>
              <a:rPr lang="en-US" sz="2000" dirty="0" smtClean="0"/>
              <a:t>Temperature Cycling (ongoing)</a:t>
            </a:r>
          </a:p>
          <a:p>
            <a:pPr marL="697230" lvl="1" indent="-285750">
              <a:lnSpc>
                <a:spcPct val="150000"/>
              </a:lnSpc>
              <a:spcBef>
                <a:spcPts val="0"/>
              </a:spcBef>
              <a:buFont typeface="Arial" panose="020B0604020202020204" pitchFamily="34" charset="0"/>
              <a:buChar char="•"/>
            </a:pPr>
            <a:r>
              <a:rPr lang="en-US" sz="2000" dirty="0" smtClean="0"/>
              <a:t>Run-In (ongoing)</a:t>
            </a:r>
            <a:endParaRPr lang="en-US" sz="2400" dirty="0" smtClean="0"/>
          </a:p>
          <a:p>
            <a:pPr marL="285750" indent="-285750">
              <a:lnSpc>
                <a:spcPct val="150000"/>
              </a:lnSpc>
              <a:spcBef>
                <a:spcPts val="600"/>
              </a:spcBef>
              <a:buFont typeface="Arial" panose="020B0604020202020204" pitchFamily="34" charset="0"/>
              <a:buChar char="•"/>
            </a:pPr>
            <a:r>
              <a:rPr lang="en-US" sz="2800" dirty="0" smtClean="0">
                <a:solidFill>
                  <a:schemeClr val="bg1">
                    <a:lumMod val="50000"/>
                  </a:schemeClr>
                </a:solidFill>
              </a:rPr>
              <a:t>Summary &amp; Outlook</a:t>
            </a:r>
            <a:endParaRPr lang="en-GB" sz="2800" dirty="0" smtClean="0">
              <a:solidFill>
                <a:schemeClr val="bg1">
                  <a:lumMod val="50000"/>
                </a:schemeClr>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6464" y="184048"/>
            <a:ext cx="3195456" cy="2396592"/>
          </a:xfrm>
          <a:prstGeom prst="rect">
            <a:avLst/>
          </a:prstGeom>
          <a:ln>
            <a:solidFill>
              <a:srgbClr val="000000"/>
            </a:solidFill>
          </a:ln>
          <a:effectLst>
            <a:outerShdw blurRad="50800" dist="38100" dir="13500000" algn="br" rotWithShape="0">
              <a:prstClr val="black">
                <a:alpha val="40000"/>
              </a:prstClr>
            </a:outerShdw>
          </a:effectLst>
        </p:spPr>
      </p:pic>
      <p:sp>
        <p:nvSpPr>
          <p:cNvPr id="8" name="TextBox 7"/>
          <p:cNvSpPr txBox="1"/>
          <p:nvPr/>
        </p:nvSpPr>
        <p:spPr>
          <a:xfrm>
            <a:off x="5816464" y="2596494"/>
            <a:ext cx="3195456" cy="923330"/>
          </a:xfrm>
          <a:prstGeom prst="rect">
            <a:avLst/>
          </a:prstGeom>
          <a:noFill/>
        </p:spPr>
        <p:txBody>
          <a:bodyPr wrap="square" rtlCol="0">
            <a:spAutoFit/>
          </a:bodyPr>
          <a:lstStyle/>
          <a:p>
            <a:r>
              <a:rPr lang="en-US" dirty="0" smtClean="0">
                <a:solidFill>
                  <a:srgbClr val="000000"/>
                </a:solidFill>
              </a:rPr>
              <a:t>100°C: Raising tension with raising temperature in front of the climatic chamber </a:t>
            </a:r>
            <a:r>
              <a:rPr lang="en-US" dirty="0" smtClean="0">
                <a:solidFill>
                  <a:srgbClr val="000000"/>
                </a:solidFill>
                <a:sym typeface="Wingdings" panose="05000000000000000000" pitchFamily="2" charset="2"/>
              </a:rPr>
              <a:t></a:t>
            </a:r>
            <a:endParaRPr lang="en-GB" dirty="0">
              <a:solidFill>
                <a:srgbClr val="000000"/>
              </a:solidFill>
            </a:endParaRPr>
          </a:p>
        </p:txBody>
      </p:sp>
    </p:spTree>
    <p:extLst>
      <p:ext uri="{BB962C8B-B14F-4D97-AF65-F5344CB8AC3E}">
        <p14:creationId xmlns:p14="http://schemas.microsoft.com/office/powerpoint/2010/main" val="6250723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18</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Screening &amp; Reliability</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1997" y="1618871"/>
            <a:ext cx="6957259" cy="4139839"/>
          </a:xfrm>
          <a:prstGeom prst="rect">
            <a:avLst/>
          </a:prstGeom>
          <a:noFill/>
        </p:spPr>
      </p:pic>
      <p:sp>
        <p:nvSpPr>
          <p:cNvPr id="10" name="Rectangle 9"/>
          <p:cNvSpPr/>
          <p:nvPr/>
        </p:nvSpPr>
        <p:spPr>
          <a:xfrm>
            <a:off x="417803" y="993352"/>
            <a:ext cx="8354722" cy="338554"/>
          </a:xfrm>
          <a:prstGeom prst="rect">
            <a:avLst/>
          </a:prstGeom>
        </p:spPr>
        <p:txBody>
          <a:bodyPr wrap="square">
            <a:spAutoFit/>
          </a:bodyPr>
          <a:lstStyle/>
          <a:p>
            <a:pPr algn="just">
              <a:spcAft>
                <a:spcPts val="5400"/>
              </a:spcAft>
            </a:pPr>
            <a:r>
              <a:rPr lang="en-US" sz="1600" u="sng" dirty="0" smtClean="0">
                <a:solidFill>
                  <a:srgbClr val="000000"/>
                </a:solidFill>
              </a:rPr>
              <a:t>The bathtub curve:</a:t>
            </a:r>
          </a:p>
        </p:txBody>
      </p:sp>
    </p:spTree>
    <p:extLst>
      <p:ext uri="{BB962C8B-B14F-4D97-AF65-F5344CB8AC3E}">
        <p14:creationId xmlns:p14="http://schemas.microsoft.com/office/powerpoint/2010/main" val="16603900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19</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Screening &amp; Reliability</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pic>
        <p:nvPicPr>
          <p:cNvPr id="30" name="Picture 2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4439" y="866006"/>
            <a:ext cx="2605874" cy="1550372"/>
          </a:xfrm>
          <a:prstGeom prst="rect">
            <a:avLst/>
          </a:prstGeom>
          <a:noFill/>
        </p:spPr>
      </p:pic>
      <p:sp>
        <p:nvSpPr>
          <p:cNvPr id="31" name="Rectangle 30"/>
          <p:cNvSpPr/>
          <p:nvPr/>
        </p:nvSpPr>
        <p:spPr>
          <a:xfrm>
            <a:off x="6334439" y="861537"/>
            <a:ext cx="647409" cy="1455780"/>
          </a:xfrm>
          <a:prstGeom prst="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Rectangle 31"/>
          <p:cNvSpPr/>
          <p:nvPr/>
        </p:nvSpPr>
        <p:spPr>
          <a:xfrm>
            <a:off x="472440" y="4233657"/>
            <a:ext cx="1059180" cy="792071"/>
          </a:xfrm>
          <a:prstGeom prst="rect">
            <a:avLst/>
          </a:prstGeom>
          <a:solidFill>
            <a:srgbClr val="007FF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rgbClr val="000000"/>
                </a:solidFill>
              </a:rPr>
              <a:t>Temperature</a:t>
            </a:r>
          </a:p>
          <a:p>
            <a:pPr algn="ctr"/>
            <a:r>
              <a:rPr lang="en-GB" sz="1200" dirty="0" smtClean="0">
                <a:solidFill>
                  <a:srgbClr val="000000"/>
                </a:solidFill>
              </a:rPr>
              <a:t>Cycling</a:t>
            </a:r>
          </a:p>
        </p:txBody>
      </p:sp>
      <p:sp>
        <p:nvSpPr>
          <p:cNvPr id="33" name="Rectangle 32"/>
          <p:cNvSpPr/>
          <p:nvPr/>
        </p:nvSpPr>
        <p:spPr>
          <a:xfrm>
            <a:off x="1531619" y="4233657"/>
            <a:ext cx="7155181" cy="792071"/>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rgbClr val="000000"/>
                </a:solidFill>
              </a:rPr>
              <a:t>Run-In </a:t>
            </a:r>
          </a:p>
          <a:p>
            <a:pPr algn="ctr"/>
            <a:r>
              <a:rPr lang="en-GB" sz="1200" dirty="0" smtClean="0">
                <a:solidFill>
                  <a:srgbClr val="000000"/>
                </a:solidFill>
              </a:rPr>
              <a:t>at constant (operational) conditions</a:t>
            </a:r>
            <a:endParaRPr lang="en-GB" sz="1200" dirty="0">
              <a:solidFill>
                <a:srgbClr val="000000"/>
              </a:solidFill>
            </a:endParaRPr>
          </a:p>
        </p:txBody>
      </p:sp>
      <p:pic>
        <p:nvPicPr>
          <p:cNvPr id="34" name="Picture 33"/>
          <p:cNvPicPr>
            <a:picLocks noChangeAspect="1"/>
          </p:cNvPicPr>
          <p:nvPr/>
        </p:nvPicPr>
        <p:blipFill rotWithShape="1">
          <a:blip r:embed="rId4"/>
          <a:srcRect l="9120" t="11298" r="4734" b="21132"/>
          <a:stretch/>
        </p:blipFill>
        <p:spPr>
          <a:xfrm>
            <a:off x="472440" y="3438899"/>
            <a:ext cx="1041556" cy="403366"/>
          </a:xfrm>
          <a:prstGeom prst="rect">
            <a:avLst/>
          </a:prstGeom>
        </p:spPr>
      </p:pic>
      <p:sp>
        <p:nvSpPr>
          <p:cNvPr id="35" name="Lightning Bolt 34"/>
          <p:cNvSpPr/>
          <p:nvPr/>
        </p:nvSpPr>
        <p:spPr>
          <a:xfrm>
            <a:off x="472440" y="5198336"/>
            <a:ext cx="158763" cy="244480"/>
          </a:xfrm>
          <a:prstGeom prst="lightningBolt">
            <a:avLst/>
          </a:prstGeom>
          <a:solidFill>
            <a:srgbClr val="C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Lightning Bolt 35"/>
          <p:cNvSpPr/>
          <p:nvPr/>
        </p:nvSpPr>
        <p:spPr>
          <a:xfrm>
            <a:off x="565150" y="5196977"/>
            <a:ext cx="158763" cy="244480"/>
          </a:xfrm>
          <a:prstGeom prst="lightningBolt">
            <a:avLst/>
          </a:prstGeom>
          <a:solidFill>
            <a:srgbClr val="C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Lightning Bolt 36"/>
          <p:cNvSpPr/>
          <p:nvPr/>
        </p:nvSpPr>
        <p:spPr>
          <a:xfrm>
            <a:off x="702310" y="5198567"/>
            <a:ext cx="158763" cy="244480"/>
          </a:xfrm>
          <a:prstGeom prst="lightningBolt">
            <a:avLst/>
          </a:prstGeom>
          <a:solidFill>
            <a:srgbClr val="C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Lightning Bolt 37"/>
          <p:cNvSpPr/>
          <p:nvPr/>
        </p:nvSpPr>
        <p:spPr>
          <a:xfrm>
            <a:off x="873131" y="5196977"/>
            <a:ext cx="158763" cy="244480"/>
          </a:xfrm>
          <a:prstGeom prst="lightningBolt">
            <a:avLst/>
          </a:prstGeom>
          <a:solidFill>
            <a:srgbClr val="C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Lightning Bolt 38"/>
          <p:cNvSpPr/>
          <p:nvPr/>
        </p:nvSpPr>
        <p:spPr>
          <a:xfrm>
            <a:off x="1095381" y="5196977"/>
            <a:ext cx="158763" cy="244480"/>
          </a:xfrm>
          <a:prstGeom prst="lightningBolt">
            <a:avLst/>
          </a:prstGeom>
          <a:solidFill>
            <a:srgbClr val="C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Lightning Bolt 39"/>
          <p:cNvSpPr/>
          <p:nvPr/>
        </p:nvSpPr>
        <p:spPr>
          <a:xfrm>
            <a:off x="1392076" y="5191089"/>
            <a:ext cx="158763" cy="244480"/>
          </a:xfrm>
          <a:prstGeom prst="lightningBolt">
            <a:avLst/>
          </a:prstGeom>
          <a:solidFill>
            <a:srgbClr val="C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Lightning Bolt 40"/>
          <p:cNvSpPr/>
          <p:nvPr/>
        </p:nvSpPr>
        <p:spPr>
          <a:xfrm>
            <a:off x="2622071" y="5191089"/>
            <a:ext cx="158763" cy="244480"/>
          </a:xfrm>
          <a:prstGeom prst="lightningBolt">
            <a:avLst/>
          </a:prstGeom>
          <a:solidFill>
            <a:srgbClr val="C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Lightning Bolt 41"/>
          <p:cNvSpPr/>
          <p:nvPr/>
        </p:nvSpPr>
        <p:spPr>
          <a:xfrm>
            <a:off x="4885211" y="5191089"/>
            <a:ext cx="158763" cy="244480"/>
          </a:xfrm>
          <a:prstGeom prst="lightningBolt">
            <a:avLst/>
          </a:prstGeom>
          <a:solidFill>
            <a:srgbClr val="C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5" name="Straight Arrow Connector 44"/>
          <p:cNvCxnSpPr>
            <a:cxnSpLocks noChangeAspect="1"/>
          </p:cNvCxnSpPr>
          <p:nvPr/>
        </p:nvCxnSpPr>
        <p:spPr>
          <a:xfrm>
            <a:off x="4031971" y="3267075"/>
            <a:ext cx="0" cy="584094"/>
          </a:xfrm>
          <a:prstGeom prst="straightConnector1">
            <a:avLst/>
          </a:prstGeom>
          <a:ln>
            <a:solidFill>
              <a:srgbClr val="007FF2"/>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cxnSpLocks noChangeAspect="1"/>
          </p:cNvCxnSpPr>
          <p:nvPr/>
        </p:nvCxnSpPr>
        <p:spPr>
          <a:xfrm rot="8100000">
            <a:off x="4353914" y="3064771"/>
            <a:ext cx="1554480" cy="1554480"/>
          </a:xfrm>
          <a:prstGeom prst="straightConnector1">
            <a:avLst/>
          </a:prstGeom>
          <a:ln>
            <a:solidFill>
              <a:srgbClr val="007FF2"/>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cxnSpLocks noChangeAspect="1"/>
          </p:cNvCxnSpPr>
          <p:nvPr/>
        </p:nvCxnSpPr>
        <p:spPr>
          <a:xfrm rot="8100000">
            <a:off x="4434858" y="2979834"/>
            <a:ext cx="1280160" cy="1280160"/>
          </a:xfrm>
          <a:prstGeom prst="straightConnector1">
            <a:avLst/>
          </a:prstGeom>
          <a:ln>
            <a:solidFill>
              <a:srgbClr val="007FF2"/>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48" name="Rectangle 47"/>
          <p:cNvSpPr/>
          <p:nvPr/>
        </p:nvSpPr>
        <p:spPr>
          <a:xfrm>
            <a:off x="417803" y="993352"/>
            <a:ext cx="5500859" cy="984885"/>
          </a:xfrm>
          <a:prstGeom prst="rect">
            <a:avLst/>
          </a:prstGeom>
        </p:spPr>
        <p:txBody>
          <a:bodyPr wrap="square">
            <a:spAutoFit/>
          </a:bodyPr>
          <a:lstStyle/>
          <a:p>
            <a:pPr marL="285750" indent="-285750" algn="just">
              <a:spcAft>
                <a:spcPts val="1200"/>
              </a:spcAft>
              <a:buFont typeface="Arial" panose="020B0604020202020204" pitchFamily="34" charset="0"/>
              <a:buChar char="•"/>
            </a:pPr>
            <a:r>
              <a:rPr lang="en-US" sz="1600" dirty="0" smtClean="0">
                <a:solidFill>
                  <a:srgbClr val="000000"/>
                </a:solidFill>
              </a:rPr>
              <a:t>Temperature cycling and Run-In to screen for early life failures and to assess the (minimum) reliability</a:t>
            </a:r>
          </a:p>
          <a:p>
            <a:pPr marL="285750" indent="-285750" algn="just">
              <a:spcAft>
                <a:spcPts val="1200"/>
              </a:spcAft>
              <a:buFont typeface="Arial" panose="020B0604020202020204" pitchFamily="34" charset="0"/>
              <a:buChar char="•"/>
            </a:pPr>
            <a:r>
              <a:rPr lang="en-US" sz="1600" dirty="0" smtClean="0">
                <a:solidFill>
                  <a:srgbClr val="000000"/>
                </a:solidFill>
              </a:rPr>
              <a:t>Strategy comprises two steps:</a:t>
            </a:r>
          </a:p>
        </p:txBody>
      </p:sp>
      <p:sp>
        <p:nvSpPr>
          <p:cNvPr id="49" name="Rectangle 48"/>
          <p:cNvSpPr/>
          <p:nvPr/>
        </p:nvSpPr>
        <p:spPr>
          <a:xfrm>
            <a:off x="417598" y="2027807"/>
            <a:ext cx="7767777" cy="738664"/>
          </a:xfrm>
          <a:prstGeom prst="rect">
            <a:avLst/>
          </a:prstGeom>
        </p:spPr>
        <p:txBody>
          <a:bodyPr wrap="square">
            <a:spAutoFit/>
          </a:bodyPr>
          <a:lstStyle/>
          <a:p>
            <a:pPr marL="800100" lvl="1" indent="-342900" algn="just">
              <a:spcAft>
                <a:spcPts val="1200"/>
              </a:spcAft>
              <a:buFont typeface="+mj-lt"/>
              <a:buAutoNum type="arabicParenR"/>
            </a:pPr>
            <a:r>
              <a:rPr lang="en-US" sz="1600" dirty="0" smtClean="0">
                <a:solidFill>
                  <a:srgbClr val="000000"/>
                </a:solidFill>
              </a:rPr>
              <a:t>Temperature cycling to raise stress level</a:t>
            </a:r>
            <a:r>
              <a:rPr lang="en-US" sz="1600" dirty="0">
                <a:solidFill>
                  <a:srgbClr val="000000"/>
                </a:solidFill>
              </a:rPr>
              <a:t> </a:t>
            </a:r>
            <a:endParaRPr lang="en-US" sz="1600" dirty="0" smtClean="0">
              <a:solidFill>
                <a:srgbClr val="000000"/>
              </a:solidFill>
            </a:endParaRPr>
          </a:p>
          <a:p>
            <a:pPr marL="800100" lvl="1" indent="-342900" algn="just">
              <a:spcAft>
                <a:spcPts val="1200"/>
              </a:spcAft>
              <a:buFont typeface="+mj-lt"/>
              <a:buAutoNum type="arabicParenR"/>
            </a:pPr>
            <a:r>
              <a:rPr lang="en-US" sz="1600" dirty="0" smtClean="0">
                <a:solidFill>
                  <a:srgbClr val="000000"/>
                </a:solidFill>
              </a:rPr>
              <a:t>Constant conditions to accumulate time &amp; gain confidence</a:t>
            </a:r>
            <a:endParaRPr lang="en-US" sz="1600" dirty="0">
              <a:solidFill>
                <a:srgbClr val="000000"/>
              </a:solidFill>
            </a:endParaRPr>
          </a:p>
        </p:txBody>
      </p:sp>
    </p:spTree>
    <p:extLst>
      <p:ext uri="{BB962C8B-B14F-4D97-AF65-F5344CB8AC3E}">
        <p14:creationId xmlns:p14="http://schemas.microsoft.com/office/powerpoint/2010/main" val="281412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500"/>
                                        <p:tgtEl>
                                          <p:spTgt spid="47"/>
                                        </p:tgtEl>
                                      </p:cBhvr>
                                    </p:animEffect>
                                  </p:childTnLst>
                                </p:cTn>
                              </p:par>
                              <p:par>
                                <p:cTn id="19" presetID="10" presetClass="entr" presetSubtype="0"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par>
                                <p:cTn id="22" presetID="10" presetClass="entr" presetSubtype="0" fill="hold" nodeType="with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fade">
                                      <p:cBhvr>
                                        <p:cTn id="24" dur="500"/>
                                        <p:tgtEl>
                                          <p:spTgt spid="4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500"/>
                                        <p:tgtEl>
                                          <p:spTgt spid="3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5" grpId="0" animBg="1"/>
      <p:bldP spid="36" grpId="0" animBg="1"/>
      <p:bldP spid="37" grpId="0" animBg="1"/>
      <p:bldP spid="38" grpId="0" animBg="1"/>
      <p:bldP spid="39" grpId="0" animBg="1"/>
      <p:bldP spid="40" grpId="0" animBg="1"/>
      <p:bldP spid="41" grpId="0" animBg="1"/>
      <p:bldP spid="4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3" name="Footer Placeholder 2"/>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smtClean="0">
              <a:solidFill>
                <a:schemeClr val="bg1"/>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Content Placeholder 4"/>
          <p:cNvSpPr>
            <a:spLocks noGrp="1"/>
          </p:cNvSpPr>
          <p:nvPr>
            <p:ph sz="quarter" idx="10"/>
          </p:nvPr>
        </p:nvSpPr>
        <p:spPr>
          <a:xfrm>
            <a:off x="703786" y="1043254"/>
            <a:ext cx="8226854" cy="5093702"/>
          </a:xfrm>
        </p:spPr>
        <p:txBody>
          <a:bodyPr/>
          <a:lstStyle/>
          <a:p>
            <a:pPr marL="285750" indent="-285750">
              <a:lnSpc>
                <a:spcPct val="150000"/>
              </a:lnSpc>
              <a:spcBef>
                <a:spcPts val="600"/>
              </a:spcBef>
              <a:buFont typeface="Arial" panose="020B0604020202020204" pitchFamily="34" charset="0"/>
              <a:buChar char="•"/>
            </a:pPr>
            <a:r>
              <a:rPr lang="en-GB" sz="2800" dirty="0" smtClean="0"/>
              <a:t>Introduction</a:t>
            </a:r>
          </a:p>
          <a:p>
            <a:pPr marL="285750" indent="-285750">
              <a:lnSpc>
                <a:spcPct val="150000"/>
              </a:lnSpc>
              <a:spcBef>
                <a:spcPts val="600"/>
              </a:spcBef>
              <a:buFont typeface="Arial" panose="020B0604020202020204" pitchFamily="34" charset="0"/>
              <a:buChar char="•"/>
            </a:pPr>
            <a:r>
              <a:rPr lang="en-GB" sz="2800" dirty="0" smtClean="0"/>
              <a:t>Methodology &amp; Objective</a:t>
            </a:r>
          </a:p>
          <a:p>
            <a:pPr marL="285750" indent="-285750">
              <a:lnSpc>
                <a:spcPct val="150000"/>
              </a:lnSpc>
              <a:spcBef>
                <a:spcPts val="600"/>
              </a:spcBef>
              <a:buFont typeface="Arial" panose="020B0604020202020204" pitchFamily="34" charset="0"/>
              <a:buChar char="•"/>
            </a:pPr>
            <a:r>
              <a:rPr lang="en-GB" sz="2800" dirty="0" smtClean="0"/>
              <a:t>Test Setup</a:t>
            </a:r>
            <a:endParaRPr lang="en-GB" sz="2800" dirty="0"/>
          </a:p>
          <a:p>
            <a:pPr marL="285750" indent="-285750">
              <a:lnSpc>
                <a:spcPct val="150000"/>
              </a:lnSpc>
              <a:spcBef>
                <a:spcPts val="600"/>
              </a:spcBef>
              <a:buFont typeface="Arial" panose="020B0604020202020204" pitchFamily="34" charset="0"/>
              <a:buChar char="•"/>
            </a:pPr>
            <a:r>
              <a:rPr lang="en-US" sz="2800" dirty="0" smtClean="0"/>
              <a:t>Test Results</a:t>
            </a:r>
          </a:p>
          <a:p>
            <a:pPr marL="697230" lvl="1" indent="-285750">
              <a:lnSpc>
                <a:spcPct val="150000"/>
              </a:lnSpc>
              <a:spcBef>
                <a:spcPts val="600"/>
              </a:spcBef>
              <a:buFont typeface="Arial" panose="020B0604020202020204" pitchFamily="34" charset="0"/>
              <a:buChar char="•"/>
            </a:pPr>
            <a:r>
              <a:rPr lang="en-US" sz="2000" dirty="0" smtClean="0"/>
              <a:t>Validation Tests</a:t>
            </a:r>
          </a:p>
          <a:p>
            <a:pPr marL="697230" lvl="1" indent="-285750">
              <a:lnSpc>
                <a:spcPct val="150000"/>
              </a:lnSpc>
              <a:spcBef>
                <a:spcPts val="0"/>
              </a:spcBef>
              <a:buFont typeface="Arial" panose="020B0604020202020204" pitchFamily="34" charset="0"/>
              <a:buChar char="•"/>
            </a:pPr>
            <a:r>
              <a:rPr lang="en-US" sz="2000" dirty="0" smtClean="0"/>
              <a:t>Temperature Cycling (ongoing)</a:t>
            </a:r>
          </a:p>
          <a:p>
            <a:pPr marL="697230" lvl="1" indent="-285750">
              <a:lnSpc>
                <a:spcPct val="150000"/>
              </a:lnSpc>
              <a:spcBef>
                <a:spcPts val="0"/>
              </a:spcBef>
              <a:buFont typeface="Arial" panose="020B0604020202020204" pitchFamily="34" charset="0"/>
              <a:buChar char="•"/>
            </a:pPr>
            <a:r>
              <a:rPr lang="en-US" sz="2000" dirty="0" smtClean="0"/>
              <a:t>Run-In (ongoing)</a:t>
            </a:r>
            <a:endParaRPr lang="en-US" sz="2400" dirty="0" smtClean="0"/>
          </a:p>
          <a:p>
            <a:pPr marL="285750" indent="-285750">
              <a:lnSpc>
                <a:spcPct val="150000"/>
              </a:lnSpc>
              <a:spcBef>
                <a:spcPts val="600"/>
              </a:spcBef>
              <a:buFont typeface="Arial" panose="020B0604020202020204" pitchFamily="34" charset="0"/>
              <a:buChar char="•"/>
            </a:pPr>
            <a:r>
              <a:rPr lang="en-US" sz="2800" dirty="0" smtClean="0"/>
              <a:t>Summary &amp; Outlook</a:t>
            </a:r>
            <a:endParaRPr lang="en-GB" sz="2800" dirty="0" smtClean="0"/>
          </a:p>
        </p:txBody>
      </p:sp>
    </p:spTree>
    <p:extLst>
      <p:ext uri="{BB962C8B-B14F-4D97-AF65-F5344CB8AC3E}">
        <p14:creationId xmlns:p14="http://schemas.microsoft.com/office/powerpoint/2010/main" val="38023065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20</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Temperature Cycling</a:t>
            </a:r>
          </a:p>
        </p:txBody>
      </p:sp>
      <p:sp>
        <p:nvSpPr>
          <p:cNvPr id="8" name="Rectangle 7"/>
          <p:cNvSpPr/>
          <p:nvPr/>
        </p:nvSpPr>
        <p:spPr>
          <a:xfrm>
            <a:off x="417803" y="933192"/>
            <a:ext cx="8354722" cy="2893100"/>
          </a:xfrm>
          <a:prstGeom prst="rect">
            <a:avLst/>
          </a:prstGeom>
        </p:spPr>
        <p:txBody>
          <a:bodyPr wrap="square">
            <a:spAutoFit/>
          </a:bodyPr>
          <a:lstStyle/>
          <a:p>
            <a:pPr algn="just">
              <a:spcAft>
                <a:spcPts val="1800"/>
              </a:spcAft>
            </a:pPr>
            <a:r>
              <a:rPr lang="en-GB" sz="1600" dirty="0" smtClean="0">
                <a:solidFill>
                  <a:srgbClr val="000000"/>
                </a:solidFill>
              </a:rPr>
              <a:t>Temperature cycling to raise stress:</a:t>
            </a:r>
            <a:endParaRPr lang="en-GB" sz="1600" i="1" dirty="0">
              <a:solidFill>
                <a:srgbClr val="000000"/>
              </a:solidFill>
            </a:endParaRPr>
          </a:p>
          <a:p>
            <a:pPr marL="742950" lvl="1" indent="-285750" algn="just">
              <a:spcAft>
                <a:spcPts val="1200"/>
              </a:spcAft>
              <a:buFont typeface="Arial" panose="020B0604020202020204" pitchFamily="34" charset="0"/>
              <a:buChar char="•"/>
            </a:pPr>
            <a:r>
              <a:rPr lang="en-US" sz="1600" dirty="0">
                <a:solidFill>
                  <a:srgbClr val="000000"/>
                </a:solidFill>
              </a:rPr>
              <a:t>No. of cycles: </a:t>
            </a:r>
            <a:r>
              <a:rPr lang="en-US" sz="1600" dirty="0" smtClean="0">
                <a:solidFill>
                  <a:srgbClr val="000000"/>
                </a:solidFill>
              </a:rPr>
              <a:t>	</a:t>
            </a:r>
            <a:r>
              <a:rPr lang="en-US" sz="1600" b="1" dirty="0" smtClean="0">
                <a:solidFill>
                  <a:srgbClr val="000000"/>
                </a:solidFill>
              </a:rPr>
              <a:t>30</a:t>
            </a:r>
            <a:endParaRPr lang="en-US" sz="1600" b="1" dirty="0">
              <a:solidFill>
                <a:srgbClr val="000000"/>
              </a:solidFill>
            </a:endParaRPr>
          </a:p>
          <a:p>
            <a:pPr marL="742950" lvl="1" indent="-285750" algn="just">
              <a:spcAft>
                <a:spcPts val="1200"/>
              </a:spcAft>
              <a:buFont typeface="Arial" panose="020B0604020202020204" pitchFamily="34" charset="0"/>
              <a:buChar char="•"/>
            </a:pPr>
            <a:r>
              <a:rPr lang="en-US" sz="1600" dirty="0">
                <a:solidFill>
                  <a:srgbClr val="000000"/>
                </a:solidFill>
              </a:rPr>
              <a:t>Range: 		</a:t>
            </a:r>
            <a:r>
              <a:rPr lang="en-US" sz="1600" b="1" dirty="0">
                <a:solidFill>
                  <a:srgbClr val="000000"/>
                </a:solidFill>
              </a:rPr>
              <a:t>5 to 50 °C</a:t>
            </a:r>
          </a:p>
          <a:p>
            <a:pPr marL="742950" lvl="1" indent="-285750" algn="just">
              <a:spcAft>
                <a:spcPts val="1200"/>
              </a:spcAft>
              <a:buFont typeface="Arial" panose="020B0604020202020204" pitchFamily="34" charset="0"/>
              <a:buChar char="•"/>
            </a:pPr>
            <a:r>
              <a:rPr lang="en-US" sz="1600" dirty="0">
                <a:solidFill>
                  <a:srgbClr val="000000"/>
                </a:solidFill>
              </a:rPr>
              <a:t>Rate of change:	</a:t>
            </a:r>
            <a:r>
              <a:rPr lang="en-US" sz="1600" b="1" dirty="0">
                <a:solidFill>
                  <a:srgbClr val="000000"/>
                </a:solidFill>
              </a:rPr>
              <a:t>5°C/min</a:t>
            </a:r>
            <a:r>
              <a:rPr lang="en-US" sz="1600" dirty="0">
                <a:solidFill>
                  <a:srgbClr val="000000"/>
                </a:solidFill>
              </a:rPr>
              <a:t> </a:t>
            </a:r>
          </a:p>
          <a:p>
            <a:pPr marL="742950" lvl="1" indent="-285750" algn="just">
              <a:spcAft>
                <a:spcPts val="1200"/>
              </a:spcAft>
              <a:buFont typeface="Arial" panose="020B0604020202020204" pitchFamily="34" charset="0"/>
              <a:buChar char="•"/>
            </a:pPr>
            <a:r>
              <a:rPr lang="en-US" sz="1600" dirty="0">
                <a:solidFill>
                  <a:srgbClr val="000000"/>
                </a:solidFill>
              </a:rPr>
              <a:t>Dwell:		</a:t>
            </a:r>
            <a:r>
              <a:rPr lang="en-US" sz="1600" b="1" dirty="0">
                <a:solidFill>
                  <a:srgbClr val="000000"/>
                </a:solidFill>
              </a:rPr>
              <a:t>12 min</a:t>
            </a:r>
          </a:p>
          <a:p>
            <a:pPr marL="742950" lvl="1" indent="-285750" algn="just">
              <a:spcAft>
                <a:spcPts val="1200"/>
              </a:spcAft>
              <a:buFont typeface="Arial" panose="020B0604020202020204" pitchFamily="34" charset="0"/>
              <a:buChar char="•"/>
            </a:pPr>
            <a:r>
              <a:rPr lang="en-US" sz="1600" dirty="0">
                <a:solidFill>
                  <a:srgbClr val="000000"/>
                </a:solidFill>
              </a:rPr>
              <a:t>Rel. humidity:	</a:t>
            </a:r>
            <a:r>
              <a:rPr lang="en-US" sz="1600" b="1" dirty="0">
                <a:solidFill>
                  <a:srgbClr val="000000"/>
                </a:solidFill>
              </a:rPr>
              <a:t>~20%</a:t>
            </a:r>
            <a:r>
              <a:rPr lang="en-US" sz="1600" dirty="0">
                <a:solidFill>
                  <a:srgbClr val="000000"/>
                </a:solidFill>
              </a:rPr>
              <a:t>	! Short peaks of 90% RH, no </a:t>
            </a:r>
            <a:r>
              <a:rPr lang="en-US" sz="1600" dirty="0" smtClean="0">
                <a:solidFill>
                  <a:srgbClr val="000000"/>
                </a:solidFill>
              </a:rPr>
              <a:t>condensation</a:t>
            </a:r>
          </a:p>
          <a:p>
            <a:pPr marL="742950" lvl="1" indent="-285750" algn="just">
              <a:spcAft>
                <a:spcPts val="2400"/>
              </a:spcAft>
              <a:buFont typeface="Arial" panose="020B0604020202020204" pitchFamily="34" charset="0"/>
              <a:buChar char="•"/>
            </a:pPr>
            <a:r>
              <a:rPr lang="en-US" sz="1600" dirty="0" smtClean="0">
                <a:solidFill>
                  <a:srgbClr val="000000"/>
                </a:solidFill>
              </a:rPr>
              <a:t>Total time:		</a:t>
            </a:r>
            <a:r>
              <a:rPr lang="en-US" sz="1600" b="1" dirty="0" smtClean="0">
                <a:solidFill>
                  <a:srgbClr val="000000"/>
                </a:solidFill>
              </a:rPr>
              <a:t>22 h</a:t>
            </a:r>
            <a:endParaRPr lang="en-US" sz="1600" b="1" dirty="0">
              <a:solidFill>
                <a:srgbClr val="000000"/>
              </a:solidFill>
            </a:endParaRP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pic>
        <p:nvPicPr>
          <p:cNvPr id="10" name="Picture 9"/>
          <p:cNvPicPr>
            <a:picLocks noChangeAspect="1"/>
          </p:cNvPicPr>
          <p:nvPr/>
        </p:nvPicPr>
        <p:blipFill rotWithShape="1">
          <a:blip r:embed="rId3" cstate="screen">
            <a:extLst>
              <a:ext uri="{28A0092B-C50C-407E-A947-70E740481C1C}">
                <a14:useLocalDpi xmlns:a14="http://schemas.microsoft.com/office/drawing/2010/main"/>
              </a:ext>
            </a:extLst>
          </a:blip>
          <a:srcRect l="4091" t="16266" r="3365" b="25400"/>
          <a:stretch/>
        </p:blipFill>
        <p:spPr>
          <a:xfrm>
            <a:off x="103690" y="3941053"/>
            <a:ext cx="4430210" cy="2161318"/>
          </a:xfrm>
          <a:prstGeom prst="rect">
            <a:avLst/>
          </a:prstGeom>
        </p:spPr>
      </p:pic>
      <p:pic>
        <p:nvPicPr>
          <p:cNvPr id="11" name="Picture 10"/>
          <p:cNvPicPr>
            <a:picLocks noChangeAspect="1"/>
          </p:cNvPicPr>
          <p:nvPr/>
        </p:nvPicPr>
        <p:blipFill rotWithShape="1">
          <a:blip r:embed="rId4" cstate="screen">
            <a:extLst>
              <a:ext uri="{28A0092B-C50C-407E-A947-70E740481C1C}">
                <a14:useLocalDpi xmlns:a14="http://schemas.microsoft.com/office/drawing/2010/main"/>
              </a:ext>
            </a:extLst>
          </a:blip>
          <a:srcRect l="4688" t="16883" r="4815" b="25841"/>
          <a:stretch/>
        </p:blipFill>
        <p:spPr>
          <a:xfrm>
            <a:off x="4665877" y="3959372"/>
            <a:ext cx="4397117" cy="2147030"/>
          </a:xfrm>
          <a:prstGeom prst="rect">
            <a:avLst/>
          </a:prstGeom>
        </p:spPr>
      </p:pic>
      <p:graphicFrame>
        <p:nvGraphicFramePr>
          <p:cNvPr id="12" name="Chart 11"/>
          <p:cNvGraphicFramePr>
            <a:graphicFrameLocks/>
          </p:cNvGraphicFramePr>
          <p:nvPr>
            <p:extLst>
              <p:ext uri="{D42A27DB-BD31-4B8C-83A1-F6EECF244321}">
                <p14:modId xmlns:p14="http://schemas.microsoft.com/office/powerpoint/2010/main" val="3254703718"/>
              </p:ext>
            </p:extLst>
          </p:nvPr>
        </p:nvGraphicFramePr>
        <p:xfrm>
          <a:off x="4533900" y="933192"/>
          <a:ext cx="4343400" cy="232541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3194091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21</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Temperature Cycling</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11" name="Rectangle 10"/>
          <p:cNvSpPr/>
          <p:nvPr/>
        </p:nvSpPr>
        <p:spPr>
          <a:xfrm>
            <a:off x="417803" y="945224"/>
            <a:ext cx="8268997" cy="5024452"/>
          </a:xfrm>
          <a:prstGeom prst="rect">
            <a:avLst/>
          </a:prstGeom>
        </p:spPr>
        <p:txBody>
          <a:bodyPr wrap="square">
            <a:spAutoFit/>
          </a:bodyPr>
          <a:lstStyle/>
          <a:p>
            <a:pPr algn="just">
              <a:spcAft>
                <a:spcPts val="1200"/>
              </a:spcAft>
            </a:pPr>
            <a:r>
              <a:rPr lang="en-US" sz="1600" dirty="0" smtClean="0">
                <a:solidFill>
                  <a:srgbClr val="000000"/>
                </a:solidFill>
              </a:rPr>
              <a:t>Tests started on </a:t>
            </a:r>
            <a:r>
              <a:rPr lang="en-US" sz="1600" i="1" dirty="0" smtClean="0">
                <a:solidFill>
                  <a:srgbClr val="000000"/>
                </a:solidFill>
              </a:rPr>
              <a:t>01.11.2018</a:t>
            </a:r>
            <a:r>
              <a:rPr lang="en-US" sz="1600" dirty="0" smtClean="0">
                <a:solidFill>
                  <a:srgbClr val="000000"/>
                </a:solidFill>
              </a:rPr>
              <a:t>:</a:t>
            </a:r>
          </a:p>
          <a:p>
            <a:pPr marL="285750" indent="-285750" algn="just">
              <a:spcAft>
                <a:spcPts val="1200"/>
              </a:spcAft>
              <a:buFont typeface="Arial" panose="020B0604020202020204" pitchFamily="34" charset="0"/>
              <a:buChar char="•"/>
            </a:pPr>
            <a:r>
              <a:rPr lang="en-US" sz="1600" dirty="0" smtClean="0">
                <a:solidFill>
                  <a:srgbClr val="000000"/>
                </a:solidFill>
              </a:rPr>
              <a:t>50% of boards already tested; 597 out of 1200</a:t>
            </a:r>
          </a:p>
          <a:p>
            <a:pPr marL="285750" indent="-285750" algn="just">
              <a:spcAft>
                <a:spcPts val="1200"/>
              </a:spcAft>
              <a:buFont typeface="Arial" panose="020B0604020202020204" pitchFamily="34" charset="0"/>
              <a:buChar char="•"/>
            </a:pPr>
            <a:r>
              <a:rPr lang="en-US" sz="1600" dirty="0" smtClean="0">
                <a:solidFill>
                  <a:srgbClr val="000000"/>
                </a:solidFill>
              </a:rPr>
              <a:t>10 boards failed the test</a:t>
            </a:r>
            <a:r>
              <a:rPr lang="en-US" sz="1600" b="1" dirty="0" smtClean="0">
                <a:solidFill>
                  <a:srgbClr val="000000"/>
                </a:solidFill>
              </a:rPr>
              <a:t> </a:t>
            </a:r>
            <a:endParaRPr lang="en-US" sz="1600" dirty="0" smtClean="0">
              <a:solidFill>
                <a:srgbClr val="000000"/>
              </a:solidFill>
            </a:endParaRPr>
          </a:p>
          <a:p>
            <a:pPr marL="742950" lvl="1" indent="-285750" algn="just">
              <a:spcAft>
                <a:spcPts val="300"/>
              </a:spcAft>
              <a:buFont typeface="Arial" panose="020B0604020202020204" pitchFamily="34" charset="0"/>
              <a:buChar char="•"/>
            </a:pPr>
            <a:r>
              <a:rPr lang="en-US" sz="1600" dirty="0" smtClean="0">
                <a:solidFill>
                  <a:srgbClr val="000000"/>
                </a:solidFill>
              </a:rPr>
              <a:t>Main </a:t>
            </a:r>
            <a:r>
              <a:rPr lang="en-US" sz="1600" dirty="0">
                <a:solidFill>
                  <a:srgbClr val="000000"/>
                </a:solidFill>
              </a:rPr>
              <a:t>cause of failure: </a:t>
            </a:r>
            <a:r>
              <a:rPr lang="en-US" sz="1600" u="sng" dirty="0">
                <a:solidFill>
                  <a:srgbClr val="000000"/>
                </a:solidFill>
              </a:rPr>
              <a:t>Cleanliness of </a:t>
            </a:r>
            <a:r>
              <a:rPr lang="en-US" sz="1600" u="sng" dirty="0" smtClean="0">
                <a:solidFill>
                  <a:srgbClr val="000000"/>
                </a:solidFill>
              </a:rPr>
              <a:t>production</a:t>
            </a:r>
            <a:endParaRPr lang="en-US" sz="1600" dirty="0" smtClean="0">
              <a:solidFill>
                <a:srgbClr val="000000"/>
              </a:solidFill>
            </a:endParaRPr>
          </a:p>
          <a:p>
            <a:pPr marL="742950" lvl="1" indent="-285750" algn="just">
              <a:spcAft>
                <a:spcPts val="1200"/>
              </a:spcAft>
              <a:buFont typeface="Arial" panose="020B0604020202020204" pitchFamily="34" charset="0"/>
              <a:buChar char="•"/>
            </a:pPr>
            <a:r>
              <a:rPr lang="en-US" sz="1600" dirty="0" smtClean="0">
                <a:solidFill>
                  <a:srgbClr val="000000"/>
                </a:solidFill>
              </a:rPr>
              <a:t>Main circuit affected: </a:t>
            </a:r>
            <a:r>
              <a:rPr lang="en-US" sz="1600" u="sng" dirty="0" smtClean="0">
                <a:solidFill>
                  <a:srgbClr val="000000"/>
                </a:solidFill>
              </a:rPr>
              <a:t>Pushbutton with R1, C1</a:t>
            </a:r>
          </a:p>
          <a:p>
            <a:pPr marL="742950" lvl="1" indent="-285750" algn="just">
              <a:spcAft>
                <a:spcPts val="1200"/>
              </a:spcAft>
              <a:buFont typeface="Arial" panose="020B0604020202020204" pitchFamily="34" charset="0"/>
              <a:buChar char="•"/>
            </a:pPr>
            <a:endParaRPr lang="en-US" sz="1600" u="sng" dirty="0" smtClean="0">
              <a:solidFill>
                <a:srgbClr val="000000"/>
              </a:solidFill>
            </a:endParaRPr>
          </a:p>
          <a:p>
            <a:pPr marL="742950" lvl="1" indent="-285750" algn="just">
              <a:spcAft>
                <a:spcPts val="1200"/>
              </a:spcAft>
              <a:buFont typeface="Arial" panose="020B0604020202020204" pitchFamily="34" charset="0"/>
              <a:buChar char="•"/>
            </a:pPr>
            <a:endParaRPr lang="en-US" sz="1600" dirty="0" smtClean="0">
              <a:solidFill>
                <a:srgbClr val="000000"/>
              </a:solidFill>
            </a:endParaRPr>
          </a:p>
          <a:p>
            <a:pPr lvl="1" algn="just">
              <a:spcAft>
                <a:spcPts val="1200"/>
              </a:spcAft>
            </a:pPr>
            <a:endParaRPr lang="en-US" sz="1600" dirty="0">
              <a:solidFill>
                <a:srgbClr val="000000"/>
              </a:solidFill>
            </a:endParaRPr>
          </a:p>
          <a:p>
            <a:pPr algn="just">
              <a:spcAft>
                <a:spcPts val="1200"/>
              </a:spcAft>
            </a:pPr>
            <a:endParaRPr lang="en-US" sz="1600" dirty="0" smtClean="0">
              <a:solidFill>
                <a:srgbClr val="000000"/>
              </a:solidFill>
            </a:endParaRPr>
          </a:p>
          <a:p>
            <a:pPr algn="just">
              <a:spcAft>
                <a:spcPts val="1200"/>
              </a:spcAft>
            </a:pPr>
            <a:endParaRPr lang="en-US" sz="1600" dirty="0" smtClean="0">
              <a:solidFill>
                <a:srgbClr val="000000"/>
              </a:solidFill>
            </a:endParaRPr>
          </a:p>
          <a:p>
            <a:pPr marL="285750" indent="-285750" algn="just">
              <a:spcAft>
                <a:spcPts val="1200"/>
              </a:spcAft>
              <a:buFont typeface="Arial" panose="020B0604020202020204" pitchFamily="34" charset="0"/>
              <a:buChar char="•"/>
            </a:pPr>
            <a:r>
              <a:rPr lang="en-US" sz="1600" dirty="0" smtClean="0">
                <a:solidFill>
                  <a:srgbClr val="000000"/>
                </a:solidFill>
              </a:rPr>
              <a:t>Most failures in batch 1  </a:t>
            </a:r>
            <a:r>
              <a:rPr lang="en-US" sz="1600" dirty="0" smtClean="0">
                <a:solidFill>
                  <a:srgbClr val="000000"/>
                </a:solidFill>
                <a:sym typeface="Wingdings" panose="05000000000000000000" pitchFamily="2" charset="2"/>
              </a:rPr>
              <a:t>  </a:t>
            </a:r>
            <a:r>
              <a:rPr lang="en-US" sz="1600" dirty="0" smtClean="0">
                <a:solidFill>
                  <a:srgbClr val="000000"/>
                </a:solidFill>
              </a:rPr>
              <a:t>Big efforts done to improve the situation:</a:t>
            </a:r>
          </a:p>
          <a:p>
            <a:pPr marL="742950" lvl="1" indent="-285750" algn="just">
              <a:spcAft>
                <a:spcPts val="1200"/>
              </a:spcAft>
              <a:buFont typeface="Arial" panose="020B0604020202020204" pitchFamily="34" charset="0"/>
              <a:buChar char="•"/>
            </a:pPr>
            <a:r>
              <a:rPr lang="en-US" sz="1600" dirty="0" smtClean="0">
                <a:solidFill>
                  <a:srgbClr val="000000"/>
                </a:solidFill>
              </a:rPr>
              <a:t>Intensive collaboration with the manufacturer</a:t>
            </a:r>
          </a:p>
          <a:p>
            <a:pPr marL="742950" lvl="1" indent="-285750" algn="just">
              <a:spcAft>
                <a:spcPts val="1200"/>
              </a:spcAft>
              <a:buFont typeface="Arial" panose="020B0604020202020204" pitchFamily="34" charset="0"/>
              <a:buChar char="•"/>
            </a:pPr>
            <a:r>
              <a:rPr lang="en-US" sz="1600" dirty="0" smtClean="0">
                <a:solidFill>
                  <a:srgbClr val="000000"/>
                </a:solidFill>
              </a:rPr>
              <a:t>Production process changes (handling, cleaning, inspection, documentation …)</a:t>
            </a:r>
          </a:p>
        </p:txBody>
      </p:sp>
      <p:graphicFrame>
        <p:nvGraphicFramePr>
          <p:cNvPr id="16" name="Table 6"/>
          <p:cNvGraphicFramePr>
            <a:graphicFrameLocks noGrp="1"/>
          </p:cNvGraphicFramePr>
          <p:nvPr>
            <p:extLst>
              <p:ext uri="{D42A27DB-BD31-4B8C-83A1-F6EECF244321}">
                <p14:modId xmlns:p14="http://schemas.microsoft.com/office/powerpoint/2010/main" val="67166308"/>
              </p:ext>
            </p:extLst>
          </p:nvPr>
        </p:nvGraphicFramePr>
        <p:xfrm>
          <a:off x="1200761" y="2881286"/>
          <a:ext cx="4046618" cy="1834560"/>
        </p:xfrm>
        <a:graphic>
          <a:graphicData uri="http://schemas.openxmlformats.org/drawingml/2006/table">
            <a:tbl>
              <a:tblPr firstRow="1" firstCol="1" bandRow="1"/>
              <a:tblGrid>
                <a:gridCol w="633993">
                  <a:extLst>
                    <a:ext uri="{9D8B030D-6E8A-4147-A177-3AD203B41FA5}">
                      <a16:colId xmlns:a16="http://schemas.microsoft.com/office/drawing/2014/main" val="2592528496"/>
                    </a:ext>
                  </a:extLst>
                </a:gridCol>
                <a:gridCol w="1088967">
                  <a:extLst>
                    <a:ext uri="{9D8B030D-6E8A-4147-A177-3AD203B41FA5}">
                      <a16:colId xmlns:a16="http://schemas.microsoft.com/office/drawing/2014/main" val="816067066"/>
                    </a:ext>
                  </a:extLst>
                </a:gridCol>
                <a:gridCol w="1072342">
                  <a:extLst>
                    <a:ext uri="{9D8B030D-6E8A-4147-A177-3AD203B41FA5}">
                      <a16:colId xmlns:a16="http://schemas.microsoft.com/office/drawing/2014/main" val="1184178519"/>
                    </a:ext>
                  </a:extLst>
                </a:gridCol>
                <a:gridCol w="1251316">
                  <a:extLst>
                    <a:ext uri="{9D8B030D-6E8A-4147-A177-3AD203B41FA5}">
                      <a16:colId xmlns:a16="http://schemas.microsoft.com/office/drawing/2014/main" val="1899590671"/>
                    </a:ext>
                  </a:extLst>
                </a:gridCol>
              </a:tblGrid>
              <a:tr h="18360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Batch</a:t>
                      </a:r>
                      <a:endParaRPr kumimoji="0" lang="en-GB" sz="18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No. of tested boards</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Failure/ Error</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Failure cause</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94784959"/>
                  </a:ext>
                </a:extLst>
              </a:tr>
              <a:tr h="18360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a:t>
                      </a:r>
                      <a:endParaRPr kumimoji="0" lang="en-GB" sz="18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147</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8</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FFB9B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Cleanliness</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FFB9B9"/>
                    </a:solidFill>
                  </a:tcPr>
                </a:tc>
                <a:extLst>
                  <a:ext uri="{0D108BD9-81ED-4DB2-BD59-A6C34878D82A}">
                    <a16:rowId xmlns:a16="http://schemas.microsoft.com/office/drawing/2014/main" val="349897561"/>
                  </a:ext>
                </a:extLst>
              </a:tr>
              <a:tr h="18360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2</a:t>
                      </a:r>
                      <a:endParaRPr kumimoji="0" lang="en-GB" sz="18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156</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a:t>
                      </a:r>
                    </a:p>
                  </a:txBody>
                  <a:tcPr marL="36195" marR="36195" marT="0" marB="0">
                    <a:lnL>
                      <a:noFill/>
                    </a:lnL>
                    <a:lnR>
                      <a:noFill/>
                    </a:lnR>
                    <a:lnT>
                      <a:noFill/>
                    </a:lnT>
                    <a:lnB>
                      <a:noFill/>
                    </a:lnB>
                    <a:lnTlToBr w="12700" cmpd="sng">
                      <a:noFill/>
                      <a:prstDash val="solid"/>
                    </a:lnTlToBr>
                    <a:lnBlToTr w="12700" cmpd="sng">
                      <a:noFill/>
                      <a:prstDash val="solid"/>
                    </a:lnBlToTr>
                    <a:solidFill>
                      <a:srgbClr val="FFB9B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Manufacturing</a:t>
                      </a:r>
                      <a:endPar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rgbClr val="FFB9B9"/>
                    </a:solidFill>
                  </a:tcPr>
                </a:tc>
                <a:extLst>
                  <a:ext uri="{0D108BD9-81ED-4DB2-BD59-A6C34878D82A}">
                    <a16:rowId xmlns:a16="http://schemas.microsoft.com/office/drawing/2014/main" val="1941505046"/>
                  </a:ext>
                </a:extLst>
              </a:tr>
              <a:tr h="18360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3</a:t>
                      </a:r>
                      <a:endParaRPr kumimoji="0" lang="en-GB" sz="18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116</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rgbClr val="FFB9B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Unknown</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rgbClr val="FFB9B9"/>
                    </a:solidFill>
                  </a:tcPr>
                </a:tc>
                <a:extLst>
                  <a:ext uri="{0D108BD9-81ED-4DB2-BD59-A6C34878D82A}">
                    <a16:rowId xmlns:a16="http://schemas.microsoft.com/office/drawing/2014/main" val="2234994954"/>
                  </a:ext>
                </a:extLst>
              </a:tr>
              <a:tr h="18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4</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139</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0</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6875831"/>
                  </a:ext>
                </a:extLst>
              </a:tr>
              <a:tr h="18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5</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9</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0</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346848433"/>
                  </a:ext>
                </a:extLst>
              </a:tr>
              <a:tr h="18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6</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25</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0</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623398356"/>
                  </a:ext>
                </a:extLst>
              </a:tr>
              <a:tr h="18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7</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5</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0</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495657076"/>
                  </a:ext>
                </a:extLst>
              </a:tr>
              <a:tr h="18360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TOTAL</a:t>
                      </a:r>
                      <a:endParaRPr kumimoji="0" lang="en-GB" sz="1200" b="1"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597</a:t>
                      </a:r>
                      <a:endParaRPr kumimoji="0" lang="en-GB" sz="1200" b="1"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10</a:t>
                      </a:r>
                      <a:endParaRPr kumimoji="0" lang="en-GB" sz="1200" b="1"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B9B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a:t>
                      </a:r>
                      <a:endParaRPr kumimoji="0" lang="en-GB" sz="1200" b="1"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9230342"/>
                  </a:ext>
                </a:extLst>
              </a:tr>
            </a:tbl>
          </a:graphicData>
        </a:graphic>
      </p:graphicFrame>
      <p:pic>
        <p:nvPicPr>
          <p:cNvPr id="17" name="Picture 16"/>
          <p:cNvPicPr>
            <a:picLocks noChangeAspect="1"/>
          </p:cNvPicPr>
          <p:nvPr/>
        </p:nvPicPr>
        <p:blipFill rotWithShape="1">
          <a:blip r:embed="rId3" cstate="print">
            <a:extLst>
              <a:ext uri="{28A0092B-C50C-407E-A947-70E740481C1C}">
                <a14:useLocalDpi xmlns:a14="http://schemas.microsoft.com/office/drawing/2010/main" val="0"/>
              </a:ext>
            </a:extLst>
          </a:blip>
          <a:srcRect l="6780" t="3915" r="18827" b="5038"/>
          <a:stretch/>
        </p:blipFill>
        <p:spPr>
          <a:xfrm>
            <a:off x="6030540" y="1019298"/>
            <a:ext cx="2656260" cy="2438152"/>
          </a:xfrm>
          <a:prstGeom prst="rect">
            <a:avLst/>
          </a:prstGeom>
        </p:spPr>
      </p:pic>
    </p:spTree>
    <p:extLst>
      <p:ext uri="{BB962C8B-B14F-4D97-AF65-F5344CB8AC3E}">
        <p14:creationId xmlns:p14="http://schemas.microsoft.com/office/powerpoint/2010/main" val="28778050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22</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Temperature Cycling</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pic>
        <p:nvPicPr>
          <p:cNvPr id="2" name="Picture 1"/>
          <p:cNvPicPr>
            <a:picLocks noChangeAspect="1"/>
          </p:cNvPicPr>
          <p:nvPr/>
        </p:nvPicPr>
        <p:blipFill>
          <a:blip r:embed="rId3"/>
          <a:stretch>
            <a:fillRect/>
          </a:stretch>
        </p:blipFill>
        <p:spPr>
          <a:xfrm>
            <a:off x="4425931" y="866006"/>
            <a:ext cx="4260869" cy="2660225"/>
          </a:xfrm>
          <a:prstGeom prst="rect">
            <a:avLst/>
          </a:prstGeom>
          <a:solidFill>
            <a:schemeClr val="bg1"/>
          </a:solidFill>
        </p:spPr>
      </p:pic>
      <p:pic>
        <p:nvPicPr>
          <p:cNvPr id="11" name="Picture 10"/>
          <p:cNvPicPr>
            <a:picLocks noChangeAspect="1"/>
          </p:cNvPicPr>
          <p:nvPr/>
        </p:nvPicPr>
        <p:blipFill>
          <a:blip r:embed="rId4"/>
          <a:stretch>
            <a:fillRect/>
          </a:stretch>
        </p:blipFill>
        <p:spPr>
          <a:xfrm>
            <a:off x="55436" y="3441459"/>
            <a:ext cx="4190326" cy="2620617"/>
          </a:xfrm>
          <a:prstGeom prst="rect">
            <a:avLst/>
          </a:prstGeom>
          <a:solidFill>
            <a:schemeClr val="bg1"/>
          </a:solidFill>
        </p:spPr>
      </p:pic>
      <p:sp>
        <p:nvSpPr>
          <p:cNvPr id="12" name="Rectangle 11"/>
          <p:cNvSpPr/>
          <p:nvPr/>
        </p:nvSpPr>
        <p:spPr>
          <a:xfrm>
            <a:off x="417599" y="1460613"/>
            <a:ext cx="3827959" cy="1231106"/>
          </a:xfrm>
          <a:prstGeom prst="rect">
            <a:avLst/>
          </a:prstGeom>
        </p:spPr>
        <p:txBody>
          <a:bodyPr wrap="square">
            <a:spAutoFit/>
          </a:bodyPr>
          <a:lstStyle/>
          <a:p>
            <a:pPr marL="285750" indent="-285750" algn="just">
              <a:spcAft>
                <a:spcPts val="1200"/>
              </a:spcAft>
              <a:buFont typeface="Arial" panose="020B0604020202020204" pitchFamily="34" charset="0"/>
              <a:buChar char="•"/>
            </a:pPr>
            <a:r>
              <a:rPr lang="en-US" sz="1600" dirty="0" smtClean="0">
                <a:solidFill>
                  <a:srgbClr val="000000"/>
                </a:solidFill>
              </a:rPr>
              <a:t>All failures occur in first third of the cycling at low or high temperature</a:t>
            </a:r>
          </a:p>
          <a:p>
            <a:pPr marL="285750" indent="-285750" algn="just">
              <a:spcAft>
                <a:spcPts val="1200"/>
              </a:spcAft>
              <a:buFont typeface="Arial" panose="020B0604020202020204" pitchFamily="34" charset="0"/>
              <a:buChar char="•"/>
            </a:pPr>
            <a:r>
              <a:rPr lang="en-US" sz="1600" dirty="0" smtClean="0">
                <a:solidFill>
                  <a:srgbClr val="000000"/>
                </a:solidFill>
              </a:rPr>
              <a:t>Applied cycles are sufficient for discovered failure mechanism</a:t>
            </a:r>
          </a:p>
        </p:txBody>
      </p:sp>
      <p:sp>
        <p:nvSpPr>
          <p:cNvPr id="14" name="Rectangle 13"/>
          <p:cNvSpPr/>
          <p:nvPr/>
        </p:nvSpPr>
        <p:spPr>
          <a:xfrm>
            <a:off x="4425931" y="4144675"/>
            <a:ext cx="4337069" cy="738664"/>
          </a:xfrm>
          <a:prstGeom prst="rect">
            <a:avLst/>
          </a:prstGeom>
        </p:spPr>
        <p:txBody>
          <a:bodyPr wrap="square">
            <a:spAutoFit/>
          </a:bodyPr>
          <a:lstStyle/>
          <a:p>
            <a:pPr marL="285750" indent="-285750" algn="just">
              <a:spcAft>
                <a:spcPts val="1200"/>
              </a:spcAft>
              <a:buFont typeface="Arial" panose="020B0604020202020204" pitchFamily="34" charset="0"/>
              <a:buChar char="•"/>
            </a:pPr>
            <a:r>
              <a:rPr lang="en-US" sz="1600" dirty="0" smtClean="0">
                <a:solidFill>
                  <a:srgbClr val="000000"/>
                </a:solidFill>
              </a:rPr>
              <a:t>All failures at ascending temperature</a:t>
            </a:r>
          </a:p>
          <a:p>
            <a:pPr marL="285750" indent="-285750" algn="just">
              <a:spcAft>
                <a:spcPts val="1200"/>
              </a:spcAft>
              <a:buFont typeface="Arial" panose="020B0604020202020204" pitchFamily="34" charset="0"/>
              <a:buChar char="•"/>
            </a:pPr>
            <a:r>
              <a:rPr lang="en-US" sz="1600" dirty="0" smtClean="0">
                <a:solidFill>
                  <a:srgbClr val="000000"/>
                </a:solidFill>
              </a:rPr>
              <a:t>Correlation with humidity peak</a:t>
            </a:r>
          </a:p>
        </p:txBody>
      </p:sp>
    </p:spTree>
    <p:extLst>
      <p:ext uri="{BB962C8B-B14F-4D97-AF65-F5344CB8AC3E}">
        <p14:creationId xmlns:p14="http://schemas.microsoft.com/office/powerpoint/2010/main" val="65038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23</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Run-In</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11" name="Rectangle 10"/>
          <p:cNvSpPr/>
          <p:nvPr/>
        </p:nvSpPr>
        <p:spPr>
          <a:xfrm>
            <a:off x="417802" y="945224"/>
            <a:ext cx="6298042" cy="3939540"/>
          </a:xfrm>
          <a:prstGeom prst="rect">
            <a:avLst/>
          </a:prstGeom>
        </p:spPr>
        <p:txBody>
          <a:bodyPr wrap="square">
            <a:spAutoFit/>
          </a:bodyPr>
          <a:lstStyle/>
          <a:p>
            <a:pPr marL="285750" indent="-285750" algn="just">
              <a:spcAft>
                <a:spcPts val="1200"/>
              </a:spcAft>
              <a:buFont typeface="Arial" panose="020B0604020202020204" pitchFamily="34" charset="0"/>
              <a:buChar char="•"/>
            </a:pPr>
            <a:r>
              <a:rPr lang="en-US" sz="1600" dirty="0" smtClean="0">
                <a:solidFill>
                  <a:srgbClr val="000000"/>
                </a:solidFill>
                <a:sym typeface="Wingdings" panose="05000000000000000000" pitchFamily="2" charset="2"/>
              </a:rPr>
              <a:t>I</a:t>
            </a:r>
            <a:r>
              <a:rPr lang="en-US" sz="1600" dirty="0" smtClean="0">
                <a:solidFill>
                  <a:srgbClr val="000000"/>
                </a:solidFill>
              </a:rPr>
              <a:t>nstallation </a:t>
            </a:r>
            <a:r>
              <a:rPr lang="en-US" sz="1600" dirty="0">
                <a:solidFill>
                  <a:srgbClr val="000000"/>
                </a:solidFill>
              </a:rPr>
              <a:t>of 8 </a:t>
            </a:r>
            <a:r>
              <a:rPr lang="en-US" sz="1600" dirty="0" smtClean="0">
                <a:solidFill>
                  <a:srgbClr val="000000"/>
                </a:solidFill>
              </a:rPr>
              <a:t>crates</a:t>
            </a:r>
          </a:p>
          <a:p>
            <a:pPr marL="285750" indent="-285750" algn="just">
              <a:spcAft>
                <a:spcPts val="1200"/>
              </a:spcAft>
              <a:buFont typeface="Arial" panose="020B0604020202020204" pitchFamily="34" charset="0"/>
              <a:buChar char="•"/>
            </a:pPr>
            <a:r>
              <a:rPr lang="en-US" sz="1600" dirty="0" smtClean="0">
                <a:solidFill>
                  <a:srgbClr val="000000"/>
                </a:solidFill>
                <a:sym typeface="Wingdings" panose="05000000000000000000" pitchFamily="2" charset="2"/>
              </a:rPr>
              <a:t>Tests without FMC, SFP &amp; LEMO loopbacks</a:t>
            </a:r>
          </a:p>
          <a:p>
            <a:pPr marL="285750" indent="-285750" algn="just">
              <a:spcAft>
                <a:spcPts val="1200"/>
              </a:spcAft>
              <a:buFont typeface="Arial" panose="020B0604020202020204" pitchFamily="34" charset="0"/>
              <a:buChar char="•"/>
            </a:pPr>
            <a:r>
              <a:rPr lang="en-US" sz="1600" dirty="0" smtClean="0">
                <a:solidFill>
                  <a:srgbClr val="000000"/>
                </a:solidFill>
                <a:sym typeface="Wingdings" panose="05000000000000000000" pitchFamily="2" charset="2"/>
              </a:rPr>
              <a:t>Room temperature ≥ 30°C</a:t>
            </a:r>
          </a:p>
          <a:p>
            <a:pPr marL="285750" indent="-285750" algn="just">
              <a:spcAft>
                <a:spcPts val="1200"/>
              </a:spcAft>
              <a:buFont typeface="Arial" panose="020B0604020202020204" pitchFamily="34" charset="0"/>
              <a:buChar char="•"/>
            </a:pPr>
            <a:r>
              <a:rPr lang="en-US" sz="1600" dirty="0" smtClean="0">
                <a:solidFill>
                  <a:srgbClr val="000000"/>
                </a:solidFill>
              </a:rPr>
              <a:t>No failures observed</a:t>
            </a:r>
          </a:p>
          <a:p>
            <a:pPr marL="285750" indent="-285750" algn="just">
              <a:spcAft>
                <a:spcPts val="1200"/>
              </a:spcAft>
              <a:buFont typeface="Arial" panose="020B0604020202020204" pitchFamily="34" charset="0"/>
              <a:buChar char="•"/>
            </a:pPr>
            <a:r>
              <a:rPr lang="en-US" sz="1600" dirty="0" smtClean="0">
                <a:solidFill>
                  <a:srgbClr val="000000"/>
                </a:solidFill>
              </a:rPr>
              <a:t>Status as of </a:t>
            </a:r>
            <a:r>
              <a:rPr lang="en-US" sz="1600" i="1" dirty="0" smtClean="0">
                <a:solidFill>
                  <a:srgbClr val="000000"/>
                </a:solidFill>
              </a:rPr>
              <a:t>09.04.2019</a:t>
            </a:r>
            <a:r>
              <a:rPr lang="en-US" sz="1600" dirty="0" smtClean="0">
                <a:solidFill>
                  <a:srgbClr val="000000"/>
                </a:solidFill>
              </a:rPr>
              <a:t>:</a:t>
            </a:r>
          </a:p>
          <a:p>
            <a:pPr marL="285750" indent="-285750" algn="just">
              <a:spcAft>
                <a:spcPts val="1200"/>
              </a:spcAft>
              <a:buFont typeface="Arial" panose="020B0604020202020204" pitchFamily="34" charset="0"/>
              <a:buChar char="•"/>
            </a:pPr>
            <a:endParaRPr lang="en-US" sz="1600" dirty="0">
              <a:solidFill>
                <a:srgbClr val="000000"/>
              </a:solidFill>
            </a:endParaRPr>
          </a:p>
          <a:p>
            <a:pPr marL="285750" indent="-285750" algn="just">
              <a:spcAft>
                <a:spcPts val="1200"/>
              </a:spcAft>
              <a:buFont typeface="Arial" panose="020B0604020202020204" pitchFamily="34" charset="0"/>
              <a:buChar char="•"/>
            </a:pPr>
            <a:endParaRPr lang="en-US" sz="1600" dirty="0" smtClean="0">
              <a:solidFill>
                <a:srgbClr val="000000"/>
              </a:solidFill>
            </a:endParaRPr>
          </a:p>
          <a:p>
            <a:pPr marL="285750" indent="-285750" algn="just">
              <a:spcAft>
                <a:spcPts val="1200"/>
              </a:spcAft>
              <a:buFont typeface="Arial" panose="020B0604020202020204" pitchFamily="34" charset="0"/>
              <a:buChar char="•"/>
            </a:pPr>
            <a:endParaRPr lang="en-US" sz="1600" dirty="0">
              <a:solidFill>
                <a:srgbClr val="000000"/>
              </a:solidFill>
            </a:endParaRPr>
          </a:p>
          <a:p>
            <a:pPr marL="285750" indent="-285750" algn="just">
              <a:spcAft>
                <a:spcPts val="1200"/>
              </a:spcAft>
              <a:buFont typeface="Arial" panose="020B0604020202020204" pitchFamily="34" charset="0"/>
              <a:buChar char="•"/>
            </a:pPr>
            <a:endParaRPr lang="en-US" sz="1600" dirty="0" smtClean="0">
              <a:solidFill>
                <a:srgbClr val="000000"/>
              </a:solidFill>
            </a:endParaRPr>
          </a:p>
          <a:p>
            <a:pPr marL="285750" indent="-285750" algn="just">
              <a:spcAft>
                <a:spcPts val="1200"/>
              </a:spcAft>
              <a:buFont typeface="Arial" panose="020B0604020202020204" pitchFamily="34" charset="0"/>
              <a:buChar char="•"/>
            </a:pPr>
            <a:endParaRPr lang="en-US" sz="1600" dirty="0">
              <a:solidFill>
                <a:srgbClr val="000000"/>
              </a:solidFill>
            </a:endParaRPr>
          </a:p>
        </p:txBody>
      </p:sp>
      <p:graphicFrame>
        <p:nvGraphicFramePr>
          <p:cNvPr id="12" name="Table 6"/>
          <p:cNvGraphicFramePr>
            <a:graphicFrameLocks noGrp="1"/>
          </p:cNvGraphicFramePr>
          <p:nvPr>
            <p:extLst>
              <p:ext uri="{D42A27DB-BD31-4B8C-83A1-F6EECF244321}">
                <p14:modId xmlns:p14="http://schemas.microsoft.com/office/powerpoint/2010/main" val="559922075"/>
              </p:ext>
            </p:extLst>
          </p:nvPr>
        </p:nvGraphicFramePr>
        <p:xfrm>
          <a:off x="417802" y="2997413"/>
          <a:ext cx="5611090" cy="2256230"/>
        </p:xfrm>
        <a:graphic>
          <a:graphicData uri="http://schemas.openxmlformats.org/drawingml/2006/table">
            <a:tbl>
              <a:tblPr firstRow="1" firstCol="1" bandRow="1"/>
              <a:tblGrid>
                <a:gridCol w="1036003">
                  <a:extLst>
                    <a:ext uri="{9D8B030D-6E8A-4147-A177-3AD203B41FA5}">
                      <a16:colId xmlns:a16="http://schemas.microsoft.com/office/drawing/2014/main" val="2592528496"/>
                    </a:ext>
                  </a:extLst>
                </a:gridCol>
                <a:gridCol w="849282">
                  <a:extLst>
                    <a:ext uri="{9D8B030D-6E8A-4147-A177-3AD203B41FA5}">
                      <a16:colId xmlns:a16="http://schemas.microsoft.com/office/drawing/2014/main" val="816067066"/>
                    </a:ext>
                  </a:extLst>
                </a:gridCol>
                <a:gridCol w="872685">
                  <a:extLst>
                    <a:ext uri="{9D8B030D-6E8A-4147-A177-3AD203B41FA5}">
                      <a16:colId xmlns:a16="http://schemas.microsoft.com/office/drawing/2014/main" val="3943128496"/>
                    </a:ext>
                  </a:extLst>
                </a:gridCol>
                <a:gridCol w="951040">
                  <a:extLst>
                    <a:ext uri="{9D8B030D-6E8A-4147-A177-3AD203B41FA5}">
                      <a16:colId xmlns:a16="http://schemas.microsoft.com/office/drawing/2014/main" val="3449242471"/>
                    </a:ext>
                  </a:extLst>
                </a:gridCol>
                <a:gridCol w="951040">
                  <a:extLst>
                    <a:ext uri="{9D8B030D-6E8A-4147-A177-3AD203B41FA5}">
                      <a16:colId xmlns:a16="http://schemas.microsoft.com/office/drawing/2014/main" val="3336565757"/>
                    </a:ext>
                  </a:extLst>
                </a:gridCol>
                <a:gridCol w="951040">
                  <a:extLst>
                    <a:ext uri="{9D8B030D-6E8A-4147-A177-3AD203B41FA5}">
                      <a16:colId xmlns:a16="http://schemas.microsoft.com/office/drawing/2014/main" val="716623102"/>
                    </a:ext>
                  </a:extLst>
                </a:gridCol>
              </a:tblGrid>
              <a:tr h="25113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Lot 1</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Lot 2</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Lot 3</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Lot 4</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Total</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94784959"/>
                  </a:ext>
                </a:extLst>
              </a:tr>
              <a:tr h="25113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Start date</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22.11.2018</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22.12.2018</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19.01.2019</a:t>
                      </a:r>
                      <a:endPar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26.03.2019</a:t>
                      </a:r>
                      <a:endPar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9897561"/>
                  </a:ext>
                </a:extLst>
              </a:tr>
              <a:tr h="25113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End date</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20.12.2018</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18.01.2019</a:t>
                      </a: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25.03.2019</a:t>
                      </a:r>
                      <a:endPar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09.04.2019</a:t>
                      </a:r>
                      <a:endPar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41505046"/>
                  </a:ext>
                </a:extLst>
              </a:tr>
              <a:tr h="50029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Number of days</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29</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28</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65</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14</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136</a:t>
                      </a:r>
                      <a:endParaRPr kumimoji="0" lang="en-GB" sz="1200" b="1"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34994954"/>
                  </a:ext>
                </a:extLst>
              </a:tr>
              <a:tr h="50029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Number of DUTs</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128</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128</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128</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128</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512</a:t>
                      </a:r>
                      <a:endParaRPr kumimoji="0" lang="en-GB" sz="1200" b="1"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364418"/>
                  </a:ext>
                </a:extLst>
              </a:tr>
              <a:tr h="2511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Failures</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0</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0</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0</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0</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0</a:t>
                      </a:r>
                      <a:endParaRPr kumimoji="0" lang="en-GB" sz="1200" b="1"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92287874"/>
                  </a:ext>
                </a:extLst>
              </a:tr>
              <a:tr h="251130">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Device hrs</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89 000</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rtl="0" eaLnBrk="1" latinLnBrk="0" hangingPunct="1">
                        <a:defRPr kumimoji="0" kern="1200">
                          <a:solidFill>
                            <a:schemeClr val="tx1"/>
                          </a:solidFill>
                          <a:latin typeface="Calibri" panose="020F0502020204030204"/>
                        </a:defRPr>
                      </a:lvl1pPr>
                      <a:lvl2pPr marL="457200" algn="l" rtl="0" eaLnBrk="1" latinLnBrk="0" hangingPunct="1">
                        <a:defRPr kumimoji="0" kern="1200">
                          <a:solidFill>
                            <a:schemeClr val="tx1"/>
                          </a:solidFill>
                          <a:latin typeface="Calibri" panose="020F0502020204030204"/>
                        </a:defRPr>
                      </a:lvl2pPr>
                      <a:lvl3pPr marL="914400" algn="l" rtl="0" eaLnBrk="1" latinLnBrk="0" hangingPunct="1">
                        <a:defRPr kumimoji="0" kern="1200">
                          <a:solidFill>
                            <a:schemeClr val="tx1"/>
                          </a:solidFill>
                          <a:latin typeface="Calibri" panose="020F0502020204030204"/>
                        </a:defRPr>
                      </a:lvl3pPr>
                      <a:lvl4pPr marL="1371600" algn="l" rtl="0" eaLnBrk="1" latinLnBrk="0" hangingPunct="1">
                        <a:defRPr kumimoji="0" kern="1200">
                          <a:solidFill>
                            <a:schemeClr val="tx1"/>
                          </a:solidFill>
                          <a:latin typeface="Calibri" panose="020F0502020204030204"/>
                        </a:defRPr>
                      </a:lvl4pPr>
                      <a:lvl5pPr marL="1828800" algn="l" rtl="0" eaLnBrk="1" latinLnBrk="0" hangingPunct="1">
                        <a:defRPr kumimoji="0" kern="1200">
                          <a:solidFill>
                            <a:schemeClr val="tx1"/>
                          </a:solidFill>
                          <a:latin typeface="Calibri" panose="020F0502020204030204"/>
                        </a:defRPr>
                      </a:lvl5pPr>
                      <a:lvl6pPr marL="2286000" algn="l" rtl="0" eaLnBrk="1" latinLnBrk="0" hangingPunct="1">
                        <a:defRPr kumimoji="0" kern="1200">
                          <a:solidFill>
                            <a:schemeClr val="tx1"/>
                          </a:solidFill>
                          <a:latin typeface="Calibri" panose="020F0502020204030204"/>
                        </a:defRPr>
                      </a:lvl6pPr>
                      <a:lvl7pPr marL="2743200" algn="l" rtl="0" eaLnBrk="1" latinLnBrk="0" hangingPunct="1">
                        <a:defRPr kumimoji="0" kern="1200">
                          <a:solidFill>
                            <a:schemeClr val="tx1"/>
                          </a:solidFill>
                          <a:latin typeface="Calibri" panose="020F0502020204030204"/>
                        </a:defRPr>
                      </a:lvl7pPr>
                      <a:lvl8pPr marL="3200400" algn="l" rtl="0" eaLnBrk="1" latinLnBrk="0" hangingPunct="1">
                        <a:defRPr kumimoji="0" kern="1200">
                          <a:solidFill>
                            <a:schemeClr val="tx1"/>
                          </a:solidFill>
                          <a:latin typeface="Calibri" panose="020F0502020204030204"/>
                        </a:defRPr>
                      </a:lvl8pPr>
                      <a:lvl9pPr marL="3657600" algn="l" rtl="0" eaLnBrk="1" latinLnBrk="0" hangingPunct="1">
                        <a:defRPr kumimoji="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86 000</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200 000</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43 000</a:t>
                      </a:r>
                      <a:endParaRPr kumimoji="0" lang="en-GB" sz="1200" b="0"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srgbClr val="000000"/>
                          </a:solidFill>
                          <a:effectLst/>
                          <a:uLnTx/>
                          <a:uFillTx/>
                          <a:latin typeface="Tms Rmn"/>
                          <a:ea typeface="Times New Roman" panose="02020603050405020304" pitchFamily="18" charset="0"/>
                          <a:cs typeface="Tms Rmn"/>
                        </a:rPr>
                        <a:t>418 000</a:t>
                      </a:r>
                      <a:endParaRPr kumimoji="0" lang="en-GB" sz="1200" b="1" i="0" u="none" strike="noStrike" kern="1200" cap="none" spc="0" normalizeH="0" baseline="0" noProof="0" dirty="0">
                        <a:ln>
                          <a:noFill/>
                        </a:ln>
                        <a:solidFill>
                          <a:srgbClr val="000000"/>
                        </a:solidFill>
                        <a:effectLst/>
                        <a:uLnTx/>
                        <a:uFillTx/>
                        <a:latin typeface="Tms Rmn"/>
                        <a:ea typeface="Times New Roman" panose="02020603050405020304" pitchFamily="18" charset="0"/>
                        <a:cs typeface="Tms Rmn"/>
                      </a:endParaRPr>
                    </a:p>
                  </a:txBody>
                  <a:tcPr marL="36195" marR="36195"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19230342"/>
                  </a:ext>
                </a:extLst>
              </a:tr>
            </a:tbl>
          </a:graphicData>
        </a:graphic>
      </p:graphicFrame>
      <p:pic>
        <p:nvPicPr>
          <p:cNvPr id="13" name="Content Placeholder 11"/>
          <p:cNvPicPr>
            <a:picLocks noChangeAspect="1"/>
          </p:cNvPicPr>
          <p:nvPr/>
        </p:nvPicPr>
        <p:blipFill>
          <a:blip r:embed="rId3"/>
          <a:stretch>
            <a:fillRect/>
          </a:stretch>
        </p:blipFill>
        <p:spPr>
          <a:xfrm>
            <a:off x="6396033" y="866006"/>
            <a:ext cx="2274750" cy="3111387"/>
          </a:xfrm>
          <a:prstGeom prst="rect">
            <a:avLst/>
          </a:prstGeom>
        </p:spPr>
      </p:pic>
    </p:spTree>
    <p:extLst>
      <p:ext uri="{BB962C8B-B14F-4D97-AF65-F5344CB8AC3E}">
        <p14:creationId xmlns:p14="http://schemas.microsoft.com/office/powerpoint/2010/main" val="28070755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17801" y="945224"/>
            <a:ext cx="8215659" cy="5139869"/>
          </a:xfrm>
          <a:prstGeom prst="rect">
            <a:avLst/>
          </a:prstGeom>
        </p:spPr>
        <p:txBody>
          <a:bodyPr wrap="square">
            <a:spAutoFit/>
          </a:bodyPr>
          <a:lstStyle/>
          <a:p>
            <a:pPr algn="just">
              <a:spcAft>
                <a:spcPts val="1200"/>
              </a:spcAft>
            </a:pPr>
            <a:r>
              <a:rPr lang="en-US" sz="1600" dirty="0" smtClean="0">
                <a:solidFill>
                  <a:srgbClr val="000000"/>
                </a:solidFill>
              </a:rPr>
              <a:t>MTTF assessment from Cycling and Run-In:		            </a:t>
            </a:r>
            <a:r>
              <a:rPr lang="en-US" sz="1600" i="1" dirty="0" smtClean="0">
                <a:solidFill>
                  <a:srgbClr val="000000"/>
                </a:solidFill>
              </a:rPr>
              <a:t>status of 09.04.2019</a:t>
            </a:r>
            <a:endParaRPr lang="en-US" sz="1600" dirty="0" smtClean="0">
              <a:solidFill>
                <a:srgbClr val="000000"/>
              </a:solidFill>
            </a:endParaRPr>
          </a:p>
          <a:p>
            <a:pPr marL="285750" indent="-285750" algn="just">
              <a:spcAft>
                <a:spcPts val="1200"/>
              </a:spcAft>
              <a:buFont typeface="Arial" panose="020B0604020202020204" pitchFamily="34" charset="0"/>
              <a:buChar char="•"/>
            </a:pPr>
            <a:r>
              <a:rPr lang="en-US" sz="1600" dirty="0" smtClean="0">
                <a:solidFill>
                  <a:srgbClr val="000000"/>
                </a:solidFill>
              </a:rPr>
              <a:t>Accumulated test time: 432 </a:t>
            </a:r>
            <a:r>
              <a:rPr lang="en-US" sz="1600" dirty="0">
                <a:solidFill>
                  <a:srgbClr val="000000"/>
                </a:solidFill>
              </a:rPr>
              <a:t>000 </a:t>
            </a:r>
            <a:r>
              <a:rPr lang="en-US" sz="1600" dirty="0" smtClean="0">
                <a:solidFill>
                  <a:srgbClr val="000000"/>
                </a:solidFill>
              </a:rPr>
              <a:t>h</a:t>
            </a:r>
          </a:p>
          <a:p>
            <a:pPr marL="285750" indent="-285750" algn="just">
              <a:spcAft>
                <a:spcPts val="1200"/>
              </a:spcAft>
              <a:buFont typeface="Arial" panose="020B0604020202020204" pitchFamily="34" charset="0"/>
              <a:buChar char="•"/>
            </a:pPr>
            <a:r>
              <a:rPr lang="en-US" sz="1600" dirty="0" smtClean="0">
                <a:solidFill>
                  <a:srgbClr val="000000"/>
                </a:solidFill>
              </a:rPr>
              <a:t>Confidence level: 95 %</a:t>
            </a:r>
          </a:p>
          <a:p>
            <a:pPr marL="285750" indent="-285750" algn="just">
              <a:spcAft>
                <a:spcPts val="1200"/>
              </a:spcAft>
              <a:buFont typeface="Arial" panose="020B0604020202020204" pitchFamily="34" charset="0"/>
              <a:buChar char="•"/>
            </a:pPr>
            <a:r>
              <a:rPr lang="en-US" sz="1600" dirty="0">
                <a:solidFill>
                  <a:srgbClr val="000000"/>
                </a:solidFill>
              </a:rPr>
              <a:t>Failure </a:t>
            </a:r>
            <a:r>
              <a:rPr lang="en-US" sz="1600" dirty="0" smtClean="0">
                <a:solidFill>
                  <a:srgbClr val="000000"/>
                </a:solidFill>
              </a:rPr>
              <a:t>causes were </a:t>
            </a:r>
            <a:r>
              <a:rPr lang="en-US" sz="1600" dirty="0">
                <a:solidFill>
                  <a:srgbClr val="000000"/>
                </a:solidFill>
              </a:rPr>
              <a:t>solved </a:t>
            </a:r>
            <a:r>
              <a:rPr lang="en-US" sz="1600" dirty="0" smtClean="0">
                <a:solidFill>
                  <a:srgbClr val="000000"/>
                </a:solidFill>
                <a:sym typeface="Wingdings" panose="05000000000000000000" pitchFamily="2" charset="2"/>
              </a:rPr>
              <a:t> Censoring of the failures</a:t>
            </a:r>
            <a:endParaRPr lang="en-US" sz="1600" dirty="0">
              <a:solidFill>
                <a:srgbClr val="000000"/>
              </a:solidFill>
            </a:endParaRPr>
          </a:p>
          <a:p>
            <a:pPr marL="285750" indent="-285750" algn="just">
              <a:spcAft>
                <a:spcPts val="1200"/>
              </a:spcAft>
              <a:buFont typeface="Arial" panose="020B0604020202020204" pitchFamily="34" charset="0"/>
              <a:buChar char="•"/>
            </a:pPr>
            <a:r>
              <a:rPr lang="en-US" sz="1600" dirty="0" smtClean="0">
                <a:solidFill>
                  <a:srgbClr val="000000"/>
                </a:solidFill>
              </a:rPr>
              <a:t>Current minimal reliability: MTTF</a:t>
            </a:r>
            <a:r>
              <a:rPr lang="en-US" sz="1600" baseline="-25000" dirty="0" smtClean="0">
                <a:solidFill>
                  <a:srgbClr val="000000"/>
                </a:solidFill>
              </a:rPr>
              <a:t>95%</a:t>
            </a:r>
            <a:r>
              <a:rPr lang="en-US" sz="1600" dirty="0" smtClean="0">
                <a:solidFill>
                  <a:srgbClr val="000000"/>
                </a:solidFill>
              </a:rPr>
              <a:t>= 144 000 h (Goal: ≥ 175 000 h)</a:t>
            </a:r>
          </a:p>
          <a:p>
            <a:pPr marL="285750" indent="-285750" algn="just">
              <a:spcAft>
                <a:spcPts val="1200"/>
              </a:spcAft>
              <a:buFont typeface="Arial" panose="020B0604020202020204" pitchFamily="34" charset="0"/>
              <a:buChar char="•"/>
            </a:pPr>
            <a:endParaRPr lang="en-US" sz="1600" dirty="0">
              <a:solidFill>
                <a:srgbClr val="000000"/>
              </a:solidFill>
            </a:endParaRPr>
          </a:p>
          <a:p>
            <a:pPr marL="285750" indent="-285750" algn="just">
              <a:spcAft>
                <a:spcPts val="1200"/>
              </a:spcAft>
              <a:buFont typeface="Arial" panose="020B0604020202020204" pitchFamily="34" charset="0"/>
              <a:buChar char="•"/>
            </a:pPr>
            <a:endParaRPr lang="en-US" sz="1600" dirty="0" smtClean="0">
              <a:solidFill>
                <a:srgbClr val="000000"/>
              </a:solidFill>
            </a:endParaRPr>
          </a:p>
          <a:p>
            <a:pPr marL="285750" indent="-285750" algn="just">
              <a:spcAft>
                <a:spcPts val="1200"/>
              </a:spcAft>
              <a:buFont typeface="Arial" panose="020B0604020202020204" pitchFamily="34" charset="0"/>
              <a:buChar char="•"/>
            </a:pPr>
            <a:endParaRPr lang="en-US" sz="1600" dirty="0" smtClean="0">
              <a:solidFill>
                <a:srgbClr val="000000"/>
              </a:solidFill>
            </a:endParaRPr>
          </a:p>
          <a:p>
            <a:pPr marL="285750" indent="-285750" algn="just">
              <a:spcAft>
                <a:spcPts val="1200"/>
              </a:spcAft>
              <a:buFont typeface="Arial" panose="020B0604020202020204" pitchFamily="34" charset="0"/>
              <a:buChar char="•"/>
            </a:pPr>
            <a:endParaRPr lang="en-US" sz="1600" dirty="0">
              <a:solidFill>
                <a:srgbClr val="000000"/>
              </a:solidFill>
            </a:endParaRPr>
          </a:p>
          <a:p>
            <a:pPr marL="285750" indent="-285750" algn="just">
              <a:spcAft>
                <a:spcPts val="1200"/>
              </a:spcAft>
              <a:buFont typeface="Arial" panose="020B0604020202020204" pitchFamily="34" charset="0"/>
              <a:buChar char="•"/>
            </a:pPr>
            <a:endParaRPr lang="en-US" sz="1600" dirty="0" smtClean="0">
              <a:solidFill>
                <a:srgbClr val="000000"/>
              </a:solidFill>
            </a:endParaRPr>
          </a:p>
          <a:p>
            <a:pPr marL="285750" indent="-285750" algn="just">
              <a:spcAft>
                <a:spcPts val="1200"/>
              </a:spcAft>
              <a:buFont typeface="Arial" panose="020B0604020202020204" pitchFamily="34" charset="0"/>
              <a:buChar char="•"/>
            </a:pPr>
            <a:endParaRPr lang="en-US" sz="1600" dirty="0">
              <a:solidFill>
                <a:srgbClr val="000000"/>
              </a:solidFill>
            </a:endParaRPr>
          </a:p>
          <a:p>
            <a:pPr marL="285750" indent="-285750" algn="just">
              <a:spcAft>
                <a:spcPts val="1200"/>
              </a:spcAft>
              <a:buFont typeface="Arial" panose="020B0604020202020204" pitchFamily="34" charset="0"/>
              <a:buChar char="•"/>
            </a:pPr>
            <a:endParaRPr lang="en-US" sz="1600" dirty="0" smtClean="0">
              <a:solidFill>
                <a:srgbClr val="000000"/>
              </a:solidFill>
            </a:endParaRPr>
          </a:p>
          <a:p>
            <a:pPr algn="just">
              <a:spcAft>
                <a:spcPts val="1200"/>
              </a:spcAft>
            </a:pPr>
            <a:endParaRPr lang="en-US" sz="1600" dirty="0">
              <a:solidFill>
                <a:srgbClr val="000000"/>
              </a:solidFill>
            </a:endParaRPr>
          </a:p>
        </p:txBody>
      </p:sp>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24</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Run-In</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pic>
        <p:nvPicPr>
          <p:cNvPr id="3" name="Picture 2"/>
          <p:cNvPicPr>
            <a:picLocks noChangeAspect="1"/>
          </p:cNvPicPr>
          <p:nvPr/>
        </p:nvPicPr>
        <p:blipFill rotWithShape="1">
          <a:blip r:embed="rId3"/>
          <a:srcRect t="1806" b="4110"/>
          <a:stretch/>
        </p:blipFill>
        <p:spPr>
          <a:xfrm>
            <a:off x="1911278" y="2956560"/>
            <a:ext cx="5318698" cy="3124200"/>
          </a:xfrm>
          <a:prstGeom prst="rect">
            <a:avLst/>
          </a:prstGeom>
        </p:spPr>
      </p:pic>
    </p:spTree>
    <p:extLst>
      <p:ext uri="{BB962C8B-B14F-4D97-AF65-F5344CB8AC3E}">
        <p14:creationId xmlns:p14="http://schemas.microsoft.com/office/powerpoint/2010/main" val="12125840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25</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Run-In</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9" name="Rectangle 8"/>
          <p:cNvSpPr/>
          <p:nvPr/>
        </p:nvSpPr>
        <p:spPr>
          <a:xfrm>
            <a:off x="417802" y="945224"/>
            <a:ext cx="6298042" cy="1938992"/>
          </a:xfrm>
          <a:prstGeom prst="rect">
            <a:avLst/>
          </a:prstGeom>
        </p:spPr>
        <p:txBody>
          <a:bodyPr wrap="square">
            <a:spAutoFit/>
          </a:bodyPr>
          <a:lstStyle/>
          <a:p>
            <a:pPr algn="just">
              <a:spcAft>
                <a:spcPts val="1200"/>
              </a:spcAft>
            </a:pPr>
            <a:r>
              <a:rPr lang="en-US" sz="1600" dirty="0" smtClean="0">
                <a:solidFill>
                  <a:srgbClr val="000000"/>
                </a:solidFill>
              </a:rPr>
              <a:t>Possible MTTF </a:t>
            </a:r>
            <a:r>
              <a:rPr lang="en-US" sz="1600" u="sng" dirty="0" smtClean="0">
                <a:solidFill>
                  <a:srgbClr val="000000"/>
                </a:solidFill>
              </a:rPr>
              <a:t>prediction</a:t>
            </a:r>
            <a:r>
              <a:rPr lang="en-US" sz="1600" dirty="0" smtClean="0">
                <a:solidFill>
                  <a:srgbClr val="000000"/>
                </a:solidFill>
              </a:rPr>
              <a:t> for future tests (censored):</a:t>
            </a:r>
            <a:endParaRPr lang="en-US" sz="1600" dirty="0">
              <a:solidFill>
                <a:srgbClr val="000000"/>
              </a:solidFill>
            </a:endParaRPr>
          </a:p>
          <a:p>
            <a:pPr marL="285750" indent="-285750" algn="just">
              <a:spcAft>
                <a:spcPts val="1200"/>
              </a:spcAft>
              <a:buFont typeface="Arial" panose="020B0604020202020204" pitchFamily="34" charset="0"/>
              <a:buChar char="•"/>
            </a:pPr>
            <a:r>
              <a:rPr lang="en-US" sz="1600" dirty="0" smtClean="0">
                <a:solidFill>
                  <a:srgbClr val="000000"/>
                </a:solidFill>
              </a:rPr>
              <a:t>Assuming testing until 15.06.2019</a:t>
            </a:r>
          </a:p>
          <a:p>
            <a:pPr marL="285750" indent="-285750" algn="just">
              <a:spcAft>
                <a:spcPts val="1200"/>
              </a:spcAft>
              <a:buFont typeface="Arial" panose="020B0604020202020204" pitchFamily="34" charset="0"/>
              <a:buChar char="•"/>
            </a:pPr>
            <a:endParaRPr lang="en-US" sz="1600" dirty="0">
              <a:solidFill>
                <a:srgbClr val="000000"/>
              </a:solidFill>
            </a:endParaRPr>
          </a:p>
          <a:p>
            <a:pPr marL="285750" indent="-285750" algn="just">
              <a:spcAft>
                <a:spcPts val="1200"/>
              </a:spcAft>
              <a:buFont typeface="Arial" panose="020B0604020202020204" pitchFamily="34" charset="0"/>
              <a:buChar char="•"/>
            </a:pPr>
            <a:endParaRPr lang="en-US" sz="1600" dirty="0" smtClean="0">
              <a:solidFill>
                <a:srgbClr val="000000"/>
              </a:solidFill>
            </a:endParaRPr>
          </a:p>
          <a:p>
            <a:pPr marL="285750" indent="-285750" algn="just">
              <a:spcAft>
                <a:spcPts val="1200"/>
              </a:spcAft>
              <a:buFont typeface="Arial" panose="020B0604020202020204" pitchFamily="34" charset="0"/>
              <a:buChar char="•"/>
            </a:pPr>
            <a:endParaRPr lang="en-US" sz="1600" dirty="0">
              <a:solidFill>
                <a:srgbClr val="000000"/>
              </a:solidFill>
            </a:endParaRPr>
          </a:p>
        </p:txBody>
      </p:sp>
      <mc:AlternateContent xmlns:mc="http://schemas.openxmlformats.org/markup-compatibility/2006" xmlns:a14="http://schemas.microsoft.com/office/drawing/2010/main">
        <mc:Choice Requires="a14">
          <p:graphicFrame>
            <p:nvGraphicFramePr>
              <p:cNvPr id="25" name="Table 24"/>
              <p:cNvGraphicFramePr>
                <a:graphicFrameLocks noGrp="1"/>
              </p:cNvGraphicFramePr>
              <p:nvPr>
                <p:extLst>
                  <p:ext uri="{D42A27DB-BD31-4B8C-83A1-F6EECF244321}">
                    <p14:modId xmlns:p14="http://schemas.microsoft.com/office/powerpoint/2010/main" val="4287631747"/>
                  </p:ext>
                </p:extLst>
              </p:nvPr>
            </p:nvGraphicFramePr>
            <p:xfrm>
              <a:off x="6552366" y="3192262"/>
              <a:ext cx="2304732" cy="762000"/>
            </p:xfrm>
            <a:graphic>
              <a:graphicData uri="http://schemas.openxmlformats.org/drawingml/2006/table">
                <a:tbl>
                  <a:tblPr firstRow="1" firstCol="1" bandRow="1">
                    <a:tableStyleId>{5202B0CA-FC54-4496-8BCA-5EF66A818D29}</a:tableStyleId>
                  </a:tblPr>
                  <a:tblGrid>
                    <a:gridCol w="1464310">
                      <a:extLst>
                        <a:ext uri="{9D8B030D-6E8A-4147-A177-3AD203B41FA5}">
                          <a16:colId xmlns:a16="http://schemas.microsoft.com/office/drawing/2014/main" val="3181500484"/>
                        </a:ext>
                      </a:extLst>
                    </a:gridCol>
                    <a:gridCol w="840422">
                      <a:extLst>
                        <a:ext uri="{9D8B030D-6E8A-4147-A177-3AD203B41FA5}">
                          <a16:colId xmlns:a16="http://schemas.microsoft.com/office/drawing/2014/main" val="1294084045"/>
                        </a:ext>
                      </a:extLst>
                    </a:gridCol>
                  </a:tblGrid>
                  <a:tr h="178352">
                    <a:tc>
                      <a:txBody>
                        <a:bodyPr/>
                        <a:lstStyle/>
                        <a:p>
                          <a:pPr algn="ctr">
                            <a:lnSpc>
                              <a:spcPts val="1500"/>
                            </a:lnSpc>
                            <a:spcAft>
                              <a:spcPts val="600"/>
                            </a:spcAft>
                          </a:pPr>
                          <a:r>
                            <a:rPr lang="en-GB" sz="1200" dirty="0">
                              <a:effectLst/>
                            </a:rPr>
                            <a:t>Failure Prediction</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ts val="1500"/>
                            </a:lnSpc>
                            <a:spcAft>
                              <a:spcPts val="600"/>
                            </a:spcAft>
                          </a:pPr>
                          <a14:m>
                            <m:oMath xmlns:m="http://schemas.openxmlformats.org/officeDocument/2006/math">
                              <m:r>
                                <a:rPr lang="en-GB" sz="1200">
                                  <a:effectLst/>
                                  <a:latin typeface="Cambria Math" panose="02040503050406030204" pitchFamily="18" charset="0"/>
                                </a:rPr>
                                <m:t>𝑴𝑻𝑻𝑭</m:t>
                              </m:r>
                            </m:oMath>
                          </a14:m>
                          <a:r>
                            <a:rPr lang="en-GB" sz="1200">
                              <a:effectLst/>
                            </a:rPr>
                            <a:t> [h]</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741870692"/>
                      </a:ext>
                    </a:extLst>
                  </a:tr>
                  <a:tr h="178352">
                    <a:tc>
                      <a:txBody>
                        <a:bodyPr/>
                        <a:lstStyle/>
                        <a:p>
                          <a:pPr algn="ctr">
                            <a:lnSpc>
                              <a:spcPts val="1500"/>
                            </a:lnSpc>
                            <a:spcAft>
                              <a:spcPts val="600"/>
                            </a:spcAft>
                          </a:pPr>
                          <a:r>
                            <a:rPr lang="en-GB" sz="1200" dirty="0">
                              <a:effectLst/>
                            </a:rPr>
                            <a:t>0</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ts val="1500"/>
                            </a:lnSpc>
                            <a:spcAft>
                              <a:spcPts val="600"/>
                            </a:spcAft>
                          </a:pPr>
                          <a:r>
                            <a:rPr lang="en-GB" sz="1200" dirty="0">
                              <a:effectLst/>
                            </a:rPr>
                            <a:t>214 </a:t>
                          </a:r>
                          <a:r>
                            <a:rPr lang="en-GB" sz="1200" dirty="0" smtClean="0">
                              <a:effectLst/>
                            </a:rPr>
                            <a:t>000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108148523"/>
                      </a:ext>
                    </a:extLst>
                  </a:tr>
                  <a:tr h="178352">
                    <a:tc>
                      <a:txBody>
                        <a:bodyPr/>
                        <a:lstStyle/>
                        <a:p>
                          <a:pPr algn="ctr">
                            <a:lnSpc>
                              <a:spcPts val="1500"/>
                            </a:lnSpc>
                            <a:spcAft>
                              <a:spcPts val="600"/>
                            </a:spcAft>
                          </a:pPr>
                          <a:r>
                            <a:rPr lang="en-GB" sz="1200">
                              <a:effectLst/>
                            </a:rPr>
                            <a:t>1</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ts val="1500"/>
                            </a:lnSpc>
                            <a:spcAft>
                              <a:spcPts val="600"/>
                            </a:spcAft>
                          </a:pPr>
                          <a:r>
                            <a:rPr lang="en-GB" sz="1200" dirty="0">
                              <a:effectLst/>
                            </a:rPr>
                            <a:t>135 </a:t>
                          </a:r>
                          <a:r>
                            <a:rPr lang="en-GB" sz="1200" dirty="0" smtClean="0">
                              <a:effectLst/>
                            </a:rPr>
                            <a:t>000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179221708"/>
                      </a:ext>
                    </a:extLst>
                  </a:tr>
                  <a:tr h="178352">
                    <a:tc>
                      <a:txBody>
                        <a:bodyPr/>
                        <a:lstStyle/>
                        <a:p>
                          <a:pPr algn="ctr">
                            <a:lnSpc>
                              <a:spcPts val="1500"/>
                            </a:lnSpc>
                            <a:spcAft>
                              <a:spcPts val="600"/>
                            </a:spcAft>
                          </a:pPr>
                          <a:r>
                            <a:rPr lang="en-GB" sz="12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ts val="1500"/>
                            </a:lnSpc>
                            <a:spcAft>
                              <a:spcPts val="600"/>
                            </a:spcAft>
                          </a:pPr>
                          <a:r>
                            <a:rPr lang="en-GB" sz="1200" dirty="0" smtClean="0">
                              <a:effectLst/>
                            </a:rPr>
                            <a:t>102</a:t>
                          </a:r>
                          <a:r>
                            <a:rPr lang="en-GB" sz="1200" baseline="0" dirty="0" smtClean="0">
                              <a:effectLst/>
                            </a:rPr>
                            <a:t> 000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115106754"/>
                      </a:ext>
                    </a:extLst>
                  </a:tr>
                </a:tbl>
              </a:graphicData>
            </a:graphic>
          </p:graphicFrame>
        </mc:Choice>
        <mc:Fallback xmlns="">
          <p:graphicFrame>
            <p:nvGraphicFramePr>
              <p:cNvPr id="25" name="Table 24"/>
              <p:cNvGraphicFramePr>
                <a:graphicFrameLocks noGrp="1"/>
              </p:cNvGraphicFramePr>
              <p:nvPr>
                <p:extLst>
                  <p:ext uri="{D42A27DB-BD31-4B8C-83A1-F6EECF244321}">
                    <p14:modId xmlns:p14="http://schemas.microsoft.com/office/powerpoint/2010/main" val="4287631747"/>
                  </p:ext>
                </p:extLst>
              </p:nvPr>
            </p:nvGraphicFramePr>
            <p:xfrm>
              <a:off x="6552366" y="3192262"/>
              <a:ext cx="2304732" cy="762000"/>
            </p:xfrm>
            <a:graphic>
              <a:graphicData uri="http://schemas.openxmlformats.org/drawingml/2006/table">
                <a:tbl>
                  <a:tblPr firstRow="1" firstCol="1" bandRow="1">
                    <a:tableStyleId>{5202B0CA-FC54-4496-8BCA-5EF66A818D29}</a:tableStyleId>
                  </a:tblPr>
                  <a:tblGrid>
                    <a:gridCol w="1464310">
                      <a:extLst>
                        <a:ext uri="{9D8B030D-6E8A-4147-A177-3AD203B41FA5}">
                          <a16:colId xmlns:a16="http://schemas.microsoft.com/office/drawing/2014/main" val="3181500484"/>
                        </a:ext>
                      </a:extLst>
                    </a:gridCol>
                    <a:gridCol w="840422">
                      <a:extLst>
                        <a:ext uri="{9D8B030D-6E8A-4147-A177-3AD203B41FA5}">
                          <a16:colId xmlns:a16="http://schemas.microsoft.com/office/drawing/2014/main" val="1294084045"/>
                        </a:ext>
                      </a:extLst>
                    </a:gridCol>
                  </a:tblGrid>
                  <a:tr h="190500">
                    <a:tc>
                      <a:txBody>
                        <a:bodyPr/>
                        <a:lstStyle/>
                        <a:p>
                          <a:pPr algn="ctr">
                            <a:lnSpc>
                              <a:spcPts val="1500"/>
                            </a:lnSpc>
                            <a:spcAft>
                              <a:spcPts val="600"/>
                            </a:spcAft>
                          </a:pPr>
                          <a:r>
                            <a:rPr lang="en-GB" sz="1200" dirty="0">
                              <a:effectLst/>
                            </a:rPr>
                            <a:t>Failure Prediction</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3"/>
                          <a:stretch>
                            <a:fillRect l="-174638" t="-28125" b="-331250"/>
                          </a:stretch>
                        </a:blipFill>
                      </a:tcPr>
                    </a:tc>
                    <a:extLst>
                      <a:ext uri="{0D108BD9-81ED-4DB2-BD59-A6C34878D82A}">
                        <a16:rowId xmlns:a16="http://schemas.microsoft.com/office/drawing/2014/main" val="1741870692"/>
                      </a:ext>
                    </a:extLst>
                  </a:tr>
                  <a:tr h="190500">
                    <a:tc>
                      <a:txBody>
                        <a:bodyPr/>
                        <a:lstStyle/>
                        <a:p>
                          <a:pPr algn="ctr">
                            <a:lnSpc>
                              <a:spcPts val="1500"/>
                            </a:lnSpc>
                            <a:spcAft>
                              <a:spcPts val="600"/>
                            </a:spcAft>
                          </a:pPr>
                          <a:r>
                            <a:rPr lang="en-GB" sz="1200" dirty="0">
                              <a:effectLst/>
                            </a:rPr>
                            <a:t>0</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ts val="1500"/>
                            </a:lnSpc>
                            <a:spcAft>
                              <a:spcPts val="600"/>
                            </a:spcAft>
                          </a:pPr>
                          <a:r>
                            <a:rPr lang="en-GB" sz="1200" dirty="0">
                              <a:effectLst/>
                            </a:rPr>
                            <a:t>214 </a:t>
                          </a:r>
                          <a:r>
                            <a:rPr lang="en-GB" sz="1200" dirty="0" smtClean="0">
                              <a:effectLst/>
                            </a:rPr>
                            <a:t>000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108148523"/>
                      </a:ext>
                    </a:extLst>
                  </a:tr>
                  <a:tr h="190500">
                    <a:tc>
                      <a:txBody>
                        <a:bodyPr/>
                        <a:lstStyle/>
                        <a:p>
                          <a:pPr algn="ctr">
                            <a:lnSpc>
                              <a:spcPts val="1500"/>
                            </a:lnSpc>
                            <a:spcAft>
                              <a:spcPts val="600"/>
                            </a:spcAft>
                          </a:pPr>
                          <a:r>
                            <a:rPr lang="en-GB" sz="1200">
                              <a:effectLst/>
                            </a:rPr>
                            <a:t>1</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ts val="1500"/>
                            </a:lnSpc>
                            <a:spcAft>
                              <a:spcPts val="600"/>
                            </a:spcAft>
                          </a:pPr>
                          <a:r>
                            <a:rPr lang="en-GB" sz="1200" dirty="0">
                              <a:effectLst/>
                            </a:rPr>
                            <a:t>135 </a:t>
                          </a:r>
                          <a:r>
                            <a:rPr lang="en-GB" sz="1200" dirty="0" smtClean="0">
                              <a:effectLst/>
                            </a:rPr>
                            <a:t>000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179221708"/>
                      </a:ext>
                    </a:extLst>
                  </a:tr>
                  <a:tr h="190500">
                    <a:tc>
                      <a:txBody>
                        <a:bodyPr/>
                        <a:lstStyle/>
                        <a:p>
                          <a:pPr algn="ctr">
                            <a:lnSpc>
                              <a:spcPts val="1500"/>
                            </a:lnSpc>
                            <a:spcAft>
                              <a:spcPts val="600"/>
                            </a:spcAft>
                          </a:pPr>
                          <a:r>
                            <a:rPr lang="en-GB" sz="1200">
                              <a:effectLst/>
                            </a:rPr>
                            <a:t>2</a:t>
                          </a:r>
                          <a:endParaRPr lang="en-GB" sz="1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lnSpc>
                              <a:spcPts val="1500"/>
                            </a:lnSpc>
                            <a:spcAft>
                              <a:spcPts val="600"/>
                            </a:spcAft>
                          </a:pPr>
                          <a:r>
                            <a:rPr lang="en-GB" sz="1200" dirty="0" smtClean="0">
                              <a:effectLst/>
                            </a:rPr>
                            <a:t>102</a:t>
                          </a:r>
                          <a:r>
                            <a:rPr lang="en-GB" sz="1200" baseline="0" dirty="0" smtClean="0">
                              <a:effectLst/>
                            </a:rPr>
                            <a:t> 000</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115106754"/>
                      </a:ext>
                    </a:extLst>
                  </a:tr>
                </a:tbl>
              </a:graphicData>
            </a:graphic>
          </p:graphicFrame>
        </mc:Fallback>
      </mc:AlternateContent>
      <p:graphicFrame>
        <p:nvGraphicFramePr>
          <p:cNvPr id="10" name="Chart 9"/>
          <p:cNvGraphicFramePr>
            <a:graphicFrameLocks/>
          </p:cNvGraphicFramePr>
          <p:nvPr>
            <p:extLst>
              <p:ext uri="{D42A27DB-BD31-4B8C-83A1-F6EECF244321}">
                <p14:modId xmlns:p14="http://schemas.microsoft.com/office/powerpoint/2010/main" val="4018405844"/>
              </p:ext>
            </p:extLst>
          </p:nvPr>
        </p:nvGraphicFramePr>
        <p:xfrm>
          <a:off x="417599" y="1987985"/>
          <a:ext cx="5760000" cy="3600000"/>
        </p:xfrm>
        <a:graphic>
          <a:graphicData uri="http://schemas.openxmlformats.org/drawingml/2006/chart">
            <c:chart xmlns:c="http://schemas.openxmlformats.org/drawingml/2006/chart" xmlns:r="http://schemas.openxmlformats.org/officeDocument/2006/relationships" r:id="rId4"/>
          </a:graphicData>
        </a:graphic>
      </p:graphicFrame>
      <p:pic>
        <p:nvPicPr>
          <p:cNvPr id="2" name="Picture 1"/>
          <p:cNvPicPr>
            <a:picLocks noChangeAspect="1"/>
          </p:cNvPicPr>
          <p:nvPr/>
        </p:nvPicPr>
        <p:blipFill rotWithShape="1">
          <a:blip r:embed="rId5"/>
          <a:srcRect l="16093" t="22212" r="8362" b="26507"/>
          <a:stretch/>
        </p:blipFill>
        <p:spPr>
          <a:xfrm>
            <a:off x="2543694" y="2612933"/>
            <a:ext cx="3059084" cy="1296468"/>
          </a:xfrm>
          <a:prstGeom prst="ellipse">
            <a:avLst/>
          </a:prstGeom>
          <a:solidFill>
            <a:schemeClr val="bg1"/>
          </a:solidFill>
          <a:ln w="12700">
            <a:solidFill>
              <a:srgbClr val="000000"/>
            </a:solid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14753878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26</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Summary &amp; Outlook</a:t>
            </a:r>
          </a:p>
        </p:txBody>
      </p:sp>
      <p:sp>
        <p:nvSpPr>
          <p:cNvPr id="8" name="Rectangle 7"/>
          <p:cNvSpPr/>
          <p:nvPr/>
        </p:nvSpPr>
        <p:spPr>
          <a:xfrm>
            <a:off x="417802" y="1077576"/>
            <a:ext cx="8649997" cy="4739759"/>
          </a:xfrm>
          <a:prstGeom prst="rect">
            <a:avLst/>
          </a:prstGeom>
        </p:spPr>
        <p:txBody>
          <a:bodyPr wrap="square">
            <a:spAutoFit/>
          </a:bodyPr>
          <a:lstStyle/>
          <a:p>
            <a:pPr marL="285750" indent="-285750" algn="just">
              <a:spcAft>
                <a:spcPts val="1200"/>
              </a:spcAft>
              <a:buFont typeface="Wingdings" panose="05000000000000000000" pitchFamily="2" charset="2"/>
              <a:buChar char="Ø"/>
            </a:pPr>
            <a:r>
              <a:rPr lang="en-US" sz="1600" u="sng" dirty="0" smtClean="0">
                <a:solidFill>
                  <a:srgbClr val="000000"/>
                </a:solidFill>
              </a:rPr>
              <a:t>Successful board validation</a:t>
            </a:r>
            <a:r>
              <a:rPr lang="en-US" sz="1600" dirty="0" smtClean="0">
                <a:solidFill>
                  <a:srgbClr val="000000"/>
                </a:solidFill>
              </a:rPr>
              <a:t> at different humidity/temperature + at high temperature</a:t>
            </a:r>
          </a:p>
          <a:p>
            <a:pPr marL="742950" lvl="1" indent="-285750" algn="just">
              <a:spcAft>
                <a:spcPts val="1200"/>
              </a:spcAft>
              <a:buFont typeface="Wingdings" panose="05000000000000000000" pitchFamily="2" charset="2"/>
              <a:buChar char="Ø"/>
            </a:pPr>
            <a:r>
              <a:rPr lang="en-US" sz="1600" dirty="0" smtClean="0">
                <a:solidFill>
                  <a:srgbClr val="000000"/>
                </a:solidFill>
              </a:rPr>
              <a:t>SFP+ transceiver as bottleneck		</a:t>
            </a:r>
            <a:r>
              <a:rPr lang="en-US" sz="1600" dirty="0" smtClean="0">
                <a:solidFill>
                  <a:srgbClr val="000000"/>
                </a:solidFill>
                <a:sym typeface="Wingdings" panose="05000000000000000000" pitchFamily="2" charset="2"/>
              </a:rPr>
              <a:t> Further investigation</a:t>
            </a:r>
            <a:endParaRPr lang="en-US" sz="1600" dirty="0" smtClean="0">
              <a:solidFill>
                <a:srgbClr val="000000"/>
              </a:solidFill>
            </a:endParaRPr>
          </a:p>
          <a:p>
            <a:pPr marL="285750" indent="-285750" algn="just">
              <a:spcAft>
                <a:spcPts val="1200"/>
              </a:spcAft>
              <a:buFont typeface="Wingdings" panose="05000000000000000000" pitchFamily="2" charset="2"/>
              <a:buChar char="Ø"/>
            </a:pPr>
            <a:r>
              <a:rPr lang="en-US" sz="1600" dirty="0" smtClean="0">
                <a:solidFill>
                  <a:srgbClr val="000000"/>
                </a:solidFill>
              </a:rPr>
              <a:t>Screening (incl. inspection) turned out to be necessary</a:t>
            </a:r>
          </a:p>
          <a:p>
            <a:pPr marL="742950" lvl="1" indent="-285750" algn="just">
              <a:spcAft>
                <a:spcPts val="1200"/>
              </a:spcAft>
              <a:buFont typeface="Wingdings" panose="05000000000000000000" pitchFamily="2" charset="2"/>
              <a:buChar char="Ø"/>
            </a:pPr>
            <a:r>
              <a:rPr lang="en-US" sz="1600" dirty="0" smtClean="0">
                <a:solidFill>
                  <a:srgbClr val="000000"/>
                </a:solidFill>
              </a:rPr>
              <a:t>Until now: Good, </a:t>
            </a:r>
            <a:r>
              <a:rPr lang="en-US" sz="1600" u="sng" dirty="0" smtClean="0">
                <a:solidFill>
                  <a:srgbClr val="000000"/>
                </a:solidFill>
              </a:rPr>
              <a:t>reliable design</a:t>
            </a:r>
            <a:r>
              <a:rPr lang="en-US" sz="1600" dirty="0" smtClean="0">
                <a:solidFill>
                  <a:srgbClr val="000000"/>
                </a:solidFill>
              </a:rPr>
              <a:t> </a:t>
            </a:r>
            <a:r>
              <a:rPr lang="en-US" sz="1600" dirty="0" smtClean="0">
                <a:solidFill>
                  <a:srgbClr val="000000"/>
                </a:solidFill>
                <a:sym typeface="Wingdings" panose="05000000000000000000" pitchFamily="2" charset="2"/>
              </a:rPr>
              <a:t> No PCB/component failures, but:</a:t>
            </a:r>
          </a:p>
          <a:p>
            <a:pPr marL="742950" lvl="1" indent="-285750" algn="just">
              <a:spcAft>
                <a:spcPts val="1200"/>
              </a:spcAft>
              <a:buFont typeface="Wingdings" panose="05000000000000000000" pitchFamily="2" charset="2"/>
              <a:buChar char="Ø"/>
            </a:pPr>
            <a:r>
              <a:rPr lang="en-US" sz="1600" u="sng" dirty="0" smtClean="0">
                <a:solidFill>
                  <a:srgbClr val="000000"/>
                </a:solidFill>
                <a:sym typeface="Wingdings" panose="05000000000000000000" pitchFamily="2" charset="2"/>
              </a:rPr>
              <a:t>Production issues</a:t>
            </a:r>
            <a:r>
              <a:rPr lang="en-US" sz="1600" dirty="0" smtClean="0">
                <a:solidFill>
                  <a:srgbClr val="000000"/>
                </a:solidFill>
                <a:sym typeface="Wingdings" panose="05000000000000000000" pitchFamily="2" charset="2"/>
              </a:rPr>
              <a:t>, mainly cleanliness, revealed during temperature cycling</a:t>
            </a:r>
          </a:p>
          <a:p>
            <a:pPr marL="1200150" lvl="2" indent="-285750" algn="just">
              <a:spcAft>
                <a:spcPts val="1200"/>
              </a:spcAft>
              <a:buFont typeface="Wingdings" panose="05000000000000000000" pitchFamily="2" charset="2"/>
              <a:buChar char="Ø"/>
            </a:pPr>
            <a:r>
              <a:rPr lang="en-US" sz="1600" dirty="0" smtClean="0">
                <a:solidFill>
                  <a:srgbClr val="000000"/>
                </a:solidFill>
              </a:rPr>
              <a:t>Efforts done to improve the situation for 2</a:t>
            </a:r>
            <a:r>
              <a:rPr lang="en-US" sz="1600" baseline="30000" dirty="0" smtClean="0">
                <a:solidFill>
                  <a:srgbClr val="000000"/>
                </a:solidFill>
              </a:rPr>
              <a:t>nd</a:t>
            </a:r>
            <a:r>
              <a:rPr lang="en-US" sz="1600" dirty="0" smtClean="0">
                <a:solidFill>
                  <a:srgbClr val="000000"/>
                </a:solidFill>
              </a:rPr>
              <a:t> &amp; 3</a:t>
            </a:r>
            <a:r>
              <a:rPr lang="en-US" sz="1600" baseline="30000" dirty="0" smtClean="0">
                <a:solidFill>
                  <a:srgbClr val="000000"/>
                </a:solidFill>
              </a:rPr>
              <a:t>rd</a:t>
            </a:r>
            <a:r>
              <a:rPr lang="en-US" sz="1600" dirty="0" smtClean="0">
                <a:solidFill>
                  <a:srgbClr val="000000"/>
                </a:solidFill>
              </a:rPr>
              <a:t> batch</a:t>
            </a:r>
          </a:p>
          <a:p>
            <a:pPr marL="1200150" lvl="2" indent="-285750" algn="just">
              <a:spcAft>
                <a:spcPts val="1200"/>
              </a:spcAft>
              <a:buFont typeface="Wingdings" panose="05000000000000000000" pitchFamily="2" charset="2"/>
              <a:buChar char="Ø"/>
            </a:pPr>
            <a:r>
              <a:rPr lang="en-US" sz="1600" dirty="0" smtClean="0">
                <a:solidFill>
                  <a:srgbClr val="000000"/>
                </a:solidFill>
              </a:rPr>
              <a:t>Important </a:t>
            </a:r>
            <a:r>
              <a:rPr lang="en-US" sz="1600" dirty="0">
                <a:solidFill>
                  <a:srgbClr val="000000"/>
                </a:solidFill>
              </a:rPr>
              <a:t>to check production &amp; to collaborate with manufacturer</a:t>
            </a:r>
          </a:p>
          <a:p>
            <a:pPr marL="742950" lvl="1" indent="-285750" algn="just">
              <a:spcAft>
                <a:spcPts val="1200"/>
              </a:spcAft>
              <a:buFont typeface="Wingdings" panose="05000000000000000000" pitchFamily="2" charset="2"/>
              <a:buChar char="Ø"/>
            </a:pPr>
            <a:r>
              <a:rPr lang="en-US" sz="1600" u="sng" dirty="0" smtClean="0">
                <a:solidFill>
                  <a:srgbClr val="000000"/>
                </a:solidFill>
                <a:sym typeface="Wingdings" panose="05000000000000000000" pitchFamily="2" charset="2"/>
              </a:rPr>
              <a:t>Run-In</a:t>
            </a:r>
            <a:r>
              <a:rPr lang="en-US" sz="1600" dirty="0" smtClean="0">
                <a:solidFill>
                  <a:srgbClr val="000000"/>
                </a:solidFill>
                <a:sym typeface="Wingdings" panose="05000000000000000000" pitchFamily="2" charset="2"/>
              </a:rPr>
              <a:t> very important to accumulate failure free (low FR) time and to obtain </a:t>
            </a:r>
            <a:r>
              <a:rPr lang="en-US" sz="1600" dirty="0" err="1" smtClean="0">
                <a:solidFill>
                  <a:srgbClr val="000000"/>
                </a:solidFill>
                <a:sym typeface="Wingdings" panose="05000000000000000000" pitchFamily="2" charset="2"/>
              </a:rPr>
              <a:t>MTTF</a:t>
            </a:r>
            <a:r>
              <a:rPr lang="en-US" sz="1600" baseline="-25000" dirty="0" err="1" smtClean="0">
                <a:solidFill>
                  <a:srgbClr val="000000"/>
                </a:solidFill>
                <a:sym typeface="Wingdings" panose="05000000000000000000" pitchFamily="2" charset="2"/>
              </a:rPr>
              <a:t>min</a:t>
            </a:r>
            <a:endParaRPr lang="en-US" sz="1600" baseline="-25000" dirty="0" smtClean="0">
              <a:solidFill>
                <a:srgbClr val="000000"/>
              </a:solidFill>
              <a:sym typeface="Wingdings" panose="05000000000000000000" pitchFamily="2" charset="2"/>
            </a:endParaRPr>
          </a:p>
          <a:p>
            <a:pPr marL="1200150" lvl="2" indent="-285750" algn="just">
              <a:spcAft>
                <a:spcPts val="1200"/>
              </a:spcAft>
              <a:buFont typeface="Wingdings" panose="05000000000000000000" pitchFamily="2" charset="2"/>
              <a:buChar char="Ø"/>
            </a:pPr>
            <a:r>
              <a:rPr lang="en-US" sz="1600" dirty="0" smtClean="0">
                <a:solidFill>
                  <a:srgbClr val="000000"/>
                </a:solidFill>
                <a:sym typeface="Wingdings" panose="05000000000000000000" pitchFamily="2" charset="2"/>
              </a:rPr>
              <a:t>09.04.2019: MTTF</a:t>
            </a:r>
            <a:r>
              <a:rPr lang="en-US" sz="1600" baseline="-25000" dirty="0" smtClean="0">
                <a:solidFill>
                  <a:srgbClr val="000000"/>
                </a:solidFill>
                <a:sym typeface="Wingdings" panose="05000000000000000000" pitchFamily="2" charset="2"/>
              </a:rPr>
              <a:t>95% </a:t>
            </a:r>
            <a:r>
              <a:rPr lang="en-US" sz="1600" dirty="0" smtClean="0">
                <a:solidFill>
                  <a:srgbClr val="000000"/>
                </a:solidFill>
                <a:sym typeface="Wingdings" panose="05000000000000000000" pitchFamily="2" charset="2"/>
              </a:rPr>
              <a:t>= 144k </a:t>
            </a:r>
            <a:r>
              <a:rPr lang="en-US" sz="1600" dirty="0" err="1" smtClean="0">
                <a:solidFill>
                  <a:srgbClr val="000000"/>
                </a:solidFill>
                <a:sym typeface="Wingdings" panose="05000000000000000000" pitchFamily="2" charset="2"/>
              </a:rPr>
              <a:t>hrs</a:t>
            </a:r>
            <a:r>
              <a:rPr lang="en-US" sz="1600" dirty="0" smtClean="0">
                <a:solidFill>
                  <a:srgbClr val="000000"/>
                </a:solidFill>
                <a:sym typeface="Wingdings" panose="05000000000000000000" pitchFamily="2" charset="2"/>
              </a:rPr>
              <a:t> (HW failures; no stress acceleration)</a:t>
            </a:r>
          </a:p>
          <a:p>
            <a:pPr marL="1200150" lvl="2" indent="-285750" algn="just">
              <a:spcAft>
                <a:spcPts val="1200"/>
              </a:spcAft>
              <a:buFont typeface="Wingdings" panose="05000000000000000000" pitchFamily="2" charset="2"/>
              <a:buChar char="Ø"/>
            </a:pPr>
            <a:r>
              <a:rPr lang="en-US" sz="1600" dirty="0" smtClean="0">
                <a:solidFill>
                  <a:srgbClr val="000000"/>
                </a:solidFill>
                <a:sym typeface="Wingdings" panose="05000000000000000000" pitchFamily="2" charset="2"/>
              </a:rPr>
              <a:t>Final analysis and conclusions to be done after May</a:t>
            </a:r>
          </a:p>
          <a:p>
            <a:pPr marL="285750" indent="-285750" algn="just">
              <a:spcAft>
                <a:spcPts val="1200"/>
              </a:spcAft>
              <a:buFont typeface="Wingdings" panose="05000000000000000000" pitchFamily="2" charset="2"/>
              <a:buChar char="Ø"/>
            </a:pPr>
            <a:r>
              <a:rPr lang="en-US" sz="1600" dirty="0" smtClean="0">
                <a:solidFill>
                  <a:srgbClr val="000000"/>
                </a:solidFill>
                <a:sym typeface="Wingdings" panose="05000000000000000000" pitchFamily="2" charset="2"/>
              </a:rPr>
              <a:t>Dependable design methodology proved to be of use</a:t>
            </a:r>
          </a:p>
          <a:p>
            <a:pPr marL="742950" lvl="1" indent="-285750" algn="just">
              <a:spcAft>
                <a:spcPts val="1200"/>
              </a:spcAft>
              <a:buFont typeface="Wingdings" panose="05000000000000000000" pitchFamily="2" charset="2"/>
              <a:buChar char="Ø"/>
            </a:pPr>
            <a:r>
              <a:rPr lang="en-US" sz="1600" dirty="0" smtClean="0">
                <a:solidFill>
                  <a:srgbClr val="000000"/>
                </a:solidFill>
              </a:rPr>
              <a:t>Might be used in a flexible way, but proper </a:t>
            </a:r>
            <a:r>
              <a:rPr lang="en-US" sz="1600" u="sng" dirty="0" smtClean="0">
                <a:solidFill>
                  <a:srgbClr val="000000"/>
                </a:solidFill>
              </a:rPr>
              <a:t>documentation</a:t>
            </a:r>
            <a:r>
              <a:rPr lang="en-US" sz="1600" dirty="0" smtClean="0">
                <a:solidFill>
                  <a:srgbClr val="000000"/>
                </a:solidFill>
              </a:rPr>
              <a:t> necessary</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Tree>
    <p:extLst>
      <p:ext uri="{BB962C8B-B14F-4D97-AF65-F5344CB8AC3E}">
        <p14:creationId xmlns:p14="http://schemas.microsoft.com/office/powerpoint/2010/main" val="20959217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7"/>
          <p:cNvSpPr txBox="1">
            <a:spLocks/>
          </p:cNvSpPr>
          <p:nvPr/>
        </p:nvSpPr>
        <p:spPr>
          <a:xfrm>
            <a:off x="153909" y="1028286"/>
            <a:ext cx="8836182" cy="705332"/>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GB" sz="2400" dirty="0" smtClean="0"/>
              <a:t>Thank you very much for your attention</a:t>
            </a:r>
          </a:p>
          <a:p>
            <a:pPr algn="ctr"/>
            <a:endParaRPr lang="en-GB" sz="2400" b="1" dirty="0"/>
          </a:p>
          <a:p>
            <a:pPr algn="ctr"/>
            <a:endParaRPr lang="en-GB" sz="2400" b="1" dirty="0" smtClean="0"/>
          </a:p>
          <a:p>
            <a:pPr algn="ctr"/>
            <a:endParaRPr lang="en-GB" sz="2400" b="1" dirty="0"/>
          </a:p>
          <a:p>
            <a:pPr algn="ctr"/>
            <a:endParaRPr lang="en-GB" sz="2400" b="1" dirty="0" smtClean="0"/>
          </a:p>
          <a:p>
            <a:pPr algn="ctr"/>
            <a:endParaRPr lang="en-GB" sz="2400" b="1" dirty="0"/>
          </a:p>
          <a:p>
            <a:pPr algn="ctr"/>
            <a:endParaRPr lang="en-GB" sz="2400" b="1" dirty="0" smtClean="0"/>
          </a:p>
          <a:p>
            <a:pPr algn="ctr"/>
            <a:endParaRPr lang="en-GB" sz="2400" b="1" dirty="0"/>
          </a:p>
          <a:p>
            <a:pPr algn="ctr"/>
            <a:endParaRPr lang="en-GB" sz="2400" b="1" dirty="0" smtClean="0"/>
          </a:p>
          <a:p>
            <a:pPr algn="ctr"/>
            <a:endParaRPr lang="en-GB" sz="2400" b="1" dirty="0" smtClean="0"/>
          </a:p>
          <a:p>
            <a:pPr algn="ctr"/>
            <a:endParaRPr lang="en-GB" sz="2400" b="1" dirty="0"/>
          </a:p>
          <a:p>
            <a:pPr algn="ctr"/>
            <a:r>
              <a:rPr lang="en-GB" sz="2400" b="1" dirty="0" smtClean="0"/>
              <a:t>And many thanks to all colleagues in BI-BP, BI-SW, BI-BL who contributed to this large project !</a:t>
            </a:r>
            <a:endParaRPr lang="en-GB" sz="2400" b="1" dirty="0"/>
          </a:p>
        </p:txBody>
      </p:sp>
    </p:spTree>
    <p:extLst>
      <p:ext uri="{BB962C8B-B14F-4D97-AF65-F5344CB8AC3E}">
        <p14:creationId xmlns:p14="http://schemas.microsoft.com/office/powerpoint/2010/main" val="22961210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Introduction</a:t>
            </a:r>
          </a:p>
        </p:txBody>
      </p:sp>
      <p:sp>
        <p:nvSpPr>
          <p:cNvPr id="25" name="TextBox 24"/>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7" name="Rectangle 6"/>
          <p:cNvSpPr/>
          <p:nvPr/>
        </p:nvSpPr>
        <p:spPr>
          <a:xfrm>
            <a:off x="417803" y="1077576"/>
            <a:ext cx="8354722" cy="4724370"/>
          </a:xfrm>
          <a:prstGeom prst="rect">
            <a:avLst/>
          </a:prstGeom>
        </p:spPr>
        <p:txBody>
          <a:bodyPr wrap="square">
            <a:spAutoFit/>
          </a:bodyPr>
          <a:lstStyle/>
          <a:p>
            <a:pPr algn="just">
              <a:spcAft>
                <a:spcPts val="4800"/>
              </a:spcAft>
            </a:pPr>
            <a:r>
              <a:rPr lang="en-US" sz="1600" dirty="0" smtClean="0">
                <a:solidFill>
                  <a:srgbClr val="000000"/>
                </a:solidFill>
              </a:rPr>
              <a:t>The </a:t>
            </a:r>
            <a:r>
              <a:rPr lang="en-US" sz="1600" b="1" dirty="0" smtClean="0">
                <a:solidFill>
                  <a:srgbClr val="000000"/>
                </a:solidFill>
              </a:rPr>
              <a:t>VFC-HD</a:t>
            </a:r>
            <a:r>
              <a:rPr lang="en-US" sz="1600" dirty="0" smtClean="0">
                <a:solidFill>
                  <a:srgbClr val="000000"/>
                </a:solidFill>
              </a:rPr>
              <a:t> board is a new multi-purpose VME carrier board developed in BI</a:t>
            </a:r>
          </a:p>
          <a:p>
            <a:pPr algn="just">
              <a:spcAft>
                <a:spcPts val="1800"/>
              </a:spcAft>
            </a:pPr>
            <a:r>
              <a:rPr lang="en-US" sz="1600" dirty="0" smtClean="0">
                <a:solidFill>
                  <a:srgbClr val="000000"/>
                </a:solidFill>
              </a:rPr>
              <a:t>Main challenges:</a:t>
            </a:r>
          </a:p>
          <a:p>
            <a:pPr marL="800100" lvl="1" indent="-342900" algn="just">
              <a:spcAft>
                <a:spcPts val="600"/>
              </a:spcAft>
              <a:buFont typeface="Arial" panose="020B0604020202020204" pitchFamily="34" charset="0"/>
              <a:buChar char="•"/>
            </a:pPr>
            <a:r>
              <a:rPr lang="en-US" sz="1600" dirty="0" smtClean="0">
                <a:solidFill>
                  <a:srgbClr val="000000"/>
                </a:solidFill>
              </a:rPr>
              <a:t>Complexity </a:t>
            </a:r>
          </a:p>
          <a:p>
            <a:pPr marL="1257300" lvl="2" indent="-342900" algn="just">
              <a:spcAft>
                <a:spcPts val="600"/>
              </a:spcAft>
              <a:buFont typeface="Arial" panose="020B0604020202020204" pitchFamily="34" charset="0"/>
              <a:buChar char="•"/>
            </a:pPr>
            <a:r>
              <a:rPr lang="en-US" sz="1600" dirty="0" smtClean="0">
                <a:solidFill>
                  <a:srgbClr val="000000"/>
                </a:solidFill>
              </a:rPr>
              <a:t>1200 mounted components, 12 layers</a:t>
            </a:r>
          </a:p>
          <a:p>
            <a:pPr marL="1257300" lvl="2" indent="-342900" algn="just">
              <a:spcAft>
                <a:spcPts val="600"/>
              </a:spcAft>
              <a:buFont typeface="Arial" panose="020B0604020202020204" pitchFamily="34" charset="0"/>
              <a:buChar char="•"/>
            </a:pPr>
            <a:r>
              <a:rPr lang="en-US" sz="1600" dirty="0" smtClean="0">
                <a:solidFill>
                  <a:srgbClr val="000000"/>
                </a:solidFill>
              </a:rPr>
              <a:t>VME, </a:t>
            </a:r>
            <a:r>
              <a:rPr lang="en-US" sz="1600" i="1" dirty="0" err="1" smtClean="0">
                <a:solidFill>
                  <a:srgbClr val="000000"/>
                </a:solidFill>
              </a:rPr>
              <a:t>Arria</a:t>
            </a:r>
            <a:r>
              <a:rPr lang="en-US" sz="1600" i="1" dirty="0" smtClean="0">
                <a:solidFill>
                  <a:srgbClr val="000000"/>
                </a:solidFill>
              </a:rPr>
              <a:t> V</a:t>
            </a:r>
            <a:r>
              <a:rPr lang="en-US" sz="1600" dirty="0" smtClean="0">
                <a:solidFill>
                  <a:srgbClr val="000000"/>
                </a:solidFill>
              </a:rPr>
              <a:t> FPGA, DDR3, DCDC, FMC, SFPs, …</a:t>
            </a:r>
          </a:p>
          <a:p>
            <a:pPr marL="800100" lvl="1" indent="-342900" algn="just">
              <a:spcAft>
                <a:spcPts val="600"/>
              </a:spcAft>
              <a:buFont typeface="Arial" panose="020B0604020202020204" pitchFamily="34" charset="0"/>
              <a:buChar char="•"/>
            </a:pPr>
            <a:r>
              <a:rPr lang="en-US" sz="1600" dirty="0" smtClean="0">
                <a:solidFill>
                  <a:srgbClr val="000000"/>
                </a:solidFill>
              </a:rPr>
              <a:t>Serves a variety of different users &amp; applications</a:t>
            </a:r>
          </a:p>
          <a:p>
            <a:pPr marL="800100" lvl="1" indent="-342900" algn="just">
              <a:spcAft>
                <a:spcPts val="600"/>
              </a:spcAft>
              <a:buFont typeface="Arial" panose="020B0604020202020204" pitchFamily="34" charset="0"/>
              <a:buChar char="•"/>
            </a:pPr>
            <a:r>
              <a:rPr lang="en-US" sz="1600" dirty="0" smtClean="0">
                <a:solidFill>
                  <a:srgbClr val="000000"/>
                </a:solidFill>
              </a:rPr>
              <a:t>Dependability and performance requirements</a:t>
            </a:r>
          </a:p>
          <a:p>
            <a:pPr marL="800100" lvl="1" indent="-342900" algn="just">
              <a:spcAft>
                <a:spcPts val="4800"/>
              </a:spcAft>
              <a:buFont typeface="Arial" panose="020B0604020202020204" pitchFamily="34" charset="0"/>
              <a:buChar char="•"/>
            </a:pPr>
            <a:r>
              <a:rPr lang="en-US" sz="1600" dirty="0" smtClean="0">
                <a:solidFill>
                  <a:srgbClr val="000000"/>
                </a:solidFill>
              </a:rPr>
              <a:t>Production of 1200 units</a:t>
            </a:r>
          </a:p>
          <a:p>
            <a:pPr algn="just">
              <a:lnSpc>
                <a:spcPct val="150000"/>
              </a:lnSpc>
              <a:spcAft>
                <a:spcPts val="600"/>
              </a:spcAft>
            </a:pPr>
            <a:r>
              <a:rPr lang="en-US" sz="1600" dirty="0" smtClean="0">
                <a:solidFill>
                  <a:srgbClr val="000000"/>
                </a:solidFill>
                <a:sym typeface="Wingdings" panose="05000000000000000000" pitchFamily="2" charset="2"/>
              </a:rPr>
              <a:t>    	</a:t>
            </a:r>
            <a:r>
              <a:rPr lang="en-US" sz="1600" dirty="0" smtClean="0">
                <a:solidFill>
                  <a:srgbClr val="000000"/>
                </a:solidFill>
              </a:rPr>
              <a:t>To ensure a good and dependable performance upon installation, </a:t>
            </a:r>
            <a:r>
              <a:rPr lang="en-US" sz="1600" b="1" dirty="0" smtClean="0">
                <a:solidFill>
                  <a:srgbClr val="000000"/>
                </a:solidFill>
              </a:rPr>
              <a:t>validation</a:t>
            </a:r>
            <a:r>
              <a:rPr lang="en-US" sz="1600" dirty="0" smtClean="0">
                <a:solidFill>
                  <a:srgbClr val="000000"/>
                </a:solidFill>
              </a:rPr>
              <a:t> 	and </a:t>
            </a:r>
            <a:r>
              <a:rPr lang="en-US" sz="1600" b="1" dirty="0" smtClean="0">
                <a:solidFill>
                  <a:srgbClr val="000000"/>
                </a:solidFill>
              </a:rPr>
              <a:t>reliability testing</a:t>
            </a:r>
            <a:r>
              <a:rPr lang="en-US" sz="1600" dirty="0" smtClean="0">
                <a:solidFill>
                  <a:srgbClr val="000000"/>
                </a:solidFill>
              </a:rPr>
              <a:t> is put in place.</a:t>
            </a:r>
          </a:p>
        </p:txBody>
      </p:sp>
      <p:pic>
        <p:nvPicPr>
          <p:cNvPr id="8" name="Picture 7"/>
          <p:cNvPicPr>
            <a:picLocks noChangeAspect="1"/>
          </p:cNvPicPr>
          <p:nvPr/>
        </p:nvPicPr>
        <p:blipFill>
          <a:blip r:embed="rId3">
            <a:extLst>
              <a:ext uri="{BEBA8EAE-BF5A-486C-A8C5-ECC9F3942E4B}">
                <a14:imgProps xmlns:a14="http://schemas.microsoft.com/office/drawing/2010/main">
                  <a14:imgLayer r:embed="rId4">
                    <a14:imgEffect>
                      <a14:brightnessContrast bright="40000"/>
                    </a14:imgEffect>
                  </a14:imgLayer>
                </a14:imgProps>
              </a:ext>
            </a:extLst>
          </a:blip>
          <a:stretch>
            <a:fillRect/>
          </a:stretch>
        </p:blipFill>
        <p:spPr>
          <a:xfrm>
            <a:off x="7197625" y="1741367"/>
            <a:ext cx="1574900" cy="2596568"/>
          </a:xfrm>
          <a:prstGeom prst="rect">
            <a:avLst/>
          </a:prstGeom>
        </p:spPr>
      </p:pic>
    </p:spTree>
    <p:extLst>
      <p:ext uri="{BB962C8B-B14F-4D97-AF65-F5344CB8AC3E}">
        <p14:creationId xmlns:p14="http://schemas.microsoft.com/office/powerpoint/2010/main" val="30193707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sp>
        <p:nvSpPr>
          <p:cNvPr id="6" name="Rectangle 5"/>
          <p:cNvSpPr/>
          <p:nvPr/>
        </p:nvSpPr>
        <p:spPr>
          <a:xfrm>
            <a:off x="417599" y="142731"/>
            <a:ext cx="7767777" cy="723275"/>
          </a:xfrm>
          <a:prstGeom prst="rect">
            <a:avLst/>
          </a:prstGeom>
        </p:spPr>
        <p:txBody>
          <a:bodyPr wrap="square">
            <a:spAutoFit/>
          </a:bodyPr>
          <a:lstStyle/>
          <a:p>
            <a:r>
              <a:rPr lang="en-GB" sz="4100" b="1" dirty="0" smtClean="0">
                <a:solidFill>
                  <a:srgbClr val="0B387C"/>
                </a:solidFill>
              </a:rPr>
              <a:t>Methodology &amp; Objective</a:t>
            </a:r>
          </a:p>
        </p:txBody>
      </p:sp>
      <p:sp>
        <p:nvSpPr>
          <p:cNvPr id="8" name="Rectangle 7"/>
          <p:cNvSpPr/>
          <p:nvPr/>
        </p:nvSpPr>
        <p:spPr>
          <a:xfrm>
            <a:off x="4253359" y="1090344"/>
            <a:ext cx="4776537" cy="1846659"/>
          </a:xfrm>
          <a:prstGeom prst="rect">
            <a:avLst/>
          </a:prstGeom>
        </p:spPr>
        <p:txBody>
          <a:bodyPr wrap="square">
            <a:spAutoFit/>
          </a:bodyPr>
          <a:lstStyle/>
          <a:p>
            <a:pPr algn="just">
              <a:lnSpc>
                <a:spcPct val="200000"/>
              </a:lnSpc>
              <a:spcAft>
                <a:spcPts val="1200"/>
              </a:spcAft>
            </a:pPr>
            <a:r>
              <a:rPr lang="en-US" sz="1900" i="1" u="sng" dirty="0" smtClean="0">
                <a:solidFill>
                  <a:srgbClr val="000000"/>
                </a:solidFill>
              </a:rPr>
              <a:t>Dependability methodology</a:t>
            </a:r>
            <a:r>
              <a:rPr lang="en-US" sz="1900" i="1" dirty="0" smtClean="0">
                <a:solidFill>
                  <a:srgbClr val="000000"/>
                </a:solidFill>
              </a:rPr>
              <a:t> applied upon </a:t>
            </a:r>
            <a:r>
              <a:rPr lang="en-US" sz="1900" i="1" dirty="0" smtClean="0">
                <a:solidFill>
                  <a:srgbClr val="AA98C2"/>
                </a:solidFill>
              </a:rPr>
              <a:t>planning</a:t>
            </a:r>
            <a:r>
              <a:rPr lang="en-US" sz="1900" i="1" dirty="0" smtClean="0">
                <a:solidFill>
                  <a:srgbClr val="000000"/>
                </a:solidFill>
              </a:rPr>
              <a:t> and </a:t>
            </a:r>
            <a:r>
              <a:rPr lang="en-US" sz="1900" i="1" dirty="0" smtClean="0">
                <a:solidFill>
                  <a:srgbClr val="AA98C2"/>
                </a:solidFill>
              </a:rPr>
              <a:t>design</a:t>
            </a:r>
            <a:r>
              <a:rPr lang="en-US" sz="1900" i="1" dirty="0" smtClean="0">
                <a:solidFill>
                  <a:srgbClr val="000000"/>
                </a:solidFill>
              </a:rPr>
              <a:t> through </a:t>
            </a:r>
            <a:r>
              <a:rPr lang="en-US" sz="1900" i="1" dirty="0" smtClean="0">
                <a:solidFill>
                  <a:schemeClr val="tx2">
                    <a:lumMod val="60000"/>
                    <a:lumOff val="40000"/>
                  </a:schemeClr>
                </a:solidFill>
              </a:rPr>
              <a:t>production</a:t>
            </a:r>
            <a:r>
              <a:rPr lang="en-US" sz="1900" i="1" dirty="0" smtClean="0">
                <a:solidFill>
                  <a:srgbClr val="000000"/>
                </a:solidFill>
              </a:rPr>
              <a:t>, </a:t>
            </a:r>
            <a:r>
              <a:rPr lang="en-US" sz="1900" i="1" dirty="0" smtClean="0">
                <a:solidFill>
                  <a:srgbClr val="92D050"/>
                </a:solidFill>
              </a:rPr>
              <a:t>testing</a:t>
            </a:r>
            <a:r>
              <a:rPr lang="en-US" sz="1900" i="1" dirty="0" smtClean="0">
                <a:solidFill>
                  <a:srgbClr val="000000"/>
                </a:solidFill>
              </a:rPr>
              <a:t> and </a:t>
            </a:r>
            <a:r>
              <a:rPr lang="en-US" sz="1900" i="1" dirty="0" smtClean="0">
                <a:solidFill>
                  <a:srgbClr val="FF7979"/>
                </a:solidFill>
              </a:rPr>
              <a:t>installation</a:t>
            </a:r>
            <a:r>
              <a:rPr lang="en-US" sz="1900" i="1" dirty="0" smtClean="0">
                <a:solidFill>
                  <a:srgbClr val="000000"/>
                </a:solidFill>
              </a:rPr>
              <a:t> to system </a:t>
            </a:r>
            <a:r>
              <a:rPr lang="en-US" sz="1900" i="1" dirty="0" smtClean="0">
                <a:solidFill>
                  <a:srgbClr val="FFC000"/>
                </a:solidFill>
              </a:rPr>
              <a:t>operation</a:t>
            </a:r>
            <a:r>
              <a:rPr lang="en-US" sz="1900" i="1" dirty="0" smtClean="0">
                <a:solidFill>
                  <a:srgbClr val="000000"/>
                </a:solidFill>
              </a:rPr>
              <a:t>  </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35" name="Rectangle 34"/>
          <p:cNvSpPr/>
          <p:nvPr/>
        </p:nvSpPr>
        <p:spPr>
          <a:xfrm rot="5400000">
            <a:off x="350859" y="3158092"/>
            <a:ext cx="648000" cy="1224852"/>
          </a:xfrm>
          <a:prstGeom prst="rect">
            <a:avLst/>
          </a:prstGeom>
          <a:solidFill>
            <a:srgbClr val="1F497D">
              <a:lumMod val="40000"/>
              <a:lumOff val="60000"/>
            </a:srgbClr>
          </a:solidFill>
          <a:ln w="25400" cap="flat" cmpd="sng" algn="ctr">
            <a:noFill/>
            <a:prstDash val="solid"/>
          </a:ln>
          <a:effectLst/>
        </p:spPr>
        <p:txBody>
          <a:bodyPr vert="vert27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alibri"/>
                <a:ea typeface="+mn-ea"/>
                <a:cs typeface="+mn-cs"/>
              </a:rPr>
              <a:t>Production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alibri"/>
                <a:ea typeface="+mn-ea"/>
                <a:cs typeface="+mn-cs"/>
              </a:rPr>
              <a:t>(&amp; Tests)</a:t>
            </a:r>
            <a:endParaRPr kumimoji="0" lang="en-GB" sz="1400" b="0"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36" name="Rectangle 35"/>
          <p:cNvSpPr/>
          <p:nvPr/>
        </p:nvSpPr>
        <p:spPr>
          <a:xfrm rot="5400000">
            <a:off x="350855" y="3806092"/>
            <a:ext cx="648000" cy="1224852"/>
          </a:xfrm>
          <a:prstGeom prst="rect">
            <a:avLst/>
          </a:prstGeom>
          <a:solidFill>
            <a:srgbClr val="9BBB59">
              <a:lumMod val="40000"/>
              <a:lumOff val="60000"/>
            </a:srgbClr>
          </a:solidFill>
          <a:ln w="25400" cap="flat" cmpd="sng" algn="ctr">
            <a:noFill/>
            <a:prstDash val="solid"/>
          </a:ln>
          <a:effectLst/>
        </p:spPr>
        <p:txBody>
          <a:bodyPr vert="vert27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alibri"/>
                <a:ea typeface="+mn-ea"/>
                <a:cs typeface="+mn-cs"/>
              </a:rPr>
              <a:t>Reception Tests</a:t>
            </a:r>
            <a:endParaRPr kumimoji="0" lang="en-GB" sz="1400" b="0"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37" name="Rectangle 36"/>
          <p:cNvSpPr/>
          <p:nvPr/>
        </p:nvSpPr>
        <p:spPr>
          <a:xfrm rot="5400000">
            <a:off x="-578875" y="1580358"/>
            <a:ext cx="2508320" cy="1224000"/>
          </a:xfrm>
          <a:prstGeom prst="rect">
            <a:avLst/>
          </a:prstGeom>
          <a:solidFill>
            <a:srgbClr val="8064A2">
              <a:lumMod val="40000"/>
              <a:lumOff val="60000"/>
            </a:srgbClr>
          </a:solidFill>
          <a:ln w="25400" cap="flat" cmpd="sng" algn="ctr">
            <a:noFill/>
            <a:prstDash val="solid"/>
          </a:ln>
          <a:effectLst/>
        </p:spPr>
        <p:txBody>
          <a:bodyPr vert="vert27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alibri"/>
                <a:ea typeface="+mn-ea"/>
                <a:cs typeface="+mn-cs"/>
              </a:rPr>
              <a:t>Design</a:t>
            </a:r>
            <a:endParaRPr kumimoji="0" lang="en-GB" sz="1400" b="0"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38" name="Rectangle 37"/>
          <p:cNvSpPr/>
          <p:nvPr/>
        </p:nvSpPr>
        <p:spPr>
          <a:xfrm rot="5400000">
            <a:off x="350855" y="4443666"/>
            <a:ext cx="648000" cy="1224852"/>
          </a:xfrm>
          <a:prstGeom prst="rect">
            <a:avLst/>
          </a:prstGeom>
          <a:solidFill>
            <a:srgbClr val="C0504D">
              <a:lumMod val="40000"/>
              <a:lumOff val="60000"/>
            </a:srgbClr>
          </a:solidFill>
          <a:ln w="25400" cap="flat" cmpd="sng" algn="ctr">
            <a:noFill/>
            <a:prstDash val="solid"/>
          </a:ln>
          <a:effectLst/>
        </p:spPr>
        <p:txBody>
          <a:bodyPr vert="vert27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smtClean="0">
                <a:ln>
                  <a:noFill/>
                </a:ln>
                <a:solidFill>
                  <a:prstClr val="black"/>
                </a:solidFill>
                <a:effectLst/>
                <a:uLnTx/>
                <a:uFillTx/>
                <a:latin typeface="Calibri"/>
                <a:ea typeface="+mn-ea"/>
                <a:cs typeface="+mn-cs"/>
              </a:rPr>
              <a:t>Installa</a:t>
            </a:r>
            <a:r>
              <a:rPr lang="en-US" sz="1400" kern="0" dirty="0" smtClean="0">
                <a:solidFill>
                  <a:prstClr val="black"/>
                </a:solidFill>
                <a:latin typeface="Calibri"/>
              </a:rPr>
              <a:t>t</a:t>
            </a:r>
            <a:r>
              <a:rPr kumimoji="0" lang="en-US" sz="1400" b="0" i="0" u="none" strike="noStrike" kern="0" cap="none" spc="0" normalizeH="0" baseline="0" noProof="0" dirty="0" smtClean="0">
                <a:ln>
                  <a:noFill/>
                </a:ln>
                <a:solidFill>
                  <a:prstClr val="black"/>
                </a:solidFill>
                <a:effectLst/>
                <a:uLnTx/>
                <a:uFillTx/>
                <a:latin typeface="Calibri"/>
                <a:ea typeface="+mn-ea"/>
                <a:cs typeface="+mn-cs"/>
              </a:rPr>
              <a:t>ion/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alibri"/>
                <a:ea typeface="+mn-ea"/>
                <a:cs typeface="+mn-cs"/>
              </a:rPr>
              <a:t>Commissioning</a:t>
            </a:r>
            <a:endParaRPr kumimoji="0" lang="en-GB" sz="1400" b="0"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61" name="Rectangle 60"/>
          <p:cNvSpPr/>
          <p:nvPr/>
        </p:nvSpPr>
        <p:spPr>
          <a:xfrm rot="5400000">
            <a:off x="350855" y="5091666"/>
            <a:ext cx="648000" cy="1224852"/>
          </a:xfrm>
          <a:prstGeom prst="rect">
            <a:avLst/>
          </a:prstGeom>
          <a:solidFill>
            <a:srgbClr val="FFE285"/>
          </a:solidFill>
          <a:ln w="25400" cap="flat" cmpd="sng" algn="ctr">
            <a:noFill/>
            <a:prstDash val="solid"/>
          </a:ln>
          <a:effectLst/>
        </p:spPr>
        <p:txBody>
          <a:bodyPr vert="vert27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alibri"/>
                <a:ea typeface="+mn-ea"/>
                <a:cs typeface="+mn-cs"/>
              </a:rPr>
              <a:t>Operation</a:t>
            </a:r>
            <a:endParaRPr kumimoji="0" lang="en-GB" sz="1400" b="0"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62" name="Rectangle 61"/>
          <p:cNvSpPr/>
          <p:nvPr/>
        </p:nvSpPr>
        <p:spPr>
          <a:xfrm rot="5400000">
            <a:off x="737938" y="260558"/>
            <a:ext cx="2520879" cy="3871896"/>
          </a:xfrm>
          <a:prstGeom prst="rect">
            <a:avLst/>
          </a:prstGeom>
          <a:solidFill>
            <a:srgbClr val="8064A2">
              <a:lumMod val="40000"/>
              <a:lumOff val="60000"/>
            </a:srgbClr>
          </a:solidFill>
          <a:ln w="25400" cap="flat" cmpd="sng" algn="ctr">
            <a:noFill/>
            <a:prstDash val="solid"/>
          </a:ln>
          <a:effectLst/>
        </p:spPr>
        <p:txBody>
          <a:bodyPr vert="vert27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alibri"/>
                <a:ea typeface="+mn-ea"/>
                <a:cs typeface="+mn-cs"/>
              </a:rPr>
              <a:t>Design</a:t>
            </a:r>
            <a:endParaRPr kumimoji="0" lang="en-GB" sz="1400" b="0"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63" name="Rectangle 62"/>
          <p:cNvSpPr/>
          <p:nvPr/>
        </p:nvSpPr>
        <p:spPr>
          <a:xfrm>
            <a:off x="2828207" y="3668923"/>
            <a:ext cx="5686402" cy="2339102"/>
          </a:xfrm>
          <a:prstGeom prst="rect">
            <a:avLst/>
          </a:prstGeom>
        </p:spPr>
        <p:txBody>
          <a:bodyPr wrap="square">
            <a:spAutoFit/>
          </a:bodyPr>
          <a:lstStyle/>
          <a:p>
            <a:pPr marL="285750" indent="-285750" algn="just">
              <a:spcAft>
                <a:spcPts val="1200"/>
              </a:spcAft>
              <a:buFont typeface="Arial" panose="020B0604020202020204" pitchFamily="34" charset="0"/>
              <a:buChar char="•"/>
            </a:pPr>
            <a:r>
              <a:rPr lang="en-US" sz="1600" dirty="0" smtClean="0">
                <a:solidFill>
                  <a:srgbClr val="000000"/>
                </a:solidFill>
              </a:rPr>
              <a:t>Addressing dependability during the full life cycle</a:t>
            </a:r>
          </a:p>
          <a:p>
            <a:pPr marL="285750" indent="-285750" algn="just">
              <a:spcAft>
                <a:spcPts val="1200"/>
              </a:spcAft>
              <a:buFont typeface="Arial" panose="020B0604020202020204" pitchFamily="34" charset="0"/>
              <a:buChar char="•"/>
            </a:pPr>
            <a:r>
              <a:rPr lang="en-US" sz="1600" dirty="0" smtClean="0">
                <a:solidFill>
                  <a:srgbClr val="000000"/>
                </a:solidFill>
              </a:rPr>
              <a:t>Validation (functional, environmental, quality)</a:t>
            </a:r>
          </a:p>
          <a:p>
            <a:pPr marL="285750" indent="-285750" algn="just">
              <a:spcAft>
                <a:spcPts val="1200"/>
              </a:spcAft>
              <a:buFont typeface="Arial" panose="020B0604020202020204" pitchFamily="34" charset="0"/>
              <a:buChar char="•"/>
            </a:pPr>
            <a:r>
              <a:rPr lang="en-US" sz="1600" dirty="0" smtClean="0">
                <a:solidFill>
                  <a:srgbClr val="000000"/>
                </a:solidFill>
              </a:rPr>
              <a:t>Reliability assessment &amp; improvement</a:t>
            </a:r>
          </a:p>
          <a:p>
            <a:pPr marL="285750" indent="-285750" algn="just">
              <a:spcAft>
                <a:spcPts val="1200"/>
              </a:spcAft>
              <a:buFont typeface="Arial" panose="020B0604020202020204" pitchFamily="34" charset="0"/>
              <a:buChar char="•"/>
            </a:pPr>
            <a:r>
              <a:rPr lang="en-US" sz="1600" dirty="0" smtClean="0">
                <a:solidFill>
                  <a:srgbClr val="000000"/>
                </a:solidFill>
              </a:rPr>
              <a:t>Risk reduction &amp; risk assessment</a:t>
            </a:r>
          </a:p>
          <a:p>
            <a:pPr marL="285750" indent="-285750" algn="just">
              <a:spcAft>
                <a:spcPts val="1200"/>
              </a:spcAft>
              <a:buFont typeface="Arial" panose="020B0604020202020204" pitchFamily="34" charset="0"/>
              <a:buChar char="•"/>
            </a:pPr>
            <a:r>
              <a:rPr lang="en-US" sz="1600" dirty="0" smtClean="0">
                <a:solidFill>
                  <a:srgbClr val="000000"/>
                </a:solidFill>
              </a:rPr>
              <a:t>Mitigation of (late) design changes</a:t>
            </a:r>
            <a:endParaRPr lang="en-US" sz="1600" dirty="0">
              <a:solidFill>
                <a:srgbClr val="000000"/>
              </a:solidFill>
            </a:endParaRPr>
          </a:p>
          <a:p>
            <a:pPr marL="285750" indent="-285750" algn="just">
              <a:spcAft>
                <a:spcPts val="1200"/>
              </a:spcAft>
              <a:buFont typeface="Arial" panose="020B0604020202020204" pitchFamily="34" charset="0"/>
              <a:buChar char="•"/>
            </a:pPr>
            <a:r>
              <a:rPr lang="en-US" sz="1600" dirty="0" smtClean="0">
                <a:solidFill>
                  <a:srgbClr val="000000"/>
                </a:solidFill>
              </a:rPr>
              <a:t>Methodological approach (re-useable; universal; evolving)</a:t>
            </a:r>
          </a:p>
        </p:txBody>
      </p:sp>
      <p:sp>
        <p:nvSpPr>
          <p:cNvPr id="78" name="Rectangle 77"/>
          <p:cNvSpPr/>
          <p:nvPr/>
        </p:nvSpPr>
        <p:spPr>
          <a:xfrm>
            <a:off x="1106805" y="1233867"/>
            <a:ext cx="2262035" cy="2000548"/>
          </a:xfrm>
          <a:prstGeom prst="rect">
            <a:avLst/>
          </a:prstGeom>
        </p:spPr>
        <p:txBody>
          <a:bodyPr wrap="square">
            <a:spAutoFit/>
          </a:bodyPr>
          <a:lstStyle/>
          <a:p>
            <a:pPr marL="285750" indent="-285750" algn="just">
              <a:spcAft>
                <a:spcPts val="1200"/>
              </a:spcAft>
              <a:buFont typeface="Arial" panose="020B0604020202020204" pitchFamily="34" charset="0"/>
              <a:buChar char="•"/>
            </a:pPr>
            <a:r>
              <a:rPr lang="en-US" sz="1400" dirty="0" smtClean="0">
                <a:solidFill>
                  <a:srgbClr val="000000"/>
                </a:solidFill>
              </a:rPr>
              <a:t>Specifications</a:t>
            </a:r>
          </a:p>
          <a:p>
            <a:pPr marL="285750" indent="-285750" algn="just">
              <a:spcAft>
                <a:spcPts val="1200"/>
              </a:spcAft>
              <a:buFont typeface="Arial" panose="020B0604020202020204" pitchFamily="34" charset="0"/>
              <a:buChar char="•"/>
            </a:pPr>
            <a:r>
              <a:rPr lang="en-US" sz="1400" dirty="0" smtClean="0">
                <a:solidFill>
                  <a:srgbClr val="000000"/>
                </a:solidFill>
              </a:rPr>
              <a:t>Predecessor analysis</a:t>
            </a:r>
          </a:p>
          <a:p>
            <a:pPr marL="285750" indent="-285750" algn="just">
              <a:spcAft>
                <a:spcPts val="1200"/>
              </a:spcAft>
              <a:buFont typeface="Arial" panose="020B0604020202020204" pitchFamily="34" charset="0"/>
              <a:buChar char="•"/>
            </a:pPr>
            <a:r>
              <a:rPr lang="en-US" sz="1400" dirty="0" smtClean="0">
                <a:solidFill>
                  <a:srgbClr val="000000"/>
                </a:solidFill>
              </a:rPr>
              <a:t>MTTF prediction</a:t>
            </a:r>
          </a:p>
          <a:p>
            <a:pPr marL="285750" indent="-285750" algn="just">
              <a:spcAft>
                <a:spcPts val="1200"/>
              </a:spcAft>
              <a:buFont typeface="Arial" panose="020B0604020202020204" pitchFamily="34" charset="0"/>
              <a:buChar char="•"/>
            </a:pPr>
            <a:r>
              <a:rPr lang="en-US" sz="1400" dirty="0" smtClean="0">
                <a:solidFill>
                  <a:srgbClr val="000000"/>
                </a:solidFill>
              </a:rPr>
              <a:t>Failure Modes, Effects &amp; Criticality Analysis</a:t>
            </a:r>
          </a:p>
          <a:p>
            <a:pPr marL="285750" indent="-285750" algn="just">
              <a:spcAft>
                <a:spcPts val="1200"/>
              </a:spcAft>
              <a:buFont typeface="Arial" panose="020B0604020202020204" pitchFamily="34" charset="0"/>
              <a:buChar char="•"/>
            </a:pPr>
            <a:r>
              <a:rPr lang="en-US" sz="1400" dirty="0" smtClean="0">
                <a:solidFill>
                  <a:srgbClr val="000000"/>
                </a:solidFill>
              </a:rPr>
              <a:t>Design Review</a:t>
            </a:r>
          </a:p>
        </p:txBody>
      </p:sp>
      <p:sp>
        <p:nvSpPr>
          <p:cNvPr id="79" name="Rectangle 78"/>
          <p:cNvSpPr/>
          <p:nvPr/>
        </p:nvSpPr>
        <p:spPr>
          <a:xfrm>
            <a:off x="3344373" y="1100061"/>
            <a:ext cx="415498" cy="461665"/>
          </a:xfrm>
          <a:prstGeom prst="rect">
            <a:avLst/>
          </a:prstGeom>
        </p:spPr>
        <p:txBody>
          <a:bodyPr wrap="none">
            <a:spAutoFit/>
          </a:bodyPr>
          <a:lstStyle/>
          <a:p>
            <a:r>
              <a:rPr lang="en-GB" sz="2400" b="1" dirty="0">
                <a:solidFill>
                  <a:srgbClr val="00B050"/>
                </a:solidFill>
                <a:latin typeface="arial" panose="020B0604020202020204" pitchFamily="34" charset="0"/>
              </a:rPr>
              <a:t>✓</a:t>
            </a:r>
            <a:endParaRPr lang="en-GB" sz="2400" b="1" dirty="0">
              <a:solidFill>
                <a:srgbClr val="00B050"/>
              </a:solidFill>
            </a:endParaRPr>
          </a:p>
        </p:txBody>
      </p:sp>
      <p:sp>
        <p:nvSpPr>
          <p:cNvPr id="80" name="Rectangle 79"/>
          <p:cNvSpPr/>
          <p:nvPr/>
        </p:nvSpPr>
        <p:spPr>
          <a:xfrm>
            <a:off x="3362520" y="1459229"/>
            <a:ext cx="415498" cy="461665"/>
          </a:xfrm>
          <a:prstGeom prst="rect">
            <a:avLst/>
          </a:prstGeom>
        </p:spPr>
        <p:txBody>
          <a:bodyPr wrap="none">
            <a:spAutoFit/>
          </a:bodyPr>
          <a:lstStyle/>
          <a:p>
            <a:r>
              <a:rPr lang="en-GB" sz="2400" b="1" dirty="0">
                <a:solidFill>
                  <a:srgbClr val="00B050"/>
                </a:solidFill>
                <a:latin typeface="arial" panose="020B0604020202020204" pitchFamily="34" charset="0"/>
              </a:rPr>
              <a:t>✓</a:t>
            </a:r>
            <a:endParaRPr lang="en-GB" sz="2400" b="1" dirty="0">
              <a:solidFill>
                <a:srgbClr val="00B050"/>
              </a:solidFill>
            </a:endParaRPr>
          </a:p>
        </p:txBody>
      </p:sp>
      <p:sp>
        <p:nvSpPr>
          <p:cNvPr id="81" name="Rectangle 80"/>
          <p:cNvSpPr/>
          <p:nvPr/>
        </p:nvSpPr>
        <p:spPr>
          <a:xfrm>
            <a:off x="3365676" y="1837194"/>
            <a:ext cx="415498" cy="461665"/>
          </a:xfrm>
          <a:prstGeom prst="rect">
            <a:avLst/>
          </a:prstGeom>
        </p:spPr>
        <p:txBody>
          <a:bodyPr wrap="none">
            <a:spAutoFit/>
          </a:bodyPr>
          <a:lstStyle/>
          <a:p>
            <a:r>
              <a:rPr lang="en-GB" sz="2400" b="1" dirty="0">
                <a:solidFill>
                  <a:srgbClr val="00B050"/>
                </a:solidFill>
                <a:latin typeface="arial" panose="020B0604020202020204" pitchFamily="34" charset="0"/>
              </a:rPr>
              <a:t>✓</a:t>
            </a:r>
            <a:endParaRPr lang="en-GB" sz="2400" b="1" dirty="0">
              <a:solidFill>
                <a:srgbClr val="00B050"/>
              </a:solidFill>
            </a:endParaRPr>
          </a:p>
        </p:txBody>
      </p:sp>
      <p:sp>
        <p:nvSpPr>
          <p:cNvPr id="82" name="Rectangle 81"/>
          <p:cNvSpPr/>
          <p:nvPr/>
        </p:nvSpPr>
        <p:spPr>
          <a:xfrm>
            <a:off x="3383823" y="2196362"/>
            <a:ext cx="415498" cy="461665"/>
          </a:xfrm>
          <a:prstGeom prst="rect">
            <a:avLst/>
          </a:prstGeom>
        </p:spPr>
        <p:txBody>
          <a:bodyPr wrap="square">
            <a:spAutoFit/>
          </a:bodyPr>
          <a:lstStyle/>
          <a:p>
            <a:r>
              <a:rPr lang="en-GB" sz="2400" b="1" dirty="0">
                <a:solidFill>
                  <a:srgbClr val="00B050"/>
                </a:solidFill>
                <a:latin typeface="arial" panose="020B0604020202020204" pitchFamily="34" charset="0"/>
              </a:rPr>
              <a:t>✓</a:t>
            </a:r>
            <a:endParaRPr lang="en-GB" sz="2400" b="1" dirty="0">
              <a:solidFill>
                <a:srgbClr val="00B050"/>
              </a:solidFill>
            </a:endParaRPr>
          </a:p>
        </p:txBody>
      </p:sp>
      <p:sp>
        <p:nvSpPr>
          <p:cNvPr id="85" name="Rectangle 84"/>
          <p:cNvSpPr/>
          <p:nvPr/>
        </p:nvSpPr>
        <p:spPr>
          <a:xfrm>
            <a:off x="3368840" y="2801495"/>
            <a:ext cx="415498" cy="461665"/>
          </a:xfrm>
          <a:prstGeom prst="rect">
            <a:avLst/>
          </a:prstGeom>
        </p:spPr>
        <p:txBody>
          <a:bodyPr wrap="none">
            <a:spAutoFit/>
          </a:bodyPr>
          <a:lstStyle/>
          <a:p>
            <a:r>
              <a:rPr lang="en-GB" sz="2400" b="1" dirty="0">
                <a:solidFill>
                  <a:srgbClr val="00B050"/>
                </a:solidFill>
                <a:latin typeface="arial" panose="020B0604020202020204" pitchFamily="34" charset="0"/>
              </a:rPr>
              <a:t>✓</a:t>
            </a:r>
            <a:endParaRPr lang="en-GB" sz="2400" b="1" dirty="0">
              <a:solidFill>
                <a:srgbClr val="00B050"/>
              </a:solidFill>
            </a:endParaRPr>
          </a:p>
        </p:txBody>
      </p:sp>
    </p:spTree>
    <p:extLst>
      <p:ext uri="{BB962C8B-B14F-4D97-AF65-F5344CB8AC3E}">
        <p14:creationId xmlns:p14="http://schemas.microsoft.com/office/powerpoint/2010/main" val="1558564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sp>
        <p:nvSpPr>
          <p:cNvPr id="6" name="Rectangle 5"/>
          <p:cNvSpPr/>
          <p:nvPr/>
        </p:nvSpPr>
        <p:spPr>
          <a:xfrm>
            <a:off x="417599" y="142731"/>
            <a:ext cx="7767777" cy="723275"/>
          </a:xfrm>
          <a:prstGeom prst="rect">
            <a:avLst/>
          </a:prstGeom>
        </p:spPr>
        <p:txBody>
          <a:bodyPr wrap="square">
            <a:spAutoFit/>
          </a:bodyPr>
          <a:lstStyle/>
          <a:p>
            <a:r>
              <a:rPr lang="en-GB" sz="4100" b="1" dirty="0" smtClean="0">
                <a:solidFill>
                  <a:srgbClr val="0B387C"/>
                </a:solidFill>
              </a:rPr>
              <a:t>Methodology &amp; Objective</a:t>
            </a:r>
          </a:p>
        </p:txBody>
      </p:sp>
      <p:sp>
        <p:nvSpPr>
          <p:cNvPr id="8" name="Rectangle 7"/>
          <p:cNvSpPr/>
          <p:nvPr/>
        </p:nvSpPr>
        <p:spPr>
          <a:xfrm>
            <a:off x="3718381" y="1091393"/>
            <a:ext cx="5354560" cy="1821011"/>
          </a:xfrm>
          <a:prstGeom prst="rect">
            <a:avLst/>
          </a:prstGeom>
          <a:ln>
            <a:solidFill>
              <a:schemeClr val="tx1">
                <a:lumMod val="60000"/>
                <a:lumOff val="40000"/>
              </a:schemeClr>
            </a:solidFill>
          </a:ln>
        </p:spPr>
        <p:txBody>
          <a:bodyPr wrap="square">
            <a:spAutoFit/>
          </a:bodyPr>
          <a:lstStyle/>
          <a:p>
            <a:pPr algn="just">
              <a:spcAft>
                <a:spcPts val="1200"/>
              </a:spcAft>
            </a:pPr>
            <a:r>
              <a:rPr lang="en-US" sz="1600" dirty="0" smtClean="0">
                <a:solidFill>
                  <a:schemeClr val="tx2">
                    <a:lumMod val="60000"/>
                    <a:lumOff val="40000"/>
                  </a:schemeClr>
                </a:solidFill>
              </a:rPr>
              <a:t>Various tests &amp; checks implemented at the manufacturer:</a:t>
            </a:r>
          </a:p>
          <a:p>
            <a:pPr algn="just">
              <a:spcAft>
                <a:spcPts val="1200"/>
              </a:spcAft>
            </a:pPr>
            <a:endParaRPr lang="en-US" sz="1600" dirty="0">
              <a:solidFill>
                <a:schemeClr val="tx2">
                  <a:lumMod val="60000"/>
                  <a:lumOff val="40000"/>
                </a:schemeClr>
              </a:solidFill>
            </a:endParaRPr>
          </a:p>
          <a:p>
            <a:pPr algn="just">
              <a:spcAft>
                <a:spcPts val="1200"/>
              </a:spcAft>
            </a:pPr>
            <a:endParaRPr lang="en-US" sz="1600" dirty="0" smtClean="0">
              <a:solidFill>
                <a:schemeClr val="tx2">
                  <a:lumMod val="60000"/>
                  <a:lumOff val="40000"/>
                </a:schemeClr>
              </a:solidFill>
            </a:endParaRPr>
          </a:p>
          <a:p>
            <a:pPr algn="just">
              <a:spcBef>
                <a:spcPts val="2200"/>
              </a:spcBef>
              <a:spcAft>
                <a:spcPts val="1200"/>
              </a:spcAft>
            </a:pPr>
            <a:r>
              <a:rPr lang="en-US" sz="1600" dirty="0" smtClean="0">
                <a:solidFill>
                  <a:schemeClr val="tx2">
                    <a:lumMod val="60000"/>
                    <a:lumOff val="40000"/>
                  </a:schemeClr>
                </a:solidFill>
              </a:rPr>
              <a:t>  </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35" name="Rectangle 34"/>
          <p:cNvSpPr/>
          <p:nvPr/>
        </p:nvSpPr>
        <p:spPr>
          <a:xfrm>
            <a:off x="134432" y="1375944"/>
            <a:ext cx="3489898" cy="1611360"/>
          </a:xfrm>
          <a:prstGeom prst="rect">
            <a:avLst/>
          </a:prstGeom>
          <a:solidFill>
            <a:srgbClr val="1F497D">
              <a:lumMod val="40000"/>
              <a:lumOff val="60000"/>
            </a:srgbClr>
          </a:solidFill>
          <a:ln w="25400" cap="flat" cmpd="sng" algn="ctr">
            <a:noFill/>
            <a:prstDash val="solid"/>
          </a:ln>
          <a:effectLst/>
        </p:spPr>
        <p:txBody>
          <a:bodyPr vert="vert270"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alibri"/>
                <a:ea typeface="+mn-ea"/>
                <a:cs typeface="+mn-cs"/>
              </a:rPr>
              <a:t>Production &amp; Tests</a:t>
            </a:r>
            <a:endParaRPr kumimoji="0" lang="en-GB" sz="1400" b="0"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36" name="Rectangle 35"/>
          <p:cNvSpPr/>
          <p:nvPr/>
        </p:nvSpPr>
        <p:spPr>
          <a:xfrm>
            <a:off x="134432" y="2987304"/>
            <a:ext cx="3489898" cy="2011704"/>
          </a:xfrm>
          <a:prstGeom prst="rect">
            <a:avLst/>
          </a:prstGeom>
          <a:solidFill>
            <a:srgbClr val="9BBB59">
              <a:lumMod val="40000"/>
              <a:lumOff val="60000"/>
            </a:srgbClr>
          </a:solidFill>
          <a:ln w="25400" cap="flat" cmpd="sng" algn="ctr">
            <a:noFill/>
            <a:prstDash val="solid"/>
          </a:ln>
          <a:effectLst/>
        </p:spPr>
        <p:txBody>
          <a:bodyPr vert="vert270"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alibri"/>
                <a:ea typeface="+mn-ea"/>
                <a:cs typeface="+mn-cs"/>
              </a:rPr>
              <a:t>Reception Tests</a:t>
            </a:r>
            <a:endParaRPr kumimoji="0" lang="en-GB" sz="1400" b="0"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39" name="Rounded Rectangle 38"/>
          <p:cNvSpPr/>
          <p:nvPr/>
        </p:nvSpPr>
        <p:spPr>
          <a:xfrm>
            <a:off x="1208678" y="1480382"/>
            <a:ext cx="1908000" cy="252000"/>
          </a:xfrm>
          <a:prstGeom prst="roundRect">
            <a:avLst/>
          </a:prstGeom>
          <a:solidFill>
            <a:sysClr val="window" lastClr="FFFFFF"/>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latin typeface="Calibri"/>
                <a:ea typeface="+mn-ea"/>
                <a:cs typeface="+mn-cs"/>
              </a:rPr>
              <a:t>Component Test</a:t>
            </a:r>
            <a:endParaRPr kumimoji="0" lang="en-GB" sz="1400" b="0" i="0" u="none" strike="noStrike" kern="0" cap="none" spc="0" normalizeH="0" baseline="0" noProof="0" dirty="0" smtClean="0">
              <a:ln>
                <a:noFill/>
              </a:ln>
              <a:solidFill>
                <a:sysClr val="windowText" lastClr="000000"/>
              </a:solidFill>
              <a:effectLst/>
              <a:uLnTx/>
              <a:uFillTx/>
              <a:latin typeface="Calibri"/>
              <a:ea typeface="+mn-ea"/>
              <a:cs typeface="+mn-cs"/>
            </a:endParaRPr>
          </a:p>
        </p:txBody>
      </p:sp>
      <p:sp>
        <p:nvSpPr>
          <p:cNvPr id="40" name="Rounded Rectangle 39"/>
          <p:cNvSpPr/>
          <p:nvPr/>
        </p:nvSpPr>
        <p:spPr>
          <a:xfrm>
            <a:off x="1208678" y="1877540"/>
            <a:ext cx="1908000" cy="252000"/>
          </a:xfrm>
          <a:prstGeom prst="roundRect">
            <a:avLst/>
          </a:prstGeom>
          <a:solidFill>
            <a:sysClr val="window" lastClr="FFFFFF"/>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latin typeface="Calibri"/>
                <a:ea typeface="+mn-ea"/>
                <a:cs typeface="+mn-cs"/>
              </a:rPr>
              <a:t>Assembly &amp; Production</a:t>
            </a:r>
            <a:endParaRPr kumimoji="0" lang="en-GB" sz="1400" b="0" i="0" u="none" strike="noStrike" kern="0" cap="none" spc="0" normalizeH="0" baseline="0" noProof="0" dirty="0" smtClean="0">
              <a:ln>
                <a:noFill/>
              </a:ln>
              <a:solidFill>
                <a:sysClr val="windowText" lastClr="000000"/>
              </a:solidFill>
              <a:effectLst/>
              <a:uLnTx/>
              <a:uFillTx/>
              <a:latin typeface="Calibri"/>
              <a:ea typeface="+mn-ea"/>
              <a:cs typeface="+mn-cs"/>
            </a:endParaRPr>
          </a:p>
        </p:txBody>
      </p:sp>
      <p:sp>
        <p:nvSpPr>
          <p:cNvPr id="41" name="Rounded Rectangle 40"/>
          <p:cNvSpPr/>
          <p:nvPr/>
        </p:nvSpPr>
        <p:spPr>
          <a:xfrm>
            <a:off x="1208678" y="2274698"/>
            <a:ext cx="1908000" cy="252000"/>
          </a:xfrm>
          <a:prstGeom prst="roundRect">
            <a:avLst/>
          </a:prstGeom>
          <a:solidFill>
            <a:sysClr val="window" lastClr="FFFFFF"/>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latin typeface="Calibri"/>
                <a:ea typeface="+mn-ea"/>
                <a:cs typeface="+mn-cs"/>
              </a:rPr>
              <a:t>Inspection</a:t>
            </a:r>
            <a:endParaRPr kumimoji="0" lang="en-GB" sz="1400" b="0" i="0" u="none" strike="noStrike" kern="0" cap="none" spc="0" normalizeH="0" baseline="0" noProof="0" dirty="0" smtClean="0">
              <a:ln>
                <a:noFill/>
              </a:ln>
              <a:solidFill>
                <a:sysClr val="windowText" lastClr="000000"/>
              </a:solidFill>
              <a:effectLst/>
              <a:uLnTx/>
              <a:uFillTx/>
              <a:latin typeface="Calibri"/>
              <a:ea typeface="+mn-ea"/>
              <a:cs typeface="+mn-cs"/>
            </a:endParaRPr>
          </a:p>
        </p:txBody>
      </p:sp>
      <p:sp>
        <p:nvSpPr>
          <p:cNvPr id="42" name="Rounded Rectangle 41"/>
          <p:cNvSpPr/>
          <p:nvPr/>
        </p:nvSpPr>
        <p:spPr>
          <a:xfrm>
            <a:off x="1208678" y="2674148"/>
            <a:ext cx="1908000" cy="252000"/>
          </a:xfrm>
          <a:prstGeom prst="roundRect">
            <a:avLst/>
          </a:prstGeom>
          <a:solidFill>
            <a:sysClr val="window" lastClr="FFFFFF"/>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latin typeface="Calibri"/>
                <a:ea typeface="+mn-ea"/>
                <a:cs typeface="+mn-cs"/>
              </a:rPr>
              <a:t>Functional Test</a:t>
            </a:r>
            <a:endParaRPr kumimoji="0" lang="en-GB" sz="1400" b="0" i="0" u="none" strike="noStrike" kern="0" cap="none" spc="0" normalizeH="0" baseline="0" noProof="0" dirty="0" smtClean="0">
              <a:ln>
                <a:noFill/>
              </a:ln>
              <a:solidFill>
                <a:sysClr val="windowText" lastClr="000000"/>
              </a:solidFill>
              <a:effectLst/>
              <a:uLnTx/>
              <a:uFillTx/>
              <a:latin typeface="Calibri"/>
              <a:ea typeface="+mn-ea"/>
              <a:cs typeface="+mn-cs"/>
            </a:endParaRPr>
          </a:p>
        </p:txBody>
      </p:sp>
      <p:cxnSp>
        <p:nvCxnSpPr>
          <p:cNvPr id="43" name="Straight Arrow Connector 42"/>
          <p:cNvCxnSpPr>
            <a:stCxn id="39" idx="2"/>
            <a:endCxn id="40" idx="0"/>
          </p:cNvCxnSpPr>
          <p:nvPr/>
        </p:nvCxnSpPr>
        <p:spPr>
          <a:xfrm>
            <a:off x="2162678" y="1732382"/>
            <a:ext cx="0" cy="145158"/>
          </a:xfrm>
          <a:prstGeom prst="straightConnector1">
            <a:avLst/>
          </a:prstGeom>
          <a:noFill/>
          <a:ln w="9525" cap="flat" cmpd="sng" algn="ctr">
            <a:solidFill>
              <a:sysClr val="windowText" lastClr="000000"/>
            </a:solidFill>
            <a:prstDash val="solid"/>
            <a:tailEnd type="triangle"/>
          </a:ln>
          <a:effectLst/>
        </p:spPr>
      </p:cxnSp>
      <p:cxnSp>
        <p:nvCxnSpPr>
          <p:cNvPr id="44" name="Straight Arrow Connector 43"/>
          <p:cNvCxnSpPr>
            <a:endCxn id="41" idx="0"/>
          </p:cNvCxnSpPr>
          <p:nvPr/>
        </p:nvCxnSpPr>
        <p:spPr>
          <a:xfrm>
            <a:off x="2162678" y="2129540"/>
            <a:ext cx="0" cy="145158"/>
          </a:xfrm>
          <a:prstGeom prst="straightConnector1">
            <a:avLst/>
          </a:prstGeom>
          <a:noFill/>
          <a:ln w="9525" cap="flat" cmpd="sng" algn="ctr">
            <a:solidFill>
              <a:sysClr val="windowText" lastClr="000000"/>
            </a:solidFill>
            <a:prstDash val="solid"/>
            <a:tailEnd type="triangle"/>
          </a:ln>
          <a:effectLst/>
        </p:spPr>
      </p:cxnSp>
      <p:cxnSp>
        <p:nvCxnSpPr>
          <p:cNvPr id="45" name="Straight Arrow Connector 44"/>
          <p:cNvCxnSpPr>
            <a:stCxn id="41" idx="2"/>
            <a:endCxn id="42" idx="0"/>
          </p:cNvCxnSpPr>
          <p:nvPr/>
        </p:nvCxnSpPr>
        <p:spPr>
          <a:xfrm>
            <a:off x="2162678" y="2526698"/>
            <a:ext cx="0" cy="147450"/>
          </a:xfrm>
          <a:prstGeom prst="straightConnector1">
            <a:avLst/>
          </a:prstGeom>
          <a:noFill/>
          <a:ln w="9525" cap="flat" cmpd="sng" algn="ctr">
            <a:solidFill>
              <a:sysClr val="windowText" lastClr="000000"/>
            </a:solidFill>
            <a:prstDash val="solid"/>
            <a:tailEnd type="triangle"/>
          </a:ln>
          <a:effectLst/>
        </p:spPr>
      </p:cxnSp>
      <p:sp>
        <p:nvSpPr>
          <p:cNvPr id="46" name="Rounded Rectangle 45"/>
          <p:cNvSpPr/>
          <p:nvPr/>
        </p:nvSpPr>
        <p:spPr>
          <a:xfrm>
            <a:off x="1208678" y="3473660"/>
            <a:ext cx="1908000" cy="252000"/>
          </a:xfrm>
          <a:prstGeom prst="roundRect">
            <a:avLst/>
          </a:prstGeom>
          <a:solidFill>
            <a:sysClr val="window" lastClr="FFFFFF"/>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latin typeface="Calibri"/>
                <a:ea typeface="+mn-ea"/>
                <a:cs typeface="+mn-cs"/>
              </a:rPr>
              <a:t>Validation Tests</a:t>
            </a:r>
            <a:endParaRPr kumimoji="0" lang="en-GB" sz="1400" b="0" i="0" u="none" strike="noStrike" kern="0" cap="none" spc="0" normalizeH="0" baseline="0" noProof="0" dirty="0" smtClean="0">
              <a:ln>
                <a:noFill/>
              </a:ln>
              <a:solidFill>
                <a:sysClr val="windowText" lastClr="000000"/>
              </a:solidFill>
              <a:effectLst/>
              <a:uLnTx/>
              <a:uFillTx/>
              <a:latin typeface="Calibri"/>
              <a:ea typeface="+mn-ea"/>
              <a:cs typeface="+mn-cs"/>
            </a:endParaRPr>
          </a:p>
        </p:txBody>
      </p:sp>
      <p:sp>
        <p:nvSpPr>
          <p:cNvPr id="47" name="Rounded Rectangle 46"/>
          <p:cNvSpPr/>
          <p:nvPr/>
        </p:nvSpPr>
        <p:spPr>
          <a:xfrm>
            <a:off x="778089" y="3870818"/>
            <a:ext cx="1368000" cy="252000"/>
          </a:xfrm>
          <a:prstGeom prst="roundRect">
            <a:avLst/>
          </a:prstGeom>
          <a:solidFill>
            <a:sysClr val="window" lastClr="FFFFFF"/>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latin typeface="Calibri"/>
                <a:ea typeface="+mn-ea"/>
                <a:cs typeface="+mn-cs"/>
              </a:rPr>
              <a:t>Cycling Tests</a:t>
            </a:r>
            <a:endParaRPr kumimoji="0" lang="en-GB" sz="1400" b="0" i="0" u="none" strike="noStrike" kern="0" cap="none" spc="0" normalizeH="0" baseline="0" noProof="0" dirty="0" smtClean="0">
              <a:ln>
                <a:noFill/>
              </a:ln>
              <a:solidFill>
                <a:sysClr val="windowText" lastClr="000000"/>
              </a:solidFill>
              <a:effectLst/>
              <a:uLnTx/>
              <a:uFillTx/>
              <a:latin typeface="Calibri"/>
              <a:ea typeface="+mn-ea"/>
              <a:cs typeface="+mn-cs"/>
            </a:endParaRPr>
          </a:p>
        </p:txBody>
      </p:sp>
      <p:sp>
        <p:nvSpPr>
          <p:cNvPr id="48" name="Rounded Rectangle 47"/>
          <p:cNvSpPr/>
          <p:nvPr/>
        </p:nvSpPr>
        <p:spPr>
          <a:xfrm>
            <a:off x="1208678" y="4267976"/>
            <a:ext cx="1908000" cy="252000"/>
          </a:xfrm>
          <a:prstGeom prst="roundRect">
            <a:avLst/>
          </a:prstGeom>
          <a:solidFill>
            <a:sysClr val="window" lastClr="FFFFFF"/>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latin typeface="Calibri"/>
                <a:ea typeface="+mn-ea"/>
                <a:cs typeface="+mn-cs"/>
              </a:rPr>
              <a:t>Temperature</a:t>
            </a:r>
            <a:r>
              <a:rPr kumimoji="0" lang="en-US" sz="1400" b="0" i="0" u="none" strike="noStrike" kern="0" cap="none" spc="0" normalizeH="0" noProof="0" dirty="0" smtClean="0">
                <a:ln>
                  <a:noFill/>
                </a:ln>
                <a:solidFill>
                  <a:sysClr val="windowText" lastClr="000000"/>
                </a:solidFill>
                <a:effectLst/>
                <a:uLnTx/>
                <a:uFillTx/>
                <a:latin typeface="Calibri"/>
                <a:ea typeface="+mn-ea"/>
                <a:cs typeface="+mn-cs"/>
              </a:rPr>
              <a:t> Cycling</a:t>
            </a:r>
            <a:endParaRPr kumimoji="0" lang="en-GB" sz="1400" b="0" i="0" u="none" strike="noStrike" kern="0" cap="none" spc="0" normalizeH="0" baseline="0" noProof="0" dirty="0" smtClean="0">
              <a:ln>
                <a:noFill/>
              </a:ln>
              <a:solidFill>
                <a:sysClr val="windowText" lastClr="000000"/>
              </a:solidFill>
              <a:effectLst/>
              <a:uLnTx/>
              <a:uFillTx/>
              <a:latin typeface="Calibri"/>
              <a:ea typeface="+mn-ea"/>
              <a:cs typeface="+mn-cs"/>
            </a:endParaRPr>
          </a:p>
        </p:txBody>
      </p:sp>
      <p:sp>
        <p:nvSpPr>
          <p:cNvPr id="49" name="Rounded Rectangle 48"/>
          <p:cNvSpPr/>
          <p:nvPr/>
        </p:nvSpPr>
        <p:spPr>
          <a:xfrm>
            <a:off x="1208678" y="4667426"/>
            <a:ext cx="1908000" cy="252000"/>
          </a:xfrm>
          <a:prstGeom prst="roundRect">
            <a:avLst/>
          </a:prstGeom>
          <a:solidFill>
            <a:sysClr val="window" lastClr="FFFFFF"/>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latin typeface="Calibri"/>
                <a:ea typeface="+mn-ea"/>
                <a:cs typeface="+mn-cs"/>
              </a:rPr>
              <a:t>Run-In</a:t>
            </a:r>
            <a:endParaRPr kumimoji="0" lang="en-GB" sz="1400" b="0" i="0" u="none" strike="noStrike" kern="0" cap="none" spc="0" normalizeH="0" baseline="0" noProof="0" dirty="0" smtClean="0">
              <a:ln>
                <a:noFill/>
              </a:ln>
              <a:solidFill>
                <a:sysClr val="windowText" lastClr="000000"/>
              </a:solidFill>
              <a:effectLst/>
              <a:uLnTx/>
              <a:uFillTx/>
              <a:latin typeface="Calibri"/>
              <a:ea typeface="+mn-ea"/>
              <a:cs typeface="+mn-cs"/>
            </a:endParaRPr>
          </a:p>
        </p:txBody>
      </p:sp>
      <p:cxnSp>
        <p:nvCxnSpPr>
          <p:cNvPr id="50" name="Straight Arrow Connector 49"/>
          <p:cNvCxnSpPr>
            <a:stCxn id="48" idx="2"/>
            <a:endCxn id="49" idx="0"/>
          </p:cNvCxnSpPr>
          <p:nvPr/>
        </p:nvCxnSpPr>
        <p:spPr>
          <a:xfrm>
            <a:off x="2162678" y="4519976"/>
            <a:ext cx="0" cy="147450"/>
          </a:xfrm>
          <a:prstGeom prst="straightConnector1">
            <a:avLst/>
          </a:prstGeom>
          <a:noFill/>
          <a:ln w="9525" cap="flat" cmpd="sng" algn="ctr">
            <a:solidFill>
              <a:sysClr val="windowText" lastClr="000000"/>
            </a:solidFill>
            <a:prstDash val="solid"/>
            <a:tailEnd type="triangle"/>
          </a:ln>
          <a:effectLst/>
        </p:spPr>
      </p:cxnSp>
      <p:sp>
        <p:nvSpPr>
          <p:cNvPr id="51" name="Rounded Rectangle 50"/>
          <p:cNvSpPr/>
          <p:nvPr/>
        </p:nvSpPr>
        <p:spPr>
          <a:xfrm>
            <a:off x="2179346" y="3867155"/>
            <a:ext cx="1368000" cy="252000"/>
          </a:xfrm>
          <a:prstGeom prst="roundRect">
            <a:avLst/>
          </a:prstGeom>
          <a:solidFill>
            <a:sysClr val="window" lastClr="FFFFFF"/>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latin typeface="Calibri"/>
                <a:ea typeface="+mn-ea"/>
                <a:cs typeface="+mn-cs"/>
              </a:rPr>
              <a:t>High-Temp Test</a:t>
            </a:r>
            <a:endParaRPr kumimoji="0" lang="en-GB" sz="1400" b="0" i="0" u="none" strike="noStrike" kern="0" cap="none" spc="0" normalizeH="0" baseline="0" noProof="0" dirty="0" smtClean="0">
              <a:ln>
                <a:noFill/>
              </a:ln>
              <a:solidFill>
                <a:sysClr val="windowText" lastClr="000000"/>
              </a:solidFill>
              <a:effectLst/>
              <a:uLnTx/>
              <a:uFillTx/>
              <a:latin typeface="Calibri"/>
              <a:ea typeface="+mn-ea"/>
              <a:cs typeface="+mn-cs"/>
            </a:endParaRPr>
          </a:p>
        </p:txBody>
      </p:sp>
      <p:cxnSp>
        <p:nvCxnSpPr>
          <p:cNvPr id="52" name="Elbow Connector 51"/>
          <p:cNvCxnSpPr>
            <a:stCxn id="46" idx="2"/>
            <a:endCxn id="47" idx="0"/>
          </p:cNvCxnSpPr>
          <p:nvPr/>
        </p:nvCxnSpPr>
        <p:spPr>
          <a:xfrm rot="5400000">
            <a:off x="1739805" y="3447945"/>
            <a:ext cx="145158" cy="700589"/>
          </a:xfrm>
          <a:prstGeom prst="bentConnector3">
            <a:avLst>
              <a:gd name="adj1" fmla="val 30316"/>
            </a:avLst>
          </a:prstGeom>
          <a:noFill/>
          <a:ln w="9525" cap="flat" cmpd="sng" algn="ctr">
            <a:solidFill>
              <a:sysClr val="windowText" lastClr="000000"/>
            </a:solidFill>
            <a:prstDash val="solid"/>
            <a:tailEnd type="triangle"/>
          </a:ln>
          <a:effectLst/>
        </p:spPr>
      </p:cxnSp>
      <p:cxnSp>
        <p:nvCxnSpPr>
          <p:cNvPr id="53" name="Elbow Connector 52"/>
          <p:cNvCxnSpPr>
            <a:stCxn id="46" idx="2"/>
            <a:endCxn id="51" idx="0"/>
          </p:cNvCxnSpPr>
          <p:nvPr/>
        </p:nvCxnSpPr>
        <p:spPr>
          <a:xfrm rot="16200000" flipH="1">
            <a:off x="2442265" y="3446073"/>
            <a:ext cx="141495" cy="700668"/>
          </a:xfrm>
          <a:prstGeom prst="bentConnector3">
            <a:avLst>
              <a:gd name="adj1" fmla="val 31489"/>
            </a:avLst>
          </a:prstGeom>
          <a:noFill/>
          <a:ln w="9525" cap="flat" cmpd="sng" algn="ctr">
            <a:solidFill>
              <a:sysClr val="windowText" lastClr="000000"/>
            </a:solidFill>
            <a:prstDash val="solid"/>
            <a:tailEnd type="triangle"/>
          </a:ln>
          <a:effectLst/>
        </p:spPr>
      </p:cxnSp>
      <p:cxnSp>
        <p:nvCxnSpPr>
          <p:cNvPr id="54" name="Elbow Connector 53"/>
          <p:cNvCxnSpPr>
            <a:stCxn id="47" idx="2"/>
            <a:endCxn id="48" idx="0"/>
          </p:cNvCxnSpPr>
          <p:nvPr/>
        </p:nvCxnSpPr>
        <p:spPr>
          <a:xfrm rot="16200000" flipH="1">
            <a:off x="1739804" y="3845102"/>
            <a:ext cx="145158" cy="700589"/>
          </a:xfrm>
          <a:prstGeom prst="bentConnector3">
            <a:avLst>
              <a:gd name="adj1" fmla="val 30315"/>
            </a:avLst>
          </a:prstGeom>
          <a:noFill/>
          <a:ln w="9525" cap="flat" cmpd="sng" algn="ctr">
            <a:solidFill>
              <a:sysClr val="windowText" lastClr="000000"/>
            </a:solidFill>
            <a:prstDash val="solid"/>
            <a:tailEnd type="triangle"/>
          </a:ln>
          <a:effectLst/>
        </p:spPr>
      </p:cxnSp>
      <p:cxnSp>
        <p:nvCxnSpPr>
          <p:cNvPr id="55" name="Elbow Connector 54"/>
          <p:cNvCxnSpPr>
            <a:stCxn id="51" idx="2"/>
            <a:endCxn id="48" idx="0"/>
          </p:cNvCxnSpPr>
          <p:nvPr/>
        </p:nvCxnSpPr>
        <p:spPr>
          <a:xfrm rot="5400000">
            <a:off x="2438602" y="3843231"/>
            <a:ext cx="148821" cy="700668"/>
          </a:xfrm>
          <a:prstGeom prst="bentConnector3">
            <a:avLst>
              <a:gd name="adj1" fmla="val 30799"/>
            </a:avLst>
          </a:prstGeom>
          <a:noFill/>
          <a:ln w="9525" cap="flat" cmpd="sng" algn="ctr">
            <a:solidFill>
              <a:sysClr val="windowText" lastClr="000000"/>
            </a:solidFill>
            <a:prstDash val="solid"/>
            <a:tailEnd type="triangle"/>
          </a:ln>
          <a:effectLst/>
        </p:spPr>
      </p:cxnSp>
      <p:cxnSp>
        <p:nvCxnSpPr>
          <p:cNvPr id="56" name="Straight Arrow Connector 55"/>
          <p:cNvCxnSpPr>
            <a:stCxn id="42" idx="2"/>
            <a:endCxn id="57" idx="0"/>
          </p:cNvCxnSpPr>
          <p:nvPr/>
        </p:nvCxnSpPr>
        <p:spPr>
          <a:xfrm>
            <a:off x="2162678" y="2926148"/>
            <a:ext cx="0" cy="164478"/>
          </a:xfrm>
          <a:prstGeom prst="straightConnector1">
            <a:avLst/>
          </a:prstGeom>
          <a:noFill/>
          <a:ln w="9525" cap="flat" cmpd="sng" algn="ctr">
            <a:solidFill>
              <a:sysClr val="windowText" lastClr="000000"/>
            </a:solidFill>
            <a:prstDash val="solid"/>
            <a:tailEnd type="triangle"/>
          </a:ln>
          <a:effectLst/>
        </p:spPr>
      </p:cxnSp>
      <p:sp>
        <p:nvSpPr>
          <p:cNvPr id="57" name="Rounded Rectangle 56"/>
          <p:cNvSpPr/>
          <p:nvPr/>
        </p:nvSpPr>
        <p:spPr>
          <a:xfrm>
            <a:off x="1208678" y="3090626"/>
            <a:ext cx="1908000" cy="252000"/>
          </a:xfrm>
          <a:prstGeom prst="roundRect">
            <a:avLst/>
          </a:prstGeom>
          <a:solidFill>
            <a:sysClr val="window" lastClr="FFFFFF"/>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Text" lastClr="000000"/>
                </a:solidFill>
                <a:effectLst/>
                <a:uLnTx/>
                <a:uFillTx/>
                <a:latin typeface="Calibri"/>
                <a:ea typeface="+mn-ea"/>
                <a:cs typeface="+mn-cs"/>
              </a:rPr>
              <a:t>Visual Inspection</a:t>
            </a:r>
            <a:endParaRPr kumimoji="0" lang="en-GB" sz="1400" b="0" i="0" u="none" strike="noStrike" kern="0" cap="none" spc="0" normalizeH="0" baseline="0" noProof="0" dirty="0" smtClean="0">
              <a:ln>
                <a:noFill/>
              </a:ln>
              <a:solidFill>
                <a:sysClr val="windowText" lastClr="000000"/>
              </a:solidFill>
              <a:effectLst/>
              <a:uLnTx/>
              <a:uFillTx/>
              <a:latin typeface="Calibri"/>
              <a:ea typeface="+mn-ea"/>
              <a:cs typeface="+mn-cs"/>
            </a:endParaRPr>
          </a:p>
        </p:txBody>
      </p:sp>
      <p:cxnSp>
        <p:nvCxnSpPr>
          <p:cNvPr id="58" name="Straight Arrow Connector 57"/>
          <p:cNvCxnSpPr>
            <a:stCxn id="57" idx="2"/>
            <a:endCxn id="46" idx="0"/>
          </p:cNvCxnSpPr>
          <p:nvPr/>
        </p:nvCxnSpPr>
        <p:spPr>
          <a:xfrm>
            <a:off x="2162678" y="3342626"/>
            <a:ext cx="0" cy="131034"/>
          </a:xfrm>
          <a:prstGeom prst="straightConnector1">
            <a:avLst/>
          </a:prstGeom>
          <a:noFill/>
          <a:ln w="9525" cap="flat" cmpd="sng" algn="ctr">
            <a:solidFill>
              <a:sysClr val="windowText" lastClr="000000"/>
            </a:solidFill>
            <a:prstDash val="solid"/>
            <a:tailEnd type="triangle"/>
          </a:ln>
          <a:effectLst/>
        </p:spPr>
      </p:cxnSp>
      <p:cxnSp>
        <p:nvCxnSpPr>
          <p:cNvPr id="59" name="Straight Arrow Connector 58"/>
          <p:cNvCxnSpPr>
            <a:endCxn id="39" idx="0"/>
          </p:cNvCxnSpPr>
          <p:nvPr/>
        </p:nvCxnSpPr>
        <p:spPr>
          <a:xfrm>
            <a:off x="2162678" y="1178581"/>
            <a:ext cx="0" cy="301801"/>
          </a:xfrm>
          <a:prstGeom prst="straightConnector1">
            <a:avLst/>
          </a:prstGeom>
          <a:noFill/>
          <a:ln w="9525" cap="flat" cmpd="sng" algn="ctr">
            <a:solidFill>
              <a:sysClr val="windowText" lastClr="000000"/>
            </a:solidFill>
            <a:prstDash val="lgDashDot"/>
            <a:tailEnd type="triangle"/>
          </a:ln>
          <a:effectLst/>
        </p:spPr>
      </p:cxnSp>
      <p:cxnSp>
        <p:nvCxnSpPr>
          <p:cNvPr id="60" name="Straight Arrow Connector 59"/>
          <p:cNvCxnSpPr>
            <a:stCxn id="49" idx="2"/>
          </p:cNvCxnSpPr>
          <p:nvPr/>
        </p:nvCxnSpPr>
        <p:spPr>
          <a:xfrm>
            <a:off x="2162678" y="4919426"/>
            <a:ext cx="0" cy="301801"/>
          </a:xfrm>
          <a:prstGeom prst="straightConnector1">
            <a:avLst/>
          </a:prstGeom>
          <a:noFill/>
          <a:ln w="9525" cap="flat" cmpd="sng" algn="ctr">
            <a:solidFill>
              <a:sysClr val="windowText" lastClr="000000"/>
            </a:solidFill>
            <a:prstDash val="lgDashDot"/>
            <a:tailEnd type="triangle"/>
          </a:ln>
          <a:effectLst/>
        </p:spPr>
      </p:cxnSp>
      <p:pic>
        <p:nvPicPr>
          <p:cNvPr id="64" name="Picture 63"/>
          <p:cNvPicPr>
            <a:picLocks noChangeAspect="1"/>
          </p:cNvPicPr>
          <p:nvPr/>
        </p:nvPicPr>
        <p:blipFill rotWithShape="1">
          <a:blip r:embed="rId3" cstate="print">
            <a:extLst>
              <a:ext uri="{28A0092B-C50C-407E-A947-70E740481C1C}">
                <a14:useLocalDpi xmlns:a14="http://schemas.microsoft.com/office/drawing/2010/main" val="0"/>
              </a:ext>
            </a:extLst>
          </a:blip>
          <a:srcRect l="4174" r="14715"/>
          <a:stretch/>
        </p:blipFill>
        <p:spPr>
          <a:xfrm rot="5400000">
            <a:off x="3790793" y="1711307"/>
            <a:ext cx="1333002" cy="924427"/>
          </a:xfrm>
          <a:prstGeom prst="rect">
            <a:avLst/>
          </a:prstGeom>
          <a:ln>
            <a:solidFill>
              <a:srgbClr val="000000"/>
            </a:solidFill>
          </a:ln>
          <a:effectLst>
            <a:outerShdw blurRad="50800" dist="38100" dir="13500000" algn="br" rotWithShape="0">
              <a:prstClr val="black">
                <a:alpha val="40000"/>
              </a:prstClr>
            </a:outerShdw>
          </a:effectLst>
        </p:spPr>
      </p:pic>
      <p:pic>
        <p:nvPicPr>
          <p:cNvPr id="65" name="Picture 64"/>
          <p:cNvPicPr>
            <a:picLocks noChangeAspect="1"/>
          </p:cNvPicPr>
          <p:nvPr/>
        </p:nvPicPr>
        <p:blipFill rotWithShape="1">
          <a:blip r:embed="rId4" cstate="print">
            <a:extLst>
              <a:ext uri="{28A0092B-C50C-407E-A947-70E740481C1C}">
                <a14:useLocalDpi xmlns:a14="http://schemas.microsoft.com/office/drawing/2010/main" val="0"/>
              </a:ext>
            </a:extLst>
          </a:blip>
          <a:srcRect l="20171" t="-30" r="17522"/>
          <a:stretch/>
        </p:blipFill>
        <p:spPr>
          <a:xfrm>
            <a:off x="7225026" y="1541590"/>
            <a:ext cx="1429116" cy="1290559"/>
          </a:xfrm>
          <a:prstGeom prst="rect">
            <a:avLst/>
          </a:prstGeom>
          <a:ln>
            <a:solidFill>
              <a:srgbClr val="000000"/>
            </a:solidFill>
          </a:ln>
          <a:effectLst>
            <a:outerShdw blurRad="50800" dist="38100" dir="13500000" algn="br" rotWithShape="0">
              <a:prstClr val="black">
                <a:alpha val="40000"/>
              </a:prstClr>
            </a:outerShdw>
          </a:effectLst>
        </p:spPr>
      </p:pic>
      <p:pic>
        <p:nvPicPr>
          <p:cNvPr id="66" name="Picture 65" descr="IPC (Organisation) – Wikipedia"/>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20096" y="1848197"/>
            <a:ext cx="1350946" cy="502102"/>
          </a:xfrm>
          <a:prstGeom prst="rect">
            <a:avLst/>
          </a:prstGeom>
        </p:spPr>
      </p:pic>
      <p:pic>
        <p:nvPicPr>
          <p:cNvPr id="67" name="Picture 66" descr="Downloads - &lt;strong&gt;Creative Commons&lt;/strong&gt;"/>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75177" y="2304315"/>
            <a:ext cx="95865" cy="95865"/>
          </a:xfrm>
          <a:prstGeom prst="rect">
            <a:avLst/>
          </a:prstGeom>
        </p:spPr>
      </p:pic>
      <p:sp>
        <p:nvSpPr>
          <p:cNvPr id="68" name="TextBox 67"/>
          <p:cNvSpPr txBox="1"/>
          <p:nvPr/>
        </p:nvSpPr>
        <p:spPr>
          <a:xfrm>
            <a:off x="5593591" y="2292897"/>
            <a:ext cx="1026243" cy="276999"/>
          </a:xfrm>
          <a:prstGeom prst="rect">
            <a:avLst/>
          </a:prstGeom>
          <a:noFill/>
        </p:spPr>
        <p:txBody>
          <a:bodyPr wrap="none" rtlCol="0">
            <a:spAutoFit/>
          </a:bodyPr>
          <a:lstStyle/>
          <a:p>
            <a:r>
              <a:rPr lang="en-US" sz="1200" b="1" dirty="0" smtClean="0">
                <a:solidFill>
                  <a:prstClr val="black"/>
                </a:solidFill>
                <a:latin typeface="Calibri"/>
              </a:rPr>
              <a:t>A-610 Class 3</a:t>
            </a:r>
            <a:endParaRPr lang="en-GB" sz="1200" b="1" dirty="0">
              <a:solidFill>
                <a:prstClr val="black"/>
              </a:solidFill>
              <a:latin typeface="Calibri"/>
            </a:endParaRPr>
          </a:p>
        </p:txBody>
      </p:sp>
      <p:sp>
        <p:nvSpPr>
          <p:cNvPr id="69" name="Rectangle 68"/>
          <p:cNvSpPr/>
          <p:nvPr/>
        </p:nvSpPr>
        <p:spPr>
          <a:xfrm>
            <a:off x="3716715" y="3008437"/>
            <a:ext cx="5356225" cy="2893100"/>
          </a:xfrm>
          <a:prstGeom prst="rect">
            <a:avLst/>
          </a:prstGeom>
          <a:ln>
            <a:solidFill>
              <a:srgbClr val="92D050"/>
            </a:solidFill>
          </a:ln>
        </p:spPr>
        <p:txBody>
          <a:bodyPr wrap="square">
            <a:spAutoFit/>
          </a:bodyPr>
          <a:lstStyle/>
          <a:p>
            <a:pPr algn="just">
              <a:spcAft>
                <a:spcPts val="1200"/>
              </a:spcAft>
            </a:pPr>
            <a:r>
              <a:rPr lang="en-US" sz="1600" dirty="0" smtClean="0">
                <a:solidFill>
                  <a:srgbClr val="92D050"/>
                </a:solidFill>
              </a:rPr>
              <a:t>Test strategy after reception at CERN:</a:t>
            </a:r>
          </a:p>
          <a:p>
            <a:pPr algn="just">
              <a:spcAft>
                <a:spcPts val="1200"/>
              </a:spcAft>
            </a:pPr>
            <a:endParaRPr lang="en-US" sz="1600" dirty="0">
              <a:solidFill>
                <a:srgbClr val="92D050"/>
              </a:solidFill>
            </a:endParaRPr>
          </a:p>
          <a:p>
            <a:pPr algn="just">
              <a:spcAft>
                <a:spcPts val="1200"/>
              </a:spcAft>
            </a:pPr>
            <a:endParaRPr lang="en-US" sz="1600" dirty="0" smtClean="0">
              <a:solidFill>
                <a:srgbClr val="92D050"/>
              </a:solidFill>
            </a:endParaRPr>
          </a:p>
          <a:p>
            <a:pPr algn="just">
              <a:spcAft>
                <a:spcPts val="1200"/>
              </a:spcAft>
            </a:pPr>
            <a:endParaRPr lang="en-US" sz="1600" dirty="0">
              <a:solidFill>
                <a:srgbClr val="92D050"/>
              </a:solidFill>
            </a:endParaRPr>
          </a:p>
          <a:p>
            <a:pPr algn="just">
              <a:spcAft>
                <a:spcPts val="1200"/>
              </a:spcAft>
            </a:pPr>
            <a:endParaRPr lang="en-US" sz="1600" dirty="0" smtClean="0">
              <a:solidFill>
                <a:srgbClr val="92D050"/>
              </a:solidFill>
            </a:endParaRPr>
          </a:p>
          <a:p>
            <a:pPr algn="just">
              <a:spcAft>
                <a:spcPts val="1200"/>
              </a:spcAft>
            </a:pPr>
            <a:endParaRPr lang="en-US" sz="1600" dirty="0">
              <a:solidFill>
                <a:srgbClr val="92D050"/>
              </a:solidFill>
            </a:endParaRPr>
          </a:p>
          <a:p>
            <a:pPr algn="just">
              <a:spcBef>
                <a:spcPts val="1200"/>
              </a:spcBef>
              <a:spcAft>
                <a:spcPts val="1200"/>
              </a:spcAft>
            </a:pPr>
            <a:endParaRPr lang="en-US" sz="1600" dirty="0" smtClean="0">
              <a:solidFill>
                <a:srgbClr val="92D050"/>
              </a:solidFill>
            </a:endParaRPr>
          </a:p>
        </p:txBody>
      </p:sp>
      <p:pic>
        <p:nvPicPr>
          <p:cNvPr id="77" name="Picture 7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857926" y="3337643"/>
            <a:ext cx="1167740" cy="875805"/>
          </a:xfrm>
          <a:prstGeom prst="rect">
            <a:avLst/>
          </a:prstGeom>
          <a:ln>
            <a:solidFill>
              <a:srgbClr val="000000"/>
            </a:solidFill>
          </a:ln>
          <a:effectLst>
            <a:outerShdw blurRad="50800" dist="38100" dir="13500000" algn="br" rotWithShape="0">
              <a:prstClr val="black">
                <a:alpha val="40000"/>
              </a:prstClr>
            </a:outerShdw>
          </a:effectLst>
        </p:spPr>
      </p:pic>
      <p:sp>
        <p:nvSpPr>
          <p:cNvPr id="61" name="Rectangle 60"/>
          <p:cNvSpPr/>
          <p:nvPr/>
        </p:nvSpPr>
        <p:spPr>
          <a:xfrm rot="5400000">
            <a:off x="474363" y="496267"/>
            <a:ext cx="540000" cy="1224000"/>
          </a:xfrm>
          <a:prstGeom prst="rect">
            <a:avLst/>
          </a:prstGeom>
          <a:solidFill>
            <a:srgbClr val="8064A2">
              <a:lumMod val="40000"/>
              <a:lumOff val="60000"/>
            </a:srgbClr>
          </a:solidFill>
          <a:ln w="25400" cap="flat" cmpd="sng" algn="ctr">
            <a:noFill/>
            <a:prstDash val="solid"/>
          </a:ln>
          <a:effectLst/>
        </p:spPr>
        <p:txBody>
          <a:bodyPr vert="vert27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alibri"/>
                <a:ea typeface="+mn-ea"/>
                <a:cs typeface="+mn-cs"/>
              </a:rPr>
              <a:t>Design</a:t>
            </a:r>
            <a:endParaRPr kumimoji="0" lang="en-GB" sz="1400" b="0"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62" name="Rectangle 61"/>
          <p:cNvSpPr/>
          <p:nvPr/>
        </p:nvSpPr>
        <p:spPr>
          <a:xfrm rot="5400000">
            <a:off x="479479" y="4656582"/>
            <a:ext cx="540000" cy="1224852"/>
          </a:xfrm>
          <a:prstGeom prst="rect">
            <a:avLst/>
          </a:prstGeom>
          <a:solidFill>
            <a:srgbClr val="C0504D">
              <a:lumMod val="40000"/>
              <a:lumOff val="60000"/>
            </a:srgbClr>
          </a:solidFill>
          <a:ln w="25400" cap="flat" cmpd="sng" algn="ctr">
            <a:noFill/>
            <a:prstDash val="solid"/>
          </a:ln>
          <a:effectLst/>
        </p:spPr>
        <p:txBody>
          <a:bodyPr vert="vert27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smtClean="0">
                <a:ln>
                  <a:noFill/>
                </a:ln>
                <a:solidFill>
                  <a:prstClr val="black"/>
                </a:solidFill>
                <a:effectLst/>
                <a:uLnTx/>
                <a:uFillTx/>
                <a:latin typeface="Calibri"/>
                <a:ea typeface="+mn-ea"/>
                <a:cs typeface="+mn-cs"/>
              </a:rPr>
              <a:t>Installa</a:t>
            </a:r>
            <a:r>
              <a:rPr lang="en-US" sz="1400" kern="0" dirty="0" smtClean="0">
                <a:solidFill>
                  <a:prstClr val="black"/>
                </a:solidFill>
                <a:latin typeface="Calibri"/>
              </a:rPr>
              <a:t>t</a:t>
            </a:r>
            <a:r>
              <a:rPr kumimoji="0" lang="en-US" sz="1400" b="0" i="0" u="none" strike="noStrike" kern="0" cap="none" spc="0" normalizeH="0" baseline="0" noProof="0" dirty="0" smtClean="0">
                <a:ln>
                  <a:noFill/>
                </a:ln>
                <a:solidFill>
                  <a:prstClr val="black"/>
                </a:solidFill>
                <a:effectLst/>
                <a:uLnTx/>
                <a:uFillTx/>
                <a:latin typeface="Calibri"/>
                <a:ea typeface="+mn-ea"/>
                <a:cs typeface="+mn-cs"/>
              </a:rPr>
              <a:t>ion/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alibri"/>
                <a:ea typeface="+mn-ea"/>
                <a:cs typeface="+mn-cs"/>
              </a:rPr>
              <a:t>Commissioning</a:t>
            </a:r>
            <a:endParaRPr kumimoji="0" lang="en-GB" sz="1400" b="0"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63" name="Rectangle 62"/>
          <p:cNvSpPr/>
          <p:nvPr/>
        </p:nvSpPr>
        <p:spPr>
          <a:xfrm rot="5400000">
            <a:off x="474789" y="5190205"/>
            <a:ext cx="540000" cy="1224852"/>
          </a:xfrm>
          <a:prstGeom prst="rect">
            <a:avLst/>
          </a:prstGeom>
          <a:solidFill>
            <a:srgbClr val="FFE285"/>
          </a:solidFill>
          <a:ln w="25400" cap="flat" cmpd="sng" algn="ctr">
            <a:noFill/>
            <a:prstDash val="solid"/>
          </a:ln>
          <a:effectLst/>
        </p:spPr>
        <p:txBody>
          <a:bodyPr vert="vert27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black"/>
                </a:solidFill>
                <a:effectLst/>
                <a:uLnTx/>
                <a:uFillTx/>
                <a:latin typeface="Calibri"/>
                <a:ea typeface="+mn-ea"/>
                <a:cs typeface="+mn-cs"/>
              </a:rPr>
              <a:t>Operation</a:t>
            </a:r>
            <a:endParaRPr kumimoji="0" lang="en-GB" sz="1400" b="0" i="0" u="none" strike="noStrike" kern="0" cap="none" spc="0" normalizeH="0" baseline="0" noProof="0" dirty="0" smtClean="0">
              <a:ln>
                <a:noFill/>
              </a:ln>
              <a:solidFill>
                <a:prstClr val="black"/>
              </a:solidFill>
              <a:effectLst/>
              <a:uLnTx/>
              <a:uFillTx/>
              <a:latin typeface="Calibri"/>
              <a:ea typeface="+mn-ea"/>
              <a:cs typeface="+mn-cs"/>
            </a:endParaRPr>
          </a:p>
        </p:txBody>
      </p:sp>
      <p:pic>
        <p:nvPicPr>
          <p:cNvPr id="78" name="Picture 8"/>
          <p:cNvPicPr>
            <a:picLocks noChangeAspect="1"/>
          </p:cNvPicPr>
          <p:nvPr/>
        </p:nvPicPr>
        <p:blipFill rotWithShape="1">
          <a:blip r:embed="rId8"/>
          <a:srcRect l="7131" b="8726"/>
          <a:stretch/>
        </p:blipFill>
        <p:spPr>
          <a:xfrm>
            <a:off x="4270792" y="4682453"/>
            <a:ext cx="1883247" cy="859824"/>
          </a:xfrm>
          <a:prstGeom prst="rect">
            <a:avLst/>
          </a:prstGeom>
        </p:spPr>
      </p:pic>
      <p:sp>
        <p:nvSpPr>
          <p:cNvPr id="79" name="Right Arrow 9"/>
          <p:cNvSpPr/>
          <p:nvPr/>
        </p:nvSpPr>
        <p:spPr>
          <a:xfrm>
            <a:off x="4920731" y="5013475"/>
            <a:ext cx="411480" cy="249276"/>
          </a:xfrm>
          <a:prstGeom prst="rightArrow">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pic>
        <p:nvPicPr>
          <p:cNvPr id="82" name="Picture 12"/>
          <p:cNvPicPr>
            <a:picLocks noChangeAspect="1"/>
          </p:cNvPicPr>
          <p:nvPr/>
        </p:nvPicPr>
        <p:blipFill>
          <a:blip r:embed="rId9"/>
          <a:stretch>
            <a:fillRect/>
          </a:stretch>
        </p:blipFill>
        <p:spPr>
          <a:xfrm>
            <a:off x="7775177" y="3635742"/>
            <a:ext cx="283456" cy="819480"/>
          </a:xfrm>
          <a:prstGeom prst="rect">
            <a:avLst/>
          </a:prstGeom>
        </p:spPr>
      </p:pic>
      <p:pic>
        <p:nvPicPr>
          <p:cNvPr id="83" name="Picture 13"/>
          <p:cNvPicPr>
            <a:picLocks noChangeAspect="1"/>
          </p:cNvPicPr>
          <p:nvPr/>
        </p:nvPicPr>
        <p:blipFill>
          <a:blip r:embed="rId10"/>
          <a:stretch>
            <a:fillRect/>
          </a:stretch>
        </p:blipFill>
        <p:spPr>
          <a:xfrm>
            <a:off x="5741098" y="3637454"/>
            <a:ext cx="282865" cy="817768"/>
          </a:xfrm>
          <a:prstGeom prst="rect">
            <a:avLst/>
          </a:prstGeom>
        </p:spPr>
      </p:pic>
      <p:pic>
        <p:nvPicPr>
          <p:cNvPr id="84" name="Picture 14"/>
          <p:cNvPicPr>
            <a:picLocks noChangeAspect="1"/>
          </p:cNvPicPr>
          <p:nvPr/>
        </p:nvPicPr>
        <p:blipFill>
          <a:blip r:embed="rId11"/>
          <a:stretch>
            <a:fillRect/>
          </a:stretch>
        </p:blipFill>
        <p:spPr>
          <a:xfrm>
            <a:off x="6290217" y="3790658"/>
            <a:ext cx="282865" cy="817768"/>
          </a:xfrm>
          <a:prstGeom prst="rect">
            <a:avLst/>
          </a:prstGeom>
        </p:spPr>
      </p:pic>
      <p:sp>
        <p:nvSpPr>
          <p:cNvPr id="85" name="TextBox 15"/>
          <p:cNvSpPr txBox="1"/>
          <p:nvPr/>
        </p:nvSpPr>
        <p:spPr>
          <a:xfrm>
            <a:off x="5700429" y="4149458"/>
            <a:ext cx="364202" cy="338554"/>
          </a:xfrm>
          <a:prstGeom prst="rect">
            <a:avLst/>
          </a:prstGeom>
          <a:noFill/>
        </p:spPr>
        <p:txBody>
          <a:bodyPr wrap="none" rtlCol="0">
            <a:spAutoFit/>
          </a:bodyPr>
          <a:lstStyle/>
          <a:p>
            <a:pPr defTabSz="457200"/>
            <a:r>
              <a:rPr lang="en-US" sz="1600" b="1" dirty="0" smtClean="0">
                <a:solidFill>
                  <a:prstClr val="black"/>
                </a:solidFill>
                <a:latin typeface="Calibri" panose="020F0502020204030204"/>
              </a:rPr>
              <a:t>°C</a:t>
            </a:r>
            <a:endParaRPr lang="en-GB" sz="1600" b="1" dirty="0">
              <a:solidFill>
                <a:prstClr val="black"/>
              </a:solidFill>
              <a:latin typeface="Calibri" panose="020F0502020204030204"/>
            </a:endParaRPr>
          </a:p>
        </p:txBody>
      </p:sp>
      <p:sp>
        <p:nvSpPr>
          <p:cNvPr id="86" name="TextBox 16"/>
          <p:cNvSpPr txBox="1"/>
          <p:nvPr/>
        </p:nvSpPr>
        <p:spPr>
          <a:xfrm>
            <a:off x="7734804" y="4141879"/>
            <a:ext cx="364202" cy="338554"/>
          </a:xfrm>
          <a:prstGeom prst="rect">
            <a:avLst/>
          </a:prstGeom>
          <a:noFill/>
        </p:spPr>
        <p:txBody>
          <a:bodyPr wrap="none" rtlCol="0">
            <a:spAutoFit/>
          </a:bodyPr>
          <a:lstStyle/>
          <a:p>
            <a:pPr defTabSz="457200"/>
            <a:r>
              <a:rPr lang="en-US" sz="1600" b="1" dirty="0" smtClean="0">
                <a:solidFill>
                  <a:prstClr val="black"/>
                </a:solidFill>
                <a:latin typeface="Calibri" panose="020F0502020204030204"/>
              </a:rPr>
              <a:t>°C</a:t>
            </a:r>
            <a:endParaRPr lang="en-GB" sz="1600" b="1" dirty="0">
              <a:solidFill>
                <a:prstClr val="black"/>
              </a:solidFill>
              <a:latin typeface="Calibri" panose="020F0502020204030204"/>
            </a:endParaRPr>
          </a:p>
        </p:txBody>
      </p:sp>
      <p:sp>
        <p:nvSpPr>
          <p:cNvPr id="87" name="TextBox 17"/>
          <p:cNvSpPr txBox="1"/>
          <p:nvPr/>
        </p:nvSpPr>
        <p:spPr>
          <a:xfrm>
            <a:off x="6216686" y="4305568"/>
            <a:ext cx="429926" cy="338554"/>
          </a:xfrm>
          <a:prstGeom prst="rect">
            <a:avLst/>
          </a:prstGeom>
          <a:noFill/>
        </p:spPr>
        <p:txBody>
          <a:bodyPr wrap="none" rtlCol="0">
            <a:spAutoFit/>
          </a:bodyPr>
          <a:lstStyle/>
          <a:p>
            <a:pPr defTabSz="457200"/>
            <a:r>
              <a:rPr lang="en-US" sz="1600" b="1" dirty="0" smtClean="0">
                <a:solidFill>
                  <a:prstClr val="black"/>
                </a:solidFill>
                <a:latin typeface="Calibri" panose="020F0502020204030204"/>
              </a:rPr>
              <a:t>RH</a:t>
            </a:r>
            <a:endParaRPr lang="en-GB" sz="1600" b="1" dirty="0">
              <a:solidFill>
                <a:prstClr val="black"/>
              </a:solidFill>
              <a:latin typeface="Calibri" panose="020F0502020204030204"/>
            </a:endParaRPr>
          </a:p>
        </p:txBody>
      </p:sp>
      <p:pic>
        <p:nvPicPr>
          <p:cNvPr id="88" name="Picture 18"/>
          <p:cNvPicPr>
            <a:picLocks noChangeAspect="1"/>
          </p:cNvPicPr>
          <p:nvPr/>
        </p:nvPicPr>
        <p:blipFill>
          <a:blip r:embed="rId12"/>
          <a:stretch>
            <a:fillRect/>
          </a:stretch>
        </p:blipFill>
        <p:spPr>
          <a:xfrm>
            <a:off x="6627239" y="5256811"/>
            <a:ext cx="583960" cy="583960"/>
          </a:xfrm>
          <a:prstGeom prst="rect">
            <a:avLst/>
          </a:prstGeom>
        </p:spPr>
      </p:pic>
      <p:pic>
        <p:nvPicPr>
          <p:cNvPr id="90" name="Picture 63"/>
          <p:cNvPicPr>
            <a:picLocks noChangeAspect="1"/>
          </p:cNvPicPr>
          <p:nvPr/>
        </p:nvPicPr>
        <p:blipFill rotWithShape="1">
          <a:blip r:embed="rId3" cstate="print">
            <a:extLst>
              <a:ext uri="{28A0092B-C50C-407E-A947-70E740481C1C}">
                <a14:useLocalDpi xmlns:a14="http://schemas.microsoft.com/office/drawing/2010/main" val="0"/>
              </a:ext>
            </a:extLst>
          </a:blip>
          <a:srcRect l="4174" r="14715"/>
          <a:stretch/>
        </p:blipFill>
        <p:spPr>
          <a:xfrm rot="5400000">
            <a:off x="3790793" y="1711308"/>
            <a:ext cx="1333002" cy="924427"/>
          </a:xfrm>
          <a:prstGeom prst="rect">
            <a:avLst/>
          </a:prstGeom>
          <a:ln>
            <a:solidFill>
              <a:srgbClr val="000000"/>
            </a:solidFill>
          </a:ln>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1329904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nodeType="withEffect">
                                  <p:stCondLst>
                                    <p:cond delay="0"/>
                                  </p:stCondLst>
                                  <p:childTnLst>
                                    <p:set>
                                      <p:cBhvr>
                                        <p:cTn id="9" dur="1" fill="hold">
                                          <p:stCondLst>
                                            <p:cond delay="0"/>
                                          </p:stCondLst>
                                        </p:cTn>
                                        <p:tgtEl>
                                          <p:spTgt spid="77"/>
                                        </p:tgtEl>
                                        <p:attrNameLst>
                                          <p:attrName>style.visibility</p:attrName>
                                        </p:attrNameLst>
                                      </p:cBhvr>
                                      <p:to>
                                        <p:strVal val="visible"/>
                                      </p:to>
                                    </p:set>
                                    <p:animEffect transition="in" filter="fade">
                                      <p:cBhvr>
                                        <p:cTn id="10" dur="500"/>
                                        <p:tgtEl>
                                          <p:spTgt spid="7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500"/>
                                        <p:tgtEl>
                                          <p:spTgt spid="5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9"/>
                                        </p:tgtEl>
                                        <p:attrNameLst>
                                          <p:attrName>style.visibility</p:attrName>
                                        </p:attrNameLst>
                                      </p:cBhvr>
                                      <p:to>
                                        <p:strVal val="visible"/>
                                      </p:to>
                                    </p:set>
                                    <p:animEffect transition="in" filter="fade">
                                      <p:cBhvr>
                                        <p:cTn id="16" dur="500"/>
                                        <p:tgtEl>
                                          <p:spTgt spid="6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par>
                                <p:cTn id="22" presetID="10" presetClass="entr" presetSubtype="0" fill="hold" nodeType="with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fade">
                                      <p:cBhvr>
                                        <p:cTn id="24" dur="500"/>
                                        <p:tgtEl>
                                          <p:spTgt spid="58"/>
                                        </p:tgtEl>
                                      </p:cBhvr>
                                    </p:animEffect>
                                  </p:childTnLst>
                                </p:cTn>
                              </p:par>
                              <p:par>
                                <p:cTn id="25" presetID="10" presetClass="entr" presetSubtype="0" fill="hold" nodeType="with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fade">
                                      <p:cBhvr>
                                        <p:cTn id="27" dur="500"/>
                                        <p:tgtEl>
                                          <p:spTgt spid="83"/>
                                        </p:tgtEl>
                                      </p:cBhvr>
                                    </p:animEffect>
                                  </p:childTnLst>
                                </p:cTn>
                              </p:par>
                              <p:par>
                                <p:cTn id="28" presetID="10" presetClass="entr" presetSubtype="0" fill="hold" nodeType="withEffect">
                                  <p:stCondLst>
                                    <p:cond delay="0"/>
                                  </p:stCondLst>
                                  <p:childTnLst>
                                    <p:set>
                                      <p:cBhvr>
                                        <p:cTn id="29" dur="1" fill="hold">
                                          <p:stCondLst>
                                            <p:cond delay="0"/>
                                          </p:stCondLst>
                                        </p:cTn>
                                        <p:tgtEl>
                                          <p:spTgt spid="84"/>
                                        </p:tgtEl>
                                        <p:attrNameLst>
                                          <p:attrName>style.visibility</p:attrName>
                                        </p:attrNameLst>
                                      </p:cBhvr>
                                      <p:to>
                                        <p:strVal val="visible"/>
                                      </p:to>
                                    </p:set>
                                    <p:animEffect transition="in" filter="fade">
                                      <p:cBhvr>
                                        <p:cTn id="30" dur="500"/>
                                        <p:tgtEl>
                                          <p:spTgt spid="8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5"/>
                                        </p:tgtEl>
                                        <p:attrNameLst>
                                          <p:attrName>style.visibility</p:attrName>
                                        </p:attrNameLst>
                                      </p:cBhvr>
                                      <p:to>
                                        <p:strVal val="visible"/>
                                      </p:to>
                                    </p:set>
                                    <p:animEffect transition="in" filter="fade">
                                      <p:cBhvr>
                                        <p:cTn id="33" dur="500"/>
                                        <p:tgtEl>
                                          <p:spTgt spid="8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Effect transition="in" filter="fade">
                                      <p:cBhvr>
                                        <p:cTn id="36" dur="500"/>
                                        <p:tgtEl>
                                          <p:spTgt spid="87"/>
                                        </p:tgtEl>
                                      </p:cBhvr>
                                    </p:animEffect>
                                  </p:childTnLst>
                                </p:cTn>
                              </p:par>
                              <p:par>
                                <p:cTn id="37" presetID="10" presetClass="entr" presetSubtype="0" fill="hold" nodeType="with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fade">
                                      <p:cBhvr>
                                        <p:cTn id="50" dur="500"/>
                                        <p:tgtEl>
                                          <p:spTgt spid="51"/>
                                        </p:tgtEl>
                                      </p:cBhvr>
                                    </p:animEffect>
                                  </p:childTnLst>
                                </p:cTn>
                              </p:par>
                              <p:par>
                                <p:cTn id="51" presetID="10" presetClass="entr" presetSubtype="0" fill="hold" nodeType="with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fade">
                                      <p:cBhvr>
                                        <p:cTn id="53" dur="500"/>
                                        <p:tgtEl>
                                          <p:spTgt spid="8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6"/>
                                        </p:tgtEl>
                                        <p:attrNameLst>
                                          <p:attrName>style.visibility</p:attrName>
                                        </p:attrNameLst>
                                      </p:cBhvr>
                                      <p:to>
                                        <p:strVal val="visible"/>
                                      </p:to>
                                    </p:set>
                                    <p:animEffect transition="in" filter="fade">
                                      <p:cBhvr>
                                        <p:cTn id="56" dur="500"/>
                                        <p:tgtEl>
                                          <p:spTgt spid="86"/>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fade">
                                      <p:cBhvr>
                                        <p:cTn id="61" dur="500"/>
                                        <p:tgtEl>
                                          <p:spTgt spid="55"/>
                                        </p:tgtEl>
                                      </p:cBhvr>
                                    </p:animEffect>
                                  </p:childTnLst>
                                </p:cTn>
                              </p:par>
                              <p:par>
                                <p:cTn id="62" presetID="10" presetClass="entr" presetSubtype="0" fill="hold" nodeType="with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fade">
                                      <p:cBhvr>
                                        <p:cTn id="64" dur="500"/>
                                        <p:tgtEl>
                                          <p:spTgt spid="5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fade">
                                      <p:cBhvr>
                                        <p:cTn id="67" dur="500"/>
                                        <p:tgtEl>
                                          <p:spTgt spid="48"/>
                                        </p:tgtEl>
                                      </p:cBhvr>
                                    </p:animEffect>
                                  </p:childTnLst>
                                </p:cTn>
                              </p:par>
                              <p:par>
                                <p:cTn id="68" presetID="10" presetClass="entr" presetSubtype="0" fill="hold" nodeType="withEffect">
                                  <p:stCondLst>
                                    <p:cond delay="0"/>
                                  </p:stCondLst>
                                  <p:childTnLst>
                                    <p:set>
                                      <p:cBhvr>
                                        <p:cTn id="69" dur="1" fill="hold">
                                          <p:stCondLst>
                                            <p:cond delay="0"/>
                                          </p:stCondLst>
                                        </p:cTn>
                                        <p:tgtEl>
                                          <p:spTgt spid="78"/>
                                        </p:tgtEl>
                                        <p:attrNameLst>
                                          <p:attrName>style.visibility</p:attrName>
                                        </p:attrNameLst>
                                      </p:cBhvr>
                                      <p:to>
                                        <p:strVal val="visible"/>
                                      </p:to>
                                    </p:set>
                                    <p:animEffect transition="in" filter="fade">
                                      <p:cBhvr>
                                        <p:cTn id="70" dur="500"/>
                                        <p:tgtEl>
                                          <p:spTgt spid="7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fade">
                                      <p:cBhvr>
                                        <p:cTn id="78" dur="500"/>
                                        <p:tgtEl>
                                          <p:spTgt spid="5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fade">
                                      <p:cBhvr>
                                        <p:cTn id="81" dur="500"/>
                                        <p:tgtEl>
                                          <p:spTgt spid="49"/>
                                        </p:tgtEl>
                                      </p:cBhvr>
                                    </p:animEffect>
                                  </p:childTnLst>
                                </p:cTn>
                              </p:par>
                            </p:childTnLst>
                          </p:cTn>
                        </p:par>
                        <p:par>
                          <p:cTn id="82" fill="hold">
                            <p:stCondLst>
                              <p:cond delay="500"/>
                            </p:stCondLst>
                            <p:childTnLst>
                              <p:par>
                                <p:cTn id="83" presetID="10" presetClass="entr" presetSubtype="0" fill="hold"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500"/>
                                        <p:tgtEl>
                                          <p:spTgt spid="60"/>
                                        </p:tgtEl>
                                      </p:cBhvr>
                                    </p:animEffect>
                                  </p:childTnLst>
                                </p:cTn>
                              </p:par>
                              <p:par>
                                <p:cTn id="86" presetID="10" presetClass="entr" presetSubtype="0" fill="hold" nodeType="withEffect">
                                  <p:stCondLst>
                                    <p:cond delay="0"/>
                                  </p:stCondLst>
                                  <p:childTnLst>
                                    <p:set>
                                      <p:cBhvr>
                                        <p:cTn id="87" dur="1" fill="hold">
                                          <p:stCondLst>
                                            <p:cond delay="0"/>
                                          </p:stCondLst>
                                        </p:cTn>
                                        <p:tgtEl>
                                          <p:spTgt spid="88"/>
                                        </p:tgtEl>
                                        <p:attrNameLst>
                                          <p:attrName>style.visibility</p:attrName>
                                        </p:attrNameLst>
                                      </p:cBhvr>
                                      <p:to>
                                        <p:strVal val="visible"/>
                                      </p:to>
                                    </p:set>
                                    <p:animEffect transition="in" filter="fade">
                                      <p:cBhvr>
                                        <p:cTn id="8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1" grpId="0" animBg="1"/>
      <p:bldP spid="57" grpId="0" animBg="1"/>
      <p:bldP spid="69" grpId="0" animBg="1"/>
      <p:bldP spid="79" grpId="0" animBg="1"/>
      <p:bldP spid="85" grpId="0"/>
      <p:bldP spid="86" grpId="0"/>
      <p:bldP spid="8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3" name="Footer Placeholder 2"/>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sp>
        <p:nvSpPr>
          <p:cNvPr id="6" name="Content Placeholder 4"/>
          <p:cNvSpPr>
            <a:spLocks noGrp="1"/>
          </p:cNvSpPr>
          <p:nvPr>
            <p:ph sz="quarter" idx="10"/>
          </p:nvPr>
        </p:nvSpPr>
        <p:spPr>
          <a:xfrm>
            <a:off x="703786" y="1043254"/>
            <a:ext cx="8226854" cy="5093702"/>
          </a:xfrm>
        </p:spPr>
        <p:txBody>
          <a:bodyPr/>
          <a:lstStyle/>
          <a:p>
            <a:pPr marL="285750" indent="-285750">
              <a:lnSpc>
                <a:spcPct val="150000"/>
              </a:lnSpc>
              <a:spcBef>
                <a:spcPts val="600"/>
              </a:spcBef>
              <a:buFont typeface="Arial" panose="020B0604020202020204" pitchFamily="34" charset="0"/>
              <a:buChar char="•"/>
            </a:pPr>
            <a:r>
              <a:rPr lang="en-GB" sz="2800" dirty="0" smtClean="0">
                <a:solidFill>
                  <a:schemeClr val="bg1">
                    <a:lumMod val="50000"/>
                  </a:schemeClr>
                </a:solidFill>
              </a:rPr>
              <a:t>Introduction</a:t>
            </a:r>
          </a:p>
          <a:p>
            <a:pPr marL="285750" indent="-285750">
              <a:lnSpc>
                <a:spcPct val="150000"/>
              </a:lnSpc>
              <a:spcBef>
                <a:spcPts val="600"/>
              </a:spcBef>
              <a:buFont typeface="Arial" panose="020B0604020202020204" pitchFamily="34" charset="0"/>
              <a:buChar char="•"/>
            </a:pPr>
            <a:r>
              <a:rPr lang="en-GB" sz="2800" dirty="0" smtClean="0">
                <a:solidFill>
                  <a:schemeClr val="bg1">
                    <a:lumMod val="50000"/>
                  </a:schemeClr>
                </a:solidFill>
              </a:rPr>
              <a:t>Methodology &amp; Objective</a:t>
            </a:r>
          </a:p>
          <a:p>
            <a:pPr marL="285750" indent="-285750">
              <a:lnSpc>
                <a:spcPct val="150000"/>
              </a:lnSpc>
              <a:spcBef>
                <a:spcPts val="600"/>
              </a:spcBef>
              <a:buFont typeface="Arial" panose="020B0604020202020204" pitchFamily="34" charset="0"/>
              <a:buChar char="•"/>
            </a:pPr>
            <a:r>
              <a:rPr lang="en-GB" sz="2800" dirty="0" smtClean="0"/>
              <a:t>Test Setup</a:t>
            </a:r>
            <a:endParaRPr lang="en-GB" sz="2800" dirty="0"/>
          </a:p>
          <a:p>
            <a:pPr marL="285750" indent="-285750">
              <a:lnSpc>
                <a:spcPct val="150000"/>
              </a:lnSpc>
              <a:spcBef>
                <a:spcPts val="600"/>
              </a:spcBef>
              <a:buFont typeface="Arial" panose="020B0604020202020204" pitchFamily="34" charset="0"/>
              <a:buChar char="•"/>
            </a:pPr>
            <a:r>
              <a:rPr lang="en-US" sz="2800" dirty="0" smtClean="0">
                <a:solidFill>
                  <a:schemeClr val="bg1">
                    <a:lumMod val="50000"/>
                  </a:schemeClr>
                </a:solidFill>
              </a:rPr>
              <a:t>Test Results</a:t>
            </a:r>
          </a:p>
          <a:p>
            <a:pPr marL="697230" lvl="1" indent="-285750">
              <a:lnSpc>
                <a:spcPct val="150000"/>
              </a:lnSpc>
              <a:spcBef>
                <a:spcPts val="600"/>
              </a:spcBef>
              <a:buFont typeface="Arial" panose="020B0604020202020204" pitchFamily="34" charset="0"/>
              <a:buChar char="•"/>
            </a:pPr>
            <a:r>
              <a:rPr lang="en-US" sz="2000" dirty="0" smtClean="0">
                <a:solidFill>
                  <a:schemeClr val="bg1">
                    <a:lumMod val="50000"/>
                  </a:schemeClr>
                </a:solidFill>
              </a:rPr>
              <a:t>Validation Tests</a:t>
            </a:r>
          </a:p>
          <a:p>
            <a:pPr marL="697230" lvl="1" indent="-285750">
              <a:lnSpc>
                <a:spcPct val="150000"/>
              </a:lnSpc>
              <a:spcBef>
                <a:spcPts val="0"/>
              </a:spcBef>
              <a:buFont typeface="Arial" panose="020B0604020202020204" pitchFamily="34" charset="0"/>
              <a:buChar char="•"/>
            </a:pPr>
            <a:r>
              <a:rPr lang="en-US" sz="2000" dirty="0" smtClean="0">
                <a:solidFill>
                  <a:schemeClr val="bg1">
                    <a:lumMod val="50000"/>
                  </a:schemeClr>
                </a:solidFill>
              </a:rPr>
              <a:t>Temperature Cycling (ongoing)</a:t>
            </a:r>
          </a:p>
          <a:p>
            <a:pPr marL="697230" lvl="1" indent="-285750">
              <a:lnSpc>
                <a:spcPct val="150000"/>
              </a:lnSpc>
              <a:spcBef>
                <a:spcPts val="0"/>
              </a:spcBef>
              <a:buFont typeface="Arial" panose="020B0604020202020204" pitchFamily="34" charset="0"/>
              <a:buChar char="•"/>
            </a:pPr>
            <a:r>
              <a:rPr lang="en-US" sz="2000" dirty="0" smtClean="0">
                <a:solidFill>
                  <a:schemeClr val="bg1">
                    <a:lumMod val="50000"/>
                  </a:schemeClr>
                </a:solidFill>
              </a:rPr>
              <a:t>Run-In (ongoing)</a:t>
            </a:r>
            <a:endParaRPr lang="en-US" sz="2400" dirty="0" smtClean="0">
              <a:solidFill>
                <a:schemeClr val="bg1">
                  <a:lumMod val="50000"/>
                </a:schemeClr>
              </a:solidFill>
            </a:endParaRPr>
          </a:p>
          <a:p>
            <a:pPr marL="285750" indent="-285750">
              <a:lnSpc>
                <a:spcPct val="150000"/>
              </a:lnSpc>
              <a:spcBef>
                <a:spcPts val="600"/>
              </a:spcBef>
              <a:buFont typeface="Arial" panose="020B0604020202020204" pitchFamily="34" charset="0"/>
              <a:buChar char="•"/>
            </a:pPr>
            <a:r>
              <a:rPr lang="en-US" sz="2800" dirty="0" smtClean="0">
                <a:solidFill>
                  <a:schemeClr val="bg1">
                    <a:lumMod val="50000"/>
                  </a:schemeClr>
                </a:solidFill>
              </a:rPr>
              <a:t>Summary &amp; Outlook</a:t>
            </a:r>
            <a:endParaRPr lang="en-GB" sz="2800" dirty="0" smtClean="0">
              <a:solidFill>
                <a:schemeClr val="bg1">
                  <a:lumMod val="50000"/>
                </a:schemeClr>
              </a:solidFill>
            </a:endParaRPr>
          </a:p>
        </p:txBody>
      </p:sp>
    </p:spTree>
    <p:extLst>
      <p:ext uri="{BB962C8B-B14F-4D97-AF65-F5344CB8AC3E}">
        <p14:creationId xmlns:p14="http://schemas.microsoft.com/office/powerpoint/2010/main" val="1838322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Test Setup</a:t>
            </a:r>
          </a:p>
        </p:txBody>
      </p:sp>
      <p:sp>
        <p:nvSpPr>
          <p:cNvPr id="8" name="Rectangle 7"/>
          <p:cNvSpPr/>
          <p:nvPr/>
        </p:nvSpPr>
        <p:spPr>
          <a:xfrm>
            <a:off x="160628" y="908299"/>
            <a:ext cx="8354722" cy="338554"/>
          </a:xfrm>
          <a:prstGeom prst="rect">
            <a:avLst/>
          </a:prstGeom>
        </p:spPr>
        <p:txBody>
          <a:bodyPr wrap="square">
            <a:spAutoFit/>
          </a:bodyPr>
          <a:lstStyle/>
          <a:p>
            <a:pPr algn="just">
              <a:spcAft>
                <a:spcPts val="5400"/>
              </a:spcAft>
            </a:pPr>
            <a:r>
              <a:rPr lang="en-US" sz="1600" b="1" dirty="0" smtClean="0">
                <a:solidFill>
                  <a:srgbClr val="000000"/>
                </a:solidFill>
              </a:rPr>
              <a:t>Hardware</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11" name="Rectangle 10"/>
          <p:cNvSpPr/>
          <p:nvPr/>
        </p:nvSpPr>
        <p:spPr>
          <a:xfrm>
            <a:off x="417599" y="1339286"/>
            <a:ext cx="2325602" cy="2223686"/>
          </a:xfrm>
          <a:prstGeom prst="rect">
            <a:avLst/>
          </a:prstGeom>
        </p:spPr>
        <p:txBody>
          <a:bodyPr wrap="square">
            <a:spAutoFit/>
          </a:bodyPr>
          <a:lstStyle/>
          <a:p>
            <a:pPr algn="just">
              <a:spcAft>
                <a:spcPts val="900"/>
              </a:spcAft>
            </a:pPr>
            <a:r>
              <a:rPr lang="en-US" sz="1600" dirty="0" smtClean="0">
                <a:solidFill>
                  <a:srgbClr val="000000"/>
                </a:solidFill>
              </a:rPr>
              <a:t>Visual Inspection:</a:t>
            </a:r>
          </a:p>
          <a:p>
            <a:pPr algn="just">
              <a:spcAft>
                <a:spcPts val="100"/>
              </a:spcAft>
            </a:pPr>
            <a:endParaRPr lang="en-US" sz="1600" dirty="0">
              <a:solidFill>
                <a:srgbClr val="000000"/>
              </a:solidFill>
            </a:endParaRPr>
          </a:p>
          <a:p>
            <a:pPr algn="just">
              <a:spcAft>
                <a:spcPts val="1200"/>
              </a:spcAft>
            </a:pPr>
            <a:r>
              <a:rPr lang="en-US" sz="1600" dirty="0" smtClean="0">
                <a:solidFill>
                  <a:srgbClr val="000000"/>
                </a:solidFill>
              </a:rPr>
              <a:t>Validation &amp; Cycling:</a:t>
            </a:r>
          </a:p>
          <a:p>
            <a:pPr algn="just">
              <a:spcAft>
                <a:spcPts val="1200"/>
              </a:spcAft>
            </a:pPr>
            <a:endParaRPr lang="en-US" sz="1600" dirty="0" smtClean="0">
              <a:solidFill>
                <a:srgbClr val="000000"/>
              </a:solidFill>
            </a:endParaRPr>
          </a:p>
          <a:p>
            <a:pPr algn="just">
              <a:spcAft>
                <a:spcPts val="1700"/>
              </a:spcAft>
            </a:pPr>
            <a:endParaRPr lang="en-US" sz="1600" dirty="0">
              <a:solidFill>
                <a:srgbClr val="000000"/>
              </a:solidFill>
            </a:endParaRPr>
          </a:p>
          <a:p>
            <a:pPr algn="just">
              <a:spcAft>
                <a:spcPts val="1200"/>
              </a:spcAft>
            </a:pPr>
            <a:r>
              <a:rPr lang="en-US" sz="1600" dirty="0" smtClean="0">
                <a:solidFill>
                  <a:srgbClr val="000000"/>
                </a:solidFill>
              </a:rPr>
              <a:t>Run-In:</a:t>
            </a:r>
          </a:p>
        </p:txBody>
      </p:sp>
      <p:pic>
        <p:nvPicPr>
          <p:cNvPr id="10" name="Picture 20"/>
          <p:cNvPicPr>
            <a:picLocks noChangeAspect="1"/>
          </p:cNvPicPr>
          <p:nvPr/>
        </p:nvPicPr>
        <p:blipFill>
          <a:blip r:embed="rId3"/>
          <a:stretch>
            <a:fillRect/>
          </a:stretch>
        </p:blipFill>
        <p:spPr>
          <a:xfrm>
            <a:off x="179442" y="3761331"/>
            <a:ext cx="8108562" cy="2237084"/>
          </a:xfrm>
          <a:prstGeom prst="rect">
            <a:avLst/>
          </a:prstGeom>
        </p:spPr>
      </p:pic>
      <p:pic>
        <p:nvPicPr>
          <p:cNvPr id="12" name="Picture 21"/>
          <p:cNvPicPr>
            <a:picLocks noChangeAspect="1"/>
          </p:cNvPicPr>
          <p:nvPr/>
        </p:nvPicPr>
        <p:blipFill>
          <a:blip r:embed="rId4"/>
          <a:stretch>
            <a:fillRect/>
          </a:stretch>
        </p:blipFill>
        <p:spPr>
          <a:xfrm>
            <a:off x="179442" y="3757554"/>
            <a:ext cx="8195676" cy="2237085"/>
          </a:xfrm>
          <a:prstGeom prst="rect">
            <a:avLst/>
          </a:prstGeom>
        </p:spPr>
      </p:pic>
      <p:pic>
        <p:nvPicPr>
          <p:cNvPr id="13" name="Picture 2"/>
          <p:cNvPicPr>
            <a:picLocks noChangeAspect="1"/>
          </p:cNvPicPr>
          <p:nvPr/>
        </p:nvPicPr>
        <p:blipFill>
          <a:blip r:embed="rId5"/>
          <a:stretch>
            <a:fillRect/>
          </a:stretch>
        </p:blipFill>
        <p:spPr>
          <a:xfrm>
            <a:off x="179442" y="3757554"/>
            <a:ext cx="8523224" cy="2237085"/>
          </a:xfrm>
          <a:prstGeom prst="rect">
            <a:avLst/>
          </a:prstGeom>
        </p:spPr>
      </p:pic>
      <p:sp>
        <p:nvSpPr>
          <p:cNvPr id="15" name="Rectangle 10"/>
          <p:cNvSpPr/>
          <p:nvPr/>
        </p:nvSpPr>
        <p:spPr>
          <a:xfrm>
            <a:off x="2752693" y="1339286"/>
            <a:ext cx="6267482" cy="2246769"/>
          </a:xfrm>
          <a:prstGeom prst="rect">
            <a:avLst/>
          </a:prstGeom>
        </p:spPr>
        <p:txBody>
          <a:bodyPr wrap="square">
            <a:spAutoFit/>
          </a:bodyPr>
          <a:lstStyle/>
          <a:p>
            <a:pPr marL="342900" indent="-342900" algn="just">
              <a:spcAft>
                <a:spcPts val="3000"/>
              </a:spcAft>
              <a:buFont typeface="Arial" panose="020B0604020202020204" pitchFamily="34" charset="0"/>
              <a:buChar char="•"/>
            </a:pPr>
            <a:r>
              <a:rPr lang="en-US" sz="1600" dirty="0" smtClean="0">
                <a:solidFill>
                  <a:srgbClr val="000000"/>
                </a:solidFill>
              </a:rPr>
              <a:t>Digital microscope </a:t>
            </a:r>
            <a:r>
              <a:rPr lang="en-US" sz="1600" i="1" dirty="0" err="1" smtClean="0">
                <a:solidFill>
                  <a:srgbClr val="000000"/>
                </a:solidFill>
              </a:rPr>
              <a:t>Tagarno</a:t>
            </a:r>
            <a:r>
              <a:rPr lang="en-US" sz="1600" i="1" dirty="0" smtClean="0">
                <a:solidFill>
                  <a:srgbClr val="000000"/>
                </a:solidFill>
              </a:rPr>
              <a:t> FHD UNO </a:t>
            </a:r>
            <a:r>
              <a:rPr lang="en-US" sz="1600" dirty="0" smtClean="0">
                <a:solidFill>
                  <a:srgbClr val="000000"/>
                </a:solidFill>
              </a:rPr>
              <a:t>(92x magnification)</a:t>
            </a:r>
            <a:endParaRPr lang="en-US" sz="1600" i="1" dirty="0" smtClean="0">
              <a:solidFill>
                <a:srgbClr val="000000"/>
              </a:solidFill>
            </a:endParaRPr>
          </a:p>
          <a:p>
            <a:pPr marL="342900" indent="-342900" algn="just">
              <a:spcAft>
                <a:spcPts val="1200"/>
              </a:spcAft>
              <a:buFont typeface="Arial" panose="020B0604020202020204" pitchFamily="34" charset="0"/>
              <a:buChar char="•"/>
            </a:pPr>
            <a:r>
              <a:rPr lang="en-US" sz="1600" dirty="0" smtClean="0">
                <a:solidFill>
                  <a:srgbClr val="000000"/>
                </a:solidFill>
              </a:rPr>
              <a:t>Climatic chamber </a:t>
            </a:r>
            <a:r>
              <a:rPr lang="en-US" sz="1600" i="1" dirty="0" smtClean="0">
                <a:solidFill>
                  <a:srgbClr val="000000"/>
                </a:solidFill>
              </a:rPr>
              <a:t>Binder MKF240</a:t>
            </a:r>
            <a:r>
              <a:rPr lang="en-US" sz="1600" dirty="0" smtClean="0">
                <a:solidFill>
                  <a:srgbClr val="000000"/>
                </a:solidFill>
              </a:rPr>
              <a:t> for temperature and humidity</a:t>
            </a:r>
          </a:p>
          <a:p>
            <a:pPr marL="342900" indent="-342900" algn="just">
              <a:spcAft>
                <a:spcPts val="3000"/>
              </a:spcAft>
              <a:buFont typeface="Arial" panose="020B0604020202020204" pitchFamily="34" charset="0"/>
              <a:buChar char="•"/>
            </a:pPr>
            <a:r>
              <a:rPr lang="en-US" sz="1600" dirty="0" smtClean="0">
                <a:solidFill>
                  <a:srgbClr val="000000"/>
                </a:solidFill>
              </a:rPr>
              <a:t>Other procurements &amp; modifications: Crate, FMC/SFP loopback modules, custom boards, cables, </a:t>
            </a:r>
            <a:r>
              <a:rPr lang="en-US" sz="1600" dirty="0" err="1" smtClean="0">
                <a:solidFill>
                  <a:srgbClr val="000000"/>
                </a:solidFill>
              </a:rPr>
              <a:t>fibres</a:t>
            </a:r>
            <a:r>
              <a:rPr lang="en-US" sz="1600" dirty="0" smtClean="0">
                <a:solidFill>
                  <a:srgbClr val="000000"/>
                </a:solidFill>
              </a:rPr>
              <a:t>, …</a:t>
            </a:r>
          </a:p>
          <a:p>
            <a:pPr marL="342900" indent="-342900" algn="just">
              <a:spcAft>
                <a:spcPts val="1200"/>
              </a:spcAft>
              <a:buFont typeface="Arial" panose="020B0604020202020204" pitchFamily="34" charset="0"/>
              <a:buChar char="•"/>
            </a:pPr>
            <a:r>
              <a:rPr lang="en-US" sz="1600" dirty="0" smtClean="0">
                <a:solidFill>
                  <a:srgbClr val="000000"/>
                </a:solidFill>
              </a:rPr>
              <a:t>8 VME crates in 2 racks + PSUs, CPUs, cabling, …</a:t>
            </a:r>
          </a:p>
        </p:txBody>
      </p:sp>
      <p:pic>
        <p:nvPicPr>
          <p:cNvPr id="14" name="Picture 13"/>
          <p:cNvPicPr>
            <a:picLocks noChangeAspect="1"/>
          </p:cNvPicPr>
          <p:nvPr/>
        </p:nvPicPr>
        <p:blipFill>
          <a:blip r:embed="rId6"/>
          <a:stretch>
            <a:fillRect/>
          </a:stretch>
        </p:blipFill>
        <p:spPr>
          <a:xfrm>
            <a:off x="4526829" y="97327"/>
            <a:ext cx="1309384" cy="980249"/>
          </a:xfrm>
          <a:prstGeom prst="rect">
            <a:avLst/>
          </a:prstGeom>
          <a:ln>
            <a:solidFill>
              <a:srgbClr val="000000"/>
            </a:solidFill>
          </a:ln>
          <a:effectLst>
            <a:outerShdw blurRad="50800" dist="38100" dir="13500000" algn="br" rotWithShape="0">
              <a:prstClr val="black">
                <a:alpha val="40000"/>
              </a:prstClr>
            </a:outerShdw>
          </a:effectLst>
        </p:spPr>
      </p:pic>
      <p:pic>
        <p:nvPicPr>
          <p:cNvPr id="1026" name="Picture 2" descr="Image result for tagarno fhd uno"/>
          <p:cNvPicPr>
            <a:picLocks noChangeAspect="1" noChangeArrowheads="1"/>
          </p:cNvPicPr>
          <p:nvPr/>
        </p:nvPicPr>
        <p:blipFill rotWithShape="1">
          <a:blip r:embed="rId7">
            <a:extLst>
              <a:ext uri="{28A0092B-C50C-407E-A947-70E740481C1C}">
                <a14:useLocalDpi xmlns:a14="http://schemas.microsoft.com/office/drawing/2010/main" val="0"/>
              </a:ext>
            </a:extLst>
          </a:blip>
          <a:srcRect l="14689" t="10959" r="16859" b="7027"/>
          <a:stretch/>
        </p:blipFill>
        <p:spPr bwMode="auto">
          <a:xfrm>
            <a:off x="3293069" y="222800"/>
            <a:ext cx="850557" cy="101906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68988" y="327521"/>
            <a:ext cx="1225776" cy="919332"/>
          </a:xfrm>
          <a:prstGeom prst="rect">
            <a:avLst/>
          </a:prstGeom>
          <a:ln>
            <a:solidFill>
              <a:srgbClr val="000000"/>
            </a:solidFill>
          </a:ln>
          <a:effectLst>
            <a:outerShdw blurRad="50800" dist="38100" dir="13500000" algn="br" rotWithShape="0">
              <a:prstClr val="black">
                <a:alpha val="40000"/>
              </a:prstClr>
            </a:outerShdw>
          </a:effectLst>
        </p:spPr>
      </p:pic>
      <p:pic>
        <p:nvPicPr>
          <p:cNvPr id="2" name="Picture 1"/>
          <p:cNvPicPr>
            <a:picLocks noChangeAspect="1"/>
          </p:cNvPicPr>
          <p:nvPr/>
        </p:nvPicPr>
        <p:blipFill rotWithShape="1">
          <a:blip r:embed="rId9">
            <a:extLst>
              <a:ext uri="{28A0092B-C50C-407E-A947-70E740481C1C}">
                <a14:useLocalDpi xmlns:a14="http://schemas.microsoft.com/office/drawing/2010/main" val="0"/>
              </a:ext>
            </a:extLst>
          </a:blip>
          <a:srcRect t="40000"/>
          <a:stretch/>
        </p:blipFill>
        <p:spPr>
          <a:xfrm>
            <a:off x="7782319" y="94895"/>
            <a:ext cx="1307537" cy="1046030"/>
          </a:xfrm>
          <a:prstGeom prst="rect">
            <a:avLst/>
          </a:prstGeom>
          <a:ln>
            <a:solidFill>
              <a:srgbClr val="000000"/>
            </a:solidFill>
          </a:ln>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1127144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Test Setup</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pic>
        <p:nvPicPr>
          <p:cNvPr id="21" name="Picture 20"/>
          <p:cNvPicPr>
            <a:picLocks noChangeAspect="1"/>
          </p:cNvPicPr>
          <p:nvPr/>
        </p:nvPicPr>
        <p:blipFill>
          <a:blip r:embed="rId3"/>
          <a:stretch>
            <a:fillRect/>
          </a:stretch>
        </p:blipFill>
        <p:spPr>
          <a:xfrm>
            <a:off x="252885" y="3694593"/>
            <a:ext cx="8108562" cy="2237084"/>
          </a:xfrm>
          <a:prstGeom prst="rect">
            <a:avLst/>
          </a:prstGeom>
        </p:spPr>
      </p:pic>
      <p:pic>
        <p:nvPicPr>
          <p:cNvPr id="22" name="Picture 21"/>
          <p:cNvPicPr>
            <a:picLocks noChangeAspect="1"/>
          </p:cNvPicPr>
          <p:nvPr/>
        </p:nvPicPr>
        <p:blipFill>
          <a:blip r:embed="rId4"/>
          <a:stretch>
            <a:fillRect/>
          </a:stretch>
        </p:blipFill>
        <p:spPr>
          <a:xfrm>
            <a:off x="252885" y="3690816"/>
            <a:ext cx="8195676" cy="2237085"/>
          </a:xfrm>
          <a:prstGeom prst="rect">
            <a:avLst/>
          </a:prstGeom>
        </p:spPr>
      </p:pic>
      <p:pic>
        <p:nvPicPr>
          <p:cNvPr id="3" name="Picture 2"/>
          <p:cNvPicPr>
            <a:picLocks noChangeAspect="1"/>
          </p:cNvPicPr>
          <p:nvPr/>
        </p:nvPicPr>
        <p:blipFill>
          <a:blip r:embed="rId5"/>
          <a:stretch>
            <a:fillRect/>
          </a:stretch>
        </p:blipFill>
        <p:spPr>
          <a:xfrm>
            <a:off x="252885" y="3690816"/>
            <a:ext cx="8523224" cy="2237085"/>
          </a:xfrm>
          <a:prstGeom prst="rect">
            <a:avLst/>
          </a:prstGeom>
        </p:spPr>
      </p:pic>
      <p:pic>
        <p:nvPicPr>
          <p:cNvPr id="2" name="Picture 1"/>
          <p:cNvPicPr>
            <a:picLocks noChangeAspect="1"/>
          </p:cNvPicPr>
          <p:nvPr/>
        </p:nvPicPr>
        <p:blipFill>
          <a:blip r:embed="rId6"/>
          <a:stretch>
            <a:fillRect/>
          </a:stretch>
        </p:blipFill>
        <p:spPr>
          <a:xfrm>
            <a:off x="252885" y="3687040"/>
            <a:ext cx="8523224" cy="2237085"/>
          </a:xfrm>
          <a:prstGeom prst="rect">
            <a:avLst/>
          </a:prstGeom>
        </p:spPr>
      </p:pic>
      <p:sp>
        <p:nvSpPr>
          <p:cNvPr id="14" name="Rectangle 7"/>
          <p:cNvSpPr/>
          <p:nvPr/>
        </p:nvSpPr>
        <p:spPr>
          <a:xfrm>
            <a:off x="160628" y="908299"/>
            <a:ext cx="4095489" cy="338554"/>
          </a:xfrm>
          <a:prstGeom prst="rect">
            <a:avLst/>
          </a:prstGeom>
        </p:spPr>
        <p:txBody>
          <a:bodyPr wrap="square">
            <a:spAutoFit/>
          </a:bodyPr>
          <a:lstStyle/>
          <a:p>
            <a:pPr algn="just">
              <a:spcAft>
                <a:spcPts val="5400"/>
              </a:spcAft>
            </a:pPr>
            <a:r>
              <a:rPr lang="en-US" sz="1600" b="1" dirty="0" smtClean="0">
                <a:solidFill>
                  <a:srgbClr val="000000"/>
                </a:solidFill>
              </a:rPr>
              <a:t>Software</a:t>
            </a:r>
          </a:p>
        </p:txBody>
      </p:sp>
      <p:sp>
        <p:nvSpPr>
          <p:cNvPr id="16" name="Rectangle 10"/>
          <p:cNvSpPr/>
          <p:nvPr/>
        </p:nvSpPr>
        <p:spPr>
          <a:xfrm>
            <a:off x="179442" y="1339286"/>
            <a:ext cx="4076675" cy="2523768"/>
          </a:xfrm>
          <a:prstGeom prst="rect">
            <a:avLst/>
          </a:prstGeom>
        </p:spPr>
        <p:txBody>
          <a:bodyPr wrap="square">
            <a:spAutoFit/>
          </a:bodyPr>
          <a:lstStyle/>
          <a:p>
            <a:pPr algn="just">
              <a:spcAft>
                <a:spcPts val="900"/>
              </a:spcAft>
            </a:pPr>
            <a:r>
              <a:rPr lang="en-US" sz="1600" dirty="0" smtClean="0">
                <a:solidFill>
                  <a:srgbClr val="000000"/>
                </a:solidFill>
              </a:rPr>
              <a:t>CPU card communicates the test results to the database:</a:t>
            </a:r>
          </a:p>
          <a:p>
            <a:pPr marL="742950" lvl="1" indent="-285750" algn="just">
              <a:spcAft>
                <a:spcPts val="900"/>
              </a:spcAft>
              <a:buFont typeface="Arial" panose="020B0604020202020204" pitchFamily="34" charset="0"/>
              <a:buChar char="•"/>
            </a:pPr>
            <a:r>
              <a:rPr lang="en-US" sz="1600" dirty="0" smtClean="0">
                <a:solidFill>
                  <a:srgbClr val="000000"/>
                </a:solidFill>
              </a:rPr>
              <a:t>Data logged on NXCALS with Spark for queries</a:t>
            </a:r>
          </a:p>
          <a:p>
            <a:pPr marL="742950" lvl="1" indent="-285750" algn="just">
              <a:spcAft>
                <a:spcPts val="900"/>
              </a:spcAft>
              <a:buFont typeface="Arial" panose="020B0604020202020204" pitchFamily="34" charset="0"/>
              <a:buChar char="•"/>
            </a:pPr>
            <a:r>
              <a:rPr lang="en-US" sz="1600" dirty="0" smtClean="0">
                <a:solidFill>
                  <a:srgbClr val="000000"/>
                </a:solidFill>
              </a:rPr>
              <a:t>Application developed</a:t>
            </a:r>
          </a:p>
          <a:p>
            <a:pPr marL="742950" lvl="1" indent="-285750" algn="just">
              <a:spcAft>
                <a:spcPts val="900"/>
              </a:spcAft>
              <a:buFont typeface="Arial" panose="020B0604020202020204" pitchFamily="34" charset="0"/>
              <a:buChar char="•"/>
            </a:pPr>
            <a:r>
              <a:rPr lang="en-US" sz="1600" dirty="0" smtClean="0">
                <a:solidFill>
                  <a:srgbClr val="000000"/>
                </a:solidFill>
              </a:rPr>
              <a:t>Asset management integrated to register and follow up devices</a:t>
            </a:r>
          </a:p>
          <a:p>
            <a:pPr algn="just">
              <a:spcAft>
                <a:spcPts val="900"/>
              </a:spcAft>
            </a:pPr>
            <a:endParaRPr lang="en-US" sz="1600" dirty="0" smtClean="0">
              <a:solidFill>
                <a:srgbClr val="000000"/>
              </a:solidFill>
            </a:endParaRPr>
          </a:p>
        </p:txBody>
      </p:sp>
      <p:sp>
        <p:nvSpPr>
          <p:cNvPr id="12" name="Rectangle 7"/>
          <p:cNvSpPr/>
          <p:nvPr/>
        </p:nvSpPr>
        <p:spPr>
          <a:xfrm>
            <a:off x="4640429" y="913282"/>
            <a:ext cx="4095489" cy="338554"/>
          </a:xfrm>
          <a:prstGeom prst="rect">
            <a:avLst/>
          </a:prstGeom>
        </p:spPr>
        <p:txBody>
          <a:bodyPr wrap="square">
            <a:spAutoFit/>
          </a:bodyPr>
          <a:lstStyle/>
          <a:p>
            <a:pPr algn="just">
              <a:spcAft>
                <a:spcPts val="5400"/>
              </a:spcAft>
            </a:pPr>
            <a:r>
              <a:rPr lang="en-US" sz="1600" b="1" dirty="0" smtClean="0">
                <a:solidFill>
                  <a:srgbClr val="000000"/>
                </a:solidFill>
              </a:rPr>
              <a:t>Firmware</a:t>
            </a:r>
          </a:p>
        </p:txBody>
      </p:sp>
      <p:sp>
        <p:nvSpPr>
          <p:cNvPr id="13" name="Rectangle 10"/>
          <p:cNvSpPr/>
          <p:nvPr/>
        </p:nvSpPr>
        <p:spPr>
          <a:xfrm>
            <a:off x="4640428" y="1339285"/>
            <a:ext cx="3913367" cy="1915909"/>
          </a:xfrm>
          <a:prstGeom prst="rect">
            <a:avLst/>
          </a:prstGeom>
        </p:spPr>
        <p:txBody>
          <a:bodyPr wrap="square">
            <a:spAutoFit/>
          </a:bodyPr>
          <a:lstStyle/>
          <a:p>
            <a:pPr algn="just">
              <a:spcAft>
                <a:spcPts val="900"/>
              </a:spcAft>
            </a:pPr>
            <a:r>
              <a:rPr lang="en-US" sz="1600" dirty="0">
                <a:solidFill>
                  <a:srgbClr val="000000"/>
                </a:solidFill>
              </a:rPr>
              <a:t>Test firmware constantly checks all board functionalities in parallel &amp; saves the results</a:t>
            </a:r>
            <a:r>
              <a:rPr lang="en-US" sz="1600" dirty="0" smtClean="0">
                <a:solidFill>
                  <a:srgbClr val="000000"/>
                </a:solidFill>
              </a:rPr>
              <a:t>:</a:t>
            </a:r>
          </a:p>
          <a:p>
            <a:pPr marL="742950" lvl="1" indent="-285750" algn="just">
              <a:spcAft>
                <a:spcPts val="900"/>
              </a:spcAft>
              <a:buFont typeface="Arial" panose="020B0604020202020204" pitchFamily="34" charset="0"/>
              <a:buChar char="•"/>
            </a:pPr>
            <a:r>
              <a:rPr lang="en-US" sz="1600" dirty="0" smtClean="0">
                <a:solidFill>
                  <a:srgbClr val="000000"/>
                </a:solidFill>
              </a:rPr>
              <a:t>Sends/writes </a:t>
            </a:r>
            <a:r>
              <a:rPr lang="en-US" sz="1600" dirty="0">
                <a:solidFill>
                  <a:srgbClr val="000000"/>
                </a:solidFill>
              </a:rPr>
              <a:t>&amp; reads back</a:t>
            </a:r>
          </a:p>
          <a:p>
            <a:pPr marL="742950" lvl="1" indent="-285750" algn="just">
              <a:spcAft>
                <a:spcPts val="900"/>
              </a:spcAft>
              <a:buFont typeface="Arial" panose="020B0604020202020204" pitchFamily="34" charset="0"/>
              <a:buChar char="•"/>
            </a:pPr>
            <a:r>
              <a:rPr lang="en-US" sz="1600" dirty="0">
                <a:solidFill>
                  <a:srgbClr val="000000"/>
                </a:solidFill>
              </a:rPr>
              <a:t>Checks </a:t>
            </a:r>
            <a:r>
              <a:rPr lang="en-US" sz="1600" dirty="0" smtClean="0">
                <a:solidFill>
                  <a:srgbClr val="000000"/>
                </a:solidFill>
              </a:rPr>
              <a:t>220 different parameters</a:t>
            </a:r>
            <a:endParaRPr lang="en-US" sz="1600" dirty="0">
              <a:solidFill>
                <a:srgbClr val="000000"/>
              </a:solidFill>
            </a:endParaRPr>
          </a:p>
          <a:p>
            <a:pPr marL="742950" lvl="1" indent="-285750" algn="just">
              <a:spcAft>
                <a:spcPts val="900"/>
              </a:spcAft>
              <a:buFont typeface="Arial" panose="020B0604020202020204" pitchFamily="34" charset="0"/>
              <a:buChar char="•"/>
            </a:pPr>
            <a:r>
              <a:rPr lang="en-US" sz="1600" dirty="0" smtClean="0">
                <a:solidFill>
                  <a:srgbClr val="000000"/>
                </a:solidFill>
              </a:rPr>
              <a:t>FPGA </a:t>
            </a:r>
            <a:r>
              <a:rPr lang="en-US" sz="1600" dirty="0">
                <a:solidFill>
                  <a:srgbClr val="000000"/>
                </a:solidFill>
              </a:rPr>
              <a:t>self </a:t>
            </a:r>
            <a:r>
              <a:rPr lang="en-US" sz="1600" dirty="0" smtClean="0">
                <a:solidFill>
                  <a:srgbClr val="000000"/>
                </a:solidFill>
              </a:rPr>
              <a:t>checking</a:t>
            </a:r>
            <a:endParaRPr lang="en-US" sz="1600" dirty="0">
              <a:solidFill>
                <a:srgbClr val="000000"/>
              </a:solidFill>
            </a:endParaRPr>
          </a:p>
        </p:txBody>
      </p:sp>
    </p:spTree>
    <p:extLst>
      <p:ext uri="{BB962C8B-B14F-4D97-AF65-F5344CB8AC3E}">
        <p14:creationId xmlns:p14="http://schemas.microsoft.com/office/powerpoint/2010/main" val="12446651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stretch>
            <a:fillRect/>
          </a:stretch>
        </p:blipFill>
        <p:spPr>
          <a:xfrm>
            <a:off x="125263" y="1509820"/>
            <a:ext cx="8813255" cy="4584012"/>
          </a:xfrm>
          <a:prstGeom prst="rect">
            <a:avLst/>
          </a:prstGeom>
        </p:spPr>
      </p:pic>
      <p:sp>
        <p:nvSpPr>
          <p:cNvPr id="4" name="Footer Placeholder 3"/>
          <p:cNvSpPr>
            <a:spLocks noGrp="1"/>
          </p:cNvSpPr>
          <p:nvPr>
            <p:ph type="ftr" sz="quarter" idx="3"/>
          </p:nvPr>
        </p:nvSpPr>
        <p:spPr/>
        <p:txBody>
          <a:bodyPr/>
          <a:lstStyle/>
          <a:p>
            <a:r>
              <a:rPr lang="en-GB" dirty="0">
                <a:solidFill>
                  <a:schemeClr val="bg1"/>
                </a:solidFill>
              </a:rPr>
              <a:t>Validation, Screening and Reliability Tests for the new VFC-HD</a:t>
            </a:r>
            <a:endParaRPr lang="en-US" dirty="0">
              <a:solidFill>
                <a:schemeClr val="bg1"/>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sp>
        <p:nvSpPr>
          <p:cNvPr id="6" name="Rectangle 5"/>
          <p:cNvSpPr/>
          <p:nvPr/>
        </p:nvSpPr>
        <p:spPr>
          <a:xfrm>
            <a:off x="417599" y="142731"/>
            <a:ext cx="6298245" cy="723275"/>
          </a:xfrm>
          <a:prstGeom prst="rect">
            <a:avLst/>
          </a:prstGeom>
        </p:spPr>
        <p:txBody>
          <a:bodyPr wrap="square">
            <a:spAutoFit/>
          </a:bodyPr>
          <a:lstStyle/>
          <a:p>
            <a:r>
              <a:rPr lang="en-GB" sz="4100" b="1" dirty="0" smtClean="0">
                <a:solidFill>
                  <a:srgbClr val="0B387C"/>
                </a:solidFill>
              </a:rPr>
              <a:t>Test Setup</a:t>
            </a:r>
          </a:p>
        </p:txBody>
      </p:sp>
      <p:sp>
        <p:nvSpPr>
          <p:cNvPr id="8" name="Rectangle 7"/>
          <p:cNvSpPr/>
          <p:nvPr/>
        </p:nvSpPr>
        <p:spPr>
          <a:xfrm>
            <a:off x="160628" y="825919"/>
            <a:ext cx="8354722" cy="338554"/>
          </a:xfrm>
          <a:prstGeom prst="rect">
            <a:avLst/>
          </a:prstGeom>
        </p:spPr>
        <p:txBody>
          <a:bodyPr wrap="square">
            <a:spAutoFit/>
          </a:bodyPr>
          <a:lstStyle/>
          <a:p>
            <a:pPr algn="just">
              <a:spcAft>
                <a:spcPts val="5400"/>
              </a:spcAft>
            </a:pPr>
            <a:r>
              <a:rPr lang="en-US" sz="1600" b="1" dirty="0" smtClean="0">
                <a:solidFill>
                  <a:srgbClr val="000000"/>
                </a:solidFill>
              </a:rPr>
              <a:t>Expert application</a:t>
            </a:r>
          </a:p>
        </p:txBody>
      </p:sp>
      <p:sp>
        <p:nvSpPr>
          <p:cNvPr id="7" name="TextBox 6"/>
          <p:cNvSpPr txBox="1"/>
          <p:nvPr/>
        </p:nvSpPr>
        <p:spPr>
          <a:xfrm>
            <a:off x="627917" y="6531985"/>
            <a:ext cx="950901" cy="276999"/>
          </a:xfrm>
          <a:prstGeom prst="rect">
            <a:avLst/>
          </a:prstGeom>
          <a:noFill/>
        </p:spPr>
        <p:txBody>
          <a:bodyPr wrap="none" rtlCol="0">
            <a:spAutoFit/>
          </a:bodyPr>
          <a:lstStyle/>
          <a:p>
            <a:fld id="{5C909C7C-3EA4-4566-80E8-F5EAE378F433}" type="datetime1">
              <a:rPr lang="en-GB" sz="1200" smtClean="0">
                <a:solidFill>
                  <a:schemeClr val="accent4"/>
                </a:solidFill>
              </a:rPr>
              <a:t>10/04/2019</a:t>
            </a:fld>
            <a:endParaRPr lang="en-GB" sz="1200" dirty="0">
              <a:solidFill>
                <a:schemeClr val="accent4"/>
              </a:solidFill>
            </a:endParaRPr>
          </a:p>
        </p:txBody>
      </p:sp>
      <p:sp>
        <p:nvSpPr>
          <p:cNvPr id="10" name="Rounded Rectangle 9"/>
          <p:cNvSpPr/>
          <p:nvPr/>
        </p:nvSpPr>
        <p:spPr>
          <a:xfrm>
            <a:off x="6715844" y="5518150"/>
            <a:ext cx="2277376" cy="838200"/>
          </a:xfrm>
          <a:prstGeom prst="roundRect">
            <a:avLst/>
          </a:prstGeom>
          <a:solidFill>
            <a:srgbClr val="9BBB59"/>
          </a:solidFill>
          <a:ln w="25400" cap="flat" cmpd="sng" algn="ctr">
            <a:solidFill>
              <a:srgbClr val="9BBB59">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prstClr val="white"/>
                </a:solidFill>
                <a:effectLst/>
                <a:uLnTx/>
                <a:uFillTx/>
                <a:latin typeface="Calibri"/>
              </a:rPr>
              <a:t>Many thanks to:</a:t>
            </a:r>
          </a:p>
          <a:p>
            <a:pPr marL="0" marR="0" lvl="0" indent="0" algn="ctr" defTabSz="914400" eaLnBrk="1" fontAlgn="auto" latinLnBrk="0" hangingPunct="1">
              <a:lnSpc>
                <a:spcPct val="100000"/>
              </a:lnSpc>
              <a:spcBef>
                <a:spcPts val="0"/>
              </a:spcBef>
              <a:spcAft>
                <a:spcPts val="0"/>
              </a:spcAft>
              <a:buClrTx/>
              <a:buSzTx/>
              <a:buFontTx/>
              <a:buNone/>
              <a:tabLst/>
              <a:defRPr/>
            </a:pPr>
            <a:r>
              <a:rPr lang="en-US" sz="1400" kern="0" dirty="0" smtClean="0">
                <a:solidFill>
                  <a:prstClr val="white"/>
                </a:solidFill>
                <a:latin typeface="Calibri"/>
              </a:rPr>
              <a:t>M. Gonzalez Berges, J. O. Robinson &amp; M. A. Stachon</a:t>
            </a:r>
            <a:endParaRPr kumimoji="0" lang="en-GB" sz="1400" b="0" i="0" u="none" strike="noStrike" kern="0" cap="none" spc="0" normalizeH="0" baseline="0" noProof="0" dirty="0" smtClean="0">
              <a:ln>
                <a:noFill/>
              </a:ln>
              <a:solidFill>
                <a:prstClr val="white"/>
              </a:solidFill>
              <a:effectLst/>
              <a:uLnTx/>
              <a:uFillTx/>
              <a:latin typeface="Calibri"/>
            </a:endParaRPr>
          </a:p>
        </p:txBody>
      </p:sp>
      <p:sp>
        <p:nvSpPr>
          <p:cNvPr id="3" name="TextBox 2"/>
          <p:cNvSpPr txBox="1"/>
          <p:nvPr/>
        </p:nvSpPr>
        <p:spPr>
          <a:xfrm>
            <a:off x="417599" y="1159477"/>
            <a:ext cx="2190023" cy="338554"/>
          </a:xfrm>
          <a:prstGeom prst="rect">
            <a:avLst/>
          </a:prstGeom>
          <a:noFill/>
        </p:spPr>
        <p:txBody>
          <a:bodyPr wrap="none" rtlCol="0">
            <a:spAutoFit/>
          </a:bodyPr>
          <a:lstStyle/>
          <a:p>
            <a:r>
              <a:rPr lang="en-GB" sz="1600" dirty="0" smtClean="0"/>
              <a:t>Global operational tab</a:t>
            </a:r>
            <a:endParaRPr lang="en-GB" sz="1600" dirty="0"/>
          </a:p>
        </p:txBody>
      </p:sp>
      <p:sp>
        <p:nvSpPr>
          <p:cNvPr id="11" name="TextBox 10"/>
          <p:cNvSpPr txBox="1"/>
          <p:nvPr/>
        </p:nvSpPr>
        <p:spPr>
          <a:xfrm>
            <a:off x="7284195" y="1095289"/>
            <a:ext cx="1745991" cy="338554"/>
          </a:xfrm>
          <a:prstGeom prst="rect">
            <a:avLst/>
          </a:prstGeom>
          <a:noFill/>
        </p:spPr>
        <p:txBody>
          <a:bodyPr wrap="none" rtlCol="0">
            <a:spAutoFit/>
          </a:bodyPr>
          <a:lstStyle/>
          <a:p>
            <a:r>
              <a:rPr lang="en-GB" sz="1600" dirty="0" smtClean="0"/>
              <a:t>Bar code reading</a:t>
            </a:r>
            <a:endParaRPr lang="en-GB" sz="1600" dirty="0"/>
          </a:p>
        </p:txBody>
      </p:sp>
      <p:sp>
        <p:nvSpPr>
          <p:cNvPr id="13" name="TextBox 12"/>
          <p:cNvSpPr txBox="1"/>
          <p:nvPr/>
        </p:nvSpPr>
        <p:spPr>
          <a:xfrm>
            <a:off x="5384772" y="737091"/>
            <a:ext cx="1986441" cy="338554"/>
          </a:xfrm>
          <a:prstGeom prst="rect">
            <a:avLst/>
          </a:prstGeom>
          <a:noFill/>
        </p:spPr>
        <p:txBody>
          <a:bodyPr wrap="none" rtlCol="0">
            <a:spAutoFit/>
          </a:bodyPr>
          <a:lstStyle/>
          <a:p>
            <a:r>
              <a:rPr lang="en-GB" sz="1600" dirty="0" smtClean="0"/>
              <a:t>Graph configuration</a:t>
            </a:r>
            <a:endParaRPr lang="en-GB" sz="1600" dirty="0"/>
          </a:p>
        </p:txBody>
      </p:sp>
      <p:sp>
        <p:nvSpPr>
          <p:cNvPr id="14" name="TextBox 13"/>
          <p:cNvSpPr txBox="1"/>
          <p:nvPr/>
        </p:nvSpPr>
        <p:spPr>
          <a:xfrm>
            <a:off x="5667632" y="2091888"/>
            <a:ext cx="1426673" cy="338554"/>
          </a:xfrm>
          <a:prstGeom prst="rect">
            <a:avLst/>
          </a:prstGeom>
          <a:noFill/>
        </p:spPr>
        <p:txBody>
          <a:bodyPr wrap="none" rtlCol="0">
            <a:spAutoFit/>
          </a:bodyPr>
          <a:lstStyle/>
          <a:p>
            <a:r>
              <a:rPr lang="en-GB" sz="1600" dirty="0" smtClean="0"/>
              <a:t>Test selection</a:t>
            </a:r>
            <a:endParaRPr lang="en-GB" sz="1600" dirty="0"/>
          </a:p>
        </p:txBody>
      </p:sp>
      <p:sp>
        <p:nvSpPr>
          <p:cNvPr id="15" name="TextBox 14"/>
          <p:cNvSpPr txBox="1"/>
          <p:nvPr/>
        </p:nvSpPr>
        <p:spPr>
          <a:xfrm>
            <a:off x="1578818" y="2092577"/>
            <a:ext cx="1324402" cy="338554"/>
          </a:xfrm>
          <a:prstGeom prst="rect">
            <a:avLst/>
          </a:prstGeom>
          <a:noFill/>
        </p:spPr>
        <p:txBody>
          <a:bodyPr wrap="none" rtlCol="0">
            <a:spAutoFit/>
          </a:bodyPr>
          <a:lstStyle/>
          <a:p>
            <a:r>
              <a:rPr lang="en-GB" sz="1600" dirty="0" smtClean="0"/>
              <a:t>Status LEDs</a:t>
            </a:r>
            <a:endParaRPr lang="en-GB" sz="1600" dirty="0"/>
          </a:p>
        </p:txBody>
      </p:sp>
      <p:sp>
        <p:nvSpPr>
          <p:cNvPr id="16" name="TextBox 15"/>
          <p:cNvSpPr txBox="1"/>
          <p:nvPr/>
        </p:nvSpPr>
        <p:spPr>
          <a:xfrm>
            <a:off x="3391985" y="1081510"/>
            <a:ext cx="1102353" cy="338554"/>
          </a:xfrm>
          <a:prstGeom prst="rect">
            <a:avLst/>
          </a:prstGeom>
          <a:noFill/>
        </p:spPr>
        <p:txBody>
          <a:bodyPr wrap="none" rtlCol="0">
            <a:spAutoFit/>
          </a:bodyPr>
          <a:lstStyle/>
          <a:p>
            <a:r>
              <a:rPr lang="en-GB" sz="1600" dirty="0" smtClean="0"/>
              <a:t>16x DUTs</a:t>
            </a:r>
            <a:endParaRPr lang="en-GB" sz="1600" dirty="0"/>
          </a:p>
        </p:txBody>
      </p:sp>
      <p:cxnSp>
        <p:nvCxnSpPr>
          <p:cNvPr id="19" name="Straight Connector 18"/>
          <p:cNvCxnSpPr>
            <a:endCxn id="13" idx="2"/>
          </p:cNvCxnSpPr>
          <p:nvPr/>
        </p:nvCxnSpPr>
        <p:spPr>
          <a:xfrm flipV="1">
            <a:off x="5667632" y="1075645"/>
            <a:ext cx="710361" cy="735192"/>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a:endCxn id="11" idx="2"/>
          </p:cNvCxnSpPr>
          <p:nvPr/>
        </p:nvCxnSpPr>
        <p:spPr>
          <a:xfrm flipV="1">
            <a:off x="6132188" y="1433843"/>
            <a:ext cx="2025003" cy="376994"/>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a:endCxn id="3" idx="2"/>
          </p:cNvCxnSpPr>
          <p:nvPr/>
        </p:nvCxnSpPr>
        <p:spPr>
          <a:xfrm flipV="1">
            <a:off x="417599" y="1498031"/>
            <a:ext cx="1095012" cy="301435"/>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a:endCxn id="14" idx="1"/>
          </p:cNvCxnSpPr>
          <p:nvPr/>
        </p:nvCxnSpPr>
        <p:spPr>
          <a:xfrm>
            <a:off x="5033853" y="2239179"/>
            <a:ext cx="633779" cy="2198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a:endCxn id="15" idx="2"/>
          </p:cNvCxnSpPr>
          <p:nvPr/>
        </p:nvCxnSpPr>
        <p:spPr>
          <a:xfrm flipH="1" flipV="1">
            <a:off x="2241019" y="2431131"/>
            <a:ext cx="988213" cy="361945"/>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a:endCxn id="15" idx="2"/>
          </p:cNvCxnSpPr>
          <p:nvPr/>
        </p:nvCxnSpPr>
        <p:spPr>
          <a:xfrm flipV="1">
            <a:off x="964276" y="2431131"/>
            <a:ext cx="1276743" cy="52820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a:stCxn id="16" idx="2"/>
          </p:cNvCxnSpPr>
          <p:nvPr/>
        </p:nvCxnSpPr>
        <p:spPr>
          <a:xfrm flipH="1">
            <a:off x="2850289" y="1420064"/>
            <a:ext cx="1092873" cy="379402"/>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a:endCxn id="16" idx="2"/>
          </p:cNvCxnSpPr>
          <p:nvPr/>
        </p:nvCxnSpPr>
        <p:spPr>
          <a:xfrm flipH="1" flipV="1">
            <a:off x="3943162" y="1420064"/>
            <a:ext cx="127747" cy="379402"/>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9709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14845</TotalTime>
  <Words>2359</Words>
  <Application>Microsoft Office PowerPoint</Application>
  <PresentationFormat>On-screen Show (4:3)</PresentationFormat>
  <Paragraphs>868</Paragraphs>
  <Slides>27</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Arial</vt:lpstr>
      <vt:lpstr>Calibri</vt:lpstr>
      <vt:lpstr>Cambria Math</vt:lpstr>
      <vt:lpstr>Times New Roman</vt:lpstr>
      <vt:lpstr>Tms Rmn</vt:lpstr>
      <vt:lpstr>Wingdings</vt:lpstr>
      <vt:lpstr>CERNCorporate4-3</vt:lpstr>
      <vt:lpstr>Validation, Screening and Reliability Tests for the new VFC-HD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Volker Schramm</dc:creator>
  <cp:lastModifiedBy>Volker Schramm</cp:lastModifiedBy>
  <cp:revision>1489</cp:revision>
  <dcterms:created xsi:type="dcterms:W3CDTF">2015-06-01T07:39:10Z</dcterms:created>
  <dcterms:modified xsi:type="dcterms:W3CDTF">2019-04-10T14:31:12Z</dcterms:modified>
</cp:coreProperties>
</file>