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1" r:id="rId3"/>
    <p:sldId id="288" r:id="rId4"/>
    <p:sldId id="276" r:id="rId5"/>
    <p:sldId id="289" r:id="rId6"/>
    <p:sldId id="290" r:id="rId7"/>
    <p:sldId id="291" r:id="rId8"/>
    <p:sldId id="292" r:id="rId9"/>
    <p:sldId id="281" r:id="rId10"/>
    <p:sldId id="287" r:id="rId11"/>
    <p:sldId id="275" r:id="rId12"/>
    <p:sldId id="278" r:id="rId13"/>
    <p:sldId id="277" r:id="rId14"/>
    <p:sldId id="272" r:id="rId15"/>
    <p:sldId id="257" r:id="rId16"/>
    <p:sldId id="258" r:id="rId17"/>
    <p:sldId id="260" r:id="rId18"/>
    <p:sldId id="27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20"/>
    <p:restoredTop sz="93658"/>
  </p:normalViewPr>
  <p:slideViewPr>
    <p:cSldViewPr snapToGrid="0" snapToObjects="1">
      <p:cViewPr varScale="1">
        <p:scale>
          <a:sx n="74" d="100"/>
          <a:sy n="74" d="100"/>
        </p:scale>
        <p:origin x="13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83A53D2-5468-0240-83A0-8C4A567046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85C447-3B49-EB44-8248-FC8CEF301DA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BE74E-4708-7849-9856-F53626B71B14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05EE43-4C43-A94B-911C-883F524642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738B72-70CE-6849-925B-7596D26C12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1D6A6-4DB9-C845-A7B1-E4FBE4754A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31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23474-38BD-2844-BC65-004B113170CD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EFD65-7DF9-6E4C-8183-5E922D429B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3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8E541-DCAB-8E4A-955B-561A579EA4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3BDADD-5BEE-8B4B-87F2-94179BC859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5E9AF-0C4E-0343-92A7-F71CC7B7B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2C6D-F084-1A49-931E-E9AB44AD59F1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B620B-C9AE-124B-80C4-C87A1379E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8DC87-5EC7-B547-8E91-EEA390B6B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56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D7AB0-FB1B-3247-8A42-33B53873F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9B7248-3E94-F945-9B61-F403365564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47957-0AC1-6E41-BF9E-CEE7ACF5B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1C79A-F2A4-D84C-B22E-167B65C0DFEE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7458D-AFA5-B545-8109-1489E8F08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42730-EAA3-4D4C-B688-F2CADF0F7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393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5E2465-C995-AD45-857E-90AFE87D91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65C584-AFC0-214A-AF36-B73B5EFAF3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2F4D9-F62E-6C45-859E-1173F5FDC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896C7-6D5D-524D-A4DE-B0A428BA153D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7C202-E25E-5548-B27E-6D4F66096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208AD-967F-754F-8906-6FBE346D5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883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F495E-71A0-7C4B-B57E-3A2BCAE46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BB50F-34CE-094C-91AC-18C9B3FBE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5129F-0296-A14A-9055-A22A17602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9397-BC9A-494A-90F2-2D9013639669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376873-F846-E549-9710-B55B1FE57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FB6FB-0029-8448-BC0D-CD36759E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812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35E10-87F1-C349-8CB3-A1E6B3F42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7A4D55-7ADC-BE42-9556-3F8AEF137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31D4CD-9BC3-7F4F-97F9-7A22E6929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56B69-E5B0-7245-A972-AD3D5C403B62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3656A-1C96-DA48-9DA8-8ABDBAC18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DA569-2254-214F-9D2C-0A301F2C3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825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0CF1F-3B8D-2D4A-A836-0F901DA0A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EA8B2-BB3F-2342-9D7F-15F1F089D8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46AE1-24BA-D44E-8ED5-F76A8D048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549F66-79D6-5449-ADAE-D5167F504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C094-69A4-DF4E-B85A-CEAABC867789}" type="datetime1">
              <a:rPr lang="en-US" smtClean="0"/>
              <a:t>4/10/19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489ECB-5964-3C45-990A-9C75BA92E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78B8C8-54A4-C04C-8BD7-4DE33298D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910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DA672-CE66-AF46-9A2F-997AC1636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BA9FFD-3B13-5A43-AFCB-DE60C6BC7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7852FB-FD1F-6340-A2AE-F64FA9FD44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AB5F0E-2362-664C-A54F-36F74670EC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8EAF92-373F-334D-BD54-10D4C78FE5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81268A-2D75-E946-A936-E099C8906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E902-DFAA-F34A-B32E-03258C6AEF4E}" type="datetime1">
              <a:rPr lang="en-US" smtClean="0"/>
              <a:t>4/10/19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F42B90-56FA-C142-B829-109B1EAB4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F755FC-DBE8-7244-9300-F21CA5B8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05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7DEC4-80A8-A041-AE2B-83924D2D6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68F95A-8E92-4841-809D-A8DEF1F6C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D2DE3-515F-734F-A343-8703B43359B8}" type="datetime1">
              <a:rPr lang="en-US" smtClean="0"/>
              <a:t>4/10/19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DC3F42-073E-E74A-9193-2C30FC66B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3EB9DC-06A5-A94D-88FC-58983C46F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809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17A152-2342-8843-82E0-B6223D2B3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924B0-C290-0343-AA69-AF56488D310F}" type="datetime1">
              <a:rPr lang="en-US" smtClean="0"/>
              <a:t>4/10/19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CA68A7-CD6B-434A-9A32-5FDB7DD95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4DF556-B1E2-4C4D-A495-0CD5A0B32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92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6ADEB-205C-FB41-937C-189F0AE48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F9C05-9A45-5848-BBAE-242B7C059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1B0CE1-AFBA-AF47-B7AD-F195A2D54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63713-B173-CC41-BB00-91B943909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A45-2ABF-AE43-A156-DC9A942DD586}" type="datetime1">
              <a:rPr lang="en-US" smtClean="0"/>
              <a:t>4/10/19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0327C6-423E-504A-88DC-68741E114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B59F6B-B1EE-9C4E-BC3A-935C7B05B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132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F262A-9953-F447-BA9D-91BAFD0DC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3EE5B8-01C1-1A4E-A098-27504F8394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D50D03-2369-5744-860A-D20F56959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F2DA4A-8CAA-C140-9B33-91517B29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1A835-D8A4-2947-9064-D4CFE8364642}" type="datetime1">
              <a:rPr lang="en-US" smtClean="0"/>
              <a:t>4/10/19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ADCE68-26AD-5240-8990-38743BCCD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D9A882-DF72-474B-9E98-442FB2EB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078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0D7308-ED34-E34C-BC18-1DADB586A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6042-45E8-BF45-A457-050060DBD9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19F66-ABE0-9E46-8993-661CBC48B1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CF9F3-A0D7-2447-965F-E4DB43A120E2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C4E60-5FD6-9B43-B9FA-99C40EE4C0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CTA / ATLAS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53E94B-33DF-3E45-8416-A55C0620A9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74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30908/contributions/3153156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pss-collaboration.org/documents/hpss-rait-technology.pdf" TargetMode="External"/><Relationship Id="rId2" Type="http://schemas.openxmlformats.org/officeDocument/2006/relationships/hyperlink" Target="https://indico.cern.ch/event/773489/contributions/3316723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BD54B-DAED-7745-BB5C-30E41DB71B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CTA ATLAS deployment</a:t>
            </a:r>
            <a:br>
              <a:rPr lang="en-GB" dirty="0"/>
            </a:br>
            <a:r>
              <a:rPr lang="en-GB" sz="3600" dirty="0"/>
              <a:t>10/4/2019</a:t>
            </a:r>
            <a:br>
              <a:rPr lang="en-GB" sz="3600" dirty="0"/>
            </a:br>
            <a:r>
              <a:rPr lang="en-GB" sz="3600" dirty="0"/>
              <a:t>IT/ST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98C748-97BB-FB40-9A89-2A1FEB496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A276-FE8D-AA46-885F-61C8DB37AF88}" type="datetime1">
              <a:rPr lang="en-US" smtClean="0"/>
              <a:t>4/10/19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300D10-53AD-1B42-A744-6020BE728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5AAA41-9032-744A-AAD5-88983259A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348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B41F0-698F-9C46-BF5F-258ED9929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3499"/>
          </a:xfrm>
        </p:spPr>
        <p:txBody>
          <a:bodyPr>
            <a:noAutofit/>
          </a:bodyPr>
          <a:lstStyle/>
          <a:p>
            <a:r>
              <a:rPr lang="en-GB" sz="3600" dirty="0"/>
              <a:t>CTAATLASPPS transfers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06ACE-D687-2B48-8CC8-E54DB61D3D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555" y="1298865"/>
            <a:ext cx="7751617" cy="2407374"/>
          </a:xfrm>
        </p:spPr>
        <p:txBody>
          <a:bodyPr>
            <a:normAutofit/>
          </a:bodyPr>
          <a:lstStyle/>
          <a:p>
            <a:r>
              <a:rPr lang="en-GB" dirty="0"/>
              <a:t>First ATLAS data archival to CTA with SSDs</a:t>
            </a:r>
          </a:p>
          <a:p>
            <a:pPr lvl="1"/>
            <a:r>
              <a:rPr lang="en-GB" dirty="0"/>
              <a:t>16TB of SSD buffer, 7 tape drives</a:t>
            </a:r>
          </a:p>
          <a:p>
            <a:pPr lvl="1"/>
            <a:r>
              <a:rPr lang="en-GB" dirty="0"/>
              <a:t>250TB of data were written to tapes</a:t>
            </a:r>
          </a:p>
          <a:p>
            <a:pPr lvl="1"/>
            <a:r>
              <a:rPr lang="en-GB" dirty="0"/>
              <a:t>Average throughput 1.5 GB/s</a:t>
            </a:r>
          </a:p>
          <a:p>
            <a:pPr lvl="1"/>
            <a:r>
              <a:rPr lang="en-GB" dirty="0"/>
              <a:t>Transfer efficiency of 20% due to missing free space feedback (planned FTS feature)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E457C7-B176-1B43-898E-27111CBB4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9397-BC9A-494A-90F2-2D9013639669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16ADC-7510-7C4B-A299-BD531EBCB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545D30-2714-5941-9841-F29CC203A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0574"/>
            <a:ext cx="2743200" cy="365125"/>
          </a:xfrm>
        </p:spPr>
        <p:txBody>
          <a:bodyPr/>
          <a:lstStyle/>
          <a:p>
            <a:fld id="{3BAC6436-7DA4-C344-B176-C3C123897551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58"/>
          <a:stretch/>
        </p:blipFill>
        <p:spPr>
          <a:xfrm>
            <a:off x="7441042" y="192750"/>
            <a:ext cx="4614730" cy="15142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042" y="1707033"/>
            <a:ext cx="4614730" cy="15142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039" y="3480570"/>
            <a:ext cx="4614730" cy="15065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035" y="4987114"/>
            <a:ext cx="4614733" cy="175179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1506ACE-D687-2B48-8CC8-E54DB61D3DD0}"/>
              </a:ext>
            </a:extLst>
          </p:cNvPr>
          <p:cNvSpPr txBox="1">
            <a:spLocks/>
          </p:cNvSpPr>
          <p:nvPr/>
        </p:nvSpPr>
        <p:spPr>
          <a:xfrm>
            <a:off x="287915" y="4036283"/>
            <a:ext cx="7751617" cy="2378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First ATLAS data retrieval from CTA with SSDs</a:t>
            </a:r>
          </a:p>
          <a:p>
            <a:pPr lvl="1"/>
            <a:r>
              <a:rPr lang="en-GB" dirty="0"/>
              <a:t>250TB of data are currently being retrieved</a:t>
            </a:r>
          </a:p>
          <a:p>
            <a:pPr lvl="1"/>
            <a:r>
              <a:rPr lang="en-GB" dirty="0"/>
              <a:t>Average throughput 1.5 GB/s</a:t>
            </a:r>
          </a:p>
          <a:p>
            <a:pPr lvl="1"/>
            <a:r>
              <a:rPr lang="en-GB" dirty="0"/>
              <a:t>Transfer efficiency of 96%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07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20B4-7987-9444-84E0-3C68D5DB8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ATLAS and overall drive time efficiency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7C4E90B-3467-EB4B-B317-80348F8269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24593" y="1690688"/>
            <a:ext cx="6137010" cy="417527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A34F97-813E-A141-8461-E35C29494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9397-BC9A-494A-90F2-2D9013639669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C49C77-DE2A-554F-8BC6-843A1ED2E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FD6D47-BE82-614E-A7DC-82DFD7A1C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11</a:t>
            </a:fld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9329214-CC1D-BA42-B884-1322A362FB2D}"/>
              </a:ext>
            </a:extLst>
          </p:cNvPr>
          <p:cNvSpPr txBox="1">
            <a:spLocks/>
          </p:cNvSpPr>
          <p:nvPr/>
        </p:nvSpPr>
        <p:spPr>
          <a:xfrm>
            <a:off x="424851" y="2212046"/>
            <a:ext cx="51711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~2/3 of ATLAS drive utilisation adsorbed by “default” - despite only 45% of data</a:t>
            </a:r>
          </a:p>
          <a:p>
            <a:pPr lvl="1"/>
            <a:r>
              <a:rPr lang="en-GB" sz="2000" dirty="0"/>
              <a:t>Large impact of mount, unmounting and positioning (1</a:t>
            </a:r>
            <a:r>
              <a:rPr lang="en-GB" sz="2000" baseline="30000" dirty="0"/>
              <a:t>st</a:t>
            </a:r>
            <a:r>
              <a:rPr lang="en-GB" sz="2000" dirty="0"/>
              <a:t> file)</a:t>
            </a:r>
          </a:p>
          <a:p>
            <a:r>
              <a:rPr lang="en-GB" sz="2400" dirty="0"/>
              <a:t> With dataset-level reading, “default” drive usage would be ~50% less…</a:t>
            </a:r>
          </a:p>
          <a:p>
            <a:r>
              <a:rPr lang="en-GB" sz="2400" dirty="0"/>
              <a:t>… liberating drive resources (less queueing/latency, more parallel reading)</a:t>
            </a:r>
          </a:p>
        </p:txBody>
      </p:sp>
    </p:spTree>
    <p:extLst>
      <p:ext uri="{BB962C8B-B14F-4D97-AF65-F5344CB8AC3E}">
        <p14:creationId xmlns:p14="http://schemas.microsoft.com/office/powerpoint/2010/main" val="752619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20B4-7987-9444-84E0-3C68D5DB8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ATLAS and overall drive time efficiency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A34F97-813E-A141-8461-E35C29494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9397-BC9A-494A-90F2-2D9013639669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C49C77-DE2A-554F-8BC6-843A1ED2E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FD6D47-BE82-614E-A7DC-82DFD7A1C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12</a:t>
            </a:fld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9329214-CC1D-BA42-B884-1322A362FB2D}"/>
              </a:ext>
            </a:extLst>
          </p:cNvPr>
          <p:cNvSpPr txBox="1">
            <a:spLocks/>
          </p:cNvSpPr>
          <p:nvPr/>
        </p:nvSpPr>
        <p:spPr>
          <a:xfrm>
            <a:off x="424851" y="2212046"/>
            <a:ext cx="51711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~2/3 of ATLAS drive utilisation adsorbed by “default” - despite only 45% of data</a:t>
            </a:r>
          </a:p>
          <a:p>
            <a:pPr lvl="1"/>
            <a:r>
              <a:rPr lang="en-GB" sz="2000" dirty="0"/>
              <a:t>Large impact of mount, unmounting and positioning (1</a:t>
            </a:r>
            <a:r>
              <a:rPr lang="en-GB" sz="2000" baseline="30000" dirty="0"/>
              <a:t>st</a:t>
            </a:r>
            <a:r>
              <a:rPr lang="en-GB" sz="2000" dirty="0"/>
              <a:t> file)</a:t>
            </a:r>
          </a:p>
          <a:p>
            <a:r>
              <a:rPr lang="en-GB" sz="2400" dirty="0"/>
              <a:t> With dataset-level reading, “default” drive usage would be ~50% less…</a:t>
            </a:r>
          </a:p>
          <a:p>
            <a:r>
              <a:rPr lang="en-GB" sz="2400" dirty="0"/>
              <a:t>… liberating drive resources (less queueing/latency, more parallel reading)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35D35F6-EA82-7C40-8DC4-2280582E4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4593" y="1380226"/>
            <a:ext cx="5908410" cy="4454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15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1FD67-D8DB-134A-ACA7-C3A6BF427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699" y="250164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ATLAS 2018 queueing latency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D4C8411-E8B5-CE4C-8F82-7B1573DBD9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64272" y="2264985"/>
            <a:ext cx="6542868" cy="404255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BDF229-D4E1-5D4D-948A-2714D420D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9397-BC9A-494A-90F2-2D9013639669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EE99E-FC7C-8F42-9C19-D6B1AB72D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BE750-3E96-4048-82EE-FCD31BC18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13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AF401E-02F0-D943-B33B-39B62EC69A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012770"/>
            <a:ext cx="5664273" cy="4277519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3A76655-E0F1-3745-9836-04BDF2538C3F}"/>
              </a:ext>
            </a:extLst>
          </p:cNvPr>
          <p:cNvSpPr txBox="1">
            <a:spLocks/>
          </p:cNvSpPr>
          <p:nvPr/>
        </p:nvSpPr>
        <p:spPr>
          <a:xfrm>
            <a:off x="6759952" y="543462"/>
            <a:ext cx="51711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/>
              <a:t>Latency (time to last bit of file):</a:t>
            </a:r>
          </a:p>
          <a:p>
            <a:r>
              <a:rPr lang="en-GB" sz="2400" dirty="0"/>
              <a:t>default: median 0.41 d; mean 1.7 d </a:t>
            </a:r>
          </a:p>
          <a:p>
            <a:r>
              <a:rPr lang="en-GB" sz="2400" dirty="0"/>
              <a:t>t0atlas: median 0.29 d; mean 0.64 d</a:t>
            </a:r>
          </a:p>
          <a:p>
            <a:pPr marL="0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21547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B41F0-698F-9C46-BF5F-258ED9929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ATLAS activities / intra-VO </a:t>
            </a:r>
            <a:r>
              <a:rPr lang="en-GB" sz="3600" dirty="0" err="1"/>
              <a:t>fairsharing</a:t>
            </a:r>
            <a:r>
              <a:rPr lang="en-GB" sz="3600" dirty="0"/>
              <a:t> / storage classes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06ACE-D687-2B48-8CC8-E54DB61D3D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555" y="1298864"/>
            <a:ext cx="7751617" cy="505748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FTS will propagate activity and CTA will honour it </a:t>
            </a:r>
          </a:p>
          <a:p>
            <a:pPr lvl="1"/>
            <a:r>
              <a:rPr lang="en-GB" dirty="0"/>
              <a:t>Activities configuration in FTS mirrored in CTA (map of tags to integer weights)</a:t>
            </a:r>
          </a:p>
          <a:p>
            <a:pPr lvl="1"/>
            <a:r>
              <a:rPr lang="en-GB" dirty="0"/>
              <a:t>Activity tag passed through </a:t>
            </a:r>
            <a:r>
              <a:rPr lang="en-GB" dirty="0" err="1"/>
              <a:t>Xrootd</a:t>
            </a:r>
            <a:r>
              <a:rPr lang="en-GB" dirty="0"/>
              <a:t> and EOS by FTS</a:t>
            </a:r>
          </a:p>
          <a:p>
            <a:pPr lvl="1"/>
            <a:r>
              <a:rPr lang="en-GB" dirty="0"/>
              <a:t>Mounts arbitrated between activities (weighted fair share)</a:t>
            </a:r>
          </a:p>
          <a:p>
            <a:r>
              <a:rPr lang="en-GB" dirty="0"/>
              <a:t>CTA will then arbiter </a:t>
            </a:r>
            <a:r>
              <a:rPr lang="en-GB"/>
              <a:t>retrives </a:t>
            </a:r>
            <a:r>
              <a:rPr lang="en-GB" dirty="0"/>
              <a:t>using either FIFO or Bandwidth criteria</a:t>
            </a:r>
          </a:p>
          <a:p>
            <a:pPr lvl="1"/>
            <a:r>
              <a:rPr lang="en-GB" dirty="0"/>
              <a:t>All FIFO for Atlas, mixed case possible.</a:t>
            </a:r>
          </a:p>
          <a:p>
            <a:r>
              <a:rPr lang="en-GB" dirty="0"/>
              <a:t>Cap of “parallel writes” for a given tape pool</a:t>
            </a:r>
          </a:p>
          <a:p>
            <a:pPr lvl="1"/>
            <a:r>
              <a:rPr lang="en-GB" dirty="0"/>
              <a:t>Parallel writing: how many tape do we simultaneously open for writing at the same time?</a:t>
            </a:r>
          </a:p>
          <a:p>
            <a:pPr lvl="1"/>
            <a:r>
              <a:rPr lang="en-GB" dirty="0"/>
              <a:t>But... creates an upper bound on the migration bandwidth (caps the number of parallel mounts)</a:t>
            </a:r>
          </a:p>
          <a:p>
            <a:pPr lvl="1"/>
            <a:r>
              <a:rPr lang="en-GB" dirty="0"/>
              <a:t>Tape dedicated to either repack or new data within a write mount.</a:t>
            </a:r>
          </a:p>
          <a:p>
            <a:r>
              <a:rPr lang="en-GB" dirty="0"/>
              <a:t>Fail retrieves with more information, and faster (new possible idea)</a:t>
            </a:r>
          </a:p>
          <a:p>
            <a:pPr lvl="1"/>
            <a:r>
              <a:rPr lang="en-GB" dirty="0"/>
              <a:t>Fail requests earlier (and with more detail) when the data will not come in the foreseeable future</a:t>
            </a:r>
          </a:p>
          <a:p>
            <a:pPr lvl="2"/>
            <a:r>
              <a:rPr lang="en-GB" dirty="0"/>
              <a:t>Example: Tape sent to repair</a:t>
            </a:r>
          </a:p>
          <a:p>
            <a:pPr lvl="1"/>
            <a:r>
              <a:rPr lang="en-GB" dirty="0"/>
              <a:t>Discriminate with transient problems</a:t>
            </a:r>
          </a:p>
          <a:p>
            <a:pPr lvl="2"/>
            <a:r>
              <a:rPr lang="en-GB" dirty="0"/>
              <a:t>Example: disk buffer full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E457C7-B176-1B43-898E-27111CBB4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9397-BC9A-494A-90F2-2D9013639669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16ADC-7510-7C4B-A299-BD531EBCB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545D30-2714-5941-9841-F29CC203A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262312" y="1690688"/>
            <a:ext cx="3649133" cy="3889232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r>
              <a:rPr lang="en-US" dirty="0"/>
              <a:t>Storage class: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Number of copies (1 in our case)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Copy number to tape pool map (1 in our case)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fr-FR" dirty="0"/>
              <a:t>Tape pool: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Owning 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Max number of partial tapes (parallel writes)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Encryption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Mount Policy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Max archive and retrieve drives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Retrieve </a:t>
            </a:r>
            <a:r>
              <a:rPr lang="en-US" dirty="0" err="1"/>
              <a:t>prioritisation</a:t>
            </a:r>
            <a:r>
              <a:rPr lang="en-US" dirty="0"/>
              <a:t>: &lt;</a:t>
            </a:r>
            <a:r>
              <a:rPr lang="en-US" dirty="0" err="1"/>
              <a:t>Bandwidth|Latency</a:t>
            </a:r>
            <a:r>
              <a:rPr lang="en-US" dirty="0"/>
              <a:t>&gt; (to be added)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dirty="0" err="1"/>
              <a:t>Activities</a:t>
            </a:r>
            <a:r>
              <a:rPr lang="fr-FR" dirty="0"/>
              <a:t> (to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added</a:t>
            </a:r>
            <a:r>
              <a:rPr lang="fr-FR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Tag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Weight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222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AE89A-D77E-8A4A-B9F1-9B54B63B2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CTA and tape read efficiency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BC6A4-4434-F748-B966-04B2CECFB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CTA project is looking at improving resource efficiency from several angles </a:t>
            </a:r>
          </a:p>
          <a:p>
            <a:pPr lvl="1"/>
            <a:r>
              <a:rPr lang="en-US" dirty="0" err="1"/>
              <a:t>optimising</a:t>
            </a:r>
            <a:r>
              <a:rPr lang="en-US" dirty="0"/>
              <a:t> tape and drive scheduling (integrated in CTA </a:t>
            </a:r>
            <a:r>
              <a:rPr lang="en-US" dirty="0" err="1"/>
              <a:t>sw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read access ordering on LTO (“</a:t>
            </a:r>
            <a:r>
              <a:rPr lang="en-US" dirty="0">
                <a:hlinkClick r:id="rId2"/>
              </a:rPr>
              <a:t>CERN RAO</a:t>
            </a:r>
            <a:r>
              <a:rPr lang="en-US" dirty="0"/>
              <a:t>”) – WIP</a:t>
            </a:r>
          </a:p>
          <a:p>
            <a:pPr lvl="1"/>
            <a:r>
              <a:rPr lang="en-US" dirty="0" err="1"/>
              <a:t>minimising</a:t>
            </a:r>
            <a:r>
              <a:rPr lang="en-US" dirty="0"/>
              <a:t> disk contention and capacity waste (Julien’s SSD disk layer)</a:t>
            </a:r>
          </a:p>
          <a:p>
            <a:pPr lvl="1"/>
            <a:r>
              <a:rPr lang="en-US" dirty="0"/>
              <a:t>Others</a:t>
            </a:r>
          </a:p>
          <a:p>
            <a:pPr lvl="2"/>
            <a:r>
              <a:rPr lang="en-US" dirty="0"/>
              <a:t>larger file sizes – requires collaboration with experiments</a:t>
            </a:r>
          </a:p>
          <a:p>
            <a:pPr lvl="2"/>
            <a:r>
              <a:rPr lang="en-US" dirty="0"/>
              <a:t>efficient pre-staging (complete data sets)</a:t>
            </a:r>
          </a:p>
          <a:p>
            <a:pPr lvl="2"/>
            <a:r>
              <a:rPr lang="en-US" dirty="0"/>
              <a:t>collocation hints (Archival WG future output) for increasing contiguous file access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DF919A-E418-3C4C-A039-5F4539986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02F2-2379-5545-BE94-0A297F13A901}" type="datetime1">
              <a:rPr lang="en-US" smtClean="0"/>
              <a:t>4/10/19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02DE0-D26B-8C4F-9C31-02DAF7CAF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C1F34-165E-E248-B7D4-7F060B742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14036"/>
      </p:ext>
    </p:extLst>
  </p:cSld>
  <p:clrMapOvr>
    <a:masterClrMapping/>
  </p:clrMapOvr>
  <p:transition spd="slow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791E0-3AD5-FD4B-8EF5-1E299006E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do we split data across tapes?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2888A-33E8-1849-B898-80C02A4897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Operational reasons that require splitting of input streams during writes:</a:t>
            </a:r>
          </a:p>
          <a:p>
            <a:pPr lvl="1"/>
            <a:r>
              <a:rPr lang="en-US" dirty="0"/>
              <a:t>ensure aggregated performance and time-to-tape latency SLA’s in writing (each Run-3 tape drive will only sustain 0.3-0.5 GB/s) </a:t>
            </a:r>
            <a:r>
              <a:rPr lang="en-US" sz="2000" dirty="0"/>
              <a:t>(</a:t>
            </a:r>
            <a:r>
              <a:rPr lang="en-US" sz="2000" dirty="0" err="1"/>
              <a:t>cf</a:t>
            </a:r>
            <a:r>
              <a:rPr lang="en-US" sz="2000" dirty="0"/>
              <a:t> </a:t>
            </a:r>
            <a:r>
              <a:rPr lang="en-US" sz="2000" dirty="0">
                <a:hlinkClick r:id="rId2"/>
              </a:rPr>
              <a:t>Julien’s slides at Rucio workshop</a:t>
            </a:r>
            <a:r>
              <a:rPr lang="en-US" sz="2000" dirty="0"/>
              <a:t>)</a:t>
            </a:r>
            <a:endParaRPr lang="en-US" dirty="0"/>
          </a:p>
          <a:p>
            <a:pPr lvl="1"/>
            <a:r>
              <a:rPr lang="en-US" dirty="0"/>
              <a:t>non-availability of tapes (</a:t>
            </a:r>
            <a:r>
              <a:rPr lang="en-US" dirty="0" err="1"/>
              <a:t>eg.</a:t>
            </a:r>
            <a:r>
              <a:rPr lang="en-US" dirty="0"/>
              <a:t> under repair, stuck in a drive)</a:t>
            </a:r>
          </a:p>
          <a:p>
            <a:pPr lvl="1"/>
            <a:r>
              <a:rPr lang="en-US" dirty="0"/>
              <a:t>long library queueing wait times (busy drives, robotics)</a:t>
            </a:r>
          </a:p>
          <a:p>
            <a:pPr lvl="1"/>
            <a:r>
              <a:rPr lang="en-US" dirty="0"/>
              <a:t>library (segment) downtime or maintenance</a:t>
            </a:r>
          </a:p>
          <a:p>
            <a:pPr lvl="1"/>
            <a:r>
              <a:rPr lang="en-US" dirty="0"/>
              <a:t>potential impact of “holding back to collocate” on CTA buffer (and pit/T0 buffer)</a:t>
            </a:r>
          </a:p>
          <a:p>
            <a:r>
              <a:rPr lang="en-US" dirty="0"/>
              <a:t>Tape technology will be growing faster in capacity (~20% CAGR) than in throughput (10-15% CAGR)</a:t>
            </a:r>
          </a:p>
          <a:p>
            <a:r>
              <a:rPr lang="en-US" dirty="0"/>
              <a:t>Future evolution may require us to consider striped tape writing such as RAIT (</a:t>
            </a:r>
            <a:r>
              <a:rPr lang="en-US" dirty="0" err="1"/>
              <a:t>cf</a:t>
            </a:r>
            <a:r>
              <a:rPr lang="en-US" dirty="0"/>
              <a:t> as done in </a:t>
            </a:r>
            <a:r>
              <a:rPr lang="en-US" dirty="0">
                <a:hlinkClick r:id="rId3"/>
              </a:rPr>
              <a:t>HPSS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5F819-63E4-7A4A-8BC8-05DCA9F0C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8DAD-5560-B543-8D7E-A9FEBB1A81FC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409773-F8F2-BD4E-A1AF-AD73571B8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E2E35-F6F0-8B40-B92B-3435DF24C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5592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85ED1-49F1-E141-9A4A-107DA3C26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does this splitting affect performance?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AF39BD-5987-E34B-9EF3-EF829C94C4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b="1" dirty="0"/>
                  <a:t>Performance:</a:t>
                </a:r>
              </a:p>
              <a:p>
                <a:pPr marL="0" indent="0">
                  <a:buNone/>
                </a:pPr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𝒄𝒐𝒍𝒍𝒐𝒄𝒂𝒕𝒊𝒐𝒏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𝒂𝒗𝒆𝒓𝒂𝒈𝒆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𝒇𝒊𝒍𝒆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𝒔𝒊𝒛𝒆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𝒏𝒖𝒎𝒃𝒆𝒓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𝒐𝒇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𝒂𝒗𝒂𝒊𝒍𝒂𝒃𝒍𝒆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𝒕𝒂𝒑𝒆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𝒅𝒓𝒊𝒗𝒆𝒔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b="1" dirty="0"/>
              </a:p>
              <a:p>
                <a:r>
                  <a:rPr lang="en-US" dirty="0"/>
                  <a:t>Collocation refers to both request and tape collocation</a:t>
                </a:r>
              </a:p>
              <a:p>
                <a:pPr lvl="1"/>
                <a:r>
                  <a:rPr lang="en-US" dirty="0"/>
                  <a:t>How related are files being processed? How far away are they across tapes?</a:t>
                </a:r>
              </a:p>
              <a:p>
                <a:r>
                  <a:rPr lang="en-US" dirty="0"/>
                  <a:t>What counts is the resulting latency and throughput</a:t>
                </a:r>
              </a:p>
              <a:p>
                <a:pPr lvl="1"/>
                <a:r>
                  <a:rPr lang="en-US" dirty="0"/>
                  <a:t>For ATLAS: Latency to last byte of each dataset</a:t>
                </a:r>
              </a:p>
              <a:p>
                <a:r>
                  <a:rPr lang="en-US" dirty="0"/>
                  <a:t>Queue </a:t>
                </a:r>
                <a:r>
                  <a:rPr lang="en-US" dirty="0" err="1"/>
                  <a:t>fairsharing</a:t>
                </a:r>
                <a:r>
                  <a:rPr lang="en-US" dirty="0"/>
                  <a:t> and FIFO ordering will address ATLAS latency issues</a:t>
                </a:r>
              </a:p>
              <a:p>
                <a:pPr lvl="1"/>
                <a:r>
                  <a:rPr lang="en-US" dirty="0" err="1"/>
                  <a:t>cf</a:t>
                </a:r>
                <a:r>
                  <a:rPr lang="en-US" dirty="0"/>
                  <a:t> Eric’s slides</a:t>
                </a:r>
              </a:p>
              <a:p>
                <a:r>
                  <a:rPr lang="en-US" dirty="0"/>
                  <a:t>Controlled tape multiplexing increases r/w throughput and latency</a:t>
                </a:r>
              </a:p>
              <a:p>
                <a:pPr lvl="1"/>
                <a:r>
                  <a:rPr lang="en-US" dirty="0"/>
                  <a:t>Collocation </a:t>
                </a:r>
                <a:r>
                  <a:rPr lang="en-US" i="1" dirty="0"/>
                  <a:t>within</a:t>
                </a:r>
                <a:r>
                  <a:rPr lang="en-US" dirty="0"/>
                  <a:t> a multiplexed tape helps as well, as a second-order </a:t>
                </a:r>
                <a:r>
                  <a:rPr lang="en-US" dirty="0" err="1"/>
                  <a:t>optimisation</a:t>
                </a:r>
                <a:endParaRPr lang="en-US" dirty="0"/>
              </a:p>
              <a:p>
                <a:pPr marL="0" indent="0">
                  <a:buNone/>
                </a:pPr>
                <a:endParaRPr lang="en-US" b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AF39BD-5987-E34B-9EF3-EF829C94C4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24" t="-29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6C96A-73F0-FA43-8FDB-8C82C1C68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0BE6E-E4E7-FB4A-AF58-5CB10F8FF52C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FD5B7-3FEA-F148-8FB5-8303899F4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79B27-DADA-154D-972F-4E09A87C4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814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C93B5-760C-8A4C-8049-1944F7E14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908C71-3B0A-E643-A9ED-6E9B5ED48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562" y="959030"/>
            <a:ext cx="11812438" cy="5762445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Assumption: ATLAS reading out, then processing complete (large) datasets</a:t>
            </a:r>
          </a:p>
          <a:p>
            <a:r>
              <a:rPr lang="en-GB" sz="2000" dirty="0"/>
              <a:t>Dataset size: 10TB; nominal drive speed: 350MB/s; effective speed factor: 0.7 (0.3 for positioning) -&gt; 245MB/s</a:t>
            </a:r>
          </a:p>
          <a:p>
            <a:r>
              <a:rPr lang="en-GB" sz="2000" dirty="0"/>
              <a:t>Case a) fully collocated writing -&gt; single tape @ factor 1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Case b) multiplexed writing -&gt; N tapes in parallel @ factor 0.7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→  Multiplexing enables substantial latency and performance gains</a:t>
            </a:r>
          </a:p>
          <a:p>
            <a:r>
              <a:rPr lang="en-GB" sz="2000" dirty="0"/>
              <a:t>NB: Tape drive cost is not part of ATLAS pledge but CERN/IT; operational overheads are borne by CERN/IT in any case (0.3 tape drive overhead, EOS disk overhead due to redundancy, switch/router network overheads, etc)</a:t>
            </a: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FFDC2E-018E-EA44-BECB-256202352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9397-BC9A-494A-90F2-2D9013639669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6D719C-8BC7-F142-9C46-0150F5411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799D51-2A3E-3C4B-A2B8-20AF42F79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18</a:t>
            </a:fld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1E9208C-02E5-9F46-B429-CDC000DA267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121434" y="2125717"/>
          <a:ext cx="8039820" cy="10039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3093">
                  <a:extLst>
                    <a:ext uri="{9D8B030D-6E8A-4147-A177-3AD203B41FA5}">
                      <a16:colId xmlns:a16="http://schemas.microsoft.com/office/drawing/2014/main" val="2214983020"/>
                    </a:ext>
                  </a:extLst>
                </a:gridCol>
                <a:gridCol w="1916340">
                  <a:extLst>
                    <a:ext uri="{9D8B030D-6E8A-4147-A177-3AD203B41FA5}">
                      <a16:colId xmlns:a16="http://schemas.microsoft.com/office/drawing/2014/main" val="631102341"/>
                    </a:ext>
                  </a:extLst>
                </a:gridCol>
                <a:gridCol w="1651852">
                  <a:extLst>
                    <a:ext uri="{9D8B030D-6E8A-4147-A177-3AD203B41FA5}">
                      <a16:colId xmlns:a16="http://schemas.microsoft.com/office/drawing/2014/main" val="4064026775"/>
                    </a:ext>
                  </a:extLst>
                </a:gridCol>
                <a:gridCol w="1938535">
                  <a:extLst>
                    <a:ext uri="{9D8B030D-6E8A-4147-A177-3AD203B41FA5}">
                      <a16:colId xmlns:a16="http://schemas.microsoft.com/office/drawing/2014/main" val="2028727600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Fully collocated: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Read time (s)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Read speedup factor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Effective per-drive speed factor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0622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 drive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2857.142857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                                 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497563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2 drives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2857.142857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</a:rPr>
                        <a:t>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48124831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7EE40DC-0DC2-3B41-8AE1-657DE887CCD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121434" y="3701663"/>
          <a:ext cx="8039821" cy="15106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3094">
                  <a:extLst>
                    <a:ext uri="{9D8B030D-6E8A-4147-A177-3AD203B41FA5}">
                      <a16:colId xmlns:a16="http://schemas.microsoft.com/office/drawing/2014/main" val="4239647774"/>
                    </a:ext>
                  </a:extLst>
                </a:gridCol>
                <a:gridCol w="1916341">
                  <a:extLst>
                    <a:ext uri="{9D8B030D-6E8A-4147-A177-3AD203B41FA5}">
                      <a16:colId xmlns:a16="http://schemas.microsoft.com/office/drawing/2014/main" val="1384648158"/>
                    </a:ext>
                  </a:extLst>
                </a:gridCol>
                <a:gridCol w="1640814">
                  <a:extLst>
                    <a:ext uri="{9D8B030D-6E8A-4147-A177-3AD203B41FA5}">
                      <a16:colId xmlns:a16="http://schemas.microsoft.com/office/drawing/2014/main" val="752001044"/>
                    </a:ext>
                  </a:extLst>
                </a:gridCol>
                <a:gridCol w="1949572">
                  <a:extLst>
                    <a:ext uri="{9D8B030D-6E8A-4147-A177-3AD203B41FA5}">
                      <a16:colId xmlns:a16="http://schemas.microsoft.com/office/drawing/2014/main" val="792553136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Multiplexed: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Read time (s)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Read speedup factor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Effective per-drive speed factor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7129239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 drive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4081.632653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7880148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2 drives: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2040.816327</a:t>
                      </a:r>
                      <a:endParaRPr lang="en-US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1.4</a:t>
                      </a:r>
                      <a:endParaRPr lang="en-US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5139796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 drives: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1360.544218</a:t>
                      </a:r>
                      <a:endParaRPr lang="en-US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2.1</a:t>
                      </a:r>
                      <a:endParaRPr lang="en-US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518214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5 drives: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816.3265306</a:t>
                      </a:r>
                      <a:endParaRPr lang="en-US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3.5</a:t>
                      </a:r>
                      <a:endParaRPr lang="en-US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785972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02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E7A71-E3F5-1642-8C9F-DB85FF06D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E96BD-5B7C-0044-9BAC-74EDAF9377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CTA migration strategy and open questions (Giuseppe and Michael)</a:t>
            </a:r>
          </a:p>
          <a:p>
            <a:r>
              <a:rPr lang="en-GB" sz="2400" dirty="0" err="1">
                <a:latin typeface="Courier" pitchFamily="2" charset="0"/>
              </a:rPr>
              <a:t>eosctaatlas</a:t>
            </a:r>
            <a:r>
              <a:rPr lang="en-GB" dirty="0"/>
              <a:t> deployment status, commissioning tests (Julien)</a:t>
            </a:r>
          </a:p>
          <a:p>
            <a:r>
              <a:rPr lang="en-GB" dirty="0"/>
              <a:t>Drive time efficiency and queueing latency (Germán)</a:t>
            </a:r>
          </a:p>
          <a:p>
            <a:r>
              <a:rPr lang="en-GB" dirty="0"/>
              <a:t>ATLAS activities &amp; intra-VO </a:t>
            </a:r>
            <a:r>
              <a:rPr lang="en-GB" dirty="0" err="1"/>
              <a:t>fairsharing</a:t>
            </a:r>
            <a:r>
              <a:rPr lang="en-GB" dirty="0"/>
              <a:t> / storage classes (Eric)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F6151-7C8B-B645-BB1D-AF0E34D8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B82F1-7CB9-6942-A59A-D6802B780040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9E0B8-74F8-CC4D-9570-B0DB26834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CTA / ATLAS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B32C2-EB79-8B47-A844-250741BC7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167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CASTOR to CTA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/>
          </p:nvPr>
        </p:nvSpPr>
        <p:spPr/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>
                <a:cs typeface="Calibri"/>
              </a:rPr>
              <a:t>ATLAS tape files in CASTOR </a:t>
            </a:r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84,062,944 files in group </a:t>
            </a:r>
            <a:r>
              <a:rPr lang="en-US" b="1" dirty="0" err="1">
                <a:cs typeface="Calibri"/>
              </a:rPr>
              <a:t>zp</a:t>
            </a:r>
            <a:endParaRPr dirty="0" err="1"/>
          </a:p>
          <a:p>
            <a:r>
              <a:rPr lang="en-US" dirty="0">
                <a:cs typeface="Calibri"/>
              </a:rPr>
              <a:t>86,689,714 files in file classes </a:t>
            </a:r>
            <a:r>
              <a:rPr lang="en-US" b="1" dirty="0" err="1">
                <a:cs typeface="Calibri"/>
              </a:rPr>
              <a:t>atlas_raw</a:t>
            </a:r>
            <a:r>
              <a:rPr lang="en-US" dirty="0">
                <a:cs typeface="Calibri"/>
              </a:rPr>
              <a:t>, </a:t>
            </a:r>
            <a:r>
              <a:rPr lang="en-US" b="1" dirty="0" err="1">
                <a:cs typeface="Calibri"/>
              </a:rPr>
              <a:t>atlas_prod</a:t>
            </a:r>
            <a:r>
              <a:rPr lang="en-US" dirty="0">
                <a:cs typeface="Calibri"/>
              </a:rPr>
              <a:t>, </a:t>
            </a:r>
            <a:r>
              <a:rPr lang="en-US" b="1" dirty="0">
                <a:cs typeface="Calibri"/>
              </a:rPr>
              <a:t>atlas</a:t>
            </a:r>
            <a:r>
              <a:rPr lang="en-US" dirty="0">
                <a:cs typeface="Calibri"/>
              </a:rPr>
              <a:t>, </a:t>
            </a:r>
            <a:r>
              <a:rPr lang="en-US" b="1" dirty="0" err="1">
                <a:cs typeface="Calibri"/>
              </a:rPr>
              <a:t>atlas_user</a:t>
            </a:r>
            <a:r>
              <a:rPr lang="en-US" dirty="0">
                <a:cs typeface="Calibri"/>
              </a:rPr>
              <a:t>  (and 7 others like </a:t>
            </a:r>
            <a:r>
              <a:rPr lang="en-US" b="1" dirty="0">
                <a:cs typeface="Calibri"/>
              </a:rPr>
              <a:t>*atlas*</a:t>
            </a:r>
            <a:r>
              <a:rPr lang="en-US" dirty="0">
                <a:cs typeface="Calibri"/>
              </a:rPr>
              <a:t> with under 2m files each)</a:t>
            </a:r>
          </a:p>
          <a:p>
            <a:r>
              <a:rPr lang="en-US" dirty="0">
                <a:cs typeface="Calibri"/>
              </a:rPr>
              <a:t>Several thousand files with no tape copy (zero-length files; files in </a:t>
            </a:r>
            <a:r>
              <a:rPr lang="en-US" b="1" dirty="0" err="1">
                <a:cs typeface="Calibri"/>
              </a:rPr>
              <a:t>atlas_no_tape</a:t>
            </a:r>
            <a:r>
              <a:rPr lang="en-US" dirty="0">
                <a:cs typeface="Calibri"/>
              </a:rPr>
              <a:t> file class)</a:t>
            </a:r>
          </a:p>
          <a:p>
            <a:pPr marL="0" indent="0">
              <a:buNone/>
            </a:pPr>
            <a:r>
              <a:rPr lang="en-US" b="1" dirty="0">
                <a:cs typeface="Calibri"/>
              </a:rPr>
              <a:t>CASTOR Namespace</a:t>
            </a:r>
          </a:p>
          <a:p>
            <a:r>
              <a:rPr lang="en-US" dirty="0">
                <a:latin typeface="Courier New"/>
                <a:cs typeface="Courier New"/>
              </a:rPr>
              <a:t>/castor/cern.ch/grid/atlas  </a:t>
            </a:r>
            <a:r>
              <a:rPr lang="en-US" dirty="0">
                <a:latin typeface="Calibri"/>
                <a:cs typeface="Calibri"/>
              </a:rPr>
              <a:t>(70,716,745 files)</a:t>
            </a:r>
          </a:p>
          <a:p>
            <a:r>
              <a:rPr lang="en-US" dirty="0">
                <a:latin typeface="Courier New"/>
                <a:cs typeface="Courier New"/>
              </a:rPr>
              <a:t>/castor/cern.ch/atlas       </a:t>
            </a:r>
            <a:r>
              <a:rPr lang="en-US" dirty="0">
                <a:latin typeface="Calibri"/>
                <a:cs typeface="Calibri"/>
              </a:rPr>
              <a:t>(5,805,960 files)</a:t>
            </a:r>
          </a:p>
          <a:p>
            <a:r>
              <a:rPr lang="en-US" dirty="0">
                <a:latin typeface="Courier New"/>
                <a:cs typeface="Courier New"/>
              </a:rPr>
              <a:t>/castor/cern.ch/user        </a:t>
            </a:r>
            <a:r>
              <a:rPr lang="en-US" dirty="0">
                <a:latin typeface="Calibri"/>
                <a:cs typeface="Calibri"/>
              </a:rPr>
              <a:t>(10,209,365 files)</a:t>
            </a:r>
          </a:p>
          <a:p>
            <a:pPr marL="0" indent="0">
              <a:buNone/>
            </a:pPr>
            <a:r>
              <a:rPr lang="en-US" b="1" dirty="0">
                <a:cs typeface="Calibri"/>
              </a:rPr>
              <a:t>CASTOR Access Control</a:t>
            </a:r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Directories have POSIX permission bits (95% are </a:t>
            </a:r>
            <a:r>
              <a:rPr lang="en-US" b="1" dirty="0">
                <a:cs typeface="Calibri"/>
              </a:rPr>
              <a:t>755</a:t>
            </a:r>
            <a:r>
              <a:rPr lang="en-US" dirty="0">
                <a:cs typeface="Calibri"/>
              </a:rPr>
              <a:t> or </a:t>
            </a:r>
            <a:r>
              <a:rPr lang="en-US" b="1" dirty="0">
                <a:cs typeface="Calibri"/>
              </a:rPr>
              <a:t>775</a:t>
            </a:r>
            <a:r>
              <a:rPr lang="en-US" dirty="0">
                <a:cs typeface="Calibri"/>
              </a:rPr>
              <a:t>. 5% split over 50 combinations)</a:t>
            </a:r>
            <a:endParaRPr lang="en-US" b="1" dirty="0">
              <a:cs typeface="Calibri"/>
            </a:endParaRPr>
          </a:p>
          <a:p>
            <a:r>
              <a:rPr lang="en-US" dirty="0">
                <a:cs typeface="Calibri"/>
              </a:rPr>
              <a:t>17% of directories also have Access Control Lists. Around 9,000 combinations.</a:t>
            </a: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9397-BC9A-494A-90F2-2D9013639669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556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CASTOR to CTA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CASTOR has a single namespace. CTA will partition the namespace into five instances (one per LHC experiment and one for PUBLIC).</a:t>
            </a:r>
          </a:p>
          <a:p>
            <a:r>
              <a:rPr lang="en-US" dirty="0">
                <a:cs typeface="Calibri"/>
              </a:rPr>
              <a:t>How to determine which instance a file belongs to? There are three hints:</a:t>
            </a:r>
          </a:p>
          <a:p>
            <a:pPr lvl="1"/>
            <a:r>
              <a:rPr lang="en-US" dirty="0">
                <a:cs typeface="Calibri"/>
              </a:rPr>
              <a:t>File class</a:t>
            </a:r>
          </a:p>
          <a:p>
            <a:pPr lvl="1"/>
            <a:r>
              <a:rPr lang="en-US" dirty="0">
                <a:cs typeface="Calibri"/>
              </a:rPr>
              <a:t>Directory branch in the namespace</a:t>
            </a:r>
          </a:p>
          <a:p>
            <a:pPr lvl="1"/>
            <a:r>
              <a:rPr lang="en-US" dirty="0">
                <a:cs typeface="Calibri"/>
              </a:rPr>
              <a:t>Group ID</a:t>
            </a:r>
          </a:p>
          <a:p>
            <a:r>
              <a:rPr lang="en-US" dirty="0">
                <a:cs typeface="Calibri"/>
              </a:rPr>
              <a:t>The minimum granularity for migration is a single cassette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9397-BC9A-494A-90F2-2D9013639669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480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CASTOR to CTA Migration</a:t>
            </a:r>
            <a:endParaRPr lang="en-US" dirty="0"/>
          </a:p>
        </p:txBody>
      </p:sp>
      <p:pic>
        <p:nvPicPr>
          <p:cNvPr id="7" name="Picture 7" descr="CASTOR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0225" y="1821543"/>
            <a:ext cx="8591550" cy="43624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9397-BC9A-494A-90F2-2D9013639669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344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CASTOR to CTA Migration</a:t>
            </a:r>
            <a:endParaRPr lang="en-US" dirty="0"/>
          </a:p>
        </p:txBody>
      </p:sp>
      <p:pic>
        <p:nvPicPr>
          <p:cNvPr id="9" name="Picture 9" descr="CASTOR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0225" y="1821543"/>
            <a:ext cx="8591550" cy="43624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9397-BC9A-494A-90F2-2D9013639669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306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Migration Questions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>
                <a:cs typeface="Calibri"/>
              </a:rPr>
              <a:t>Experiment and User file classes</a:t>
            </a:r>
          </a:p>
          <a:p>
            <a:r>
              <a:rPr lang="en-US" b="1" dirty="0" err="1">
                <a:cs typeface="Calibri"/>
              </a:rPr>
              <a:t>atlas_user</a:t>
            </a:r>
            <a:r>
              <a:rPr lang="en-US" b="1" dirty="0">
                <a:cs typeface="Calibri"/>
              </a:rPr>
              <a:t> </a:t>
            </a:r>
            <a:r>
              <a:rPr lang="en-US" dirty="0">
                <a:cs typeface="Calibri"/>
              </a:rPr>
              <a:t>will be migrated to the ATLAS instance</a:t>
            </a:r>
            <a:endParaRPr lang="en-US" b="1" dirty="0">
              <a:cs typeface="Calibri"/>
            </a:endParaRPr>
          </a:p>
          <a:p>
            <a:pPr lvl="1"/>
            <a:r>
              <a:rPr lang="en-US" dirty="0">
                <a:cs typeface="Calibri"/>
              </a:rPr>
              <a:t>User data is mixed with legacy production data on the same tapes</a:t>
            </a:r>
          </a:p>
          <a:p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b="1" dirty="0">
                <a:cs typeface="Calibri"/>
              </a:rPr>
              <a:t>We propose to NOT migrate the following metadata:</a:t>
            </a:r>
          </a:p>
          <a:p>
            <a:r>
              <a:rPr lang="en-US" dirty="0">
                <a:cs typeface="Calibri"/>
              </a:rPr>
              <a:t>Zero-length files, files with no tape copy, deleted files. (This metadata will remain accessible in the CASTOR namespace).</a:t>
            </a:r>
          </a:p>
          <a:p>
            <a:r>
              <a:rPr lang="en-US" dirty="0">
                <a:cs typeface="Calibri"/>
              </a:rPr>
              <a:t>Group IDs for individual files/directories. After the migration, all will be set to </a:t>
            </a:r>
            <a:r>
              <a:rPr lang="en-US" b="1" dirty="0" err="1">
                <a:cs typeface="Calibri"/>
              </a:rPr>
              <a:t>zp</a:t>
            </a:r>
            <a:r>
              <a:rPr lang="en-US" dirty="0">
                <a:cs typeface="Calibri"/>
              </a:rPr>
              <a:t>.</a:t>
            </a:r>
            <a:endParaRPr dirty="0"/>
          </a:p>
          <a:p>
            <a:r>
              <a:rPr lang="en-US" dirty="0">
                <a:cs typeface="Calibri"/>
              </a:rPr>
              <a:t>POSIX permissions and Access Control Lists. A new set of permissions will be created in EOS+CTA according to ATLAS use cases.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9397-BC9A-494A-90F2-2D9013639669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576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Migration Questions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>
                <a:cs typeface="Calibri"/>
              </a:rPr>
              <a:t>Where should migrated files appear in the EOS+CTA namespace?</a:t>
            </a:r>
          </a:p>
          <a:p>
            <a:r>
              <a:rPr lang="en-US" dirty="0">
                <a:cs typeface="Calibri"/>
              </a:rPr>
              <a:t>We propose to have the new namespace under </a:t>
            </a:r>
            <a:r>
              <a:rPr lang="en-US" sz="2000" dirty="0">
                <a:latin typeface="Courier New"/>
                <a:cs typeface="Courier New"/>
              </a:rPr>
              <a:t>/</a:t>
            </a:r>
            <a:r>
              <a:rPr lang="en-US" sz="2000" dirty="0" err="1">
                <a:latin typeface="Courier New"/>
                <a:cs typeface="Courier New"/>
              </a:rPr>
              <a:t>eos</a:t>
            </a:r>
            <a:r>
              <a:rPr lang="en-US" sz="2000" dirty="0">
                <a:latin typeface="Courier New"/>
                <a:cs typeface="Courier New"/>
              </a:rPr>
              <a:t>/</a:t>
            </a:r>
            <a:r>
              <a:rPr lang="en-US" sz="2000" dirty="0" err="1">
                <a:latin typeface="Courier New"/>
                <a:cs typeface="Courier New"/>
              </a:rPr>
              <a:t>cta</a:t>
            </a:r>
            <a:r>
              <a:rPr lang="en-US" sz="2000" dirty="0">
                <a:latin typeface="Courier New"/>
                <a:cs typeface="Courier New"/>
              </a:rPr>
              <a:t>/atlas</a:t>
            </a:r>
          </a:p>
          <a:p>
            <a:r>
              <a:rPr lang="en-US" dirty="0">
                <a:cs typeface="Calibri"/>
              </a:rPr>
              <a:t>Option 1: Keep migrated data and new data separate</a:t>
            </a:r>
            <a:endParaRPr dirty="0"/>
          </a:p>
          <a:p>
            <a:pPr lvl="1"/>
            <a:r>
              <a:rPr lang="en-US" sz="2000" dirty="0">
                <a:latin typeface="Courier New"/>
                <a:cs typeface="Courier New"/>
              </a:rPr>
              <a:t>/castor/cern.ch/grid/atlas/</a:t>
            </a:r>
            <a:r>
              <a:rPr lang="en-US" dirty="0">
                <a:cs typeface="Calibri"/>
              </a:rPr>
              <a:t> → </a:t>
            </a:r>
            <a:r>
              <a:rPr lang="en-US" sz="2000" dirty="0">
                <a:latin typeface="Courier New"/>
                <a:cs typeface="Courier New"/>
              </a:rPr>
              <a:t>/</a:t>
            </a:r>
            <a:r>
              <a:rPr lang="en-US" sz="2000" dirty="0" err="1">
                <a:latin typeface="Courier New"/>
                <a:cs typeface="Courier New"/>
              </a:rPr>
              <a:t>eos</a:t>
            </a:r>
            <a:r>
              <a:rPr lang="en-US" sz="2000" dirty="0">
                <a:latin typeface="Courier New"/>
                <a:cs typeface="Courier New"/>
              </a:rPr>
              <a:t>/</a:t>
            </a:r>
            <a:r>
              <a:rPr lang="en-US" sz="2000" dirty="0" err="1">
                <a:latin typeface="Courier New"/>
                <a:cs typeface="Courier New"/>
              </a:rPr>
              <a:t>cta</a:t>
            </a:r>
            <a:r>
              <a:rPr lang="en-US" sz="2000" dirty="0">
                <a:latin typeface="Courier New"/>
                <a:cs typeface="Courier New"/>
              </a:rPr>
              <a:t>/castor/grid/atlas/</a:t>
            </a:r>
            <a:endParaRPr sz="2000" dirty="0">
              <a:latin typeface="Courier New"/>
              <a:cs typeface="Courier New"/>
            </a:endParaRPr>
          </a:p>
          <a:p>
            <a:pPr lvl="1"/>
            <a:r>
              <a:rPr lang="en-US" dirty="0">
                <a:cs typeface="Calibri"/>
              </a:rPr>
              <a:t>New data under </a:t>
            </a:r>
            <a:r>
              <a:rPr lang="en-US" sz="2000" dirty="0">
                <a:latin typeface="Courier New"/>
                <a:cs typeface="Courier New"/>
              </a:rPr>
              <a:t>/</a:t>
            </a:r>
            <a:r>
              <a:rPr lang="en-US" sz="2000" dirty="0" err="1">
                <a:latin typeface="Courier New"/>
                <a:cs typeface="Courier New"/>
              </a:rPr>
              <a:t>eos</a:t>
            </a:r>
            <a:r>
              <a:rPr lang="en-US" sz="2000" dirty="0">
                <a:latin typeface="Courier New"/>
                <a:cs typeface="Courier New"/>
              </a:rPr>
              <a:t>/</a:t>
            </a:r>
            <a:r>
              <a:rPr lang="en-US" sz="2000" dirty="0" err="1">
                <a:latin typeface="Courier New"/>
                <a:cs typeface="Courier New"/>
              </a:rPr>
              <a:t>cta</a:t>
            </a:r>
            <a:r>
              <a:rPr lang="en-US" sz="2000" dirty="0">
                <a:latin typeface="Courier New"/>
                <a:cs typeface="Courier New"/>
              </a:rPr>
              <a:t>/atlas/</a:t>
            </a:r>
          </a:p>
          <a:p>
            <a:r>
              <a:rPr lang="en-US" dirty="0">
                <a:cs typeface="Calibri"/>
              </a:rPr>
              <a:t>Option 2: Keep migrated data and new data in the same branch</a:t>
            </a:r>
            <a:endParaRPr dirty="0"/>
          </a:p>
          <a:p>
            <a:pPr lvl="1"/>
            <a:r>
              <a:rPr lang="en-US" sz="2000" dirty="0">
                <a:latin typeface="Courier New"/>
                <a:cs typeface="Courier New"/>
              </a:rPr>
              <a:t>/castor/cern.ch/grid/atlas/</a:t>
            </a:r>
            <a:r>
              <a:rPr lang="en-US" dirty="0">
                <a:cs typeface="Calibri"/>
              </a:rPr>
              <a:t> → </a:t>
            </a:r>
            <a:r>
              <a:rPr lang="en-US" sz="2000" dirty="0">
                <a:latin typeface="Courier New"/>
                <a:cs typeface="Courier New"/>
              </a:rPr>
              <a:t>/</a:t>
            </a:r>
            <a:r>
              <a:rPr lang="en-US" sz="2000" dirty="0" err="1">
                <a:latin typeface="Courier New"/>
                <a:cs typeface="Courier New"/>
              </a:rPr>
              <a:t>eos</a:t>
            </a:r>
            <a:r>
              <a:rPr lang="en-US" sz="2000" dirty="0">
                <a:latin typeface="Courier New"/>
                <a:cs typeface="Courier New"/>
              </a:rPr>
              <a:t>/</a:t>
            </a:r>
            <a:r>
              <a:rPr lang="en-US" sz="2000" dirty="0" err="1">
                <a:latin typeface="Courier New"/>
                <a:cs typeface="Courier New"/>
              </a:rPr>
              <a:t>cta</a:t>
            </a:r>
            <a:r>
              <a:rPr lang="en-US" sz="2000" dirty="0">
                <a:latin typeface="Courier New"/>
                <a:cs typeface="Courier New"/>
              </a:rPr>
              <a:t>/atlas/</a:t>
            </a:r>
          </a:p>
          <a:p>
            <a:pPr lvl="1"/>
            <a:r>
              <a:rPr lang="en-US" dirty="0">
                <a:cs typeface="Calibri"/>
              </a:rPr>
              <a:t>New data under </a:t>
            </a:r>
            <a:r>
              <a:rPr lang="en-US" sz="2000" dirty="0">
                <a:latin typeface="Courier New"/>
                <a:cs typeface="Courier New"/>
              </a:rPr>
              <a:t>/</a:t>
            </a:r>
            <a:r>
              <a:rPr lang="en-US" sz="2000" dirty="0" err="1">
                <a:latin typeface="Courier New"/>
                <a:cs typeface="Courier New"/>
              </a:rPr>
              <a:t>eos</a:t>
            </a:r>
            <a:r>
              <a:rPr lang="en-US" sz="2000" dirty="0">
                <a:latin typeface="Courier New"/>
                <a:cs typeface="Courier New"/>
              </a:rPr>
              <a:t>/</a:t>
            </a:r>
            <a:r>
              <a:rPr lang="en-US" sz="2000" dirty="0" err="1">
                <a:latin typeface="Courier New"/>
                <a:cs typeface="Courier New"/>
              </a:rPr>
              <a:t>cta</a:t>
            </a:r>
            <a:r>
              <a:rPr lang="en-US" sz="2000" dirty="0">
                <a:latin typeface="Courier New"/>
                <a:cs typeface="Courier New"/>
              </a:rPr>
              <a:t>/atlas/</a:t>
            </a:r>
          </a:p>
          <a:p>
            <a:r>
              <a:rPr lang="en-US" dirty="0">
                <a:latin typeface="Calibri"/>
                <a:cs typeface="Calibri"/>
              </a:rPr>
              <a:t>Same question for </a:t>
            </a:r>
            <a:r>
              <a:rPr lang="en-US" sz="2000" dirty="0">
                <a:latin typeface="Courier New"/>
                <a:cs typeface="Courier New"/>
              </a:rPr>
              <a:t>/castor/cern.ch/user/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9397-BC9A-494A-90F2-2D9013639669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226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Migration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/>
          </p:nvPr>
        </p:nvSpPr>
        <p:spPr/>
        <p:txBody>
          <a:bodyPr vert="horz" lIns="91440" tIns="45720" rIns="91440" bIns="45720" rtlCol="0" anchor="t"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>
                <a:cs typeface="Calibri"/>
              </a:rPr>
              <a:t>Preparation</a:t>
            </a:r>
          </a:p>
          <a:p>
            <a:r>
              <a:rPr lang="en-US" dirty="0">
                <a:cs typeface="Calibri"/>
              </a:rPr>
              <a:t>Agree how files (</a:t>
            </a:r>
            <a:r>
              <a:rPr lang="en-US" i="1" dirty="0">
                <a:cs typeface="Calibri"/>
              </a:rPr>
              <a:t>i.e.</a:t>
            </a:r>
            <a:r>
              <a:rPr lang="en-US" dirty="0">
                <a:cs typeface="Calibri"/>
              </a:rPr>
              <a:t>, tapes) will be partitioned between EOSCTA ATLAS and EOSCTA PUBLIC_USER</a:t>
            </a:r>
            <a:endParaRPr dirty="0">
              <a:cs typeface="Calibri"/>
            </a:endParaRPr>
          </a:p>
          <a:p>
            <a:r>
              <a:rPr lang="en-US" dirty="0">
                <a:cs typeface="Calibri"/>
              </a:rPr>
              <a:t>Agree on access use cases : users, groups and permissions</a:t>
            </a:r>
          </a:p>
          <a:p>
            <a:r>
              <a:rPr lang="en-US" dirty="0">
                <a:cs typeface="Calibri"/>
              </a:rPr>
              <a:t>Migrate metadata to test instance (files remain accessible only from CASTOR)</a:t>
            </a:r>
          </a:p>
          <a:p>
            <a:pPr marL="0" indent="0">
              <a:buNone/>
            </a:pPr>
            <a:r>
              <a:rPr lang="en-US" b="1" dirty="0">
                <a:cs typeface="Calibri"/>
              </a:rPr>
              <a:t>Live Migration</a:t>
            </a:r>
          </a:p>
          <a:p>
            <a:r>
              <a:rPr lang="en-US" dirty="0">
                <a:cs typeface="Calibri"/>
              </a:rPr>
              <a:t>Select files to be migrated; disable the tapes in CASTOR</a:t>
            </a:r>
          </a:p>
          <a:p>
            <a:pPr lvl="1"/>
            <a:r>
              <a:rPr lang="en-US" dirty="0">
                <a:cs typeface="Calibri"/>
              </a:rPr>
              <a:t>Subsequent metadata operations on these files (delete, rename) are strongly discouraged!</a:t>
            </a:r>
            <a:endParaRPr dirty="0"/>
          </a:p>
          <a:p>
            <a:r>
              <a:rPr lang="en-US" dirty="0">
                <a:cs typeface="Calibri"/>
              </a:rPr>
              <a:t>Copy metadata to intermediate table in CTA database (DBLINK)</a:t>
            </a:r>
          </a:p>
          <a:p>
            <a:r>
              <a:rPr lang="en-US" dirty="0">
                <a:cs typeface="Calibri"/>
              </a:rPr>
              <a:t>Inject directory metadata into EOS namespace</a:t>
            </a:r>
          </a:p>
          <a:p>
            <a:r>
              <a:rPr lang="en-US" dirty="0">
                <a:cs typeface="Calibri"/>
              </a:rPr>
              <a:t>Inject file metadata into EOS namespace</a:t>
            </a:r>
          </a:p>
          <a:p>
            <a:r>
              <a:rPr lang="en-US" dirty="0">
                <a:cs typeface="Calibri"/>
              </a:rPr>
              <a:t>Inject tape file metadata into CTA catalogue</a:t>
            </a:r>
          </a:p>
          <a:p>
            <a:r>
              <a:rPr lang="en-US" dirty="0">
                <a:cs typeface="Calibri"/>
              </a:rPr>
              <a:t>Enable tapes in CTA</a:t>
            </a:r>
          </a:p>
          <a:p>
            <a:pPr marL="0" indent="0">
              <a:buNone/>
            </a:pPr>
            <a:r>
              <a:rPr lang="en-US" b="1" dirty="0">
                <a:cs typeface="Calibri"/>
              </a:rPr>
              <a:t>Disaster Recovery/Rollback</a:t>
            </a:r>
          </a:p>
          <a:p>
            <a:r>
              <a:rPr lang="en-US" dirty="0">
                <a:cs typeface="Calibri"/>
              </a:rPr>
              <a:t>CTA will be prohibited from writing to tapes imported from CASTOR</a:t>
            </a:r>
          </a:p>
          <a:p>
            <a:r>
              <a:rPr lang="en-US" dirty="0">
                <a:cs typeface="Calibri"/>
              </a:rPr>
              <a:t>To return a tape to CASTOR, disable the tape in the CTA catalogue and re-enable the tape in CASTOR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9397-BC9A-494A-90F2-2D9013639669}" type="datetime1">
              <a:rPr lang="en-US" smtClean="0"/>
              <a:t>4/10/19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CTA / ATLAS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74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14455</TotalTime>
  <Words>1524</Words>
  <Application>Microsoft Macintosh PowerPoint</Application>
  <PresentationFormat>Widescreen</PresentationFormat>
  <Paragraphs>252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Courier</vt:lpstr>
      <vt:lpstr>Courier New</vt:lpstr>
      <vt:lpstr>Office Theme</vt:lpstr>
      <vt:lpstr>CTA ATLAS deployment 10/4/2019 IT/ST</vt:lpstr>
      <vt:lpstr>Overview</vt:lpstr>
      <vt:lpstr>CASTOR to CTA Migration</vt:lpstr>
      <vt:lpstr>CASTOR to CTA Migration</vt:lpstr>
      <vt:lpstr>CASTOR to CTA Migration</vt:lpstr>
      <vt:lpstr>CASTOR to CTA Migration</vt:lpstr>
      <vt:lpstr>Migration Questions (1)</vt:lpstr>
      <vt:lpstr>Migration Questions (2)</vt:lpstr>
      <vt:lpstr>Migration Milestones</vt:lpstr>
      <vt:lpstr>CTAATLASPPS transfers</vt:lpstr>
      <vt:lpstr>ATLAS and overall drive time efficiency</vt:lpstr>
      <vt:lpstr>ATLAS and overall drive time efficiency</vt:lpstr>
      <vt:lpstr>ATLAS 2018 queueing latency</vt:lpstr>
      <vt:lpstr>ATLAS activities / intra-VO fairsharing / storage classes </vt:lpstr>
      <vt:lpstr>CTA and tape read efficiency</vt:lpstr>
      <vt:lpstr>Why do we split data across tapes?</vt:lpstr>
      <vt:lpstr>How does this splitting affect performance?</vt:lpstr>
      <vt:lpstr>Example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and CERN Tape</dc:title>
  <dc:creator>German Cancio</dc:creator>
  <cp:lastModifiedBy>German Cancio</cp:lastModifiedBy>
  <cp:revision>464</cp:revision>
  <cp:lastPrinted>2019-04-03T12:04:21Z</cp:lastPrinted>
  <dcterms:created xsi:type="dcterms:W3CDTF">2019-03-26T07:39:23Z</dcterms:created>
  <dcterms:modified xsi:type="dcterms:W3CDTF">2019-04-10T15:21:53Z</dcterms:modified>
</cp:coreProperties>
</file>