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3" r:id="rId1"/>
  </p:sldMasterIdLst>
  <p:notesMasterIdLst>
    <p:notesMasterId r:id="rId6"/>
  </p:notesMasterIdLst>
  <p:handoutMasterIdLst>
    <p:handoutMasterId r:id="rId7"/>
  </p:handoutMasterIdLst>
  <p:sldIdLst>
    <p:sldId id="576" r:id="rId2"/>
    <p:sldId id="685" r:id="rId3"/>
    <p:sldId id="672" r:id="rId4"/>
    <p:sldId id="722" r:id="rId5"/>
  </p:sldIdLst>
  <p:sldSz cx="9144000" cy="6858000" type="screen4x3"/>
  <p:notesSz cx="6797675" cy="9928225"/>
  <p:custDataLst>
    <p:tags r:id="rId8"/>
  </p:custDataLst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5" userDrawn="1">
          <p15:clr>
            <a:srgbClr val="A4A3A4"/>
          </p15:clr>
        </p15:guide>
        <p15:guide id="2" pos="214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3300"/>
    <a:srgbClr val="000099"/>
    <a:srgbClr val="FFFF00"/>
    <a:srgbClr val="9999FF"/>
    <a:srgbClr val="66FF33"/>
    <a:srgbClr val="FF9933"/>
    <a:srgbClr val="008000"/>
    <a:srgbClr val="D7D1FF"/>
    <a:srgbClr val="FFD711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79" autoAdjust="0"/>
    <p:restoredTop sz="98326" autoAdjust="0"/>
  </p:normalViewPr>
  <p:slideViewPr>
    <p:cSldViewPr snapToGrid="0">
      <p:cViewPr varScale="1">
        <p:scale>
          <a:sx n="125" d="100"/>
          <a:sy n="125" d="100"/>
        </p:scale>
        <p:origin x="90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5" d="100"/>
          <a:sy n="95" d="100"/>
        </p:scale>
        <p:origin x="-2784" y="-112"/>
      </p:cViewPr>
      <p:guideLst>
        <p:guide orient="horz" pos="3125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125" cy="49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13" tIns="46807" rIns="93613" bIns="46807" numCol="1" anchor="t" anchorCtr="0" compatLnSpc="1">
            <a:prstTxWarp prst="textNoShape">
              <a:avLst/>
            </a:prstTxWarp>
          </a:bodyPr>
          <a:lstStyle>
            <a:lvl1pPr algn="l" defTabSz="933195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551" y="0"/>
            <a:ext cx="2945124" cy="49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13" tIns="46807" rIns="93613" bIns="46807" numCol="1" anchor="t" anchorCtr="0" compatLnSpc="1">
            <a:prstTxWarp prst="textNoShape">
              <a:avLst/>
            </a:prstTxWarp>
          </a:bodyPr>
          <a:lstStyle>
            <a:lvl1pPr algn="r" defTabSz="933195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2534"/>
            <a:ext cx="2945125" cy="49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13" tIns="46807" rIns="93613" bIns="46807" numCol="1" anchor="b" anchorCtr="0" compatLnSpc="1">
            <a:prstTxWarp prst="textNoShape">
              <a:avLst/>
            </a:prstTxWarp>
          </a:bodyPr>
          <a:lstStyle>
            <a:lvl1pPr algn="l" defTabSz="933195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551" y="9432534"/>
            <a:ext cx="2945124" cy="49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13" tIns="46807" rIns="93613" bIns="46807" numCol="1" anchor="b" anchorCtr="0" compatLnSpc="1">
            <a:prstTxWarp prst="textNoShape">
              <a:avLst/>
            </a:prstTxWarp>
          </a:bodyPr>
          <a:lstStyle>
            <a:lvl1pPr algn="r" defTabSz="933195" eaLnBrk="1" hangingPunct="1">
              <a:defRPr sz="1200">
                <a:latin typeface="Helvetica" pitchFamily="19" charset="0"/>
              </a:defRPr>
            </a:lvl1pPr>
          </a:lstStyle>
          <a:p>
            <a:fld id="{690E67A0-C371-4388-8D36-F3782D5BC27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5234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2760" cy="489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69" tIns="46034" rIns="92069" bIns="46034" numCol="1" anchor="t" anchorCtr="0" compatLnSpc="1">
            <a:prstTxWarp prst="textNoShape">
              <a:avLst/>
            </a:prstTxWarp>
          </a:bodyPr>
          <a:lstStyle>
            <a:lvl1pPr algn="l" defTabSz="918788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947" y="0"/>
            <a:ext cx="2962760" cy="489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69" tIns="46034" rIns="92069" bIns="46034" numCol="1" anchor="t" anchorCtr="0" compatLnSpc="1">
            <a:prstTxWarp prst="textNoShape">
              <a:avLst/>
            </a:prstTxWarp>
          </a:bodyPr>
          <a:lstStyle>
            <a:lvl1pPr algn="r" defTabSz="918788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8050" y="730250"/>
            <a:ext cx="5003800" cy="37528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8187" y="4728260"/>
            <a:ext cx="5037334" cy="448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69" tIns="46034" rIns="92069" bIns="4603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58118"/>
            <a:ext cx="2962760" cy="489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69" tIns="46034" rIns="92069" bIns="46034" numCol="1" anchor="b" anchorCtr="0" compatLnSpc="1">
            <a:prstTxWarp prst="textNoShape">
              <a:avLst/>
            </a:prstTxWarp>
          </a:bodyPr>
          <a:lstStyle>
            <a:lvl1pPr algn="l" defTabSz="918788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947" y="9458118"/>
            <a:ext cx="2962760" cy="489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69" tIns="46034" rIns="92069" bIns="46034" numCol="1" anchor="b" anchorCtr="0" compatLnSpc="1">
            <a:prstTxWarp prst="textNoShape">
              <a:avLst/>
            </a:prstTxWarp>
          </a:bodyPr>
          <a:lstStyle>
            <a:lvl1pPr algn="r" defTabSz="918788" eaLnBrk="1" hangingPunct="1">
              <a:defRPr sz="1200">
                <a:latin typeface="Helvetica" pitchFamily="19" charset="0"/>
              </a:defRPr>
            </a:lvl1pPr>
          </a:lstStyle>
          <a:p>
            <a:fld id="{33C9C627-29B3-4770-BE83-44C76624D4A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28449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ＭＳ Ｐゴシック" pitchFamily="-65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C96112-4F51-4539-B7AE-EC9A8E4542F7}" type="slidenum">
              <a:rPr lang="en-GB"/>
              <a:pPr/>
              <a:t>1</a:t>
            </a:fld>
            <a:endParaRPr lang="en-GB"/>
          </a:p>
        </p:txBody>
      </p:sp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2813" y="742950"/>
            <a:ext cx="4968875" cy="3725863"/>
          </a:xfrm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BDC13C86-BB0B-4C6C-BB77-DDED848E5539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12 June 2013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88913"/>
            <a:ext cx="2057400" cy="61198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88913"/>
            <a:ext cx="6019800" cy="61198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DB769FE4-7DA1-4436-8E36-8D8E82EE7F18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12 June 2013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7858" y="188913"/>
            <a:ext cx="7082355" cy="73977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  <p:pic>
        <p:nvPicPr>
          <p:cNvPr id="5" name="Picture 2" descr="https://edms.cern.ch/file/1182956/1/ELENA_logo_25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165"/>
            <a:ext cx="967858" cy="967858"/>
          </a:xfrm>
          <a:prstGeom prst="rect">
            <a:avLst/>
          </a:prstGeom>
          <a:solidFill>
            <a:schemeClr val="bg1"/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96975"/>
            <a:ext cx="403860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96975"/>
            <a:ext cx="403860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112BFE92-17FC-499C-B230-771077A29995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12 June 2013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47BB038C-9019-475B-84B5-4897B0373272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12 June 2013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26543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12 June 2013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E913CFCF-4BE0-4F7C-945D-5242B311ED75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12 June 2013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210EAFA8-1BC0-452A-B2FC-61A37BEA8ECF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12 June 2013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1D2FC0AD-A4F4-41C5-8B5E-E34E602980ED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12 June 2013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3207" name="Rectangle 23"/>
          <p:cNvSpPr>
            <a:spLocks noChangeArrowheads="1"/>
          </p:cNvSpPr>
          <p:nvPr userDrawn="1"/>
        </p:nvSpPr>
        <p:spPr bwMode="auto">
          <a:xfrm>
            <a:off x="0" y="6577013"/>
            <a:ext cx="9144000" cy="2730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accent1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>
              <a:latin typeface="Times New Roman" pitchFamily="19" charset="0"/>
              <a:ea typeface="+mn-ea"/>
            </a:endParaRPr>
          </a:p>
        </p:txBody>
      </p:sp>
      <p:sp>
        <p:nvSpPr>
          <p:cNvPr id="73318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9500" y="6570663"/>
            <a:ext cx="4762500" cy="28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solidFill>
                  <a:srgbClr val="FFFF00"/>
                </a:solidFill>
                <a:ea typeface="+mn-ea"/>
              </a:defRPr>
            </a:lvl1pPr>
          </a:lstStyle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  <p:sp>
        <p:nvSpPr>
          <p:cNvPr id="733190" name="Rectangle 6"/>
          <p:cNvSpPr>
            <a:spLocks noChangeArrowheads="1"/>
          </p:cNvSpPr>
          <p:nvPr userDrawn="1"/>
        </p:nvSpPr>
        <p:spPr bwMode="auto">
          <a:xfrm>
            <a:off x="0" y="0"/>
            <a:ext cx="8382000" cy="976313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accent1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>
              <a:latin typeface="Times New Roman" pitchFamily="19" charset="0"/>
              <a:ea typeface="+mn-ea"/>
            </a:endParaRPr>
          </a:p>
        </p:txBody>
      </p:sp>
      <p:sp>
        <p:nvSpPr>
          <p:cNvPr id="103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967858" y="188913"/>
            <a:ext cx="7082355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en-US" dirty="0" smtClean="0"/>
          </a:p>
        </p:txBody>
      </p:sp>
      <p:sp>
        <p:nvSpPr>
          <p:cNvPr id="103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96975"/>
            <a:ext cx="8229600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</a:p>
        </p:txBody>
      </p:sp>
      <p:sp>
        <p:nvSpPr>
          <p:cNvPr id="733201" name="Rectangle 17"/>
          <p:cNvSpPr>
            <a:spLocks noChangeArrowheads="1"/>
          </p:cNvSpPr>
          <p:nvPr/>
        </p:nvSpPr>
        <p:spPr bwMode="auto">
          <a:xfrm>
            <a:off x="4060825" y="2971800"/>
            <a:ext cx="914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733202" name="Rectangle 18"/>
          <p:cNvSpPr>
            <a:spLocks noChangeArrowheads="1"/>
          </p:cNvSpPr>
          <p:nvPr/>
        </p:nvSpPr>
        <p:spPr bwMode="auto">
          <a:xfrm>
            <a:off x="3678238" y="2584450"/>
            <a:ext cx="914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>
              <a:ea typeface="+mn-ea"/>
            </a:endParaRPr>
          </a:p>
        </p:txBody>
      </p:sp>
      <p:pic>
        <p:nvPicPr>
          <p:cNvPr id="1035" name="Picture 22" descr="THECERNlogoWhite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8175625" y="0"/>
            <a:ext cx="968375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67832" y="651908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12 June 2013</a:t>
            </a:r>
            <a:endParaRPr lang="en-US" dirty="0"/>
          </a:p>
        </p:txBody>
      </p:sp>
      <p:pic>
        <p:nvPicPr>
          <p:cNvPr id="11" name="Picture 2" descr="https://edms.cern.ch/file/1182956/1/ELENA_logo_25.p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165"/>
            <a:ext cx="967858" cy="967858"/>
          </a:xfrm>
          <a:prstGeom prst="rect">
            <a:avLst/>
          </a:prstGeom>
          <a:solidFill>
            <a:schemeClr val="bg1"/>
          </a:solidFill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07" r:id="rId1"/>
    <p:sldLayoutId id="2147483908" r:id="rId2"/>
    <p:sldLayoutId id="2147483909" r:id="rId3"/>
    <p:sldLayoutId id="2147483910" r:id="rId4"/>
    <p:sldLayoutId id="2147483911" r:id="rId5"/>
    <p:sldLayoutId id="2147483912" r:id="rId6"/>
    <p:sldLayoutId id="2147483913" r:id="rId7"/>
    <p:sldLayoutId id="2147483914" r:id="rId8"/>
    <p:sldLayoutId id="2147483915" r:id="rId9"/>
    <p:sldLayoutId id="2147483916" r:id="rId10"/>
    <p:sldLayoutId id="2147483917" r:id="rId11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19" charset="2"/>
        <a:buChar char="n"/>
        <a:defRPr sz="3200">
          <a:solidFill>
            <a:schemeClr val="bg2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19" charset="2"/>
        <a:buChar char="¨"/>
        <a:defRPr sz="2800">
          <a:solidFill>
            <a:schemeClr val="bg2"/>
          </a:solidFill>
          <a:latin typeface="+mn-lt"/>
          <a:ea typeface="ＭＳ Ｐゴシック" pitchFamily="-65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19" charset="2"/>
        <a:buChar char="n"/>
        <a:defRPr sz="2400">
          <a:solidFill>
            <a:schemeClr val="bg2"/>
          </a:solidFill>
          <a:latin typeface="+mn-lt"/>
          <a:ea typeface="ＭＳ Ｐゴシック" pitchFamily="-65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19" charset="2"/>
        <a:buChar char="¨"/>
        <a:defRPr sz="2000">
          <a:solidFill>
            <a:schemeClr val="bg2"/>
          </a:solidFill>
          <a:latin typeface="+mn-lt"/>
          <a:ea typeface="ＭＳ Ｐゴシック" pitchFamily="-65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19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3678" y="-61415"/>
            <a:ext cx="8729329" cy="1669235"/>
          </a:xfrm>
        </p:spPr>
        <p:txBody>
          <a:bodyPr/>
          <a:lstStyle/>
          <a:p>
            <a:pPr algn="ctr"/>
            <a:r>
              <a:rPr lang="en-US" sz="4000" dirty="0" smtClean="0"/>
              <a:t>ELENA </a:t>
            </a:r>
            <a:r>
              <a:rPr lang="en-US" sz="4000" dirty="0" smtClean="0"/>
              <a:t>Project</a:t>
            </a:r>
            <a:r>
              <a:rPr lang="en-US" sz="4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/>
            </a:r>
            <a:br>
              <a:rPr lang="en-US" sz="4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en-US" sz="4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endParaRPr lang="en-GB" sz="4000" dirty="0">
              <a:solidFill>
                <a:srgbClr val="FF0000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 </a:t>
            </a:r>
            <a:endParaRPr lang="en-GB" dirty="0" smtClean="0"/>
          </a:p>
          <a:p>
            <a:endParaRPr lang="en-GB" dirty="0" smtClean="0"/>
          </a:p>
          <a:p>
            <a:r>
              <a:rPr lang="en-US" dirty="0" smtClean="0"/>
              <a:t> 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pic>
        <p:nvPicPr>
          <p:cNvPr id="46082" name="Picture 2" descr="https://edms.cern.ch/file/1182956/1/ELENA_logo_2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165"/>
            <a:ext cx="967858" cy="96785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F. Butin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7" t="38466" r="2504" b="33065"/>
          <a:stretch/>
        </p:blipFill>
        <p:spPr bwMode="auto">
          <a:xfrm>
            <a:off x="21946" y="4774940"/>
            <a:ext cx="9092794" cy="1715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203677" y="2040364"/>
            <a:ext cx="8729329" cy="1669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+mj-lt"/>
                <a:ea typeface="ＭＳ Ｐゴシック" pitchFamily="-65" charset="-128"/>
                <a:cs typeface="ＭＳ Ｐゴシック" pitchFamily="-65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9pPr>
          </a:lstStyle>
          <a:p>
            <a:pPr algn="ctr"/>
            <a:r>
              <a:rPr lang="en-US" sz="4800" kern="0" dirty="0" smtClean="0">
                <a:solidFill>
                  <a:srgbClr val="0070C0"/>
                </a:solidFill>
              </a:rPr>
              <a:t>ELENA </a:t>
            </a:r>
            <a:r>
              <a:rPr lang="en-US" sz="4800" kern="0" dirty="0" smtClean="0">
                <a:solidFill>
                  <a:srgbClr val="0070C0"/>
                </a:solidFill>
              </a:rPr>
              <a:t>Commissioning</a:t>
            </a:r>
          </a:p>
          <a:p>
            <a:pPr algn="ctr"/>
            <a:r>
              <a:rPr lang="en-US" sz="4800" kern="0" dirty="0" smtClean="0">
                <a:solidFill>
                  <a:srgbClr val="0070C0"/>
                </a:solidFill>
              </a:rPr>
              <a:t>Conditions for </a:t>
            </a:r>
            <a:r>
              <a:rPr lang="en-US" sz="4800" kern="0" dirty="0">
                <a:solidFill>
                  <a:srgbClr val="0070C0"/>
                </a:solidFill>
              </a:rPr>
              <a:t>2019</a:t>
            </a:r>
            <a:endParaRPr lang="en-GB" sz="4800" kern="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3600" dirty="0" smtClean="0"/>
              <a:t>Background</a:t>
            </a:r>
            <a:endParaRPr lang="fr-CH" sz="3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16623" t="3700" r="-3537" b="44965"/>
          <a:stretch/>
        </p:blipFill>
        <p:spPr>
          <a:xfrm>
            <a:off x="205740" y="1066799"/>
            <a:ext cx="9243060" cy="329946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17393" y="4610100"/>
            <a:ext cx="457715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fr-CH" dirty="0" smtClean="0"/>
              <a:t>Objectives for 2019: </a:t>
            </a:r>
          </a:p>
          <a:p>
            <a:pPr algn="l"/>
            <a:r>
              <a:rPr lang="fr-CH" dirty="0" smtClean="0"/>
              <a:t>-Restart the ion Source in May </a:t>
            </a:r>
          </a:p>
          <a:p>
            <a:pPr algn="l"/>
            <a:r>
              <a:rPr lang="fr-CH" dirty="0"/>
              <a:t>-</a:t>
            </a:r>
            <a:r>
              <a:rPr lang="fr-CH" dirty="0" err="1" smtClean="0"/>
              <a:t>Circulate</a:t>
            </a:r>
            <a:r>
              <a:rPr lang="fr-CH" dirty="0" smtClean="0"/>
              <a:t> ions in ELENA ring </a:t>
            </a:r>
            <a:r>
              <a:rPr lang="fr-CH" dirty="0" err="1" smtClean="0"/>
              <a:t>June</a:t>
            </a:r>
            <a:r>
              <a:rPr lang="fr-CH" dirty="0" smtClean="0"/>
              <a:t> – </a:t>
            </a:r>
            <a:r>
              <a:rPr lang="fr-CH" dirty="0" err="1" smtClean="0"/>
              <a:t>September</a:t>
            </a:r>
            <a:endParaRPr lang="fr-CH" dirty="0" smtClean="0"/>
          </a:p>
          <a:p>
            <a:pPr algn="l"/>
            <a:r>
              <a:rPr lang="fr-CH" dirty="0" smtClean="0"/>
              <a:t>-If possible use RF</a:t>
            </a:r>
          </a:p>
          <a:p>
            <a:pPr algn="l"/>
            <a:r>
              <a:rPr lang="fr-CH" dirty="0" smtClean="0"/>
              <a:t>-If possible </a:t>
            </a:r>
            <a:r>
              <a:rPr lang="fr-CH" dirty="0" err="1" smtClean="0"/>
              <a:t>eject</a:t>
            </a:r>
            <a:r>
              <a:rPr lang="fr-CH" dirty="0" smtClean="0"/>
              <a:t> ions to GBAR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857840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Master planning</a:t>
            </a:r>
            <a:endParaRPr lang="fr-CH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1445" t="21955" r="25475" b="5726"/>
          <a:stretch/>
        </p:blipFill>
        <p:spPr>
          <a:xfrm>
            <a:off x="0" y="1084263"/>
            <a:ext cx="9151541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8505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Boundary</a:t>
            </a:r>
            <a:r>
              <a:rPr lang="fr-CH" dirty="0" smtClean="0"/>
              <a:t> Conditions</a:t>
            </a:r>
            <a:endParaRPr lang="fr-CH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251460" y="928688"/>
            <a:ext cx="8511540" cy="5111750"/>
          </a:xfrm>
        </p:spPr>
        <p:txBody>
          <a:bodyPr/>
          <a:lstStyle/>
          <a:p>
            <a:r>
              <a:rPr lang="en-GB" sz="2400" dirty="0" smtClean="0"/>
              <a:t>Operation </a:t>
            </a:r>
            <a:r>
              <a:rPr lang="en-GB" sz="2400" dirty="0"/>
              <a:t>with ions typically below  1 MeV, </a:t>
            </a:r>
            <a:r>
              <a:rPr lang="en-GB" sz="2400" dirty="0" smtClean="0"/>
              <a:t>is </a:t>
            </a:r>
            <a:r>
              <a:rPr lang="en-GB" sz="2400" dirty="0"/>
              <a:t>considered </a:t>
            </a:r>
            <a:r>
              <a:rPr lang="en-GB" sz="2400" dirty="0" smtClean="0"/>
              <a:t>safe for RP.</a:t>
            </a:r>
            <a:endParaRPr lang="fr-CH" sz="2400" dirty="0"/>
          </a:p>
          <a:p>
            <a:r>
              <a:rPr lang="en-GB" sz="2400" dirty="0"/>
              <a:t>It </a:t>
            </a:r>
            <a:r>
              <a:rPr lang="en-GB" sz="2400" dirty="0" smtClean="0"/>
              <a:t>is possible </a:t>
            </a:r>
            <a:r>
              <a:rPr lang="en-GB" sz="2400" dirty="0"/>
              <a:t>to “strap” the </a:t>
            </a:r>
            <a:r>
              <a:rPr lang="en-GB" sz="2400" dirty="0" err="1"/>
              <a:t>EISb</a:t>
            </a:r>
            <a:r>
              <a:rPr lang="en-GB" sz="2400" dirty="0"/>
              <a:t> (BTV) </a:t>
            </a:r>
            <a:r>
              <a:rPr lang="en-GB" sz="2400" dirty="0" smtClean="0"/>
              <a:t>to </a:t>
            </a:r>
            <a:r>
              <a:rPr lang="en-GB" sz="2400" dirty="0"/>
              <a:t>allow injection in the ring </a:t>
            </a:r>
            <a:r>
              <a:rPr lang="en-GB" sz="2400" dirty="0" smtClean="0"/>
              <a:t>with the </a:t>
            </a:r>
            <a:r>
              <a:rPr lang="en-GB" sz="2400" dirty="0"/>
              <a:t>access to ELENA open, </a:t>
            </a:r>
            <a:endParaRPr lang="en-GB" sz="2400" dirty="0" smtClean="0"/>
          </a:p>
          <a:p>
            <a:r>
              <a:rPr lang="en-GB" sz="2400" dirty="0" smtClean="0"/>
              <a:t>Needs </a:t>
            </a:r>
            <a:r>
              <a:rPr lang="en-GB" sz="2400" dirty="0"/>
              <a:t>adequate </a:t>
            </a:r>
            <a:r>
              <a:rPr lang="en-GB" sz="2400" dirty="0">
                <a:solidFill>
                  <a:srgbClr val="FF0000"/>
                </a:solidFill>
              </a:rPr>
              <a:t>compensatory </a:t>
            </a:r>
            <a:r>
              <a:rPr lang="en-GB" sz="2400" dirty="0" smtClean="0">
                <a:solidFill>
                  <a:srgbClr val="FF0000"/>
                </a:solidFill>
              </a:rPr>
              <a:t>measures</a:t>
            </a:r>
            <a:r>
              <a:rPr lang="en-GB" sz="2400" dirty="0" smtClean="0"/>
              <a:t>: if no measure is fail safe on its own: </a:t>
            </a:r>
            <a:r>
              <a:rPr lang="en-GB" sz="2400" b="1" dirty="0" smtClean="0"/>
              <a:t>redundancy is acceptable</a:t>
            </a:r>
          </a:p>
          <a:p>
            <a:r>
              <a:rPr lang="en-GB" sz="2400" dirty="0" smtClean="0"/>
              <a:t>Already checked with main bending magnets: </a:t>
            </a:r>
            <a:r>
              <a:rPr lang="en-GB" sz="2400" b="1" dirty="0" smtClean="0"/>
              <a:t>EPC can propose 2 levels of protection (limit current to 100 A)</a:t>
            </a:r>
            <a:endParaRPr lang="fr-CH" sz="2400" b="1" dirty="0"/>
          </a:p>
          <a:p>
            <a:r>
              <a:rPr lang="en-GB" sz="2400" b="1" dirty="0" smtClean="0"/>
              <a:t>What </a:t>
            </a:r>
            <a:r>
              <a:rPr lang="en-GB" sz="2400" b="1" dirty="0"/>
              <a:t>can be done at OP and RF level </a:t>
            </a:r>
            <a:r>
              <a:rPr lang="en-GB" sz="2400" dirty="0"/>
              <a:t>in order to “eliminate” this risk of accelerating ions beyond an energy of typically 700 </a:t>
            </a:r>
            <a:r>
              <a:rPr lang="en-GB" sz="2400" dirty="0" err="1"/>
              <a:t>keV</a:t>
            </a:r>
            <a:r>
              <a:rPr lang="en-GB" sz="2400" dirty="0"/>
              <a:t>. </a:t>
            </a:r>
            <a:endParaRPr lang="fr-CH" sz="2400" dirty="0"/>
          </a:p>
          <a:p>
            <a:r>
              <a:rPr lang="en-GB" sz="2400" b="1" dirty="0" smtClean="0"/>
              <a:t>Compatible </a:t>
            </a:r>
            <a:r>
              <a:rPr lang="en-GB" sz="2400" b="1" dirty="0"/>
              <a:t>with </a:t>
            </a:r>
            <a:r>
              <a:rPr lang="en-GB" sz="2400" b="1" dirty="0" err="1" smtClean="0"/>
              <a:t>Btrain</a:t>
            </a:r>
            <a:r>
              <a:rPr lang="en-GB" sz="2400" dirty="0" smtClean="0"/>
              <a:t> system ?</a:t>
            </a:r>
          </a:p>
          <a:p>
            <a:r>
              <a:rPr lang="en-GB" sz="2400" dirty="0" smtClean="0"/>
              <a:t>Once clear: propose scheme to PS CSAP / IEFC for a beam permit with strapped </a:t>
            </a:r>
            <a:r>
              <a:rPr lang="en-GB" sz="2400" dirty="0" err="1" smtClean="0"/>
              <a:t>EISb</a:t>
            </a:r>
            <a:endParaRPr lang="fr-CH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F. Butin / ELENA collaboration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020154" y="172212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43258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INIT" val=""/>
  <p:tag name="USEAMSFONTS" val="True"/>
  <p:tag name="EMBEDFONTS" val="True"/>
  <p:tag name="USEBOLDAMS" val="True"/>
  <p:tag name="DEFAULTDISPLAYSOURCE" val="\documentclass{slides}\pagestyle{empty}&#10;\begin{document}&#10;\end{document}&#10;"/>
  <p:tag name="TEX2PS" val="latex $(base).tex; dvips -D $(res) -E -o $(base).ps $(base).dvi"/>
  <p:tag name="TEX2PSBATCH" val="latex --interaction=nonstopmode $(base).tex; dvips -D $(res) -E -o $(base).ps $(base).dvi"/>
  <p:tag name="DEFAULTBITMAP" val="bmpmono"/>
  <p:tag name="DEFAULTBLEND" val="False"/>
  <p:tag name="DEFAULTTRANSPARENT" val="False"/>
  <p:tag name="DEFAULTRESOLUTION" val="300"/>
  <p:tag name="DEFAULTMAGNIFICATION" val="2"/>
  <p:tag name="DEFAULTFONTSIZE" val="12"/>
  <p:tag name="DEFAULTWIDTH" val="579"/>
  <p:tag name="DEFAULTHEIGHT" val="493"/>
</p:tagLst>
</file>

<file path=ppt/theme/theme1.xml><?xml version="1.0" encoding="utf-8"?>
<a:theme xmlns:a="http://schemas.openxmlformats.org/drawingml/2006/main" name="1_Pixel">
  <a:themeElements>
    <a:clrScheme name="1_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1_Pixel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aramond" pitchFamily="-6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aramond" pitchFamily="-65" charset="0"/>
          </a:defRPr>
        </a:defPPr>
      </a:lstStyle>
    </a:lnDef>
  </a:objectDefaults>
  <a:extraClrSchemeLst>
    <a:extraClrScheme>
      <a:clrScheme name="1_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HD:Applications:Microsoft Office 2004:Modèles:Présentations:Contenu:Présentation du projet</Template>
  <TotalTime>133612</TotalTime>
  <Words>71</Words>
  <Application>Microsoft Office PowerPoint</Application>
  <PresentationFormat>On-screen Show (4:3)</PresentationFormat>
  <Paragraphs>29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ＭＳ Ｐゴシック</vt:lpstr>
      <vt:lpstr>Garamond</vt:lpstr>
      <vt:lpstr>Helvetica</vt:lpstr>
      <vt:lpstr>Times New Roman</vt:lpstr>
      <vt:lpstr>Wingdings</vt:lpstr>
      <vt:lpstr>1_Pixel</vt:lpstr>
      <vt:lpstr>ELENA Project  </vt:lpstr>
      <vt:lpstr>Background</vt:lpstr>
      <vt:lpstr>Master planning</vt:lpstr>
      <vt:lpstr>Boundary Conditions</vt:lpstr>
    </vt:vector>
  </TitlesOfParts>
  <Manager>Francois.Butin@cern.ch</Manager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ELENA</dc:title>
  <dc:creator>S. Maury</dc:creator>
  <cp:lastModifiedBy>Francois Butin</cp:lastModifiedBy>
  <cp:revision>2929</cp:revision>
  <cp:lastPrinted>2018-02-09T07:23:44Z</cp:lastPrinted>
  <dcterms:created xsi:type="dcterms:W3CDTF">2009-08-04T11:38:51Z</dcterms:created>
  <dcterms:modified xsi:type="dcterms:W3CDTF">2019-04-04T09:17:21Z</dcterms:modified>
</cp:coreProperties>
</file>