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4" r:id="rId2"/>
    <p:sldMasterId id="2147483660" r:id="rId3"/>
    <p:sldMasterId id="2147483666" r:id="rId4"/>
    <p:sldMasterId id="2147483678" r:id="rId5"/>
  </p:sldMasterIdLst>
  <p:notesMasterIdLst>
    <p:notesMasterId r:id="rId38"/>
  </p:notesMasterIdLst>
  <p:sldIdLst>
    <p:sldId id="256" r:id="rId6"/>
    <p:sldId id="271" r:id="rId7"/>
    <p:sldId id="261" r:id="rId8"/>
    <p:sldId id="386" r:id="rId9"/>
    <p:sldId id="416" r:id="rId10"/>
    <p:sldId id="262" r:id="rId11"/>
    <p:sldId id="412" r:id="rId12"/>
    <p:sldId id="338" r:id="rId13"/>
    <p:sldId id="352" r:id="rId14"/>
    <p:sldId id="413" r:id="rId15"/>
    <p:sldId id="364" r:id="rId16"/>
    <p:sldId id="414" r:id="rId17"/>
    <p:sldId id="289" r:id="rId18"/>
    <p:sldId id="420" r:id="rId19"/>
    <p:sldId id="277" r:id="rId20"/>
    <p:sldId id="435" r:id="rId21"/>
    <p:sldId id="288" r:id="rId22"/>
    <p:sldId id="419" r:id="rId23"/>
    <p:sldId id="418" r:id="rId24"/>
    <p:sldId id="417" r:id="rId25"/>
    <p:sldId id="415" r:id="rId26"/>
    <p:sldId id="422" r:id="rId27"/>
    <p:sldId id="423" r:id="rId28"/>
    <p:sldId id="424" r:id="rId29"/>
    <p:sldId id="433" r:id="rId30"/>
    <p:sldId id="290" r:id="rId31"/>
    <p:sldId id="440" r:id="rId32"/>
    <p:sldId id="432" r:id="rId33"/>
    <p:sldId id="436" r:id="rId34"/>
    <p:sldId id="437" r:id="rId35"/>
    <p:sldId id="438" r:id="rId36"/>
    <p:sldId id="439" r:id="rId37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4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38" autoAdjust="0"/>
    <p:restoredTop sz="87463" autoAdjust="0"/>
  </p:normalViewPr>
  <p:slideViewPr>
    <p:cSldViewPr>
      <p:cViewPr varScale="1">
        <p:scale>
          <a:sx n="57" d="100"/>
          <a:sy n="57" d="100"/>
        </p:scale>
        <p:origin x="404" y="4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55" d="100"/>
          <a:sy n="155" d="100"/>
        </p:scale>
        <p:origin x="-6728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9F57FC-B3FF-4DF2-9417-962901C07B3B}" type="datetimeFigureOut">
              <a:rPr lang="sv-SE" smtClean="0"/>
              <a:t>2019-09-10</a:t>
            </a:fld>
            <a:endParaRPr lang="sv-S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1A53A7-64CD-4D0E-AAE8-1AC9C79D7085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284655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1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412639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10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408224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11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5678117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12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5027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Il manque le </a:t>
            </a:r>
            <a:r>
              <a:rPr lang="fr-FR" dirty="0" err="1" smtClean="0"/>
              <a:t>sêcheurs</a:t>
            </a:r>
            <a:r>
              <a:rPr lang="fr-FR" baseline="0" dirty="0" smtClean="0"/>
              <a:t> HP en sortie de </a:t>
            </a:r>
            <a:r>
              <a:rPr lang="fr-FR" baseline="0" dirty="0" err="1" smtClean="0"/>
              <a:t>coalesceurs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17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196944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charset="0"/>
              <a:buChar char="•"/>
            </a:pPr>
            <a:r>
              <a:rPr lang="en-US" dirty="0"/>
              <a:t>Six turbines and</a:t>
            </a:r>
            <a:r>
              <a:rPr lang="en-US" baseline="0" dirty="0"/>
              <a:t> without LN2 precooling</a:t>
            </a:r>
          </a:p>
          <a:p>
            <a:pPr marL="171450" indent="-171450">
              <a:buFont typeface="Arial" charset="0"/>
              <a:buChar char="•"/>
            </a:pPr>
            <a:r>
              <a:rPr lang="en-US" baseline="0" dirty="0"/>
              <a:t>One bed dryer and without external purifier</a:t>
            </a:r>
          </a:p>
          <a:p>
            <a:pPr marL="171450" indent="-171450">
              <a:buFont typeface="Arial" charset="0"/>
              <a:buChar char="•"/>
            </a:pPr>
            <a:r>
              <a:rPr lang="en-US" baseline="0" dirty="0"/>
              <a:t>One cold box</a:t>
            </a:r>
          </a:p>
          <a:p>
            <a:pPr marL="171450" indent="-171450">
              <a:buFont typeface="Arial" charset="0"/>
              <a:buChar char="•"/>
            </a:pPr>
            <a:r>
              <a:rPr lang="en-US" baseline="0" dirty="0"/>
              <a:t>Additional flow is coming back from the cold box and the total flow is compressed in a single compression stage (HP)</a:t>
            </a:r>
          </a:p>
          <a:p>
            <a:pPr marL="171450" indent="-171450">
              <a:buFont typeface="Arial" charset="0"/>
              <a:buChar char="•"/>
            </a:pPr>
            <a:r>
              <a:rPr lang="en-US" baseline="0" dirty="0"/>
              <a:t>Because of the continuous adjustment of the middle pressure a frequency converter is not required in the HP stage</a:t>
            </a:r>
          </a:p>
          <a:p>
            <a:pPr marL="171450" indent="-171450">
              <a:buFont typeface="Arial" charset="0"/>
              <a:buChar char="•"/>
            </a:pPr>
            <a:r>
              <a:rPr lang="en-US" baseline="0" dirty="0"/>
              <a:t>The screw compressor can be operated at its best efficiency during all operation modes</a:t>
            </a:r>
          </a:p>
          <a:p>
            <a:pPr marL="171450" indent="-171450">
              <a:buFont typeface="Arial" charset="0"/>
              <a:buChar char="•"/>
            </a:pPr>
            <a:r>
              <a:rPr lang="en-US" baseline="0" dirty="0"/>
              <a:t>80 K </a:t>
            </a:r>
            <a:r>
              <a:rPr lang="en-US" baseline="0" dirty="0" err="1" smtClean="0"/>
              <a:t>adsorber</a:t>
            </a:r>
            <a:r>
              <a:rPr lang="en-US" baseline="0" dirty="0" smtClean="0"/>
              <a:t> </a:t>
            </a:r>
            <a:r>
              <a:rPr lang="en-US" baseline="0" dirty="0"/>
              <a:t>trip temperature: 85 K</a:t>
            </a:r>
          </a:p>
          <a:p>
            <a:pPr marL="171450" indent="-171450">
              <a:buFont typeface="Arial" charset="0"/>
              <a:buChar char="•"/>
            </a:pPr>
            <a:r>
              <a:rPr lang="en-US" baseline="0" dirty="0"/>
              <a:t>Three cold compressor in series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19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715835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charset="0"/>
              <a:buChar char="•"/>
            </a:pPr>
            <a:r>
              <a:rPr lang="en-US" dirty="0"/>
              <a:t>Heat exchanges, turbines, cold compressors datasheet could be</a:t>
            </a:r>
            <a:r>
              <a:rPr lang="en-US" baseline="0" dirty="0"/>
              <a:t> found in the back-ups.</a:t>
            </a:r>
          </a:p>
          <a:p>
            <a:pPr marL="171450" indent="-171450">
              <a:buFont typeface="Arial" charset="0"/>
              <a:buChar char="•"/>
            </a:pPr>
            <a:r>
              <a:rPr lang="en-US" baseline="0" dirty="0"/>
              <a:t>2 K mass flow is the exact same with DESY</a:t>
            </a:r>
          </a:p>
          <a:p>
            <a:pPr marL="171450" indent="-171450">
              <a:buFont typeface="Arial" charset="0"/>
              <a:buChar char="•"/>
            </a:pPr>
            <a:r>
              <a:rPr lang="en-US" baseline="0" dirty="0" err="1"/>
              <a:t>Desy</a:t>
            </a:r>
            <a:r>
              <a:rPr lang="en-US" baseline="0" dirty="0"/>
              <a:t> is appreciated by long term help and valuable advice</a:t>
            </a:r>
          </a:p>
          <a:p>
            <a:pPr marL="171450" indent="-171450">
              <a:buFont typeface="Arial" charset="0"/>
              <a:buChar char="•"/>
            </a:pPr>
            <a:r>
              <a:rPr lang="en-US" baseline="0" dirty="0"/>
              <a:t>HCF12 oil instead of </a:t>
            </a:r>
            <a:r>
              <a:rPr lang="en-US" baseline="0" dirty="0" err="1"/>
              <a:t>Breox</a:t>
            </a:r>
            <a:r>
              <a:rPr lang="en-US" baseline="0" dirty="0"/>
              <a:t> B35 Oil: easy storage and handling as well as improved performance</a:t>
            </a:r>
          </a:p>
          <a:p>
            <a:pPr marL="171450" indent="-171450">
              <a:buFont typeface="Arial" charset="0"/>
              <a:buChar char="•"/>
            </a:pPr>
            <a:r>
              <a:rPr lang="en-US" baseline="0" dirty="0" err="1"/>
              <a:t>Charocal</a:t>
            </a:r>
            <a:r>
              <a:rPr lang="en-US" baseline="0" dirty="0"/>
              <a:t> </a:t>
            </a:r>
            <a:r>
              <a:rPr lang="en-US" baseline="0" dirty="0" err="1"/>
              <a:t>adsorber</a:t>
            </a:r>
            <a:r>
              <a:rPr lang="en-US" baseline="0" dirty="0"/>
              <a:t> (room temperature) is designed for an operation time of more than 18’000 h</a:t>
            </a:r>
          </a:p>
          <a:p>
            <a:pPr marL="171450" indent="-171450">
              <a:buFont typeface="Arial" charset="0"/>
              <a:buChar char="•"/>
            </a:pPr>
            <a:r>
              <a:rPr lang="en-US" baseline="0" dirty="0"/>
              <a:t>Dryer allowing operation with up to 10 ppm of humidity in the recycled helium for about 15 days before regeneration takes place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1A53A7-64CD-4D0E-AAE8-1AC9C79D7085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9524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>
                <a:latin typeface="Gill Sans" charset="0"/>
                <a:ea typeface="ＭＳ Ｐゴシック" charset="0"/>
                <a:cs typeface="ＭＳ Ｐゴシック" charset="0"/>
              </a:rPr>
              <a:t>ACCP: 3kW @ 2K, 11kW @ 40K, 270 l/h Liquefaction </a:t>
            </a:r>
            <a:r>
              <a:rPr lang="en-US" dirty="0" smtClean="0">
                <a:latin typeface="Gill Sans" charset="0"/>
                <a:ea typeface="ＭＳ Ｐゴシック" charset="0"/>
                <a:cs typeface="ＭＳ Ｐゴシック" charset="0"/>
                <a:sym typeface="Wingdings"/>
              </a:rPr>
              <a:t> special plant,</a:t>
            </a:r>
            <a:r>
              <a:rPr lang="en-US" baseline="0" dirty="0" smtClean="0">
                <a:latin typeface="Gill Sans" charset="0"/>
                <a:ea typeface="ＭＳ Ｐゴシック" charset="0"/>
                <a:cs typeface="ＭＳ Ｐゴシック" charset="0"/>
                <a:sym typeface="Wingdings"/>
              </a:rPr>
              <a:t> power consumption in MW range, big industrial compressors, sophisticated CC system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latin typeface="Gill Sans" charset="0"/>
                <a:ea typeface="ＭＳ Ｐゴシック" charset="0"/>
                <a:cs typeface="ＭＳ Ｐゴシック" charset="0"/>
                <a:sym typeface="Wingdings"/>
              </a:rPr>
              <a:t>TICP: 76W @ 2K, 420W @ 40K, 6 l/h Liquefaction  plant well in the standard range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latin typeface="Gill Sans" charset="0"/>
                <a:ea typeface="ＭＳ Ｐゴシック" charset="0"/>
                <a:cs typeface="ＭＳ Ｐゴシック" charset="0"/>
                <a:sym typeface="Wingdings"/>
              </a:rPr>
              <a:t>TMCP: 32kW @ 15-20K  very large again, some challenges but not terribly sophisticated process, compared to ACCP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latin typeface="Gill Sans" charset="0"/>
                <a:ea typeface="ＭＳ Ｐゴシック" charset="0"/>
                <a:cs typeface="ＭＳ Ｐゴシック" charset="0"/>
                <a:sym typeface="Wingdings"/>
              </a:rPr>
              <a:t>Large and sophisticated </a:t>
            </a:r>
            <a:r>
              <a:rPr lang="en-US" baseline="0" dirty="0" err="1" smtClean="0">
                <a:latin typeface="Gill Sans" charset="0"/>
                <a:ea typeface="ＭＳ Ｐゴシック" charset="0"/>
                <a:cs typeface="ＭＳ Ｐゴシック" charset="0"/>
                <a:sym typeface="Wingdings"/>
              </a:rPr>
              <a:t>cryo</a:t>
            </a:r>
            <a:r>
              <a:rPr lang="en-US" baseline="0" dirty="0" smtClean="0">
                <a:latin typeface="Gill Sans" charset="0"/>
                <a:ea typeface="ＭＳ Ｐゴシック" charset="0"/>
                <a:cs typeface="ＭＳ Ｐゴシック" charset="0"/>
                <a:sym typeface="Wingdings"/>
              </a:rPr>
              <a:t>-distribution system for all plants and their consumers</a:t>
            </a:r>
            <a:endParaRPr lang="en-US" dirty="0" smtClean="0">
              <a:latin typeface="Gill Sans" charset="0"/>
              <a:ea typeface="ＭＳ Ｐゴシック" charset="0"/>
              <a:cs typeface="ＭＳ Ｐゴシック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1A53A7-64CD-4D0E-AAE8-1AC9C79D7085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72982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1A53A7-64CD-4D0E-AAE8-1AC9C79D7085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45035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25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368679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1A53A7-64CD-4D0E-AAE8-1AC9C79D7085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08814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658677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err="1" smtClean="0"/>
              <a:t>En</a:t>
            </a:r>
            <a:r>
              <a:rPr lang="en-US" baseline="0" dirty="0" smtClean="0"/>
              <a:t> surfaces : </a:t>
            </a:r>
            <a:r>
              <a:rPr lang="en-US" baseline="0" dirty="0" err="1" smtClean="0"/>
              <a:t>Batiment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compresseurs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batiment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boite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froide</a:t>
            </a:r>
            <a:r>
              <a:rPr lang="en-US" baseline="0" dirty="0" smtClean="0"/>
              <a:t>, station </a:t>
            </a:r>
            <a:r>
              <a:rPr lang="en-US" baseline="0" dirty="0" err="1" smtClean="0"/>
              <a:t>d’essai</a:t>
            </a:r>
            <a:r>
              <a:rPr lang="en-US" baseline="0" dirty="0" smtClean="0"/>
              <a:t> des </a:t>
            </a:r>
            <a:r>
              <a:rPr lang="en-US" baseline="0" dirty="0" err="1" smtClean="0"/>
              <a:t>cryomodules</a:t>
            </a:r>
            <a:endParaRPr lang="en-US" baseline="0" dirty="0" smtClean="0"/>
          </a:p>
          <a:p>
            <a:r>
              <a:rPr lang="en-US" baseline="0" dirty="0" err="1" smtClean="0"/>
              <a:t>En</a:t>
            </a:r>
            <a:r>
              <a:rPr lang="en-US" baseline="0" dirty="0" smtClean="0"/>
              <a:t> sous-sol : </a:t>
            </a:r>
            <a:r>
              <a:rPr lang="en-US" baseline="0" dirty="0" err="1" smtClean="0"/>
              <a:t>tuyauteries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salle</a:t>
            </a:r>
            <a:r>
              <a:rPr lang="en-US" baseline="0" dirty="0" smtClean="0"/>
              <a:t> des machines =&gt; </a:t>
            </a:r>
            <a:r>
              <a:rPr lang="en-US" baseline="0" dirty="0" err="1" smtClean="0"/>
              <a:t>boites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froides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ligne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cryogénique</a:t>
            </a:r>
            <a:r>
              <a:rPr lang="en-US" baseline="0" dirty="0" smtClean="0"/>
              <a:t> entre TMCP et les </a:t>
            </a:r>
            <a:r>
              <a:rPr lang="en-US" baseline="0" dirty="0" err="1" smtClean="0"/>
              <a:t>modérateurs</a:t>
            </a:r>
            <a:endParaRPr lang="en-US" baseline="0" dirty="0" smtClean="0"/>
          </a:p>
          <a:p>
            <a:r>
              <a:rPr lang="en-US" baseline="0" dirty="0" smtClean="0"/>
              <a:t>Tunnel : </a:t>
            </a:r>
            <a:r>
              <a:rPr lang="en-US" baseline="0" dirty="0" err="1" smtClean="0"/>
              <a:t>cryomodules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boites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froides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auxiliaire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ligne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cryogénique</a:t>
            </a:r>
            <a:endParaRPr lang="en-US" baseline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FD14BCC4-1883-A943-9A98-AF3049849382}" type="datetime1">
              <a:rPr lang="en-US" smtClean="0"/>
              <a:t>9/10/2019</a:t>
            </a:fld>
            <a:endParaRPr lang="sv-S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3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270935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4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2532298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5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3942610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>
                <a:latin typeface="Gill Sans" charset="0"/>
                <a:ea typeface="ＭＳ Ｐゴシック" charset="0"/>
                <a:cs typeface="ＭＳ Ｐゴシック" charset="0"/>
              </a:rPr>
              <a:t>ACCP: 3kW @ 2K, 11kW @ 40K, 270 l/h Liquefaction </a:t>
            </a:r>
            <a:r>
              <a:rPr lang="en-US" dirty="0">
                <a:latin typeface="Gill Sans" charset="0"/>
                <a:ea typeface="ＭＳ Ｐゴシック" charset="0"/>
                <a:cs typeface="ＭＳ Ｐゴシック" charset="0"/>
                <a:sym typeface="Wingdings"/>
              </a:rPr>
              <a:t> special plant,</a:t>
            </a:r>
            <a:r>
              <a:rPr lang="en-US" baseline="0" dirty="0">
                <a:latin typeface="Gill Sans" charset="0"/>
                <a:ea typeface="ＭＳ Ｐゴシック" charset="0"/>
                <a:cs typeface="ＭＳ Ｐゴシック" charset="0"/>
                <a:sym typeface="Wingdings"/>
              </a:rPr>
              <a:t> power consumption in MW range, big industrial compressors, sophisticated CC system</a:t>
            </a:r>
          </a:p>
          <a:p>
            <a:pPr marL="171450" indent="-171450">
              <a:buFontTx/>
              <a:buChar char="-"/>
            </a:pPr>
            <a:r>
              <a:rPr lang="en-US" baseline="0" dirty="0">
                <a:latin typeface="Gill Sans" charset="0"/>
                <a:ea typeface="ＭＳ Ｐゴシック" charset="0"/>
                <a:cs typeface="ＭＳ Ｐゴシック" charset="0"/>
                <a:sym typeface="Wingdings"/>
              </a:rPr>
              <a:t>TICP: 76W @ 2K, 420W @ 40K, 6 l/h Liquefaction  </a:t>
            </a:r>
            <a:r>
              <a:rPr lang="en-US" baseline="0" dirty="0" smtClean="0">
                <a:latin typeface="Gill Sans" charset="0"/>
                <a:ea typeface="ＭＳ Ｐゴシック" charset="0"/>
                <a:cs typeface="ＭＳ Ｐゴシック" charset="0"/>
                <a:sym typeface="Wingdings"/>
              </a:rPr>
              <a:t>standard plant customized.</a:t>
            </a:r>
            <a:endParaRPr lang="en-US" baseline="0" dirty="0">
              <a:latin typeface="Gill Sans" charset="0"/>
              <a:ea typeface="ＭＳ Ｐゴシック" charset="0"/>
              <a:cs typeface="ＭＳ Ｐゴシック" charset="0"/>
              <a:sym typeface="Wingdings"/>
            </a:endParaRPr>
          </a:p>
          <a:p>
            <a:pPr marL="171450" indent="-171450">
              <a:buFontTx/>
              <a:buChar char="-"/>
            </a:pPr>
            <a:r>
              <a:rPr lang="en-US" baseline="0" dirty="0">
                <a:latin typeface="Gill Sans" charset="0"/>
                <a:ea typeface="ＭＳ Ｐゴシック" charset="0"/>
                <a:cs typeface="ＭＳ Ｐゴシック" charset="0"/>
                <a:sym typeface="Wingdings"/>
              </a:rPr>
              <a:t>TMCP: 32kW @ 15-20K </a:t>
            </a:r>
            <a:r>
              <a:rPr lang="en-US" baseline="0" dirty="0" smtClean="0">
                <a:latin typeface="Gill Sans" charset="0"/>
                <a:ea typeface="ＭＳ Ｐゴシック" charset="0"/>
                <a:cs typeface="ＭＳ Ｐゴシック" charset="0"/>
                <a:sym typeface="Wingdings"/>
              </a:rPr>
              <a:t>, 1000g/s </a:t>
            </a:r>
            <a:r>
              <a:rPr lang="en-US" baseline="0" dirty="0" err="1" smtClean="0">
                <a:latin typeface="Gill Sans" charset="0"/>
                <a:ea typeface="ＭＳ Ｐゴシック" charset="0"/>
                <a:cs typeface="ＭＳ Ｐゴシック" charset="0"/>
                <a:sym typeface="Wingdings"/>
              </a:rPr>
              <a:t>Ghe</a:t>
            </a:r>
            <a:r>
              <a:rPr lang="en-US" baseline="0" dirty="0" smtClean="0">
                <a:latin typeface="Gill Sans" charset="0"/>
                <a:ea typeface="ＭＳ Ｐゴシック" charset="0"/>
                <a:cs typeface="ＭＳ Ｐゴシック" charset="0"/>
                <a:sym typeface="Wingdings"/>
              </a:rPr>
              <a:t>  </a:t>
            </a:r>
            <a:r>
              <a:rPr lang="en-US" baseline="0" dirty="0">
                <a:latin typeface="Gill Sans" charset="0"/>
                <a:ea typeface="ＭＳ Ｐゴシック" charset="0"/>
                <a:cs typeface="ＭＳ Ｐゴシック" charset="0"/>
                <a:sym typeface="Wingdings"/>
              </a:rPr>
              <a:t>very large again, some challenges but not terribly sophisticated process, compared to ACCP</a:t>
            </a:r>
          </a:p>
          <a:p>
            <a:pPr marL="171450" indent="-171450">
              <a:buFontTx/>
              <a:buChar char="-"/>
            </a:pPr>
            <a:r>
              <a:rPr lang="en-US" baseline="0" dirty="0">
                <a:latin typeface="Gill Sans" charset="0"/>
                <a:ea typeface="ＭＳ Ｐゴシック" charset="0"/>
                <a:cs typeface="ＭＳ Ｐゴシック" charset="0"/>
                <a:sym typeface="Wingdings"/>
              </a:rPr>
              <a:t>Large and sophisticated </a:t>
            </a:r>
            <a:r>
              <a:rPr lang="en-US" baseline="0" dirty="0" err="1">
                <a:latin typeface="Gill Sans" charset="0"/>
                <a:ea typeface="ＭＳ Ｐゴシック" charset="0"/>
                <a:cs typeface="ＭＳ Ｐゴシック" charset="0"/>
                <a:sym typeface="Wingdings"/>
              </a:rPr>
              <a:t>cryo</a:t>
            </a:r>
            <a:r>
              <a:rPr lang="en-US" baseline="0" dirty="0">
                <a:latin typeface="Gill Sans" charset="0"/>
                <a:ea typeface="ＭＳ Ｐゴシック" charset="0"/>
                <a:cs typeface="ＭＳ Ｐゴシック" charset="0"/>
                <a:sym typeface="Wingdings"/>
              </a:rPr>
              <a:t>-distribution system for all plants and their consumers</a:t>
            </a:r>
            <a:endParaRPr lang="en-US" dirty="0">
              <a:latin typeface="Gill Sans" charset="0"/>
              <a:ea typeface="ＭＳ Ｐゴシック" charset="0"/>
              <a:cs typeface="ＭＳ Ｐゴシック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391889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666329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592214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672571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094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6"/>
            <a:ext cx="10363200" cy="1470025"/>
          </a:xfrm>
        </p:spPr>
        <p:txBody>
          <a:bodyPr/>
          <a:lstStyle/>
          <a:p>
            <a:r>
              <a:rPr lang="sv-SE" noProof="0"/>
              <a:t>Click to edit Master title style</a:t>
            </a:r>
            <a:endParaRPr lang="en-GB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noProof="0"/>
              <a:t>Click to edit Master subtitle style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7AC81-318B-4D49-A602-9E30227C87EC}" type="datetime1">
              <a:rPr lang="en-GB" noProof="0" smtClean="0"/>
              <a:t>10/09/2019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noProof="0" smtClean="0"/>
              <a:t>‹#›</a:t>
            </a:fld>
            <a:endParaRPr lang="en-GB" noProof="0"/>
          </a:p>
        </p:txBody>
      </p:sp>
      <p:pic>
        <p:nvPicPr>
          <p:cNvPr id="7" name="Bildobjekt 7" descr="ESS-vit-log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4408" y="260659"/>
            <a:ext cx="2208245" cy="886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884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bg>
      <p:bgPr>
        <a:solidFill>
          <a:srgbClr val="13A0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40"/>
            <a:ext cx="10363200" cy="1470025"/>
          </a:xfrm>
        </p:spPr>
        <p:txBody>
          <a:bodyPr>
            <a:normAutofit/>
          </a:bodyPr>
          <a:lstStyle>
            <a:lvl1pPr algn="ctr">
              <a:defRPr sz="2400"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257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143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715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28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85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430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00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57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/>
              <a:t>Presenter name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453348"/>
            <a:ext cx="2844800" cy="365125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ED7AC81-318B-4D49-A602-9E30227C87EC}" type="datetime1">
              <a:rPr lang="en-GB" smtClean="0"/>
              <a:pPr/>
              <a:t>10/09/2019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53348"/>
            <a:ext cx="3860800" cy="365125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© European Spallation Source ERIC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53348"/>
            <a:ext cx="2844800" cy="365125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51115BC-487E-4422-894C-CB7CD3E79223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Bildobjekt 7" descr="ESS-vit-log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4408" y="260663"/>
            <a:ext cx="2208245" cy="88605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B77A986-290F-D34E-872B-A89DF3BE59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5" b="16409"/>
          <a:stretch/>
        </p:blipFill>
        <p:spPr>
          <a:xfrm>
            <a:off x="9219144" y="260651"/>
            <a:ext cx="2972865" cy="1316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969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76DC40F-55C4-384F-A14E-20FF4C53AB90}"/>
              </a:ext>
            </a:extLst>
          </p:cNvPr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13A0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5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7D684BB-AC49-4844-95DA-6540E04D6D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5" b="16409"/>
          <a:stretch/>
        </p:blipFill>
        <p:spPr>
          <a:xfrm>
            <a:off x="10128448" y="256034"/>
            <a:ext cx="2018336" cy="894048"/>
          </a:xfrm>
          <a:prstGeom prst="rect">
            <a:avLst/>
          </a:prstGeom>
          <a:solidFill>
            <a:srgbClr val="0094CA"/>
          </a:solidFill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346646"/>
            <a:ext cx="9518848" cy="562074"/>
          </a:xfrm>
        </p:spPr>
        <p:txBody>
          <a:bodyPr lIns="90000" anchor="b">
            <a:noAutofit/>
          </a:bodyPr>
          <a:lstStyle>
            <a:lvl1pPr algn="l">
              <a:defRPr sz="2400" b="1" baseline="0"/>
            </a:lvl1pPr>
          </a:lstStyle>
          <a:p>
            <a:r>
              <a:rPr lang="sv-SE" noProof="0" dirty="0" err="1"/>
              <a:t>Headline</a:t>
            </a:r>
            <a:r>
              <a:rPr lang="sv-SE" noProof="0" dirty="0"/>
              <a:t>, </a:t>
            </a:r>
            <a:r>
              <a:rPr lang="sv-SE" noProof="0" dirty="0" err="1"/>
              <a:t>type</a:t>
            </a:r>
            <a:r>
              <a:rPr lang="sv-SE" noProof="0" dirty="0"/>
              <a:t> </a:t>
            </a:r>
            <a:r>
              <a:rPr lang="sv-SE" noProof="0" dirty="0" err="1"/>
              <a:t>Calibri</a:t>
            </a:r>
            <a:r>
              <a:rPr lang="sv-SE" noProof="0" dirty="0"/>
              <a:t>, </a:t>
            </a:r>
            <a:r>
              <a:rPr lang="sv-SE" noProof="0" dirty="0" err="1"/>
              <a:t>Size</a:t>
            </a:r>
            <a:r>
              <a:rPr lang="sv-SE" noProof="0" dirty="0"/>
              <a:t> 32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600" y="1781000"/>
            <a:ext cx="10972800" cy="4345166"/>
          </a:xfrm>
        </p:spPr>
        <p:txBody>
          <a:bodyPr lIns="90000">
            <a:noAutofit/>
          </a:bodyPr>
          <a:lstStyle>
            <a:lvl1pPr marL="257168" indent="-257168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noProof="0" dirty="0"/>
              <a:t>Avoid text less than 16 points.  Always use Calibri font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53348"/>
            <a:ext cx="3860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GB"/>
              <a:t>© European Spallation Source ERIC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53348"/>
            <a:ext cx="2844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1115BC-487E-4422-894C-CB7CD3E7922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38011E48-F5AC-104B-BB7F-6322AAB1F2D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797780"/>
            <a:ext cx="9518848" cy="590550"/>
          </a:xfrm>
        </p:spPr>
        <p:txBody>
          <a:bodyPr lIns="90000">
            <a:noAutofit/>
          </a:bodyPr>
          <a:lstStyle>
            <a:lvl1pPr marL="0" indent="0">
              <a:buNone/>
              <a:defRPr lang="sv-SE" sz="1800" kern="1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sv-SE" dirty="0" err="1"/>
              <a:t>Sub</a:t>
            </a:r>
            <a:r>
              <a:rPr lang="sv-SE" dirty="0"/>
              <a:t> </a:t>
            </a:r>
            <a:r>
              <a:rPr lang="sv-SE" dirty="0" err="1"/>
              <a:t>headline</a:t>
            </a:r>
            <a:r>
              <a:rPr lang="sv-SE" dirty="0"/>
              <a:t>, </a:t>
            </a:r>
            <a:r>
              <a:rPr lang="sv-SE" dirty="0" err="1"/>
              <a:t>type</a:t>
            </a:r>
            <a:r>
              <a:rPr lang="sv-SE" dirty="0"/>
              <a:t> </a:t>
            </a:r>
            <a:r>
              <a:rPr lang="sv-SE" dirty="0" err="1"/>
              <a:t>Calibri</a:t>
            </a:r>
            <a:r>
              <a:rPr lang="sv-SE" dirty="0"/>
              <a:t>, </a:t>
            </a:r>
            <a:r>
              <a:rPr lang="sv-SE" dirty="0" err="1"/>
              <a:t>Size</a:t>
            </a:r>
            <a:r>
              <a:rPr lang="sv-SE" dirty="0"/>
              <a:t> 24</a:t>
            </a:r>
          </a:p>
        </p:txBody>
      </p:sp>
    </p:spTree>
    <p:extLst>
      <p:ext uri="{BB962C8B-B14F-4D97-AF65-F5344CB8AC3E}">
        <p14:creationId xmlns:p14="http://schemas.microsoft.com/office/powerpoint/2010/main" val="41978324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1E636088-FAD8-024C-A1D7-D74763A458C9}"/>
              </a:ext>
            </a:extLst>
          </p:cNvPr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13A0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5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09600" y="1781000"/>
            <a:ext cx="5384800" cy="4345166"/>
          </a:xfrm>
        </p:spPr>
        <p:txBody>
          <a:bodyPr/>
          <a:lstStyle>
            <a:lvl1pPr>
              <a:defRPr sz="1575"/>
            </a:lvl1pPr>
            <a:lvl2pPr>
              <a:defRPr sz="1351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en-US" noProof="0" dirty="0"/>
              <a:t>Avoid text less than 16 points.  Always use Calibri font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97600" y="1781000"/>
            <a:ext cx="5384800" cy="4345166"/>
          </a:xfrm>
        </p:spPr>
        <p:txBody>
          <a:bodyPr/>
          <a:lstStyle>
            <a:lvl1pPr>
              <a:defRPr sz="1575"/>
            </a:lvl1pPr>
            <a:lvl2pPr>
              <a:defRPr sz="1351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en-US" noProof="0" dirty="0"/>
              <a:t>Avoid text less than 16 points.  Always use Calibri font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48263"/>
            <a:ext cx="3860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GB"/>
              <a:t>© European Spallation Source ERIC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448263"/>
            <a:ext cx="2844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1115BC-487E-4422-894C-CB7CD3E79223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E7D9470-03DC-FB43-B831-D8BEB33949E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5" b="16409"/>
          <a:stretch/>
        </p:blipFill>
        <p:spPr>
          <a:xfrm>
            <a:off x="10128448" y="256034"/>
            <a:ext cx="2018336" cy="894048"/>
          </a:xfrm>
          <a:prstGeom prst="rect">
            <a:avLst/>
          </a:prstGeom>
          <a:solidFill>
            <a:srgbClr val="0094CA"/>
          </a:solidFill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51282D3D-8FD4-E041-9B14-07B58C6C3A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" y="346646"/>
            <a:ext cx="9518848" cy="562074"/>
          </a:xfrm>
        </p:spPr>
        <p:txBody>
          <a:bodyPr lIns="90000" anchor="b">
            <a:noAutofit/>
          </a:bodyPr>
          <a:lstStyle>
            <a:lvl1pPr algn="l">
              <a:defRPr sz="2400" b="1" baseline="0"/>
            </a:lvl1pPr>
          </a:lstStyle>
          <a:p>
            <a:r>
              <a:rPr lang="sv-SE" noProof="0" dirty="0" err="1"/>
              <a:t>Headline</a:t>
            </a:r>
            <a:r>
              <a:rPr lang="sv-SE" noProof="0" dirty="0"/>
              <a:t>, </a:t>
            </a:r>
            <a:r>
              <a:rPr lang="sv-SE" noProof="0" dirty="0" err="1"/>
              <a:t>type</a:t>
            </a:r>
            <a:r>
              <a:rPr lang="sv-SE" noProof="0" dirty="0"/>
              <a:t> </a:t>
            </a:r>
            <a:r>
              <a:rPr lang="sv-SE" noProof="0" dirty="0" err="1"/>
              <a:t>Calibri</a:t>
            </a:r>
            <a:r>
              <a:rPr lang="sv-SE" noProof="0" dirty="0"/>
              <a:t>, </a:t>
            </a:r>
            <a:r>
              <a:rPr lang="sv-SE" noProof="0" dirty="0" err="1"/>
              <a:t>Size</a:t>
            </a:r>
            <a:r>
              <a:rPr lang="sv-SE" noProof="0" dirty="0"/>
              <a:t> 32</a:t>
            </a:r>
            <a:endParaRPr lang="en-GB" noProof="0" dirty="0"/>
          </a:p>
        </p:txBody>
      </p:sp>
      <p:sp>
        <p:nvSpPr>
          <p:cNvPr id="16" name="Text Placeholder 16">
            <a:extLst>
              <a:ext uri="{FF2B5EF4-FFF2-40B4-BE49-F238E27FC236}">
                <a16:creationId xmlns:a16="http://schemas.microsoft.com/office/drawing/2014/main" id="{2852DFA2-0FC7-BC44-83D5-11A0ECDA594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797780"/>
            <a:ext cx="9518848" cy="590550"/>
          </a:xfrm>
        </p:spPr>
        <p:txBody>
          <a:bodyPr lIns="90000">
            <a:noAutofit/>
          </a:bodyPr>
          <a:lstStyle>
            <a:lvl1pPr marL="0" indent="0">
              <a:buNone/>
              <a:defRPr lang="sv-SE" sz="1800" kern="1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sv-SE" dirty="0" err="1"/>
              <a:t>Sub</a:t>
            </a:r>
            <a:r>
              <a:rPr lang="sv-SE" dirty="0"/>
              <a:t> </a:t>
            </a:r>
            <a:r>
              <a:rPr lang="sv-SE" dirty="0" err="1"/>
              <a:t>headline</a:t>
            </a:r>
            <a:r>
              <a:rPr lang="sv-SE" dirty="0"/>
              <a:t>, </a:t>
            </a:r>
            <a:r>
              <a:rPr lang="sv-SE" dirty="0" err="1"/>
              <a:t>type</a:t>
            </a:r>
            <a:r>
              <a:rPr lang="sv-SE" dirty="0"/>
              <a:t> </a:t>
            </a:r>
            <a:r>
              <a:rPr lang="sv-SE" dirty="0" err="1"/>
              <a:t>Calibri</a:t>
            </a:r>
            <a:r>
              <a:rPr lang="sv-SE" dirty="0"/>
              <a:t>, </a:t>
            </a:r>
            <a:r>
              <a:rPr lang="sv-SE" dirty="0" err="1"/>
              <a:t>Size</a:t>
            </a:r>
            <a:r>
              <a:rPr lang="sv-SE" dirty="0"/>
              <a:t> 24</a:t>
            </a:r>
          </a:p>
        </p:txBody>
      </p:sp>
    </p:spTree>
    <p:extLst>
      <p:ext uri="{BB962C8B-B14F-4D97-AF65-F5344CB8AC3E}">
        <p14:creationId xmlns:p14="http://schemas.microsoft.com/office/powerpoint/2010/main" val="19518028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669E2A3-BE71-6440-9127-D0B8B7CC9739}"/>
              </a:ext>
            </a:extLst>
          </p:cNvPr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13A0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5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351" b="1"/>
            </a:lvl1pPr>
            <a:lvl2pPr marL="257168" indent="0">
              <a:buNone/>
              <a:defRPr sz="1125" b="1"/>
            </a:lvl2pPr>
            <a:lvl3pPr marL="514338" indent="0">
              <a:buNone/>
              <a:defRPr sz="1013" b="1"/>
            </a:lvl3pPr>
            <a:lvl4pPr marL="771506" indent="0">
              <a:buNone/>
              <a:defRPr sz="900" b="1"/>
            </a:lvl4pPr>
            <a:lvl5pPr marL="1028674" indent="0">
              <a:buNone/>
              <a:defRPr sz="900" b="1"/>
            </a:lvl5pPr>
            <a:lvl6pPr marL="1285843" indent="0">
              <a:buNone/>
              <a:defRPr sz="900" b="1"/>
            </a:lvl6pPr>
            <a:lvl7pPr marL="1543012" indent="0">
              <a:buNone/>
              <a:defRPr sz="900" b="1"/>
            </a:lvl7pPr>
            <a:lvl8pPr marL="1800180" indent="0">
              <a:buNone/>
              <a:defRPr sz="900" b="1"/>
            </a:lvl8pPr>
            <a:lvl9pPr marL="2057349" indent="0">
              <a:buNone/>
              <a:defRPr sz="9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351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noProof="0" dirty="0"/>
              <a:t>Avoid text less than 16 points.</a:t>
            </a:r>
          </a:p>
          <a:p>
            <a:pPr lvl="0"/>
            <a:r>
              <a:rPr lang="en-US" noProof="0" dirty="0"/>
              <a:t>Always use Calibri font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7" y="1535113"/>
            <a:ext cx="5389033" cy="639762"/>
          </a:xfrm>
        </p:spPr>
        <p:txBody>
          <a:bodyPr anchor="b"/>
          <a:lstStyle>
            <a:lvl1pPr marL="0" indent="0">
              <a:buNone/>
              <a:defRPr sz="1351" b="1"/>
            </a:lvl1pPr>
            <a:lvl2pPr marL="257168" indent="0">
              <a:buNone/>
              <a:defRPr sz="1125" b="1"/>
            </a:lvl2pPr>
            <a:lvl3pPr marL="514338" indent="0">
              <a:buNone/>
              <a:defRPr sz="1013" b="1"/>
            </a:lvl3pPr>
            <a:lvl4pPr marL="771506" indent="0">
              <a:buNone/>
              <a:defRPr sz="900" b="1"/>
            </a:lvl4pPr>
            <a:lvl5pPr marL="1028674" indent="0">
              <a:buNone/>
              <a:defRPr sz="900" b="1"/>
            </a:lvl5pPr>
            <a:lvl6pPr marL="1285843" indent="0">
              <a:buNone/>
              <a:defRPr sz="900" b="1"/>
            </a:lvl6pPr>
            <a:lvl7pPr marL="1543012" indent="0">
              <a:buNone/>
              <a:defRPr sz="900" b="1"/>
            </a:lvl7pPr>
            <a:lvl8pPr marL="1800180" indent="0">
              <a:buNone/>
              <a:defRPr sz="900" b="1"/>
            </a:lvl8pPr>
            <a:lvl9pPr marL="2057349" indent="0">
              <a:buNone/>
              <a:defRPr sz="9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7" y="2174875"/>
            <a:ext cx="5389033" cy="3951288"/>
          </a:xfrm>
        </p:spPr>
        <p:txBody>
          <a:bodyPr/>
          <a:lstStyle>
            <a:lvl1pPr>
              <a:defRPr sz="1351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453348"/>
            <a:ext cx="3860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GB"/>
              <a:t>© European Spallation Source ERIC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453348"/>
            <a:ext cx="2844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1115BC-487E-4422-894C-CB7CD3E7922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3169E67-0A12-B74D-AF26-4E88E2ACDB9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" y="346646"/>
            <a:ext cx="9518848" cy="562074"/>
          </a:xfrm>
        </p:spPr>
        <p:txBody>
          <a:bodyPr anchor="b">
            <a:noAutofit/>
          </a:bodyPr>
          <a:lstStyle>
            <a:lvl1pPr algn="l">
              <a:defRPr sz="2400" b="1" baseline="0"/>
            </a:lvl1pPr>
          </a:lstStyle>
          <a:p>
            <a:r>
              <a:rPr lang="sv-SE" noProof="0" dirty="0" err="1"/>
              <a:t>Headline</a:t>
            </a:r>
            <a:r>
              <a:rPr lang="sv-SE" noProof="0" dirty="0"/>
              <a:t>, </a:t>
            </a:r>
            <a:r>
              <a:rPr lang="sv-SE" noProof="0" dirty="0" err="1"/>
              <a:t>type</a:t>
            </a:r>
            <a:r>
              <a:rPr lang="sv-SE" noProof="0" dirty="0"/>
              <a:t> </a:t>
            </a:r>
            <a:r>
              <a:rPr lang="sv-SE" noProof="0" dirty="0" err="1"/>
              <a:t>Calibri</a:t>
            </a:r>
            <a:r>
              <a:rPr lang="sv-SE" noProof="0" dirty="0"/>
              <a:t>, </a:t>
            </a:r>
            <a:r>
              <a:rPr lang="sv-SE" noProof="0" dirty="0" err="1"/>
              <a:t>Size</a:t>
            </a:r>
            <a:r>
              <a:rPr lang="sv-SE" noProof="0" dirty="0"/>
              <a:t> 32</a:t>
            </a:r>
            <a:endParaRPr lang="en-GB" noProof="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EC61DED-7621-EB4E-8EAC-F939BC061D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5" b="16409"/>
          <a:stretch/>
        </p:blipFill>
        <p:spPr>
          <a:xfrm>
            <a:off x="10128448" y="256034"/>
            <a:ext cx="2018336" cy="894048"/>
          </a:xfrm>
          <a:prstGeom prst="rect">
            <a:avLst/>
          </a:prstGeom>
          <a:solidFill>
            <a:srgbClr val="0094CA"/>
          </a:solidFill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A616A99C-711C-4B40-89A4-39C8721F15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797780"/>
            <a:ext cx="9518848" cy="590550"/>
          </a:xfrm>
        </p:spPr>
        <p:txBody>
          <a:bodyPr>
            <a:normAutofit/>
          </a:bodyPr>
          <a:lstStyle>
            <a:lvl1pPr marL="0" indent="0">
              <a:buNone/>
              <a:defRPr lang="sv-SE" sz="1800" kern="1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sv-SE" dirty="0" err="1"/>
              <a:t>Sub</a:t>
            </a:r>
            <a:r>
              <a:rPr lang="sv-SE" dirty="0"/>
              <a:t> </a:t>
            </a:r>
            <a:r>
              <a:rPr lang="sv-SE" dirty="0" err="1"/>
              <a:t>headline</a:t>
            </a:r>
            <a:r>
              <a:rPr lang="sv-SE" dirty="0"/>
              <a:t>, </a:t>
            </a:r>
            <a:r>
              <a:rPr lang="sv-SE" dirty="0" err="1"/>
              <a:t>type</a:t>
            </a:r>
            <a:r>
              <a:rPr lang="sv-SE" dirty="0"/>
              <a:t> </a:t>
            </a:r>
            <a:r>
              <a:rPr lang="sv-SE" dirty="0" err="1"/>
              <a:t>Calibri</a:t>
            </a:r>
            <a:r>
              <a:rPr lang="sv-SE" dirty="0"/>
              <a:t>, </a:t>
            </a:r>
            <a:r>
              <a:rPr lang="sv-SE" dirty="0" err="1"/>
              <a:t>Size</a:t>
            </a:r>
            <a:r>
              <a:rPr lang="sv-SE" dirty="0"/>
              <a:t> 24</a:t>
            </a:r>
          </a:p>
        </p:txBody>
      </p:sp>
    </p:spTree>
    <p:extLst>
      <p:ext uri="{BB962C8B-B14F-4D97-AF65-F5344CB8AC3E}">
        <p14:creationId xmlns:p14="http://schemas.microsoft.com/office/powerpoint/2010/main" val="12196272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669E2A3-BE71-6440-9127-D0B8B7CC9739}"/>
              </a:ext>
            </a:extLst>
          </p:cNvPr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13A0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51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453348"/>
            <a:ext cx="2844800" cy="365125"/>
          </a:xfrm>
        </p:spPr>
        <p:txBody>
          <a:bodyPr anchor="b"/>
          <a:lstStyle/>
          <a:p>
            <a:fld id="{3C7D23FA-05C4-4CC1-B281-2F815585BC1C}" type="datetime1">
              <a:rPr lang="en-GB" noProof="0" smtClean="0"/>
              <a:t>10/09/2019</a:t>
            </a:fld>
            <a:endParaRPr lang="en-GB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453348"/>
            <a:ext cx="3860800" cy="365125"/>
          </a:xfrm>
        </p:spPr>
        <p:txBody>
          <a:bodyPr anchor="b"/>
          <a:lstStyle/>
          <a:p>
            <a:r>
              <a:rPr lang="en-GB" dirty="0"/>
              <a:t>© European Spallation Source ERIC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453348"/>
            <a:ext cx="2844800" cy="365125"/>
          </a:xfrm>
        </p:spPr>
        <p:txBody>
          <a:bodyPr anchor="b"/>
          <a:lstStyle/>
          <a:p>
            <a:fld id="{551115BC-487E-4422-894C-CB7CD3E79223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3169E67-0A12-B74D-AF26-4E88E2ACDB9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" y="346646"/>
            <a:ext cx="9518848" cy="562074"/>
          </a:xfrm>
        </p:spPr>
        <p:txBody>
          <a:bodyPr anchor="b">
            <a:noAutofit/>
          </a:bodyPr>
          <a:lstStyle>
            <a:lvl1pPr algn="l">
              <a:defRPr sz="2400" b="1" baseline="0"/>
            </a:lvl1pPr>
          </a:lstStyle>
          <a:p>
            <a:r>
              <a:rPr lang="sv-SE" noProof="0" dirty="0" err="1"/>
              <a:t>Headline</a:t>
            </a:r>
            <a:r>
              <a:rPr lang="sv-SE" noProof="0" dirty="0"/>
              <a:t>, </a:t>
            </a:r>
            <a:r>
              <a:rPr lang="sv-SE" noProof="0" dirty="0" err="1"/>
              <a:t>type</a:t>
            </a:r>
            <a:r>
              <a:rPr lang="sv-SE" noProof="0" dirty="0"/>
              <a:t> </a:t>
            </a:r>
            <a:r>
              <a:rPr lang="sv-SE" noProof="0" dirty="0" err="1"/>
              <a:t>Calibri</a:t>
            </a:r>
            <a:r>
              <a:rPr lang="sv-SE" noProof="0" dirty="0"/>
              <a:t>, </a:t>
            </a:r>
            <a:r>
              <a:rPr lang="sv-SE" noProof="0" dirty="0" err="1"/>
              <a:t>Size</a:t>
            </a:r>
            <a:r>
              <a:rPr lang="sv-SE" noProof="0" dirty="0"/>
              <a:t> 32</a:t>
            </a:r>
            <a:endParaRPr lang="en-GB" noProof="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EC61DED-7621-EB4E-8EAC-F939BC061D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5" b="16409"/>
          <a:stretch/>
        </p:blipFill>
        <p:spPr>
          <a:xfrm>
            <a:off x="10128448" y="256034"/>
            <a:ext cx="2018336" cy="894048"/>
          </a:xfrm>
          <a:prstGeom prst="rect">
            <a:avLst/>
          </a:prstGeom>
          <a:solidFill>
            <a:srgbClr val="0094CA"/>
          </a:solidFill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A616A99C-711C-4B40-89A4-39C8721F15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797780"/>
            <a:ext cx="9518848" cy="590550"/>
          </a:xfrm>
        </p:spPr>
        <p:txBody>
          <a:bodyPr>
            <a:normAutofit/>
          </a:bodyPr>
          <a:lstStyle>
            <a:lvl1pPr marL="0" indent="0">
              <a:buNone/>
              <a:defRPr lang="sv-SE" sz="1800" kern="1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sv-SE" dirty="0" err="1"/>
              <a:t>Sub</a:t>
            </a:r>
            <a:r>
              <a:rPr lang="sv-SE" dirty="0"/>
              <a:t> </a:t>
            </a:r>
            <a:r>
              <a:rPr lang="sv-SE" dirty="0" err="1"/>
              <a:t>headline</a:t>
            </a:r>
            <a:r>
              <a:rPr lang="sv-SE" dirty="0"/>
              <a:t>, </a:t>
            </a:r>
            <a:r>
              <a:rPr lang="sv-SE" dirty="0" err="1"/>
              <a:t>type</a:t>
            </a:r>
            <a:r>
              <a:rPr lang="sv-SE" dirty="0"/>
              <a:t> </a:t>
            </a:r>
            <a:r>
              <a:rPr lang="sv-SE" dirty="0" err="1"/>
              <a:t>Calibri</a:t>
            </a:r>
            <a:r>
              <a:rPr lang="sv-SE" dirty="0"/>
              <a:t>, </a:t>
            </a:r>
            <a:r>
              <a:rPr lang="sv-SE" dirty="0" err="1"/>
              <a:t>Size</a:t>
            </a:r>
            <a:r>
              <a:rPr lang="sv-SE" dirty="0"/>
              <a:t> 24</a:t>
            </a:r>
          </a:p>
        </p:txBody>
      </p:sp>
    </p:spTree>
    <p:extLst>
      <p:ext uri="{BB962C8B-B14F-4D97-AF65-F5344CB8AC3E}">
        <p14:creationId xmlns:p14="http://schemas.microsoft.com/office/powerpoint/2010/main" val="17185642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bg>
      <p:bgPr>
        <a:solidFill>
          <a:srgbClr val="13A0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>
            <a:normAutofit/>
          </a:bodyPr>
          <a:lstStyle>
            <a:lvl1pPr algn="ctr">
              <a:defRPr sz="3200"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/>
              <a:t>Presenter name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453336"/>
            <a:ext cx="2844800" cy="365125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ED7AC81-318B-4D49-A602-9E30227C87EC}" type="datetime1">
              <a:rPr lang="en-GB" smtClean="0"/>
              <a:pPr/>
              <a:t>10/09/2019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53336"/>
            <a:ext cx="3860800" cy="365125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© European Spallation Source ERIC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53336"/>
            <a:ext cx="2844800" cy="365125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51115BC-487E-4422-894C-CB7CD3E79223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Bildobjekt 7" descr="ESS-vit-log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4407" y="260651"/>
            <a:ext cx="2208245" cy="88605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B77A986-290F-D34E-872B-A89DF3BE59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5" b="16409"/>
          <a:stretch/>
        </p:blipFill>
        <p:spPr>
          <a:xfrm>
            <a:off x="9219135" y="260651"/>
            <a:ext cx="2972865" cy="1316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0466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76DC40F-55C4-384F-A14E-20FF4C53AB90}"/>
              </a:ext>
            </a:extLst>
          </p:cNvPr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13A0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7D684BB-AC49-4844-95DA-6540E04D6D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5" b="16409"/>
          <a:stretch/>
        </p:blipFill>
        <p:spPr>
          <a:xfrm>
            <a:off x="10128448" y="256034"/>
            <a:ext cx="2018336" cy="894048"/>
          </a:xfrm>
          <a:prstGeom prst="rect">
            <a:avLst/>
          </a:prstGeom>
          <a:solidFill>
            <a:srgbClr val="0094CA"/>
          </a:solidFill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346646"/>
            <a:ext cx="9518848" cy="562074"/>
          </a:xfrm>
        </p:spPr>
        <p:txBody>
          <a:bodyPr lIns="90000" anchor="b">
            <a:noAutofit/>
          </a:bodyPr>
          <a:lstStyle>
            <a:lvl1pPr algn="l">
              <a:defRPr sz="3200" b="1" baseline="0"/>
            </a:lvl1pPr>
          </a:lstStyle>
          <a:p>
            <a:r>
              <a:rPr lang="sv-SE" noProof="0" dirty="0" err="1"/>
              <a:t>Headline</a:t>
            </a:r>
            <a:r>
              <a:rPr lang="sv-SE" noProof="0" dirty="0"/>
              <a:t>, </a:t>
            </a:r>
            <a:r>
              <a:rPr lang="sv-SE" noProof="0" dirty="0" err="1"/>
              <a:t>type</a:t>
            </a:r>
            <a:r>
              <a:rPr lang="sv-SE" noProof="0" dirty="0"/>
              <a:t> </a:t>
            </a:r>
            <a:r>
              <a:rPr lang="sv-SE" noProof="0" dirty="0" err="1"/>
              <a:t>Calibri</a:t>
            </a:r>
            <a:r>
              <a:rPr lang="sv-SE" noProof="0" dirty="0"/>
              <a:t>, </a:t>
            </a:r>
            <a:r>
              <a:rPr lang="sv-SE" noProof="0" dirty="0" err="1"/>
              <a:t>Size</a:t>
            </a:r>
            <a:r>
              <a:rPr lang="sv-SE" noProof="0" dirty="0"/>
              <a:t> 32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600" y="1781000"/>
            <a:ext cx="10972800" cy="4345166"/>
          </a:xfrm>
        </p:spPr>
        <p:txBody>
          <a:bodyPr lIns="90000">
            <a:noAutofit/>
          </a:bodyPr>
          <a:lstStyle>
            <a:lvl1pPr marL="342900" indent="-3429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noProof="0" dirty="0"/>
              <a:t>Avoid text less than 16 points.  Always use Calibri font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53336"/>
            <a:ext cx="3860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GB"/>
              <a:t>© European Spallation Source ERIC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53336"/>
            <a:ext cx="2844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1115BC-487E-4422-894C-CB7CD3E7922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38011E48-F5AC-104B-BB7F-6322AAB1F2D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797780"/>
            <a:ext cx="9518848" cy="590550"/>
          </a:xfrm>
        </p:spPr>
        <p:txBody>
          <a:bodyPr lIns="90000">
            <a:noAutofit/>
          </a:bodyPr>
          <a:lstStyle>
            <a:lvl1pPr marL="0" indent="0">
              <a:buNone/>
              <a:defRPr lang="sv-SE" sz="2400" kern="1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sv-SE" dirty="0" err="1"/>
              <a:t>Sub</a:t>
            </a:r>
            <a:r>
              <a:rPr lang="sv-SE" dirty="0"/>
              <a:t> </a:t>
            </a:r>
            <a:r>
              <a:rPr lang="sv-SE" dirty="0" err="1"/>
              <a:t>headline</a:t>
            </a:r>
            <a:r>
              <a:rPr lang="sv-SE" dirty="0"/>
              <a:t>, </a:t>
            </a:r>
            <a:r>
              <a:rPr lang="sv-SE" dirty="0" err="1"/>
              <a:t>type</a:t>
            </a:r>
            <a:r>
              <a:rPr lang="sv-SE" dirty="0"/>
              <a:t> </a:t>
            </a:r>
            <a:r>
              <a:rPr lang="sv-SE" dirty="0" err="1"/>
              <a:t>Calibri</a:t>
            </a:r>
            <a:r>
              <a:rPr lang="sv-SE" dirty="0"/>
              <a:t>, </a:t>
            </a:r>
            <a:r>
              <a:rPr lang="sv-SE" dirty="0" err="1"/>
              <a:t>Size</a:t>
            </a:r>
            <a:r>
              <a:rPr lang="sv-SE" dirty="0"/>
              <a:t> 24</a:t>
            </a:r>
          </a:p>
        </p:txBody>
      </p:sp>
    </p:spTree>
    <p:extLst>
      <p:ext uri="{BB962C8B-B14F-4D97-AF65-F5344CB8AC3E}">
        <p14:creationId xmlns:p14="http://schemas.microsoft.com/office/powerpoint/2010/main" val="24877154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1E636088-FAD8-024C-A1D7-D74763A458C9}"/>
              </a:ext>
            </a:extLst>
          </p:cNvPr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13A0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09600" y="1781000"/>
            <a:ext cx="5384800" cy="43451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noProof="0" dirty="0"/>
              <a:t>Avoid text less than 16 points.  Always use Calibri font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97600" y="1781000"/>
            <a:ext cx="5384800" cy="43451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noProof="0" dirty="0"/>
              <a:t>Avoid text less than 16 points.  Always use Calibri font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48251"/>
            <a:ext cx="3860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GB"/>
              <a:t>© European Spallation Source ERIC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448251"/>
            <a:ext cx="2844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1115BC-487E-4422-894C-CB7CD3E79223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E7D9470-03DC-FB43-B831-D8BEB33949E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5" b="16409"/>
          <a:stretch/>
        </p:blipFill>
        <p:spPr>
          <a:xfrm>
            <a:off x="10128448" y="256034"/>
            <a:ext cx="2018336" cy="894048"/>
          </a:xfrm>
          <a:prstGeom prst="rect">
            <a:avLst/>
          </a:prstGeom>
          <a:solidFill>
            <a:srgbClr val="0094CA"/>
          </a:solidFill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51282D3D-8FD4-E041-9B14-07B58C6C3A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" y="346646"/>
            <a:ext cx="9518848" cy="562074"/>
          </a:xfrm>
        </p:spPr>
        <p:txBody>
          <a:bodyPr lIns="90000" anchor="b">
            <a:noAutofit/>
          </a:bodyPr>
          <a:lstStyle>
            <a:lvl1pPr algn="l">
              <a:defRPr sz="3200" b="1" baseline="0"/>
            </a:lvl1pPr>
          </a:lstStyle>
          <a:p>
            <a:r>
              <a:rPr lang="sv-SE" noProof="0" dirty="0" err="1"/>
              <a:t>Headline</a:t>
            </a:r>
            <a:r>
              <a:rPr lang="sv-SE" noProof="0" dirty="0"/>
              <a:t>, </a:t>
            </a:r>
            <a:r>
              <a:rPr lang="sv-SE" noProof="0" dirty="0" err="1"/>
              <a:t>type</a:t>
            </a:r>
            <a:r>
              <a:rPr lang="sv-SE" noProof="0" dirty="0"/>
              <a:t> </a:t>
            </a:r>
            <a:r>
              <a:rPr lang="sv-SE" noProof="0" dirty="0" err="1"/>
              <a:t>Calibri</a:t>
            </a:r>
            <a:r>
              <a:rPr lang="sv-SE" noProof="0" dirty="0"/>
              <a:t>, </a:t>
            </a:r>
            <a:r>
              <a:rPr lang="sv-SE" noProof="0" dirty="0" err="1"/>
              <a:t>Size</a:t>
            </a:r>
            <a:r>
              <a:rPr lang="sv-SE" noProof="0" dirty="0"/>
              <a:t> 32</a:t>
            </a:r>
            <a:endParaRPr lang="en-GB" noProof="0" dirty="0"/>
          </a:p>
        </p:txBody>
      </p:sp>
      <p:sp>
        <p:nvSpPr>
          <p:cNvPr id="16" name="Text Placeholder 16">
            <a:extLst>
              <a:ext uri="{FF2B5EF4-FFF2-40B4-BE49-F238E27FC236}">
                <a16:creationId xmlns:a16="http://schemas.microsoft.com/office/drawing/2014/main" id="{2852DFA2-0FC7-BC44-83D5-11A0ECDA594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797780"/>
            <a:ext cx="9518848" cy="590550"/>
          </a:xfrm>
        </p:spPr>
        <p:txBody>
          <a:bodyPr lIns="90000">
            <a:noAutofit/>
          </a:bodyPr>
          <a:lstStyle>
            <a:lvl1pPr marL="0" indent="0">
              <a:buNone/>
              <a:defRPr lang="sv-SE" sz="2400" kern="1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sv-SE" dirty="0" err="1"/>
              <a:t>Sub</a:t>
            </a:r>
            <a:r>
              <a:rPr lang="sv-SE" dirty="0"/>
              <a:t> </a:t>
            </a:r>
            <a:r>
              <a:rPr lang="sv-SE" dirty="0" err="1"/>
              <a:t>headline</a:t>
            </a:r>
            <a:r>
              <a:rPr lang="sv-SE" dirty="0"/>
              <a:t>, </a:t>
            </a:r>
            <a:r>
              <a:rPr lang="sv-SE" dirty="0" err="1"/>
              <a:t>type</a:t>
            </a:r>
            <a:r>
              <a:rPr lang="sv-SE" dirty="0"/>
              <a:t> </a:t>
            </a:r>
            <a:r>
              <a:rPr lang="sv-SE" dirty="0" err="1"/>
              <a:t>Calibri</a:t>
            </a:r>
            <a:r>
              <a:rPr lang="sv-SE" dirty="0"/>
              <a:t>, </a:t>
            </a:r>
            <a:r>
              <a:rPr lang="sv-SE" dirty="0" err="1"/>
              <a:t>Size</a:t>
            </a:r>
            <a:r>
              <a:rPr lang="sv-SE" dirty="0"/>
              <a:t> 24</a:t>
            </a:r>
          </a:p>
        </p:txBody>
      </p:sp>
    </p:spTree>
    <p:extLst>
      <p:ext uri="{BB962C8B-B14F-4D97-AF65-F5344CB8AC3E}">
        <p14:creationId xmlns:p14="http://schemas.microsoft.com/office/powerpoint/2010/main" val="29993017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669E2A3-BE71-6440-9127-D0B8B7CC9739}"/>
              </a:ext>
            </a:extLst>
          </p:cNvPr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13A0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noProof="0" dirty="0"/>
              <a:t>Avoid text less than 16 points.</a:t>
            </a:r>
          </a:p>
          <a:p>
            <a:pPr lvl="0"/>
            <a:r>
              <a:rPr lang="en-US" noProof="0" dirty="0"/>
              <a:t>Always use Calibri font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453336"/>
            <a:ext cx="3860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GB"/>
              <a:t>© European Spallation Source ERIC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453336"/>
            <a:ext cx="2844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1115BC-487E-4422-894C-CB7CD3E7922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3169E67-0A12-B74D-AF26-4E88E2ACDB9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" y="346646"/>
            <a:ext cx="9518848" cy="562074"/>
          </a:xfrm>
        </p:spPr>
        <p:txBody>
          <a:bodyPr anchor="b">
            <a:noAutofit/>
          </a:bodyPr>
          <a:lstStyle>
            <a:lvl1pPr algn="l">
              <a:defRPr sz="3200" b="1" baseline="0"/>
            </a:lvl1pPr>
          </a:lstStyle>
          <a:p>
            <a:r>
              <a:rPr lang="sv-SE" noProof="0" dirty="0" err="1"/>
              <a:t>Headline</a:t>
            </a:r>
            <a:r>
              <a:rPr lang="sv-SE" noProof="0" dirty="0"/>
              <a:t>, </a:t>
            </a:r>
            <a:r>
              <a:rPr lang="sv-SE" noProof="0" dirty="0" err="1"/>
              <a:t>type</a:t>
            </a:r>
            <a:r>
              <a:rPr lang="sv-SE" noProof="0" dirty="0"/>
              <a:t> </a:t>
            </a:r>
            <a:r>
              <a:rPr lang="sv-SE" noProof="0" dirty="0" err="1"/>
              <a:t>Calibri</a:t>
            </a:r>
            <a:r>
              <a:rPr lang="sv-SE" noProof="0" dirty="0"/>
              <a:t>, </a:t>
            </a:r>
            <a:r>
              <a:rPr lang="sv-SE" noProof="0" dirty="0" err="1"/>
              <a:t>Size</a:t>
            </a:r>
            <a:r>
              <a:rPr lang="sv-SE" noProof="0" dirty="0"/>
              <a:t> 32</a:t>
            </a:r>
            <a:endParaRPr lang="en-GB" noProof="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EC61DED-7621-EB4E-8EAC-F939BC061D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5" b="16409"/>
          <a:stretch/>
        </p:blipFill>
        <p:spPr>
          <a:xfrm>
            <a:off x="10128448" y="256034"/>
            <a:ext cx="2018336" cy="894048"/>
          </a:xfrm>
          <a:prstGeom prst="rect">
            <a:avLst/>
          </a:prstGeom>
          <a:solidFill>
            <a:srgbClr val="0094CA"/>
          </a:solidFill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A616A99C-711C-4B40-89A4-39C8721F15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797780"/>
            <a:ext cx="9518848" cy="590550"/>
          </a:xfrm>
        </p:spPr>
        <p:txBody>
          <a:bodyPr>
            <a:normAutofit/>
          </a:bodyPr>
          <a:lstStyle>
            <a:lvl1pPr marL="0" indent="0">
              <a:buNone/>
              <a:defRPr lang="sv-SE" sz="2400" kern="1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sv-SE" dirty="0" err="1"/>
              <a:t>Sub</a:t>
            </a:r>
            <a:r>
              <a:rPr lang="sv-SE" dirty="0"/>
              <a:t> </a:t>
            </a:r>
            <a:r>
              <a:rPr lang="sv-SE" dirty="0" err="1"/>
              <a:t>headline</a:t>
            </a:r>
            <a:r>
              <a:rPr lang="sv-SE" dirty="0"/>
              <a:t>, </a:t>
            </a:r>
            <a:r>
              <a:rPr lang="sv-SE" dirty="0" err="1"/>
              <a:t>type</a:t>
            </a:r>
            <a:r>
              <a:rPr lang="sv-SE" dirty="0"/>
              <a:t> </a:t>
            </a:r>
            <a:r>
              <a:rPr lang="sv-SE" dirty="0" err="1"/>
              <a:t>Calibri</a:t>
            </a:r>
            <a:r>
              <a:rPr lang="sv-SE" dirty="0"/>
              <a:t>, </a:t>
            </a:r>
            <a:r>
              <a:rPr lang="sv-SE" dirty="0" err="1"/>
              <a:t>Size</a:t>
            </a:r>
            <a:r>
              <a:rPr lang="sv-SE" dirty="0"/>
              <a:t> 24</a:t>
            </a:r>
          </a:p>
        </p:txBody>
      </p:sp>
    </p:spTree>
    <p:extLst>
      <p:ext uri="{BB962C8B-B14F-4D97-AF65-F5344CB8AC3E}">
        <p14:creationId xmlns:p14="http://schemas.microsoft.com/office/powerpoint/2010/main" val="25680206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669E2A3-BE71-6440-9127-D0B8B7CC9739}"/>
              </a:ext>
            </a:extLst>
          </p:cNvPr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13A0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453336"/>
            <a:ext cx="2844800" cy="365125"/>
          </a:xfrm>
        </p:spPr>
        <p:txBody>
          <a:bodyPr anchor="b"/>
          <a:lstStyle/>
          <a:p>
            <a:fld id="{3C7D23FA-05C4-4CC1-B281-2F815585BC1C}" type="datetime1">
              <a:rPr lang="en-GB" noProof="0" smtClean="0"/>
              <a:t>10/09/2019</a:t>
            </a:fld>
            <a:endParaRPr lang="en-GB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453336"/>
            <a:ext cx="3860800" cy="365125"/>
          </a:xfrm>
        </p:spPr>
        <p:txBody>
          <a:bodyPr anchor="b"/>
          <a:lstStyle/>
          <a:p>
            <a:r>
              <a:rPr lang="en-GB" dirty="0"/>
              <a:t>© European Spallation Source ERIC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453336"/>
            <a:ext cx="2844800" cy="365125"/>
          </a:xfrm>
        </p:spPr>
        <p:txBody>
          <a:bodyPr anchor="b"/>
          <a:lstStyle/>
          <a:p>
            <a:fld id="{551115BC-487E-4422-894C-CB7CD3E79223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3169E67-0A12-B74D-AF26-4E88E2ACDB9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" y="346646"/>
            <a:ext cx="9518848" cy="562074"/>
          </a:xfrm>
        </p:spPr>
        <p:txBody>
          <a:bodyPr anchor="b">
            <a:noAutofit/>
          </a:bodyPr>
          <a:lstStyle>
            <a:lvl1pPr algn="l">
              <a:defRPr sz="3200" b="1" baseline="0"/>
            </a:lvl1pPr>
          </a:lstStyle>
          <a:p>
            <a:r>
              <a:rPr lang="sv-SE" noProof="0" dirty="0" err="1"/>
              <a:t>Headline</a:t>
            </a:r>
            <a:r>
              <a:rPr lang="sv-SE" noProof="0" dirty="0"/>
              <a:t>, </a:t>
            </a:r>
            <a:r>
              <a:rPr lang="sv-SE" noProof="0" dirty="0" err="1"/>
              <a:t>type</a:t>
            </a:r>
            <a:r>
              <a:rPr lang="sv-SE" noProof="0" dirty="0"/>
              <a:t> </a:t>
            </a:r>
            <a:r>
              <a:rPr lang="sv-SE" noProof="0" dirty="0" err="1"/>
              <a:t>Calibri</a:t>
            </a:r>
            <a:r>
              <a:rPr lang="sv-SE" noProof="0" dirty="0"/>
              <a:t>, </a:t>
            </a:r>
            <a:r>
              <a:rPr lang="sv-SE" noProof="0" dirty="0" err="1"/>
              <a:t>Size</a:t>
            </a:r>
            <a:r>
              <a:rPr lang="sv-SE" noProof="0" dirty="0"/>
              <a:t> 32</a:t>
            </a:r>
            <a:endParaRPr lang="en-GB" noProof="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EC61DED-7621-EB4E-8EAC-F939BC061D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5" b="16409"/>
          <a:stretch/>
        </p:blipFill>
        <p:spPr>
          <a:xfrm>
            <a:off x="10128448" y="256034"/>
            <a:ext cx="2018336" cy="894048"/>
          </a:xfrm>
          <a:prstGeom prst="rect">
            <a:avLst/>
          </a:prstGeom>
          <a:solidFill>
            <a:srgbClr val="0094CA"/>
          </a:solidFill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A616A99C-711C-4B40-89A4-39C8721F15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797780"/>
            <a:ext cx="9518848" cy="590550"/>
          </a:xfrm>
        </p:spPr>
        <p:txBody>
          <a:bodyPr>
            <a:normAutofit/>
          </a:bodyPr>
          <a:lstStyle>
            <a:lvl1pPr marL="0" indent="0">
              <a:buNone/>
              <a:defRPr lang="sv-SE" sz="2400" kern="1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sv-SE" dirty="0" err="1"/>
              <a:t>Sub</a:t>
            </a:r>
            <a:r>
              <a:rPr lang="sv-SE" dirty="0"/>
              <a:t> </a:t>
            </a:r>
            <a:r>
              <a:rPr lang="sv-SE" dirty="0" err="1"/>
              <a:t>headline</a:t>
            </a:r>
            <a:r>
              <a:rPr lang="sv-SE" dirty="0"/>
              <a:t>, </a:t>
            </a:r>
            <a:r>
              <a:rPr lang="sv-SE" dirty="0" err="1"/>
              <a:t>type</a:t>
            </a:r>
            <a:r>
              <a:rPr lang="sv-SE" dirty="0"/>
              <a:t> </a:t>
            </a:r>
            <a:r>
              <a:rPr lang="sv-SE" dirty="0" err="1"/>
              <a:t>Calibri</a:t>
            </a:r>
            <a:r>
              <a:rPr lang="sv-SE" dirty="0"/>
              <a:t>, </a:t>
            </a:r>
            <a:r>
              <a:rPr lang="sv-SE" dirty="0" err="1"/>
              <a:t>Size</a:t>
            </a:r>
            <a:r>
              <a:rPr lang="sv-SE" dirty="0"/>
              <a:t> 24</a:t>
            </a:r>
          </a:p>
        </p:txBody>
      </p:sp>
    </p:spTree>
    <p:extLst>
      <p:ext uri="{BB962C8B-B14F-4D97-AF65-F5344CB8AC3E}">
        <p14:creationId xmlns:p14="http://schemas.microsoft.com/office/powerpoint/2010/main" val="1895638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>
              <a:solidFill>
                <a:srgbClr val="0094CA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noProof="0"/>
              <a:t>Click to edit Master text styles</a:t>
            </a:r>
          </a:p>
          <a:p>
            <a:pPr lvl="1"/>
            <a:r>
              <a:rPr lang="sv-SE" noProof="0"/>
              <a:t>Second level</a:t>
            </a:r>
          </a:p>
          <a:p>
            <a:pPr lvl="2"/>
            <a:r>
              <a:rPr lang="sv-SE" noProof="0"/>
              <a:t>Third level</a:t>
            </a:r>
          </a:p>
          <a:p>
            <a:pPr lvl="3"/>
            <a:r>
              <a:rPr lang="sv-SE" noProof="0"/>
              <a:t>Fourth level</a:t>
            </a:r>
          </a:p>
          <a:p>
            <a:pPr lvl="4"/>
            <a:r>
              <a:rPr lang="sv-SE" noProof="0"/>
              <a:t>Fifth level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99CB0-346B-43FA-9EE6-F90C3F3BC0BA}" type="datetime1">
              <a:rPr lang="en-GB" noProof="0" smtClean="0"/>
              <a:t>10/09/2019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noProof="0" smtClean="0"/>
              <a:t>‹#›</a:t>
            </a:fld>
            <a:endParaRPr lang="en-GB" noProof="0"/>
          </a:p>
        </p:txBody>
      </p:sp>
      <p:pic>
        <p:nvPicPr>
          <p:cNvPr id="8" name="Bildobjekt 5" descr="ESS-vit-log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5345" y="319530"/>
            <a:ext cx="1827307" cy="73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0992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094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7AC81-318B-4D49-A602-9E30227C87EC}" type="datetime1">
              <a:rPr lang="sv-SE" smtClean="0"/>
              <a:t>2019-09-10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‹#›</a:t>
            </a:fld>
            <a:endParaRPr lang="sv-SE" dirty="0"/>
          </a:p>
        </p:txBody>
      </p:sp>
      <p:pic>
        <p:nvPicPr>
          <p:cNvPr id="7" name="Bildobjekt 7" descr="ESS-vit-log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4406" y="260649"/>
            <a:ext cx="2208245" cy="886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1905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800" dirty="0">
              <a:solidFill>
                <a:srgbClr val="0094CA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99CB0-346B-43FA-9EE6-F90C3F3BC0BA}" type="datetime1">
              <a:rPr lang="sv-SE" smtClean="0"/>
              <a:t>2019-09-10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‹#›</a:t>
            </a:fld>
            <a:endParaRPr lang="sv-SE" dirty="0"/>
          </a:p>
        </p:txBody>
      </p:sp>
      <p:pic>
        <p:nvPicPr>
          <p:cNvPr id="8" name="Bildobjekt 5" descr="ESS-vit-log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5344" y="319530"/>
            <a:ext cx="1827307" cy="73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1638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6"/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800" dirty="0">
              <a:solidFill>
                <a:srgbClr val="0094CA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66B7F-8271-49DA-A25A-F4BB9F476347}" type="datetime1">
              <a:rPr lang="sv-SE" smtClean="0"/>
              <a:t>2019-09-10</a:t>
            </a:fld>
            <a:endParaRPr lang="sv-S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‹#›</a:t>
            </a:fld>
            <a:endParaRPr lang="sv-SE" dirty="0"/>
          </a:p>
        </p:txBody>
      </p:sp>
      <p:pic>
        <p:nvPicPr>
          <p:cNvPr id="9" name="Bildobjekt 7" descr="ESS-vit-log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9550" y="260649"/>
            <a:ext cx="1813101" cy="727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9755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D23FA-05C4-4CC1-B281-2F815585BC1C}" type="datetime1">
              <a:rPr lang="sv-SE" smtClean="0"/>
              <a:t>2019-09-10</a:t>
            </a:fld>
            <a:endParaRPr lang="sv-S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‹#›</a:t>
            </a:fld>
            <a:endParaRPr lang="sv-SE" dirty="0"/>
          </a:p>
        </p:txBody>
      </p:sp>
      <p:sp>
        <p:nvSpPr>
          <p:cNvPr id="10" name="Rektangel 6"/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800" dirty="0">
              <a:solidFill>
                <a:srgbClr val="0094C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57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60000" y="1988841"/>
            <a:ext cx="10766987" cy="410445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rgbClr val="005B82"/>
              </a:buClr>
              <a:buSzPct val="80000"/>
              <a:buFontTx/>
              <a:buNone/>
              <a:defRPr sz="2200" baseline="0">
                <a:latin typeface="Arial" pitchFamily="34" charset="0"/>
                <a:cs typeface="Arial" pitchFamily="34" charset="0"/>
              </a:defRPr>
            </a:lvl1pPr>
            <a:lvl2pPr marL="457200" indent="0">
              <a:buClr>
                <a:srgbClr val="005B82"/>
              </a:buClr>
              <a:buSzPct val="80000"/>
              <a:buFont typeface="Wingdings" pitchFamily="2" charset="2"/>
              <a:buNone/>
              <a:defRPr sz="2200">
                <a:latin typeface="Arial" pitchFamily="34" charset="0"/>
                <a:cs typeface="Arial" pitchFamily="34" charset="0"/>
              </a:defRPr>
            </a:lvl2pPr>
            <a:lvl3pPr marL="11430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3pPr>
            <a:lvl4pPr marL="16002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4pPr>
            <a:lvl5pPr marL="20574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idx="17"/>
          </p:nvPr>
        </p:nvSpPr>
        <p:spPr>
          <a:xfrm>
            <a:off x="960000" y="1152000"/>
            <a:ext cx="9985109" cy="5760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rgbClr val="005B82"/>
              </a:buClr>
              <a:buSzPct val="80000"/>
              <a:buFontTx/>
              <a:buNone/>
              <a:defRPr sz="2800" b="1" baseline="0">
                <a:solidFill>
                  <a:srgbClr val="005B82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Clr>
                <a:srgbClr val="005B82"/>
              </a:buClr>
              <a:buSzPct val="80000"/>
              <a:buFont typeface="Wingdings" pitchFamily="2" charset="2"/>
              <a:buNone/>
              <a:defRPr sz="2200">
                <a:latin typeface="Arial" pitchFamily="34" charset="0"/>
                <a:cs typeface="Arial" pitchFamily="34" charset="0"/>
              </a:defRPr>
            </a:lvl2pPr>
            <a:lvl3pPr marL="11430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3pPr>
            <a:lvl4pPr marL="16002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4pPr>
            <a:lvl5pPr marL="20574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8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D46C839-62BA-7947-8638-3D9015D2AC0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6739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6"/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>
              <a:solidFill>
                <a:srgbClr val="0094CA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noProof="0"/>
              <a:t>Click to edit Master text styles</a:t>
            </a:r>
          </a:p>
          <a:p>
            <a:pPr lvl="1"/>
            <a:r>
              <a:rPr lang="sv-SE" noProof="0"/>
              <a:t>Second level</a:t>
            </a:r>
          </a:p>
          <a:p>
            <a:pPr lvl="2"/>
            <a:r>
              <a:rPr lang="sv-SE" noProof="0"/>
              <a:t>Third level</a:t>
            </a:r>
          </a:p>
          <a:p>
            <a:pPr lvl="3"/>
            <a:r>
              <a:rPr lang="sv-SE" noProof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noProof="0"/>
              <a:t>Click to edit Master text styles</a:t>
            </a:r>
          </a:p>
          <a:p>
            <a:pPr lvl="1"/>
            <a:r>
              <a:rPr lang="sv-SE" noProof="0"/>
              <a:t>Second level</a:t>
            </a:r>
          </a:p>
          <a:p>
            <a:pPr lvl="2"/>
            <a:r>
              <a:rPr lang="sv-SE" noProof="0"/>
              <a:t>Third level</a:t>
            </a:r>
          </a:p>
          <a:p>
            <a:pPr lvl="3"/>
            <a:r>
              <a:rPr lang="sv-SE" noProof="0"/>
              <a:t>Fourth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66B7F-8271-49DA-A25A-F4BB9F476347}" type="datetime1">
              <a:rPr lang="en-GB" noProof="0" smtClean="0"/>
              <a:t>10/09/2019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noProof="0" smtClean="0"/>
              <a:t>‹#›</a:t>
            </a:fld>
            <a:endParaRPr lang="en-GB" noProof="0"/>
          </a:p>
        </p:txBody>
      </p:sp>
      <p:pic>
        <p:nvPicPr>
          <p:cNvPr id="9" name="Bildobjekt 7" descr="ESS-vit-log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9552" y="260659"/>
            <a:ext cx="1813101" cy="727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83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sv-SE" noProof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noProof="0"/>
              <a:t>Click to edit Master text styles</a:t>
            </a:r>
          </a:p>
          <a:p>
            <a:pPr lvl="1"/>
            <a:r>
              <a:rPr lang="sv-SE" noProof="0"/>
              <a:t>Second level</a:t>
            </a:r>
          </a:p>
          <a:p>
            <a:pPr lvl="2"/>
            <a:r>
              <a:rPr lang="sv-SE" noProof="0"/>
              <a:t>Third level</a:t>
            </a:r>
          </a:p>
          <a:p>
            <a:pPr lvl="3"/>
            <a:r>
              <a:rPr lang="sv-SE" noProof="0"/>
              <a:t>Fourth level</a:t>
            </a:r>
          </a:p>
          <a:p>
            <a:pPr lvl="4"/>
            <a:r>
              <a:rPr lang="sv-SE" noProof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4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sv-SE" noProof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4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noProof="0"/>
              <a:t>Click to edit Master text styles</a:t>
            </a:r>
          </a:p>
          <a:p>
            <a:pPr lvl="1"/>
            <a:r>
              <a:rPr lang="sv-SE" noProof="0"/>
              <a:t>Second level</a:t>
            </a:r>
          </a:p>
          <a:p>
            <a:pPr lvl="2"/>
            <a:r>
              <a:rPr lang="sv-SE" noProof="0"/>
              <a:t>Third level</a:t>
            </a:r>
          </a:p>
          <a:p>
            <a:pPr lvl="3"/>
            <a:r>
              <a:rPr lang="sv-SE" noProof="0"/>
              <a:t>Fourth level</a:t>
            </a:r>
          </a:p>
          <a:p>
            <a:pPr lvl="4"/>
            <a:r>
              <a:rPr lang="sv-SE" noProof="0"/>
              <a:t>Fifth level</a:t>
            </a:r>
            <a:endParaRPr lang="en-GB" noProof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D23FA-05C4-4CC1-B281-2F815585BC1C}" type="datetime1">
              <a:rPr lang="en-GB" noProof="0" smtClean="0"/>
              <a:t>10/09/2019</a:t>
            </a:fld>
            <a:endParaRPr lang="en-GB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10" name="Rektangel 6"/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>
              <a:solidFill>
                <a:srgbClr val="0094C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740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bg>
      <p:bgPr>
        <a:solidFill>
          <a:srgbClr val="13A0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40"/>
            <a:ext cx="10363200" cy="1470025"/>
          </a:xfrm>
        </p:spPr>
        <p:txBody>
          <a:bodyPr>
            <a:normAutofit/>
          </a:bodyPr>
          <a:lstStyle>
            <a:lvl1pPr algn="ctr">
              <a:defRPr sz="2400"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257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143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715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28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85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430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00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57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/>
              <a:t>Presenter name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453348"/>
            <a:ext cx="2844800" cy="365125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ED7AC81-318B-4D49-A602-9E30227C87EC}" type="datetime1">
              <a:rPr lang="en-GB" smtClean="0"/>
              <a:pPr/>
              <a:t>10/09/2019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53348"/>
            <a:ext cx="3860800" cy="365125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© European Spallation Source ERIC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53348"/>
            <a:ext cx="2844800" cy="365125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51115BC-487E-4422-894C-CB7CD3E79223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Bildobjekt 7" descr="ESS-vit-log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4408" y="260663"/>
            <a:ext cx="2208245" cy="88605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B77A986-290F-D34E-872B-A89DF3BE59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5" b="16409"/>
          <a:stretch/>
        </p:blipFill>
        <p:spPr>
          <a:xfrm>
            <a:off x="9219144" y="260651"/>
            <a:ext cx="2972865" cy="1316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622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76DC40F-55C4-384F-A14E-20FF4C53AB90}"/>
              </a:ext>
            </a:extLst>
          </p:cNvPr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13A0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5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7D684BB-AC49-4844-95DA-6540E04D6D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5" b="16409"/>
          <a:stretch/>
        </p:blipFill>
        <p:spPr>
          <a:xfrm>
            <a:off x="10128448" y="256034"/>
            <a:ext cx="2018336" cy="894048"/>
          </a:xfrm>
          <a:prstGeom prst="rect">
            <a:avLst/>
          </a:prstGeom>
          <a:solidFill>
            <a:srgbClr val="0094CA"/>
          </a:solidFill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346646"/>
            <a:ext cx="9518848" cy="562074"/>
          </a:xfrm>
        </p:spPr>
        <p:txBody>
          <a:bodyPr lIns="90000" anchor="b">
            <a:noAutofit/>
          </a:bodyPr>
          <a:lstStyle>
            <a:lvl1pPr algn="l">
              <a:defRPr sz="2400" b="1" baseline="0"/>
            </a:lvl1pPr>
          </a:lstStyle>
          <a:p>
            <a:r>
              <a:rPr lang="sv-SE" noProof="0" dirty="0" err="1"/>
              <a:t>Headline</a:t>
            </a:r>
            <a:r>
              <a:rPr lang="sv-SE" noProof="0" dirty="0"/>
              <a:t>, </a:t>
            </a:r>
            <a:r>
              <a:rPr lang="sv-SE" noProof="0" dirty="0" err="1"/>
              <a:t>type</a:t>
            </a:r>
            <a:r>
              <a:rPr lang="sv-SE" noProof="0" dirty="0"/>
              <a:t> </a:t>
            </a:r>
            <a:r>
              <a:rPr lang="sv-SE" noProof="0" dirty="0" err="1"/>
              <a:t>Calibri</a:t>
            </a:r>
            <a:r>
              <a:rPr lang="sv-SE" noProof="0" dirty="0"/>
              <a:t>, </a:t>
            </a:r>
            <a:r>
              <a:rPr lang="sv-SE" noProof="0" dirty="0" err="1"/>
              <a:t>Size</a:t>
            </a:r>
            <a:r>
              <a:rPr lang="sv-SE" noProof="0" dirty="0"/>
              <a:t> 32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600" y="1781000"/>
            <a:ext cx="10972800" cy="4345166"/>
          </a:xfrm>
        </p:spPr>
        <p:txBody>
          <a:bodyPr lIns="90000">
            <a:noAutofit/>
          </a:bodyPr>
          <a:lstStyle>
            <a:lvl1pPr marL="257168" indent="-257168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noProof="0" dirty="0"/>
              <a:t>Avoid text less than 16 points.  Always use Calibri font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53348"/>
            <a:ext cx="3860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GB"/>
              <a:t>© European Spallation Source ERIC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53348"/>
            <a:ext cx="2844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1115BC-487E-4422-894C-CB7CD3E7922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38011E48-F5AC-104B-BB7F-6322AAB1F2D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797780"/>
            <a:ext cx="9518848" cy="590550"/>
          </a:xfrm>
        </p:spPr>
        <p:txBody>
          <a:bodyPr lIns="90000">
            <a:noAutofit/>
          </a:bodyPr>
          <a:lstStyle>
            <a:lvl1pPr marL="0" indent="0">
              <a:buNone/>
              <a:defRPr lang="sv-SE" sz="1800" kern="1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sv-SE" dirty="0" err="1"/>
              <a:t>Sub</a:t>
            </a:r>
            <a:r>
              <a:rPr lang="sv-SE" dirty="0"/>
              <a:t> </a:t>
            </a:r>
            <a:r>
              <a:rPr lang="sv-SE" dirty="0" err="1"/>
              <a:t>headline</a:t>
            </a:r>
            <a:r>
              <a:rPr lang="sv-SE" dirty="0"/>
              <a:t>, </a:t>
            </a:r>
            <a:r>
              <a:rPr lang="sv-SE" dirty="0" err="1"/>
              <a:t>type</a:t>
            </a:r>
            <a:r>
              <a:rPr lang="sv-SE" dirty="0"/>
              <a:t> </a:t>
            </a:r>
            <a:r>
              <a:rPr lang="sv-SE" dirty="0" err="1"/>
              <a:t>Calibri</a:t>
            </a:r>
            <a:r>
              <a:rPr lang="sv-SE" dirty="0"/>
              <a:t>, </a:t>
            </a:r>
            <a:r>
              <a:rPr lang="sv-SE" dirty="0" err="1"/>
              <a:t>Size</a:t>
            </a:r>
            <a:r>
              <a:rPr lang="sv-SE" dirty="0"/>
              <a:t> 24</a:t>
            </a:r>
          </a:p>
        </p:txBody>
      </p:sp>
    </p:spTree>
    <p:extLst>
      <p:ext uri="{BB962C8B-B14F-4D97-AF65-F5344CB8AC3E}">
        <p14:creationId xmlns:p14="http://schemas.microsoft.com/office/powerpoint/2010/main" val="528141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1E636088-FAD8-024C-A1D7-D74763A458C9}"/>
              </a:ext>
            </a:extLst>
          </p:cNvPr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13A0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5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09600" y="1781000"/>
            <a:ext cx="5384800" cy="4345166"/>
          </a:xfrm>
        </p:spPr>
        <p:txBody>
          <a:bodyPr/>
          <a:lstStyle>
            <a:lvl1pPr>
              <a:defRPr sz="1575"/>
            </a:lvl1pPr>
            <a:lvl2pPr>
              <a:defRPr sz="1351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en-US" noProof="0" dirty="0"/>
              <a:t>Avoid text less than 16 points.  Always use Calibri font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97600" y="1781000"/>
            <a:ext cx="5384800" cy="4345166"/>
          </a:xfrm>
        </p:spPr>
        <p:txBody>
          <a:bodyPr/>
          <a:lstStyle>
            <a:lvl1pPr>
              <a:defRPr sz="1575"/>
            </a:lvl1pPr>
            <a:lvl2pPr>
              <a:defRPr sz="1351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en-US" noProof="0" dirty="0"/>
              <a:t>Avoid text less than 16 points.  Always use Calibri font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48263"/>
            <a:ext cx="3860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GB"/>
              <a:t>© European Spallation Source ERIC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448263"/>
            <a:ext cx="2844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1115BC-487E-4422-894C-CB7CD3E79223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E7D9470-03DC-FB43-B831-D8BEB33949E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5" b="16409"/>
          <a:stretch/>
        </p:blipFill>
        <p:spPr>
          <a:xfrm>
            <a:off x="10128448" y="256034"/>
            <a:ext cx="2018336" cy="894048"/>
          </a:xfrm>
          <a:prstGeom prst="rect">
            <a:avLst/>
          </a:prstGeom>
          <a:solidFill>
            <a:srgbClr val="0094CA"/>
          </a:solidFill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51282D3D-8FD4-E041-9B14-07B58C6C3A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" y="346646"/>
            <a:ext cx="9518848" cy="562074"/>
          </a:xfrm>
        </p:spPr>
        <p:txBody>
          <a:bodyPr lIns="90000" anchor="b">
            <a:noAutofit/>
          </a:bodyPr>
          <a:lstStyle>
            <a:lvl1pPr algn="l">
              <a:defRPr sz="2400" b="1" baseline="0"/>
            </a:lvl1pPr>
          </a:lstStyle>
          <a:p>
            <a:r>
              <a:rPr lang="sv-SE" noProof="0" dirty="0" err="1"/>
              <a:t>Headline</a:t>
            </a:r>
            <a:r>
              <a:rPr lang="sv-SE" noProof="0" dirty="0"/>
              <a:t>, </a:t>
            </a:r>
            <a:r>
              <a:rPr lang="sv-SE" noProof="0" dirty="0" err="1"/>
              <a:t>type</a:t>
            </a:r>
            <a:r>
              <a:rPr lang="sv-SE" noProof="0" dirty="0"/>
              <a:t> </a:t>
            </a:r>
            <a:r>
              <a:rPr lang="sv-SE" noProof="0" dirty="0" err="1"/>
              <a:t>Calibri</a:t>
            </a:r>
            <a:r>
              <a:rPr lang="sv-SE" noProof="0" dirty="0"/>
              <a:t>, </a:t>
            </a:r>
            <a:r>
              <a:rPr lang="sv-SE" noProof="0" dirty="0" err="1"/>
              <a:t>Size</a:t>
            </a:r>
            <a:r>
              <a:rPr lang="sv-SE" noProof="0" dirty="0"/>
              <a:t> 32</a:t>
            </a:r>
            <a:endParaRPr lang="en-GB" noProof="0" dirty="0"/>
          </a:p>
        </p:txBody>
      </p:sp>
      <p:sp>
        <p:nvSpPr>
          <p:cNvPr id="16" name="Text Placeholder 16">
            <a:extLst>
              <a:ext uri="{FF2B5EF4-FFF2-40B4-BE49-F238E27FC236}">
                <a16:creationId xmlns:a16="http://schemas.microsoft.com/office/drawing/2014/main" id="{2852DFA2-0FC7-BC44-83D5-11A0ECDA594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797780"/>
            <a:ext cx="9518848" cy="590550"/>
          </a:xfrm>
        </p:spPr>
        <p:txBody>
          <a:bodyPr lIns="90000">
            <a:noAutofit/>
          </a:bodyPr>
          <a:lstStyle>
            <a:lvl1pPr marL="0" indent="0">
              <a:buNone/>
              <a:defRPr lang="sv-SE" sz="1800" kern="1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sv-SE" dirty="0" err="1"/>
              <a:t>Sub</a:t>
            </a:r>
            <a:r>
              <a:rPr lang="sv-SE" dirty="0"/>
              <a:t> </a:t>
            </a:r>
            <a:r>
              <a:rPr lang="sv-SE" dirty="0" err="1"/>
              <a:t>headline</a:t>
            </a:r>
            <a:r>
              <a:rPr lang="sv-SE" dirty="0"/>
              <a:t>, </a:t>
            </a:r>
            <a:r>
              <a:rPr lang="sv-SE" dirty="0" err="1"/>
              <a:t>type</a:t>
            </a:r>
            <a:r>
              <a:rPr lang="sv-SE" dirty="0"/>
              <a:t> </a:t>
            </a:r>
            <a:r>
              <a:rPr lang="sv-SE" dirty="0" err="1"/>
              <a:t>Calibri</a:t>
            </a:r>
            <a:r>
              <a:rPr lang="sv-SE" dirty="0"/>
              <a:t>, </a:t>
            </a:r>
            <a:r>
              <a:rPr lang="sv-SE" dirty="0" err="1"/>
              <a:t>Size</a:t>
            </a:r>
            <a:r>
              <a:rPr lang="sv-SE" dirty="0"/>
              <a:t> 24</a:t>
            </a:r>
          </a:p>
        </p:txBody>
      </p:sp>
    </p:spTree>
    <p:extLst>
      <p:ext uri="{BB962C8B-B14F-4D97-AF65-F5344CB8AC3E}">
        <p14:creationId xmlns:p14="http://schemas.microsoft.com/office/powerpoint/2010/main" val="4030560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669E2A3-BE71-6440-9127-D0B8B7CC9739}"/>
              </a:ext>
            </a:extLst>
          </p:cNvPr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13A0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5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351" b="1"/>
            </a:lvl1pPr>
            <a:lvl2pPr marL="257168" indent="0">
              <a:buNone/>
              <a:defRPr sz="1125" b="1"/>
            </a:lvl2pPr>
            <a:lvl3pPr marL="514338" indent="0">
              <a:buNone/>
              <a:defRPr sz="1013" b="1"/>
            </a:lvl3pPr>
            <a:lvl4pPr marL="771506" indent="0">
              <a:buNone/>
              <a:defRPr sz="900" b="1"/>
            </a:lvl4pPr>
            <a:lvl5pPr marL="1028674" indent="0">
              <a:buNone/>
              <a:defRPr sz="900" b="1"/>
            </a:lvl5pPr>
            <a:lvl6pPr marL="1285843" indent="0">
              <a:buNone/>
              <a:defRPr sz="900" b="1"/>
            </a:lvl6pPr>
            <a:lvl7pPr marL="1543012" indent="0">
              <a:buNone/>
              <a:defRPr sz="900" b="1"/>
            </a:lvl7pPr>
            <a:lvl8pPr marL="1800180" indent="0">
              <a:buNone/>
              <a:defRPr sz="900" b="1"/>
            </a:lvl8pPr>
            <a:lvl9pPr marL="2057349" indent="0">
              <a:buNone/>
              <a:defRPr sz="9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351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noProof="0" dirty="0"/>
              <a:t>Avoid text less than 16 points.</a:t>
            </a:r>
          </a:p>
          <a:p>
            <a:pPr lvl="0"/>
            <a:r>
              <a:rPr lang="en-US" noProof="0" dirty="0"/>
              <a:t>Always use Calibri font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7" y="1535113"/>
            <a:ext cx="5389033" cy="639762"/>
          </a:xfrm>
        </p:spPr>
        <p:txBody>
          <a:bodyPr anchor="b"/>
          <a:lstStyle>
            <a:lvl1pPr marL="0" indent="0">
              <a:buNone/>
              <a:defRPr sz="1351" b="1"/>
            </a:lvl1pPr>
            <a:lvl2pPr marL="257168" indent="0">
              <a:buNone/>
              <a:defRPr sz="1125" b="1"/>
            </a:lvl2pPr>
            <a:lvl3pPr marL="514338" indent="0">
              <a:buNone/>
              <a:defRPr sz="1013" b="1"/>
            </a:lvl3pPr>
            <a:lvl4pPr marL="771506" indent="0">
              <a:buNone/>
              <a:defRPr sz="900" b="1"/>
            </a:lvl4pPr>
            <a:lvl5pPr marL="1028674" indent="0">
              <a:buNone/>
              <a:defRPr sz="900" b="1"/>
            </a:lvl5pPr>
            <a:lvl6pPr marL="1285843" indent="0">
              <a:buNone/>
              <a:defRPr sz="900" b="1"/>
            </a:lvl6pPr>
            <a:lvl7pPr marL="1543012" indent="0">
              <a:buNone/>
              <a:defRPr sz="900" b="1"/>
            </a:lvl7pPr>
            <a:lvl8pPr marL="1800180" indent="0">
              <a:buNone/>
              <a:defRPr sz="900" b="1"/>
            </a:lvl8pPr>
            <a:lvl9pPr marL="2057349" indent="0">
              <a:buNone/>
              <a:defRPr sz="9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7" y="2174875"/>
            <a:ext cx="5389033" cy="3951288"/>
          </a:xfrm>
        </p:spPr>
        <p:txBody>
          <a:bodyPr/>
          <a:lstStyle>
            <a:lvl1pPr>
              <a:defRPr sz="1351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453348"/>
            <a:ext cx="3860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GB"/>
              <a:t>© European Spallation Source ERIC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453348"/>
            <a:ext cx="2844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1115BC-487E-4422-894C-CB7CD3E7922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3169E67-0A12-B74D-AF26-4E88E2ACDB9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" y="346646"/>
            <a:ext cx="9518848" cy="562074"/>
          </a:xfrm>
        </p:spPr>
        <p:txBody>
          <a:bodyPr anchor="b">
            <a:noAutofit/>
          </a:bodyPr>
          <a:lstStyle>
            <a:lvl1pPr algn="l">
              <a:defRPr sz="2400" b="1" baseline="0"/>
            </a:lvl1pPr>
          </a:lstStyle>
          <a:p>
            <a:r>
              <a:rPr lang="sv-SE" noProof="0" dirty="0" err="1"/>
              <a:t>Headline</a:t>
            </a:r>
            <a:r>
              <a:rPr lang="sv-SE" noProof="0" dirty="0"/>
              <a:t>, </a:t>
            </a:r>
            <a:r>
              <a:rPr lang="sv-SE" noProof="0" dirty="0" err="1"/>
              <a:t>type</a:t>
            </a:r>
            <a:r>
              <a:rPr lang="sv-SE" noProof="0" dirty="0"/>
              <a:t> </a:t>
            </a:r>
            <a:r>
              <a:rPr lang="sv-SE" noProof="0" dirty="0" err="1"/>
              <a:t>Calibri</a:t>
            </a:r>
            <a:r>
              <a:rPr lang="sv-SE" noProof="0" dirty="0"/>
              <a:t>, </a:t>
            </a:r>
            <a:r>
              <a:rPr lang="sv-SE" noProof="0" dirty="0" err="1"/>
              <a:t>Size</a:t>
            </a:r>
            <a:r>
              <a:rPr lang="sv-SE" noProof="0" dirty="0"/>
              <a:t> 32</a:t>
            </a:r>
            <a:endParaRPr lang="en-GB" noProof="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EC61DED-7621-EB4E-8EAC-F939BC061D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5" b="16409"/>
          <a:stretch/>
        </p:blipFill>
        <p:spPr>
          <a:xfrm>
            <a:off x="10128448" y="256034"/>
            <a:ext cx="2018336" cy="894048"/>
          </a:xfrm>
          <a:prstGeom prst="rect">
            <a:avLst/>
          </a:prstGeom>
          <a:solidFill>
            <a:srgbClr val="0094CA"/>
          </a:solidFill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A616A99C-711C-4B40-89A4-39C8721F15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797780"/>
            <a:ext cx="9518848" cy="590550"/>
          </a:xfrm>
        </p:spPr>
        <p:txBody>
          <a:bodyPr>
            <a:normAutofit/>
          </a:bodyPr>
          <a:lstStyle>
            <a:lvl1pPr marL="0" indent="0">
              <a:buNone/>
              <a:defRPr lang="sv-SE" sz="1800" kern="1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sv-SE" dirty="0" err="1"/>
              <a:t>Sub</a:t>
            </a:r>
            <a:r>
              <a:rPr lang="sv-SE" dirty="0"/>
              <a:t> </a:t>
            </a:r>
            <a:r>
              <a:rPr lang="sv-SE" dirty="0" err="1"/>
              <a:t>headline</a:t>
            </a:r>
            <a:r>
              <a:rPr lang="sv-SE" dirty="0"/>
              <a:t>, </a:t>
            </a:r>
            <a:r>
              <a:rPr lang="sv-SE" dirty="0" err="1"/>
              <a:t>type</a:t>
            </a:r>
            <a:r>
              <a:rPr lang="sv-SE" dirty="0"/>
              <a:t> </a:t>
            </a:r>
            <a:r>
              <a:rPr lang="sv-SE" dirty="0" err="1"/>
              <a:t>Calibri</a:t>
            </a:r>
            <a:r>
              <a:rPr lang="sv-SE" dirty="0"/>
              <a:t>, </a:t>
            </a:r>
            <a:r>
              <a:rPr lang="sv-SE" dirty="0" err="1"/>
              <a:t>Size</a:t>
            </a:r>
            <a:r>
              <a:rPr lang="sv-SE" dirty="0"/>
              <a:t> 24</a:t>
            </a:r>
          </a:p>
        </p:txBody>
      </p:sp>
    </p:spTree>
    <p:extLst>
      <p:ext uri="{BB962C8B-B14F-4D97-AF65-F5344CB8AC3E}">
        <p14:creationId xmlns:p14="http://schemas.microsoft.com/office/powerpoint/2010/main" val="3625496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669E2A3-BE71-6440-9127-D0B8B7CC9739}"/>
              </a:ext>
            </a:extLst>
          </p:cNvPr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13A0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51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453348"/>
            <a:ext cx="2844800" cy="365125"/>
          </a:xfrm>
        </p:spPr>
        <p:txBody>
          <a:bodyPr anchor="b"/>
          <a:lstStyle/>
          <a:p>
            <a:fld id="{3C7D23FA-05C4-4CC1-B281-2F815585BC1C}" type="datetime1">
              <a:rPr lang="en-GB" noProof="0" smtClean="0"/>
              <a:t>10/09/2019</a:t>
            </a:fld>
            <a:endParaRPr lang="en-GB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453348"/>
            <a:ext cx="3860800" cy="365125"/>
          </a:xfrm>
        </p:spPr>
        <p:txBody>
          <a:bodyPr anchor="b"/>
          <a:lstStyle/>
          <a:p>
            <a:r>
              <a:rPr lang="en-GB" dirty="0"/>
              <a:t>© European Spallation Source ERIC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453348"/>
            <a:ext cx="2844800" cy="365125"/>
          </a:xfrm>
        </p:spPr>
        <p:txBody>
          <a:bodyPr anchor="b"/>
          <a:lstStyle/>
          <a:p>
            <a:fld id="{551115BC-487E-4422-894C-CB7CD3E79223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3169E67-0A12-B74D-AF26-4E88E2ACDB9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" y="346646"/>
            <a:ext cx="9518848" cy="562074"/>
          </a:xfrm>
        </p:spPr>
        <p:txBody>
          <a:bodyPr anchor="b">
            <a:noAutofit/>
          </a:bodyPr>
          <a:lstStyle>
            <a:lvl1pPr algn="l">
              <a:defRPr sz="2400" b="1" baseline="0"/>
            </a:lvl1pPr>
          </a:lstStyle>
          <a:p>
            <a:r>
              <a:rPr lang="sv-SE" noProof="0" dirty="0" err="1"/>
              <a:t>Headline</a:t>
            </a:r>
            <a:r>
              <a:rPr lang="sv-SE" noProof="0" dirty="0"/>
              <a:t>, </a:t>
            </a:r>
            <a:r>
              <a:rPr lang="sv-SE" noProof="0" dirty="0" err="1"/>
              <a:t>type</a:t>
            </a:r>
            <a:r>
              <a:rPr lang="sv-SE" noProof="0" dirty="0"/>
              <a:t> </a:t>
            </a:r>
            <a:r>
              <a:rPr lang="sv-SE" noProof="0" dirty="0" err="1"/>
              <a:t>Calibri</a:t>
            </a:r>
            <a:r>
              <a:rPr lang="sv-SE" noProof="0" dirty="0"/>
              <a:t>, </a:t>
            </a:r>
            <a:r>
              <a:rPr lang="sv-SE" noProof="0" dirty="0" err="1"/>
              <a:t>Size</a:t>
            </a:r>
            <a:r>
              <a:rPr lang="sv-SE" noProof="0" dirty="0"/>
              <a:t> 32</a:t>
            </a:r>
            <a:endParaRPr lang="en-GB" noProof="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EC61DED-7621-EB4E-8EAC-F939BC061D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5" b="16409"/>
          <a:stretch/>
        </p:blipFill>
        <p:spPr>
          <a:xfrm>
            <a:off x="10128448" y="256034"/>
            <a:ext cx="2018336" cy="894048"/>
          </a:xfrm>
          <a:prstGeom prst="rect">
            <a:avLst/>
          </a:prstGeom>
          <a:solidFill>
            <a:srgbClr val="0094CA"/>
          </a:solidFill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A616A99C-711C-4B40-89A4-39C8721F15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797780"/>
            <a:ext cx="9518848" cy="590550"/>
          </a:xfrm>
        </p:spPr>
        <p:txBody>
          <a:bodyPr>
            <a:normAutofit/>
          </a:bodyPr>
          <a:lstStyle>
            <a:lvl1pPr marL="0" indent="0">
              <a:buNone/>
              <a:defRPr lang="sv-SE" sz="1800" kern="1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sv-SE" dirty="0" err="1"/>
              <a:t>Sub</a:t>
            </a:r>
            <a:r>
              <a:rPr lang="sv-SE" dirty="0"/>
              <a:t> </a:t>
            </a:r>
            <a:r>
              <a:rPr lang="sv-SE" dirty="0" err="1"/>
              <a:t>headline</a:t>
            </a:r>
            <a:r>
              <a:rPr lang="sv-SE" dirty="0"/>
              <a:t>, </a:t>
            </a:r>
            <a:r>
              <a:rPr lang="sv-SE" dirty="0" err="1"/>
              <a:t>type</a:t>
            </a:r>
            <a:r>
              <a:rPr lang="sv-SE" dirty="0"/>
              <a:t> </a:t>
            </a:r>
            <a:r>
              <a:rPr lang="sv-SE" dirty="0" err="1"/>
              <a:t>Calibri</a:t>
            </a:r>
            <a:r>
              <a:rPr lang="sv-SE" dirty="0"/>
              <a:t>, </a:t>
            </a:r>
            <a:r>
              <a:rPr lang="sv-SE" dirty="0" err="1"/>
              <a:t>Size</a:t>
            </a:r>
            <a:r>
              <a:rPr lang="sv-SE" dirty="0"/>
              <a:t> 24</a:t>
            </a:r>
          </a:p>
        </p:txBody>
      </p:sp>
    </p:spTree>
    <p:extLst>
      <p:ext uri="{BB962C8B-B14F-4D97-AF65-F5344CB8AC3E}">
        <p14:creationId xmlns:p14="http://schemas.microsoft.com/office/powerpoint/2010/main" val="3858792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5188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6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3233B-D569-4A6E-878F-CDE152514C47}" type="datetime1">
              <a:rPr lang="en-GB" noProof="0" smtClean="0"/>
              <a:t>10/09/2019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6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6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115BC-487E-4422-894C-CB7CD3E79223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806408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</p:sldLayoutIdLst>
  <p:hf hdr="0" ftr="0" dt="0"/>
  <p:txStyles>
    <p:titleStyle>
      <a:lvl1pPr algn="l" defTabSz="914377" rtl="0" eaLnBrk="1" latinLnBrk="0" hangingPunct="1">
        <a:spcBef>
          <a:spcPct val="0"/>
        </a:spcBef>
        <a:buNone/>
        <a:defRPr sz="3200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914377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5188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noProof="0"/>
              <a:t>Klicka här för att ändra format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3233B-D569-4A6E-878F-CDE152514C47}" type="datetime1">
              <a:rPr lang="en-GB" noProof="0" smtClean="0"/>
              <a:t>10/09/2019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115BC-487E-4422-894C-CB7CD3E79223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754276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</p:sldLayoutIdLst>
  <p:hf hdr="0" ftr="0" dt="0"/>
  <p:txStyles>
    <p:titleStyle>
      <a:lvl1pPr algn="l" defTabSz="514338" rtl="0" eaLnBrk="1" latinLnBrk="0" hangingPunct="1">
        <a:spcBef>
          <a:spcPct val="0"/>
        </a:spcBef>
        <a:buNone/>
        <a:defRPr sz="1800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92877" indent="-192877" algn="l" defTabSz="514338" rtl="0" eaLnBrk="1" latinLnBrk="0" hangingPunct="1">
        <a:spcBef>
          <a:spcPct val="20000"/>
        </a:spcBef>
        <a:buFont typeface="Arial" panose="020B0604020202020204" pitchFamily="34" charset="0"/>
        <a:buChar char="•"/>
        <a:defRPr sz="1575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17900" indent="-160731" algn="l" defTabSz="514338" rtl="0" eaLnBrk="1" latinLnBrk="0" hangingPunct="1">
        <a:spcBef>
          <a:spcPct val="20000"/>
        </a:spcBef>
        <a:buFont typeface="Arial" panose="020B0604020202020204" pitchFamily="34" charset="0"/>
        <a:buChar char="–"/>
        <a:defRPr sz="1351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42923" indent="-128585" algn="l" defTabSz="514338" rtl="0" eaLnBrk="1" latinLnBrk="0" hangingPunct="1">
        <a:spcBef>
          <a:spcPct val="20000"/>
        </a:spcBef>
        <a:buFont typeface="Arial" panose="020B0604020202020204" pitchFamily="34" charset="0"/>
        <a:buChar char="•"/>
        <a:defRPr sz="1125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900091" indent="-128585" algn="l" defTabSz="514338" rtl="0" eaLnBrk="1" latinLnBrk="0" hangingPunct="1">
        <a:spcBef>
          <a:spcPct val="20000"/>
        </a:spcBef>
        <a:buFont typeface="Arial" panose="020B0604020202020204" pitchFamily="34" charset="0"/>
        <a:buChar char="–"/>
        <a:defRPr sz="1013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157259" indent="-128585" algn="l" defTabSz="514338" rtl="0" eaLnBrk="1" latinLnBrk="0" hangingPunct="1">
        <a:spcBef>
          <a:spcPct val="20000"/>
        </a:spcBef>
        <a:buFont typeface="Arial" panose="020B0604020202020204" pitchFamily="34" charset="0"/>
        <a:buChar char="»"/>
        <a:defRPr sz="1125" kern="1200">
          <a:solidFill>
            <a:schemeClr val="tx1"/>
          </a:solidFill>
          <a:latin typeface="+mn-lt"/>
          <a:ea typeface="+mn-ea"/>
          <a:cs typeface="+mn-cs"/>
        </a:defRPr>
      </a:lvl5pPr>
      <a:lvl6pPr marL="1414427" indent="-128585" algn="l" defTabSz="514338" rtl="0" eaLnBrk="1" latinLnBrk="0" hangingPunct="1">
        <a:spcBef>
          <a:spcPct val="20000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6pPr>
      <a:lvl7pPr marL="1671597" indent="-128585" algn="l" defTabSz="514338" rtl="0" eaLnBrk="1" latinLnBrk="0" hangingPunct="1">
        <a:spcBef>
          <a:spcPct val="20000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7pPr>
      <a:lvl8pPr marL="1928765" indent="-128585" algn="l" defTabSz="514338" rtl="0" eaLnBrk="1" latinLnBrk="0" hangingPunct="1">
        <a:spcBef>
          <a:spcPct val="20000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8pPr>
      <a:lvl9pPr marL="2185933" indent="-128585" algn="l" defTabSz="514338" rtl="0" eaLnBrk="1" latinLnBrk="0" hangingPunct="1">
        <a:spcBef>
          <a:spcPct val="20000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514338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68" algn="l" defTabSz="514338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38" algn="l" defTabSz="514338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06" algn="l" defTabSz="514338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674" algn="l" defTabSz="514338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43" algn="l" defTabSz="514338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12" algn="l" defTabSz="514338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180" algn="l" defTabSz="514338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349" algn="l" defTabSz="514338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5188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noProof="0"/>
              <a:t>Klicka här för att ändra format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3233B-D569-4A6E-878F-CDE152514C47}" type="datetime1">
              <a:rPr lang="en-GB" noProof="0" smtClean="0"/>
              <a:t>10/09/2019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115BC-487E-4422-894C-CB7CD3E79223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952126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ftr="0" dt="0"/>
  <p:txStyles>
    <p:titleStyle>
      <a:lvl1pPr algn="l" defTabSz="514338" rtl="0" eaLnBrk="1" latinLnBrk="0" hangingPunct="1">
        <a:spcBef>
          <a:spcPct val="0"/>
        </a:spcBef>
        <a:buNone/>
        <a:defRPr sz="1800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92877" indent="-192877" algn="l" defTabSz="514338" rtl="0" eaLnBrk="1" latinLnBrk="0" hangingPunct="1">
        <a:spcBef>
          <a:spcPct val="20000"/>
        </a:spcBef>
        <a:buFont typeface="Arial" panose="020B0604020202020204" pitchFamily="34" charset="0"/>
        <a:buChar char="•"/>
        <a:defRPr sz="1575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17900" indent="-160731" algn="l" defTabSz="514338" rtl="0" eaLnBrk="1" latinLnBrk="0" hangingPunct="1">
        <a:spcBef>
          <a:spcPct val="20000"/>
        </a:spcBef>
        <a:buFont typeface="Arial" panose="020B0604020202020204" pitchFamily="34" charset="0"/>
        <a:buChar char="–"/>
        <a:defRPr sz="1351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42923" indent="-128585" algn="l" defTabSz="514338" rtl="0" eaLnBrk="1" latinLnBrk="0" hangingPunct="1">
        <a:spcBef>
          <a:spcPct val="20000"/>
        </a:spcBef>
        <a:buFont typeface="Arial" panose="020B0604020202020204" pitchFamily="34" charset="0"/>
        <a:buChar char="•"/>
        <a:defRPr sz="1125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900091" indent="-128585" algn="l" defTabSz="514338" rtl="0" eaLnBrk="1" latinLnBrk="0" hangingPunct="1">
        <a:spcBef>
          <a:spcPct val="20000"/>
        </a:spcBef>
        <a:buFont typeface="Arial" panose="020B0604020202020204" pitchFamily="34" charset="0"/>
        <a:buChar char="–"/>
        <a:defRPr sz="1013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157259" indent="-128585" algn="l" defTabSz="514338" rtl="0" eaLnBrk="1" latinLnBrk="0" hangingPunct="1">
        <a:spcBef>
          <a:spcPct val="20000"/>
        </a:spcBef>
        <a:buFont typeface="Arial" panose="020B0604020202020204" pitchFamily="34" charset="0"/>
        <a:buChar char="»"/>
        <a:defRPr sz="1125" kern="1200">
          <a:solidFill>
            <a:schemeClr val="tx1"/>
          </a:solidFill>
          <a:latin typeface="+mn-lt"/>
          <a:ea typeface="+mn-ea"/>
          <a:cs typeface="+mn-cs"/>
        </a:defRPr>
      </a:lvl5pPr>
      <a:lvl6pPr marL="1414427" indent="-128585" algn="l" defTabSz="514338" rtl="0" eaLnBrk="1" latinLnBrk="0" hangingPunct="1">
        <a:spcBef>
          <a:spcPct val="20000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6pPr>
      <a:lvl7pPr marL="1671597" indent="-128585" algn="l" defTabSz="514338" rtl="0" eaLnBrk="1" latinLnBrk="0" hangingPunct="1">
        <a:spcBef>
          <a:spcPct val="20000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7pPr>
      <a:lvl8pPr marL="1928765" indent="-128585" algn="l" defTabSz="514338" rtl="0" eaLnBrk="1" latinLnBrk="0" hangingPunct="1">
        <a:spcBef>
          <a:spcPct val="20000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8pPr>
      <a:lvl9pPr marL="2185933" indent="-128585" algn="l" defTabSz="514338" rtl="0" eaLnBrk="1" latinLnBrk="0" hangingPunct="1">
        <a:spcBef>
          <a:spcPct val="20000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514338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68" algn="l" defTabSz="514338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38" algn="l" defTabSz="514338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06" algn="l" defTabSz="514338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674" algn="l" defTabSz="514338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43" algn="l" defTabSz="514338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12" algn="l" defTabSz="514338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180" algn="l" defTabSz="514338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349" algn="l" defTabSz="514338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5188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noProof="0"/>
              <a:t>Klicka här för att ändra format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3233B-D569-4A6E-878F-CDE152514C47}" type="datetime1">
              <a:rPr lang="en-GB" noProof="0" smtClean="0"/>
              <a:t>10/09/2019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115BC-487E-4422-894C-CB7CD3E79223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107115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hf hdr="0" ftr="0" dt="0"/>
  <p:txStyles>
    <p:titleStyle>
      <a:lvl1pPr algn="l" defTabSz="685800" rtl="0" eaLnBrk="1" latinLnBrk="0" hangingPunct="1">
        <a:spcBef>
          <a:spcPct val="0"/>
        </a:spcBef>
        <a:buNone/>
        <a:defRPr sz="2400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35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5188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v-S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3233B-D569-4A6E-878F-CDE152514C47}" type="datetime1">
              <a:rPr lang="sv-SE" smtClean="0"/>
              <a:t>2019-09-10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115BC-487E-4422-894C-CB7CD3E79223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35364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 baseline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 baseline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 baseline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 baseline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18" Type="http://schemas.openxmlformats.org/officeDocument/2006/relationships/image" Target="../media/image25.gif"/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12" Type="http://schemas.openxmlformats.org/officeDocument/2006/relationships/image" Target="../media/image20.png"/><Relationship Id="rId17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23.gif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11" Type="http://schemas.openxmlformats.org/officeDocument/2006/relationships/image" Target="../media/image19.png"/><Relationship Id="rId5" Type="http://schemas.openxmlformats.org/officeDocument/2006/relationships/image" Target="../media/image13.jpeg"/><Relationship Id="rId15" Type="http://schemas.microsoft.com/office/2007/relationships/hdphoto" Target="../media/hdphoto1.wdp"/><Relationship Id="rId10" Type="http://schemas.openxmlformats.org/officeDocument/2006/relationships/image" Target="../media/image18.png"/><Relationship Id="rId19" Type="http://schemas.openxmlformats.org/officeDocument/2006/relationships/image" Target="../media/image26.png"/><Relationship Id="rId4" Type="http://schemas.openxmlformats.org/officeDocument/2006/relationships/image" Target="../media/image12.gif"/><Relationship Id="rId9" Type="http://schemas.openxmlformats.org/officeDocument/2006/relationships/image" Target="../media/image17.jpeg"/><Relationship Id="rId1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Relationship Id="rId9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53.e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6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4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1601373"/>
            <a:ext cx="7772400" cy="2115667"/>
          </a:xfrm>
        </p:spPr>
        <p:txBody>
          <a:bodyPr>
            <a:noAutofit/>
          </a:bodyPr>
          <a:lstStyle/>
          <a:p>
            <a:pPr algn="ctr"/>
            <a:r>
              <a:rPr lang="en-GB" sz="4000" dirty="0"/>
              <a:t>Installation et </a:t>
            </a:r>
            <a:r>
              <a:rPr lang="en-GB" sz="4000" dirty="0" err="1"/>
              <a:t>mise</a:t>
            </a:r>
            <a:r>
              <a:rPr lang="en-GB" sz="4000" dirty="0"/>
              <a:t> </a:t>
            </a:r>
            <a:r>
              <a:rPr lang="en-GB" sz="4000" dirty="0" err="1"/>
              <a:t>en</a:t>
            </a:r>
            <a:r>
              <a:rPr lang="en-GB" sz="4000" dirty="0"/>
              <a:t> service du </a:t>
            </a:r>
            <a:r>
              <a:rPr lang="en-GB" sz="4000" dirty="0" err="1"/>
              <a:t>système</a:t>
            </a:r>
            <a:r>
              <a:rPr lang="en-GB" sz="4000" dirty="0"/>
              <a:t> </a:t>
            </a:r>
            <a:r>
              <a:rPr lang="en-GB" sz="4000" dirty="0" err="1"/>
              <a:t>cryogénique</a:t>
            </a:r>
            <a:r>
              <a:rPr lang="en-GB" sz="4000" dirty="0"/>
              <a:t> de </a:t>
            </a:r>
            <a:r>
              <a:rPr lang="en-GB" sz="4000" dirty="0" err="1"/>
              <a:t>l’ESS</a:t>
            </a:r>
            <a:endParaRPr lang="en-GB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95600" y="4102224"/>
            <a:ext cx="6400800" cy="1270992"/>
          </a:xfrm>
        </p:spPr>
        <p:txBody>
          <a:bodyPr>
            <a:no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Romain Goncalves</a:t>
            </a:r>
          </a:p>
          <a:p>
            <a:r>
              <a:rPr lang="en-GB" sz="2000" dirty="0">
                <a:solidFill>
                  <a:schemeClr val="bg1"/>
                </a:solidFill>
              </a:rPr>
              <a:t>Cryogenic operator, ESS</a:t>
            </a:r>
          </a:p>
          <a:p>
            <a:r>
              <a:rPr lang="en-GB" sz="2000" dirty="0">
                <a:solidFill>
                  <a:schemeClr val="bg1"/>
                </a:solidFill>
              </a:rPr>
              <a:t>16-18 </a:t>
            </a:r>
            <a:r>
              <a:rPr lang="en-GB" sz="2000" dirty="0" err="1">
                <a:solidFill>
                  <a:schemeClr val="bg1"/>
                </a:solidFill>
              </a:rPr>
              <a:t>septembre</a:t>
            </a:r>
            <a:r>
              <a:rPr lang="en-GB" sz="2000" dirty="0">
                <a:solidFill>
                  <a:schemeClr val="bg1"/>
                </a:solidFill>
              </a:rPr>
              <a:t> 2019 @ CERN</a:t>
            </a:r>
          </a:p>
        </p:txBody>
      </p:sp>
      <p:sp>
        <p:nvSpPr>
          <p:cNvPr id="4" name="Rectangle 3"/>
          <p:cNvSpPr/>
          <p:nvPr/>
        </p:nvSpPr>
        <p:spPr>
          <a:xfrm>
            <a:off x="3810000" y="5949280"/>
            <a:ext cx="4572000" cy="38779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GB" sz="1600" dirty="0">
                <a:solidFill>
                  <a:srgbClr val="FFFFFF"/>
                </a:solidFill>
              </a:rPr>
              <a:t>www.europeanspallationsource.se</a:t>
            </a:r>
          </a:p>
        </p:txBody>
      </p:sp>
    </p:spTree>
    <p:extLst>
      <p:ext uri="{BB962C8B-B14F-4D97-AF65-F5344CB8AC3E}">
        <p14:creationId xmlns:p14="http://schemas.microsoft.com/office/powerpoint/2010/main" val="139461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Sommaire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AutoNum type="arabicParenR"/>
            </a:pPr>
            <a:endParaRPr lang="sv-SE" sz="2000" dirty="0"/>
          </a:p>
          <a:p>
            <a:pPr>
              <a:spcBef>
                <a:spcPts val="480"/>
              </a:spcBef>
              <a:spcAft>
                <a:spcPts val="1200"/>
              </a:spcAft>
              <a:buFont typeface="Arial" panose="020B0604020202020204" pitchFamily="34" charset="0"/>
              <a:buAutoNum type="arabicParenR"/>
            </a:pPr>
            <a:r>
              <a:rPr lang="sv-SE" dirty="0" err="1" smtClean="0">
                <a:solidFill>
                  <a:schemeClr val="bg1">
                    <a:lumMod val="50000"/>
                  </a:schemeClr>
                </a:solidFill>
              </a:rPr>
              <a:t>Vue</a:t>
            </a:r>
            <a:r>
              <a:rPr lang="sv-SE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v-SE" dirty="0" err="1" smtClean="0">
                <a:solidFill>
                  <a:schemeClr val="bg1">
                    <a:lumMod val="50000"/>
                  </a:schemeClr>
                </a:solidFill>
              </a:rPr>
              <a:t>d’ensemble</a:t>
            </a:r>
            <a:endParaRPr lang="sv-SE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ts val="480"/>
              </a:spcBef>
              <a:spcAft>
                <a:spcPts val="1200"/>
              </a:spcAft>
              <a:buFont typeface="Arial" panose="020B0604020202020204" pitchFamily="34" charset="0"/>
              <a:buAutoNum type="arabicParenR"/>
            </a:pPr>
            <a:r>
              <a:rPr lang="sv-SE" dirty="0" err="1" smtClean="0">
                <a:solidFill>
                  <a:schemeClr val="bg1">
                    <a:lumMod val="50000"/>
                  </a:schemeClr>
                </a:solidFill>
              </a:rPr>
              <a:t>Fournisseurs</a:t>
            </a:r>
            <a:r>
              <a:rPr lang="sv-SE" dirty="0" smtClean="0">
                <a:solidFill>
                  <a:schemeClr val="bg1">
                    <a:lumMod val="50000"/>
                  </a:schemeClr>
                </a:solidFill>
              </a:rPr>
              <a:t> and </a:t>
            </a:r>
            <a:r>
              <a:rPr lang="sv-SE" dirty="0" err="1" smtClean="0">
                <a:solidFill>
                  <a:schemeClr val="bg1">
                    <a:lumMod val="50000"/>
                  </a:schemeClr>
                </a:solidFill>
              </a:rPr>
              <a:t>partenaires</a:t>
            </a:r>
            <a:endParaRPr lang="sv-SE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ts val="480"/>
              </a:spcBef>
              <a:spcAft>
                <a:spcPts val="1200"/>
              </a:spcAft>
              <a:buFont typeface="Arial" panose="020B0604020202020204" pitchFamily="34" charset="0"/>
              <a:buAutoNum type="arabicParenR"/>
            </a:pPr>
            <a:r>
              <a:rPr lang="sv-SE" dirty="0" smtClean="0"/>
              <a:t>Groupe </a:t>
            </a:r>
            <a:r>
              <a:rPr lang="sv-SE" dirty="0" err="1" smtClean="0"/>
              <a:t>Cryo</a:t>
            </a:r>
            <a:endParaRPr lang="sv-SE" dirty="0" smtClean="0"/>
          </a:p>
          <a:p>
            <a:pPr>
              <a:spcBef>
                <a:spcPts val="480"/>
              </a:spcBef>
              <a:spcAft>
                <a:spcPts val="1200"/>
              </a:spcAft>
              <a:buFont typeface="Arial" panose="020B0604020202020204" pitchFamily="34" charset="0"/>
              <a:buAutoNum type="arabicParenR"/>
            </a:pPr>
            <a:r>
              <a:rPr lang="sv-SE" dirty="0">
                <a:solidFill>
                  <a:schemeClr val="bg1">
                    <a:lumMod val="50000"/>
                  </a:schemeClr>
                </a:solidFill>
              </a:rPr>
              <a:t>Les installations </a:t>
            </a:r>
            <a:r>
              <a:rPr lang="sv-SE" dirty="0" err="1" smtClean="0">
                <a:solidFill>
                  <a:schemeClr val="bg1">
                    <a:lumMod val="50000"/>
                  </a:schemeClr>
                </a:solidFill>
              </a:rPr>
              <a:t>cryogénique</a:t>
            </a:r>
            <a:endParaRPr lang="sv-SE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ts val="480"/>
              </a:spcBef>
              <a:spcAft>
                <a:spcPts val="1200"/>
              </a:spcAft>
              <a:buFont typeface="Arial" panose="020B0604020202020204" pitchFamily="34" charset="0"/>
              <a:buAutoNum type="arabicParenR"/>
            </a:pPr>
            <a:r>
              <a:rPr lang="sv-SE" dirty="0" err="1">
                <a:solidFill>
                  <a:schemeClr val="bg1">
                    <a:lumMod val="50000"/>
                  </a:schemeClr>
                </a:solidFill>
              </a:rPr>
              <a:t>Conclusions</a:t>
            </a:r>
            <a:endParaRPr lang="sv-SE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ts val="480"/>
              </a:spcBef>
              <a:spcAft>
                <a:spcPts val="1200"/>
              </a:spcAft>
              <a:buFont typeface="Arial" panose="020B0604020202020204" pitchFamily="34" charset="0"/>
              <a:buAutoNum type="arabicParenR"/>
            </a:pPr>
            <a:r>
              <a:rPr lang="sv-SE" dirty="0" err="1" smtClean="0">
                <a:solidFill>
                  <a:schemeClr val="bg1">
                    <a:lumMod val="50000"/>
                  </a:schemeClr>
                </a:solidFill>
              </a:rPr>
              <a:t>Questions</a:t>
            </a:r>
            <a:endParaRPr lang="sv-S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10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93787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</a:t>
            </a:r>
            <a:r>
              <a:rPr lang="en-US" dirty="0" err="1" smtClean="0"/>
              <a:t>roupe</a:t>
            </a:r>
            <a:r>
              <a:rPr lang="en-US" dirty="0" smtClean="0"/>
              <a:t> </a:t>
            </a:r>
            <a:r>
              <a:rPr lang="en-US" dirty="0" err="1" smtClean="0"/>
              <a:t>Cryogénique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t>11</a:t>
            </a:fld>
            <a:endParaRPr lang="en-GB"/>
          </a:p>
        </p:txBody>
      </p:sp>
      <p:grpSp>
        <p:nvGrpSpPr>
          <p:cNvPr id="51" name="Group 50"/>
          <p:cNvGrpSpPr/>
          <p:nvPr/>
        </p:nvGrpSpPr>
        <p:grpSpPr>
          <a:xfrm>
            <a:off x="4433896" y="3345405"/>
            <a:ext cx="1368152" cy="1469775"/>
            <a:chOff x="3238880" y="3272243"/>
            <a:chExt cx="1368152" cy="1469776"/>
          </a:xfrm>
        </p:grpSpPr>
        <p:sp>
          <p:nvSpPr>
            <p:cNvPr id="37" name="TextBox 36"/>
            <p:cNvSpPr txBox="1"/>
            <p:nvPr/>
          </p:nvSpPr>
          <p:spPr>
            <a:xfrm>
              <a:off x="3238880" y="4280354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Cryogenic Operator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526912" y="3272243"/>
              <a:ext cx="792088" cy="1008112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3549147" y="3318086"/>
              <a:ext cx="816249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/>
                <a:t>2019</a:t>
              </a:r>
              <a:r>
                <a:rPr lang="mr-IN" b="1" dirty="0" smtClean="0"/>
                <a:t>…</a:t>
              </a:r>
              <a:endParaRPr lang="sv-SE" b="1" dirty="0" smtClean="0"/>
            </a:p>
            <a:p>
              <a:pPr algn="ctr"/>
              <a:r>
                <a:rPr lang="sv-SE" b="1" dirty="0"/>
                <a:t>?</a:t>
              </a:r>
              <a:endParaRPr lang="en-US" b="1" dirty="0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6459159" y="3272240"/>
            <a:ext cx="1243775" cy="1592895"/>
            <a:chOff x="4990172" y="3320766"/>
            <a:chExt cx="1243775" cy="1592896"/>
          </a:xfrm>
        </p:grpSpPr>
        <p:sp>
          <p:nvSpPr>
            <p:cNvPr id="40" name="TextBox 39"/>
            <p:cNvSpPr txBox="1"/>
            <p:nvPr/>
          </p:nvSpPr>
          <p:spPr>
            <a:xfrm>
              <a:off x="4990172" y="4451997"/>
              <a:ext cx="12437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Cryogenic Operator</a:t>
              </a: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237469" y="3320766"/>
              <a:ext cx="782528" cy="1077846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220607" y="3470362"/>
              <a:ext cx="816249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/>
                <a:t>2020</a:t>
              </a:r>
              <a:r>
                <a:rPr lang="mr-IN" b="1" dirty="0" smtClean="0"/>
                <a:t>…</a:t>
              </a:r>
              <a:endParaRPr lang="sv-SE" b="1" dirty="0" smtClean="0"/>
            </a:p>
            <a:p>
              <a:pPr algn="ctr"/>
              <a:r>
                <a:rPr lang="sv-SE" b="1" dirty="0"/>
                <a:t>?</a:t>
              </a:r>
              <a:endParaRPr lang="en-US" b="1" dirty="0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657915" y="5096263"/>
            <a:ext cx="1512168" cy="1473630"/>
            <a:chOff x="3850159" y="4930327"/>
            <a:chExt cx="1512168" cy="1506789"/>
          </a:xfrm>
        </p:grpSpPr>
        <p:grpSp>
          <p:nvGrpSpPr>
            <p:cNvPr id="21" name="Group 20"/>
            <p:cNvGrpSpPr/>
            <p:nvPr/>
          </p:nvGrpSpPr>
          <p:grpSpPr>
            <a:xfrm>
              <a:off x="3850159" y="4930327"/>
              <a:ext cx="1512168" cy="1506789"/>
              <a:chOff x="5624616" y="3139154"/>
              <a:chExt cx="1512168" cy="1506789"/>
            </a:xfrm>
          </p:grpSpPr>
          <p:pic>
            <p:nvPicPr>
              <p:cNvPr id="22" name="Picture 21" descr="Screen Shot 2017-03-08 at 17.52.25 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09700" y="3139154"/>
                <a:ext cx="742001" cy="1080193"/>
              </a:xfrm>
              <a:prstGeom prst="rect">
                <a:avLst/>
              </a:prstGeom>
            </p:spPr>
          </p:pic>
          <p:sp>
            <p:nvSpPr>
              <p:cNvPr id="23" name="TextBox 22"/>
              <p:cNvSpPr txBox="1"/>
              <p:nvPr/>
            </p:nvSpPr>
            <p:spPr>
              <a:xfrm>
                <a:off x="5624616" y="4184278"/>
                <a:ext cx="151216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Johnny Råström </a:t>
                </a:r>
                <a:r>
                  <a:rPr lang="en-US" sz="1100" dirty="0"/>
                  <a:t>Cryogenic </a:t>
                </a:r>
                <a:r>
                  <a:rPr lang="en-US" sz="1100" dirty="0" smtClean="0"/>
                  <a:t>Technician</a:t>
                </a:r>
                <a:endParaRPr lang="en-US" sz="1100" dirty="0"/>
              </a:p>
            </p:txBody>
          </p:sp>
        </p:grpSp>
        <p:pic>
          <p:nvPicPr>
            <p:cNvPr id="56" name="Picture 5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500" b="17450"/>
            <a:stretch/>
          </p:blipFill>
          <p:spPr>
            <a:xfrm>
              <a:off x="4225214" y="5790849"/>
              <a:ext cx="331297" cy="212193"/>
            </a:xfrm>
            <a:prstGeom prst="rect">
              <a:avLst/>
            </a:prstGeom>
          </p:spPr>
        </p:pic>
      </p:grpSp>
      <p:grpSp>
        <p:nvGrpSpPr>
          <p:cNvPr id="48" name="Group 47"/>
          <p:cNvGrpSpPr/>
          <p:nvPr/>
        </p:nvGrpSpPr>
        <p:grpSpPr>
          <a:xfrm>
            <a:off x="9380578" y="3421742"/>
            <a:ext cx="1440160" cy="1502184"/>
            <a:chOff x="8352396" y="3244639"/>
            <a:chExt cx="1440160" cy="1502184"/>
          </a:xfrm>
        </p:grpSpPr>
        <p:grpSp>
          <p:nvGrpSpPr>
            <p:cNvPr id="24" name="Group 23"/>
            <p:cNvGrpSpPr/>
            <p:nvPr/>
          </p:nvGrpSpPr>
          <p:grpSpPr>
            <a:xfrm>
              <a:off x="8352396" y="3244639"/>
              <a:ext cx="1440160" cy="1502184"/>
              <a:chOff x="5531473" y="4817164"/>
              <a:chExt cx="1440160" cy="1502184"/>
            </a:xfrm>
          </p:grpSpPr>
          <p:sp>
            <p:nvSpPr>
              <p:cNvPr id="25" name="TextBox 24"/>
              <p:cNvSpPr txBox="1"/>
              <p:nvPr/>
            </p:nvSpPr>
            <p:spPr>
              <a:xfrm>
                <a:off x="5531473" y="5857683"/>
                <a:ext cx="144016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Mattias Olsson </a:t>
                </a:r>
                <a:r>
                  <a:rPr lang="en-US" sz="1100" dirty="0"/>
                  <a:t>Cryogenic Operator</a:t>
                </a:r>
              </a:p>
            </p:txBody>
          </p:sp>
          <p:pic>
            <p:nvPicPr>
              <p:cNvPr id="26" name="Picture 25" descr="DSC_0178.JPG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618" t="12239" r="7184" b="24346"/>
              <a:stretch/>
            </p:blipFill>
            <p:spPr>
              <a:xfrm>
                <a:off x="5819505" y="4817164"/>
                <a:ext cx="864096" cy="1091490"/>
              </a:xfrm>
              <a:prstGeom prst="rect">
                <a:avLst/>
              </a:prstGeom>
            </p:spPr>
          </p:pic>
        </p:grpSp>
        <p:pic>
          <p:nvPicPr>
            <p:cNvPr id="57" name="Picture 5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500" b="17450"/>
            <a:stretch/>
          </p:blipFill>
          <p:spPr>
            <a:xfrm>
              <a:off x="8631478" y="4112086"/>
              <a:ext cx="339867" cy="217683"/>
            </a:xfrm>
            <a:prstGeom prst="rect">
              <a:avLst/>
            </a:prstGeom>
          </p:spPr>
        </p:pic>
      </p:grpSp>
      <p:grpSp>
        <p:nvGrpSpPr>
          <p:cNvPr id="65" name="Group 64"/>
          <p:cNvGrpSpPr/>
          <p:nvPr/>
        </p:nvGrpSpPr>
        <p:grpSpPr>
          <a:xfrm>
            <a:off x="3171112" y="1598178"/>
            <a:ext cx="1512168" cy="1530783"/>
            <a:chOff x="6872783" y="1584482"/>
            <a:chExt cx="1512168" cy="1530783"/>
          </a:xfrm>
        </p:grpSpPr>
        <p:grpSp>
          <p:nvGrpSpPr>
            <p:cNvPr id="27" name="Group 26"/>
            <p:cNvGrpSpPr/>
            <p:nvPr/>
          </p:nvGrpSpPr>
          <p:grpSpPr>
            <a:xfrm>
              <a:off x="6872783" y="1584482"/>
              <a:ext cx="1512168" cy="1530783"/>
              <a:chOff x="5056604" y="5233842"/>
              <a:chExt cx="1512168" cy="1530784"/>
            </a:xfrm>
          </p:grpSpPr>
          <p:pic>
            <p:nvPicPr>
              <p:cNvPr id="28" name="Picture 27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52128" y="5233842"/>
                <a:ext cx="721121" cy="1094651"/>
              </a:xfrm>
              <a:prstGeom prst="rect">
                <a:avLst/>
              </a:prstGeom>
            </p:spPr>
          </p:pic>
          <p:sp>
            <p:nvSpPr>
              <p:cNvPr id="29" name="TextBox 28"/>
              <p:cNvSpPr txBox="1"/>
              <p:nvPr/>
            </p:nvSpPr>
            <p:spPr>
              <a:xfrm>
                <a:off x="5056604" y="6302961"/>
                <a:ext cx="151216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Per Nilsson</a:t>
                </a:r>
              </a:p>
              <a:p>
                <a:pPr algn="ctr"/>
                <a:r>
                  <a:rPr lang="en-US" sz="1100" dirty="0"/>
                  <a:t>Cryogenic Operator</a:t>
                </a:r>
              </a:p>
            </p:txBody>
          </p:sp>
        </p:grpSp>
        <p:pic>
          <p:nvPicPr>
            <p:cNvPr id="58" name="Picture 5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500" b="17450"/>
            <a:stretch/>
          </p:blipFill>
          <p:spPr>
            <a:xfrm>
              <a:off x="7260513" y="2483202"/>
              <a:ext cx="308467" cy="197571"/>
            </a:xfrm>
            <a:prstGeom prst="rect">
              <a:avLst/>
            </a:prstGeom>
          </p:spPr>
        </p:pic>
      </p:grpSp>
      <p:grpSp>
        <p:nvGrpSpPr>
          <p:cNvPr id="64" name="Group 63"/>
          <p:cNvGrpSpPr/>
          <p:nvPr/>
        </p:nvGrpSpPr>
        <p:grpSpPr>
          <a:xfrm>
            <a:off x="5413787" y="1598178"/>
            <a:ext cx="1237986" cy="1581233"/>
            <a:chOff x="5464259" y="1524515"/>
            <a:chExt cx="1368152" cy="1663655"/>
          </a:xfrm>
        </p:grpSpPr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59574" y="1524515"/>
              <a:ext cx="922055" cy="1271799"/>
            </a:xfrm>
            <a:prstGeom prst="rect">
              <a:avLst/>
            </a:prstGeom>
          </p:spPr>
        </p:pic>
        <p:sp>
          <p:nvSpPr>
            <p:cNvPr id="50" name="TextBox 49"/>
            <p:cNvSpPr txBox="1"/>
            <p:nvPr/>
          </p:nvSpPr>
          <p:spPr>
            <a:xfrm>
              <a:off x="5464259" y="2572617"/>
              <a:ext cx="1368152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Chao </a:t>
              </a:r>
              <a:r>
                <a:rPr lang="en-US" sz="1200" dirty="0" err="1"/>
                <a:t>Yijun</a:t>
              </a:r>
              <a:endParaRPr lang="en-US" sz="1200" dirty="0"/>
            </a:p>
            <a:p>
              <a:pPr algn="ctr"/>
              <a:r>
                <a:rPr lang="en-US" sz="1100" dirty="0" err="1" smtClean="0"/>
                <a:t>Undergraduade</a:t>
              </a:r>
              <a:r>
                <a:rPr lang="en-US" sz="1100" dirty="0" smtClean="0"/>
                <a:t> student</a:t>
              </a:r>
              <a:endParaRPr lang="en-US" sz="1100" dirty="0"/>
            </a:p>
          </p:txBody>
        </p:sp>
        <p:pic>
          <p:nvPicPr>
            <p:cNvPr id="59" name="Picture 58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56273" y="2362583"/>
              <a:ext cx="298887" cy="198895"/>
            </a:xfrm>
            <a:prstGeom prst="rect">
              <a:avLst/>
            </a:prstGeom>
          </p:spPr>
        </p:pic>
      </p:grpSp>
      <p:grpSp>
        <p:nvGrpSpPr>
          <p:cNvPr id="53" name="Group 52"/>
          <p:cNvGrpSpPr/>
          <p:nvPr/>
        </p:nvGrpSpPr>
        <p:grpSpPr>
          <a:xfrm>
            <a:off x="7697578" y="1612484"/>
            <a:ext cx="1278463" cy="1504361"/>
            <a:chOff x="3863752" y="1529010"/>
            <a:chExt cx="1368152" cy="1634271"/>
          </a:xfrm>
        </p:grpSpPr>
        <p:pic>
          <p:nvPicPr>
            <p:cNvPr id="43" name="Picture 42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109" t="17108" r="36356" b="30050"/>
            <a:stretch/>
          </p:blipFill>
          <p:spPr>
            <a:xfrm>
              <a:off x="4114810" y="1529010"/>
              <a:ext cx="915599" cy="1251927"/>
            </a:xfrm>
            <a:prstGeom prst="rect">
              <a:avLst/>
            </a:prstGeom>
          </p:spPr>
        </p:pic>
        <p:sp>
          <p:nvSpPr>
            <p:cNvPr id="49" name="TextBox 48"/>
            <p:cNvSpPr txBox="1"/>
            <p:nvPr/>
          </p:nvSpPr>
          <p:spPr>
            <a:xfrm>
              <a:off x="3863752" y="2701616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Jianqin Zhang</a:t>
              </a:r>
            </a:p>
            <a:p>
              <a:pPr algn="ctr"/>
              <a:r>
                <a:rPr lang="en-US" sz="1100" dirty="0" smtClean="0"/>
                <a:t>Post Doc</a:t>
              </a:r>
              <a:endParaRPr lang="en-US" sz="1100" dirty="0"/>
            </a:p>
          </p:txBody>
        </p:sp>
        <p:pic>
          <p:nvPicPr>
            <p:cNvPr id="60" name="Picture 59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15313" y="2540590"/>
              <a:ext cx="298887" cy="198895"/>
            </a:xfrm>
            <a:prstGeom prst="rect">
              <a:avLst/>
            </a:prstGeom>
          </p:spPr>
        </p:pic>
      </p:grpSp>
      <p:grpSp>
        <p:nvGrpSpPr>
          <p:cNvPr id="32" name="Group 31"/>
          <p:cNvGrpSpPr/>
          <p:nvPr/>
        </p:nvGrpSpPr>
        <p:grpSpPr>
          <a:xfrm>
            <a:off x="1950519" y="3147836"/>
            <a:ext cx="1633623" cy="1541785"/>
            <a:chOff x="2986834" y="3180095"/>
            <a:chExt cx="1633623" cy="1541785"/>
          </a:xfrm>
        </p:grpSpPr>
        <p:grpSp>
          <p:nvGrpSpPr>
            <p:cNvPr id="9" name="Group 8"/>
            <p:cNvGrpSpPr/>
            <p:nvPr/>
          </p:nvGrpSpPr>
          <p:grpSpPr>
            <a:xfrm>
              <a:off x="2986834" y="3180095"/>
              <a:ext cx="1633623" cy="1541785"/>
              <a:chOff x="1925700" y="2934149"/>
              <a:chExt cx="1633623" cy="1541785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314436" y="2934149"/>
                <a:ext cx="856151" cy="1128127"/>
              </a:xfrm>
              <a:prstGeom prst="rect">
                <a:avLst/>
              </a:prstGeom>
            </p:spPr>
          </p:pic>
          <p:sp>
            <p:nvSpPr>
              <p:cNvPr id="11" name="TextBox 10"/>
              <p:cNvSpPr txBox="1"/>
              <p:nvPr/>
            </p:nvSpPr>
            <p:spPr>
              <a:xfrm>
                <a:off x="1925700" y="4014269"/>
                <a:ext cx="163362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err="1"/>
                  <a:t>Xilong</a:t>
                </a:r>
                <a:r>
                  <a:rPr lang="en-US" sz="1200" dirty="0"/>
                  <a:t> Wang</a:t>
                </a:r>
              </a:p>
              <a:p>
                <a:pPr algn="ctr"/>
                <a:r>
                  <a:rPr lang="en-US" sz="1100" dirty="0"/>
                  <a:t>ACCP Project Engineer</a:t>
                </a:r>
              </a:p>
            </p:txBody>
          </p:sp>
        </p:grpSp>
        <p:pic>
          <p:nvPicPr>
            <p:cNvPr id="61" name="Picture 60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76533" y="4105646"/>
              <a:ext cx="298887" cy="198895"/>
            </a:xfrm>
            <a:prstGeom prst="rect">
              <a:avLst/>
            </a:prstGeom>
          </p:spPr>
        </p:pic>
      </p:grpSp>
      <p:grpSp>
        <p:nvGrpSpPr>
          <p:cNvPr id="38" name="Group 37"/>
          <p:cNvGrpSpPr/>
          <p:nvPr/>
        </p:nvGrpSpPr>
        <p:grpSpPr>
          <a:xfrm>
            <a:off x="5413787" y="5150483"/>
            <a:ext cx="1512168" cy="1481161"/>
            <a:chOff x="5722367" y="4992241"/>
            <a:chExt cx="1512168" cy="1481161"/>
          </a:xfrm>
        </p:grpSpPr>
        <p:grpSp>
          <p:nvGrpSpPr>
            <p:cNvPr id="18" name="Group 17"/>
            <p:cNvGrpSpPr/>
            <p:nvPr/>
          </p:nvGrpSpPr>
          <p:grpSpPr>
            <a:xfrm>
              <a:off x="5722367" y="4992241"/>
              <a:ext cx="1512168" cy="1481161"/>
              <a:chOff x="2370063" y="4967051"/>
              <a:chExt cx="1512168" cy="1481161"/>
            </a:xfrm>
          </p:grpSpPr>
          <p:sp>
            <p:nvSpPr>
              <p:cNvPr id="19" name="TextBox 18"/>
              <p:cNvSpPr txBox="1"/>
              <p:nvPr/>
            </p:nvSpPr>
            <p:spPr>
              <a:xfrm>
                <a:off x="2370063" y="5986547"/>
                <a:ext cx="151216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err="1"/>
                  <a:t>Xiaotao</a:t>
                </a:r>
                <a:r>
                  <a:rPr lang="en-US" sz="1200" dirty="0"/>
                  <a:t> Su</a:t>
                </a:r>
              </a:p>
              <a:p>
                <a:pPr algn="ctr"/>
                <a:r>
                  <a:rPr lang="en-US" sz="1100" dirty="0"/>
                  <a:t>Cryogenic Engineer</a:t>
                </a:r>
              </a:p>
            </p:txBody>
          </p:sp>
          <p:pic>
            <p:nvPicPr>
              <p:cNvPr id="20" name="Picture 19" descr="Screen Shot 2014-12-01 at 14.31.34 .png"/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30103" y="4967051"/>
                <a:ext cx="792088" cy="1057544"/>
              </a:xfrm>
              <a:prstGeom prst="rect">
                <a:avLst/>
              </a:prstGeom>
            </p:spPr>
          </p:pic>
        </p:grpSp>
        <p:pic>
          <p:nvPicPr>
            <p:cNvPr id="62" name="Picture 6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8106" y="5843317"/>
              <a:ext cx="298887" cy="198895"/>
            </a:xfrm>
            <a:prstGeom prst="rect">
              <a:avLst/>
            </a:prstGeom>
          </p:spPr>
        </p:pic>
      </p:grpSp>
      <p:grpSp>
        <p:nvGrpSpPr>
          <p:cNvPr id="5" name="Group 4"/>
          <p:cNvGrpSpPr/>
          <p:nvPr/>
        </p:nvGrpSpPr>
        <p:grpSpPr>
          <a:xfrm>
            <a:off x="596653" y="1560845"/>
            <a:ext cx="1588520" cy="1520879"/>
            <a:chOff x="2199805" y="1576162"/>
            <a:chExt cx="1588520" cy="1520879"/>
          </a:xfrm>
        </p:grpSpPr>
        <p:grpSp>
          <p:nvGrpSpPr>
            <p:cNvPr id="6" name="Group 5"/>
            <p:cNvGrpSpPr/>
            <p:nvPr/>
          </p:nvGrpSpPr>
          <p:grpSpPr>
            <a:xfrm>
              <a:off x="2199805" y="1576162"/>
              <a:ext cx="1588520" cy="1520879"/>
              <a:chOff x="281601" y="2388632"/>
              <a:chExt cx="1588520" cy="1520879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69633" y="2388632"/>
                <a:ext cx="938932" cy="938932"/>
              </a:xfrm>
              <a:prstGeom prst="rect">
                <a:avLst/>
              </a:prstGeom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281601" y="3324736"/>
                <a:ext cx="158852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Philipp Arnold</a:t>
                </a:r>
              </a:p>
              <a:p>
                <a:pPr algn="ctr"/>
                <a:r>
                  <a:rPr lang="en-US" sz="1000" dirty="0"/>
                  <a:t>Section Leader,</a:t>
                </a:r>
              </a:p>
              <a:p>
                <a:pPr algn="ctr"/>
                <a:r>
                  <a:rPr lang="en-US" sz="1000" dirty="0"/>
                  <a:t>TICP Project Engineer</a:t>
                </a:r>
              </a:p>
            </p:txBody>
          </p:sp>
        </p:grpSp>
        <p:pic>
          <p:nvPicPr>
            <p:cNvPr id="63" name="Picture 62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9265" y="2332635"/>
              <a:ext cx="304377" cy="182627"/>
            </a:xfrm>
            <a:prstGeom prst="rect">
              <a:avLst/>
            </a:prstGeom>
          </p:spPr>
        </p:pic>
      </p:grpSp>
      <p:grpSp>
        <p:nvGrpSpPr>
          <p:cNvPr id="47" name="Group 46"/>
          <p:cNvGrpSpPr/>
          <p:nvPr/>
        </p:nvGrpSpPr>
        <p:grpSpPr>
          <a:xfrm>
            <a:off x="7900058" y="4979209"/>
            <a:ext cx="1440160" cy="1504654"/>
            <a:chOff x="7664871" y="4842881"/>
            <a:chExt cx="1440160" cy="1504654"/>
          </a:xfrm>
        </p:grpSpPr>
        <p:grpSp>
          <p:nvGrpSpPr>
            <p:cNvPr id="55" name="Group 54"/>
            <p:cNvGrpSpPr/>
            <p:nvPr/>
          </p:nvGrpSpPr>
          <p:grpSpPr>
            <a:xfrm>
              <a:off x="7664871" y="4842881"/>
              <a:ext cx="1440160" cy="1504654"/>
              <a:chOff x="6140871" y="4842879"/>
              <a:chExt cx="1440160" cy="1504654"/>
            </a:xfrm>
          </p:grpSpPr>
          <p:sp>
            <p:nvSpPr>
              <p:cNvPr id="42" name="TextBox 41"/>
              <p:cNvSpPr txBox="1"/>
              <p:nvPr/>
            </p:nvSpPr>
            <p:spPr>
              <a:xfrm>
                <a:off x="6140871" y="5885868"/>
                <a:ext cx="144016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Romain Goncalves</a:t>
                </a:r>
              </a:p>
              <a:p>
                <a:pPr algn="ctr"/>
                <a:r>
                  <a:rPr lang="en-US" sz="1100" dirty="0"/>
                  <a:t>Cryogenic Operator</a:t>
                </a:r>
              </a:p>
            </p:txBody>
          </p:sp>
          <p:pic>
            <p:nvPicPr>
              <p:cNvPr id="54" name="Picture 53"/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90404" y="4842879"/>
                <a:ext cx="842902" cy="1099875"/>
              </a:xfrm>
              <a:prstGeom prst="rect">
                <a:avLst/>
              </a:prstGeom>
            </p:spPr>
          </p:pic>
        </p:grpSp>
        <p:pic>
          <p:nvPicPr>
            <p:cNvPr id="66" name="Picture 65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06417" y="5728845"/>
              <a:ext cx="315773" cy="211568"/>
            </a:xfrm>
            <a:prstGeom prst="rect">
              <a:avLst/>
            </a:prstGeom>
          </p:spPr>
        </p:pic>
      </p:grpSp>
      <p:grpSp>
        <p:nvGrpSpPr>
          <p:cNvPr id="31" name="Group 30"/>
          <p:cNvGrpSpPr/>
          <p:nvPr/>
        </p:nvGrpSpPr>
        <p:grpSpPr>
          <a:xfrm>
            <a:off x="215119" y="4038170"/>
            <a:ext cx="1584176" cy="1482843"/>
            <a:chOff x="1968759" y="4682836"/>
            <a:chExt cx="1584176" cy="1482843"/>
          </a:xfrm>
        </p:grpSpPr>
        <p:grpSp>
          <p:nvGrpSpPr>
            <p:cNvPr id="12" name="Group 11"/>
            <p:cNvGrpSpPr/>
            <p:nvPr/>
          </p:nvGrpSpPr>
          <p:grpSpPr>
            <a:xfrm>
              <a:off x="1968759" y="4682836"/>
              <a:ext cx="1584176" cy="1482843"/>
              <a:chOff x="606005" y="4425810"/>
              <a:chExt cx="1584176" cy="1482844"/>
            </a:xfrm>
          </p:grpSpPr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964831" y="4425810"/>
                <a:ext cx="866524" cy="1058094"/>
              </a:xfrm>
              <a:prstGeom prst="rect">
                <a:avLst/>
              </a:prstGeom>
            </p:spPr>
          </p:pic>
          <p:sp>
            <p:nvSpPr>
              <p:cNvPr id="14" name="TextBox 13"/>
              <p:cNvSpPr txBox="1"/>
              <p:nvPr/>
            </p:nvSpPr>
            <p:spPr>
              <a:xfrm>
                <a:off x="606005" y="5446989"/>
                <a:ext cx="158417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err="1"/>
                  <a:t>Jarek</a:t>
                </a:r>
                <a:r>
                  <a:rPr lang="en-US" sz="1200" dirty="0"/>
                  <a:t> </a:t>
                </a:r>
                <a:r>
                  <a:rPr lang="en-US" sz="1200" dirty="0" err="1"/>
                  <a:t>Fydrych</a:t>
                </a:r>
                <a:endParaRPr lang="en-US" sz="1200" dirty="0"/>
              </a:p>
              <a:p>
                <a:pPr algn="ctr"/>
                <a:r>
                  <a:rPr lang="en-US" sz="1100" dirty="0"/>
                  <a:t>CDS Project Engineer</a:t>
                </a:r>
              </a:p>
            </p:txBody>
          </p:sp>
        </p:grpSp>
        <p:pic>
          <p:nvPicPr>
            <p:cNvPr id="67" name="Picture 66"/>
            <p:cNvPicPr>
              <a:picLocks noChangeAspect="1"/>
            </p:cNvPicPr>
            <p:nvPr/>
          </p:nvPicPr>
          <p:blipFill rotWithShape="1"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500" b="17450"/>
            <a:stretch/>
          </p:blipFill>
          <p:spPr>
            <a:xfrm>
              <a:off x="2320552" y="5536384"/>
              <a:ext cx="307389" cy="196881"/>
            </a:xfrm>
            <a:prstGeom prst="rect">
              <a:avLst/>
            </a:prstGeom>
          </p:spPr>
        </p:pic>
      </p:grpSp>
      <p:grpSp>
        <p:nvGrpSpPr>
          <p:cNvPr id="69" name="Group 68"/>
          <p:cNvGrpSpPr/>
          <p:nvPr/>
        </p:nvGrpSpPr>
        <p:grpSpPr>
          <a:xfrm>
            <a:off x="9511436" y="1601083"/>
            <a:ext cx="1512168" cy="1388260"/>
            <a:chOff x="8631467" y="1668524"/>
            <a:chExt cx="1512168" cy="1388260"/>
          </a:xfrm>
        </p:grpSpPr>
        <p:grpSp>
          <p:nvGrpSpPr>
            <p:cNvPr id="33" name="Group 32"/>
            <p:cNvGrpSpPr/>
            <p:nvPr/>
          </p:nvGrpSpPr>
          <p:grpSpPr>
            <a:xfrm>
              <a:off x="8631467" y="1668524"/>
              <a:ext cx="1512168" cy="1388260"/>
              <a:chOff x="6790742" y="2544797"/>
              <a:chExt cx="1512168" cy="1388259"/>
            </a:xfrm>
          </p:grpSpPr>
          <p:pic>
            <p:nvPicPr>
              <p:cNvPr id="34" name="Picture 33"/>
              <p:cNvPicPr>
                <a:picLocks noChangeAspect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7056276" y="2544797"/>
                <a:ext cx="981100" cy="981100"/>
              </a:xfrm>
              <a:prstGeom prst="rect">
                <a:avLst/>
              </a:prstGeom>
            </p:spPr>
          </p:pic>
          <p:sp>
            <p:nvSpPr>
              <p:cNvPr id="35" name="TextBox 34"/>
              <p:cNvSpPr txBox="1"/>
              <p:nvPr/>
            </p:nvSpPr>
            <p:spPr>
              <a:xfrm>
                <a:off x="6790742" y="3471391"/>
                <a:ext cx="151216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Piotr Tereszkowski</a:t>
                </a:r>
              </a:p>
              <a:p>
                <a:pPr algn="ctr"/>
                <a:r>
                  <a:rPr lang="en-US" sz="1100" dirty="0" smtClean="0"/>
                  <a:t>Designer (consultant)</a:t>
                </a:r>
                <a:endParaRPr lang="en-US" sz="1100" dirty="0"/>
              </a:p>
            </p:txBody>
          </p:sp>
        </p:grpSp>
        <p:pic>
          <p:nvPicPr>
            <p:cNvPr id="68" name="Picture 67"/>
            <p:cNvPicPr>
              <a:picLocks noChangeAspect="1"/>
            </p:cNvPicPr>
            <p:nvPr/>
          </p:nvPicPr>
          <p:blipFill rotWithShape="1"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500" b="17450"/>
            <a:stretch/>
          </p:blipFill>
          <p:spPr>
            <a:xfrm>
              <a:off x="8898405" y="2411674"/>
              <a:ext cx="361626" cy="231619"/>
            </a:xfrm>
            <a:prstGeom prst="rect">
              <a:avLst/>
            </a:prstGeom>
          </p:spPr>
        </p:pic>
      </p:grpSp>
      <p:pic>
        <p:nvPicPr>
          <p:cNvPr id="82" name="Picture 81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730130" y="4018156"/>
            <a:ext cx="779603" cy="274940"/>
          </a:xfrm>
          <a:prstGeom prst="rect">
            <a:avLst/>
          </a:prstGeom>
        </p:spPr>
      </p:pic>
      <p:pic>
        <p:nvPicPr>
          <p:cNvPr id="84" name="Picture 83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707918" y="4005064"/>
            <a:ext cx="779603" cy="274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31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Sommaire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AutoNum type="arabicParenR"/>
            </a:pPr>
            <a:endParaRPr lang="sv-SE" sz="2000" dirty="0"/>
          </a:p>
          <a:p>
            <a:pPr>
              <a:spcBef>
                <a:spcPts val="480"/>
              </a:spcBef>
              <a:spcAft>
                <a:spcPts val="1200"/>
              </a:spcAft>
              <a:buFont typeface="Arial" panose="020B0604020202020204" pitchFamily="34" charset="0"/>
              <a:buAutoNum type="arabicParenR"/>
            </a:pPr>
            <a:r>
              <a:rPr lang="sv-SE" dirty="0" err="1" smtClean="0">
                <a:solidFill>
                  <a:schemeClr val="bg1">
                    <a:lumMod val="50000"/>
                  </a:schemeClr>
                </a:solidFill>
              </a:rPr>
              <a:t>Vue</a:t>
            </a:r>
            <a:r>
              <a:rPr lang="sv-SE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v-SE" dirty="0" err="1" smtClean="0">
                <a:solidFill>
                  <a:schemeClr val="bg1">
                    <a:lumMod val="50000"/>
                  </a:schemeClr>
                </a:solidFill>
              </a:rPr>
              <a:t>d’ensemble</a:t>
            </a:r>
            <a:endParaRPr lang="sv-SE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ts val="480"/>
              </a:spcBef>
              <a:spcAft>
                <a:spcPts val="1200"/>
              </a:spcAft>
              <a:buFont typeface="Arial" panose="020B0604020202020204" pitchFamily="34" charset="0"/>
              <a:buAutoNum type="arabicParenR"/>
            </a:pPr>
            <a:r>
              <a:rPr lang="sv-SE" dirty="0" err="1" smtClean="0">
                <a:solidFill>
                  <a:schemeClr val="bg1">
                    <a:lumMod val="50000"/>
                  </a:schemeClr>
                </a:solidFill>
              </a:rPr>
              <a:t>Fournisseurs</a:t>
            </a:r>
            <a:r>
              <a:rPr lang="sv-SE" dirty="0" smtClean="0">
                <a:solidFill>
                  <a:schemeClr val="bg1">
                    <a:lumMod val="50000"/>
                  </a:schemeClr>
                </a:solidFill>
              </a:rPr>
              <a:t> et </a:t>
            </a:r>
            <a:r>
              <a:rPr lang="sv-SE" dirty="0" err="1" smtClean="0">
                <a:solidFill>
                  <a:schemeClr val="bg1">
                    <a:lumMod val="50000"/>
                  </a:schemeClr>
                </a:solidFill>
              </a:rPr>
              <a:t>partenaires</a:t>
            </a:r>
            <a:endParaRPr lang="sv-SE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ts val="480"/>
              </a:spcBef>
              <a:spcAft>
                <a:spcPts val="1200"/>
              </a:spcAft>
              <a:buFont typeface="Arial" panose="020B0604020202020204" pitchFamily="34" charset="0"/>
              <a:buAutoNum type="arabicParenR"/>
            </a:pPr>
            <a:r>
              <a:rPr lang="sv-SE" dirty="0" err="1" smtClean="0">
                <a:solidFill>
                  <a:schemeClr val="bg1">
                    <a:lumMod val="50000"/>
                  </a:schemeClr>
                </a:solidFill>
              </a:rPr>
              <a:t>Equipe</a:t>
            </a:r>
            <a:r>
              <a:rPr lang="sv-SE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v-SE" dirty="0" err="1" smtClean="0">
                <a:solidFill>
                  <a:schemeClr val="bg1">
                    <a:lumMod val="50000"/>
                  </a:schemeClr>
                </a:solidFill>
              </a:rPr>
              <a:t>cryogénique</a:t>
            </a:r>
            <a:endParaRPr lang="sv-SE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ts val="480"/>
              </a:spcBef>
              <a:spcAft>
                <a:spcPts val="1200"/>
              </a:spcAft>
              <a:buFont typeface="Arial" panose="020B0604020202020204" pitchFamily="34" charset="0"/>
              <a:buAutoNum type="arabicParenR"/>
            </a:pPr>
            <a:r>
              <a:rPr lang="sv-SE" dirty="0"/>
              <a:t>Les installations </a:t>
            </a:r>
            <a:r>
              <a:rPr lang="sv-SE" dirty="0" err="1" smtClean="0"/>
              <a:t>cryogénique</a:t>
            </a:r>
            <a:endParaRPr lang="sv-SE" dirty="0" smtClean="0"/>
          </a:p>
          <a:p>
            <a:pPr>
              <a:spcBef>
                <a:spcPts val="480"/>
              </a:spcBef>
              <a:spcAft>
                <a:spcPts val="1200"/>
              </a:spcAft>
              <a:buFont typeface="Arial" panose="020B0604020202020204" pitchFamily="34" charset="0"/>
              <a:buAutoNum type="arabicParenR"/>
            </a:pPr>
            <a:r>
              <a:rPr lang="sv-SE" dirty="0" err="1">
                <a:solidFill>
                  <a:schemeClr val="bg1">
                    <a:lumMod val="50000"/>
                  </a:schemeClr>
                </a:solidFill>
              </a:rPr>
              <a:t>Conclusions</a:t>
            </a:r>
            <a:endParaRPr lang="sv-SE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ts val="480"/>
              </a:spcBef>
              <a:spcAft>
                <a:spcPts val="1200"/>
              </a:spcAft>
              <a:buFont typeface="Arial" panose="020B0604020202020204" pitchFamily="34" charset="0"/>
              <a:buAutoNum type="arabicParenR"/>
            </a:pPr>
            <a:r>
              <a:rPr lang="sv-SE" dirty="0" err="1" smtClean="0">
                <a:solidFill>
                  <a:schemeClr val="bg1">
                    <a:lumMod val="50000"/>
                  </a:schemeClr>
                </a:solidFill>
              </a:rPr>
              <a:t>Questions</a:t>
            </a:r>
            <a:endParaRPr lang="sv-SE" dirty="0"/>
          </a:p>
          <a:p>
            <a:pPr marL="0" indent="0">
              <a:buNone/>
            </a:pPr>
            <a:endParaRPr lang="sv-SE" dirty="0"/>
          </a:p>
          <a:p>
            <a:pPr marL="457189" lvl="1" indent="0">
              <a:buNone/>
            </a:pPr>
            <a:endParaRPr lang="sv-SE" sz="3200" dirty="0"/>
          </a:p>
          <a:p>
            <a:endParaRPr lang="sv-SE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12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05390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(4.1) </a:t>
            </a:r>
            <a:r>
              <a:rPr lang="en-US" dirty="0" smtClean="0"/>
              <a:t>TICP : Test </a:t>
            </a:r>
            <a:r>
              <a:rPr lang="en-US" dirty="0" smtClean="0"/>
              <a:t>and Instruments </a:t>
            </a:r>
            <a:r>
              <a:rPr lang="en-US" dirty="0" err="1" smtClean="0"/>
              <a:t>Cryoplant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13</a:t>
            </a:fld>
            <a:endParaRPr lang="sv-SE"/>
          </a:p>
        </p:txBody>
      </p:sp>
      <p:pic>
        <p:nvPicPr>
          <p:cNvPr id="5" name="Content Placeholder 4" descr="schema_liquefaction_en56524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91544" y="1460501"/>
            <a:ext cx="8229600" cy="53975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3992" y="1772816"/>
            <a:ext cx="4392488" cy="2952328"/>
          </a:xfrm>
          <a:noFill/>
        </p:spPr>
        <p:txBody>
          <a:bodyPr>
            <a:normAutofit/>
          </a:bodyPr>
          <a:lstStyle/>
          <a:p>
            <a:pPr>
              <a:spcBef>
                <a:spcPts val="936"/>
              </a:spcBef>
              <a:buFont typeface="Lucida Grande"/>
              <a:buChar char=" "/>
            </a:pPr>
            <a:r>
              <a:rPr lang="en-US" sz="1800" dirty="0"/>
              <a:t>Les </a:t>
            </a:r>
            <a:r>
              <a:rPr lang="en-US" sz="1800" dirty="0" err="1"/>
              <a:t>besoins</a:t>
            </a:r>
            <a:r>
              <a:rPr lang="en-US" sz="1800" dirty="0"/>
              <a:t> des </a:t>
            </a:r>
            <a:r>
              <a:rPr lang="en-US" sz="1800" dirty="0" err="1"/>
              <a:t>cryomodules</a:t>
            </a:r>
            <a:endParaRPr lang="en-US" sz="1800" dirty="0"/>
          </a:p>
          <a:p>
            <a:pPr lvl="1">
              <a:spcBef>
                <a:spcPts val="936"/>
              </a:spcBef>
            </a:pPr>
            <a:r>
              <a:rPr lang="en-US" sz="1800" dirty="0" err="1"/>
              <a:t>Refroidissement</a:t>
            </a:r>
            <a:r>
              <a:rPr lang="en-US" sz="1800" dirty="0"/>
              <a:t> at 2K (</a:t>
            </a:r>
            <a:r>
              <a:rPr lang="en-US" sz="1800" dirty="0" err="1"/>
              <a:t>supercritique</a:t>
            </a:r>
            <a:r>
              <a:rPr lang="en-US" sz="1800" dirty="0"/>
              <a:t>, </a:t>
            </a:r>
            <a:r>
              <a:rPr lang="en-US" sz="1800" dirty="0" err="1"/>
              <a:t>pompage</a:t>
            </a:r>
            <a:r>
              <a:rPr lang="en-US" sz="1800" dirty="0"/>
              <a:t> des </a:t>
            </a:r>
            <a:r>
              <a:rPr lang="en-US" sz="1800" dirty="0" err="1"/>
              <a:t>vapeurs</a:t>
            </a:r>
            <a:r>
              <a:rPr lang="en-US" sz="1800" dirty="0"/>
              <a:t>)</a:t>
            </a:r>
          </a:p>
          <a:p>
            <a:pPr lvl="1">
              <a:spcBef>
                <a:spcPts val="936"/>
              </a:spcBef>
            </a:pPr>
            <a:r>
              <a:rPr lang="en-US" sz="1800" dirty="0" err="1"/>
              <a:t>LHe</a:t>
            </a:r>
            <a:r>
              <a:rPr lang="en-US" sz="1800" dirty="0"/>
              <a:t> pour le </a:t>
            </a:r>
            <a:r>
              <a:rPr lang="en-US" sz="1800" dirty="0" err="1"/>
              <a:t>refroidissement</a:t>
            </a:r>
            <a:r>
              <a:rPr lang="en-US" sz="1800" dirty="0"/>
              <a:t> des  </a:t>
            </a:r>
            <a:r>
              <a:rPr lang="en-US" sz="1800" dirty="0" err="1"/>
              <a:t>coupleurs</a:t>
            </a:r>
            <a:r>
              <a:rPr lang="en-US" sz="1800" dirty="0"/>
              <a:t> de puissance</a:t>
            </a:r>
          </a:p>
          <a:p>
            <a:pPr lvl="1">
              <a:spcBef>
                <a:spcPts val="936"/>
              </a:spcBef>
            </a:pPr>
            <a:r>
              <a:rPr lang="en-US" sz="1800" dirty="0"/>
              <a:t>40-50K les </a:t>
            </a:r>
            <a:r>
              <a:rPr lang="en-US" sz="1800" dirty="0" err="1"/>
              <a:t>écrans</a:t>
            </a:r>
            <a:r>
              <a:rPr lang="en-US" sz="1800" dirty="0"/>
              <a:t> </a:t>
            </a:r>
            <a:r>
              <a:rPr lang="en-US" sz="1800" dirty="0" err="1" smtClean="0"/>
              <a:t>thermiques</a:t>
            </a:r>
            <a:endParaRPr lang="en-US" sz="1800" dirty="0"/>
          </a:p>
        </p:txBody>
      </p:sp>
      <p:pic>
        <p:nvPicPr>
          <p:cNvPr id="13" name="Picture 12" descr="CM_Sacla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693" y="3861059"/>
            <a:ext cx="3700883" cy="281295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063552" y="6381337"/>
            <a:ext cx="6120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Courtesy of Air </a:t>
            </a:r>
            <a:r>
              <a:rPr lang="en-US" dirty="0" err="1"/>
              <a:t>Liquide</a:t>
            </a:r>
            <a:r>
              <a:rPr lang="en-US" dirty="0"/>
              <a:t> Advanced Technologies, France</a:t>
            </a:r>
          </a:p>
          <a:p>
            <a:endParaRPr lang="en-US" dirty="0"/>
          </a:p>
        </p:txBody>
      </p:sp>
      <p:pic>
        <p:nvPicPr>
          <p:cNvPr id="6" name="Picture 5" descr="IMG_0507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5878" y="4437121"/>
            <a:ext cx="1669623" cy="222616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672064" y="6596391"/>
            <a:ext cx="26642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Courtesy of CEA </a:t>
            </a:r>
            <a:r>
              <a:rPr lang="en-US" sz="1100" dirty="0" err="1"/>
              <a:t>Saclay</a:t>
            </a:r>
            <a:r>
              <a:rPr lang="en-US" sz="1100" dirty="0"/>
              <a:t>, France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776696" y="6596391"/>
            <a:ext cx="26642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Courtesy of </a:t>
            </a:r>
            <a:r>
              <a:rPr lang="en-US" sz="1100" dirty="0" err="1"/>
              <a:t>Kriosystem</a:t>
            </a:r>
            <a:r>
              <a:rPr lang="en-US" sz="1100" dirty="0"/>
              <a:t>, Poland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1524000" y="4581128"/>
            <a:ext cx="3275856" cy="2276872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936"/>
              </a:spcBef>
              <a:buFont typeface="Lucida Grande"/>
              <a:buChar char=" "/>
            </a:pPr>
            <a:r>
              <a:rPr lang="en-US" sz="1800" dirty="0"/>
              <a:t>Le </a:t>
            </a:r>
            <a:r>
              <a:rPr lang="en-US" sz="1800" dirty="0" err="1"/>
              <a:t>système</a:t>
            </a:r>
            <a:r>
              <a:rPr lang="en-US" sz="1800" dirty="0"/>
              <a:t> </a:t>
            </a:r>
            <a:r>
              <a:rPr lang="en-US" sz="1800" dirty="0" err="1"/>
              <a:t>cryo</a:t>
            </a:r>
            <a:r>
              <a:rPr lang="en-US" sz="1800" dirty="0"/>
              <a:t> </a:t>
            </a:r>
            <a:r>
              <a:rPr lang="en-US" sz="1800" dirty="0" err="1"/>
              <a:t>doit</a:t>
            </a:r>
            <a:r>
              <a:rPr lang="en-US" sz="1800" dirty="0"/>
              <a:t> </a:t>
            </a:r>
            <a:r>
              <a:rPr lang="en-US" sz="1800" dirty="0" err="1"/>
              <a:t>fournir</a:t>
            </a:r>
            <a:r>
              <a:rPr lang="en-US" sz="1800" dirty="0"/>
              <a:t>:</a:t>
            </a:r>
          </a:p>
          <a:p>
            <a:pPr lvl="1">
              <a:spcBef>
                <a:spcPts val="936"/>
              </a:spcBef>
            </a:pPr>
            <a:r>
              <a:rPr lang="en-US" sz="1800" dirty="0" err="1"/>
              <a:t>Pompage</a:t>
            </a:r>
            <a:r>
              <a:rPr lang="en-US" sz="1800" dirty="0"/>
              <a:t> </a:t>
            </a:r>
            <a:r>
              <a:rPr lang="en-US" sz="1800" dirty="0" err="1" smtClean="0"/>
              <a:t>en</a:t>
            </a:r>
            <a:r>
              <a:rPr lang="en-US" sz="1800" dirty="0" smtClean="0"/>
              <a:t> </a:t>
            </a:r>
            <a:r>
              <a:rPr lang="en-US" sz="1800" dirty="0" err="1" smtClean="0"/>
              <a:t>dépression</a:t>
            </a:r>
            <a:endParaRPr lang="en-US" sz="1800" dirty="0"/>
          </a:p>
          <a:p>
            <a:pPr lvl="1">
              <a:spcBef>
                <a:spcPts val="936"/>
              </a:spcBef>
            </a:pPr>
            <a:r>
              <a:rPr lang="en-US" sz="1800" dirty="0" err="1"/>
              <a:t>Plusieurs</a:t>
            </a:r>
            <a:r>
              <a:rPr lang="en-US" sz="1800" dirty="0"/>
              <a:t> </a:t>
            </a:r>
            <a:r>
              <a:rPr lang="en-US" sz="1800" dirty="0" err="1"/>
              <a:t>étapes</a:t>
            </a:r>
            <a:r>
              <a:rPr lang="en-US" sz="1800" dirty="0"/>
              <a:t> de purification</a:t>
            </a:r>
          </a:p>
          <a:p>
            <a:pPr lvl="1">
              <a:spcBef>
                <a:spcPts val="936"/>
              </a:spcBef>
            </a:pPr>
            <a:r>
              <a:rPr lang="en-US" sz="1800" dirty="0"/>
              <a:t>Haute </a:t>
            </a:r>
            <a:r>
              <a:rPr lang="en-US" sz="1800" dirty="0" err="1"/>
              <a:t>flexibilité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313443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2 -1.48148E-6 L -0.24532 -0.15903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75" y="-796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8341E-6 -3.93799E-6 L -0.15355 -0.34081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78" y="-170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7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7FEEC1-4696-6040-89A3-3A84FACCED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368" y="1700808"/>
            <a:ext cx="11377264" cy="4345166"/>
          </a:xfrm>
        </p:spPr>
        <p:txBody>
          <a:bodyPr/>
          <a:lstStyle/>
          <a:p>
            <a:pPr marL="342900" lvl="1" indent="0">
              <a:buNone/>
            </a:pPr>
            <a:endParaRPr lang="sv-SE" sz="1200" dirty="0"/>
          </a:p>
          <a:p>
            <a:pPr lvl="1"/>
            <a:endParaRPr lang="sv-SE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9954AB-AC58-C24B-92A2-688E7C7FF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1115BC-487E-4422-894C-CB7CD3E79223}" type="slidenum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19536" y="6381328"/>
            <a:ext cx="3672408" cy="91440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07A617-24F3-7549-BE36-BBF3EDB96E92}"/>
              </a:ext>
            </a:extLst>
          </p:cNvPr>
          <p:cNvSpPr/>
          <p:nvPr/>
        </p:nvSpPr>
        <p:spPr>
          <a:xfrm>
            <a:off x="4572000" y="1809750"/>
            <a:ext cx="1225748" cy="2987402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CDF4012-B92E-864F-9C45-647D211C1D0A}"/>
              </a:ext>
            </a:extLst>
          </p:cNvPr>
          <p:cNvSpPr/>
          <p:nvPr/>
        </p:nvSpPr>
        <p:spPr>
          <a:xfrm>
            <a:off x="2627784" y="1811867"/>
            <a:ext cx="1952683" cy="623507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Shape 79">
            <a:extLst>
              <a:ext uri="{FF2B5EF4-FFF2-40B4-BE49-F238E27FC236}">
                <a16:creationId xmlns:a16="http://schemas.microsoft.com/office/drawing/2014/main" id="{49698BD5-6036-BE44-BC30-41F717318515}"/>
              </a:ext>
            </a:extLst>
          </p:cNvPr>
          <p:cNvSpPr/>
          <p:nvPr/>
        </p:nvSpPr>
        <p:spPr>
          <a:xfrm flipH="1" flipV="1">
            <a:off x="4283967" y="2970141"/>
            <a:ext cx="1379909" cy="3293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Helvetica"/>
              <a:sym typeface="Helvetica"/>
            </a:endParaRPr>
          </a:p>
        </p:txBody>
      </p:sp>
      <p:sp>
        <p:nvSpPr>
          <p:cNvPr id="27" name="Shape 107">
            <a:extLst>
              <a:ext uri="{FF2B5EF4-FFF2-40B4-BE49-F238E27FC236}">
                <a16:creationId xmlns:a16="http://schemas.microsoft.com/office/drawing/2014/main" id="{D1D8024F-858A-6448-A55A-BB323F296C2E}"/>
              </a:ext>
            </a:extLst>
          </p:cNvPr>
          <p:cNvSpPr/>
          <p:nvPr/>
        </p:nvSpPr>
        <p:spPr>
          <a:xfrm>
            <a:off x="5473824" y="3039411"/>
            <a:ext cx="0" cy="45720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Helvetica"/>
              <a:sym typeface="Helvetica"/>
            </a:endParaRPr>
          </a:p>
        </p:txBody>
      </p:sp>
      <p:sp>
        <p:nvSpPr>
          <p:cNvPr id="28" name="Shape 108">
            <a:extLst>
              <a:ext uri="{FF2B5EF4-FFF2-40B4-BE49-F238E27FC236}">
                <a16:creationId xmlns:a16="http://schemas.microsoft.com/office/drawing/2014/main" id="{AE95C6BC-E8D3-5445-9E2C-425DA537B2CC}"/>
              </a:ext>
            </a:extLst>
          </p:cNvPr>
          <p:cNvSpPr/>
          <p:nvPr/>
        </p:nvSpPr>
        <p:spPr>
          <a:xfrm>
            <a:off x="5423024" y="2977120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cubicBezTo>
                  <a:pt x="17878" y="14368"/>
                  <a:pt x="3480" y="14368"/>
                  <a:pt x="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Shape 118">
            <a:extLst>
              <a:ext uri="{FF2B5EF4-FFF2-40B4-BE49-F238E27FC236}">
                <a16:creationId xmlns:a16="http://schemas.microsoft.com/office/drawing/2014/main" id="{0CCCAA28-E943-C845-B566-04295F38172E}"/>
              </a:ext>
            </a:extLst>
          </p:cNvPr>
          <p:cNvSpPr/>
          <p:nvPr/>
        </p:nvSpPr>
        <p:spPr>
          <a:xfrm>
            <a:off x="6325590" y="4093889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0" y="0"/>
                </a:lnTo>
                <a:cubicBezTo>
                  <a:pt x="3448" y="7129"/>
                  <a:pt x="17847" y="7129"/>
                  <a:pt x="2160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Shape 120">
            <a:extLst>
              <a:ext uri="{FF2B5EF4-FFF2-40B4-BE49-F238E27FC236}">
                <a16:creationId xmlns:a16="http://schemas.microsoft.com/office/drawing/2014/main" id="{6D3FA124-272A-A147-B416-1F7414C00BFD}"/>
              </a:ext>
            </a:extLst>
          </p:cNvPr>
          <p:cNvSpPr/>
          <p:nvPr/>
        </p:nvSpPr>
        <p:spPr>
          <a:xfrm>
            <a:off x="6439975" y="4830948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cubicBezTo>
                  <a:pt x="17836" y="14333"/>
                  <a:pt x="3438" y="14333"/>
                  <a:pt x="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Shape 121">
            <a:extLst>
              <a:ext uri="{FF2B5EF4-FFF2-40B4-BE49-F238E27FC236}">
                <a16:creationId xmlns:a16="http://schemas.microsoft.com/office/drawing/2014/main" id="{EF55E5B2-7B74-5045-BA8D-66BED3FAD506}"/>
              </a:ext>
            </a:extLst>
          </p:cNvPr>
          <p:cNvSpPr/>
          <p:nvPr/>
        </p:nvSpPr>
        <p:spPr>
          <a:xfrm flipV="1">
            <a:off x="6605281" y="3589874"/>
            <a:ext cx="0" cy="698335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Helvetica"/>
              <a:sym typeface="Helvetica"/>
            </a:endParaRPr>
          </a:p>
        </p:txBody>
      </p:sp>
      <p:sp>
        <p:nvSpPr>
          <p:cNvPr id="32" name="Shape 122">
            <a:extLst>
              <a:ext uri="{FF2B5EF4-FFF2-40B4-BE49-F238E27FC236}">
                <a16:creationId xmlns:a16="http://schemas.microsoft.com/office/drawing/2014/main" id="{E007BB07-3894-D74D-A87E-3B47A474F391}"/>
              </a:ext>
            </a:extLst>
          </p:cNvPr>
          <p:cNvSpPr/>
          <p:nvPr/>
        </p:nvSpPr>
        <p:spPr>
          <a:xfrm>
            <a:off x="6558675" y="4093890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0" y="0"/>
                </a:lnTo>
                <a:cubicBezTo>
                  <a:pt x="3438" y="7144"/>
                  <a:pt x="17836" y="7144"/>
                  <a:pt x="2160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Shape 123">
            <a:extLst>
              <a:ext uri="{FF2B5EF4-FFF2-40B4-BE49-F238E27FC236}">
                <a16:creationId xmlns:a16="http://schemas.microsoft.com/office/drawing/2014/main" id="{E6E7754C-9BF6-9643-8029-0589EBA5C105}"/>
              </a:ext>
            </a:extLst>
          </p:cNvPr>
          <p:cNvSpPr/>
          <p:nvPr/>
        </p:nvSpPr>
        <p:spPr>
          <a:xfrm flipV="1">
            <a:off x="6372200" y="3793074"/>
            <a:ext cx="0" cy="432131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Helvetica"/>
              <a:sym typeface="Helvetica"/>
            </a:endParaRPr>
          </a:p>
        </p:txBody>
      </p:sp>
      <p:sp>
        <p:nvSpPr>
          <p:cNvPr id="34" name="Shape 124">
            <a:extLst>
              <a:ext uri="{FF2B5EF4-FFF2-40B4-BE49-F238E27FC236}">
                <a16:creationId xmlns:a16="http://schemas.microsoft.com/office/drawing/2014/main" id="{C74CB57F-397A-9945-B3EB-5EF46CADC95F}"/>
              </a:ext>
            </a:extLst>
          </p:cNvPr>
          <p:cNvSpPr/>
          <p:nvPr/>
        </p:nvSpPr>
        <p:spPr>
          <a:xfrm flipV="1">
            <a:off x="4283968" y="5731942"/>
            <a:ext cx="288156" cy="5559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Helvetica"/>
              <a:sym typeface="Helvetica"/>
            </a:endParaRPr>
          </a:p>
        </p:txBody>
      </p:sp>
      <p:sp>
        <p:nvSpPr>
          <p:cNvPr id="35" name="Shape 126">
            <a:extLst>
              <a:ext uri="{FF2B5EF4-FFF2-40B4-BE49-F238E27FC236}">
                <a16:creationId xmlns:a16="http://schemas.microsoft.com/office/drawing/2014/main" id="{E79B9194-BEBE-E349-B233-AB368BB39F38}"/>
              </a:ext>
            </a:extLst>
          </p:cNvPr>
          <p:cNvSpPr/>
          <p:nvPr/>
        </p:nvSpPr>
        <p:spPr>
          <a:xfrm>
            <a:off x="4237360" y="2979862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cubicBezTo>
                  <a:pt x="17862" y="14368"/>
                  <a:pt x="3464" y="14368"/>
                  <a:pt x="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Shape 157">
            <a:extLst>
              <a:ext uri="{FF2B5EF4-FFF2-40B4-BE49-F238E27FC236}">
                <a16:creationId xmlns:a16="http://schemas.microsoft.com/office/drawing/2014/main" id="{BC1F70B2-0CE5-B247-99AA-75CB2C95A13F}"/>
              </a:ext>
            </a:extLst>
          </p:cNvPr>
          <p:cNvSpPr/>
          <p:nvPr/>
        </p:nvSpPr>
        <p:spPr>
          <a:xfrm flipH="1" flipV="1">
            <a:off x="3851920" y="4297214"/>
            <a:ext cx="685800" cy="127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Helvetica"/>
              <a:sym typeface="Helvetica"/>
            </a:endParaRPr>
          </a:p>
        </p:txBody>
      </p:sp>
      <p:sp>
        <p:nvSpPr>
          <p:cNvPr id="40" name="Shape 158">
            <a:extLst>
              <a:ext uri="{FF2B5EF4-FFF2-40B4-BE49-F238E27FC236}">
                <a16:creationId xmlns:a16="http://schemas.microsoft.com/office/drawing/2014/main" id="{F26BBEAA-5126-F34E-AB16-F71C89427582}"/>
              </a:ext>
            </a:extLst>
          </p:cNvPr>
          <p:cNvSpPr/>
          <p:nvPr/>
        </p:nvSpPr>
        <p:spPr>
          <a:xfrm>
            <a:off x="4440684" y="4256349"/>
            <a:ext cx="128889" cy="938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0" y="21600"/>
                </a:lnTo>
                <a:cubicBezTo>
                  <a:pt x="7129" y="17915"/>
                  <a:pt x="7129" y="3517"/>
                  <a:pt x="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Shape 159">
            <a:extLst>
              <a:ext uri="{FF2B5EF4-FFF2-40B4-BE49-F238E27FC236}">
                <a16:creationId xmlns:a16="http://schemas.microsoft.com/office/drawing/2014/main" id="{13493C89-BCA8-3A45-8D35-112E44D83628}"/>
              </a:ext>
            </a:extLst>
          </p:cNvPr>
          <p:cNvSpPr/>
          <p:nvPr/>
        </p:nvSpPr>
        <p:spPr>
          <a:xfrm flipV="1">
            <a:off x="3851920" y="3937174"/>
            <a:ext cx="0" cy="36004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Helvetica"/>
              <a:sym typeface="Helvetica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84D0130-3CFB-CB4A-9383-AE462D45A4E9}"/>
              </a:ext>
            </a:extLst>
          </p:cNvPr>
          <p:cNvGrpSpPr/>
          <p:nvPr/>
        </p:nvGrpSpPr>
        <p:grpSpPr>
          <a:xfrm>
            <a:off x="2654300" y="1837267"/>
            <a:ext cx="1229130" cy="575733"/>
            <a:chOff x="2339752" y="2852936"/>
            <a:chExt cx="1234479" cy="564089"/>
          </a:xfrm>
        </p:grpSpPr>
        <p:sp>
          <p:nvSpPr>
            <p:cNvPr id="43" name="Shape 39">
              <a:extLst>
                <a:ext uri="{FF2B5EF4-FFF2-40B4-BE49-F238E27FC236}">
                  <a16:creationId xmlns:a16="http://schemas.microsoft.com/office/drawing/2014/main" id="{526337E5-F0B2-5A4C-A9B8-3C37475E06D7}"/>
                </a:ext>
              </a:extLst>
            </p:cNvPr>
            <p:cNvSpPr/>
            <p:nvPr/>
          </p:nvSpPr>
          <p:spPr>
            <a:xfrm>
              <a:off x="2339752" y="2852936"/>
              <a:ext cx="1234479" cy="564089"/>
            </a:xfrm>
            <a:prstGeom prst="rect">
              <a:avLst/>
            </a:prstGeom>
            <a:solidFill>
              <a:srgbClr val="0094CA"/>
            </a:solidFill>
            <a:ln w="12700">
              <a:solidFill>
                <a:srgbClr val="0094CA"/>
              </a:solidFill>
              <a:miter lim="400000"/>
            </a:ln>
          </p:spPr>
          <p:txBody>
            <a:bodyPr lIns="0" tIns="0" rIns="0" bIns="0" anchor="ctr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838200" algn="l"/>
                </a:tabLst>
                <a:defRPr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4" name="Shape 40">
              <a:extLst>
                <a:ext uri="{FF2B5EF4-FFF2-40B4-BE49-F238E27FC236}">
                  <a16:creationId xmlns:a16="http://schemas.microsoft.com/office/drawing/2014/main" id="{D881EED8-1829-7741-BA6A-E27149C27242}"/>
                </a:ext>
              </a:extLst>
            </p:cNvPr>
            <p:cNvSpPr/>
            <p:nvPr/>
          </p:nvSpPr>
          <p:spPr>
            <a:xfrm>
              <a:off x="2445583" y="2974274"/>
              <a:ext cx="1008112" cy="35479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anchor="ctr" anchorCtr="0">
              <a:spAutoFit/>
            </a:bodyPr>
            <a:lstStyle>
              <a:lvl1pPr>
                <a:lnSpc>
                  <a:spcPts val="1400"/>
                </a:lnSpc>
                <a:tabLst>
                  <a:tab pos="457200" algn="l"/>
                  <a:tab pos="1371600" algn="l"/>
                </a:tabLst>
                <a:defRPr sz="12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457200" algn="l"/>
                  <a:tab pos="1371600" algn="l"/>
                </a:tabLst>
                <a:defRPr sz="1800"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cs typeface="Calibri"/>
                  <a:sym typeface="Helvetica"/>
                </a:rPr>
                <a:t>Standalone Helium Purifier</a:t>
              </a:r>
              <a:endPara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Calibri"/>
                <a:sym typeface="Helvetica"/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10AFE4EF-7BA8-EB48-B951-6FC0163B5AE8}"/>
              </a:ext>
            </a:extLst>
          </p:cNvPr>
          <p:cNvGrpSpPr/>
          <p:nvPr/>
        </p:nvGrpSpPr>
        <p:grpSpPr>
          <a:xfrm>
            <a:off x="4550833" y="1840590"/>
            <a:ext cx="1219159" cy="568178"/>
            <a:chOff x="2195736" y="2883651"/>
            <a:chExt cx="1296144" cy="597271"/>
          </a:xfrm>
        </p:grpSpPr>
        <p:sp>
          <p:nvSpPr>
            <p:cNvPr id="46" name="Shape 39">
              <a:extLst>
                <a:ext uri="{FF2B5EF4-FFF2-40B4-BE49-F238E27FC236}">
                  <a16:creationId xmlns:a16="http://schemas.microsoft.com/office/drawing/2014/main" id="{16EE6E22-C0CC-8D42-BD7D-1A0A6A83FF83}"/>
                </a:ext>
              </a:extLst>
            </p:cNvPr>
            <p:cNvSpPr/>
            <p:nvPr/>
          </p:nvSpPr>
          <p:spPr>
            <a:xfrm>
              <a:off x="2195736" y="2883651"/>
              <a:ext cx="1296144" cy="597271"/>
            </a:xfrm>
            <a:prstGeom prst="rect">
              <a:avLst/>
            </a:prstGeom>
            <a:solidFill>
              <a:srgbClr val="0094CA"/>
            </a:solidFill>
            <a:ln w="12700">
              <a:solidFill>
                <a:srgbClr val="0094CA"/>
              </a:solidFill>
              <a:miter lim="400000"/>
            </a:ln>
          </p:spPr>
          <p:txBody>
            <a:bodyPr lIns="0" tIns="0" rIns="0" bIns="0" anchor="ctr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838200" algn="l"/>
                </a:tabLst>
                <a:defRPr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7" name="Shape 40">
              <a:extLst>
                <a:ext uri="{FF2B5EF4-FFF2-40B4-BE49-F238E27FC236}">
                  <a16:creationId xmlns:a16="http://schemas.microsoft.com/office/drawing/2014/main" id="{2C4A62AC-8162-2347-8BAA-98A8009CA713}"/>
                </a:ext>
              </a:extLst>
            </p:cNvPr>
            <p:cNvSpPr/>
            <p:nvPr/>
          </p:nvSpPr>
          <p:spPr>
            <a:xfrm>
              <a:off x="2411760" y="2981059"/>
              <a:ext cx="1008112" cy="35479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anchor="ctr" anchorCtr="0">
              <a:spAutoFit/>
            </a:bodyPr>
            <a:lstStyle>
              <a:lvl1pPr>
                <a:lnSpc>
                  <a:spcPts val="1400"/>
                </a:lnSpc>
                <a:tabLst>
                  <a:tab pos="457200" algn="l"/>
                  <a:tab pos="1371600" algn="l"/>
                </a:tabLst>
                <a:defRPr sz="12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457200" algn="l"/>
                  <a:tab pos="1371600" algn="l"/>
                </a:tabLst>
                <a:defRPr sz="1800"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cs typeface="Calibri"/>
                  <a:sym typeface="Helvetica"/>
                </a:rPr>
                <a:t>Helium Recovery System</a:t>
              </a:r>
              <a:endPara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Calibri"/>
                <a:sym typeface="Helvetica"/>
              </a:endParaRPr>
            </a:p>
          </p:txBody>
        </p:sp>
      </p:grpSp>
      <p:sp>
        <p:nvSpPr>
          <p:cNvPr id="48" name="Shape 84">
            <a:extLst>
              <a:ext uri="{FF2B5EF4-FFF2-40B4-BE49-F238E27FC236}">
                <a16:creationId xmlns:a16="http://schemas.microsoft.com/office/drawing/2014/main" id="{41917D73-5E43-7641-9813-A57682B29754}"/>
              </a:ext>
            </a:extLst>
          </p:cNvPr>
          <p:cNvSpPr/>
          <p:nvPr/>
        </p:nvSpPr>
        <p:spPr>
          <a:xfrm>
            <a:off x="5607628" y="2408520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cubicBezTo>
                  <a:pt x="17926" y="14383"/>
                  <a:pt x="3527" y="14383"/>
                  <a:pt x="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0577679D-25FB-F54A-A057-6ED19CE05BA3}"/>
              </a:ext>
            </a:extLst>
          </p:cNvPr>
          <p:cNvGrpSpPr/>
          <p:nvPr/>
        </p:nvGrpSpPr>
        <p:grpSpPr>
          <a:xfrm>
            <a:off x="3359275" y="3327269"/>
            <a:ext cx="673099" cy="609600"/>
            <a:chOff x="2286001" y="3670300"/>
            <a:chExt cx="673099" cy="609600"/>
          </a:xfrm>
        </p:grpSpPr>
        <p:sp>
          <p:nvSpPr>
            <p:cNvPr id="57" name="Shape 49">
              <a:extLst>
                <a:ext uri="{FF2B5EF4-FFF2-40B4-BE49-F238E27FC236}">
                  <a16:creationId xmlns:a16="http://schemas.microsoft.com/office/drawing/2014/main" id="{FDFE9F4F-BBCD-2549-9D65-7CE1F19C0436}"/>
                </a:ext>
              </a:extLst>
            </p:cNvPr>
            <p:cNvSpPr/>
            <p:nvPr/>
          </p:nvSpPr>
          <p:spPr>
            <a:xfrm>
              <a:off x="2286001" y="3670300"/>
              <a:ext cx="654049" cy="609600"/>
            </a:xfrm>
            <a:prstGeom prst="rect">
              <a:avLst/>
            </a:prstGeom>
            <a:solidFill>
              <a:srgbClr val="0094CA"/>
            </a:solidFill>
            <a:ln w="12700">
              <a:solidFill>
                <a:srgbClr val="0094CA"/>
              </a:solidFill>
              <a:miter lim="400000"/>
            </a:ln>
          </p:spPr>
          <p:txBody>
            <a:bodyPr lIns="0" tIns="0" rIns="0" bIns="0" anchor="ctr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838200" algn="l"/>
                </a:tabLst>
                <a:defRPr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8" name="Shape 50">
              <a:extLst>
                <a:ext uri="{FF2B5EF4-FFF2-40B4-BE49-F238E27FC236}">
                  <a16:creationId xmlns:a16="http://schemas.microsoft.com/office/drawing/2014/main" id="{F5EE7135-8F74-5D48-9CE7-466B6D64219F}"/>
                </a:ext>
              </a:extLst>
            </p:cNvPr>
            <p:cNvSpPr/>
            <p:nvPr/>
          </p:nvSpPr>
          <p:spPr>
            <a:xfrm>
              <a:off x="2298700" y="3779292"/>
              <a:ext cx="660400" cy="35479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 anchor="ctr" anchorCtr="0">
              <a:spAutoFit/>
            </a:bodyPr>
            <a:lstStyle>
              <a:lvl1pPr>
                <a:lnSpc>
                  <a:spcPts val="1400"/>
                </a:lnSpc>
                <a:tabLst>
                  <a:tab pos="457200" algn="l"/>
                  <a:tab pos="685800" algn="l"/>
                </a:tabLst>
                <a:defRPr sz="12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457200" algn="l"/>
                  <a:tab pos="685800" algn="l"/>
                </a:tabLst>
                <a:defRPr sz="1800"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cs typeface="Helvetica"/>
                  <a:sym typeface="Helvetica"/>
                </a:rPr>
                <a:t>5 m</a:t>
              </a:r>
              <a:r>
                <a:rPr kumimoji="0" lang="en-US" sz="11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cs typeface="Helvetica"/>
                  <a:sym typeface="Helvetica"/>
                </a:rPr>
                <a:t>3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cs typeface="Helvetica"/>
                  <a:sym typeface="Helvetica"/>
                </a:rPr>
                <a:t>   </a:t>
              </a:r>
            </a:p>
            <a:p>
              <a:pPr marL="0" marR="0" lvl="0" indent="0" algn="ctr" defTabSz="914400" rtl="0" eaLnBrk="1" fontAlgn="auto" latinLnBrk="0" hangingPunct="1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457200" algn="l"/>
                  <a:tab pos="685800" algn="l"/>
                </a:tabLst>
                <a:defRPr sz="1800"/>
              </a:pP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cs typeface="Helvetica"/>
                  <a:sym typeface="Helvetica"/>
                </a:rPr>
                <a:t>LHe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cs typeface="Helvetica"/>
                  <a:sym typeface="Helvetica"/>
                </a:rPr>
                <a:t> 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cs typeface="Calibri"/>
                  <a:sym typeface="Helvetica"/>
                </a:rPr>
                <a:t>Tank</a:t>
              </a:r>
              <a:endPara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Calibri"/>
                <a:sym typeface="Helvetica"/>
              </a:endParaRPr>
            </a:p>
          </p:txBody>
        </p:sp>
      </p:grpSp>
      <p:sp>
        <p:nvSpPr>
          <p:cNvPr id="59" name="Shape 101">
            <a:extLst>
              <a:ext uri="{FF2B5EF4-FFF2-40B4-BE49-F238E27FC236}">
                <a16:creationId xmlns:a16="http://schemas.microsoft.com/office/drawing/2014/main" id="{71258112-6C5B-224F-A776-0D8C3830E7EA}"/>
              </a:ext>
            </a:extLst>
          </p:cNvPr>
          <p:cNvSpPr/>
          <p:nvPr/>
        </p:nvSpPr>
        <p:spPr>
          <a:xfrm>
            <a:off x="3923928" y="2065093"/>
            <a:ext cx="673224" cy="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Helvetica"/>
              <a:sym typeface="Helvetica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78FED4AF-1BA4-CB46-AC88-8482D51CC2B2}"/>
              </a:ext>
            </a:extLst>
          </p:cNvPr>
          <p:cNvSpPr/>
          <p:nvPr/>
        </p:nvSpPr>
        <p:spPr>
          <a:xfrm>
            <a:off x="5580112" y="2569022"/>
            <a:ext cx="144016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1" name="Shape 102">
            <a:extLst>
              <a:ext uri="{FF2B5EF4-FFF2-40B4-BE49-F238E27FC236}">
                <a16:creationId xmlns:a16="http://schemas.microsoft.com/office/drawing/2014/main" id="{8E92100B-ECF8-D649-917F-F4CF300DAEDB}"/>
              </a:ext>
            </a:extLst>
          </p:cNvPr>
          <p:cNvSpPr/>
          <p:nvPr/>
        </p:nvSpPr>
        <p:spPr>
          <a:xfrm>
            <a:off x="3858270" y="2017751"/>
            <a:ext cx="128889" cy="938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21600" y="0"/>
                </a:lnTo>
                <a:cubicBezTo>
                  <a:pt x="14333" y="3538"/>
                  <a:pt x="14333" y="17936"/>
                  <a:pt x="2160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2" name="Shape 79">
            <a:extLst>
              <a:ext uri="{FF2B5EF4-FFF2-40B4-BE49-F238E27FC236}">
                <a16:creationId xmlns:a16="http://schemas.microsoft.com/office/drawing/2014/main" id="{2A07BBC4-14C1-C74D-9B91-CC8CEE4076DD}"/>
              </a:ext>
            </a:extLst>
          </p:cNvPr>
          <p:cNvSpPr/>
          <p:nvPr/>
        </p:nvSpPr>
        <p:spPr>
          <a:xfrm>
            <a:off x="5655295" y="2414067"/>
            <a:ext cx="0" cy="561975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Helvetica"/>
              <a:sym typeface="Helvetica"/>
            </a:endParaRPr>
          </a:p>
        </p:txBody>
      </p:sp>
      <p:sp>
        <p:nvSpPr>
          <p:cNvPr id="65" name="Shape 82">
            <a:extLst>
              <a:ext uri="{FF2B5EF4-FFF2-40B4-BE49-F238E27FC236}">
                <a16:creationId xmlns:a16="http://schemas.microsoft.com/office/drawing/2014/main" id="{4A7EB07E-A948-7D46-9A1F-E305F359E145}"/>
              </a:ext>
            </a:extLst>
          </p:cNvPr>
          <p:cNvSpPr/>
          <p:nvPr/>
        </p:nvSpPr>
        <p:spPr>
          <a:xfrm>
            <a:off x="4735066" y="3195886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0" y="0"/>
                </a:lnTo>
                <a:cubicBezTo>
                  <a:pt x="3538" y="7178"/>
                  <a:pt x="17936" y="7178"/>
                  <a:pt x="2160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73536AB1-507B-AE4B-9574-CC0B3C9D7D65}"/>
              </a:ext>
            </a:extLst>
          </p:cNvPr>
          <p:cNvSpPr/>
          <p:nvPr/>
        </p:nvSpPr>
        <p:spPr>
          <a:xfrm>
            <a:off x="4709666" y="2641030"/>
            <a:ext cx="160908" cy="398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7" name="Shape 81">
            <a:extLst>
              <a:ext uri="{FF2B5EF4-FFF2-40B4-BE49-F238E27FC236}">
                <a16:creationId xmlns:a16="http://schemas.microsoft.com/office/drawing/2014/main" id="{0734883A-E193-2F4A-A1F7-CAF2D4F79E24}"/>
              </a:ext>
            </a:extLst>
          </p:cNvPr>
          <p:cNvSpPr/>
          <p:nvPr/>
        </p:nvSpPr>
        <p:spPr>
          <a:xfrm flipV="1">
            <a:off x="4788024" y="2425006"/>
            <a:ext cx="0" cy="864096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Helvetica"/>
              <a:sym typeface="Helvetica"/>
            </a:endParaRPr>
          </a:p>
        </p:txBody>
      </p:sp>
      <p:sp>
        <p:nvSpPr>
          <p:cNvPr id="71" name="Shape 39">
            <a:extLst>
              <a:ext uri="{FF2B5EF4-FFF2-40B4-BE49-F238E27FC236}">
                <a16:creationId xmlns:a16="http://schemas.microsoft.com/office/drawing/2014/main" id="{F026D5E2-2AD0-7B40-A9A2-68FA23CD678A}"/>
              </a:ext>
            </a:extLst>
          </p:cNvPr>
          <p:cNvSpPr/>
          <p:nvPr/>
        </p:nvSpPr>
        <p:spPr>
          <a:xfrm>
            <a:off x="4601633" y="4225206"/>
            <a:ext cx="1168399" cy="554227"/>
          </a:xfrm>
          <a:prstGeom prst="rect">
            <a:avLst/>
          </a:prstGeom>
          <a:solidFill>
            <a:srgbClr val="0094CA"/>
          </a:solidFill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2" name="Shape 40">
            <a:extLst>
              <a:ext uri="{FF2B5EF4-FFF2-40B4-BE49-F238E27FC236}">
                <a16:creationId xmlns:a16="http://schemas.microsoft.com/office/drawing/2014/main" id="{D094789B-2855-404A-A34C-092C09E13FD1}"/>
              </a:ext>
            </a:extLst>
          </p:cNvPr>
          <p:cNvSpPr/>
          <p:nvPr/>
        </p:nvSpPr>
        <p:spPr>
          <a:xfrm>
            <a:off x="4716016" y="4350172"/>
            <a:ext cx="925760" cy="3547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ts val="1400"/>
              </a:lnSpc>
              <a:tabLst>
                <a:tab pos="457200" algn="l"/>
                <a:tab pos="1371600" algn="l"/>
              </a:tabLst>
              <a:defRPr sz="1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  <a:tab pos="1371600" algn="l"/>
              </a:tabLst>
              <a:defRPr sz="1800"/>
            </a:pP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Calibri"/>
                <a:sym typeface="Helvetica"/>
              </a:rPr>
              <a:t>LHe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Calibri"/>
                <a:sym typeface="Helvetica"/>
              </a:rPr>
              <a:t> Mobile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Calibri"/>
                <a:sym typeface="Helvetica"/>
              </a:rPr>
              <a:t>Dewars</a:t>
            </a: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Calibri"/>
              <a:sym typeface="Helvetica"/>
            </a:endParaRPr>
          </a:p>
        </p:txBody>
      </p:sp>
      <p:sp>
        <p:nvSpPr>
          <p:cNvPr id="73" name="Shape 39">
            <a:extLst>
              <a:ext uri="{FF2B5EF4-FFF2-40B4-BE49-F238E27FC236}">
                <a16:creationId xmlns:a16="http://schemas.microsoft.com/office/drawing/2014/main" id="{38A3E530-4D30-A847-BE9D-18F3835D6827}"/>
              </a:ext>
            </a:extLst>
          </p:cNvPr>
          <p:cNvSpPr/>
          <p:nvPr/>
        </p:nvSpPr>
        <p:spPr>
          <a:xfrm>
            <a:off x="6012160" y="4225206"/>
            <a:ext cx="1234479" cy="597271"/>
          </a:xfrm>
          <a:prstGeom prst="rect">
            <a:avLst/>
          </a:prstGeom>
          <a:solidFill>
            <a:srgbClr val="0094CA"/>
          </a:solidFill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4" name="Shape 40">
            <a:extLst>
              <a:ext uri="{FF2B5EF4-FFF2-40B4-BE49-F238E27FC236}">
                <a16:creationId xmlns:a16="http://schemas.microsoft.com/office/drawing/2014/main" id="{A0690654-088D-4F41-B280-9C28FB179EAB}"/>
              </a:ext>
            </a:extLst>
          </p:cNvPr>
          <p:cNvSpPr/>
          <p:nvPr/>
        </p:nvSpPr>
        <p:spPr>
          <a:xfrm>
            <a:off x="6144766" y="4267622"/>
            <a:ext cx="925760" cy="5343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ts val="1400"/>
              </a:lnSpc>
              <a:tabLst>
                <a:tab pos="457200" algn="l"/>
                <a:tab pos="1371600" algn="l"/>
              </a:tabLst>
              <a:defRPr sz="1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  <a:tab pos="1371600" algn="l"/>
              </a:tabLst>
              <a:defRPr sz="1800"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Calibri"/>
                <a:sym typeface="Helvetica"/>
              </a:rPr>
              <a:t>Test Stand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Calibri"/>
                <a:sym typeface="Helvetica"/>
              </a:rPr>
              <a:t>Cryodistribution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Calibri"/>
                <a:sym typeface="Helvetica"/>
              </a:rPr>
              <a:t> System</a:t>
            </a: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Calibri"/>
              <a:sym typeface="Helvetica"/>
            </a:endParaRPr>
          </a:p>
        </p:txBody>
      </p:sp>
      <p:sp>
        <p:nvSpPr>
          <p:cNvPr id="75" name="Shape 39">
            <a:extLst>
              <a:ext uri="{FF2B5EF4-FFF2-40B4-BE49-F238E27FC236}">
                <a16:creationId xmlns:a16="http://schemas.microsoft.com/office/drawing/2014/main" id="{BD99D5A9-FF64-2E4A-9547-F231DA9263AE}"/>
              </a:ext>
            </a:extLst>
          </p:cNvPr>
          <p:cNvSpPr/>
          <p:nvPr/>
        </p:nvSpPr>
        <p:spPr>
          <a:xfrm>
            <a:off x="4572000" y="5449342"/>
            <a:ext cx="1234479" cy="59727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accent5">
                <a:lumMod val="40000"/>
                <a:lumOff val="60000"/>
              </a:schemeClr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6" name="Shape 40">
            <a:extLst>
              <a:ext uri="{FF2B5EF4-FFF2-40B4-BE49-F238E27FC236}">
                <a16:creationId xmlns:a16="http://schemas.microsoft.com/office/drawing/2014/main" id="{ACAB9B8D-F265-224E-BE2E-54FAB0887BD5}"/>
              </a:ext>
            </a:extLst>
          </p:cNvPr>
          <p:cNvSpPr/>
          <p:nvPr/>
        </p:nvSpPr>
        <p:spPr>
          <a:xfrm>
            <a:off x="4696966" y="5565428"/>
            <a:ext cx="1008112" cy="3547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ts val="1400"/>
              </a:lnSpc>
              <a:tabLst>
                <a:tab pos="457200" algn="l"/>
                <a:tab pos="1371600" algn="l"/>
              </a:tabLst>
              <a:defRPr sz="1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  <a:tab pos="1371600" algn="l"/>
              </a:tabLst>
              <a:defRPr sz="1800"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Calibri"/>
                <a:sym typeface="Helvetica"/>
              </a:rPr>
              <a:t>Instruments &amp; Experiments</a:t>
            </a: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Calibri"/>
              <a:sym typeface="Helvetica"/>
            </a:endParaRPr>
          </a:p>
        </p:txBody>
      </p:sp>
      <p:sp>
        <p:nvSpPr>
          <p:cNvPr id="77" name="Shape 39">
            <a:extLst>
              <a:ext uri="{FF2B5EF4-FFF2-40B4-BE49-F238E27FC236}">
                <a16:creationId xmlns:a16="http://schemas.microsoft.com/office/drawing/2014/main" id="{F3E2F751-00DF-E342-8FD3-3417BE998938}"/>
              </a:ext>
            </a:extLst>
          </p:cNvPr>
          <p:cNvSpPr/>
          <p:nvPr/>
        </p:nvSpPr>
        <p:spPr>
          <a:xfrm>
            <a:off x="3131840" y="4585246"/>
            <a:ext cx="936104" cy="597271"/>
          </a:xfrm>
          <a:prstGeom prst="rect">
            <a:avLst/>
          </a:prstGeom>
          <a:solidFill>
            <a:srgbClr val="0094CA"/>
          </a:solidFill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8" name="Shape 40">
            <a:extLst>
              <a:ext uri="{FF2B5EF4-FFF2-40B4-BE49-F238E27FC236}">
                <a16:creationId xmlns:a16="http://schemas.microsoft.com/office/drawing/2014/main" id="{6ADE7108-2311-934E-B124-AEDACAE78C62}"/>
              </a:ext>
            </a:extLst>
          </p:cNvPr>
          <p:cNvSpPr/>
          <p:nvPr/>
        </p:nvSpPr>
        <p:spPr>
          <a:xfrm>
            <a:off x="3142184" y="4710106"/>
            <a:ext cx="925760" cy="3547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ts val="1400"/>
              </a:lnSpc>
              <a:tabLst>
                <a:tab pos="457200" algn="l"/>
                <a:tab pos="1371600" algn="l"/>
              </a:tabLst>
              <a:defRPr sz="1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  <a:tab pos="1371600" algn="l"/>
              </a:tabLst>
              <a:defRPr sz="1800"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Calibri"/>
                <a:sym typeface="Helvetica"/>
              </a:rPr>
              <a:t>LN2 Storage Tanks</a:t>
            </a:r>
          </a:p>
        </p:txBody>
      </p:sp>
      <p:sp>
        <p:nvSpPr>
          <p:cNvPr id="79" name="Shape 39">
            <a:extLst>
              <a:ext uri="{FF2B5EF4-FFF2-40B4-BE49-F238E27FC236}">
                <a16:creationId xmlns:a16="http://schemas.microsoft.com/office/drawing/2014/main" id="{B7F1D397-FA33-5A42-9906-D448DB66215C}"/>
              </a:ext>
            </a:extLst>
          </p:cNvPr>
          <p:cNvSpPr/>
          <p:nvPr/>
        </p:nvSpPr>
        <p:spPr>
          <a:xfrm>
            <a:off x="3131840" y="5449342"/>
            <a:ext cx="936104" cy="59727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accent6">
                <a:lumMod val="40000"/>
                <a:lumOff val="60000"/>
              </a:schemeClr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0" name="Shape 40">
            <a:extLst>
              <a:ext uri="{FF2B5EF4-FFF2-40B4-BE49-F238E27FC236}">
                <a16:creationId xmlns:a16="http://schemas.microsoft.com/office/drawing/2014/main" id="{2C7A6F9C-9B4D-5043-803D-F6341346C6EC}"/>
              </a:ext>
            </a:extLst>
          </p:cNvPr>
          <p:cNvSpPr/>
          <p:nvPr/>
        </p:nvSpPr>
        <p:spPr>
          <a:xfrm>
            <a:off x="3106868" y="5559208"/>
            <a:ext cx="925760" cy="3547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ts val="1400"/>
              </a:lnSpc>
              <a:tabLst>
                <a:tab pos="457200" algn="l"/>
                <a:tab pos="1371600" algn="l"/>
              </a:tabLst>
              <a:defRPr sz="1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  <a:tab pos="1371600" algn="l"/>
              </a:tabLst>
              <a:defRPr sz="1800"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Calibri"/>
                <a:sym typeface="Helvetica"/>
              </a:rPr>
              <a:t>LN2 Mobile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Calibri"/>
                <a:sym typeface="Helvetica"/>
              </a:rPr>
              <a:t>Dewars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Calibri"/>
              <a:sym typeface="Helvetica"/>
            </a:endParaRPr>
          </a:p>
        </p:txBody>
      </p:sp>
      <p:sp>
        <p:nvSpPr>
          <p:cNvPr id="85" name="Shape 39">
            <a:extLst>
              <a:ext uri="{FF2B5EF4-FFF2-40B4-BE49-F238E27FC236}">
                <a16:creationId xmlns:a16="http://schemas.microsoft.com/office/drawing/2014/main" id="{BB2DF252-8091-5247-AF10-451A5DA03AC4}"/>
              </a:ext>
            </a:extLst>
          </p:cNvPr>
          <p:cNvSpPr/>
          <p:nvPr/>
        </p:nvSpPr>
        <p:spPr>
          <a:xfrm>
            <a:off x="6012160" y="5449342"/>
            <a:ext cx="1234479" cy="597271"/>
          </a:xfrm>
          <a:prstGeom prst="rect">
            <a:avLst/>
          </a:prstGeom>
          <a:solidFill>
            <a:srgbClr val="B7DEE8"/>
          </a:solidFill>
          <a:ln w="12700">
            <a:solidFill>
              <a:schemeClr val="accent5">
                <a:lumMod val="40000"/>
                <a:lumOff val="60000"/>
              </a:schemeClr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6" name="Shape 40">
            <a:extLst>
              <a:ext uri="{FF2B5EF4-FFF2-40B4-BE49-F238E27FC236}">
                <a16:creationId xmlns:a16="http://schemas.microsoft.com/office/drawing/2014/main" id="{720D4F6E-B1C3-CA40-8518-44E5B0037CE5}"/>
              </a:ext>
            </a:extLst>
          </p:cNvPr>
          <p:cNvSpPr/>
          <p:nvPr/>
        </p:nvSpPr>
        <p:spPr>
          <a:xfrm>
            <a:off x="6124426" y="5641131"/>
            <a:ext cx="1008112" cy="1778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ts val="1400"/>
              </a:lnSpc>
              <a:tabLst>
                <a:tab pos="457200" algn="l"/>
                <a:tab pos="1371600" algn="l"/>
              </a:tabLst>
              <a:defRPr sz="1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  <a:tab pos="1371600" algn="l"/>
              </a:tabLst>
              <a:defRPr sz="1800"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Calibri"/>
                <a:sym typeface="Helvetica"/>
              </a:rPr>
              <a:t>Test Stand Lund 2</a:t>
            </a: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Calibri"/>
              <a:sym typeface="Helvetica"/>
            </a:endParaRPr>
          </a:p>
        </p:txBody>
      </p:sp>
      <p:sp>
        <p:nvSpPr>
          <p:cNvPr id="93" name="Shape 123">
            <a:extLst>
              <a:ext uri="{FF2B5EF4-FFF2-40B4-BE49-F238E27FC236}">
                <a16:creationId xmlns:a16="http://schemas.microsoft.com/office/drawing/2014/main" id="{D905CC74-0153-B244-B477-1276BD26BBE2}"/>
              </a:ext>
            </a:extLst>
          </p:cNvPr>
          <p:cNvSpPr/>
          <p:nvPr/>
        </p:nvSpPr>
        <p:spPr>
          <a:xfrm flipH="1" flipV="1">
            <a:off x="5796136" y="3793158"/>
            <a:ext cx="576064" cy="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Helvetica"/>
              <a:sym typeface="Helvetica"/>
            </a:endParaRPr>
          </a:p>
        </p:txBody>
      </p:sp>
      <p:sp>
        <p:nvSpPr>
          <p:cNvPr id="94" name="Shape 123">
            <a:extLst>
              <a:ext uri="{FF2B5EF4-FFF2-40B4-BE49-F238E27FC236}">
                <a16:creationId xmlns:a16="http://schemas.microsoft.com/office/drawing/2014/main" id="{7010A7A8-725E-4F4B-B70D-8048F1A5E6A8}"/>
              </a:ext>
            </a:extLst>
          </p:cNvPr>
          <p:cNvSpPr/>
          <p:nvPr/>
        </p:nvSpPr>
        <p:spPr>
          <a:xfrm flipH="1" flipV="1">
            <a:off x="5804603" y="3589793"/>
            <a:ext cx="807988" cy="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Helvetica"/>
              <a:sym typeface="Helvetica"/>
            </a:endParaRPr>
          </a:p>
        </p:txBody>
      </p:sp>
      <p:sp>
        <p:nvSpPr>
          <p:cNvPr id="102" name="Shape 97">
            <a:extLst>
              <a:ext uri="{FF2B5EF4-FFF2-40B4-BE49-F238E27FC236}">
                <a16:creationId xmlns:a16="http://schemas.microsoft.com/office/drawing/2014/main" id="{DFC21B4C-F8F4-FE48-999E-BE4085CDDECA}"/>
              </a:ext>
            </a:extLst>
          </p:cNvPr>
          <p:cNvSpPr/>
          <p:nvPr/>
        </p:nvSpPr>
        <p:spPr>
          <a:xfrm>
            <a:off x="4102224" y="3544211"/>
            <a:ext cx="457200" cy="127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Helvetica"/>
              <a:sym typeface="Helvetica"/>
            </a:endParaRPr>
          </a:p>
        </p:txBody>
      </p:sp>
      <p:sp>
        <p:nvSpPr>
          <p:cNvPr id="103" name="Shape 98">
            <a:extLst>
              <a:ext uri="{FF2B5EF4-FFF2-40B4-BE49-F238E27FC236}">
                <a16:creationId xmlns:a16="http://schemas.microsoft.com/office/drawing/2014/main" id="{64FB9B5F-244B-B441-BB25-932FF7B630A6}"/>
              </a:ext>
            </a:extLst>
          </p:cNvPr>
          <p:cNvSpPr/>
          <p:nvPr/>
        </p:nvSpPr>
        <p:spPr>
          <a:xfrm>
            <a:off x="4019571" y="3493411"/>
            <a:ext cx="128889" cy="938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21600" y="0"/>
                </a:lnTo>
                <a:cubicBezTo>
                  <a:pt x="14368" y="3543"/>
                  <a:pt x="14368" y="17941"/>
                  <a:pt x="2160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4" name="Shape 99">
            <a:extLst>
              <a:ext uri="{FF2B5EF4-FFF2-40B4-BE49-F238E27FC236}">
                <a16:creationId xmlns:a16="http://schemas.microsoft.com/office/drawing/2014/main" id="{3997625C-FB59-A547-BB54-2737A6BC6B27}"/>
              </a:ext>
            </a:extLst>
          </p:cNvPr>
          <p:cNvSpPr/>
          <p:nvPr/>
        </p:nvSpPr>
        <p:spPr>
          <a:xfrm flipH="1" flipV="1">
            <a:off x="3995936" y="3772937"/>
            <a:ext cx="563488" cy="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Helvetica"/>
              <a:sym typeface="Helvetica"/>
            </a:endParaRPr>
          </a:p>
        </p:txBody>
      </p:sp>
      <p:sp>
        <p:nvSpPr>
          <p:cNvPr id="105" name="Shape 100">
            <a:extLst>
              <a:ext uri="{FF2B5EF4-FFF2-40B4-BE49-F238E27FC236}">
                <a16:creationId xmlns:a16="http://schemas.microsoft.com/office/drawing/2014/main" id="{96ECA2B7-C8B4-744C-B110-67066089A6BD}"/>
              </a:ext>
            </a:extLst>
          </p:cNvPr>
          <p:cNvSpPr/>
          <p:nvPr/>
        </p:nvSpPr>
        <p:spPr>
          <a:xfrm>
            <a:off x="4432424" y="3722011"/>
            <a:ext cx="128889" cy="938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0" y="21600"/>
                </a:lnTo>
                <a:cubicBezTo>
                  <a:pt x="7163" y="17936"/>
                  <a:pt x="7163" y="3538"/>
                  <a:pt x="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6" name="Shape 97">
            <a:extLst>
              <a:ext uri="{FF2B5EF4-FFF2-40B4-BE49-F238E27FC236}">
                <a16:creationId xmlns:a16="http://schemas.microsoft.com/office/drawing/2014/main" id="{5D513437-F4CF-9745-85DA-3DB4B165E98E}"/>
              </a:ext>
            </a:extLst>
          </p:cNvPr>
          <p:cNvSpPr/>
          <p:nvPr/>
        </p:nvSpPr>
        <p:spPr>
          <a:xfrm>
            <a:off x="3995936" y="3649269"/>
            <a:ext cx="570384" cy="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Helvetica"/>
              <a:sym typeface="Helvetica"/>
            </a:endParaRPr>
          </a:p>
        </p:txBody>
      </p:sp>
      <p:sp>
        <p:nvSpPr>
          <p:cNvPr id="107" name="Shape 100">
            <a:extLst>
              <a:ext uri="{FF2B5EF4-FFF2-40B4-BE49-F238E27FC236}">
                <a16:creationId xmlns:a16="http://schemas.microsoft.com/office/drawing/2014/main" id="{E188C25E-3EF6-8E48-B4DF-57EE4C58E141}"/>
              </a:ext>
            </a:extLst>
          </p:cNvPr>
          <p:cNvSpPr/>
          <p:nvPr/>
        </p:nvSpPr>
        <p:spPr>
          <a:xfrm>
            <a:off x="4440684" y="3598342"/>
            <a:ext cx="128889" cy="938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0" y="21600"/>
                </a:lnTo>
                <a:cubicBezTo>
                  <a:pt x="7163" y="17936"/>
                  <a:pt x="7163" y="3538"/>
                  <a:pt x="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3CDBBAAB-8262-EC47-9E46-1AACE237BFD1}"/>
              </a:ext>
            </a:extLst>
          </p:cNvPr>
          <p:cNvSpPr/>
          <p:nvPr/>
        </p:nvSpPr>
        <p:spPr>
          <a:xfrm>
            <a:off x="4195068" y="3505126"/>
            <a:ext cx="160908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9" name="Shape 98">
            <a:extLst>
              <a:ext uri="{FF2B5EF4-FFF2-40B4-BE49-F238E27FC236}">
                <a16:creationId xmlns:a16="http://schemas.microsoft.com/office/drawing/2014/main" id="{4ECABD8E-B3E2-CF4B-AB2B-842EF40BA722}"/>
              </a:ext>
            </a:extLst>
          </p:cNvPr>
          <p:cNvSpPr/>
          <p:nvPr/>
        </p:nvSpPr>
        <p:spPr>
          <a:xfrm>
            <a:off x="4283968" y="4513238"/>
            <a:ext cx="128889" cy="938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21600" y="0"/>
                </a:lnTo>
                <a:cubicBezTo>
                  <a:pt x="14368" y="3543"/>
                  <a:pt x="14368" y="17941"/>
                  <a:pt x="2160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0" name="Shape 97">
            <a:extLst>
              <a:ext uri="{FF2B5EF4-FFF2-40B4-BE49-F238E27FC236}">
                <a16:creationId xmlns:a16="http://schemas.microsoft.com/office/drawing/2014/main" id="{1B018275-0D91-3C45-ADBE-0A73692D468E}"/>
              </a:ext>
            </a:extLst>
          </p:cNvPr>
          <p:cNvSpPr/>
          <p:nvPr/>
        </p:nvSpPr>
        <p:spPr>
          <a:xfrm flipV="1">
            <a:off x="4283968" y="4563542"/>
            <a:ext cx="281806" cy="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Helvetica"/>
              <a:sym typeface="Helvetica"/>
            </a:endParaRPr>
          </a:p>
        </p:txBody>
      </p:sp>
      <p:sp>
        <p:nvSpPr>
          <p:cNvPr id="111" name="Shape 90">
            <a:extLst>
              <a:ext uri="{FF2B5EF4-FFF2-40B4-BE49-F238E27FC236}">
                <a16:creationId xmlns:a16="http://schemas.microsoft.com/office/drawing/2014/main" id="{DFE9D6A5-80AA-074A-825E-F36CB92EE6A0}"/>
              </a:ext>
            </a:extLst>
          </p:cNvPr>
          <p:cNvSpPr/>
          <p:nvPr/>
        </p:nvSpPr>
        <p:spPr>
          <a:xfrm>
            <a:off x="4883348" y="5315365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0" y="0"/>
                </a:lnTo>
                <a:cubicBezTo>
                  <a:pt x="3580" y="7144"/>
                  <a:pt x="17978" y="7144"/>
                  <a:pt x="2160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4" name="Shape 123">
            <a:extLst>
              <a:ext uri="{FF2B5EF4-FFF2-40B4-BE49-F238E27FC236}">
                <a16:creationId xmlns:a16="http://schemas.microsoft.com/office/drawing/2014/main" id="{8F26B85D-E6F5-0F47-AA1E-A8A4F26BAC5A}"/>
              </a:ext>
            </a:extLst>
          </p:cNvPr>
          <p:cNvSpPr/>
          <p:nvPr/>
        </p:nvSpPr>
        <p:spPr>
          <a:xfrm flipH="1" flipV="1">
            <a:off x="6486499" y="3683008"/>
            <a:ext cx="0" cy="542194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Helvetica"/>
              <a:sym typeface="Helvetica"/>
            </a:endParaRPr>
          </a:p>
        </p:txBody>
      </p:sp>
      <p:sp>
        <p:nvSpPr>
          <p:cNvPr id="115" name="Shape 123">
            <a:extLst>
              <a:ext uri="{FF2B5EF4-FFF2-40B4-BE49-F238E27FC236}">
                <a16:creationId xmlns:a16="http://schemas.microsoft.com/office/drawing/2014/main" id="{C9AB4774-2A93-054D-AAA6-255A0BAF681A}"/>
              </a:ext>
            </a:extLst>
          </p:cNvPr>
          <p:cNvSpPr/>
          <p:nvPr/>
        </p:nvSpPr>
        <p:spPr>
          <a:xfrm flipH="1">
            <a:off x="5796136" y="3691476"/>
            <a:ext cx="693688" cy="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Helvetica"/>
              <a:sym typeface="Helvetica"/>
            </a:endParaRPr>
          </a:p>
        </p:txBody>
      </p:sp>
      <p:sp>
        <p:nvSpPr>
          <p:cNvPr id="116" name="Shape 98">
            <a:extLst>
              <a:ext uri="{FF2B5EF4-FFF2-40B4-BE49-F238E27FC236}">
                <a16:creationId xmlns:a16="http://schemas.microsoft.com/office/drawing/2014/main" id="{C4239E60-7E21-FE48-8484-2CE96D8FDAAF}"/>
              </a:ext>
            </a:extLst>
          </p:cNvPr>
          <p:cNvSpPr/>
          <p:nvPr/>
        </p:nvSpPr>
        <p:spPr>
          <a:xfrm>
            <a:off x="5804602" y="3644262"/>
            <a:ext cx="128889" cy="938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21600" y="0"/>
                </a:lnTo>
                <a:cubicBezTo>
                  <a:pt x="14368" y="3543"/>
                  <a:pt x="14368" y="17941"/>
                  <a:pt x="2160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7" name="Shape 123">
            <a:extLst>
              <a:ext uri="{FF2B5EF4-FFF2-40B4-BE49-F238E27FC236}">
                <a16:creationId xmlns:a16="http://schemas.microsoft.com/office/drawing/2014/main" id="{4D685B99-0A0E-DA4B-833B-4FD2461F3293}"/>
              </a:ext>
            </a:extLst>
          </p:cNvPr>
          <p:cNvSpPr/>
          <p:nvPr/>
        </p:nvSpPr>
        <p:spPr>
          <a:xfrm flipH="1" flipV="1">
            <a:off x="5813069" y="3492425"/>
            <a:ext cx="913822" cy="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Helvetica"/>
              <a:sym typeface="Helvetica"/>
            </a:endParaRPr>
          </a:p>
        </p:txBody>
      </p:sp>
      <p:sp>
        <p:nvSpPr>
          <p:cNvPr id="118" name="Shape 121">
            <a:extLst>
              <a:ext uri="{FF2B5EF4-FFF2-40B4-BE49-F238E27FC236}">
                <a16:creationId xmlns:a16="http://schemas.microsoft.com/office/drawing/2014/main" id="{EA3B9487-02F2-A940-B81F-3A88A0013ABA}"/>
              </a:ext>
            </a:extLst>
          </p:cNvPr>
          <p:cNvSpPr/>
          <p:nvPr/>
        </p:nvSpPr>
        <p:spPr>
          <a:xfrm flipV="1">
            <a:off x="6728048" y="3492508"/>
            <a:ext cx="0" cy="740833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Helvetica"/>
              <a:sym typeface="Helvetica"/>
            </a:endParaRPr>
          </a:p>
        </p:txBody>
      </p:sp>
      <p:sp>
        <p:nvSpPr>
          <p:cNvPr id="119" name="Shape 98">
            <a:extLst>
              <a:ext uri="{FF2B5EF4-FFF2-40B4-BE49-F238E27FC236}">
                <a16:creationId xmlns:a16="http://schemas.microsoft.com/office/drawing/2014/main" id="{7E6FAD57-CE40-5B41-8146-AB4E95492213}"/>
              </a:ext>
            </a:extLst>
          </p:cNvPr>
          <p:cNvSpPr/>
          <p:nvPr/>
        </p:nvSpPr>
        <p:spPr>
          <a:xfrm>
            <a:off x="5804602" y="3441063"/>
            <a:ext cx="128889" cy="938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21600" y="0"/>
                </a:lnTo>
                <a:cubicBezTo>
                  <a:pt x="14368" y="3543"/>
                  <a:pt x="14368" y="17941"/>
                  <a:pt x="2160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0" name="Shape 118">
            <a:extLst>
              <a:ext uri="{FF2B5EF4-FFF2-40B4-BE49-F238E27FC236}">
                <a16:creationId xmlns:a16="http://schemas.microsoft.com/office/drawing/2014/main" id="{A165177A-2888-2943-A4D6-EC4DCB1A1B12}"/>
              </a:ext>
            </a:extLst>
          </p:cNvPr>
          <p:cNvSpPr/>
          <p:nvPr/>
        </p:nvSpPr>
        <p:spPr>
          <a:xfrm>
            <a:off x="6325590" y="5321555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0" y="0"/>
                </a:lnTo>
                <a:cubicBezTo>
                  <a:pt x="3448" y="7129"/>
                  <a:pt x="17847" y="7129"/>
                  <a:pt x="2160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1" name="Shape 122">
            <a:extLst>
              <a:ext uri="{FF2B5EF4-FFF2-40B4-BE49-F238E27FC236}">
                <a16:creationId xmlns:a16="http://schemas.microsoft.com/office/drawing/2014/main" id="{A6DC6129-9242-F24F-9C8A-959C59474A91}"/>
              </a:ext>
            </a:extLst>
          </p:cNvPr>
          <p:cNvSpPr/>
          <p:nvPr/>
        </p:nvSpPr>
        <p:spPr>
          <a:xfrm>
            <a:off x="6558675" y="5320500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0" y="0"/>
                </a:lnTo>
                <a:cubicBezTo>
                  <a:pt x="3438" y="7144"/>
                  <a:pt x="17836" y="7144"/>
                  <a:pt x="2160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2" name="Shape 120">
            <a:extLst>
              <a:ext uri="{FF2B5EF4-FFF2-40B4-BE49-F238E27FC236}">
                <a16:creationId xmlns:a16="http://schemas.microsoft.com/office/drawing/2014/main" id="{B9FCE100-59FB-5245-A743-F0FB21A1B278}"/>
              </a:ext>
            </a:extLst>
          </p:cNvPr>
          <p:cNvSpPr/>
          <p:nvPr/>
        </p:nvSpPr>
        <p:spPr>
          <a:xfrm>
            <a:off x="6681397" y="4830901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cubicBezTo>
                  <a:pt x="17836" y="14333"/>
                  <a:pt x="3438" y="14333"/>
                  <a:pt x="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1" name="Shape 125">
            <a:extLst>
              <a:ext uri="{FF2B5EF4-FFF2-40B4-BE49-F238E27FC236}">
                <a16:creationId xmlns:a16="http://schemas.microsoft.com/office/drawing/2014/main" id="{659FD5EC-BD0D-8F4E-9BC3-7180696AD9B4}"/>
              </a:ext>
            </a:extLst>
          </p:cNvPr>
          <p:cNvSpPr/>
          <p:nvPr/>
        </p:nvSpPr>
        <p:spPr>
          <a:xfrm flipH="1">
            <a:off x="4283968" y="3001070"/>
            <a:ext cx="1" cy="274320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Helvetica"/>
              <a:sym typeface="Helvetica"/>
            </a:endParaRPr>
          </a:p>
        </p:txBody>
      </p:sp>
      <p:sp>
        <p:nvSpPr>
          <p:cNvPr id="132" name="Shape 89">
            <a:extLst>
              <a:ext uri="{FF2B5EF4-FFF2-40B4-BE49-F238E27FC236}">
                <a16:creationId xmlns:a16="http://schemas.microsoft.com/office/drawing/2014/main" id="{3AFA1793-E8A4-124D-A198-DE476E2EF9E2}"/>
              </a:ext>
            </a:extLst>
          </p:cNvPr>
          <p:cNvSpPr/>
          <p:nvPr/>
        </p:nvSpPr>
        <p:spPr>
          <a:xfrm flipV="1">
            <a:off x="4932040" y="4801270"/>
            <a:ext cx="0" cy="548258"/>
          </a:xfrm>
          <a:prstGeom prst="line">
            <a:avLst/>
          </a:prstGeom>
          <a:ln w="12700">
            <a:solidFill>
              <a:srgbClr val="0094CA"/>
            </a:solidFill>
            <a:prstDash val="sysDash"/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Helvetica"/>
              <a:sym typeface="Helvetica"/>
            </a:endParaRPr>
          </a:p>
        </p:txBody>
      </p:sp>
      <p:sp>
        <p:nvSpPr>
          <p:cNvPr id="133" name="Shape 121">
            <a:extLst>
              <a:ext uri="{FF2B5EF4-FFF2-40B4-BE49-F238E27FC236}">
                <a16:creationId xmlns:a16="http://schemas.microsoft.com/office/drawing/2014/main" id="{BC936A20-6A80-924A-9ACD-FB3B5362774E}"/>
              </a:ext>
            </a:extLst>
          </p:cNvPr>
          <p:cNvSpPr/>
          <p:nvPr/>
        </p:nvSpPr>
        <p:spPr>
          <a:xfrm flipV="1">
            <a:off x="6605281" y="4830241"/>
            <a:ext cx="0" cy="61910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Helvetica"/>
              <a:sym typeface="Helvetica"/>
            </a:endParaRPr>
          </a:p>
        </p:txBody>
      </p:sp>
      <p:sp>
        <p:nvSpPr>
          <p:cNvPr id="134" name="Shape 123">
            <a:extLst>
              <a:ext uri="{FF2B5EF4-FFF2-40B4-BE49-F238E27FC236}">
                <a16:creationId xmlns:a16="http://schemas.microsoft.com/office/drawing/2014/main" id="{33235C46-5744-1B45-8000-AC261A9C21A6}"/>
              </a:ext>
            </a:extLst>
          </p:cNvPr>
          <p:cNvSpPr/>
          <p:nvPr/>
        </p:nvSpPr>
        <p:spPr>
          <a:xfrm flipV="1">
            <a:off x="6372200" y="4826009"/>
            <a:ext cx="0" cy="62263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Helvetica"/>
              <a:sym typeface="Helvetica"/>
            </a:endParaRPr>
          </a:p>
        </p:txBody>
      </p:sp>
      <p:sp>
        <p:nvSpPr>
          <p:cNvPr id="135" name="Shape 123">
            <a:extLst>
              <a:ext uri="{FF2B5EF4-FFF2-40B4-BE49-F238E27FC236}">
                <a16:creationId xmlns:a16="http://schemas.microsoft.com/office/drawing/2014/main" id="{C2ADF09F-F3CC-724E-93D8-D92720E584EE}"/>
              </a:ext>
            </a:extLst>
          </p:cNvPr>
          <p:cNvSpPr/>
          <p:nvPr/>
        </p:nvSpPr>
        <p:spPr>
          <a:xfrm flipH="1" flipV="1">
            <a:off x="6486499" y="4830241"/>
            <a:ext cx="0" cy="618395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Helvetica"/>
              <a:sym typeface="Helvetica"/>
            </a:endParaRPr>
          </a:p>
        </p:txBody>
      </p:sp>
      <p:sp>
        <p:nvSpPr>
          <p:cNvPr id="136" name="Shape 121">
            <a:extLst>
              <a:ext uri="{FF2B5EF4-FFF2-40B4-BE49-F238E27FC236}">
                <a16:creationId xmlns:a16="http://schemas.microsoft.com/office/drawing/2014/main" id="{97CEED37-0E99-EB40-897B-9BAD86FFCF33}"/>
              </a:ext>
            </a:extLst>
          </p:cNvPr>
          <p:cNvSpPr/>
          <p:nvPr/>
        </p:nvSpPr>
        <p:spPr>
          <a:xfrm flipV="1">
            <a:off x="6728048" y="4826008"/>
            <a:ext cx="0" cy="630766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Helvetica"/>
              <a:sym typeface="Helvetica"/>
            </a:endParaRPr>
          </a:p>
        </p:txBody>
      </p:sp>
      <p:sp>
        <p:nvSpPr>
          <p:cNvPr id="137" name="Shape 81">
            <a:extLst>
              <a:ext uri="{FF2B5EF4-FFF2-40B4-BE49-F238E27FC236}">
                <a16:creationId xmlns:a16="http://schemas.microsoft.com/office/drawing/2014/main" id="{A1ED415B-BB64-864C-8AB2-02C42FA8CDC2}"/>
              </a:ext>
            </a:extLst>
          </p:cNvPr>
          <p:cNvSpPr/>
          <p:nvPr/>
        </p:nvSpPr>
        <p:spPr>
          <a:xfrm flipV="1">
            <a:off x="3592873" y="5187993"/>
            <a:ext cx="0" cy="199504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Helvetica"/>
              <a:sym typeface="Helvetica"/>
            </a:endParaRPr>
          </a:p>
        </p:txBody>
      </p:sp>
      <p:sp>
        <p:nvSpPr>
          <p:cNvPr id="138" name="Shape 82">
            <a:extLst>
              <a:ext uri="{FF2B5EF4-FFF2-40B4-BE49-F238E27FC236}">
                <a16:creationId xmlns:a16="http://schemas.microsoft.com/office/drawing/2014/main" id="{D318F798-291C-FF49-BD71-2FA58C7631C0}"/>
              </a:ext>
            </a:extLst>
          </p:cNvPr>
          <p:cNvSpPr/>
          <p:nvPr/>
        </p:nvSpPr>
        <p:spPr>
          <a:xfrm>
            <a:off x="3542073" y="5330616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0" y="0"/>
                </a:lnTo>
                <a:cubicBezTo>
                  <a:pt x="3538" y="7178"/>
                  <a:pt x="17936" y="7178"/>
                  <a:pt x="2160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6C11CC4D-7C02-9347-9AB8-1FFA5C8F8337}"/>
              </a:ext>
            </a:extLst>
          </p:cNvPr>
          <p:cNvSpPr/>
          <p:nvPr/>
        </p:nvSpPr>
        <p:spPr>
          <a:xfrm>
            <a:off x="755576" y="1659466"/>
            <a:ext cx="7920880" cy="1133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8" name="Shape 99">
            <a:extLst>
              <a:ext uri="{FF2B5EF4-FFF2-40B4-BE49-F238E27FC236}">
                <a16:creationId xmlns:a16="http://schemas.microsoft.com/office/drawing/2014/main" id="{D9A12A21-97D7-5945-B5BF-A748F8FDF0DF}"/>
              </a:ext>
            </a:extLst>
          </p:cNvPr>
          <p:cNvSpPr/>
          <p:nvPr/>
        </p:nvSpPr>
        <p:spPr>
          <a:xfrm flipH="1">
            <a:off x="4067944" y="5912546"/>
            <a:ext cx="504056" cy="0"/>
          </a:xfrm>
          <a:prstGeom prst="line">
            <a:avLst/>
          </a:prstGeom>
          <a:ln w="12700">
            <a:solidFill>
              <a:srgbClr val="0094CA"/>
            </a:solidFill>
            <a:prstDash val="sysDash"/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Helvetica"/>
              <a:sym typeface="Helvetica"/>
            </a:endParaRPr>
          </a:p>
        </p:txBody>
      </p:sp>
      <p:sp>
        <p:nvSpPr>
          <p:cNvPr id="149" name="Shape 100">
            <a:extLst>
              <a:ext uri="{FF2B5EF4-FFF2-40B4-BE49-F238E27FC236}">
                <a16:creationId xmlns:a16="http://schemas.microsoft.com/office/drawing/2014/main" id="{78FC4A22-B2E6-5747-8070-8E2A915E4A86}"/>
              </a:ext>
            </a:extLst>
          </p:cNvPr>
          <p:cNvSpPr/>
          <p:nvPr/>
        </p:nvSpPr>
        <p:spPr>
          <a:xfrm>
            <a:off x="4449357" y="5872544"/>
            <a:ext cx="128889" cy="938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0" y="21600"/>
                </a:lnTo>
                <a:cubicBezTo>
                  <a:pt x="7163" y="17936"/>
                  <a:pt x="7163" y="3538"/>
                  <a:pt x="0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7BFE3EA9-6982-064F-95D3-5543C73771F4}"/>
              </a:ext>
            </a:extLst>
          </p:cNvPr>
          <p:cNvSpPr/>
          <p:nvPr/>
        </p:nvSpPr>
        <p:spPr>
          <a:xfrm>
            <a:off x="3372851" y="3310467"/>
            <a:ext cx="1199149" cy="623507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034ADF58-47AB-4547-8B0B-88AC45CA98EC}"/>
              </a:ext>
            </a:extLst>
          </p:cNvPr>
          <p:cNvGrpSpPr/>
          <p:nvPr/>
        </p:nvGrpSpPr>
        <p:grpSpPr>
          <a:xfrm>
            <a:off x="4555021" y="3325623"/>
            <a:ext cx="1215671" cy="597271"/>
            <a:chOff x="444033" y="1607592"/>
            <a:chExt cx="1256354" cy="597271"/>
          </a:xfrm>
        </p:grpSpPr>
        <p:sp>
          <p:nvSpPr>
            <p:cNvPr id="189" name="Shape 39">
              <a:extLst>
                <a:ext uri="{FF2B5EF4-FFF2-40B4-BE49-F238E27FC236}">
                  <a16:creationId xmlns:a16="http://schemas.microsoft.com/office/drawing/2014/main" id="{65D727BE-447D-4C41-9A17-30BD6F6E816A}"/>
                </a:ext>
              </a:extLst>
            </p:cNvPr>
            <p:cNvSpPr/>
            <p:nvPr/>
          </p:nvSpPr>
          <p:spPr>
            <a:xfrm>
              <a:off x="444033" y="1607592"/>
              <a:ext cx="1256354" cy="597271"/>
            </a:xfrm>
            <a:prstGeom prst="rect">
              <a:avLst/>
            </a:prstGeom>
            <a:solidFill>
              <a:srgbClr val="0094CA"/>
            </a:solidFill>
            <a:ln w="12700">
              <a:solidFill>
                <a:srgbClr val="0094CA"/>
              </a:solidFill>
              <a:miter lim="400000"/>
            </a:ln>
          </p:spPr>
          <p:txBody>
            <a:bodyPr lIns="0" tIns="0" rIns="0" bIns="0" anchor="ctr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838200" algn="l"/>
                </a:tabLst>
                <a:defRPr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0" name="Shape 40">
              <a:extLst>
                <a:ext uri="{FF2B5EF4-FFF2-40B4-BE49-F238E27FC236}">
                  <a16:creationId xmlns:a16="http://schemas.microsoft.com/office/drawing/2014/main" id="{3E6DBC3D-C4CE-F243-AFBF-6EFEF151EA97}"/>
                </a:ext>
              </a:extLst>
            </p:cNvPr>
            <p:cNvSpPr/>
            <p:nvPr/>
          </p:nvSpPr>
          <p:spPr>
            <a:xfrm>
              <a:off x="601216" y="1637828"/>
              <a:ext cx="925760" cy="53433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anchor="ctr" anchorCtr="0">
              <a:spAutoFit/>
            </a:bodyPr>
            <a:lstStyle>
              <a:lvl1pPr>
                <a:lnSpc>
                  <a:spcPts val="1400"/>
                </a:lnSpc>
                <a:tabLst>
                  <a:tab pos="457200" algn="l"/>
                  <a:tab pos="1371600" algn="l"/>
                </a:tabLst>
                <a:defRPr sz="12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457200" algn="l"/>
                  <a:tab pos="1371600" algn="l"/>
                </a:tabLst>
                <a:defRPr sz="1800"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cs typeface="Calibri"/>
                  <a:sym typeface="Helvetica"/>
                </a:rPr>
                <a:t>Test &amp; Instrument Cryoplant</a:t>
              </a:r>
              <a:endPara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Calibri"/>
                <a:sym typeface="Helvetica"/>
              </a:endParaRPr>
            </a:p>
          </p:txBody>
        </p:sp>
      </p:grpSp>
      <p:sp>
        <p:nvSpPr>
          <p:cNvPr id="198" name="Content Placeholder 2">
            <a:extLst>
              <a:ext uri="{FF2B5EF4-FFF2-40B4-BE49-F238E27FC236}">
                <a16:creationId xmlns:a16="http://schemas.microsoft.com/office/drawing/2014/main" id="{19869D0F-3392-444F-B12D-81791802359A}"/>
              </a:ext>
            </a:extLst>
          </p:cNvPr>
          <p:cNvSpPr txBox="1">
            <a:spLocks/>
          </p:cNvSpPr>
          <p:nvPr/>
        </p:nvSpPr>
        <p:spPr>
          <a:xfrm>
            <a:off x="5239526" y="1556792"/>
            <a:ext cx="6973137" cy="5262462"/>
          </a:xfrm>
          <a:prstGeom prst="rect">
            <a:avLst/>
          </a:prstGeom>
          <a:solidFill>
            <a:schemeClr val="bg1"/>
          </a:solidFill>
        </p:spPr>
        <p:txBody>
          <a:bodyPr vert="horz" lIns="90000" tIns="45720" rIns="91440" bIns="45720" rtlCol="0">
            <a:normAutofit fontScale="85000" lnSpcReduction="10000"/>
          </a:bodyPr>
          <a:lstStyle>
            <a:lvl1pPr marL="342900" indent="-34290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80"/>
              </a:spcBef>
              <a:spcAft>
                <a:spcPts val="1200"/>
              </a:spcAft>
              <a:buNone/>
            </a:pPr>
            <a:r>
              <a:rPr lang="en-GB" sz="2200" dirty="0"/>
              <a:t>Cahier des charges</a:t>
            </a:r>
          </a:p>
          <a:p>
            <a:pPr marL="514350" indent="-514350">
              <a:buAutoNum type="arabicParenR"/>
            </a:pPr>
            <a:r>
              <a:rPr lang="en-US" sz="2200" dirty="0" err="1"/>
              <a:t>Boite</a:t>
            </a:r>
            <a:r>
              <a:rPr lang="en-US" sz="2200" dirty="0"/>
              <a:t> </a:t>
            </a:r>
            <a:r>
              <a:rPr lang="en-US" sz="2200" dirty="0" err="1"/>
              <a:t>froide</a:t>
            </a:r>
            <a:r>
              <a:rPr lang="en-US" sz="2200" dirty="0"/>
              <a:t> : </a:t>
            </a:r>
            <a:endParaRPr lang="en-US" sz="2200" dirty="0" smtClean="0"/>
          </a:p>
          <a:p>
            <a:pPr marL="914400" lvl="1" indent="-514350">
              <a:buFont typeface="+mj-lt"/>
              <a:buAutoNum type="alphaUcPeriod"/>
            </a:pPr>
            <a:r>
              <a:rPr lang="fr-BE" sz="1700" dirty="0" smtClean="0"/>
              <a:t>Refroidissement</a:t>
            </a:r>
            <a:r>
              <a:rPr lang="en-US" sz="1700" dirty="0" smtClean="0"/>
              <a:t> de la </a:t>
            </a:r>
            <a:r>
              <a:rPr lang="en-US" sz="1700" b="1" dirty="0" smtClean="0">
                <a:solidFill>
                  <a:srgbClr val="FF0000"/>
                </a:solidFill>
              </a:rPr>
              <a:t>station </a:t>
            </a:r>
            <a:r>
              <a:rPr lang="en-US" sz="1700" b="1" dirty="0" err="1" smtClean="0">
                <a:solidFill>
                  <a:srgbClr val="FF0000"/>
                </a:solidFill>
              </a:rPr>
              <a:t>d’essai</a:t>
            </a:r>
            <a:r>
              <a:rPr lang="en-US" sz="1700" b="1" dirty="0" smtClean="0">
                <a:solidFill>
                  <a:srgbClr val="FF0000"/>
                </a:solidFill>
              </a:rPr>
              <a:t> des </a:t>
            </a:r>
            <a:r>
              <a:rPr lang="en-US" sz="1700" b="1" dirty="0" err="1" smtClean="0">
                <a:solidFill>
                  <a:srgbClr val="FF0000"/>
                </a:solidFill>
              </a:rPr>
              <a:t>cryomodules</a:t>
            </a:r>
            <a:r>
              <a:rPr lang="en-US" sz="1700" b="1" dirty="0" smtClean="0">
                <a:solidFill>
                  <a:srgbClr val="FF0000"/>
                </a:solidFill>
              </a:rPr>
              <a:t> </a:t>
            </a:r>
            <a:r>
              <a:rPr lang="en-US" sz="1700" dirty="0" smtClean="0"/>
              <a:t>: </a:t>
            </a:r>
            <a:r>
              <a:rPr lang="en-US" sz="1700" dirty="0" smtClean="0">
                <a:sym typeface="Wingdings"/>
              </a:rPr>
              <a:t>76W @ 2K, 420W @ 40K avec 6 l/h </a:t>
            </a:r>
            <a:r>
              <a:rPr lang="en-US" sz="1700" dirty="0" err="1" smtClean="0">
                <a:sym typeface="Wingdings"/>
              </a:rPr>
              <a:t>Liquéfaction</a:t>
            </a:r>
            <a:r>
              <a:rPr lang="en-US" sz="1700" dirty="0" smtClean="0">
                <a:sym typeface="Wingdings"/>
              </a:rPr>
              <a:t> </a:t>
            </a:r>
          </a:p>
          <a:p>
            <a:pPr marL="914400" lvl="1" indent="-514350">
              <a:buFont typeface="+mj-lt"/>
              <a:buAutoNum type="alphaUcPeriod"/>
            </a:pPr>
            <a:r>
              <a:rPr lang="en-US" sz="1700" dirty="0" err="1" smtClean="0">
                <a:sym typeface="Wingdings"/>
              </a:rPr>
              <a:t>Liquéfaction</a:t>
            </a:r>
            <a:r>
              <a:rPr lang="en-US" sz="1700" dirty="0" smtClean="0">
                <a:sym typeface="Wingdings"/>
              </a:rPr>
              <a:t> </a:t>
            </a:r>
            <a:r>
              <a:rPr lang="en-US" sz="1700" dirty="0">
                <a:sym typeface="Wingdings"/>
              </a:rPr>
              <a:t>for </a:t>
            </a:r>
            <a:r>
              <a:rPr lang="en-US" sz="1700" dirty="0">
                <a:solidFill>
                  <a:srgbClr val="FF0000"/>
                </a:solidFill>
                <a:sym typeface="Wingdings"/>
              </a:rPr>
              <a:t>NSS</a:t>
            </a:r>
            <a:r>
              <a:rPr lang="en-US" sz="1700" dirty="0">
                <a:sym typeface="Wingdings"/>
              </a:rPr>
              <a:t>: 7500 l/month</a:t>
            </a:r>
          </a:p>
          <a:p>
            <a:pPr marL="914400" lvl="1" indent="-514350">
              <a:buFont typeface="+mj-lt"/>
              <a:buAutoNum type="alphaUcPeriod"/>
            </a:pPr>
            <a:r>
              <a:rPr lang="en-US" sz="1700" dirty="0" err="1">
                <a:sym typeface="Wingdings"/>
              </a:rPr>
              <a:t>Système</a:t>
            </a:r>
            <a:r>
              <a:rPr lang="en-US" sz="1700" dirty="0">
                <a:sym typeface="Wingdings"/>
              </a:rPr>
              <a:t> de </a:t>
            </a:r>
            <a:r>
              <a:rPr lang="en-US" sz="1700" dirty="0" err="1">
                <a:sym typeface="Wingdings"/>
              </a:rPr>
              <a:t>récupération</a:t>
            </a:r>
            <a:r>
              <a:rPr lang="en-US" sz="1700" dirty="0">
                <a:sym typeface="Wingdings"/>
              </a:rPr>
              <a:t> de </a:t>
            </a:r>
            <a:r>
              <a:rPr lang="en-US" sz="1700" dirty="0" err="1">
                <a:sym typeface="Wingdings"/>
              </a:rPr>
              <a:t>l’hélium</a:t>
            </a:r>
            <a:r>
              <a:rPr lang="en-US" sz="1700" dirty="0">
                <a:sym typeface="Wingdings"/>
              </a:rPr>
              <a:t> pour les </a:t>
            </a:r>
            <a:r>
              <a:rPr lang="en-US" sz="1700" dirty="0" err="1">
                <a:sym typeface="Wingdings"/>
              </a:rPr>
              <a:t>trois</a:t>
            </a:r>
            <a:r>
              <a:rPr lang="en-US" sz="1700" dirty="0">
                <a:sym typeface="Wingdings"/>
              </a:rPr>
              <a:t> installations </a:t>
            </a:r>
            <a:r>
              <a:rPr lang="en-US" sz="1700" dirty="0" err="1">
                <a:sym typeface="Wingdings"/>
              </a:rPr>
              <a:t>cryogénique</a:t>
            </a:r>
            <a:r>
              <a:rPr lang="en-US" sz="1700" dirty="0">
                <a:sym typeface="Wingdings"/>
              </a:rPr>
              <a:t> </a:t>
            </a:r>
            <a:r>
              <a:rPr lang="en-US" sz="1700" dirty="0" err="1">
                <a:sym typeface="Wingdings"/>
              </a:rPr>
              <a:t>d’ESS</a:t>
            </a:r>
            <a:r>
              <a:rPr lang="en-US" sz="1700" dirty="0">
                <a:sym typeface="Wingdings"/>
              </a:rPr>
              <a:t>. </a:t>
            </a:r>
            <a:endParaRPr lang="en-US" sz="1700" dirty="0">
              <a:sym typeface="Wingdings"/>
            </a:endParaRPr>
          </a:p>
          <a:p>
            <a:pPr marL="914400" lvl="1" indent="-514350">
              <a:buFont typeface="+mj-lt"/>
              <a:buAutoNum type="alphaUcPeriod"/>
            </a:pPr>
            <a:r>
              <a:rPr lang="en-US" sz="1700" dirty="0" err="1" smtClean="0">
                <a:sym typeface="Wingdings"/>
              </a:rPr>
              <a:t>Fourniture</a:t>
            </a:r>
            <a:r>
              <a:rPr lang="en-US" sz="1700" dirty="0" smtClean="0">
                <a:sym typeface="Wingdings"/>
              </a:rPr>
              <a:t> </a:t>
            </a:r>
            <a:r>
              <a:rPr lang="en-US" sz="1700" dirty="0" err="1">
                <a:sym typeface="Wingdings"/>
              </a:rPr>
              <a:t>d’helium</a:t>
            </a:r>
            <a:r>
              <a:rPr lang="en-US" sz="1700" dirty="0">
                <a:sym typeface="Wingdings"/>
              </a:rPr>
              <a:t> </a:t>
            </a:r>
            <a:r>
              <a:rPr lang="en-US" sz="1700" dirty="0" err="1">
                <a:sym typeface="Wingdings"/>
              </a:rPr>
              <a:t>liquide</a:t>
            </a:r>
            <a:r>
              <a:rPr lang="en-US" sz="1700" dirty="0">
                <a:sym typeface="Wingdings"/>
              </a:rPr>
              <a:t> pour </a:t>
            </a:r>
            <a:r>
              <a:rPr lang="en-US" sz="1700" dirty="0" err="1" smtClean="0">
                <a:sym typeface="Wingdings"/>
              </a:rPr>
              <a:t>l’Université</a:t>
            </a:r>
            <a:r>
              <a:rPr lang="en-US" sz="1700" dirty="0" smtClean="0">
                <a:sym typeface="Wingdings"/>
              </a:rPr>
              <a:t> </a:t>
            </a:r>
            <a:r>
              <a:rPr lang="en-US" sz="1700" dirty="0">
                <a:sym typeface="Wingdings"/>
              </a:rPr>
              <a:t>de Lund et MAX IV : 1000 l/month</a:t>
            </a:r>
          </a:p>
          <a:p>
            <a:pPr marL="914400" lvl="1" indent="-514350">
              <a:buFont typeface="+mj-lt"/>
              <a:buAutoNum type="alphaUcPeriod"/>
            </a:pPr>
            <a:endParaRPr lang="en-US" sz="1700" dirty="0"/>
          </a:p>
          <a:p>
            <a:pPr marL="514350" indent="-514350">
              <a:buAutoNum type="arabicParenR"/>
            </a:pPr>
            <a:r>
              <a:rPr lang="en-US" sz="2200" dirty="0" err="1"/>
              <a:t>Système</a:t>
            </a:r>
            <a:r>
              <a:rPr lang="en-US" sz="2200" dirty="0"/>
              <a:t> de </a:t>
            </a:r>
            <a:r>
              <a:rPr lang="en-US" sz="2200" dirty="0" err="1"/>
              <a:t>récupération</a:t>
            </a:r>
            <a:r>
              <a:rPr lang="en-US" sz="2200" dirty="0"/>
              <a:t> </a:t>
            </a:r>
          </a:p>
          <a:p>
            <a:pPr marL="914400" lvl="1" indent="-514350">
              <a:buFont typeface="+mj-lt"/>
              <a:buAutoNum type="alphaUcPeriod"/>
            </a:pPr>
            <a:r>
              <a:rPr lang="en-US" sz="1700" dirty="0"/>
              <a:t>Retour </a:t>
            </a:r>
            <a:r>
              <a:rPr lang="en-US" sz="1700" dirty="0" err="1"/>
              <a:t>d’hélium</a:t>
            </a:r>
            <a:r>
              <a:rPr lang="en-US" sz="1700" dirty="0"/>
              <a:t> des </a:t>
            </a:r>
            <a:r>
              <a:rPr lang="en-US" sz="1700" dirty="0" err="1"/>
              <a:t>différents</a:t>
            </a:r>
            <a:r>
              <a:rPr lang="en-US" sz="1700" dirty="0"/>
              <a:t> instruments</a:t>
            </a:r>
          </a:p>
          <a:p>
            <a:pPr marL="914400" lvl="1" indent="-514350">
              <a:buFont typeface="+mj-lt"/>
              <a:buAutoNum type="alphaUcPeriod"/>
            </a:pPr>
            <a:r>
              <a:rPr lang="en-US" sz="1700" dirty="0">
                <a:sym typeface="Wingdings"/>
              </a:rPr>
              <a:t>Flash de la station de </a:t>
            </a:r>
            <a:r>
              <a:rPr lang="fr-FR" sz="1700" dirty="0">
                <a:sym typeface="Wingdings"/>
              </a:rPr>
              <a:t>remplissage</a:t>
            </a:r>
            <a:r>
              <a:rPr lang="en-US" sz="1700" dirty="0">
                <a:sym typeface="Wingdings"/>
              </a:rPr>
              <a:t> et </a:t>
            </a:r>
            <a:r>
              <a:rPr lang="en-US" sz="1700" dirty="0" err="1">
                <a:sym typeface="Wingdings"/>
              </a:rPr>
              <a:t>différents</a:t>
            </a:r>
            <a:r>
              <a:rPr lang="en-US" sz="1700" dirty="0">
                <a:sym typeface="Wingdings"/>
              </a:rPr>
              <a:t> transfer </a:t>
            </a:r>
            <a:r>
              <a:rPr lang="en-US" sz="1700" dirty="0" err="1">
                <a:sym typeface="Wingdings"/>
              </a:rPr>
              <a:t>d’hélium</a:t>
            </a:r>
            <a:endParaRPr lang="en-US" sz="1700" dirty="0">
              <a:sym typeface="Wingdings"/>
            </a:endParaRPr>
          </a:p>
          <a:p>
            <a:pPr marL="914400" lvl="1" indent="-514350">
              <a:buFont typeface="+mj-lt"/>
              <a:buAutoNum type="alphaUcPeriod"/>
            </a:pPr>
            <a:r>
              <a:rPr lang="en-US" sz="1700" dirty="0">
                <a:sym typeface="Wingdings"/>
              </a:rPr>
              <a:t>Evaporation des </a:t>
            </a:r>
            <a:r>
              <a:rPr lang="en-US" sz="1700" dirty="0" err="1">
                <a:sym typeface="Wingdings"/>
              </a:rPr>
              <a:t>Dewars</a:t>
            </a:r>
            <a:r>
              <a:rPr lang="en-US" sz="1700" dirty="0">
                <a:sym typeface="Wingdings"/>
              </a:rPr>
              <a:t>, </a:t>
            </a:r>
            <a:r>
              <a:rPr lang="fr-FR" sz="1700" dirty="0" smtClean="0">
                <a:sym typeface="Wingdings"/>
              </a:rPr>
              <a:t>régénération</a:t>
            </a:r>
            <a:r>
              <a:rPr lang="en-US" sz="1700" dirty="0" smtClean="0">
                <a:sym typeface="Wingdings"/>
              </a:rPr>
              <a:t> </a:t>
            </a:r>
            <a:r>
              <a:rPr lang="en-US" sz="1700" dirty="0">
                <a:sym typeface="Wingdings"/>
              </a:rPr>
              <a:t>des </a:t>
            </a:r>
            <a:r>
              <a:rPr lang="fr-FR" sz="1700" dirty="0" smtClean="0">
                <a:sym typeface="Wingdings"/>
              </a:rPr>
              <a:t>épurateurs</a:t>
            </a:r>
            <a:r>
              <a:rPr lang="en-US" sz="1700" dirty="0" smtClean="0">
                <a:sym typeface="Wingdings"/>
              </a:rPr>
              <a:t> </a:t>
            </a:r>
            <a:r>
              <a:rPr lang="en-US" sz="1700" dirty="0">
                <a:sym typeface="Wingdings"/>
              </a:rPr>
              <a:t>et </a:t>
            </a:r>
            <a:r>
              <a:rPr lang="fr-FR" sz="1700" dirty="0" smtClean="0">
                <a:sym typeface="Wingdings"/>
              </a:rPr>
              <a:t>adsorbeurs</a:t>
            </a:r>
            <a:r>
              <a:rPr lang="en-US" sz="1700" dirty="0" smtClean="0">
                <a:sym typeface="Wingdings"/>
              </a:rPr>
              <a:t>, </a:t>
            </a:r>
            <a:r>
              <a:rPr lang="fr-FR" sz="1700" dirty="0" smtClean="0">
                <a:sym typeface="Wingdings"/>
              </a:rPr>
              <a:t>conditionnement</a:t>
            </a:r>
          </a:p>
          <a:p>
            <a:pPr marL="914400" lvl="1" indent="-514350">
              <a:buFont typeface="+mj-lt"/>
              <a:buAutoNum type="alphaUcPeriod"/>
            </a:pPr>
            <a:r>
              <a:rPr lang="en-US" sz="1700" dirty="0" err="1" smtClean="0">
                <a:sym typeface="Wingdings"/>
              </a:rPr>
              <a:t>Soupape</a:t>
            </a:r>
            <a:r>
              <a:rPr lang="en-US" sz="1700" dirty="0" smtClean="0">
                <a:sym typeface="Wingdings"/>
              </a:rPr>
              <a:t> </a:t>
            </a:r>
            <a:r>
              <a:rPr lang="en-US" sz="1700" dirty="0">
                <a:sym typeface="Wingdings"/>
              </a:rPr>
              <a:t>de </a:t>
            </a:r>
            <a:r>
              <a:rPr lang="en-US" sz="1700" dirty="0" err="1">
                <a:sym typeface="Wingdings"/>
              </a:rPr>
              <a:t>sécurité</a:t>
            </a:r>
            <a:r>
              <a:rPr lang="en-US" sz="1700" dirty="0">
                <a:sym typeface="Wingdings"/>
              </a:rPr>
              <a:t> du </a:t>
            </a:r>
            <a:r>
              <a:rPr lang="en-US" sz="1700" dirty="0" err="1">
                <a:sym typeface="Wingdings"/>
              </a:rPr>
              <a:t>cryomodule</a:t>
            </a:r>
            <a:endParaRPr lang="en-US" sz="1700" dirty="0">
              <a:sym typeface="Wingdings"/>
            </a:endParaRPr>
          </a:p>
          <a:p>
            <a:pPr marL="914400" lvl="1" indent="-514350">
              <a:buFont typeface="+mj-lt"/>
              <a:buAutoNum type="alphaUcPeriod"/>
            </a:pPr>
            <a:r>
              <a:rPr lang="en-US" sz="1700" dirty="0"/>
              <a:t>Compression, storage, distribution of impure helium </a:t>
            </a:r>
          </a:p>
          <a:p>
            <a:pPr marL="914400" lvl="1" indent="-514350">
              <a:buFont typeface="+mj-lt"/>
              <a:buAutoNum type="alphaUcPeriod"/>
            </a:pPr>
            <a:endParaRPr lang="en-US" sz="1700" dirty="0">
              <a:sym typeface="Wingdings"/>
            </a:endParaRPr>
          </a:p>
          <a:p>
            <a:pPr marL="514350" indent="-514350">
              <a:buFont typeface="Arial" panose="020B0604020202020204" pitchFamily="34" charset="0"/>
              <a:buAutoNum type="arabicParenR"/>
            </a:pPr>
            <a:r>
              <a:rPr lang="en-US" sz="2200" dirty="0" err="1" smtClean="0"/>
              <a:t>Eputeur</a:t>
            </a:r>
            <a:r>
              <a:rPr lang="en-US" sz="2200" dirty="0" smtClean="0"/>
              <a:t> </a:t>
            </a:r>
            <a:r>
              <a:rPr lang="en-US" sz="2200" dirty="0" err="1"/>
              <a:t>extérieur</a:t>
            </a:r>
            <a:endParaRPr lang="en-US" sz="2200" dirty="0"/>
          </a:p>
          <a:p>
            <a:pPr marL="914400" lvl="1" indent="-514350">
              <a:buFont typeface="+mj-lt"/>
              <a:buAutoNum type="alphaUcPeriod"/>
            </a:pPr>
            <a:r>
              <a:rPr lang="en-US" sz="1700" dirty="0" err="1"/>
              <a:t>Vider</a:t>
            </a:r>
            <a:r>
              <a:rPr lang="en-US" sz="1700" dirty="0"/>
              <a:t> les cadres HP </a:t>
            </a:r>
            <a:r>
              <a:rPr lang="en-US" sz="1700" dirty="0" err="1"/>
              <a:t>quand</a:t>
            </a:r>
            <a:r>
              <a:rPr lang="en-US" sz="1700" dirty="0"/>
              <a:t> </a:t>
            </a:r>
            <a:r>
              <a:rPr lang="en-US" sz="1700" dirty="0" err="1"/>
              <a:t>l’épurateur</a:t>
            </a:r>
            <a:r>
              <a:rPr lang="en-US" sz="1700" dirty="0"/>
              <a:t> interne </a:t>
            </a:r>
            <a:r>
              <a:rPr lang="en-US" sz="1700" dirty="0" err="1"/>
              <a:t>n’est</a:t>
            </a:r>
            <a:r>
              <a:rPr lang="en-US" sz="1700" dirty="0"/>
              <a:t> pas </a:t>
            </a:r>
            <a:r>
              <a:rPr lang="en-US" sz="1700" dirty="0" err="1"/>
              <a:t>disponible</a:t>
            </a:r>
            <a:endParaRPr lang="en-US" sz="1700" dirty="0">
              <a:sym typeface="Wingdings"/>
            </a:endParaRPr>
          </a:p>
          <a:p>
            <a:pPr marL="914400" lvl="1" indent="-514350">
              <a:buFont typeface="+mj-lt"/>
              <a:buAutoNum type="alphaUcPeriod"/>
            </a:pPr>
            <a:r>
              <a:rPr lang="en-US" sz="1700" dirty="0" smtClean="0">
                <a:sym typeface="Wingdings"/>
              </a:rPr>
              <a:t>Purifier le gas des </a:t>
            </a:r>
            <a:r>
              <a:rPr lang="en-US" sz="1700" dirty="0" err="1" smtClean="0">
                <a:sym typeface="Wingdings"/>
              </a:rPr>
              <a:t>autres</a:t>
            </a:r>
            <a:r>
              <a:rPr lang="en-US" sz="1700" dirty="0" smtClean="0">
                <a:sym typeface="Wingdings"/>
              </a:rPr>
              <a:t> installations pendant les phases de </a:t>
            </a:r>
            <a:r>
              <a:rPr lang="en-US" sz="1700" dirty="0" err="1" smtClean="0">
                <a:sym typeface="Wingdings"/>
              </a:rPr>
              <a:t>démarrage</a:t>
            </a:r>
            <a:endParaRPr kumimoji="0" lang="sv-SE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0" name="Slide Number Placeholder 3">
            <a:extLst>
              <a:ext uri="{FF2B5EF4-FFF2-40B4-BE49-F238E27FC236}">
                <a16:creationId xmlns:a16="http://schemas.microsoft.com/office/drawing/2014/main" id="{2423D55D-56B0-6C47-A894-9E9A6C409F37}"/>
              </a:ext>
            </a:extLst>
          </p:cNvPr>
          <p:cNvSpPr txBox="1">
            <a:spLocks/>
          </p:cNvSpPr>
          <p:nvPr/>
        </p:nvSpPr>
        <p:spPr>
          <a:xfrm>
            <a:off x="8890000" y="652534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sv-SE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1115BC-487E-4422-894C-CB7CD3E79223}" type="slidenum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E9396F9-661B-A443-AF17-296B58CB468A}"/>
              </a:ext>
            </a:extLst>
          </p:cNvPr>
          <p:cNvSpPr txBox="1"/>
          <p:nvPr/>
        </p:nvSpPr>
        <p:spPr>
          <a:xfrm>
            <a:off x="-482600" y="-1905000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rmAutofit fontScale="2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(4.1) TICP : Test and Instruments </a:t>
            </a:r>
            <a:r>
              <a:rPr lang="en-US" b="0" dirty="0" err="1"/>
              <a:t>Cryoplant</a:t>
            </a:r>
            <a:endParaRPr lang="fr-FR" b="0" dirty="0"/>
          </a:p>
        </p:txBody>
      </p:sp>
    </p:spTree>
    <p:extLst>
      <p:ext uri="{BB962C8B-B14F-4D97-AF65-F5344CB8AC3E}">
        <p14:creationId xmlns:p14="http://schemas.microsoft.com/office/powerpoint/2010/main" val="1632472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1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1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1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1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2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2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2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2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2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30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32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3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3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38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40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42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44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46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48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50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52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54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56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58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60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62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64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66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68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70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72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74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76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78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80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82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84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86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88" dur="2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90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92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94" dur="2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96" dur="2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98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100" dur="2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102" dur="2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104" dur="2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106" dur="2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108" dur="2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110" dur="2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112" dur="2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114" dur="2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116" dur="2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118" dur="2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120" dur="2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122" dur="2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124" dur="2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126" dur="2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128" dur="2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130" dur="2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132" dur="2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134" dur="2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136" dur="2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138" dur="2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140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142" dur="2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144" dur="2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677 0 " pathEditMode="relative" ptsTypes="AA">
                                      <p:cBhvr>
                                        <p:cTn id="146" dur="2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000"/>
                            </p:stCondLst>
                            <p:childTnLst>
                              <p:par>
                                <p:cTn id="1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9" grpId="0" animBg="1"/>
      <p:bldP spid="40" grpId="0" animBg="1"/>
      <p:bldP spid="41" grpId="0" animBg="1"/>
      <p:bldP spid="48" grpId="0" animBg="1"/>
      <p:bldP spid="59" grpId="0" animBg="1"/>
      <p:bldP spid="60" grpId="0" animBg="1"/>
      <p:bldP spid="61" grpId="0" animBg="1"/>
      <p:bldP spid="62" grpId="0" animBg="1"/>
      <p:bldP spid="65" grpId="0" animBg="1"/>
      <p:bldP spid="66" grpId="0" animBg="1"/>
      <p:bldP spid="67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5" grpId="0" animBg="1"/>
      <p:bldP spid="86" grpId="0" animBg="1"/>
      <p:bldP spid="93" grpId="0" animBg="1"/>
      <p:bldP spid="94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48" grpId="0" animBg="1"/>
      <p:bldP spid="149" grpId="0" animBg="1"/>
      <p:bldP spid="187" grpId="0" animBg="1"/>
      <p:bldP spid="19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MG_5359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07" t="25808" r="14483" b="11289"/>
          <a:stretch/>
        </p:blipFill>
        <p:spPr>
          <a:xfrm>
            <a:off x="63771" y="1470083"/>
            <a:ext cx="3417057" cy="223224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noProof="0" smtClean="0"/>
              <a:t>15</a:t>
            </a:fld>
            <a:endParaRPr lang="en-GB" noProof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54944" y="123075"/>
            <a:ext cx="9505056" cy="1143000"/>
          </a:xfrm>
        </p:spPr>
        <p:txBody>
          <a:bodyPr/>
          <a:lstStyle/>
          <a:p>
            <a:r>
              <a:rPr lang="sv-SE" dirty="0"/>
              <a:t>(4.1) Test and Instruments </a:t>
            </a:r>
            <a:r>
              <a:rPr lang="sv-SE" dirty="0" err="1" smtClean="0"/>
              <a:t>Cryoplant</a:t>
            </a:r>
            <a:endParaRPr lang="en-US" dirty="0"/>
          </a:p>
        </p:txBody>
      </p:sp>
      <p:pic>
        <p:nvPicPr>
          <p:cNvPr id="5" name="Image 1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56" t="29874" r="15539" b="2536"/>
          <a:stretch/>
        </p:blipFill>
        <p:spPr>
          <a:xfrm>
            <a:off x="3510218" y="2924944"/>
            <a:ext cx="3584523" cy="1944216"/>
          </a:xfrm>
          <a:prstGeom prst="rect">
            <a:avLst/>
          </a:prstGeom>
        </p:spPr>
      </p:pic>
      <p:pic>
        <p:nvPicPr>
          <p:cNvPr id="6" name="Picture 5" descr="IMG_2225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4546" y="1504474"/>
            <a:ext cx="3348371" cy="2232248"/>
          </a:xfrm>
          <a:prstGeom prst="rect">
            <a:avLst/>
          </a:prstGeom>
        </p:spPr>
      </p:pic>
      <p:pic>
        <p:nvPicPr>
          <p:cNvPr id="2" name="Picture 1" descr="IMG_2220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13" t="4767" r="19053" b="6"/>
          <a:stretch/>
        </p:blipFill>
        <p:spPr>
          <a:xfrm>
            <a:off x="9890313" y="1470083"/>
            <a:ext cx="2182351" cy="2424834"/>
          </a:xfrm>
          <a:prstGeom prst="rect">
            <a:avLst/>
          </a:prstGeom>
        </p:spPr>
      </p:pic>
      <p:pic>
        <p:nvPicPr>
          <p:cNvPr id="7" name="Picture 6" descr="IMG_5434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3959" y="4869160"/>
            <a:ext cx="2605529" cy="1954147"/>
          </a:xfrm>
          <a:prstGeom prst="rect">
            <a:avLst/>
          </a:prstGeom>
        </p:spPr>
      </p:pic>
      <p:pic>
        <p:nvPicPr>
          <p:cNvPr id="11" name="Picture 10" descr="IMG_2219.JPG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1" t="12750" r="22213" b="-249"/>
          <a:stretch/>
        </p:blipFill>
        <p:spPr>
          <a:xfrm>
            <a:off x="66765" y="4653136"/>
            <a:ext cx="2764582" cy="205873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8"/>
          <a:srcRect l="11250" r="12679"/>
          <a:stretch/>
        </p:blipFill>
        <p:spPr>
          <a:xfrm>
            <a:off x="8214200" y="3849735"/>
            <a:ext cx="3891600" cy="2877979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 flipV="1">
            <a:off x="8544272" y="2620600"/>
            <a:ext cx="1800200" cy="21174"/>
          </a:xfrm>
          <a:prstGeom prst="straightConnector1">
            <a:avLst/>
          </a:prstGeom>
          <a:ln w="57150" cmpd="sng">
            <a:solidFill>
              <a:srgbClr val="20FB5B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10128448" y="3331982"/>
            <a:ext cx="0" cy="1177138"/>
          </a:xfrm>
          <a:prstGeom prst="straightConnector1">
            <a:avLst/>
          </a:prstGeom>
          <a:ln w="57150" cmpd="sng">
            <a:solidFill>
              <a:srgbClr val="20FB5B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9264352" y="5229200"/>
            <a:ext cx="1440160" cy="0"/>
          </a:xfrm>
          <a:prstGeom prst="straightConnector1">
            <a:avLst/>
          </a:prstGeom>
          <a:ln w="57150" cmpd="sng">
            <a:solidFill>
              <a:srgbClr val="20FB5B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9450306" y="3282553"/>
            <a:ext cx="16007" cy="1154559"/>
          </a:xfrm>
          <a:prstGeom prst="straightConnector1">
            <a:avLst/>
          </a:prstGeom>
          <a:ln w="57150" cmpd="sng">
            <a:solidFill>
              <a:srgbClr val="20FB5B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5951984" y="4653136"/>
            <a:ext cx="4464496" cy="0"/>
          </a:xfrm>
          <a:prstGeom prst="straightConnector1">
            <a:avLst/>
          </a:prstGeom>
          <a:ln w="57150" cmpd="sng">
            <a:solidFill>
              <a:srgbClr val="20FB5B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2423600" y="6021288"/>
            <a:ext cx="2232240" cy="0"/>
          </a:xfrm>
          <a:prstGeom prst="straightConnector1">
            <a:avLst/>
          </a:prstGeom>
          <a:ln w="57150" cmpd="sng">
            <a:solidFill>
              <a:srgbClr val="20FB5B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767408" y="2852936"/>
            <a:ext cx="0" cy="2160240"/>
          </a:xfrm>
          <a:prstGeom prst="straightConnector1">
            <a:avLst/>
          </a:prstGeom>
          <a:ln w="57150" cmpd="sng">
            <a:solidFill>
              <a:srgbClr val="20FB5B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4793638" y="2924944"/>
            <a:ext cx="2454490" cy="728464"/>
          </a:xfrm>
          <a:prstGeom prst="straightConnector1">
            <a:avLst/>
          </a:prstGeom>
          <a:ln w="57150" cmpd="sng">
            <a:solidFill>
              <a:srgbClr val="20FB5B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5735960" y="5805264"/>
            <a:ext cx="4424040" cy="8901"/>
          </a:xfrm>
          <a:prstGeom prst="straightConnector1">
            <a:avLst/>
          </a:prstGeom>
          <a:ln w="57150" cmpd="sng">
            <a:solidFill>
              <a:srgbClr val="20FB5B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11064552" y="4221088"/>
            <a:ext cx="1224136" cy="0"/>
          </a:xfrm>
          <a:prstGeom prst="straightConnector1">
            <a:avLst/>
          </a:prstGeom>
          <a:ln w="57150" cmpd="sng">
            <a:solidFill>
              <a:srgbClr val="20FB5B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10992544" y="4437112"/>
            <a:ext cx="1296144" cy="0"/>
          </a:xfrm>
          <a:prstGeom prst="straightConnector1">
            <a:avLst/>
          </a:prstGeom>
          <a:ln w="57150" cmpd="sng">
            <a:solidFill>
              <a:srgbClr val="20FB5B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 flipV="1">
            <a:off x="3057928" y="2620599"/>
            <a:ext cx="1735710" cy="1032809"/>
          </a:xfrm>
          <a:prstGeom prst="straightConnector1">
            <a:avLst/>
          </a:prstGeom>
          <a:ln w="57150" cmpd="sng">
            <a:solidFill>
              <a:srgbClr val="20FB5B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 flipV="1">
            <a:off x="1991536" y="2780928"/>
            <a:ext cx="8384" cy="872480"/>
          </a:xfrm>
          <a:prstGeom prst="straightConnector1">
            <a:avLst/>
          </a:prstGeom>
          <a:ln w="57150" cmpd="sng">
            <a:solidFill>
              <a:srgbClr val="20FB5B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 flipV="1">
            <a:off x="2279568" y="2780928"/>
            <a:ext cx="8384" cy="872480"/>
          </a:xfrm>
          <a:prstGeom prst="straightConnector1">
            <a:avLst/>
          </a:prstGeom>
          <a:ln w="57150" cmpd="sng">
            <a:solidFill>
              <a:srgbClr val="20FB5B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 flipV="1">
            <a:off x="1703504" y="2780928"/>
            <a:ext cx="8384" cy="872480"/>
          </a:xfrm>
          <a:prstGeom prst="straightConnector1">
            <a:avLst/>
          </a:prstGeom>
          <a:ln w="57150" cmpd="sng">
            <a:solidFill>
              <a:srgbClr val="20FB5B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559496" y="3717042"/>
            <a:ext cx="834819" cy="830997"/>
          </a:xfrm>
          <a:prstGeom prst="rect">
            <a:avLst/>
          </a:prstGeom>
          <a:noFill/>
          <a:ln w="25400">
            <a:solidFill>
              <a:schemeClr val="tx2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Source </a:t>
            </a:r>
            <a:r>
              <a:rPr lang="en-US" dirty="0" err="1"/>
              <a:t>d’hélium</a:t>
            </a:r>
            <a:r>
              <a:rPr lang="en-US" dirty="0"/>
              <a:t> impure</a:t>
            </a:r>
          </a:p>
        </p:txBody>
      </p:sp>
    </p:spTree>
    <p:extLst>
      <p:ext uri="{BB962C8B-B14F-4D97-AF65-F5344CB8AC3E}">
        <p14:creationId xmlns:p14="http://schemas.microsoft.com/office/powerpoint/2010/main" val="3067430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E3A509-C24C-8540-B5E0-0F945A41C3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0" dirty="0"/>
              <a:t>(4.1) Test and Instruments </a:t>
            </a:r>
            <a:r>
              <a:rPr lang="sv-SE" b="0" dirty="0" err="1"/>
              <a:t>Cryoplant</a:t>
            </a:r>
            <a:endParaRPr lang="sv-SE" b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7FEEC1-4696-6040-89A3-3A84FACCED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368" y="1700808"/>
            <a:ext cx="11377264" cy="4345166"/>
          </a:xfrm>
        </p:spPr>
        <p:txBody>
          <a:bodyPr/>
          <a:lstStyle/>
          <a:p>
            <a:pPr marL="342900" lvl="1" indent="0">
              <a:buNone/>
            </a:pPr>
            <a:endParaRPr lang="sv-SE" dirty="0"/>
          </a:p>
          <a:p>
            <a:pPr lvl="1"/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9954AB-AC58-C24B-92A2-688E7C7FF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1115BC-487E-4422-894C-CB7CD3E79223}" type="slidenum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19536" y="6381328"/>
            <a:ext cx="3672408" cy="91440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9190A62-65BC-494B-A6DD-71C41031FE7D}"/>
              </a:ext>
            </a:extLst>
          </p:cNvPr>
          <p:cNvSpPr txBox="1">
            <a:spLocks/>
          </p:cNvSpPr>
          <p:nvPr/>
        </p:nvSpPr>
        <p:spPr>
          <a:xfrm>
            <a:off x="9336360" y="1556793"/>
            <a:ext cx="2664296" cy="5027642"/>
          </a:xfrm>
          <a:prstGeom prst="rect">
            <a:avLst/>
          </a:prstGeom>
        </p:spPr>
        <p:txBody>
          <a:bodyPr vert="horz" lIns="90000" tIns="45720" rIns="91440" bIns="45720" rtlCol="0">
            <a:normAutofit fontScale="77500" lnSpcReduction="20000"/>
          </a:bodyPr>
          <a:lstStyle>
            <a:lvl1pPr marL="342900" indent="-34290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TICP consist of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HELIAL ML ™ 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Process Vacuum Pumps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5000 l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LHe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Dewar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Filling and mobile Dewar boil-off station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100 m</a:t>
            </a:r>
            <a:r>
              <a:rPr kumimoji="0" lang="en-GB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gasbag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 x 60 m</a:t>
            </a:r>
            <a:r>
              <a:rPr kumimoji="0" lang="en-GB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/h recovery compressors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12 m</a:t>
            </a:r>
            <a:r>
              <a:rPr kumimoji="0" lang="en-GB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HP impure storage bundles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Stand-alone purifier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HELIAL ML including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LHe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sub-cooler vessel and coil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Thermal shield circuit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4-fold CTL interface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Special GMP</a:t>
            </a:r>
            <a:endParaRPr kumimoji="0" lang="sv-SE" sz="2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1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sv-SE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sv-SE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B669997-3E00-D24F-BA54-ABCB3F62F9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1454190"/>
            <a:ext cx="9063867" cy="540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9230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(4.2) </a:t>
            </a:r>
            <a:r>
              <a:rPr lang="en-US" dirty="0" smtClean="0"/>
              <a:t>ACCP : Accelerator </a:t>
            </a:r>
            <a:r>
              <a:rPr lang="en-US" dirty="0"/>
              <a:t>Cryoplant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17</a:t>
            </a:fld>
            <a:endParaRPr lang="sv-SE"/>
          </a:p>
        </p:txBody>
      </p:sp>
      <p:pic>
        <p:nvPicPr>
          <p:cNvPr id="9" name="Picture 8" descr="IMG_6518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5509" y="1336082"/>
            <a:ext cx="4992555" cy="3744416"/>
          </a:xfrm>
          <a:prstGeom prst="rect">
            <a:avLst/>
          </a:prstGeom>
        </p:spPr>
      </p:pic>
      <p:pic>
        <p:nvPicPr>
          <p:cNvPr id="10" name="Picture 9" descr="IMG_6531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1479334"/>
            <a:ext cx="2607397" cy="2607397"/>
          </a:xfrm>
          <a:prstGeom prst="rect">
            <a:avLst/>
          </a:prstGeom>
        </p:spPr>
      </p:pic>
      <p:pic>
        <p:nvPicPr>
          <p:cNvPr id="3" name="Picture 2" descr="IMG_4885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8144" y="4454757"/>
            <a:ext cx="3022304" cy="2266729"/>
          </a:xfrm>
          <a:prstGeom prst="rect">
            <a:avLst/>
          </a:prstGeom>
        </p:spPr>
      </p:pic>
      <p:pic>
        <p:nvPicPr>
          <p:cNvPr id="11" name="Picture 10" descr="IMG_7176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1936" y="4140303"/>
            <a:ext cx="3419872" cy="2564904"/>
          </a:xfrm>
          <a:prstGeom prst="rect">
            <a:avLst/>
          </a:prstGeom>
        </p:spPr>
      </p:pic>
      <p:pic>
        <p:nvPicPr>
          <p:cNvPr id="7" name="Picture 6" descr="IMG_7175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038" y="4140303"/>
            <a:ext cx="3612775" cy="2709581"/>
          </a:xfrm>
          <a:prstGeom prst="rect">
            <a:avLst/>
          </a:prstGeom>
        </p:spPr>
      </p:pic>
      <p:pic>
        <p:nvPicPr>
          <p:cNvPr id="5" name="Picture 4" descr="IMG_5741.jpg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14" r="38386"/>
          <a:stretch/>
        </p:blipFill>
        <p:spPr>
          <a:xfrm>
            <a:off x="9984432" y="1479334"/>
            <a:ext cx="1968227" cy="307535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94F5A30-7FBD-1C49-8F65-9B443515CC8C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375" y="1546844"/>
            <a:ext cx="6583483" cy="4937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864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335A0-41F3-DC4A-A924-165CA6589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0" dirty="0"/>
              <a:t>(4.2) ACCP : Accelerator </a:t>
            </a:r>
            <a:r>
              <a:rPr lang="en-US" sz="3200" b="0" dirty="0" err="1"/>
              <a:t>Cryoplant</a:t>
            </a:r>
            <a:endParaRPr lang="en-US" sz="32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083D71-18CB-AA4B-B728-5AE69D5DC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783"/>
            <a:fld id="{551115BC-487E-4422-894C-CB7CD3E79223}" type="slidenum">
              <a:rPr lang="en-GB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rPr>
              <a:pPr defTabSz="685783"/>
              <a:t>18</a:t>
            </a:fld>
            <a:endParaRPr lang="en-GB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587746-6EFA-0547-B6C3-40FCA9AEB8D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Livraison des </a:t>
            </a:r>
            <a:r>
              <a:rPr lang="en-US" dirty="0" err="1"/>
              <a:t>principaux</a:t>
            </a:r>
            <a:r>
              <a:rPr lang="en-US" dirty="0"/>
              <a:t> </a:t>
            </a:r>
            <a:r>
              <a:rPr lang="en-US" dirty="0" err="1"/>
              <a:t>composants</a:t>
            </a:r>
            <a:endParaRPr lang="en-US" dirty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5F03730A-85DE-7240-B94D-7591927A01CD}"/>
              </a:ext>
            </a:extLst>
          </p:cNvPr>
          <p:cNvSpPr txBox="1">
            <a:spLocks/>
          </p:cNvSpPr>
          <p:nvPr/>
        </p:nvSpPr>
        <p:spPr>
          <a:xfrm>
            <a:off x="6978960" y="5601162"/>
            <a:ext cx="1600200" cy="273844"/>
          </a:xfrm>
          <a:prstGeom prst="rect">
            <a:avLst/>
          </a:prstGeom>
        </p:spPr>
        <p:txBody>
          <a:bodyPr vert="horz" lIns="68580" tIns="34291" rIns="68580" bIns="34291" rtlCol="0" anchor="b"/>
          <a:lstStyle>
            <a:defPPr>
              <a:defRPr lang="sv-SE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783"/>
            <a:fld id="{551115BC-487E-4422-894C-CB7CD3E79223}" type="slidenum">
              <a:rPr lang="sv-SE" sz="675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rPr>
              <a:pPr defTabSz="685783"/>
              <a:t>18</a:t>
            </a:fld>
            <a:endParaRPr lang="sv-SE" sz="675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B5EAA31-D5DF-7B41-A813-0A42F13F32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12212" y="2518314"/>
            <a:ext cx="4300539" cy="322540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40E9173-54E9-DD43-841F-0E97CA79A3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3110" y="2353844"/>
            <a:ext cx="5733410" cy="43000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C823588-435C-1941-843B-3675DE48DCB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3298" y="2102669"/>
            <a:ext cx="5752942" cy="431470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406ACD7-FB46-3247-A1D4-81BCCFBA0CD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729" y="2349588"/>
            <a:ext cx="5835832" cy="4376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22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E04013-20F3-514B-915C-8823AACFD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0" dirty="0"/>
              <a:t>(4.2) ACCP</a:t>
            </a:r>
            <a:r>
              <a:rPr lang="en-US" b="0" dirty="0"/>
              <a:t> : Accelerator </a:t>
            </a:r>
            <a:r>
              <a:rPr lang="en-US" b="0" dirty="0" err="1"/>
              <a:t>Cryoplant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27BDED-AAEA-E54E-B32B-A8A0E5901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E41013-39F6-2B48-A052-2762EC74ED5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Diagram </a:t>
            </a:r>
            <a:r>
              <a:rPr lang="en-US" dirty="0"/>
              <a:t>du </a:t>
            </a:r>
            <a:r>
              <a:rPr lang="en-US" dirty="0" err="1"/>
              <a:t>procédé</a:t>
            </a:r>
            <a:endParaRPr lang="en-US" dirty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5C81E89A-95B9-C148-9D58-2874862E6628}"/>
              </a:ext>
            </a:extLst>
          </p:cNvPr>
          <p:cNvSpPr txBox="1">
            <a:spLocks/>
          </p:cNvSpPr>
          <p:nvPr/>
        </p:nvSpPr>
        <p:spPr>
          <a:xfrm>
            <a:off x="7204593" y="5603975"/>
            <a:ext cx="1600200" cy="273844"/>
          </a:xfrm>
          <a:prstGeom prst="rect">
            <a:avLst/>
          </a:prstGeom>
        </p:spPr>
        <p:txBody>
          <a:bodyPr vert="horz" lIns="68580" tIns="34291" rIns="68580" bIns="34291" rtlCol="0" anchor="b"/>
          <a:lstStyle>
            <a:defPPr>
              <a:defRPr lang="sv-SE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51115BC-487E-4422-894C-CB7CD3E79223}" type="slidenum">
              <a:rPr lang="sv-SE" sz="675"/>
              <a:pPr/>
              <a:t>19</a:t>
            </a:fld>
            <a:endParaRPr lang="sv-SE" sz="675"/>
          </a:p>
        </p:txBody>
      </p:sp>
      <p:pic>
        <p:nvPicPr>
          <p:cNvPr id="7" name="Picture 6" descr="Figure 1.1.pdf">
            <a:extLst>
              <a:ext uri="{FF2B5EF4-FFF2-40B4-BE49-F238E27FC236}">
                <a16:creationId xmlns:a16="http://schemas.microsoft.com/office/drawing/2014/main" id="{17842D4C-380A-6642-8131-1607A0C298F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16" t="7779" r="19655" b="5925"/>
          <a:stretch/>
        </p:blipFill>
        <p:spPr>
          <a:xfrm>
            <a:off x="7030506" y="836712"/>
            <a:ext cx="2737902" cy="5852579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A91825A-DFD7-C141-B30B-A2B5DBD7E0CC}"/>
              </a:ext>
            </a:extLst>
          </p:cNvPr>
          <p:cNvSpPr txBox="1">
            <a:spLocks/>
          </p:cNvSpPr>
          <p:nvPr/>
        </p:nvSpPr>
        <p:spPr>
          <a:xfrm>
            <a:off x="263352" y="1513094"/>
            <a:ext cx="6407114" cy="4940253"/>
          </a:xfrm>
          <a:prstGeom prst="rect">
            <a:avLst/>
          </a:prstGeom>
        </p:spPr>
        <p:txBody>
          <a:bodyPr vert="horz" lIns="68580" tIns="34291" rIns="68580" bIns="3429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900"/>
              </a:spcAft>
              <a:buFont typeface="Arial"/>
              <a:buChar char="•"/>
            </a:pPr>
            <a:r>
              <a:rPr lang="en-US" sz="1800" b="1" dirty="0" err="1" smtClean="0">
                <a:solidFill>
                  <a:schemeClr val="tx1"/>
                </a:solidFill>
                <a:cs typeface="Arial"/>
              </a:rPr>
              <a:t>Trois</a:t>
            </a:r>
            <a:r>
              <a:rPr lang="en-US" sz="1800" b="1" dirty="0" smtClean="0">
                <a:solidFill>
                  <a:schemeClr val="tx1"/>
                </a:solidFill>
                <a:cs typeface="Arial"/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  <a:cs typeface="Arial"/>
              </a:rPr>
              <a:t>compresseurs</a:t>
            </a:r>
            <a:r>
              <a:rPr lang="en-US" sz="1800" b="1" dirty="0" smtClean="0">
                <a:solidFill>
                  <a:schemeClr val="tx1"/>
                </a:solidFill>
                <a:cs typeface="Arial"/>
              </a:rPr>
              <a:t> à vis, </a:t>
            </a:r>
            <a:r>
              <a:rPr lang="en-US" sz="1800" b="1" dirty="0">
                <a:solidFill>
                  <a:schemeClr val="tx1"/>
                </a:solidFill>
                <a:cs typeface="Arial"/>
              </a:rPr>
              <a:t>six turbines, </a:t>
            </a:r>
            <a:r>
              <a:rPr lang="en-US" sz="1800" b="1" dirty="0" err="1" smtClean="0">
                <a:solidFill>
                  <a:schemeClr val="tx1"/>
                </a:solidFill>
                <a:cs typeface="Arial"/>
              </a:rPr>
              <a:t>trois</a:t>
            </a:r>
            <a:r>
              <a:rPr lang="en-US" sz="1800" b="1" dirty="0" smtClean="0">
                <a:solidFill>
                  <a:schemeClr val="tx1"/>
                </a:solidFill>
                <a:cs typeface="Arial"/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  <a:cs typeface="Arial"/>
              </a:rPr>
              <a:t>compresseurs</a:t>
            </a:r>
            <a:r>
              <a:rPr lang="en-US" sz="1800" b="1" dirty="0" smtClean="0">
                <a:solidFill>
                  <a:schemeClr val="tx1"/>
                </a:solidFill>
                <a:cs typeface="Arial"/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  <a:cs typeface="Arial"/>
              </a:rPr>
              <a:t>froid</a:t>
            </a:r>
            <a:r>
              <a:rPr lang="en-US" sz="1800" b="1" dirty="0" smtClean="0">
                <a:solidFill>
                  <a:schemeClr val="tx1"/>
                </a:solidFill>
                <a:cs typeface="Arial"/>
              </a:rPr>
              <a:t> et </a:t>
            </a:r>
            <a:r>
              <a:rPr lang="en-US" sz="1800" b="1" dirty="0" err="1" smtClean="0">
                <a:solidFill>
                  <a:schemeClr val="tx1"/>
                </a:solidFill>
                <a:cs typeface="Arial"/>
              </a:rPr>
              <a:t>plusieurs</a:t>
            </a:r>
            <a:r>
              <a:rPr lang="en-US" sz="1800" b="1" dirty="0" smtClean="0">
                <a:solidFill>
                  <a:schemeClr val="tx1"/>
                </a:solidFill>
                <a:cs typeface="Arial"/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  <a:cs typeface="Arial"/>
              </a:rPr>
              <a:t>échangeurs</a:t>
            </a:r>
            <a:r>
              <a:rPr lang="en-US" sz="1800" b="1" dirty="0" smtClean="0">
                <a:solidFill>
                  <a:schemeClr val="tx1"/>
                </a:solidFill>
                <a:cs typeface="Arial"/>
              </a:rPr>
              <a:t> de </a:t>
            </a:r>
            <a:r>
              <a:rPr lang="en-US" sz="1800" b="1" dirty="0" err="1" smtClean="0">
                <a:solidFill>
                  <a:schemeClr val="tx1"/>
                </a:solidFill>
                <a:cs typeface="Arial"/>
              </a:rPr>
              <a:t>chaleur</a:t>
            </a:r>
            <a:r>
              <a:rPr lang="en-US" sz="1800" b="1" dirty="0" smtClean="0">
                <a:solidFill>
                  <a:schemeClr val="tx1"/>
                </a:solidFill>
                <a:cs typeface="Arial"/>
              </a:rPr>
              <a:t> à plaques </a:t>
            </a:r>
            <a:r>
              <a:rPr lang="en-US" sz="1800" b="1" dirty="0" err="1" smtClean="0">
                <a:solidFill>
                  <a:schemeClr val="tx1"/>
                </a:solidFill>
                <a:cs typeface="Arial"/>
              </a:rPr>
              <a:t>en</a:t>
            </a:r>
            <a:r>
              <a:rPr lang="en-US" sz="1800" b="1" dirty="0" smtClean="0">
                <a:solidFill>
                  <a:schemeClr val="tx1"/>
                </a:solidFill>
                <a:cs typeface="Arial"/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  <a:cs typeface="Arial"/>
              </a:rPr>
              <a:t>Aluminium</a:t>
            </a:r>
            <a:endParaRPr lang="en-US" sz="1800" b="1" dirty="0">
              <a:solidFill>
                <a:schemeClr val="tx1"/>
              </a:solidFill>
              <a:cs typeface="Arial"/>
            </a:endParaRPr>
          </a:p>
          <a:p>
            <a:pPr algn="just">
              <a:spcAft>
                <a:spcPts val="900"/>
              </a:spcAft>
              <a:buFont typeface="Arial"/>
              <a:buChar char="•"/>
            </a:pPr>
            <a:r>
              <a:rPr lang="en-US" sz="1800" b="1" dirty="0" smtClean="0">
                <a:solidFill>
                  <a:schemeClr val="tx1"/>
                </a:solidFill>
                <a:cs typeface="Arial"/>
              </a:rPr>
              <a:t>Cycle </a:t>
            </a:r>
            <a:r>
              <a:rPr lang="en-US" sz="1800" b="1" dirty="0" smtClean="0">
                <a:solidFill>
                  <a:schemeClr val="tx1"/>
                </a:solidFill>
                <a:cs typeface="Arial"/>
              </a:rPr>
              <a:t>de compressions multiple et </a:t>
            </a:r>
            <a:r>
              <a:rPr lang="en-US" sz="1800" b="1" dirty="0" err="1" smtClean="0">
                <a:solidFill>
                  <a:schemeClr val="tx1"/>
                </a:solidFill>
                <a:cs typeface="Arial"/>
              </a:rPr>
              <a:t>une</a:t>
            </a:r>
            <a:r>
              <a:rPr lang="en-US" sz="1800" b="1" dirty="0" smtClean="0">
                <a:solidFill>
                  <a:schemeClr val="tx1"/>
                </a:solidFill>
                <a:cs typeface="Arial"/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  <a:cs typeface="Arial"/>
              </a:rPr>
              <a:t>garde</a:t>
            </a:r>
            <a:r>
              <a:rPr lang="en-US" sz="1800" b="1" dirty="0" smtClean="0">
                <a:solidFill>
                  <a:schemeClr val="tx1"/>
                </a:solidFill>
                <a:cs typeface="Arial"/>
              </a:rPr>
              <a:t> helium pour le </a:t>
            </a:r>
            <a:r>
              <a:rPr lang="en-US" sz="1800" b="1" dirty="0" err="1" smtClean="0">
                <a:solidFill>
                  <a:schemeClr val="tx1"/>
                </a:solidFill>
                <a:cs typeface="Arial"/>
              </a:rPr>
              <a:t>compresseur</a:t>
            </a:r>
            <a:r>
              <a:rPr lang="en-US" sz="1800" b="1" dirty="0" smtClean="0">
                <a:solidFill>
                  <a:schemeClr val="tx1"/>
                </a:solidFill>
                <a:cs typeface="Arial"/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  <a:cs typeface="Arial"/>
              </a:rPr>
              <a:t>en</a:t>
            </a:r>
            <a:r>
              <a:rPr lang="en-US" sz="1800" b="1" dirty="0" smtClean="0">
                <a:solidFill>
                  <a:schemeClr val="tx1"/>
                </a:solidFill>
                <a:cs typeface="Arial"/>
              </a:rPr>
              <a:t> depression SP</a:t>
            </a:r>
            <a:endParaRPr lang="en-US" sz="1800" b="1" dirty="0">
              <a:solidFill>
                <a:schemeClr val="tx1"/>
              </a:solidFill>
              <a:cs typeface="Arial"/>
            </a:endParaRPr>
          </a:p>
          <a:p>
            <a:pPr algn="just">
              <a:spcAft>
                <a:spcPts val="900"/>
              </a:spcAft>
              <a:buFont typeface="Arial"/>
              <a:buChar char="•"/>
            </a:pPr>
            <a:r>
              <a:rPr lang="en-US" sz="1800" b="1" dirty="0" smtClean="0">
                <a:solidFill>
                  <a:schemeClr val="tx1"/>
                </a:solidFill>
                <a:cs typeface="Arial"/>
              </a:rPr>
              <a:t>Control de la </a:t>
            </a:r>
            <a:r>
              <a:rPr lang="en-US" sz="1800" b="1" dirty="0" smtClean="0">
                <a:solidFill>
                  <a:schemeClr val="tx1"/>
                </a:solidFill>
                <a:cs typeface="Arial"/>
              </a:rPr>
              <a:t>puissance</a:t>
            </a:r>
            <a:endParaRPr lang="en-US" sz="1800" b="1" dirty="0">
              <a:solidFill>
                <a:schemeClr val="tx1"/>
              </a:solidFill>
              <a:cs typeface="Arial"/>
            </a:endParaRPr>
          </a:p>
          <a:p>
            <a:pPr marL="600060" lvl="1" indent="-257168">
              <a:spcAft>
                <a:spcPts val="900"/>
              </a:spcAft>
              <a:buFont typeface="Courier New"/>
              <a:buChar char="o"/>
            </a:pPr>
            <a:r>
              <a:rPr lang="en-US" sz="1800" dirty="0" err="1" smtClean="0">
                <a:solidFill>
                  <a:schemeClr val="tx1"/>
                </a:solidFill>
                <a:cs typeface="Arial"/>
              </a:rPr>
              <a:t>Une</a:t>
            </a:r>
            <a:r>
              <a:rPr lang="en-US" sz="1800" dirty="0" smtClean="0">
                <a:solidFill>
                  <a:schemeClr val="tx1"/>
                </a:solidFill>
                <a:cs typeface="Arial"/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  <a:cs typeface="Arial"/>
              </a:rPr>
              <a:t>pression</a:t>
            </a:r>
            <a:r>
              <a:rPr lang="en-US" sz="1800" dirty="0" smtClean="0">
                <a:solidFill>
                  <a:schemeClr val="tx1"/>
                </a:solidFill>
                <a:cs typeface="Arial"/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  <a:cs typeface="Arial"/>
              </a:rPr>
              <a:t>variante</a:t>
            </a:r>
            <a:r>
              <a:rPr lang="en-US" sz="1800" dirty="0" smtClean="0">
                <a:solidFill>
                  <a:schemeClr val="tx1"/>
                </a:solidFill>
                <a:cs typeface="Arial"/>
              </a:rPr>
              <a:t> pour le cycle HP</a:t>
            </a:r>
            <a:endParaRPr lang="en-US" sz="1800" dirty="0">
              <a:solidFill>
                <a:schemeClr val="tx1"/>
              </a:solidFill>
              <a:cs typeface="Arial"/>
            </a:endParaRPr>
          </a:p>
          <a:p>
            <a:pPr marL="600060" lvl="1" indent="-257168">
              <a:spcAft>
                <a:spcPts val="900"/>
              </a:spcAft>
              <a:buFont typeface="Courier New"/>
              <a:buChar char="o"/>
            </a:pPr>
            <a:r>
              <a:rPr lang="en-US" sz="1800" dirty="0" smtClean="0">
                <a:solidFill>
                  <a:schemeClr val="tx1"/>
                </a:solidFill>
                <a:cs typeface="Arial"/>
              </a:rPr>
              <a:t>Des </a:t>
            </a:r>
            <a:r>
              <a:rPr lang="en-US" sz="1800" dirty="0" err="1" smtClean="0">
                <a:solidFill>
                  <a:schemeClr val="tx1"/>
                </a:solidFill>
                <a:cs typeface="Arial"/>
              </a:rPr>
              <a:t>moteurs</a:t>
            </a:r>
            <a:r>
              <a:rPr lang="en-US" sz="1800" dirty="0" smtClean="0">
                <a:solidFill>
                  <a:schemeClr val="tx1"/>
                </a:solidFill>
                <a:cs typeface="Arial"/>
              </a:rPr>
              <a:t> à </a:t>
            </a:r>
            <a:r>
              <a:rPr lang="en-US" sz="1800" dirty="0" err="1" smtClean="0">
                <a:solidFill>
                  <a:schemeClr val="tx1"/>
                </a:solidFill>
                <a:cs typeface="Arial"/>
              </a:rPr>
              <a:t>variateurs</a:t>
            </a:r>
            <a:r>
              <a:rPr lang="en-US" sz="1800" dirty="0" smtClean="0">
                <a:solidFill>
                  <a:schemeClr val="tx1"/>
                </a:solidFill>
                <a:cs typeface="Arial"/>
              </a:rPr>
              <a:t> de </a:t>
            </a:r>
            <a:r>
              <a:rPr lang="en-US" sz="1800" dirty="0" err="1" smtClean="0">
                <a:solidFill>
                  <a:schemeClr val="tx1"/>
                </a:solidFill>
                <a:cs typeface="Arial"/>
              </a:rPr>
              <a:t>fréquences</a:t>
            </a:r>
            <a:r>
              <a:rPr lang="en-US" sz="1800" dirty="0" smtClean="0">
                <a:solidFill>
                  <a:schemeClr val="tx1"/>
                </a:solidFill>
                <a:cs typeface="Arial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cs typeface="Arial"/>
              </a:rPr>
              <a:t>ABB pour les </a:t>
            </a:r>
            <a:r>
              <a:rPr lang="en-US" sz="1800" dirty="0" err="1" smtClean="0">
                <a:solidFill>
                  <a:schemeClr val="tx1"/>
                </a:solidFill>
                <a:cs typeface="Arial"/>
              </a:rPr>
              <a:t>compresseurs</a:t>
            </a:r>
            <a:r>
              <a:rPr lang="en-US" sz="1800" dirty="0" smtClean="0">
                <a:solidFill>
                  <a:schemeClr val="tx1"/>
                </a:solidFill>
                <a:cs typeface="Arial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cs typeface="Arial"/>
              </a:rPr>
              <a:t>SP</a:t>
            </a:r>
            <a:r>
              <a:rPr lang="en-US" sz="1800" dirty="0">
                <a:solidFill>
                  <a:schemeClr val="tx1"/>
                </a:solidFill>
                <a:cs typeface="Arial"/>
              </a:rPr>
              <a:t>, LP </a:t>
            </a:r>
            <a:r>
              <a:rPr lang="en-US" sz="1800" dirty="0" smtClean="0">
                <a:solidFill>
                  <a:schemeClr val="tx1"/>
                </a:solidFill>
                <a:cs typeface="Arial"/>
              </a:rPr>
              <a:t>et les </a:t>
            </a:r>
            <a:r>
              <a:rPr lang="en-US" sz="1800" dirty="0" err="1" smtClean="0">
                <a:solidFill>
                  <a:schemeClr val="tx1"/>
                </a:solidFill>
                <a:cs typeface="Arial"/>
              </a:rPr>
              <a:t>compresseurs</a:t>
            </a:r>
            <a:r>
              <a:rPr lang="en-US" sz="1800" dirty="0" smtClean="0">
                <a:solidFill>
                  <a:schemeClr val="tx1"/>
                </a:solidFill>
                <a:cs typeface="Arial"/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  <a:cs typeface="Arial"/>
              </a:rPr>
              <a:t>froids</a:t>
            </a:r>
            <a:endParaRPr lang="en-US" sz="1800" dirty="0">
              <a:solidFill>
                <a:schemeClr val="tx1"/>
              </a:solidFill>
              <a:cs typeface="Arial"/>
            </a:endParaRPr>
          </a:p>
          <a:p>
            <a:pPr marL="600060" lvl="1" indent="-257168">
              <a:spcAft>
                <a:spcPts val="900"/>
              </a:spcAft>
              <a:buFont typeface="Courier New"/>
              <a:buChar char="o"/>
            </a:pPr>
            <a:r>
              <a:rPr lang="en-US" sz="1800" dirty="0" smtClean="0">
                <a:solidFill>
                  <a:schemeClr val="tx1"/>
                </a:solidFill>
                <a:cs typeface="Arial"/>
              </a:rPr>
              <a:t>Un </a:t>
            </a:r>
            <a:r>
              <a:rPr lang="en-US" sz="1800" dirty="0" err="1" smtClean="0">
                <a:solidFill>
                  <a:schemeClr val="tx1"/>
                </a:solidFill>
                <a:cs typeface="Arial"/>
              </a:rPr>
              <a:t>jeu</a:t>
            </a:r>
            <a:r>
              <a:rPr lang="en-US" sz="1800" dirty="0" smtClean="0">
                <a:solidFill>
                  <a:schemeClr val="tx1"/>
                </a:solidFill>
                <a:cs typeface="Arial"/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  <a:cs typeface="Arial"/>
              </a:rPr>
              <a:t>deuxième</a:t>
            </a:r>
            <a:r>
              <a:rPr lang="en-US" sz="1800" dirty="0" smtClean="0">
                <a:solidFill>
                  <a:schemeClr val="tx1"/>
                </a:solidFill>
                <a:cs typeface="Arial"/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  <a:cs typeface="Arial"/>
              </a:rPr>
              <a:t>jeu</a:t>
            </a:r>
            <a:r>
              <a:rPr lang="en-US" sz="1800" dirty="0" smtClean="0">
                <a:solidFill>
                  <a:schemeClr val="tx1"/>
                </a:solidFill>
                <a:cs typeface="Arial"/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  <a:cs typeface="Arial"/>
              </a:rPr>
              <a:t>roues</a:t>
            </a:r>
            <a:r>
              <a:rPr lang="en-US" sz="1800" dirty="0" smtClean="0">
                <a:solidFill>
                  <a:schemeClr val="tx1"/>
                </a:solidFill>
                <a:cs typeface="Arial"/>
              </a:rPr>
              <a:t> de compression </a:t>
            </a:r>
            <a:r>
              <a:rPr lang="en-US" sz="1800" dirty="0" smtClean="0">
                <a:solidFill>
                  <a:schemeClr val="tx1"/>
                </a:solidFill>
                <a:cs typeface="Arial"/>
              </a:rPr>
              <a:t>pour </a:t>
            </a:r>
            <a:r>
              <a:rPr lang="en-US" sz="1800" dirty="0" smtClean="0">
                <a:solidFill>
                  <a:schemeClr val="tx1"/>
                </a:solidFill>
                <a:cs typeface="Arial"/>
              </a:rPr>
              <a:t>les </a:t>
            </a:r>
            <a:r>
              <a:rPr lang="en-US" sz="1800" dirty="0" err="1" smtClean="0">
                <a:solidFill>
                  <a:schemeClr val="tx1"/>
                </a:solidFill>
                <a:cs typeface="Arial"/>
              </a:rPr>
              <a:t>compresseurs</a:t>
            </a:r>
            <a:r>
              <a:rPr lang="en-US" sz="1800" dirty="0" smtClean="0">
                <a:solidFill>
                  <a:schemeClr val="tx1"/>
                </a:solidFill>
                <a:cs typeface="Arial"/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  <a:cs typeface="Arial"/>
              </a:rPr>
              <a:t>froids</a:t>
            </a:r>
            <a:endParaRPr lang="en-US" sz="1800" dirty="0">
              <a:solidFill>
                <a:schemeClr val="tx1"/>
              </a:solidFill>
              <a:cs typeface="Arial"/>
            </a:endParaRPr>
          </a:p>
          <a:p>
            <a:pPr algn="just">
              <a:spcAft>
                <a:spcPts val="900"/>
              </a:spcAft>
              <a:buFont typeface="Arial"/>
              <a:buChar char="•"/>
            </a:pPr>
            <a:r>
              <a:rPr lang="en-US" sz="1800" b="1" dirty="0" err="1" smtClean="0">
                <a:solidFill>
                  <a:schemeClr val="tx1"/>
                </a:solidFill>
                <a:cs typeface="Arial"/>
              </a:rPr>
              <a:t>Récupération</a:t>
            </a:r>
            <a:r>
              <a:rPr lang="en-US" sz="1800" b="1" dirty="0" smtClean="0">
                <a:solidFill>
                  <a:schemeClr val="tx1"/>
                </a:solidFill>
                <a:cs typeface="Arial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cs typeface="Arial"/>
              </a:rPr>
              <a:t>de </a:t>
            </a:r>
            <a:r>
              <a:rPr lang="en-US" sz="1800" b="1" dirty="0" err="1" smtClean="0">
                <a:solidFill>
                  <a:schemeClr val="tx1"/>
                </a:solidFill>
                <a:cs typeface="Arial"/>
              </a:rPr>
              <a:t>l’énergie</a:t>
            </a:r>
            <a:r>
              <a:rPr lang="en-US" sz="1800" b="1" dirty="0" smtClean="0">
                <a:solidFill>
                  <a:schemeClr val="tx1"/>
                </a:solidFill>
                <a:cs typeface="Arial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cs typeface="Arial"/>
              </a:rPr>
              <a:t>pour </a:t>
            </a:r>
            <a:r>
              <a:rPr lang="en-US" sz="1800" b="1" dirty="0" err="1">
                <a:solidFill>
                  <a:schemeClr val="tx1"/>
                </a:solidFill>
                <a:cs typeface="Arial"/>
              </a:rPr>
              <a:t>ê</a:t>
            </a:r>
            <a:r>
              <a:rPr lang="en-US" sz="1800" b="1" dirty="0" err="1" smtClean="0">
                <a:solidFill>
                  <a:schemeClr val="tx1"/>
                </a:solidFill>
                <a:cs typeface="Arial"/>
              </a:rPr>
              <a:t>tre</a:t>
            </a:r>
            <a:r>
              <a:rPr lang="en-US" sz="1800" b="1" dirty="0" smtClean="0">
                <a:solidFill>
                  <a:schemeClr val="tx1"/>
                </a:solidFill>
                <a:cs typeface="Arial"/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  <a:cs typeface="Arial"/>
              </a:rPr>
              <a:t>réinjecter</a:t>
            </a:r>
            <a:r>
              <a:rPr lang="en-US" sz="1800" b="1" dirty="0" smtClean="0">
                <a:solidFill>
                  <a:schemeClr val="tx1"/>
                </a:solidFill>
                <a:cs typeface="Arial"/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  <a:cs typeface="Arial"/>
              </a:rPr>
              <a:t>dans</a:t>
            </a:r>
            <a:r>
              <a:rPr lang="en-US" sz="1800" b="1" dirty="0" smtClean="0">
                <a:solidFill>
                  <a:schemeClr val="tx1"/>
                </a:solidFill>
                <a:cs typeface="Arial"/>
              </a:rPr>
              <a:t> le </a:t>
            </a:r>
            <a:r>
              <a:rPr lang="en-US" sz="1800" b="1" dirty="0" err="1" smtClean="0">
                <a:solidFill>
                  <a:schemeClr val="tx1"/>
                </a:solidFill>
                <a:cs typeface="Arial"/>
              </a:rPr>
              <a:t>réseau</a:t>
            </a:r>
            <a:r>
              <a:rPr lang="en-US" sz="1800" b="1" dirty="0" smtClean="0">
                <a:solidFill>
                  <a:schemeClr val="tx1"/>
                </a:solidFill>
                <a:cs typeface="Arial"/>
              </a:rPr>
              <a:t> de </a:t>
            </a:r>
            <a:r>
              <a:rPr lang="en-US" sz="1800" b="1" dirty="0" err="1" smtClean="0">
                <a:solidFill>
                  <a:schemeClr val="tx1"/>
                </a:solidFill>
                <a:cs typeface="Arial"/>
              </a:rPr>
              <a:t>chauffage</a:t>
            </a:r>
            <a:r>
              <a:rPr lang="en-US" sz="1800" b="1" dirty="0" smtClean="0">
                <a:solidFill>
                  <a:schemeClr val="tx1"/>
                </a:solidFill>
                <a:cs typeface="Arial"/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  <a:cs typeface="Arial"/>
              </a:rPr>
              <a:t>urbain</a:t>
            </a:r>
            <a:endParaRPr lang="en-US" sz="1800" b="1" dirty="0">
              <a:solidFill>
                <a:schemeClr val="tx1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59246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Sommaire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AutoNum type="arabicParenR"/>
            </a:pPr>
            <a:endParaRPr lang="sv-SE" sz="2000" dirty="0"/>
          </a:p>
          <a:p>
            <a:pPr>
              <a:spcBef>
                <a:spcPts val="480"/>
              </a:spcBef>
              <a:spcAft>
                <a:spcPts val="1200"/>
              </a:spcAft>
              <a:buFont typeface="Arial" panose="020B0604020202020204" pitchFamily="34" charset="0"/>
              <a:buAutoNum type="arabicParenR"/>
            </a:pPr>
            <a:r>
              <a:rPr lang="sv-SE" dirty="0" err="1" smtClean="0">
                <a:solidFill>
                  <a:schemeClr val="tx1"/>
                </a:solidFill>
              </a:rPr>
              <a:t>Vue</a:t>
            </a:r>
            <a:r>
              <a:rPr lang="sv-SE" dirty="0" smtClean="0">
                <a:solidFill>
                  <a:schemeClr val="tx1"/>
                </a:solidFill>
              </a:rPr>
              <a:t> </a:t>
            </a:r>
            <a:r>
              <a:rPr lang="sv-SE" dirty="0" err="1" smtClean="0">
                <a:solidFill>
                  <a:schemeClr val="tx1"/>
                </a:solidFill>
              </a:rPr>
              <a:t>d’ensemble</a:t>
            </a:r>
            <a:endParaRPr lang="sv-SE" dirty="0">
              <a:solidFill>
                <a:schemeClr val="tx1"/>
              </a:solidFill>
            </a:endParaRPr>
          </a:p>
          <a:p>
            <a:pPr>
              <a:spcBef>
                <a:spcPts val="480"/>
              </a:spcBef>
              <a:spcAft>
                <a:spcPts val="1200"/>
              </a:spcAft>
              <a:buFont typeface="Arial" panose="020B0604020202020204" pitchFamily="34" charset="0"/>
              <a:buAutoNum type="arabicParenR"/>
            </a:pPr>
            <a:r>
              <a:rPr lang="sv-SE" dirty="0" err="1" smtClean="0">
                <a:solidFill>
                  <a:schemeClr val="bg1">
                    <a:lumMod val="50000"/>
                  </a:schemeClr>
                </a:solidFill>
              </a:rPr>
              <a:t>Fournisseurs</a:t>
            </a:r>
            <a:r>
              <a:rPr lang="sv-SE" dirty="0" smtClean="0">
                <a:solidFill>
                  <a:schemeClr val="bg1">
                    <a:lumMod val="50000"/>
                  </a:schemeClr>
                </a:solidFill>
              </a:rPr>
              <a:t> et </a:t>
            </a:r>
            <a:r>
              <a:rPr lang="sv-SE" dirty="0" err="1" smtClean="0">
                <a:solidFill>
                  <a:schemeClr val="bg1">
                    <a:lumMod val="50000"/>
                  </a:schemeClr>
                </a:solidFill>
              </a:rPr>
              <a:t>partenaires</a:t>
            </a:r>
            <a:endParaRPr lang="sv-SE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ts val="480"/>
              </a:spcBef>
              <a:spcAft>
                <a:spcPts val="1200"/>
              </a:spcAft>
              <a:buFont typeface="Arial" panose="020B0604020202020204" pitchFamily="34" charset="0"/>
              <a:buAutoNum type="arabicParenR"/>
            </a:pPr>
            <a:r>
              <a:rPr lang="sv-SE" dirty="0" err="1" smtClean="0">
                <a:solidFill>
                  <a:schemeClr val="bg1">
                    <a:lumMod val="50000"/>
                  </a:schemeClr>
                </a:solidFill>
              </a:rPr>
              <a:t>Equipe</a:t>
            </a:r>
            <a:r>
              <a:rPr lang="sv-SE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v-SE" dirty="0" err="1" smtClean="0">
                <a:solidFill>
                  <a:schemeClr val="bg1">
                    <a:lumMod val="50000"/>
                  </a:schemeClr>
                </a:solidFill>
              </a:rPr>
              <a:t>cryo</a:t>
            </a:r>
            <a:endParaRPr lang="sv-SE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ts val="480"/>
              </a:spcBef>
              <a:spcAft>
                <a:spcPts val="1200"/>
              </a:spcAft>
              <a:buFont typeface="Arial" panose="020B0604020202020204" pitchFamily="34" charset="0"/>
              <a:buAutoNum type="arabicParenR"/>
            </a:pPr>
            <a:r>
              <a:rPr lang="sv-SE" dirty="0" smtClean="0">
                <a:solidFill>
                  <a:schemeClr val="bg1">
                    <a:lumMod val="50000"/>
                  </a:schemeClr>
                </a:solidFill>
              </a:rPr>
              <a:t>Les installations </a:t>
            </a:r>
            <a:r>
              <a:rPr lang="sv-SE" dirty="0" err="1" smtClean="0">
                <a:solidFill>
                  <a:schemeClr val="bg1">
                    <a:lumMod val="50000"/>
                  </a:schemeClr>
                </a:solidFill>
              </a:rPr>
              <a:t>cryogénique</a:t>
            </a:r>
            <a:endParaRPr lang="sv-SE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ts val="480"/>
              </a:spcBef>
              <a:spcAft>
                <a:spcPts val="1200"/>
              </a:spcAft>
              <a:buFont typeface="Arial" panose="020B0604020202020204" pitchFamily="34" charset="0"/>
              <a:buAutoNum type="arabicParenR"/>
            </a:pPr>
            <a:r>
              <a:rPr lang="sv-SE" dirty="0" err="1" smtClean="0">
                <a:solidFill>
                  <a:schemeClr val="bg1">
                    <a:lumMod val="50000"/>
                  </a:schemeClr>
                </a:solidFill>
              </a:rPr>
              <a:t>Conclusions</a:t>
            </a:r>
            <a:endParaRPr lang="sv-SE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ts val="480"/>
              </a:spcBef>
              <a:spcAft>
                <a:spcPts val="1200"/>
              </a:spcAft>
              <a:buFont typeface="Arial" panose="020B0604020202020204" pitchFamily="34" charset="0"/>
              <a:buAutoNum type="arabicParenR"/>
            </a:pPr>
            <a:r>
              <a:rPr lang="sv-SE" dirty="0" err="1">
                <a:solidFill>
                  <a:schemeClr val="bg1">
                    <a:lumMod val="50000"/>
                  </a:schemeClr>
                </a:solidFill>
              </a:rPr>
              <a:t>Q</a:t>
            </a:r>
            <a:r>
              <a:rPr lang="sv-SE" dirty="0" err="1" smtClean="0">
                <a:solidFill>
                  <a:schemeClr val="bg1">
                    <a:lumMod val="50000"/>
                  </a:schemeClr>
                </a:solidFill>
              </a:rPr>
              <a:t>uestions</a:t>
            </a:r>
            <a:endParaRPr lang="sv-SE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sv-SE" dirty="0"/>
          </a:p>
          <a:p>
            <a:pPr marL="457189" lvl="1" indent="0">
              <a:buNone/>
            </a:pPr>
            <a:endParaRPr lang="sv-SE" sz="3200" dirty="0"/>
          </a:p>
          <a:p>
            <a:endParaRPr lang="sv-SE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2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1743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CC98FF-DFB3-044F-8E59-E1A878019E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0" dirty="0"/>
              <a:t>(4.2) ACCP</a:t>
            </a:r>
            <a:r>
              <a:rPr lang="en-US" b="0" dirty="0"/>
              <a:t> : Accelerator </a:t>
            </a:r>
            <a:r>
              <a:rPr lang="en-US" b="0" dirty="0" err="1"/>
              <a:t>Cryoplant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B1F814-7667-E14D-83A7-23D21D220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41196" y="6308594"/>
            <a:ext cx="2133600" cy="365125"/>
          </a:xfrm>
        </p:spPr>
        <p:txBody>
          <a:bodyPr/>
          <a:lstStyle/>
          <a:p>
            <a:pPr defTabSz="685783"/>
            <a:fld id="{551115BC-487E-4422-894C-CB7CD3E79223}" type="slidenum">
              <a:rPr lang="en-GB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rPr>
              <a:pPr defTabSz="685783"/>
              <a:t>20</a:t>
            </a:fld>
            <a:endParaRPr lang="en-GB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866417-AB74-CF40-B486-1594D769EB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Caractéristiques</a:t>
            </a:r>
            <a:r>
              <a:rPr lang="en-US" dirty="0"/>
              <a:t> </a:t>
            </a:r>
            <a:r>
              <a:rPr lang="en-US" dirty="0" err="1"/>
              <a:t>principale</a:t>
            </a:r>
            <a:r>
              <a:rPr lang="en-US" dirty="0"/>
              <a:t> du </a:t>
            </a:r>
            <a:r>
              <a:rPr lang="en-US" dirty="0" err="1"/>
              <a:t>système</a:t>
            </a:r>
            <a:r>
              <a:rPr lang="en-US" dirty="0"/>
              <a:t> ACCP</a:t>
            </a:r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5B92736-6779-3042-903B-124105F443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2382986"/>
              </p:ext>
            </p:extLst>
          </p:nvPr>
        </p:nvGraphicFramePr>
        <p:xfrm>
          <a:off x="2711625" y="1556802"/>
          <a:ext cx="6804756" cy="87020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7658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16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23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40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472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2092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5269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99651">
                <a:tc>
                  <a:txBody>
                    <a:bodyPr/>
                    <a:lstStyle/>
                    <a:p>
                      <a:pPr algn="just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Puissance </a:t>
                      </a:r>
                      <a:r>
                        <a:rPr lang="en-US" sz="1100" b="1" dirty="0" err="1" smtClean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electrique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+mn-lt"/>
                        <a:ea typeface="Times" charset="0"/>
                        <a:cs typeface="Times" charset="0"/>
                      </a:endParaRPr>
                    </a:p>
                  </a:txBody>
                  <a:tcPr marL="0" marR="68580" marT="34291" marB="34291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2.37 MW</a:t>
                      </a:r>
                    </a:p>
                  </a:txBody>
                  <a:tcPr marL="68580" marR="68580" marT="34291" marB="3429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0555">
                <a:tc>
                  <a:txBody>
                    <a:bodyPr/>
                    <a:lstStyle/>
                    <a:p>
                      <a:pPr algn="just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Puissance @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 </a:t>
                      </a:r>
                      <a:r>
                        <a:rPr lang="en-US" sz="1100" b="1" baseline="0" dirty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4.5 K </a:t>
                      </a:r>
                      <a:endParaRPr lang="en-US" sz="1100" b="1" baseline="0" dirty="0" smtClean="0">
                        <a:solidFill>
                          <a:schemeClr val="tx1"/>
                        </a:solidFill>
                        <a:latin typeface="+mn-lt"/>
                        <a:ea typeface="Times" charset="0"/>
                        <a:cs typeface="Times" charset="0"/>
                      </a:endParaRPr>
                    </a:p>
                    <a:p>
                      <a:pPr algn="just"/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Puissance @ 2 K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+mn-lt"/>
                        <a:ea typeface="Times" charset="0"/>
                        <a:cs typeface="Times" charset="0"/>
                      </a:endParaRPr>
                    </a:p>
                  </a:txBody>
                  <a:tcPr marL="0" marR="68580" marT="34291" marB="34291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~9 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kW</a:t>
                      </a:r>
                    </a:p>
                    <a:p>
                      <a:pPr algn="l"/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~3 kW</a:t>
                      </a:r>
                      <a:endParaRPr lang="en-US" sz="1100" dirty="0">
                        <a:solidFill>
                          <a:schemeClr val="tx1"/>
                        </a:solidFill>
                        <a:latin typeface="+mn-lt"/>
                        <a:ea typeface="Times" charset="0"/>
                        <a:cs typeface="Times" charset="0"/>
                      </a:endParaRPr>
                    </a:p>
                  </a:txBody>
                  <a:tcPr marL="68580" marR="68580" marT="34291" marB="3429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49ACF8B4-B3D2-6D40-BE17-BC1FE41CBD3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03198175"/>
                  </p:ext>
                </p:extLst>
              </p:nvPr>
            </p:nvGraphicFramePr>
            <p:xfrm>
              <a:off x="2711625" y="2418781"/>
              <a:ext cx="6804756" cy="1045868"/>
            </p:xfrm>
            <a:graphic>
              <a:graphicData uri="http://schemas.openxmlformats.org/drawingml/2006/table">
                <a:tbl>
                  <a:tblPr firstRow="1" firstCol="1" bandRow="1">
                    <a:tableStyleId>{2D5ABB26-0587-4C30-8999-92F81FD0307C}</a:tableStyleId>
                  </a:tblPr>
                  <a:tblGrid>
                    <a:gridCol w="1765843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80164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832345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884077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947225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820929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752692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261467">
                    <a:tc>
                      <a:txBody>
                        <a:bodyPr/>
                        <a:lstStyle/>
                        <a:p>
                          <a:pPr algn="just"/>
                          <a:endParaRPr lang="en-US" sz="1100" dirty="0">
                            <a:solidFill>
                              <a:schemeClr val="tx1"/>
                            </a:solidFill>
                            <a:latin typeface="+mn-lt"/>
                            <a:ea typeface="Times" charset="0"/>
                            <a:cs typeface="Times" charset="0"/>
                          </a:endParaRPr>
                        </a:p>
                      </a:txBody>
                      <a:tcPr marL="0" marR="68580" marT="34291" marB="34291" anchor="ctr" anchorCtr="1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Vi</a:t>
                          </a:r>
                        </a:p>
                      </a:txBody>
                      <a:tcPr marL="68580" marR="68580" marT="34291" marB="34291" anchor="ctr" anchorCtr="1"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100" dirty="0" err="1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Psuc</a:t>
                          </a:r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, bara</a:t>
                          </a:r>
                        </a:p>
                      </a:txBody>
                      <a:tcPr marL="68580" marR="68580" marT="34291" marB="34291" anchor="ctr" anchorCtr="1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dirty="0" err="1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Pdis</a:t>
                          </a:r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, bara</a:t>
                          </a:r>
                        </a:p>
                      </a:txBody>
                      <a:tcPr marL="68580" marR="68580" marT="34291" marB="34291" anchor="ctr" anchorCtr="1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acc>
                                <m:accPr>
                                  <m:chr m:val="̇"/>
                                  <m:ctrlPr>
                                    <a:rPr lang="en-US" sz="1100" i="1" baseline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Times" charset="0"/>
                                      <a:cs typeface="Times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100" b="0" i="1" baseline="0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Times" charset="0"/>
                                      <a:cs typeface="Times" charset="0"/>
                                    </a:rPr>
                                    <m:t>𝑚</m:t>
                                  </m:r>
                                </m:e>
                              </m:acc>
                            </m:oMath>
                          </a14:m>
                          <a:r>
                            <a:rPr lang="en-US" sz="1100" baseline="0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, g/s</a:t>
                          </a:r>
                          <a:endParaRPr lang="en-US" sz="1100" dirty="0">
                            <a:solidFill>
                              <a:schemeClr val="tx1"/>
                            </a:solidFill>
                            <a:latin typeface="+mn-lt"/>
                            <a:ea typeface="Times" charset="0"/>
                            <a:cs typeface="Times" charset="0"/>
                          </a:endParaRPr>
                        </a:p>
                      </a:txBody>
                      <a:tcPr marL="68580" marR="68580" marT="34291" marB="34291" anchor="ctr" anchorCtr="1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Ps,</a:t>
                          </a:r>
                          <a:r>
                            <a:rPr lang="en-US" sz="1100" baseline="0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 kW</a:t>
                          </a:r>
                          <a:endParaRPr lang="en-US" sz="1100" dirty="0">
                            <a:solidFill>
                              <a:schemeClr val="tx1"/>
                            </a:solidFill>
                            <a:latin typeface="+mn-lt"/>
                            <a:ea typeface="Times" charset="0"/>
                            <a:cs typeface="Times" charset="0"/>
                          </a:endParaRPr>
                        </a:p>
                      </a:txBody>
                      <a:tcPr marL="68580" marR="68580" marT="34291" marB="34291" anchor="ctr" anchorCtr="1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VFD</a:t>
                          </a:r>
                        </a:p>
                      </a:txBody>
                      <a:tcPr marL="68580" marR="68580" marT="34291" marB="34291" anchor="ctr" anchorCtr="1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61467">
                    <a:tc>
                      <a:txBody>
                        <a:bodyPr/>
                        <a:lstStyle/>
                        <a:p>
                          <a:pPr marL="0" marR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SP compressor (33K/71K)</a:t>
                          </a:r>
                        </a:p>
                      </a:txBody>
                      <a:tcPr marL="0" marR="68580" marT="34291" marB="34291" anchor="ctr" anchorCtr="1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4.0</a:t>
                          </a:r>
                        </a:p>
                      </a:txBody>
                      <a:tcPr marL="68580" marR="68580" marT="34291" marB="34291" anchor="ctr" anchorCtr="1"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0.607</a:t>
                          </a:r>
                        </a:p>
                      </a:txBody>
                      <a:tcPr marL="68580" marR="68580" marT="34291" marB="34291" anchor="ctr" anchorCtr="1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4.25</a:t>
                          </a:r>
                        </a:p>
                      </a:txBody>
                      <a:tcPr marL="68580" marR="68580" marT="34291" marB="34291" anchor="ctr" anchorCtr="1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117</a:t>
                          </a:r>
                        </a:p>
                      </a:txBody>
                      <a:tcPr marL="68580" marR="68580" marT="34291" marB="34291" anchor="ctr" anchorCtr="1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303</a:t>
                          </a:r>
                        </a:p>
                      </a:txBody>
                      <a:tcPr marL="68580" marR="68580" marT="34291" marB="34291" anchor="ctr" anchorCtr="1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Yes</a:t>
                          </a:r>
                        </a:p>
                      </a:txBody>
                      <a:tcPr marL="68580" marR="68580" marT="34291" marB="34291" anchor="ctr" anchorCtr="1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61467">
                    <a:tc>
                      <a:txBody>
                        <a:bodyPr/>
                        <a:lstStyle/>
                        <a:p>
                          <a:pPr marL="0" marR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LP compressor (33K/83K)</a:t>
                          </a:r>
                        </a:p>
                      </a:txBody>
                      <a:tcPr marL="0" marR="68580" marT="34291" marB="34291" anchor="ctr" anchorCtr="1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2.6</a:t>
                          </a:r>
                        </a:p>
                      </a:txBody>
                      <a:tcPr marL="68580" marR="68580" marT="34291" marB="34291" anchor="ctr" anchorCtr="1"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1.05</a:t>
                          </a:r>
                        </a:p>
                      </a:txBody>
                      <a:tcPr marL="68580" marR="68580" marT="34291" marB="34291" anchor="ctr" anchorCtr="1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4.25</a:t>
                          </a:r>
                        </a:p>
                      </a:txBody>
                      <a:tcPr marL="68580" marR="68580" marT="34291" marB="34291" anchor="ctr" anchorCtr="1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285</a:t>
                          </a:r>
                        </a:p>
                      </a:txBody>
                      <a:tcPr marL="68580" marR="68580" marT="34291" marB="34291" anchor="ctr" anchorCtr="1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516</a:t>
                          </a:r>
                        </a:p>
                      </a:txBody>
                      <a:tcPr marL="68580" marR="68580" marT="34291" marB="34291" anchor="ctr" anchorCtr="1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Yes</a:t>
                          </a:r>
                        </a:p>
                      </a:txBody>
                      <a:tcPr marL="68580" marR="68580" marT="34291" marB="34291" anchor="ctr" anchorCtr="1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61467">
                    <a:tc>
                      <a:txBody>
                        <a:bodyPr/>
                        <a:lstStyle/>
                        <a:p>
                          <a:pPr marL="0" marR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HP compressor (40K/83K)</a:t>
                          </a:r>
                        </a:p>
                      </a:txBody>
                      <a:tcPr marL="0" marR="68580" marT="34291" marB="34291" anchor="ctr" anchorCtr="1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2.6</a:t>
                          </a:r>
                        </a:p>
                      </a:txBody>
                      <a:tcPr marL="68580" marR="68580" marT="34291" marB="34291" anchor="ctr" anchorCtr="1"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4.05</a:t>
                          </a:r>
                        </a:p>
                      </a:txBody>
                      <a:tcPr marL="68580" marR="68580" marT="34291" marB="34291" anchor="ctr" anchorCtr="1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20.5</a:t>
                          </a:r>
                        </a:p>
                      </a:txBody>
                      <a:tcPr marL="68580" marR="68580" marT="34291" marB="34291" anchor="ctr" anchorCtr="1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735</a:t>
                          </a:r>
                        </a:p>
                      </a:txBody>
                      <a:tcPr marL="68580" marR="68580" marT="34291" marB="34291" anchor="ctr" anchorCtr="1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1383</a:t>
                          </a:r>
                        </a:p>
                      </a:txBody>
                      <a:tcPr marL="68580" marR="68580" marT="34291" marB="34291" anchor="ctr" anchorCtr="1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NO</a:t>
                          </a:r>
                        </a:p>
                      </a:txBody>
                      <a:tcPr marL="68580" marR="68580" marT="34291" marB="34291" anchor="ctr" anchorCtr="1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49ACF8B4-B3D2-6D40-BE17-BC1FE41CBD3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03198175"/>
                  </p:ext>
                </p:extLst>
              </p:nvPr>
            </p:nvGraphicFramePr>
            <p:xfrm>
              <a:off x="2711625" y="2418781"/>
              <a:ext cx="6804756" cy="1045868"/>
            </p:xfrm>
            <a:graphic>
              <a:graphicData uri="http://schemas.openxmlformats.org/drawingml/2006/table">
                <a:tbl>
                  <a:tblPr firstRow="1" firstCol="1" bandRow="1">
                    <a:tableStyleId>{2D5ABB26-0587-4C30-8999-92F81FD0307C}</a:tableStyleId>
                  </a:tblPr>
                  <a:tblGrid>
                    <a:gridCol w="1765843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80164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832345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884077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947225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820929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752692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261467">
                    <a:tc>
                      <a:txBody>
                        <a:bodyPr/>
                        <a:lstStyle/>
                        <a:p>
                          <a:pPr algn="just"/>
                          <a:endParaRPr lang="en-US" sz="1100" dirty="0">
                            <a:solidFill>
                              <a:schemeClr val="tx1"/>
                            </a:solidFill>
                            <a:latin typeface="+mn-lt"/>
                            <a:ea typeface="Times" charset="0"/>
                            <a:cs typeface="Times" charset="0"/>
                          </a:endParaRPr>
                        </a:p>
                      </a:txBody>
                      <a:tcPr marL="0" marR="68580" marT="34291" marB="34291" anchor="ctr" anchorCtr="1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Vi</a:t>
                          </a:r>
                        </a:p>
                      </a:txBody>
                      <a:tcPr marL="68580" marR="68580" marT="34291" marB="34291" anchor="ctr" anchorCtr="1"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100" dirty="0" err="1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Psuc</a:t>
                          </a:r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, bara</a:t>
                          </a:r>
                        </a:p>
                      </a:txBody>
                      <a:tcPr marL="68580" marR="68580" marT="34291" marB="34291" anchor="ctr" anchorCtr="1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dirty="0" err="1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Pdis</a:t>
                          </a:r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, bara</a:t>
                          </a:r>
                        </a:p>
                      </a:txBody>
                      <a:tcPr marL="68580" marR="68580" marT="34291" marB="34291" anchor="ctr" anchorCtr="1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1" marB="34291" anchor="ctr" anchorCtr="1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54194" t="-2326" r="-167742" b="-316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Ps,</a:t>
                          </a:r>
                          <a:r>
                            <a:rPr lang="en-US" sz="1100" baseline="0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 kW</a:t>
                          </a:r>
                          <a:endParaRPr lang="en-US" sz="1100" dirty="0">
                            <a:solidFill>
                              <a:schemeClr val="tx1"/>
                            </a:solidFill>
                            <a:latin typeface="+mn-lt"/>
                            <a:ea typeface="Times" charset="0"/>
                            <a:cs typeface="Times" charset="0"/>
                          </a:endParaRPr>
                        </a:p>
                      </a:txBody>
                      <a:tcPr marL="68580" marR="68580" marT="34291" marB="34291" anchor="ctr" anchorCtr="1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VFD</a:t>
                          </a:r>
                        </a:p>
                      </a:txBody>
                      <a:tcPr marL="68580" marR="68580" marT="34291" marB="34291" anchor="ctr" anchorCtr="1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61467">
                    <a:tc>
                      <a:txBody>
                        <a:bodyPr/>
                        <a:lstStyle/>
                        <a:p>
                          <a:pPr marL="0" marR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SP compressor (33K/71K)</a:t>
                          </a:r>
                        </a:p>
                      </a:txBody>
                      <a:tcPr marL="0" marR="68580" marT="34291" marB="34291" anchor="ctr" anchorCtr="1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4.0</a:t>
                          </a:r>
                        </a:p>
                      </a:txBody>
                      <a:tcPr marL="68580" marR="68580" marT="34291" marB="34291" anchor="ctr" anchorCtr="1"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0.607</a:t>
                          </a:r>
                        </a:p>
                      </a:txBody>
                      <a:tcPr marL="68580" marR="68580" marT="34291" marB="34291" anchor="ctr" anchorCtr="1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4.25</a:t>
                          </a:r>
                        </a:p>
                      </a:txBody>
                      <a:tcPr marL="68580" marR="68580" marT="34291" marB="34291" anchor="ctr" anchorCtr="1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117</a:t>
                          </a:r>
                        </a:p>
                      </a:txBody>
                      <a:tcPr marL="68580" marR="68580" marT="34291" marB="34291" anchor="ctr" anchorCtr="1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303</a:t>
                          </a:r>
                        </a:p>
                      </a:txBody>
                      <a:tcPr marL="68580" marR="68580" marT="34291" marB="34291" anchor="ctr" anchorCtr="1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Yes</a:t>
                          </a:r>
                        </a:p>
                      </a:txBody>
                      <a:tcPr marL="68580" marR="68580" marT="34291" marB="34291" anchor="ctr" anchorCtr="1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61467">
                    <a:tc>
                      <a:txBody>
                        <a:bodyPr/>
                        <a:lstStyle/>
                        <a:p>
                          <a:pPr marL="0" marR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LP compressor (33K/83K)</a:t>
                          </a:r>
                        </a:p>
                      </a:txBody>
                      <a:tcPr marL="0" marR="68580" marT="34291" marB="34291" anchor="ctr" anchorCtr="1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2.6</a:t>
                          </a:r>
                        </a:p>
                      </a:txBody>
                      <a:tcPr marL="68580" marR="68580" marT="34291" marB="34291" anchor="ctr" anchorCtr="1"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1.05</a:t>
                          </a:r>
                        </a:p>
                      </a:txBody>
                      <a:tcPr marL="68580" marR="68580" marT="34291" marB="34291" anchor="ctr" anchorCtr="1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4.25</a:t>
                          </a:r>
                        </a:p>
                      </a:txBody>
                      <a:tcPr marL="68580" marR="68580" marT="34291" marB="34291" anchor="ctr" anchorCtr="1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285</a:t>
                          </a:r>
                        </a:p>
                      </a:txBody>
                      <a:tcPr marL="68580" marR="68580" marT="34291" marB="34291" anchor="ctr" anchorCtr="1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516</a:t>
                          </a:r>
                        </a:p>
                      </a:txBody>
                      <a:tcPr marL="68580" marR="68580" marT="34291" marB="34291" anchor="ctr" anchorCtr="1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Yes</a:t>
                          </a:r>
                        </a:p>
                      </a:txBody>
                      <a:tcPr marL="68580" marR="68580" marT="34291" marB="34291" anchor="ctr" anchorCtr="1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61467">
                    <a:tc>
                      <a:txBody>
                        <a:bodyPr/>
                        <a:lstStyle/>
                        <a:p>
                          <a:pPr marL="0" marR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HP compressor (40K/83K)</a:t>
                          </a:r>
                        </a:p>
                      </a:txBody>
                      <a:tcPr marL="0" marR="68580" marT="34291" marB="34291" anchor="ctr" anchorCtr="1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2.6</a:t>
                          </a:r>
                        </a:p>
                      </a:txBody>
                      <a:tcPr marL="68580" marR="68580" marT="34291" marB="34291" anchor="ctr" anchorCtr="1"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4.05</a:t>
                          </a:r>
                        </a:p>
                      </a:txBody>
                      <a:tcPr marL="68580" marR="68580" marT="34291" marB="34291" anchor="ctr" anchorCtr="1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20.5</a:t>
                          </a:r>
                        </a:p>
                      </a:txBody>
                      <a:tcPr marL="68580" marR="68580" marT="34291" marB="34291" anchor="ctr" anchorCtr="1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735</a:t>
                          </a:r>
                        </a:p>
                      </a:txBody>
                      <a:tcPr marL="68580" marR="68580" marT="34291" marB="34291" anchor="ctr" anchorCtr="1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1383</a:t>
                          </a:r>
                        </a:p>
                      </a:txBody>
                      <a:tcPr marL="68580" marR="68580" marT="34291" marB="34291" anchor="ctr" anchorCtr="1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100" dirty="0">
                              <a:solidFill>
                                <a:schemeClr val="tx1"/>
                              </a:solidFill>
                              <a:latin typeface="+mn-lt"/>
                              <a:ea typeface="Times" charset="0"/>
                              <a:cs typeface="Times" charset="0"/>
                            </a:rPr>
                            <a:t>NO</a:t>
                          </a:r>
                        </a:p>
                      </a:txBody>
                      <a:tcPr marL="68580" marR="68580" marT="34291" marB="34291" anchor="ctr" anchorCtr="1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Fallback>
      </mc:AlternateContent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84AC6D67-16EF-B844-880F-F1D6C792B7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4124539"/>
              </p:ext>
            </p:extLst>
          </p:nvPr>
        </p:nvGraphicFramePr>
        <p:xfrm>
          <a:off x="2711625" y="3463806"/>
          <a:ext cx="6804756" cy="97390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7658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16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23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40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472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2092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5269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58050">
                <a:tc rowSpan="3">
                  <a:txBody>
                    <a:bodyPr/>
                    <a:lstStyle/>
                    <a:p>
                      <a:pPr algn="ctr"/>
                      <a:r>
                        <a:rPr lang="en-US" sz="1100" b="1" dirty="0" err="1" smtClean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Système</a:t>
                      </a: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 </a:t>
                      </a:r>
                      <a:r>
                        <a:rPr lang="en-US" sz="1100" b="1" dirty="0" err="1" smtClean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d’épuration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+mn-lt"/>
                        <a:ea typeface="Times" charset="0"/>
                        <a:cs typeface="Times" charset="0"/>
                      </a:endParaRPr>
                    </a:p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(ORS/</a:t>
                      </a:r>
                      <a:r>
                        <a:rPr lang="en-US" sz="1100" b="1" baseline="0" dirty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dryer/cryogenic </a:t>
                      </a:r>
                      <a:r>
                        <a:rPr lang="en-US" sz="1100" b="1" baseline="0" dirty="0" err="1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adsorbers</a:t>
                      </a:r>
                      <a:r>
                        <a:rPr lang="en-US" sz="1100" b="1" baseline="0" dirty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)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+mn-lt"/>
                        <a:ea typeface="Times" charset="0"/>
                        <a:cs typeface="Times" charset="0"/>
                      </a:endParaRPr>
                    </a:p>
                  </a:txBody>
                  <a:tcPr marL="0" marR="68580" marT="34291" marB="34291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Oil</a:t>
                      </a:r>
                    </a:p>
                  </a:txBody>
                  <a:tcPr marL="68580" marR="68580" marT="34291" marB="34291" anchor="ctr" anchorCtr="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BOR</a:t>
                      </a:r>
                      <a:r>
                        <a:rPr lang="en-US" sz="1100" baseline="0" dirty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 (1000 ppm) - </a:t>
                      </a:r>
                      <a:r>
                        <a:rPr lang="en-US" sz="11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Coalescer</a:t>
                      </a:r>
                      <a:r>
                        <a:rPr lang="en-US" sz="1100" baseline="0" dirty="0" smtClean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 </a:t>
                      </a:r>
                      <a:r>
                        <a:rPr lang="en-US" sz="1100" baseline="0" dirty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in skid (10 ppm) - FOR (0.5 ppm Aerosols and 10 ppb </a:t>
                      </a:r>
                      <a:r>
                        <a:rPr lang="en-US" sz="1100" baseline="0" dirty="0" err="1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Vapour</a:t>
                      </a:r>
                      <a:r>
                        <a:rPr lang="en-US" sz="1100" baseline="0" dirty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)</a:t>
                      </a:r>
                      <a:endParaRPr lang="en-US" sz="1100" dirty="0">
                        <a:solidFill>
                          <a:schemeClr val="tx1"/>
                        </a:solidFill>
                        <a:latin typeface="+mn-lt"/>
                        <a:ea typeface="Times" charset="0"/>
                        <a:cs typeface="Times" charset="0"/>
                      </a:endParaRPr>
                    </a:p>
                  </a:txBody>
                  <a:tcPr marL="68580" marR="68580" marT="34291" marB="3429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94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Water</a:t>
                      </a:r>
                    </a:p>
                  </a:txBody>
                  <a:tcPr marL="68580" marR="68580" marT="34291" marB="34291" anchor="ctr" anchorCtr="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One</a:t>
                      </a:r>
                      <a:r>
                        <a:rPr lang="en-US" sz="1100" baseline="0" dirty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 bed on line dryer (0.1 </a:t>
                      </a:r>
                      <a:r>
                        <a:rPr lang="en-US" sz="1100" baseline="0" dirty="0" err="1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ppmv</a:t>
                      </a:r>
                      <a:r>
                        <a:rPr lang="en-US" sz="1100" baseline="0" dirty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)</a:t>
                      </a:r>
                      <a:endParaRPr lang="en-US" sz="1100" dirty="0">
                        <a:solidFill>
                          <a:schemeClr val="tx1"/>
                        </a:solidFill>
                        <a:latin typeface="+mn-lt"/>
                        <a:ea typeface="Times" charset="0"/>
                        <a:cs typeface="Times" charset="0"/>
                      </a:endParaRPr>
                    </a:p>
                  </a:txBody>
                  <a:tcPr marL="68580" marR="68580" marT="34291" marB="3429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382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Air</a:t>
                      </a:r>
                    </a:p>
                  </a:txBody>
                  <a:tcPr marL="68580" marR="68580" marT="34291" marB="34291" anchorCtr="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Two 80 K </a:t>
                      </a:r>
                      <a:r>
                        <a:rPr lang="en-US" sz="1100" dirty="0" err="1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Adsorbers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 (73 K, 20 bar)</a:t>
                      </a:r>
                      <a:r>
                        <a:rPr lang="en-US" sz="1100" baseline="0" dirty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 and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 one 20 K </a:t>
                      </a:r>
                      <a:r>
                        <a:rPr lang="en-US" sz="1100" dirty="0" err="1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adsorber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 (24 K, 20 bar)</a:t>
                      </a:r>
                    </a:p>
                  </a:txBody>
                  <a:tcPr marL="68580" marR="68580" marT="34291" marB="3429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84590138-538A-794E-B6C0-893330F845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0611042"/>
              </p:ext>
            </p:extLst>
          </p:nvPr>
        </p:nvGraphicFramePr>
        <p:xfrm>
          <a:off x="2711625" y="4437112"/>
          <a:ext cx="6804756" cy="86409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7658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16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23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40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472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2092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5269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46079">
                <a:tc>
                  <a:txBody>
                    <a:bodyPr/>
                    <a:lstStyle/>
                    <a:p>
                      <a:pPr algn="just"/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Cold</a:t>
                      </a:r>
                      <a:r>
                        <a:rPr lang="en-US" sz="1100" b="1" baseline="0" dirty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 compressors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+mn-lt"/>
                        <a:ea typeface="Times" charset="0"/>
                        <a:cs typeface="Times" charset="0"/>
                      </a:endParaRPr>
                    </a:p>
                  </a:txBody>
                  <a:tcPr marL="0" marR="68580" marT="34291" marB="34291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Ceramic ball motor bearing; </a:t>
                      </a:r>
                      <a:r>
                        <a:rPr lang="en-US" sz="1100" baseline="0" dirty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Exact same as DESY 1-3 Stages, HS270(CC1), HS220(CC2 and CC3); Nominal mass flow rate:116.6 g/s</a:t>
                      </a:r>
                      <a:endParaRPr lang="en-US" sz="1100" dirty="0">
                        <a:solidFill>
                          <a:schemeClr val="tx1"/>
                        </a:solidFill>
                        <a:latin typeface="+mn-lt"/>
                        <a:ea typeface="Times" charset="0"/>
                        <a:cs typeface="Times" charset="0"/>
                      </a:endParaRPr>
                    </a:p>
                  </a:txBody>
                  <a:tcPr marL="68580" marR="68580" marT="34291" marB="3429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8017">
                <a:tc>
                  <a:txBody>
                    <a:bodyPr/>
                    <a:lstStyle/>
                    <a:p>
                      <a:pPr algn="just"/>
                      <a:r>
                        <a:rPr lang="en-US" sz="1100" b="1" dirty="0" err="1" smtClean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Échangeurs</a:t>
                      </a: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 de </a:t>
                      </a:r>
                      <a:r>
                        <a:rPr lang="en-US" sz="1100" b="1" dirty="0" err="1" smtClean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chaleur</a:t>
                      </a: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+mn-lt"/>
                        <a:ea typeface="Times" charset="0"/>
                        <a:cs typeface="Times" charset="0"/>
                      </a:endParaRPr>
                    </a:p>
                  </a:txBody>
                  <a:tcPr marL="0" marR="68580" marT="34291" marB="34291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NTU&lt;35 per block, Calculations</a:t>
                      </a:r>
                      <a:r>
                        <a:rPr lang="en-US" sz="1100" baseline="0" dirty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 conducted for all modes, Two horizontally installed</a:t>
                      </a:r>
                      <a:endParaRPr lang="en-US" sz="1100" dirty="0">
                        <a:solidFill>
                          <a:schemeClr val="tx1"/>
                        </a:solidFill>
                        <a:latin typeface="+mn-lt"/>
                        <a:ea typeface="Times" charset="0"/>
                        <a:cs typeface="Times" charset="0"/>
                      </a:endParaRPr>
                    </a:p>
                  </a:txBody>
                  <a:tcPr marL="68580" marR="68580" marT="34291" marB="3429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88E4BD92-30AD-7A40-8E9A-5FB6172A04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2606295"/>
              </p:ext>
            </p:extLst>
          </p:nvPr>
        </p:nvGraphicFramePr>
        <p:xfrm>
          <a:off x="2711624" y="5301208"/>
          <a:ext cx="6804756" cy="81926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7658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16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23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40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472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2092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5269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09633">
                <a:tc>
                  <a:txBody>
                    <a:bodyPr/>
                    <a:lstStyle/>
                    <a:p>
                      <a:pPr algn="just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Dewar </a:t>
                      </a:r>
                      <a:r>
                        <a:rPr lang="en-US" sz="1100" b="1" dirty="0" err="1" smtClean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LHe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+mn-lt"/>
                        <a:ea typeface="Times" charset="0"/>
                        <a:cs typeface="Times" charset="0"/>
                      </a:endParaRPr>
                    </a:p>
                  </a:txBody>
                  <a:tcPr marL="0" marR="68580" marT="34291" marB="34291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l"/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20’000 Dewar (2.2 tons)</a:t>
                      </a:r>
                      <a:r>
                        <a:rPr lang="en-US" sz="1100" baseline="0" dirty="0" smtClean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 + </a:t>
                      </a:r>
                      <a:r>
                        <a:rPr lang="en-US" sz="11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Subcooler</a:t>
                      </a:r>
                      <a:r>
                        <a:rPr lang="en-US" sz="1100" baseline="0" dirty="0" smtClean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 in cold box (1500 liter)</a:t>
                      </a:r>
                      <a:endParaRPr lang="en-US" sz="1100" dirty="0">
                        <a:solidFill>
                          <a:schemeClr val="tx1"/>
                        </a:solidFill>
                        <a:latin typeface="+mn-lt"/>
                        <a:ea typeface="Times" charset="0"/>
                        <a:cs typeface="Times" charset="0"/>
                      </a:endParaRPr>
                    </a:p>
                  </a:txBody>
                  <a:tcPr marL="68580" marR="68580" marT="34291" marB="34291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9633">
                <a:tc>
                  <a:txBody>
                    <a:bodyPr/>
                    <a:lstStyle/>
                    <a:p>
                      <a:pPr algn="just"/>
                      <a:r>
                        <a:rPr lang="en-US" sz="1100" b="1" dirty="0" err="1" smtClean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Stockage</a:t>
                      </a: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 </a:t>
                      </a:r>
                      <a:r>
                        <a:rPr lang="en-US" sz="1100" b="1" dirty="0" err="1" smtClean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d’GHe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+mn-lt"/>
                        <a:ea typeface="Times" charset="0"/>
                        <a:cs typeface="Times" charset="0"/>
                      </a:endParaRPr>
                    </a:p>
                  </a:txBody>
                  <a:tcPr marL="0" marR="68580" marT="34291" marB="34291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l"/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14 reservoirs</a:t>
                      </a:r>
                      <a:r>
                        <a:rPr lang="en-US" sz="1100" baseline="0" dirty="0" smtClean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  </a:t>
                      </a:r>
                      <a:r>
                        <a:rPr lang="en-US" sz="1100" baseline="0" dirty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X 70 m</a:t>
                      </a:r>
                      <a:r>
                        <a:rPr lang="en-US" sz="1100" baseline="30000" dirty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3 </a:t>
                      </a:r>
                      <a:r>
                        <a:rPr lang="en-US" sz="1100" baseline="0" dirty="0">
                          <a:solidFill>
                            <a:schemeClr val="tx1"/>
                          </a:solidFill>
                          <a:latin typeface="+mn-lt"/>
                          <a:ea typeface="Times" charset="0"/>
                          <a:cs typeface="Times" charset="0"/>
                        </a:rPr>
                        <a:t> at 20 bar (2.7 tons) (CMs + CDS + ACCP in total)</a:t>
                      </a:r>
                      <a:endParaRPr lang="en-US" sz="1100" baseline="30000" dirty="0">
                        <a:solidFill>
                          <a:schemeClr val="tx1"/>
                        </a:solidFill>
                        <a:latin typeface="+mn-lt"/>
                        <a:ea typeface="Times" charset="0"/>
                        <a:cs typeface="Times" charset="0"/>
                      </a:endParaRPr>
                    </a:p>
                  </a:txBody>
                  <a:tcPr marL="68580" marR="68580" marT="34291" marB="34291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4359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(4.3) </a:t>
            </a:r>
            <a:r>
              <a:rPr lang="en-US" dirty="0" smtClean="0"/>
              <a:t>TMCP : Target </a:t>
            </a:r>
            <a:r>
              <a:rPr lang="en-US" dirty="0"/>
              <a:t>Moderator Cryoplant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21</a:t>
            </a:fld>
            <a:endParaRPr lang="sv-SE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2ECFDC-4000-354B-8AE5-256EA38E85D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417639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87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Rectangle 185"/>
          <p:cNvSpPr/>
          <p:nvPr/>
        </p:nvSpPr>
        <p:spPr>
          <a:xfrm>
            <a:off x="6096000" y="1809750"/>
            <a:ext cx="1225748" cy="2987402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15" name="Rectangle 214"/>
          <p:cNvSpPr/>
          <p:nvPr/>
        </p:nvSpPr>
        <p:spPr>
          <a:xfrm>
            <a:off x="4151785" y="1811868"/>
            <a:ext cx="1952683" cy="623507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7" name="Shape 79"/>
          <p:cNvSpPr/>
          <p:nvPr/>
        </p:nvSpPr>
        <p:spPr>
          <a:xfrm flipH="1" flipV="1">
            <a:off x="2954867" y="2963333"/>
            <a:ext cx="4233010" cy="10102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909194" y="1814110"/>
            <a:ext cx="1234479" cy="597271"/>
            <a:chOff x="457200" y="1607592"/>
            <a:chExt cx="1234479" cy="597271"/>
          </a:xfrm>
        </p:grpSpPr>
        <p:sp>
          <p:nvSpPr>
            <p:cNvPr id="10" name="Shape 39"/>
            <p:cNvSpPr/>
            <p:nvPr/>
          </p:nvSpPr>
          <p:spPr>
            <a:xfrm>
              <a:off x="457200" y="1607592"/>
              <a:ext cx="1234479" cy="597271"/>
            </a:xfrm>
            <a:prstGeom prst="rect">
              <a:avLst/>
            </a:prstGeom>
            <a:solidFill>
              <a:srgbClr val="0094CA"/>
            </a:solidFill>
            <a:ln w="12700">
              <a:solidFill>
                <a:srgbClr val="0094CA"/>
              </a:solidFill>
              <a:miter lim="400000"/>
            </a:ln>
          </p:spPr>
          <p:txBody>
            <a:bodyPr lIns="0" tIns="0" rIns="0" bIns="0" anchor="ctr" anchorCtr="0"/>
            <a:lstStyle/>
            <a:p>
              <a:pPr algn="ctr">
                <a:tabLst>
                  <a:tab pos="838200" algn="l"/>
                </a:tabLst>
                <a:defRPr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100">
                <a:solidFill>
                  <a:prstClr val="black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alibri"/>
              </a:endParaRPr>
            </a:p>
          </p:txBody>
        </p:sp>
        <p:sp>
          <p:nvSpPr>
            <p:cNvPr id="11" name="Shape 40"/>
            <p:cNvSpPr/>
            <p:nvPr/>
          </p:nvSpPr>
          <p:spPr>
            <a:xfrm>
              <a:off x="611560" y="1728908"/>
              <a:ext cx="925760" cy="35907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anchor="ctr" anchorCtr="0">
              <a:spAutoFit/>
            </a:bodyPr>
            <a:lstStyle>
              <a:lvl1pPr>
                <a:lnSpc>
                  <a:spcPts val="1400"/>
                </a:lnSpc>
                <a:tabLst>
                  <a:tab pos="457200" algn="l"/>
                  <a:tab pos="1371600" algn="l"/>
                </a:tabLst>
                <a:defRPr sz="12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algn="ctr">
                <a:defRPr sz="1800"/>
              </a:pPr>
              <a:r>
                <a:rPr lang="en-US" sz="1100" dirty="0">
                  <a:solidFill>
                    <a:prstClr val="black"/>
                  </a:solidFill>
                  <a:latin typeface="Calibri"/>
                  <a:cs typeface="Calibri"/>
                </a:rPr>
                <a:t>Pure Helium </a:t>
              </a:r>
            </a:p>
            <a:p>
              <a:pPr algn="ctr">
                <a:defRPr sz="1800"/>
              </a:pPr>
              <a:r>
                <a:rPr lang="en-US" sz="1100" dirty="0">
                  <a:solidFill>
                    <a:prstClr val="black"/>
                  </a:solidFill>
                  <a:latin typeface="Calibri"/>
                  <a:cs typeface="Calibri"/>
                </a:rPr>
                <a:t>Gas Storage</a:t>
              </a:r>
            </a:p>
          </p:txBody>
        </p:sp>
      </p:grpSp>
      <p:sp>
        <p:nvSpPr>
          <p:cNvPr id="15" name="Shape 77"/>
          <p:cNvSpPr/>
          <p:nvPr/>
        </p:nvSpPr>
        <p:spPr>
          <a:xfrm flipV="1">
            <a:off x="2279576" y="2125011"/>
            <a:ext cx="0" cy="70356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16" name="Shape 78"/>
          <p:cNvSpPr/>
          <p:nvPr/>
        </p:nvSpPr>
        <p:spPr>
          <a:xfrm>
            <a:off x="2230246" y="2692115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0" y="0"/>
                </a:lnTo>
                <a:cubicBezTo>
                  <a:pt x="3580" y="7178"/>
                  <a:pt x="17978" y="7178"/>
                  <a:pt x="2160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17" name="Shape 79"/>
          <p:cNvSpPr/>
          <p:nvPr/>
        </p:nvSpPr>
        <p:spPr>
          <a:xfrm>
            <a:off x="2967608" y="2406693"/>
            <a:ext cx="0" cy="271512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18" name="Shape 80"/>
          <p:cNvSpPr/>
          <p:nvPr/>
        </p:nvSpPr>
        <p:spPr>
          <a:xfrm>
            <a:off x="2230246" y="2421812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cubicBezTo>
                  <a:pt x="17968" y="14383"/>
                  <a:pt x="3569" y="14383"/>
                  <a:pt x="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19" name="Shape 81"/>
          <p:cNvSpPr/>
          <p:nvPr/>
        </p:nvSpPr>
        <p:spPr>
          <a:xfrm flipV="1">
            <a:off x="4483224" y="2406693"/>
            <a:ext cx="0" cy="199504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20" name="Shape 82"/>
          <p:cNvSpPr/>
          <p:nvPr/>
        </p:nvSpPr>
        <p:spPr>
          <a:xfrm>
            <a:off x="4432425" y="2549317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0" y="0"/>
                </a:lnTo>
                <a:cubicBezTo>
                  <a:pt x="3538" y="7178"/>
                  <a:pt x="17936" y="7178"/>
                  <a:pt x="2160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22" name="Shape 83"/>
          <p:cNvSpPr/>
          <p:nvPr/>
        </p:nvSpPr>
        <p:spPr>
          <a:xfrm>
            <a:off x="2963334" y="2671233"/>
            <a:ext cx="6589051" cy="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23" name="Shape 85"/>
          <p:cNvSpPr/>
          <p:nvPr/>
        </p:nvSpPr>
        <p:spPr>
          <a:xfrm flipV="1">
            <a:off x="2510408" y="2828571"/>
            <a:ext cx="0" cy="66804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24" name="Shape 86"/>
          <p:cNvSpPr/>
          <p:nvPr/>
        </p:nvSpPr>
        <p:spPr>
          <a:xfrm>
            <a:off x="2459609" y="3188612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0" y="0"/>
                </a:lnTo>
                <a:cubicBezTo>
                  <a:pt x="3580" y="7163"/>
                  <a:pt x="17978" y="7163"/>
                  <a:pt x="2160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29" name="Shape 106"/>
          <p:cNvSpPr/>
          <p:nvPr/>
        </p:nvSpPr>
        <p:spPr>
          <a:xfrm>
            <a:off x="6489825" y="3188612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0" y="0"/>
                </a:lnTo>
                <a:cubicBezTo>
                  <a:pt x="3490" y="7163"/>
                  <a:pt x="17889" y="7163"/>
                  <a:pt x="2160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30" name="Shape 107"/>
          <p:cNvSpPr/>
          <p:nvPr/>
        </p:nvSpPr>
        <p:spPr>
          <a:xfrm>
            <a:off x="6997824" y="3039411"/>
            <a:ext cx="0" cy="45720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31" name="Shape 108"/>
          <p:cNvSpPr/>
          <p:nvPr/>
        </p:nvSpPr>
        <p:spPr>
          <a:xfrm>
            <a:off x="6947025" y="2977121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cubicBezTo>
                  <a:pt x="17878" y="14368"/>
                  <a:pt x="3480" y="14368"/>
                  <a:pt x="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32" name="Shape 118"/>
          <p:cNvSpPr/>
          <p:nvPr/>
        </p:nvSpPr>
        <p:spPr>
          <a:xfrm>
            <a:off x="7849591" y="4093890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0" y="0"/>
                </a:lnTo>
                <a:cubicBezTo>
                  <a:pt x="3448" y="7129"/>
                  <a:pt x="17847" y="7129"/>
                  <a:pt x="2160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 dirty="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33" name="Shape 120"/>
          <p:cNvSpPr/>
          <p:nvPr/>
        </p:nvSpPr>
        <p:spPr>
          <a:xfrm>
            <a:off x="7963976" y="4830949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cubicBezTo>
                  <a:pt x="17836" y="14333"/>
                  <a:pt x="3438" y="14333"/>
                  <a:pt x="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 dirty="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34" name="Shape 121"/>
          <p:cNvSpPr/>
          <p:nvPr/>
        </p:nvSpPr>
        <p:spPr>
          <a:xfrm flipV="1">
            <a:off x="8129281" y="3589875"/>
            <a:ext cx="0" cy="698335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35" name="Shape 122"/>
          <p:cNvSpPr/>
          <p:nvPr/>
        </p:nvSpPr>
        <p:spPr>
          <a:xfrm>
            <a:off x="8082676" y="4093891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0" y="0"/>
                </a:lnTo>
                <a:cubicBezTo>
                  <a:pt x="3438" y="7144"/>
                  <a:pt x="17836" y="7144"/>
                  <a:pt x="2160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 dirty="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36" name="Shape 123"/>
          <p:cNvSpPr/>
          <p:nvPr/>
        </p:nvSpPr>
        <p:spPr>
          <a:xfrm flipV="1">
            <a:off x="7896200" y="3793075"/>
            <a:ext cx="0" cy="432131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37" name="Shape 124"/>
          <p:cNvSpPr/>
          <p:nvPr/>
        </p:nvSpPr>
        <p:spPr>
          <a:xfrm flipV="1">
            <a:off x="5807968" y="5731943"/>
            <a:ext cx="288156" cy="5559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38" name="Shape 126"/>
          <p:cNvSpPr/>
          <p:nvPr/>
        </p:nvSpPr>
        <p:spPr>
          <a:xfrm>
            <a:off x="5761361" y="2979863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cubicBezTo>
                  <a:pt x="17862" y="14368"/>
                  <a:pt x="3464" y="14368"/>
                  <a:pt x="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39" name="Shape 149"/>
          <p:cNvSpPr/>
          <p:nvPr/>
        </p:nvSpPr>
        <p:spPr>
          <a:xfrm flipV="1">
            <a:off x="9264352" y="3433118"/>
            <a:ext cx="0" cy="288032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40" name="Shape 150"/>
          <p:cNvSpPr/>
          <p:nvPr/>
        </p:nvSpPr>
        <p:spPr>
          <a:xfrm>
            <a:off x="9217745" y="3583485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0" y="0"/>
                </a:lnTo>
                <a:cubicBezTo>
                  <a:pt x="3395" y="7163"/>
                  <a:pt x="17794" y="7163"/>
                  <a:pt x="2160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41" name="Shape 152"/>
          <p:cNvSpPr/>
          <p:nvPr/>
        </p:nvSpPr>
        <p:spPr>
          <a:xfrm>
            <a:off x="9937875" y="3458512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cubicBezTo>
                  <a:pt x="17784" y="14368"/>
                  <a:pt x="3385" y="14368"/>
                  <a:pt x="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42" name="Shape 157"/>
          <p:cNvSpPr/>
          <p:nvPr/>
        </p:nvSpPr>
        <p:spPr>
          <a:xfrm flipH="1" flipV="1">
            <a:off x="5375920" y="4297215"/>
            <a:ext cx="685800" cy="127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43" name="Shape 158"/>
          <p:cNvSpPr/>
          <p:nvPr/>
        </p:nvSpPr>
        <p:spPr>
          <a:xfrm>
            <a:off x="5964685" y="4256350"/>
            <a:ext cx="128889" cy="938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0" y="21600"/>
                </a:lnTo>
                <a:cubicBezTo>
                  <a:pt x="7129" y="17915"/>
                  <a:pt x="7129" y="3517"/>
                  <a:pt x="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44" name="Shape 159"/>
          <p:cNvSpPr/>
          <p:nvPr/>
        </p:nvSpPr>
        <p:spPr>
          <a:xfrm flipV="1">
            <a:off x="5375920" y="3937174"/>
            <a:ext cx="0" cy="36004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4178300" y="1837268"/>
            <a:ext cx="1229130" cy="575733"/>
            <a:chOff x="2339752" y="2852936"/>
            <a:chExt cx="1234479" cy="564089"/>
          </a:xfrm>
        </p:grpSpPr>
        <p:sp>
          <p:nvSpPr>
            <p:cNvPr id="46" name="Shape 39"/>
            <p:cNvSpPr/>
            <p:nvPr/>
          </p:nvSpPr>
          <p:spPr>
            <a:xfrm>
              <a:off x="2339752" y="2852936"/>
              <a:ext cx="1234479" cy="564089"/>
            </a:xfrm>
            <a:prstGeom prst="rect">
              <a:avLst/>
            </a:prstGeom>
            <a:solidFill>
              <a:srgbClr val="0094CA"/>
            </a:solidFill>
            <a:ln w="12700">
              <a:solidFill>
                <a:srgbClr val="0094CA"/>
              </a:solidFill>
              <a:miter lim="400000"/>
            </a:ln>
          </p:spPr>
          <p:txBody>
            <a:bodyPr lIns="0" tIns="0" rIns="0" bIns="0" anchor="ctr" anchorCtr="0"/>
            <a:lstStyle/>
            <a:p>
              <a:pPr algn="ctr">
                <a:tabLst>
                  <a:tab pos="838200" algn="l"/>
                </a:tabLst>
                <a:defRPr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100" dirty="0">
                <a:solidFill>
                  <a:prstClr val="black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alibri"/>
              </a:endParaRPr>
            </a:p>
          </p:txBody>
        </p:sp>
        <p:sp>
          <p:nvSpPr>
            <p:cNvPr id="47" name="Shape 40"/>
            <p:cNvSpPr/>
            <p:nvPr/>
          </p:nvSpPr>
          <p:spPr>
            <a:xfrm>
              <a:off x="2445583" y="2974274"/>
              <a:ext cx="1008112" cy="35479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anchor="ctr" anchorCtr="0">
              <a:spAutoFit/>
            </a:bodyPr>
            <a:lstStyle>
              <a:lvl1pPr>
                <a:lnSpc>
                  <a:spcPts val="1400"/>
                </a:lnSpc>
                <a:tabLst>
                  <a:tab pos="457200" algn="l"/>
                  <a:tab pos="1371600" algn="l"/>
                </a:tabLst>
                <a:defRPr sz="12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algn="ctr">
                <a:defRPr sz="1800"/>
              </a:pPr>
              <a:r>
                <a:rPr lang="en-US" sz="1100" dirty="0">
                  <a:solidFill>
                    <a:prstClr val="black"/>
                  </a:solidFill>
                  <a:latin typeface="Calibri"/>
                  <a:cs typeface="Calibri"/>
                </a:rPr>
                <a:t>Standalone Helium Purifier</a:t>
              </a:r>
              <a:endParaRPr sz="1100" dirty="0">
                <a:solidFill>
                  <a:prstClr val="black"/>
                </a:solidFill>
                <a:latin typeface="Calibri"/>
                <a:cs typeface="Calibri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074834" y="1832706"/>
            <a:ext cx="1219159" cy="576061"/>
            <a:chOff x="2195736" y="2875364"/>
            <a:chExt cx="1296144" cy="605558"/>
          </a:xfrm>
        </p:grpSpPr>
        <p:sp>
          <p:nvSpPr>
            <p:cNvPr id="49" name="Shape 39"/>
            <p:cNvSpPr/>
            <p:nvPr/>
          </p:nvSpPr>
          <p:spPr>
            <a:xfrm>
              <a:off x="2195736" y="2883651"/>
              <a:ext cx="1296144" cy="597271"/>
            </a:xfrm>
            <a:prstGeom prst="rect">
              <a:avLst/>
            </a:prstGeom>
            <a:solidFill>
              <a:srgbClr val="0094CA"/>
            </a:solidFill>
            <a:ln w="12700">
              <a:solidFill>
                <a:srgbClr val="0094CA"/>
              </a:solidFill>
              <a:miter lim="400000"/>
            </a:ln>
          </p:spPr>
          <p:txBody>
            <a:bodyPr lIns="0" tIns="0" rIns="0" bIns="0" anchor="ctr" anchorCtr="0"/>
            <a:lstStyle/>
            <a:p>
              <a:pPr algn="ctr">
                <a:tabLst>
                  <a:tab pos="838200" algn="l"/>
                </a:tabLst>
                <a:defRPr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100" dirty="0">
                <a:solidFill>
                  <a:prstClr val="black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alibri"/>
              </a:endParaRPr>
            </a:p>
          </p:txBody>
        </p:sp>
        <p:sp>
          <p:nvSpPr>
            <p:cNvPr id="50" name="Shape 40"/>
            <p:cNvSpPr/>
            <p:nvPr/>
          </p:nvSpPr>
          <p:spPr>
            <a:xfrm>
              <a:off x="2411760" y="2875364"/>
              <a:ext cx="1008112" cy="56618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anchor="ctr" anchorCtr="0">
              <a:spAutoFit/>
            </a:bodyPr>
            <a:lstStyle>
              <a:lvl1pPr>
                <a:lnSpc>
                  <a:spcPts val="1400"/>
                </a:lnSpc>
                <a:tabLst>
                  <a:tab pos="457200" algn="l"/>
                  <a:tab pos="1371600" algn="l"/>
                </a:tabLst>
                <a:defRPr sz="12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algn="ctr">
                <a:defRPr sz="1800"/>
              </a:pPr>
              <a:r>
                <a:rPr lang="en-US" sz="1100" dirty="0">
                  <a:solidFill>
                    <a:prstClr val="black"/>
                  </a:solidFill>
                  <a:latin typeface="Calibri"/>
                  <a:cs typeface="Calibri"/>
                </a:rPr>
                <a:t>Helium Recovery System</a:t>
              </a:r>
              <a:endParaRPr sz="1100" dirty="0">
                <a:solidFill>
                  <a:prstClr val="black"/>
                </a:solidFill>
                <a:latin typeface="Calibri"/>
                <a:cs typeface="Calibri"/>
              </a:endParaRPr>
            </a:p>
          </p:txBody>
        </p:sp>
      </p:grpSp>
      <p:sp>
        <p:nvSpPr>
          <p:cNvPr id="56" name="Shape 84"/>
          <p:cNvSpPr/>
          <p:nvPr/>
        </p:nvSpPr>
        <p:spPr>
          <a:xfrm>
            <a:off x="7131629" y="2408521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cubicBezTo>
                  <a:pt x="17926" y="14383"/>
                  <a:pt x="3527" y="14383"/>
                  <a:pt x="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57" name="Shape 79"/>
          <p:cNvSpPr/>
          <p:nvPr/>
        </p:nvSpPr>
        <p:spPr>
          <a:xfrm flipH="1" flipV="1">
            <a:off x="2273300" y="2827867"/>
            <a:ext cx="4270498" cy="704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59" name="Shape 80"/>
          <p:cNvSpPr/>
          <p:nvPr/>
        </p:nvSpPr>
        <p:spPr>
          <a:xfrm>
            <a:off x="2461388" y="2828572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cubicBezTo>
                  <a:pt x="17968" y="14383"/>
                  <a:pt x="3569" y="14383"/>
                  <a:pt x="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60" name="Shape 80"/>
          <p:cNvSpPr/>
          <p:nvPr/>
        </p:nvSpPr>
        <p:spPr>
          <a:xfrm>
            <a:off x="6492130" y="2824649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cubicBezTo>
                  <a:pt x="17968" y="14383"/>
                  <a:pt x="3569" y="14383"/>
                  <a:pt x="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grpSp>
        <p:nvGrpSpPr>
          <p:cNvPr id="61" name="Group 60"/>
          <p:cNvGrpSpPr/>
          <p:nvPr/>
        </p:nvGrpSpPr>
        <p:grpSpPr>
          <a:xfrm>
            <a:off x="1919537" y="3356993"/>
            <a:ext cx="1234479" cy="597271"/>
            <a:chOff x="457200" y="1631146"/>
            <a:chExt cx="1234479" cy="597271"/>
          </a:xfrm>
        </p:grpSpPr>
        <p:sp>
          <p:nvSpPr>
            <p:cNvPr id="62" name="Shape 39"/>
            <p:cNvSpPr/>
            <p:nvPr/>
          </p:nvSpPr>
          <p:spPr>
            <a:xfrm>
              <a:off x="457200" y="1631146"/>
              <a:ext cx="1234479" cy="597271"/>
            </a:xfrm>
            <a:prstGeom prst="rect">
              <a:avLst/>
            </a:prstGeom>
            <a:solidFill>
              <a:srgbClr val="0094CA"/>
            </a:solidFill>
            <a:ln w="12700">
              <a:solidFill>
                <a:srgbClr val="0094CA"/>
              </a:solidFill>
              <a:miter lim="400000"/>
            </a:ln>
          </p:spPr>
          <p:txBody>
            <a:bodyPr lIns="0" tIns="0" rIns="0" bIns="0" anchor="ctr" anchorCtr="0"/>
            <a:lstStyle/>
            <a:p>
              <a:pPr algn="ctr">
                <a:tabLst>
                  <a:tab pos="838200" algn="l"/>
                </a:tabLst>
                <a:defRPr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100">
                <a:solidFill>
                  <a:prstClr val="black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alibri"/>
              </a:endParaRPr>
            </a:p>
          </p:txBody>
        </p:sp>
        <p:sp>
          <p:nvSpPr>
            <p:cNvPr id="63" name="Shape 40"/>
            <p:cNvSpPr/>
            <p:nvPr/>
          </p:nvSpPr>
          <p:spPr>
            <a:xfrm>
              <a:off x="611560" y="1728908"/>
              <a:ext cx="925760" cy="35907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anchor="ctr" anchorCtr="0">
              <a:spAutoFit/>
            </a:bodyPr>
            <a:lstStyle>
              <a:lvl1pPr>
                <a:lnSpc>
                  <a:spcPts val="1400"/>
                </a:lnSpc>
                <a:tabLst>
                  <a:tab pos="457200" algn="l"/>
                  <a:tab pos="1371600" algn="l"/>
                </a:tabLst>
                <a:defRPr sz="12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algn="ctr">
                <a:defRPr sz="1800"/>
              </a:pPr>
              <a:r>
                <a:rPr lang="en-US" sz="1100" dirty="0">
                  <a:solidFill>
                    <a:prstClr val="black"/>
                  </a:solidFill>
                  <a:latin typeface="Calibri"/>
                  <a:cs typeface="Calibri"/>
                </a:rPr>
                <a:t>Accelerator</a:t>
              </a:r>
            </a:p>
            <a:p>
              <a:pPr algn="ctr">
                <a:defRPr sz="1800"/>
              </a:pPr>
              <a:r>
                <a:rPr lang="en-US" sz="1100" dirty="0">
                  <a:solidFill>
                    <a:prstClr val="black"/>
                  </a:solidFill>
                  <a:latin typeface="Calibri"/>
                  <a:cs typeface="Calibri"/>
                </a:rPr>
                <a:t>Cryoplant</a:t>
              </a:r>
              <a:endParaRPr sz="1100" dirty="0">
                <a:solidFill>
                  <a:prstClr val="black"/>
                </a:solidFill>
                <a:latin typeface="Calibri"/>
                <a:cs typeface="Calibri"/>
              </a:endParaRPr>
            </a:p>
          </p:txBody>
        </p:sp>
      </p:grpSp>
      <p:sp>
        <p:nvSpPr>
          <p:cNvPr id="67" name="Shape 84"/>
          <p:cNvSpPr/>
          <p:nvPr/>
        </p:nvSpPr>
        <p:spPr>
          <a:xfrm>
            <a:off x="2921299" y="2415574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cubicBezTo>
                  <a:pt x="17926" y="14383"/>
                  <a:pt x="3527" y="14383"/>
                  <a:pt x="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grpSp>
        <p:nvGrpSpPr>
          <p:cNvPr id="70" name="Group 69"/>
          <p:cNvGrpSpPr/>
          <p:nvPr/>
        </p:nvGrpSpPr>
        <p:grpSpPr>
          <a:xfrm>
            <a:off x="4883276" y="3327269"/>
            <a:ext cx="673099" cy="609600"/>
            <a:chOff x="2286001" y="3670300"/>
            <a:chExt cx="673099" cy="609600"/>
          </a:xfrm>
        </p:grpSpPr>
        <p:sp>
          <p:nvSpPr>
            <p:cNvPr id="71" name="Shape 49"/>
            <p:cNvSpPr/>
            <p:nvPr/>
          </p:nvSpPr>
          <p:spPr>
            <a:xfrm>
              <a:off x="2286001" y="3670300"/>
              <a:ext cx="654049" cy="609600"/>
            </a:xfrm>
            <a:prstGeom prst="rect">
              <a:avLst/>
            </a:prstGeom>
            <a:solidFill>
              <a:srgbClr val="0094CA"/>
            </a:solidFill>
            <a:ln w="12700">
              <a:solidFill>
                <a:srgbClr val="0094CA"/>
              </a:solidFill>
              <a:miter lim="400000"/>
            </a:ln>
          </p:spPr>
          <p:txBody>
            <a:bodyPr lIns="0" tIns="0" rIns="0" bIns="0" anchor="ctr" anchorCtr="0"/>
            <a:lstStyle/>
            <a:p>
              <a:pPr algn="ctr">
                <a:tabLst>
                  <a:tab pos="838200" algn="l"/>
                </a:tabLst>
                <a:defRPr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100">
                <a:solidFill>
                  <a:prstClr val="black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alibri"/>
              </a:endParaRPr>
            </a:p>
          </p:txBody>
        </p:sp>
        <p:sp>
          <p:nvSpPr>
            <p:cNvPr id="72" name="Shape 50"/>
            <p:cNvSpPr/>
            <p:nvPr/>
          </p:nvSpPr>
          <p:spPr>
            <a:xfrm>
              <a:off x="2298700" y="3777155"/>
              <a:ext cx="660400" cy="35907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 anchor="ctr" anchorCtr="0">
              <a:spAutoFit/>
            </a:bodyPr>
            <a:lstStyle>
              <a:lvl1pPr>
                <a:lnSpc>
                  <a:spcPts val="1400"/>
                </a:lnSpc>
                <a:tabLst>
                  <a:tab pos="457200" algn="l"/>
                  <a:tab pos="685800" algn="l"/>
                </a:tabLst>
                <a:defRPr sz="12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algn="ctr">
                <a:defRPr sz="1800"/>
              </a:pPr>
              <a:r>
                <a:rPr lang="en-US" sz="1100" dirty="0">
                  <a:solidFill>
                    <a:prstClr val="black"/>
                  </a:solidFill>
                  <a:latin typeface="Calibri"/>
                </a:rPr>
                <a:t>5 m</a:t>
              </a:r>
              <a:r>
                <a:rPr lang="en-US" sz="1100" baseline="30000" dirty="0">
                  <a:solidFill>
                    <a:prstClr val="black"/>
                  </a:solidFill>
                  <a:latin typeface="Calibri"/>
                </a:rPr>
                <a:t>3</a:t>
              </a:r>
              <a:r>
                <a:rPr lang="en-US" sz="1100" dirty="0">
                  <a:solidFill>
                    <a:prstClr val="black"/>
                  </a:solidFill>
                  <a:latin typeface="Calibri"/>
                </a:rPr>
                <a:t>   </a:t>
              </a:r>
            </a:p>
            <a:p>
              <a:pPr algn="ctr">
                <a:defRPr sz="1800"/>
              </a:pPr>
              <a:r>
                <a:rPr lang="en-US" sz="1100" dirty="0" err="1">
                  <a:solidFill>
                    <a:prstClr val="black"/>
                  </a:solidFill>
                  <a:latin typeface="Calibri"/>
                </a:rPr>
                <a:t>LHe</a:t>
              </a:r>
              <a:r>
                <a:rPr lang="en-US" sz="1100" dirty="0">
                  <a:solidFill>
                    <a:prstClr val="black"/>
                  </a:solidFill>
                  <a:latin typeface="Calibri"/>
                </a:rPr>
                <a:t> </a:t>
              </a:r>
              <a:r>
                <a:rPr lang="en-US" sz="1100" dirty="0">
                  <a:solidFill>
                    <a:prstClr val="black"/>
                  </a:solidFill>
                  <a:latin typeface="Calibri"/>
                  <a:cs typeface="Calibri"/>
                </a:rPr>
                <a:t>Tank</a:t>
              </a:r>
              <a:endParaRPr sz="1100" dirty="0">
                <a:solidFill>
                  <a:prstClr val="black"/>
                </a:solidFill>
                <a:latin typeface="Calibri"/>
                <a:cs typeface="Calibri"/>
              </a:endParaRPr>
            </a:p>
          </p:txBody>
        </p:sp>
      </p:grpSp>
      <p:sp>
        <p:nvSpPr>
          <p:cNvPr id="73" name="Shape 101"/>
          <p:cNvSpPr/>
          <p:nvPr/>
        </p:nvSpPr>
        <p:spPr>
          <a:xfrm>
            <a:off x="5447928" y="2065093"/>
            <a:ext cx="673224" cy="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7104112" y="2569022"/>
            <a:ext cx="144016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endParaRPr lang="en-US" sz="11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5" name="Shape 102"/>
          <p:cNvSpPr/>
          <p:nvPr/>
        </p:nvSpPr>
        <p:spPr>
          <a:xfrm>
            <a:off x="5382271" y="2017752"/>
            <a:ext cx="128889" cy="938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21600" y="0"/>
                </a:lnTo>
                <a:cubicBezTo>
                  <a:pt x="14333" y="3538"/>
                  <a:pt x="14333" y="17936"/>
                  <a:pt x="2160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76" name="Shape 79"/>
          <p:cNvSpPr/>
          <p:nvPr/>
        </p:nvSpPr>
        <p:spPr>
          <a:xfrm>
            <a:off x="7179295" y="2414068"/>
            <a:ext cx="0" cy="561975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6477248" y="2967162"/>
            <a:ext cx="129158" cy="1059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endParaRPr lang="en-US" sz="11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8" name="Shape 105"/>
          <p:cNvSpPr/>
          <p:nvPr/>
        </p:nvSpPr>
        <p:spPr>
          <a:xfrm flipV="1">
            <a:off x="6540624" y="2839516"/>
            <a:ext cx="0" cy="485774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79" name="Shape 82"/>
          <p:cNvSpPr/>
          <p:nvPr/>
        </p:nvSpPr>
        <p:spPr>
          <a:xfrm>
            <a:off x="6259067" y="3195887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0" y="0"/>
                </a:lnTo>
                <a:cubicBezTo>
                  <a:pt x="3538" y="7178"/>
                  <a:pt x="17936" y="7178"/>
                  <a:pt x="2160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6233666" y="2641030"/>
            <a:ext cx="160908" cy="398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endParaRPr lang="en-US" sz="11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1" name="Shape 81"/>
          <p:cNvSpPr/>
          <p:nvPr/>
        </p:nvSpPr>
        <p:spPr>
          <a:xfrm flipV="1">
            <a:off x="6312024" y="2425006"/>
            <a:ext cx="0" cy="864096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grpSp>
        <p:nvGrpSpPr>
          <p:cNvPr id="82" name="Group 81"/>
          <p:cNvGrpSpPr/>
          <p:nvPr/>
        </p:nvGrpSpPr>
        <p:grpSpPr>
          <a:xfrm>
            <a:off x="8976321" y="2857055"/>
            <a:ext cx="1234479" cy="597271"/>
            <a:chOff x="457200" y="1607592"/>
            <a:chExt cx="1234479" cy="597271"/>
          </a:xfrm>
        </p:grpSpPr>
        <p:sp>
          <p:nvSpPr>
            <p:cNvPr id="83" name="Shape 39"/>
            <p:cNvSpPr/>
            <p:nvPr/>
          </p:nvSpPr>
          <p:spPr>
            <a:xfrm>
              <a:off x="457200" y="1607592"/>
              <a:ext cx="1234479" cy="597271"/>
            </a:xfrm>
            <a:prstGeom prst="rect">
              <a:avLst/>
            </a:prstGeom>
            <a:solidFill>
              <a:srgbClr val="0094CA"/>
            </a:solidFill>
            <a:ln w="12700">
              <a:solidFill>
                <a:srgbClr val="0094CA"/>
              </a:solidFill>
              <a:miter lim="400000"/>
            </a:ln>
          </p:spPr>
          <p:txBody>
            <a:bodyPr lIns="0" tIns="0" rIns="0" bIns="0" anchor="ctr" anchorCtr="0"/>
            <a:lstStyle/>
            <a:p>
              <a:pPr algn="ctr">
                <a:tabLst>
                  <a:tab pos="838200" algn="l"/>
                </a:tabLst>
                <a:defRPr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100">
                <a:solidFill>
                  <a:prstClr val="black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alibri"/>
              </a:endParaRPr>
            </a:p>
          </p:txBody>
        </p:sp>
        <p:sp>
          <p:nvSpPr>
            <p:cNvPr id="84" name="Shape 40"/>
            <p:cNvSpPr/>
            <p:nvPr/>
          </p:nvSpPr>
          <p:spPr>
            <a:xfrm>
              <a:off x="601216" y="1632993"/>
              <a:ext cx="925760" cy="5368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anchor="ctr" anchorCtr="0">
              <a:spAutoFit/>
            </a:bodyPr>
            <a:lstStyle>
              <a:lvl1pPr>
                <a:lnSpc>
                  <a:spcPts val="1400"/>
                </a:lnSpc>
                <a:tabLst>
                  <a:tab pos="457200" algn="l"/>
                  <a:tab pos="1371600" algn="l"/>
                </a:tabLst>
                <a:defRPr sz="12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algn="ctr">
                <a:defRPr sz="1800"/>
              </a:pPr>
              <a:r>
                <a:rPr lang="en-US" sz="1100" dirty="0">
                  <a:solidFill>
                    <a:prstClr val="black"/>
                  </a:solidFill>
                  <a:latin typeface="Calibri"/>
                  <a:cs typeface="Calibri"/>
                </a:rPr>
                <a:t>Target Moderator</a:t>
              </a:r>
            </a:p>
            <a:p>
              <a:pPr algn="ctr">
                <a:defRPr sz="1800"/>
              </a:pPr>
              <a:r>
                <a:rPr lang="en-US" sz="1100" dirty="0">
                  <a:solidFill>
                    <a:prstClr val="black"/>
                  </a:solidFill>
                  <a:latin typeface="Calibri"/>
                  <a:cs typeface="Calibri"/>
                </a:rPr>
                <a:t>Cryoplant</a:t>
              </a:r>
              <a:endParaRPr sz="1100" dirty="0">
                <a:solidFill>
                  <a:prstClr val="black"/>
                </a:solidFill>
                <a:latin typeface="Calibri"/>
                <a:cs typeface="Calibri"/>
              </a:endParaRPr>
            </a:p>
          </p:txBody>
        </p:sp>
      </p:grpSp>
      <p:sp>
        <p:nvSpPr>
          <p:cNvPr id="85" name="Shape 39"/>
          <p:cNvSpPr/>
          <p:nvPr/>
        </p:nvSpPr>
        <p:spPr>
          <a:xfrm>
            <a:off x="6125634" y="4225207"/>
            <a:ext cx="1168399" cy="554227"/>
          </a:xfrm>
          <a:prstGeom prst="rect">
            <a:avLst/>
          </a:prstGeom>
          <a:solidFill>
            <a:srgbClr val="0094CA"/>
          </a:solidFill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 dirty="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86" name="Shape 40"/>
          <p:cNvSpPr/>
          <p:nvPr/>
        </p:nvSpPr>
        <p:spPr>
          <a:xfrm>
            <a:off x="6240016" y="4348036"/>
            <a:ext cx="925760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ts val="1400"/>
              </a:lnSpc>
              <a:tabLst>
                <a:tab pos="457200" algn="l"/>
                <a:tab pos="1371600" algn="l"/>
              </a:tabLst>
              <a:defRPr sz="1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>
              <a:defRPr sz="1800"/>
            </a:pPr>
            <a:r>
              <a:rPr lang="en-US" sz="1100" dirty="0" err="1">
                <a:solidFill>
                  <a:prstClr val="black"/>
                </a:solidFill>
                <a:latin typeface="Calibri"/>
                <a:cs typeface="Calibri"/>
              </a:rPr>
              <a:t>LHe</a:t>
            </a:r>
            <a:r>
              <a:rPr lang="en-US" sz="1100" dirty="0">
                <a:solidFill>
                  <a:prstClr val="black"/>
                </a:solidFill>
                <a:latin typeface="Calibri"/>
                <a:cs typeface="Calibri"/>
              </a:rPr>
              <a:t> Mobile </a:t>
            </a:r>
            <a:r>
              <a:rPr lang="en-US" sz="1100" dirty="0" err="1">
                <a:solidFill>
                  <a:prstClr val="black"/>
                </a:solidFill>
                <a:latin typeface="Calibri"/>
                <a:cs typeface="Calibri"/>
              </a:rPr>
              <a:t>Dewars</a:t>
            </a:r>
            <a:endParaRPr sz="1100" dirty="0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87" name="Shape 39"/>
          <p:cNvSpPr/>
          <p:nvPr/>
        </p:nvSpPr>
        <p:spPr>
          <a:xfrm>
            <a:off x="7536161" y="4225207"/>
            <a:ext cx="1234479" cy="597271"/>
          </a:xfrm>
          <a:prstGeom prst="rect">
            <a:avLst/>
          </a:prstGeom>
          <a:solidFill>
            <a:srgbClr val="0094CA"/>
          </a:solidFill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88" name="Shape 40"/>
          <p:cNvSpPr/>
          <p:nvPr/>
        </p:nvSpPr>
        <p:spPr>
          <a:xfrm>
            <a:off x="7668766" y="4267622"/>
            <a:ext cx="925760" cy="5343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ts val="1400"/>
              </a:lnSpc>
              <a:tabLst>
                <a:tab pos="457200" algn="l"/>
                <a:tab pos="1371600" algn="l"/>
              </a:tabLst>
              <a:defRPr sz="1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>
              <a:defRPr sz="1800"/>
            </a:pPr>
            <a:r>
              <a:rPr lang="en-US" sz="1100" dirty="0">
                <a:solidFill>
                  <a:prstClr val="black"/>
                </a:solidFill>
                <a:latin typeface="Calibri"/>
                <a:cs typeface="Calibri"/>
              </a:rPr>
              <a:t>Test Stand </a:t>
            </a:r>
            <a:r>
              <a:rPr lang="en-US" sz="1100" dirty="0" err="1">
                <a:solidFill>
                  <a:prstClr val="black"/>
                </a:solidFill>
                <a:latin typeface="Calibri"/>
                <a:cs typeface="Calibri"/>
              </a:rPr>
              <a:t>Cryodistribution</a:t>
            </a:r>
            <a:r>
              <a:rPr lang="en-US" sz="1100" dirty="0">
                <a:solidFill>
                  <a:prstClr val="black"/>
                </a:solidFill>
                <a:latin typeface="Calibri"/>
                <a:cs typeface="Calibri"/>
              </a:rPr>
              <a:t> System</a:t>
            </a:r>
            <a:endParaRPr sz="1100" dirty="0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89" name="Shape 39"/>
          <p:cNvSpPr/>
          <p:nvPr/>
        </p:nvSpPr>
        <p:spPr>
          <a:xfrm>
            <a:off x="6096001" y="5449343"/>
            <a:ext cx="1234479" cy="59727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accent5">
                <a:lumMod val="40000"/>
                <a:lumOff val="60000"/>
              </a:schemeClr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90" name="Shape 40"/>
          <p:cNvSpPr/>
          <p:nvPr/>
        </p:nvSpPr>
        <p:spPr>
          <a:xfrm>
            <a:off x="6220966" y="5563292"/>
            <a:ext cx="1008112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ts val="1400"/>
              </a:lnSpc>
              <a:tabLst>
                <a:tab pos="457200" algn="l"/>
                <a:tab pos="1371600" algn="l"/>
              </a:tabLst>
              <a:defRPr sz="1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>
              <a:defRPr sz="1800"/>
            </a:pPr>
            <a:r>
              <a:rPr lang="en-US" sz="1100" dirty="0">
                <a:solidFill>
                  <a:prstClr val="black"/>
                </a:solidFill>
                <a:latin typeface="Calibri"/>
                <a:cs typeface="Calibri"/>
              </a:rPr>
              <a:t>Instruments &amp; Experiments</a:t>
            </a:r>
            <a:endParaRPr sz="1100" dirty="0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91" name="Shape 39"/>
          <p:cNvSpPr/>
          <p:nvPr/>
        </p:nvSpPr>
        <p:spPr>
          <a:xfrm>
            <a:off x="4655840" y="4585247"/>
            <a:ext cx="936104" cy="597271"/>
          </a:xfrm>
          <a:prstGeom prst="rect">
            <a:avLst/>
          </a:prstGeom>
          <a:solidFill>
            <a:srgbClr val="0094CA"/>
          </a:solidFill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92" name="Shape 40"/>
          <p:cNvSpPr/>
          <p:nvPr/>
        </p:nvSpPr>
        <p:spPr>
          <a:xfrm>
            <a:off x="4666184" y="4707970"/>
            <a:ext cx="925760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ts val="1400"/>
              </a:lnSpc>
              <a:tabLst>
                <a:tab pos="457200" algn="l"/>
                <a:tab pos="1371600" algn="l"/>
              </a:tabLst>
              <a:defRPr sz="1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>
              <a:defRPr sz="1800"/>
            </a:pPr>
            <a:r>
              <a:rPr lang="en-US" sz="1100" dirty="0">
                <a:solidFill>
                  <a:prstClr val="black"/>
                </a:solidFill>
                <a:latin typeface="Calibri"/>
                <a:cs typeface="Calibri"/>
              </a:rPr>
              <a:t>LN2 Storage Tanks</a:t>
            </a:r>
          </a:p>
        </p:txBody>
      </p:sp>
      <p:sp>
        <p:nvSpPr>
          <p:cNvPr id="93" name="Shape 39"/>
          <p:cNvSpPr/>
          <p:nvPr/>
        </p:nvSpPr>
        <p:spPr>
          <a:xfrm>
            <a:off x="4655840" y="5449343"/>
            <a:ext cx="936104" cy="59727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accent6">
                <a:lumMod val="40000"/>
                <a:lumOff val="60000"/>
              </a:schemeClr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94" name="Shape 40"/>
          <p:cNvSpPr/>
          <p:nvPr/>
        </p:nvSpPr>
        <p:spPr>
          <a:xfrm>
            <a:off x="4630868" y="5557072"/>
            <a:ext cx="925760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ts val="1400"/>
              </a:lnSpc>
              <a:tabLst>
                <a:tab pos="457200" algn="l"/>
                <a:tab pos="1371600" algn="l"/>
              </a:tabLst>
              <a:defRPr sz="1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>
              <a:defRPr sz="1800"/>
            </a:pPr>
            <a:r>
              <a:rPr lang="en-US" sz="1100" dirty="0">
                <a:solidFill>
                  <a:prstClr val="black"/>
                </a:solidFill>
                <a:latin typeface="Calibri"/>
                <a:cs typeface="Calibri"/>
              </a:rPr>
              <a:t>LN2 Mobile </a:t>
            </a:r>
            <a:r>
              <a:rPr lang="en-US" sz="1100" dirty="0" err="1">
                <a:solidFill>
                  <a:prstClr val="black"/>
                </a:solidFill>
                <a:latin typeface="Calibri"/>
                <a:cs typeface="Calibri"/>
              </a:rPr>
              <a:t>Dewars</a:t>
            </a:r>
            <a:endParaRPr lang="en-US" sz="1100" dirty="0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95" name="Shape 39"/>
          <p:cNvSpPr/>
          <p:nvPr/>
        </p:nvSpPr>
        <p:spPr>
          <a:xfrm>
            <a:off x="1919536" y="4585247"/>
            <a:ext cx="1152128" cy="597271"/>
          </a:xfrm>
          <a:prstGeom prst="rect">
            <a:avLst/>
          </a:prstGeom>
          <a:solidFill>
            <a:srgbClr val="0094CA"/>
          </a:solidFill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96" name="Shape 40"/>
          <p:cNvSpPr/>
          <p:nvPr/>
        </p:nvSpPr>
        <p:spPr>
          <a:xfrm>
            <a:off x="2052141" y="4603014"/>
            <a:ext cx="925760" cy="5368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ts val="1400"/>
              </a:lnSpc>
              <a:tabLst>
                <a:tab pos="457200" algn="l"/>
                <a:tab pos="1371600" algn="l"/>
              </a:tabLst>
              <a:defRPr sz="1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>
              <a:defRPr sz="1800"/>
            </a:pPr>
            <a:r>
              <a:rPr lang="en-US" sz="1100" dirty="0" err="1">
                <a:solidFill>
                  <a:prstClr val="black"/>
                </a:solidFill>
                <a:latin typeface="Calibri"/>
                <a:cs typeface="Calibri"/>
              </a:rPr>
              <a:t>Cryodistribution</a:t>
            </a:r>
            <a:r>
              <a:rPr lang="en-US" sz="1100" dirty="0">
                <a:solidFill>
                  <a:prstClr val="black"/>
                </a:solidFill>
                <a:latin typeface="Calibri"/>
                <a:cs typeface="Calibri"/>
              </a:rPr>
              <a:t> System for  Elliptical Linac</a:t>
            </a:r>
            <a:endParaRPr sz="1100" dirty="0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97" name="Shape 39"/>
          <p:cNvSpPr/>
          <p:nvPr/>
        </p:nvSpPr>
        <p:spPr>
          <a:xfrm>
            <a:off x="1919536" y="5449343"/>
            <a:ext cx="1152128" cy="59727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accent5">
                <a:lumMod val="40000"/>
                <a:lumOff val="60000"/>
              </a:schemeClr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98" name="Shape 40"/>
          <p:cNvSpPr/>
          <p:nvPr/>
        </p:nvSpPr>
        <p:spPr>
          <a:xfrm>
            <a:off x="2006401" y="5530611"/>
            <a:ext cx="1008112" cy="3573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ts val="1400"/>
              </a:lnSpc>
              <a:tabLst>
                <a:tab pos="457200" algn="l"/>
                <a:tab pos="1371600" algn="l"/>
              </a:tabLst>
              <a:defRPr sz="1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>
              <a:defRPr sz="1800"/>
            </a:pPr>
            <a:r>
              <a:rPr lang="en-US" sz="1100" dirty="0">
                <a:solidFill>
                  <a:prstClr val="black"/>
                </a:solidFill>
                <a:latin typeface="Calibri"/>
                <a:cs typeface="Calibri"/>
              </a:rPr>
              <a:t>Elliptical</a:t>
            </a:r>
          </a:p>
          <a:p>
            <a:pPr algn="ctr">
              <a:defRPr sz="1800"/>
            </a:pPr>
            <a:r>
              <a:rPr lang="en-US" sz="1100" dirty="0" err="1">
                <a:solidFill>
                  <a:prstClr val="black"/>
                </a:solidFill>
                <a:latin typeface="Calibri"/>
                <a:cs typeface="Calibri"/>
              </a:rPr>
              <a:t>Cryomodules</a:t>
            </a:r>
            <a:endParaRPr sz="1100" dirty="0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99" name="Shape 39"/>
          <p:cNvSpPr/>
          <p:nvPr/>
        </p:nvSpPr>
        <p:spPr>
          <a:xfrm>
            <a:off x="7536161" y="5449343"/>
            <a:ext cx="1234479" cy="597271"/>
          </a:xfrm>
          <a:prstGeom prst="rect">
            <a:avLst/>
          </a:prstGeom>
          <a:solidFill>
            <a:srgbClr val="B7DEE8"/>
          </a:solidFill>
          <a:ln w="12700">
            <a:solidFill>
              <a:schemeClr val="accent5">
                <a:lumMod val="40000"/>
                <a:lumOff val="60000"/>
              </a:schemeClr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 dirty="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100" name="Shape 40"/>
          <p:cNvSpPr/>
          <p:nvPr/>
        </p:nvSpPr>
        <p:spPr>
          <a:xfrm>
            <a:off x="7648426" y="5641131"/>
            <a:ext cx="1008112" cy="1778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ts val="1400"/>
              </a:lnSpc>
              <a:tabLst>
                <a:tab pos="457200" algn="l"/>
                <a:tab pos="1371600" algn="l"/>
              </a:tabLst>
              <a:defRPr sz="1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>
              <a:defRPr sz="1800"/>
            </a:pPr>
            <a:r>
              <a:rPr lang="en-US" sz="1100" dirty="0">
                <a:solidFill>
                  <a:prstClr val="black"/>
                </a:solidFill>
                <a:latin typeface="Calibri"/>
                <a:cs typeface="Calibri"/>
              </a:rPr>
              <a:t>Test Stand Lund 2</a:t>
            </a:r>
            <a:endParaRPr sz="1100" dirty="0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101" name="Shape 39"/>
          <p:cNvSpPr/>
          <p:nvPr/>
        </p:nvSpPr>
        <p:spPr>
          <a:xfrm>
            <a:off x="8976321" y="3721151"/>
            <a:ext cx="1234479" cy="597271"/>
          </a:xfrm>
          <a:prstGeom prst="rect">
            <a:avLst/>
          </a:prstGeom>
          <a:solidFill>
            <a:srgbClr val="0094CA"/>
          </a:solidFill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102" name="Shape 40"/>
          <p:cNvSpPr/>
          <p:nvPr/>
        </p:nvSpPr>
        <p:spPr>
          <a:xfrm>
            <a:off x="9108926" y="3763566"/>
            <a:ext cx="925760" cy="5343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ts val="1400"/>
              </a:lnSpc>
              <a:tabLst>
                <a:tab pos="457200" algn="l"/>
                <a:tab pos="1371600" algn="l"/>
              </a:tabLst>
              <a:defRPr sz="1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>
              <a:defRPr sz="1800"/>
            </a:pPr>
            <a:r>
              <a:rPr lang="en-US" sz="1100" dirty="0">
                <a:solidFill>
                  <a:prstClr val="black"/>
                </a:solidFill>
                <a:latin typeface="Calibri"/>
                <a:cs typeface="Calibri"/>
              </a:rPr>
              <a:t>Target </a:t>
            </a:r>
            <a:r>
              <a:rPr lang="en-US" sz="1100" dirty="0" err="1">
                <a:solidFill>
                  <a:prstClr val="black"/>
                </a:solidFill>
                <a:latin typeface="Calibri"/>
                <a:cs typeface="Calibri"/>
              </a:rPr>
              <a:t>Cryodistribution</a:t>
            </a:r>
            <a:r>
              <a:rPr lang="en-US" sz="1100" dirty="0">
                <a:solidFill>
                  <a:prstClr val="black"/>
                </a:solidFill>
                <a:latin typeface="Calibri"/>
                <a:cs typeface="Calibri"/>
              </a:rPr>
              <a:t> System</a:t>
            </a:r>
            <a:endParaRPr sz="1100" dirty="0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103" name="Shape 39"/>
          <p:cNvSpPr/>
          <p:nvPr/>
        </p:nvSpPr>
        <p:spPr>
          <a:xfrm>
            <a:off x="8976321" y="4585247"/>
            <a:ext cx="1234479" cy="59727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accent4">
                <a:lumMod val="40000"/>
                <a:lumOff val="60000"/>
              </a:schemeClr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104" name="Shape 40"/>
          <p:cNvSpPr/>
          <p:nvPr/>
        </p:nvSpPr>
        <p:spPr>
          <a:xfrm>
            <a:off x="9130092" y="4673795"/>
            <a:ext cx="925760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ts val="1400"/>
              </a:lnSpc>
              <a:tabLst>
                <a:tab pos="457200" algn="l"/>
                <a:tab pos="1371600" algn="l"/>
              </a:tabLst>
              <a:defRPr sz="1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>
              <a:defRPr sz="1800"/>
            </a:pPr>
            <a:r>
              <a:rPr lang="en-US" sz="1100" dirty="0">
                <a:solidFill>
                  <a:prstClr val="black"/>
                </a:solidFill>
                <a:latin typeface="Calibri"/>
                <a:cs typeface="Calibri"/>
              </a:rPr>
              <a:t>Hydrogen Circulation Box</a:t>
            </a:r>
            <a:endParaRPr sz="1100" dirty="0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105" name="Shape 39"/>
          <p:cNvSpPr/>
          <p:nvPr/>
        </p:nvSpPr>
        <p:spPr>
          <a:xfrm>
            <a:off x="8976321" y="5449343"/>
            <a:ext cx="1234479" cy="59727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accent4">
                <a:lumMod val="40000"/>
                <a:lumOff val="60000"/>
              </a:schemeClr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106" name="Shape 40"/>
          <p:cNvSpPr/>
          <p:nvPr/>
        </p:nvSpPr>
        <p:spPr>
          <a:xfrm>
            <a:off x="9140676" y="5548062"/>
            <a:ext cx="925760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ts val="1400"/>
              </a:lnSpc>
              <a:tabLst>
                <a:tab pos="457200" algn="l"/>
                <a:tab pos="1371600" algn="l"/>
              </a:tabLst>
              <a:defRPr sz="1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>
              <a:defRPr sz="1800"/>
            </a:pPr>
            <a:r>
              <a:rPr lang="en-US" sz="1100" dirty="0">
                <a:solidFill>
                  <a:prstClr val="black"/>
                </a:solidFill>
                <a:latin typeface="Calibri"/>
                <a:cs typeface="Calibri"/>
              </a:rPr>
              <a:t>Hydrogen Moderator</a:t>
            </a:r>
            <a:endParaRPr sz="1100" dirty="0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110" name="Shape 123"/>
          <p:cNvSpPr/>
          <p:nvPr/>
        </p:nvSpPr>
        <p:spPr>
          <a:xfrm flipH="1" flipV="1">
            <a:off x="7320136" y="3793158"/>
            <a:ext cx="576064" cy="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111" name="Shape 123"/>
          <p:cNvSpPr/>
          <p:nvPr/>
        </p:nvSpPr>
        <p:spPr>
          <a:xfrm flipH="1" flipV="1">
            <a:off x="7328603" y="3589793"/>
            <a:ext cx="807988" cy="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112" name="Shape 149"/>
          <p:cNvSpPr/>
          <p:nvPr/>
        </p:nvSpPr>
        <p:spPr>
          <a:xfrm flipV="1">
            <a:off x="9984432" y="3433118"/>
            <a:ext cx="0" cy="288032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113" name="Shape 149"/>
          <p:cNvSpPr/>
          <p:nvPr/>
        </p:nvSpPr>
        <p:spPr>
          <a:xfrm flipV="1">
            <a:off x="9258002" y="4290368"/>
            <a:ext cx="0" cy="288032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114" name="Shape 150"/>
          <p:cNvSpPr/>
          <p:nvPr/>
        </p:nvSpPr>
        <p:spPr>
          <a:xfrm>
            <a:off x="9211395" y="4453435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0" y="0"/>
                </a:lnTo>
                <a:cubicBezTo>
                  <a:pt x="3395" y="7163"/>
                  <a:pt x="17794" y="7163"/>
                  <a:pt x="2160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115" name="Shape 149"/>
          <p:cNvSpPr/>
          <p:nvPr/>
        </p:nvSpPr>
        <p:spPr>
          <a:xfrm flipH="1" flipV="1">
            <a:off x="9972800" y="4325417"/>
            <a:ext cx="5282" cy="252981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116" name="Shape 149"/>
          <p:cNvSpPr/>
          <p:nvPr/>
        </p:nvSpPr>
        <p:spPr>
          <a:xfrm flipV="1">
            <a:off x="9277052" y="5160318"/>
            <a:ext cx="0" cy="288032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117" name="Shape 150"/>
          <p:cNvSpPr/>
          <p:nvPr/>
        </p:nvSpPr>
        <p:spPr>
          <a:xfrm>
            <a:off x="9230445" y="5320210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0" y="0"/>
                </a:lnTo>
                <a:cubicBezTo>
                  <a:pt x="3395" y="7163"/>
                  <a:pt x="17794" y="7163"/>
                  <a:pt x="21600" y="0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118" name="Shape 149"/>
          <p:cNvSpPr/>
          <p:nvPr/>
        </p:nvSpPr>
        <p:spPr>
          <a:xfrm flipH="1" flipV="1">
            <a:off x="9997131" y="5182667"/>
            <a:ext cx="0" cy="265682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121" name="Shape 97"/>
          <p:cNvSpPr/>
          <p:nvPr/>
        </p:nvSpPr>
        <p:spPr>
          <a:xfrm>
            <a:off x="5626224" y="3544212"/>
            <a:ext cx="457200" cy="127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122" name="Shape 98"/>
          <p:cNvSpPr/>
          <p:nvPr/>
        </p:nvSpPr>
        <p:spPr>
          <a:xfrm>
            <a:off x="5543572" y="3493412"/>
            <a:ext cx="128889" cy="938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21600" y="0"/>
                </a:lnTo>
                <a:cubicBezTo>
                  <a:pt x="14368" y="3543"/>
                  <a:pt x="14368" y="17941"/>
                  <a:pt x="2160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123" name="Shape 99"/>
          <p:cNvSpPr/>
          <p:nvPr/>
        </p:nvSpPr>
        <p:spPr>
          <a:xfrm flipH="1" flipV="1">
            <a:off x="5519936" y="3772937"/>
            <a:ext cx="563488" cy="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124" name="Shape 100"/>
          <p:cNvSpPr/>
          <p:nvPr/>
        </p:nvSpPr>
        <p:spPr>
          <a:xfrm>
            <a:off x="5956425" y="3722012"/>
            <a:ext cx="128889" cy="938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0" y="21600"/>
                </a:lnTo>
                <a:cubicBezTo>
                  <a:pt x="7163" y="17936"/>
                  <a:pt x="7163" y="3538"/>
                  <a:pt x="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125" name="Shape 97"/>
          <p:cNvSpPr/>
          <p:nvPr/>
        </p:nvSpPr>
        <p:spPr>
          <a:xfrm>
            <a:off x="5519936" y="3649269"/>
            <a:ext cx="570384" cy="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126" name="Shape 100"/>
          <p:cNvSpPr/>
          <p:nvPr/>
        </p:nvSpPr>
        <p:spPr>
          <a:xfrm>
            <a:off x="5964685" y="3598343"/>
            <a:ext cx="128889" cy="938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0" y="21600"/>
                </a:lnTo>
                <a:cubicBezTo>
                  <a:pt x="7163" y="17936"/>
                  <a:pt x="7163" y="3538"/>
                  <a:pt x="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127" name="Rectangle 126"/>
          <p:cNvSpPr/>
          <p:nvPr/>
        </p:nvSpPr>
        <p:spPr>
          <a:xfrm>
            <a:off x="5719068" y="3505126"/>
            <a:ext cx="160908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endParaRPr lang="en-US" sz="11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8" name="Shape 98"/>
          <p:cNvSpPr/>
          <p:nvPr/>
        </p:nvSpPr>
        <p:spPr>
          <a:xfrm>
            <a:off x="5807969" y="4513239"/>
            <a:ext cx="128889" cy="938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21600" y="0"/>
                </a:lnTo>
                <a:cubicBezTo>
                  <a:pt x="14368" y="3543"/>
                  <a:pt x="14368" y="17941"/>
                  <a:pt x="2160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129" name="Shape 97"/>
          <p:cNvSpPr/>
          <p:nvPr/>
        </p:nvSpPr>
        <p:spPr>
          <a:xfrm flipV="1">
            <a:off x="5807968" y="4563542"/>
            <a:ext cx="281806" cy="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130" name="Shape 90"/>
          <p:cNvSpPr/>
          <p:nvPr/>
        </p:nvSpPr>
        <p:spPr>
          <a:xfrm>
            <a:off x="6407349" y="5315366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0" y="0"/>
                </a:lnTo>
                <a:cubicBezTo>
                  <a:pt x="3580" y="7144"/>
                  <a:pt x="17978" y="7144"/>
                  <a:pt x="2160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131" name="Shape 152"/>
          <p:cNvSpPr/>
          <p:nvPr/>
        </p:nvSpPr>
        <p:spPr>
          <a:xfrm>
            <a:off x="9928350" y="4318937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cubicBezTo>
                  <a:pt x="17784" y="14368"/>
                  <a:pt x="3385" y="14368"/>
                  <a:pt x="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132" name="Shape 152"/>
          <p:cNvSpPr/>
          <p:nvPr/>
        </p:nvSpPr>
        <p:spPr>
          <a:xfrm>
            <a:off x="9950575" y="5180361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cubicBezTo>
                  <a:pt x="17784" y="14368"/>
                  <a:pt x="3385" y="14368"/>
                  <a:pt x="0" y="21600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133" name="Shape 123"/>
          <p:cNvSpPr/>
          <p:nvPr/>
        </p:nvSpPr>
        <p:spPr>
          <a:xfrm flipH="1" flipV="1">
            <a:off x="8010499" y="3683008"/>
            <a:ext cx="0" cy="542194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134" name="Shape 123"/>
          <p:cNvSpPr/>
          <p:nvPr/>
        </p:nvSpPr>
        <p:spPr>
          <a:xfrm flipH="1">
            <a:off x="7320136" y="3691476"/>
            <a:ext cx="693688" cy="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135" name="Shape 98"/>
          <p:cNvSpPr/>
          <p:nvPr/>
        </p:nvSpPr>
        <p:spPr>
          <a:xfrm>
            <a:off x="7328603" y="3644263"/>
            <a:ext cx="128889" cy="938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21600" y="0"/>
                </a:lnTo>
                <a:cubicBezTo>
                  <a:pt x="14368" y="3543"/>
                  <a:pt x="14368" y="17941"/>
                  <a:pt x="2160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136" name="Shape 123"/>
          <p:cNvSpPr/>
          <p:nvPr/>
        </p:nvSpPr>
        <p:spPr>
          <a:xfrm flipH="1" flipV="1">
            <a:off x="7337069" y="3492425"/>
            <a:ext cx="913822" cy="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137" name="Shape 121"/>
          <p:cNvSpPr/>
          <p:nvPr/>
        </p:nvSpPr>
        <p:spPr>
          <a:xfrm flipV="1">
            <a:off x="8252048" y="3492509"/>
            <a:ext cx="0" cy="740833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138" name="Shape 98"/>
          <p:cNvSpPr/>
          <p:nvPr/>
        </p:nvSpPr>
        <p:spPr>
          <a:xfrm>
            <a:off x="7328603" y="3441064"/>
            <a:ext cx="128889" cy="938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21600" y="0"/>
                </a:lnTo>
                <a:cubicBezTo>
                  <a:pt x="14368" y="3543"/>
                  <a:pt x="14368" y="17941"/>
                  <a:pt x="2160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139" name="Shape 118"/>
          <p:cNvSpPr/>
          <p:nvPr/>
        </p:nvSpPr>
        <p:spPr>
          <a:xfrm>
            <a:off x="7849591" y="5321556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0" y="0"/>
                </a:lnTo>
                <a:cubicBezTo>
                  <a:pt x="3448" y="7129"/>
                  <a:pt x="17847" y="7129"/>
                  <a:pt x="2160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 dirty="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140" name="Shape 122"/>
          <p:cNvSpPr/>
          <p:nvPr/>
        </p:nvSpPr>
        <p:spPr>
          <a:xfrm>
            <a:off x="8082676" y="5320501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0" y="0"/>
                </a:lnTo>
                <a:cubicBezTo>
                  <a:pt x="3438" y="7144"/>
                  <a:pt x="17836" y="7144"/>
                  <a:pt x="2160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 dirty="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141" name="Shape 120"/>
          <p:cNvSpPr/>
          <p:nvPr/>
        </p:nvSpPr>
        <p:spPr>
          <a:xfrm>
            <a:off x="8205398" y="4830902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cubicBezTo>
                  <a:pt x="17836" y="14333"/>
                  <a:pt x="3438" y="14333"/>
                  <a:pt x="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 dirty="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142" name="Shape 120"/>
          <p:cNvSpPr/>
          <p:nvPr/>
        </p:nvSpPr>
        <p:spPr>
          <a:xfrm>
            <a:off x="2376380" y="3950499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cubicBezTo>
                  <a:pt x="17836" y="14333"/>
                  <a:pt x="3438" y="14333"/>
                  <a:pt x="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 dirty="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143" name="Shape 118"/>
          <p:cNvSpPr/>
          <p:nvPr/>
        </p:nvSpPr>
        <p:spPr>
          <a:xfrm>
            <a:off x="2409553" y="4441106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0" y="0"/>
                </a:lnTo>
                <a:cubicBezTo>
                  <a:pt x="3448" y="7129"/>
                  <a:pt x="17847" y="7129"/>
                  <a:pt x="2160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 dirty="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144" name="Shape 121"/>
          <p:cNvSpPr/>
          <p:nvPr/>
        </p:nvSpPr>
        <p:spPr>
          <a:xfrm flipV="1">
            <a:off x="2685701" y="3949791"/>
            <a:ext cx="0" cy="61910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145" name="Shape 122"/>
          <p:cNvSpPr/>
          <p:nvPr/>
        </p:nvSpPr>
        <p:spPr>
          <a:xfrm>
            <a:off x="2642638" y="4440051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0" y="0"/>
                </a:lnTo>
                <a:cubicBezTo>
                  <a:pt x="3438" y="7144"/>
                  <a:pt x="17836" y="7144"/>
                  <a:pt x="2160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 dirty="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146" name="Shape 123"/>
          <p:cNvSpPr/>
          <p:nvPr/>
        </p:nvSpPr>
        <p:spPr>
          <a:xfrm flipV="1">
            <a:off x="2452620" y="3945559"/>
            <a:ext cx="0" cy="62263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147" name="Shape 123"/>
          <p:cNvSpPr/>
          <p:nvPr/>
        </p:nvSpPr>
        <p:spPr>
          <a:xfrm flipH="1" flipV="1">
            <a:off x="2566919" y="3949792"/>
            <a:ext cx="0" cy="618395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148" name="Shape 121"/>
          <p:cNvSpPr/>
          <p:nvPr/>
        </p:nvSpPr>
        <p:spPr>
          <a:xfrm flipV="1">
            <a:off x="2808468" y="3793159"/>
            <a:ext cx="0" cy="783167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149" name="Shape 120"/>
          <p:cNvSpPr/>
          <p:nvPr/>
        </p:nvSpPr>
        <p:spPr>
          <a:xfrm>
            <a:off x="2617802" y="3941985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cubicBezTo>
                  <a:pt x="17836" y="14333"/>
                  <a:pt x="3438" y="14333"/>
                  <a:pt x="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 dirty="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150" name="Shape 125"/>
          <p:cNvSpPr/>
          <p:nvPr/>
        </p:nvSpPr>
        <p:spPr>
          <a:xfrm flipH="1">
            <a:off x="5807969" y="3001070"/>
            <a:ext cx="1" cy="274320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151" name="Shape 89"/>
          <p:cNvSpPr/>
          <p:nvPr/>
        </p:nvSpPr>
        <p:spPr>
          <a:xfrm flipV="1">
            <a:off x="6456040" y="4801270"/>
            <a:ext cx="0" cy="548258"/>
          </a:xfrm>
          <a:prstGeom prst="line">
            <a:avLst/>
          </a:prstGeom>
          <a:ln w="12700">
            <a:solidFill>
              <a:srgbClr val="0094CA"/>
            </a:solidFill>
            <a:prstDash val="sysDash"/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152" name="Shape 121"/>
          <p:cNvSpPr/>
          <p:nvPr/>
        </p:nvSpPr>
        <p:spPr>
          <a:xfrm flipV="1">
            <a:off x="8129281" y="4830241"/>
            <a:ext cx="0" cy="61910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153" name="Shape 123"/>
          <p:cNvSpPr/>
          <p:nvPr/>
        </p:nvSpPr>
        <p:spPr>
          <a:xfrm flipV="1">
            <a:off x="7896200" y="4826009"/>
            <a:ext cx="0" cy="62263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154" name="Shape 123"/>
          <p:cNvSpPr/>
          <p:nvPr/>
        </p:nvSpPr>
        <p:spPr>
          <a:xfrm flipH="1" flipV="1">
            <a:off x="8010499" y="4830242"/>
            <a:ext cx="0" cy="618395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155" name="Shape 121"/>
          <p:cNvSpPr/>
          <p:nvPr/>
        </p:nvSpPr>
        <p:spPr>
          <a:xfrm flipV="1">
            <a:off x="8252048" y="4826008"/>
            <a:ext cx="0" cy="630766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156" name="Shape 81"/>
          <p:cNvSpPr/>
          <p:nvPr/>
        </p:nvSpPr>
        <p:spPr>
          <a:xfrm flipV="1">
            <a:off x="5116873" y="5187993"/>
            <a:ext cx="0" cy="199504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157" name="Shape 82"/>
          <p:cNvSpPr/>
          <p:nvPr/>
        </p:nvSpPr>
        <p:spPr>
          <a:xfrm>
            <a:off x="5066074" y="5330617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0" y="0"/>
                </a:lnTo>
                <a:cubicBezTo>
                  <a:pt x="3538" y="7178"/>
                  <a:pt x="17936" y="7178"/>
                  <a:pt x="2160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158" name="Shape 120"/>
          <p:cNvSpPr/>
          <p:nvPr/>
        </p:nvSpPr>
        <p:spPr>
          <a:xfrm>
            <a:off x="2351543" y="5190866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cubicBezTo>
                  <a:pt x="17836" y="14333"/>
                  <a:pt x="3438" y="14333"/>
                  <a:pt x="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 dirty="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159" name="Shape 118"/>
          <p:cNvSpPr/>
          <p:nvPr/>
        </p:nvSpPr>
        <p:spPr>
          <a:xfrm>
            <a:off x="2237158" y="5330106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0" y="0"/>
                </a:lnTo>
                <a:cubicBezTo>
                  <a:pt x="3448" y="7129"/>
                  <a:pt x="17847" y="7129"/>
                  <a:pt x="2160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 dirty="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160" name="Shape 121"/>
          <p:cNvSpPr/>
          <p:nvPr/>
        </p:nvSpPr>
        <p:spPr>
          <a:xfrm flipV="1">
            <a:off x="2516848" y="5198625"/>
            <a:ext cx="0" cy="249685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161" name="Shape 122"/>
          <p:cNvSpPr/>
          <p:nvPr/>
        </p:nvSpPr>
        <p:spPr>
          <a:xfrm>
            <a:off x="2470243" y="5324817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0" y="0"/>
                </a:lnTo>
                <a:cubicBezTo>
                  <a:pt x="3438" y="7144"/>
                  <a:pt x="17836" y="7144"/>
                  <a:pt x="2160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 dirty="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162" name="Shape 123"/>
          <p:cNvSpPr/>
          <p:nvPr/>
        </p:nvSpPr>
        <p:spPr>
          <a:xfrm flipV="1">
            <a:off x="2283767" y="5157191"/>
            <a:ext cx="0" cy="299996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163" name="Shape 123"/>
          <p:cNvSpPr/>
          <p:nvPr/>
        </p:nvSpPr>
        <p:spPr>
          <a:xfrm flipH="1" flipV="1">
            <a:off x="2398066" y="5198624"/>
            <a:ext cx="0" cy="249685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164" name="Shape 121"/>
          <p:cNvSpPr/>
          <p:nvPr/>
        </p:nvSpPr>
        <p:spPr>
          <a:xfrm flipV="1">
            <a:off x="2639615" y="5161309"/>
            <a:ext cx="0" cy="282766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165" name="Shape 120"/>
          <p:cNvSpPr/>
          <p:nvPr/>
        </p:nvSpPr>
        <p:spPr>
          <a:xfrm>
            <a:off x="2592965" y="5190818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cubicBezTo>
                  <a:pt x="17836" y="14333"/>
                  <a:pt x="3438" y="14333"/>
                  <a:pt x="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 dirty="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166" name="Rectangle 165"/>
          <p:cNvSpPr/>
          <p:nvPr/>
        </p:nvSpPr>
        <p:spPr>
          <a:xfrm>
            <a:off x="2279576" y="1659467"/>
            <a:ext cx="7920880" cy="1133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67" name="Shape 99"/>
          <p:cNvSpPr/>
          <p:nvPr/>
        </p:nvSpPr>
        <p:spPr>
          <a:xfrm flipH="1">
            <a:off x="5591944" y="5912546"/>
            <a:ext cx="504056" cy="0"/>
          </a:xfrm>
          <a:prstGeom prst="line">
            <a:avLst/>
          </a:prstGeom>
          <a:ln w="12700">
            <a:solidFill>
              <a:srgbClr val="0094CA"/>
            </a:solidFill>
            <a:prstDash val="sysDash"/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168" name="Shape 100"/>
          <p:cNvSpPr/>
          <p:nvPr/>
        </p:nvSpPr>
        <p:spPr>
          <a:xfrm>
            <a:off x="5973358" y="5872545"/>
            <a:ext cx="128889" cy="938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0" y="21600"/>
                </a:lnTo>
                <a:cubicBezTo>
                  <a:pt x="7163" y="17936"/>
                  <a:pt x="7163" y="3538"/>
                  <a:pt x="0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170" name="Shape 39"/>
          <p:cNvSpPr/>
          <p:nvPr/>
        </p:nvSpPr>
        <p:spPr>
          <a:xfrm>
            <a:off x="3359696" y="4582309"/>
            <a:ext cx="1080120" cy="597271"/>
          </a:xfrm>
          <a:prstGeom prst="rect">
            <a:avLst/>
          </a:prstGeom>
          <a:solidFill>
            <a:srgbClr val="0094CA"/>
          </a:solidFill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171" name="Shape 40"/>
          <p:cNvSpPr/>
          <p:nvPr/>
        </p:nvSpPr>
        <p:spPr>
          <a:xfrm>
            <a:off x="3431704" y="4600076"/>
            <a:ext cx="925760" cy="5368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ts val="1400"/>
              </a:lnSpc>
              <a:tabLst>
                <a:tab pos="457200" algn="l"/>
                <a:tab pos="1371600" algn="l"/>
              </a:tabLst>
              <a:defRPr sz="1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>
              <a:defRPr sz="1800"/>
            </a:pPr>
            <a:r>
              <a:rPr lang="en-US" sz="1100" dirty="0" err="1">
                <a:solidFill>
                  <a:prstClr val="black"/>
                </a:solidFill>
                <a:latin typeface="Calibri"/>
                <a:cs typeface="Calibri"/>
              </a:rPr>
              <a:t>Cryodistribution</a:t>
            </a:r>
            <a:r>
              <a:rPr lang="en-US" sz="1100" dirty="0">
                <a:solidFill>
                  <a:prstClr val="black"/>
                </a:solidFill>
                <a:latin typeface="Calibri"/>
                <a:cs typeface="Calibri"/>
              </a:rPr>
              <a:t> System for</a:t>
            </a:r>
          </a:p>
          <a:p>
            <a:pPr algn="ctr">
              <a:defRPr sz="1800"/>
            </a:pPr>
            <a:r>
              <a:rPr lang="pl-PL" sz="1100" dirty="0" err="1">
                <a:solidFill>
                  <a:prstClr val="black"/>
                </a:solidFill>
                <a:latin typeface="Calibri"/>
                <a:cs typeface="Calibri"/>
              </a:rPr>
              <a:t>Spoke</a:t>
            </a:r>
            <a:r>
              <a:rPr lang="pl-PL" sz="1100" dirty="0">
                <a:solidFill>
                  <a:prstClr val="black"/>
                </a:solidFill>
                <a:latin typeface="Calibri"/>
                <a:cs typeface="Calibri"/>
              </a:rPr>
              <a:t> Linac</a:t>
            </a:r>
            <a:endParaRPr sz="1100" dirty="0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173" name="Shape 39"/>
          <p:cNvSpPr/>
          <p:nvPr/>
        </p:nvSpPr>
        <p:spPr>
          <a:xfrm>
            <a:off x="3359696" y="5446405"/>
            <a:ext cx="1080120" cy="59727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accent5">
                <a:lumMod val="40000"/>
                <a:lumOff val="60000"/>
              </a:schemeClr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174" name="Shape 40"/>
          <p:cNvSpPr/>
          <p:nvPr/>
        </p:nvSpPr>
        <p:spPr>
          <a:xfrm>
            <a:off x="3518570" y="5527673"/>
            <a:ext cx="777231" cy="3573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ts val="1400"/>
              </a:lnSpc>
              <a:tabLst>
                <a:tab pos="457200" algn="l"/>
                <a:tab pos="1371600" algn="l"/>
              </a:tabLst>
              <a:defRPr sz="1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>
              <a:defRPr sz="1800"/>
            </a:pPr>
            <a:r>
              <a:rPr lang="en-US" sz="1100" dirty="0">
                <a:solidFill>
                  <a:prstClr val="black"/>
                </a:solidFill>
                <a:latin typeface="Calibri"/>
                <a:cs typeface="Calibri"/>
              </a:rPr>
              <a:t>Spoke</a:t>
            </a:r>
          </a:p>
          <a:p>
            <a:pPr algn="ctr">
              <a:defRPr sz="1800"/>
            </a:pPr>
            <a:r>
              <a:rPr lang="en-US" sz="1100" dirty="0" err="1">
                <a:solidFill>
                  <a:prstClr val="black"/>
                </a:solidFill>
                <a:latin typeface="Calibri"/>
                <a:cs typeface="Calibri"/>
              </a:rPr>
              <a:t>Cryomodules</a:t>
            </a:r>
            <a:endParaRPr sz="1100" dirty="0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177" name="Shape 120"/>
          <p:cNvSpPr/>
          <p:nvPr/>
        </p:nvSpPr>
        <p:spPr>
          <a:xfrm>
            <a:off x="3791703" y="5187928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cubicBezTo>
                  <a:pt x="17836" y="14333"/>
                  <a:pt x="3438" y="14333"/>
                  <a:pt x="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 dirty="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178" name="Shape 118"/>
          <p:cNvSpPr/>
          <p:nvPr/>
        </p:nvSpPr>
        <p:spPr>
          <a:xfrm>
            <a:off x="3677318" y="5327168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0" y="0"/>
                </a:lnTo>
                <a:cubicBezTo>
                  <a:pt x="3448" y="7129"/>
                  <a:pt x="17847" y="7129"/>
                  <a:pt x="2160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 dirty="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179" name="Shape 121"/>
          <p:cNvSpPr/>
          <p:nvPr/>
        </p:nvSpPr>
        <p:spPr>
          <a:xfrm flipV="1">
            <a:off x="3957008" y="5195687"/>
            <a:ext cx="0" cy="249685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180" name="Shape 122"/>
          <p:cNvSpPr/>
          <p:nvPr/>
        </p:nvSpPr>
        <p:spPr>
          <a:xfrm>
            <a:off x="3910403" y="5321879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0" y="0"/>
                </a:lnTo>
                <a:cubicBezTo>
                  <a:pt x="3438" y="7144"/>
                  <a:pt x="17836" y="7144"/>
                  <a:pt x="2160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 dirty="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181" name="Shape 123"/>
          <p:cNvSpPr/>
          <p:nvPr/>
        </p:nvSpPr>
        <p:spPr>
          <a:xfrm flipV="1">
            <a:off x="3723927" y="5154253"/>
            <a:ext cx="0" cy="299996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182" name="Shape 123"/>
          <p:cNvSpPr/>
          <p:nvPr/>
        </p:nvSpPr>
        <p:spPr>
          <a:xfrm flipH="1" flipV="1">
            <a:off x="3838226" y="5195686"/>
            <a:ext cx="0" cy="249685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183" name="Shape 121"/>
          <p:cNvSpPr/>
          <p:nvPr/>
        </p:nvSpPr>
        <p:spPr>
          <a:xfrm flipV="1">
            <a:off x="4079775" y="5158371"/>
            <a:ext cx="0" cy="282766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184" name="Shape 120"/>
          <p:cNvSpPr/>
          <p:nvPr/>
        </p:nvSpPr>
        <p:spPr>
          <a:xfrm>
            <a:off x="4033125" y="5187880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cubicBezTo>
                  <a:pt x="17836" y="14333"/>
                  <a:pt x="3438" y="14333"/>
                  <a:pt x="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 dirty="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187" name="Shape 98"/>
          <p:cNvSpPr/>
          <p:nvPr/>
        </p:nvSpPr>
        <p:spPr>
          <a:xfrm>
            <a:off x="3071665" y="4703330"/>
            <a:ext cx="128889" cy="938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21600" y="0"/>
                </a:lnTo>
                <a:cubicBezTo>
                  <a:pt x="14368" y="3543"/>
                  <a:pt x="14368" y="17941"/>
                  <a:pt x="2160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188" name="Shape 98"/>
          <p:cNvSpPr/>
          <p:nvPr/>
        </p:nvSpPr>
        <p:spPr>
          <a:xfrm>
            <a:off x="3086792" y="4919354"/>
            <a:ext cx="128889" cy="938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21600" y="0"/>
                </a:lnTo>
                <a:cubicBezTo>
                  <a:pt x="14368" y="3543"/>
                  <a:pt x="14368" y="17941"/>
                  <a:pt x="2160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189" name="Shape 100"/>
          <p:cNvSpPr/>
          <p:nvPr/>
        </p:nvSpPr>
        <p:spPr>
          <a:xfrm>
            <a:off x="3230808" y="4797153"/>
            <a:ext cx="128889" cy="938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0" y="21600"/>
                </a:lnTo>
                <a:cubicBezTo>
                  <a:pt x="7163" y="17936"/>
                  <a:pt x="7163" y="3538"/>
                  <a:pt x="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190" name="Shape 100"/>
          <p:cNvSpPr/>
          <p:nvPr/>
        </p:nvSpPr>
        <p:spPr>
          <a:xfrm>
            <a:off x="3215681" y="5013177"/>
            <a:ext cx="128889" cy="938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0" y="21600"/>
                </a:lnTo>
                <a:cubicBezTo>
                  <a:pt x="7163" y="17936"/>
                  <a:pt x="7163" y="3538"/>
                  <a:pt x="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191" name="Shape 99"/>
          <p:cNvSpPr/>
          <p:nvPr/>
        </p:nvSpPr>
        <p:spPr>
          <a:xfrm flipH="1">
            <a:off x="3130459" y="4748660"/>
            <a:ext cx="216024" cy="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192" name="Shape 99"/>
          <p:cNvSpPr/>
          <p:nvPr/>
        </p:nvSpPr>
        <p:spPr>
          <a:xfrm flipH="1">
            <a:off x="3071664" y="4844184"/>
            <a:ext cx="216024" cy="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193" name="Shape 99"/>
          <p:cNvSpPr/>
          <p:nvPr/>
        </p:nvSpPr>
        <p:spPr>
          <a:xfrm flipH="1">
            <a:off x="3155431" y="4964684"/>
            <a:ext cx="216024" cy="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194" name="Shape 99"/>
          <p:cNvSpPr/>
          <p:nvPr/>
        </p:nvSpPr>
        <p:spPr>
          <a:xfrm flipH="1">
            <a:off x="3071664" y="5061668"/>
            <a:ext cx="216024" cy="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grpSp>
        <p:nvGrpSpPr>
          <p:cNvPr id="195" name="Group 194"/>
          <p:cNvGrpSpPr/>
          <p:nvPr/>
        </p:nvGrpSpPr>
        <p:grpSpPr>
          <a:xfrm>
            <a:off x="3838726" y="3339969"/>
            <a:ext cx="673099" cy="609600"/>
            <a:chOff x="2286001" y="3670300"/>
            <a:chExt cx="673099" cy="609600"/>
          </a:xfrm>
        </p:grpSpPr>
        <p:sp>
          <p:nvSpPr>
            <p:cNvPr id="196" name="Shape 49"/>
            <p:cNvSpPr/>
            <p:nvPr/>
          </p:nvSpPr>
          <p:spPr>
            <a:xfrm>
              <a:off x="2286001" y="3670300"/>
              <a:ext cx="654049" cy="609600"/>
            </a:xfrm>
            <a:prstGeom prst="rect">
              <a:avLst/>
            </a:prstGeom>
            <a:solidFill>
              <a:srgbClr val="0094CA"/>
            </a:solidFill>
            <a:ln w="12700">
              <a:solidFill>
                <a:srgbClr val="0094CA"/>
              </a:solidFill>
              <a:miter lim="400000"/>
            </a:ln>
          </p:spPr>
          <p:txBody>
            <a:bodyPr lIns="0" tIns="0" rIns="0" bIns="0" anchor="ctr" anchorCtr="0"/>
            <a:lstStyle/>
            <a:p>
              <a:pPr algn="ctr">
                <a:tabLst>
                  <a:tab pos="838200" algn="l"/>
                </a:tabLst>
                <a:defRPr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100">
                <a:solidFill>
                  <a:prstClr val="black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alibri"/>
              </a:endParaRPr>
            </a:p>
          </p:txBody>
        </p:sp>
        <p:sp>
          <p:nvSpPr>
            <p:cNvPr id="197" name="Shape 50"/>
            <p:cNvSpPr/>
            <p:nvPr/>
          </p:nvSpPr>
          <p:spPr>
            <a:xfrm>
              <a:off x="2298700" y="3777155"/>
              <a:ext cx="660400" cy="35907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 anchor="ctr" anchorCtr="0">
              <a:spAutoFit/>
            </a:bodyPr>
            <a:lstStyle>
              <a:lvl1pPr>
                <a:lnSpc>
                  <a:spcPts val="1400"/>
                </a:lnSpc>
                <a:tabLst>
                  <a:tab pos="457200" algn="l"/>
                  <a:tab pos="685800" algn="l"/>
                </a:tabLst>
                <a:defRPr sz="12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algn="ctr">
                <a:defRPr sz="1800"/>
              </a:pPr>
              <a:r>
                <a:rPr lang="en-US" sz="1100" dirty="0">
                  <a:solidFill>
                    <a:prstClr val="black"/>
                  </a:solidFill>
                  <a:latin typeface="Calibri"/>
                </a:rPr>
                <a:t>20 m</a:t>
              </a:r>
              <a:r>
                <a:rPr lang="en-US" sz="1100" baseline="30000" dirty="0">
                  <a:solidFill>
                    <a:prstClr val="black"/>
                  </a:solidFill>
                  <a:latin typeface="Calibri"/>
                </a:rPr>
                <a:t>3</a:t>
              </a:r>
              <a:r>
                <a:rPr lang="en-US" sz="1100" dirty="0">
                  <a:solidFill>
                    <a:prstClr val="black"/>
                  </a:solidFill>
                  <a:latin typeface="Calibri"/>
                </a:rPr>
                <a:t>    </a:t>
              </a:r>
              <a:r>
                <a:rPr lang="en-US" sz="1100" dirty="0" err="1">
                  <a:solidFill>
                    <a:prstClr val="black"/>
                  </a:solidFill>
                  <a:latin typeface="Calibri"/>
                </a:rPr>
                <a:t>LHe</a:t>
              </a:r>
              <a:r>
                <a:rPr lang="en-US" sz="1100" dirty="0">
                  <a:solidFill>
                    <a:prstClr val="black"/>
                  </a:solidFill>
                  <a:latin typeface="Calibri"/>
                </a:rPr>
                <a:t> </a:t>
              </a:r>
              <a:r>
                <a:rPr lang="en-US" sz="1100" dirty="0">
                  <a:solidFill>
                    <a:prstClr val="black"/>
                  </a:solidFill>
                  <a:latin typeface="Calibri"/>
                  <a:cs typeface="Calibri"/>
                </a:rPr>
                <a:t>Tank</a:t>
              </a:r>
              <a:endParaRPr sz="1100" dirty="0">
                <a:solidFill>
                  <a:prstClr val="black"/>
                </a:solidFill>
                <a:latin typeface="Calibri"/>
                <a:cs typeface="Calibri"/>
              </a:endParaRPr>
            </a:p>
          </p:txBody>
        </p:sp>
      </p:grpSp>
      <p:sp>
        <p:nvSpPr>
          <p:cNvPr id="198" name="Shape 97"/>
          <p:cNvSpPr/>
          <p:nvPr/>
        </p:nvSpPr>
        <p:spPr>
          <a:xfrm>
            <a:off x="3225800" y="3530601"/>
            <a:ext cx="612924" cy="13739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199" name="Shape 98"/>
          <p:cNvSpPr/>
          <p:nvPr/>
        </p:nvSpPr>
        <p:spPr>
          <a:xfrm>
            <a:off x="3160607" y="3493412"/>
            <a:ext cx="128889" cy="938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21600" y="0"/>
                </a:lnTo>
                <a:cubicBezTo>
                  <a:pt x="14368" y="3543"/>
                  <a:pt x="14368" y="17941"/>
                  <a:pt x="2160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200" name="Shape 99"/>
          <p:cNvSpPr/>
          <p:nvPr/>
        </p:nvSpPr>
        <p:spPr>
          <a:xfrm flipH="1" flipV="1">
            <a:off x="3153834" y="3763433"/>
            <a:ext cx="684891" cy="9504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201" name="Shape 100"/>
          <p:cNvSpPr/>
          <p:nvPr/>
        </p:nvSpPr>
        <p:spPr>
          <a:xfrm>
            <a:off x="3711725" y="3722012"/>
            <a:ext cx="128889" cy="938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0" y="21600"/>
                </a:lnTo>
                <a:cubicBezTo>
                  <a:pt x="7163" y="17936"/>
                  <a:pt x="7163" y="3538"/>
                  <a:pt x="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202" name="Shape 79"/>
          <p:cNvSpPr/>
          <p:nvPr/>
        </p:nvSpPr>
        <p:spPr>
          <a:xfrm>
            <a:off x="2956372" y="3044595"/>
            <a:ext cx="0" cy="45720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203" name="Shape 84"/>
          <p:cNvSpPr/>
          <p:nvPr/>
        </p:nvSpPr>
        <p:spPr>
          <a:xfrm>
            <a:off x="2911881" y="2978098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cubicBezTo>
                  <a:pt x="17926" y="14383"/>
                  <a:pt x="3527" y="14383"/>
                  <a:pt x="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204" name="Shape 97"/>
          <p:cNvSpPr/>
          <p:nvPr/>
        </p:nvSpPr>
        <p:spPr>
          <a:xfrm>
            <a:off x="3238500" y="3636434"/>
            <a:ext cx="607120" cy="12836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205" name="Shape 98"/>
          <p:cNvSpPr/>
          <p:nvPr/>
        </p:nvSpPr>
        <p:spPr>
          <a:xfrm>
            <a:off x="3158125" y="3598343"/>
            <a:ext cx="128889" cy="938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21600" y="0"/>
                </a:lnTo>
                <a:cubicBezTo>
                  <a:pt x="14368" y="3543"/>
                  <a:pt x="14368" y="17941"/>
                  <a:pt x="2160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185" name="Rectangle 184"/>
          <p:cNvSpPr/>
          <p:nvPr/>
        </p:nvSpPr>
        <p:spPr>
          <a:xfrm>
            <a:off x="1919536" y="3356992"/>
            <a:ext cx="2569914" cy="590550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6" name="Rectangle 205"/>
          <p:cNvSpPr/>
          <p:nvPr/>
        </p:nvSpPr>
        <p:spPr>
          <a:xfrm>
            <a:off x="8976320" y="2852936"/>
            <a:ext cx="1225748" cy="1484114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9" name="Rectangle 208"/>
          <p:cNvSpPr/>
          <p:nvPr/>
        </p:nvSpPr>
        <p:spPr>
          <a:xfrm>
            <a:off x="1919536" y="4581128"/>
            <a:ext cx="2538164" cy="590550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11" name="Rectangle 210"/>
          <p:cNvSpPr/>
          <p:nvPr/>
        </p:nvSpPr>
        <p:spPr>
          <a:xfrm>
            <a:off x="7536160" y="4221088"/>
            <a:ext cx="1225748" cy="590550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13" name="Shape 81"/>
          <p:cNvSpPr/>
          <p:nvPr/>
        </p:nvSpPr>
        <p:spPr>
          <a:xfrm flipV="1">
            <a:off x="9552384" y="2673995"/>
            <a:ext cx="0" cy="127496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solidFill>
                <a:prstClr val="black"/>
              </a:solidFill>
              <a:latin typeface="Calibri"/>
              <a:cs typeface="Helvetica"/>
              <a:sym typeface="Helvetica"/>
            </a:endParaRPr>
          </a:p>
        </p:txBody>
      </p:sp>
      <p:sp>
        <p:nvSpPr>
          <p:cNvPr id="214" name="Shape 82"/>
          <p:cNvSpPr/>
          <p:nvPr/>
        </p:nvSpPr>
        <p:spPr>
          <a:xfrm>
            <a:off x="9511110" y="2708921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0" y="0"/>
                </a:lnTo>
                <a:cubicBezTo>
                  <a:pt x="3538" y="7178"/>
                  <a:pt x="17936" y="7178"/>
                  <a:pt x="2160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200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solidFill>
                <a:prstClr val="black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sp>
        <p:nvSpPr>
          <p:cNvPr id="216" name="Rectangle 215"/>
          <p:cNvSpPr/>
          <p:nvPr/>
        </p:nvSpPr>
        <p:spPr>
          <a:xfrm>
            <a:off x="4896852" y="3310468"/>
            <a:ext cx="1199149" cy="623507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50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64" name="Group 63"/>
          <p:cNvGrpSpPr/>
          <p:nvPr/>
        </p:nvGrpSpPr>
        <p:grpSpPr>
          <a:xfrm>
            <a:off x="6079022" y="3325624"/>
            <a:ext cx="1215671" cy="597271"/>
            <a:chOff x="444033" y="1607592"/>
            <a:chExt cx="1256354" cy="597271"/>
          </a:xfrm>
        </p:grpSpPr>
        <p:sp>
          <p:nvSpPr>
            <p:cNvPr id="65" name="Shape 39"/>
            <p:cNvSpPr/>
            <p:nvPr/>
          </p:nvSpPr>
          <p:spPr>
            <a:xfrm>
              <a:off x="444033" y="1607592"/>
              <a:ext cx="1256354" cy="597271"/>
            </a:xfrm>
            <a:prstGeom prst="rect">
              <a:avLst/>
            </a:prstGeom>
            <a:solidFill>
              <a:srgbClr val="0094CA"/>
            </a:solidFill>
            <a:ln w="12700">
              <a:solidFill>
                <a:srgbClr val="0094CA"/>
              </a:solidFill>
              <a:miter lim="400000"/>
            </a:ln>
          </p:spPr>
          <p:txBody>
            <a:bodyPr lIns="0" tIns="0" rIns="0" bIns="0" anchor="ctr" anchorCtr="0"/>
            <a:lstStyle/>
            <a:p>
              <a:pPr algn="ctr">
                <a:tabLst>
                  <a:tab pos="838200" algn="l"/>
                </a:tabLst>
                <a:defRPr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100">
                <a:solidFill>
                  <a:prstClr val="black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alibri"/>
              </a:endParaRPr>
            </a:p>
          </p:txBody>
        </p:sp>
        <p:sp>
          <p:nvSpPr>
            <p:cNvPr id="66" name="Shape 40"/>
            <p:cNvSpPr/>
            <p:nvPr/>
          </p:nvSpPr>
          <p:spPr>
            <a:xfrm>
              <a:off x="601216" y="1637828"/>
              <a:ext cx="925760" cy="53433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anchor="ctr" anchorCtr="0">
              <a:spAutoFit/>
            </a:bodyPr>
            <a:lstStyle>
              <a:lvl1pPr>
                <a:lnSpc>
                  <a:spcPts val="1400"/>
                </a:lnSpc>
                <a:tabLst>
                  <a:tab pos="457200" algn="l"/>
                  <a:tab pos="1371600" algn="l"/>
                </a:tabLst>
                <a:defRPr sz="12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algn="ctr">
                <a:defRPr sz="1800"/>
              </a:pPr>
              <a:r>
                <a:rPr lang="en-US" sz="1100" dirty="0">
                  <a:solidFill>
                    <a:prstClr val="black"/>
                  </a:solidFill>
                  <a:latin typeface="Calibri"/>
                  <a:cs typeface="Calibri"/>
                </a:rPr>
                <a:t>Test &amp; Instrument Cryoplant</a:t>
              </a:r>
              <a:endParaRPr sz="1100" dirty="0">
                <a:solidFill>
                  <a:prstClr val="black"/>
                </a:solidFill>
                <a:latin typeface="Calibri"/>
                <a:cs typeface="Calibri"/>
              </a:endParaRPr>
            </a:p>
          </p:txBody>
        </p:sp>
      </p:grpSp>
      <p:sp>
        <p:nvSpPr>
          <p:cNvPr id="219" name="Rectangle 218"/>
          <p:cNvSpPr/>
          <p:nvPr/>
        </p:nvSpPr>
        <p:spPr>
          <a:xfrm>
            <a:off x="1919536" y="1815151"/>
            <a:ext cx="1225748" cy="590550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21" name="Rectangle 220"/>
          <p:cNvSpPr/>
          <p:nvPr/>
        </p:nvSpPr>
        <p:spPr>
          <a:xfrm>
            <a:off x="4655840" y="4581128"/>
            <a:ext cx="957560" cy="590550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50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210" name="Group 209"/>
          <p:cNvGrpSpPr/>
          <p:nvPr/>
        </p:nvGrpSpPr>
        <p:grpSpPr>
          <a:xfrm>
            <a:off x="1659467" y="1563124"/>
            <a:ext cx="8517465" cy="5218553"/>
            <a:chOff x="0" y="1563123"/>
            <a:chExt cx="8652932" cy="5218553"/>
          </a:xfrm>
        </p:grpSpPr>
        <p:sp>
          <p:nvSpPr>
            <p:cNvPr id="212" name="Rounded Rectangle 211"/>
            <p:cNvSpPr/>
            <p:nvPr/>
          </p:nvSpPr>
          <p:spPr>
            <a:xfrm>
              <a:off x="0" y="1677102"/>
              <a:ext cx="7340600" cy="5104574"/>
            </a:xfrm>
            <a:prstGeom prst="roundRect">
              <a:avLst>
                <a:gd name="adj" fmla="val 5504"/>
              </a:avLst>
            </a:prstGeom>
            <a:solidFill>
              <a:schemeClr val="bg1">
                <a:alpha val="90000"/>
              </a:schemeClr>
            </a:solidFill>
            <a:ln w="381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17" name="Rounded Rectangle 216"/>
            <p:cNvSpPr/>
            <p:nvPr/>
          </p:nvSpPr>
          <p:spPr>
            <a:xfrm>
              <a:off x="6927703" y="1563123"/>
              <a:ext cx="1725229" cy="1264744"/>
            </a:xfrm>
            <a:prstGeom prst="roundRect">
              <a:avLst>
                <a:gd name="adj" fmla="val 5504"/>
              </a:avLst>
            </a:prstGeom>
            <a:solidFill>
              <a:schemeClr val="bg1">
                <a:alpha val="90000"/>
              </a:schemeClr>
            </a:solidFill>
            <a:ln w="381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218" name="Content Placeholder 7"/>
          <p:cNvSpPr>
            <a:spLocks noGrp="1"/>
          </p:cNvSpPr>
          <p:nvPr>
            <p:ph idx="1"/>
          </p:nvPr>
        </p:nvSpPr>
        <p:spPr>
          <a:xfrm>
            <a:off x="2062606" y="2708920"/>
            <a:ext cx="5623876" cy="3960440"/>
          </a:xfrm>
          <a:solidFill>
            <a:schemeClr val="tx2">
              <a:lumMod val="20000"/>
              <a:lumOff val="80000"/>
            </a:schemeClr>
          </a:solidFill>
          <a:effectLst>
            <a:softEdge rad="254000"/>
          </a:effectLst>
        </p:spPr>
        <p:txBody>
          <a:bodyPr>
            <a:noAutofit/>
          </a:bodyPr>
          <a:lstStyle/>
          <a:p>
            <a:pPr marL="180975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1800" u="sng" dirty="0">
                <a:solidFill>
                  <a:srgbClr val="000000"/>
                </a:solidFill>
              </a:rPr>
              <a:t>Target Moderator Cryoplant (TMCP)</a:t>
            </a:r>
            <a:r>
              <a:rPr lang="en-US" sz="1800" dirty="0">
                <a:solidFill>
                  <a:srgbClr val="000000"/>
                </a:solidFill>
              </a:rPr>
              <a:t> – </a:t>
            </a:r>
            <a:r>
              <a:rPr lang="fr-FR" altLang="en-US" sz="1800" dirty="0">
                <a:solidFill>
                  <a:schemeClr val="tx1"/>
                </a:solidFill>
              </a:rPr>
              <a:t>Fournit un refroidissement </a:t>
            </a:r>
            <a:r>
              <a:rPr lang="fr-FR" altLang="en-US" sz="1800" dirty="0">
                <a:solidFill>
                  <a:schemeClr val="tx1"/>
                </a:solidFill>
              </a:rPr>
              <a:t>à</a:t>
            </a:r>
            <a:r>
              <a:rPr lang="fr-FR" altLang="en-US" sz="1800" dirty="0" smtClean="0">
                <a:solidFill>
                  <a:schemeClr val="tx1"/>
                </a:solidFill>
              </a:rPr>
              <a:t> </a:t>
            </a:r>
            <a:r>
              <a:rPr lang="fr-FR" altLang="en-US" sz="1800" dirty="0">
                <a:solidFill>
                  <a:schemeClr val="tx1"/>
                </a:solidFill>
              </a:rPr>
              <a:t>l'échangeur de chaleur H2 / He pour éliminer la chaleur du circuit d'hydrogène. Il fonctionne à environ 15 K et 2,1 </a:t>
            </a:r>
            <a:r>
              <a:rPr lang="fr-FR" altLang="en-US" sz="1800" dirty="0" err="1">
                <a:solidFill>
                  <a:schemeClr val="tx1"/>
                </a:solidFill>
              </a:rPr>
              <a:t>MPa</a:t>
            </a:r>
            <a:r>
              <a:rPr lang="fr-FR" altLang="en-US" sz="1800" dirty="0" smtClean="0">
                <a:solidFill>
                  <a:schemeClr val="tx1"/>
                </a:solidFill>
              </a:rPr>
              <a:t>.</a:t>
            </a:r>
            <a:endParaRPr lang="en-US" sz="1800" dirty="0">
              <a:solidFill>
                <a:srgbClr val="000000"/>
              </a:solidFill>
            </a:endParaRPr>
          </a:p>
          <a:p>
            <a:pPr marL="180975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1800" u="sng" dirty="0">
                <a:solidFill>
                  <a:srgbClr val="000000"/>
                </a:solidFill>
              </a:rPr>
              <a:t>Cryogenic Moderator System (CMS)</a:t>
            </a:r>
            <a:r>
              <a:rPr lang="en-US" sz="1800" dirty="0">
                <a:solidFill>
                  <a:srgbClr val="000000"/>
                </a:solidFill>
              </a:rPr>
              <a:t> </a:t>
            </a:r>
            <a:r>
              <a:rPr lang="en-US" sz="1800" dirty="0" smtClean="0">
                <a:solidFill>
                  <a:srgbClr val="000000"/>
                </a:solidFill>
              </a:rPr>
              <a:t>–</a:t>
            </a:r>
            <a:r>
              <a:rPr lang="fr-FR" sz="1800" dirty="0">
                <a:solidFill>
                  <a:srgbClr val="000000"/>
                </a:solidFill>
              </a:rPr>
              <a:t>Système </a:t>
            </a:r>
            <a:r>
              <a:rPr lang="fr-FR" sz="1800" dirty="0" smtClean="0">
                <a:solidFill>
                  <a:srgbClr val="000000"/>
                </a:solidFill>
              </a:rPr>
              <a:t>cryogénique à Hydrogène qui </a:t>
            </a:r>
            <a:r>
              <a:rPr lang="fr-FR" sz="1800" dirty="0">
                <a:solidFill>
                  <a:srgbClr val="000000"/>
                </a:solidFill>
              </a:rPr>
              <a:t>fait circuler de l'hydrogène liquide sous-refroidi dans des modérateurs froids et élimine la chaleur via un échangeur thermique </a:t>
            </a:r>
            <a:r>
              <a:rPr lang="fr-FR" sz="1800" dirty="0" smtClean="0">
                <a:solidFill>
                  <a:srgbClr val="000000"/>
                </a:solidFill>
              </a:rPr>
              <a:t>H / He</a:t>
            </a:r>
            <a:endParaRPr lang="fr-FR" sz="1800" dirty="0" smtClean="0">
              <a:solidFill>
                <a:srgbClr val="000000"/>
              </a:solidFill>
            </a:endParaRPr>
          </a:p>
          <a:p>
            <a:pPr marL="180975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1800" u="sng" dirty="0" smtClean="0">
                <a:solidFill>
                  <a:srgbClr val="000000"/>
                </a:solidFill>
              </a:rPr>
              <a:t>Cold </a:t>
            </a:r>
            <a:r>
              <a:rPr lang="en-US" sz="1800" u="sng" dirty="0">
                <a:solidFill>
                  <a:srgbClr val="000000"/>
                </a:solidFill>
              </a:rPr>
              <a:t>Moderators</a:t>
            </a:r>
            <a:r>
              <a:rPr lang="en-US" sz="1800" dirty="0">
                <a:solidFill>
                  <a:srgbClr val="000000"/>
                </a:solidFill>
              </a:rPr>
              <a:t> </a:t>
            </a:r>
            <a:r>
              <a:rPr lang="en-US" sz="1800" dirty="0">
                <a:solidFill>
                  <a:schemeClr val="tx1"/>
                </a:solidFill>
              </a:rPr>
              <a:t>– </a:t>
            </a:r>
            <a:r>
              <a:rPr lang="fr-FR" sz="1800" dirty="0">
                <a:solidFill>
                  <a:schemeClr val="tx1"/>
                </a:solidFill>
              </a:rPr>
              <a:t>Les modérateurs d'hydrogène </a:t>
            </a:r>
            <a:r>
              <a:rPr lang="fr-FR" sz="1800" dirty="0" smtClean="0">
                <a:solidFill>
                  <a:schemeClr val="tx1"/>
                </a:solidFill>
              </a:rPr>
              <a:t>cryogénique </a:t>
            </a:r>
            <a:r>
              <a:rPr lang="fr-FR" sz="1800" dirty="0">
                <a:solidFill>
                  <a:schemeClr val="tx1"/>
                </a:solidFill>
              </a:rPr>
              <a:t>utilisent de l'hydrogène liquide sous-refroidi à 17 K et 1,1 </a:t>
            </a:r>
            <a:r>
              <a:rPr lang="fr-FR" sz="1800" dirty="0" err="1">
                <a:solidFill>
                  <a:schemeClr val="tx1"/>
                </a:solidFill>
              </a:rPr>
              <a:t>MPa</a:t>
            </a:r>
            <a:r>
              <a:rPr lang="fr-FR" sz="1800" dirty="0">
                <a:solidFill>
                  <a:schemeClr val="tx1"/>
                </a:solidFill>
              </a:rPr>
              <a:t> pour </a:t>
            </a:r>
            <a:r>
              <a:rPr lang="fr-FR" sz="1800" dirty="0" smtClean="0">
                <a:solidFill>
                  <a:schemeClr val="tx1"/>
                </a:solidFill>
              </a:rPr>
              <a:t>réduire/absorber </a:t>
            </a:r>
            <a:r>
              <a:rPr lang="fr-FR" sz="1800" dirty="0">
                <a:solidFill>
                  <a:schemeClr val="tx1"/>
                </a:solidFill>
              </a:rPr>
              <a:t>l'énergie des neutrons.</a:t>
            </a:r>
            <a:endParaRPr lang="en-US" sz="2000" dirty="0">
              <a:solidFill>
                <a:srgbClr val="000000"/>
              </a:solidFill>
            </a:endParaRPr>
          </a:p>
        </p:txBody>
      </p:sp>
      <p:cxnSp>
        <p:nvCxnSpPr>
          <p:cNvPr id="220" name="Straight Arrow Connector 219"/>
          <p:cNvCxnSpPr/>
          <p:nvPr/>
        </p:nvCxnSpPr>
        <p:spPr>
          <a:xfrm flipV="1">
            <a:off x="7662061" y="3191934"/>
            <a:ext cx="1219473" cy="32009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Arrow Connector 221"/>
          <p:cNvCxnSpPr/>
          <p:nvPr/>
        </p:nvCxnSpPr>
        <p:spPr>
          <a:xfrm>
            <a:off x="7541580" y="4752549"/>
            <a:ext cx="1297620" cy="107319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3" name="Straight Arrow Connector 222"/>
          <p:cNvCxnSpPr/>
          <p:nvPr/>
        </p:nvCxnSpPr>
        <p:spPr>
          <a:xfrm flipV="1">
            <a:off x="7662334" y="5744489"/>
            <a:ext cx="1168751" cy="114445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4" name="Title 1"/>
          <p:cNvSpPr>
            <a:spLocks noGrp="1"/>
          </p:cNvSpPr>
          <p:nvPr>
            <p:ph type="title"/>
          </p:nvPr>
        </p:nvSpPr>
        <p:spPr>
          <a:xfrm>
            <a:off x="387440" y="133019"/>
            <a:ext cx="7139136" cy="1143000"/>
          </a:xfrm>
        </p:spPr>
        <p:txBody>
          <a:bodyPr/>
          <a:lstStyle/>
          <a:p>
            <a:r>
              <a:rPr lang="en-US" dirty="0"/>
              <a:t>(4.3) TMCP : Target Moderator </a:t>
            </a:r>
            <a:r>
              <a:rPr lang="en-US" dirty="0" err="1"/>
              <a:t>Cryoplant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771728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376" y="188640"/>
            <a:ext cx="9518848" cy="1143000"/>
          </a:xfrm>
        </p:spPr>
        <p:txBody>
          <a:bodyPr/>
          <a:lstStyle/>
          <a:p>
            <a:pPr marL="630238" indent="-630238"/>
            <a:r>
              <a:rPr lang="en-US" dirty="0"/>
              <a:t>(4.3) TMCP : Target Moderator </a:t>
            </a:r>
            <a:r>
              <a:rPr lang="en-US" dirty="0" err="1"/>
              <a:t>Cryoplant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07368" y="1484784"/>
            <a:ext cx="10657184" cy="5184576"/>
          </a:xfrm>
        </p:spPr>
        <p:txBody>
          <a:bodyPr vert="horz" lIns="85699" tIns="42850" rIns="85699" bIns="42850" rtlCol="0">
            <a:noAutofit/>
          </a:bodyPr>
          <a:lstStyle/>
          <a:p>
            <a:pPr marL="400050" lvl="1" indent="0">
              <a:spcBef>
                <a:spcPts val="600"/>
              </a:spcBef>
              <a:buNone/>
            </a:pPr>
            <a:r>
              <a:rPr lang="en-US" sz="1800" b="1" dirty="0" err="1" smtClean="0">
                <a:solidFill>
                  <a:srgbClr val="000000"/>
                </a:solidFill>
              </a:rPr>
              <a:t>Fonction</a:t>
            </a:r>
            <a:r>
              <a:rPr lang="en-US" sz="1800" b="1" dirty="0" smtClean="0">
                <a:solidFill>
                  <a:srgbClr val="000000"/>
                </a:solidFill>
              </a:rPr>
              <a:t> </a:t>
            </a:r>
            <a:r>
              <a:rPr lang="en-US" sz="1800" b="1" dirty="0" err="1" smtClean="0">
                <a:solidFill>
                  <a:srgbClr val="000000"/>
                </a:solidFill>
              </a:rPr>
              <a:t>principale</a:t>
            </a:r>
            <a:endParaRPr lang="en-US" sz="1800" b="1" dirty="0">
              <a:solidFill>
                <a:srgbClr val="000000"/>
              </a:solidFill>
            </a:endParaRPr>
          </a:p>
          <a:p>
            <a:pPr marL="723900">
              <a:spcBef>
                <a:spcPts val="600"/>
              </a:spcBef>
            </a:pPr>
            <a:r>
              <a:rPr lang="en-US" sz="1800" dirty="0" err="1" smtClean="0">
                <a:solidFill>
                  <a:srgbClr val="000000"/>
                </a:solidFill>
              </a:rPr>
              <a:t>Récupérer</a:t>
            </a:r>
            <a:r>
              <a:rPr lang="en-US" sz="1800" dirty="0" smtClean="0">
                <a:solidFill>
                  <a:srgbClr val="000000"/>
                </a:solidFill>
              </a:rPr>
              <a:t> la </a:t>
            </a:r>
            <a:r>
              <a:rPr lang="en-US" sz="1800" dirty="0" err="1" smtClean="0">
                <a:solidFill>
                  <a:srgbClr val="000000"/>
                </a:solidFill>
              </a:rPr>
              <a:t>chaleur</a:t>
            </a:r>
            <a:r>
              <a:rPr lang="en-US" sz="1800" dirty="0" smtClean="0">
                <a:solidFill>
                  <a:srgbClr val="000000"/>
                </a:solidFill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</a:rPr>
              <a:t>provenant</a:t>
            </a:r>
            <a:r>
              <a:rPr lang="en-US" sz="1800" dirty="0" smtClean="0">
                <a:solidFill>
                  <a:srgbClr val="000000"/>
                </a:solidFill>
              </a:rPr>
              <a:t> du circuit </a:t>
            </a:r>
            <a:r>
              <a:rPr lang="en-US" sz="1800" dirty="0" err="1" smtClean="0">
                <a:solidFill>
                  <a:srgbClr val="000000"/>
                </a:solidFill>
              </a:rPr>
              <a:t>hydrogène</a:t>
            </a:r>
            <a:r>
              <a:rPr lang="en-US" sz="1800" dirty="0" smtClean="0">
                <a:solidFill>
                  <a:srgbClr val="000000"/>
                </a:solidFill>
              </a:rPr>
              <a:t> CMS</a:t>
            </a:r>
            <a:endParaRPr lang="en-US" sz="1800" dirty="0">
              <a:solidFill>
                <a:srgbClr val="000000"/>
              </a:solidFill>
            </a:endParaRPr>
          </a:p>
          <a:p>
            <a:pPr marL="400050" lvl="1" indent="0">
              <a:spcBef>
                <a:spcPts val="600"/>
              </a:spcBef>
              <a:buNone/>
            </a:pPr>
            <a:r>
              <a:rPr lang="en-US" sz="1800" b="1" dirty="0" err="1" smtClean="0">
                <a:solidFill>
                  <a:srgbClr val="000000"/>
                </a:solidFill>
              </a:rPr>
              <a:t>Fonctions</a:t>
            </a:r>
            <a:r>
              <a:rPr lang="en-US" sz="1800" b="1" dirty="0" smtClean="0">
                <a:solidFill>
                  <a:srgbClr val="000000"/>
                </a:solidFill>
              </a:rPr>
              <a:t> </a:t>
            </a:r>
            <a:r>
              <a:rPr lang="en-US" sz="1800" b="1" dirty="0" err="1" smtClean="0">
                <a:solidFill>
                  <a:srgbClr val="000000"/>
                </a:solidFill>
              </a:rPr>
              <a:t>en</a:t>
            </a:r>
            <a:r>
              <a:rPr lang="en-US" sz="1800" b="1" dirty="0" smtClean="0">
                <a:solidFill>
                  <a:srgbClr val="000000"/>
                </a:solidFill>
              </a:rPr>
              <a:t> </a:t>
            </a:r>
            <a:r>
              <a:rPr lang="en-US" sz="1800" b="1" dirty="0" err="1" smtClean="0">
                <a:solidFill>
                  <a:srgbClr val="000000"/>
                </a:solidFill>
              </a:rPr>
              <a:t>opération</a:t>
            </a:r>
            <a:endParaRPr lang="en-US" sz="1800" b="1" dirty="0">
              <a:solidFill>
                <a:srgbClr val="000000"/>
              </a:solidFill>
            </a:endParaRPr>
          </a:p>
          <a:p>
            <a:pPr marL="812800" indent="-457200">
              <a:spcBef>
                <a:spcPts val="600"/>
              </a:spcBef>
              <a:tabLst>
                <a:tab pos="723900" algn="l"/>
              </a:tabLst>
            </a:pPr>
            <a:r>
              <a:rPr lang="en-US" sz="1800" dirty="0" smtClean="0">
                <a:solidFill>
                  <a:srgbClr val="000000"/>
                </a:solidFill>
              </a:rPr>
              <a:t>Faire </a:t>
            </a:r>
            <a:r>
              <a:rPr lang="en-US" sz="1800" dirty="0" err="1" smtClean="0">
                <a:solidFill>
                  <a:srgbClr val="000000"/>
                </a:solidFill>
              </a:rPr>
              <a:t>circuler</a:t>
            </a:r>
            <a:r>
              <a:rPr lang="en-US" sz="1800" dirty="0" smtClean="0">
                <a:solidFill>
                  <a:srgbClr val="000000"/>
                </a:solidFill>
              </a:rPr>
              <a:t> de </a:t>
            </a:r>
            <a:r>
              <a:rPr lang="en-US" sz="1800" dirty="0" err="1" smtClean="0">
                <a:solidFill>
                  <a:srgbClr val="000000"/>
                </a:solidFill>
              </a:rPr>
              <a:t>Ghe</a:t>
            </a:r>
            <a:r>
              <a:rPr lang="en-US" sz="1800" dirty="0" smtClean="0">
                <a:solidFill>
                  <a:srgbClr val="000000"/>
                </a:solidFill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</a:rPr>
              <a:t>dans</a:t>
            </a:r>
            <a:r>
              <a:rPr lang="en-US" sz="1800" dirty="0" smtClean="0">
                <a:solidFill>
                  <a:srgbClr val="000000"/>
                </a:solidFill>
              </a:rPr>
              <a:t> la </a:t>
            </a:r>
            <a:r>
              <a:rPr lang="en-US" sz="1800" dirty="0" err="1" smtClean="0">
                <a:solidFill>
                  <a:srgbClr val="000000"/>
                </a:solidFill>
              </a:rPr>
              <a:t>ligne</a:t>
            </a:r>
            <a:r>
              <a:rPr lang="en-US" sz="1800" dirty="0" smtClean="0">
                <a:solidFill>
                  <a:srgbClr val="000000"/>
                </a:solidFill>
              </a:rPr>
              <a:t> de </a:t>
            </a:r>
            <a:r>
              <a:rPr lang="en-US" sz="1800" dirty="0" err="1" smtClean="0">
                <a:solidFill>
                  <a:srgbClr val="000000"/>
                </a:solidFill>
              </a:rPr>
              <a:t>tranfert</a:t>
            </a:r>
            <a:r>
              <a:rPr lang="en-US" sz="1800" dirty="0" smtClean="0">
                <a:solidFill>
                  <a:srgbClr val="000000"/>
                </a:solidFill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</a:rPr>
              <a:t>cryogénique</a:t>
            </a:r>
            <a:r>
              <a:rPr lang="en-US" sz="1800" dirty="0" smtClean="0">
                <a:solidFill>
                  <a:srgbClr val="000000"/>
                </a:solidFill>
              </a:rPr>
              <a:t>  </a:t>
            </a:r>
            <a:r>
              <a:rPr lang="en-US" sz="1800" dirty="0">
                <a:solidFill>
                  <a:srgbClr val="000000"/>
                </a:solidFill>
              </a:rPr>
              <a:t>(CTL)</a:t>
            </a:r>
          </a:p>
          <a:p>
            <a:pPr marL="812800" indent="-457200">
              <a:spcBef>
                <a:spcPts val="600"/>
              </a:spcBef>
              <a:tabLst>
                <a:tab pos="723900" algn="l"/>
              </a:tabLst>
            </a:pPr>
            <a:r>
              <a:rPr lang="en-US" sz="1800" dirty="0" err="1" smtClean="0">
                <a:solidFill>
                  <a:srgbClr val="000000"/>
                </a:solidFill>
              </a:rPr>
              <a:t>Opérer</a:t>
            </a:r>
            <a:r>
              <a:rPr lang="en-US" sz="1800" dirty="0" smtClean="0">
                <a:solidFill>
                  <a:srgbClr val="000000"/>
                </a:solidFill>
              </a:rPr>
              <a:t> entre </a:t>
            </a:r>
            <a:r>
              <a:rPr lang="en-US" sz="1800" dirty="0" err="1" smtClean="0">
                <a:solidFill>
                  <a:srgbClr val="000000"/>
                </a:solidFill>
              </a:rPr>
              <a:t>différentes</a:t>
            </a:r>
            <a:r>
              <a:rPr lang="en-US" sz="1800" dirty="0" smtClean="0">
                <a:solidFill>
                  <a:srgbClr val="000000"/>
                </a:solidFill>
              </a:rPr>
              <a:t> charges </a:t>
            </a:r>
            <a:r>
              <a:rPr lang="en-US" sz="1800" dirty="0" err="1" smtClean="0">
                <a:solidFill>
                  <a:srgbClr val="000000"/>
                </a:solidFill>
              </a:rPr>
              <a:t>thermique</a:t>
            </a:r>
            <a:endParaRPr lang="en-US" sz="1800" dirty="0">
              <a:solidFill>
                <a:srgbClr val="000000"/>
              </a:solidFill>
            </a:endParaRPr>
          </a:p>
          <a:p>
            <a:pPr marL="812800" indent="-457200">
              <a:spcBef>
                <a:spcPts val="600"/>
              </a:spcBef>
              <a:tabLst>
                <a:tab pos="723900" algn="l"/>
              </a:tabLst>
            </a:pPr>
            <a:r>
              <a:rPr lang="en-US" sz="1800" dirty="0" err="1" smtClean="0">
                <a:solidFill>
                  <a:srgbClr val="000000"/>
                </a:solidFill>
              </a:rPr>
              <a:t>Fonctioner</a:t>
            </a:r>
            <a:r>
              <a:rPr lang="en-US" sz="1800" dirty="0" smtClean="0">
                <a:solidFill>
                  <a:srgbClr val="000000"/>
                </a:solidFill>
              </a:rPr>
              <a:t> </a:t>
            </a:r>
            <a:r>
              <a:rPr lang="en-US" sz="1800" dirty="0" smtClean="0">
                <a:solidFill>
                  <a:srgbClr val="000000"/>
                </a:solidFill>
              </a:rPr>
              <a:t>entre </a:t>
            </a:r>
            <a:r>
              <a:rPr lang="en-US" sz="1800" dirty="0" err="1" smtClean="0">
                <a:solidFill>
                  <a:srgbClr val="000000"/>
                </a:solidFill>
              </a:rPr>
              <a:t>différents</a:t>
            </a:r>
            <a:r>
              <a:rPr lang="en-US" sz="1800" dirty="0" smtClean="0">
                <a:solidFill>
                  <a:srgbClr val="000000"/>
                </a:solidFill>
              </a:rPr>
              <a:t> </a:t>
            </a:r>
            <a:r>
              <a:rPr lang="en-US" sz="1800" dirty="0" smtClean="0">
                <a:solidFill>
                  <a:srgbClr val="000000"/>
                </a:solidFill>
              </a:rPr>
              <a:t>mode</a:t>
            </a:r>
            <a:endParaRPr lang="en-US" sz="1800" dirty="0">
              <a:solidFill>
                <a:srgbClr val="000000"/>
              </a:solidFill>
            </a:endParaRPr>
          </a:p>
          <a:p>
            <a:pPr marL="355600" indent="0">
              <a:spcBef>
                <a:spcPts val="600"/>
              </a:spcBef>
              <a:buNone/>
            </a:pPr>
            <a:r>
              <a:rPr lang="en-GB" sz="1800" b="1" dirty="0" smtClean="0">
                <a:solidFill>
                  <a:srgbClr val="000000"/>
                </a:solidFill>
              </a:rPr>
              <a:t>TMCP </a:t>
            </a:r>
            <a:r>
              <a:rPr lang="en-GB" sz="1800" b="1" dirty="0" err="1" smtClean="0">
                <a:solidFill>
                  <a:srgbClr val="000000"/>
                </a:solidFill>
              </a:rPr>
              <a:t>en</a:t>
            </a:r>
            <a:r>
              <a:rPr lang="en-GB" sz="1800" b="1" dirty="0" smtClean="0">
                <a:solidFill>
                  <a:srgbClr val="000000"/>
                </a:solidFill>
              </a:rPr>
              <a:t> </a:t>
            </a:r>
            <a:r>
              <a:rPr lang="en-GB" sz="1800" b="1" dirty="0" err="1" smtClean="0">
                <a:solidFill>
                  <a:srgbClr val="000000"/>
                </a:solidFill>
              </a:rPr>
              <a:t>quelque</a:t>
            </a:r>
            <a:r>
              <a:rPr lang="en-GB" sz="1800" b="1" dirty="0" smtClean="0">
                <a:solidFill>
                  <a:srgbClr val="000000"/>
                </a:solidFill>
              </a:rPr>
              <a:t> </a:t>
            </a:r>
            <a:r>
              <a:rPr lang="en-GB" sz="1800" b="1" dirty="0" err="1" smtClean="0">
                <a:solidFill>
                  <a:srgbClr val="000000"/>
                </a:solidFill>
              </a:rPr>
              <a:t>chiffres</a:t>
            </a:r>
            <a:endParaRPr lang="en-GB" sz="1800" b="1" dirty="0">
              <a:solidFill>
                <a:srgbClr val="000000"/>
              </a:solidFill>
            </a:endParaRPr>
          </a:p>
          <a:p>
            <a:pPr indent="461963"/>
            <a:r>
              <a:rPr lang="en-GB" sz="1800" dirty="0" smtClean="0">
                <a:solidFill>
                  <a:srgbClr val="000000"/>
                </a:solidFill>
              </a:rPr>
              <a:t>Charge </a:t>
            </a:r>
            <a:r>
              <a:rPr lang="en-GB" sz="1800" dirty="0" err="1" smtClean="0">
                <a:solidFill>
                  <a:srgbClr val="000000"/>
                </a:solidFill>
              </a:rPr>
              <a:t>thermique</a:t>
            </a:r>
            <a:r>
              <a:rPr lang="en-GB" sz="1800" dirty="0" smtClean="0">
                <a:solidFill>
                  <a:srgbClr val="000000"/>
                </a:solidFill>
              </a:rPr>
              <a:t> </a:t>
            </a:r>
            <a:r>
              <a:rPr lang="en-GB" sz="1800" dirty="0" err="1" smtClean="0">
                <a:solidFill>
                  <a:srgbClr val="000000"/>
                </a:solidFill>
              </a:rPr>
              <a:t>maximale</a:t>
            </a:r>
            <a:r>
              <a:rPr lang="en-GB" sz="1800" dirty="0" smtClean="0">
                <a:solidFill>
                  <a:srgbClr val="000000"/>
                </a:solidFill>
              </a:rPr>
              <a:t>:  </a:t>
            </a:r>
            <a:r>
              <a:rPr lang="en-GB" sz="1800" dirty="0">
                <a:solidFill>
                  <a:srgbClr val="000000"/>
                </a:solidFill>
              </a:rPr>
              <a:t>30 kW at 15 K</a:t>
            </a:r>
          </a:p>
          <a:p>
            <a:pPr indent="461963"/>
            <a:r>
              <a:rPr lang="en-GB" sz="1800" dirty="0" smtClean="0">
                <a:solidFill>
                  <a:srgbClr val="000000"/>
                </a:solidFill>
              </a:rPr>
              <a:t>Large </a:t>
            </a:r>
            <a:r>
              <a:rPr lang="en-GB" sz="1800" dirty="0" err="1" smtClean="0">
                <a:solidFill>
                  <a:srgbClr val="000000"/>
                </a:solidFill>
              </a:rPr>
              <a:t>gamme</a:t>
            </a:r>
            <a:r>
              <a:rPr lang="en-GB" sz="1800" dirty="0" smtClean="0">
                <a:solidFill>
                  <a:srgbClr val="000000"/>
                </a:solidFill>
              </a:rPr>
              <a:t> de charges </a:t>
            </a:r>
            <a:r>
              <a:rPr lang="en-GB" sz="1800" dirty="0" err="1" smtClean="0">
                <a:solidFill>
                  <a:srgbClr val="000000"/>
                </a:solidFill>
              </a:rPr>
              <a:t>thermiques</a:t>
            </a:r>
            <a:r>
              <a:rPr lang="en-GB" sz="1800" dirty="0" smtClean="0">
                <a:solidFill>
                  <a:srgbClr val="000000"/>
                </a:solidFill>
              </a:rPr>
              <a:t> </a:t>
            </a:r>
            <a:r>
              <a:rPr lang="en-GB" sz="1800" dirty="0" err="1" smtClean="0">
                <a:solidFill>
                  <a:srgbClr val="000000"/>
                </a:solidFill>
              </a:rPr>
              <a:t>dynamique</a:t>
            </a:r>
            <a:r>
              <a:rPr lang="en-GB" sz="1800" dirty="0" smtClean="0">
                <a:solidFill>
                  <a:srgbClr val="000000"/>
                </a:solidFill>
              </a:rPr>
              <a:t>:  </a:t>
            </a:r>
            <a:r>
              <a:rPr lang="en-GB" sz="1800" dirty="0">
                <a:solidFill>
                  <a:srgbClr val="000000"/>
                </a:solidFill>
              </a:rPr>
              <a:t>5-30 kW</a:t>
            </a:r>
          </a:p>
          <a:p>
            <a:pPr indent="461963"/>
            <a:r>
              <a:rPr lang="en-GB" sz="1800" dirty="0">
                <a:solidFill>
                  <a:srgbClr val="000000"/>
                </a:solidFill>
              </a:rPr>
              <a:t>?</a:t>
            </a:r>
            <a:r>
              <a:rPr lang="en-GB" sz="1800" dirty="0" smtClean="0">
                <a:solidFill>
                  <a:srgbClr val="000000"/>
                </a:solidFill>
              </a:rPr>
              <a:t> </a:t>
            </a:r>
            <a:r>
              <a:rPr lang="en-GB" sz="1800" dirty="0">
                <a:solidFill>
                  <a:srgbClr val="000000"/>
                </a:solidFill>
              </a:rPr>
              <a:t>years from 1</a:t>
            </a:r>
            <a:r>
              <a:rPr lang="en-GB" sz="1800" baseline="30000" dirty="0">
                <a:solidFill>
                  <a:srgbClr val="000000"/>
                </a:solidFill>
              </a:rPr>
              <a:t>st</a:t>
            </a:r>
            <a:r>
              <a:rPr lang="en-GB" sz="1800" dirty="0">
                <a:solidFill>
                  <a:srgbClr val="000000"/>
                </a:solidFill>
              </a:rPr>
              <a:t> protons on target to full power operation</a:t>
            </a:r>
          </a:p>
          <a:p>
            <a:pPr indent="461963"/>
            <a:r>
              <a:rPr lang="en-GB" sz="1800" dirty="0" smtClean="0">
                <a:solidFill>
                  <a:srgbClr val="000000"/>
                </a:solidFill>
              </a:rPr>
              <a:t>Des modes </a:t>
            </a:r>
            <a:r>
              <a:rPr lang="en-GB" sz="1800" dirty="0" smtClean="0">
                <a:solidFill>
                  <a:srgbClr val="000000"/>
                </a:solidFill>
              </a:rPr>
              <a:t>de </a:t>
            </a:r>
            <a:r>
              <a:rPr lang="en-GB" sz="1800" dirty="0" err="1" smtClean="0">
                <a:solidFill>
                  <a:srgbClr val="000000"/>
                </a:solidFill>
              </a:rPr>
              <a:t>fonctionnement</a:t>
            </a:r>
            <a:r>
              <a:rPr lang="en-GB" sz="1800" dirty="0" smtClean="0">
                <a:solidFill>
                  <a:srgbClr val="000000"/>
                </a:solidFill>
              </a:rPr>
              <a:t> multiple</a:t>
            </a:r>
            <a:endParaRPr lang="en-GB" sz="1800" dirty="0">
              <a:solidFill>
                <a:srgbClr val="000000"/>
              </a:solidFill>
            </a:endParaRPr>
          </a:p>
          <a:p>
            <a:pPr lvl="1" indent="331788"/>
            <a:r>
              <a:rPr lang="en-GB" sz="1800" dirty="0">
                <a:solidFill>
                  <a:srgbClr val="000000"/>
                </a:solidFill>
              </a:rPr>
              <a:t>Steady state – 15-100% of capacity</a:t>
            </a:r>
          </a:p>
          <a:p>
            <a:pPr lvl="1" indent="331788"/>
            <a:r>
              <a:rPr lang="en-GB" sz="1800" dirty="0" err="1" smtClean="0">
                <a:solidFill>
                  <a:srgbClr val="000000"/>
                </a:solidFill>
              </a:rPr>
              <a:t>Transitoire</a:t>
            </a:r>
            <a:r>
              <a:rPr lang="en-GB" sz="1800" dirty="0" smtClean="0">
                <a:solidFill>
                  <a:srgbClr val="000000"/>
                </a:solidFill>
              </a:rPr>
              <a:t> </a:t>
            </a:r>
            <a:r>
              <a:rPr lang="en-GB" sz="1800" dirty="0">
                <a:solidFill>
                  <a:srgbClr val="000000"/>
                </a:solidFill>
              </a:rPr>
              <a:t>– </a:t>
            </a:r>
            <a:r>
              <a:rPr lang="en-GB" sz="1800" dirty="0" err="1" smtClean="0">
                <a:solidFill>
                  <a:srgbClr val="000000"/>
                </a:solidFill>
              </a:rPr>
              <a:t>mise</a:t>
            </a:r>
            <a:r>
              <a:rPr lang="en-GB" sz="1800" dirty="0" smtClean="0">
                <a:solidFill>
                  <a:srgbClr val="000000"/>
                </a:solidFill>
              </a:rPr>
              <a:t> </a:t>
            </a:r>
            <a:r>
              <a:rPr lang="en-GB" sz="1800" dirty="0" err="1" smtClean="0">
                <a:solidFill>
                  <a:srgbClr val="000000"/>
                </a:solidFill>
              </a:rPr>
              <a:t>en</a:t>
            </a:r>
            <a:r>
              <a:rPr lang="en-GB" sz="1800" dirty="0" smtClean="0">
                <a:solidFill>
                  <a:srgbClr val="000000"/>
                </a:solidFill>
              </a:rPr>
              <a:t> </a:t>
            </a:r>
            <a:r>
              <a:rPr lang="en-GB" sz="1800" dirty="0" err="1" smtClean="0">
                <a:solidFill>
                  <a:srgbClr val="000000"/>
                </a:solidFill>
              </a:rPr>
              <a:t>froid</a:t>
            </a:r>
            <a:r>
              <a:rPr lang="en-GB" sz="1800" dirty="0" smtClean="0">
                <a:solidFill>
                  <a:srgbClr val="000000"/>
                </a:solidFill>
              </a:rPr>
              <a:t> et </a:t>
            </a:r>
            <a:r>
              <a:rPr lang="en-GB" sz="1800" dirty="0" err="1" smtClean="0">
                <a:solidFill>
                  <a:srgbClr val="000000"/>
                </a:solidFill>
              </a:rPr>
              <a:t>réchauffage</a:t>
            </a:r>
            <a:endParaRPr lang="en-GB" sz="1800" dirty="0">
              <a:solidFill>
                <a:srgbClr val="000000"/>
              </a:solidFill>
            </a:endParaRPr>
          </a:p>
          <a:p>
            <a:pPr lvl="1" indent="331788"/>
            <a:r>
              <a:rPr lang="en-GB" sz="1800" dirty="0" err="1">
                <a:solidFill>
                  <a:srgbClr val="000000"/>
                </a:solidFill>
              </a:rPr>
              <a:t>B</a:t>
            </a:r>
            <a:r>
              <a:rPr lang="en-GB" sz="1800" dirty="0" err="1" smtClean="0">
                <a:solidFill>
                  <a:srgbClr val="000000"/>
                </a:solidFill>
              </a:rPr>
              <a:t>asculement</a:t>
            </a:r>
            <a:r>
              <a:rPr lang="en-GB" sz="1800" dirty="0" smtClean="0">
                <a:solidFill>
                  <a:srgbClr val="000000"/>
                </a:solidFill>
              </a:rPr>
              <a:t> </a:t>
            </a:r>
            <a:r>
              <a:rPr lang="en-GB" sz="1800" dirty="0">
                <a:solidFill>
                  <a:srgbClr val="000000"/>
                </a:solidFill>
              </a:rPr>
              <a:t>– </a:t>
            </a:r>
            <a:r>
              <a:rPr lang="en-GB" sz="1800" dirty="0" err="1" smtClean="0">
                <a:solidFill>
                  <a:srgbClr val="000000"/>
                </a:solidFill>
              </a:rPr>
              <a:t>changement</a:t>
            </a:r>
            <a:r>
              <a:rPr lang="en-GB" sz="1800" dirty="0" smtClean="0">
                <a:solidFill>
                  <a:srgbClr val="000000"/>
                </a:solidFill>
              </a:rPr>
              <a:t> </a:t>
            </a:r>
            <a:r>
              <a:rPr lang="en-GB" sz="1800" dirty="0" err="1" smtClean="0">
                <a:solidFill>
                  <a:srgbClr val="000000"/>
                </a:solidFill>
              </a:rPr>
              <a:t>très</a:t>
            </a:r>
            <a:r>
              <a:rPr lang="en-GB" sz="1800" dirty="0" smtClean="0">
                <a:solidFill>
                  <a:srgbClr val="000000"/>
                </a:solidFill>
              </a:rPr>
              <a:t> </a:t>
            </a:r>
            <a:r>
              <a:rPr lang="en-GB" sz="1800" dirty="0" err="1" smtClean="0">
                <a:solidFill>
                  <a:srgbClr val="000000"/>
                </a:solidFill>
              </a:rPr>
              <a:t>rapide</a:t>
            </a:r>
            <a:r>
              <a:rPr lang="en-GB" sz="1800" dirty="0" smtClean="0">
                <a:solidFill>
                  <a:srgbClr val="000000"/>
                </a:solidFill>
              </a:rPr>
              <a:t> sur des </a:t>
            </a:r>
            <a:r>
              <a:rPr lang="en-GB" sz="1800" dirty="0" err="1" smtClean="0">
                <a:solidFill>
                  <a:srgbClr val="000000"/>
                </a:solidFill>
              </a:rPr>
              <a:t>periodes</a:t>
            </a:r>
            <a:r>
              <a:rPr lang="en-GB" sz="1800" dirty="0" smtClean="0">
                <a:solidFill>
                  <a:srgbClr val="000000"/>
                </a:solidFill>
              </a:rPr>
              <a:t> </a:t>
            </a:r>
            <a:r>
              <a:rPr lang="en-GB" sz="1800" dirty="0" err="1" smtClean="0">
                <a:solidFill>
                  <a:srgbClr val="000000"/>
                </a:solidFill>
              </a:rPr>
              <a:t>courtes</a:t>
            </a:r>
            <a:endParaRPr lang="en-GB" sz="1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90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6375401" y="2064096"/>
          <a:ext cx="4210301" cy="1112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654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4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He</a:t>
                      </a:r>
                      <a:r>
                        <a:rPr lang="en-US" baseline="0" dirty="0" smtClean="0"/>
                        <a:t> cryoplant capacity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30.3 kW @ 15K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He mass flow rate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1125 g/s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dirty="0" smtClean="0"/>
                        <a:t> mass</a:t>
                      </a:r>
                      <a:r>
                        <a:rPr lang="en-US" baseline="0" dirty="0" smtClean="0"/>
                        <a:t> flow rate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 1000 g/s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888067" y="1531853"/>
            <a:ext cx="4047067" cy="2423684"/>
            <a:chOff x="494865" y="4537517"/>
            <a:chExt cx="3764546" cy="2254489"/>
          </a:xfrm>
        </p:grpSpPr>
        <p:sp>
          <p:nvSpPr>
            <p:cNvPr id="9" name="Rectangle 8"/>
            <p:cNvSpPr/>
            <p:nvPr/>
          </p:nvSpPr>
          <p:spPr>
            <a:xfrm>
              <a:off x="789170" y="6476827"/>
              <a:ext cx="3349799" cy="2862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400" dirty="0">
                  <a:solidFill>
                    <a:srgbClr val="000000"/>
                  </a:solidFill>
                  <a:latin typeface="Calibri"/>
                </a:rPr>
                <a:t>Closed loop modified </a:t>
              </a:r>
              <a:r>
                <a:rPr lang="en-GB" sz="1400" dirty="0" err="1">
                  <a:solidFill>
                    <a:srgbClr val="000000"/>
                  </a:solidFill>
                  <a:latin typeface="Calibri"/>
                </a:rPr>
                <a:t>Brayton</a:t>
              </a:r>
              <a:r>
                <a:rPr lang="en-GB" sz="1400" dirty="0">
                  <a:solidFill>
                    <a:srgbClr val="000000"/>
                  </a:solidFill>
                  <a:latin typeface="Calibri"/>
                </a:rPr>
                <a:t> cycle </a:t>
              </a: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599234" y="4587035"/>
              <a:ext cx="3533048" cy="1928396"/>
              <a:chOff x="666078" y="3985419"/>
              <a:chExt cx="3533048" cy="1928396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666078" y="3985419"/>
                <a:ext cx="3533048" cy="1928396"/>
                <a:chOff x="700097" y="4144182"/>
                <a:chExt cx="3533048" cy="1928396"/>
              </a:xfrm>
            </p:grpSpPr>
            <p:pic>
              <p:nvPicPr>
                <p:cNvPr id="15" name="Picture 14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700097" y="4144182"/>
                  <a:ext cx="3533048" cy="1928396"/>
                </a:xfrm>
                <a:prstGeom prst="rect">
                  <a:avLst/>
                </a:prstGeom>
              </p:spPr>
            </p:pic>
            <p:sp>
              <p:nvSpPr>
                <p:cNvPr id="16" name="TextBox 15"/>
                <p:cNvSpPr txBox="1"/>
                <p:nvPr/>
              </p:nvSpPr>
              <p:spPr>
                <a:xfrm>
                  <a:off x="2876721" y="4771699"/>
                  <a:ext cx="225495" cy="2576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>
                      <a:solidFill>
                        <a:prstClr val="black"/>
                      </a:solidFill>
                      <a:latin typeface="Calibri"/>
                    </a:rPr>
                    <a:t>1</a:t>
                  </a:r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2888037" y="5337502"/>
                  <a:ext cx="265387" cy="2576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>
                      <a:solidFill>
                        <a:prstClr val="black"/>
                      </a:solidFill>
                      <a:latin typeface="Calibri"/>
                    </a:rPr>
                    <a:t>2</a:t>
                  </a:r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3238671" y="4485947"/>
                  <a:ext cx="265387" cy="2576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>
                      <a:solidFill>
                        <a:prstClr val="black"/>
                      </a:solidFill>
                      <a:latin typeface="Calibri"/>
                    </a:rPr>
                    <a:t>3</a:t>
                  </a:r>
                </a:p>
              </p:txBody>
            </p:sp>
          </p:grpSp>
          <p:sp>
            <p:nvSpPr>
              <p:cNvPr id="13" name="Rectangle 12"/>
              <p:cNvSpPr/>
              <p:nvPr/>
            </p:nvSpPr>
            <p:spPr>
              <a:xfrm>
                <a:off x="3790819" y="4689474"/>
                <a:ext cx="133481" cy="63501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3790819" y="4879974"/>
                <a:ext cx="133481" cy="63501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sp>
          <p:nvSpPr>
            <p:cNvPr id="11" name="Rectangle 10"/>
            <p:cNvSpPr/>
            <p:nvPr/>
          </p:nvSpPr>
          <p:spPr>
            <a:xfrm>
              <a:off x="494865" y="4537517"/>
              <a:ext cx="3764546" cy="2254489"/>
            </a:xfrm>
            <a:prstGeom prst="rect">
              <a:avLst/>
            </a:prstGeom>
            <a:noFill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2668" y="4045341"/>
            <a:ext cx="4089400" cy="2750294"/>
          </a:xfrm>
          <a:prstGeom prst="rect">
            <a:avLst/>
          </a:prstGeom>
        </p:spPr>
      </p:pic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35488" y="122128"/>
            <a:ext cx="7139136" cy="1143000"/>
          </a:xfrm>
        </p:spPr>
        <p:txBody>
          <a:bodyPr>
            <a:normAutofit/>
          </a:bodyPr>
          <a:lstStyle/>
          <a:p>
            <a:pPr marL="630238" indent="-630238"/>
            <a:r>
              <a:rPr lang="en-US" dirty="0"/>
              <a:t>(4.3) TMCP : Target Moderator </a:t>
            </a:r>
            <a:r>
              <a:rPr lang="en-US" dirty="0" err="1"/>
              <a:t>Cryoplant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921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Sommaire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AutoNum type="arabicParenR"/>
            </a:pPr>
            <a:endParaRPr lang="sv-SE" sz="2000" dirty="0"/>
          </a:p>
          <a:p>
            <a:pPr>
              <a:spcBef>
                <a:spcPts val="480"/>
              </a:spcBef>
              <a:spcAft>
                <a:spcPts val="1200"/>
              </a:spcAft>
              <a:buFont typeface="Arial" panose="020B0604020202020204" pitchFamily="34" charset="0"/>
              <a:buAutoNum type="arabicParenR"/>
            </a:pPr>
            <a:r>
              <a:rPr lang="sv-SE" dirty="0" err="1" smtClean="0">
                <a:solidFill>
                  <a:schemeClr val="bg1">
                    <a:lumMod val="50000"/>
                  </a:schemeClr>
                </a:solidFill>
              </a:rPr>
              <a:t>Vue</a:t>
            </a:r>
            <a:r>
              <a:rPr lang="sv-SE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v-SE" dirty="0" err="1" smtClean="0">
                <a:solidFill>
                  <a:schemeClr val="bg1">
                    <a:lumMod val="50000"/>
                  </a:schemeClr>
                </a:solidFill>
              </a:rPr>
              <a:t>d’ensemble</a:t>
            </a:r>
            <a:endParaRPr lang="sv-SE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ts val="480"/>
              </a:spcBef>
              <a:spcAft>
                <a:spcPts val="1200"/>
              </a:spcAft>
              <a:buFont typeface="Arial" panose="020B0604020202020204" pitchFamily="34" charset="0"/>
              <a:buAutoNum type="arabicParenR"/>
            </a:pPr>
            <a:r>
              <a:rPr lang="sv-SE" dirty="0" err="1" smtClean="0">
                <a:solidFill>
                  <a:schemeClr val="bg1">
                    <a:lumMod val="50000"/>
                  </a:schemeClr>
                </a:solidFill>
              </a:rPr>
              <a:t>Fournisseurs</a:t>
            </a:r>
            <a:r>
              <a:rPr lang="sv-SE" dirty="0" smtClean="0">
                <a:solidFill>
                  <a:schemeClr val="bg1">
                    <a:lumMod val="50000"/>
                  </a:schemeClr>
                </a:solidFill>
              </a:rPr>
              <a:t> et </a:t>
            </a:r>
            <a:r>
              <a:rPr lang="sv-SE" dirty="0" err="1" smtClean="0">
                <a:solidFill>
                  <a:schemeClr val="bg1">
                    <a:lumMod val="50000"/>
                  </a:schemeClr>
                </a:solidFill>
              </a:rPr>
              <a:t>partenaires</a:t>
            </a:r>
            <a:endParaRPr lang="sv-SE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ts val="480"/>
              </a:spcBef>
              <a:spcAft>
                <a:spcPts val="1200"/>
              </a:spcAft>
              <a:buFont typeface="Arial" panose="020B0604020202020204" pitchFamily="34" charset="0"/>
              <a:buAutoNum type="arabicParenR"/>
            </a:pPr>
            <a:r>
              <a:rPr lang="sv-SE" dirty="0" err="1" smtClean="0">
                <a:solidFill>
                  <a:schemeClr val="bg1">
                    <a:lumMod val="50000"/>
                  </a:schemeClr>
                </a:solidFill>
              </a:rPr>
              <a:t>Equipe</a:t>
            </a:r>
            <a:r>
              <a:rPr lang="sv-SE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v-SE" dirty="0" err="1" smtClean="0">
                <a:solidFill>
                  <a:schemeClr val="bg1">
                    <a:lumMod val="50000"/>
                  </a:schemeClr>
                </a:solidFill>
              </a:rPr>
              <a:t>cryogénique</a:t>
            </a:r>
            <a:endParaRPr lang="sv-SE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ts val="480"/>
              </a:spcBef>
              <a:spcAft>
                <a:spcPts val="1200"/>
              </a:spcAft>
              <a:buFont typeface="Arial" panose="020B0604020202020204" pitchFamily="34" charset="0"/>
              <a:buAutoNum type="arabicParenR"/>
            </a:pPr>
            <a:r>
              <a:rPr lang="sv-SE" dirty="0"/>
              <a:t>Les installations </a:t>
            </a:r>
            <a:r>
              <a:rPr lang="sv-SE" dirty="0" err="1" smtClean="0"/>
              <a:t>cryogénique</a:t>
            </a:r>
            <a:endParaRPr lang="sv-SE" dirty="0" smtClean="0"/>
          </a:p>
          <a:p>
            <a:pPr>
              <a:spcBef>
                <a:spcPts val="480"/>
              </a:spcBef>
              <a:spcAft>
                <a:spcPts val="1200"/>
              </a:spcAft>
              <a:buFont typeface="Arial" panose="020B0604020202020204" pitchFamily="34" charset="0"/>
              <a:buAutoNum type="arabicParenR"/>
            </a:pPr>
            <a:r>
              <a:rPr lang="sv-SE" dirty="0" err="1">
                <a:solidFill>
                  <a:schemeClr val="tx1"/>
                </a:solidFill>
              </a:rPr>
              <a:t>Conclusions</a:t>
            </a:r>
            <a:endParaRPr lang="sv-SE" dirty="0">
              <a:solidFill>
                <a:schemeClr val="tx1"/>
              </a:solidFill>
            </a:endParaRPr>
          </a:p>
          <a:p>
            <a:pPr>
              <a:spcBef>
                <a:spcPts val="480"/>
              </a:spcBef>
              <a:spcAft>
                <a:spcPts val="1200"/>
              </a:spcAft>
              <a:buFont typeface="Arial" panose="020B0604020202020204" pitchFamily="34" charset="0"/>
              <a:buAutoNum type="arabicParenR"/>
            </a:pPr>
            <a:r>
              <a:rPr lang="sv-SE" dirty="0" err="1" smtClean="0">
                <a:solidFill>
                  <a:schemeClr val="bg1">
                    <a:lumMod val="50000"/>
                  </a:schemeClr>
                </a:solidFill>
              </a:rPr>
              <a:t>Questions</a:t>
            </a:r>
            <a:endParaRPr lang="sv-SE" dirty="0"/>
          </a:p>
          <a:p>
            <a:pPr marL="0" indent="0">
              <a:buNone/>
            </a:pPr>
            <a:endParaRPr lang="sv-SE" dirty="0"/>
          </a:p>
          <a:p>
            <a:pPr marL="457189" lvl="1" indent="0">
              <a:buNone/>
            </a:pPr>
            <a:endParaRPr lang="sv-SE" sz="3200" dirty="0"/>
          </a:p>
          <a:p>
            <a:endParaRPr lang="sv-SE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25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64294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344" y="1556792"/>
            <a:ext cx="11737304" cy="4799569"/>
          </a:xfrm>
        </p:spPr>
        <p:txBody>
          <a:bodyPr>
            <a:normAutofit/>
          </a:bodyPr>
          <a:lstStyle/>
          <a:p>
            <a:r>
              <a:rPr lang="en-US" dirty="0" smtClean="0"/>
              <a:t>Les </a:t>
            </a:r>
            <a:r>
              <a:rPr lang="en-US" dirty="0" err="1" smtClean="0"/>
              <a:t>trois</a:t>
            </a:r>
            <a:r>
              <a:rPr lang="en-US" dirty="0" smtClean="0"/>
              <a:t> systems </a:t>
            </a:r>
            <a:r>
              <a:rPr lang="en-US" dirty="0" err="1" smtClean="0"/>
              <a:t>cryogénique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 </a:t>
            </a:r>
            <a:r>
              <a:rPr lang="en-US" dirty="0" err="1" smtClean="0"/>
              <a:t>installés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- TICP </a:t>
            </a:r>
            <a:r>
              <a:rPr lang="en-US" dirty="0" err="1" smtClean="0"/>
              <a:t>en</a:t>
            </a:r>
            <a:r>
              <a:rPr lang="en-US" dirty="0" smtClean="0"/>
              <a:t> operation avec livraisons </a:t>
            </a:r>
            <a:r>
              <a:rPr lang="en-US" dirty="0" err="1" smtClean="0"/>
              <a:t>d’LHe</a:t>
            </a:r>
            <a:r>
              <a:rPr lang="en-US" dirty="0" smtClean="0"/>
              <a:t> </a:t>
            </a:r>
            <a:r>
              <a:rPr lang="en-US" dirty="0" err="1" smtClean="0"/>
              <a:t>régulières</a:t>
            </a:r>
            <a:r>
              <a:rPr lang="en-US" dirty="0" smtClean="0"/>
              <a:t> et </a:t>
            </a:r>
            <a:r>
              <a:rPr lang="en-US" dirty="0" err="1" smtClean="0"/>
              <a:t>refroidissement</a:t>
            </a:r>
            <a:r>
              <a:rPr lang="en-US" dirty="0" smtClean="0"/>
              <a:t> de la </a:t>
            </a:r>
            <a:r>
              <a:rPr lang="en-US" dirty="0" err="1" smtClean="0"/>
              <a:t>ligne</a:t>
            </a:r>
            <a:r>
              <a:rPr lang="en-US" dirty="0" smtClean="0"/>
              <a:t> </a:t>
            </a:r>
            <a:r>
              <a:rPr lang="en-US" dirty="0" err="1" smtClean="0"/>
              <a:t>cryo</a:t>
            </a:r>
            <a:r>
              <a:rPr lang="en-US" dirty="0" err="1" smtClean="0"/>
              <a:t>génique</a:t>
            </a:r>
            <a:r>
              <a:rPr lang="en-US" dirty="0" smtClean="0"/>
              <a:t> </a:t>
            </a:r>
            <a:r>
              <a:rPr lang="en-US" dirty="0" smtClean="0"/>
              <a:t>du </a:t>
            </a:r>
            <a:r>
              <a:rPr lang="en-US" dirty="0" err="1" smtClean="0"/>
              <a:t>cryomodule</a:t>
            </a:r>
            <a:r>
              <a:rPr lang="en-US" dirty="0" smtClean="0"/>
              <a:t> de la station </a:t>
            </a:r>
            <a:r>
              <a:rPr lang="en-US" dirty="0" err="1" smtClean="0"/>
              <a:t>d’essai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-TMCP a passé </a:t>
            </a:r>
            <a:r>
              <a:rPr lang="en-US" dirty="0" err="1" smtClean="0"/>
              <a:t>sa</a:t>
            </a:r>
            <a:r>
              <a:rPr lang="en-US" dirty="0" smtClean="0"/>
              <a:t> première phase </a:t>
            </a:r>
            <a:r>
              <a:rPr lang="en-US" dirty="0" err="1" smtClean="0"/>
              <a:t>d’essai</a:t>
            </a:r>
            <a:r>
              <a:rPr lang="en-US" dirty="0" smtClean="0"/>
              <a:t> de reception, la </a:t>
            </a:r>
            <a:r>
              <a:rPr lang="en-US" dirty="0" err="1" smtClean="0"/>
              <a:t>seconde</a:t>
            </a:r>
            <a:r>
              <a:rPr lang="en-US" dirty="0" smtClean="0"/>
              <a:t> sera avec la </a:t>
            </a:r>
            <a:r>
              <a:rPr lang="en-US" dirty="0" err="1" smtClean="0"/>
              <a:t>ligne</a:t>
            </a:r>
            <a:r>
              <a:rPr lang="en-US" dirty="0" smtClean="0"/>
              <a:t> </a:t>
            </a:r>
            <a:r>
              <a:rPr lang="en-US" dirty="0" err="1" smtClean="0"/>
              <a:t>cryogénique</a:t>
            </a:r>
            <a:r>
              <a:rPr lang="en-US" dirty="0" smtClean="0"/>
              <a:t> de </a:t>
            </a:r>
            <a:r>
              <a:rPr lang="en-US" dirty="0"/>
              <a:t>4</a:t>
            </a:r>
            <a:r>
              <a:rPr lang="en-US" dirty="0" smtClean="0"/>
              <a:t>00m </a:t>
            </a:r>
            <a:r>
              <a:rPr lang="en-US" dirty="0" smtClean="0"/>
              <a:t>de long et le </a:t>
            </a:r>
            <a:r>
              <a:rPr lang="en-US" dirty="0" err="1" smtClean="0"/>
              <a:t>système</a:t>
            </a:r>
            <a:r>
              <a:rPr lang="en-US" dirty="0" smtClean="0"/>
              <a:t> </a:t>
            </a:r>
            <a:r>
              <a:rPr lang="en-US" dirty="0" err="1" smtClean="0"/>
              <a:t>cryogénique</a:t>
            </a:r>
            <a:r>
              <a:rPr lang="en-US" dirty="0" smtClean="0"/>
              <a:t> des </a:t>
            </a:r>
            <a:r>
              <a:rPr lang="en-US" dirty="0" err="1" smtClean="0"/>
              <a:t>modérateurs</a:t>
            </a:r>
            <a:r>
              <a:rPr lang="en-US" dirty="0" smtClean="0"/>
              <a:t>.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-ACCP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noProof="0" smtClean="0"/>
              <a:t>26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05318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2"/>
            <a:ext cx="12229470" cy="407649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5362CE98-D5A2-0648-AD18-116338EADB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3573016"/>
            <a:ext cx="12192000" cy="1470025"/>
          </a:xfrm>
        </p:spPr>
        <p:txBody>
          <a:bodyPr>
            <a:normAutofit/>
          </a:bodyPr>
          <a:lstStyle/>
          <a:p>
            <a:pPr defTabSz="315314"/>
            <a:r>
              <a:rPr lang="en-GB" b="1" dirty="0">
                <a:solidFill>
                  <a:srgbClr val="FFFFFF"/>
                </a:solidFill>
              </a:rPr>
              <a:t>2019 </a:t>
            </a:r>
            <a:r>
              <a:rPr lang="en-GB" b="1" dirty="0" smtClean="0">
                <a:solidFill>
                  <a:srgbClr val="FFFFFF"/>
                </a:solidFill>
              </a:rPr>
              <a:t>European Cryogenics Days – </a:t>
            </a:r>
            <a:r>
              <a:rPr lang="en-GB" b="1" dirty="0" smtClean="0">
                <a:solidFill>
                  <a:srgbClr val="FFC000"/>
                </a:solidFill>
              </a:rPr>
              <a:t>7, 8 Oct 2019 @ Lund Sweden</a:t>
            </a:r>
            <a:endParaRPr lang="sv-SE" dirty="0">
              <a:solidFill>
                <a:srgbClr val="FFC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82" y="4560709"/>
            <a:ext cx="11665296" cy="792088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Conference Chairs: </a:t>
            </a:r>
            <a:r>
              <a:rPr kumimoji="0" lang="sv-SE" sz="2000" b="0" i="0" u="sng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Marcel </a:t>
            </a:r>
            <a:r>
              <a:rPr kumimoji="0" lang="sv-SE" sz="2000" b="0" i="0" u="sng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ter </a:t>
            </a:r>
            <a:r>
              <a:rPr kumimoji="0" lang="sv-SE" sz="2000" b="0" i="0" u="sng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Brake</a:t>
            </a:r>
            <a:r>
              <a:rPr kumimoji="0" lang="sv-S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</a:t>
            </a:r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University </a:t>
            </a:r>
            <a:r>
              <a:rPr kumimoji="0" lang="sv-SE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of</a:t>
            </a:r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sv-SE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Twente</a:t>
            </a:r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sv-S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 &amp; </a:t>
            </a:r>
            <a:r>
              <a:rPr kumimoji="0" lang="en-US" sz="2000" b="0" i="0" u="sng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</a:t>
            </a:r>
            <a:r>
              <a:rPr kumimoji="0" lang="sv-SE" sz="2000" b="0" i="0" u="sng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ohn</a:t>
            </a:r>
            <a:r>
              <a:rPr kumimoji="0" lang="sv-SE" sz="2000" b="0" i="0" u="sng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G Weisend </a:t>
            </a:r>
            <a:r>
              <a:rPr kumimoji="0" lang="sv-SE" sz="2000" b="0" i="0" u="sng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II</a:t>
            </a:r>
            <a:r>
              <a:rPr kumimoji="0" lang="sv-S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(ESS)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95400" y="5013176"/>
            <a:ext cx="3240360" cy="144016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Conference Session </a:t>
            </a:r>
            <a:r>
              <a:rPr kumimoji="0" lang="sv-S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Leaders</a:t>
            </a: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Marcel ter Brake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Jaroslaw Fydrych (ESS)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Christine Darve (ESS)</a:t>
            </a:r>
          </a:p>
        </p:txBody>
      </p:sp>
      <p:sp>
        <p:nvSpPr>
          <p:cNvPr id="8" name="Rectangle 7"/>
          <p:cNvSpPr/>
          <p:nvPr/>
        </p:nvSpPr>
        <p:spPr>
          <a:xfrm>
            <a:off x="3121334" y="5301208"/>
            <a:ext cx="284661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Christoph </a:t>
            </a:r>
            <a:r>
              <a:rPr kumimoji="0" lang="sv-SE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Haberstroh</a:t>
            </a:r>
            <a:r>
              <a:rPr kumimoji="0" lang="sv-S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(TUD)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John G Weisend II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sv-S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Shrikant</a:t>
            </a: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sv-SE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Pattalwar</a:t>
            </a:r>
            <a:r>
              <a:rPr kumimoji="0" lang="sv-S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(STFC)</a:t>
            </a:r>
            <a:endParaRPr kumimoji="0" lang="sv-SE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32104" y="5115049"/>
            <a:ext cx="3240360" cy="1862762"/>
          </a:xfrm>
          <a:prstGeom prst="rect">
            <a:avLst/>
          </a:prstGeom>
        </p:spPr>
        <p:txBody>
          <a:bodyPr vert="horz" wrap="none" lIns="91440" tIns="45720" rIns="91440" bIns="45720" rtlCol="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Conference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Organizing Committee</a:t>
            </a:r>
            <a:r>
              <a:rPr kumimoji="0" lang="sv-S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</a:t>
            </a:r>
            <a:endParaRPr kumimoji="0" lang="sv-SE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Marcel ter Brake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John G Weisend II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Weiying Li (ESS)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Philipp Arnold (ESS)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Wolfgang Hees (ESS)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264352" y="5589240"/>
            <a:ext cx="3240360" cy="1862762"/>
          </a:xfrm>
          <a:prstGeom prst="rect">
            <a:avLst/>
          </a:prstGeom>
        </p:spPr>
        <p:txBody>
          <a:bodyPr vert="horz" wrap="none" lIns="91440" tIns="45720" rIns="91440" bIns="45720" rtlCol="0" anchor="t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Jaroslaw Fydrych (ESS)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XiLong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Wang (ESS)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XiaoTao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Su (ESS)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Gunilla Jacobsson (ESS)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128448" y="5153084"/>
            <a:ext cx="1882760" cy="369332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ECD2019@esss.se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51384" y="6220762"/>
            <a:ext cx="6336704" cy="465147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Welcome * </a:t>
            </a:r>
            <a:r>
              <a:rPr kumimoji="0" lang="sv-S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Välkommen * </a:t>
            </a: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Welkom</a:t>
            </a: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* Willkommen * </a:t>
            </a:r>
            <a:r>
              <a:rPr kumimoji="0" lang="zh-CN" altLang="sv-S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欢</a:t>
            </a:r>
            <a:r>
              <a:rPr kumimoji="0" lang="zh-CN" altLang="sv-SE" sz="20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迎</a:t>
            </a:r>
            <a:endParaRPr kumimoji="0" lang="sv-SE" sz="2000" b="0" i="0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767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4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63552" y="1268760"/>
            <a:ext cx="7772400" cy="2115667"/>
          </a:xfrm>
        </p:spPr>
        <p:txBody>
          <a:bodyPr>
            <a:noAutofit/>
          </a:bodyPr>
          <a:lstStyle/>
          <a:p>
            <a:pPr algn="ctr"/>
            <a:r>
              <a:rPr lang="en-GB" sz="4000" dirty="0" err="1" smtClean="0"/>
              <a:t>Merci</a:t>
            </a:r>
            <a:r>
              <a:rPr lang="en-GB" sz="4000" dirty="0" smtClean="0"/>
              <a:t> pour </a:t>
            </a:r>
            <a:r>
              <a:rPr lang="en-GB" sz="4000" dirty="0" err="1" smtClean="0"/>
              <a:t>votre</a:t>
            </a:r>
            <a:r>
              <a:rPr lang="en-GB" sz="4000" dirty="0" smtClean="0"/>
              <a:t> attention!</a:t>
            </a:r>
            <a:br>
              <a:rPr lang="en-GB" sz="4000" dirty="0" smtClean="0"/>
            </a:br>
            <a:r>
              <a:rPr lang="en-GB" sz="4000" dirty="0" smtClean="0"/>
              <a:t>Tack </a:t>
            </a:r>
            <a:r>
              <a:rPr lang="en-GB" sz="4000" dirty="0" err="1" smtClean="0"/>
              <a:t>för</a:t>
            </a:r>
            <a:r>
              <a:rPr lang="en-GB" sz="4000" dirty="0" smtClean="0"/>
              <a:t> </a:t>
            </a:r>
            <a:r>
              <a:rPr lang="en-GB" sz="4000" dirty="0" err="1" smtClean="0"/>
              <a:t>er</a:t>
            </a:r>
            <a:r>
              <a:rPr lang="en-GB" sz="4000" dirty="0" smtClean="0"/>
              <a:t> </a:t>
            </a:r>
            <a:r>
              <a:rPr lang="en-GB" sz="4000" dirty="0" err="1" smtClean="0"/>
              <a:t>uppmärksamhet</a:t>
            </a:r>
            <a:r>
              <a:rPr lang="en-GB" sz="4000" dirty="0" smtClean="0"/>
              <a:t>!</a:t>
            </a:r>
            <a:endParaRPr lang="en-GB" sz="4000" dirty="0"/>
          </a:p>
        </p:txBody>
      </p:sp>
      <p:sp>
        <p:nvSpPr>
          <p:cNvPr id="4" name="Rectangle 3"/>
          <p:cNvSpPr/>
          <p:nvPr/>
        </p:nvSpPr>
        <p:spPr>
          <a:xfrm>
            <a:off x="3810000" y="5949280"/>
            <a:ext cx="4572000" cy="38779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www.europeanspallationsource.se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063552" y="3501009"/>
            <a:ext cx="7772400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377" rtl="0" eaLnBrk="1" latinLnBrk="0" hangingPunct="1">
              <a:spcBef>
                <a:spcPct val="0"/>
              </a:spcBef>
              <a:buNone/>
              <a:defRPr sz="32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000" dirty="0" smtClean="0"/>
              <a:t>Questions?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197338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FE5EFC-A383-814F-B91A-8A6D94768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Coldbox</a:t>
            </a:r>
            <a:r>
              <a:rPr lang="en-GB" dirty="0"/>
              <a:t> liquefaction and internal purification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73E3B8-D28C-F44E-9070-3B9B154A9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1115BC-487E-4422-894C-CB7CD3E79223}" type="slidenum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GB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713A93-6F8B-6F44-999F-2C55C505704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Test set-up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4EECE24-9C63-DE44-9C5E-F2A7CE663EDF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7368" y="1748338"/>
            <a:ext cx="4248472" cy="477633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DCD918D-8D1D-1649-B5E5-C708C8BE4F77}"/>
              </a:ext>
            </a:extLst>
          </p:cNvPr>
          <p:cNvSpPr/>
          <p:nvPr/>
        </p:nvSpPr>
        <p:spPr>
          <a:xfrm>
            <a:off x="4943872" y="1542207"/>
            <a:ext cx="7246174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Test set-up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Manually controlled flow of nitrogen from HP nitrogen bottle into HP helium from impure helium HP storage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Best mixing point: upstream line dryer before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coldbox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purifier inlet in function of online impurity measurement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MP pure helium buffer pressure to be constant over time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Mass balance for gas side and liquid side to double-check liquefaction rate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Don’t forget rising level in Dewar (push back of cold vapour) and level change in internal sub-cooler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2285B67-4C32-BD4D-9F5D-A429E9839D5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083175" y="4941168"/>
            <a:ext cx="5076825" cy="2939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911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latshållare för innehåll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4404" y="1600209"/>
            <a:ext cx="7281965" cy="48534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7528" y="116632"/>
            <a:ext cx="7139136" cy="1143000"/>
          </a:xfrm>
        </p:spPr>
        <p:txBody>
          <a:bodyPr>
            <a:normAutofit/>
          </a:bodyPr>
          <a:lstStyle/>
          <a:p>
            <a:r>
              <a:rPr lang="en-GB" dirty="0"/>
              <a:t>(1.1) </a:t>
            </a:r>
            <a:r>
              <a:rPr lang="en-GB" dirty="0" err="1" smtClean="0"/>
              <a:t>Où</a:t>
            </a:r>
            <a:r>
              <a:rPr lang="en-GB" dirty="0" smtClean="0"/>
              <a:t> se </a:t>
            </a:r>
            <a:r>
              <a:rPr lang="en-GB" dirty="0" err="1" smtClean="0"/>
              <a:t>trouve</a:t>
            </a:r>
            <a:r>
              <a:rPr lang="en-GB" dirty="0" smtClean="0"/>
              <a:t> la </a:t>
            </a:r>
            <a:r>
              <a:rPr lang="en-GB" dirty="0" err="1" smtClean="0"/>
              <a:t>cryogénie</a:t>
            </a:r>
            <a:r>
              <a:rPr lang="en-GB" dirty="0" smtClean="0"/>
              <a:t> sur le site?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56040" y="2636912"/>
            <a:ext cx="2664296" cy="460648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 err="1">
                <a:solidFill>
                  <a:schemeClr val="tx2"/>
                </a:solidFill>
              </a:rPr>
              <a:t>Cryo</a:t>
            </a:r>
            <a:r>
              <a:rPr lang="en-GB" sz="1800" dirty="0">
                <a:solidFill>
                  <a:schemeClr val="tx2"/>
                </a:solidFill>
              </a:rPr>
              <a:t> Compressor Building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t>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11624" y="6309330"/>
            <a:ext cx="7056784" cy="365125"/>
          </a:xfrm>
        </p:spPr>
        <p:txBody>
          <a:bodyPr/>
          <a:lstStyle/>
          <a:p>
            <a:pPr algn="l"/>
            <a:r>
              <a:rPr lang="sv-SE" sz="1400" dirty="0" err="1">
                <a:solidFill>
                  <a:schemeClr val="tx1"/>
                </a:solidFill>
              </a:rPr>
              <a:t>Cryogenic</a:t>
            </a:r>
            <a:r>
              <a:rPr lang="sv-SE" sz="1400" dirty="0">
                <a:solidFill>
                  <a:schemeClr val="tx1"/>
                </a:solidFill>
              </a:rPr>
              <a:t> </a:t>
            </a:r>
            <a:r>
              <a:rPr lang="sv-SE" sz="1400" dirty="0" err="1">
                <a:solidFill>
                  <a:schemeClr val="tx1"/>
                </a:solidFill>
              </a:rPr>
              <a:t>equipment</a:t>
            </a:r>
            <a:r>
              <a:rPr lang="sv-SE" sz="1400" dirty="0">
                <a:solidFill>
                  <a:schemeClr val="tx1"/>
                </a:solidFill>
              </a:rPr>
              <a:t> and support </a:t>
            </a:r>
            <a:r>
              <a:rPr lang="sv-SE" sz="1400" dirty="0" err="1">
                <a:solidFill>
                  <a:schemeClr val="tx1"/>
                </a:solidFill>
              </a:rPr>
              <a:t>scattered</a:t>
            </a:r>
            <a:r>
              <a:rPr lang="sv-SE" sz="1400" dirty="0">
                <a:solidFill>
                  <a:schemeClr val="tx1"/>
                </a:solidFill>
              </a:rPr>
              <a:t> </a:t>
            </a:r>
            <a:r>
              <a:rPr lang="sv-SE" sz="1400" dirty="0" err="1">
                <a:solidFill>
                  <a:schemeClr val="tx1"/>
                </a:solidFill>
              </a:rPr>
              <a:t>across</a:t>
            </a:r>
            <a:r>
              <a:rPr lang="sv-SE" sz="1400" dirty="0">
                <a:solidFill>
                  <a:schemeClr val="tx1"/>
                </a:solidFill>
              </a:rPr>
              <a:t> the site, </a:t>
            </a:r>
            <a:r>
              <a:rPr lang="sv-SE" sz="1400" dirty="0" err="1">
                <a:solidFill>
                  <a:schemeClr val="tx1"/>
                </a:solidFill>
              </a:rPr>
              <a:t>main</a:t>
            </a:r>
            <a:r>
              <a:rPr lang="sv-SE" sz="1400" dirty="0">
                <a:solidFill>
                  <a:schemeClr val="tx1"/>
                </a:solidFill>
              </a:rPr>
              <a:t> </a:t>
            </a:r>
            <a:r>
              <a:rPr lang="sv-SE" sz="1400" dirty="0" err="1">
                <a:solidFill>
                  <a:schemeClr val="tx1"/>
                </a:solidFill>
              </a:rPr>
              <a:t>cryogenics</a:t>
            </a:r>
            <a:r>
              <a:rPr lang="sv-SE" sz="1400" dirty="0">
                <a:solidFill>
                  <a:schemeClr val="tx1"/>
                </a:solidFill>
              </a:rPr>
              <a:t> in </a:t>
            </a:r>
            <a:r>
              <a:rPr lang="sv-SE" sz="1400" dirty="0" err="1">
                <a:solidFill>
                  <a:schemeClr val="tx1"/>
                </a:solidFill>
              </a:rPr>
              <a:t>compressor</a:t>
            </a:r>
            <a:r>
              <a:rPr lang="sv-SE" sz="1400" dirty="0">
                <a:solidFill>
                  <a:schemeClr val="tx1"/>
                </a:solidFill>
              </a:rPr>
              <a:t> and coldbox </a:t>
            </a:r>
            <a:r>
              <a:rPr lang="sv-SE" sz="1400" dirty="0" err="1">
                <a:solidFill>
                  <a:schemeClr val="tx1"/>
                </a:solidFill>
              </a:rPr>
              <a:t>building</a:t>
            </a:r>
            <a:r>
              <a:rPr lang="sv-SE" sz="1400" dirty="0">
                <a:solidFill>
                  <a:schemeClr val="tx1"/>
                </a:solidFill>
              </a:rPr>
              <a:t>   </a:t>
            </a:r>
          </a:p>
          <a:p>
            <a:pPr algn="l">
              <a:lnSpc>
                <a:spcPct val="50000"/>
              </a:lnSpc>
            </a:pPr>
            <a:r>
              <a:rPr lang="sv-SE" dirty="0"/>
              <a:t> </a:t>
            </a:r>
            <a:endParaRPr lang="sv-SE" sz="1000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 rot="860469">
            <a:off x="6348907" y="3190207"/>
            <a:ext cx="332839" cy="360040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030793" y="3756706"/>
            <a:ext cx="548863" cy="119023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943872" y="3933065"/>
            <a:ext cx="216024" cy="191031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7896200" y="3068960"/>
            <a:ext cx="2304256" cy="72008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en-GB" sz="1800" dirty="0">
                <a:solidFill>
                  <a:schemeClr val="tx2"/>
                </a:solidFill>
              </a:rPr>
              <a:t>Coldbox Hall and</a:t>
            </a:r>
          </a:p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en-GB" sz="1800" dirty="0">
                <a:solidFill>
                  <a:schemeClr val="tx2"/>
                </a:solidFill>
              </a:rPr>
              <a:t>Cryomodule </a:t>
            </a:r>
            <a:r>
              <a:rPr lang="en-GB" sz="1800" dirty="0" err="1">
                <a:solidFill>
                  <a:schemeClr val="tx2"/>
                </a:solidFill>
              </a:rPr>
              <a:t>Teststand</a:t>
            </a:r>
            <a:endParaRPr lang="en-GB" sz="1800" dirty="0">
              <a:solidFill>
                <a:schemeClr val="tx2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6600056" y="3573016"/>
            <a:ext cx="1368152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3" idx="2"/>
          </p:cNvCxnSpPr>
          <p:nvPr/>
        </p:nvCxnSpPr>
        <p:spPr>
          <a:xfrm flipH="1">
            <a:off x="6744073" y="3097560"/>
            <a:ext cx="1044116" cy="2594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2"/>
          <p:cNvSpPr txBox="1">
            <a:spLocks/>
          </p:cNvSpPr>
          <p:nvPr/>
        </p:nvSpPr>
        <p:spPr>
          <a:xfrm>
            <a:off x="4223792" y="2204864"/>
            <a:ext cx="3024336" cy="46064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solidFill>
                  <a:schemeClr val="tx2"/>
                </a:solidFill>
              </a:rPr>
              <a:t>Cryogenic Moderator Room</a:t>
            </a:r>
          </a:p>
        </p:txBody>
      </p:sp>
      <p:cxnSp>
        <p:nvCxnSpPr>
          <p:cNvPr id="17" name="Straight Arrow Connector 16"/>
          <p:cNvCxnSpPr>
            <a:endCxn id="11" idx="0"/>
          </p:cNvCxnSpPr>
          <p:nvPr/>
        </p:nvCxnSpPr>
        <p:spPr>
          <a:xfrm flipH="1">
            <a:off x="5051885" y="2564904"/>
            <a:ext cx="612068" cy="13681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151784" y="3068969"/>
            <a:ext cx="216024" cy="191031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727848" y="3789049"/>
            <a:ext cx="216024" cy="191031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4799856" y="4221097"/>
            <a:ext cx="216024" cy="191031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1534764" y="1844824"/>
            <a:ext cx="3024336" cy="46064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solidFill>
                  <a:schemeClr val="tx2"/>
                </a:solidFill>
              </a:rPr>
              <a:t>Neutron Instrument Halls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2567608" y="2204864"/>
            <a:ext cx="2160240" cy="15841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1991544" y="2204864"/>
            <a:ext cx="2808312" cy="20162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3071664" y="2204864"/>
            <a:ext cx="1080120" cy="8640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6240016" y="4005074"/>
            <a:ext cx="2520280" cy="65719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/>
          <p:cNvCxnSpPr/>
          <p:nvPr/>
        </p:nvCxnSpPr>
        <p:spPr>
          <a:xfrm flipH="1" flipV="1">
            <a:off x="6816080" y="4149080"/>
            <a:ext cx="1008112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Content Placeholder 2"/>
          <p:cNvSpPr txBox="1">
            <a:spLocks/>
          </p:cNvSpPr>
          <p:nvPr/>
        </p:nvSpPr>
        <p:spPr>
          <a:xfrm>
            <a:off x="7824192" y="4221088"/>
            <a:ext cx="1944216" cy="46064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solidFill>
                  <a:schemeClr val="tx2"/>
                </a:solidFill>
              </a:rPr>
              <a:t>Accelerator Tunnel</a:t>
            </a:r>
          </a:p>
        </p:txBody>
      </p:sp>
    </p:spTree>
    <p:extLst>
      <p:ext uri="{BB962C8B-B14F-4D97-AF65-F5344CB8AC3E}">
        <p14:creationId xmlns:p14="http://schemas.microsoft.com/office/powerpoint/2010/main" val="3998062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7" grpId="0" animBg="1"/>
      <p:bldP spid="10" grpId="0" animBg="1"/>
      <p:bldP spid="11" grpId="0" animBg="1"/>
      <p:bldP spid="12" grpId="0" animBg="1"/>
      <p:bldP spid="16" grpId="0" animBg="1"/>
      <p:bldP spid="20" grpId="0" animBg="1"/>
      <p:bldP spid="21" grpId="0" animBg="1"/>
      <p:bldP spid="22" grpId="0" animBg="1"/>
      <p:bldP spid="25" grpId="0" animBg="1"/>
      <p:bldP spid="23" grpId="0" animBg="1"/>
      <p:bldP spid="2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FE5EFC-A383-814F-B91A-8A6D94768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Liquéfaction</a:t>
            </a:r>
            <a:r>
              <a:rPr lang="en-GB" dirty="0" smtClean="0"/>
              <a:t> avec </a:t>
            </a:r>
            <a:r>
              <a:rPr lang="en-GB" dirty="0" err="1" smtClean="0"/>
              <a:t>épurateur</a:t>
            </a:r>
            <a:r>
              <a:rPr lang="en-GB" dirty="0" smtClean="0"/>
              <a:t> interne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73E3B8-D28C-F44E-9070-3B9B154A9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1115BC-487E-4422-894C-CB7CD3E79223}" type="slidenum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GB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713A93-6F8B-6F44-999F-2C55C505704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Results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4EECE24-9C63-DE44-9C5E-F2A7CE663EDF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7368" y="1748338"/>
            <a:ext cx="4248472" cy="477633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DCD918D-8D1D-1649-B5E5-C708C8BE4F77}"/>
              </a:ext>
            </a:extLst>
          </p:cNvPr>
          <p:cNvSpPr/>
          <p:nvPr/>
        </p:nvSpPr>
        <p:spPr>
          <a:xfrm>
            <a:off x="4943872" y="1542207"/>
            <a:ext cx="6096000" cy="491160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Supplier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guarantees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or statements in proposal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137 l/h liquefaction w/ LN2 pre-cooling (18 g/s), rising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dewar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level, constant PHS, 2% impurities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40.7 l/h liquefaction w/o LN2 pre-cooling, rising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dewar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level, constant PHS, 2% impurities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Coldbox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Cooldown in &lt;3.5 hours w/ LN2 pre-cooling, warm-up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Coldbox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in &lt;8 hours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57150" marR="0" lvl="0" indent="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Results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Several control logic adjustments and substantial controller finetuning necessary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138.7 l/h w/ LN2 pre-cooling @ 1% N2 impurity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54.5 l/h w/o LN2 pre-cooling @ 1% N2 impurity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Coldbox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Cooldown in ~8 hours, warm-up ~24 hours</a:t>
            </a:r>
          </a:p>
        </p:txBody>
      </p:sp>
    </p:spTree>
    <p:extLst>
      <p:ext uri="{BB962C8B-B14F-4D97-AF65-F5344CB8AC3E}">
        <p14:creationId xmlns:p14="http://schemas.microsoft.com/office/powerpoint/2010/main" val="30732270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FE5EFC-A383-814F-B91A-8A6D94768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</a:t>
            </a:r>
            <a:r>
              <a:rPr lang="en-GB" dirty="0" smtClean="0"/>
              <a:t>t du mode avec </a:t>
            </a:r>
            <a:r>
              <a:rPr lang="en-GB" dirty="0" err="1" smtClean="0"/>
              <a:t>c</a:t>
            </a:r>
            <a:r>
              <a:rPr lang="en-GB" dirty="0" err="1" smtClean="0"/>
              <a:t>ryomodule</a:t>
            </a:r>
            <a:r>
              <a:rPr lang="en-GB" dirty="0" smtClean="0"/>
              <a:t> </a:t>
            </a:r>
            <a:r>
              <a:rPr lang="en-GB" dirty="0" err="1" smtClean="0"/>
              <a:t>partie</a:t>
            </a:r>
            <a:r>
              <a:rPr lang="en-GB" dirty="0" smtClean="0"/>
              <a:t> </a:t>
            </a:r>
            <a:r>
              <a:rPr lang="en-GB" dirty="0" err="1" smtClean="0"/>
              <a:t>froide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73E3B8-D28C-F44E-9070-3B9B154A9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1115BC-487E-4422-894C-CB7CD3E79223}" type="slidenum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GB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713A93-6F8B-6F44-999F-2C55C505704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Test set-up and results, cold part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CD918D-8D1D-1649-B5E5-C708C8BE4F77}"/>
              </a:ext>
            </a:extLst>
          </p:cNvPr>
          <p:cNvSpPr/>
          <p:nvPr/>
        </p:nvSpPr>
        <p:spPr>
          <a:xfrm>
            <a:off x="6367366" y="1435025"/>
            <a:ext cx="5680617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" marR="0" lvl="0" indent="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Test set-up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De-coupling of PVPS and liquefier performance (no phase separation @2K, different performance margins)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Approach of stable Dewar level control for maximum 2K flow not feasible, instead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Setting of 4.1 g/s 2K flow at flow counter downstream PVPS and allow slight Dewar level rise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8D7AB8A-596A-CE4B-8F14-4A6CFEFB8A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644" y="1556792"/>
            <a:ext cx="4315520" cy="428877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67A7E9A-A5C9-384B-A2E1-1841DE616F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387" y="6390302"/>
            <a:ext cx="5634980" cy="298494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9C61163-0FC9-224E-92F4-37EAB9B806FE}"/>
              </a:ext>
            </a:extLst>
          </p:cNvPr>
          <p:cNvCxnSpPr>
            <a:cxnSpLocks/>
          </p:cNvCxnSpPr>
          <p:nvPr/>
        </p:nvCxnSpPr>
        <p:spPr>
          <a:xfrm>
            <a:off x="3524632" y="6093296"/>
            <a:ext cx="3108748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339F046-75DA-EB44-B3E5-BEB261D513BB}"/>
              </a:ext>
            </a:extLst>
          </p:cNvPr>
          <p:cNvCxnSpPr>
            <a:cxnSpLocks/>
          </p:cNvCxnSpPr>
          <p:nvPr/>
        </p:nvCxnSpPr>
        <p:spPr>
          <a:xfrm>
            <a:off x="6634348" y="6088083"/>
            <a:ext cx="0" cy="41416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D4B7C86-EF11-BA4A-80F1-C4F43E355DF4}"/>
              </a:ext>
            </a:extLst>
          </p:cNvPr>
          <p:cNvCxnSpPr>
            <a:cxnSpLocks/>
          </p:cNvCxnSpPr>
          <p:nvPr/>
        </p:nvCxnSpPr>
        <p:spPr>
          <a:xfrm>
            <a:off x="3524632" y="5825072"/>
            <a:ext cx="0" cy="2682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7EBBD82-F4B7-474B-8BE8-449E260AEAC7}"/>
              </a:ext>
            </a:extLst>
          </p:cNvPr>
          <p:cNvCxnSpPr>
            <a:cxnSpLocks/>
          </p:cNvCxnSpPr>
          <p:nvPr/>
        </p:nvCxnSpPr>
        <p:spPr>
          <a:xfrm flipH="1" flipV="1">
            <a:off x="6359552" y="6502250"/>
            <a:ext cx="273828" cy="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002B447B-C00D-4B46-AC7D-532D71FE04EE}"/>
              </a:ext>
            </a:extLst>
          </p:cNvPr>
          <p:cNvSpPr/>
          <p:nvPr/>
        </p:nvSpPr>
        <p:spPr>
          <a:xfrm>
            <a:off x="263352" y="1556792"/>
            <a:ext cx="1080120" cy="352839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TICP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Coldbox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System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B1F29BAB-3792-D34C-B503-5A82EE5A4BBC}"/>
              </a:ext>
            </a:extLst>
          </p:cNvPr>
          <p:cNvSpPr/>
          <p:nvPr/>
        </p:nvSpPr>
        <p:spPr>
          <a:xfrm>
            <a:off x="263352" y="5128655"/>
            <a:ext cx="1080120" cy="101649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TICP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Compr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System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CD84609-B54E-8849-A34A-B4EC06FD3FF6}"/>
              </a:ext>
            </a:extLst>
          </p:cNvPr>
          <p:cNvCxnSpPr>
            <a:cxnSpLocks/>
            <a:stCxn id="32" idx="2"/>
          </p:cNvCxnSpPr>
          <p:nvPr/>
        </p:nvCxnSpPr>
        <p:spPr>
          <a:xfrm>
            <a:off x="803412" y="6145151"/>
            <a:ext cx="0" cy="24515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FF1C9239-F911-2F44-93FE-8CF393555D97}"/>
              </a:ext>
            </a:extLst>
          </p:cNvPr>
          <p:cNvSpPr/>
          <p:nvPr/>
        </p:nvSpPr>
        <p:spPr>
          <a:xfrm>
            <a:off x="6367366" y="4149080"/>
            <a:ext cx="5760440" cy="23878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Supplier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guarantees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or statements in proposal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 g/s ”constant level liquefaction” w/ LN2 pre-cooling (14 g/s) + 387 W@ &lt;40K supply </a:t>
            </a:r>
          </a:p>
          <a:p>
            <a:pPr marL="57150" marR="0" lvl="0" indent="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Results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Successful test of liquefier: 4.1 g/s + 387 W @ 37K (inlet) – 41K (outlet) and 500 mbar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dp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Acceptable ambient heater performance</a:t>
            </a:r>
          </a:p>
        </p:txBody>
      </p:sp>
    </p:spTree>
    <p:extLst>
      <p:ext uri="{BB962C8B-B14F-4D97-AF65-F5344CB8AC3E}">
        <p14:creationId xmlns:p14="http://schemas.microsoft.com/office/powerpoint/2010/main" val="227562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FE5EFC-A383-814F-B91A-8A6D94768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 du mode </a:t>
            </a:r>
            <a:r>
              <a:rPr lang="en-GB" dirty="0" err="1" smtClean="0"/>
              <a:t>cryomodule</a:t>
            </a:r>
            <a:r>
              <a:rPr lang="en-GB" dirty="0" smtClean="0"/>
              <a:t> </a:t>
            </a:r>
            <a:r>
              <a:rPr lang="en-GB" dirty="0" err="1" smtClean="0"/>
              <a:t>partie</a:t>
            </a:r>
            <a:r>
              <a:rPr lang="en-GB" dirty="0" smtClean="0"/>
              <a:t> </a:t>
            </a:r>
            <a:r>
              <a:rPr lang="en-GB" dirty="0" err="1" smtClean="0"/>
              <a:t>chaude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73E3B8-D28C-F44E-9070-3B9B154A9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1115BC-487E-4422-894C-CB7CD3E79223}" type="slidenum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GB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713A93-6F8B-6F44-999F-2C55C505704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Test set-up and results, warm part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CD918D-8D1D-1649-B5E5-C708C8BE4F77}"/>
              </a:ext>
            </a:extLst>
          </p:cNvPr>
          <p:cNvSpPr/>
          <p:nvPr/>
        </p:nvSpPr>
        <p:spPr>
          <a:xfrm>
            <a:off x="5303912" y="3932520"/>
            <a:ext cx="6096000" cy="2664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Supplier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guarantees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or statements in proposal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Sub-atmospheric vapour return 3.99 g/s @ &lt;27 mbar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57150" marR="0" lvl="0" indent="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Results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5.4 g/s PVPS flow @ 25 mbar (±0.1 mbar) and excellent control response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very smooth switching ON and OFF one pump train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17CAAB7-7E52-9343-967E-408A0F189E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556792"/>
            <a:ext cx="1872208" cy="29040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289130E-90C3-214C-B34C-2A8A87C7E5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4173" y="2854153"/>
            <a:ext cx="355600" cy="4191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BBA62C1-9F4C-454A-B1DA-18E5579FCA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994" y="4726376"/>
            <a:ext cx="3888432" cy="1707116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6582A01-2447-9C4E-A854-AA3D5AA025A8}"/>
              </a:ext>
            </a:extLst>
          </p:cNvPr>
          <p:cNvCxnSpPr>
            <a:cxnSpLocks/>
          </p:cNvCxnSpPr>
          <p:nvPr/>
        </p:nvCxnSpPr>
        <p:spPr>
          <a:xfrm>
            <a:off x="2207568" y="1844824"/>
            <a:ext cx="2360389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1EA8423-E49E-2C49-B15B-B0E0EFF67D9E}"/>
              </a:ext>
            </a:extLst>
          </p:cNvPr>
          <p:cNvCxnSpPr>
            <a:cxnSpLocks/>
          </p:cNvCxnSpPr>
          <p:nvPr/>
        </p:nvCxnSpPr>
        <p:spPr>
          <a:xfrm>
            <a:off x="4567957" y="3270078"/>
            <a:ext cx="0" cy="3399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B0A2F23-A55C-BB4B-ACB3-833A7C089978}"/>
              </a:ext>
            </a:extLst>
          </p:cNvPr>
          <p:cNvCxnSpPr>
            <a:cxnSpLocks/>
          </p:cNvCxnSpPr>
          <p:nvPr/>
        </p:nvCxnSpPr>
        <p:spPr>
          <a:xfrm>
            <a:off x="4567957" y="1844824"/>
            <a:ext cx="0" cy="100811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73DA30A-04D1-5B47-8825-0B802FCD49DD}"/>
              </a:ext>
            </a:extLst>
          </p:cNvPr>
          <p:cNvCxnSpPr>
            <a:cxnSpLocks/>
          </p:cNvCxnSpPr>
          <p:nvPr/>
        </p:nvCxnSpPr>
        <p:spPr>
          <a:xfrm>
            <a:off x="1487488" y="6404294"/>
            <a:ext cx="0" cy="26506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386EBF9-A8F0-564C-B9B6-C51F9BAC0E14}"/>
              </a:ext>
            </a:extLst>
          </p:cNvPr>
          <p:cNvCxnSpPr>
            <a:cxnSpLocks/>
          </p:cNvCxnSpPr>
          <p:nvPr/>
        </p:nvCxnSpPr>
        <p:spPr>
          <a:xfrm flipH="1">
            <a:off x="1487488" y="6669360"/>
            <a:ext cx="308047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B83A535-050B-2B4E-9DF5-CDACDBE3BAC8}"/>
              </a:ext>
            </a:extLst>
          </p:cNvPr>
          <p:cNvCxnSpPr>
            <a:cxnSpLocks/>
          </p:cNvCxnSpPr>
          <p:nvPr/>
        </p:nvCxnSpPr>
        <p:spPr>
          <a:xfrm>
            <a:off x="1746689" y="4435929"/>
            <a:ext cx="0" cy="30949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5EF9EFDE-0EA6-A74F-BF28-5AAECF19D5C7}"/>
              </a:ext>
            </a:extLst>
          </p:cNvPr>
          <p:cNvSpPr/>
          <p:nvPr/>
        </p:nvSpPr>
        <p:spPr>
          <a:xfrm>
            <a:off x="5303912" y="1472389"/>
            <a:ext cx="6096000" cy="2339102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" marR="0" lvl="0" indent="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Test set-up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Separate test of PVPS together with recycle compressor with bypass valve from downstream ORS to PVPS suction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On-line impurity measurement to detect impurity intake over time into the closed loop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1020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(1.2) </a:t>
            </a:r>
            <a:r>
              <a:rPr lang="en-GB" dirty="0" err="1" smtClean="0"/>
              <a:t>vue</a:t>
            </a:r>
            <a:r>
              <a:rPr lang="en-GB" dirty="0" smtClean="0"/>
              <a:t> </a:t>
            </a:r>
            <a:r>
              <a:rPr lang="en-GB" dirty="0" err="1" smtClean="0"/>
              <a:t>aérienne</a:t>
            </a:r>
            <a:r>
              <a:rPr lang="en-GB" dirty="0" smtClean="0"/>
              <a:t> </a:t>
            </a:r>
            <a:r>
              <a:rPr lang="en-GB" dirty="0" err="1" smtClean="0"/>
              <a:t>Août</a:t>
            </a:r>
            <a:r>
              <a:rPr lang="en-GB" dirty="0" smtClean="0"/>
              <a:t> 2019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1356" y="1467584"/>
            <a:ext cx="7992888" cy="532859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077200" y="6431060"/>
            <a:ext cx="2133600" cy="365125"/>
          </a:xfrm>
        </p:spPr>
        <p:txBody>
          <a:bodyPr/>
          <a:lstStyle/>
          <a:p>
            <a:fld id="{551115BC-487E-4422-894C-CB7CD3E79223}" type="slidenum">
              <a:rPr lang="sv-SE" smtClean="0"/>
              <a:t>4</a:t>
            </a:fld>
            <a:endParaRPr lang="sv-SE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744072" y="4871862"/>
            <a:ext cx="3672408" cy="1924314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dirty="0" err="1">
                <a:solidFill>
                  <a:schemeClr val="bg1"/>
                </a:solidFill>
              </a:rPr>
              <a:t>Bâtiment</a:t>
            </a:r>
            <a:r>
              <a:rPr lang="en-GB" sz="1800" b="1" dirty="0">
                <a:solidFill>
                  <a:schemeClr val="bg1"/>
                </a:solidFill>
              </a:rPr>
              <a:t> </a:t>
            </a:r>
            <a:r>
              <a:rPr lang="en-GB" sz="1800" b="1" dirty="0" err="1">
                <a:solidFill>
                  <a:schemeClr val="bg1"/>
                </a:solidFill>
              </a:rPr>
              <a:t>compresseurs</a:t>
            </a:r>
            <a:r>
              <a:rPr lang="en-GB" sz="1800" b="1" dirty="0">
                <a:solidFill>
                  <a:schemeClr val="bg1"/>
                </a:solidFill>
              </a:rPr>
              <a:t> </a:t>
            </a:r>
            <a:r>
              <a:rPr lang="en-GB" sz="1800" b="1" dirty="0" err="1">
                <a:solidFill>
                  <a:schemeClr val="bg1"/>
                </a:solidFill>
              </a:rPr>
              <a:t>Epurateur</a:t>
            </a:r>
            <a:r>
              <a:rPr lang="en-GB" sz="1800" b="1" dirty="0">
                <a:solidFill>
                  <a:schemeClr val="bg1"/>
                </a:solidFill>
              </a:rPr>
              <a:t> </a:t>
            </a:r>
            <a:r>
              <a:rPr lang="en-GB" sz="1800" b="1" dirty="0" err="1">
                <a:solidFill>
                  <a:schemeClr val="bg1"/>
                </a:solidFill>
              </a:rPr>
              <a:t>extérieur</a:t>
            </a:r>
            <a:endParaRPr lang="en-GB" sz="18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sz="1800" b="1" dirty="0" err="1">
                <a:solidFill>
                  <a:schemeClr val="bg1"/>
                </a:solidFill>
              </a:rPr>
              <a:t>Systéme</a:t>
            </a:r>
            <a:r>
              <a:rPr lang="en-GB" sz="1800" b="1" dirty="0">
                <a:solidFill>
                  <a:schemeClr val="bg1"/>
                </a:solidFill>
              </a:rPr>
              <a:t> de </a:t>
            </a:r>
            <a:r>
              <a:rPr lang="en-GB" sz="1800" b="1" dirty="0" err="1">
                <a:solidFill>
                  <a:schemeClr val="bg1"/>
                </a:solidFill>
              </a:rPr>
              <a:t>récupértion</a:t>
            </a:r>
            <a:endParaRPr lang="en-GB" sz="18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sz="1800" b="1" dirty="0" err="1">
                <a:solidFill>
                  <a:schemeClr val="bg1"/>
                </a:solidFill>
              </a:rPr>
              <a:t>Stockage</a:t>
            </a:r>
            <a:r>
              <a:rPr lang="en-GB" sz="1800" b="1" dirty="0">
                <a:solidFill>
                  <a:schemeClr val="bg1"/>
                </a:solidFill>
              </a:rPr>
              <a:t> helium pure 19x70m3 @</a:t>
            </a:r>
            <a:r>
              <a:rPr lang="en-GB" sz="1800" b="1" dirty="0" smtClean="0">
                <a:solidFill>
                  <a:schemeClr val="bg1"/>
                </a:solidFill>
              </a:rPr>
              <a:t>25bars</a:t>
            </a:r>
          </a:p>
          <a:p>
            <a:pPr marL="0" indent="0">
              <a:buNone/>
            </a:pPr>
            <a:r>
              <a:rPr lang="en-GB" sz="1800" b="1" dirty="0" smtClean="0">
                <a:solidFill>
                  <a:schemeClr val="bg1"/>
                </a:solidFill>
              </a:rPr>
              <a:t>Cadres </a:t>
            </a:r>
            <a:r>
              <a:rPr lang="en-GB" sz="1800" b="1" dirty="0" err="1" smtClean="0">
                <a:solidFill>
                  <a:schemeClr val="bg1"/>
                </a:solidFill>
              </a:rPr>
              <a:t>d’Ghe</a:t>
            </a:r>
            <a:r>
              <a:rPr lang="en-GB" sz="1800" b="1" dirty="0" smtClean="0">
                <a:solidFill>
                  <a:schemeClr val="bg1"/>
                </a:solidFill>
              </a:rPr>
              <a:t> impure</a:t>
            </a:r>
            <a:endParaRPr lang="en-GB" sz="18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GB" sz="18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7585235" y="2610586"/>
            <a:ext cx="2592288" cy="677092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en-GB" sz="1800" b="1" dirty="0">
                <a:solidFill>
                  <a:srgbClr val="FFFFFF"/>
                </a:solidFill>
              </a:rPr>
              <a:t>3 </a:t>
            </a:r>
            <a:r>
              <a:rPr lang="en-GB" sz="1800" b="1" dirty="0" err="1">
                <a:solidFill>
                  <a:srgbClr val="FFFFFF"/>
                </a:solidFill>
              </a:rPr>
              <a:t>boîtes</a:t>
            </a:r>
            <a:r>
              <a:rPr lang="en-GB" sz="1800" b="1" dirty="0">
                <a:solidFill>
                  <a:srgbClr val="FFFFFF"/>
                </a:solidFill>
              </a:rPr>
              <a:t> </a:t>
            </a:r>
            <a:r>
              <a:rPr lang="en-GB" sz="1800" b="1" dirty="0" err="1" smtClean="0">
                <a:solidFill>
                  <a:srgbClr val="FFFFFF"/>
                </a:solidFill>
              </a:rPr>
              <a:t>froides</a:t>
            </a:r>
            <a:r>
              <a:rPr lang="en-GB" sz="1800" b="1" dirty="0" smtClean="0">
                <a:solidFill>
                  <a:srgbClr val="FFFFFF"/>
                </a:solidFill>
              </a:rPr>
              <a:t> </a:t>
            </a:r>
            <a:r>
              <a:rPr lang="en-GB" sz="1800" b="1" dirty="0">
                <a:solidFill>
                  <a:srgbClr val="FFFFFF"/>
                </a:solidFill>
              </a:rPr>
              <a:t>+ station de </a:t>
            </a:r>
            <a:r>
              <a:rPr lang="en-GB" sz="1800" b="1" dirty="0" err="1">
                <a:solidFill>
                  <a:srgbClr val="FFFFFF"/>
                </a:solidFill>
              </a:rPr>
              <a:t>remplissage</a:t>
            </a:r>
            <a:endParaRPr lang="en-GB" sz="1800" b="1" dirty="0">
              <a:solidFill>
                <a:srgbClr val="FFFFFF"/>
              </a:solidFill>
            </a:endParaRPr>
          </a:p>
        </p:txBody>
      </p:sp>
      <p:cxnSp>
        <p:nvCxnSpPr>
          <p:cNvPr id="12" name="Straight Arrow Connector 11"/>
          <p:cNvCxnSpPr>
            <a:stCxn id="7" idx="0"/>
          </p:cNvCxnSpPr>
          <p:nvPr/>
        </p:nvCxnSpPr>
        <p:spPr>
          <a:xfrm flipH="1" flipV="1">
            <a:off x="7824194" y="4583822"/>
            <a:ext cx="756082" cy="28804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5443987" y="4170917"/>
            <a:ext cx="1808099" cy="1377569"/>
          </a:xfrm>
          <a:prstGeom prst="straightConnector1">
            <a:avLst/>
          </a:prstGeom>
          <a:ln>
            <a:solidFill>
              <a:schemeClr val="bg1"/>
            </a:solidFill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Content Placeholder 2"/>
          <p:cNvSpPr txBox="1">
            <a:spLocks/>
          </p:cNvSpPr>
          <p:nvPr/>
        </p:nvSpPr>
        <p:spPr>
          <a:xfrm rot="19114886">
            <a:off x="5640553" y="4691197"/>
            <a:ext cx="792088" cy="435531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dirty="0">
                <a:solidFill>
                  <a:schemeClr val="bg1"/>
                </a:solidFill>
              </a:rPr>
              <a:t>600m</a:t>
            </a:r>
          </a:p>
        </p:txBody>
      </p:sp>
      <p:cxnSp>
        <p:nvCxnSpPr>
          <p:cNvPr id="23" name="Straight Arrow Connector 22"/>
          <p:cNvCxnSpPr>
            <a:stCxn id="11" idx="2"/>
          </p:cNvCxnSpPr>
          <p:nvPr/>
        </p:nvCxnSpPr>
        <p:spPr>
          <a:xfrm flipH="1">
            <a:off x="7440237" y="3287688"/>
            <a:ext cx="1441151" cy="1120473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3465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568" y="1510930"/>
            <a:ext cx="7848872" cy="523258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(1.2) </a:t>
            </a:r>
            <a:r>
              <a:rPr lang="en-GB" dirty="0" err="1" smtClean="0"/>
              <a:t>vue</a:t>
            </a:r>
            <a:r>
              <a:rPr lang="en-GB" dirty="0" smtClean="0"/>
              <a:t> </a:t>
            </a:r>
            <a:r>
              <a:rPr lang="en-GB" dirty="0" err="1" smtClean="0"/>
              <a:t>aérienne</a:t>
            </a:r>
            <a:r>
              <a:rPr lang="en-GB" dirty="0" smtClean="0"/>
              <a:t> </a:t>
            </a:r>
            <a:r>
              <a:rPr lang="en-GB" dirty="0" err="1" smtClean="0"/>
              <a:t>Août</a:t>
            </a:r>
            <a:r>
              <a:rPr lang="en-GB" dirty="0" smtClean="0"/>
              <a:t> 2019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5</a:t>
            </a:fld>
            <a:endParaRPr lang="sv-SE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6781056" y="3449944"/>
            <a:ext cx="2592288" cy="555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en-GB" sz="2000" b="1" dirty="0">
                <a:solidFill>
                  <a:schemeClr val="bg1"/>
                </a:solidFill>
              </a:rPr>
              <a:t>la </a:t>
            </a:r>
            <a:r>
              <a:rPr lang="en-GB" sz="2000" b="1" dirty="0" err="1">
                <a:solidFill>
                  <a:schemeClr val="bg1"/>
                </a:solidFill>
              </a:rPr>
              <a:t>cible</a:t>
            </a:r>
            <a:r>
              <a:rPr lang="en-GB" sz="2000" b="1" dirty="0">
                <a:solidFill>
                  <a:schemeClr val="bg1"/>
                </a:solidFill>
              </a:rPr>
              <a:t> </a:t>
            </a:r>
            <a:r>
              <a:rPr lang="en-GB" sz="2000" b="1" dirty="0" err="1">
                <a:solidFill>
                  <a:schemeClr val="bg1"/>
                </a:solidFill>
              </a:rPr>
              <a:t>en</a:t>
            </a:r>
            <a:r>
              <a:rPr lang="en-GB" sz="2000" b="1" dirty="0">
                <a:solidFill>
                  <a:schemeClr val="bg1"/>
                </a:solidFill>
              </a:rPr>
              <a:t> </a:t>
            </a:r>
            <a:r>
              <a:rPr lang="en-GB" sz="2000" b="1" dirty="0" err="1">
                <a:solidFill>
                  <a:schemeClr val="bg1"/>
                </a:solidFill>
              </a:rPr>
              <a:t>tungstène</a:t>
            </a:r>
            <a:endParaRPr lang="en-GB" sz="2000" b="1" dirty="0">
              <a:solidFill>
                <a:schemeClr val="bg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6302170" y="3645034"/>
            <a:ext cx="478895" cy="215255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879976" y="1988840"/>
            <a:ext cx="72008" cy="1440160"/>
          </a:xfrm>
          <a:prstGeom prst="straightConnector1">
            <a:avLst/>
          </a:prstGeom>
          <a:ln>
            <a:solidFill>
              <a:schemeClr val="bg1"/>
            </a:solidFill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Content Placeholder 2"/>
          <p:cNvSpPr txBox="1">
            <a:spLocks/>
          </p:cNvSpPr>
          <p:nvPr/>
        </p:nvSpPr>
        <p:spPr>
          <a:xfrm rot="15982668">
            <a:off x="5656295" y="2441405"/>
            <a:ext cx="792088" cy="435531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dirty="0">
                <a:solidFill>
                  <a:schemeClr val="bg1"/>
                </a:solidFill>
              </a:rPr>
              <a:t>600m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578" y="1510929"/>
            <a:ext cx="7901949" cy="5267967"/>
          </a:xfrm>
          <a:prstGeom prst="rect">
            <a:avLst/>
          </a:prstGeom>
        </p:spPr>
      </p:pic>
      <p:sp>
        <p:nvSpPr>
          <p:cNvPr id="33" name="Content Placeholder 2"/>
          <p:cNvSpPr txBox="1">
            <a:spLocks/>
          </p:cNvSpPr>
          <p:nvPr/>
        </p:nvSpPr>
        <p:spPr>
          <a:xfrm>
            <a:off x="2222911" y="2408489"/>
            <a:ext cx="2736304" cy="501363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dirty="0" err="1">
                <a:solidFill>
                  <a:schemeClr val="bg1"/>
                </a:solidFill>
              </a:rPr>
              <a:t>Bâtiment</a:t>
            </a:r>
            <a:r>
              <a:rPr lang="en-GB" sz="2000" b="1" dirty="0">
                <a:solidFill>
                  <a:schemeClr val="bg1"/>
                </a:solidFill>
              </a:rPr>
              <a:t> </a:t>
            </a:r>
            <a:r>
              <a:rPr lang="en-GB" sz="2000" b="1" dirty="0" err="1">
                <a:solidFill>
                  <a:schemeClr val="bg1"/>
                </a:solidFill>
              </a:rPr>
              <a:t>compresseurs</a:t>
            </a:r>
            <a:r>
              <a:rPr lang="en-GB" sz="2000" b="1" dirty="0">
                <a:solidFill>
                  <a:schemeClr val="bg1"/>
                </a:solidFill>
              </a:rPr>
              <a:t> 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4705193" y="2198806"/>
            <a:ext cx="816785" cy="775244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Content Placeholder 2"/>
          <p:cNvSpPr txBox="1">
            <a:spLocks/>
          </p:cNvSpPr>
          <p:nvPr/>
        </p:nvSpPr>
        <p:spPr>
          <a:xfrm>
            <a:off x="2504287" y="1784811"/>
            <a:ext cx="2736304" cy="501363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dirty="0" err="1">
                <a:solidFill>
                  <a:schemeClr val="bg1"/>
                </a:solidFill>
              </a:rPr>
              <a:t>Bâtiment</a:t>
            </a:r>
            <a:r>
              <a:rPr lang="en-GB" sz="2000" b="1" dirty="0">
                <a:solidFill>
                  <a:schemeClr val="bg1"/>
                </a:solidFill>
              </a:rPr>
              <a:t> </a:t>
            </a:r>
            <a:r>
              <a:rPr lang="en-GB" sz="2000" b="1" dirty="0" smtClean="0">
                <a:solidFill>
                  <a:schemeClr val="bg1"/>
                </a:solidFill>
              </a:rPr>
              <a:t>des </a:t>
            </a:r>
            <a:r>
              <a:rPr lang="en-GB" sz="2000" b="1" dirty="0" err="1" smtClean="0">
                <a:solidFill>
                  <a:schemeClr val="bg1"/>
                </a:solidFill>
              </a:rPr>
              <a:t>boites</a:t>
            </a:r>
            <a:r>
              <a:rPr lang="en-GB" sz="2000" b="1" dirty="0" smtClean="0">
                <a:solidFill>
                  <a:schemeClr val="bg1"/>
                </a:solidFill>
              </a:rPr>
              <a:t> </a:t>
            </a:r>
            <a:r>
              <a:rPr lang="en-GB" sz="2000" b="1" dirty="0" err="1">
                <a:solidFill>
                  <a:schemeClr val="bg1"/>
                </a:solidFill>
              </a:rPr>
              <a:t>froides</a:t>
            </a:r>
            <a:endParaRPr lang="en-GB" sz="2000" b="1" dirty="0">
              <a:solidFill>
                <a:schemeClr val="bg1"/>
              </a:solidFill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3593056" y="2842442"/>
            <a:ext cx="1112137" cy="22573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9335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9" grpId="0"/>
      <p:bldP spid="19" grpId="1"/>
      <p:bldP spid="33" grpId="0"/>
      <p:bldP spid="33" grpId="1"/>
      <p:bldP spid="37" grpId="0"/>
      <p:bldP spid="37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Rectangle 185"/>
          <p:cNvSpPr/>
          <p:nvPr/>
        </p:nvSpPr>
        <p:spPr>
          <a:xfrm>
            <a:off x="6096001" y="1809757"/>
            <a:ext cx="1225748" cy="2987403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51"/>
          </a:p>
        </p:txBody>
      </p:sp>
      <p:sp>
        <p:nvSpPr>
          <p:cNvPr id="215" name="Rectangle 214"/>
          <p:cNvSpPr/>
          <p:nvPr/>
        </p:nvSpPr>
        <p:spPr>
          <a:xfrm>
            <a:off x="4151793" y="1811877"/>
            <a:ext cx="1952683" cy="623507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51"/>
          </a:p>
        </p:txBody>
      </p:sp>
      <p:sp>
        <p:nvSpPr>
          <p:cNvPr id="207" name="Shape 79"/>
          <p:cNvSpPr/>
          <p:nvPr/>
        </p:nvSpPr>
        <p:spPr>
          <a:xfrm flipH="1">
            <a:off x="1897820" y="2973444"/>
            <a:ext cx="5290065" cy="1664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839416" y="1814120"/>
            <a:ext cx="1234479" cy="597271"/>
            <a:chOff x="457200" y="1607592"/>
            <a:chExt cx="1234479" cy="597271"/>
          </a:xfrm>
        </p:grpSpPr>
        <p:sp>
          <p:nvSpPr>
            <p:cNvPr id="10" name="Shape 39"/>
            <p:cNvSpPr/>
            <p:nvPr/>
          </p:nvSpPr>
          <p:spPr>
            <a:xfrm>
              <a:off x="457200" y="1607592"/>
              <a:ext cx="1234479" cy="597271"/>
            </a:xfrm>
            <a:prstGeom prst="rect">
              <a:avLst/>
            </a:prstGeom>
            <a:solidFill>
              <a:srgbClr val="0094CA"/>
            </a:solidFill>
            <a:ln w="12700">
              <a:solidFill>
                <a:srgbClr val="0094CA"/>
              </a:solidFill>
              <a:miter lim="400000"/>
            </a:ln>
          </p:spPr>
          <p:txBody>
            <a:bodyPr lIns="0" tIns="0" rIns="0" bIns="0" anchor="ctr" anchorCtr="0"/>
            <a:lstStyle/>
            <a:p>
              <a:pPr algn="ctr">
                <a:tabLst>
                  <a:tab pos="838179" algn="l"/>
                </a:tabLst>
                <a:defRPr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100">
                <a:latin typeface="+mj-lt"/>
              </a:endParaRPr>
            </a:p>
          </p:txBody>
        </p:sp>
        <p:sp>
          <p:nvSpPr>
            <p:cNvPr id="11" name="Shape 40"/>
            <p:cNvSpPr/>
            <p:nvPr/>
          </p:nvSpPr>
          <p:spPr>
            <a:xfrm>
              <a:off x="611560" y="1728906"/>
              <a:ext cx="925760" cy="35907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anchor="ctr" anchorCtr="0">
              <a:spAutoFit/>
            </a:bodyPr>
            <a:lstStyle>
              <a:lvl1pPr>
                <a:lnSpc>
                  <a:spcPts val="1400"/>
                </a:lnSpc>
                <a:tabLst>
                  <a:tab pos="457200" algn="l"/>
                  <a:tab pos="1371600" algn="l"/>
                </a:tabLst>
                <a:defRPr sz="12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 algn="ctr">
                <a:defRPr sz="1800"/>
              </a:pPr>
              <a:r>
                <a:rPr lang="en-US" sz="1100" dirty="0" err="1">
                  <a:latin typeface="+mj-lt"/>
                  <a:cs typeface="Calibri"/>
                </a:rPr>
                <a:t>Stockage</a:t>
              </a:r>
              <a:r>
                <a:rPr lang="en-US" sz="1100" dirty="0">
                  <a:latin typeface="+mj-lt"/>
                  <a:cs typeface="Calibri"/>
                </a:rPr>
                <a:t> </a:t>
              </a:r>
              <a:r>
                <a:rPr lang="en-US" sz="1100" dirty="0" err="1">
                  <a:latin typeface="+mj-lt"/>
                  <a:cs typeface="Calibri"/>
                </a:rPr>
                <a:t>d’helium</a:t>
              </a:r>
              <a:r>
                <a:rPr lang="en-US" sz="1100" dirty="0">
                  <a:latin typeface="+mj-lt"/>
                  <a:cs typeface="Calibri"/>
                </a:rPr>
                <a:t> pure</a:t>
              </a:r>
            </a:p>
          </p:txBody>
        </p:sp>
      </p:grpSp>
      <p:sp>
        <p:nvSpPr>
          <p:cNvPr id="15" name="Shape 77"/>
          <p:cNvSpPr/>
          <p:nvPr/>
        </p:nvSpPr>
        <p:spPr>
          <a:xfrm flipV="1">
            <a:off x="1209789" y="2125011"/>
            <a:ext cx="0" cy="70356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16" name="Shape 78"/>
          <p:cNvSpPr/>
          <p:nvPr/>
        </p:nvSpPr>
        <p:spPr>
          <a:xfrm>
            <a:off x="1160468" y="2692125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0" y="0"/>
                </a:lnTo>
                <a:cubicBezTo>
                  <a:pt x="3580" y="7178"/>
                  <a:pt x="17978" y="7178"/>
                  <a:pt x="2160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latin typeface="+mj-lt"/>
            </a:endParaRPr>
          </a:p>
        </p:txBody>
      </p:sp>
      <p:sp>
        <p:nvSpPr>
          <p:cNvPr id="17" name="Shape 79"/>
          <p:cNvSpPr/>
          <p:nvPr/>
        </p:nvSpPr>
        <p:spPr>
          <a:xfrm>
            <a:off x="1897821" y="2406693"/>
            <a:ext cx="0" cy="271512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18" name="Shape 80"/>
          <p:cNvSpPr/>
          <p:nvPr/>
        </p:nvSpPr>
        <p:spPr>
          <a:xfrm>
            <a:off x="1160468" y="2421821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cubicBezTo>
                  <a:pt x="17968" y="14383"/>
                  <a:pt x="3569" y="14383"/>
                  <a:pt x="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latin typeface="+mj-lt"/>
            </a:endParaRPr>
          </a:p>
        </p:txBody>
      </p:sp>
      <p:sp>
        <p:nvSpPr>
          <p:cNvPr id="19" name="Shape 81"/>
          <p:cNvSpPr/>
          <p:nvPr/>
        </p:nvSpPr>
        <p:spPr>
          <a:xfrm flipV="1">
            <a:off x="4483224" y="2406693"/>
            <a:ext cx="0" cy="199504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20" name="Shape 82"/>
          <p:cNvSpPr/>
          <p:nvPr/>
        </p:nvSpPr>
        <p:spPr>
          <a:xfrm>
            <a:off x="4432434" y="2549326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0" y="0"/>
                </a:lnTo>
                <a:cubicBezTo>
                  <a:pt x="3538" y="7178"/>
                  <a:pt x="17936" y="7178"/>
                  <a:pt x="2160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latin typeface="+mj-lt"/>
            </a:endParaRPr>
          </a:p>
        </p:txBody>
      </p:sp>
      <p:sp>
        <p:nvSpPr>
          <p:cNvPr id="22" name="Shape 83"/>
          <p:cNvSpPr/>
          <p:nvPr/>
        </p:nvSpPr>
        <p:spPr>
          <a:xfrm flipV="1">
            <a:off x="1886585" y="2657440"/>
            <a:ext cx="8519542" cy="139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23" name="Shape 85"/>
          <p:cNvSpPr/>
          <p:nvPr/>
        </p:nvSpPr>
        <p:spPr>
          <a:xfrm flipV="1">
            <a:off x="1440621" y="2828571"/>
            <a:ext cx="0" cy="66804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24" name="Shape 86"/>
          <p:cNvSpPr/>
          <p:nvPr/>
        </p:nvSpPr>
        <p:spPr>
          <a:xfrm>
            <a:off x="1389831" y="3188621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0" y="0"/>
                </a:lnTo>
                <a:cubicBezTo>
                  <a:pt x="3580" y="7163"/>
                  <a:pt x="17978" y="7163"/>
                  <a:pt x="2160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latin typeface="+mj-lt"/>
            </a:endParaRPr>
          </a:p>
        </p:txBody>
      </p:sp>
      <p:sp>
        <p:nvSpPr>
          <p:cNvPr id="29" name="Shape 106"/>
          <p:cNvSpPr/>
          <p:nvPr/>
        </p:nvSpPr>
        <p:spPr>
          <a:xfrm>
            <a:off x="6489834" y="3188621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0" y="0"/>
                </a:lnTo>
                <a:cubicBezTo>
                  <a:pt x="3490" y="7163"/>
                  <a:pt x="17889" y="7163"/>
                  <a:pt x="2160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latin typeface="+mj-lt"/>
            </a:endParaRPr>
          </a:p>
        </p:txBody>
      </p:sp>
      <p:sp>
        <p:nvSpPr>
          <p:cNvPr id="30" name="Shape 107"/>
          <p:cNvSpPr/>
          <p:nvPr/>
        </p:nvSpPr>
        <p:spPr>
          <a:xfrm>
            <a:off x="6997824" y="3039411"/>
            <a:ext cx="0" cy="45720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31" name="Shape 108"/>
          <p:cNvSpPr/>
          <p:nvPr/>
        </p:nvSpPr>
        <p:spPr>
          <a:xfrm>
            <a:off x="6947034" y="2977130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cubicBezTo>
                  <a:pt x="17878" y="14368"/>
                  <a:pt x="3480" y="14368"/>
                  <a:pt x="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latin typeface="+mj-lt"/>
            </a:endParaRPr>
          </a:p>
        </p:txBody>
      </p:sp>
      <p:sp>
        <p:nvSpPr>
          <p:cNvPr id="32" name="Shape 118"/>
          <p:cNvSpPr/>
          <p:nvPr/>
        </p:nvSpPr>
        <p:spPr>
          <a:xfrm>
            <a:off x="8343304" y="4093900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0" y="0"/>
                </a:lnTo>
                <a:cubicBezTo>
                  <a:pt x="3448" y="7129"/>
                  <a:pt x="17847" y="7129"/>
                  <a:pt x="2160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 dirty="0">
              <a:latin typeface="+mj-lt"/>
            </a:endParaRPr>
          </a:p>
        </p:txBody>
      </p:sp>
      <p:sp>
        <p:nvSpPr>
          <p:cNvPr id="33" name="Shape 120"/>
          <p:cNvSpPr/>
          <p:nvPr/>
        </p:nvSpPr>
        <p:spPr>
          <a:xfrm>
            <a:off x="8457689" y="4830958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cubicBezTo>
                  <a:pt x="17836" y="14333"/>
                  <a:pt x="3438" y="14333"/>
                  <a:pt x="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 dirty="0">
              <a:latin typeface="+mj-lt"/>
            </a:endParaRPr>
          </a:p>
        </p:txBody>
      </p:sp>
      <p:sp>
        <p:nvSpPr>
          <p:cNvPr id="34" name="Shape 121"/>
          <p:cNvSpPr/>
          <p:nvPr/>
        </p:nvSpPr>
        <p:spPr>
          <a:xfrm flipV="1">
            <a:off x="8622984" y="3589885"/>
            <a:ext cx="0" cy="698335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35" name="Shape 122"/>
          <p:cNvSpPr/>
          <p:nvPr/>
        </p:nvSpPr>
        <p:spPr>
          <a:xfrm>
            <a:off x="8576389" y="4093901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0" y="0"/>
                </a:lnTo>
                <a:cubicBezTo>
                  <a:pt x="3438" y="7144"/>
                  <a:pt x="17836" y="7144"/>
                  <a:pt x="2160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 dirty="0">
              <a:latin typeface="+mj-lt"/>
            </a:endParaRPr>
          </a:p>
        </p:txBody>
      </p:sp>
      <p:sp>
        <p:nvSpPr>
          <p:cNvPr id="36" name="Shape 123"/>
          <p:cNvSpPr/>
          <p:nvPr/>
        </p:nvSpPr>
        <p:spPr>
          <a:xfrm flipV="1">
            <a:off x="8389903" y="3793084"/>
            <a:ext cx="0" cy="432131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37" name="Shape 124"/>
          <p:cNvSpPr/>
          <p:nvPr/>
        </p:nvSpPr>
        <p:spPr>
          <a:xfrm flipV="1">
            <a:off x="5807969" y="5731953"/>
            <a:ext cx="288156" cy="5559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38" name="Shape 126"/>
          <p:cNvSpPr/>
          <p:nvPr/>
        </p:nvSpPr>
        <p:spPr>
          <a:xfrm>
            <a:off x="5761370" y="2979873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cubicBezTo>
                  <a:pt x="17862" y="14368"/>
                  <a:pt x="3464" y="14368"/>
                  <a:pt x="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latin typeface="+mj-lt"/>
            </a:endParaRPr>
          </a:p>
        </p:txBody>
      </p:sp>
      <p:sp>
        <p:nvSpPr>
          <p:cNvPr id="39" name="Shape 149"/>
          <p:cNvSpPr/>
          <p:nvPr/>
        </p:nvSpPr>
        <p:spPr>
          <a:xfrm flipV="1">
            <a:off x="10118095" y="3433119"/>
            <a:ext cx="0" cy="288032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40" name="Shape 150"/>
          <p:cNvSpPr/>
          <p:nvPr/>
        </p:nvSpPr>
        <p:spPr>
          <a:xfrm>
            <a:off x="10071497" y="3573026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0" y="0"/>
                </a:lnTo>
                <a:cubicBezTo>
                  <a:pt x="3395" y="7163"/>
                  <a:pt x="17794" y="7163"/>
                  <a:pt x="2160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latin typeface="+mj-lt"/>
            </a:endParaRPr>
          </a:p>
        </p:txBody>
      </p:sp>
      <p:sp>
        <p:nvSpPr>
          <p:cNvPr id="41" name="Shape 152"/>
          <p:cNvSpPr/>
          <p:nvPr/>
        </p:nvSpPr>
        <p:spPr>
          <a:xfrm>
            <a:off x="10792774" y="3524614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cubicBezTo>
                  <a:pt x="17784" y="14368"/>
                  <a:pt x="3385" y="14368"/>
                  <a:pt x="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latin typeface="+mj-lt"/>
            </a:endParaRPr>
          </a:p>
        </p:txBody>
      </p:sp>
      <p:sp>
        <p:nvSpPr>
          <p:cNvPr id="42" name="Shape 157"/>
          <p:cNvSpPr/>
          <p:nvPr/>
        </p:nvSpPr>
        <p:spPr>
          <a:xfrm flipH="1" flipV="1">
            <a:off x="5375920" y="4297225"/>
            <a:ext cx="685800" cy="127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43" name="Shape 158"/>
          <p:cNvSpPr/>
          <p:nvPr/>
        </p:nvSpPr>
        <p:spPr>
          <a:xfrm>
            <a:off x="5964694" y="4256359"/>
            <a:ext cx="128889" cy="938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0" y="21600"/>
                </a:lnTo>
                <a:cubicBezTo>
                  <a:pt x="7129" y="17915"/>
                  <a:pt x="7129" y="3517"/>
                  <a:pt x="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latin typeface="+mj-lt"/>
            </a:endParaRPr>
          </a:p>
        </p:txBody>
      </p:sp>
      <p:sp>
        <p:nvSpPr>
          <p:cNvPr id="44" name="Shape 159"/>
          <p:cNvSpPr/>
          <p:nvPr/>
        </p:nvSpPr>
        <p:spPr>
          <a:xfrm flipV="1">
            <a:off x="5375920" y="3937175"/>
            <a:ext cx="0" cy="36004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4178308" y="1837278"/>
            <a:ext cx="1229131" cy="575733"/>
            <a:chOff x="2339752" y="2852936"/>
            <a:chExt cx="1234479" cy="564089"/>
          </a:xfrm>
        </p:grpSpPr>
        <p:sp>
          <p:nvSpPr>
            <p:cNvPr id="46" name="Shape 39"/>
            <p:cNvSpPr/>
            <p:nvPr/>
          </p:nvSpPr>
          <p:spPr>
            <a:xfrm>
              <a:off x="2339752" y="2852936"/>
              <a:ext cx="1234479" cy="564089"/>
            </a:xfrm>
            <a:prstGeom prst="rect">
              <a:avLst/>
            </a:prstGeom>
            <a:solidFill>
              <a:srgbClr val="0094CA"/>
            </a:solidFill>
            <a:ln w="12700">
              <a:solidFill>
                <a:srgbClr val="0094CA"/>
              </a:solidFill>
              <a:miter lim="400000"/>
            </a:ln>
          </p:spPr>
          <p:txBody>
            <a:bodyPr lIns="0" tIns="0" rIns="0" bIns="0" anchor="ctr" anchorCtr="0"/>
            <a:lstStyle/>
            <a:p>
              <a:pPr algn="ctr">
                <a:tabLst>
                  <a:tab pos="838179" algn="l"/>
                </a:tabLst>
                <a:defRPr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100" dirty="0">
                <a:latin typeface="+mj-lt"/>
              </a:endParaRPr>
            </a:p>
          </p:txBody>
        </p:sp>
        <p:sp>
          <p:nvSpPr>
            <p:cNvPr id="47" name="Shape 40"/>
            <p:cNvSpPr/>
            <p:nvPr/>
          </p:nvSpPr>
          <p:spPr>
            <a:xfrm>
              <a:off x="2445583" y="2979504"/>
              <a:ext cx="1008112" cy="34433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anchor="ctr" anchorCtr="0">
              <a:spAutoFit/>
            </a:bodyPr>
            <a:lstStyle>
              <a:lvl1pPr>
                <a:lnSpc>
                  <a:spcPts val="1400"/>
                </a:lnSpc>
                <a:tabLst>
                  <a:tab pos="457200" algn="l"/>
                  <a:tab pos="1371600" algn="l"/>
                </a:tabLst>
                <a:defRPr sz="12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 algn="ctr">
                <a:defRPr sz="1800"/>
              </a:pPr>
              <a:r>
                <a:rPr lang="en-US" sz="1100" dirty="0" err="1" smtClean="0">
                  <a:latin typeface="+mj-lt"/>
                  <a:cs typeface="Calibri"/>
                </a:rPr>
                <a:t>Epurateur</a:t>
              </a:r>
              <a:r>
                <a:rPr lang="en-US" sz="1100" dirty="0" smtClean="0">
                  <a:latin typeface="+mj-lt"/>
                  <a:cs typeface="Calibri"/>
                </a:rPr>
                <a:t> </a:t>
              </a:r>
              <a:r>
                <a:rPr lang="en-US" sz="1100" dirty="0" err="1" smtClean="0">
                  <a:latin typeface="+mj-lt"/>
                  <a:cs typeface="Calibri"/>
                </a:rPr>
                <a:t>extérieur</a:t>
              </a:r>
              <a:endParaRPr sz="1100" dirty="0">
                <a:latin typeface="+mj-lt"/>
                <a:cs typeface="Calibri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074843" y="1832718"/>
            <a:ext cx="1219159" cy="576059"/>
            <a:chOff x="2195736" y="2875368"/>
            <a:chExt cx="1296144" cy="605554"/>
          </a:xfrm>
        </p:grpSpPr>
        <p:sp>
          <p:nvSpPr>
            <p:cNvPr id="49" name="Shape 39"/>
            <p:cNvSpPr/>
            <p:nvPr/>
          </p:nvSpPr>
          <p:spPr>
            <a:xfrm>
              <a:off x="2195736" y="2883651"/>
              <a:ext cx="1296144" cy="597271"/>
            </a:xfrm>
            <a:prstGeom prst="rect">
              <a:avLst/>
            </a:prstGeom>
            <a:solidFill>
              <a:srgbClr val="0094CA"/>
            </a:solidFill>
            <a:ln w="12700">
              <a:solidFill>
                <a:srgbClr val="0094CA"/>
              </a:solidFill>
              <a:miter lim="400000"/>
            </a:ln>
          </p:spPr>
          <p:txBody>
            <a:bodyPr lIns="0" tIns="0" rIns="0" bIns="0" anchor="ctr" anchorCtr="0"/>
            <a:lstStyle/>
            <a:p>
              <a:pPr algn="ctr">
                <a:tabLst>
                  <a:tab pos="838179" algn="l"/>
                </a:tabLst>
                <a:defRPr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100" dirty="0">
                <a:latin typeface="+mj-lt"/>
              </a:endParaRPr>
            </a:p>
          </p:txBody>
        </p:sp>
        <p:sp>
          <p:nvSpPr>
            <p:cNvPr id="50" name="Shape 40"/>
            <p:cNvSpPr/>
            <p:nvPr/>
          </p:nvSpPr>
          <p:spPr>
            <a:xfrm>
              <a:off x="2411760" y="2875368"/>
              <a:ext cx="1008112" cy="56618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anchor="ctr" anchorCtr="0">
              <a:spAutoFit/>
            </a:bodyPr>
            <a:lstStyle>
              <a:lvl1pPr>
                <a:lnSpc>
                  <a:spcPts val="1400"/>
                </a:lnSpc>
                <a:tabLst>
                  <a:tab pos="457200" algn="l"/>
                  <a:tab pos="1371600" algn="l"/>
                </a:tabLst>
                <a:defRPr sz="12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 algn="ctr">
                <a:defRPr sz="1800"/>
              </a:pPr>
              <a:r>
                <a:rPr lang="en-US" sz="1100" dirty="0" err="1" smtClean="0">
                  <a:latin typeface="+mj-lt"/>
                  <a:cs typeface="Calibri"/>
                </a:rPr>
                <a:t>Système</a:t>
              </a:r>
              <a:r>
                <a:rPr lang="en-US" sz="1100" dirty="0" smtClean="0">
                  <a:latin typeface="+mj-lt"/>
                  <a:cs typeface="Calibri"/>
                </a:rPr>
                <a:t> de </a:t>
              </a:r>
              <a:r>
                <a:rPr lang="en-US" sz="1100" dirty="0" err="1" smtClean="0">
                  <a:latin typeface="+mj-lt"/>
                  <a:cs typeface="Calibri"/>
                </a:rPr>
                <a:t>récuparation</a:t>
              </a:r>
              <a:r>
                <a:rPr lang="en-US" sz="1100" dirty="0" smtClean="0">
                  <a:latin typeface="+mj-lt"/>
                  <a:cs typeface="Calibri"/>
                </a:rPr>
                <a:t> </a:t>
              </a:r>
              <a:r>
                <a:rPr lang="en-US" sz="1100" dirty="0" err="1" smtClean="0">
                  <a:latin typeface="+mj-lt"/>
                  <a:cs typeface="Calibri"/>
                </a:rPr>
                <a:t>d’GHe</a:t>
              </a:r>
              <a:endParaRPr sz="1100" dirty="0">
                <a:latin typeface="+mj-lt"/>
                <a:cs typeface="Calibri"/>
              </a:endParaRPr>
            </a:p>
          </p:txBody>
        </p:sp>
      </p:grpSp>
      <p:sp>
        <p:nvSpPr>
          <p:cNvPr id="56" name="Shape 84"/>
          <p:cNvSpPr/>
          <p:nvPr/>
        </p:nvSpPr>
        <p:spPr>
          <a:xfrm>
            <a:off x="7131638" y="2408530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cubicBezTo>
                  <a:pt x="17926" y="14383"/>
                  <a:pt x="3527" y="14383"/>
                  <a:pt x="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latin typeface="+mj-lt"/>
            </a:endParaRPr>
          </a:p>
        </p:txBody>
      </p:sp>
      <p:sp>
        <p:nvSpPr>
          <p:cNvPr id="57" name="Shape 79"/>
          <p:cNvSpPr/>
          <p:nvPr/>
        </p:nvSpPr>
        <p:spPr>
          <a:xfrm flipH="1" flipV="1">
            <a:off x="1201199" y="2798402"/>
            <a:ext cx="5342608" cy="30169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59" name="Shape 80"/>
          <p:cNvSpPr/>
          <p:nvPr/>
        </p:nvSpPr>
        <p:spPr>
          <a:xfrm>
            <a:off x="1391611" y="2828581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cubicBezTo>
                  <a:pt x="17968" y="14383"/>
                  <a:pt x="3569" y="14383"/>
                  <a:pt x="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latin typeface="+mj-lt"/>
            </a:endParaRPr>
          </a:p>
        </p:txBody>
      </p:sp>
      <p:sp>
        <p:nvSpPr>
          <p:cNvPr id="60" name="Shape 80"/>
          <p:cNvSpPr/>
          <p:nvPr/>
        </p:nvSpPr>
        <p:spPr>
          <a:xfrm>
            <a:off x="6492139" y="2824658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cubicBezTo>
                  <a:pt x="17968" y="14383"/>
                  <a:pt x="3569" y="14383"/>
                  <a:pt x="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latin typeface="+mj-lt"/>
            </a:endParaRPr>
          </a:p>
        </p:txBody>
      </p:sp>
      <p:grpSp>
        <p:nvGrpSpPr>
          <p:cNvPr id="61" name="Group 60"/>
          <p:cNvGrpSpPr/>
          <p:nvPr/>
        </p:nvGrpSpPr>
        <p:grpSpPr>
          <a:xfrm>
            <a:off x="849759" y="3357002"/>
            <a:ext cx="1234479" cy="597271"/>
            <a:chOff x="457200" y="1631146"/>
            <a:chExt cx="1234479" cy="597271"/>
          </a:xfrm>
        </p:grpSpPr>
        <p:sp>
          <p:nvSpPr>
            <p:cNvPr id="62" name="Shape 39"/>
            <p:cNvSpPr/>
            <p:nvPr/>
          </p:nvSpPr>
          <p:spPr>
            <a:xfrm>
              <a:off x="457200" y="1631146"/>
              <a:ext cx="1234479" cy="597271"/>
            </a:xfrm>
            <a:prstGeom prst="rect">
              <a:avLst/>
            </a:prstGeom>
            <a:solidFill>
              <a:srgbClr val="0094CA"/>
            </a:solidFill>
            <a:ln w="12700">
              <a:solidFill>
                <a:srgbClr val="0094CA"/>
              </a:solidFill>
              <a:miter lim="400000"/>
            </a:ln>
          </p:spPr>
          <p:txBody>
            <a:bodyPr lIns="0" tIns="0" rIns="0" bIns="0" anchor="ctr" anchorCtr="0"/>
            <a:lstStyle/>
            <a:p>
              <a:pPr algn="ctr">
                <a:tabLst>
                  <a:tab pos="838179" algn="l"/>
                </a:tabLst>
                <a:defRPr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100">
                <a:latin typeface="+mj-lt"/>
              </a:endParaRPr>
            </a:p>
          </p:txBody>
        </p:sp>
        <p:sp>
          <p:nvSpPr>
            <p:cNvPr id="63" name="Shape 40"/>
            <p:cNvSpPr/>
            <p:nvPr/>
          </p:nvSpPr>
          <p:spPr>
            <a:xfrm>
              <a:off x="611560" y="1639139"/>
              <a:ext cx="925760" cy="53860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anchor="ctr" anchorCtr="0">
              <a:spAutoFit/>
            </a:bodyPr>
            <a:lstStyle>
              <a:lvl1pPr>
                <a:lnSpc>
                  <a:spcPts val="1400"/>
                </a:lnSpc>
                <a:tabLst>
                  <a:tab pos="457200" algn="l"/>
                  <a:tab pos="1371600" algn="l"/>
                </a:tabLst>
                <a:defRPr sz="12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 algn="ctr">
                <a:defRPr sz="1800"/>
              </a:pPr>
              <a:r>
                <a:rPr lang="en-US" sz="1100" dirty="0">
                  <a:latin typeface="+mj-lt"/>
                  <a:cs typeface="Calibri"/>
                </a:rPr>
                <a:t>ACCP : </a:t>
              </a:r>
              <a:r>
                <a:rPr lang="en-US" sz="1100" dirty="0" err="1">
                  <a:latin typeface="+mj-lt"/>
                  <a:cs typeface="Calibri"/>
                </a:rPr>
                <a:t>Système</a:t>
              </a:r>
              <a:r>
                <a:rPr lang="en-US" sz="1100" dirty="0">
                  <a:latin typeface="+mj-lt"/>
                  <a:cs typeface="Calibri"/>
                </a:rPr>
                <a:t> </a:t>
              </a:r>
              <a:r>
                <a:rPr lang="en-US" sz="1100" dirty="0" err="1">
                  <a:latin typeface="+mj-lt"/>
                  <a:cs typeface="Calibri"/>
                </a:rPr>
                <a:t>cryo</a:t>
              </a:r>
              <a:r>
                <a:rPr lang="en-US" sz="1100" dirty="0">
                  <a:latin typeface="+mj-lt"/>
                  <a:cs typeface="Calibri"/>
                </a:rPr>
                <a:t> de </a:t>
              </a:r>
              <a:r>
                <a:rPr lang="en-US" sz="1100" dirty="0" err="1">
                  <a:latin typeface="+mj-lt"/>
                  <a:cs typeface="Calibri"/>
                </a:rPr>
                <a:t>l’accélérateur</a:t>
              </a:r>
              <a:endParaRPr sz="1100" dirty="0">
                <a:latin typeface="+mj-lt"/>
                <a:cs typeface="Calibri"/>
              </a:endParaRPr>
            </a:p>
          </p:txBody>
        </p:sp>
      </p:grpSp>
      <p:sp>
        <p:nvSpPr>
          <p:cNvPr id="67" name="Shape 84"/>
          <p:cNvSpPr/>
          <p:nvPr/>
        </p:nvSpPr>
        <p:spPr>
          <a:xfrm>
            <a:off x="1851522" y="2415584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cubicBezTo>
                  <a:pt x="17926" y="14383"/>
                  <a:pt x="3527" y="14383"/>
                  <a:pt x="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latin typeface="+mj-lt"/>
            </a:endParaRPr>
          </a:p>
        </p:txBody>
      </p:sp>
      <p:grpSp>
        <p:nvGrpSpPr>
          <p:cNvPr id="70" name="Group 69"/>
          <p:cNvGrpSpPr/>
          <p:nvPr/>
        </p:nvGrpSpPr>
        <p:grpSpPr>
          <a:xfrm>
            <a:off x="4883285" y="3327273"/>
            <a:ext cx="673099" cy="609600"/>
            <a:chOff x="2286001" y="3670300"/>
            <a:chExt cx="673099" cy="609600"/>
          </a:xfrm>
        </p:grpSpPr>
        <p:sp>
          <p:nvSpPr>
            <p:cNvPr id="71" name="Shape 49"/>
            <p:cNvSpPr/>
            <p:nvPr/>
          </p:nvSpPr>
          <p:spPr>
            <a:xfrm>
              <a:off x="2286001" y="3670300"/>
              <a:ext cx="654049" cy="609600"/>
            </a:xfrm>
            <a:prstGeom prst="rect">
              <a:avLst/>
            </a:prstGeom>
            <a:solidFill>
              <a:srgbClr val="0094CA"/>
            </a:solidFill>
            <a:ln w="12700">
              <a:solidFill>
                <a:srgbClr val="0094CA"/>
              </a:solidFill>
              <a:miter lim="400000"/>
            </a:ln>
          </p:spPr>
          <p:txBody>
            <a:bodyPr lIns="0" tIns="0" rIns="0" bIns="0" anchor="ctr" anchorCtr="0"/>
            <a:lstStyle/>
            <a:p>
              <a:pPr algn="ctr">
                <a:tabLst>
                  <a:tab pos="838179" algn="l"/>
                </a:tabLst>
                <a:defRPr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100">
                <a:latin typeface="+mj-lt"/>
              </a:endParaRPr>
            </a:p>
          </p:txBody>
        </p:sp>
        <p:sp>
          <p:nvSpPr>
            <p:cNvPr id="72" name="Shape 50"/>
            <p:cNvSpPr/>
            <p:nvPr/>
          </p:nvSpPr>
          <p:spPr>
            <a:xfrm>
              <a:off x="2298700" y="3777155"/>
              <a:ext cx="660400" cy="35907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 anchor="ctr" anchorCtr="0">
              <a:spAutoFit/>
            </a:bodyPr>
            <a:lstStyle>
              <a:lvl1pPr>
                <a:lnSpc>
                  <a:spcPts val="1400"/>
                </a:lnSpc>
                <a:tabLst>
                  <a:tab pos="457200" algn="l"/>
                  <a:tab pos="685800" algn="l"/>
                </a:tabLst>
                <a:defRPr sz="12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 algn="ctr">
                <a:defRPr sz="1800"/>
              </a:pPr>
              <a:r>
                <a:rPr lang="en-US" sz="1100" dirty="0">
                  <a:latin typeface="+mj-lt"/>
                </a:rPr>
                <a:t>5 m</a:t>
              </a:r>
              <a:r>
                <a:rPr lang="en-US" sz="1100" baseline="30000" dirty="0">
                  <a:latin typeface="+mj-lt"/>
                </a:rPr>
                <a:t>3</a:t>
              </a:r>
              <a:r>
                <a:rPr lang="en-US" sz="1100" dirty="0">
                  <a:latin typeface="+mj-lt"/>
                </a:rPr>
                <a:t>   </a:t>
              </a:r>
            </a:p>
            <a:p>
              <a:pPr lvl="0" algn="ctr">
                <a:defRPr sz="1800"/>
              </a:pPr>
              <a:r>
                <a:rPr lang="en-US" sz="1100" dirty="0" err="1">
                  <a:latin typeface="+mj-lt"/>
                </a:rPr>
                <a:t>LHe</a:t>
              </a:r>
              <a:r>
                <a:rPr lang="en-US" sz="1100" dirty="0">
                  <a:latin typeface="+mj-lt"/>
                </a:rPr>
                <a:t> </a:t>
              </a:r>
              <a:r>
                <a:rPr lang="en-US" sz="1100" dirty="0">
                  <a:latin typeface="+mj-lt"/>
                  <a:cs typeface="Calibri"/>
                </a:rPr>
                <a:t>Tank</a:t>
              </a:r>
              <a:endParaRPr sz="1100" dirty="0">
                <a:latin typeface="+mj-lt"/>
                <a:cs typeface="Calibri"/>
              </a:endParaRPr>
            </a:p>
          </p:txBody>
        </p:sp>
      </p:grpSp>
      <p:sp>
        <p:nvSpPr>
          <p:cNvPr id="73" name="Shape 101"/>
          <p:cNvSpPr/>
          <p:nvPr/>
        </p:nvSpPr>
        <p:spPr>
          <a:xfrm>
            <a:off x="5447928" y="2065093"/>
            <a:ext cx="673224" cy="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7104112" y="2569023"/>
            <a:ext cx="144016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endParaRPr lang="en-US" sz="1100">
              <a:latin typeface="+mj-lt"/>
            </a:endParaRPr>
          </a:p>
        </p:txBody>
      </p:sp>
      <p:sp>
        <p:nvSpPr>
          <p:cNvPr id="75" name="Shape 102"/>
          <p:cNvSpPr/>
          <p:nvPr/>
        </p:nvSpPr>
        <p:spPr>
          <a:xfrm>
            <a:off x="5382281" y="2017762"/>
            <a:ext cx="128889" cy="938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21600" y="0"/>
                </a:lnTo>
                <a:cubicBezTo>
                  <a:pt x="14333" y="3538"/>
                  <a:pt x="14333" y="17936"/>
                  <a:pt x="2160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latin typeface="+mj-lt"/>
            </a:endParaRPr>
          </a:p>
        </p:txBody>
      </p:sp>
      <p:sp>
        <p:nvSpPr>
          <p:cNvPr id="76" name="Shape 79"/>
          <p:cNvSpPr/>
          <p:nvPr/>
        </p:nvSpPr>
        <p:spPr>
          <a:xfrm>
            <a:off x="7179295" y="2414078"/>
            <a:ext cx="0" cy="561975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6477257" y="2967163"/>
            <a:ext cx="129159" cy="1059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endParaRPr lang="en-US" sz="1100">
              <a:latin typeface="+mj-lt"/>
            </a:endParaRPr>
          </a:p>
        </p:txBody>
      </p:sp>
      <p:sp>
        <p:nvSpPr>
          <p:cNvPr id="78" name="Shape 105"/>
          <p:cNvSpPr/>
          <p:nvPr/>
        </p:nvSpPr>
        <p:spPr>
          <a:xfrm flipV="1">
            <a:off x="6540624" y="2839525"/>
            <a:ext cx="0" cy="485775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79" name="Shape 82"/>
          <p:cNvSpPr/>
          <p:nvPr/>
        </p:nvSpPr>
        <p:spPr>
          <a:xfrm>
            <a:off x="6259077" y="3195897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0" y="0"/>
                </a:lnTo>
                <a:cubicBezTo>
                  <a:pt x="3538" y="7178"/>
                  <a:pt x="17936" y="7178"/>
                  <a:pt x="2160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latin typeface="+mj-lt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6233667" y="2641031"/>
            <a:ext cx="160908" cy="398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endParaRPr lang="en-US" sz="1100">
              <a:latin typeface="+mj-lt"/>
            </a:endParaRPr>
          </a:p>
        </p:txBody>
      </p:sp>
      <p:sp>
        <p:nvSpPr>
          <p:cNvPr id="81" name="Shape 81"/>
          <p:cNvSpPr/>
          <p:nvPr/>
        </p:nvSpPr>
        <p:spPr>
          <a:xfrm flipV="1">
            <a:off x="6312024" y="2425007"/>
            <a:ext cx="0" cy="864096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grpSp>
        <p:nvGrpSpPr>
          <p:cNvPr id="82" name="Group 81"/>
          <p:cNvGrpSpPr/>
          <p:nvPr/>
        </p:nvGrpSpPr>
        <p:grpSpPr>
          <a:xfrm>
            <a:off x="9830073" y="2838103"/>
            <a:ext cx="1234479" cy="718144"/>
            <a:chOff x="457200" y="1583357"/>
            <a:chExt cx="1234479" cy="636172"/>
          </a:xfrm>
        </p:grpSpPr>
        <p:sp>
          <p:nvSpPr>
            <p:cNvPr id="83" name="Shape 39"/>
            <p:cNvSpPr/>
            <p:nvPr/>
          </p:nvSpPr>
          <p:spPr>
            <a:xfrm>
              <a:off x="457200" y="1607592"/>
              <a:ext cx="1234479" cy="597271"/>
            </a:xfrm>
            <a:prstGeom prst="rect">
              <a:avLst/>
            </a:prstGeom>
            <a:solidFill>
              <a:srgbClr val="0094CA"/>
            </a:solidFill>
            <a:ln w="12700">
              <a:solidFill>
                <a:srgbClr val="0094CA"/>
              </a:solidFill>
              <a:miter lim="400000"/>
            </a:ln>
          </p:spPr>
          <p:txBody>
            <a:bodyPr lIns="0" tIns="0" rIns="0" bIns="0" anchor="ctr" anchorCtr="0"/>
            <a:lstStyle/>
            <a:p>
              <a:pPr algn="ctr">
                <a:tabLst>
                  <a:tab pos="838179" algn="l"/>
                </a:tabLst>
                <a:defRPr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100">
                <a:latin typeface="+mj-lt"/>
              </a:endParaRPr>
            </a:p>
          </p:txBody>
        </p:sp>
        <p:sp>
          <p:nvSpPr>
            <p:cNvPr id="84" name="Shape 40"/>
            <p:cNvSpPr/>
            <p:nvPr/>
          </p:nvSpPr>
          <p:spPr>
            <a:xfrm>
              <a:off x="601216" y="1583357"/>
              <a:ext cx="925760" cy="63617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anchor="ctr" anchorCtr="0">
              <a:spAutoFit/>
            </a:bodyPr>
            <a:lstStyle>
              <a:lvl1pPr>
                <a:lnSpc>
                  <a:spcPts val="1400"/>
                </a:lnSpc>
                <a:tabLst>
                  <a:tab pos="457200" algn="l"/>
                  <a:tab pos="1371600" algn="l"/>
                </a:tabLst>
                <a:defRPr sz="12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 algn="ctr">
                <a:defRPr sz="1800"/>
              </a:pPr>
              <a:r>
                <a:rPr lang="en-US" sz="1000" dirty="0">
                  <a:latin typeface="+mj-lt"/>
                  <a:cs typeface="Calibri"/>
                </a:rPr>
                <a:t>TMCP : </a:t>
              </a:r>
              <a:r>
                <a:rPr lang="en-US" sz="1000" dirty="0" err="1">
                  <a:latin typeface="+mj-lt"/>
                  <a:cs typeface="Calibri"/>
                </a:rPr>
                <a:t>Système</a:t>
              </a:r>
              <a:r>
                <a:rPr lang="en-US" sz="1000" dirty="0">
                  <a:latin typeface="+mj-lt"/>
                  <a:cs typeface="Calibri"/>
                </a:rPr>
                <a:t> </a:t>
              </a:r>
              <a:r>
                <a:rPr lang="en-US" sz="1000" dirty="0" err="1">
                  <a:latin typeface="+mj-lt"/>
                  <a:cs typeface="Calibri"/>
                </a:rPr>
                <a:t>cryo</a:t>
              </a:r>
              <a:r>
                <a:rPr lang="en-US" sz="1000" dirty="0">
                  <a:latin typeface="+mj-lt"/>
                  <a:cs typeface="Calibri"/>
                </a:rPr>
                <a:t> des </a:t>
              </a:r>
              <a:r>
                <a:rPr lang="en-US" sz="1000" dirty="0" err="1">
                  <a:latin typeface="+mj-lt"/>
                  <a:cs typeface="Calibri"/>
                </a:rPr>
                <a:t>modérateurs</a:t>
              </a:r>
              <a:r>
                <a:rPr lang="en-US" sz="1000" dirty="0">
                  <a:latin typeface="+mj-lt"/>
                  <a:cs typeface="Calibri"/>
                </a:rPr>
                <a:t> de la </a:t>
              </a:r>
              <a:r>
                <a:rPr lang="en-US" sz="1000" dirty="0" err="1">
                  <a:latin typeface="+mj-lt"/>
                  <a:cs typeface="Calibri"/>
                </a:rPr>
                <a:t>cible</a:t>
              </a:r>
              <a:endParaRPr sz="1000" dirty="0">
                <a:latin typeface="+mj-lt"/>
                <a:cs typeface="Calibri"/>
              </a:endParaRPr>
            </a:p>
          </p:txBody>
        </p:sp>
      </p:grpSp>
      <p:sp>
        <p:nvSpPr>
          <p:cNvPr id="85" name="Shape 39"/>
          <p:cNvSpPr/>
          <p:nvPr/>
        </p:nvSpPr>
        <p:spPr>
          <a:xfrm>
            <a:off x="6125643" y="4225216"/>
            <a:ext cx="1168399" cy="554227"/>
          </a:xfrm>
          <a:prstGeom prst="rect">
            <a:avLst/>
          </a:prstGeom>
          <a:solidFill>
            <a:srgbClr val="0094CA"/>
          </a:solidFill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 dirty="0">
              <a:latin typeface="+mj-lt"/>
            </a:endParaRPr>
          </a:p>
        </p:txBody>
      </p:sp>
      <p:sp>
        <p:nvSpPr>
          <p:cNvPr id="86" name="Shape 40"/>
          <p:cNvSpPr/>
          <p:nvPr/>
        </p:nvSpPr>
        <p:spPr>
          <a:xfrm>
            <a:off x="6240016" y="4348044"/>
            <a:ext cx="925760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ts val="1400"/>
              </a:lnSpc>
              <a:tabLst>
                <a:tab pos="457200" algn="l"/>
                <a:tab pos="1371600" algn="l"/>
              </a:tabLst>
              <a:defRPr sz="1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 algn="ctr">
              <a:defRPr sz="1800"/>
            </a:pPr>
            <a:r>
              <a:rPr lang="en-US" sz="1100" dirty="0" err="1">
                <a:latin typeface="+mj-lt"/>
                <a:cs typeface="Calibri"/>
              </a:rPr>
              <a:t>Dewars</a:t>
            </a:r>
            <a:r>
              <a:rPr lang="en-US" sz="1100" dirty="0">
                <a:latin typeface="+mj-lt"/>
                <a:cs typeface="Calibri"/>
              </a:rPr>
              <a:t> mobile </a:t>
            </a:r>
            <a:r>
              <a:rPr lang="en-US" sz="1100" dirty="0" err="1">
                <a:latin typeface="+mj-lt"/>
                <a:cs typeface="Calibri"/>
              </a:rPr>
              <a:t>Lhe</a:t>
            </a:r>
            <a:r>
              <a:rPr lang="en-US" sz="1100" dirty="0">
                <a:latin typeface="+mj-lt"/>
                <a:cs typeface="Calibri"/>
              </a:rPr>
              <a:t> </a:t>
            </a:r>
            <a:endParaRPr sz="1100" dirty="0">
              <a:latin typeface="+mj-lt"/>
              <a:cs typeface="Calibri"/>
            </a:endParaRPr>
          </a:p>
        </p:txBody>
      </p:sp>
      <p:sp>
        <p:nvSpPr>
          <p:cNvPr id="87" name="Shape 39"/>
          <p:cNvSpPr/>
          <p:nvPr/>
        </p:nvSpPr>
        <p:spPr>
          <a:xfrm>
            <a:off x="8029873" y="4225217"/>
            <a:ext cx="1234479" cy="597271"/>
          </a:xfrm>
          <a:prstGeom prst="rect">
            <a:avLst/>
          </a:prstGeom>
          <a:solidFill>
            <a:srgbClr val="0094CA"/>
          </a:solidFill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latin typeface="+mj-lt"/>
            </a:endParaRPr>
          </a:p>
        </p:txBody>
      </p:sp>
      <p:sp>
        <p:nvSpPr>
          <p:cNvPr id="88" name="Shape 40"/>
          <p:cNvSpPr/>
          <p:nvPr/>
        </p:nvSpPr>
        <p:spPr>
          <a:xfrm>
            <a:off x="8162470" y="4265494"/>
            <a:ext cx="925760" cy="5386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ts val="1400"/>
              </a:lnSpc>
              <a:tabLst>
                <a:tab pos="457200" algn="l"/>
                <a:tab pos="1371600" algn="l"/>
              </a:tabLst>
              <a:defRPr sz="1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 algn="ctr">
              <a:defRPr sz="1800"/>
            </a:pPr>
            <a:r>
              <a:rPr lang="en-US" sz="1100" dirty="0" err="1">
                <a:latin typeface="+mj-lt"/>
                <a:cs typeface="Calibri"/>
              </a:rPr>
              <a:t>Système</a:t>
            </a:r>
            <a:r>
              <a:rPr lang="en-US" sz="1100" dirty="0">
                <a:latin typeface="+mj-lt"/>
                <a:cs typeface="Calibri"/>
              </a:rPr>
              <a:t> de </a:t>
            </a:r>
            <a:r>
              <a:rPr lang="en-US" sz="1100" dirty="0" err="1">
                <a:latin typeface="+mj-lt"/>
                <a:cs typeface="Calibri"/>
              </a:rPr>
              <a:t>Cryodistribution</a:t>
            </a:r>
            <a:r>
              <a:rPr lang="en-US" sz="1100" dirty="0">
                <a:latin typeface="+mj-lt"/>
                <a:cs typeface="Calibri"/>
              </a:rPr>
              <a:t> Station </a:t>
            </a:r>
            <a:r>
              <a:rPr lang="en-US" sz="1100" dirty="0" err="1">
                <a:latin typeface="+mj-lt"/>
                <a:cs typeface="Calibri"/>
              </a:rPr>
              <a:t>d’essai</a:t>
            </a:r>
            <a:endParaRPr sz="1100" dirty="0">
              <a:latin typeface="+mj-lt"/>
              <a:cs typeface="Calibri"/>
            </a:endParaRPr>
          </a:p>
        </p:txBody>
      </p:sp>
      <p:sp>
        <p:nvSpPr>
          <p:cNvPr id="89" name="Shape 39"/>
          <p:cNvSpPr/>
          <p:nvPr/>
        </p:nvSpPr>
        <p:spPr>
          <a:xfrm>
            <a:off x="6096010" y="5449353"/>
            <a:ext cx="1234479" cy="59727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accent5">
                <a:lumMod val="40000"/>
                <a:lumOff val="60000"/>
              </a:schemeClr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latin typeface="+mj-lt"/>
            </a:endParaRPr>
          </a:p>
        </p:txBody>
      </p:sp>
      <p:sp>
        <p:nvSpPr>
          <p:cNvPr id="90" name="Shape 40"/>
          <p:cNvSpPr/>
          <p:nvPr/>
        </p:nvSpPr>
        <p:spPr>
          <a:xfrm>
            <a:off x="6220967" y="5563301"/>
            <a:ext cx="1008112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ts val="1400"/>
              </a:lnSpc>
              <a:tabLst>
                <a:tab pos="457200" algn="l"/>
                <a:tab pos="1371600" algn="l"/>
              </a:tabLst>
              <a:defRPr sz="1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 algn="ctr">
              <a:defRPr sz="1800"/>
            </a:pPr>
            <a:r>
              <a:rPr lang="en-US" sz="1100" dirty="0">
                <a:latin typeface="+mj-lt"/>
                <a:cs typeface="Calibri"/>
              </a:rPr>
              <a:t>Instruments &amp; Experiences</a:t>
            </a:r>
            <a:endParaRPr sz="1100" dirty="0">
              <a:latin typeface="+mj-lt"/>
              <a:cs typeface="Calibri"/>
            </a:endParaRPr>
          </a:p>
        </p:txBody>
      </p:sp>
      <p:sp>
        <p:nvSpPr>
          <p:cNvPr id="91" name="Shape 39"/>
          <p:cNvSpPr/>
          <p:nvPr/>
        </p:nvSpPr>
        <p:spPr>
          <a:xfrm>
            <a:off x="4274344" y="4585257"/>
            <a:ext cx="936104" cy="597271"/>
          </a:xfrm>
          <a:prstGeom prst="rect">
            <a:avLst/>
          </a:prstGeom>
          <a:solidFill>
            <a:srgbClr val="0094CA"/>
          </a:solidFill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latin typeface="+mj-lt"/>
            </a:endParaRPr>
          </a:p>
        </p:txBody>
      </p:sp>
      <p:sp>
        <p:nvSpPr>
          <p:cNvPr id="92" name="Shape 40"/>
          <p:cNvSpPr/>
          <p:nvPr/>
        </p:nvSpPr>
        <p:spPr>
          <a:xfrm>
            <a:off x="4284688" y="4797740"/>
            <a:ext cx="925760" cy="1795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ts val="1400"/>
              </a:lnSpc>
              <a:tabLst>
                <a:tab pos="457200" algn="l"/>
                <a:tab pos="1371600" algn="l"/>
              </a:tabLst>
              <a:defRPr sz="1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 algn="ctr">
              <a:defRPr sz="1800"/>
            </a:pPr>
            <a:r>
              <a:rPr lang="en-US" sz="1100" dirty="0" err="1">
                <a:latin typeface="+mj-lt"/>
                <a:cs typeface="Calibri"/>
              </a:rPr>
              <a:t>Stockage</a:t>
            </a:r>
            <a:r>
              <a:rPr lang="en-US" sz="1100" dirty="0">
                <a:latin typeface="+mj-lt"/>
                <a:cs typeface="Calibri"/>
              </a:rPr>
              <a:t> LN2 </a:t>
            </a:r>
          </a:p>
        </p:txBody>
      </p:sp>
      <p:sp>
        <p:nvSpPr>
          <p:cNvPr id="93" name="Shape 39"/>
          <p:cNvSpPr/>
          <p:nvPr/>
        </p:nvSpPr>
        <p:spPr>
          <a:xfrm>
            <a:off x="4274344" y="5449353"/>
            <a:ext cx="936104" cy="59727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accent6">
                <a:lumMod val="40000"/>
                <a:lumOff val="60000"/>
              </a:schemeClr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latin typeface="+mj-lt"/>
            </a:endParaRPr>
          </a:p>
        </p:txBody>
      </p:sp>
      <p:sp>
        <p:nvSpPr>
          <p:cNvPr id="94" name="Shape 40"/>
          <p:cNvSpPr/>
          <p:nvPr/>
        </p:nvSpPr>
        <p:spPr>
          <a:xfrm>
            <a:off x="4249372" y="5557080"/>
            <a:ext cx="925760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ts val="1400"/>
              </a:lnSpc>
              <a:tabLst>
                <a:tab pos="457200" algn="l"/>
                <a:tab pos="1371600" algn="l"/>
              </a:tabLst>
              <a:defRPr sz="1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 algn="ctr">
              <a:defRPr sz="1800"/>
            </a:pPr>
            <a:r>
              <a:rPr lang="en-US" sz="1100" dirty="0" err="1">
                <a:latin typeface="+mj-lt"/>
                <a:cs typeface="Calibri"/>
              </a:rPr>
              <a:t>Dewars</a:t>
            </a:r>
            <a:r>
              <a:rPr lang="en-US" sz="1100" dirty="0">
                <a:latin typeface="+mj-lt"/>
                <a:cs typeface="Calibri"/>
              </a:rPr>
              <a:t> </a:t>
            </a:r>
            <a:r>
              <a:rPr lang="en-US" sz="1100" dirty="0" smtClean="0">
                <a:latin typeface="+mj-lt"/>
                <a:cs typeface="Calibri"/>
              </a:rPr>
              <a:t>mobiles </a:t>
            </a:r>
            <a:r>
              <a:rPr lang="en-US" sz="1100" dirty="0">
                <a:latin typeface="+mj-lt"/>
                <a:cs typeface="Calibri"/>
              </a:rPr>
              <a:t>LN2</a:t>
            </a:r>
          </a:p>
        </p:txBody>
      </p:sp>
      <p:sp>
        <p:nvSpPr>
          <p:cNvPr id="95" name="Shape 39"/>
          <p:cNvSpPr/>
          <p:nvPr/>
        </p:nvSpPr>
        <p:spPr>
          <a:xfrm>
            <a:off x="849749" y="4585257"/>
            <a:ext cx="1152128" cy="597271"/>
          </a:xfrm>
          <a:prstGeom prst="rect">
            <a:avLst/>
          </a:prstGeom>
          <a:solidFill>
            <a:srgbClr val="0094CA"/>
          </a:solidFill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latin typeface="+mj-lt"/>
            </a:endParaRPr>
          </a:p>
        </p:txBody>
      </p:sp>
      <p:sp>
        <p:nvSpPr>
          <p:cNvPr id="96" name="Shape 40"/>
          <p:cNvSpPr/>
          <p:nvPr/>
        </p:nvSpPr>
        <p:spPr>
          <a:xfrm>
            <a:off x="982354" y="4602169"/>
            <a:ext cx="925760" cy="5386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ts val="1400"/>
              </a:lnSpc>
              <a:tabLst>
                <a:tab pos="457200" algn="l"/>
                <a:tab pos="1371600" algn="l"/>
              </a:tabLst>
              <a:defRPr sz="1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 algn="ctr">
              <a:defRPr sz="1800"/>
            </a:pPr>
            <a:r>
              <a:rPr lang="en-US" sz="1100" dirty="0" err="1">
                <a:latin typeface="+mj-lt"/>
                <a:cs typeface="Calibri"/>
              </a:rPr>
              <a:t>Système</a:t>
            </a:r>
            <a:r>
              <a:rPr lang="en-US" sz="1100" dirty="0">
                <a:latin typeface="+mj-lt"/>
                <a:cs typeface="Calibri"/>
              </a:rPr>
              <a:t> de </a:t>
            </a:r>
            <a:r>
              <a:rPr lang="en-US" sz="1100" dirty="0" err="1">
                <a:latin typeface="+mj-lt"/>
                <a:cs typeface="Calibri"/>
              </a:rPr>
              <a:t>cryodistributionLinac</a:t>
            </a:r>
            <a:r>
              <a:rPr lang="en-US" sz="1100" dirty="0">
                <a:latin typeface="+mj-lt"/>
                <a:cs typeface="Calibri"/>
              </a:rPr>
              <a:t> </a:t>
            </a:r>
            <a:r>
              <a:rPr lang="en-US" sz="1100" dirty="0" err="1">
                <a:latin typeface="+mj-lt"/>
                <a:cs typeface="Calibri"/>
              </a:rPr>
              <a:t>Elliptique</a:t>
            </a:r>
            <a:r>
              <a:rPr lang="en-US" sz="1100" dirty="0">
                <a:latin typeface="+mj-lt"/>
                <a:cs typeface="Calibri"/>
              </a:rPr>
              <a:t> </a:t>
            </a:r>
            <a:endParaRPr sz="1100" dirty="0">
              <a:latin typeface="+mj-lt"/>
              <a:cs typeface="Calibri"/>
            </a:endParaRPr>
          </a:p>
        </p:txBody>
      </p:sp>
      <p:sp>
        <p:nvSpPr>
          <p:cNvPr id="97" name="Shape 39"/>
          <p:cNvSpPr/>
          <p:nvPr/>
        </p:nvSpPr>
        <p:spPr>
          <a:xfrm>
            <a:off x="849749" y="5449353"/>
            <a:ext cx="1152128" cy="59727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accent5">
                <a:lumMod val="40000"/>
                <a:lumOff val="60000"/>
              </a:schemeClr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latin typeface="+mj-lt"/>
            </a:endParaRPr>
          </a:p>
        </p:txBody>
      </p:sp>
      <p:sp>
        <p:nvSpPr>
          <p:cNvPr id="98" name="Shape 40"/>
          <p:cNvSpPr/>
          <p:nvPr/>
        </p:nvSpPr>
        <p:spPr>
          <a:xfrm>
            <a:off x="936614" y="5529764"/>
            <a:ext cx="1008112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ts val="1400"/>
              </a:lnSpc>
              <a:tabLst>
                <a:tab pos="457200" algn="l"/>
                <a:tab pos="1371600" algn="l"/>
              </a:tabLst>
              <a:defRPr sz="1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 algn="ctr">
              <a:defRPr sz="1800"/>
            </a:pPr>
            <a:r>
              <a:rPr lang="en-US" sz="1100" dirty="0" err="1">
                <a:latin typeface="+mj-lt"/>
                <a:cs typeface="Calibri"/>
              </a:rPr>
              <a:t>Cryomodules</a:t>
            </a:r>
            <a:r>
              <a:rPr lang="en-US" sz="1100" dirty="0">
                <a:latin typeface="+mj-lt"/>
                <a:cs typeface="Calibri"/>
              </a:rPr>
              <a:t> </a:t>
            </a:r>
            <a:r>
              <a:rPr lang="en-US" sz="1100" dirty="0" err="1">
                <a:latin typeface="+mj-lt"/>
                <a:cs typeface="Calibri"/>
              </a:rPr>
              <a:t>Elliptiques</a:t>
            </a:r>
            <a:endParaRPr sz="1100" dirty="0">
              <a:latin typeface="+mj-lt"/>
              <a:cs typeface="Calibri"/>
            </a:endParaRPr>
          </a:p>
        </p:txBody>
      </p:sp>
      <p:sp>
        <p:nvSpPr>
          <p:cNvPr id="99" name="Shape 39"/>
          <p:cNvSpPr/>
          <p:nvPr/>
        </p:nvSpPr>
        <p:spPr>
          <a:xfrm>
            <a:off x="8029873" y="5449353"/>
            <a:ext cx="1234479" cy="597271"/>
          </a:xfrm>
          <a:prstGeom prst="rect">
            <a:avLst/>
          </a:prstGeom>
          <a:solidFill>
            <a:srgbClr val="B7DEE8"/>
          </a:solidFill>
          <a:ln w="12700">
            <a:solidFill>
              <a:schemeClr val="accent5">
                <a:lumMod val="40000"/>
                <a:lumOff val="60000"/>
              </a:schemeClr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 dirty="0">
              <a:latin typeface="+mj-lt"/>
            </a:endParaRPr>
          </a:p>
        </p:txBody>
      </p:sp>
      <p:sp>
        <p:nvSpPr>
          <p:cNvPr id="100" name="Shape 40"/>
          <p:cNvSpPr/>
          <p:nvPr/>
        </p:nvSpPr>
        <p:spPr>
          <a:xfrm>
            <a:off x="8142130" y="5550518"/>
            <a:ext cx="1008112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ts val="1400"/>
              </a:lnSpc>
              <a:tabLst>
                <a:tab pos="457200" algn="l"/>
                <a:tab pos="1371600" algn="l"/>
              </a:tabLst>
              <a:defRPr sz="1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 algn="ctr">
              <a:defRPr sz="1800"/>
            </a:pPr>
            <a:r>
              <a:rPr lang="en-US" sz="1100" dirty="0">
                <a:latin typeface="+mj-lt"/>
                <a:cs typeface="Calibri"/>
              </a:rPr>
              <a:t>Station </a:t>
            </a:r>
            <a:r>
              <a:rPr lang="en-US" sz="1100" dirty="0" err="1">
                <a:latin typeface="+mj-lt"/>
                <a:cs typeface="Calibri"/>
              </a:rPr>
              <a:t>d’Essai</a:t>
            </a:r>
            <a:r>
              <a:rPr lang="en-US" sz="1100" dirty="0">
                <a:latin typeface="+mj-lt"/>
                <a:cs typeface="Calibri"/>
              </a:rPr>
              <a:t> de Lund 2</a:t>
            </a:r>
            <a:endParaRPr sz="1100" dirty="0">
              <a:latin typeface="+mj-lt"/>
              <a:cs typeface="Calibri"/>
            </a:endParaRPr>
          </a:p>
        </p:txBody>
      </p:sp>
      <p:sp>
        <p:nvSpPr>
          <p:cNvPr id="101" name="Shape 39"/>
          <p:cNvSpPr/>
          <p:nvPr/>
        </p:nvSpPr>
        <p:spPr>
          <a:xfrm>
            <a:off x="9830073" y="3721161"/>
            <a:ext cx="1234479" cy="597271"/>
          </a:xfrm>
          <a:prstGeom prst="rect">
            <a:avLst/>
          </a:prstGeom>
          <a:solidFill>
            <a:srgbClr val="0094CA"/>
          </a:solidFill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latin typeface="+mj-lt"/>
            </a:endParaRPr>
          </a:p>
        </p:txBody>
      </p:sp>
      <p:sp>
        <p:nvSpPr>
          <p:cNvPr id="102" name="Shape 40"/>
          <p:cNvSpPr/>
          <p:nvPr/>
        </p:nvSpPr>
        <p:spPr>
          <a:xfrm>
            <a:off x="9962670" y="3761441"/>
            <a:ext cx="925760" cy="5386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ts val="1400"/>
              </a:lnSpc>
              <a:tabLst>
                <a:tab pos="457200" algn="l"/>
                <a:tab pos="1371600" algn="l"/>
              </a:tabLst>
              <a:defRPr sz="1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 algn="ctr">
              <a:defRPr sz="1800"/>
            </a:pPr>
            <a:r>
              <a:rPr lang="en-US" sz="1100" dirty="0" err="1">
                <a:latin typeface="+mj-lt"/>
                <a:cs typeface="Calibri"/>
              </a:rPr>
              <a:t>Système</a:t>
            </a:r>
            <a:r>
              <a:rPr lang="en-US" sz="1100" dirty="0">
                <a:latin typeface="+mj-lt"/>
                <a:cs typeface="Calibri"/>
              </a:rPr>
              <a:t> de </a:t>
            </a:r>
            <a:r>
              <a:rPr lang="en-US" sz="1100" dirty="0" err="1">
                <a:latin typeface="+mj-lt"/>
                <a:cs typeface="Calibri"/>
              </a:rPr>
              <a:t>cryodistribution</a:t>
            </a:r>
            <a:r>
              <a:rPr lang="en-US" sz="1100" dirty="0">
                <a:latin typeface="+mj-lt"/>
                <a:cs typeface="Calibri"/>
              </a:rPr>
              <a:t> pour la </a:t>
            </a:r>
            <a:r>
              <a:rPr lang="en-US" sz="1100" dirty="0" err="1">
                <a:latin typeface="+mj-lt"/>
                <a:cs typeface="Calibri"/>
              </a:rPr>
              <a:t>cible</a:t>
            </a:r>
            <a:endParaRPr sz="1100" dirty="0">
              <a:latin typeface="+mj-lt"/>
              <a:cs typeface="Calibri"/>
            </a:endParaRPr>
          </a:p>
        </p:txBody>
      </p:sp>
      <p:sp>
        <p:nvSpPr>
          <p:cNvPr id="103" name="Shape 39"/>
          <p:cNvSpPr/>
          <p:nvPr/>
        </p:nvSpPr>
        <p:spPr>
          <a:xfrm>
            <a:off x="9830073" y="4585257"/>
            <a:ext cx="1234479" cy="59727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accent4">
                <a:lumMod val="40000"/>
                <a:lumOff val="60000"/>
              </a:schemeClr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latin typeface="+mj-lt"/>
            </a:endParaRPr>
          </a:p>
        </p:txBody>
      </p:sp>
      <p:sp>
        <p:nvSpPr>
          <p:cNvPr id="104" name="Shape 40"/>
          <p:cNvSpPr/>
          <p:nvPr/>
        </p:nvSpPr>
        <p:spPr>
          <a:xfrm>
            <a:off x="9983835" y="4584037"/>
            <a:ext cx="925760" cy="5386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ts val="1400"/>
              </a:lnSpc>
              <a:tabLst>
                <a:tab pos="457200" algn="l"/>
                <a:tab pos="1371600" algn="l"/>
              </a:tabLst>
              <a:defRPr sz="1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 algn="ctr">
              <a:defRPr sz="1800"/>
            </a:pPr>
            <a:r>
              <a:rPr lang="en-US" sz="1100" dirty="0" err="1">
                <a:latin typeface="+mj-lt"/>
                <a:cs typeface="Calibri"/>
              </a:rPr>
              <a:t>Boite</a:t>
            </a:r>
            <a:r>
              <a:rPr lang="en-US" sz="1100" dirty="0">
                <a:latin typeface="+mj-lt"/>
                <a:cs typeface="Calibri"/>
              </a:rPr>
              <a:t> </a:t>
            </a:r>
            <a:r>
              <a:rPr lang="en-US" sz="1100" dirty="0" err="1">
                <a:latin typeface="+mj-lt"/>
                <a:cs typeface="Calibri"/>
              </a:rPr>
              <a:t>froide</a:t>
            </a:r>
            <a:r>
              <a:rPr lang="en-US" sz="1100" dirty="0">
                <a:latin typeface="+mj-lt"/>
                <a:cs typeface="Calibri"/>
              </a:rPr>
              <a:t> de circulation de </a:t>
            </a:r>
            <a:r>
              <a:rPr lang="en-US" sz="1100" dirty="0" err="1">
                <a:latin typeface="+mj-lt"/>
                <a:cs typeface="Calibri"/>
              </a:rPr>
              <a:t>L’Hydrogène</a:t>
            </a:r>
            <a:endParaRPr sz="1100" dirty="0">
              <a:latin typeface="+mj-lt"/>
              <a:cs typeface="Calibri"/>
            </a:endParaRPr>
          </a:p>
        </p:txBody>
      </p:sp>
      <p:sp>
        <p:nvSpPr>
          <p:cNvPr id="105" name="Shape 39"/>
          <p:cNvSpPr/>
          <p:nvPr/>
        </p:nvSpPr>
        <p:spPr>
          <a:xfrm>
            <a:off x="9830073" y="5449353"/>
            <a:ext cx="1234479" cy="59727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accent4">
                <a:lumMod val="40000"/>
                <a:lumOff val="60000"/>
              </a:schemeClr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latin typeface="+mj-lt"/>
            </a:endParaRPr>
          </a:p>
        </p:txBody>
      </p:sp>
      <p:sp>
        <p:nvSpPr>
          <p:cNvPr id="106" name="Shape 40"/>
          <p:cNvSpPr/>
          <p:nvPr/>
        </p:nvSpPr>
        <p:spPr>
          <a:xfrm>
            <a:off x="9994419" y="5458305"/>
            <a:ext cx="925760" cy="5386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ts val="1400"/>
              </a:lnSpc>
              <a:tabLst>
                <a:tab pos="457200" algn="l"/>
                <a:tab pos="1371600" algn="l"/>
              </a:tabLst>
              <a:defRPr sz="1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 algn="ctr">
              <a:defRPr sz="1800"/>
            </a:pPr>
            <a:r>
              <a:rPr lang="en-US" sz="1100" dirty="0">
                <a:latin typeface="+mj-lt"/>
                <a:cs typeface="Calibri"/>
              </a:rPr>
              <a:t>Hydrogen </a:t>
            </a:r>
            <a:r>
              <a:rPr lang="en-US" sz="1100" dirty="0" err="1">
                <a:latin typeface="+mj-lt"/>
                <a:cs typeface="Calibri"/>
              </a:rPr>
              <a:t>Modérateur</a:t>
            </a:r>
            <a:r>
              <a:rPr lang="en-US" sz="1100" dirty="0">
                <a:latin typeface="+mj-lt"/>
                <a:cs typeface="Calibri"/>
              </a:rPr>
              <a:t> à </a:t>
            </a:r>
            <a:r>
              <a:rPr lang="en-US" sz="1100" dirty="0" err="1">
                <a:latin typeface="+mj-lt"/>
                <a:cs typeface="Calibri"/>
              </a:rPr>
              <a:t>Hydrogène</a:t>
            </a:r>
            <a:endParaRPr sz="1100" dirty="0">
              <a:latin typeface="+mj-lt"/>
              <a:cs typeface="Calibri"/>
            </a:endParaRPr>
          </a:p>
        </p:txBody>
      </p:sp>
      <p:sp>
        <p:nvSpPr>
          <p:cNvPr id="110" name="Shape 123"/>
          <p:cNvSpPr/>
          <p:nvPr/>
        </p:nvSpPr>
        <p:spPr>
          <a:xfrm flipH="1">
            <a:off x="7320135" y="3785210"/>
            <a:ext cx="1075835" cy="7949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111" name="Shape 123"/>
          <p:cNvSpPr/>
          <p:nvPr/>
        </p:nvSpPr>
        <p:spPr>
          <a:xfrm flipH="1">
            <a:off x="7328602" y="3581897"/>
            <a:ext cx="1294381" cy="7896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112" name="Shape 149"/>
          <p:cNvSpPr/>
          <p:nvPr/>
        </p:nvSpPr>
        <p:spPr>
          <a:xfrm flipV="1">
            <a:off x="10838175" y="3429000"/>
            <a:ext cx="0" cy="288032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113" name="Shape 149"/>
          <p:cNvSpPr/>
          <p:nvPr/>
        </p:nvSpPr>
        <p:spPr>
          <a:xfrm flipV="1">
            <a:off x="10111746" y="4290368"/>
            <a:ext cx="0" cy="288032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114" name="Shape 150"/>
          <p:cNvSpPr/>
          <p:nvPr/>
        </p:nvSpPr>
        <p:spPr>
          <a:xfrm>
            <a:off x="10065148" y="4453445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0" y="0"/>
                </a:lnTo>
                <a:cubicBezTo>
                  <a:pt x="3395" y="7163"/>
                  <a:pt x="17794" y="7163"/>
                  <a:pt x="2160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latin typeface="+mj-lt"/>
            </a:endParaRPr>
          </a:p>
        </p:txBody>
      </p:sp>
      <p:sp>
        <p:nvSpPr>
          <p:cNvPr id="115" name="Shape 149"/>
          <p:cNvSpPr/>
          <p:nvPr/>
        </p:nvSpPr>
        <p:spPr>
          <a:xfrm flipH="1" flipV="1">
            <a:off x="10826551" y="4325426"/>
            <a:ext cx="5283" cy="252981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116" name="Shape 149"/>
          <p:cNvSpPr/>
          <p:nvPr/>
        </p:nvSpPr>
        <p:spPr>
          <a:xfrm flipV="1">
            <a:off x="10130795" y="5160319"/>
            <a:ext cx="0" cy="288032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117" name="Shape 150"/>
          <p:cNvSpPr/>
          <p:nvPr/>
        </p:nvSpPr>
        <p:spPr>
          <a:xfrm>
            <a:off x="10084197" y="5320220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0" y="0"/>
                </a:lnTo>
                <a:cubicBezTo>
                  <a:pt x="3395" y="7163"/>
                  <a:pt x="17794" y="7163"/>
                  <a:pt x="21600" y="0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latin typeface="+mj-lt"/>
            </a:endParaRPr>
          </a:p>
        </p:txBody>
      </p:sp>
      <p:sp>
        <p:nvSpPr>
          <p:cNvPr id="118" name="Shape 149"/>
          <p:cNvSpPr/>
          <p:nvPr/>
        </p:nvSpPr>
        <p:spPr>
          <a:xfrm flipH="1" flipV="1">
            <a:off x="10850874" y="5182675"/>
            <a:ext cx="0" cy="265683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121" name="Shape 97"/>
          <p:cNvSpPr/>
          <p:nvPr/>
        </p:nvSpPr>
        <p:spPr>
          <a:xfrm>
            <a:off x="5626224" y="3544222"/>
            <a:ext cx="457200" cy="127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122" name="Shape 98"/>
          <p:cNvSpPr/>
          <p:nvPr/>
        </p:nvSpPr>
        <p:spPr>
          <a:xfrm>
            <a:off x="5543581" y="3493422"/>
            <a:ext cx="128889" cy="938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21600" y="0"/>
                </a:lnTo>
                <a:cubicBezTo>
                  <a:pt x="14368" y="3543"/>
                  <a:pt x="14368" y="17941"/>
                  <a:pt x="2160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latin typeface="+mj-lt"/>
            </a:endParaRPr>
          </a:p>
        </p:txBody>
      </p:sp>
      <p:sp>
        <p:nvSpPr>
          <p:cNvPr id="123" name="Shape 99"/>
          <p:cNvSpPr/>
          <p:nvPr/>
        </p:nvSpPr>
        <p:spPr>
          <a:xfrm flipH="1" flipV="1">
            <a:off x="5519936" y="3772937"/>
            <a:ext cx="563488" cy="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124" name="Shape 100"/>
          <p:cNvSpPr/>
          <p:nvPr/>
        </p:nvSpPr>
        <p:spPr>
          <a:xfrm>
            <a:off x="5956434" y="3722022"/>
            <a:ext cx="128889" cy="938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0" y="21600"/>
                </a:lnTo>
                <a:cubicBezTo>
                  <a:pt x="7163" y="17936"/>
                  <a:pt x="7163" y="3538"/>
                  <a:pt x="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latin typeface="+mj-lt"/>
            </a:endParaRPr>
          </a:p>
        </p:txBody>
      </p:sp>
      <p:sp>
        <p:nvSpPr>
          <p:cNvPr id="125" name="Shape 97"/>
          <p:cNvSpPr/>
          <p:nvPr/>
        </p:nvSpPr>
        <p:spPr>
          <a:xfrm>
            <a:off x="5519936" y="3649269"/>
            <a:ext cx="570384" cy="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126" name="Shape 100"/>
          <p:cNvSpPr/>
          <p:nvPr/>
        </p:nvSpPr>
        <p:spPr>
          <a:xfrm>
            <a:off x="5964694" y="3598353"/>
            <a:ext cx="128889" cy="938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0" y="21600"/>
                </a:lnTo>
                <a:cubicBezTo>
                  <a:pt x="7163" y="17936"/>
                  <a:pt x="7163" y="3538"/>
                  <a:pt x="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latin typeface="+mj-lt"/>
            </a:endParaRPr>
          </a:p>
        </p:txBody>
      </p:sp>
      <p:sp>
        <p:nvSpPr>
          <p:cNvPr id="127" name="Rectangle 126"/>
          <p:cNvSpPr/>
          <p:nvPr/>
        </p:nvSpPr>
        <p:spPr>
          <a:xfrm>
            <a:off x="5719069" y="3505127"/>
            <a:ext cx="160908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endParaRPr lang="en-US" sz="1100">
              <a:latin typeface="+mj-lt"/>
            </a:endParaRPr>
          </a:p>
        </p:txBody>
      </p:sp>
      <p:sp>
        <p:nvSpPr>
          <p:cNvPr id="128" name="Shape 98"/>
          <p:cNvSpPr/>
          <p:nvPr/>
        </p:nvSpPr>
        <p:spPr>
          <a:xfrm>
            <a:off x="5807978" y="4513249"/>
            <a:ext cx="128889" cy="938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21600" y="0"/>
                </a:lnTo>
                <a:cubicBezTo>
                  <a:pt x="14368" y="3543"/>
                  <a:pt x="14368" y="17941"/>
                  <a:pt x="2160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latin typeface="+mj-lt"/>
            </a:endParaRPr>
          </a:p>
        </p:txBody>
      </p:sp>
      <p:sp>
        <p:nvSpPr>
          <p:cNvPr id="129" name="Shape 97"/>
          <p:cNvSpPr/>
          <p:nvPr/>
        </p:nvSpPr>
        <p:spPr>
          <a:xfrm flipV="1">
            <a:off x="5807977" y="4563543"/>
            <a:ext cx="281807" cy="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130" name="Shape 90"/>
          <p:cNvSpPr/>
          <p:nvPr/>
        </p:nvSpPr>
        <p:spPr>
          <a:xfrm>
            <a:off x="6407358" y="5315376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0" y="0"/>
                </a:lnTo>
                <a:cubicBezTo>
                  <a:pt x="3580" y="7144"/>
                  <a:pt x="17978" y="7144"/>
                  <a:pt x="2160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latin typeface="+mj-lt"/>
            </a:endParaRPr>
          </a:p>
        </p:txBody>
      </p:sp>
      <p:sp>
        <p:nvSpPr>
          <p:cNvPr id="131" name="Shape 152"/>
          <p:cNvSpPr/>
          <p:nvPr/>
        </p:nvSpPr>
        <p:spPr>
          <a:xfrm>
            <a:off x="10782102" y="4318946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cubicBezTo>
                  <a:pt x="17784" y="14368"/>
                  <a:pt x="3385" y="14368"/>
                  <a:pt x="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latin typeface="+mj-lt"/>
            </a:endParaRPr>
          </a:p>
        </p:txBody>
      </p:sp>
      <p:sp>
        <p:nvSpPr>
          <p:cNvPr id="132" name="Shape 152"/>
          <p:cNvSpPr/>
          <p:nvPr/>
        </p:nvSpPr>
        <p:spPr>
          <a:xfrm>
            <a:off x="10804328" y="5180370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cubicBezTo>
                  <a:pt x="17784" y="14368"/>
                  <a:pt x="3385" y="14368"/>
                  <a:pt x="0" y="21600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latin typeface="+mj-lt"/>
            </a:endParaRPr>
          </a:p>
        </p:txBody>
      </p:sp>
      <p:sp>
        <p:nvSpPr>
          <p:cNvPr id="133" name="Shape 123"/>
          <p:cNvSpPr/>
          <p:nvPr/>
        </p:nvSpPr>
        <p:spPr>
          <a:xfrm flipH="1" flipV="1">
            <a:off x="8504202" y="3683016"/>
            <a:ext cx="0" cy="542195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134" name="Shape 123"/>
          <p:cNvSpPr/>
          <p:nvPr/>
        </p:nvSpPr>
        <p:spPr>
          <a:xfrm flipH="1">
            <a:off x="7320136" y="3689857"/>
            <a:ext cx="1180082" cy="1619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135" name="Shape 98"/>
          <p:cNvSpPr/>
          <p:nvPr/>
        </p:nvSpPr>
        <p:spPr>
          <a:xfrm>
            <a:off x="7328613" y="3644273"/>
            <a:ext cx="128889" cy="938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21600" y="0"/>
                </a:lnTo>
                <a:cubicBezTo>
                  <a:pt x="14368" y="3543"/>
                  <a:pt x="14368" y="17941"/>
                  <a:pt x="2160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latin typeface="+mj-lt"/>
            </a:endParaRPr>
          </a:p>
        </p:txBody>
      </p:sp>
      <p:sp>
        <p:nvSpPr>
          <p:cNvPr id="136" name="Shape 123"/>
          <p:cNvSpPr/>
          <p:nvPr/>
        </p:nvSpPr>
        <p:spPr>
          <a:xfrm flipH="1">
            <a:off x="7337077" y="3481678"/>
            <a:ext cx="1408674" cy="10748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137" name="Shape 121"/>
          <p:cNvSpPr/>
          <p:nvPr/>
        </p:nvSpPr>
        <p:spPr>
          <a:xfrm flipV="1">
            <a:off x="8745751" y="3492518"/>
            <a:ext cx="0" cy="740833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138" name="Shape 98"/>
          <p:cNvSpPr/>
          <p:nvPr/>
        </p:nvSpPr>
        <p:spPr>
          <a:xfrm>
            <a:off x="7328613" y="3441074"/>
            <a:ext cx="128889" cy="938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21600" y="0"/>
                </a:lnTo>
                <a:cubicBezTo>
                  <a:pt x="14368" y="3543"/>
                  <a:pt x="14368" y="17941"/>
                  <a:pt x="2160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latin typeface="+mj-lt"/>
            </a:endParaRPr>
          </a:p>
        </p:txBody>
      </p:sp>
      <p:sp>
        <p:nvSpPr>
          <p:cNvPr id="139" name="Shape 118"/>
          <p:cNvSpPr/>
          <p:nvPr/>
        </p:nvSpPr>
        <p:spPr>
          <a:xfrm>
            <a:off x="8343304" y="5321565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0" y="0"/>
                </a:lnTo>
                <a:cubicBezTo>
                  <a:pt x="3448" y="7129"/>
                  <a:pt x="17847" y="7129"/>
                  <a:pt x="2160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 dirty="0">
              <a:latin typeface="+mj-lt"/>
            </a:endParaRPr>
          </a:p>
        </p:txBody>
      </p:sp>
      <p:sp>
        <p:nvSpPr>
          <p:cNvPr id="140" name="Shape 122"/>
          <p:cNvSpPr/>
          <p:nvPr/>
        </p:nvSpPr>
        <p:spPr>
          <a:xfrm>
            <a:off x="8576389" y="5320510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0" y="0"/>
                </a:lnTo>
                <a:cubicBezTo>
                  <a:pt x="3438" y="7144"/>
                  <a:pt x="17836" y="7144"/>
                  <a:pt x="2160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 dirty="0">
              <a:latin typeface="+mj-lt"/>
            </a:endParaRPr>
          </a:p>
        </p:txBody>
      </p:sp>
      <p:sp>
        <p:nvSpPr>
          <p:cNvPr id="141" name="Shape 120"/>
          <p:cNvSpPr/>
          <p:nvPr/>
        </p:nvSpPr>
        <p:spPr>
          <a:xfrm>
            <a:off x="8699110" y="4830912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cubicBezTo>
                  <a:pt x="17836" y="14333"/>
                  <a:pt x="3438" y="14333"/>
                  <a:pt x="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 dirty="0">
              <a:latin typeface="+mj-lt"/>
            </a:endParaRPr>
          </a:p>
        </p:txBody>
      </p:sp>
      <p:sp>
        <p:nvSpPr>
          <p:cNvPr id="142" name="Shape 120"/>
          <p:cNvSpPr/>
          <p:nvPr/>
        </p:nvSpPr>
        <p:spPr>
          <a:xfrm>
            <a:off x="1306603" y="3950509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cubicBezTo>
                  <a:pt x="17836" y="14333"/>
                  <a:pt x="3438" y="14333"/>
                  <a:pt x="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 dirty="0">
              <a:latin typeface="+mj-lt"/>
            </a:endParaRPr>
          </a:p>
        </p:txBody>
      </p:sp>
      <p:sp>
        <p:nvSpPr>
          <p:cNvPr id="143" name="Shape 118"/>
          <p:cNvSpPr/>
          <p:nvPr/>
        </p:nvSpPr>
        <p:spPr>
          <a:xfrm>
            <a:off x="1339775" y="4441116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0" y="0"/>
                </a:lnTo>
                <a:cubicBezTo>
                  <a:pt x="3448" y="7129"/>
                  <a:pt x="17847" y="7129"/>
                  <a:pt x="2160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 dirty="0">
              <a:latin typeface="+mj-lt"/>
            </a:endParaRPr>
          </a:p>
        </p:txBody>
      </p:sp>
      <p:sp>
        <p:nvSpPr>
          <p:cNvPr id="144" name="Shape 121"/>
          <p:cNvSpPr/>
          <p:nvPr/>
        </p:nvSpPr>
        <p:spPr>
          <a:xfrm flipV="1">
            <a:off x="1615914" y="3949791"/>
            <a:ext cx="0" cy="61910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145" name="Shape 122"/>
          <p:cNvSpPr/>
          <p:nvPr/>
        </p:nvSpPr>
        <p:spPr>
          <a:xfrm>
            <a:off x="1572860" y="4440061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0" y="0"/>
                </a:lnTo>
                <a:cubicBezTo>
                  <a:pt x="3438" y="7144"/>
                  <a:pt x="17836" y="7144"/>
                  <a:pt x="2160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 dirty="0">
              <a:latin typeface="+mj-lt"/>
            </a:endParaRPr>
          </a:p>
        </p:txBody>
      </p:sp>
      <p:sp>
        <p:nvSpPr>
          <p:cNvPr id="146" name="Shape 123"/>
          <p:cNvSpPr/>
          <p:nvPr/>
        </p:nvSpPr>
        <p:spPr>
          <a:xfrm flipV="1">
            <a:off x="1382833" y="3945567"/>
            <a:ext cx="0" cy="622631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147" name="Shape 123"/>
          <p:cNvSpPr/>
          <p:nvPr/>
        </p:nvSpPr>
        <p:spPr>
          <a:xfrm flipH="1" flipV="1">
            <a:off x="1497132" y="3949801"/>
            <a:ext cx="0" cy="618395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148" name="Shape 121"/>
          <p:cNvSpPr/>
          <p:nvPr/>
        </p:nvSpPr>
        <p:spPr>
          <a:xfrm flipV="1">
            <a:off x="1738681" y="3793169"/>
            <a:ext cx="0" cy="783167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149" name="Shape 120"/>
          <p:cNvSpPr/>
          <p:nvPr/>
        </p:nvSpPr>
        <p:spPr>
          <a:xfrm>
            <a:off x="1548024" y="3941994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cubicBezTo>
                  <a:pt x="17836" y="14333"/>
                  <a:pt x="3438" y="14333"/>
                  <a:pt x="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 dirty="0">
              <a:latin typeface="+mj-lt"/>
            </a:endParaRPr>
          </a:p>
        </p:txBody>
      </p:sp>
      <p:sp>
        <p:nvSpPr>
          <p:cNvPr id="150" name="Shape 125"/>
          <p:cNvSpPr/>
          <p:nvPr/>
        </p:nvSpPr>
        <p:spPr>
          <a:xfrm flipH="1">
            <a:off x="5807978" y="3001071"/>
            <a:ext cx="1" cy="274320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151" name="Shape 89"/>
          <p:cNvSpPr/>
          <p:nvPr/>
        </p:nvSpPr>
        <p:spPr>
          <a:xfrm flipV="1">
            <a:off x="6456040" y="4801277"/>
            <a:ext cx="0" cy="548259"/>
          </a:xfrm>
          <a:prstGeom prst="line">
            <a:avLst/>
          </a:prstGeom>
          <a:ln w="12700">
            <a:solidFill>
              <a:srgbClr val="0094CA"/>
            </a:solidFill>
            <a:prstDash val="sysDash"/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152" name="Shape 121"/>
          <p:cNvSpPr/>
          <p:nvPr/>
        </p:nvSpPr>
        <p:spPr>
          <a:xfrm flipV="1">
            <a:off x="8622984" y="4830242"/>
            <a:ext cx="0" cy="61910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153" name="Shape 123"/>
          <p:cNvSpPr/>
          <p:nvPr/>
        </p:nvSpPr>
        <p:spPr>
          <a:xfrm flipV="1">
            <a:off x="8389903" y="4826018"/>
            <a:ext cx="0" cy="622631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154" name="Shape 123"/>
          <p:cNvSpPr/>
          <p:nvPr/>
        </p:nvSpPr>
        <p:spPr>
          <a:xfrm flipH="1" flipV="1">
            <a:off x="8504202" y="4830251"/>
            <a:ext cx="0" cy="618395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155" name="Shape 121"/>
          <p:cNvSpPr/>
          <p:nvPr/>
        </p:nvSpPr>
        <p:spPr>
          <a:xfrm flipV="1">
            <a:off x="8745751" y="4826017"/>
            <a:ext cx="0" cy="630767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156" name="Shape 81"/>
          <p:cNvSpPr/>
          <p:nvPr/>
        </p:nvSpPr>
        <p:spPr>
          <a:xfrm flipV="1">
            <a:off x="4735377" y="5187993"/>
            <a:ext cx="0" cy="199504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157" name="Shape 82"/>
          <p:cNvSpPr/>
          <p:nvPr/>
        </p:nvSpPr>
        <p:spPr>
          <a:xfrm>
            <a:off x="4684587" y="5330626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0" y="0"/>
                </a:lnTo>
                <a:cubicBezTo>
                  <a:pt x="3538" y="7178"/>
                  <a:pt x="17936" y="7178"/>
                  <a:pt x="2160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latin typeface="+mj-lt"/>
            </a:endParaRPr>
          </a:p>
        </p:txBody>
      </p:sp>
      <p:sp>
        <p:nvSpPr>
          <p:cNvPr id="158" name="Shape 120"/>
          <p:cNvSpPr/>
          <p:nvPr/>
        </p:nvSpPr>
        <p:spPr>
          <a:xfrm>
            <a:off x="1281766" y="5190876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cubicBezTo>
                  <a:pt x="17836" y="14333"/>
                  <a:pt x="3438" y="14333"/>
                  <a:pt x="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 dirty="0">
              <a:latin typeface="+mj-lt"/>
            </a:endParaRPr>
          </a:p>
        </p:txBody>
      </p:sp>
      <p:sp>
        <p:nvSpPr>
          <p:cNvPr id="159" name="Shape 118"/>
          <p:cNvSpPr/>
          <p:nvPr/>
        </p:nvSpPr>
        <p:spPr>
          <a:xfrm>
            <a:off x="1167380" y="5330116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0" y="0"/>
                </a:lnTo>
                <a:cubicBezTo>
                  <a:pt x="3448" y="7129"/>
                  <a:pt x="17847" y="7129"/>
                  <a:pt x="2160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 dirty="0">
              <a:latin typeface="+mj-lt"/>
            </a:endParaRPr>
          </a:p>
        </p:txBody>
      </p:sp>
      <p:sp>
        <p:nvSpPr>
          <p:cNvPr id="160" name="Shape 121"/>
          <p:cNvSpPr/>
          <p:nvPr/>
        </p:nvSpPr>
        <p:spPr>
          <a:xfrm flipV="1">
            <a:off x="1447061" y="5198634"/>
            <a:ext cx="0" cy="249685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161" name="Shape 122"/>
          <p:cNvSpPr/>
          <p:nvPr/>
        </p:nvSpPr>
        <p:spPr>
          <a:xfrm>
            <a:off x="1400466" y="5324826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0" y="0"/>
                </a:lnTo>
                <a:cubicBezTo>
                  <a:pt x="3438" y="7144"/>
                  <a:pt x="17836" y="7144"/>
                  <a:pt x="2160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 dirty="0">
              <a:latin typeface="+mj-lt"/>
            </a:endParaRPr>
          </a:p>
        </p:txBody>
      </p:sp>
      <p:sp>
        <p:nvSpPr>
          <p:cNvPr id="162" name="Shape 123"/>
          <p:cNvSpPr/>
          <p:nvPr/>
        </p:nvSpPr>
        <p:spPr>
          <a:xfrm flipV="1">
            <a:off x="1213980" y="5157191"/>
            <a:ext cx="0" cy="299996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163" name="Shape 123"/>
          <p:cNvSpPr/>
          <p:nvPr/>
        </p:nvSpPr>
        <p:spPr>
          <a:xfrm flipH="1" flipV="1">
            <a:off x="1328280" y="5198632"/>
            <a:ext cx="0" cy="249685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164" name="Shape 121"/>
          <p:cNvSpPr/>
          <p:nvPr/>
        </p:nvSpPr>
        <p:spPr>
          <a:xfrm flipV="1">
            <a:off x="1569828" y="5161318"/>
            <a:ext cx="0" cy="282767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165" name="Shape 120"/>
          <p:cNvSpPr/>
          <p:nvPr/>
        </p:nvSpPr>
        <p:spPr>
          <a:xfrm>
            <a:off x="1523187" y="5190828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cubicBezTo>
                  <a:pt x="17836" y="14333"/>
                  <a:pt x="3438" y="14333"/>
                  <a:pt x="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 dirty="0">
              <a:latin typeface="+mj-lt"/>
            </a:endParaRPr>
          </a:p>
        </p:txBody>
      </p:sp>
      <p:sp>
        <p:nvSpPr>
          <p:cNvPr id="166" name="Rectangle 165"/>
          <p:cNvSpPr/>
          <p:nvPr/>
        </p:nvSpPr>
        <p:spPr>
          <a:xfrm>
            <a:off x="2279576" y="1659476"/>
            <a:ext cx="7920880" cy="1133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Shape 99"/>
          <p:cNvSpPr/>
          <p:nvPr/>
        </p:nvSpPr>
        <p:spPr>
          <a:xfrm flipH="1" flipV="1">
            <a:off x="5175132" y="5912069"/>
            <a:ext cx="920868" cy="478"/>
          </a:xfrm>
          <a:prstGeom prst="line">
            <a:avLst/>
          </a:prstGeom>
          <a:ln w="12700">
            <a:solidFill>
              <a:srgbClr val="0094CA"/>
            </a:solidFill>
            <a:prstDash val="sysDash"/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168" name="Shape 100"/>
          <p:cNvSpPr/>
          <p:nvPr/>
        </p:nvSpPr>
        <p:spPr>
          <a:xfrm>
            <a:off x="5973368" y="5872554"/>
            <a:ext cx="128889" cy="938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0" y="21600"/>
                </a:lnTo>
                <a:cubicBezTo>
                  <a:pt x="7163" y="17936"/>
                  <a:pt x="7163" y="3538"/>
                  <a:pt x="0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latin typeface="+mj-lt"/>
            </a:endParaRPr>
          </a:p>
        </p:txBody>
      </p:sp>
      <p:sp>
        <p:nvSpPr>
          <p:cNvPr id="170" name="Shape 39"/>
          <p:cNvSpPr/>
          <p:nvPr/>
        </p:nvSpPr>
        <p:spPr>
          <a:xfrm>
            <a:off x="2289909" y="4582318"/>
            <a:ext cx="1080120" cy="597271"/>
          </a:xfrm>
          <a:prstGeom prst="rect">
            <a:avLst/>
          </a:prstGeom>
          <a:solidFill>
            <a:srgbClr val="0094CA"/>
          </a:solidFill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latin typeface="+mj-lt"/>
            </a:endParaRPr>
          </a:p>
        </p:txBody>
      </p:sp>
      <p:sp>
        <p:nvSpPr>
          <p:cNvPr id="171" name="Shape 40"/>
          <p:cNvSpPr/>
          <p:nvPr/>
        </p:nvSpPr>
        <p:spPr>
          <a:xfrm>
            <a:off x="2361917" y="4599230"/>
            <a:ext cx="925760" cy="5386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ts val="1400"/>
              </a:lnSpc>
              <a:tabLst>
                <a:tab pos="457200" algn="l"/>
                <a:tab pos="1371600" algn="l"/>
              </a:tabLst>
              <a:defRPr sz="1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 algn="ctr">
              <a:defRPr sz="1800"/>
            </a:pPr>
            <a:r>
              <a:rPr lang="en-US" sz="1100" dirty="0" err="1">
                <a:latin typeface="+mj-lt"/>
                <a:cs typeface="Calibri"/>
              </a:rPr>
              <a:t>Système</a:t>
            </a:r>
            <a:r>
              <a:rPr lang="en-US" sz="1100" dirty="0">
                <a:latin typeface="+mj-lt"/>
                <a:cs typeface="Calibri"/>
              </a:rPr>
              <a:t> de </a:t>
            </a:r>
            <a:r>
              <a:rPr lang="en-US" sz="1100" dirty="0" err="1">
                <a:latin typeface="+mj-lt"/>
                <a:cs typeface="Calibri"/>
              </a:rPr>
              <a:t>cryodistribution</a:t>
            </a:r>
            <a:endParaRPr lang="en-US" sz="1100" dirty="0">
              <a:latin typeface="+mj-lt"/>
              <a:cs typeface="Calibri"/>
            </a:endParaRPr>
          </a:p>
          <a:p>
            <a:pPr lvl="0" algn="ctr">
              <a:defRPr sz="1800"/>
            </a:pPr>
            <a:r>
              <a:rPr lang="pl-PL" sz="1100" dirty="0" err="1">
                <a:latin typeface="+mj-lt"/>
                <a:cs typeface="Calibri"/>
              </a:rPr>
              <a:t>Spoke</a:t>
            </a:r>
            <a:r>
              <a:rPr lang="pl-PL" sz="1100" dirty="0">
                <a:latin typeface="+mj-lt"/>
                <a:cs typeface="Calibri"/>
              </a:rPr>
              <a:t> Linac</a:t>
            </a:r>
            <a:endParaRPr sz="1100" dirty="0">
              <a:latin typeface="+mj-lt"/>
              <a:cs typeface="Calibri"/>
            </a:endParaRPr>
          </a:p>
        </p:txBody>
      </p:sp>
      <p:sp>
        <p:nvSpPr>
          <p:cNvPr id="173" name="Shape 39"/>
          <p:cNvSpPr/>
          <p:nvPr/>
        </p:nvSpPr>
        <p:spPr>
          <a:xfrm>
            <a:off x="2289909" y="5446414"/>
            <a:ext cx="1080120" cy="59727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accent5">
                <a:lumMod val="40000"/>
                <a:lumOff val="60000"/>
              </a:schemeClr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latin typeface="+mj-lt"/>
            </a:endParaRPr>
          </a:p>
        </p:txBody>
      </p:sp>
      <p:sp>
        <p:nvSpPr>
          <p:cNvPr id="174" name="Shape 40"/>
          <p:cNvSpPr/>
          <p:nvPr/>
        </p:nvSpPr>
        <p:spPr>
          <a:xfrm>
            <a:off x="2448792" y="5526828"/>
            <a:ext cx="777231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ts val="1400"/>
              </a:lnSpc>
              <a:tabLst>
                <a:tab pos="457200" algn="l"/>
                <a:tab pos="1371600" algn="l"/>
              </a:tabLst>
              <a:defRPr sz="1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 algn="ctr">
              <a:defRPr sz="1800"/>
            </a:pPr>
            <a:r>
              <a:rPr lang="en-US" sz="1100" dirty="0">
                <a:latin typeface="+mj-lt"/>
                <a:cs typeface="Calibri"/>
              </a:rPr>
              <a:t>Spoke</a:t>
            </a:r>
          </a:p>
          <a:p>
            <a:pPr lvl="0" algn="ctr">
              <a:defRPr sz="1800"/>
            </a:pPr>
            <a:r>
              <a:rPr lang="en-US" sz="1100" dirty="0" err="1">
                <a:latin typeface="+mj-lt"/>
                <a:cs typeface="Calibri"/>
              </a:rPr>
              <a:t>Cryomodules</a:t>
            </a:r>
            <a:endParaRPr sz="1100" dirty="0">
              <a:latin typeface="+mj-lt"/>
              <a:cs typeface="Calibri"/>
            </a:endParaRPr>
          </a:p>
        </p:txBody>
      </p:sp>
      <p:sp>
        <p:nvSpPr>
          <p:cNvPr id="177" name="Shape 120"/>
          <p:cNvSpPr/>
          <p:nvPr/>
        </p:nvSpPr>
        <p:spPr>
          <a:xfrm>
            <a:off x="2721926" y="5187937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cubicBezTo>
                  <a:pt x="17836" y="14333"/>
                  <a:pt x="3438" y="14333"/>
                  <a:pt x="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 dirty="0">
              <a:latin typeface="+mj-lt"/>
            </a:endParaRPr>
          </a:p>
        </p:txBody>
      </p:sp>
      <p:sp>
        <p:nvSpPr>
          <p:cNvPr id="178" name="Shape 118"/>
          <p:cNvSpPr/>
          <p:nvPr/>
        </p:nvSpPr>
        <p:spPr>
          <a:xfrm>
            <a:off x="2607540" y="5327177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0" y="0"/>
                </a:lnTo>
                <a:cubicBezTo>
                  <a:pt x="3448" y="7129"/>
                  <a:pt x="17847" y="7129"/>
                  <a:pt x="2160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 dirty="0">
              <a:latin typeface="+mj-lt"/>
            </a:endParaRPr>
          </a:p>
        </p:txBody>
      </p:sp>
      <p:sp>
        <p:nvSpPr>
          <p:cNvPr id="179" name="Shape 121"/>
          <p:cNvSpPr/>
          <p:nvPr/>
        </p:nvSpPr>
        <p:spPr>
          <a:xfrm flipV="1">
            <a:off x="2887221" y="5195696"/>
            <a:ext cx="0" cy="249685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180" name="Shape 122"/>
          <p:cNvSpPr/>
          <p:nvPr/>
        </p:nvSpPr>
        <p:spPr>
          <a:xfrm>
            <a:off x="2840626" y="5321889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0" y="0"/>
                </a:lnTo>
                <a:cubicBezTo>
                  <a:pt x="3438" y="7144"/>
                  <a:pt x="17836" y="7144"/>
                  <a:pt x="2160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 dirty="0">
              <a:latin typeface="+mj-lt"/>
            </a:endParaRPr>
          </a:p>
        </p:txBody>
      </p:sp>
      <p:sp>
        <p:nvSpPr>
          <p:cNvPr id="181" name="Shape 123"/>
          <p:cNvSpPr/>
          <p:nvPr/>
        </p:nvSpPr>
        <p:spPr>
          <a:xfrm flipV="1">
            <a:off x="2654140" y="5154254"/>
            <a:ext cx="0" cy="299996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182" name="Shape 123"/>
          <p:cNvSpPr/>
          <p:nvPr/>
        </p:nvSpPr>
        <p:spPr>
          <a:xfrm flipH="1" flipV="1">
            <a:off x="2768440" y="5195695"/>
            <a:ext cx="0" cy="249685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183" name="Shape 121"/>
          <p:cNvSpPr/>
          <p:nvPr/>
        </p:nvSpPr>
        <p:spPr>
          <a:xfrm flipV="1">
            <a:off x="3009988" y="5158379"/>
            <a:ext cx="0" cy="282767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184" name="Shape 120"/>
          <p:cNvSpPr/>
          <p:nvPr/>
        </p:nvSpPr>
        <p:spPr>
          <a:xfrm>
            <a:off x="2963347" y="5187889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cubicBezTo>
                  <a:pt x="17836" y="14333"/>
                  <a:pt x="3438" y="14333"/>
                  <a:pt x="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 dirty="0">
              <a:latin typeface="+mj-lt"/>
            </a:endParaRPr>
          </a:p>
        </p:txBody>
      </p:sp>
      <p:sp>
        <p:nvSpPr>
          <p:cNvPr id="187" name="Shape 98"/>
          <p:cNvSpPr/>
          <p:nvPr/>
        </p:nvSpPr>
        <p:spPr>
          <a:xfrm>
            <a:off x="2001887" y="4703339"/>
            <a:ext cx="128889" cy="938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21600" y="0"/>
                </a:lnTo>
                <a:cubicBezTo>
                  <a:pt x="14368" y="3543"/>
                  <a:pt x="14368" y="17941"/>
                  <a:pt x="2160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latin typeface="+mj-lt"/>
            </a:endParaRPr>
          </a:p>
        </p:txBody>
      </p:sp>
      <p:sp>
        <p:nvSpPr>
          <p:cNvPr id="188" name="Shape 98"/>
          <p:cNvSpPr/>
          <p:nvPr/>
        </p:nvSpPr>
        <p:spPr>
          <a:xfrm>
            <a:off x="2017014" y="4919363"/>
            <a:ext cx="128889" cy="938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21600" y="0"/>
                </a:lnTo>
                <a:cubicBezTo>
                  <a:pt x="14368" y="3543"/>
                  <a:pt x="14368" y="17941"/>
                  <a:pt x="2160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latin typeface="+mj-lt"/>
            </a:endParaRPr>
          </a:p>
        </p:txBody>
      </p:sp>
      <p:sp>
        <p:nvSpPr>
          <p:cNvPr id="189" name="Shape 100"/>
          <p:cNvSpPr/>
          <p:nvPr/>
        </p:nvSpPr>
        <p:spPr>
          <a:xfrm>
            <a:off x="2161030" y="4797162"/>
            <a:ext cx="128889" cy="938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0" y="21600"/>
                </a:lnTo>
                <a:cubicBezTo>
                  <a:pt x="7163" y="17936"/>
                  <a:pt x="7163" y="3538"/>
                  <a:pt x="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latin typeface="+mj-lt"/>
            </a:endParaRPr>
          </a:p>
        </p:txBody>
      </p:sp>
      <p:sp>
        <p:nvSpPr>
          <p:cNvPr id="190" name="Shape 100"/>
          <p:cNvSpPr/>
          <p:nvPr/>
        </p:nvSpPr>
        <p:spPr>
          <a:xfrm>
            <a:off x="2145903" y="5013186"/>
            <a:ext cx="128889" cy="938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0" y="21600"/>
                </a:lnTo>
                <a:cubicBezTo>
                  <a:pt x="7163" y="17936"/>
                  <a:pt x="7163" y="3538"/>
                  <a:pt x="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latin typeface="+mj-lt"/>
            </a:endParaRPr>
          </a:p>
        </p:txBody>
      </p:sp>
      <p:sp>
        <p:nvSpPr>
          <p:cNvPr id="191" name="Shape 99"/>
          <p:cNvSpPr/>
          <p:nvPr/>
        </p:nvSpPr>
        <p:spPr>
          <a:xfrm flipH="1">
            <a:off x="2060672" y="4748660"/>
            <a:ext cx="216024" cy="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192" name="Shape 99"/>
          <p:cNvSpPr/>
          <p:nvPr/>
        </p:nvSpPr>
        <p:spPr>
          <a:xfrm flipH="1">
            <a:off x="2001877" y="4844184"/>
            <a:ext cx="216024" cy="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193" name="Shape 99"/>
          <p:cNvSpPr/>
          <p:nvPr/>
        </p:nvSpPr>
        <p:spPr>
          <a:xfrm flipH="1">
            <a:off x="2085644" y="4964684"/>
            <a:ext cx="216024" cy="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194" name="Shape 99"/>
          <p:cNvSpPr/>
          <p:nvPr/>
        </p:nvSpPr>
        <p:spPr>
          <a:xfrm flipH="1">
            <a:off x="2001877" y="5061668"/>
            <a:ext cx="216024" cy="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grpSp>
        <p:nvGrpSpPr>
          <p:cNvPr id="195" name="Group 194"/>
          <p:cNvGrpSpPr/>
          <p:nvPr/>
        </p:nvGrpSpPr>
        <p:grpSpPr>
          <a:xfrm>
            <a:off x="2768946" y="3339973"/>
            <a:ext cx="785315" cy="609600"/>
            <a:chOff x="2286001" y="3670300"/>
            <a:chExt cx="673099" cy="609600"/>
          </a:xfrm>
        </p:grpSpPr>
        <p:sp>
          <p:nvSpPr>
            <p:cNvPr id="196" name="Shape 49"/>
            <p:cNvSpPr/>
            <p:nvPr/>
          </p:nvSpPr>
          <p:spPr>
            <a:xfrm>
              <a:off x="2286001" y="3670300"/>
              <a:ext cx="654049" cy="609600"/>
            </a:xfrm>
            <a:prstGeom prst="rect">
              <a:avLst/>
            </a:prstGeom>
            <a:solidFill>
              <a:srgbClr val="0094CA"/>
            </a:solidFill>
            <a:ln w="12700">
              <a:solidFill>
                <a:srgbClr val="0094CA"/>
              </a:solidFill>
              <a:miter lim="400000"/>
            </a:ln>
          </p:spPr>
          <p:txBody>
            <a:bodyPr lIns="0" tIns="0" rIns="0" bIns="0" anchor="ctr" anchorCtr="0"/>
            <a:lstStyle/>
            <a:p>
              <a:pPr algn="ctr">
                <a:tabLst>
                  <a:tab pos="838179" algn="l"/>
                </a:tabLst>
                <a:defRPr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100">
                <a:latin typeface="+mj-lt"/>
              </a:endParaRPr>
            </a:p>
          </p:txBody>
        </p:sp>
        <p:sp>
          <p:nvSpPr>
            <p:cNvPr id="197" name="Shape 50"/>
            <p:cNvSpPr/>
            <p:nvPr/>
          </p:nvSpPr>
          <p:spPr>
            <a:xfrm>
              <a:off x="2298700" y="3777155"/>
              <a:ext cx="660400" cy="35907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 anchor="ctr" anchorCtr="0">
              <a:spAutoFit/>
            </a:bodyPr>
            <a:lstStyle>
              <a:lvl1pPr>
                <a:lnSpc>
                  <a:spcPts val="1400"/>
                </a:lnSpc>
                <a:tabLst>
                  <a:tab pos="457200" algn="l"/>
                  <a:tab pos="685800" algn="l"/>
                </a:tabLst>
                <a:defRPr sz="12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 algn="ctr">
                <a:defRPr sz="1800"/>
              </a:pPr>
              <a:r>
                <a:rPr lang="en-US" sz="1100" dirty="0">
                  <a:latin typeface="+mj-lt"/>
                </a:rPr>
                <a:t>20 m</a:t>
              </a:r>
              <a:r>
                <a:rPr lang="en-US" sz="1100" baseline="30000" dirty="0">
                  <a:latin typeface="+mj-lt"/>
                </a:rPr>
                <a:t>3</a:t>
              </a:r>
              <a:r>
                <a:rPr lang="en-US" sz="1100" dirty="0">
                  <a:latin typeface="+mj-lt"/>
                </a:rPr>
                <a:t> </a:t>
              </a:r>
              <a:r>
                <a:rPr lang="en-US" sz="1100" dirty="0" err="1">
                  <a:latin typeface="+mj-lt"/>
                </a:rPr>
                <a:t>LHe</a:t>
              </a:r>
              <a:r>
                <a:rPr lang="en-US" sz="1100" dirty="0">
                  <a:latin typeface="+mj-lt"/>
                </a:rPr>
                <a:t> Dewar</a:t>
              </a:r>
              <a:endParaRPr sz="1100" dirty="0">
                <a:latin typeface="+mj-lt"/>
                <a:cs typeface="Calibri"/>
              </a:endParaRPr>
            </a:p>
          </p:txBody>
        </p:sp>
      </p:grpSp>
      <p:sp>
        <p:nvSpPr>
          <p:cNvPr id="198" name="Shape 97"/>
          <p:cNvSpPr/>
          <p:nvPr/>
        </p:nvSpPr>
        <p:spPr>
          <a:xfrm>
            <a:off x="2156014" y="3530609"/>
            <a:ext cx="612924" cy="13739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199" name="Shape 98"/>
          <p:cNvSpPr/>
          <p:nvPr/>
        </p:nvSpPr>
        <p:spPr>
          <a:xfrm>
            <a:off x="2090830" y="3493422"/>
            <a:ext cx="128889" cy="938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21600" y="0"/>
                </a:lnTo>
                <a:cubicBezTo>
                  <a:pt x="14368" y="3543"/>
                  <a:pt x="14368" y="17941"/>
                  <a:pt x="2160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latin typeface="+mj-lt"/>
            </a:endParaRPr>
          </a:p>
        </p:txBody>
      </p:sp>
      <p:sp>
        <p:nvSpPr>
          <p:cNvPr id="200" name="Shape 99"/>
          <p:cNvSpPr/>
          <p:nvPr/>
        </p:nvSpPr>
        <p:spPr>
          <a:xfrm flipH="1" flipV="1">
            <a:off x="2084056" y="3763433"/>
            <a:ext cx="684891" cy="9504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201" name="Shape 100"/>
          <p:cNvSpPr/>
          <p:nvPr/>
        </p:nvSpPr>
        <p:spPr>
          <a:xfrm>
            <a:off x="2641947" y="3722022"/>
            <a:ext cx="128889" cy="938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0" y="21600"/>
                </a:lnTo>
                <a:cubicBezTo>
                  <a:pt x="7163" y="17936"/>
                  <a:pt x="7163" y="3538"/>
                  <a:pt x="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latin typeface="+mj-lt"/>
            </a:endParaRPr>
          </a:p>
        </p:txBody>
      </p:sp>
      <p:sp>
        <p:nvSpPr>
          <p:cNvPr id="202" name="Shape 79"/>
          <p:cNvSpPr/>
          <p:nvPr/>
        </p:nvSpPr>
        <p:spPr>
          <a:xfrm>
            <a:off x="1886585" y="3044595"/>
            <a:ext cx="0" cy="457200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203" name="Shape 84"/>
          <p:cNvSpPr/>
          <p:nvPr/>
        </p:nvSpPr>
        <p:spPr>
          <a:xfrm>
            <a:off x="1842103" y="2978108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cubicBezTo>
                  <a:pt x="17926" y="14383"/>
                  <a:pt x="3527" y="14383"/>
                  <a:pt x="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latin typeface="+mj-lt"/>
            </a:endParaRPr>
          </a:p>
        </p:txBody>
      </p:sp>
      <p:sp>
        <p:nvSpPr>
          <p:cNvPr id="204" name="Shape 97"/>
          <p:cNvSpPr/>
          <p:nvPr/>
        </p:nvSpPr>
        <p:spPr>
          <a:xfrm>
            <a:off x="2168713" y="3636435"/>
            <a:ext cx="607120" cy="12836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205" name="Shape 98"/>
          <p:cNvSpPr/>
          <p:nvPr/>
        </p:nvSpPr>
        <p:spPr>
          <a:xfrm>
            <a:off x="2088347" y="3598353"/>
            <a:ext cx="128889" cy="938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21600" y="0"/>
                </a:lnTo>
                <a:cubicBezTo>
                  <a:pt x="14368" y="3543"/>
                  <a:pt x="14368" y="17941"/>
                  <a:pt x="21600" y="2160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latin typeface="+mj-lt"/>
            </a:endParaRPr>
          </a:p>
        </p:txBody>
      </p:sp>
      <p:sp>
        <p:nvSpPr>
          <p:cNvPr id="185" name="Rectangle 184"/>
          <p:cNvSpPr/>
          <p:nvPr/>
        </p:nvSpPr>
        <p:spPr>
          <a:xfrm>
            <a:off x="849759" y="3357001"/>
            <a:ext cx="2704503" cy="590551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51"/>
          </a:p>
        </p:txBody>
      </p:sp>
      <p:sp>
        <p:nvSpPr>
          <p:cNvPr id="206" name="Rectangle 205"/>
          <p:cNvSpPr/>
          <p:nvPr/>
        </p:nvSpPr>
        <p:spPr>
          <a:xfrm>
            <a:off x="9830064" y="2844014"/>
            <a:ext cx="1225748" cy="1493047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51"/>
          </a:p>
        </p:txBody>
      </p:sp>
      <p:sp>
        <p:nvSpPr>
          <p:cNvPr id="208" name="Title 3"/>
          <p:cNvSpPr txBox="1">
            <a:spLocks/>
          </p:cNvSpPr>
          <p:nvPr/>
        </p:nvSpPr>
        <p:spPr>
          <a:xfrm>
            <a:off x="1991544" y="260648"/>
            <a:ext cx="71391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(1.4) </a:t>
            </a:r>
            <a:r>
              <a:rPr lang="en-US" dirty="0" err="1" smtClean="0"/>
              <a:t>Diagramme</a:t>
            </a:r>
            <a:r>
              <a:rPr lang="en-US" dirty="0" smtClean="0"/>
              <a:t> </a:t>
            </a:r>
            <a:r>
              <a:rPr lang="en-US" dirty="0" err="1" smtClean="0"/>
              <a:t>d’ensemble</a:t>
            </a:r>
            <a:r>
              <a:rPr lang="en-US" dirty="0" smtClean="0"/>
              <a:t> </a:t>
            </a:r>
            <a:r>
              <a:rPr lang="en-US" dirty="0"/>
              <a:t>du system </a:t>
            </a:r>
            <a:r>
              <a:rPr lang="en-US" dirty="0" err="1" smtClean="0"/>
              <a:t>cryo</a:t>
            </a:r>
            <a:r>
              <a:rPr lang="en-US" dirty="0" smtClean="0"/>
              <a:t> </a:t>
            </a:r>
            <a:r>
              <a:rPr lang="en-US" dirty="0" err="1" smtClean="0"/>
              <a:t>d’ESS</a:t>
            </a:r>
            <a:endParaRPr lang="en-US" dirty="0"/>
          </a:p>
        </p:txBody>
      </p:sp>
      <p:sp>
        <p:nvSpPr>
          <p:cNvPr id="209" name="Rectangle 208"/>
          <p:cNvSpPr/>
          <p:nvPr/>
        </p:nvSpPr>
        <p:spPr>
          <a:xfrm>
            <a:off x="849750" y="4581137"/>
            <a:ext cx="2538164" cy="590551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51"/>
          </a:p>
        </p:txBody>
      </p:sp>
      <p:sp>
        <p:nvSpPr>
          <p:cNvPr id="211" name="Rectangle 210"/>
          <p:cNvSpPr/>
          <p:nvPr/>
        </p:nvSpPr>
        <p:spPr>
          <a:xfrm>
            <a:off x="8029864" y="4221097"/>
            <a:ext cx="1225748" cy="590551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51"/>
          </a:p>
        </p:txBody>
      </p:sp>
      <p:sp>
        <p:nvSpPr>
          <p:cNvPr id="213" name="Shape 81"/>
          <p:cNvSpPr/>
          <p:nvPr/>
        </p:nvSpPr>
        <p:spPr>
          <a:xfrm flipV="1">
            <a:off x="10406127" y="2654435"/>
            <a:ext cx="0" cy="127496"/>
          </a:xfrm>
          <a:prstGeom prst="line">
            <a:avLst/>
          </a:prstGeom>
          <a:ln w="12700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lvl="0" algn="ctr">
              <a:lnSpc>
                <a:spcPct val="100000"/>
              </a:lnSpc>
              <a:tabLst/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100">
              <a:latin typeface="+mj-lt"/>
            </a:endParaRPr>
          </a:p>
        </p:txBody>
      </p:sp>
      <p:sp>
        <p:nvSpPr>
          <p:cNvPr id="214" name="Shape 82"/>
          <p:cNvSpPr/>
          <p:nvPr/>
        </p:nvSpPr>
        <p:spPr>
          <a:xfrm>
            <a:off x="10354252" y="2708930"/>
            <a:ext cx="93823" cy="128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0" y="0"/>
                </a:lnTo>
                <a:cubicBezTo>
                  <a:pt x="3538" y="7178"/>
                  <a:pt x="17936" y="7178"/>
                  <a:pt x="21600" y="0"/>
                </a:cubicBezTo>
                <a:close/>
              </a:path>
            </a:pathLst>
          </a:custGeom>
          <a:solidFill>
            <a:srgbClr val="0094CA"/>
          </a:solidFill>
          <a:ln w="3175">
            <a:solidFill>
              <a:srgbClr val="0094CA"/>
            </a:solidFill>
            <a:miter lim="400000"/>
          </a:ln>
        </p:spPr>
        <p:txBody>
          <a:bodyPr lIns="0" tIns="0" rIns="0" bIns="0" anchor="ctr" anchorCtr="0"/>
          <a:lstStyle/>
          <a:p>
            <a:pPr algn="ctr">
              <a:tabLst>
                <a:tab pos="838179" algn="l"/>
              </a:tabLst>
              <a:defRPr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100">
              <a:latin typeface="+mj-lt"/>
            </a:endParaRPr>
          </a:p>
        </p:txBody>
      </p:sp>
      <p:sp>
        <p:nvSpPr>
          <p:cNvPr id="216" name="Rectangle 215"/>
          <p:cNvSpPr/>
          <p:nvPr/>
        </p:nvSpPr>
        <p:spPr>
          <a:xfrm>
            <a:off x="4896860" y="3310477"/>
            <a:ext cx="1199149" cy="623507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51"/>
          </a:p>
        </p:txBody>
      </p:sp>
      <p:grpSp>
        <p:nvGrpSpPr>
          <p:cNvPr id="64" name="Group 63"/>
          <p:cNvGrpSpPr/>
          <p:nvPr/>
        </p:nvGrpSpPr>
        <p:grpSpPr>
          <a:xfrm>
            <a:off x="6079031" y="3325634"/>
            <a:ext cx="1215671" cy="597271"/>
            <a:chOff x="444033" y="1607592"/>
            <a:chExt cx="1256354" cy="597271"/>
          </a:xfrm>
        </p:grpSpPr>
        <p:sp>
          <p:nvSpPr>
            <p:cNvPr id="65" name="Shape 39"/>
            <p:cNvSpPr/>
            <p:nvPr/>
          </p:nvSpPr>
          <p:spPr>
            <a:xfrm>
              <a:off x="444033" y="1607592"/>
              <a:ext cx="1256354" cy="597271"/>
            </a:xfrm>
            <a:prstGeom prst="rect">
              <a:avLst/>
            </a:prstGeom>
            <a:solidFill>
              <a:srgbClr val="0094CA"/>
            </a:solidFill>
            <a:ln w="12700">
              <a:solidFill>
                <a:srgbClr val="0094CA"/>
              </a:solidFill>
              <a:miter lim="400000"/>
            </a:ln>
          </p:spPr>
          <p:txBody>
            <a:bodyPr lIns="0" tIns="0" rIns="0" bIns="0" anchor="ctr" anchorCtr="0"/>
            <a:lstStyle/>
            <a:p>
              <a:pPr algn="ctr">
                <a:tabLst>
                  <a:tab pos="838179" algn="l"/>
                </a:tabLst>
                <a:defRPr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100">
                <a:latin typeface="+mj-lt"/>
              </a:endParaRPr>
            </a:p>
          </p:txBody>
        </p:sp>
        <p:sp>
          <p:nvSpPr>
            <p:cNvPr id="66" name="Shape 40"/>
            <p:cNvSpPr/>
            <p:nvPr/>
          </p:nvSpPr>
          <p:spPr>
            <a:xfrm>
              <a:off x="601216" y="1635692"/>
              <a:ext cx="925759" cy="53860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anchor="ctr" anchorCtr="0">
              <a:spAutoFit/>
            </a:bodyPr>
            <a:lstStyle>
              <a:lvl1pPr>
                <a:lnSpc>
                  <a:spcPts val="1400"/>
                </a:lnSpc>
                <a:tabLst>
                  <a:tab pos="457200" algn="l"/>
                  <a:tab pos="1371600" algn="l"/>
                </a:tabLst>
                <a:defRPr sz="12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 algn="ctr">
                <a:defRPr sz="1800"/>
              </a:pPr>
              <a:r>
                <a:rPr lang="en-US" sz="1100" dirty="0">
                  <a:latin typeface="+mj-lt"/>
                  <a:cs typeface="Calibri"/>
                </a:rPr>
                <a:t>TICP : </a:t>
              </a:r>
              <a:r>
                <a:rPr lang="en-US" sz="1100" dirty="0" err="1">
                  <a:latin typeface="+mj-lt"/>
                  <a:cs typeface="Calibri"/>
                </a:rPr>
                <a:t>Système</a:t>
              </a:r>
              <a:r>
                <a:rPr lang="en-US" sz="1100" dirty="0">
                  <a:latin typeface="+mj-lt"/>
                  <a:cs typeface="Calibri"/>
                </a:rPr>
                <a:t> </a:t>
              </a:r>
              <a:r>
                <a:rPr lang="en-US" sz="1100" dirty="0" err="1">
                  <a:latin typeface="+mj-lt"/>
                  <a:cs typeface="Calibri"/>
                </a:rPr>
                <a:t>cryo</a:t>
              </a:r>
              <a:r>
                <a:rPr lang="en-US" sz="1100" dirty="0">
                  <a:latin typeface="+mj-lt"/>
                  <a:cs typeface="Calibri"/>
                </a:rPr>
                <a:t> tests &amp; instruments</a:t>
              </a:r>
              <a:endParaRPr sz="1100" dirty="0">
                <a:latin typeface="+mj-lt"/>
                <a:cs typeface="Calibri"/>
              </a:endParaRPr>
            </a:p>
          </p:txBody>
        </p:sp>
      </p:grpSp>
      <p:sp>
        <p:nvSpPr>
          <p:cNvPr id="219" name="Rectangle 218"/>
          <p:cNvSpPr/>
          <p:nvPr/>
        </p:nvSpPr>
        <p:spPr>
          <a:xfrm>
            <a:off x="849750" y="1815159"/>
            <a:ext cx="1225748" cy="590551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51"/>
          </a:p>
        </p:txBody>
      </p:sp>
      <p:sp>
        <p:nvSpPr>
          <p:cNvPr id="221" name="Rectangle 220"/>
          <p:cNvSpPr/>
          <p:nvPr/>
        </p:nvSpPr>
        <p:spPr>
          <a:xfrm>
            <a:off x="4274344" y="4581137"/>
            <a:ext cx="957560" cy="590551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51"/>
          </a:p>
        </p:txBody>
      </p:sp>
      <p:sp>
        <p:nvSpPr>
          <p:cNvPr id="2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11624" y="6309330"/>
            <a:ext cx="7056784" cy="365125"/>
          </a:xfrm>
        </p:spPr>
        <p:txBody>
          <a:bodyPr/>
          <a:lstStyle/>
          <a:p>
            <a:pPr algn="l"/>
            <a:r>
              <a:rPr lang="sv-SE" sz="1400" dirty="0">
                <a:solidFill>
                  <a:schemeClr val="tx1"/>
                </a:solidFill>
              </a:rPr>
              <a:t>Les </a:t>
            </a:r>
            <a:r>
              <a:rPr lang="fr-FR" sz="1400" dirty="0">
                <a:solidFill>
                  <a:schemeClr val="tx1"/>
                </a:solidFill>
              </a:rPr>
              <a:t>trois</a:t>
            </a:r>
            <a:r>
              <a:rPr lang="sv-SE" sz="1400" dirty="0">
                <a:solidFill>
                  <a:schemeClr val="tx1"/>
                </a:solidFill>
              </a:rPr>
              <a:t> principaux </a:t>
            </a:r>
            <a:r>
              <a:rPr lang="sv-SE" sz="1400" dirty="0" err="1">
                <a:solidFill>
                  <a:schemeClr val="tx1"/>
                </a:solidFill>
              </a:rPr>
              <a:t>systèmes</a:t>
            </a:r>
            <a:r>
              <a:rPr lang="sv-SE" sz="1400" dirty="0">
                <a:solidFill>
                  <a:schemeClr val="tx1"/>
                </a:solidFill>
              </a:rPr>
              <a:t> </a:t>
            </a:r>
            <a:r>
              <a:rPr lang="sv-SE" sz="1400" dirty="0" err="1">
                <a:solidFill>
                  <a:schemeClr val="tx1"/>
                </a:solidFill>
              </a:rPr>
              <a:t>cryogénique</a:t>
            </a:r>
            <a:r>
              <a:rPr lang="sv-SE" sz="1400" dirty="0">
                <a:solidFill>
                  <a:schemeClr val="tx1"/>
                </a:solidFill>
              </a:rPr>
              <a:t> </a:t>
            </a:r>
            <a:r>
              <a:rPr lang="sv-SE" sz="1400" dirty="0" err="1">
                <a:solidFill>
                  <a:schemeClr val="tx1"/>
                </a:solidFill>
              </a:rPr>
              <a:t>incluant</a:t>
            </a:r>
            <a:r>
              <a:rPr lang="sv-SE" sz="1400" dirty="0">
                <a:solidFill>
                  <a:schemeClr val="tx1"/>
                </a:solidFill>
              </a:rPr>
              <a:t> </a:t>
            </a:r>
            <a:r>
              <a:rPr lang="sv-SE" sz="1400" dirty="0" err="1">
                <a:solidFill>
                  <a:schemeClr val="tx1"/>
                </a:solidFill>
              </a:rPr>
              <a:t>leurs</a:t>
            </a:r>
            <a:r>
              <a:rPr lang="sv-SE" sz="1400" dirty="0">
                <a:solidFill>
                  <a:schemeClr val="tx1"/>
                </a:solidFill>
              </a:rPr>
              <a:t> </a:t>
            </a:r>
            <a:r>
              <a:rPr lang="sv-SE" sz="1400" dirty="0" err="1">
                <a:solidFill>
                  <a:schemeClr val="tx1"/>
                </a:solidFill>
              </a:rPr>
              <a:t>cryodistributions</a:t>
            </a:r>
            <a:r>
              <a:rPr lang="sv-SE" sz="1400" dirty="0">
                <a:solidFill>
                  <a:schemeClr val="tx1"/>
                </a:solidFill>
              </a:rPr>
              <a:t> et les </a:t>
            </a:r>
            <a:r>
              <a:rPr lang="fr-FR" sz="1400" dirty="0">
                <a:solidFill>
                  <a:schemeClr val="tx1"/>
                </a:solidFill>
              </a:rPr>
              <a:t>clients</a:t>
            </a:r>
            <a:r>
              <a:rPr lang="sv-SE" sz="1400" dirty="0">
                <a:solidFill>
                  <a:schemeClr val="tx1"/>
                </a:solidFill>
              </a:rPr>
              <a:t> principaux</a:t>
            </a:r>
            <a:endParaRPr lang="sv-SE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11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S</a:t>
            </a:r>
            <a:r>
              <a:rPr lang="sv-SE" dirty="0" err="1" smtClean="0"/>
              <a:t>ommaire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AutoNum type="arabicParenR"/>
            </a:pPr>
            <a:endParaRPr lang="sv-SE" sz="2000" dirty="0"/>
          </a:p>
          <a:p>
            <a:pPr>
              <a:spcBef>
                <a:spcPts val="480"/>
              </a:spcBef>
              <a:spcAft>
                <a:spcPts val="1200"/>
              </a:spcAft>
              <a:buFont typeface="Arial" panose="020B0604020202020204" pitchFamily="34" charset="0"/>
              <a:buAutoNum type="arabicParenR"/>
            </a:pPr>
            <a:r>
              <a:rPr lang="sv-SE" dirty="0" err="1" smtClean="0">
                <a:solidFill>
                  <a:schemeClr val="bg1">
                    <a:lumMod val="50000"/>
                  </a:schemeClr>
                </a:solidFill>
              </a:rPr>
              <a:t>Vue</a:t>
            </a:r>
            <a:r>
              <a:rPr lang="sv-SE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v-SE" dirty="0" err="1" smtClean="0">
                <a:solidFill>
                  <a:schemeClr val="bg1">
                    <a:lumMod val="50000"/>
                  </a:schemeClr>
                </a:solidFill>
              </a:rPr>
              <a:t>d’ensemble</a:t>
            </a:r>
            <a:endParaRPr lang="sv-SE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ts val="480"/>
              </a:spcBef>
              <a:spcAft>
                <a:spcPts val="1200"/>
              </a:spcAft>
              <a:buFont typeface="Arial" panose="020B0604020202020204" pitchFamily="34" charset="0"/>
              <a:buAutoNum type="arabicParenR"/>
            </a:pPr>
            <a:r>
              <a:rPr lang="sv-SE" dirty="0" err="1" smtClean="0"/>
              <a:t>Fournisseurs</a:t>
            </a:r>
            <a:r>
              <a:rPr lang="sv-SE" dirty="0" smtClean="0"/>
              <a:t> et </a:t>
            </a:r>
            <a:r>
              <a:rPr lang="sv-SE" dirty="0" err="1" smtClean="0"/>
              <a:t>partenaires</a:t>
            </a:r>
            <a:endParaRPr lang="sv-SE" dirty="0"/>
          </a:p>
          <a:p>
            <a:pPr>
              <a:spcBef>
                <a:spcPts val="480"/>
              </a:spcBef>
              <a:spcAft>
                <a:spcPts val="1200"/>
              </a:spcAft>
              <a:buFont typeface="Arial" panose="020B0604020202020204" pitchFamily="34" charset="0"/>
              <a:buAutoNum type="arabicParenR"/>
            </a:pPr>
            <a:r>
              <a:rPr lang="sv-SE" dirty="0" err="1" smtClean="0">
                <a:solidFill>
                  <a:schemeClr val="bg1">
                    <a:lumMod val="50000"/>
                  </a:schemeClr>
                </a:solidFill>
              </a:rPr>
              <a:t>Equipe</a:t>
            </a:r>
            <a:r>
              <a:rPr lang="sv-SE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v-SE" dirty="0" err="1" smtClean="0">
                <a:solidFill>
                  <a:schemeClr val="bg1">
                    <a:lumMod val="50000"/>
                  </a:schemeClr>
                </a:solidFill>
              </a:rPr>
              <a:t>cryogénique</a:t>
            </a:r>
            <a:endParaRPr lang="sv-SE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ts val="480"/>
              </a:spcBef>
              <a:spcAft>
                <a:spcPts val="1200"/>
              </a:spcAft>
              <a:buFont typeface="Arial" panose="020B0604020202020204" pitchFamily="34" charset="0"/>
              <a:buAutoNum type="arabicParenR"/>
            </a:pPr>
            <a:r>
              <a:rPr lang="sv-SE" dirty="0">
                <a:solidFill>
                  <a:schemeClr val="bg1">
                    <a:lumMod val="50000"/>
                  </a:schemeClr>
                </a:solidFill>
              </a:rPr>
              <a:t>Les installations </a:t>
            </a:r>
            <a:r>
              <a:rPr lang="sv-SE" dirty="0" err="1" smtClean="0">
                <a:solidFill>
                  <a:schemeClr val="bg1">
                    <a:lumMod val="50000"/>
                  </a:schemeClr>
                </a:solidFill>
              </a:rPr>
              <a:t>cryogénique</a:t>
            </a:r>
            <a:endParaRPr lang="sv-SE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ts val="480"/>
              </a:spcBef>
              <a:spcAft>
                <a:spcPts val="1200"/>
              </a:spcAft>
              <a:buFont typeface="Arial" panose="020B0604020202020204" pitchFamily="34" charset="0"/>
              <a:buAutoNum type="arabicParenR"/>
            </a:pPr>
            <a:r>
              <a:rPr lang="sv-SE" dirty="0" err="1">
                <a:solidFill>
                  <a:schemeClr val="bg1">
                    <a:lumMod val="50000"/>
                  </a:schemeClr>
                </a:solidFill>
              </a:rPr>
              <a:t>Conclusions</a:t>
            </a:r>
            <a:endParaRPr lang="sv-SE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ts val="480"/>
              </a:spcBef>
              <a:spcAft>
                <a:spcPts val="1200"/>
              </a:spcAft>
              <a:buFont typeface="Arial" panose="020B0604020202020204" pitchFamily="34" charset="0"/>
              <a:buAutoNum type="arabicParenR"/>
            </a:pPr>
            <a:r>
              <a:rPr lang="sv-SE" dirty="0" err="1" smtClean="0">
                <a:solidFill>
                  <a:schemeClr val="bg1">
                    <a:lumMod val="50000"/>
                  </a:schemeClr>
                </a:solidFill>
              </a:rPr>
              <a:t>Questions</a:t>
            </a:r>
            <a:endParaRPr lang="sv-SE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sv-SE" dirty="0"/>
          </a:p>
          <a:p>
            <a:pPr marL="457189" lvl="1" indent="0">
              <a:buNone/>
            </a:pPr>
            <a:endParaRPr lang="sv-SE" sz="3200" dirty="0"/>
          </a:p>
          <a:p>
            <a:endParaRPr lang="sv-SE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7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8479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4167"/>
          <a:stretch/>
        </p:blipFill>
        <p:spPr>
          <a:xfrm>
            <a:off x="6600056" y="1417638"/>
            <a:ext cx="4968553" cy="52012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(2.1) </a:t>
            </a:r>
            <a:r>
              <a:rPr lang="en-US" dirty="0" err="1" smtClean="0"/>
              <a:t>Partenaires</a:t>
            </a:r>
            <a:r>
              <a:rPr lang="en-US" dirty="0" smtClean="0"/>
              <a:t> avec des contributions </a:t>
            </a:r>
            <a:r>
              <a:rPr lang="en-US" dirty="0" err="1" smtClean="0"/>
              <a:t>en</a:t>
            </a:r>
            <a:r>
              <a:rPr lang="en-US" dirty="0" smtClean="0"/>
              <a:t> nature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9216" y="1417638"/>
            <a:ext cx="6430732" cy="5256584"/>
          </a:xfrm>
        </p:spPr>
        <p:txBody>
          <a:bodyPr>
            <a:normAutofit fontScale="70000" lnSpcReduction="20000"/>
          </a:bodyPr>
          <a:lstStyle/>
          <a:p>
            <a:pPr>
              <a:buAutoNum type="arabicParenR"/>
            </a:pPr>
            <a:endParaRPr lang="sv-SE" sz="2000" dirty="0"/>
          </a:p>
          <a:p>
            <a:pPr>
              <a:spcBef>
                <a:spcPts val="480"/>
              </a:spcBef>
              <a:spcAft>
                <a:spcPts val="1200"/>
              </a:spcAft>
            </a:pPr>
            <a:r>
              <a:rPr lang="sv-SE" dirty="0" err="1" smtClean="0">
                <a:solidFill>
                  <a:schemeClr val="tx1"/>
                </a:solidFill>
              </a:rPr>
              <a:t>Cryomudules</a:t>
            </a:r>
            <a:r>
              <a:rPr lang="sv-SE" dirty="0" smtClean="0">
                <a:solidFill>
                  <a:schemeClr val="tx1"/>
                </a:solidFill>
              </a:rPr>
              <a:t> à </a:t>
            </a:r>
            <a:r>
              <a:rPr lang="sv-SE" dirty="0" err="1" smtClean="0">
                <a:solidFill>
                  <a:schemeClr val="tx1"/>
                </a:solidFill>
              </a:rPr>
              <a:t>cavités</a:t>
            </a:r>
            <a:r>
              <a:rPr lang="sv-SE" dirty="0" smtClean="0">
                <a:solidFill>
                  <a:schemeClr val="tx1"/>
                </a:solidFill>
              </a:rPr>
              <a:t> </a:t>
            </a:r>
            <a:r>
              <a:rPr lang="sv-SE" dirty="0" err="1" smtClean="0">
                <a:solidFill>
                  <a:schemeClr val="tx1"/>
                </a:solidFill>
              </a:rPr>
              <a:t>Elliptiques</a:t>
            </a:r>
            <a:r>
              <a:rPr lang="sv-SE" dirty="0" smtClean="0">
                <a:solidFill>
                  <a:schemeClr val="tx1"/>
                </a:solidFill>
              </a:rPr>
              <a:t>: </a:t>
            </a:r>
            <a:r>
              <a:rPr lang="sv-SE" dirty="0">
                <a:solidFill>
                  <a:schemeClr val="tx1"/>
                </a:solidFill>
              </a:rPr>
              <a:t>CEA (</a:t>
            </a:r>
            <a:r>
              <a:rPr lang="sv-SE" dirty="0" err="1">
                <a:solidFill>
                  <a:schemeClr val="tx1"/>
                </a:solidFill>
              </a:rPr>
              <a:t>France</a:t>
            </a:r>
            <a:r>
              <a:rPr lang="sv-SE" dirty="0">
                <a:solidFill>
                  <a:schemeClr val="tx1"/>
                </a:solidFill>
              </a:rPr>
              <a:t>)</a:t>
            </a:r>
          </a:p>
          <a:p>
            <a:pPr>
              <a:spcBef>
                <a:spcPts val="480"/>
              </a:spcBef>
              <a:spcAft>
                <a:spcPts val="1200"/>
              </a:spcAft>
            </a:pPr>
            <a:r>
              <a:rPr lang="sv-SE" dirty="0" err="1" smtClean="0">
                <a:solidFill>
                  <a:schemeClr val="tx1"/>
                </a:solidFill>
              </a:rPr>
              <a:t>Cryomodules</a:t>
            </a:r>
            <a:r>
              <a:rPr lang="sv-SE" dirty="0"/>
              <a:t> </a:t>
            </a:r>
            <a:r>
              <a:rPr lang="sv-SE" dirty="0" smtClean="0"/>
              <a:t>à </a:t>
            </a:r>
            <a:r>
              <a:rPr lang="sv-SE" dirty="0" err="1" smtClean="0"/>
              <a:t>cavités</a:t>
            </a:r>
            <a:r>
              <a:rPr lang="sv-SE" dirty="0" smtClean="0"/>
              <a:t> </a:t>
            </a:r>
            <a:r>
              <a:rPr lang="sv-SE" dirty="0" err="1" smtClean="0">
                <a:solidFill>
                  <a:schemeClr val="tx1"/>
                </a:solidFill>
              </a:rPr>
              <a:t>Spoke</a:t>
            </a:r>
            <a:r>
              <a:rPr lang="sv-SE" dirty="0" smtClean="0">
                <a:solidFill>
                  <a:schemeClr val="tx1"/>
                </a:solidFill>
              </a:rPr>
              <a:t>: </a:t>
            </a:r>
            <a:r>
              <a:rPr lang="sv-SE" dirty="0">
                <a:solidFill>
                  <a:schemeClr val="tx1"/>
                </a:solidFill>
              </a:rPr>
              <a:t>IPNO (</a:t>
            </a:r>
            <a:r>
              <a:rPr lang="sv-SE" dirty="0" err="1">
                <a:solidFill>
                  <a:schemeClr val="tx1"/>
                </a:solidFill>
              </a:rPr>
              <a:t>France</a:t>
            </a:r>
            <a:r>
              <a:rPr lang="sv-SE" dirty="0">
                <a:solidFill>
                  <a:schemeClr val="tx1"/>
                </a:solidFill>
              </a:rPr>
              <a:t>)</a:t>
            </a:r>
          </a:p>
          <a:p>
            <a:pPr>
              <a:spcBef>
                <a:spcPts val="480"/>
              </a:spcBef>
              <a:spcAft>
                <a:spcPts val="1200"/>
              </a:spcAft>
            </a:pPr>
            <a:r>
              <a:rPr lang="sv-SE" dirty="0" smtClean="0">
                <a:solidFill>
                  <a:schemeClr val="tx1"/>
                </a:solidFill>
              </a:rPr>
              <a:t>Distribution </a:t>
            </a:r>
            <a:r>
              <a:rPr lang="sv-SE" dirty="0" err="1" smtClean="0">
                <a:solidFill>
                  <a:schemeClr val="tx1"/>
                </a:solidFill>
              </a:rPr>
              <a:t>cryo</a:t>
            </a:r>
            <a:r>
              <a:rPr lang="sv-SE" dirty="0" smtClean="0">
                <a:solidFill>
                  <a:schemeClr val="tx1"/>
                </a:solidFill>
              </a:rPr>
              <a:t> </a:t>
            </a:r>
            <a:r>
              <a:rPr lang="sv-SE" dirty="0" err="1" smtClean="0">
                <a:solidFill>
                  <a:schemeClr val="tx1"/>
                </a:solidFill>
              </a:rPr>
              <a:t>pour</a:t>
            </a:r>
            <a:r>
              <a:rPr lang="sv-SE" dirty="0" smtClean="0">
                <a:solidFill>
                  <a:schemeClr val="tx1"/>
                </a:solidFill>
              </a:rPr>
              <a:t> le </a:t>
            </a:r>
            <a:r>
              <a:rPr lang="sv-SE" dirty="0" err="1" smtClean="0">
                <a:solidFill>
                  <a:schemeClr val="tx1"/>
                </a:solidFill>
              </a:rPr>
              <a:t>Linac</a:t>
            </a:r>
            <a:r>
              <a:rPr lang="sv-SE" dirty="0" smtClean="0">
                <a:solidFill>
                  <a:schemeClr val="tx1"/>
                </a:solidFill>
              </a:rPr>
              <a:t> </a:t>
            </a:r>
            <a:r>
              <a:rPr lang="sv-SE" dirty="0" err="1" smtClean="0">
                <a:solidFill>
                  <a:schemeClr val="tx1"/>
                </a:solidFill>
              </a:rPr>
              <a:t>Elliptique</a:t>
            </a:r>
            <a:r>
              <a:rPr lang="sv-SE" dirty="0" smtClean="0">
                <a:solidFill>
                  <a:schemeClr val="tx1"/>
                </a:solidFill>
              </a:rPr>
              <a:t>: </a:t>
            </a:r>
            <a:r>
              <a:rPr lang="sv-SE" dirty="0" err="1">
                <a:solidFill>
                  <a:schemeClr val="tx1"/>
                </a:solidFill>
              </a:rPr>
              <a:t>WrUT</a:t>
            </a:r>
            <a:r>
              <a:rPr lang="sv-SE" dirty="0">
                <a:solidFill>
                  <a:schemeClr val="tx1"/>
                </a:solidFill>
              </a:rPr>
              <a:t> (</a:t>
            </a:r>
            <a:r>
              <a:rPr lang="sv-SE" dirty="0" err="1">
                <a:solidFill>
                  <a:schemeClr val="tx1"/>
                </a:solidFill>
              </a:rPr>
              <a:t>Poland</a:t>
            </a:r>
            <a:r>
              <a:rPr lang="sv-SE" dirty="0">
                <a:solidFill>
                  <a:schemeClr val="tx1"/>
                </a:solidFill>
              </a:rPr>
              <a:t>)</a:t>
            </a:r>
          </a:p>
          <a:p>
            <a:pPr>
              <a:spcBef>
                <a:spcPts val="480"/>
              </a:spcBef>
              <a:spcAft>
                <a:spcPts val="1200"/>
              </a:spcAft>
            </a:pPr>
            <a:r>
              <a:rPr lang="sv-SE" dirty="0" smtClean="0">
                <a:solidFill>
                  <a:schemeClr val="tx1"/>
                </a:solidFill>
              </a:rPr>
              <a:t>Distribution </a:t>
            </a:r>
            <a:r>
              <a:rPr lang="sv-SE" dirty="0" err="1" smtClean="0">
                <a:solidFill>
                  <a:schemeClr val="tx1"/>
                </a:solidFill>
              </a:rPr>
              <a:t>cryogénique</a:t>
            </a:r>
            <a:r>
              <a:rPr lang="sv-SE" dirty="0" smtClean="0">
                <a:solidFill>
                  <a:schemeClr val="tx1"/>
                </a:solidFill>
              </a:rPr>
              <a:t> </a:t>
            </a:r>
            <a:r>
              <a:rPr lang="sv-SE" dirty="0" err="1" smtClean="0">
                <a:solidFill>
                  <a:schemeClr val="tx1"/>
                </a:solidFill>
              </a:rPr>
              <a:t>pour</a:t>
            </a:r>
            <a:r>
              <a:rPr lang="sv-SE" dirty="0" smtClean="0">
                <a:solidFill>
                  <a:schemeClr val="tx1"/>
                </a:solidFill>
              </a:rPr>
              <a:t> la </a:t>
            </a:r>
            <a:r>
              <a:rPr lang="sv-SE" dirty="0" err="1" smtClean="0">
                <a:solidFill>
                  <a:schemeClr val="tx1"/>
                </a:solidFill>
              </a:rPr>
              <a:t>ligne</a:t>
            </a:r>
            <a:r>
              <a:rPr lang="sv-SE" dirty="0" smtClean="0">
                <a:solidFill>
                  <a:schemeClr val="tx1"/>
                </a:solidFill>
              </a:rPr>
              <a:t> </a:t>
            </a:r>
            <a:r>
              <a:rPr lang="sv-SE" dirty="0" err="1" smtClean="0">
                <a:solidFill>
                  <a:schemeClr val="tx1"/>
                </a:solidFill>
              </a:rPr>
              <a:t>cryo</a:t>
            </a:r>
            <a:r>
              <a:rPr lang="sv-SE" dirty="0" smtClean="0">
                <a:solidFill>
                  <a:schemeClr val="tx1"/>
                </a:solidFill>
              </a:rPr>
              <a:t> et la station </a:t>
            </a:r>
            <a:r>
              <a:rPr lang="sv-SE" dirty="0" err="1" smtClean="0">
                <a:solidFill>
                  <a:schemeClr val="tx1"/>
                </a:solidFill>
              </a:rPr>
              <a:t>d’essai</a:t>
            </a:r>
            <a:r>
              <a:rPr lang="sv-SE" dirty="0" smtClean="0">
                <a:solidFill>
                  <a:schemeClr val="tx1"/>
                </a:solidFill>
              </a:rPr>
              <a:t> de Lund: </a:t>
            </a:r>
            <a:r>
              <a:rPr lang="sv-SE" dirty="0" err="1">
                <a:solidFill>
                  <a:schemeClr val="tx1"/>
                </a:solidFill>
              </a:rPr>
              <a:t>WrUT</a:t>
            </a:r>
            <a:r>
              <a:rPr lang="sv-SE" dirty="0">
                <a:solidFill>
                  <a:schemeClr val="tx1"/>
                </a:solidFill>
              </a:rPr>
              <a:t> (</a:t>
            </a:r>
            <a:r>
              <a:rPr lang="sv-SE" dirty="0" err="1">
                <a:solidFill>
                  <a:schemeClr val="tx1"/>
                </a:solidFill>
              </a:rPr>
              <a:t>Poland</a:t>
            </a:r>
            <a:r>
              <a:rPr lang="sv-SE" dirty="0">
                <a:solidFill>
                  <a:schemeClr val="tx1"/>
                </a:solidFill>
              </a:rPr>
              <a:t>)</a:t>
            </a:r>
          </a:p>
          <a:p>
            <a:pPr>
              <a:spcBef>
                <a:spcPts val="480"/>
              </a:spcBef>
              <a:spcAft>
                <a:spcPts val="1200"/>
              </a:spcAft>
            </a:pPr>
            <a:r>
              <a:rPr lang="sv-SE" dirty="0" smtClean="0">
                <a:solidFill>
                  <a:schemeClr val="tx1"/>
                </a:solidFill>
              </a:rPr>
              <a:t>Distribution </a:t>
            </a:r>
            <a:r>
              <a:rPr lang="sv-SE" dirty="0" err="1" smtClean="0">
                <a:solidFill>
                  <a:schemeClr val="tx1"/>
                </a:solidFill>
              </a:rPr>
              <a:t>cryogénique</a:t>
            </a:r>
            <a:r>
              <a:rPr lang="sv-SE" dirty="0" smtClean="0">
                <a:solidFill>
                  <a:schemeClr val="tx1"/>
                </a:solidFill>
              </a:rPr>
              <a:t> </a:t>
            </a:r>
            <a:r>
              <a:rPr lang="sv-SE" dirty="0" err="1" smtClean="0">
                <a:solidFill>
                  <a:schemeClr val="tx1"/>
                </a:solidFill>
              </a:rPr>
              <a:t>pour</a:t>
            </a:r>
            <a:r>
              <a:rPr lang="sv-SE" dirty="0" smtClean="0">
                <a:solidFill>
                  <a:schemeClr val="tx1"/>
                </a:solidFill>
              </a:rPr>
              <a:t> le </a:t>
            </a:r>
            <a:r>
              <a:rPr lang="sv-SE" dirty="0" err="1" smtClean="0">
                <a:solidFill>
                  <a:schemeClr val="tx1"/>
                </a:solidFill>
              </a:rPr>
              <a:t>linac</a:t>
            </a:r>
            <a:r>
              <a:rPr lang="sv-SE" dirty="0" smtClean="0">
                <a:solidFill>
                  <a:schemeClr val="tx1"/>
                </a:solidFill>
              </a:rPr>
              <a:t> </a:t>
            </a:r>
            <a:r>
              <a:rPr lang="sv-SE" dirty="0" err="1" smtClean="0">
                <a:solidFill>
                  <a:schemeClr val="tx1"/>
                </a:solidFill>
              </a:rPr>
              <a:t>spoke</a:t>
            </a:r>
            <a:r>
              <a:rPr lang="sv-SE" dirty="0" smtClean="0">
                <a:solidFill>
                  <a:schemeClr val="tx1"/>
                </a:solidFill>
              </a:rPr>
              <a:t>: </a:t>
            </a:r>
            <a:r>
              <a:rPr lang="sv-SE" dirty="0">
                <a:solidFill>
                  <a:schemeClr val="tx1"/>
                </a:solidFill>
              </a:rPr>
              <a:t>IPNO (</a:t>
            </a:r>
            <a:r>
              <a:rPr lang="sv-SE" dirty="0" err="1">
                <a:solidFill>
                  <a:schemeClr val="tx1"/>
                </a:solidFill>
              </a:rPr>
              <a:t>France</a:t>
            </a:r>
            <a:r>
              <a:rPr lang="sv-SE" dirty="0">
                <a:solidFill>
                  <a:schemeClr val="tx1"/>
                </a:solidFill>
              </a:rPr>
              <a:t>)</a:t>
            </a:r>
          </a:p>
          <a:p>
            <a:pPr>
              <a:spcBef>
                <a:spcPts val="480"/>
              </a:spcBef>
              <a:spcAft>
                <a:spcPts val="1200"/>
              </a:spcAft>
            </a:pPr>
            <a:r>
              <a:rPr lang="sv-SE" dirty="0" err="1" smtClean="0">
                <a:solidFill>
                  <a:schemeClr val="tx1"/>
                </a:solidFill>
              </a:rPr>
              <a:t>Système</a:t>
            </a:r>
            <a:r>
              <a:rPr lang="sv-SE" dirty="0" smtClean="0">
                <a:solidFill>
                  <a:schemeClr val="tx1"/>
                </a:solidFill>
              </a:rPr>
              <a:t> </a:t>
            </a:r>
            <a:r>
              <a:rPr lang="sv-SE" dirty="0" err="1" smtClean="0">
                <a:solidFill>
                  <a:schemeClr val="tx1"/>
                </a:solidFill>
              </a:rPr>
              <a:t>cryogénique</a:t>
            </a:r>
            <a:r>
              <a:rPr lang="sv-SE" dirty="0" smtClean="0">
                <a:solidFill>
                  <a:schemeClr val="tx1"/>
                </a:solidFill>
              </a:rPr>
              <a:t> des </a:t>
            </a:r>
            <a:r>
              <a:rPr lang="sv-SE" dirty="0" err="1" smtClean="0">
                <a:solidFill>
                  <a:schemeClr val="tx1"/>
                </a:solidFill>
              </a:rPr>
              <a:t>modérateurs</a:t>
            </a:r>
            <a:r>
              <a:rPr lang="sv-SE" dirty="0" smtClean="0">
                <a:solidFill>
                  <a:schemeClr val="tx1"/>
                </a:solidFill>
              </a:rPr>
              <a:t> de la </a:t>
            </a:r>
            <a:r>
              <a:rPr lang="sv-SE" dirty="0" err="1" smtClean="0">
                <a:solidFill>
                  <a:schemeClr val="tx1"/>
                </a:solidFill>
              </a:rPr>
              <a:t>cible</a:t>
            </a:r>
            <a:r>
              <a:rPr lang="sv-SE" dirty="0" smtClean="0">
                <a:solidFill>
                  <a:schemeClr val="tx1"/>
                </a:solidFill>
              </a:rPr>
              <a:t>: </a:t>
            </a:r>
            <a:r>
              <a:rPr lang="sv-SE" dirty="0">
                <a:solidFill>
                  <a:schemeClr val="tx1"/>
                </a:solidFill>
              </a:rPr>
              <a:t>FZJ, TUD (</a:t>
            </a:r>
            <a:r>
              <a:rPr lang="sv-SE" dirty="0" err="1">
                <a:solidFill>
                  <a:schemeClr val="tx1"/>
                </a:solidFill>
              </a:rPr>
              <a:t>Germany</a:t>
            </a:r>
            <a:r>
              <a:rPr lang="sv-SE" dirty="0">
                <a:solidFill>
                  <a:schemeClr val="tx1"/>
                </a:solidFill>
              </a:rPr>
              <a:t>)</a:t>
            </a:r>
          </a:p>
          <a:p>
            <a:pPr>
              <a:spcBef>
                <a:spcPts val="480"/>
              </a:spcBef>
              <a:spcAft>
                <a:spcPts val="1200"/>
              </a:spcAft>
            </a:pPr>
            <a:r>
              <a:rPr lang="sv-SE" dirty="0" smtClean="0">
                <a:solidFill>
                  <a:schemeClr val="tx1"/>
                </a:solidFill>
              </a:rPr>
              <a:t>Station </a:t>
            </a:r>
            <a:r>
              <a:rPr lang="sv-SE" dirty="0" err="1" smtClean="0">
                <a:solidFill>
                  <a:schemeClr val="tx1"/>
                </a:solidFill>
              </a:rPr>
              <a:t>d’essai</a:t>
            </a:r>
            <a:r>
              <a:rPr lang="sv-SE" dirty="0" smtClean="0">
                <a:solidFill>
                  <a:schemeClr val="tx1"/>
                </a:solidFill>
              </a:rPr>
              <a:t> </a:t>
            </a:r>
            <a:r>
              <a:rPr lang="sv-SE" dirty="0" err="1" smtClean="0">
                <a:solidFill>
                  <a:schemeClr val="tx1"/>
                </a:solidFill>
              </a:rPr>
              <a:t>pour</a:t>
            </a:r>
            <a:r>
              <a:rPr lang="sv-SE" dirty="0" smtClean="0">
                <a:solidFill>
                  <a:schemeClr val="tx1"/>
                </a:solidFill>
              </a:rPr>
              <a:t> les </a:t>
            </a:r>
            <a:r>
              <a:rPr lang="sv-SE" dirty="0" err="1" smtClean="0">
                <a:solidFill>
                  <a:schemeClr val="tx1"/>
                </a:solidFill>
              </a:rPr>
              <a:t>cryomodules</a:t>
            </a:r>
            <a:r>
              <a:rPr lang="sv-SE" dirty="0" smtClean="0">
                <a:solidFill>
                  <a:schemeClr val="tx1"/>
                </a:solidFill>
              </a:rPr>
              <a:t> </a:t>
            </a:r>
            <a:r>
              <a:rPr lang="sv-SE" dirty="0" smtClean="0"/>
              <a:t>à </a:t>
            </a:r>
            <a:r>
              <a:rPr lang="sv-SE" dirty="0" err="1" smtClean="0"/>
              <a:t>cavités</a:t>
            </a:r>
            <a:r>
              <a:rPr lang="sv-SE" dirty="0" smtClean="0"/>
              <a:t> </a:t>
            </a:r>
            <a:r>
              <a:rPr lang="sv-SE" dirty="0" err="1" smtClean="0">
                <a:solidFill>
                  <a:schemeClr val="tx1"/>
                </a:solidFill>
              </a:rPr>
              <a:t>Spoke</a:t>
            </a:r>
            <a:r>
              <a:rPr lang="sv-SE" dirty="0" smtClean="0">
                <a:solidFill>
                  <a:schemeClr val="tx1"/>
                </a:solidFill>
              </a:rPr>
              <a:t> : Uppsala University </a:t>
            </a:r>
            <a:r>
              <a:rPr lang="sv-SE" dirty="0">
                <a:solidFill>
                  <a:schemeClr val="tx1"/>
                </a:solidFill>
              </a:rPr>
              <a:t>(Sweden)</a:t>
            </a:r>
          </a:p>
          <a:p>
            <a:pPr>
              <a:spcBef>
                <a:spcPts val="480"/>
              </a:spcBef>
              <a:spcAft>
                <a:spcPts val="1200"/>
              </a:spcAft>
            </a:pPr>
            <a:r>
              <a:rPr lang="sv-SE" dirty="0" smtClean="0">
                <a:solidFill>
                  <a:schemeClr val="tx1"/>
                </a:solidFill>
              </a:rPr>
              <a:t>Et </a:t>
            </a:r>
            <a:r>
              <a:rPr lang="sv-SE" dirty="0" err="1" smtClean="0">
                <a:solidFill>
                  <a:schemeClr val="tx1"/>
                </a:solidFill>
              </a:rPr>
              <a:t>d’autre</a:t>
            </a:r>
            <a:r>
              <a:rPr lang="sv-SE" dirty="0" smtClean="0">
                <a:solidFill>
                  <a:schemeClr val="tx1"/>
                </a:solidFill>
              </a:rPr>
              <a:t> à </a:t>
            </a:r>
            <a:r>
              <a:rPr lang="sv-SE" dirty="0" err="1" smtClean="0">
                <a:solidFill>
                  <a:schemeClr val="tx1"/>
                </a:solidFill>
              </a:rPr>
              <a:t>venir</a:t>
            </a:r>
            <a:r>
              <a:rPr lang="sv-SE" dirty="0" smtClean="0">
                <a:solidFill>
                  <a:schemeClr val="tx1"/>
                </a:solidFill>
              </a:rPr>
              <a:t>…</a:t>
            </a:r>
            <a:endParaRPr lang="sv-SE" dirty="0"/>
          </a:p>
          <a:p>
            <a:pPr marL="457189" lvl="1" indent="0">
              <a:buNone/>
            </a:pPr>
            <a:endParaRPr lang="sv-SE" sz="3200" dirty="0"/>
          </a:p>
          <a:p>
            <a:pPr marL="0" indent="0">
              <a:buNone/>
            </a:pPr>
            <a:endParaRPr lang="sv-SE" sz="3600" dirty="0"/>
          </a:p>
        </p:txBody>
      </p:sp>
      <p:sp>
        <p:nvSpPr>
          <p:cNvPr id="6" name="5-Point Star 5"/>
          <p:cNvSpPr/>
          <p:nvPr/>
        </p:nvSpPr>
        <p:spPr>
          <a:xfrm>
            <a:off x="7930109" y="4551847"/>
            <a:ext cx="288032" cy="288032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5-Point Star 6"/>
          <p:cNvSpPr/>
          <p:nvPr/>
        </p:nvSpPr>
        <p:spPr>
          <a:xfrm>
            <a:off x="9213553" y="4195999"/>
            <a:ext cx="288032" cy="288032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5-Point Star 7"/>
          <p:cNvSpPr/>
          <p:nvPr/>
        </p:nvSpPr>
        <p:spPr>
          <a:xfrm>
            <a:off x="8472265" y="4450123"/>
            <a:ext cx="288032" cy="288032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5-Point Star 8"/>
          <p:cNvSpPr/>
          <p:nvPr/>
        </p:nvSpPr>
        <p:spPr>
          <a:xfrm>
            <a:off x="9145737" y="2984563"/>
            <a:ext cx="288032" cy="288032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85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7929" y="1628810"/>
            <a:ext cx="5184576" cy="52012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(2.2) </a:t>
            </a:r>
            <a:r>
              <a:rPr lang="en-US" dirty="0" err="1" smtClean="0"/>
              <a:t>Partenaires</a:t>
            </a:r>
            <a:r>
              <a:rPr lang="en-US" dirty="0" smtClean="0"/>
              <a:t> </a:t>
            </a:r>
            <a:r>
              <a:rPr lang="en-US" dirty="0" err="1" smtClean="0"/>
              <a:t>commerciaux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9772" y="1601134"/>
            <a:ext cx="5388157" cy="5256584"/>
          </a:xfrm>
        </p:spPr>
        <p:txBody>
          <a:bodyPr>
            <a:normAutofit/>
          </a:bodyPr>
          <a:lstStyle/>
          <a:p>
            <a:pPr>
              <a:spcBef>
                <a:spcPts val="480"/>
              </a:spcBef>
              <a:spcAft>
                <a:spcPts val="1200"/>
              </a:spcAft>
            </a:pPr>
            <a:r>
              <a:rPr lang="sv-SE" sz="2000" dirty="0"/>
              <a:t>ACCP: Linde </a:t>
            </a:r>
            <a:r>
              <a:rPr lang="sv-SE" sz="2000" dirty="0" err="1"/>
              <a:t>Kryotechnik</a:t>
            </a:r>
            <a:r>
              <a:rPr lang="sv-SE" sz="2000" dirty="0"/>
              <a:t> (</a:t>
            </a:r>
            <a:r>
              <a:rPr lang="sv-SE" sz="2000" dirty="0" err="1"/>
              <a:t>Switzerland</a:t>
            </a:r>
            <a:r>
              <a:rPr lang="sv-SE" sz="2000" dirty="0"/>
              <a:t>)</a:t>
            </a:r>
          </a:p>
          <a:p>
            <a:pPr>
              <a:spcBef>
                <a:spcPts val="480"/>
              </a:spcBef>
              <a:spcAft>
                <a:spcPts val="1200"/>
              </a:spcAft>
            </a:pPr>
            <a:r>
              <a:rPr lang="sv-SE" sz="2000" dirty="0"/>
              <a:t>TICP: Air </a:t>
            </a:r>
            <a:r>
              <a:rPr lang="sv-SE" sz="2000" dirty="0" err="1"/>
              <a:t>Liquide</a:t>
            </a:r>
            <a:r>
              <a:rPr lang="sv-SE" sz="2000" dirty="0"/>
              <a:t> </a:t>
            </a:r>
            <a:r>
              <a:rPr lang="sv-SE" sz="2000" dirty="0" err="1"/>
              <a:t>Advanced</a:t>
            </a:r>
            <a:r>
              <a:rPr lang="sv-SE" sz="2000" dirty="0"/>
              <a:t> </a:t>
            </a:r>
            <a:r>
              <a:rPr lang="sv-SE" sz="2000" dirty="0" smtClean="0"/>
              <a:t>Technologies (</a:t>
            </a:r>
            <a:r>
              <a:rPr lang="sv-SE" sz="2000" dirty="0" err="1" smtClean="0"/>
              <a:t>France</a:t>
            </a:r>
            <a:r>
              <a:rPr lang="sv-SE" sz="2000" dirty="0"/>
              <a:t>)</a:t>
            </a:r>
          </a:p>
          <a:p>
            <a:pPr>
              <a:spcBef>
                <a:spcPts val="480"/>
              </a:spcBef>
              <a:spcAft>
                <a:spcPts val="1200"/>
              </a:spcAft>
            </a:pPr>
            <a:r>
              <a:rPr lang="sv-SE" sz="2000" dirty="0"/>
              <a:t>TMCP: Linde </a:t>
            </a:r>
            <a:r>
              <a:rPr lang="sv-SE" sz="2000" dirty="0" err="1"/>
              <a:t>Kryotechnik</a:t>
            </a:r>
            <a:r>
              <a:rPr lang="sv-SE" sz="2000" dirty="0"/>
              <a:t> (</a:t>
            </a:r>
            <a:r>
              <a:rPr lang="sv-SE" sz="2000" dirty="0" err="1"/>
              <a:t>Switzerland</a:t>
            </a:r>
            <a:r>
              <a:rPr lang="sv-SE" sz="2000" dirty="0"/>
              <a:t>)</a:t>
            </a:r>
          </a:p>
          <a:p>
            <a:pPr>
              <a:spcBef>
                <a:spcPts val="480"/>
              </a:spcBef>
              <a:spcAft>
                <a:spcPts val="1200"/>
              </a:spcAft>
            </a:pPr>
            <a:r>
              <a:rPr lang="sv-SE" sz="2000" dirty="0" err="1"/>
              <a:t>Warm</a:t>
            </a:r>
            <a:r>
              <a:rPr lang="sv-SE" sz="2000" dirty="0"/>
              <a:t> </a:t>
            </a:r>
            <a:r>
              <a:rPr lang="sv-SE" sz="2000" dirty="0" err="1"/>
              <a:t>Piping</a:t>
            </a:r>
            <a:r>
              <a:rPr lang="sv-SE" sz="2000" dirty="0"/>
              <a:t> Installation: Powerheat (Sweden)</a:t>
            </a:r>
          </a:p>
          <a:p>
            <a:pPr>
              <a:spcBef>
                <a:spcPts val="480"/>
              </a:spcBef>
              <a:spcAft>
                <a:spcPts val="1200"/>
              </a:spcAft>
            </a:pPr>
            <a:r>
              <a:rPr lang="sv-SE" sz="2000" dirty="0" err="1"/>
              <a:t>Réservoir</a:t>
            </a:r>
            <a:r>
              <a:rPr lang="sv-SE" sz="2000" dirty="0"/>
              <a:t> de </a:t>
            </a:r>
            <a:r>
              <a:rPr lang="sv-SE" sz="2000" dirty="0" err="1"/>
              <a:t>stockage</a:t>
            </a:r>
            <a:r>
              <a:rPr lang="sv-SE" sz="2000" dirty="0"/>
              <a:t> </a:t>
            </a:r>
            <a:r>
              <a:rPr lang="sv-SE" sz="2000" dirty="0" err="1"/>
              <a:t>GHe</a:t>
            </a:r>
            <a:r>
              <a:rPr lang="sv-SE" sz="2000" dirty="0"/>
              <a:t>: UBH International (United </a:t>
            </a:r>
            <a:r>
              <a:rPr lang="sv-SE" sz="2000" dirty="0" err="1"/>
              <a:t>Kingdom</a:t>
            </a:r>
            <a:r>
              <a:rPr lang="sv-SE" sz="2000" dirty="0"/>
              <a:t>)</a:t>
            </a:r>
          </a:p>
          <a:p>
            <a:pPr>
              <a:spcBef>
                <a:spcPts val="480"/>
              </a:spcBef>
              <a:spcAft>
                <a:spcPts val="1200"/>
              </a:spcAft>
            </a:pPr>
            <a:r>
              <a:rPr lang="sv-SE" sz="2000" dirty="0" err="1"/>
              <a:t>Livraison</a:t>
            </a:r>
            <a:r>
              <a:rPr lang="sv-SE" sz="2000" dirty="0"/>
              <a:t> </a:t>
            </a:r>
            <a:r>
              <a:rPr lang="sv-SE" sz="2000" dirty="0" err="1"/>
              <a:t>d’hélium</a:t>
            </a:r>
            <a:r>
              <a:rPr lang="sv-SE" sz="2000" dirty="0"/>
              <a:t> gas </a:t>
            </a:r>
            <a:r>
              <a:rPr lang="sv-SE" sz="2000" dirty="0" smtClean="0"/>
              <a:t>et  </a:t>
            </a:r>
            <a:r>
              <a:rPr lang="sv-SE" sz="2000" dirty="0" err="1"/>
              <a:t>liquide</a:t>
            </a:r>
            <a:r>
              <a:rPr lang="sv-SE" sz="2000" dirty="0"/>
              <a:t> : </a:t>
            </a:r>
            <a:r>
              <a:rPr lang="en-US" sz="2000" dirty="0" err="1"/>
              <a:t>Strandmöllen</a:t>
            </a:r>
            <a:r>
              <a:rPr lang="en-US" sz="2000" dirty="0"/>
              <a:t> AB(Sweden), </a:t>
            </a:r>
            <a:r>
              <a:rPr lang="en-US" sz="2000" dirty="0" err="1"/>
              <a:t>Woikoski</a:t>
            </a:r>
            <a:r>
              <a:rPr lang="en-US" sz="2000" dirty="0"/>
              <a:t>(Finland)</a:t>
            </a:r>
          </a:p>
          <a:p>
            <a:pPr>
              <a:spcBef>
                <a:spcPts val="480"/>
              </a:spcBef>
              <a:spcAft>
                <a:spcPts val="1200"/>
              </a:spcAft>
            </a:pPr>
            <a:r>
              <a:rPr lang="en-US" sz="2000" dirty="0"/>
              <a:t>Et </a:t>
            </a:r>
            <a:r>
              <a:rPr lang="en-US" sz="2000" dirty="0" err="1"/>
              <a:t>d’autre</a:t>
            </a:r>
            <a:r>
              <a:rPr lang="en-US" sz="2000" dirty="0"/>
              <a:t> à </a:t>
            </a:r>
            <a:r>
              <a:rPr lang="en-US" sz="2000" dirty="0" err="1"/>
              <a:t>venir</a:t>
            </a:r>
            <a:endParaRPr lang="sv-SE" dirty="0"/>
          </a:p>
          <a:p>
            <a:pPr marL="457189" lvl="1" indent="0">
              <a:buNone/>
            </a:pPr>
            <a:endParaRPr lang="sv-SE" sz="3200" dirty="0"/>
          </a:p>
          <a:p>
            <a:pPr marL="0" indent="0">
              <a:buNone/>
            </a:pPr>
            <a:endParaRPr lang="sv-SE" sz="3600" dirty="0"/>
          </a:p>
        </p:txBody>
      </p:sp>
      <p:sp>
        <p:nvSpPr>
          <p:cNvPr id="6" name="5-Point Star 5"/>
          <p:cNvSpPr/>
          <p:nvPr/>
        </p:nvSpPr>
        <p:spPr>
          <a:xfrm>
            <a:off x="7248128" y="5229200"/>
            <a:ext cx="288032" cy="288032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5-Point Star 6"/>
          <p:cNvSpPr/>
          <p:nvPr/>
        </p:nvSpPr>
        <p:spPr>
          <a:xfrm>
            <a:off x="6672064" y="4005064"/>
            <a:ext cx="288032" cy="288032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5-Point Star 7"/>
          <p:cNvSpPr/>
          <p:nvPr/>
        </p:nvSpPr>
        <p:spPr>
          <a:xfrm>
            <a:off x="7536160" y="5013176"/>
            <a:ext cx="288032" cy="288032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5-Point Star 8"/>
          <p:cNvSpPr/>
          <p:nvPr/>
        </p:nvSpPr>
        <p:spPr>
          <a:xfrm>
            <a:off x="7968208" y="3789040"/>
            <a:ext cx="288032" cy="288032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810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ess Core Powerpoi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44B2280-2390-4D03-8D38-6C24B0BAA245}" vid="{0B7C071A-F5F7-47CF-A93A-F42DBF6073EC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t">
        <a:norm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5" id="{837FB91F-CDC5-4BC6-A162-22F8370E1EC4}" vid="{C4EAEFBE-156F-4FEE-9F2B-BE5A854A00D8}"/>
    </a:ext>
  </a:extLst>
</a:theme>
</file>

<file path=ppt/theme/theme3.xml><?xml version="1.0" encoding="utf-8"?>
<a:theme xmlns:a="http://schemas.openxmlformats.org/drawingml/2006/main" name="1_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t">
        <a:norm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5" id="{837FB91F-CDC5-4BC6-A162-22F8370E1EC4}" vid="{C4EAEFBE-156F-4FEE-9F2B-BE5A854A00D8}"/>
    </a:ext>
  </a:extLst>
</a:theme>
</file>

<file path=ppt/theme/theme4.xml><?xml version="1.0" encoding="utf-8"?>
<a:theme xmlns:a="http://schemas.openxmlformats.org/drawingml/2006/main" name="2_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t">
        <a:norm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2019 ESS template" id="{29187F29-8712-D14C-B8E7-170A5282868A}" vid="{E9B9166D-3D04-D74A-9E51-274D5F9AE507}"/>
    </a:ext>
  </a:extLst>
</a:theme>
</file>

<file path=ppt/theme/theme5.xml><?xml version="1.0" encoding="utf-8"?>
<a:theme xmlns:a="http://schemas.openxmlformats.org/drawingml/2006/main" name="ESS Core Powerpoi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Chess Core Powerpoint.potx</Template>
  <TotalTime>27217</TotalTime>
  <Words>2499</Words>
  <Application>Microsoft Office PowerPoint</Application>
  <PresentationFormat>Widescreen</PresentationFormat>
  <Paragraphs>469</Paragraphs>
  <Slides>32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32</vt:i4>
      </vt:variant>
    </vt:vector>
  </HeadingPairs>
  <TitlesOfParts>
    <vt:vector size="49" baseType="lpstr">
      <vt:lpstr>ＭＳ Ｐゴシック</vt:lpstr>
      <vt:lpstr>宋体</vt:lpstr>
      <vt:lpstr>Arial</vt:lpstr>
      <vt:lpstr>Calibri</vt:lpstr>
      <vt:lpstr>Cambria Math</vt:lpstr>
      <vt:lpstr>Courier New</vt:lpstr>
      <vt:lpstr>Gill Sans</vt:lpstr>
      <vt:lpstr>Helvetica</vt:lpstr>
      <vt:lpstr>Lucida Grande</vt:lpstr>
      <vt:lpstr>Mangal</vt:lpstr>
      <vt:lpstr>Times</vt:lpstr>
      <vt:lpstr>Wingdings</vt:lpstr>
      <vt:lpstr>Chess Core Powerpoint</vt:lpstr>
      <vt:lpstr>Office-tema</vt:lpstr>
      <vt:lpstr>1_Office-tema</vt:lpstr>
      <vt:lpstr>2_Office-tema</vt:lpstr>
      <vt:lpstr>ESS Core Powerpoint</vt:lpstr>
      <vt:lpstr>Installation et mise en service du système cryogénique de l’ESS</vt:lpstr>
      <vt:lpstr>Sommaire</vt:lpstr>
      <vt:lpstr>(1.1) Où se trouve la cryogénie sur le site?</vt:lpstr>
      <vt:lpstr>(1.2) vue aérienne Août 2019</vt:lpstr>
      <vt:lpstr>(1.2) vue aérienne Août 2019</vt:lpstr>
      <vt:lpstr>PowerPoint Presentation</vt:lpstr>
      <vt:lpstr>Sommaire</vt:lpstr>
      <vt:lpstr>(2.1) Partenaires avec des contributions en nature</vt:lpstr>
      <vt:lpstr>(2.2) Partenaires commerciaux</vt:lpstr>
      <vt:lpstr>Sommaire</vt:lpstr>
      <vt:lpstr>Groupe Cryogénique</vt:lpstr>
      <vt:lpstr>Sommaire</vt:lpstr>
      <vt:lpstr>(4.1) TICP : Test and Instruments Cryoplant</vt:lpstr>
      <vt:lpstr>(4.1) TICP : Test and Instruments Cryoplant</vt:lpstr>
      <vt:lpstr>(4.1) Test and Instruments Cryoplant</vt:lpstr>
      <vt:lpstr>(4.1) Test and Instruments Cryoplant</vt:lpstr>
      <vt:lpstr>(4.2) ACCP : Accelerator Cryoplant</vt:lpstr>
      <vt:lpstr>(4.2) ACCP : Accelerator Cryoplant</vt:lpstr>
      <vt:lpstr>(4.2) ACCP : Accelerator Cryoplant</vt:lpstr>
      <vt:lpstr>(4.2) ACCP : Accelerator Cryoplant</vt:lpstr>
      <vt:lpstr>(4.3) TMCP : Target Moderator Cryoplant</vt:lpstr>
      <vt:lpstr>(4.3) TMCP : Target Moderator Cryoplant</vt:lpstr>
      <vt:lpstr>(4.3) TMCP : Target Moderator Cryoplant</vt:lpstr>
      <vt:lpstr>(4.3) TMCP : Target Moderator Cryoplant</vt:lpstr>
      <vt:lpstr>Sommaire</vt:lpstr>
      <vt:lpstr>Conclusions</vt:lpstr>
      <vt:lpstr>2019 European Cryogenics Days – 7, 8 Oct 2019 @ Lund Sweden</vt:lpstr>
      <vt:lpstr>Merci pour votre attention! Tack för er uppmärksamhet!</vt:lpstr>
      <vt:lpstr>Coldbox liquefaction and internal purification</vt:lpstr>
      <vt:lpstr>Liquéfaction avec épurateur interne</vt:lpstr>
      <vt:lpstr>Test du mode avec cryomodule partie froide</vt:lpstr>
      <vt:lpstr>Test du mode cryomodule partie chaude </vt:lpstr>
    </vt:vector>
  </TitlesOfParts>
  <Company>ESS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Heléne Björkman</dc:creator>
  <cp:lastModifiedBy>Romain Goncalves</cp:lastModifiedBy>
  <cp:revision>180</cp:revision>
  <dcterms:created xsi:type="dcterms:W3CDTF">2013-10-29T16:05:10Z</dcterms:created>
  <dcterms:modified xsi:type="dcterms:W3CDTF">2019-09-12T13:17:29Z</dcterms:modified>
</cp:coreProperties>
</file>