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handoutMasterIdLst>
    <p:handoutMasterId r:id="rId31"/>
  </p:handoutMasterIdLst>
  <p:sldIdLst>
    <p:sldId id="258" r:id="rId2"/>
    <p:sldId id="499" r:id="rId3"/>
    <p:sldId id="500" r:id="rId4"/>
    <p:sldId id="501" r:id="rId5"/>
    <p:sldId id="503" r:id="rId6"/>
    <p:sldId id="504" r:id="rId7"/>
    <p:sldId id="505" r:id="rId8"/>
    <p:sldId id="506" r:id="rId9"/>
    <p:sldId id="507" r:id="rId10"/>
    <p:sldId id="420" r:id="rId11"/>
    <p:sldId id="399" r:id="rId12"/>
    <p:sldId id="405" r:id="rId13"/>
    <p:sldId id="406" r:id="rId14"/>
    <p:sldId id="385" r:id="rId15"/>
    <p:sldId id="429" r:id="rId16"/>
    <p:sldId id="430" r:id="rId17"/>
    <p:sldId id="425" r:id="rId18"/>
    <p:sldId id="427" r:id="rId19"/>
    <p:sldId id="428" r:id="rId20"/>
    <p:sldId id="492" r:id="rId21"/>
    <p:sldId id="435" r:id="rId22"/>
    <p:sldId id="437" r:id="rId23"/>
    <p:sldId id="438" r:id="rId24"/>
    <p:sldId id="494" r:id="rId25"/>
    <p:sldId id="495" r:id="rId26"/>
    <p:sldId id="480" r:id="rId27"/>
    <p:sldId id="489" r:id="rId28"/>
    <p:sldId id="49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a Perego" initials="EP" lastIdx="2" clrIdx="0">
    <p:extLst>
      <p:ext uri="{19B8F6BF-5375-455C-9EA6-DF929625EA0E}">
        <p15:presenceInfo xmlns:p15="http://schemas.microsoft.com/office/powerpoint/2012/main" userId="77fb75956c1437b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144364"/>
    <a:srgbClr val="3E8853"/>
    <a:srgbClr val="2E663E"/>
    <a:srgbClr val="FFFF00"/>
    <a:srgbClr val="FFC000"/>
    <a:srgbClr val="134263"/>
    <a:srgbClr val="FFFFFF"/>
    <a:srgbClr val="1CADE4"/>
    <a:srgbClr val="DEB2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87927" autoAdjust="0"/>
  </p:normalViewPr>
  <p:slideViewPr>
    <p:cSldViewPr snapToGrid="0">
      <p:cViewPr varScale="1">
        <p:scale>
          <a:sx n="60" d="100"/>
          <a:sy n="60" d="100"/>
        </p:scale>
        <p:origin x="1476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7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EC9CF-4B42-4BE5-BA6A-3590409F3CD9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7A3A3-2C36-47AB-9106-9911A43858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978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C454A-3BBE-4C4F-966F-753595B9ED33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FE056-D76C-4341-B897-D81687C2228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26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258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aseline="0" dirty="0" smtClean="0"/>
              <a:t> </a:t>
            </a: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81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89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711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722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188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  </a:t>
            </a: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634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763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249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49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114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492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931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74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0189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7567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4418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618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6729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11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28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158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  <a:p>
            <a:r>
              <a:rPr lang="it-IT" baseline="0" dirty="0" smtClean="0"/>
              <a:t/>
            </a:r>
            <a:br>
              <a:rPr lang="it-IT" baseline="0" dirty="0" smtClean="0"/>
            </a:b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52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45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16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50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FE056-D76C-4341-B897-D81687C2228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86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05" r="11125"/>
          <a:stretch/>
        </p:blipFill>
        <p:spPr>
          <a:xfrm>
            <a:off x="0" y="1019689"/>
            <a:ext cx="9144000" cy="5838311"/>
          </a:xfrm>
          <a:prstGeom prst="rect">
            <a:avLst/>
          </a:prstGeom>
        </p:spPr>
      </p:pic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40831" y="971565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8" name="Connettore diritto 7"/>
          <p:cNvCxnSpPr/>
          <p:nvPr userDrawn="1"/>
        </p:nvCxnSpPr>
        <p:spPr>
          <a:xfrm>
            <a:off x="1846917" y="974086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328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ttangolo 6"/>
          <p:cNvSpPr/>
          <p:nvPr userDrawn="1"/>
        </p:nvSpPr>
        <p:spPr>
          <a:xfrm>
            <a:off x="0" y="1016207"/>
            <a:ext cx="2970000" cy="40353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40831" y="971565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1" name="Connettore diritto 10"/>
          <p:cNvCxnSpPr/>
          <p:nvPr userDrawn="1"/>
        </p:nvCxnSpPr>
        <p:spPr>
          <a:xfrm>
            <a:off x="1840831" y="965977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29" name="Rettangolo 28"/>
          <p:cNvSpPr/>
          <p:nvPr userDrawn="1"/>
        </p:nvSpPr>
        <p:spPr>
          <a:xfrm>
            <a:off x="3044965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Ion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trap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0" name="Rettangolo 29"/>
          <p:cNvSpPr/>
          <p:nvPr userDrawn="1"/>
        </p:nvSpPr>
        <p:spPr>
          <a:xfrm>
            <a:off x="4572000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Lasers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1" name="Rettangolo 30"/>
          <p:cNvSpPr/>
          <p:nvPr userDrawn="1"/>
        </p:nvSpPr>
        <p:spPr>
          <a:xfrm>
            <a:off x="6094060" y="1016204"/>
            <a:ext cx="1548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Imaging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&amp; RF drive</a:t>
            </a:r>
          </a:p>
        </p:txBody>
      </p:sp>
      <p:sp>
        <p:nvSpPr>
          <p:cNvPr id="32" name="Rettangolo 31"/>
          <p:cNvSpPr/>
          <p:nvPr userDrawn="1"/>
        </p:nvSpPr>
        <p:spPr>
          <a:xfrm>
            <a:off x="7624917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Control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system</a:t>
            </a:r>
            <a:endParaRPr lang="it-IT" sz="1400" b="1" baseline="0" dirty="0" smtClean="0">
              <a:solidFill>
                <a:schemeClr val="bg1"/>
              </a:solidFill>
            </a:endParaRPr>
          </a:p>
          <a:p>
            <a:pPr algn="ctr"/>
            <a:r>
              <a:rPr lang="it-IT" sz="1400" b="1" baseline="0" dirty="0" smtClean="0">
                <a:solidFill>
                  <a:schemeClr val="bg1"/>
                </a:solidFill>
              </a:rPr>
              <a:t>Hard &amp; Soft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0" y="1016206"/>
            <a:ext cx="1530000" cy="403538"/>
          </a:xfrm>
          <a:prstGeom prst="rect">
            <a:avLst/>
          </a:prstGeom>
          <a:ln w="28575"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Hybrid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systems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28" name="Rettangolo 27"/>
          <p:cNvSpPr/>
          <p:nvPr userDrawn="1"/>
        </p:nvSpPr>
        <p:spPr>
          <a:xfrm>
            <a:off x="1527035" y="1016206"/>
            <a:ext cx="1530000" cy="403538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1570572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ttangolo 6"/>
          <p:cNvSpPr/>
          <p:nvPr userDrawn="1"/>
        </p:nvSpPr>
        <p:spPr>
          <a:xfrm>
            <a:off x="0" y="1016207"/>
            <a:ext cx="2970000" cy="40353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40831" y="971565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1" name="Connettore diritto 10"/>
          <p:cNvCxnSpPr/>
          <p:nvPr userDrawn="1"/>
        </p:nvCxnSpPr>
        <p:spPr>
          <a:xfrm>
            <a:off x="1840831" y="965977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28" name="Rettangolo 27"/>
          <p:cNvSpPr/>
          <p:nvPr userDrawn="1"/>
        </p:nvSpPr>
        <p:spPr>
          <a:xfrm>
            <a:off x="1527035" y="1016206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Applications</a:t>
            </a:r>
          </a:p>
        </p:txBody>
      </p:sp>
      <p:sp>
        <p:nvSpPr>
          <p:cNvPr id="30" name="Rettangolo 29"/>
          <p:cNvSpPr/>
          <p:nvPr userDrawn="1"/>
        </p:nvSpPr>
        <p:spPr>
          <a:xfrm>
            <a:off x="4572000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Lasers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1" name="Rettangolo 30"/>
          <p:cNvSpPr/>
          <p:nvPr userDrawn="1"/>
        </p:nvSpPr>
        <p:spPr>
          <a:xfrm>
            <a:off x="6094060" y="1016204"/>
            <a:ext cx="1548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Imaging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&amp; RF drive</a:t>
            </a:r>
          </a:p>
        </p:txBody>
      </p:sp>
      <p:sp>
        <p:nvSpPr>
          <p:cNvPr id="32" name="Rettangolo 31"/>
          <p:cNvSpPr/>
          <p:nvPr userDrawn="1"/>
        </p:nvSpPr>
        <p:spPr>
          <a:xfrm>
            <a:off x="7624917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Control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system</a:t>
            </a:r>
            <a:endParaRPr lang="it-IT" sz="1400" b="1" baseline="0" dirty="0" smtClean="0">
              <a:solidFill>
                <a:schemeClr val="bg1"/>
              </a:solidFill>
            </a:endParaRPr>
          </a:p>
          <a:p>
            <a:pPr algn="ctr"/>
            <a:r>
              <a:rPr lang="it-IT" sz="1400" b="1" baseline="0" dirty="0" smtClean="0">
                <a:solidFill>
                  <a:schemeClr val="bg1"/>
                </a:solidFill>
              </a:rPr>
              <a:t>Hard &amp; Soft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0" y="1016206"/>
            <a:ext cx="1530000" cy="403538"/>
          </a:xfrm>
          <a:prstGeom prst="rect">
            <a:avLst/>
          </a:prstGeom>
          <a:ln w="28575"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Hybrid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systems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29" name="Rettangolo 28"/>
          <p:cNvSpPr/>
          <p:nvPr userDrawn="1"/>
        </p:nvSpPr>
        <p:spPr>
          <a:xfrm>
            <a:off x="3044965" y="1016204"/>
            <a:ext cx="1530000" cy="403538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Ion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trap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220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ttangolo 6"/>
          <p:cNvSpPr/>
          <p:nvPr userDrawn="1"/>
        </p:nvSpPr>
        <p:spPr>
          <a:xfrm>
            <a:off x="0" y="1016207"/>
            <a:ext cx="2970000" cy="40353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40831" y="971565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1" name="Connettore diritto 10"/>
          <p:cNvCxnSpPr/>
          <p:nvPr userDrawn="1"/>
        </p:nvCxnSpPr>
        <p:spPr>
          <a:xfrm>
            <a:off x="1840831" y="965977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28" name="Rettangolo 27"/>
          <p:cNvSpPr/>
          <p:nvPr userDrawn="1"/>
        </p:nvSpPr>
        <p:spPr>
          <a:xfrm>
            <a:off x="1527035" y="1016206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Applications</a:t>
            </a:r>
          </a:p>
        </p:txBody>
      </p:sp>
      <p:sp>
        <p:nvSpPr>
          <p:cNvPr id="29" name="Rettangolo 28"/>
          <p:cNvSpPr/>
          <p:nvPr userDrawn="1"/>
        </p:nvSpPr>
        <p:spPr>
          <a:xfrm>
            <a:off x="3044965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Ion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trap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1" name="Rettangolo 30"/>
          <p:cNvSpPr/>
          <p:nvPr userDrawn="1"/>
        </p:nvSpPr>
        <p:spPr>
          <a:xfrm>
            <a:off x="6094060" y="1016204"/>
            <a:ext cx="1548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Imaging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&amp; RF drive</a:t>
            </a:r>
          </a:p>
        </p:txBody>
      </p:sp>
      <p:sp>
        <p:nvSpPr>
          <p:cNvPr id="32" name="Rettangolo 31"/>
          <p:cNvSpPr/>
          <p:nvPr userDrawn="1"/>
        </p:nvSpPr>
        <p:spPr>
          <a:xfrm>
            <a:off x="7624917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Control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system</a:t>
            </a:r>
            <a:endParaRPr lang="it-IT" sz="1400" b="1" baseline="0" dirty="0" smtClean="0">
              <a:solidFill>
                <a:schemeClr val="bg1"/>
              </a:solidFill>
            </a:endParaRPr>
          </a:p>
          <a:p>
            <a:pPr algn="ctr"/>
            <a:r>
              <a:rPr lang="it-IT" sz="1400" b="1" baseline="0" dirty="0" smtClean="0">
                <a:solidFill>
                  <a:schemeClr val="bg1"/>
                </a:solidFill>
              </a:rPr>
              <a:t>Hard &amp; Soft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0" y="1016206"/>
            <a:ext cx="1530000" cy="403538"/>
          </a:xfrm>
          <a:prstGeom prst="rect">
            <a:avLst/>
          </a:prstGeom>
          <a:ln w="28575"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Hybrid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systems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0" name="Rettangolo 29"/>
          <p:cNvSpPr/>
          <p:nvPr userDrawn="1"/>
        </p:nvSpPr>
        <p:spPr>
          <a:xfrm>
            <a:off x="4572000" y="1016204"/>
            <a:ext cx="1530000" cy="403538"/>
          </a:xfrm>
          <a:prstGeom prst="rect">
            <a:avLst/>
          </a:prstGeom>
          <a:ln w="28575">
            <a:solidFill>
              <a:srgbClr val="FFFFFF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Lasers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42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ttangolo 6"/>
          <p:cNvSpPr/>
          <p:nvPr userDrawn="1"/>
        </p:nvSpPr>
        <p:spPr>
          <a:xfrm>
            <a:off x="0" y="1016207"/>
            <a:ext cx="2970000" cy="40353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40831" y="971565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1" name="Connettore diritto 10"/>
          <p:cNvCxnSpPr/>
          <p:nvPr userDrawn="1"/>
        </p:nvCxnSpPr>
        <p:spPr>
          <a:xfrm>
            <a:off x="1840831" y="965977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28" name="Rettangolo 27"/>
          <p:cNvSpPr/>
          <p:nvPr userDrawn="1"/>
        </p:nvSpPr>
        <p:spPr>
          <a:xfrm>
            <a:off x="1527035" y="1016206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Applications</a:t>
            </a:r>
          </a:p>
        </p:txBody>
      </p:sp>
      <p:sp>
        <p:nvSpPr>
          <p:cNvPr id="29" name="Rettangolo 28"/>
          <p:cNvSpPr/>
          <p:nvPr userDrawn="1"/>
        </p:nvSpPr>
        <p:spPr>
          <a:xfrm>
            <a:off x="3044965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Ion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trap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2" name="Rettangolo 31"/>
          <p:cNvSpPr/>
          <p:nvPr userDrawn="1"/>
        </p:nvSpPr>
        <p:spPr>
          <a:xfrm>
            <a:off x="7624917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Control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system</a:t>
            </a:r>
            <a:endParaRPr lang="it-IT" sz="1400" b="1" baseline="0" dirty="0" smtClean="0">
              <a:solidFill>
                <a:schemeClr val="bg1"/>
              </a:solidFill>
            </a:endParaRPr>
          </a:p>
          <a:p>
            <a:pPr algn="ctr"/>
            <a:r>
              <a:rPr lang="it-IT" sz="1400" b="1" baseline="0" dirty="0" smtClean="0">
                <a:solidFill>
                  <a:schemeClr val="bg1"/>
                </a:solidFill>
              </a:rPr>
              <a:t>Hard &amp; Soft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0" y="1016206"/>
            <a:ext cx="1530000" cy="403538"/>
          </a:xfrm>
          <a:prstGeom prst="rect">
            <a:avLst/>
          </a:prstGeom>
          <a:ln w="28575"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Hybrid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systems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0" name="Rettangolo 29"/>
          <p:cNvSpPr/>
          <p:nvPr userDrawn="1"/>
        </p:nvSpPr>
        <p:spPr>
          <a:xfrm>
            <a:off x="4572000" y="1016204"/>
            <a:ext cx="1530000" cy="403538"/>
          </a:xfrm>
          <a:prstGeom prst="rect">
            <a:avLst/>
          </a:prstGeom>
          <a:ln w="28575"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Lasers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1" name="Rettangolo 30"/>
          <p:cNvSpPr/>
          <p:nvPr userDrawn="1"/>
        </p:nvSpPr>
        <p:spPr>
          <a:xfrm>
            <a:off x="6094060" y="1016204"/>
            <a:ext cx="1548000" cy="403538"/>
          </a:xfrm>
          <a:prstGeom prst="rect">
            <a:avLst/>
          </a:prstGeom>
          <a:ln w="28575">
            <a:solidFill>
              <a:srgbClr val="FFFFFF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Imaging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&amp; RF drive</a:t>
            </a:r>
          </a:p>
        </p:txBody>
      </p:sp>
    </p:spTree>
    <p:extLst>
      <p:ext uri="{BB962C8B-B14F-4D97-AF65-F5344CB8AC3E}">
        <p14:creationId xmlns:p14="http://schemas.microsoft.com/office/powerpoint/2010/main" val="3224377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ttangolo 6"/>
          <p:cNvSpPr/>
          <p:nvPr userDrawn="1"/>
        </p:nvSpPr>
        <p:spPr>
          <a:xfrm>
            <a:off x="0" y="1016207"/>
            <a:ext cx="2970000" cy="40353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40831" y="971565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1" name="Connettore diritto 10"/>
          <p:cNvCxnSpPr/>
          <p:nvPr userDrawn="1"/>
        </p:nvCxnSpPr>
        <p:spPr>
          <a:xfrm>
            <a:off x="1840831" y="965977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28" name="Rettangolo 27"/>
          <p:cNvSpPr/>
          <p:nvPr userDrawn="1"/>
        </p:nvSpPr>
        <p:spPr>
          <a:xfrm>
            <a:off x="1527035" y="1016206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Applications</a:t>
            </a:r>
          </a:p>
        </p:txBody>
      </p:sp>
      <p:sp>
        <p:nvSpPr>
          <p:cNvPr id="29" name="Rettangolo 28"/>
          <p:cNvSpPr/>
          <p:nvPr userDrawn="1"/>
        </p:nvSpPr>
        <p:spPr>
          <a:xfrm>
            <a:off x="3044965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Ion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trap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0" name="Rettangolo 29"/>
          <p:cNvSpPr/>
          <p:nvPr userDrawn="1"/>
        </p:nvSpPr>
        <p:spPr>
          <a:xfrm>
            <a:off x="4572000" y="1016204"/>
            <a:ext cx="1530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Lasers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1" name="Rettangolo 30"/>
          <p:cNvSpPr/>
          <p:nvPr userDrawn="1"/>
        </p:nvSpPr>
        <p:spPr>
          <a:xfrm>
            <a:off x="6094060" y="1016204"/>
            <a:ext cx="15480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Imaging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&amp; RF drive</a:t>
            </a:r>
          </a:p>
        </p:txBody>
      </p:sp>
      <p:sp>
        <p:nvSpPr>
          <p:cNvPr id="14" name="Rettangolo 13"/>
          <p:cNvSpPr/>
          <p:nvPr userDrawn="1"/>
        </p:nvSpPr>
        <p:spPr>
          <a:xfrm>
            <a:off x="0" y="1016206"/>
            <a:ext cx="1530000" cy="403538"/>
          </a:xfrm>
          <a:prstGeom prst="rect">
            <a:avLst/>
          </a:prstGeom>
          <a:ln w="28575"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Hybrid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systems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32" name="Rettangolo 31"/>
          <p:cNvSpPr/>
          <p:nvPr userDrawn="1"/>
        </p:nvSpPr>
        <p:spPr>
          <a:xfrm>
            <a:off x="7624917" y="1016204"/>
            <a:ext cx="1530000" cy="403538"/>
          </a:xfrm>
          <a:prstGeom prst="rect">
            <a:avLst/>
          </a:prstGeom>
          <a:ln w="28575">
            <a:solidFill>
              <a:srgbClr val="FFFFFF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Control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system</a:t>
            </a:r>
            <a:endParaRPr lang="it-IT" sz="1400" b="1" baseline="0" dirty="0" smtClean="0">
              <a:solidFill>
                <a:schemeClr val="bg1"/>
              </a:solidFill>
            </a:endParaRPr>
          </a:p>
          <a:p>
            <a:pPr algn="ctr"/>
            <a:r>
              <a:rPr lang="it-IT" sz="1400" b="1" baseline="0" dirty="0" smtClean="0">
                <a:solidFill>
                  <a:schemeClr val="bg1"/>
                </a:solidFill>
              </a:rPr>
              <a:t>Hard &amp; Soft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964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21" name="Rettangolo 20"/>
          <p:cNvSpPr/>
          <p:nvPr userDrawn="1"/>
        </p:nvSpPr>
        <p:spPr>
          <a:xfrm>
            <a:off x="0" y="6615952"/>
            <a:ext cx="9144000" cy="242047"/>
          </a:xfrm>
          <a:prstGeom prst="rect">
            <a:avLst/>
          </a:prstGeom>
          <a:solidFill>
            <a:srgbClr val="134263"/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CasellaDiTesto 2"/>
          <p:cNvSpPr txBox="1"/>
          <p:nvPr userDrawn="1"/>
        </p:nvSpPr>
        <p:spPr>
          <a:xfrm>
            <a:off x="-60254" y="6565957"/>
            <a:ext cx="2650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</a:rPr>
              <a:t>Elia Perego – </a:t>
            </a:r>
            <a:r>
              <a:rPr lang="it-IT" sz="1600" b="1" dirty="0" err="1" smtClean="0">
                <a:solidFill>
                  <a:schemeClr val="bg1"/>
                </a:solidFill>
              </a:rPr>
              <a:t>Ph.D</a:t>
            </a:r>
            <a:r>
              <a:rPr lang="it-IT" sz="1600" b="1" dirty="0" smtClean="0">
                <a:solidFill>
                  <a:schemeClr val="bg1"/>
                </a:solidFill>
              </a:rPr>
              <a:t>.</a:t>
            </a:r>
            <a:r>
              <a:rPr lang="it-IT" sz="1600" b="1" baseline="0" dirty="0" smtClean="0">
                <a:solidFill>
                  <a:schemeClr val="bg1"/>
                </a:solidFill>
              </a:rPr>
              <a:t> </a:t>
            </a:r>
            <a:r>
              <a:rPr lang="it-IT" sz="1600" b="1" baseline="0" dirty="0" err="1" smtClean="0">
                <a:solidFill>
                  <a:schemeClr val="bg1"/>
                </a:solidFill>
              </a:rPr>
              <a:t>Day</a:t>
            </a:r>
            <a:r>
              <a:rPr lang="it-IT" sz="1600" b="1" baseline="0" dirty="0" smtClean="0">
                <a:solidFill>
                  <a:schemeClr val="bg1"/>
                </a:solidFill>
              </a:rPr>
              <a:t> 2018</a:t>
            </a:r>
            <a:r>
              <a:rPr lang="it-IT" sz="1600" b="1" dirty="0" smtClean="0">
                <a:solidFill>
                  <a:schemeClr val="bg1"/>
                </a:solidFill>
              </a:rPr>
              <a:t> </a:t>
            </a:r>
            <a:endParaRPr lang="en-US" sz="1600" b="0" dirty="0">
              <a:solidFill>
                <a:schemeClr val="bg1"/>
              </a:solidFill>
            </a:endParaRPr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5587045" y="6555623"/>
            <a:ext cx="3617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bg1"/>
                </a:solidFill>
              </a:rPr>
              <a:t>Castello</a:t>
            </a:r>
            <a:r>
              <a:rPr lang="it-IT" sz="1600" baseline="0" dirty="0" smtClean="0">
                <a:solidFill>
                  <a:schemeClr val="bg1"/>
                </a:solidFill>
              </a:rPr>
              <a:t> del Valentino</a:t>
            </a:r>
            <a:r>
              <a:rPr lang="it-IT" sz="1600" dirty="0" smtClean="0">
                <a:solidFill>
                  <a:schemeClr val="bg1"/>
                </a:solidFill>
              </a:rPr>
              <a:t>,</a:t>
            </a:r>
            <a:r>
              <a:rPr lang="it-IT" sz="1600" baseline="0" dirty="0" smtClean="0">
                <a:solidFill>
                  <a:schemeClr val="bg1"/>
                </a:solidFill>
              </a:rPr>
              <a:t> 22</a:t>
            </a:r>
            <a:r>
              <a:rPr lang="it-IT" sz="1600" baseline="30000" dirty="0" smtClean="0">
                <a:solidFill>
                  <a:schemeClr val="bg1"/>
                </a:solidFill>
              </a:rPr>
              <a:t>nd</a:t>
            </a:r>
            <a:r>
              <a:rPr lang="it-IT" sz="1600" baseline="0" dirty="0" smtClean="0">
                <a:solidFill>
                  <a:schemeClr val="bg1"/>
                </a:solidFill>
              </a:rPr>
              <a:t> </a:t>
            </a:r>
            <a:r>
              <a:rPr lang="it-IT" sz="1600" baseline="0" dirty="0" err="1" smtClean="0">
                <a:solidFill>
                  <a:schemeClr val="bg1"/>
                </a:solidFill>
              </a:rPr>
              <a:t>October</a:t>
            </a:r>
            <a:r>
              <a:rPr lang="it-IT" sz="1600" baseline="0" dirty="0" smtClean="0">
                <a:solidFill>
                  <a:schemeClr val="bg1"/>
                </a:solidFill>
              </a:rPr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86314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40831" y="971565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8" name="Connettore diritto 7"/>
          <p:cNvCxnSpPr/>
          <p:nvPr userDrawn="1"/>
        </p:nvCxnSpPr>
        <p:spPr>
          <a:xfrm>
            <a:off x="1846917" y="974086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416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56153" y="973306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1" name="Connettore diritto 10"/>
          <p:cNvCxnSpPr/>
          <p:nvPr userDrawn="1"/>
        </p:nvCxnSpPr>
        <p:spPr>
          <a:xfrm>
            <a:off x="1846917" y="974086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/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05" r="11125"/>
          <a:stretch/>
        </p:blipFill>
        <p:spPr>
          <a:xfrm>
            <a:off x="0" y="1019689"/>
            <a:ext cx="9144000" cy="583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029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801"/>
          <a:stretch/>
        </p:blipFill>
        <p:spPr>
          <a:xfrm>
            <a:off x="-450" y="1019689"/>
            <a:ext cx="9144000" cy="5842929"/>
          </a:xfrm>
          <a:prstGeom prst="rect">
            <a:avLst/>
          </a:prstGeom>
        </p:spPr>
      </p:pic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7" name="Rettangolo 6"/>
          <p:cNvSpPr/>
          <p:nvPr userDrawn="1"/>
        </p:nvSpPr>
        <p:spPr>
          <a:xfrm>
            <a:off x="15322" y="999476"/>
            <a:ext cx="2970000" cy="40353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56153" y="954834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/>
          <p:cNvCxnSpPr/>
          <p:nvPr userDrawn="1"/>
        </p:nvCxnSpPr>
        <p:spPr>
          <a:xfrm>
            <a:off x="1846917" y="952710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 userDrawn="1"/>
        </p:nvSpPr>
        <p:spPr>
          <a:xfrm>
            <a:off x="6094350" y="995303"/>
            <a:ext cx="30492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bg1"/>
                </a:solidFill>
              </a:rPr>
              <a:t>Control software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15" name="Rettangolo 14"/>
          <p:cNvSpPr/>
          <p:nvPr userDrawn="1"/>
        </p:nvSpPr>
        <p:spPr>
          <a:xfrm>
            <a:off x="3044132" y="995303"/>
            <a:ext cx="3054836" cy="403538"/>
          </a:xfrm>
          <a:prstGeom prst="rect">
            <a:avLst/>
          </a:prstGeom>
          <a:ln w="38100"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bg1"/>
                </a:solidFill>
              </a:rPr>
              <a:t>Lasers</a:t>
            </a:r>
            <a:r>
              <a:rPr lang="it-IT" sz="1600" b="1" dirty="0" smtClean="0">
                <a:solidFill>
                  <a:schemeClr val="bg1"/>
                </a:solidFill>
              </a:rPr>
              <a:t>’ </a:t>
            </a:r>
            <a:r>
              <a:rPr lang="it-IT" sz="1600" b="1" dirty="0" err="1" smtClean="0">
                <a:solidFill>
                  <a:schemeClr val="bg1"/>
                </a:solidFill>
              </a:rPr>
              <a:t>system</a:t>
            </a:r>
            <a:endParaRPr lang="it-IT" sz="1200" b="1" dirty="0" smtClean="0">
              <a:solidFill>
                <a:schemeClr val="bg1"/>
              </a:solidFill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0" y="995303"/>
            <a:ext cx="3049200" cy="4035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bg1"/>
                </a:solidFill>
              </a:rPr>
              <a:t>I</a:t>
            </a:r>
            <a:r>
              <a:rPr lang="it-IT" sz="1600" b="1" baseline="0" dirty="0" err="1" smtClean="0">
                <a:solidFill>
                  <a:schemeClr val="bg1"/>
                </a:solidFill>
              </a:rPr>
              <a:t>on</a:t>
            </a:r>
            <a:r>
              <a:rPr lang="it-IT" sz="1600" b="1" baseline="0" dirty="0" smtClean="0">
                <a:solidFill>
                  <a:schemeClr val="bg1"/>
                </a:solidFill>
              </a:rPr>
              <a:t> </a:t>
            </a:r>
            <a:r>
              <a:rPr lang="it-IT" sz="1600" b="1" baseline="0" dirty="0" err="1" smtClean="0">
                <a:solidFill>
                  <a:schemeClr val="bg1"/>
                </a:solidFill>
              </a:rPr>
              <a:t>trap</a:t>
            </a:r>
            <a:endParaRPr lang="it-IT" sz="1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332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801"/>
          <a:stretch/>
        </p:blipFill>
        <p:spPr>
          <a:xfrm>
            <a:off x="-450" y="1019689"/>
            <a:ext cx="9144000" cy="5842929"/>
          </a:xfrm>
          <a:prstGeom prst="rect">
            <a:avLst/>
          </a:prstGeom>
        </p:spPr>
      </p:pic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7" name="Rettangolo 6"/>
          <p:cNvSpPr/>
          <p:nvPr userDrawn="1"/>
        </p:nvSpPr>
        <p:spPr>
          <a:xfrm>
            <a:off x="15322" y="999476"/>
            <a:ext cx="2970000" cy="40353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56153" y="954834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/>
          <p:cNvCxnSpPr/>
          <p:nvPr userDrawn="1"/>
        </p:nvCxnSpPr>
        <p:spPr>
          <a:xfrm>
            <a:off x="1846917" y="952710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 userDrawn="1"/>
        </p:nvSpPr>
        <p:spPr>
          <a:xfrm>
            <a:off x="6094350" y="995303"/>
            <a:ext cx="30492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bg1"/>
                </a:solidFill>
              </a:rPr>
              <a:t>Control software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0" y="995303"/>
            <a:ext cx="30492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bg1"/>
                </a:solidFill>
              </a:rPr>
              <a:t>I</a:t>
            </a:r>
            <a:r>
              <a:rPr lang="it-IT" sz="1600" b="1" baseline="0" dirty="0" err="1" smtClean="0">
                <a:solidFill>
                  <a:schemeClr val="bg1"/>
                </a:solidFill>
              </a:rPr>
              <a:t>on</a:t>
            </a:r>
            <a:r>
              <a:rPr lang="it-IT" sz="1600" b="1" baseline="0" dirty="0" smtClean="0">
                <a:solidFill>
                  <a:schemeClr val="bg1"/>
                </a:solidFill>
              </a:rPr>
              <a:t> </a:t>
            </a:r>
            <a:r>
              <a:rPr lang="it-IT" sz="1600" b="1" baseline="0" dirty="0" err="1" smtClean="0">
                <a:solidFill>
                  <a:schemeClr val="bg1"/>
                </a:solidFill>
              </a:rPr>
              <a:t>trap</a:t>
            </a:r>
            <a:endParaRPr lang="it-IT" sz="1600" b="1" dirty="0" smtClean="0">
              <a:solidFill>
                <a:schemeClr val="bg1"/>
              </a:solidFill>
            </a:endParaRPr>
          </a:p>
        </p:txBody>
      </p:sp>
      <p:sp>
        <p:nvSpPr>
          <p:cNvPr id="15" name="Rettangolo 14"/>
          <p:cNvSpPr/>
          <p:nvPr userDrawn="1"/>
        </p:nvSpPr>
        <p:spPr>
          <a:xfrm>
            <a:off x="3044132" y="995303"/>
            <a:ext cx="3054836" cy="4035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bg1"/>
                </a:solidFill>
              </a:rPr>
              <a:t>Lasers</a:t>
            </a:r>
            <a:r>
              <a:rPr lang="it-IT" sz="1600" b="1" dirty="0" smtClean="0">
                <a:solidFill>
                  <a:schemeClr val="bg1"/>
                </a:solidFill>
              </a:rPr>
              <a:t>’ </a:t>
            </a:r>
            <a:r>
              <a:rPr lang="it-IT" sz="1600" b="1" dirty="0" err="1" smtClean="0">
                <a:solidFill>
                  <a:schemeClr val="bg1"/>
                </a:solidFill>
              </a:rPr>
              <a:t>system</a:t>
            </a:r>
            <a:endParaRPr lang="it-IT" sz="1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80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801"/>
          <a:stretch/>
        </p:blipFill>
        <p:spPr>
          <a:xfrm>
            <a:off x="-450" y="1019689"/>
            <a:ext cx="9144000" cy="5842929"/>
          </a:xfrm>
          <a:prstGeom prst="rect">
            <a:avLst/>
          </a:prstGeom>
        </p:spPr>
      </p:pic>
      <p:sp>
        <p:nvSpPr>
          <p:cNvPr id="7" name="Rettangolo 6"/>
          <p:cNvSpPr/>
          <p:nvPr userDrawn="1"/>
        </p:nvSpPr>
        <p:spPr>
          <a:xfrm>
            <a:off x="15322" y="999476"/>
            <a:ext cx="2970000" cy="40353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56153" y="954834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/>
          <p:cNvCxnSpPr/>
          <p:nvPr userDrawn="1"/>
        </p:nvCxnSpPr>
        <p:spPr>
          <a:xfrm>
            <a:off x="1846917" y="952710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/>
          <p:cNvSpPr/>
          <p:nvPr userDrawn="1"/>
        </p:nvSpPr>
        <p:spPr>
          <a:xfrm>
            <a:off x="0" y="995303"/>
            <a:ext cx="30492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bg1"/>
                </a:solidFill>
              </a:rPr>
              <a:t>I</a:t>
            </a:r>
            <a:r>
              <a:rPr lang="it-IT" sz="1600" b="1" baseline="0" dirty="0" err="1" smtClean="0">
                <a:solidFill>
                  <a:schemeClr val="bg1"/>
                </a:solidFill>
              </a:rPr>
              <a:t>on</a:t>
            </a:r>
            <a:r>
              <a:rPr lang="it-IT" sz="1600" b="1" baseline="0" dirty="0" smtClean="0">
                <a:solidFill>
                  <a:schemeClr val="bg1"/>
                </a:solidFill>
              </a:rPr>
              <a:t> </a:t>
            </a:r>
            <a:r>
              <a:rPr lang="it-IT" sz="1600" b="1" baseline="0" dirty="0" err="1" smtClean="0">
                <a:solidFill>
                  <a:schemeClr val="bg1"/>
                </a:solidFill>
              </a:rPr>
              <a:t>trap</a:t>
            </a:r>
            <a:endParaRPr lang="it-IT" sz="1600" b="1" dirty="0" smtClean="0">
              <a:solidFill>
                <a:schemeClr val="bg1"/>
              </a:solidFill>
            </a:endParaRPr>
          </a:p>
        </p:txBody>
      </p:sp>
      <p:sp>
        <p:nvSpPr>
          <p:cNvPr id="15" name="Rettangolo 14"/>
          <p:cNvSpPr/>
          <p:nvPr userDrawn="1"/>
        </p:nvSpPr>
        <p:spPr>
          <a:xfrm>
            <a:off x="3044132" y="995303"/>
            <a:ext cx="3054836" cy="403538"/>
          </a:xfrm>
          <a:prstGeom prst="rect">
            <a:avLst/>
          </a:prstGeom>
          <a:ln w="38100"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chemeClr val="bg1"/>
                </a:solidFill>
              </a:rPr>
              <a:t>Lasers</a:t>
            </a:r>
            <a:r>
              <a:rPr lang="it-IT" sz="1600" b="1" dirty="0" smtClean="0">
                <a:solidFill>
                  <a:schemeClr val="bg1"/>
                </a:solidFill>
              </a:rPr>
              <a:t>’ </a:t>
            </a:r>
            <a:r>
              <a:rPr lang="it-IT" sz="1600" b="1" dirty="0" err="1" smtClean="0">
                <a:solidFill>
                  <a:schemeClr val="bg1"/>
                </a:solidFill>
              </a:rPr>
              <a:t>system</a:t>
            </a:r>
            <a:endParaRPr lang="it-IT" sz="1200" b="1" dirty="0" smtClean="0">
              <a:solidFill>
                <a:schemeClr val="bg1"/>
              </a:solidFill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6094350" y="995303"/>
            <a:ext cx="3049200" cy="4035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bg1"/>
                </a:solidFill>
              </a:rPr>
              <a:t>Control software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pic>
        <p:nvPicPr>
          <p:cNvPr id="16" name="Immagin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593" y="92158"/>
            <a:ext cx="761998" cy="761998"/>
          </a:xfrm>
          <a:prstGeom prst="rect">
            <a:avLst/>
          </a:prstGeom>
        </p:spPr>
      </p:pic>
      <p:sp>
        <p:nvSpPr>
          <p:cNvPr id="21" name="CasellaDiTesto 20"/>
          <p:cNvSpPr txBox="1"/>
          <p:nvPr userDrawn="1"/>
        </p:nvSpPr>
        <p:spPr>
          <a:xfrm>
            <a:off x="6406886" y="211549"/>
            <a:ext cx="1677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i="0" dirty="0" smtClean="0">
                <a:solidFill>
                  <a:srgbClr val="FFFFFF"/>
                </a:solidFill>
              </a:rPr>
              <a:t>Yggdrasil</a:t>
            </a:r>
            <a:endParaRPr lang="it-IT" sz="2000" b="1" i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425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ttangolo 6"/>
          <p:cNvSpPr/>
          <p:nvPr userDrawn="1"/>
        </p:nvSpPr>
        <p:spPr>
          <a:xfrm>
            <a:off x="15322" y="1017948"/>
            <a:ext cx="2970000" cy="40353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56153" y="973306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801"/>
          <a:stretch/>
        </p:blipFill>
        <p:spPr>
          <a:xfrm>
            <a:off x="-450" y="1019689"/>
            <a:ext cx="9144000" cy="5842929"/>
          </a:xfrm>
          <a:prstGeom prst="rect">
            <a:avLst/>
          </a:prstGeom>
        </p:spPr>
      </p:pic>
      <p:cxnSp>
        <p:nvCxnSpPr>
          <p:cNvPr id="13" name="Connettore diritto 12"/>
          <p:cNvCxnSpPr/>
          <p:nvPr userDrawn="1"/>
        </p:nvCxnSpPr>
        <p:spPr>
          <a:xfrm>
            <a:off x="1846917" y="971182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 userDrawn="1"/>
        </p:nvSpPr>
        <p:spPr>
          <a:xfrm>
            <a:off x="0" y="1019689"/>
            <a:ext cx="3054836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bg1"/>
                </a:solidFill>
              </a:rPr>
              <a:t>The laser </a:t>
            </a:r>
            <a:r>
              <a:rPr lang="it-IT" sz="1600" b="1" dirty="0" err="1" smtClean="0">
                <a:solidFill>
                  <a:schemeClr val="bg1"/>
                </a:solidFill>
              </a:rPr>
              <a:t>system</a:t>
            </a:r>
            <a:endParaRPr lang="it-IT" sz="1200" b="1" dirty="0" smtClean="0">
              <a:solidFill>
                <a:schemeClr val="bg1"/>
              </a:solidFill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6094800" y="1019689"/>
            <a:ext cx="30492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The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ion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trap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3045150" y="1019689"/>
            <a:ext cx="3049200" cy="4035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bg1"/>
                </a:solidFill>
              </a:rPr>
              <a:t>Control</a:t>
            </a:r>
            <a:r>
              <a:rPr lang="it-IT" sz="1600" b="1" baseline="0" dirty="0" smtClean="0">
                <a:solidFill>
                  <a:schemeClr val="bg1"/>
                </a:solidFill>
              </a:rPr>
              <a:t> software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pic>
        <p:nvPicPr>
          <p:cNvPr id="16" name="Immagin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593" y="92158"/>
            <a:ext cx="761998" cy="761998"/>
          </a:xfrm>
          <a:prstGeom prst="rect">
            <a:avLst/>
          </a:prstGeom>
        </p:spPr>
      </p:pic>
      <p:sp>
        <p:nvSpPr>
          <p:cNvPr id="5" name="CasellaDiTesto 4"/>
          <p:cNvSpPr txBox="1"/>
          <p:nvPr userDrawn="1"/>
        </p:nvSpPr>
        <p:spPr>
          <a:xfrm>
            <a:off x="6406886" y="211549"/>
            <a:ext cx="1677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i="0" dirty="0" smtClean="0">
                <a:solidFill>
                  <a:srgbClr val="FFFFFF"/>
                </a:solidFill>
              </a:rPr>
              <a:t>Yggdrasil</a:t>
            </a:r>
            <a:endParaRPr lang="it-IT" sz="2000" b="1" i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56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ttangolo 6"/>
          <p:cNvSpPr/>
          <p:nvPr userDrawn="1"/>
        </p:nvSpPr>
        <p:spPr>
          <a:xfrm>
            <a:off x="15322" y="1017948"/>
            <a:ext cx="2970000" cy="40353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1856153" y="973306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801"/>
          <a:stretch/>
        </p:blipFill>
        <p:spPr>
          <a:xfrm>
            <a:off x="-450" y="1019689"/>
            <a:ext cx="9144000" cy="5842929"/>
          </a:xfrm>
          <a:prstGeom prst="rect">
            <a:avLst/>
          </a:prstGeom>
        </p:spPr>
      </p:pic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13" name="Connettore diritto 12"/>
          <p:cNvCxnSpPr/>
          <p:nvPr userDrawn="1"/>
        </p:nvCxnSpPr>
        <p:spPr>
          <a:xfrm>
            <a:off x="1846917" y="971182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 userDrawn="1"/>
        </p:nvSpPr>
        <p:spPr>
          <a:xfrm>
            <a:off x="3045150" y="1019689"/>
            <a:ext cx="3049200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bg1"/>
                </a:solidFill>
              </a:rPr>
              <a:t>Control software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15" name="Rettangolo 14"/>
          <p:cNvSpPr/>
          <p:nvPr userDrawn="1"/>
        </p:nvSpPr>
        <p:spPr>
          <a:xfrm>
            <a:off x="0" y="1019689"/>
            <a:ext cx="3054836" cy="403538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bg1"/>
                </a:solidFill>
              </a:rPr>
              <a:t>The laser </a:t>
            </a:r>
            <a:r>
              <a:rPr lang="it-IT" sz="1600" b="1" dirty="0" err="1" smtClean="0">
                <a:solidFill>
                  <a:schemeClr val="bg1"/>
                </a:solidFill>
              </a:rPr>
              <a:t>system</a:t>
            </a:r>
            <a:endParaRPr lang="it-IT" sz="1200" b="1" dirty="0" smtClean="0">
              <a:solidFill>
                <a:schemeClr val="bg1"/>
              </a:solidFill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6094800" y="1019689"/>
            <a:ext cx="3049200" cy="4035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The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ion</a:t>
            </a:r>
            <a:r>
              <a:rPr lang="it-IT" sz="1400" b="1" baseline="0" dirty="0" smtClean="0">
                <a:solidFill>
                  <a:schemeClr val="bg1"/>
                </a:solidFill>
              </a:rPr>
              <a:t> </a:t>
            </a:r>
            <a:r>
              <a:rPr lang="it-IT" sz="1400" b="1" baseline="0" dirty="0" err="1" smtClean="0">
                <a:solidFill>
                  <a:schemeClr val="bg1"/>
                </a:solidFill>
              </a:rPr>
              <a:t>trap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7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1"/>
            <a:ext cx="9144000" cy="10196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Segnaposto testo 20"/>
          <p:cNvSpPr>
            <a:spLocks noGrp="1"/>
          </p:cNvSpPr>
          <p:nvPr>
            <p:ph type="body" sz="quarter" idx="10" hasCustomPrompt="1"/>
          </p:nvPr>
        </p:nvSpPr>
        <p:spPr>
          <a:xfrm>
            <a:off x="2769305" y="223370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sp>
        <p:nvSpPr>
          <p:cNvPr id="10" name="Rettangolo 9"/>
          <p:cNvSpPr/>
          <p:nvPr userDrawn="1"/>
        </p:nvSpPr>
        <p:spPr>
          <a:xfrm>
            <a:off x="0" y="-1"/>
            <a:ext cx="9144000" cy="10196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1" hasCustomPrompt="1"/>
          </p:nvPr>
        </p:nvSpPr>
        <p:spPr>
          <a:xfrm>
            <a:off x="2970000" y="196513"/>
            <a:ext cx="5960422" cy="5729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 smtClean="0"/>
              <a:t>Titolo</a:t>
            </a:r>
          </a:p>
        </p:txBody>
      </p:sp>
      <p:cxnSp>
        <p:nvCxnSpPr>
          <p:cNvPr id="20" name="Connettore diritto 19"/>
          <p:cNvCxnSpPr/>
          <p:nvPr userDrawn="1"/>
        </p:nvCxnSpPr>
        <p:spPr>
          <a:xfrm>
            <a:off x="1846917" y="971182"/>
            <a:ext cx="7303169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801"/>
          <a:stretch/>
        </p:blipFill>
        <p:spPr>
          <a:xfrm>
            <a:off x="-450" y="1019689"/>
            <a:ext cx="9144000" cy="584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93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4583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50" r:id="rId2"/>
    <p:sldLayoutId id="2147483745" r:id="rId3"/>
    <p:sldLayoutId id="2147483744" r:id="rId4"/>
    <p:sldLayoutId id="2147483748" r:id="rId5"/>
    <p:sldLayoutId id="2147483749" r:id="rId6"/>
    <p:sldLayoutId id="2147483746" r:id="rId7"/>
    <p:sldLayoutId id="2147483747" r:id="rId8"/>
    <p:sldLayoutId id="2147483725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38" r:id="rId15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40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jpe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jpg"/><Relationship Id="rId4" Type="http://schemas.openxmlformats.org/officeDocument/2006/relationships/image" Target="../media/image41.png"/><Relationship Id="rId9" Type="http://schemas.openxmlformats.org/officeDocument/2006/relationships/image" Target="../media/image46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jpg"/><Relationship Id="rId4" Type="http://schemas.openxmlformats.org/officeDocument/2006/relationships/image" Target="../media/image41.png"/><Relationship Id="rId9" Type="http://schemas.openxmlformats.org/officeDocument/2006/relationships/image" Target="../media/image4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>
            <a:off x="-1" y="5678905"/>
            <a:ext cx="9144001" cy="117909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966889" y="6528631"/>
            <a:ext cx="1687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rgbClr val="144364"/>
                </a:solidFill>
              </a:rPr>
              <a:t>14</a:t>
            </a:r>
            <a:r>
              <a:rPr lang="it-IT" sz="1600" b="1" baseline="30000" dirty="0" smtClean="0">
                <a:solidFill>
                  <a:srgbClr val="144364"/>
                </a:solidFill>
              </a:rPr>
              <a:t>th</a:t>
            </a:r>
            <a:r>
              <a:rPr lang="it-IT" sz="1600" b="1" dirty="0" smtClean="0">
                <a:solidFill>
                  <a:srgbClr val="144364"/>
                </a:solidFill>
              </a:rPr>
              <a:t> </a:t>
            </a:r>
            <a:r>
              <a:rPr lang="en-US" sz="1600" b="1" dirty="0" smtClean="0">
                <a:solidFill>
                  <a:srgbClr val="144364"/>
                </a:solidFill>
              </a:rPr>
              <a:t>January</a:t>
            </a:r>
            <a:r>
              <a:rPr lang="it-IT" sz="1600" b="1" dirty="0" smtClean="0">
                <a:solidFill>
                  <a:srgbClr val="144364"/>
                </a:solidFill>
              </a:rPr>
              <a:t> 2020</a:t>
            </a:r>
            <a:endParaRPr lang="en-US" sz="1600" b="1" dirty="0">
              <a:solidFill>
                <a:srgbClr val="144364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0" y="1021327"/>
            <a:ext cx="91440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</a:rPr>
              <a:t>Hybrid quantum systems of </a:t>
            </a:r>
          </a:p>
          <a:p>
            <a:pPr algn="ctr"/>
            <a:r>
              <a:rPr lang="it-IT" sz="4000" b="1" dirty="0" smtClean="0">
                <a:solidFill>
                  <a:schemeClr val="accent2">
                    <a:lumMod val="50000"/>
                  </a:schemeClr>
                </a:solidFill>
              </a:rPr>
              <a:t>ultracold </a:t>
            </a:r>
            <a:r>
              <a:rPr lang="it-IT" sz="4000" b="1" dirty="0" err="1" smtClean="0">
                <a:solidFill>
                  <a:schemeClr val="accent2">
                    <a:lumMod val="50000"/>
                  </a:schemeClr>
                </a:solidFill>
              </a:rPr>
              <a:t>atoms</a:t>
            </a:r>
            <a:r>
              <a:rPr lang="it-IT" sz="4000" b="1" dirty="0" smtClean="0">
                <a:solidFill>
                  <a:schemeClr val="accent2">
                    <a:lumMod val="50000"/>
                  </a:schemeClr>
                </a:solidFill>
              </a:rPr>
              <a:t> and ions</a:t>
            </a:r>
            <a:endParaRPr lang="en-US" sz="13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840637" y="5678707"/>
            <a:ext cx="19416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000" b="1" dirty="0">
                <a:solidFill>
                  <a:srgbClr val="134263"/>
                </a:solidFill>
              </a:rPr>
              <a:t>Elia Perego</a:t>
            </a:r>
            <a:endParaRPr lang="en-US" sz="3000" b="1" dirty="0">
              <a:solidFill>
                <a:srgbClr val="134263"/>
              </a:solidFill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60" y="5942158"/>
            <a:ext cx="1412258" cy="736086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241" y="5874015"/>
            <a:ext cx="897040" cy="8723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466382" y="6260356"/>
            <a:ext cx="4690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134263"/>
                </a:solidFill>
              </a:rPr>
              <a:t>ECCTI - </a:t>
            </a:r>
            <a:r>
              <a:rPr lang="it-IT" b="1" dirty="0" err="1" smtClean="0">
                <a:solidFill>
                  <a:srgbClr val="134263"/>
                </a:solidFill>
              </a:rPr>
              <a:t>Early</a:t>
            </a:r>
            <a:r>
              <a:rPr lang="it-IT" b="1" dirty="0" smtClean="0">
                <a:solidFill>
                  <a:srgbClr val="134263"/>
                </a:solidFill>
              </a:rPr>
              <a:t> Career Conference in </a:t>
            </a:r>
            <a:r>
              <a:rPr lang="en-US" b="1" dirty="0" smtClean="0">
                <a:solidFill>
                  <a:srgbClr val="134263"/>
                </a:solidFill>
              </a:rPr>
              <a:t>Trapped</a:t>
            </a:r>
            <a:r>
              <a:rPr lang="it-IT" b="1" dirty="0" smtClean="0">
                <a:solidFill>
                  <a:srgbClr val="134263"/>
                </a:solidFill>
              </a:rPr>
              <a:t> Ions</a:t>
            </a:r>
            <a:endParaRPr lang="en-US" b="1" dirty="0">
              <a:solidFill>
                <a:srgbClr val="1342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83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8"/>
          <p:cNvSpPr txBox="1"/>
          <p:nvPr/>
        </p:nvSpPr>
        <p:spPr>
          <a:xfrm>
            <a:off x="6047029" y="1955763"/>
            <a:ext cx="288000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Macroscopic </a:t>
            </a:r>
            <a:r>
              <a:rPr lang="en-GB" dirty="0">
                <a:solidFill>
                  <a:schemeClr val="tx1"/>
                </a:solidFill>
              </a:rPr>
              <a:t>quantum system at </a:t>
            </a:r>
            <a:r>
              <a:rPr lang="en-GB" dirty="0" err="1">
                <a:solidFill>
                  <a:schemeClr val="tx1"/>
                </a:solidFill>
              </a:rPr>
              <a:t>nK</a:t>
            </a:r>
            <a:r>
              <a:rPr lang="en-GB" dirty="0">
                <a:solidFill>
                  <a:schemeClr val="tx1"/>
                </a:solidFill>
              </a:rPr>
              <a:t> temperature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</a:rPr>
              <a:t> Collective quantum states of 10</a:t>
            </a:r>
            <a:r>
              <a:rPr lang="en-GB" baseline="30000" dirty="0">
                <a:solidFill>
                  <a:schemeClr val="tx1"/>
                </a:solidFill>
              </a:rPr>
              <a:t>6</a:t>
            </a:r>
            <a:r>
              <a:rPr lang="en-GB" dirty="0">
                <a:solidFill>
                  <a:schemeClr val="tx1"/>
                </a:solidFill>
              </a:rPr>
              <a:t> particles</a:t>
            </a:r>
          </a:p>
        </p:txBody>
      </p:sp>
      <p:sp>
        <p:nvSpPr>
          <p:cNvPr id="32" name="TextBox 10"/>
          <p:cNvSpPr txBox="1"/>
          <p:nvPr/>
        </p:nvSpPr>
        <p:spPr>
          <a:xfrm>
            <a:off x="164482" y="1955763"/>
            <a:ext cx="2880000" cy="1281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525" b="1" dirty="0">
              <a:solidFill>
                <a:srgbClr val="000099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Single particle detection and manipulation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Long </a:t>
            </a:r>
            <a:r>
              <a:rPr lang="en-GB" dirty="0">
                <a:solidFill>
                  <a:schemeClr val="tx1"/>
                </a:solidFill>
              </a:rPr>
              <a:t>coherence times 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( secs. )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2871474" y="2308322"/>
            <a:ext cx="34403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smtClean="0">
                <a:solidFill>
                  <a:srgbClr val="134263"/>
                </a:solidFill>
              </a:rPr>
              <a:t>Quantum hybrid</a:t>
            </a:r>
          </a:p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system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4734437" y="5951466"/>
            <a:ext cx="1218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Long </a:t>
            </a:r>
            <a:r>
              <a:rPr lang="it-IT" dirty="0" err="1" smtClean="0"/>
              <a:t>range</a:t>
            </a:r>
            <a:endParaRPr lang="it-IT" dirty="0"/>
          </a:p>
          <a:p>
            <a:pPr algn="ctr"/>
            <a:r>
              <a:rPr lang="it-IT" dirty="0" err="1" smtClean="0"/>
              <a:t>potential</a:t>
            </a:r>
            <a:r>
              <a:rPr lang="it-IT" dirty="0"/>
              <a:t>!</a:t>
            </a:r>
            <a:r>
              <a:rPr lang="it-IT" dirty="0" smtClean="0"/>
              <a:t> </a:t>
            </a:r>
            <a:endParaRPr lang="it-IT" dirty="0"/>
          </a:p>
        </p:txBody>
      </p:sp>
      <p:grpSp>
        <p:nvGrpSpPr>
          <p:cNvPr id="8" name="Gruppo 7"/>
          <p:cNvGrpSpPr/>
          <p:nvPr/>
        </p:nvGrpSpPr>
        <p:grpSpPr>
          <a:xfrm>
            <a:off x="6379404" y="4611224"/>
            <a:ext cx="2547625" cy="2246776"/>
            <a:chOff x="6311868" y="4522356"/>
            <a:chExt cx="2350323" cy="2246776"/>
          </a:xfrm>
        </p:grpSpPr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699" y="4522356"/>
              <a:ext cx="2084661" cy="1985166"/>
            </a:xfrm>
            <a:prstGeom prst="rect">
              <a:avLst/>
            </a:prstGeom>
          </p:spPr>
        </p:pic>
        <p:sp>
          <p:nvSpPr>
            <p:cNvPr id="39" name="CasellaDiTesto 38"/>
            <p:cNvSpPr txBox="1"/>
            <p:nvPr/>
          </p:nvSpPr>
          <p:spPr>
            <a:xfrm>
              <a:off x="6311868" y="6507522"/>
              <a:ext cx="23503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</a:t>
              </a:r>
              <a:r>
                <a:rPr lang="it-IT" sz="1100" dirty="0" err="1" smtClean="0"/>
                <a:t>Australian</a:t>
              </a:r>
              <a:r>
                <a:rPr lang="it-IT" sz="1100" dirty="0" smtClean="0"/>
                <a:t> National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grpSp>
        <p:nvGrpSpPr>
          <p:cNvPr id="7" name="Gruppo 6"/>
          <p:cNvGrpSpPr/>
          <p:nvPr/>
        </p:nvGrpSpPr>
        <p:grpSpPr>
          <a:xfrm>
            <a:off x="415479" y="4783855"/>
            <a:ext cx="2030678" cy="1754563"/>
            <a:chOff x="513130" y="4438582"/>
            <a:chExt cx="2030678" cy="1754563"/>
          </a:xfrm>
        </p:grpSpPr>
        <p:pic>
          <p:nvPicPr>
            <p:cNvPr id="30" name="Picture 4" descr="ioncrystal2_large.jpg"/>
            <p:cNvPicPr>
              <a:picLocks noChangeAspect="1"/>
            </p:cNvPicPr>
            <p:nvPr/>
          </p:nvPicPr>
          <p:blipFill>
            <a:blip r:embed="rId4" cstate="print"/>
            <a:srcRect l="28391" r="42445"/>
            <a:stretch>
              <a:fillRect/>
            </a:stretch>
          </p:blipFill>
          <p:spPr bwMode="auto">
            <a:xfrm>
              <a:off x="513130" y="4438582"/>
              <a:ext cx="2030678" cy="1492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CasellaDiTesto 39"/>
            <p:cNvSpPr txBox="1"/>
            <p:nvPr/>
          </p:nvSpPr>
          <p:spPr>
            <a:xfrm>
              <a:off x="590551" y="5931535"/>
              <a:ext cx="18758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Cambridge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sp>
        <p:nvSpPr>
          <p:cNvPr id="42" name="CasellaDiTesto 41"/>
          <p:cNvSpPr txBox="1"/>
          <p:nvPr/>
        </p:nvSpPr>
        <p:spPr>
          <a:xfrm>
            <a:off x="-115715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Ions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5701466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Atoms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4283417" y="1111854"/>
            <a:ext cx="61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smtClean="0">
                <a:solidFill>
                  <a:srgbClr val="134263"/>
                </a:solidFill>
              </a:rPr>
              <a:t>+</a:t>
            </a:r>
            <a:endParaRPr lang="en-US" sz="5400" b="1" dirty="0">
              <a:solidFill>
                <a:srgbClr val="134263"/>
              </a:solidFill>
            </a:endParaRPr>
          </a:p>
        </p:txBody>
      </p:sp>
      <p:cxnSp>
        <p:nvCxnSpPr>
          <p:cNvPr id="46" name="Connettore 2 45"/>
          <p:cNvCxnSpPr>
            <a:endCxn id="44" idx="1"/>
          </p:cNvCxnSpPr>
          <p:nvPr/>
        </p:nvCxnSpPr>
        <p:spPr>
          <a:xfrm>
            <a:off x="2466386" y="1573519"/>
            <a:ext cx="1817031" cy="0"/>
          </a:xfrm>
          <a:prstGeom prst="straightConnector1">
            <a:avLst/>
          </a:prstGeom>
          <a:ln w="57150">
            <a:solidFill>
              <a:srgbClr val="134263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Connettore 2 47"/>
          <p:cNvCxnSpPr>
            <a:endCxn id="44" idx="3"/>
          </p:cNvCxnSpPr>
          <p:nvPr/>
        </p:nvCxnSpPr>
        <p:spPr>
          <a:xfrm flipH="1">
            <a:off x="4899925" y="1573519"/>
            <a:ext cx="1411945" cy="0"/>
          </a:xfrm>
          <a:prstGeom prst="straightConnector1">
            <a:avLst/>
          </a:prstGeom>
          <a:ln w="57150">
            <a:solidFill>
              <a:srgbClr val="134263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2" name="Connettore 2 51"/>
          <p:cNvCxnSpPr/>
          <p:nvPr/>
        </p:nvCxnSpPr>
        <p:spPr>
          <a:xfrm>
            <a:off x="4591671" y="1862946"/>
            <a:ext cx="0" cy="691411"/>
          </a:xfrm>
          <a:prstGeom prst="straightConnector1">
            <a:avLst/>
          </a:prstGeom>
          <a:ln w="57150">
            <a:solidFill>
              <a:srgbClr val="134263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3935690" y="5042910"/>
                <a:ext cx="13119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sSup>
                        <m:sSup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5690" y="5042910"/>
                <a:ext cx="131196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magin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391" y="4537079"/>
            <a:ext cx="3674638" cy="218273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64483" y="3371513"/>
            <a:ext cx="288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/>
              <a:t>Trapping </a:t>
            </a:r>
            <a:r>
              <a:rPr lang="en-GB" b="1" dirty="0" smtClean="0"/>
              <a:t>systems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Paul trap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Penning trap</a:t>
            </a:r>
          </a:p>
          <a:p>
            <a:endParaRPr lang="en-US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6047029" y="3371513"/>
            <a:ext cx="288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/>
              <a:t>Trapping </a:t>
            </a:r>
            <a:r>
              <a:rPr lang="en-GB" b="1" dirty="0" smtClean="0"/>
              <a:t>systems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Magneto-optical trap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Optical trap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Magnetic trap</a:t>
            </a:r>
            <a:endParaRPr lang="en-GB" dirty="0"/>
          </a:p>
          <a:p>
            <a:endParaRPr lang="en-US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0" y="566935"/>
            <a:ext cx="2493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Atoms</a:t>
            </a:r>
            <a:r>
              <a:rPr lang="it-IT" dirty="0" smtClean="0">
                <a:solidFill>
                  <a:schemeClr val="bg1"/>
                </a:solidFill>
              </a:rPr>
              <a:t> and </a:t>
            </a:r>
            <a:r>
              <a:rPr lang="it-IT" dirty="0" err="1" smtClean="0">
                <a:solidFill>
                  <a:schemeClr val="bg1"/>
                </a:solidFill>
              </a:rPr>
              <a:t>ions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together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2769305" y="223370"/>
            <a:ext cx="5960422" cy="572953"/>
          </a:xfrm>
        </p:spPr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2827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3031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interaction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potential</a:t>
            </a:r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6002563" y="1623823"/>
                <a:ext cx="3141437" cy="604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(4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2563" y="1623823"/>
                <a:ext cx="3141437" cy="60497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49924" y="1568359"/>
                <a:ext cx="5232202" cy="7159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" y="1568359"/>
                <a:ext cx="5232202" cy="7159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/>
          <p:cNvSpPr txBox="1"/>
          <p:nvPr/>
        </p:nvSpPr>
        <p:spPr>
          <a:xfrm>
            <a:off x="49924" y="1095166"/>
            <a:ext cx="2186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Semiclassical</a:t>
            </a:r>
            <a:r>
              <a:rPr lang="it-IT" dirty="0" smtClean="0"/>
              <a:t> </a:t>
            </a:r>
            <a:r>
              <a:rPr lang="it-IT" dirty="0" err="1" smtClean="0"/>
              <a:t>theory</a:t>
            </a:r>
            <a:r>
              <a:rPr lang="it-IT" dirty="0" smtClean="0"/>
              <a:t>: </a:t>
            </a:r>
            <a:endParaRPr lang="en-US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6002563" y="1095166"/>
            <a:ext cx="299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Classical</a:t>
            </a:r>
            <a:r>
              <a:rPr lang="it-IT" dirty="0" smtClean="0"/>
              <a:t> </a:t>
            </a:r>
            <a:r>
              <a:rPr lang="it-IT" dirty="0" err="1" smtClean="0"/>
              <a:t>interaction</a:t>
            </a:r>
            <a:r>
              <a:rPr lang="it-IT" dirty="0" smtClean="0"/>
              <a:t> </a:t>
            </a:r>
            <a:r>
              <a:rPr lang="it-IT" dirty="0" err="1" smtClean="0"/>
              <a:t>potential</a:t>
            </a:r>
            <a:r>
              <a:rPr lang="it-IT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9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e 4"/>
          <p:cNvSpPr/>
          <p:nvPr/>
        </p:nvSpPr>
        <p:spPr>
          <a:xfrm>
            <a:off x="1193215" y="1451104"/>
            <a:ext cx="1424480" cy="886230"/>
          </a:xfrm>
          <a:prstGeom prst="ellipse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" name="Gruppo 1"/>
          <p:cNvGrpSpPr/>
          <p:nvPr/>
        </p:nvGrpSpPr>
        <p:grpSpPr>
          <a:xfrm>
            <a:off x="1466059" y="2748737"/>
            <a:ext cx="6145400" cy="3956503"/>
            <a:chOff x="1466059" y="2748737"/>
            <a:chExt cx="6145400" cy="3956503"/>
          </a:xfrm>
        </p:grpSpPr>
        <p:sp>
          <p:nvSpPr>
            <p:cNvPr id="26" name="Rettangolo 25"/>
            <p:cNvSpPr/>
            <p:nvPr/>
          </p:nvSpPr>
          <p:spPr>
            <a:xfrm>
              <a:off x="2013527" y="2748737"/>
              <a:ext cx="5597932" cy="3458099"/>
            </a:xfrm>
            <a:prstGeom prst="rect">
              <a:avLst/>
            </a:prstGeom>
            <a:solidFill>
              <a:schemeClr val="lt1"/>
            </a:solidFill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6059" y="2748737"/>
              <a:ext cx="6145400" cy="3956503"/>
            </a:xfrm>
            <a:prstGeom prst="rect">
              <a:avLst/>
            </a:prstGeom>
          </p:spPr>
        </p:pic>
      </p:grpSp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3031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interaction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potential</a:t>
            </a:r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6002563" y="1623823"/>
                <a:ext cx="3141437" cy="604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(4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t-IT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2563" y="1623823"/>
                <a:ext cx="3141437" cy="60497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49924" y="1568359"/>
                <a:ext cx="5232202" cy="7159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" y="1568359"/>
                <a:ext cx="5232202" cy="71590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5590046" y="2831571"/>
            <a:ext cx="1983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Centrifugal</a:t>
            </a:r>
            <a:r>
              <a:rPr lang="it-IT" dirty="0" smtClean="0"/>
              <a:t> </a:t>
            </a:r>
            <a:r>
              <a:rPr lang="it-IT" dirty="0" err="1" smtClean="0"/>
              <a:t>barrier</a:t>
            </a:r>
            <a:r>
              <a:rPr lang="it-IT" dirty="0" smtClean="0"/>
              <a:t>!</a:t>
            </a:r>
            <a:endParaRPr lang="en-US" dirty="0"/>
          </a:p>
        </p:txBody>
      </p:sp>
      <p:cxnSp>
        <p:nvCxnSpPr>
          <p:cNvPr id="28" name="Connettore 2 27"/>
          <p:cNvCxnSpPr/>
          <p:nvPr/>
        </p:nvCxnSpPr>
        <p:spPr>
          <a:xfrm flipH="1">
            <a:off x="4001649" y="3043607"/>
            <a:ext cx="1588397" cy="240130"/>
          </a:xfrm>
          <a:prstGeom prst="straightConnector1">
            <a:avLst/>
          </a:prstGeom>
          <a:ln w="57150">
            <a:solidFill>
              <a:srgbClr val="134263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6002563" y="1095166"/>
            <a:ext cx="299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Classical</a:t>
            </a:r>
            <a:r>
              <a:rPr lang="it-IT" dirty="0" smtClean="0"/>
              <a:t> </a:t>
            </a:r>
            <a:r>
              <a:rPr lang="it-IT" dirty="0" err="1" smtClean="0"/>
              <a:t>interaction</a:t>
            </a:r>
            <a:r>
              <a:rPr lang="it-IT" dirty="0" smtClean="0"/>
              <a:t> </a:t>
            </a:r>
            <a:r>
              <a:rPr lang="it-IT" dirty="0" err="1" smtClean="0"/>
              <a:t>potential</a:t>
            </a:r>
            <a:r>
              <a:rPr lang="it-IT" dirty="0" smtClean="0"/>
              <a:t>:</a:t>
            </a:r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9924" y="1095166"/>
            <a:ext cx="2186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Semiclassical</a:t>
            </a:r>
            <a:r>
              <a:rPr lang="it-IT" dirty="0" smtClean="0"/>
              <a:t> </a:t>
            </a:r>
            <a:r>
              <a:rPr lang="it-IT" dirty="0" err="1" smtClean="0"/>
              <a:t>theory</a:t>
            </a:r>
            <a:r>
              <a:rPr lang="it-IT" dirty="0" smtClean="0"/>
              <a:t>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41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uppo 36"/>
          <p:cNvGrpSpPr/>
          <p:nvPr/>
        </p:nvGrpSpPr>
        <p:grpSpPr>
          <a:xfrm>
            <a:off x="1466059" y="2748737"/>
            <a:ext cx="6145400" cy="3956503"/>
            <a:chOff x="1466059" y="2748737"/>
            <a:chExt cx="6145400" cy="3956503"/>
          </a:xfrm>
        </p:grpSpPr>
        <p:sp>
          <p:nvSpPr>
            <p:cNvPr id="38" name="Rettangolo 37"/>
            <p:cNvSpPr/>
            <p:nvPr/>
          </p:nvSpPr>
          <p:spPr>
            <a:xfrm>
              <a:off x="2013527" y="2748737"/>
              <a:ext cx="5597932" cy="3458099"/>
            </a:xfrm>
            <a:prstGeom prst="rect">
              <a:avLst/>
            </a:prstGeom>
            <a:solidFill>
              <a:schemeClr val="lt1"/>
            </a:solidFill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6059" y="2748737"/>
              <a:ext cx="6145400" cy="3956503"/>
            </a:xfrm>
            <a:prstGeom prst="rect">
              <a:avLst/>
            </a:prstGeom>
          </p:spPr>
        </p:pic>
      </p:grpSp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3031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interaction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potential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160058" y="1148303"/>
            <a:ext cx="4861495" cy="1461921"/>
            <a:chOff x="2215563" y="1156248"/>
            <a:chExt cx="4861495" cy="14619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/>
                <p:cNvSpPr txBox="1"/>
                <p:nvPr/>
              </p:nvSpPr>
              <p:spPr>
                <a:xfrm>
                  <a:off x="2215563" y="1173697"/>
                  <a:ext cx="1844736" cy="56368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it-IT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it-IT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</m:d>
                      <m:r>
                        <a:rPr lang="it-IT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+1)</m:t>
                              </m:r>
                            </m:den>
                          </m:f>
                        </m:e>
                      </m:rad>
                      <m:sSup>
                        <m:sSupPr>
                          <m:ctrlPr>
                            <a:rPr lang="it-IT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it-IT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a14:m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11" name="CasellaDiTesto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5563" y="1173697"/>
                  <a:ext cx="1844736" cy="56368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/>
                <p:cNvSpPr txBox="1"/>
                <p:nvPr/>
              </p:nvSpPr>
              <p:spPr>
                <a:xfrm>
                  <a:off x="2464712" y="1799803"/>
                  <a:ext cx="1140825" cy="8183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it-IT" b="0" i="0" dirty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it-IT" b="0" i="0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it-IT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it-IT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it-IT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it-IT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ℏ</m:t>
                                    </m:r>
                                  </m:e>
                                  <m:sup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CasellaDiTesto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4712" y="1799803"/>
                  <a:ext cx="1140825" cy="81836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/>
                <p:cNvSpPr txBox="1"/>
                <p:nvPr/>
              </p:nvSpPr>
              <p:spPr>
                <a:xfrm>
                  <a:off x="4774697" y="1156248"/>
                  <a:ext cx="2302361" cy="5186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</m:d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e>
                            </m:d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sup>
                        </m:sSup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CasellaDiTesto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4697" y="1156248"/>
                  <a:ext cx="2302361" cy="51860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/>
                <p:cNvSpPr txBox="1"/>
                <p:nvPr/>
              </p:nvSpPr>
              <p:spPr>
                <a:xfrm>
                  <a:off x="5086154" y="1880453"/>
                  <a:ext cx="1254574" cy="5992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ℏ</m:t>
                                </m:r>
                              </m:e>
                              <m:sup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CasellaDiTesto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86154" y="1880453"/>
                  <a:ext cx="1254574" cy="59920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Esplosione 2 4"/>
          <p:cNvSpPr/>
          <p:nvPr/>
        </p:nvSpPr>
        <p:spPr>
          <a:xfrm rot="507028">
            <a:off x="4997021" y="444169"/>
            <a:ext cx="4848378" cy="2869549"/>
          </a:xfrm>
          <a:prstGeom prst="irregularSeal2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5021553" y="1417278"/>
                <a:ext cx="421551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𝑐𝑜𝑙𝑙𝑖𝑠𝑖𝑜𝑛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it-IT" b="1" dirty="0" smtClean="0"/>
              </a:p>
              <a:p>
                <a:pPr algn="ctr"/>
                <a:r>
                  <a:rPr lang="it-IT" b="1" dirty="0" smtClean="0"/>
                  <a:t>s-</a:t>
                </a:r>
                <a:r>
                  <a:rPr lang="it-IT" b="1" dirty="0" err="1" smtClean="0"/>
                  <a:t>wave</a:t>
                </a:r>
                <a:r>
                  <a:rPr lang="it-IT" b="1" dirty="0" smtClean="0"/>
                  <a:t> </a:t>
                </a:r>
                <a:r>
                  <a:rPr lang="it-IT" b="1" dirty="0" err="1" smtClean="0"/>
                  <a:t>scattering</a:t>
                </a:r>
                <a:r>
                  <a:rPr lang="it-IT" b="1" dirty="0" smtClean="0"/>
                  <a:t/>
                </a:r>
                <a:br>
                  <a:rPr lang="it-IT" b="1" dirty="0" smtClean="0"/>
                </a:br>
                <a:r>
                  <a:rPr lang="it-IT" dirty="0" smtClean="0"/>
                  <a:t>(</a:t>
                </a:r>
                <a:r>
                  <a:rPr lang="it-IT" dirty="0" err="1" smtClean="0"/>
                  <a:t>coherent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evolution</a:t>
                </a:r>
                <a:r>
                  <a:rPr lang="it-IT" dirty="0" smtClean="0"/>
                  <a:t>, </a:t>
                </a:r>
                <a:r>
                  <a:rPr lang="it-IT" dirty="0" err="1" smtClean="0"/>
                  <a:t>Feshbach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resonances</a:t>
                </a:r>
                <a:r>
                  <a:rPr lang="it-IT" dirty="0" smtClean="0"/>
                  <a:t>)</a:t>
                </a:r>
                <a:endParaRPr lang="it-IT" b="1" dirty="0" smtClean="0"/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553" y="1417278"/>
                <a:ext cx="4215513" cy="923330"/>
              </a:xfrm>
              <a:prstGeom prst="rect">
                <a:avLst/>
              </a:prstGeom>
              <a:blipFill>
                <a:blip r:embed="rId8"/>
                <a:stretch>
                  <a:fillRect l="-1158" r="-868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sellaDiTesto 15"/>
          <p:cNvSpPr txBox="1"/>
          <p:nvPr/>
        </p:nvSpPr>
        <p:spPr>
          <a:xfrm>
            <a:off x="5590046" y="2831571"/>
            <a:ext cx="1983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Centrifugal</a:t>
            </a:r>
            <a:r>
              <a:rPr lang="it-IT" dirty="0" smtClean="0"/>
              <a:t> </a:t>
            </a:r>
            <a:r>
              <a:rPr lang="it-IT" dirty="0" err="1" smtClean="0"/>
              <a:t>barrier</a:t>
            </a:r>
            <a:r>
              <a:rPr lang="it-IT" dirty="0" smtClean="0"/>
              <a:t>!</a:t>
            </a:r>
            <a:endParaRPr lang="en-US" dirty="0"/>
          </a:p>
        </p:txBody>
      </p:sp>
      <p:cxnSp>
        <p:nvCxnSpPr>
          <p:cNvPr id="17" name="Connettore 2 16"/>
          <p:cNvCxnSpPr/>
          <p:nvPr/>
        </p:nvCxnSpPr>
        <p:spPr>
          <a:xfrm flipH="1">
            <a:off x="4001649" y="3043607"/>
            <a:ext cx="1588397" cy="240130"/>
          </a:xfrm>
          <a:prstGeom prst="straightConnector1">
            <a:avLst/>
          </a:prstGeom>
          <a:ln w="57150">
            <a:solidFill>
              <a:srgbClr val="134263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99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196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collisions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8610" y="1124739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767610" y="1124738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Inelastic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90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196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collisions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8610" y="1124739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767610" y="1124738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Inelastic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8609" y="2043175"/>
            <a:ext cx="41477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 err="1">
                <a:solidFill>
                  <a:schemeClr val="tx2"/>
                </a:solidFill>
              </a:rPr>
              <a:t>Sympathetic</a:t>
            </a:r>
            <a:r>
              <a:rPr lang="it-IT" sz="1500" dirty="0">
                <a:solidFill>
                  <a:schemeClr val="tx2"/>
                </a:solidFill>
              </a:rPr>
              <a:t> cooling, s-</a:t>
            </a:r>
            <a:r>
              <a:rPr lang="it-IT" sz="1500" dirty="0" err="1">
                <a:solidFill>
                  <a:schemeClr val="tx2"/>
                </a:solidFill>
              </a:rPr>
              <a:t>wave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err="1">
                <a:solidFill>
                  <a:schemeClr val="tx2"/>
                </a:solidFill>
              </a:rPr>
              <a:t>scattering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smtClean="0">
                <a:solidFill>
                  <a:schemeClr val="tx2"/>
                </a:solidFill>
              </a:rPr>
              <a:t>regime, </a:t>
            </a:r>
            <a:r>
              <a:rPr lang="it-IT" sz="1500" dirty="0" err="1" smtClean="0">
                <a:solidFill>
                  <a:schemeClr val="tx2"/>
                </a:solidFill>
              </a:rPr>
              <a:t>atom-ion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>
                <a:solidFill>
                  <a:schemeClr val="tx2"/>
                </a:solidFill>
              </a:rPr>
              <a:t>Feshbach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resonances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226315" y="151448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chemeClr val="tx2"/>
                </a:solidFill>
              </a:rPr>
              <a:t>Aims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4846058" y="2043175"/>
            <a:ext cx="445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>
                <a:solidFill>
                  <a:schemeClr val="tx2"/>
                </a:solidFill>
              </a:rPr>
              <a:t>Control of </a:t>
            </a:r>
            <a:r>
              <a:rPr lang="it-IT" sz="1500" dirty="0" err="1">
                <a:solidFill>
                  <a:schemeClr val="tx2"/>
                </a:solidFill>
              </a:rPr>
              <a:t>ion</a:t>
            </a:r>
            <a:r>
              <a:rPr lang="it-IT" sz="1500" dirty="0">
                <a:solidFill>
                  <a:schemeClr val="tx2"/>
                </a:solidFill>
              </a:rPr>
              <a:t> – </a:t>
            </a:r>
            <a:r>
              <a:rPr lang="it-IT" sz="1500" dirty="0" err="1">
                <a:solidFill>
                  <a:schemeClr val="tx2"/>
                </a:solidFill>
              </a:rPr>
              <a:t>atom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err="1">
                <a:solidFill>
                  <a:schemeClr val="tx2"/>
                </a:solidFill>
              </a:rPr>
              <a:t>chemistry</a:t>
            </a:r>
            <a:r>
              <a:rPr lang="it-IT" sz="1500" dirty="0">
                <a:solidFill>
                  <a:schemeClr val="tx2"/>
                </a:solidFill>
              </a:rPr>
              <a:t>, </a:t>
            </a:r>
            <a:r>
              <a:rPr lang="it-IT" sz="1500" dirty="0" smtClean="0">
                <a:solidFill>
                  <a:schemeClr val="tx2"/>
                </a:solidFill>
              </a:rPr>
              <a:t/>
            </a:r>
            <a:br>
              <a:rPr lang="it-IT" sz="1500" dirty="0" smtClean="0">
                <a:solidFill>
                  <a:schemeClr val="tx2"/>
                </a:solidFill>
              </a:rPr>
            </a:br>
            <a:r>
              <a:rPr lang="it-IT" sz="1500" dirty="0" err="1" smtClean="0">
                <a:solidFill>
                  <a:schemeClr val="tx2"/>
                </a:solidFill>
              </a:rPr>
              <a:t>creation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>
                <a:solidFill>
                  <a:schemeClr val="tx2"/>
                </a:solidFill>
              </a:rPr>
              <a:t>of </a:t>
            </a:r>
            <a:r>
              <a:rPr lang="it-IT" sz="1500" dirty="0" err="1">
                <a:solidFill>
                  <a:schemeClr val="tx2"/>
                </a:solidFill>
              </a:rPr>
              <a:t>cold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err="1">
                <a:solidFill>
                  <a:schemeClr val="tx2"/>
                </a:solidFill>
              </a:rPr>
              <a:t>molecular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smtClean="0">
                <a:solidFill>
                  <a:schemeClr val="tx2"/>
                </a:solidFill>
              </a:rPr>
              <a:t>ions</a:t>
            </a:r>
            <a:endParaRPr lang="en-US" sz="1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43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196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collisions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8610" y="1124739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767610" y="1124738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Inelastic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8609" y="2043175"/>
            <a:ext cx="41477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 err="1">
                <a:solidFill>
                  <a:schemeClr val="tx2"/>
                </a:solidFill>
              </a:rPr>
              <a:t>Sympathetic</a:t>
            </a:r>
            <a:r>
              <a:rPr lang="it-IT" sz="1500" dirty="0">
                <a:solidFill>
                  <a:schemeClr val="tx2"/>
                </a:solidFill>
              </a:rPr>
              <a:t> cooling, s-</a:t>
            </a:r>
            <a:r>
              <a:rPr lang="it-IT" sz="1500" dirty="0" err="1">
                <a:solidFill>
                  <a:schemeClr val="tx2"/>
                </a:solidFill>
              </a:rPr>
              <a:t>wave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err="1">
                <a:solidFill>
                  <a:schemeClr val="tx2"/>
                </a:solidFill>
              </a:rPr>
              <a:t>scattering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smtClean="0">
                <a:solidFill>
                  <a:schemeClr val="tx2"/>
                </a:solidFill>
              </a:rPr>
              <a:t>regime, </a:t>
            </a:r>
            <a:r>
              <a:rPr lang="it-IT" sz="1500" dirty="0" err="1" smtClean="0">
                <a:solidFill>
                  <a:schemeClr val="tx2"/>
                </a:solidFill>
              </a:rPr>
              <a:t>atom-ion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>
                <a:solidFill>
                  <a:schemeClr val="tx2"/>
                </a:solidFill>
              </a:rPr>
              <a:t>Feshbach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resonances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226315" y="151448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chemeClr val="tx2"/>
                </a:solidFill>
              </a:rPr>
              <a:t>Aims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4846058" y="2043175"/>
            <a:ext cx="445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>
                <a:solidFill>
                  <a:schemeClr val="tx2"/>
                </a:solidFill>
              </a:rPr>
              <a:t>Control of </a:t>
            </a:r>
            <a:r>
              <a:rPr lang="it-IT" sz="1500" dirty="0" err="1">
                <a:solidFill>
                  <a:schemeClr val="tx2"/>
                </a:solidFill>
              </a:rPr>
              <a:t>ion</a:t>
            </a:r>
            <a:r>
              <a:rPr lang="it-IT" sz="1500" dirty="0">
                <a:solidFill>
                  <a:schemeClr val="tx2"/>
                </a:solidFill>
              </a:rPr>
              <a:t> – </a:t>
            </a:r>
            <a:r>
              <a:rPr lang="it-IT" sz="1500" dirty="0" err="1">
                <a:solidFill>
                  <a:schemeClr val="tx2"/>
                </a:solidFill>
              </a:rPr>
              <a:t>atom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err="1">
                <a:solidFill>
                  <a:schemeClr val="tx2"/>
                </a:solidFill>
              </a:rPr>
              <a:t>chemistry</a:t>
            </a:r>
            <a:r>
              <a:rPr lang="it-IT" sz="1500" dirty="0">
                <a:solidFill>
                  <a:schemeClr val="tx2"/>
                </a:solidFill>
              </a:rPr>
              <a:t>, </a:t>
            </a:r>
            <a:r>
              <a:rPr lang="it-IT" sz="1500" dirty="0" smtClean="0">
                <a:solidFill>
                  <a:schemeClr val="tx2"/>
                </a:solidFill>
              </a:rPr>
              <a:t/>
            </a:r>
            <a:br>
              <a:rPr lang="it-IT" sz="1500" dirty="0" smtClean="0">
                <a:solidFill>
                  <a:schemeClr val="tx2"/>
                </a:solidFill>
              </a:rPr>
            </a:br>
            <a:r>
              <a:rPr lang="it-IT" sz="1500" dirty="0" err="1" smtClean="0">
                <a:solidFill>
                  <a:schemeClr val="tx2"/>
                </a:solidFill>
              </a:rPr>
              <a:t>creation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>
                <a:solidFill>
                  <a:schemeClr val="tx2"/>
                </a:solidFill>
              </a:rPr>
              <a:t>of </a:t>
            </a:r>
            <a:r>
              <a:rPr lang="it-IT" sz="1500" dirty="0" err="1">
                <a:solidFill>
                  <a:schemeClr val="tx2"/>
                </a:solidFill>
              </a:rPr>
              <a:t>cold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err="1">
                <a:solidFill>
                  <a:schemeClr val="tx2"/>
                </a:solidFill>
              </a:rPr>
              <a:t>molecular</a:t>
            </a:r>
            <a:r>
              <a:rPr lang="it-IT" sz="1500" dirty="0">
                <a:solidFill>
                  <a:schemeClr val="tx2"/>
                </a:solidFill>
              </a:rPr>
              <a:t> </a:t>
            </a:r>
            <a:r>
              <a:rPr lang="it-IT" sz="1500" dirty="0" smtClean="0">
                <a:solidFill>
                  <a:schemeClr val="tx2"/>
                </a:solidFill>
              </a:rPr>
              <a:t>ions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873782" y="2621397"/>
            <a:ext cx="1364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Applications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9" name="CasellaDiTesto 48"/>
          <p:cNvSpPr txBox="1"/>
          <p:nvPr/>
        </p:nvSpPr>
        <p:spPr>
          <a:xfrm>
            <a:off x="282112" y="3334749"/>
            <a:ext cx="3106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Quantum </a:t>
            </a:r>
            <a:r>
              <a:rPr lang="it-IT" b="1" dirty="0" err="1" smtClean="0"/>
              <a:t>computation</a:t>
            </a:r>
            <a:endParaRPr lang="it-IT" sz="1500" b="1" dirty="0" smtClean="0"/>
          </a:p>
          <a:p>
            <a:pPr algn="ctr"/>
            <a:r>
              <a:rPr lang="it-IT" sz="1500" dirty="0" smtClean="0"/>
              <a:t>e.g., </a:t>
            </a:r>
            <a:r>
              <a:rPr lang="it-IT" sz="1500" dirty="0" err="1"/>
              <a:t>a</a:t>
            </a:r>
            <a:r>
              <a:rPr lang="it-IT" sz="1500" dirty="0" err="1" smtClean="0"/>
              <a:t>tomic</a:t>
            </a:r>
            <a:r>
              <a:rPr lang="it-IT" sz="1500" dirty="0" smtClean="0"/>
              <a:t> ultracold </a:t>
            </a:r>
            <a:r>
              <a:rPr lang="it-IT" sz="1500" dirty="0" err="1" smtClean="0"/>
              <a:t>bath</a:t>
            </a:r>
            <a:r>
              <a:rPr lang="it-IT" sz="1500" dirty="0" smtClean="0"/>
              <a:t> for </a:t>
            </a:r>
          </a:p>
          <a:p>
            <a:pPr algn="ctr"/>
            <a:r>
              <a:rPr lang="it-IT" sz="1500" dirty="0" err="1" smtClean="0"/>
              <a:t>ion-based</a:t>
            </a:r>
            <a:r>
              <a:rPr lang="it-IT" sz="1500" dirty="0" smtClean="0"/>
              <a:t> quantum hardware</a:t>
            </a:r>
          </a:p>
        </p:txBody>
      </p:sp>
      <p:grpSp>
        <p:nvGrpSpPr>
          <p:cNvPr id="3" name="Gruppo 2"/>
          <p:cNvGrpSpPr/>
          <p:nvPr/>
        </p:nvGrpSpPr>
        <p:grpSpPr>
          <a:xfrm>
            <a:off x="7622197" y="2643151"/>
            <a:ext cx="1410968" cy="4118368"/>
            <a:chOff x="7374644" y="3904150"/>
            <a:chExt cx="1769355" cy="4391134"/>
          </a:xfrm>
        </p:grpSpPr>
        <p:pic>
          <p:nvPicPr>
            <p:cNvPr id="53" name="Immagine 5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079752" y="5231036"/>
              <a:ext cx="4391134" cy="1737361"/>
            </a:xfrm>
            <a:prstGeom prst="rect">
              <a:avLst/>
            </a:prstGeom>
          </p:spPr>
        </p:pic>
        <p:cxnSp>
          <p:nvCxnSpPr>
            <p:cNvPr id="55" name="Connettore diritto 54"/>
            <p:cNvCxnSpPr/>
            <p:nvPr/>
          </p:nvCxnSpPr>
          <p:spPr>
            <a:xfrm>
              <a:off x="7713637" y="6099716"/>
              <a:ext cx="43885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diritto 55"/>
            <p:cNvCxnSpPr/>
            <p:nvPr/>
          </p:nvCxnSpPr>
          <p:spPr>
            <a:xfrm>
              <a:off x="7727285" y="6920857"/>
              <a:ext cx="43885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diritto 57"/>
            <p:cNvCxnSpPr/>
            <p:nvPr/>
          </p:nvCxnSpPr>
          <p:spPr>
            <a:xfrm>
              <a:off x="7836469" y="6099716"/>
              <a:ext cx="0" cy="82114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asellaDiTesto 58"/>
            <p:cNvSpPr txBox="1"/>
            <p:nvPr/>
          </p:nvSpPr>
          <p:spPr>
            <a:xfrm rot="16200000">
              <a:off x="7110308" y="6325620"/>
              <a:ext cx="8980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>
                  <a:solidFill>
                    <a:schemeClr val="bg1"/>
                  </a:solidFill>
                </a:rPr>
                <a:t>10 µm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0" name="CasellaDiTesto 59"/>
            <p:cNvSpPr txBox="1"/>
            <p:nvPr/>
          </p:nvSpPr>
          <p:spPr>
            <a:xfrm rot="16200000">
              <a:off x="7427783" y="5915050"/>
              <a:ext cx="2883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err="1" smtClean="0">
                  <a:solidFill>
                    <a:schemeClr val="bg1"/>
                  </a:solidFill>
                </a:rPr>
                <a:t>Singly</a:t>
              </a:r>
              <a:r>
                <a:rPr lang="it-IT" b="1" dirty="0" smtClean="0">
                  <a:solidFill>
                    <a:schemeClr val="bg1"/>
                  </a:solidFill>
                </a:rPr>
                <a:t> </a:t>
              </a:r>
              <a:r>
                <a:rPr lang="it-IT" b="1" dirty="0" err="1" smtClean="0">
                  <a:solidFill>
                    <a:schemeClr val="bg1"/>
                  </a:solidFill>
                </a:rPr>
                <a:t>resolved</a:t>
              </a:r>
              <a:r>
                <a:rPr lang="it-IT" b="1" dirty="0" smtClean="0">
                  <a:solidFill>
                    <a:schemeClr val="bg1"/>
                  </a:solidFill>
                </a:rPr>
                <a:t> </a:t>
              </a:r>
              <a:r>
                <a:rPr lang="it-IT" b="1" dirty="0" err="1" smtClean="0">
                  <a:solidFill>
                    <a:schemeClr val="bg1"/>
                  </a:solidFill>
                </a:rPr>
                <a:t>ions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66" name="Group 62"/>
            <p:cNvGrpSpPr/>
            <p:nvPr/>
          </p:nvGrpSpPr>
          <p:grpSpPr>
            <a:xfrm>
              <a:off x="7727285" y="4153604"/>
              <a:ext cx="279746" cy="266862"/>
              <a:chOff x="5958394" y="2417682"/>
              <a:chExt cx="433616" cy="407882"/>
            </a:xfrm>
          </p:grpSpPr>
          <p:sp>
            <p:nvSpPr>
              <p:cNvPr id="67" name="Oval 63"/>
              <p:cNvSpPr/>
              <p:nvPr/>
            </p:nvSpPr>
            <p:spPr>
              <a:xfrm>
                <a:off x="5958394" y="2417682"/>
                <a:ext cx="433616" cy="40788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Connector 64"/>
              <p:cNvCxnSpPr/>
              <p:nvPr/>
            </p:nvCxnSpPr>
            <p:spPr>
              <a:xfrm flipV="1">
                <a:off x="6171060" y="2441204"/>
                <a:ext cx="98771" cy="19671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5"/>
              <p:cNvCxnSpPr/>
              <p:nvPr/>
            </p:nvCxnSpPr>
            <p:spPr>
              <a:xfrm>
                <a:off x="6169414" y="2624222"/>
                <a:ext cx="152400" cy="4074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2"/>
            <p:cNvGrpSpPr/>
            <p:nvPr/>
          </p:nvGrpSpPr>
          <p:grpSpPr>
            <a:xfrm>
              <a:off x="7765949" y="5046750"/>
              <a:ext cx="279746" cy="266862"/>
              <a:chOff x="5958394" y="2417682"/>
              <a:chExt cx="433616" cy="407882"/>
            </a:xfrm>
          </p:grpSpPr>
          <p:sp>
            <p:nvSpPr>
              <p:cNvPr id="71" name="Oval 63"/>
              <p:cNvSpPr/>
              <p:nvPr/>
            </p:nvSpPr>
            <p:spPr>
              <a:xfrm>
                <a:off x="5958394" y="2417682"/>
                <a:ext cx="433616" cy="40788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2" name="Straight Connector 64"/>
              <p:cNvCxnSpPr/>
              <p:nvPr/>
            </p:nvCxnSpPr>
            <p:spPr>
              <a:xfrm flipV="1">
                <a:off x="6171060" y="2441204"/>
                <a:ext cx="98771" cy="19671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65"/>
              <p:cNvCxnSpPr/>
              <p:nvPr/>
            </p:nvCxnSpPr>
            <p:spPr>
              <a:xfrm>
                <a:off x="6169414" y="2624222"/>
                <a:ext cx="152400" cy="4074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62"/>
            <p:cNvGrpSpPr/>
            <p:nvPr/>
          </p:nvGrpSpPr>
          <p:grpSpPr>
            <a:xfrm>
              <a:off x="7756474" y="7741997"/>
              <a:ext cx="279746" cy="266862"/>
              <a:chOff x="5958394" y="2417682"/>
              <a:chExt cx="433616" cy="407882"/>
            </a:xfrm>
          </p:grpSpPr>
          <p:sp>
            <p:nvSpPr>
              <p:cNvPr id="75" name="Oval 63"/>
              <p:cNvSpPr/>
              <p:nvPr/>
            </p:nvSpPr>
            <p:spPr>
              <a:xfrm>
                <a:off x="5958394" y="2417682"/>
                <a:ext cx="433616" cy="40788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6" name="Straight Connector 64"/>
              <p:cNvCxnSpPr/>
              <p:nvPr/>
            </p:nvCxnSpPr>
            <p:spPr>
              <a:xfrm flipV="1">
                <a:off x="6171060" y="2441204"/>
                <a:ext cx="98771" cy="19671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65"/>
              <p:cNvCxnSpPr/>
              <p:nvPr/>
            </p:nvCxnSpPr>
            <p:spPr>
              <a:xfrm>
                <a:off x="6169414" y="2624222"/>
                <a:ext cx="152400" cy="4074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" name="CasellaDiTesto 79"/>
          <p:cNvSpPr txBox="1"/>
          <p:nvPr/>
        </p:nvSpPr>
        <p:spPr>
          <a:xfrm>
            <a:off x="4185828" y="3334749"/>
            <a:ext cx="323879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Quantum</a:t>
            </a:r>
            <a:r>
              <a:rPr lang="it-IT" dirty="0" smtClean="0"/>
              <a:t> </a:t>
            </a:r>
            <a:r>
              <a:rPr lang="it-IT" b="1" dirty="0" err="1" smtClean="0"/>
              <a:t>simulation</a:t>
            </a:r>
            <a:endParaRPr lang="it-IT" b="1" dirty="0" smtClean="0"/>
          </a:p>
          <a:p>
            <a:pPr algn="ctr"/>
            <a:r>
              <a:rPr lang="it-IT" sz="1500" dirty="0" err="1" smtClean="0"/>
              <a:t>Condensed</a:t>
            </a:r>
            <a:r>
              <a:rPr lang="it-IT" sz="1500" dirty="0" smtClean="0"/>
              <a:t> </a:t>
            </a:r>
            <a:r>
              <a:rPr lang="it-IT" sz="1500" dirty="0" err="1" smtClean="0"/>
              <a:t>matter</a:t>
            </a:r>
            <a:r>
              <a:rPr lang="it-IT" sz="1500" dirty="0" smtClean="0"/>
              <a:t> </a:t>
            </a:r>
            <a:r>
              <a:rPr lang="it-IT" sz="1500" dirty="0" err="1" smtClean="0"/>
              <a:t>emulation</a:t>
            </a:r>
            <a:r>
              <a:rPr lang="it-IT" sz="1500" dirty="0" smtClean="0"/>
              <a:t> with long-</a:t>
            </a:r>
            <a:r>
              <a:rPr lang="it-IT" sz="1500" dirty="0" err="1" smtClean="0"/>
              <a:t>range</a:t>
            </a:r>
            <a:r>
              <a:rPr lang="it-IT" sz="1500" dirty="0" smtClean="0"/>
              <a:t> </a:t>
            </a:r>
            <a:r>
              <a:rPr lang="it-IT" sz="1500" dirty="0" err="1" smtClean="0"/>
              <a:t>interactions</a:t>
            </a:r>
            <a:r>
              <a:rPr lang="it-IT" sz="1500" dirty="0" smtClean="0"/>
              <a:t>.</a:t>
            </a:r>
            <a:br>
              <a:rPr lang="it-IT" sz="1500" dirty="0" smtClean="0"/>
            </a:br>
            <a:r>
              <a:rPr lang="it-IT" sz="1500" dirty="0" smtClean="0"/>
              <a:t>e.g., linear </a:t>
            </a:r>
            <a:r>
              <a:rPr lang="it-IT" sz="1500" dirty="0" err="1" smtClean="0"/>
              <a:t>chain</a:t>
            </a:r>
            <a:r>
              <a:rPr lang="it-IT" sz="1500" dirty="0" smtClean="0"/>
              <a:t> of ions </a:t>
            </a:r>
            <a:r>
              <a:rPr lang="it-IT" sz="1500" dirty="0" err="1" smtClean="0"/>
              <a:t>creating</a:t>
            </a:r>
            <a:r>
              <a:rPr lang="it-IT" sz="1500" dirty="0" smtClean="0"/>
              <a:t> a </a:t>
            </a:r>
            <a:r>
              <a:rPr lang="it-IT" sz="1500" dirty="0" err="1" smtClean="0"/>
              <a:t>periodical</a:t>
            </a:r>
            <a:r>
              <a:rPr lang="it-IT" sz="1500" dirty="0" smtClean="0"/>
              <a:t> </a:t>
            </a:r>
            <a:r>
              <a:rPr lang="it-IT" sz="1500" dirty="0" err="1" smtClean="0"/>
              <a:t>potential</a:t>
            </a:r>
            <a:r>
              <a:rPr lang="it-IT" sz="1500" dirty="0" smtClean="0"/>
              <a:t> </a:t>
            </a:r>
            <a:r>
              <a:rPr lang="it-IT" sz="1500" dirty="0" err="1" smtClean="0"/>
              <a:t>that</a:t>
            </a:r>
            <a:r>
              <a:rPr lang="it-IT" sz="1500" dirty="0" smtClean="0"/>
              <a:t> </a:t>
            </a:r>
            <a:r>
              <a:rPr lang="it-IT" sz="1500" dirty="0" err="1" smtClean="0"/>
              <a:t>induces</a:t>
            </a:r>
            <a:r>
              <a:rPr lang="it-IT" sz="1500" dirty="0" smtClean="0"/>
              <a:t> a band </a:t>
            </a:r>
            <a:r>
              <a:rPr lang="it-IT" sz="1500" dirty="0" err="1" smtClean="0"/>
              <a:t>structure</a:t>
            </a:r>
            <a:r>
              <a:rPr lang="it-IT" sz="1500" dirty="0" smtClean="0"/>
              <a:t> in the </a:t>
            </a:r>
            <a:r>
              <a:rPr lang="it-IT" sz="1500" dirty="0" err="1" smtClean="0"/>
              <a:t>atoms</a:t>
            </a:r>
            <a:r>
              <a:rPr lang="it-IT" sz="1500" dirty="0" smtClean="0"/>
              <a:t>’ </a:t>
            </a:r>
            <a:r>
              <a:rPr lang="it-IT" sz="1500" dirty="0" err="1" smtClean="0"/>
              <a:t>cloud</a:t>
            </a:r>
            <a:r>
              <a:rPr lang="it-IT" sz="1500" dirty="0" smtClean="0"/>
              <a:t> </a:t>
            </a:r>
            <a:r>
              <a:rPr lang="it-IT" b="1" dirty="0" smtClean="0"/>
              <a:t/>
            </a:r>
            <a:br>
              <a:rPr lang="it-IT" b="1" dirty="0" smtClean="0"/>
            </a:br>
            <a:endParaRPr lang="it-IT" b="1" dirty="0" smtClean="0"/>
          </a:p>
        </p:txBody>
      </p:sp>
      <p:sp>
        <p:nvSpPr>
          <p:cNvPr id="81" name="CasellaDiTesto 80"/>
          <p:cNvSpPr txBox="1"/>
          <p:nvPr/>
        </p:nvSpPr>
        <p:spPr>
          <a:xfrm>
            <a:off x="4213471" y="5129842"/>
            <a:ext cx="3183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/>
              <a:t>Metrology</a:t>
            </a: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sz="1500" dirty="0" smtClean="0"/>
              <a:t>e.g., </a:t>
            </a:r>
            <a:r>
              <a:rPr lang="it-IT" sz="1500" dirty="0" err="1" smtClean="0"/>
              <a:t>estimation</a:t>
            </a:r>
            <a:r>
              <a:rPr lang="it-IT" sz="1500" dirty="0" smtClean="0"/>
              <a:t> of the </a:t>
            </a:r>
            <a:r>
              <a:rPr lang="it-IT" sz="1500" dirty="0" err="1" smtClean="0"/>
              <a:t>frequency</a:t>
            </a:r>
            <a:r>
              <a:rPr lang="it-IT" sz="1500" dirty="0" smtClean="0"/>
              <a:t> </a:t>
            </a:r>
            <a:r>
              <a:rPr lang="it-IT" sz="1500" dirty="0" err="1" smtClean="0"/>
              <a:t>shift</a:t>
            </a:r>
            <a:r>
              <a:rPr lang="it-IT" sz="1500" dirty="0" smtClean="0"/>
              <a:t> due to the background </a:t>
            </a:r>
            <a:r>
              <a:rPr lang="it-IT" sz="1500" dirty="0" err="1" smtClean="0"/>
              <a:t>collisions</a:t>
            </a:r>
            <a:endParaRPr lang="it-IT" sz="1500" dirty="0"/>
          </a:p>
        </p:txBody>
      </p:sp>
      <p:sp>
        <p:nvSpPr>
          <p:cNvPr id="82" name="CasellaDiTesto 81"/>
          <p:cNvSpPr txBox="1"/>
          <p:nvPr/>
        </p:nvSpPr>
        <p:spPr>
          <a:xfrm>
            <a:off x="374984" y="5129842"/>
            <a:ext cx="29206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Quantum (astro-)</a:t>
            </a:r>
            <a:r>
              <a:rPr lang="it-IT" b="1" dirty="0" err="1" smtClean="0"/>
              <a:t>chemistry</a:t>
            </a:r>
            <a:endParaRPr lang="it-IT" b="1" dirty="0" smtClean="0"/>
          </a:p>
          <a:p>
            <a:pPr algn="ctr"/>
            <a:r>
              <a:rPr lang="it-IT" sz="1500" dirty="0" err="1" smtClean="0"/>
              <a:t>Possibility</a:t>
            </a:r>
            <a:r>
              <a:rPr lang="it-IT" sz="1500" dirty="0" smtClean="0"/>
              <a:t> of </a:t>
            </a:r>
            <a:r>
              <a:rPr lang="it-IT" sz="1500" dirty="0" err="1" smtClean="0"/>
              <a:t>studying</a:t>
            </a:r>
            <a:r>
              <a:rPr lang="it-IT" sz="1500" dirty="0" smtClean="0"/>
              <a:t> </a:t>
            </a:r>
            <a:r>
              <a:rPr lang="it-IT" sz="1500" dirty="0" err="1" smtClean="0"/>
              <a:t>chemical</a:t>
            </a:r>
            <a:r>
              <a:rPr lang="it-IT" sz="1500" dirty="0" smtClean="0"/>
              <a:t> </a:t>
            </a:r>
            <a:r>
              <a:rPr lang="it-IT" sz="1500" dirty="0" err="1" smtClean="0"/>
              <a:t>reactions</a:t>
            </a:r>
            <a:r>
              <a:rPr lang="it-IT" sz="1500" dirty="0" smtClean="0"/>
              <a:t> in a </a:t>
            </a:r>
            <a:r>
              <a:rPr lang="it-IT" sz="1500" dirty="0" err="1" smtClean="0"/>
              <a:t>controlled</a:t>
            </a:r>
            <a:r>
              <a:rPr lang="it-IT" sz="1500" dirty="0" smtClean="0"/>
              <a:t> way </a:t>
            </a:r>
            <a:r>
              <a:rPr lang="it-IT" sz="1500" dirty="0" err="1" smtClean="0"/>
              <a:t>starting</a:t>
            </a:r>
            <a:r>
              <a:rPr lang="it-IT" sz="1500" dirty="0" smtClean="0"/>
              <a:t> from </a:t>
            </a:r>
            <a:r>
              <a:rPr lang="it-IT" sz="1500" dirty="0" err="1" smtClean="0"/>
              <a:t>cold</a:t>
            </a:r>
            <a:r>
              <a:rPr lang="it-IT" sz="1500" dirty="0" smtClean="0"/>
              <a:t> </a:t>
            </a:r>
            <a:r>
              <a:rPr lang="it-IT" sz="1500" dirty="0" err="1" smtClean="0"/>
              <a:t>reactants</a:t>
            </a:r>
            <a:endParaRPr lang="it-IT" sz="1500" dirty="0" smtClean="0"/>
          </a:p>
        </p:txBody>
      </p:sp>
      <p:sp>
        <p:nvSpPr>
          <p:cNvPr id="33" name="Rettangolo 32"/>
          <p:cNvSpPr/>
          <p:nvPr/>
        </p:nvSpPr>
        <p:spPr>
          <a:xfrm>
            <a:off x="5436" y="6634560"/>
            <a:ext cx="508985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Quantum gas experiments - exploring many-body states, chap. 12, C. Sias, M. Kohl (2016).</a:t>
            </a:r>
            <a:endParaRPr lang="en-US" sz="600" dirty="0"/>
          </a:p>
        </p:txBody>
      </p:sp>
      <p:pic>
        <p:nvPicPr>
          <p:cNvPr id="34" name="Picture 31" descr="ion-in-superfluide2.png"/>
          <p:cNvPicPr>
            <a:picLocks noChangeAspect="1"/>
          </p:cNvPicPr>
          <p:nvPr/>
        </p:nvPicPr>
        <p:blipFill>
          <a:blip r:embed="rId4" cstate="print"/>
          <a:srcRect t="25569" r="40987" b="26118"/>
          <a:stretch>
            <a:fillRect/>
          </a:stretch>
        </p:blipFill>
        <p:spPr bwMode="auto">
          <a:xfrm>
            <a:off x="2057751" y="3674676"/>
            <a:ext cx="2977163" cy="194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731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196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collisions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8610" y="1124739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767610" y="1124738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Inelastic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8609" y="2043175"/>
            <a:ext cx="41477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 err="1">
                <a:solidFill>
                  <a:srgbClr val="144364"/>
                </a:solidFill>
              </a:rPr>
              <a:t>Sympathetic</a:t>
            </a:r>
            <a:r>
              <a:rPr lang="it-IT" sz="1500" dirty="0">
                <a:solidFill>
                  <a:srgbClr val="144364"/>
                </a:solidFill>
              </a:rPr>
              <a:t> cooling, s-</a:t>
            </a:r>
            <a:r>
              <a:rPr lang="it-IT" sz="1500" dirty="0" err="1">
                <a:solidFill>
                  <a:srgbClr val="144364"/>
                </a:solidFill>
              </a:rPr>
              <a:t>wave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scattering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smtClean="0">
                <a:solidFill>
                  <a:srgbClr val="144364"/>
                </a:solidFill>
              </a:rPr>
              <a:t>regime, </a:t>
            </a:r>
            <a:r>
              <a:rPr lang="it-IT" sz="1500" dirty="0" err="1" smtClean="0">
                <a:solidFill>
                  <a:srgbClr val="144364"/>
                </a:solidFill>
              </a:rPr>
              <a:t>atom-ion</a:t>
            </a:r>
            <a:r>
              <a:rPr lang="it-IT" sz="1500" dirty="0" smtClean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Feshbach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 smtClean="0">
                <a:solidFill>
                  <a:srgbClr val="144364"/>
                </a:solidFill>
              </a:rPr>
              <a:t>resonances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846058" y="2043175"/>
            <a:ext cx="445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>
                <a:solidFill>
                  <a:srgbClr val="144364"/>
                </a:solidFill>
              </a:rPr>
              <a:t>Control of </a:t>
            </a:r>
            <a:r>
              <a:rPr lang="it-IT" sz="1500" dirty="0" err="1">
                <a:solidFill>
                  <a:srgbClr val="144364"/>
                </a:solidFill>
              </a:rPr>
              <a:t>ion</a:t>
            </a:r>
            <a:r>
              <a:rPr lang="it-IT" sz="1500" dirty="0">
                <a:solidFill>
                  <a:srgbClr val="144364"/>
                </a:solidFill>
              </a:rPr>
              <a:t> – </a:t>
            </a:r>
            <a:r>
              <a:rPr lang="it-IT" sz="1500" dirty="0" err="1">
                <a:solidFill>
                  <a:srgbClr val="144364"/>
                </a:solidFill>
              </a:rPr>
              <a:t>atom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chemistry</a:t>
            </a:r>
            <a:r>
              <a:rPr lang="it-IT" sz="1500" dirty="0">
                <a:solidFill>
                  <a:srgbClr val="144364"/>
                </a:solidFill>
              </a:rPr>
              <a:t>, </a:t>
            </a:r>
            <a:r>
              <a:rPr lang="it-IT" sz="1500" dirty="0" smtClean="0">
                <a:solidFill>
                  <a:srgbClr val="144364"/>
                </a:solidFill>
              </a:rPr>
              <a:t/>
            </a:r>
            <a:br>
              <a:rPr lang="it-IT" sz="1500" dirty="0" smtClean="0">
                <a:solidFill>
                  <a:srgbClr val="144364"/>
                </a:solidFill>
              </a:rPr>
            </a:br>
            <a:r>
              <a:rPr lang="it-IT" sz="1500" dirty="0" err="1" smtClean="0">
                <a:solidFill>
                  <a:srgbClr val="144364"/>
                </a:solidFill>
              </a:rPr>
              <a:t>creation</a:t>
            </a:r>
            <a:r>
              <a:rPr lang="it-IT" sz="1500" dirty="0" smtClean="0">
                <a:solidFill>
                  <a:srgbClr val="144364"/>
                </a:solidFill>
              </a:rPr>
              <a:t> </a:t>
            </a:r>
            <a:r>
              <a:rPr lang="it-IT" sz="1500" dirty="0">
                <a:solidFill>
                  <a:srgbClr val="144364"/>
                </a:solidFill>
              </a:rPr>
              <a:t>of </a:t>
            </a:r>
            <a:r>
              <a:rPr lang="it-IT" sz="1500" dirty="0" err="1">
                <a:solidFill>
                  <a:srgbClr val="144364"/>
                </a:solidFill>
              </a:rPr>
              <a:t>cold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molecular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smtClean="0">
                <a:solidFill>
                  <a:srgbClr val="144364"/>
                </a:solidFill>
              </a:rPr>
              <a:t>ions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226315" y="151448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144364"/>
                </a:solidFill>
              </a:rPr>
              <a:t>Aims</a:t>
            </a:r>
            <a:endParaRPr lang="en-US" b="1" dirty="0">
              <a:solidFill>
                <a:srgbClr val="144364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2346729" y="3289278"/>
            <a:ext cx="441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Towards</a:t>
            </a:r>
            <a:r>
              <a:rPr lang="it-IT" b="1" dirty="0" smtClean="0">
                <a:solidFill>
                  <a:srgbClr val="FF0000"/>
                </a:solidFill>
              </a:rPr>
              <a:t> s-</a:t>
            </a:r>
            <a:r>
              <a:rPr lang="it-IT" b="1" dirty="0" err="1" smtClean="0">
                <a:solidFill>
                  <a:srgbClr val="FF0000"/>
                </a:solidFill>
              </a:rPr>
              <a:t>wave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scattering</a:t>
            </a:r>
            <a:r>
              <a:rPr lang="it-IT" b="1" dirty="0" smtClean="0">
                <a:solidFill>
                  <a:srgbClr val="FF0000"/>
                </a:solidFill>
              </a:rPr>
              <a:t> regime: </a:t>
            </a:r>
            <a:r>
              <a:rPr lang="it-IT" b="1" dirty="0" err="1" smtClean="0">
                <a:solidFill>
                  <a:srgbClr val="FF0000"/>
                </a:solidFill>
              </a:rPr>
              <a:t>problems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246993" y="3810108"/>
            <a:ext cx="1950862" cy="1129565"/>
            <a:chOff x="597046" y="3273301"/>
            <a:chExt cx="1950862" cy="1129565"/>
          </a:xfrm>
        </p:grpSpPr>
        <p:sp>
          <p:nvSpPr>
            <p:cNvPr id="3" name="Rettangolo 2"/>
            <p:cNvSpPr/>
            <p:nvPr/>
          </p:nvSpPr>
          <p:spPr>
            <a:xfrm>
              <a:off x="597046" y="3273301"/>
              <a:ext cx="1950862" cy="1129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pic>
          <p:nvPicPr>
            <p:cNvPr id="61" name="Immagine 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046" y="3273301"/>
              <a:ext cx="1950862" cy="1129565"/>
            </a:xfrm>
            <a:prstGeom prst="rect">
              <a:avLst/>
            </a:prstGeom>
          </p:spPr>
        </p:pic>
      </p:grpSp>
      <p:sp>
        <p:nvSpPr>
          <p:cNvPr id="32" name="CasellaDiTesto 31"/>
          <p:cNvSpPr txBox="1"/>
          <p:nvPr/>
        </p:nvSpPr>
        <p:spPr>
          <a:xfrm>
            <a:off x="260574" y="5173257"/>
            <a:ext cx="2098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Micromotion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heating mechanism!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3873782" y="2621397"/>
            <a:ext cx="1364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Applications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00229" y="2917195"/>
            <a:ext cx="77460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 smtClean="0">
                <a:solidFill>
                  <a:srgbClr val="144364"/>
                </a:solidFill>
              </a:rPr>
              <a:t>Quantum </a:t>
            </a:r>
            <a:r>
              <a:rPr lang="it-IT" sz="1500" dirty="0" err="1" smtClean="0">
                <a:solidFill>
                  <a:srgbClr val="144364"/>
                </a:solidFill>
              </a:rPr>
              <a:t>computation</a:t>
            </a:r>
            <a:r>
              <a:rPr lang="it-IT" sz="1500" dirty="0" smtClean="0">
                <a:solidFill>
                  <a:srgbClr val="144364"/>
                </a:solidFill>
              </a:rPr>
              <a:t>, quantum </a:t>
            </a:r>
            <a:r>
              <a:rPr lang="it-IT" sz="1500" dirty="0" err="1" smtClean="0">
                <a:solidFill>
                  <a:srgbClr val="144364"/>
                </a:solidFill>
              </a:rPr>
              <a:t>simulation</a:t>
            </a:r>
            <a:r>
              <a:rPr lang="it-IT" sz="1500" dirty="0" smtClean="0">
                <a:solidFill>
                  <a:srgbClr val="144364"/>
                </a:solidFill>
              </a:rPr>
              <a:t>, quantum </a:t>
            </a:r>
            <a:r>
              <a:rPr lang="it-IT" sz="1500" dirty="0" err="1" smtClean="0">
                <a:solidFill>
                  <a:srgbClr val="144364"/>
                </a:solidFill>
              </a:rPr>
              <a:t>chemistry</a:t>
            </a:r>
            <a:r>
              <a:rPr lang="it-IT" sz="1500" dirty="0" smtClean="0">
                <a:solidFill>
                  <a:srgbClr val="144364"/>
                </a:solidFill>
              </a:rPr>
              <a:t> and astro-</a:t>
            </a:r>
            <a:r>
              <a:rPr lang="it-IT" sz="1500" dirty="0" err="1" smtClean="0">
                <a:solidFill>
                  <a:srgbClr val="144364"/>
                </a:solidFill>
              </a:rPr>
              <a:t>chemistry</a:t>
            </a:r>
            <a:r>
              <a:rPr lang="it-IT" sz="1500" dirty="0" smtClean="0">
                <a:solidFill>
                  <a:srgbClr val="144364"/>
                </a:solidFill>
              </a:rPr>
              <a:t>, </a:t>
            </a:r>
            <a:r>
              <a:rPr lang="it-IT" sz="1500" dirty="0" err="1" smtClean="0">
                <a:solidFill>
                  <a:srgbClr val="144364"/>
                </a:solidFill>
              </a:rPr>
              <a:t>metrology</a:t>
            </a:r>
            <a:endParaRPr lang="en-US" sz="1500" dirty="0">
              <a:solidFill>
                <a:srgbClr val="14436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2423642" y="4026766"/>
                <a:ext cx="2814360" cy="1080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𝑙𝑖𝑚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p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𝑖𝑜𝑛</m:t>
                                          </m:r>
                                        </m:sub>
                                        <m:sup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𝑅𝐹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sSubSup>
                                    <m:sSubSup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642" y="4026766"/>
                <a:ext cx="2814360" cy="1080296"/>
              </a:xfrm>
              <a:prstGeom prst="rect">
                <a:avLst/>
              </a:prstGeom>
              <a:blipFill>
                <a:blip r:embed="rId4"/>
                <a:stretch>
                  <a:fillRect l="-1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037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196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collisions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8610" y="1124739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767610" y="1124738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Inelastic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8609" y="2043175"/>
            <a:ext cx="41477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 err="1">
                <a:solidFill>
                  <a:srgbClr val="144364"/>
                </a:solidFill>
              </a:rPr>
              <a:t>Sympathetic</a:t>
            </a:r>
            <a:r>
              <a:rPr lang="it-IT" sz="1500" dirty="0">
                <a:solidFill>
                  <a:srgbClr val="144364"/>
                </a:solidFill>
              </a:rPr>
              <a:t> cooling, s-</a:t>
            </a:r>
            <a:r>
              <a:rPr lang="it-IT" sz="1500" dirty="0" err="1">
                <a:solidFill>
                  <a:srgbClr val="144364"/>
                </a:solidFill>
              </a:rPr>
              <a:t>wave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scattering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smtClean="0">
                <a:solidFill>
                  <a:srgbClr val="144364"/>
                </a:solidFill>
              </a:rPr>
              <a:t>regime, </a:t>
            </a:r>
            <a:r>
              <a:rPr lang="it-IT" sz="1500" dirty="0" err="1" smtClean="0">
                <a:solidFill>
                  <a:srgbClr val="144364"/>
                </a:solidFill>
              </a:rPr>
              <a:t>atom-ion</a:t>
            </a:r>
            <a:r>
              <a:rPr lang="it-IT" sz="1500" dirty="0" smtClean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Feshbach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 smtClean="0">
                <a:solidFill>
                  <a:srgbClr val="144364"/>
                </a:solidFill>
              </a:rPr>
              <a:t>resonances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846058" y="2043175"/>
            <a:ext cx="445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>
                <a:solidFill>
                  <a:srgbClr val="144364"/>
                </a:solidFill>
              </a:rPr>
              <a:t>Control of </a:t>
            </a:r>
            <a:r>
              <a:rPr lang="it-IT" sz="1500" dirty="0" err="1">
                <a:solidFill>
                  <a:srgbClr val="144364"/>
                </a:solidFill>
              </a:rPr>
              <a:t>ion</a:t>
            </a:r>
            <a:r>
              <a:rPr lang="it-IT" sz="1500" dirty="0">
                <a:solidFill>
                  <a:srgbClr val="144364"/>
                </a:solidFill>
              </a:rPr>
              <a:t> – </a:t>
            </a:r>
            <a:r>
              <a:rPr lang="it-IT" sz="1500" dirty="0" err="1">
                <a:solidFill>
                  <a:srgbClr val="144364"/>
                </a:solidFill>
              </a:rPr>
              <a:t>atom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chemistry</a:t>
            </a:r>
            <a:r>
              <a:rPr lang="it-IT" sz="1500" dirty="0">
                <a:solidFill>
                  <a:srgbClr val="144364"/>
                </a:solidFill>
              </a:rPr>
              <a:t>, </a:t>
            </a:r>
            <a:r>
              <a:rPr lang="it-IT" sz="1500" dirty="0" smtClean="0">
                <a:solidFill>
                  <a:srgbClr val="144364"/>
                </a:solidFill>
              </a:rPr>
              <a:t/>
            </a:r>
            <a:br>
              <a:rPr lang="it-IT" sz="1500" dirty="0" smtClean="0">
                <a:solidFill>
                  <a:srgbClr val="144364"/>
                </a:solidFill>
              </a:rPr>
            </a:br>
            <a:r>
              <a:rPr lang="it-IT" sz="1500" dirty="0" err="1" smtClean="0">
                <a:solidFill>
                  <a:srgbClr val="144364"/>
                </a:solidFill>
              </a:rPr>
              <a:t>creation</a:t>
            </a:r>
            <a:r>
              <a:rPr lang="it-IT" sz="1500" dirty="0" smtClean="0">
                <a:solidFill>
                  <a:srgbClr val="144364"/>
                </a:solidFill>
              </a:rPr>
              <a:t> </a:t>
            </a:r>
            <a:r>
              <a:rPr lang="it-IT" sz="1500" dirty="0">
                <a:solidFill>
                  <a:srgbClr val="144364"/>
                </a:solidFill>
              </a:rPr>
              <a:t>of </a:t>
            </a:r>
            <a:r>
              <a:rPr lang="it-IT" sz="1500" dirty="0" err="1">
                <a:solidFill>
                  <a:srgbClr val="144364"/>
                </a:solidFill>
              </a:rPr>
              <a:t>cold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molecular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smtClean="0">
                <a:solidFill>
                  <a:srgbClr val="144364"/>
                </a:solidFill>
              </a:rPr>
              <a:t>ions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226315" y="151448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144364"/>
                </a:solidFill>
              </a:rPr>
              <a:t>Aims</a:t>
            </a:r>
            <a:endParaRPr lang="en-US" b="1" dirty="0">
              <a:solidFill>
                <a:srgbClr val="144364"/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246993" y="3810108"/>
            <a:ext cx="1950862" cy="1129565"/>
            <a:chOff x="597046" y="3273301"/>
            <a:chExt cx="1950862" cy="1129565"/>
          </a:xfrm>
        </p:grpSpPr>
        <p:sp>
          <p:nvSpPr>
            <p:cNvPr id="3" name="Rettangolo 2"/>
            <p:cNvSpPr/>
            <p:nvPr/>
          </p:nvSpPr>
          <p:spPr>
            <a:xfrm>
              <a:off x="597046" y="3273301"/>
              <a:ext cx="1950862" cy="1129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pic>
          <p:nvPicPr>
            <p:cNvPr id="61" name="Immagine 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046" y="3273301"/>
              <a:ext cx="1950862" cy="1129565"/>
            </a:xfrm>
            <a:prstGeom prst="rect">
              <a:avLst/>
            </a:prstGeom>
          </p:spPr>
        </p:pic>
      </p:grpSp>
      <p:sp>
        <p:nvSpPr>
          <p:cNvPr id="32" name="CasellaDiTesto 31"/>
          <p:cNvSpPr txBox="1"/>
          <p:nvPr/>
        </p:nvSpPr>
        <p:spPr>
          <a:xfrm>
            <a:off x="260574" y="5173257"/>
            <a:ext cx="2098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Micromotion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heating mechanism!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6648202" y="5573540"/>
            <a:ext cx="162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Loss of control!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7" name="Gruppo 16"/>
          <p:cNvGrpSpPr/>
          <p:nvPr/>
        </p:nvGrpSpPr>
        <p:grpSpPr>
          <a:xfrm rot="20757115">
            <a:off x="5420883" y="3555639"/>
            <a:ext cx="1619392" cy="1611116"/>
            <a:chOff x="6500824" y="3578177"/>
            <a:chExt cx="1638748" cy="1612774"/>
          </a:xfrm>
        </p:grpSpPr>
        <p:sp>
          <p:nvSpPr>
            <p:cNvPr id="45" name="Oval 33"/>
            <p:cNvSpPr/>
            <p:nvPr/>
          </p:nvSpPr>
          <p:spPr>
            <a:xfrm>
              <a:off x="6521678" y="4868626"/>
              <a:ext cx="323180" cy="32232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3"/>
            <p:cNvSpPr/>
            <p:nvPr/>
          </p:nvSpPr>
          <p:spPr>
            <a:xfrm>
              <a:off x="6500824" y="3744670"/>
              <a:ext cx="323180" cy="3223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3"/>
            <p:cNvSpPr/>
            <p:nvPr/>
          </p:nvSpPr>
          <p:spPr>
            <a:xfrm>
              <a:off x="7816392" y="4868626"/>
              <a:ext cx="323180" cy="3223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22"/>
            <p:cNvSpPr txBox="1">
              <a:spLocks noChangeArrowheads="1"/>
            </p:cNvSpPr>
            <p:nvPr/>
          </p:nvSpPr>
          <p:spPr bwMode="auto">
            <a:xfrm>
              <a:off x="7868890" y="4700237"/>
              <a:ext cx="218184" cy="33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0" name="Oval 33"/>
            <p:cNvSpPr/>
            <p:nvPr/>
          </p:nvSpPr>
          <p:spPr>
            <a:xfrm>
              <a:off x="7816392" y="3744669"/>
              <a:ext cx="323180" cy="32232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22"/>
            <p:cNvSpPr txBox="1">
              <a:spLocks noChangeArrowheads="1"/>
            </p:cNvSpPr>
            <p:nvPr/>
          </p:nvSpPr>
          <p:spPr bwMode="auto">
            <a:xfrm>
              <a:off x="7853483" y="3578177"/>
              <a:ext cx="218184" cy="33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5" name="Connettore 7 4"/>
            <p:cNvCxnSpPr>
              <a:stCxn id="38" idx="6"/>
              <a:endCxn id="45" idx="6"/>
            </p:cNvCxnSpPr>
            <p:nvPr/>
          </p:nvCxnSpPr>
          <p:spPr>
            <a:xfrm>
              <a:off x="6824004" y="3905833"/>
              <a:ext cx="20854" cy="1123956"/>
            </a:xfrm>
            <a:prstGeom prst="curvedConnector3">
              <a:avLst>
                <a:gd name="adj1" fmla="val 2214875"/>
              </a:avLst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7 62"/>
            <p:cNvCxnSpPr>
              <a:stCxn id="40" idx="2"/>
              <a:endCxn id="39" idx="2"/>
            </p:cNvCxnSpPr>
            <p:nvPr/>
          </p:nvCxnSpPr>
          <p:spPr>
            <a:xfrm rot="10800000" flipV="1">
              <a:off x="7816392" y="3905831"/>
              <a:ext cx="12700" cy="1123957"/>
            </a:xfrm>
            <a:prstGeom prst="curvedConnector3">
              <a:avLst>
                <a:gd name="adj1" fmla="val 4200000"/>
              </a:avLst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splosione 2 14"/>
            <p:cNvSpPr/>
            <p:nvPr/>
          </p:nvSpPr>
          <p:spPr>
            <a:xfrm>
              <a:off x="6947315" y="4182938"/>
              <a:ext cx="766618" cy="569743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 rot="19974481">
              <a:off x="6918992" y="4178614"/>
              <a:ext cx="1138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POW!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uppo 32"/>
          <p:cNvGrpSpPr/>
          <p:nvPr/>
        </p:nvGrpSpPr>
        <p:grpSpPr>
          <a:xfrm>
            <a:off x="7026257" y="3892123"/>
            <a:ext cx="2056960" cy="1632210"/>
            <a:chOff x="443682" y="2954213"/>
            <a:chExt cx="3562219" cy="2834137"/>
          </a:xfrm>
        </p:grpSpPr>
        <p:grpSp>
          <p:nvGrpSpPr>
            <p:cNvPr id="36" name="Group 20"/>
            <p:cNvGrpSpPr/>
            <p:nvPr/>
          </p:nvGrpSpPr>
          <p:grpSpPr>
            <a:xfrm>
              <a:off x="1252877" y="2954213"/>
              <a:ext cx="2222090" cy="1504336"/>
              <a:chOff x="-1976284" y="3362633"/>
              <a:chExt cx="2222090" cy="1504336"/>
            </a:xfrm>
          </p:grpSpPr>
          <p:sp>
            <p:nvSpPr>
              <p:cNvPr id="52" name="Oval 22"/>
              <p:cNvSpPr/>
              <p:nvPr/>
            </p:nvSpPr>
            <p:spPr>
              <a:xfrm>
                <a:off x="-1428725" y="3991897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23"/>
              <p:cNvSpPr/>
              <p:nvPr/>
            </p:nvSpPr>
            <p:spPr>
              <a:xfrm>
                <a:off x="-605533" y="3810006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26"/>
              <p:cNvSpPr/>
              <p:nvPr/>
            </p:nvSpPr>
            <p:spPr>
              <a:xfrm>
                <a:off x="-1148351" y="3835102"/>
                <a:ext cx="559679" cy="55967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Box 22"/>
              <p:cNvSpPr txBox="1">
                <a:spLocks noChangeArrowheads="1"/>
              </p:cNvSpPr>
              <p:nvPr/>
            </p:nvSpPr>
            <p:spPr bwMode="auto">
              <a:xfrm>
                <a:off x="-1072121" y="3504507"/>
                <a:ext cx="377849" cy="584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b="1" dirty="0" smtClean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56" name="Explosion 1 28"/>
              <p:cNvSpPr/>
              <p:nvPr/>
            </p:nvSpPr>
            <p:spPr>
              <a:xfrm>
                <a:off x="-1976284" y="3362633"/>
                <a:ext cx="2222090" cy="1504336"/>
              </a:xfrm>
              <a:prstGeom prst="irregularSeal1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29"/>
            <p:cNvGrpSpPr/>
            <p:nvPr/>
          </p:nvGrpSpPr>
          <p:grpSpPr>
            <a:xfrm>
              <a:off x="2794570" y="5296529"/>
              <a:ext cx="730988" cy="464467"/>
              <a:chOff x="2741031" y="5257729"/>
              <a:chExt cx="730988" cy="464467"/>
            </a:xfrm>
          </p:grpSpPr>
          <p:sp>
            <p:nvSpPr>
              <p:cNvPr id="49" name="Oval 31"/>
              <p:cNvSpPr/>
              <p:nvPr/>
            </p:nvSpPr>
            <p:spPr>
              <a:xfrm>
                <a:off x="3060553" y="5334258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32"/>
              <p:cNvSpPr/>
              <p:nvPr/>
            </p:nvSpPr>
            <p:spPr>
              <a:xfrm rot="19745223">
                <a:off x="2741031" y="5257729"/>
                <a:ext cx="730988" cy="464467"/>
              </a:xfrm>
              <a:prstGeom prst="ellipse">
                <a:avLst/>
              </a:prstGeom>
              <a:noFill/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30"/>
              <p:cNvSpPr/>
              <p:nvPr/>
            </p:nvSpPr>
            <p:spPr>
              <a:xfrm>
                <a:off x="2860718" y="5400425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Oval 33"/>
            <p:cNvSpPr/>
            <p:nvPr/>
          </p:nvSpPr>
          <p:spPr>
            <a:xfrm>
              <a:off x="973038" y="5228671"/>
              <a:ext cx="559679" cy="55967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22"/>
            <p:cNvSpPr txBox="1">
              <a:spLocks noChangeArrowheads="1"/>
            </p:cNvSpPr>
            <p:nvPr/>
          </p:nvSpPr>
          <p:spPr bwMode="auto">
            <a:xfrm>
              <a:off x="1027838" y="4911187"/>
              <a:ext cx="377849" cy="584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3" name="Down Arrow 35"/>
            <p:cNvSpPr/>
            <p:nvPr/>
          </p:nvSpPr>
          <p:spPr>
            <a:xfrm>
              <a:off x="1950311" y="4648425"/>
              <a:ext cx="677682" cy="66195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Left Arrow 36"/>
            <p:cNvSpPr/>
            <p:nvPr/>
          </p:nvSpPr>
          <p:spPr>
            <a:xfrm>
              <a:off x="443682" y="5439225"/>
              <a:ext cx="412955" cy="169135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Left Arrow 37"/>
            <p:cNvSpPr/>
            <p:nvPr/>
          </p:nvSpPr>
          <p:spPr>
            <a:xfrm rot="10800000">
              <a:off x="3592946" y="5392993"/>
              <a:ext cx="412955" cy="169135"/>
            </a:xfrm>
            <a:prstGeom prst="lef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CasellaDiTesto 56"/>
          <p:cNvSpPr txBox="1"/>
          <p:nvPr/>
        </p:nvSpPr>
        <p:spPr>
          <a:xfrm>
            <a:off x="3873782" y="2621397"/>
            <a:ext cx="1364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Applications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00229" y="2917195"/>
            <a:ext cx="77460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 smtClean="0">
                <a:solidFill>
                  <a:srgbClr val="144364"/>
                </a:solidFill>
              </a:rPr>
              <a:t>Quantum </a:t>
            </a:r>
            <a:r>
              <a:rPr lang="it-IT" sz="1500" dirty="0" err="1" smtClean="0">
                <a:solidFill>
                  <a:srgbClr val="144364"/>
                </a:solidFill>
              </a:rPr>
              <a:t>computation</a:t>
            </a:r>
            <a:r>
              <a:rPr lang="it-IT" sz="1500" dirty="0" smtClean="0">
                <a:solidFill>
                  <a:srgbClr val="144364"/>
                </a:solidFill>
              </a:rPr>
              <a:t>, quantum </a:t>
            </a:r>
            <a:r>
              <a:rPr lang="it-IT" sz="1500" dirty="0" err="1" smtClean="0">
                <a:solidFill>
                  <a:srgbClr val="144364"/>
                </a:solidFill>
              </a:rPr>
              <a:t>simulation</a:t>
            </a:r>
            <a:r>
              <a:rPr lang="it-IT" sz="1500" dirty="0" smtClean="0">
                <a:solidFill>
                  <a:srgbClr val="144364"/>
                </a:solidFill>
              </a:rPr>
              <a:t>, quantum </a:t>
            </a:r>
            <a:r>
              <a:rPr lang="it-IT" sz="1500" dirty="0" err="1" smtClean="0">
                <a:solidFill>
                  <a:srgbClr val="144364"/>
                </a:solidFill>
              </a:rPr>
              <a:t>chemistry</a:t>
            </a:r>
            <a:r>
              <a:rPr lang="it-IT" sz="1500" dirty="0" smtClean="0">
                <a:solidFill>
                  <a:srgbClr val="144364"/>
                </a:solidFill>
              </a:rPr>
              <a:t> and astro-</a:t>
            </a:r>
            <a:r>
              <a:rPr lang="it-IT" sz="1500" dirty="0" err="1" smtClean="0">
                <a:solidFill>
                  <a:srgbClr val="144364"/>
                </a:solidFill>
              </a:rPr>
              <a:t>chemistry</a:t>
            </a:r>
            <a:r>
              <a:rPr lang="it-IT" sz="1500" dirty="0" smtClean="0">
                <a:solidFill>
                  <a:srgbClr val="144364"/>
                </a:solidFill>
              </a:rPr>
              <a:t>, </a:t>
            </a:r>
            <a:r>
              <a:rPr lang="it-IT" sz="1500" dirty="0" err="1" smtClean="0">
                <a:solidFill>
                  <a:srgbClr val="144364"/>
                </a:solidFill>
              </a:rPr>
              <a:t>metrology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346729" y="3289278"/>
            <a:ext cx="441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Towards</a:t>
            </a:r>
            <a:r>
              <a:rPr lang="it-IT" b="1" dirty="0" smtClean="0">
                <a:solidFill>
                  <a:srgbClr val="FF0000"/>
                </a:solidFill>
              </a:rPr>
              <a:t> s-</a:t>
            </a:r>
            <a:r>
              <a:rPr lang="it-IT" b="1" dirty="0" err="1" smtClean="0">
                <a:solidFill>
                  <a:srgbClr val="FF0000"/>
                </a:solidFill>
              </a:rPr>
              <a:t>wave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scattering</a:t>
            </a:r>
            <a:r>
              <a:rPr lang="it-IT" b="1" dirty="0" smtClean="0">
                <a:solidFill>
                  <a:srgbClr val="FF0000"/>
                </a:solidFill>
              </a:rPr>
              <a:t> regime: </a:t>
            </a:r>
            <a:r>
              <a:rPr lang="it-IT" b="1" dirty="0" err="1" smtClean="0">
                <a:solidFill>
                  <a:srgbClr val="FF0000"/>
                </a:solidFill>
              </a:rPr>
              <a:t>problems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asellaDiTesto 58"/>
              <p:cNvSpPr txBox="1"/>
              <p:nvPr/>
            </p:nvSpPr>
            <p:spPr>
              <a:xfrm>
                <a:off x="2423642" y="4026766"/>
                <a:ext cx="2814360" cy="1080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𝑙𝑖𝑚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p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𝑖𝑜𝑛</m:t>
                                          </m:r>
                                        </m:sub>
                                        <m:sup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𝑅𝐹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sSubSup>
                                    <m:sSubSup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9" name="CasellaDiTesto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642" y="4026766"/>
                <a:ext cx="2814360" cy="1080296"/>
              </a:xfrm>
              <a:prstGeom prst="rect">
                <a:avLst/>
              </a:prstGeom>
              <a:blipFill>
                <a:blip r:embed="rId4"/>
                <a:stretch>
                  <a:fillRect l="-1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152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196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collisions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8610" y="1124739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767610" y="1124738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Inelastic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24506" y="6255978"/>
            <a:ext cx="3255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accent5">
                    <a:lumMod val="75000"/>
                  </a:schemeClr>
                </a:solidFill>
              </a:rPr>
              <a:t>Trap design</a:t>
            </a:r>
            <a:endParaRPr lang="en-US" sz="1600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78609" y="2043175"/>
            <a:ext cx="41477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 err="1">
                <a:solidFill>
                  <a:srgbClr val="144364"/>
                </a:solidFill>
              </a:rPr>
              <a:t>Sympathetic</a:t>
            </a:r>
            <a:r>
              <a:rPr lang="it-IT" sz="1500" dirty="0">
                <a:solidFill>
                  <a:srgbClr val="144364"/>
                </a:solidFill>
              </a:rPr>
              <a:t> cooling, s-</a:t>
            </a:r>
            <a:r>
              <a:rPr lang="it-IT" sz="1500" dirty="0" err="1">
                <a:solidFill>
                  <a:srgbClr val="144364"/>
                </a:solidFill>
              </a:rPr>
              <a:t>wave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scattering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smtClean="0">
                <a:solidFill>
                  <a:srgbClr val="144364"/>
                </a:solidFill>
              </a:rPr>
              <a:t>regime, </a:t>
            </a:r>
            <a:r>
              <a:rPr lang="it-IT" sz="1500" dirty="0" err="1" smtClean="0">
                <a:solidFill>
                  <a:srgbClr val="144364"/>
                </a:solidFill>
              </a:rPr>
              <a:t>atom-ion</a:t>
            </a:r>
            <a:r>
              <a:rPr lang="it-IT" sz="1500" dirty="0" smtClean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Feshbach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 smtClean="0">
                <a:solidFill>
                  <a:srgbClr val="144364"/>
                </a:solidFill>
              </a:rPr>
              <a:t>resonances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23" name="TextBox 10"/>
          <p:cNvSpPr txBox="1"/>
          <p:nvPr/>
        </p:nvSpPr>
        <p:spPr>
          <a:xfrm>
            <a:off x="5163128" y="6225200"/>
            <a:ext cx="392009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it-IT" sz="2800" b="1" dirty="0" err="1" smtClean="0">
                <a:solidFill>
                  <a:schemeClr val="accent5">
                    <a:lumMod val="75000"/>
                  </a:schemeClr>
                </a:solidFill>
              </a:rPr>
              <a:t>Atomic</a:t>
            </a:r>
            <a:r>
              <a:rPr lang="it-IT" sz="28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800" b="1" dirty="0" err="1" smtClean="0">
                <a:solidFill>
                  <a:schemeClr val="accent5">
                    <a:lumMod val="75000"/>
                  </a:schemeClr>
                </a:solidFill>
              </a:rPr>
              <a:t>species</a:t>
            </a:r>
            <a:r>
              <a:rPr lang="it-IT" sz="28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800" b="1" dirty="0" err="1" smtClean="0">
                <a:solidFill>
                  <a:schemeClr val="accent5">
                    <a:lumMod val="75000"/>
                  </a:schemeClr>
                </a:solidFill>
              </a:rPr>
              <a:t>choice</a:t>
            </a:r>
            <a:endParaRPr lang="it-IT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846058" y="2043175"/>
            <a:ext cx="445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>
                <a:solidFill>
                  <a:srgbClr val="144364"/>
                </a:solidFill>
              </a:rPr>
              <a:t>Control of </a:t>
            </a:r>
            <a:r>
              <a:rPr lang="it-IT" sz="1500" dirty="0" err="1">
                <a:solidFill>
                  <a:srgbClr val="144364"/>
                </a:solidFill>
              </a:rPr>
              <a:t>ion</a:t>
            </a:r>
            <a:r>
              <a:rPr lang="it-IT" sz="1500" dirty="0">
                <a:solidFill>
                  <a:srgbClr val="144364"/>
                </a:solidFill>
              </a:rPr>
              <a:t> – </a:t>
            </a:r>
            <a:r>
              <a:rPr lang="it-IT" sz="1500" dirty="0" err="1">
                <a:solidFill>
                  <a:srgbClr val="144364"/>
                </a:solidFill>
              </a:rPr>
              <a:t>atom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chemistry</a:t>
            </a:r>
            <a:r>
              <a:rPr lang="it-IT" sz="1500" dirty="0">
                <a:solidFill>
                  <a:srgbClr val="144364"/>
                </a:solidFill>
              </a:rPr>
              <a:t>, </a:t>
            </a:r>
            <a:r>
              <a:rPr lang="it-IT" sz="1500" dirty="0" smtClean="0">
                <a:solidFill>
                  <a:srgbClr val="144364"/>
                </a:solidFill>
              </a:rPr>
              <a:t/>
            </a:r>
            <a:br>
              <a:rPr lang="it-IT" sz="1500" dirty="0" smtClean="0">
                <a:solidFill>
                  <a:srgbClr val="144364"/>
                </a:solidFill>
              </a:rPr>
            </a:br>
            <a:r>
              <a:rPr lang="it-IT" sz="1500" dirty="0" err="1" smtClean="0">
                <a:solidFill>
                  <a:srgbClr val="144364"/>
                </a:solidFill>
              </a:rPr>
              <a:t>creation</a:t>
            </a:r>
            <a:r>
              <a:rPr lang="it-IT" sz="1500" dirty="0" smtClean="0">
                <a:solidFill>
                  <a:srgbClr val="144364"/>
                </a:solidFill>
              </a:rPr>
              <a:t> </a:t>
            </a:r>
            <a:r>
              <a:rPr lang="it-IT" sz="1500" dirty="0">
                <a:solidFill>
                  <a:srgbClr val="144364"/>
                </a:solidFill>
              </a:rPr>
              <a:t>of </a:t>
            </a:r>
            <a:r>
              <a:rPr lang="it-IT" sz="1500" dirty="0" err="1">
                <a:solidFill>
                  <a:srgbClr val="144364"/>
                </a:solidFill>
              </a:rPr>
              <a:t>cold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molecular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smtClean="0">
                <a:solidFill>
                  <a:srgbClr val="144364"/>
                </a:solidFill>
              </a:rPr>
              <a:t>ions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226315" y="151448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144364"/>
                </a:solidFill>
              </a:rPr>
              <a:t>Aims</a:t>
            </a:r>
            <a:endParaRPr lang="en-US" b="1" dirty="0">
              <a:solidFill>
                <a:srgbClr val="144364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3588841" y="5519766"/>
            <a:ext cx="1968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>
                <a:solidFill>
                  <a:schemeClr val="accent5">
                    <a:lumMod val="75000"/>
                  </a:schemeClr>
                </a:solidFill>
              </a:rPr>
              <a:t>Solutions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246993" y="3810108"/>
            <a:ext cx="1950862" cy="1129565"/>
            <a:chOff x="597046" y="3273301"/>
            <a:chExt cx="1950862" cy="1129565"/>
          </a:xfrm>
        </p:grpSpPr>
        <p:sp>
          <p:nvSpPr>
            <p:cNvPr id="3" name="Rettangolo 2"/>
            <p:cNvSpPr/>
            <p:nvPr/>
          </p:nvSpPr>
          <p:spPr>
            <a:xfrm>
              <a:off x="597046" y="3273301"/>
              <a:ext cx="1950862" cy="1129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pic>
          <p:nvPicPr>
            <p:cNvPr id="61" name="Immagine 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046" y="3273301"/>
              <a:ext cx="1950862" cy="1129565"/>
            </a:xfrm>
            <a:prstGeom prst="rect">
              <a:avLst/>
            </a:prstGeom>
          </p:spPr>
        </p:pic>
      </p:grpSp>
      <p:sp>
        <p:nvSpPr>
          <p:cNvPr id="32" name="CasellaDiTesto 31"/>
          <p:cNvSpPr txBox="1"/>
          <p:nvPr/>
        </p:nvSpPr>
        <p:spPr>
          <a:xfrm>
            <a:off x="260574" y="5173257"/>
            <a:ext cx="2098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Micromotion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heating mechanism!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6648202" y="5573540"/>
            <a:ext cx="162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Loss of control!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7" name="Gruppo 16"/>
          <p:cNvGrpSpPr/>
          <p:nvPr/>
        </p:nvGrpSpPr>
        <p:grpSpPr>
          <a:xfrm rot="20757115">
            <a:off x="5420883" y="3555639"/>
            <a:ext cx="1619392" cy="1611116"/>
            <a:chOff x="6500824" y="3578177"/>
            <a:chExt cx="1638748" cy="1612774"/>
          </a:xfrm>
        </p:grpSpPr>
        <p:sp>
          <p:nvSpPr>
            <p:cNvPr id="45" name="Oval 33"/>
            <p:cNvSpPr/>
            <p:nvPr/>
          </p:nvSpPr>
          <p:spPr>
            <a:xfrm>
              <a:off x="6521678" y="4868626"/>
              <a:ext cx="323180" cy="32232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3"/>
            <p:cNvSpPr/>
            <p:nvPr/>
          </p:nvSpPr>
          <p:spPr>
            <a:xfrm>
              <a:off x="6500824" y="3744670"/>
              <a:ext cx="323180" cy="3223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3"/>
            <p:cNvSpPr/>
            <p:nvPr/>
          </p:nvSpPr>
          <p:spPr>
            <a:xfrm>
              <a:off x="7816392" y="4868626"/>
              <a:ext cx="323180" cy="3223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22"/>
            <p:cNvSpPr txBox="1">
              <a:spLocks noChangeArrowheads="1"/>
            </p:cNvSpPr>
            <p:nvPr/>
          </p:nvSpPr>
          <p:spPr bwMode="auto">
            <a:xfrm>
              <a:off x="7868890" y="4700237"/>
              <a:ext cx="218184" cy="33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0" name="Oval 33"/>
            <p:cNvSpPr/>
            <p:nvPr/>
          </p:nvSpPr>
          <p:spPr>
            <a:xfrm>
              <a:off x="7816392" y="3744669"/>
              <a:ext cx="323180" cy="32232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22"/>
            <p:cNvSpPr txBox="1">
              <a:spLocks noChangeArrowheads="1"/>
            </p:cNvSpPr>
            <p:nvPr/>
          </p:nvSpPr>
          <p:spPr bwMode="auto">
            <a:xfrm>
              <a:off x="7853483" y="3578177"/>
              <a:ext cx="218184" cy="33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5" name="Connettore 7 4"/>
            <p:cNvCxnSpPr>
              <a:stCxn id="38" idx="6"/>
              <a:endCxn id="45" idx="6"/>
            </p:cNvCxnSpPr>
            <p:nvPr/>
          </p:nvCxnSpPr>
          <p:spPr>
            <a:xfrm>
              <a:off x="6824004" y="3905833"/>
              <a:ext cx="20854" cy="1123956"/>
            </a:xfrm>
            <a:prstGeom prst="curvedConnector3">
              <a:avLst>
                <a:gd name="adj1" fmla="val 2214875"/>
              </a:avLst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7 62"/>
            <p:cNvCxnSpPr>
              <a:stCxn id="40" idx="2"/>
              <a:endCxn id="39" idx="2"/>
            </p:cNvCxnSpPr>
            <p:nvPr/>
          </p:nvCxnSpPr>
          <p:spPr>
            <a:xfrm rot="10800000" flipV="1">
              <a:off x="7816392" y="3905831"/>
              <a:ext cx="12700" cy="1123957"/>
            </a:xfrm>
            <a:prstGeom prst="curvedConnector3">
              <a:avLst>
                <a:gd name="adj1" fmla="val 4200000"/>
              </a:avLst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splosione 2 14"/>
            <p:cNvSpPr/>
            <p:nvPr/>
          </p:nvSpPr>
          <p:spPr>
            <a:xfrm>
              <a:off x="6947315" y="4182938"/>
              <a:ext cx="766618" cy="569743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 rot="19974481">
              <a:off x="6918992" y="4178614"/>
              <a:ext cx="1138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POW!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uppo 32"/>
          <p:cNvGrpSpPr/>
          <p:nvPr/>
        </p:nvGrpSpPr>
        <p:grpSpPr>
          <a:xfrm>
            <a:off x="7026257" y="3892123"/>
            <a:ext cx="2056960" cy="1632210"/>
            <a:chOff x="443682" y="2954213"/>
            <a:chExt cx="3562219" cy="2834137"/>
          </a:xfrm>
        </p:grpSpPr>
        <p:grpSp>
          <p:nvGrpSpPr>
            <p:cNvPr id="36" name="Group 20"/>
            <p:cNvGrpSpPr/>
            <p:nvPr/>
          </p:nvGrpSpPr>
          <p:grpSpPr>
            <a:xfrm>
              <a:off x="1252877" y="2954213"/>
              <a:ext cx="2222090" cy="1504336"/>
              <a:chOff x="-1976284" y="3362633"/>
              <a:chExt cx="2222090" cy="1504336"/>
            </a:xfrm>
          </p:grpSpPr>
          <p:sp>
            <p:nvSpPr>
              <p:cNvPr id="52" name="Oval 22"/>
              <p:cNvSpPr/>
              <p:nvPr/>
            </p:nvSpPr>
            <p:spPr>
              <a:xfrm>
                <a:off x="-1428725" y="3991897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23"/>
              <p:cNvSpPr/>
              <p:nvPr/>
            </p:nvSpPr>
            <p:spPr>
              <a:xfrm>
                <a:off x="-605533" y="3810006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26"/>
              <p:cNvSpPr/>
              <p:nvPr/>
            </p:nvSpPr>
            <p:spPr>
              <a:xfrm>
                <a:off x="-1148351" y="3835102"/>
                <a:ext cx="559679" cy="55967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Box 22"/>
              <p:cNvSpPr txBox="1">
                <a:spLocks noChangeArrowheads="1"/>
              </p:cNvSpPr>
              <p:nvPr/>
            </p:nvSpPr>
            <p:spPr bwMode="auto">
              <a:xfrm>
                <a:off x="-1072121" y="3504507"/>
                <a:ext cx="377849" cy="584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b="1" dirty="0" smtClean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56" name="Explosion 1 28"/>
              <p:cNvSpPr/>
              <p:nvPr/>
            </p:nvSpPr>
            <p:spPr>
              <a:xfrm>
                <a:off x="-1976284" y="3362633"/>
                <a:ext cx="2222090" cy="1504336"/>
              </a:xfrm>
              <a:prstGeom prst="irregularSeal1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29"/>
            <p:cNvGrpSpPr/>
            <p:nvPr/>
          </p:nvGrpSpPr>
          <p:grpSpPr>
            <a:xfrm>
              <a:off x="2794570" y="5296529"/>
              <a:ext cx="730988" cy="464467"/>
              <a:chOff x="2741031" y="5257729"/>
              <a:chExt cx="730988" cy="464467"/>
            </a:xfrm>
          </p:grpSpPr>
          <p:sp>
            <p:nvSpPr>
              <p:cNvPr id="49" name="Oval 31"/>
              <p:cNvSpPr/>
              <p:nvPr/>
            </p:nvSpPr>
            <p:spPr>
              <a:xfrm>
                <a:off x="3060553" y="5334258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32"/>
              <p:cNvSpPr/>
              <p:nvPr/>
            </p:nvSpPr>
            <p:spPr>
              <a:xfrm rot="19745223">
                <a:off x="2741031" y="5257729"/>
                <a:ext cx="730988" cy="464467"/>
              </a:xfrm>
              <a:prstGeom prst="ellipse">
                <a:avLst/>
              </a:prstGeom>
              <a:noFill/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30"/>
              <p:cNvSpPr/>
              <p:nvPr/>
            </p:nvSpPr>
            <p:spPr>
              <a:xfrm>
                <a:off x="2860718" y="5400425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Oval 33"/>
            <p:cNvSpPr/>
            <p:nvPr/>
          </p:nvSpPr>
          <p:spPr>
            <a:xfrm>
              <a:off x="973038" y="5228671"/>
              <a:ext cx="559679" cy="55967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22"/>
            <p:cNvSpPr txBox="1">
              <a:spLocks noChangeArrowheads="1"/>
            </p:cNvSpPr>
            <p:nvPr/>
          </p:nvSpPr>
          <p:spPr bwMode="auto">
            <a:xfrm>
              <a:off x="1027838" y="4911187"/>
              <a:ext cx="377849" cy="584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3" name="Down Arrow 35"/>
            <p:cNvSpPr/>
            <p:nvPr/>
          </p:nvSpPr>
          <p:spPr>
            <a:xfrm>
              <a:off x="1950311" y="4648425"/>
              <a:ext cx="677682" cy="66195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Left Arrow 36"/>
            <p:cNvSpPr/>
            <p:nvPr/>
          </p:nvSpPr>
          <p:spPr>
            <a:xfrm>
              <a:off x="443682" y="5439225"/>
              <a:ext cx="412955" cy="169135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Left Arrow 37"/>
            <p:cNvSpPr/>
            <p:nvPr/>
          </p:nvSpPr>
          <p:spPr>
            <a:xfrm rot="10800000">
              <a:off x="3592946" y="5392993"/>
              <a:ext cx="412955" cy="169135"/>
            </a:xfrm>
            <a:prstGeom prst="lef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CasellaDiTesto 56"/>
          <p:cNvSpPr txBox="1"/>
          <p:nvPr/>
        </p:nvSpPr>
        <p:spPr>
          <a:xfrm>
            <a:off x="3873782" y="2621397"/>
            <a:ext cx="1364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Applications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00229" y="2917195"/>
            <a:ext cx="77460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 smtClean="0">
                <a:solidFill>
                  <a:srgbClr val="144364"/>
                </a:solidFill>
              </a:rPr>
              <a:t>Quantum </a:t>
            </a:r>
            <a:r>
              <a:rPr lang="it-IT" sz="1500" dirty="0" err="1" smtClean="0">
                <a:solidFill>
                  <a:srgbClr val="144364"/>
                </a:solidFill>
              </a:rPr>
              <a:t>computation</a:t>
            </a:r>
            <a:r>
              <a:rPr lang="it-IT" sz="1500" dirty="0" smtClean="0">
                <a:solidFill>
                  <a:srgbClr val="144364"/>
                </a:solidFill>
              </a:rPr>
              <a:t>, quantum </a:t>
            </a:r>
            <a:r>
              <a:rPr lang="it-IT" sz="1500" dirty="0" err="1" smtClean="0">
                <a:solidFill>
                  <a:srgbClr val="144364"/>
                </a:solidFill>
              </a:rPr>
              <a:t>simulation</a:t>
            </a:r>
            <a:r>
              <a:rPr lang="it-IT" sz="1500" dirty="0" smtClean="0">
                <a:solidFill>
                  <a:srgbClr val="144364"/>
                </a:solidFill>
              </a:rPr>
              <a:t>, quantum </a:t>
            </a:r>
            <a:r>
              <a:rPr lang="it-IT" sz="1500" dirty="0" err="1" smtClean="0">
                <a:solidFill>
                  <a:srgbClr val="144364"/>
                </a:solidFill>
              </a:rPr>
              <a:t>chemistry</a:t>
            </a:r>
            <a:r>
              <a:rPr lang="it-IT" sz="1500" dirty="0" smtClean="0">
                <a:solidFill>
                  <a:srgbClr val="144364"/>
                </a:solidFill>
              </a:rPr>
              <a:t> and astro-</a:t>
            </a:r>
            <a:r>
              <a:rPr lang="it-IT" sz="1500" dirty="0" err="1" smtClean="0">
                <a:solidFill>
                  <a:srgbClr val="144364"/>
                </a:solidFill>
              </a:rPr>
              <a:t>chemistry</a:t>
            </a:r>
            <a:r>
              <a:rPr lang="it-IT" sz="1500" dirty="0" smtClean="0">
                <a:solidFill>
                  <a:srgbClr val="144364"/>
                </a:solidFill>
              </a:rPr>
              <a:t>, </a:t>
            </a:r>
            <a:r>
              <a:rPr lang="it-IT" sz="1500" dirty="0" err="1" smtClean="0">
                <a:solidFill>
                  <a:srgbClr val="144364"/>
                </a:solidFill>
              </a:rPr>
              <a:t>metrology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346729" y="3289278"/>
            <a:ext cx="441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Towards</a:t>
            </a:r>
            <a:r>
              <a:rPr lang="it-IT" b="1" dirty="0" smtClean="0">
                <a:solidFill>
                  <a:srgbClr val="FF0000"/>
                </a:solidFill>
              </a:rPr>
              <a:t> s-</a:t>
            </a:r>
            <a:r>
              <a:rPr lang="it-IT" b="1" dirty="0" err="1" smtClean="0">
                <a:solidFill>
                  <a:srgbClr val="FF0000"/>
                </a:solidFill>
              </a:rPr>
              <a:t>wave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scattering</a:t>
            </a:r>
            <a:r>
              <a:rPr lang="it-IT" b="1" dirty="0" smtClean="0">
                <a:solidFill>
                  <a:srgbClr val="FF0000"/>
                </a:solidFill>
              </a:rPr>
              <a:t> regime: </a:t>
            </a:r>
            <a:r>
              <a:rPr lang="it-IT" b="1" dirty="0" err="1" smtClean="0">
                <a:solidFill>
                  <a:srgbClr val="FF0000"/>
                </a:solidFill>
              </a:rPr>
              <a:t>problems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asellaDiTesto 58"/>
              <p:cNvSpPr txBox="1"/>
              <p:nvPr/>
            </p:nvSpPr>
            <p:spPr>
              <a:xfrm>
                <a:off x="2423642" y="4026766"/>
                <a:ext cx="2814360" cy="1080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𝑙𝑖𝑚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p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𝑖𝑜𝑛</m:t>
                                          </m:r>
                                        </m:sub>
                                        <m:sup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𝑅𝐹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sSubSup>
                                    <m:sSubSup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9" name="CasellaDiTesto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642" y="4026766"/>
                <a:ext cx="2814360" cy="1080296"/>
              </a:xfrm>
              <a:prstGeom prst="rect">
                <a:avLst/>
              </a:prstGeom>
              <a:blipFill>
                <a:blip r:embed="rId4"/>
                <a:stretch>
                  <a:fillRect l="-1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987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Ions &amp; </a:t>
            </a:r>
            <a:r>
              <a:rPr lang="it-IT" dirty="0" err="1" smtClean="0"/>
              <a:t>Atoms</a:t>
            </a:r>
            <a:endParaRPr lang="it-IT" dirty="0"/>
          </a:p>
        </p:txBody>
      </p:sp>
      <p:sp>
        <p:nvSpPr>
          <p:cNvPr id="31" name="TextBox 8"/>
          <p:cNvSpPr txBox="1"/>
          <p:nvPr/>
        </p:nvSpPr>
        <p:spPr>
          <a:xfrm>
            <a:off x="6047029" y="1955763"/>
            <a:ext cx="288000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Macroscopic </a:t>
            </a:r>
            <a:r>
              <a:rPr lang="en-GB" dirty="0">
                <a:solidFill>
                  <a:schemeClr val="tx1"/>
                </a:solidFill>
              </a:rPr>
              <a:t>quantum system at </a:t>
            </a:r>
            <a:r>
              <a:rPr lang="en-GB" dirty="0" err="1">
                <a:solidFill>
                  <a:schemeClr val="tx1"/>
                </a:solidFill>
              </a:rPr>
              <a:t>nK</a:t>
            </a:r>
            <a:r>
              <a:rPr lang="en-GB" dirty="0">
                <a:solidFill>
                  <a:schemeClr val="tx1"/>
                </a:solidFill>
              </a:rPr>
              <a:t> temperature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Collective </a:t>
            </a:r>
            <a:r>
              <a:rPr lang="en-GB" dirty="0">
                <a:solidFill>
                  <a:schemeClr val="tx1"/>
                </a:solidFill>
              </a:rPr>
              <a:t>quantum states of 10</a:t>
            </a:r>
            <a:r>
              <a:rPr lang="en-GB" baseline="30000" dirty="0">
                <a:solidFill>
                  <a:schemeClr val="tx1"/>
                </a:solidFill>
              </a:rPr>
              <a:t>6</a:t>
            </a:r>
            <a:r>
              <a:rPr lang="en-GB" dirty="0">
                <a:solidFill>
                  <a:schemeClr val="tx1"/>
                </a:solidFill>
              </a:rPr>
              <a:t> particles</a:t>
            </a:r>
          </a:p>
        </p:txBody>
      </p:sp>
      <p:sp>
        <p:nvSpPr>
          <p:cNvPr id="32" name="TextBox 10"/>
          <p:cNvSpPr txBox="1"/>
          <p:nvPr/>
        </p:nvSpPr>
        <p:spPr>
          <a:xfrm>
            <a:off x="164482" y="1955763"/>
            <a:ext cx="2880000" cy="1281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525" b="1" dirty="0">
              <a:solidFill>
                <a:srgbClr val="000099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Single particle detection and manipulation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Long </a:t>
            </a:r>
            <a:r>
              <a:rPr lang="en-GB" dirty="0">
                <a:solidFill>
                  <a:schemeClr val="tx1"/>
                </a:solidFill>
              </a:rPr>
              <a:t>coherence times 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( secs. )</a:t>
            </a:r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353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Atoms</a:t>
            </a:r>
            <a:r>
              <a:rPr lang="it-IT" dirty="0" smtClean="0">
                <a:solidFill>
                  <a:schemeClr val="bg1"/>
                </a:solidFill>
              </a:rPr>
              <a:t> and ions </a:t>
            </a:r>
            <a:r>
              <a:rPr lang="it-IT" dirty="0" err="1" smtClean="0">
                <a:solidFill>
                  <a:schemeClr val="bg1"/>
                </a:solidFill>
              </a:rPr>
              <a:t>as</a:t>
            </a:r>
            <a:r>
              <a:rPr lang="it-IT" dirty="0" smtClean="0">
                <a:solidFill>
                  <a:schemeClr val="bg1"/>
                </a:solidFill>
              </a:rPr>
              <a:t> separate </a:t>
            </a:r>
            <a:r>
              <a:rPr lang="it-IT" dirty="0" err="1" smtClean="0">
                <a:solidFill>
                  <a:schemeClr val="bg1"/>
                </a:solidFill>
              </a:rPr>
              <a:t>systems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6379404" y="3170348"/>
            <a:ext cx="2547625" cy="2246776"/>
            <a:chOff x="6311868" y="4522356"/>
            <a:chExt cx="2350323" cy="2246776"/>
          </a:xfrm>
        </p:grpSpPr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699" y="4522356"/>
              <a:ext cx="2084661" cy="1985166"/>
            </a:xfrm>
            <a:prstGeom prst="rect">
              <a:avLst/>
            </a:prstGeom>
          </p:spPr>
        </p:pic>
        <p:sp>
          <p:nvSpPr>
            <p:cNvPr id="39" name="CasellaDiTesto 38"/>
            <p:cNvSpPr txBox="1"/>
            <p:nvPr/>
          </p:nvSpPr>
          <p:spPr>
            <a:xfrm>
              <a:off x="6311868" y="6507522"/>
              <a:ext cx="23503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</a:t>
              </a:r>
              <a:r>
                <a:rPr lang="it-IT" sz="1100" dirty="0" err="1" smtClean="0"/>
                <a:t>Australian</a:t>
              </a:r>
              <a:r>
                <a:rPr lang="it-IT" sz="1100" dirty="0" smtClean="0"/>
                <a:t> National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grpSp>
        <p:nvGrpSpPr>
          <p:cNvPr id="7" name="Gruppo 6"/>
          <p:cNvGrpSpPr/>
          <p:nvPr/>
        </p:nvGrpSpPr>
        <p:grpSpPr>
          <a:xfrm>
            <a:off x="413722" y="3331929"/>
            <a:ext cx="2030678" cy="1754563"/>
            <a:chOff x="513130" y="4438582"/>
            <a:chExt cx="2030678" cy="1754563"/>
          </a:xfrm>
        </p:grpSpPr>
        <p:pic>
          <p:nvPicPr>
            <p:cNvPr id="30" name="Picture 4" descr="ioncrystal2_large.jpg"/>
            <p:cNvPicPr>
              <a:picLocks noChangeAspect="1"/>
            </p:cNvPicPr>
            <p:nvPr/>
          </p:nvPicPr>
          <p:blipFill>
            <a:blip r:embed="rId4" cstate="print"/>
            <a:srcRect l="28391" r="42445"/>
            <a:stretch>
              <a:fillRect/>
            </a:stretch>
          </p:blipFill>
          <p:spPr bwMode="auto">
            <a:xfrm>
              <a:off x="513130" y="4438582"/>
              <a:ext cx="2030678" cy="1492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CasellaDiTesto 39"/>
            <p:cNvSpPr txBox="1"/>
            <p:nvPr/>
          </p:nvSpPr>
          <p:spPr>
            <a:xfrm>
              <a:off x="590551" y="5931535"/>
              <a:ext cx="18758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Cambridge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sp>
        <p:nvSpPr>
          <p:cNvPr id="42" name="CasellaDiTesto 41"/>
          <p:cNvSpPr txBox="1"/>
          <p:nvPr/>
        </p:nvSpPr>
        <p:spPr>
          <a:xfrm>
            <a:off x="-115715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Ions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5701466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Atoms</a:t>
            </a:r>
            <a:endParaRPr lang="en-US" sz="5400" b="1" dirty="0">
              <a:solidFill>
                <a:srgbClr val="1342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62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196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collisions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8610" y="1124739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767610" y="1124738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Inelastic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24506" y="6255978"/>
            <a:ext cx="3255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accent5">
                    <a:lumMod val="75000"/>
                  </a:schemeClr>
                </a:solidFill>
              </a:rPr>
              <a:t>Trap design</a:t>
            </a:r>
            <a:endParaRPr lang="en-US" sz="1600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78609" y="2043175"/>
            <a:ext cx="41477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 err="1">
                <a:solidFill>
                  <a:srgbClr val="144364"/>
                </a:solidFill>
              </a:rPr>
              <a:t>Sympathetic</a:t>
            </a:r>
            <a:r>
              <a:rPr lang="it-IT" sz="1500" dirty="0">
                <a:solidFill>
                  <a:srgbClr val="144364"/>
                </a:solidFill>
              </a:rPr>
              <a:t> cooling, s-</a:t>
            </a:r>
            <a:r>
              <a:rPr lang="it-IT" sz="1500" dirty="0" err="1">
                <a:solidFill>
                  <a:srgbClr val="144364"/>
                </a:solidFill>
              </a:rPr>
              <a:t>wave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scattering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smtClean="0">
                <a:solidFill>
                  <a:srgbClr val="144364"/>
                </a:solidFill>
              </a:rPr>
              <a:t>regime, </a:t>
            </a:r>
            <a:r>
              <a:rPr lang="it-IT" sz="1500" dirty="0" err="1" smtClean="0">
                <a:solidFill>
                  <a:srgbClr val="144364"/>
                </a:solidFill>
              </a:rPr>
              <a:t>atom-ion</a:t>
            </a:r>
            <a:r>
              <a:rPr lang="it-IT" sz="1500" dirty="0" smtClean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Feshbach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 smtClean="0">
                <a:solidFill>
                  <a:srgbClr val="144364"/>
                </a:solidFill>
              </a:rPr>
              <a:t>resonances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23" name="TextBox 10"/>
          <p:cNvSpPr txBox="1"/>
          <p:nvPr/>
        </p:nvSpPr>
        <p:spPr>
          <a:xfrm>
            <a:off x="5163128" y="6225200"/>
            <a:ext cx="392009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it-IT" sz="2800" b="1" dirty="0" err="1" smtClean="0">
                <a:solidFill>
                  <a:srgbClr val="FF0000"/>
                </a:solidFill>
              </a:rPr>
              <a:t>Atomic</a:t>
            </a:r>
            <a:r>
              <a:rPr lang="it-IT" sz="2800" b="1" dirty="0" smtClean="0">
                <a:solidFill>
                  <a:srgbClr val="FF0000"/>
                </a:solidFill>
              </a:rPr>
              <a:t> </a:t>
            </a:r>
            <a:r>
              <a:rPr lang="it-IT" sz="2800" b="1" dirty="0" err="1" smtClean="0">
                <a:solidFill>
                  <a:srgbClr val="FF0000"/>
                </a:solidFill>
              </a:rPr>
              <a:t>species</a:t>
            </a:r>
            <a:r>
              <a:rPr lang="it-IT" sz="2800" b="1" dirty="0" smtClean="0">
                <a:solidFill>
                  <a:srgbClr val="FF0000"/>
                </a:solidFill>
              </a:rPr>
              <a:t> </a:t>
            </a:r>
            <a:r>
              <a:rPr lang="it-IT" sz="2800" b="1" dirty="0" err="1" smtClean="0">
                <a:solidFill>
                  <a:srgbClr val="FF0000"/>
                </a:solidFill>
              </a:rPr>
              <a:t>choice</a:t>
            </a:r>
            <a:endParaRPr lang="it-IT" sz="1400" b="1" dirty="0">
              <a:solidFill>
                <a:srgbClr val="FF0000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846058" y="2043175"/>
            <a:ext cx="445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>
                <a:solidFill>
                  <a:srgbClr val="144364"/>
                </a:solidFill>
              </a:rPr>
              <a:t>Control of </a:t>
            </a:r>
            <a:r>
              <a:rPr lang="it-IT" sz="1500" dirty="0" err="1">
                <a:solidFill>
                  <a:srgbClr val="144364"/>
                </a:solidFill>
              </a:rPr>
              <a:t>ion</a:t>
            </a:r>
            <a:r>
              <a:rPr lang="it-IT" sz="1500" dirty="0">
                <a:solidFill>
                  <a:srgbClr val="144364"/>
                </a:solidFill>
              </a:rPr>
              <a:t> – </a:t>
            </a:r>
            <a:r>
              <a:rPr lang="it-IT" sz="1500" dirty="0" err="1">
                <a:solidFill>
                  <a:srgbClr val="144364"/>
                </a:solidFill>
              </a:rPr>
              <a:t>atom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chemistry</a:t>
            </a:r>
            <a:r>
              <a:rPr lang="it-IT" sz="1500" dirty="0">
                <a:solidFill>
                  <a:srgbClr val="144364"/>
                </a:solidFill>
              </a:rPr>
              <a:t>, </a:t>
            </a:r>
            <a:r>
              <a:rPr lang="it-IT" sz="1500" dirty="0" smtClean="0">
                <a:solidFill>
                  <a:srgbClr val="144364"/>
                </a:solidFill>
              </a:rPr>
              <a:t/>
            </a:r>
            <a:br>
              <a:rPr lang="it-IT" sz="1500" dirty="0" smtClean="0">
                <a:solidFill>
                  <a:srgbClr val="144364"/>
                </a:solidFill>
              </a:rPr>
            </a:br>
            <a:r>
              <a:rPr lang="it-IT" sz="1500" dirty="0" err="1" smtClean="0">
                <a:solidFill>
                  <a:srgbClr val="144364"/>
                </a:solidFill>
              </a:rPr>
              <a:t>creation</a:t>
            </a:r>
            <a:r>
              <a:rPr lang="it-IT" sz="1500" dirty="0" smtClean="0">
                <a:solidFill>
                  <a:srgbClr val="144364"/>
                </a:solidFill>
              </a:rPr>
              <a:t> </a:t>
            </a:r>
            <a:r>
              <a:rPr lang="it-IT" sz="1500" dirty="0">
                <a:solidFill>
                  <a:srgbClr val="144364"/>
                </a:solidFill>
              </a:rPr>
              <a:t>of </a:t>
            </a:r>
            <a:r>
              <a:rPr lang="it-IT" sz="1500" dirty="0" err="1">
                <a:solidFill>
                  <a:srgbClr val="144364"/>
                </a:solidFill>
              </a:rPr>
              <a:t>cold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molecular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smtClean="0">
                <a:solidFill>
                  <a:srgbClr val="144364"/>
                </a:solidFill>
              </a:rPr>
              <a:t>ions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226315" y="151448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144364"/>
                </a:solidFill>
              </a:rPr>
              <a:t>Aims</a:t>
            </a:r>
            <a:endParaRPr lang="en-US" b="1" dirty="0">
              <a:solidFill>
                <a:srgbClr val="144364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3588841" y="5519766"/>
            <a:ext cx="1968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>
                <a:solidFill>
                  <a:schemeClr val="accent5">
                    <a:lumMod val="75000"/>
                  </a:schemeClr>
                </a:solidFill>
              </a:rPr>
              <a:t>Solutions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246993" y="3810108"/>
            <a:ext cx="1950862" cy="1129565"/>
            <a:chOff x="597046" y="3273301"/>
            <a:chExt cx="1950862" cy="1129565"/>
          </a:xfrm>
        </p:grpSpPr>
        <p:sp>
          <p:nvSpPr>
            <p:cNvPr id="3" name="Rettangolo 2"/>
            <p:cNvSpPr/>
            <p:nvPr/>
          </p:nvSpPr>
          <p:spPr>
            <a:xfrm>
              <a:off x="597046" y="3273301"/>
              <a:ext cx="1950862" cy="1129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pic>
          <p:nvPicPr>
            <p:cNvPr id="61" name="Immagine 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046" y="3273301"/>
              <a:ext cx="1950862" cy="1129565"/>
            </a:xfrm>
            <a:prstGeom prst="rect">
              <a:avLst/>
            </a:prstGeom>
          </p:spPr>
        </p:pic>
      </p:grpSp>
      <p:sp>
        <p:nvSpPr>
          <p:cNvPr id="32" name="CasellaDiTesto 31"/>
          <p:cNvSpPr txBox="1"/>
          <p:nvPr/>
        </p:nvSpPr>
        <p:spPr>
          <a:xfrm>
            <a:off x="260574" y="5173257"/>
            <a:ext cx="2098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Micromotion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heating mechanism!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6648202" y="5573540"/>
            <a:ext cx="162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Loss of control!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7" name="Gruppo 16"/>
          <p:cNvGrpSpPr/>
          <p:nvPr/>
        </p:nvGrpSpPr>
        <p:grpSpPr>
          <a:xfrm rot="20757115">
            <a:off x="5420883" y="3555639"/>
            <a:ext cx="1619392" cy="1611116"/>
            <a:chOff x="6500824" y="3578177"/>
            <a:chExt cx="1638748" cy="1612774"/>
          </a:xfrm>
        </p:grpSpPr>
        <p:sp>
          <p:nvSpPr>
            <p:cNvPr id="45" name="Oval 33"/>
            <p:cNvSpPr/>
            <p:nvPr/>
          </p:nvSpPr>
          <p:spPr>
            <a:xfrm>
              <a:off x="6521678" y="4868626"/>
              <a:ext cx="323180" cy="32232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3"/>
            <p:cNvSpPr/>
            <p:nvPr/>
          </p:nvSpPr>
          <p:spPr>
            <a:xfrm>
              <a:off x="6500824" y="3744670"/>
              <a:ext cx="323180" cy="3223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3"/>
            <p:cNvSpPr/>
            <p:nvPr/>
          </p:nvSpPr>
          <p:spPr>
            <a:xfrm>
              <a:off x="7816392" y="4868626"/>
              <a:ext cx="323180" cy="3223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22"/>
            <p:cNvSpPr txBox="1">
              <a:spLocks noChangeArrowheads="1"/>
            </p:cNvSpPr>
            <p:nvPr/>
          </p:nvSpPr>
          <p:spPr bwMode="auto">
            <a:xfrm>
              <a:off x="7868890" y="4700237"/>
              <a:ext cx="218184" cy="33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0" name="Oval 33"/>
            <p:cNvSpPr/>
            <p:nvPr/>
          </p:nvSpPr>
          <p:spPr>
            <a:xfrm>
              <a:off x="7816392" y="3744669"/>
              <a:ext cx="323180" cy="32232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22"/>
            <p:cNvSpPr txBox="1">
              <a:spLocks noChangeArrowheads="1"/>
            </p:cNvSpPr>
            <p:nvPr/>
          </p:nvSpPr>
          <p:spPr bwMode="auto">
            <a:xfrm>
              <a:off x="7853483" y="3578177"/>
              <a:ext cx="218184" cy="33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5" name="Connettore 7 4"/>
            <p:cNvCxnSpPr>
              <a:stCxn id="38" idx="6"/>
              <a:endCxn id="45" idx="6"/>
            </p:cNvCxnSpPr>
            <p:nvPr/>
          </p:nvCxnSpPr>
          <p:spPr>
            <a:xfrm>
              <a:off x="6824004" y="3905833"/>
              <a:ext cx="20854" cy="1123956"/>
            </a:xfrm>
            <a:prstGeom prst="curvedConnector3">
              <a:avLst>
                <a:gd name="adj1" fmla="val 2214875"/>
              </a:avLst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7 62"/>
            <p:cNvCxnSpPr>
              <a:stCxn id="40" idx="2"/>
              <a:endCxn id="39" idx="2"/>
            </p:cNvCxnSpPr>
            <p:nvPr/>
          </p:nvCxnSpPr>
          <p:spPr>
            <a:xfrm rot="10800000" flipV="1">
              <a:off x="7816392" y="3905831"/>
              <a:ext cx="12700" cy="1123957"/>
            </a:xfrm>
            <a:prstGeom prst="curvedConnector3">
              <a:avLst>
                <a:gd name="adj1" fmla="val 4200000"/>
              </a:avLst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splosione 2 14"/>
            <p:cNvSpPr/>
            <p:nvPr/>
          </p:nvSpPr>
          <p:spPr>
            <a:xfrm>
              <a:off x="6947315" y="4182938"/>
              <a:ext cx="766618" cy="569743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 rot="19974481">
              <a:off x="6918992" y="4178614"/>
              <a:ext cx="1138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POW!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uppo 32"/>
          <p:cNvGrpSpPr/>
          <p:nvPr/>
        </p:nvGrpSpPr>
        <p:grpSpPr>
          <a:xfrm>
            <a:off x="7026257" y="3892123"/>
            <a:ext cx="2056960" cy="1632210"/>
            <a:chOff x="443682" y="2954213"/>
            <a:chExt cx="3562219" cy="2834137"/>
          </a:xfrm>
        </p:grpSpPr>
        <p:grpSp>
          <p:nvGrpSpPr>
            <p:cNvPr id="36" name="Group 20"/>
            <p:cNvGrpSpPr/>
            <p:nvPr/>
          </p:nvGrpSpPr>
          <p:grpSpPr>
            <a:xfrm>
              <a:off x="1252877" y="2954213"/>
              <a:ext cx="2222090" cy="1504336"/>
              <a:chOff x="-1976284" y="3362633"/>
              <a:chExt cx="2222090" cy="1504336"/>
            </a:xfrm>
          </p:grpSpPr>
          <p:sp>
            <p:nvSpPr>
              <p:cNvPr id="52" name="Oval 22"/>
              <p:cNvSpPr/>
              <p:nvPr/>
            </p:nvSpPr>
            <p:spPr>
              <a:xfrm>
                <a:off x="-1428725" y="3991897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23"/>
              <p:cNvSpPr/>
              <p:nvPr/>
            </p:nvSpPr>
            <p:spPr>
              <a:xfrm>
                <a:off x="-605533" y="3810006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26"/>
              <p:cNvSpPr/>
              <p:nvPr/>
            </p:nvSpPr>
            <p:spPr>
              <a:xfrm>
                <a:off x="-1148351" y="3835102"/>
                <a:ext cx="559679" cy="55967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Box 22"/>
              <p:cNvSpPr txBox="1">
                <a:spLocks noChangeArrowheads="1"/>
              </p:cNvSpPr>
              <p:nvPr/>
            </p:nvSpPr>
            <p:spPr bwMode="auto">
              <a:xfrm>
                <a:off x="-1072121" y="3504507"/>
                <a:ext cx="377849" cy="584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b="1" dirty="0" smtClean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56" name="Explosion 1 28"/>
              <p:cNvSpPr/>
              <p:nvPr/>
            </p:nvSpPr>
            <p:spPr>
              <a:xfrm>
                <a:off x="-1976284" y="3362633"/>
                <a:ext cx="2222090" cy="1504336"/>
              </a:xfrm>
              <a:prstGeom prst="irregularSeal1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29"/>
            <p:cNvGrpSpPr/>
            <p:nvPr/>
          </p:nvGrpSpPr>
          <p:grpSpPr>
            <a:xfrm>
              <a:off x="2794570" y="5296529"/>
              <a:ext cx="730988" cy="464467"/>
              <a:chOff x="2741031" y="5257729"/>
              <a:chExt cx="730988" cy="464467"/>
            </a:xfrm>
          </p:grpSpPr>
          <p:sp>
            <p:nvSpPr>
              <p:cNvPr id="49" name="Oval 31"/>
              <p:cNvSpPr/>
              <p:nvPr/>
            </p:nvSpPr>
            <p:spPr>
              <a:xfrm>
                <a:off x="3060553" y="5334258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32"/>
              <p:cNvSpPr/>
              <p:nvPr/>
            </p:nvSpPr>
            <p:spPr>
              <a:xfrm rot="19745223">
                <a:off x="2741031" y="5257729"/>
                <a:ext cx="730988" cy="464467"/>
              </a:xfrm>
              <a:prstGeom prst="ellipse">
                <a:avLst/>
              </a:prstGeom>
              <a:noFill/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30"/>
              <p:cNvSpPr/>
              <p:nvPr/>
            </p:nvSpPr>
            <p:spPr>
              <a:xfrm>
                <a:off x="2860718" y="5400425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Oval 33"/>
            <p:cNvSpPr/>
            <p:nvPr/>
          </p:nvSpPr>
          <p:spPr>
            <a:xfrm>
              <a:off x="973038" y="5228671"/>
              <a:ext cx="559679" cy="55967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22"/>
            <p:cNvSpPr txBox="1">
              <a:spLocks noChangeArrowheads="1"/>
            </p:cNvSpPr>
            <p:nvPr/>
          </p:nvSpPr>
          <p:spPr bwMode="auto">
            <a:xfrm>
              <a:off x="1027838" y="4911187"/>
              <a:ext cx="377849" cy="584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3" name="Down Arrow 35"/>
            <p:cNvSpPr/>
            <p:nvPr/>
          </p:nvSpPr>
          <p:spPr>
            <a:xfrm>
              <a:off x="1950311" y="4648425"/>
              <a:ext cx="677682" cy="66195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Left Arrow 36"/>
            <p:cNvSpPr/>
            <p:nvPr/>
          </p:nvSpPr>
          <p:spPr>
            <a:xfrm>
              <a:off x="443682" y="5439225"/>
              <a:ext cx="412955" cy="169135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Left Arrow 37"/>
            <p:cNvSpPr/>
            <p:nvPr/>
          </p:nvSpPr>
          <p:spPr>
            <a:xfrm rot="10800000">
              <a:off x="3592946" y="5392993"/>
              <a:ext cx="412955" cy="169135"/>
            </a:xfrm>
            <a:prstGeom prst="lef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CasellaDiTesto 56"/>
          <p:cNvSpPr txBox="1"/>
          <p:nvPr/>
        </p:nvSpPr>
        <p:spPr>
          <a:xfrm>
            <a:off x="3873782" y="2621397"/>
            <a:ext cx="1364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Applications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00229" y="2917195"/>
            <a:ext cx="77460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 smtClean="0">
                <a:solidFill>
                  <a:srgbClr val="144364"/>
                </a:solidFill>
              </a:rPr>
              <a:t>Quantum </a:t>
            </a:r>
            <a:r>
              <a:rPr lang="it-IT" sz="1500" dirty="0" err="1" smtClean="0">
                <a:solidFill>
                  <a:srgbClr val="144364"/>
                </a:solidFill>
              </a:rPr>
              <a:t>computation</a:t>
            </a:r>
            <a:r>
              <a:rPr lang="it-IT" sz="1500" dirty="0" smtClean="0">
                <a:solidFill>
                  <a:srgbClr val="144364"/>
                </a:solidFill>
              </a:rPr>
              <a:t>, quantum </a:t>
            </a:r>
            <a:r>
              <a:rPr lang="it-IT" sz="1500" dirty="0" err="1" smtClean="0">
                <a:solidFill>
                  <a:srgbClr val="144364"/>
                </a:solidFill>
              </a:rPr>
              <a:t>simulation</a:t>
            </a:r>
            <a:r>
              <a:rPr lang="it-IT" sz="1500" dirty="0" smtClean="0">
                <a:solidFill>
                  <a:srgbClr val="144364"/>
                </a:solidFill>
              </a:rPr>
              <a:t>, quantum </a:t>
            </a:r>
            <a:r>
              <a:rPr lang="it-IT" sz="1500" dirty="0" err="1" smtClean="0">
                <a:solidFill>
                  <a:srgbClr val="144364"/>
                </a:solidFill>
              </a:rPr>
              <a:t>chemistry</a:t>
            </a:r>
            <a:r>
              <a:rPr lang="it-IT" sz="1500" dirty="0" smtClean="0">
                <a:solidFill>
                  <a:srgbClr val="144364"/>
                </a:solidFill>
              </a:rPr>
              <a:t> and astro-</a:t>
            </a:r>
            <a:r>
              <a:rPr lang="it-IT" sz="1500" dirty="0" err="1" smtClean="0">
                <a:solidFill>
                  <a:srgbClr val="144364"/>
                </a:solidFill>
              </a:rPr>
              <a:t>chemistry</a:t>
            </a:r>
            <a:r>
              <a:rPr lang="it-IT" sz="1500" dirty="0" smtClean="0">
                <a:solidFill>
                  <a:srgbClr val="144364"/>
                </a:solidFill>
              </a:rPr>
              <a:t>, </a:t>
            </a:r>
            <a:r>
              <a:rPr lang="it-IT" sz="1500" dirty="0" err="1" smtClean="0">
                <a:solidFill>
                  <a:srgbClr val="144364"/>
                </a:solidFill>
              </a:rPr>
              <a:t>metrology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346729" y="3289278"/>
            <a:ext cx="441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Towards</a:t>
            </a:r>
            <a:r>
              <a:rPr lang="it-IT" b="1" dirty="0" smtClean="0">
                <a:solidFill>
                  <a:srgbClr val="FF0000"/>
                </a:solidFill>
              </a:rPr>
              <a:t> s-</a:t>
            </a:r>
            <a:r>
              <a:rPr lang="it-IT" b="1" dirty="0" err="1" smtClean="0">
                <a:solidFill>
                  <a:srgbClr val="FF0000"/>
                </a:solidFill>
              </a:rPr>
              <a:t>wave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scattering</a:t>
            </a:r>
            <a:r>
              <a:rPr lang="it-IT" b="1" dirty="0" smtClean="0">
                <a:solidFill>
                  <a:srgbClr val="FF0000"/>
                </a:solidFill>
              </a:rPr>
              <a:t> regime: </a:t>
            </a:r>
            <a:r>
              <a:rPr lang="it-IT" b="1" dirty="0" err="1" smtClean="0">
                <a:solidFill>
                  <a:srgbClr val="FF0000"/>
                </a:solidFill>
              </a:rPr>
              <a:t>problems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9" name="Freccia a destra 58"/>
          <p:cNvSpPr/>
          <p:nvPr/>
        </p:nvSpPr>
        <p:spPr>
          <a:xfrm>
            <a:off x="4823567" y="6334887"/>
            <a:ext cx="510139" cy="30196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asellaDiTesto 59"/>
              <p:cNvSpPr txBox="1"/>
              <p:nvPr/>
            </p:nvSpPr>
            <p:spPr>
              <a:xfrm>
                <a:off x="2423642" y="4026766"/>
                <a:ext cx="2814360" cy="1080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𝑙𝑖𝑚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p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𝑖𝑜𝑛</m:t>
                                          </m:r>
                                        </m:sub>
                                        <m:sup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𝑅𝐹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sSubSup>
                                    <m:sSubSup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60" name="CasellaDiTes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642" y="4026766"/>
                <a:ext cx="2814360" cy="1080296"/>
              </a:xfrm>
              <a:prstGeom prst="rect">
                <a:avLst/>
              </a:prstGeom>
              <a:blipFill>
                <a:blip r:embed="rId4"/>
                <a:stretch>
                  <a:fillRect l="-1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424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err="1" smtClean="0"/>
              <a:t>Barium</a:t>
            </a:r>
            <a:r>
              <a:rPr lang="it-IT" dirty="0" smtClean="0"/>
              <a:t> ions &amp; </a:t>
            </a:r>
            <a:r>
              <a:rPr lang="it-IT" dirty="0" err="1" smtClean="0"/>
              <a:t>Lithium</a:t>
            </a:r>
            <a:r>
              <a:rPr lang="it-IT" dirty="0" smtClean="0"/>
              <a:t> </a:t>
            </a:r>
            <a:r>
              <a:rPr lang="it-IT" dirty="0" err="1" smtClean="0"/>
              <a:t>atoms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el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4468873"/>
                  </p:ext>
                </p:extLst>
              </p:nvPr>
            </p:nvGraphicFramePr>
            <p:xfrm>
              <a:off x="272713" y="1435501"/>
              <a:ext cx="4520668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7602">
                      <a:extLst>
                        <a:ext uri="{9D8B030D-6E8A-4147-A177-3AD203B41FA5}">
                          <a16:colId xmlns:a16="http://schemas.microsoft.com/office/drawing/2014/main" val="3606957032"/>
                        </a:ext>
                      </a:extLst>
                    </a:gridCol>
                    <a:gridCol w="1012140">
                      <a:extLst>
                        <a:ext uri="{9D8B030D-6E8A-4147-A177-3AD203B41FA5}">
                          <a16:colId xmlns:a16="http://schemas.microsoft.com/office/drawing/2014/main" val="1652488954"/>
                        </a:ext>
                      </a:extLst>
                    </a:gridCol>
                    <a:gridCol w="1188165">
                      <a:extLst>
                        <a:ext uri="{9D8B030D-6E8A-4147-A177-3AD203B41FA5}">
                          <a16:colId xmlns:a16="http://schemas.microsoft.com/office/drawing/2014/main" val="143707941"/>
                        </a:ext>
                      </a:extLst>
                    </a:gridCol>
                    <a:gridCol w="1372761">
                      <a:extLst>
                        <a:ext uri="{9D8B030D-6E8A-4147-A177-3AD203B41FA5}">
                          <a16:colId xmlns:a16="http://schemas.microsoft.com/office/drawing/2014/main" val="6954741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err="1" smtClean="0"/>
                            <a:t>Ion</a:t>
                          </a:r>
                          <a:endParaRPr lang="en-US" sz="1800" dirty="0"/>
                        </a:p>
                      </a:txBody>
                      <a:tcPr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Atom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E</a:t>
                          </a:r>
                          <a:r>
                            <a:rPr lang="it-IT" sz="1800" baseline="30000" dirty="0" smtClean="0"/>
                            <a:t>*</a:t>
                          </a:r>
                          <a:r>
                            <a:rPr lang="it-IT" sz="1800" baseline="0" dirty="0" smtClean="0"/>
                            <a:t>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oMath>
                          </a14:m>
                          <a:r>
                            <a:rPr lang="it-IT" sz="1800" baseline="0" dirty="0" smtClean="0"/>
                            <a:t>]</a:t>
                          </a:r>
                          <a:r>
                            <a:rPr lang="it-IT" sz="1800" baseline="30000" dirty="0" smtClean="0"/>
                            <a:t>  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0" dirty="0" err="1" smtClean="0"/>
                            <a:t>K</a:t>
                          </a:r>
                          <a:r>
                            <a:rPr lang="it-IT" sz="1800" baseline="-25000" dirty="0" err="1" smtClean="0"/>
                            <a:t>lab</a:t>
                          </a:r>
                          <a:r>
                            <a:rPr lang="it-IT" sz="1800" baseline="30000" dirty="0" smtClean="0"/>
                            <a:t>*</a:t>
                          </a:r>
                          <a:r>
                            <a:rPr lang="it-IT" sz="1800" baseline="0" dirty="0" smtClean="0"/>
                            <a:t>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oMath>
                          </a14:m>
                          <a:r>
                            <a:rPr lang="it-IT" sz="1800" baseline="0" dirty="0" smtClean="0"/>
                            <a:t>]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47062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174 </a:t>
                          </a:r>
                          <a:r>
                            <a:rPr lang="it-IT" sz="1800" dirty="0" err="1" smtClean="0"/>
                            <a:t>Yb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8.61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172.3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572578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lnT>
                          <a:noFill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dirty="0" err="1" smtClean="0"/>
                            <a:t>Rb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0.08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0.105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4418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0.05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0.090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3474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8.76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140.2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697976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el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4468873"/>
                  </p:ext>
                </p:extLst>
              </p:nvPr>
            </p:nvGraphicFramePr>
            <p:xfrm>
              <a:off x="272713" y="1435501"/>
              <a:ext cx="4520668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7602">
                      <a:extLst>
                        <a:ext uri="{9D8B030D-6E8A-4147-A177-3AD203B41FA5}">
                          <a16:colId xmlns:a16="http://schemas.microsoft.com/office/drawing/2014/main" val="3606957032"/>
                        </a:ext>
                      </a:extLst>
                    </a:gridCol>
                    <a:gridCol w="1012140">
                      <a:extLst>
                        <a:ext uri="{9D8B030D-6E8A-4147-A177-3AD203B41FA5}">
                          <a16:colId xmlns:a16="http://schemas.microsoft.com/office/drawing/2014/main" val="1652488954"/>
                        </a:ext>
                      </a:extLst>
                    </a:gridCol>
                    <a:gridCol w="1188165">
                      <a:extLst>
                        <a:ext uri="{9D8B030D-6E8A-4147-A177-3AD203B41FA5}">
                          <a16:colId xmlns:a16="http://schemas.microsoft.com/office/drawing/2014/main" val="143707941"/>
                        </a:ext>
                      </a:extLst>
                    </a:gridCol>
                    <a:gridCol w="1372761">
                      <a:extLst>
                        <a:ext uri="{9D8B030D-6E8A-4147-A177-3AD203B41FA5}">
                          <a16:colId xmlns:a16="http://schemas.microsoft.com/office/drawing/2014/main" val="6954741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err="1" smtClean="0"/>
                            <a:t>Ion</a:t>
                          </a:r>
                          <a:endParaRPr lang="en-US" sz="1800" dirty="0"/>
                        </a:p>
                      </a:txBody>
                      <a:tcPr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Atom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5128" t="-8197" r="-115897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28761" t="-8197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47062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174 </a:t>
                          </a:r>
                          <a:r>
                            <a:rPr lang="it-IT" sz="1800" dirty="0" err="1" smtClean="0"/>
                            <a:t>Yb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8.61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172.3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572578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lnT>
                          <a:noFill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dirty="0" err="1" smtClean="0"/>
                            <a:t>Rb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0.08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0.105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4418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0.05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0.090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3474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8.76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140.2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6979763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/>
              <p:cNvSpPr txBox="1"/>
              <p:nvPr/>
            </p:nvSpPr>
            <p:spPr>
              <a:xfrm>
                <a:off x="6179270" y="1509354"/>
                <a:ext cx="1198983" cy="5999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CasellaDiTes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270" y="1509354"/>
                <a:ext cx="1198983" cy="5999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/>
              <p:cNvSpPr txBox="1"/>
              <p:nvPr/>
            </p:nvSpPr>
            <p:spPr>
              <a:xfrm>
                <a:off x="4462627" y="2320668"/>
                <a:ext cx="4632270" cy="9303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𝑙𝑎𝑏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𝑖𝑜𝑛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𝑎𝑡𝑜𝑚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𝑖𝑜𝑛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𝑎𝑡𝑜𝑚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𝑖𝑜𝑛</m:t>
                                  </m:r>
                                </m:sub>
                              </m:sSub>
                            </m:den>
                          </m:f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CasellaDiTes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627" y="2320668"/>
                <a:ext cx="4632270" cy="9303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/>
          <p:cNvSpPr txBox="1"/>
          <p:nvPr/>
        </p:nvSpPr>
        <p:spPr>
          <a:xfrm>
            <a:off x="0" y="566935"/>
            <a:ext cx="223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Atomic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species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choice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9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/>
          <p:cNvSpPr/>
          <p:nvPr/>
        </p:nvSpPr>
        <p:spPr>
          <a:xfrm>
            <a:off x="6778761" y="2733240"/>
            <a:ext cx="702061" cy="600917"/>
          </a:xfrm>
          <a:prstGeom prst="ellipse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Ovale 1"/>
          <p:cNvSpPr/>
          <p:nvPr/>
        </p:nvSpPr>
        <p:spPr>
          <a:xfrm>
            <a:off x="7027222" y="2221440"/>
            <a:ext cx="702061" cy="600917"/>
          </a:xfrm>
          <a:prstGeom prst="ellipse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err="1" smtClean="0"/>
              <a:t>Barium</a:t>
            </a:r>
            <a:r>
              <a:rPr lang="it-IT" dirty="0" smtClean="0"/>
              <a:t> ions &amp; </a:t>
            </a:r>
            <a:r>
              <a:rPr lang="it-IT" dirty="0" err="1" smtClean="0"/>
              <a:t>Lithium</a:t>
            </a:r>
            <a:r>
              <a:rPr lang="it-IT" dirty="0" smtClean="0"/>
              <a:t> </a:t>
            </a:r>
            <a:r>
              <a:rPr lang="it-IT" dirty="0" err="1" smtClean="0"/>
              <a:t>atoms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el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6710310"/>
                  </p:ext>
                </p:extLst>
              </p:nvPr>
            </p:nvGraphicFramePr>
            <p:xfrm>
              <a:off x="272713" y="1435501"/>
              <a:ext cx="4520668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7602">
                      <a:extLst>
                        <a:ext uri="{9D8B030D-6E8A-4147-A177-3AD203B41FA5}">
                          <a16:colId xmlns:a16="http://schemas.microsoft.com/office/drawing/2014/main" val="3606957032"/>
                        </a:ext>
                      </a:extLst>
                    </a:gridCol>
                    <a:gridCol w="1012140">
                      <a:extLst>
                        <a:ext uri="{9D8B030D-6E8A-4147-A177-3AD203B41FA5}">
                          <a16:colId xmlns:a16="http://schemas.microsoft.com/office/drawing/2014/main" val="1652488954"/>
                        </a:ext>
                      </a:extLst>
                    </a:gridCol>
                    <a:gridCol w="1188165">
                      <a:extLst>
                        <a:ext uri="{9D8B030D-6E8A-4147-A177-3AD203B41FA5}">
                          <a16:colId xmlns:a16="http://schemas.microsoft.com/office/drawing/2014/main" val="143707941"/>
                        </a:ext>
                      </a:extLst>
                    </a:gridCol>
                    <a:gridCol w="1372761">
                      <a:extLst>
                        <a:ext uri="{9D8B030D-6E8A-4147-A177-3AD203B41FA5}">
                          <a16:colId xmlns:a16="http://schemas.microsoft.com/office/drawing/2014/main" val="6954741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err="1" smtClean="0"/>
                            <a:t>Ion</a:t>
                          </a:r>
                          <a:endParaRPr lang="en-US" sz="1800" dirty="0"/>
                        </a:p>
                      </a:txBody>
                      <a:tcPr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Atom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E</a:t>
                          </a:r>
                          <a:r>
                            <a:rPr lang="it-IT" sz="1800" baseline="30000" dirty="0" smtClean="0"/>
                            <a:t>*</a:t>
                          </a:r>
                          <a:r>
                            <a:rPr lang="it-IT" sz="1800" baseline="0" dirty="0" smtClean="0"/>
                            <a:t>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oMath>
                          </a14:m>
                          <a:r>
                            <a:rPr lang="it-IT" sz="1800" baseline="0" dirty="0" smtClean="0"/>
                            <a:t>]</a:t>
                          </a:r>
                          <a:r>
                            <a:rPr lang="it-IT" sz="1800" baseline="30000" dirty="0" smtClean="0"/>
                            <a:t>  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0" dirty="0" err="1" smtClean="0"/>
                            <a:t>K</a:t>
                          </a:r>
                          <a:r>
                            <a:rPr lang="it-IT" sz="1800" baseline="-25000" dirty="0" err="1" smtClean="0"/>
                            <a:t>lab</a:t>
                          </a:r>
                          <a:r>
                            <a:rPr lang="it-IT" sz="1800" baseline="30000" dirty="0" smtClean="0"/>
                            <a:t>*</a:t>
                          </a:r>
                          <a:r>
                            <a:rPr lang="it-IT" sz="1800" baseline="0" dirty="0" smtClean="0"/>
                            <a:t>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oMath>
                          </a14:m>
                          <a:r>
                            <a:rPr lang="it-IT" sz="1800" baseline="0" dirty="0" smtClean="0"/>
                            <a:t>]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47062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174 </a:t>
                          </a:r>
                          <a:r>
                            <a:rPr lang="it-IT" sz="1800" dirty="0" err="1" smtClean="0"/>
                            <a:t>Yb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8.61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172.3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72578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lnT>
                          <a:noFill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dirty="0" err="1" smtClean="0"/>
                            <a:t>Rb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0.08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0.105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4418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0.05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0.090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3474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8.76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140.2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97976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el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6710310"/>
                  </p:ext>
                </p:extLst>
              </p:nvPr>
            </p:nvGraphicFramePr>
            <p:xfrm>
              <a:off x="272713" y="1435501"/>
              <a:ext cx="4520668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7602">
                      <a:extLst>
                        <a:ext uri="{9D8B030D-6E8A-4147-A177-3AD203B41FA5}">
                          <a16:colId xmlns:a16="http://schemas.microsoft.com/office/drawing/2014/main" val="3606957032"/>
                        </a:ext>
                      </a:extLst>
                    </a:gridCol>
                    <a:gridCol w="1012140">
                      <a:extLst>
                        <a:ext uri="{9D8B030D-6E8A-4147-A177-3AD203B41FA5}">
                          <a16:colId xmlns:a16="http://schemas.microsoft.com/office/drawing/2014/main" val="1652488954"/>
                        </a:ext>
                      </a:extLst>
                    </a:gridCol>
                    <a:gridCol w="1188165">
                      <a:extLst>
                        <a:ext uri="{9D8B030D-6E8A-4147-A177-3AD203B41FA5}">
                          <a16:colId xmlns:a16="http://schemas.microsoft.com/office/drawing/2014/main" val="143707941"/>
                        </a:ext>
                      </a:extLst>
                    </a:gridCol>
                    <a:gridCol w="1372761">
                      <a:extLst>
                        <a:ext uri="{9D8B030D-6E8A-4147-A177-3AD203B41FA5}">
                          <a16:colId xmlns:a16="http://schemas.microsoft.com/office/drawing/2014/main" val="6954741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err="1" smtClean="0"/>
                            <a:t>Ion</a:t>
                          </a:r>
                          <a:endParaRPr lang="en-US" sz="1800" dirty="0"/>
                        </a:p>
                      </a:txBody>
                      <a:tcPr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Atom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5128" t="-8197" r="-115897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28761" t="-8197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47062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174 </a:t>
                          </a:r>
                          <a:r>
                            <a:rPr lang="it-IT" sz="1800" dirty="0" err="1" smtClean="0"/>
                            <a:t>Yb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8.61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172.3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72578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lnT>
                          <a:noFill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dirty="0" err="1" smtClean="0"/>
                            <a:t>Rb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0.08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0.105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4418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0.05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0.090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3474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8.76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140.2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979763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/>
              <p:cNvSpPr txBox="1"/>
              <p:nvPr/>
            </p:nvSpPr>
            <p:spPr>
              <a:xfrm>
                <a:off x="6179270" y="1509354"/>
                <a:ext cx="1198983" cy="5999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CasellaDiTes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270" y="1509354"/>
                <a:ext cx="1198983" cy="5999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/>
              <p:cNvSpPr txBox="1"/>
              <p:nvPr/>
            </p:nvSpPr>
            <p:spPr>
              <a:xfrm>
                <a:off x="4462627" y="2320668"/>
                <a:ext cx="4632270" cy="9303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𝑙𝑎𝑏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𝑖𝑜𝑛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𝑎𝑡𝑜𝑚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𝑖𝑜𝑛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𝑎𝑡𝑜𝑚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𝑖𝑜𝑛</m:t>
                                  </m:r>
                                </m:sub>
                              </m:sSub>
                            </m:den>
                          </m:f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CasellaDiTes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627" y="2320668"/>
                <a:ext cx="4632270" cy="9303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/>
          <p:cNvSpPr txBox="1"/>
          <p:nvPr/>
        </p:nvSpPr>
        <p:spPr>
          <a:xfrm>
            <a:off x="4442082" y="1747280"/>
            <a:ext cx="407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/>
              <a:t>1,2)</a:t>
            </a:r>
            <a:endParaRPr lang="en-US" sz="105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4523222" y="2889470"/>
            <a:ext cx="2936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/>
              <a:t>2)</a:t>
            </a:r>
            <a:endParaRPr lang="en-US" sz="1050" dirty="0"/>
          </a:p>
        </p:txBody>
      </p:sp>
      <p:sp>
        <p:nvSpPr>
          <p:cNvPr id="11" name="Rettangolo 10"/>
          <p:cNvSpPr/>
          <p:nvPr/>
        </p:nvSpPr>
        <p:spPr>
          <a:xfrm>
            <a:off x="-64652" y="6651806"/>
            <a:ext cx="46458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1) </a:t>
            </a:r>
            <a:r>
              <a:rPr lang="en-GB" sz="1050" dirty="0" err="1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Cetina</a:t>
            </a:r>
            <a:r>
              <a:rPr lang="en-GB" sz="105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 et al. PRL </a:t>
            </a:r>
            <a:r>
              <a:rPr lang="en-GB" sz="1050" b="1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109</a:t>
            </a:r>
            <a:r>
              <a:rPr lang="en-GB" sz="105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, 253201 (2012) </a:t>
            </a:r>
            <a:r>
              <a:rPr lang="en-GB" sz="1050" dirty="0" smtClean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;        2) </a:t>
            </a:r>
            <a:r>
              <a:rPr lang="en-GB" sz="1050" dirty="0" err="1" smtClean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Krych</a:t>
            </a:r>
            <a:r>
              <a:rPr lang="en-GB" sz="1050" dirty="0" smtClean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 </a:t>
            </a:r>
            <a:r>
              <a:rPr lang="en-GB" sz="105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et al. PRA </a:t>
            </a:r>
            <a:r>
              <a:rPr lang="en-GB" sz="1050" b="1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91</a:t>
            </a:r>
            <a:r>
              <a:rPr lang="en-GB" sz="105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, 023430 (2015) </a:t>
            </a:r>
            <a:endParaRPr lang="en-US" sz="105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0" y="566935"/>
            <a:ext cx="223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Atomic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species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choice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94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09" y="3633671"/>
            <a:ext cx="1837110" cy="2594917"/>
          </a:xfrm>
          <a:prstGeom prst="rect">
            <a:avLst/>
          </a:prstGeom>
        </p:spPr>
      </p:pic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err="1" smtClean="0"/>
              <a:t>Barium</a:t>
            </a:r>
            <a:r>
              <a:rPr lang="it-IT" dirty="0" smtClean="0"/>
              <a:t> ions &amp; </a:t>
            </a:r>
            <a:r>
              <a:rPr lang="it-IT" dirty="0" err="1" smtClean="0"/>
              <a:t>Lithium</a:t>
            </a:r>
            <a:r>
              <a:rPr lang="it-IT" dirty="0" smtClean="0"/>
              <a:t> </a:t>
            </a:r>
            <a:r>
              <a:rPr lang="it-IT" dirty="0" err="1" smtClean="0"/>
              <a:t>atoms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el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7452942"/>
                  </p:ext>
                </p:extLst>
              </p:nvPr>
            </p:nvGraphicFramePr>
            <p:xfrm>
              <a:off x="272713" y="1435501"/>
              <a:ext cx="4520668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7602">
                      <a:extLst>
                        <a:ext uri="{9D8B030D-6E8A-4147-A177-3AD203B41FA5}">
                          <a16:colId xmlns:a16="http://schemas.microsoft.com/office/drawing/2014/main" val="3606957032"/>
                        </a:ext>
                      </a:extLst>
                    </a:gridCol>
                    <a:gridCol w="1012140">
                      <a:extLst>
                        <a:ext uri="{9D8B030D-6E8A-4147-A177-3AD203B41FA5}">
                          <a16:colId xmlns:a16="http://schemas.microsoft.com/office/drawing/2014/main" val="1652488954"/>
                        </a:ext>
                      </a:extLst>
                    </a:gridCol>
                    <a:gridCol w="1188165">
                      <a:extLst>
                        <a:ext uri="{9D8B030D-6E8A-4147-A177-3AD203B41FA5}">
                          <a16:colId xmlns:a16="http://schemas.microsoft.com/office/drawing/2014/main" val="143707941"/>
                        </a:ext>
                      </a:extLst>
                    </a:gridCol>
                    <a:gridCol w="1372761">
                      <a:extLst>
                        <a:ext uri="{9D8B030D-6E8A-4147-A177-3AD203B41FA5}">
                          <a16:colId xmlns:a16="http://schemas.microsoft.com/office/drawing/2014/main" val="6954741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err="1" smtClean="0"/>
                            <a:t>Ion</a:t>
                          </a:r>
                          <a:endParaRPr lang="en-US" sz="1800" dirty="0"/>
                        </a:p>
                      </a:txBody>
                      <a:tcPr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Atom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E</a:t>
                          </a:r>
                          <a:r>
                            <a:rPr lang="it-IT" sz="1800" baseline="30000" dirty="0" smtClean="0"/>
                            <a:t>*</a:t>
                          </a:r>
                          <a:r>
                            <a:rPr lang="it-IT" sz="1800" baseline="0" dirty="0" smtClean="0"/>
                            <a:t>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oMath>
                          </a14:m>
                          <a:r>
                            <a:rPr lang="it-IT" sz="1800" baseline="0" dirty="0" smtClean="0"/>
                            <a:t>]</a:t>
                          </a:r>
                          <a:r>
                            <a:rPr lang="it-IT" sz="1800" baseline="30000" dirty="0" smtClean="0"/>
                            <a:t>  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0" dirty="0" err="1" smtClean="0"/>
                            <a:t>K</a:t>
                          </a:r>
                          <a:r>
                            <a:rPr lang="it-IT" sz="1800" baseline="-25000" dirty="0" err="1" smtClean="0"/>
                            <a:t>lab</a:t>
                          </a:r>
                          <a:r>
                            <a:rPr lang="it-IT" sz="1800" baseline="30000" dirty="0" smtClean="0"/>
                            <a:t>*</a:t>
                          </a:r>
                          <a:r>
                            <a:rPr lang="it-IT" sz="1800" baseline="0" dirty="0" smtClean="0"/>
                            <a:t>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800" b="0" i="1" baseline="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it-IT" sz="1800" b="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oMath>
                          </a14:m>
                          <a:r>
                            <a:rPr lang="it-IT" sz="1800" baseline="0" dirty="0" smtClean="0"/>
                            <a:t>]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47062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174 </a:t>
                          </a:r>
                          <a:r>
                            <a:rPr lang="it-IT" sz="1800" dirty="0" err="1" smtClean="0"/>
                            <a:t>Yb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8.61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172.3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572578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lnT>
                          <a:noFill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dirty="0" err="1" smtClean="0"/>
                            <a:t>Rb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0.08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0.105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4418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0.05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0.090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3474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8.76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140.2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97976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el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7452942"/>
                  </p:ext>
                </p:extLst>
              </p:nvPr>
            </p:nvGraphicFramePr>
            <p:xfrm>
              <a:off x="272713" y="1435501"/>
              <a:ext cx="4520668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7602">
                      <a:extLst>
                        <a:ext uri="{9D8B030D-6E8A-4147-A177-3AD203B41FA5}">
                          <a16:colId xmlns:a16="http://schemas.microsoft.com/office/drawing/2014/main" val="3606957032"/>
                        </a:ext>
                      </a:extLst>
                    </a:gridCol>
                    <a:gridCol w="1012140">
                      <a:extLst>
                        <a:ext uri="{9D8B030D-6E8A-4147-A177-3AD203B41FA5}">
                          <a16:colId xmlns:a16="http://schemas.microsoft.com/office/drawing/2014/main" val="1652488954"/>
                        </a:ext>
                      </a:extLst>
                    </a:gridCol>
                    <a:gridCol w="1188165">
                      <a:extLst>
                        <a:ext uri="{9D8B030D-6E8A-4147-A177-3AD203B41FA5}">
                          <a16:colId xmlns:a16="http://schemas.microsoft.com/office/drawing/2014/main" val="143707941"/>
                        </a:ext>
                      </a:extLst>
                    </a:gridCol>
                    <a:gridCol w="1372761">
                      <a:extLst>
                        <a:ext uri="{9D8B030D-6E8A-4147-A177-3AD203B41FA5}">
                          <a16:colId xmlns:a16="http://schemas.microsoft.com/office/drawing/2014/main" val="6954741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err="1" smtClean="0"/>
                            <a:t>Ion</a:t>
                          </a:r>
                          <a:endParaRPr lang="en-US" sz="1800" dirty="0"/>
                        </a:p>
                      </a:txBody>
                      <a:tcPr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Atom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65128" t="-8197" r="-115897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28761" t="-8197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47062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174 </a:t>
                          </a:r>
                          <a:r>
                            <a:rPr lang="it-IT" sz="1800" dirty="0" err="1" smtClean="0"/>
                            <a:t>Yb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lnL>
                          <a:noFill/>
                        </a:lnL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8.61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172.3</a:t>
                          </a:r>
                          <a:endParaRPr lang="en-US" sz="1800" dirty="0"/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572578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lnT>
                          <a:noFill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dirty="0" err="1" smtClean="0"/>
                            <a:t>Rb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0.08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0.105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4418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87 </a:t>
                          </a:r>
                          <a:r>
                            <a:rPr lang="it-IT" sz="1800" baseline="0" dirty="0" err="1" smtClean="0"/>
                            <a:t>Rb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0.05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0.090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3474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baseline="30000" dirty="0" smtClean="0"/>
                            <a:t>138 </a:t>
                          </a:r>
                          <a:r>
                            <a:rPr lang="it-IT" sz="1800" baseline="0" dirty="0" err="1" smtClean="0"/>
                            <a:t>Ba</a:t>
                          </a:r>
                          <a:r>
                            <a:rPr lang="it-IT" sz="1800" baseline="30000" dirty="0" smtClean="0"/>
                            <a:t>+</a:t>
                          </a:r>
                          <a:endParaRPr lang="en-US" sz="1800" dirty="0" smtClean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aseline="30000" dirty="0" smtClean="0"/>
                            <a:t>6 </a:t>
                          </a:r>
                          <a:r>
                            <a:rPr lang="it-IT" sz="1800" baseline="0" dirty="0" smtClean="0"/>
                            <a:t>Li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8.76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 smtClean="0"/>
                            <a:t>140.2</a:t>
                          </a:r>
                          <a:endParaRPr lang="en-US" sz="1800" dirty="0"/>
                        </a:p>
                      </a:txBody>
                      <a:tcPr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979763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/>
              <p:cNvSpPr txBox="1"/>
              <p:nvPr/>
            </p:nvSpPr>
            <p:spPr>
              <a:xfrm>
                <a:off x="6179270" y="1509354"/>
                <a:ext cx="1198983" cy="5999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CasellaDiTes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270" y="1509354"/>
                <a:ext cx="1198983" cy="5999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/>
              <p:cNvSpPr txBox="1"/>
              <p:nvPr/>
            </p:nvSpPr>
            <p:spPr>
              <a:xfrm>
                <a:off x="4462627" y="2320668"/>
                <a:ext cx="4632270" cy="9303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𝑙𝑎𝑏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𝑖𝑜𝑛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𝑎𝑡𝑜𝑚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𝑖𝑜𝑛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𝑎𝑡𝑜𝑚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𝑖𝑜𝑛</m:t>
                                  </m:r>
                                </m:sub>
                              </m:sSub>
                            </m:den>
                          </m:f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CasellaDiTes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627" y="2320668"/>
                <a:ext cx="4632270" cy="9303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/>
          <p:cNvSpPr txBox="1"/>
          <p:nvPr/>
        </p:nvSpPr>
        <p:spPr>
          <a:xfrm>
            <a:off x="2548313" y="3541067"/>
            <a:ext cx="4232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144364"/>
                </a:solidFill>
              </a:rPr>
              <a:t>Control over </a:t>
            </a:r>
            <a:r>
              <a:rPr lang="it-IT" sz="2400" b="1" dirty="0" err="1" smtClean="0">
                <a:solidFill>
                  <a:srgbClr val="144364"/>
                </a:solidFill>
              </a:rPr>
              <a:t>inelastic</a:t>
            </a:r>
            <a:r>
              <a:rPr lang="it-IT" sz="2400" b="1" dirty="0" smtClean="0">
                <a:solidFill>
                  <a:srgbClr val="144364"/>
                </a:solidFill>
              </a:rPr>
              <a:t> </a:t>
            </a:r>
            <a:r>
              <a:rPr lang="it-IT" sz="2400" b="1" dirty="0" err="1" smtClean="0">
                <a:solidFill>
                  <a:srgbClr val="144364"/>
                </a:solidFill>
              </a:rPr>
              <a:t>collisions</a:t>
            </a:r>
            <a:r>
              <a:rPr lang="it-IT" sz="2400" b="1" dirty="0" smtClean="0">
                <a:solidFill>
                  <a:srgbClr val="144364"/>
                </a:solidFill>
              </a:rPr>
              <a:t>!</a:t>
            </a:r>
            <a:endParaRPr lang="en-US" sz="2400" b="1" dirty="0">
              <a:solidFill>
                <a:srgbClr val="144364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621" y="3633671"/>
            <a:ext cx="1837110" cy="2526026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161202" y="6286296"/>
            <a:ext cx="216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Energy </a:t>
            </a:r>
            <a:r>
              <a:rPr lang="it-IT" dirty="0" err="1" smtClean="0"/>
              <a:t>conservation</a:t>
            </a:r>
            <a:r>
              <a:rPr lang="it-IT" dirty="0" smtClean="0"/>
              <a:t>!</a:t>
            </a:r>
            <a:endParaRPr lang="en-US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6528239" y="6286296"/>
            <a:ext cx="264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/>
              <a:t>Momentum</a:t>
            </a:r>
            <a:r>
              <a:rPr lang="it-IT" dirty="0" smtClean="0"/>
              <a:t> </a:t>
            </a:r>
            <a:r>
              <a:rPr lang="it-IT" dirty="0" err="1" smtClean="0"/>
              <a:t>conservation</a:t>
            </a:r>
            <a:r>
              <a:rPr lang="it-IT" dirty="0" smtClean="0"/>
              <a:t>!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432646" y="4208865"/>
            <a:ext cx="4590551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/>
              <a:t>Ba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smtClean="0"/>
              <a:t>in the </a:t>
            </a:r>
            <a:r>
              <a:rPr lang="it-IT" dirty="0" err="1" smtClean="0"/>
              <a:t>ground</a:t>
            </a:r>
            <a:r>
              <a:rPr lang="it-IT" dirty="0" smtClean="0"/>
              <a:t> state </a:t>
            </a:r>
            <a:r>
              <a:rPr lang="it-IT" sz="2400" dirty="0" smtClean="0">
                <a:solidFill>
                  <a:srgbClr val="3E8853"/>
                </a:solidFill>
              </a:rPr>
              <a:t>&amp;</a:t>
            </a:r>
            <a:r>
              <a:rPr lang="it-IT" dirty="0" smtClean="0"/>
              <a:t> spin-</a:t>
            </a:r>
            <a:r>
              <a:rPr lang="it-IT" dirty="0" err="1" smtClean="0"/>
              <a:t>polarized</a:t>
            </a:r>
            <a:r>
              <a:rPr lang="it-IT" dirty="0" smtClean="0"/>
              <a:t> Li gas:</a:t>
            </a:r>
            <a:endParaRPr lang="it-IT" dirty="0"/>
          </a:p>
          <a:p>
            <a:pPr algn="ctr"/>
            <a:r>
              <a:rPr lang="it-IT" dirty="0" err="1" smtClean="0"/>
              <a:t>Decoherence</a:t>
            </a:r>
            <a:r>
              <a:rPr lang="it-IT" dirty="0" smtClean="0"/>
              <a:t>-free ultracold buffer gas</a:t>
            </a:r>
          </a:p>
          <a:p>
            <a:pPr algn="ctr"/>
            <a:r>
              <a:rPr lang="it-IT" dirty="0" smtClean="0"/>
              <a:t>No </a:t>
            </a:r>
            <a:r>
              <a:rPr lang="it-IT" b="1" dirty="0" err="1" smtClean="0"/>
              <a:t>three</a:t>
            </a:r>
            <a:r>
              <a:rPr lang="it-IT" b="1" dirty="0" smtClean="0"/>
              <a:t> body </a:t>
            </a:r>
            <a:r>
              <a:rPr lang="it-IT" b="1" dirty="0" err="1" smtClean="0"/>
              <a:t>recombinations</a:t>
            </a:r>
            <a:endParaRPr lang="it-IT" b="1" dirty="0" smtClean="0"/>
          </a:p>
          <a:p>
            <a:pPr algn="ctr"/>
            <a:endParaRPr lang="en-US" dirty="0"/>
          </a:p>
        </p:txBody>
      </p:sp>
      <p:sp>
        <p:nvSpPr>
          <p:cNvPr id="11" name="Freccia a destra 10"/>
          <p:cNvSpPr/>
          <p:nvPr/>
        </p:nvSpPr>
        <p:spPr>
          <a:xfrm>
            <a:off x="3142736" y="6182410"/>
            <a:ext cx="510139" cy="301969"/>
          </a:xfrm>
          <a:prstGeom prst="right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80130" y="5478104"/>
            <a:ext cx="34848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/>
              <a:t>Ba</a:t>
            </a:r>
            <a:r>
              <a:rPr lang="it-IT" baseline="30000" dirty="0" smtClean="0"/>
              <a:t>+</a:t>
            </a:r>
            <a:r>
              <a:rPr lang="it-IT" dirty="0" smtClean="0"/>
              <a:t> </a:t>
            </a:r>
            <a:r>
              <a:rPr lang="it-IT" sz="2400" dirty="0" smtClean="0">
                <a:solidFill>
                  <a:srgbClr val="3E8853"/>
                </a:solidFill>
              </a:rPr>
              <a:t>&amp;</a:t>
            </a:r>
            <a:r>
              <a:rPr lang="it-IT" dirty="0" smtClean="0"/>
              <a:t> Li in the </a:t>
            </a:r>
            <a:r>
              <a:rPr lang="it-IT" dirty="0" err="1" smtClean="0"/>
              <a:t>ground</a:t>
            </a:r>
            <a:r>
              <a:rPr lang="it-IT" dirty="0" smtClean="0"/>
              <a:t> state: </a:t>
            </a:r>
          </a:p>
          <a:p>
            <a:pPr algn="ctr"/>
            <a:r>
              <a:rPr lang="it-IT" dirty="0" err="1" smtClean="0"/>
              <a:t>Lowest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molecular</a:t>
            </a:r>
            <a:r>
              <a:rPr lang="it-IT" dirty="0" smtClean="0"/>
              <a:t> </a:t>
            </a:r>
            <a:r>
              <a:rPr lang="it-IT" dirty="0" err="1" smtClean="0"/>
              <a:t>potential</a:t>
            </a:r>
            <a:r>
              <a:rPr lang="it-IT" dirty="0" smtClean="0"/>
              <a:t> </a:t>
            </a:r>
          </a:p>
          <a:p>
            <a:pPr algn="ctr"/>
            <a:r>
              <a:rPr lang="it-IT" dirty="0" smtClean="0"/>
              <a:t>No </a:t>
            </a:r>
            <a:r>
              <a:rPr lang="it-IT" b="1" dirty="0" err="1" smtClean="0"/>
              <a:t>charge-exchange</a:t>
            </a:r>
            <a:endParaRPr lang="en-US" b="1" dirty="0"/>
          </a:p>
        </p:txBody>
      </p:sp>
      <p:sp>
        <p:nvSpPr>
          <p:cNvPr id="17" name="Freccia a destra 16"/>
          <p:cNvSpPr/>
          <p:nvPr/>
        </p:nvSpPr>
        <p:spPr>
          <a:xfrm>
            <a:off x="2392457" y="4619927"/>
            <a:ext cx="510139" cy="301969"/>
          </a:xfrm>
          <a:prstGeom prst="right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Freccia a destra 17"/>
          <p:cNvSpPr/>
          <p:nvPr/>
        </p:nvSpPr>
        <p:spPr>
          <a:xfrm>
            <a:off x="2719908" y="4921896"/>
            <a:ext cx="510139" cy="301969"/>
          </a:xfrm>
          <a:prstGeom prst="right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ttangolo 15"/>
          <p:cNvSpPr/>
          <p:nvPr/>
        </p:nvSpPr>
        <p:spPr>
          <a:xfrm>
            <a:off x="-64652" y="6651806"/>
            <a:ext cx="46458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1) </a:t>
            </a:r>
            <a:r>
              <a:rPr lang="en-GB" sz="1050" dirty="0" err="1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Cetina</a:t>
            </a:r>
            <a:r>
              <a:rPr lang="en-GB" sz="105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 et al. PRL </a:t>
            </a:r>
            <a:r>
              <a:rPr lang="en-GB" sz="1050" b="1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109</a:t>
            </a:r>
            <a:r>
              <a:rPr lang="en-GB" sz="105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, 253201 (2012) </a:t>
            </a:r>
            <a:r>
              <a:rPr lang="en-GB" sz="1050" dirty="0" smtClean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;        2) </a:t>
            </a:r>
            <a:r>
              <a:rPr lang="en-GB" sz="1050" dirty="0" err="1" smtClean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Krych</a:t>
            </a:r>
            <a:r>
              <a:rPr lang="en-GB" sz="1050" dirty="0" smtClean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 </a:t>
            </a:r>
            <a:r>
              <a:rPr lang="en-GB" sz="105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et al. PRA </a:t>
            </a:r>
            <a:r>
              <a:rPr lang="en-GB" sz="1050" b="1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91</a:t>
            </a:r>
            <a:r>
              <a:rPr lang="en-GB" sz="105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, 023430 (2015) </a:t>
            </a:r>
            <a:endParaRPr lang="en-US" sz="105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442082" y="1747280"/>
            <a:ext cx="407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/>
              <a:t>1,2)</a:t>
            </a:r>
            <a:endParaRPr lang="en-US" sz="105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523222" y="2889470"/>
            <a:ext cx="2936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/>
              <a:t>2)</a:t>
            </a:r>
            <a:endParaRPr lang="en-US" sz="105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0" y="566935"/>
            <a:ext cx="223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Atomic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species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choice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37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196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Atom-</a:t>
            </a:r>
            <a:r>
              <a:rPr lang="it-IT" dirty="0" err="1" smtClean="0">
                <a:solidFill>
                  <a:schemeClr val="bg1"/>
                </a:solidFill>
              </a:rPr>
              <a:t>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collisions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8610" y="1124739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767610" y="1124738"/>
            <a:ext cx="44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Inelastic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75000"/>
                  </a:schemeClr>
                </a:solidFill>
              </a:rPr>
              <a:t>collisions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24506" y="6255978"/>
            <a:ext cx="3255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FF0000"/>
                </a:solidFill>
              </a:rPr>
              <a:t>Trap design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8609" y="2043175"/>
            <a:ext cx="41477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 err="1">
                <a:solidFill>
                  <a:srgbClr val="144364"/>
                </a:solidFill>
              </a:rPr>
              <a:t>Sympathetic</a:t>
            </a:r>
            <a:r>
              <a:rPr lang="it-IT" sz="1500" dirty="0">
                <a:solidFill>
                  <a:srgbClr val="144364"/>
                </a:solidFill>
              </a:rPr>
              <a:t> cooling, s-</a:t>
            </a:r>
            <a:r>
              <a:rPr lang="it-IT" sz="1500" dirty="0" err="1">
                <a:solidFill>
                  <a:srgbClr val="144364"/>
                </a:solidFill>
              </a:rPr>
              <a:t>wave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scattering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smtClean="0">
                <a:solidFill>
                  <a:srgbClr val="144364"/>
                </a:solidFill>
              </a:rPr>
              <a:t>regime, </a:t>
            </a:r>
            <a:r>
              <a:rPr lang="it-IT" sz="1500" dirty="0" err="1" smtClean="0">
                <a:solidFill>
                  <a:srgbClr val="144364"/>
                </a:solidFill>
              </a:rPr>
              <a:t>atom-ion</a:t>
            </a:r>
            <a:r>
              <a:rPr lang="it-IT" sz="1500" dirty="0" smtClean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Feshbach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 smtClean="0">
                <a:solidFill>
                  <a:srgbClr val="144364"/>
                </a:solidFill>
              </a:rPr>
              <a:t>resonances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23" name="TextBox 10"/>
          <p:cNvSpPr txBox="1"/>
          <p:nvPr/>
        </p:nvSpPr>
        <p:spPr>
          <a:xfrm>
            <a:off x="5163128" y="6225200"/>
            <a:ext cx="392009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it-IT" sz="2800" b="1" dirty="0" err="1" smtClean="0">
                <a:solidFill>
                  <a:srgbClr val="2E663E"/>
                </a:solidFill>
              </a:rPr>
              <a:t>Atomic</a:t>
            </a:r>
            <a:r>
              <a:rPr lang="it-IT" sz="2800" b="1" dirty="0" smtClean="0">
                <a:solidFill>
                  <a:srgbClr val="2E663E"/>
                </a:solidFill>
              </a:rPr>
              <a:t> </a:t>
            </a:r>
            <a:r>
              <a:rPr lang="it-IT" sz="2800" b="1" dirty="0" err="1" smtClean="0">
                <a:solidFill>
                  <a:srgbClr val="2E663E"/>
                </a:solidFill>
              </a:rPr>
              <a:t>species</a:t>
            </a:r>
            <a:r>
              <a:rPr lang="it-IT" sz="2800" b="1" dirty="0" smtClean="0">
                <a:solidFill>
                  <a:srgbClr val="2E663E"/>
                </a:solidFill>
              </a:rPr>
              <a:t> </a:t>
            </a:r>
            <a:r>
              <a:rPr lang="it-IT" sz="2800" b="1" dirty="0" err="1" smtClean="0">
                <a:solidFill>
                  <a:srgbClr val="2E663E"/>
                </a:solidFill>
              </a:rPr>
              <a:t>choice</a:t>
            </a:r>
            <a:endParaRPr lang="it-IT" sz="1400" b="1" dirty="0">
              <a:solidFill>
                <a:srgbClr val="2E663E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846058" y="2043175"/>
            <a:ext cx="445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dirty="0">
                <a:solidFill>
                  <a:srgbClr val="144364"/>
                </a:solidFill>
              </a:rPr>
              <a:t>Control of </a:t>
            </a:r>
            <a:r>
              <a:rPr lang="it-IT" sz="1500" dirty="0" err="1">
                <a:solidFill>
                  <a:srgbClr val="144364"/>
                </a:solidFill>
              </a:rPr>
              <a:t>ion</a:t>
            </a:r>
            <a:r>
              <a:rPr lang="it-IT" sz="1500" dirty="0">
                <a:solidFill>
                  <a:srgbClr val="144364"/>
                </a:solidFill>
              </a:rPr>
              <a:t> – </a:t>
            </a:r>
            <a:r>
              <a:rPr lang="it-IT" sz="1500" dirty="0" err="1">
                <a:solidFill>
                  <a:srgbClr val="144364"/>
                </a:solidFill>
              </a:rPr>
              <a:t>atom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chemistry</a:t>
            </a:r>
            <a:r>
              <a:rPr lang="it-IT" sz="1500" dirty="0">
                <a:solidFill>
                  <a:srgbClr val="144364"/>
                </a:solidFill>
              </a:rPr>
              <a:t>, </a:t>
            </a:r>
            <a:r>
              <a:rPr lang="it-IT" sz="1500" dirty="0" smtClean="0">
                <a:solidFill>
                  <a:srgbClr val="144364"/>
                </a:solidFill>
              </a:rPr>
              <a:t/>
            </a:r>
            <a:br>
              <a:rPr lang="it-IT" sz="1500" dirty="0" smtClean="0">
                <a:solidFill>
                  <a:srgbClr val="144364"/>
                </a:solidFill>
              </a:rPr>
            </a:br>
            <a:r>
              <a:rPr lang="it-IT" sz="1500" dirty="0" err="1" smtClean="0">
                <a:solidFill>
                  <a:srgbClr val="144364"/>
                </a:solidFill>
              </a:rPr>
              <a:t>creation</a:t>
            </a:r>
            <a:r>
              <a:rPr lang="it-IT" sz="1500" dirty="0" smtClean="0">
                <a:solidFill>
                  <a:srgbClr val="144364"/>
                </a:solidFill>
              </a:rPr>
              <a:t> </a:t>
            </a:r>
            <a:r>
              <a:rPr lang="it-IT" sz="1500" dirty="0">
                <a:solidFill>
                  <a:srgbClr val="144364"/>
                </a:solidFill>
              </a:rPr>
              <a:t>of </a:t>
            </a:r>
            <a:r>
              <a:rPr lang="it-IT" sz="1500" dirty="0" err="1">
                <a:solidFill>
                  <a:srgbClr val="144364"/>
                </a:solidFill>
              </a:rPr>
              <a:t>cold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err="1">
                <a:solidFill>
                  <a:srgbClr val="144364"/>
                </a:solidFill>
              </a:rPr>
              <a:t>molecular</a:t>
            </a:r>
            <a:r>
              <a:rPr lang="it-IT" sz="1500" dirty="0">
                <a:solidFill>
                  <a:srgbClr val="144364"/>
                </a:solidFill>
              </a:rPr>
              <a:t> </a:t>
            </a:r>
            <a:r>
              <a:rPr lang="it-IT" sz="1500" dirty="0" smtClean="0">
                <a:solidFill>
                  <a:srgbClr val="144364"/>
                </a:solidFill>
              </a:rPr>
              <a:t>ions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226315" y="151448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144364"/>
                </a:solidFill>
              </a:rPr>
              <a:t>Aims</a:t>
            </a:r>
            <a:endParaRPr lang="en-US" b="1" dirty="0">
              <a:solidFill>
                <a:srgbClr val="144364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3588841" y="5519766"/>
            <a:ext cx="1968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>
                <a:solidFill>
                  <a:schemeClr val="accent5">
                    <a:lumMod val="75000"/>
                  </a:schemeClr>
                </a:solidFill>
              </a:rPr>
              <a:t>Solutions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246993" y="3810108"/>
            <a:ext cx="1950862" cy="1129565"/>
            <a:chOff x="597046" y="3273301"/>
            <a:chExt cx="1950862" cy="1129565"/>
          </a:xfrm>
        </p:grpSpPr>
        <p:sp>
          <p:nvSpPr>
            <p:cNvPr id="3" name="Rettangolo 2"/>
            <p:cNvSpPr/>
            <p:nvPr/>
          </p:nvSpPr>
          <p:spPr>
            <a:xfrm>
              <a:off x="597046" y="3273301"/>
              <a:ext cx="1950862" cy="1129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pic>
          <p:nvPicPr>
            <p:cNvPr id="61" name="Immagine 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046" y="3273301"/>
              <a:ext cx="1950862" cy="1129565"/>
            </a:xfrm>
            <a:prstGeom prst="rect">
              <a:avLst/>
            </a:prstGeom>
          </p:spPr>
        </p:pic>
      </p:grpSp>
      <p:sp>
        <p:nvSpPr>
          <p:cNvPr id="32" name="CasellaDiTesto 31"/>
          <p:cNvSpPr txBox="1"/>
          <p:nvPr/>
        </p:nvSpPr>
        <p:spPr>
          <a:xfrm>
            <a:off x="260574" y="5173257"/>
            <a:ext cx="2098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Micromotion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heating mechanism!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6648202" y="5573540"/>
            <a:ext cx="162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Loss of control!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7" name="Gruppo 16"/>
          <p:cNvGrpSpPr/>
          <p:nvPr/>
        </p:nvGrpSpPr>
        <p:grpSpPr>
          <a:xfrm rot="20757115">
            <a:off x="5420883" y="3555639"/>
            <a:ext cx="1619392" cy="1611116"/>
            <a:chOff x="6500824" y="3578177"/>
            <a:chExt cx="1638748" cy="1612774"/>
          </a:xfrm>
        </p:grpSpPr>
        <p:sp>
          <p:nvSpPr>
            <p:cNvPr id="45" name="Oval 33"/>
            <p:cNvSpPr/>
            <p:nvPr/>
          </p:nvSpPr>
          <p:spPr>
            <a:xfrm>
              <a:off x="6521678" y="4868626"/>
              <a:ext cx="323180" cy="32232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3"/>
            <p:cNvSpPr/>
            <p:nvPr/>
          </p:nvSpPr>
          <p:spPr>
            <a:xfrm>
              <a:off x="6500824" y="3744670"/>
              <a:ext cx="323180" cy="3223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3"/>
            <p:cNvSpPr/>
            <p:nvPr/>
          </p:nvSpPr>
          <p:spPr>
            <a:xfrm>
              <a:off x="7816392" y="4868626"/>
              <a:ext cx="323180" cy="3223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22"/>
            <p:cNvSpPr txBox="1">
              <a:spLocks noChangeArrowheads="1"/>
            </p:cNvSpPr>
            <p:nvPr/>
          </p:nvSpPr>
          <p:spPr bwMode="auto">
            <a:xfrm>
              <a:off x="7868890" y="4700237"/>
              <a:ext cx="218184" cy="33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0" name="Oval 33"/>
            <p:cNvSpPr/>
            <p:nvPr/>
          </p:nvSpPr>
          <p:spPr>
            <a:xfrm>
              <a:off x="7816392" y="3744669"/>
              <a:ext cx="323180" cy="32232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22"/>
            <p:cNvSpPr txBox="1">
              <a:spLocks noChangeArrowheads="1"/>
            </p:cNvSpPr>
            <p:nvPr/>
          </p:nvSpPr>
          <p:spPr bwMode="auto">
            <a:xfrm>
              <a:off x="7853483" y="3578177"/>
              <a:ext cx="218184" cy="33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5" name="Connettore 7 4"/>
            <p:cNvCxnSpPr>
              <a:stCxn id="38" idx="6"/>
              <a:endCxn id="45" idx="6"/>
            </p:cNvCxnSpPr>
            <p:nvPr/>
          </p:nvCxnSpPr>
          <p:spPr>
            <a:xfrm>
              <a:off x="6824004" y="3905833"/>
              <a:ext cx="20854" cy="1123956"/>
            </a:xfrm>
            <a:prstGeom prst="curvedConnector3">
              <a:avLst>
                <a:gd name="adj1" fmla="val 2214875"/>
              </a:avLst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7 62"/>
            <p:cNvCxnSpPr>
              <a:stCxn id="40" idx="2"/>
              <a:endCxn id="39" idx="2"/>
            </p:cNvCxnSpPr>
            <p:nvPr/>
          </p:nvCxnSpPr>
          <p:spPr>
            <a:xfrm rot="10800000" flipV="1">
              <a:off x="7816392" y="3905831"/>
              <a:ext cx="12700" cy="1123957"/>
            </a:xfrm>
            <a:prstGeom prst="curvedConnector3">
              <a:avLst>
                <a:gd name="adj1" fmla="val 4200000"/>
              </a:avLst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splosione 2 14"/>
            <p:cNvSpPr/>
            <p:nvPr/>
          </p:nvSpPr>
          <p:spPr>
            <a:xfrm>
              <a:off x="6947315" y="4182938"/>
              <a:ext cx="766618" cy="569743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 rot="19974481">
              <a:off x="6918992" y="4178614"/>
              <a:ext cx="1138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POW!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uppo 32"/>
          <p:cNvGrpSpPr/>
          <p:nvPr/>
        </p:nvGrpSpPr>
        <p:grpSpPr>
          <a:xfrm>
            <a:off x="7026257" y="3892123"/>
            <a:ext cx="2056960" cy="1632210"/>
            <a:chOff x="443682" y="2954213"/>
            <a:chExt cx="3562219" cy="2834137"/>
          </a:xfrm>
        </p:grpSpPr>
        <p:grpSp>
          <p:nvGrpSpPr>
            <p:cNvPr id="36" name="Group 20"/>
            <p:cNvGrpSpPr/>
            <p:nvPr/>
          </p:nvGrpSpPr>
          <p:grpSpPr>
            <a:xfrm>
              <a:off x="1252877" y="2954213"/>
              <a:ext cx="2222090" cy="1504336"/>
              <a:chOff x="-1976284" y="3362633"/>
              <a:chExt cx="2222090" cy="1504336"/>
            </a:xfrm>
          </p:grpSpPr>
          <p:sp>
            <p:nvSpPr>
              <p:cNvPr id="52" name="Oval 22"/>
              <p:cNvSpPr/>
              <p:nvPr/>
            </p:nvSpPr>
            <p:spPr>
              <a:xfrm>
                <a:off x="-1428725" y="3991897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23"/>
              <p:cNvSpPr/>
              <p:nvPr/>
            </p:nvSpPr>
            <p:spPr>
              <a:xfrm>
                <a:off x="-605533" y="3810006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26"/>
              <p:cNvSpPr/>
              <p:nvPr/>
            </p:nvSpPr>
            <p:spPr>
              <a:xfrm>
                <a:off x="-1148351" y="3835102"/>
                <a:ext cx="559679" cy="55967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Box 22"/>
              <p:cNvSpPr txBox="1">
                <a:spLocks noChangeArrowheads="1"/>
              </p:cNvSpPr>
              <p:nvPr/>
            </p:nvSpPr>
            <p:spPr bwMode="auto">
              <a:xfrm>
                <a:off x="-1072121" y="3504507"/>
                <a:ext cx="377849" cy="584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b="1" dirty="0" smtClean="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56" name="Explosion 1 28"/>
              <p:cNvSpPr/>
              <p:nvPr/>
            </p:nvSpPr>
            <p:spPr>
              <a:xfrm>
                <a:off x="-1976284" y="3362633"/>
                <a:ext cx="2222090" cy="1504336"/>
              </a:xfrm>
              <a:prstGeom prst="irregularSeal1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29"/>
            <p:cNvGrpSpPr/>
            <p:nvPr/>
          </p:nvGrpSpPr>
          <p:grpSpPr>
            <a:xfrm>
              <a:off x="2794570" y="5296529"/>
              <a:ext cx="730988" cy="464467"/>
              <a:chOff x="2741031" y="5257729"/>
              <a:chExt cx="730988" cy="464467"/>
            </a:xfrm>
          </p:grpSpPr>
          <p:sp>
            <p:nvSpPr>
              <p:cNvPr id="49" name="Oval 31"/>
              <p:cNvSpPr/>
              <p:nvPr/>
            </p:nvSpPr>
            <p:spPr>
              <a:xfrm>
                <a:off x="3060553" y="5334258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32"/>
              <p:cNvSpPr/>
              <p:nvPr/>
            </p:nvSpPr>
            <p:spPr>
              <a:xfrm rot="19745223">
                <a:off x="2741031" y="5257729"/>
                <a:ext cx="730988" cy="464467"/>
              </a:xfrm>
              <a:prstGeom prst="ellipse">
                <a:avLst/>
              </a:prstGeom>
              <a:noFill/>
              <a:ln w="571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30"/>
              <p:cNvSpPr/>
              <p:nvPr/>
            </p:nvSpPr>
            <p:spPr>
              <a:xfrm>
                <a:off x="2860718" y="5400425"/>
                <a:ext cx="245807" cy="24580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Oval 33"/>
            <p:cNvSpPr/>
            <p:nvPr/>
          </p:nvSpPr>
          <p:spPr>
            <a:xfrm>
              <a:off x="973038" y="5228671"/>
              <a:ext cx="559679" cy="55967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22"/>
            <p:cNvSpPr txBox="1">
              <a:spLocks noChangeArrowheads="1"/>
            </p:cNvSpPr>
            <p:nvPr/>
          </p:nvSpPr>
          <p:spPr bwMode="auto">
            <a:xfrm>
              <a:off x="1027838" y="4911187"/>
              <a:ext cx="377849" cy="584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3" name="Down Arrow 35"/>
            <p:cNvSpPr/>
            <p:nvPr/>
          </p:nvSpPr>
          <p:spPr>
            <a:xfrm>
              <a:off x="1950311" y="4648425"/>
              <a:ext cx="677682" cy="66195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Left Arrow 36"/>
            <p:cNvSpPr/>
            <p:nvPr/>
          </p:nvSpPr>
          <p:spPr>
            <a:xfrm>
              <a:off x="443682" y="5439225"/>
              <a:ext cx="412955" cy="169135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Left Arrow 37"/>
            <p:cNvSpPr/>
            <p:nvPr/>
          </p:nvSpPr>
          <p:spPr>
            <a:xfrm rot="10800000">
              <a:off x="3592946" y="5392993"/>
              <a:ext cx="412955" cy="169135"/>
            </a:xfrm>
            <a:prstGeom prst="lef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CasellaDiTesto 56"/>
          <p:cNvSpPr txBox="1"/>
          <p:nvPr/>
        </p:nvSpPr>
        <p:spPr>
          <a:xfrm>
            <a:off x="3873782" y="2621397"/>
            <a:ext cx="1364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tx2"/>
                </a:solidFill>
              </a:rPr>
              <a:t>Applications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00229" y="2917195"/>
            <a:ext cx="77460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 smtClean="0">
                <a:solidFill>
                  <a:srgbClr val="144364"/>
                </a:solidFill>
              </a:rPr>
              <a:t>Quantum </a:t>
            </a:r>
            <a:r>
              <a:rPr lang="it-IT" sz="1500" dirty="0" err="1" smtClean="0">
                <a:solidFill>
                  <a:srgbClr val="144364"/>
                </a:solidFill>
              </a:rPr>
              <a:t>computation</a:t>
            </a:r>
            <a:r>
              <a:rPr lang="it-IT" sz="1500" dirty="0" smtClean="0">
                <a:solidFill>
                  <a:srgbClr val="144364"/>
                </a:solidFill>
              </a:rPr>
              <a:t>, quantum </a:t>
            </a:r>
            <a:r>
              <a:rPr lang="it-IT" sz="1500" dirty="0" err="1" smtClean="0">
                <a:solidFill>
                  <a:srgbClr val="144364"/>
                </a:solidFill>
              </a:rPr>
              <a:t>simulation</a:t>
            </a:r>
            <a:r>
              <a:rPr lang="it-IT" sz="1500" dirty="0" smtClean="0">
                <a:solidFill>
                  <a:srgbClr val="144364"/>
                </a:solidFill>
              </a:rPr>
              <a:t>, quantum </a:t>
            </a:r>
            <a:r>
              <a:rPr lang="it-IT" sz="1500" dirty="0" err="1" smtClean="0">
                <a:solidFill>
                  <a:srgbClr val="144364"/>
                </a:solidFill>
              </a:rPr>
              <a:t>chemistry</a:t>
            </a:r>
            <a:r>
              <a:rPr lang="it-IT" sz="1500" dirty="0" smtClean="0">
                <a:solidFill>
                  <a:srgbClr val="144364"/>
                </a:solidFill>
              </a:rPr>
              <a:t> and astro-</a:t>
            </a:r>
            <a:r>
              <a:rPr lang="it-IT" sz="1500" dirty="0" err="1" smtClean="0">
                <a:solidFill>
                  <a:srgbClr val="144364"/>
                </a:solidFill>
              </a:rPr>
              <a:t>chemistry</a:t>
            </a:r>
            <a:r>
              <a:rPr lang="it-IT" sz="1500" dirty="0" smtClean="0">
                <a:solidFill>
                  <a:srgbClr val="144364"/>
                </a:solidFill>
              </a:rPr>
              <a:t>, </a:t>
            </a:r>
            <a:r>
              <a:rPr lang="it-IT" sz="1500" dirty="0" err="1" smtClean="0">
                <a:solidFill>
                  <a:srgbClr val="144364"/>
                </a:solidFill>
              </a:rPr>
              <a:t>metrology</a:t>
            </a:r>
            <a:endParaRPr lang="en-US" sz="1500" dirty="0">
              <a:solidFill>
                <a:srgbClr val="144364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346729" y="3289278"/>
            <a:ext cx="441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Towards</a:t>
            </a:r>
            <a:r>
              <a:rPr lang="it-IT" b="1" dirty="0" smtClean="0">
                <a:solidFill>
                  <a:srgbClr val="FF0000"/>
                </a:solidFill>
              </a:rPr>
              <a:t> s-</a:t>
            </a:r>
            <a:r>
              <a:rPr lang="it-IT" b="1" dirty="0" err="1" smtClean="0">
                <a:solidFill>
                  <a:srgbClr val="FF0000"/>
                </a:solidFill>
              </a:rPr>
              <a:t>wave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scattering</a:t>
            </a:r>
            <a:r>
              <a:rPr lang="it-IT" b="1" dirty="0" smtClean="0">
                <a:solidFill>
                  <a:srgbClr val="FF0000"/>
                </a:solidFill>
              </a:rPr>
              <a:t> regime: </a:t>
            </a:r>
            <a:r>
              <a:rPr lang="it-IT" b="1" dirty="0" err="1" smtClean="0">
                <a:solidFill>
                  <a:srgbClr val="FF0000"/>
                </a:solidFill>
              </a:rPr>
              <a:t>problems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9" name="Freccia a destra 58"/>
          <p:cNvSpPr/>
          <p:nvPr/>
        </p:nvSpPr>
        <p:spPr>
          <a:xfrm>
            <a:off x="584070" y="6334887"/>
            <a:ext cx="510139" cy="30196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asellaDiTesto 59"/>
              <p:cNvSpPr txBox="1"/>
              <p:nvPr/>
            </p:nvSpPr>
            <p:spPr>
              <a:xfrm>
                <a:off x="2423642" y="4025207"/>
                <a:ext cx="2814360" cy="1080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𝑙𝑖𝑚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p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𝑖𝑜𝑛</m:t>
                                          </m:r>
                                        </m:sub>
                                        <m:sup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𝑅𝐹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sSubSup>
                                    <m:sSubSup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60" name="CasellaDiTes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642" y="4025207"/>
                <a:ext cx="2814360" cy="1080296"/>
              </a:xfrm>
              <a:prstGeom prst="rect">
                <a:avLst/>
              </a:prstGeom>
              <a:blipFill>
                <a:blip r:embed="rId4"/>
                <a:stretch>
                  <a:fillRect l="-1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552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0" t="8294" r="26667" b="8564"/>
          <a:stretch/>
        </p:blipFill>
        <p:spPr>
          <a:xfrm>
            <a:off x="2549238" y="2803740"/>
            <a:ext cx="4166538" cy="4035788"/>
          </a:xfrm>
          <a:prstGeom prst="rect">
            <a:avLst/>
          </a:prstGeom>
        </p:spPr>
      </p:pic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Trap design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566935"/>
            <a:ext cx="4493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Ion trapping and </a:t>
            </a:r>
            <a:r>
              <a:rPr lang="en-US" dirty="0" err="1" smtClean="0">
                <a:solidFill>
                  <a:schemeClr val="bg1"/>
                </a:solidFill>
              </a:rPr>
              <a:t>micromotion</a:t>
            </a:r>
            <a:r>
              <a:rPr lang="en-US" dirty="0" smtClean="0">
                <a:solidFill>
                  <a:schemeClr val="bg1"/>
                </a:solidFill>
              </a:rPr>
              <a:t> compensation 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9" t="10528" r="33927" b="9741"/>
          <a:stretch/>
        </p:blipFill>
        <p:spPr>
          <a:xfrm>
            <a:off x="29834" y="1025236"/>
            <a:ext cx="3018044" cy="372225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8" t="19788" r="25310" b="20846"/>
          <a:stretch/>
        </p:blipFill>
        <p:spPr>
          <a:xfrm rot="16200000">
            <a:off x="5715465" y="1667331"/>
            <a:ext cx="3902704" cy="2795361"/>
          </a:xfrm>
          <a:prstGeom prst="rect">
            <a:avLst/>
          </a:prstGeom>
          <a:ln w="38100">
            <a:solidFill>
              <a:srgbClr val="144364"/>
            </a:solidFill>
          </a:ln>
        </p:spPr>
      </p:pic>
      <p:sp>
        <p:nvSpPr>
          <p:cNvPr id="11" name="CasellaDiTesto 10"/>
          <p:cNvSpPr txBox="1"/>
          <p:nvPr/>
        </p:nvSpPr>
        <p:spPr>
          <a:xfrm>
            <a:off x="3500582" y="1279832"/>
            <a:ext cx="21520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70C0"/>
                </a:solidFill>
              </a:rPr>
              <a:t>‘</a:t>
            </a:r>
            <a:r>
              <a:rPr lang="it-IT" b="1" dirty="0" err="1">
                <a:solidFill>
                  <a:srgbClr val="0070C0"/>
                </a:solidFill>
              </a:rPr>
              <a:t>B</a:t>
            </a:r>
            <a:r>
              <a:rPr lang="it-IT" b="1" dirty="0" err="1" smtClean="0">
                <a:solidFill>
                  <a:srgbClr val="0070C0"/>
                </a:solidFill>
              </a:rPr>
              <a:t>lade</a:t>
            </a:r>
            <a:r>
              <a:rPr lang="it-IT" b="1" dirty="0" smtClean="0">
                <a:solidFill>
                  <a:srgbClr val="0070C0"/>
                </a:solidFill>
              </a:rPr>
              <a:t>’ </a:t>
            </a:r>
            <a:r>
              <a:rPr lang="it-IT" b="1" dirty="0" err="1" smtClean="0">
                <a:solidFill>
                  <a:srgbClr val="0070C0"/>
                </a:solidFill>
              </a:rPr>
              <a:t>electrodes</a:t>
            </a:r>
            <a:endParaRPr lang="it-IT" b="1" dirty="0" smtClean="0">
              <a:solidFill>
                <a:srgbClr val="0070C0"/>
              </a:solidFill>
            </a:endParaRPr>
          </a:p>
          <a:p>
            <a:pPr marL="285750" indent="-285750" algn="ctr">
              <a:buFontTx/>
              <a:buChar char="-"/>
            </a:pPr>
            <a:endParaRPr lang="it-IT" b="1" dirty="0" smtClean="0">
              <a:solidFill>
                <a:srgbClr val="3E8853"/>
              </a:solidFill>
            </a:endParaRPr>
          </a:p>
          <a:p>
            <a:pPr algn="ctr"/>
            <a:r>
              <a:rPr lang="it-IT" b="1" dirty="0" err="1" smtClean="0">
                <a:solidFill>
                  <a:srgbClr val="3E8853"/>
                </a:solidFill>
              </a:rPr>
              <a:t>Endcaps</a:t>
            </a:r>
            <a:endParaRPr lang="it-IT" b="1" dirty="0" smtClean="0">
              <a:solidFill>
                <a:srgbClr val="3E8853"/>
              </a:solidFill>
            </a:endParaRPr>
          </a:p>
          <a:p>
            <a:pPr marL="285750" indent="-285750" algn="ctr">
              <a:buFontTx/>
              <a:buChar char="-"/>
            </a:pPr>
            <a:endParaRPr lang="it-IT" b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it-IT" b="1" dirty="0" err="1" smtClean="0">
                <a:solidFill>
                  <a:schemeClr val="tx2">
                    <a:lumMod val="50000"/>
                  </a:schemeClr>
                </a:solidFill>
              </a:rPr>
              <a:t>Cones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it-IT" b="1" dirty="0" err="1" smtClean="0">
                <a:solidFill>
                  <a:schemeClr val="tx2">
                    <a:lumMod val="50000"/>
                  </a:schemeClr>
                </a:solidFill>
              </a:rPr>
              <a:t>electrodes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>
            <a:off x="5569527" y="1533236"/>
            <a:ext cx="1025237" cy="41563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/>
          <p:cNvCxnSpPr/>
          <p:nvPr/>
        </p:nvCxnSpPr>
        <p:spPr>
          <a:xfrm>
            <a:off x="5046496" y="2087418"/>
            <a:ext cx="1548268" cy="895927"/>
          </a:xfrm>
          <a:prstGeom prst="straightConnector1">
            <a:avLst/>
          </a:prstGeom>
          <a:ln w="38100">
            <a:solidFill>
              <a:srgbClr val="3E885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/>
          <p:cNvCxnSpPr/>
          <p:nvPr/>
        </p:nvCxnSpPr>
        <p:spPr>
          <a:xfrm>
            <a:off x="5486400" y="2682268"/>
            <a:ext cx="2041236" cy="1783445"/>
          </a:xfrm>
          <a:prstGeom prst="straightConnector1">
            <a:avLst/>
          </a:prstGeom>
          <a:ln w="38100">
            <a:solidFill>
              <a:srgbClr val="14436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/>
          <p:cNvCxnSpPr/>
          <p:nvPr/>
        </p:nvCxnSpPr>
        <p:spPr>
          <a:xfrm flipH="1">
            <a:off x="923636" y="2606622"/>
            <a:ext cx="2794002" cy="1184309"/>
          </a:xfrm>
          <a:prstGeom prst="straightConnector1">
            <a:avLst/>
          </a:prstGeom>
          <a:ln w="38100">
            <a:solidFill>
              <a:srgbClr val="14436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2 66"/>
          <p:cNvCxnSpPr/>
          <p:nvPr/>
        </p:nvCxnSpPr>
        <p:spPr>
          <a:xfrm flipH="1">
            <a:off x="2065988" y="2075637"/>
            <a:ext cx="2047636" cy="426795"/>
          </a:xfrm>
          <a:prstGeom prst="straightConnector1">
            <a:avLst/>
          </a:prstGeom>
          <a:ln w="38100">
            <a:solidFill>
              <a:srgbClr val="3E885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2 69"/>
          <p:cNvCxnSpPr/>
          <p:nvPr/>
        </p:nvCxnSpPr>
        <p:spPr>
          <a:xfrm flipH="1">
            <a:off x="2735858" y="1529718"/>
            <a:ext cx="948744" cy="65430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asellaDiTesto 73"/>
          <p:cNvSpPr txBox="1"/>
          <p:nvPr/>
        </p:nvSpPr>
        <p:spPr>
          <a:xfrm flipH="1">
            <a:off x="4906634" y="5792045"/>
            <a:ext cx="40275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 smtClean="0"/>
              <a:t>- </a:t>
            </a:r>
            <a:r>
              <a:rPr lang="it-IT" sz="1600" dirty="0" err="1" smtClean="0"/>
              <a:t>Lateral</a:t>
            </a:r>
            <a:r>
              <a:rPr lang="it-IT" sz="1600" dirty="0" smtClean="0"/>
              <a:t> </a:t>
            </a:r>
            <a:r>
              <a:rPr lang="it-IT" sz="1600" dirty="0" err="1"/>
              <a:t>supports</a:t>
            </a:r>
            <a:r>
              <a:rPr lang="it-IT" sz="1600" dirty="0"/>
              <a:t> </a:t>
            </a:r>
          </a:p>
          <a:p>
            <a:pPr algn="r"/>
            <a:r>
              <a:rPr lang="it-IT" sz="1600" dirty="0"/>
              <a:t>in </a:t>
            </a:r>
            <a:r>
              <a:rPr lang="it-IT" sz="1600" b="1" dirty="0" err="1"/>
              <a:t>Shapal</a:t>
            </a:r>
            <a:r>
              <a:rPr lang="it-IT" sz="1600" b="1" dirty="0"/>
              <a:t> High-M </a:t>
            </a:r>
            <a:r>
              <a:rPr lang="it-IT" sz="1600" b="1" dirty="0" smtClean="0"/>
              <a:t>Soft</a:t>
            </a:r>
          </a:p>
          <a:p>
            <a:pPr algn="r"/>
            <a:r>
              <a:rPr lang="it-IT" sz="1600" dirty="0" smtClean="0"/>
              <a:t>- </a:t>
            </a:r>
            <a:r>
              <a:rPr lang="it-IT" sz="1600" dirty="0" err="1" smtClean="0"/>
              <a:t>Electrodes</a:t>
            </a:r>
            <a:r>
              <a:rPr lang="it-IT" sz="1600" dirty="0" smtClean="0"/>
              <a:t> in </a:t>
            </a:r>
            <a:r>
              <a:rPr lang="it-IT" sz="1600" b="1" dirty="0" err="1" smtClean="0"/>
              <a:t>titanium</a:t>
            </a:r>
            <a:r>
              <a:rPr lang="it-IT" sz="1600" b="1" dirty="0" smtClean="0"/>
              <a:t> </a:t>
            </a:r>
            <a:r>
              <a:rPr lang="it-IT" sz="1600" dirty="0" smtClean="0"/>
              <a:t>(</a:t>
            </a:r>
            <a:r>
              <a:rPr lang="it-IT" sz="1600" dirty="0" err="1" smtClean="0"/>
              <a:t>degree</a:t>
            </a:r>
            <a:r>
              <a:rPr lang="it-IT" sz="1600" dirty="0" smtClean="0"/>
              <a:t> 5)</a:t>
            </a:r>
          </a:p>
        </p:txBody>
      </p:sp>
      <p:sp>
        <p:nvSpPr>
          <p:cNvPr id="75" name="CasellaDiTesto 74"/>
          <p:cNvSpPr txBox="1"/>
          <p:nvPr/>
        </p:nvSpPr>
        <p:spPr>
          <a:xfrm>
            <a:off x="29834" y="5231000"/>
            <a:ext cx="487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Design guidelines:</a:t>
            </a: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 err="1"/>
              <a:t>M</a:t>
            </a:r>
            <a:r>
              <a:rPr lang="en-US" sz="1600" dirty="0" err="1" smtClean="0"/>
              <a:t>icromotion</a:t>
            </a:r>
            <a:r>
              <a:rPr lang="en-US" sz="1600" dirty="0" smtClean="0"/>
              <a:t> compensation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Optical access for lasers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Access for atoms’ optical transport</a:t>
            </a:r>
          </a:p>
          <a:p>
            <a:pPr marL="285750" indent="-285750">
              <a:buFontTx/>
              <a:buChar char="-"/>
            </a:pPr>
            <a:r>
              <a:rPr lang="it-IT" sz="1600" dirty="0" smtClean="0"/>
              <a:t>Optical </a:t>
            </a:r>
            <a:r>
              <a:rPr lang="it-IT" sz="1600" dirty="0" err="1" smtClean="0"/>
              <a:t>access</a:t>
            </a:r>
            <a:r>
              <a:rPr lang="it-IT" sz="1600" dirty="0" smtClean="0"/>
              <a:t> for high NA </a:t>
            </a:r>
            <a:r>
              <a:rPr lang="it-IT" sz="1600" dirty="0" err="1" smtClean="0"/>
              <a:t>objective</a:t>
            </a:r>
            <a:r>
              <a:rPr lang="it-IT" sz="1600" dirty="0" smtClean="0"/>
              <a:t> in </a:t>
            </a:r>
            <a:r>
              <a:rPr lang="it-IT" sz="1600" dirty="0" err="1" smtClean="0"/>
              <a:t>vacuum</a:t>
            </a:r>
            <a:r>
              <a:rPr lang="it-IT" sz="1600" dirty="0" smtClean="0"/>
              <a:t> </a:t>
            </a:r>
            <a:endParaRPr lang="en-US" sz="1600" dirty="0"/>
          </a:p>
        </p:txBody>
      </p:sp>
      <p:cxnSp>
        <p:nvCxnSpPr>
          <p:cNvPr id="3" name="Connettore 2 2"/>
          <p:cNvCxnSpPr/>
          <p:nvPr/>
        </p:nvCxnSpPr>
        <p:spPr>
          <a:xfrm>
            <a:off x="6881091" y="3066473"/>
            <a:ext cx="1533236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7195127" y="3334327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19" name="Connettore 2 18"/>
          <p:cNvCxnSpPr/>
          <p:nvPr/>
        </p:nvCxnSpPr>
        <p:spPr>
          <a:xfrm>
            <a:off x="7195127" y="2502432"/>
            <a:ext cx="905164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7217986" y="2486495"/>
            <a:ext cx="1294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2.1 mm</a:t>
            </a:r>
            <a:endParaRPr lang="en-US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7286809" y="3084982"/>
            <a:ext cx="1294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3 mm</a:t>
            </a:r>
            <a:endParaRPr lang="en-US" dirty="0"/>
          </a:p>
        </p:txBody>
      </p:sp>
      <p:cxnSp>
        <p:nvCxnSpPr>
          <p:cNvPr id="24" name="Connettore 2 23"/>
          <p:cNvCxnSpPr/>
          <p:nvPr/>
        </p:nvCxnSpPr>
        <p:spPr>
          <a:xfrm>
            <a:off x="8100291" y="2184024"/>
            <a:ext cx="0" cy="1759903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7177737" y="3605023"/>
            <a:ext cx="1294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3.6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83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8" t="10946" r="3394" b="11424"/>
          <a:stretch/>
        </p:blipFill>
        <p:spPr>
          <a:xfrm>
            <a:off x="0" y="1012740"/>
            <a:ext cx="6660776" cy="3600623"/>
          </a:xfrm>
          <a:prstGeom prst="rect">
            <a:avLst/>
          </a:prstGeom>
        </p:spPr>
      </p:pic>
      <p:cxnSp>
        <p:nvCxnSpPr>
          <p:cNvPr id="6" name="Connettore 2 5"/>
          <p:cNvCxnSpPr/>
          <p:nvPr/>
        </p:nvCxnSpPr>
        <p:spPr>
          <a:xfrm>
            <a:off x="3057435" y="2621884"/>
            <a:ext cx="776116" cy="539196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2551511" y="2966503"/>
            <a:ext cx="789595" cy="481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Optical </a:t>
            </a:r>
          </a:p>
          <a:p>
            <a:pPr algn="ctr"/>
            <a:r>
              <a:rPr lang="it-IT" sz="1200" dirty="0" err="1" smtClean="0"/>
              <a:t>transport</a:t>
            </a:r>
            <a:endParaRPr lang="en-US" sz="120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2279417" y="1901516"/>
            <a:ext cx="759811" cy="481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err="1" smtClean="0"/>
              <a:t>Atoms</a:t>
            </a:r>
            <a:r>
              <a:rPr lang="it-IT" sz="1200" dirty="0" smtClean="0"/>
              <a:t>’ </a:t>
            </a:r>
          </a:p>
          <a:p>
            <a:pPr algn="ctr"/>
            <a:r>
              <a:rPr lang="it-IT" sz="1200" dirty="0" err="1" smtClean="0"/>
              <a:t>chamber</a:t>
            </a:r>
            <a:endParaRPr lang="en-US" dirty="0"/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0992"/>
            <a:ext cx="4861748" cy="2734733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5" r="12917" b="8334"/>
          <a:stretch/>
        </p:blipFill>
        <p:spPr>
          <a:xfrm>
            <a:off x="3987800" y="4118942"/>
            <a:ext cx="5156200" cy="2736784"/>
          </a:xfrm>
          <a:prstGeom prst="rect">
            <a:avLst/>
          </a:prstGeom>
        </p:spPr>
      </p:pic>
      <p:cxnSp>
        <p:nvCxnSpPr>
          <p:cNvPr id="31" name="Connettore 2 30"/>
          <p:cNvCxnSpPr/>
          <p:nvPr/>
        </p:nvCxnSpPr>
        <p:spPr>
          <a:xfrm flipH="1">
            <a:off x="1955895" y="3354469"/>
            <a:ext cx="1618576" cy="1268130"/>
          </a:xfrm>
          <a:prstGeom prst="straightConnector1">
            <a:avLst/>
          </a:prstGeom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 flipH="1">
            <a:off x="2519231" y="2838002"/>
            <a:ext cx="1929188" cy="1766053"/>
          </a:xfrm>
          <a:prstGeom prst="straightConnector1">
            <a:avLst/>
          </a:prstGeom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Connettore 2 34"/>
          <p:cNvCxnSpPr/>
          <p:nvPr/>
        </p:nvCxnSpPr>
        <p:spPr>
          <a:xfrm flipH="1">
            <a:off x="2942724" y="3194055"/>
            <a:ext cx="1961740" cy="2390279"/>
          </a:xfrm>
          <a:prstGeom prst="straightConnector1">
            <a:avLst/>
          </a:prstGeom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Connettore 2 38"/>
          <p:cNvCxnSpPr/>
          <p:nvPr/>
        </p:nvCxnSpPr>
        <p:spPr>
          <a:xfrm flipH="1">
            <a:off x="2476515" y="3700055"/>
            <a:ext cx="1872863" cy="2040189"/>
          </a:xfrm>
          <a:prstGeom prst="straightConnector1">
            <a:avLst/>
          </a:prstGeom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3591732" y="3416896"/>
            <a:ext cx="759811" cy="481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Ions’ </a:t>
            </a:r>
            <a:br>
              <a:rPr lang="it-IT" sz="1200" dirty="0" smtClean="0"/>
            </a:br>
            <a:r>
              <a:rPr lang="it-IT" sz="1200" dirty="0" err="1" smtClean="0"/>
              <a:t>chamber</a:t>
            </a:r>
            <a:endParaRPr lang="en-US" dirty="0"/>
          </a:p>
        </p:txBody>
      </p:sp>
      <p:sp>
        <p:nvSpPr>
          <p:cNvPr id="19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2769305" y="223370"/>
            <a:ext cx="5960422" cy="572953"/>
          </a:xfrm>
        </p:spPr>
        <p:txBody>
          <a:bodyPr/>
          <a:lstStyle/>
          <a:p>
            <a:r>
              <a:rPr lang="it-IT" dirty="0" smtClean="0"/>
              <a:t>State-of-the-art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6" t="22013" r="34266" b="30400"/>
          <a:stretch/>
        </p:blipFill>
        <p:spPr>
          <a:xfrm rot="8129574">
            <a:off x="5264526" y="471068"/>
            <a:ext cx="4432812" cy="4412461"/>
          </a:xfrm>
          <a:prstGeom prst="hexagon">
            <a:avLst>
              <a:gd name="adj" fmla="val 53110"/>
              <a:gd name="vf" fmla="val 115470"/>
            </a:avLst>
          </a:prstGeom>
        </p:spPr>
      </p:pic>
    </p:spTree>
    <p:extLst>
      <p:ext uri="{BB962C8B-B14F-4D97-AF65-F5344CB8AC3E}">
        <p14:creationId xmlns:p14="http://schemas.microsoft.com/office/powerpoint/2010/main" val="360507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1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60" y="1772539"/>
            <a:ext cx="4813071" cy="360697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44794" y="1772539"/>
            <a:ext cx="1119637" cy="113735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4" name="Picture 10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28580" y="6003771"/>
            <a:ext cx="756897" cy="72785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5" name="Picture 1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1218239" y="5969977"/>
            <a:ext cx="795072" cy="7954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6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lum/>
            <a:alphaModFix/>
          </a:blip>
          <a:srcRect l="23463" r="20597" b="30282"/>
          <a:stretch/>
        </p:blipFill>
        <p:spPr>
          <a:xfrm>
            <a:off x="2246073" y="6082678"/>
            <a:ext cx="1357744" cy="57004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7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3836578" y="6139207"/>
            <a:ext cx="1031728" cy="45698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CasellaDiTesto 2"/>
          <p:cNvSpPr txBox="1"/>
          <p:nvPr/>
        </p:nvSpPr>
        <p:spPr>
          <a:xfrm>
            <a:off x="886931" y="5433728"/>
            <a:ext cx="81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E.P.</a:t>
            </a:r>
            <a:endParaRPr lang="en-US" dirty="0"/>
          </a:p>
        </p:txBody>
      </p:sp>
      <p:sp>
        <p:nvSpPr>
          <p:cNvPr id="48" name="CasellaDiTesto 47"/>
          <p:cNvSpPr txBox="1"/>
          <p:nvPr/>
        </p:nvSpPr>
        <p:spPr>
          <a:xfrm>
            <a:off x="1951880" y="5433728"/>
            <a:ext cx="1458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Amelia Detti</a:t>
            </a:r>
            <a:endParaRPr lang="en-US" dirty="0"/>
          </a:p>
        </p:txBody>
      </p:sp>
      <p:sp>
        <p:nvSpPr>
          <p:cNvPr id="49" name="CasellaDiTesto 48"/>
          <p:cNvSpPr txBox="1"/>
          <p:nvPr/>
        </p:nvSpPr>
        <p:spPr>
          <a:xfrm>
            <a:off x="3410093" y="5433728"/>
            <a:ext cx="1458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Lucia Duca</a:t>
            </a:r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5658" y="1236290"/>
            <a:ext cx="1662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Federico Berto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831790" y="1236290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Carlo Sias</a:t>
            </a:r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210900" y="1235134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Massimo Inguscio</a:t>
            </a:r>
            <a:endParaRPr lang="en-US" dirty="0"/>
          </a:p>
        </p:txBody>
      </p:sp>
      <p:pic>
        <p:nvPicPr>
          <p:cNvPr id="50" name="Shape 52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5411638" y="1100704"/>
            <a:ext cx="3493284" cy="261297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1" name="Freccia a destra 50"/>
          <p:cNvSpPr/>
          <p:nvPr/>
        </p:nvSpPr>
        <p:spPr>
          <a:xfrm rot="8378097">
            <a:off x="4967356" y="3079337"/>
            <a:ext cx="558182" cy="550531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45"/>
          <a:stretch/>
        </p:blipFill>
        <p:spPr>
          <a:xfrm>
            <a:off x="5411638" y="3976430"/>
            <a:ext cx="3493284" cy="2788993"/>
          </a:xfrm>
          <a:prstGeom prst="rect">
            <a:avLst/>
          </a:prstGeom>
        </p:spPr>
      </p:pic>
      <p:sp>
        <p:nvSpPr>
          <p:cNvPr id="52" name="Freccia a destra 51"/>
          <p:cNvSpPr/>
          <p:nvPr/>
        </p:nvSpPr>
        <p:spPr>
          <a:xfrm rot="2538656">
            <a:off x="4967356" y="4314859"/>
            <a:ext cx="558182" cy="550531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2769305" y="223370"/>
            <a:ext cx="5960422" cy="572953"/>
          </a:xfrm>
        </p:spPr>
        <p:txBody>
          <a:bodyPr/>
          <a:lstStyle/>
          <a:p>
            <a:r>
              <a:rPr lang="it-IT" dirty="0" err="1"/>
              <a:t>Ba</a:t>
            </a:r>
            <a:r>
              <a:rPr lang="it-IT" baseline="30000" dirty="0"/>
              <a:t>+</a:t>
            </a:r>
            <a:r>
              <a:rPr lang="it-IT" dirty="0"/>
              <a:t> Li </a:t>
            </a:r>
            <a:r>
              <a:rPr lang="it-IT" dirty="0" err="1"/>
              <a:t>group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946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asellaDiTesto 31"/>
          <p:cNvSpPr txBox="1"/>
          <p:nvPr/>
        </p:nvSpPr>
        <p:spPr>
          <a:xfrm>
            <a:off x="1342173" y="163771"/>
            <a:ext cx="64695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4000" b="1" dirty="0" err="1" smtClean="0">
                <a:solidFill>
                  <a:schemeClr val="bg1"/>
                </a:solidFill>
              </a:rPr>
              <a:t>Thank</a:t>
            </a:r>
            <a:r>
              <a:rPr lang="it-IT" sz="4000" b="1" dirty="0" smtClean="0">
                <a:solidFill>
                  <a:schemeClr val="bg1"/>
                </a:solidFill>
              </a:rPr>
              <a:t> </a:t>
            </a:r>
            <a:r>
              <a:rPr lang="it-IT" sz="4000" b="1" dirty="0" err="1" smtClean="0">
                <a:solidFill>
                  <a:schemeClr val="bg1"/>
                </a:solidFill>
              </a:rPr>
              <a:t>you</a:t>
            </a:r>
            <a:r>
              <a:rPr lang="it-IT" sz="4000" b="1" dirty="0" smtClean="0">
                <a:solidFill>
                  <a:schemeClr val="bg1"/>
                </a:solidFill>
              </a:rPr>
              <a:t> for </a:t>
            </a:r>
            <a:r>
              <a:rPr lang="it-IT" sz="4000" b="1" dirty="0" err="1" smtClean="0">
                <a:solidFill>
                  <a:schemeClr val="bg1"/>
                </a:solidFill>
              </a:rPr>
              <a:t>your</a:t>
            </a:r>
            <a:r>
              <a:rPr lang="it-IT" sz="4000" b="1" dirty="0" smtClean="0">
                <a:solidFill>
                  <a:schemeClr val="bg1"/>
                </a:solidFill>
              </a:rPr>
              <a:t> </a:t>
            </a:r>
            <a:r>
              <a:rPr lang="it-IT" sz="4000" b="1" dirty="0" err="1" smtClean="0">
                <a:solidFill>
                  <a:schemeClr val="bg1"/>
                </a:solidFill>
              </a:rPr>
              <a:t>attention</a:t>
            </a:r>
            <a:r>
              <a:rPr lang="it-IT" sz="4000" b="1" dirty="0" smtClean="0">
                <a:solidFill>
                  <a:schemeClr val="bg1"/>
                </a:solidFill>
              </a:rPr>
              <a:t>!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33" name="Picture 1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60" y="1772539"/>
            <a:ext cx="4813071" cy="360697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44794" y="1772539"/>
            <a:ext cx="1119637" cy="113735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4" name="Picture 10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28580" y="6003771"/>
            <a:ext cx="756897" cy="72785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5" name="Picture 1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1218239" y="5969977"/>
            <a:ext cx="795072" cy="7954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6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lum/>
            <a:alphaModFix/>
          </a:blip>
          <a:srcRect l="23463" r="20597" b="30282"/>
          <a:stretch/>
        </p:blipFill>
        <p:spPr>
          <a:xfrm>
            <a:off x="2246073" y="6082678"/>
            <a:ext cx="1357744" cy="57004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7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3836578" y="6139207"/>
            <a:ext cx="1031728" cy="45698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CasellaDiTesto 2"/>
          <p:cNvSpPr txBox="1"/>
          <p:nvPr/>
        </p:nvSpPr>
        <p:spPr>
          <a:xfrm>
            <a:off x="886931" y="5433728"/>
            <a:ext cx="81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E.P.</a:t>
            </a:r>
            <a:endParaRPr lang="en-US" dirty="0"/>
          </a:p>
        </p:txBody>
      </p:sp>
      <p:sp>
        <p:nvSpPr>
          <p:cNvPr id="48" name="CasellaDiTesto 47"/>
          <p:cNvSpPr txBox="1"/>
          <p:nvPr/>
        </p:nvSpPr>
        <p:spPr>
          <a:xfrm>
            <a:off x="1951880" y="5433728"/>
            <a:ext cx="1458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Amelia Detti</a:t>
            </a:r>
            <a:endParaRPr lang="en-US" dirty="0"/>
          </a:p>
        </p:txBody>
      </p:sp>
      <p:sp>
        <p:nvSpPr>
          <p:cNvPr id="49" name="CasellaDiTesto 48"/>
          <p:cNvSpPr txBox="1"/>
          <p:nvPr/>
        </p:nvSpPr>
        <p:spPr>
          <a:xfrm>
            <a:off x="3410093" y="5433728"/>
            <a:ext cx="1458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Lucia Duca</a:t>
            </a:r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5658" y="1236290"/>
            <a:ext cx="1662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Federico Berto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831790" y="1236290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Carlo Sias</a:t>
            </a:r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210900" y="1235134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Massimo Inguscio</a:t>
            </a:r>
            <a:endParaRPr lang="en-US" dirty="0"/>
          </a:p>
        </p:txBody>
      </p:sp>
      <p:pic>
        <p:nvPicPr>
          <p:cNvPr id="50" name="Shape 52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5411638" y="1100704"/>
            <a:ext cx="3493284" cy="261297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1" name="Freccia a destra 50"/>
          <p:cNvSpPr/>
          <p:nvPr/>
        </p:nvSpPr>
        <p:spPr>
          <a:xfrm rot="8378097">
            <a:off x="4967356" y="3079337"/>
            <a:ext cx="558182" cy="550531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45"/>
          <a:stretch/>
        </p:blipFill>
        <p:spPr>
          <a:xfrm>
            <a:off x="5411638" y="3976430"/>
            <a:ext cx="3493284" cy="2788993"/>
          </a:xfrm>
          <a:prstGeom prst="rect">
            <a:avLst/>
          </a:prstGeom>
        </p:spPr>
      </p:pic>
      <p:sp>
        <p:nvSpPr>
          <p:cNvPr id="52" name="Freccia a destra 51"/>
          <p:cNvSpPr/>
          <p:nvPr/>
        </p:nvSpPr>
        <p:spPr>
          <a:xfrm rot="2538656">
            <a:off x="4967356" y="4314859"/>
            <a:ext cx="558182" cy="550531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Esplosione 2 20"/>
          <p:cNvSpPr/>
          <p:nvPr/>
        </p:nvSpPr>
        <p:spPr>
          <a:xfrm rot="507028">
            <a:off x="5012248" y="4221591"/>
            <a:ext cx="3873347" cy="2245153"/>
          </a:xfrm>
          <a:prstGeom prst="irregularSeal2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CasellaDiTesto 5"/>
          <p:cNvSpPr txBox="1"/>
          <p:nvPr/>
        </p:nvSpPr>
        <p:spPr>
          <a:xfrm rot="21248423" flipH="1">
            <a:off x="5677791" y="5040996"/>
            <a:ext cx="2300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PhD and </a:t>
            </a:r>
            <a:r>
              <a:rPr lang="it-IT" b="1" dirty="0" err="1" smtClean="0"/>
              <a:t>PostDoc</a:t>
            </a:r>
            <a:r>
              <a:rPr lang="it-IT" b="1" dirty="0" smtClean="0"/>
              <a:t> positions </a:t>
            </a:r>
            <a:r>
              <a:rPr lang="en-US" b="1" dirty="0" smtClean="0"/>
              <a:t>available</a:t>
            </a:r>
            <a:r>
              <a:rPr lang="it-IT" b="1" dirty="0" smtClean="0"/>
              <a:t>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298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8"/>
          <p:cNvSpPr txBox="1"/>
          <p:nvPr/>
        </p:nvSpPr>
        <p:spPr>
          <a:xfrm>
            <a:off x="6047029" y="1955763"/>
            <a:ext cx="288000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Macroscopic </a:t>
            </a:r>
            <a:r>
              <a:rPr lang="en-GB" dirty="0">
                <a:solidFill>
                  <a:schemeClr val="tx1"/>
                </a:solidFill>
              </a:rPr>
              <a:t>quantum system at </a:t>
            </a:r>
            <a:r>
              <a:rPr lang="en-GB" dirty="0" err="1">
                <a:solidFill>
                  <a:schemeClr val="tx1"/>
                </a:solidFill>
              </a:rPr>
              <a:t>nK</a:t>
            </a:r>
            <a:r>
              <a:rPr lang="en-GB" dirty="0">
                <a:solidFill>
                  <a:schemeClr val="tx1"/>
                </a:solidFill>
              </a:rPr>
              <a:t> temperature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Collective </a:t>
            </a:r>
            <a:r>
              <a:rPr lang="en-GB" dirty="0">
                <a:solidFill>
                  <a:schemeClr val="tx1"/>
                </a:solidFill>
              </a:rPr>
              <a:t>quantum states of 10</a:t>
            </a:r>
            <a:r>
              <a:rPr lang="en-GB" baseline="30000" dirty="0">
                <a:solidFill>
                  <a:schemeClr val="tx1"/>
                </a:solidFill>
              </a:rPr>
              <a:t>6</a:t>
            </a:r>
            <a:r>
              <a:rPr lang="en-GB" dirty="0">
                <a:solidFill>
                  <a:schemeClr val="tx1"/>
                </a:solidFill>
              </a:rPr>
              <a:t> particles</a:t>
            </a:r>
          </a:p>
        </p:txBody>
      </p:sp>
      <p:sp>
        <p:nvSpPr>
          <p:cNvPr id="32" name="TextBox 10"/>
          <p:cNvSpPr txBox="1"/>
          <p:nvPr/>
        </p:nvSpPr>
        <p:spPr>
          <a:xfrm>
            <a:off x="164482" y="1955763"/>
            <a:ext cx="2880000" cy="1281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525" b="1" dirty="0">
              <a:solidFill>
                <a:srgbClr val="000099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Single particle detection and manipulation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Long </a:t>
            </a:r>
            <a:r>
              <a:rPr lang="en-GB" dirty="0">
                <a:solidFill>
                  <a:schemeClr val="tx1"/>
                </a:solidFill>
              </a:rPr>
              <a:t>coherence times 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( secs. )</a:t>
            </a:r>
          </a:p>
        </p:txBody>
      </p:sp>
      <p:grpSp>
        <p:nvGrpSpPr>
          <p:cNvPr id="7" name="Gruppo 6"/>
          <p:cNvGrpSpPr/>
          <p:nvPr/>
        </p:nvGrpSpPr>
        <p:grpSpPr>
          <a:xfrm>
            <a:off x="415479" y="4783855"/>
            <a:ext cx="2030678" cy="1754563"/>
            <a:chOff x="513130" y="4438582"/>
            <a:chExt cx="2030678" cy="1754563"/>
          </a:xfrm>
        </p:grpSpPr>
        <p:pic>
          <p:nvPicPr>
            <p:cNvPr id="30" name="Picture 4" descr="ioncrystal2_large.jpg"/>
            <p:cNvPicPr>
              <a:picLocks noChangeAspect="1"/>
            </p:cNvPicPr>
            <p:nvPr/>
          </p:nvPicPr>
          <p:blipFill>
            <a:blip r:embed="rId3" cstate="print"/>
            <a:srcRect l="28391" r="42445"/>
            <a:stretch>
              <a:fillRect/>
            </a:stretch>
          </p:blipFill>
          <p:spPr bwMode="auto">
            <a:xfrm>
              <a:off x="513130" y="4438582"/>
              <a:ext cx="2030678" cy="1492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CasellaDiTesto 39"/>
            <p:cNvSpPr txBox="1"/>
            <p:nvPr/>
          </p:nvSpPr>
          <p:spPr>
            <a:xfrm>
              <a:off x="590551" y="5931535"/>
              <a:ext cx="18758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Cambridge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sp>
        <p:nvSpPr>
          <p:cNvPr id="42" name="CasellaDiTesto 41"/>
          <p:cNvSpPr txBox="1"/>
          <p:nvPr/>
        </p:nvSpPr>
        <p:spPr>
          <a:xfrm>
            <a:off x="-115715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Ions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5701466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Atoms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64483" y="3371513"/>
            <a:ext cx="288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/>
              <a:t>Trapping </a:t>
            </a:r>
            <a:r>
              <a:rPr lang="en-GB" b="1" dirty="0" smtClean="0"/>
              <a:t>systems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Paul trap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Penning trap</a:t>
            </a:r>
          </a:p>
          <a:p>
            <a:endParaRPr lang="en-US" dirty="0"/>
          </a:p>
        </p:txBody>
      </p:sp>
      <p:grpSp>
        <p:nvGrpSpPr>
          <p:cNvPr id="24" name="Gruppo 23"/>
          <p:cNvGrpSpPr/>
          <p:nvPr/>
        </p:nvGrpSpPr>
        <p:grpSpPr>
          <a:xfrm>
            <a:off x="6379404" y="3170348"/>
            <a:ext cx="2547625" cy="2246776"/>
            <a:chOff x="6311868" y="4522356"/>
            <a:chExt cx="2350323" cy="2246776"/>
          </a:xfrm>
        </p:grpSpPr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699" y="4522356"/>
              <a:ext cx="2084661" cy="1985166"/>
            </a:xfrm>
            <a:prstGeom prst="rect">
              <a:avLst/>
            </a:prstGeom>
          </p:spPr>
        </p:pic>
        <p:sp>
          <p:nvSpPr>
            <p:cNvPr id="27" name="CasellaDiTesto 26"/>
            <p:cNvSpPr txBox="1"/>
            <p:nvPr/>
          </p:nvSpPr>
          <p:spPr>
            <a:xfrm>
              <a:off x="6311868" y="6507522"/>
              <a:ext cx="23503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</a:t>
              </a:r>
              <a:r>
                <a:rPr lang="it-IT" sz="1100" dirty="0" err="1" smtClean="0"/>
                <a:t>Australian</a:t>
              </a:r>
              <a:r>
                <a:rPr lang="it-IT" sz="1100" dirty="0" smtClean="0"/>
                <a:t> National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sp>
        <p:nvSpPr>
          <p:cNvPr id="33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2769305" y="223370"/>
            <a:ext cx="5960422" cy="572953"/>
          </a:xfrm>
        </p:spPr>
        <p:txBody>
          <a:bodyPr/>
          <a:lstStyle/>
          <a:p>
            <a:r>
              <a:rPr lang="it-IT" dirty="0" smtClean="0"/>
              <a:t>Ions &amp; </a:t>
            </a:r>
            <a:r>
              <a:rPr lang="it-IT" dirty="0" err="1" smtClean="0"/>
              <a:t>Atoms</a:t>
            </a:r>
            <a:endParaRPr lang="it-IT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0" y="566935"/>
            <a:ext cx="353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Atoms</a:t>
            </a:r>
            <a:r>
              <a:rPr lang="it-IT" dirty="0" smtClean="0">
                <a:solidFill>
                  <a:schemeClr val="bg1"/>
                </a:solidFill>
              </a:rPr>
              <a:t> and ions </a:t>
            </a:r>
            <a:r>
              <a:rPr lang="it-IT" dirty="0" err="1" smtClean="0">
                <a:solidFill>
                  <a:schemeClr val="bg1"/>
                </a:solidFill>
              </a:rPr>
              <a:t>as</a:t>
            </a:r>
            <a:r>
              <a:rPr lang="it-IT" dirty="0" smtClean="0">
                <a:solidFill>
                  <a:schemeClr val="bg1"/>
                </a:solidFill>
              </a:rPr>
              <a:t> separate </a:t>
            </a:r>
            <a:r>
              <a:rPr lang="it-IT" dirty="0" err="1" smtClean="0">
                <a:solidFill>
                  <a:schemeClr val="bg1"/>
                </a:solidFill>
              </a:rPr>
              <a:t>systems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25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8"/>
          <p:cNvSpPr txBox="1"/>
          <p:nvPr/>
        </p:nvSpPr>
        <p:spPr>
          <a:xfrm>
            <a:off x="6047029" y="1955763"/>
            <a:ext cx="288000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Macroscopic </a:t>
            </a:r>
            <a:r>
              <a:rPr lang="en-GB" dirty="0">
                <a:solidFill>
                  <a:schemeClr val="tx1"/>
                </a:solidFill>
              </a:rPr>
              <a:t>quantum system at </a:t>
            </a:r>
            <a:r>
              <a:rPr lang="en-GB" dirty="0" err="1">
                <a:solidFill>
                  <a:schemeClr val="tx1"/>
                </a:solidFill>
              </a:rPr>
              <a:t>nK</a:t>
            </a:r>
            <a:r>
              <a:rPr lang="en-GB" dirty="0">
                <a:solidFill>
                  <a:schemeClr val="tx1"/>
                </a:solidFill>
              </a:rPr>
              <a:t> temperature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Collective </a:t>
            </a:r>
            <a:r>
              <a:rPr lang="en-GB" dirty="0">
                <a:solidFill>
                  <a:schemeClr val="tx1"/>
                </a:solidFill>
              </a:rPr>
              <a:t>quantum states of 10</a:t>
            </a:r>
            <a:r>
              <a:rPr lang="en-GB" baseline="30000" dirty="0">
                <a:solidFill>
                  <a:schemeClr val="tx1"/>
                </a:solidFill>
              </a:rPr>
              <a:t>6</a:t>
            </a:r>
            <a:r>
              <a:rPr lang="en-GB" dirty="0">
                <a:solidFill>
                  <a:schemeClr val="tx1"/>
                </a:solidFill>
              </a:rPr>
              <a:t> particles</a:t>
            </a:r>
          </a:p>
        </p:txBody>
      </p:sp>
      <p:sp>
        <p:nvSpPr>
          <p:cNvPr id="32" name="TextBox 10"/>
          <p:cNvSpPr txBox="1"/>
          <p:nvPr/>
        </p:nvSpPr>
        <p:spPr>
          <a:xfrm>
            <a:off x="164482" y="1955763"/>
            <a:ext cx="2880000" cy="1281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525" b="1" dirty="0">
              <a:solidFill>
                <a:srgbClr val="000099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Single particle detection and manipulation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Long </a:t>
            </a:r>
            <a:r>
              <a:rPr lang="en-GB" dirty="0">
                <a:solidFill>
                  <a:schemeClr val="tx1"/>
                </a:solidFill>
              </a:rPr>
              <a:t>coherence times 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( secs. )</a:t>
            </a:r>
          </a:p>
        </p:txBody>
      </p:sp>
      <p:grpSp>
        <p:nvGrpSpPr>
          <p:cNvPr id="7" name="Gruppo 6"/>
          <p:cNvGrpSpPr/>
          <p:nvPr/>
        </p:nvGrpSpPr>
        <p:grpSpPr>
          <a:xfrm>
            <a:off x="415479" y="4783855"/>
            <a:ext cx="2030678" cy="1754563"/>
            <a:chOff x="513130" y="4438582"/>
            <a:chExt cx="2030678" cy="1754563"/>
          </a:xfrm>
        </p:grpSpPr>
        <p:pic>
          <p:nvPicPr>
            <p:cNvPr id="30" name="Picture 4" descr="ioncrystal2_large.jpg"/>
            <p:cNvPicPr>
              <a:picLocks noChangeAspect="1"/>
            </p:cNvPicPr>
            <p:nvPr/>
          </p:nvPicPr>
          <p:blipFill>
            <a:blip r:embed="rId3" cstate="print"/>
            <a:srcRect l="28391" r="42445"/>
            <a:stretch>
              <a:fillRect/>
            </a:stretch>
          </p:blipFill>
          <p:spPr bwMode="auto">
            <a:xfrm>
              <a:off x="513130" y="4438582"/>
              <a:ext cx="2030678" cy="1492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CasellaDiTesto 39"/>
            <p:cNvSpPr txBox="1"/>
            <p:nvPr/>
          </p:nvSpPr>
          <p:spPr>
            <a:xfrm>
              <a:off x="590551" y="5931535"/>
              <a:ext cx="18758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Cambridge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sp>
        <p:nvSpPr>
          <p:cNvPr id="42" name="CasellaDiTesto 41"/>
          <p:cNvSpPr txBox="1"/>
          <p:nvPr/>
        </p:nvSpPr>
        <p:spPr>
          <a:xfrm>
            <a:off x="-115715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Ions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5701466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Atoms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64483" y="3371513"/>
            <a:ext cx="2880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/>
              <a:t>Trapping </a:t>
            </a:r>
            <a:r>
              <a:rPr lang="en-GB" b="1" dirty="0" smtClean="0"/>
              <a:t>systems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Paul trap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Penning trap</a:t>
            </a:r>
          </a:p>
          <a:p>
            <a:endParaRPr lang="en-US" dirty="0"/>
          </a:p>
        </p:txBody>
      </p:sp>
      <p:grpSp>
        <p:nvGrpSpPr>
          <p:cNvPr id="24" name="Gruppo 23"/>
          <p:cNvGrpSpPr/>
          <p:nvPr/>
        </p:nvGrpSpPr>
        <p:grpSpPr>
          <a:xfrm>
            <a:off x="6379404" y="3170348"/>
            <a:ext cx="2547625" cy="2246776"/>
            <a:chOff x="6311868" y="4522356"/>
            <a:chExt cx="2350323" cy="2246776"/>
          </a:xfrm>
        </p:grpSpPr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699" y="4522356"/>
              <a:ext cx="2084661" cy="1985166"/>
            </a:xfrm>
            <a:prstGeom prst="rect">
              <a:avLst/>
            </a:prstGeom>
          </p:spPr>
        </p:pic>
        <p:sp>
          <p:nvSpPr>
            <p:cNvPr id="27" name="CasellaDiTesto 26"/>
            <p:cNvSpPr txBox="1"/>
            <p:nvPr/>
          </p:nvSpPr>
          <p:spPr>
            <a:xfrm>
              <a:off x="6311868" y="6507522"/>
              <a:ext cx="23503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</a:t>
              </a:r>
              <a:r>
                <a:rPr lang="it-IT" sz="1100" dirty="0" err="1" smtClean="0"/>
                <a:t>Australian</a:t>
              </a:r>
              <a:r>
                <a:rPr lang="it-IT" sz="1100" dirty="0" smtClean="0"/>
                <a:t> National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sp>
        <p:nvSpPr>
          <p:cNvPr id="15" name="CasellaDiTesto 14"/>
          <p:cNvSpPr txBox="1"/>
          <p:nvPr/>
        </p:nvSpPr>
        <p:spPr>
          <a:xfrm>
            <a:off x="0" y="566935"/>
            <a:ext cx="353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Atoms</a:t>
            </a:r>
            <a:r>
              <a:rPr lang="it-IT" dirty="0" smtClean="0">
                <a:solidFill>
                  <a:schemeClr val="bg1"/>
                </a:solidFill>
              </a:rPr>
              <a:t> and ions </a:t>
            </a:r>
            <a:r>
              <a:rPr lang="it-IT" dirty="0" err="1" smtClean="0">
                <a:solidFill>
                  <a:schemeClr val="bg1"/>
                </a:solidFill>
              </a:rPr>
              <a:t>as</a:t>
            </a:r>
            <a:r>
              <a:rPr lang="it-IT" dirty="0" smtClean="0">
                <a:solidFill>
                  <a:schemeClr val="bg1"/>
                </a:solidFill>
              </a:rPr>
              <a:t> separate </a:t>
            </a:r>
            <a:r>
              <a:rPr lang="it-IT" dirty="0" err="1" smtClean="0">
                <a:solidFill>
                  <a:schemeClr val="bg1"/>
                </a:solidFill>
              </a:rPr>
              <a:t>systems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2769305" y="223370"/>
            <a:ext cx="5960422" cy="572953"/>
          </a:xfrm>
        </p:spPr>
        <p:txBody>
          <a:bodyPr/>
          <a:lstStyle/>
          <a:p>
            <a:r>
              <a:rPr lang="it-IT" dirty="0" smtClean="0"/>
              <a:t>Ions &amp; </a:t>
            </a:r>
            <a:r>
              <a:rPr lang="it-IT" dirty="0" err="1" smtClean="0"/>
              <a:t>Atoms</a:t>
            </a:r>
            <a:endParaRPr lang="it-IT" dirty="0"/>
          </a:p>
        </p:txBody>
      </p:sp>
      <p:sp>
        <p:nvSpPr>
          <p:cNvPr id="16" name="Ovale 15"/>
          <p:cNvSpPr/>
          <p:nvPr/>
        </p:nvSpPr>
        <p:spPr>
          <a:xfrm>
            <a:off x="156252" y="3644415"/>
            <a:ext cx="1424480" cy="369214"/>
          </a:xfrm>
          <a:prstGeom prst="ellipse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6549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2769305" y="223370"/>
            <a:ext cx="5960422" cy="572953"/>
          </a:xfrm>
        </p:spPr>
        <p:txBody>
          <a:bodyPr/>
          <a:lstStyle/>
          <a:p>
            <a:r>
              <a:rPr lang="it-IT" dirty="0" err="1" smtClean="0"/>
              <a:t>Ion</a:t>
            </a:r>
            <a:r>
              <a:rPr lang="it-IT" dirty="0" smtClean="0"/>
              <a:t> </a:t>
            </a:r>
            <a:r>
              <a:rPr lang="it-IT" dirty="0" err="1" smtClean="0"/>
              <a:t>trapping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0" y="566935"/>
            <a:ext cx="1021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Paul </a:t>
            </a:r>
            <a:r>
              <a:rPr lang="it-IT" dirty="0" err="1" smtClean="0">
                <a:solidFill>
                  <a:schemeClr val="bg1"/>
                </a:solidFill>
              </a:rPr>
              <a:t>trap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382239" y="1448077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/>
              <a:t>Dynamic</a:t>
            </a:r>
            <a:r>
              <a:rPr lang="it-IT" dirty="0" smtClean="0"/>
              <a:t> </a:t>
            </a:r>
            <a:r>
              <a:rPr lang="it-IT" dirty="0" err="1" smtClean="0"/>
              <a:t>electric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err="1" smtClean="0"/>
              <a:t>potential</a:t>
            </a:r>
            <a:r>
              <a:rPr lang="it-IT" dirty="0" smtClean="0"/>
              <a:t> (RF)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107709" y="1448077"/>
            <a:ext cx="1483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/>
              <a:t>Static</a:t>
            </a:r>
            <a:r>
              <a:rPr lang="it-IT" dirty="0" smtClean="0"/>
              <a:t> </a:t>
            </a:r>
            <a:r>
              <a:rPr lang="it-IT" dirty="0" err="1" smtClean="0"/>
              <a:t>electric</a:t>
            </a:r>
            <a:endParaRPr lang="it-IT" dirty="0" smtClean="0"/>
          </a:p>
          <a:p>
            <a:pPr algn="ctr"/>
            <a:r>
              <a:rPr lang="it-IT" dirty="0" err="1"/>
              <a:t>p</a:t>
            </a:r>
            <a:r>
              <a:rPr lang="it-IT" dirty="0" err="1" smtClean="0"/>
              <a:t>otential</a:t>
            </a:r>
            <a:r>
              <a:rPr lang="it-IT" dirty="0" smtClean="0"/>
              <a:t> (DC)</a:t>
            </a:r>
            <a:endParaRPr lang="en-US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4283417" y="1274662"/>
            <a:ext cx="61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smtClean="0">
                <a:solidFill>
                  <a:srgbClr val="134263"/>
                </a:solidFill>
              </a:rPr>
              <a:t>+</a:t>
            </a:r>
            <a:endParaRPr lang="en-US" sz="5400" b="1" dirty="0">
              <a:solidFill>
                <a:srgbClr val="13426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267854" y="2320210"/>
                <a:ext cx="8751817" cy="2524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Motion (Mathieu) </a:t>
                </a:r>
                <a:r>
                  <a:rPr lang="it-IT" dirty="0" err="1" smtClean="0"/>
                  <a:t>equations</a:t>
                </a:r>
                <a:r>
                  <a:rPr lang="it-IT" dirty="0" smtClean="0"/>
                  <a:t>: 	</a:t>
                </a:r>
              </a:p>
              <a:p>
                <a:endParaRPr lang="it-IT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⃗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</m:acc>
                      <m:r>
                        <a:rPr lang="it-IT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acc>
                            <m:accPr>
                              <m:chr m:val="⃗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func>
                            <m:func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</m:d>
                            </m:e>
                          </m:func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dirty="0" smtClean="0"/>
              </a:p>
              <a:p>
                <a:endParaRPr lang="it-IT" dirty="0" smtClean="0"/>
              </a:p>
              <a:p>
                <a:r>
                  <a:rPr lang="it-IT" dirty="0" smtClean="0"/>
                  <a:t>With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it-IT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i="1"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| 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𝐷𝐶</m:t>
                            </m:r>
                          </m:sub>
                        </m:sSub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𝐷𝐶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𝐷𝐶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it-IT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| 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</m:sSub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  and</a:t>
                </a:r>
                <a:endParaRPr lang="en-US" dirty="0"/>
              </a:p>
              <a:p>
                <a:endParaRPr lang="en-US" dirty="0"/>
              </a:p>
              <a:p>
                <a:r>
                  <a:rPr lang="it-IT" dirty="0" err="1" smtClean="0"/>
                  <a:t>where</a:t>
                </a:r>
                <a:r>
                  <a:rPr lang="it-IT" dirty="0" smtClean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 =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 = 0</m:t>
                    </m:r>
                  </m:oMath>
                </a14:m>
                <a:r>
                  <a:rPr lang="en-US" dirty="0" smtClean="0"/>
                  <a:t>  (Laplace)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854" y="2320210"/>
                <a:ext cx="8751817" cy="2524089"/>
              </a:xfrm>
              <a:prstGeom prst="rect">
                <a:avLst/>
              </a:prstGeom>
              <a:blipFill>
                <a:blip r:embed="rId3"/>
                <a:stretch>
                  <a:fillRect l="-627" t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7368704" y="3364998"/>
                <a:ext cx="1311834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704" y="3364998"/>
                <a:ext cx="1311834" cy="6109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290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2769305" y="223370"/>
            <a:ext cx="5960422" cy="572953"/>
          </a:xfrm>
        </p:spPr>
        <p:txBody>
          <a:bodyPr/>
          <a:lstStyle/>
          <a:p>
            <a:r>
              <a:rPr lang="it-IT" dirty="0" err="1" smtClean="0"/>
              <a:t>Ion</a:t>
            </a:r>
            <a:r>
              <a:rPr lang="it-IT" dirty="0" smtClean="0"/>
              <a:t> </a:t>
            </a:r>
            <a:r>
              <a:rPr lang="it-IT" dirty="0" err="1" smtClean="0"/>
              <a:t>trapping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0" y="566935"/>
            <a:ext cx="1021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Paul </a:t>
            </a:r>
            <a:r>
              <a:rPr lang="it-IT" dirty="0" err="1" smtClean="0">
                <a:solidFill>
                  <a:schemeClr val="bg1"/>
                </a:solidFill>
              </a:rPr>
              <a:t>trap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382239" y="1448077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/>
              <a:t>Dynamic</a:t>
            </a:r>
            <a:r>
              <a:rPr lang="it-IT" dirty="0" smtClean="0"/>
              <a:t> </a:t>
            </a:r>
            <a:r>
              <a:rPr lang="it-IT" dirty="0" err="1" smtClean="0"/>
              <a:t>electric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err="1" smtClean="0"/>
              <a:t>potential</a:t>
            </a:r>
            <a:r>
              <a:rPr lang="it-IT" dirty="0" smtClean="0"/>
              <a:t> (RF)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107709" y="1448077"/>
            <a:ext cx="1483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/>
              <a:t>Static</a:t>
            </a:r>
            <a:r>
              <a:rPr lang="it-IT" dirty="0" smtClean="0"/>
              <a:t> </a:t>
            </a:r>
            <a:r>
              <a:rPr lang="it-IT" dirty="0" err="1" smtClean="0"/>
              <a:t>electric</a:t>
            </a:r>
            <a:endParaRPr lang="it-IT" dirty="0" smtClean="0"/>
          </a:p>
          <a:p>
            <a:pPr algn="ctr"/>
            <a:r>
              <a:rPr lang="it-IT" dirty="0" err="1"/>
              <a:t>p</a:t>
            </a:r>
            <a:r>
              <a:rPr lang="it-IT" dirty="0" err="1" smtClean="0"/>
              <a:t>otential</a:t>
            </a:r>
            <a:r>
              <a:rPr lang="it-IT" dirty="0" smtClean="0"/>
              <a:t> (DC)</a:t>
            </a:r>
            <a:endParaRPr lang="en-US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4283417" y="1274662"/>
            <a:ext cx="61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smtClean="0">
                <a:solidFill>
                  <a:srgbClr val="134263"/>
                </a:solidFill>
              </a:rPr>
              <a:t>+</a:t>
            </a:r>
            <a:endParaRPr lang="en-US" sz="5400" b="1" dirty="0">
              <a:solidFill>
                <a:srgbClr val="13426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267854" y="2320210"/>
                <a:ext cx="8751817" cy="2524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Motion (Mathieu) </a:t>
                </a:r>
                <a:r>
                  <a:rPr lang="it-IT" dirty="0" err="1" smtClean="0"/>
                  <a:t>equations</a:t>
                </a:r>
                <a:r>
                  <a:rPr lang="it-IT" dirty="0" smtClean="0"/>
                  <a:t>: 	</a:t>
                </a:r>
              </a:p>
              <a:p>
                <a:endParaRPr lang="it-IT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⃗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</m:acc>
                      <m:r>
                        <a:rPr lang="it-IT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+2</m:t>
                          </m:r>
                          <m:acc>
                            <m:accPr>
                              <m:chr m:val="⃗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func>
                            <m:func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</m:d>
                            </m:e>
                          </m:func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dirty="0" smtClean="0"/>
              </a:p>
              <a:p>
                <a:endParaRPr lang="it-IT" dirty="0" smtClean="0"/>
              </a:p>
              <a:p>
                <a:r>
                  <a:rPr lang="it-IT" dirty="0" smtClean="0"/>
                  <a:t>With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it-IT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i="1"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| 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𝐷𝐶</m:t>
                            </m:r>
                          </m:sub>
                        </m:sSub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𝐷𝐶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𝐷𝐶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it-IT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| 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</m:sSub>
                      </m:num>
                      <m:den>
                        <m:r>
                          <a:rPr lang="it-IT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  and</a:t>
                </a:r>
                <a:endParaRPr lang="en-US" dirty="0"/>
              </a:p>
              <a:p>
                <a:endParaRPr lang="en-US" dirty="0"/>
              </a:p>
              <a:p>
                <a:r>
                  <a:rPr lang="it-IT" dirty="0" err="1" smtClean="0"/>
                  <a:t>where</a:t>
                </a:r>
                <a:r>
                  <a:rPr lang="it-IT" dirty="0" smtClean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 =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 = 0</m:t>
                    </m:r>
                  </m:oMath>
                </a14:m>
                <a:r>
                  <a:rPr lang="en-US" dirty="0" smtClean="0"/>
                  <a:t>  (Laplace)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854" y="2320210"/>
                <a:ext cx="8751817" cy="2524089"/>
              </a:xfrm>
              <a:prstGeom prst="rect">
                <a:avLst/>
              </a:prstGeom>
              <a:blipFill>
                <a:blip r:embed="rId3"/>
                <a:stretch>
                  <a:fillRect l="-627" t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4176320" y="5489361"/>
                <a:ext cx="4679743" cy="4898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it-IT" b="0" i="1" smtClean="0">
                              <a:solidFill>
                                <a:srgbClr val="13426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134263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134263"/>
                              </a:solidFill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lang="it-IT" b="0" i="1" smtClean="0">
                              <a:solidFill>
                                <a:srgbClr val="134263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func>
                        <m:funcPr>
                          <m:ctrlPr>
                            <a:rPr lang="it-IT" b="0" i="1" smtClean="0">
                              <a:solidFill>
                                <a:srgbClr val="134263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solidFill>
                                <a:srgbClr val="134263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it-IT" b="0" i="1" smtClean="0">
                                  <a:solidFill>
                                    <a:srgbClr val="13426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b="0" i="1" smtClean="0">
                                      <a:solidFill>
                                        <a:srgbClr val="13426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solidFill>
                                        <a:srgbClr val="13426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solidFill>
                                        <a:srgbClr val="13426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solidFill>
                                    <a:srgbClr val="13426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solidFill>
                                    <a:srgbClr val="13426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b="0" i="1" smtClean="0">
                                  <a:solidFill>
                                    <a:srgbClr val="13426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solidFill>
                                        <a:srgbClr val="13426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solidFill>
                                        <a:srgbClr val="13426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solidFill>
                                        <a:srgbClr val="13426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1+ </m:t>
                          </m:r>
                          <m:f>
                            <m:fPr>
                              <m:ctrlPr>
                                <a:rPr lang="it-IT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it-IT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320" y="5489361"/>
                <a:ext cx="4679743" cy="4898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Immagin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35" y="4553784"/>
            <a:ext cx="3186547" cy="2304216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119959" y="4966517"/>
            <a:ext cx="4631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Motion </a:t>
            </a:r>
            <a:r>
              <a:rPr lang="it-IT" dirty="0" err="1" smtClean="0"/>
              <a:t>equations</a:t>
            </a:r>
            <a:r>
              <a:rPr lang="it-IT" dirty="0" smtClean="0"/>
              <a:t>’ </a:t>
            </a:r>
            <a:r>
              <a:rPr lang="it-IT" dirty="0" err="1" smtClean="0"/>
              <a:t>solutions</a:t>
            </a:r>
            <a:r>
              <a:rPr lang="it-IT" dirty="0" smtClean="0"/>
              <a:t> (</a:t>
            </a:r>
            <a:r>
              <a:rPr lang="it-IT" dirty="0" err="1" smtClean="0"/>
              <a:t>adiabatic</a:t>
            </a:r>
            <a:r>
              <a:rPr lang="it-IT" dirty="0" smtClean="0"/>
              <a:t> </a:t>
            </a:r>
            <a:r>
              <a:rPr lang="it-IT" dirty="0" err="1" smtClean="0"/>
              <a:t>approx</a:t>
            </a:r>
            <a:r>
              <a:rPr lang="it-IT" dirty="0" smtClean="0"/>
              <a:t>):</a:t>
            </a:r>
            <a:endParaRPr lang="en-US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7265949" y="6132687"/>
            <a:ext cx="1485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Micromotion</a:t>
            </a:r>
            <a:r>
              <a:rPr lang="it-IT" dirty="0" smtClean="0">
                <a:solidFill>
                  <a:srgbClr val="FF0000"/>
                </a:solidFill>
              </a:rPr>
              <a:t>!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3217640" y="6049925"/>
                <a:ext cx="1496692" cy="6365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num>
                        <m:den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640" y="6049925"/>
                <a:ext cx="1496692" cy="63652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7368704" y="3364998"/>
                <a:ext cx="1311834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704" y="3364998"/>
                <a:ext cx="1311834" cy="6109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/>
          <p:cNvSpPr txBox="1"/>
          <p:nvPr/>
        </p:nvSpPr>
        <p:spPr>
          <a:xfrm>
            <a:off x="5048589" y="6132429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134263"/>
                </a:solidFill>
              </a:rPr>
              <a:t>Secular</a:t>
            </a:r>
            <a:r>
              <a:rPr lang="it-IT" dirty="0" smtClean="0">
                <a:solidFill>
                  <a:srgbClr val="134263"/>
                </a:solidFill>
              </a:rPr>
              <a:t> </a:t>
            </a:r>
            <a:r>
              <a:rPr lang="it-IT" dirty="0" err="1" smtClean="0">
                <a:solidFill>
                  <a:srgbClr val="134263"/>
                </a:solidFill>
              </a:rPr>
              <a:t>motion</a:t>
            </a:r>
            <a:endParaRPr lang="en-US" dirty="0">
              <a:solidFill>
                <a:srgbClr val="1342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79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8"/>
          <p:cNvSpPr txBox="1"/>
          <p:nvPr/>
        </p:nvSpPr>
        <p:spPr>
          <a:xfrm>
            <a:off x="6047029" y="1955763"/>
            <a:ext cx="288000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Macroscopic </a:t>
            </a:r>
            <a:r>
              <a:rPr lang="en-GB" dirty="0">
                <a:solidFill>
                  <a:schemeClr val="tx1"/>
                </a:solidFill>
              </a:rPr>
              <a:t>quantum system at </a:t>
            </a:r>
            <a:r>
              <a:rPr lang="en-GB" dirty="0" err="1">
                <a:solidFill>
                  <a:schemeClr val="tx1"/>
                </a:solidFill>
              </a:rPr>
              <a:t>nK</a:t>
            </a:r>
            <a:r>
              <a:rPr lang="en-GB" dirty="0">
                <a:solidFill>
                  <a:schemeClr val="tx1"/>
                </a:solidFill>
              </a:rPr>
              <a:t> temperature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</a:rPr>
              <a:t> Collective quantum states of 10</a:t>
            </a:r>
            <a:r>
              <a:rPr lang="en-GB" baseline="30000" dirty="0">
                <a:solidFill>
                  <a:schemeClr val="tx1"/>
                </a:solidFill>
              </a:rPr>
              <a:t>6</a:t>
            </a:r>
            <a:r>
              <a:rPr lang="en-GB" dirty="0">
                <a:solidFill>
                  <a:schemeClr val="tx1"/>
                </a:solidFill>
              </a:rPr>
              <a:t> particles</a:t>
            </a:r>
          </a:p>
        </p:txBody>
      </p:sp>
      <p:sp>
        <p:nvSpPr>
          <p:cNvPr id="32" name="TextBox 10"/>
          <p:cNvSpPr txBox="1"/>
          <p:nvPr/>
        </p:nvSpPr>
        <p:spPr>
          <a:xfrm>
            <a:off x="164482" y="1955763"/>
            <a:ext cx="2880000" cy="1281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525" b="1" dirty="0">
              <a:solidFill>
                <a:srgbClr val="000099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Single particle detection and manipulation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Long </a:t>
            </a:r>
            <a:r>
              <a:rPr lang="en-GB" dirty="0">
                <a:solidFill>
                  <a:schemeClr val="tx1"/>
                </a:solidFill>
              </a:rPr>
              <a:t>coherence times 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( secs. )</a:t>
            </a:r>
          </a:p>
        </p:txBody>
      </p:sp>
      <p:grpSp>
        <p:nvGrpSpPr>
          <p:cNvPr id="7" name="Gruppo 6"/>
          <p:cNvGrpSpPr/>
          <p:nvPr/>
        </p:nvGrpSpPr>
        <p:grpSpPr>
          <a:xfrm>
            <a:off x="415479" y="4783855"/>
            <a:ext cx="2030678" cy="1754563"/>
            <a:chOff x="513130" y="4438582"/>
            <a:chExt cx="2030678" cy="1754563"/>
          </a:xfrm>
        </p:grpSpPr>
        <p:pic>
          <p:nvPicPr>
            <p:cNvPr id="30" name="Picture 4" descr="ioncrystal2_large.jpg"/>
            <p:cNvPicPr>
              <a:picLocks noChangeAspect="1"/>
            </p:cNvPicPr>
            <p:nvPr/>
          </p:nvPicPr>
          <p:blipFill>
            <a:blip r:embed="rId3" cstate="print"/>
            <a:srcRect l="28391" r="42445"/>
            <a:stretch>
              <a:fillRect/>
            </a:stretch>
          </p:blipFill>
          <p:spPr bwMode="auto">
            <a:xfrm>
              <a:off x="513130" y="4438582"/>
              <a:ext cx="2030678" cy="1492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CasellaDiTesto 39"/>
            <p:cNvSpPr txBox="1"/>
            <p:nvPr/>
          </p:nvSpPr>
          <p:spPr>
            <a:xfrm>
              <a:off x="590551" y="5931535"/>
              <a:ext cx="18758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Cambridge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sp>
        <p:nvSpPr>
          <p:cNvPr id="42" name="CasellaDiTesto 41"/>
          <p:cNvSpPr txBox="1"/>
          <p:nvPr/>
        </p:nvSpPr>
        <p:spPr>
          <a:xfrm>
            <a:off x="-115715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Ions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5701466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Atoms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64483" y="3371513"/>
            <a:ext cx="288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/>
              <a:t>Trapping </a:t>
            </a:r>
            <a:r>
              <a:rPr lang="en-GB" b="1" dirty="0" smtClean="0"/>
              <a:t>systems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Paul trap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Penning trap</a:t>
            </a:r>
          </a:p>
          <a:p>
            <a:endParaRPr lang="en-US" dirty="0"/>
          </a:p>
        </p:txBody>
      </p:sp>
      <p:grpSp>
        <p:nvGrpSpPr>
          <p:cNvPr id="24" name="Gruppo 23"/>
          <p:cNvGrpSpPr/>
          <p:nvPr/>
        </p:nvGrpSpPr>
        <p:grpSpPr>
          <a:xfrm>
            <a:off x="6379404" y="3170348"/>
            <a:ext cx="2547625" cy="2246776"/>
            <a:chOff x="6311868" y="4522356"/>
            <a:chExt cx="2350323" cy="2246776"/>
          </a:xfrm>
        </p:grpSpPr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699" y="4522356"/>
              <a:ext cx="2084661" cy="1985166"/>
            </a:xfrm>
            <a:prstGeom prst="rect">
              <a:avLst/>
            </a:prstGeom>
          </p:spPr>
        </p:pic>
        <p:sp>
          <p:nvSpPr>
            <p:cNvPr id="27" name="CasellaDiTesto 26"/>
            <p:cNvSpPr txBox="1"/>
            <p:nvPr/>
          </p:nvSpPr>
          <p:spPr>
            <a:xfrm>
              <a:off x="6311868" y="6507522"/>
              <a:ext cx="23503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</a:t>
              </a:r>
              <a:r>
                <a:rPr lang="it-IT" sz="1100" dirty="0" err="1" smtClean="0"/>
                <a:t>Australian</a:t>
              </a:r>
              <a:r>
                <a:rPr lang="it-IT" sz="1100" dirty="0" smtClean="0"/>
                <a:t> National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sp>
        <p:nvSpPr>
          <p:cNvPr id="33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2769305" y="223370"/>
            <a:ext cx="5960422" cy="572953"/>
          </a:xfrm>
        </p:spPr>
        <p:txBody>
          <a:bodyPr/>
          <a:lstStyle/>
          <a:p>
            <a:r>
              <a:rPr lang="it-IT" dirty="0" smtClean="0"/>
              <a:t>Ions &amp; </a:t>
            </a:r>
            <a:r>
              <a:rPr lang="it-IT" dirty="0" err="1" smtClean="0"/>
              <a:t>Atoms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0" y="566935"/>
            <a:ext cx="353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Atoms</a:t>
            </a:r>
            <a:r>
              <a:rPr lang="it-IT" dirty="0" smtClean="0">
                <a:solidFill>
                  <a:schemeClr val="bg1"/>
                </a:solidFill>
              </a:rPr>
              <a:t> and ions </a:t>
            </a:r>
            <a:r>
              <a:rPr lang="it-IT" dirty="0" err="1" smtClean="0">
                <a:solidFill>
                  <a:schemeClr val="bg1"/>
                </a:solidFill>
              </a:rPr>
              <a:t>as</a:t>
            </a:r>
            <a:r>
              <a:rPr lang="it-IT" dirty="0" smtClean="0">
                <a:solidFill>
                  <a:schemeClr val="bg1"/>
                </a:solidFill>
              </a:rPr>
              <a:t> separate </a:t>
            </a:r>
            <a:r>
              <a:rPr lang="it-IT" dirty="0" err="1" smtClean="0">
                <a:solidFill>
                  <a:schemeClr val="bg1"/>
                </a:solidFill>
              </a:rPr>
              <a:t>systems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0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8"/>
          <p:cNvSpPr txBox="1"/>
          <p:nvPr/>
        </p:nvSpPr>
        <p:spPr>
          <a:xfrm>
            <a:off x="6047029" y="1955763"/>
            <a:ext cx="288000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Macroscopic </a:t>
            </a:r>
            <a:r>
              <a:rPr lang="en-GB" dirty="0">
                <a:solidFill>
                  <a:schemeClr val="tx1"/>
                </a:solidFill>
              </a:rPr>
              <a:t>quantum system at </a:t>
            </a:r>
            <a:r>
              <a:rPr lang="en-GB" dirty="0" err="1">
                <a:solidFill>
                  <a:schemeClr val="tx1"/>
                </a:solidFill>
              </a:rPr>
              <a:t>nK</a:t>
            </a:r>
            <a:r>
              <a:rPr lang="en-GB" dirty="0">
                <a:solidFill>
                  <a:schemeClr val="tx1"/>
                </a:solidFill>
              </a:rPr>
              <a:t> temperature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</a:rPr>
              <a:t> Collective quantum states of 10</a:t>
            </a:r>
            <a:r>
              <a:rPr lang="en-GB" baseline="30000" dirty="0">
                <a:solidFill>
                  <a:schemeClr val="tx1"/>
                </a:solidFill>
              </a:rPr>
              <a:t>6</a:t>
            </a:r>
            <a:r>
              <a:rPr lang="en-GB" dirty="0">
                <a:solidFill>
                  <a:schemeClr val="tx1"/>
                </a:solidFill>
              </a:rPr>
              <a:t> particles</a:t>
            </a:r>
          </a:p>
        </p:txBody>
      </p:sp>
      <p:sp>
        <p:nvSpPr>
          <p:cNvPr id="32" name="TextBox 10"/>
          <p:cNvSpPr txBox="1"/>
          <p:nvPr/>
        </p:nvSpPr>
        <p:spPr>
          <a:xfrm>
            <a:off x="164482" y="1955763"/>
            <a:ext cx="2880000" cy="1281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525" b="1" dirty="0">
              <a:solidFill>
                <a:srgbClr val="000099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Single particle detection and manipulation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Long </a:t>
            </a:r>
            <a:r>
              <a:rPr lang="en-GB" dirty="0">
                <a:solidFill>
                  <a:schemeClr val="tx1"/>
                </a:solidFill>
              </a:rPr>
              <a:t>coherence times 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( secs. )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6379404" y="4611224"/>
            <a:ext cx="2547625" cy="2246776"/>
            <a:chOff x="6311868" y="4522356"/>
            <a:chExt cx="2350323" cy="2246776"/>
          </a:xfrm>
        </p:grpSpPr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699" y="4522356"/>
              <a:ext cx="2084661" cy="1985166"/>
            </a:xfrm>
            <a:prstGeom prst="rect">
              <a:avLst/>
            </a:prstGeom>
          </p:spPr>
        </p:pic>
        <p:sp>
          <p:nvSpPr>
            <p:cNvPr id="39" name="CasellaDiTesto 38"/>
            <p:cNvSpPr txBox="1"/>
            <p:nvPr/>
          </p:nvSpPr>
          <p:spPr>
            <a:xfrm>
              <a:off x="6311868" y="6507522"/>
              <a:ext cx="23503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</a:t>
              </a:r>
              <a:r>
                <a:rPr lang="it-IT" sz="1100" dirty="0" err="1" smtClean="0"/>
                <a:t>Australian</a:t>
              </a:r>
              <a:r>
                <a:rPr lang="it-IT" sz="1100" dirty="0" smtClean="0"/>
                <a:t> National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grpSp>
        <p:nvGrpSpPr>
          <p:cNvPr id="7" name="Gruppo 6"/>
          <p:cNvGrpSpPr/>
          <p:nvPr/>
        </p:nvGrpSpPr>
        <p:grpSpPr>
          <a:xfrm>
            <a:off x="415479" y="4783855"/>
            <a:ext cx="2030678" cy="1754563"/>
            <a:chOff x="513130" y="4438582"/>
            <a:chExt cx="2030678" cy="1754563"/>
          </a:xfrm>
        </p:grpSpPr>
        <p:pic>
          <p:nvPicPr>
            <p:cNvPr id="30" name="Picture 4" descr="ioncrystal2_large.jpg"/>
            <p:cNvPicPr>
              <a:picLocks noChangeAspect="1"/>
            </p:cNvPicPr>
            <p:nvPr/>
          </p:nvPicPr>
          <p:blipFill>
            <a:blip r:embed="rId4" cstate="print"/>
            <a:srcRect l="28391" r="42445"/>
            <a:stretch>
              <a:fillRect/>
            </a:stretch>
          </p:blipFill>
          <p:spPr bwMode="auto">
            <a:xfrm>
              <a:off x="513130" y="4438582"/>
              <a:ext cx="2030678" cy="1492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CasellaDiTesto 39"/>
            <p:cNvSpPr txBox="1"/>
            <p:nvPr/>
          </p:nvSpPr>
          <p:spPr>
            <a:xfrm>
              <a:off x="590551" y="5931535"/>
              <a:ext cx="18758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Cambridge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sp>
        <p:nvSpPr>
          <p:cNvPr id="42" name="CasellaDiTesto 41"/>
          <p:cNvSpPr txBox="1"/>
          <p:nvPr/>
        </p:nvSpPr>
        <p:spPr>
          <a:xfrm>
            <a:off x="-115715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Ions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5701466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Atoms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64483" y="3371513"/>
            <a:ext cx="288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/>
              <a:t>Trapping </a:t>
            </a:r>
            <a:r>
              <a:rPr lang="en-GB" b="1" dirty="0" smtClean="0"/>
              <a:t>systems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Paul trap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Penning trap</a:t>
            </a:r>
          </a:p>
          <a:p>
            <a:endParaRPr lang="en-US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6047029" y="3371513"/>
            <a:ext cx="288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/>
              <a:t>Trapping </a:t>
            </a:r>
            <a:r>
              <a:rPr lang="en-GB" b="1" dirty="0" smtClean="0"/>
              <a:t>systems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Magneto-optical trap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Optical trap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Magnetic trap</a:t>
            </a:r>
            <a:endParaRPr lang="en-GB" dirty="0"/>
          </a:p>
          <a:p>
            <a:endParaRPr lang="en-US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0" y="566935"/>
            <a:ext cx="353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Atoms</a:t>
            </a:r>
            <a:r>
              <a:rPr lang="it-IT" dirty="0" smtClean="0">
                <a:solidFill>
                  <a:schemeClr val="bg1"/>
                </a:solidFill>
              </a:rPr>
              <a:t> and ions </a:t>
            </a:r>
            <a:r>
              <a:rPr lang="it-IT" dirty="0" err="1" smtClean="0">
                <a:solidFill>
                  <a:schemeClr val="bg1"/>
                </a:solidFill>
              </a:rPr>
              <a:t>as</a:t>
            </a:r>
            <a:r>
              <a:rPr lang="it-IT" dirty="0" smtClean="0">
                <a:solidFill>
                  <a:schemeClr val="bg1"/>
                </a:solidFill>
              </a:rPr>
              <a:t> separate </a:t>
            </a:r>
            <a:r>
              <a:rPr lang="it-IT" dirty="0" err="1" smtClean="0">
                <a:solidFill>
                  <a:schemeClr val="bg1"/>
                </a:solidFill>
              </a:rPr>
              <a:t>systems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3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2769305" y="223370"/>
            <a:ext cx="5960422" cy="572953"/>
          </a:xfrm>
        </p:spPr>
        <p:txBody>
          <a:bodyPr/>
          <a:lstStyle/>
          <a:p>
            <a:r>
              <a:rPr lang="it-IT" dirty="0" smtClean="0"/>
              <a:t>Ions &amp; </a:t>
            </a:r>
            <a:r>
              <a:rPr lang="it-IT" dirty="0" err="1" smtClean="0"/>
              <a:t>Atoms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0574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8"/>
          <p:cNvSpPr txBox="1"/>
          <p:nvPr/>
        </p:nvSpPr>
        <p:spPr>
          <a:xfrm>
            <a:off x="6047029" y="1955763"/>
            <a:ext cx="288000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Macroscopic </a:t>
            </a:r>
            <a:r>
              <a:rPr lang="en-GB" dirty="0">
                <a:solidFill>
                  <a:schemeClr val="tx1"/>
                </a:solidFill>
              </a:rPr>
              <a:t>quantum system at </a:t>
            </a:r>
            <a:r>
              <a:rPr lang="en-GB" dirty="0" err="1">
                <a:solidFill>
                  <a:schemeClr val="tx1"/>
                </a:solidFill>
              </a:rPr>
              <a:t>nK</a:t>
            </a:r>
            <a:r>
              <a:rPr lang="en-GB" dirty="0">
                <a:solidFill>
                  <a:schemeClr val="tx1"/>
                </a:solidFill>
              </a:rPr>
              <a:t> temperature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</a:rPr>
              <a:t> Collective quantum states of 10</a:t>
            </a:r>
            <a:r>
              <a:rPr lang="en-GB" baseline="30000" dirty="0">
                <a:solidFill>
                  <a:schemeClr val="tx1"/>
                </a:solidFill>
              </a:rPr>
              <a:t>6</a:t>
            </a:r>
            <a:r>
              <a:rPr lang="en-GB" dirty="0">
                <a:solidFill>
                  <a:schemeClr val="tx1"/>
                </a:solidFill>
              </a:rPr>
              <a:t> particles</a:t>
            </a:r>
          </a:p>
        </p:txBody>
      </p:sp>
      <p:sp>
        <p:nvSpPr>
          <p:cNvPr id="32" name="TextBox 10"/>
          <p:cNvSpPr txBox="1"/>
          <p:nvPr/>
        </p:nvSpPr>
        <p:spPr>
          <a:xfrm>
            <a:off x="164482" y="1955763"/>
            <a:ext cx="2880000" cy="1281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525" b="1" dirty="0">
              <a:solidFill>
                <a:srgbClr val="000099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Single particle detection and manipulation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Long </a:t>
            </a:r>
            <a:r>
              <a:rPr lang="en-GB" dirty="0">
                <a:solidFill>
                  <a:schemeClr val="tx1"/>
                </a:solidFill>
              </a:rPr>
              <a:t>coherence times 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( secs. )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2871474" y="2308322"/>
            <a:ext cx="34403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smtClean="0">
                <a:solidFill>
                  <a:srgbClr val="134263"/>
                </a:solidFill>
              </a:rPr>
              <a:t>Quantum hybrid</a:t>
            </a:r>
          </a:p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system</a:t>
            </a:r>
            <a:endParaRPr lang="en-US" sz="5400" b="1" dirty="0">
              <a:solidFill>
                <a:srgbClr val="134263"/>
              </a:solidFill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6379404" y="4611224"/>
            <a:ext cx="2547625" cy="2246776"/>
            <a:chOff x="6311868" y="4522356"/>
            <a:chExt cx="2350323" cy="2246776"/>
          </a:xfrm>
        </p:grpSpPr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699" y="4522356"/>
              <a:ext cx="2084661" cy="1985166"/>
            </a:xfrm>
            <a:prstGeom prst="rect">
              <a:avLst/>
            </a:prstGeom>
          </p:spPr>
        </p:pic>
        <p:sp>
          <p:nvSpPr>
            <p:cNvPr id="39" name="CasellaDiTesto 38"/>
            <p:cNvSpPr txBox="1"/>
            <p:nvPr/>
          </p:nvSpPr>
          <p:spPr>
            <a:xfrm>
              <a:off x="6311868" y="6507522"/>
              <a:ext cx="23503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</a:t>
              </a:r>
              <a:r>
                <a:rPr lang="it-IT" sz="1100" dirty="0" err="1" smtClean="0"/>
                <a:t>Australian</a:t>
              </a:r>
              <a:r>
                <a:rPr lang="it-IT" sz="1100" dirty="0" smtClean="0"/>
                <a:t> National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grpSp>
        <p:nvGrpSpPr>
          <p:cNvPr id="7" name="Gruppo 6"/>
          <p:cNvGrpSpPr/>
          <p:nvPr/>
        </p:nvGrpSpPr>
        <p:grpSpPr>
          <a:xfrm>
            <a:off x="415479" y="4783855"/>
            <a:ext cx="2030678" cy="1754563"/>
            <a:chOff x="513130" y="4438582"/>
            <a:chExt cx="2030678" cy="1754563"/>
          </a:xfrm>
        </p:grpSpPr>
        <p:pic>
          <p:nvPicPr>
            <p:cNvPr id="30" name="Picture 4" descr="ioncrystal2_large.jpg"/>
            <p:cNvPicPr>
              <a:picLocks noChangeAspect="1"/>
            </p:cNvPicPr>
            <p:nvPr/>
          </p:nvPicPr>
          <p:blipFill>
            <a:blip r:embed="rId4" cstate="print"/>
            <a:srcRect l="28391" r="42445"/>
            <a:stretch>
              <a:fillRect/>
            </a:stretch>
          </p:blipFill>
          <p:spPr bwMode="auto">
            <a:xfrm>
              <a:off x="513130" y="4438582"/>
              <a:ext cx="2030678" cy="1492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CasellaDiTesto 39"/>
            <p:cNvSpPr txBox="1"/>
            <p:nvPr/>
          </p:nvSpPr>
          <p:spPr>
            <a:xfrm>
              <a:off x="590551" y="5931535"/>
              <a:ext cx="18758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Source: Cambridge </a:t>
              </a:r>
              <a:r>
                <a:rPr lang="it-IT" sz="1100" dirty="0" err="1" smtClean="0"/>
                <a:t>University</a:t>
              </a:r>
              <a:endParaRPr lang="it-IT" sz="1100" dirty="0"/>
            </a:p>
          </p:txBody>
        </p:sp>
      </p:grpSp>
      <p:sp>
        <p:nvSpPr>
          <p:cNvPr id="42" name="CasellaDiTesto 41"/>
          <p:cNvSpPr txBox="1"/>
          <p:nvPr/>
        </p:nvSpPr>
        <p:spPr>
          <a:xfrm>
            <a:off x="-115715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Ions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5701466" y="1111854"/>
            <a:ext cx="3440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134263"/>
                </a:solidFill>
              </a:rPr>
              <a:t>Atoms</a:t>
            </a:r>
            <a:endParaRPr lang="en-US" sz="5400" b="1" dirty="0">
              <a:solidFill>
                <a:srgbClr val="134263"/>
              </a:solidFill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4283417" y="1111854"/>
            <a:ext cx="61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smtClean="0">
                <a:solidFill>
                  <a:srgbClr val="134263"/>
                </a:solidFill>
              </a:rPr>
              <a:t>+</a:t>
            </a:r>
            <a:endParaRPr lang="en-US" sz="5400" b="1" dirty="0">
              <a:solidFill>
                <a:srgbClr val="134263"/>
              </a:solidFill>
            </a:endParaRPr>
          </a:p>
        </p:txBody>
      </p:sp>
      <p:cxnSp>
        <p:nvCxnSpPr>
          <p:cNvPr id="46" name="Connettore 2 45"/>
          <p:cNvCxnSpPr>
            <a:endCxn id="44" idx="1"/>
          </p:cNvCxnSpPr>
          <p:nvPr/>
        </p:nvCxnSpPr>
        <p:spPr>
          <a:xfrm>
            <a:off x="2466386" y="1573519"/>
            <a:ext cx="1817031" cy="0"/>
          </a:xfrm>
          <a:prstGeom prst="straightConnector1">
            <a:avLst/>
          </a:prstGeom>
          <a:ln w="57150">
            <a:solidFill>
              <a:srgbClr val="134263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Connettore 2 47"/>
          <p:cNvCxnSpPr>
            <a:endCxn id="44" idx="3"/>
          </p:cNvCxnSpPr>
          <p:nvPr/>
        </p:nvCxnSpPr>
        <p:spPr>
          <a:xfrm flipH="1">
            <a:off x="4899925" y="1573519"/>
            <a:ext cx="1411945" cy="0"/>
          </a:xfrm>
          <a:prstGeom prst="straightConnector1">
            <a:avLst/>
          </a:prstGeom>
          <a:ln w="57150">
            <a:solidFill>
              <a:srgbClr val="134263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2" name="Connettore 2 51"/>
          <p:cNvCxnSpPr/>
          <p:nvPr/>
        </p:nvCxnSpPr>
        <p:spPr>
          <a:xfrm>
            <a:off x="4591671" y="1862946"/>
            <a:ext cx="0" cy="691411"/>
          </a:xfrm>
          <a:prstGeom prst="straightConnector1">
            <a:avLst/>
          </a:prstGeom>
          <a:ln w="57150">
            <a:solidFill>
              <a:srgbClr val="134263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164483" y="3371513"/>
            <a:ext cx="288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/>
              <a:t>Trapping </a:t>
            </a:r>
            <a:r>
              <a:rPr lang="en-GB" b="1" dirty="0" smtClean="0"/>
              <a:t>systems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Paul trap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Penning trap</a:t>
            </a:r>
          </a:p>
          <a:p>
            <a:endParaRPr lang="en-US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6047029" y="3371513"/>
            <a:ext cx="288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/>
              <a:t>Trapping </a:t>
            </a:r>
            <a:r>
              <a:rPr lang="en-GB" b="1" dirty="0" smtClean="0"/>
              <a:t>systems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Magneto-optical trap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Optical trap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Magnetic trap</a:t>
            </a:r>
            <a:endParaRPr lang="en-GB" dirty="0"/>
          </a:p>
          <a:p>
            <a:endParaRPr lang="en-US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0" y="566935"/>
            <a:ext cx="2493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Atoms</a:t>
            </a:r>
            <a:r>
              <a:rPr lang="it-IT" dirty="0" smtClean="0">
                <a:solidFill>
                  <a:schemeClr val="bg1"/>
                </a:solidFill>
              </a:rPr>
              <a:t> and </a:t>
            </a:r>
            <a:r>
              <a:rPr lang="it-IT" dirty="0" err="1" smtClean="0">
                <a:solidFill>
                  <a:schemeClr val="bg1"/>
                </a:solidFill>
              </a:rPr>
              <a:t>ions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together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2769305" y="223370"/>
            <a:ext cx="5960422" cy="572953"/>
          </a:xfrm>
        </p:spPr>
        <p:txBody>
          <a:bodyPr/>
          <a:lstStyle/>
          <a:p>
            <a:r>
              <a:rPr lang="it-IT" dirty="0" smtClean="0"/>
              <a:t>Quantum hybrid </a:t>
            </a:r>
            <a:r>
              <a:rPr lang="it-IT" dirty="0" err="1" smtClean="0"/>
              <a:t>systems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572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oryboard Layouts">
  <a:themeElements>
    <a:clrScheme name="Blu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>
            <a:lumMod val="50000"/>
          </a:schemeClr>
        </a:solidFill>
        <a:ln>
          <a:noFill/>
        </a:ln>
        <a:effectLst/>
      </a:spPr>
      <a:bodyPr rtlCol="0" anchor="ctr"/>
      <a:lstStyle>
        <a:defPPr algn="ctr">
          <a:defRPr sz="1350" dirty="0"/>
        </a:defPPr>
      </a:lstStyle>
      <a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27520</TotalTime>
  <Words>1287</Words>
  <Application>Microsoft Office PowerPoint</Application>
  <PresentationFormat>Presentazione su schermo (4:3)</PresentationFormat>
  <Paragraphs>457</Paragraphs>
  <Slides>28</Slides>
  <Notes>28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5" baseType="lpstr">
      <vt:lpstr>Microsoft YaHei</vt:lpstr>
      <vt:lpstr>Arial</vt:lpstr>
      <vt:lpstr>Calibri</vt:lpstr>
      <vt:lpstr>Calibri Light</vt:lpstr>
      <vt:lpstr>Cambria Math</vt:lpstr>
      <vt:lpstr>Mangal</vt:lpstr>
      <vt:lpstr>Storyboard Layouts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Elia Perego</dc:creator>
  <cp:lastModifiedBy>Elia Perego</cp:lastModifiedBy>
  <cp:revision>877</cp:revision>
  <dcterms:created xsi:type="dcterms:W3CDTF">2016-10-07T09:40:46Z</dcterms:created>
  <dcterms:modified xsi:type="dcterms:W3CDTF">2020-01-13T22:09:21Z</dcterms:modified>
</cp:coreProperties>
</file>