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579" r:id="rId2"/>
    <p:sldId id="598" r:id="rId3"/>
    <p:sldId id="597" r:id="rId4"/>
    <p:sldId id="588" r:id="rId5"/>
    <p:sldId id="525" r:id="rId6"/>
    <p:sldId id="599" r:id="rId7"/>
    <p:sldId id="600" r:id="rId8"/>
    <p:sldId id="601" r:id="rId9"/>
    <p:sldId id="602" r:id="rId10"/>
    <p:sldId id="603" r:id="rId11"/>
    <p:sldId id="542" r:id="rId12"/>
    <p:sldId id="553" r:id="rId13"/>
    <p:sldId id="530" r:id="rId14"/>
    <p:sldId id="531" r:id="rId15"/>
    <p:sldId id="604" r:id="rId16"/>
    <p:sldId id="594" r:id="rId17"/>
    <p:sldId id="549" r:id="rId18"/>
    <p:sldId id="581" r:id="rId19"/>
    <p:sldId id="595" r:id="rId20"/>
    <p:sldId id="596" r:id="rId21"/>
    <p:sldId id="591" r:id="rId22"/>
    <p:sldId id="580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8">
          <p15:clr>
            <a:srgbClr val="A4A3A4"/>
          </p15:clr>
        </p15:guide>
        <p15:guide id="2" orient="horz" pos="1428">
          <p15:clr>
            <a:srgbClr val="A4A3A4"/>
          </p15:clr>
        </p15:guide>
        <p15:guide id="3" orient="horz" pos="1492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909">
          <p15:clr>
            <a:srgbClr val="A4A3A4"/>
          </p15:clr>
        </p15:guide>
        <p15:guide id="6" pos="4281">
          <p15:clr>
            <a:srgbClr val="A4A3A4"/>
          </p15:clr>
        </p15:guide>
        <p15:guide id="7" pos="4209">
          <p15:clr>
            <a:srgbClr val="A4A3A4"/>
          </p15:clr>
        </p15:guide>
        <p15:guide id="8" pos="5581">
          <p15:clr>
            <a:srgbClr val="A4A3A4"/>
          </p15:clr>
        </p15:guide>
        <p15:guide id="9" pos="1513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icholas Wright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A90000"/>
    <a:srgbClr val="E9A7EE"/>
    <a:srgbClr val="F3D0FF"/>
    <a:srgbClr val="FF713F"/>
    <a:srgbClr val="336B3A"/>
    <a:srgbClr val="FFD5FC"/>
    <a:srgbClr val="5B5EFF"/>
    <a:srgbClr val="6F73E3"/>
    <a:srgbClr val="9298FF"/>
    <a:srgbClr val="627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6023" autoAdjust="0"/>
    <p:restoredTop sz="90797" autoAdjust="0"/>
  </p:normalViewPr>
  <p:slideViewPr>
    <p:cSldViewPr snapToGrid="0" snapToObjects="1" showGuides="1">
      <p:cViewPr varScale="1">
        <p:scale>
          <a:sx n="115" d="100"/>
          <a:sy n="115" d="100"/>
        </p:scale>
        <p:origin x="272" y="184"/>
      </p:cViewPr>
      <p:guideLst>
        <p:guide orient="horz" pos="3288"/>
        <p:guide orient="horz" pos="1428"/>
        <p:guide orient="horz" pos="1492"/>
        <p:guide orient="horz" pos="2784"/>
        <p:guide pos="2909"/>
        <p:guide pos="4281"/>
        <p:guide pos="4209"/>
        <p:guide pos="5581"/>
        <p:guide pos="151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z="900"/>
              <a:t>NERSC Presentation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3D68A3-9B80-584C-9BEB-F8B43CF5A651}" type="datetime1">
              <a:rPr lang="en-US" sz="900" smtClean="0"/>
              <a:pPr/>
              <a:t>4/10/19</a:t>
            </a:fld>
            <a:endParaRPr lang="en-US" sz="9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sz="90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F58F80-FCEC-C745-BEA9-0BA1921C5D36}" type="slidenum">
              <a:rPr lang="en-US" sz="900" smtClean="0"/>
              <a:pPr/>
              <a:t>‹#›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057137354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NERSC Presentation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EAFF0-7375-1D4A-A389-D6238357B121}" type="datetime1">
              <a:rPr lang="en-US" smtClean="0"/>
              <a:pPr/>
              <a:t>4/10/19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B511CB-48C6-1D49-AC56-5A39CE8EA9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984579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NERSC Presentation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39FEAFF0-7375-1D4A-A389-D6238357B121}" type="datetime1">
              <a:rPr lang="en-US" smtClean="0"/>
              <a:pPr/>
              <a:t>4/10/19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511CB-48C6-1D49-AC56-5A39CE8EA9E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3038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NERSC Presentation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39FEAFF0-7375-1D4A-A389-D6238357B121}" type="datetime1">
              <a:rPr lang="en-US" smtClean="0"/>
              <a:pPr/>
              <a:t>4/10/19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511CB-48C6-1D49-AC56-5A39CE8EA9E7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357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3.jpe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 userDrawn="1"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4624388" y="4764682"/>
            <a:ext cx="4214812" cy="933450"/>
          </a:xfrm>
        </p:spPr>
        <p:txBody>
          <a:bodyPr anchor="ctr" anchorCtr="0">
            <a:normAutofit/>
          </a:bodyPr>
          <a:lstStyle>
            <a:lvl1pPr marL="0" indent="0">
              <a:defRPr sz="2800"/>
            </a:lvl1pPr>
          </a:lstStyle>
          <a:p>
            <a:r>
              <a:rPr lang="en-US" dirty="0"/>
              <a:t>Click to edit Master subtitle style</a:t>
            </a:r>
            <a:endParaRPr dirty="0"/>
          </a:p>
        </p:txBody>
      </p:sp>
      <p:sp>
        <p:nvSpPr>
          <p:cNvPr id="25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74786" y="595580"/>
            <a:ext cx="3470021" cy="3468418"/>
          </a:xfrm>
        </p:spPr>
        <p:txBody>
          <a:bodyPr lIns="45720" tIns="45720" rIns="45720" anchor="ctr" anchorCtr="0">
            <a:normAutofit/>
          </a:bodyPr>
          <a:lstStyle>
            <a:lvl1pPr marL="0" indent="0" algn="l">
              <a:buNone/>
              <a:defRPr sz="3600" b="0" i="0">
                <a:solidFill>
                  <a:schemeClr val="bg1"/>
                </a:solidFill>
                <a:latin typeface="Helvetica Neue Bold Condensed"/>
                <a:cs typeface="Helvetica Neue Bold Condensed"/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dirty="0"/>
              <a:t>Click to edit Master title styles</a:t>
            </a: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5239927" y="6368805"/>
            <a:ext cx="2864157" cy="365125"/>
          </a:xfrm>
        </p:spPr>
        <p:txBody>
          <a:bodyPr/>
          <a:lstStyle/>
          <a:p>
            <a:r>
              <a:rPr lang="en-US"/>
              <a:t>Jeff Porter  LBNL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6"/>
          </p:nvPr>
        </p:nvSpPr>
        <p:spPr>
          <a:xfrm>
            <a:off x="4624388" y="57819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sz="1400" b="1" i="0">
                <a:solidFill>
                  <a:schemeClr val="accent5"/>
                </a:solidFill>
              </a:defRPr>
            </a:lvl1pPr>
          </a:lstStyle>
          <a:p>
            <a:fld id="{BE887A1B-70DC-8042-9355-09669AB291F2}" type="datetime1">
              <a:rPr lang="en-US" smtClean="0"/>
              <a:t>4/10/19</a:t>
            </a:fld>
            <a:endParaRPr lang="en-US" dirty="0"/>
          </a:p>
        </p:txBody>
      </p:sp>
      <p:pic>
        <p:nvPicPr>
          <p:cNvPr id="14" name="Picture Placeholder 17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67" r="-467"/>
          <a:stretch>
            <a:fillRect/>
          </a:stretch>
        </p:blipFill>
        <p:spPr>
          <a:xfrm>
            <a:off x="4624388" y="231648"/>
            <a:ext cx="2057400" cy="2057400"/>
          </a:xfrm>
          <a:prstGeom prst="rect">
            <a:avLst/>
          </a:prstGeom>
        </p:spPr>
      </p:pic>
      <p:pic>
        <p:nvPicPr>
          <p:cNvPr id="15" name="Picture Placeholder 19"/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95" r="-895"/>
          <a:stretch>
            <a:fillRect/>
          </a:stretch>
        </p:blipFill>
        <p:spPr>
          <a:xfrm>
            <a:off x="4636639" y="2383083"/>
            <a:ext cx="960120" cy="960120"/>
          </a:xfrm>
          <a:prstGeom prst="rect">
            <a:avLst/>
          </a:prstGeom>
        </p:spPr>
      </p:pic>
      <p:pic>
        <p:nvPicPr>
          <p:cNvPr id="16" name="Picture Placeholder 18"/>
          <p:cNvPicPr>
            <a:picLocks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67" r="-467"/>
          <a:stretch>
            <a:fillRect/>
          </a:stretch>
        </p:blipFill>
        <p:spPr>
          <a:xfrm>
            <a:off x="6767402" y="231648"/>
            <a:ext cx="2057400" cy="20574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720221" y="3454985"/>
            <a:ext cx="961567" cy="96156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20221" y="2383083"/>
            <a:ext cx="955924" cy="95592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4635192" y="3454985"/>
            <a:ext cx="961567" cy="961568"/>
          </a:xfrm>
          <a:prstGeom prst="rect">
            <a:avLst/>
          </a:prstGeom>
        </p:spPr>
      </p:pic>
      <p:pic>
        <p:nvPicPr>
          <p:cNvPr id="2" name="Picture 1" descr="m152_Ott_s271115_snap.png"/>
          <p:cNvPicPr>
            <a:picLocks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7402" y="2377440"/>
            <a:ext cx="2057400" cy="20391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952499" y="5029200"/>
            <a:ext cx="2146301" cy="879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203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>
          <a:xfrm>
            <a:off x="4116656" y="6368805"/>
            <a:ext cx="925708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- </a:t>
            </a:r>
            <a:fld id="{D174BAF6-F8F2-EF4F-936C-8DF63288C82F}" type="slidenum">
              <a:rPr lang="en-US" smtClean="0"/>
              <a:pPr/>
              <a:t>‹#›</a:t>
            </a:fld>
            <a:r>
              <a:rPr lang="en-US"/>
              <a:t> -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5239927" y="6368805"/>
            <a:ext cx="2864157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Jeff Porter  LBNL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 flipV="1">
            <a:off x="360342" y="1033027"/>
            <a:ext cx="8457072" cy="18814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/>
          <a:srcRect r="7975"/>
          <a:stretch/>
        </p:blipFill>
        <p:spPr>
          <a:xfrm>
            <a:off x="7239000" y="179868"/>
            <a:ext cx="1905000" cy="8397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342" y="4450221"/>
            <a:ext cx="8499496" cy="769479"/>
          </a:xfrm>
        </p:spPr>
        <p:txBody>
          <a:bodyPr anchor="ctr" anchorCtr="0">
            <a:normAutofit/>
          </a:bodyPr>
          <a:lstStyle>
            <a:lvl1pPr algn="ctr"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Jeff Porter  LBNL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- </a:t>
            </a:r>
            <a:fld id="{D174BAF6-F8F2-EF4F-936C-8DF63288C82F}" type="slidenum">
              <a:rPr lang="en-US" smtClean="0"/>
              <a:pPr/>
              <a:t>‹#›</a:t>
            </a:fld>
            <a:r>
              <a:rPr lang="en-US"/>
              <a:t> -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48156" y="1107627"/>
            <a:ext cx="5535344" cy="28293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03E123-8EDA-F149-AC7B-E8386B9E2323}" type="datetime1">
              <a:rPr lang="en-US" smtClean="0"/>
              <a:pPr/>
              <a:t>4/10/19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 Jeff Porter  LBNL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457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ub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 userDrawn="1"/>
        </p:nvSpPr>
        <p:spPr>
          <a:xfrm>
            <a:off x="274564" y="1413567"/>
            <a:ext cx="6404872" cy="20391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6897" y="1499558"/>
            <a:ext cx="5937121" cy="1859978"/>
          </a:xfrm>
        </p:spPr>
        <p:txBody>
          <a:bodyPr anchor="ctr" anchorCtr="0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10" descr="DOE 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9329"/>
          <a:stretch>
            <a:fillRect/>
          </a:stretch>
        </p:blipFill>
        <p:spPr bwMode="auto">
          <a:xfrm>
            <a:off x="247292" y="6277668"/>
            <a:ext cx="2209800" cy="503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5239927" y="6368805"/>
            <a:ext cx="2864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114766"/>
                </a:solidFill>
              </a:defRPr>
            </a:lvl1pPr>
          </a:lstStyle>
          <a:p>
            <a:r>
              <a:rPr lang="en-US"/>
              <a:t>Jeff Porter  LBNL</a:t>
            </a:r>
            <a:endParaRPr lang="en-US" dirty="0"/>
          </a:p>
        </p:txBody>
      </p:sp>
      <p:sp>
        <p:nvSpPr>
          <p:cNvPr id="9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116656" y="6368805"/>
            <a:ext cx="9257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rgbClr val="114766"/>
                </a:solidFill>
              </a:defRPr>
            </a:lvl1pPr>
          </a:lstStyle>
          <a:p>
            <a:r>
              <a:rPr lang="en-US" dirty="0"/>
              <a:t>- </a:t>
            </a:r>
            <a:fld id="{D174BAF6-F8F2-EF4F-936C-8DF63288C82F}" type="slidenum">
              <a:rPr lang="en-US" smtClean="0"/>
              <a:pPr/>
              <a:t>‹#›</a:t>
            </a:fld>
            <a:r>
              <a:rPr lang="en-US" dirty="0"/>
              <a:t> -</a:t>
            </a:r>
          </a:p>
        </p:txBody>
      </p:sp>
      <p:sp>
        <p:nvSpPr>
          <p:cNvPr id="16" name="Subtitle 2"/>
          <p:cNvSpPr txBox="1">
            <a:spLocks/>
          </p:cNvSpPr>
          <p:nvPr userDrawn="1"/>
        </p:nvSpPr>
        <p:spPr>
          <a:xfrm>
            <a:off x="1983841" y="3810610"/>
            <a:ext cx="4214812" cy="4678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Title 1"/>
          <p:cNvSpPr txBox="1">
            <a:spLocks/>
          </p:cNvSpPr>
          <p:nvPr userDrawn="1"/>
        </p:nvSpPr>
        <p:spPr>
          <a:xfrm>
            <a:off x="1983840" y="2382290"/>
            <a:ext cx="6586999" cy="933450"/>
          </a:xfrm>
          <a:prstGeom prst="rect">
            <a:avLst/>
          </a:prstGeo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defRPr sz="2800"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Helvetica Neue Bold Condensed"/>
              <a:ea typeface="+mj-ea"/>
              <a:cs typeface="Helvetica Neue Bold Condensed"/>
            </a:endParaRPr>
          </a:p>
        </p:txBody>
      </p:sp>
      <p:pic>
        <p:nvPicPr>
          <p:cNvPr id="13" name="Picture Placeholder 19"/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95" r="-895"/>
          <a:stretch>
            <a:fillRect/>
          </a:stretch>
        </p:blipFill>
        <p:spPr>
          <a:xfrm>
            <a:off x="3534123" y="3555702"/>
            <a:ext cx="1004970" cy="95592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84814" y="3555702"/>
            <a:ext cx="955924" cy="9559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717869" y="3550059"/>
            <a:ext cx="961567" cy="961568"/>
          </a:xfrm>
          <a:prstGeom prst="rect">
            <a:avLst/>
          </a:prstGeom>
        </p:spPr>
      </p:pic>
      <p:pic>
        <p:nvPicPr>
          <p:cNvPr id="21" name="Picture Placeholder 17"/>
          <p:cNvPicPr>
            <a:picLocks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67" r="-467"/>
          <a:stretch>
            <a:fillRect/>
          </a:stretch>
        </p:blipFill>
        <p:spPr>
          <a:xfrm>
            <a:off x="6783338" y="1413567"/>
            <a:ext cx="2057400" cy="2039112"/>
          </a:xfrm>
          <a:prstGeom prst="rect">
            <a:avLst/>
          </a:prstGeom>
        </p:spPr>
      </p:pic>
      <p:pic>
        <p:nvPicPr>
          <p:cNvPr id="22" name="Picture Placeholder 18"/>
          <p:cNvPicPr>
            <a:picLocks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67" r="-467"/>
          <a:stretch>
            <a:fillRect/>
          </a:stretch>
        </p:blipFill>
        <p:spPr>
          <a:xfrm>
            <a:off x="4643122" y="3550059"/>
            <a:ext cx="970192" cy="961568"/>
          </a:xfrm>
          <a:prstGeom prst="rect">
            <a:avLst/>
          </a:prstGeom>
        </p:spPr>
      </p:pic>
      <p:pic>
        <p:nvPicPr>
          <p:cNvPr id="20" name="Picture 19" descr="m152_Ott_s271115_snap.png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3678" y="3550059"/>
            <a:ext cx="960120" cy="961568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482600" y="4508500"/>
            <a:ext cx="3338316" cy="1706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784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 flipV="1">
            <a:off x="360342" y="1033027"/>
            <a:ext cx="8457072" cy="18814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3207927" y="6391478"/>
            <a:ext cx="2864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114766"/>
                </a:solidFill>
              </a:defRPr>
            </a:lvl1pPr>
          </a:lstStyle>
          <a:p>
            <a:r>
              <a:rPr lang="en-US"/>
              <a:t>Jeff Porter  LBNL</a:t>
            </a:r>
            <a:endParaRPr lang="en-US" dirty="0"/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2506642" y="6405654"/>
            <a:ext cx="9257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rgbClr val="114766"/>
                </a:solidFill>
              </a:defRPr>
            </a:lvl1pPr>
          </a:lstStyle>
          <a:p>
            <a:r>
              <a:rPr lang="en-US" dirty="0"/>
              <a:t>- </a:t>
            </a:r>
            <a:fld id="{D174BAF6-F8F2-EF4F-936C-8DF63288C82F}" type="slidenum">
              <a:rPr lang="en-US" smtClean="0"/>
              <a:pPr/>
              <a:t>‹#›</a:t>
            </a:fld>
            <a:r>
              <a:rPr lang="en-US" dirty="0"/>
              <a:t> -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4346" y="71997"/>
            <a:ext cx="751696" cy="89261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0480"/>
            <a:ext cx="4038600" cy="48656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0480"/>
            <a:ext cx="4038600" cy="48656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4116656" y="6368805"/>
            <a:ext cx="925708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- </a:t>
            </a:r>
            <a:fld id="{D174BAF6-F8F2-EF4F-936C-8DF63288C82F}" type="slidenum">
              <a:rPr lang="en-US" smtClean="0"/>
              <a:pPr/>
              <a:t>‹#›</a:t>
            </a:fld>
            <a:r>
              <a:rPr lang="en-US"/>
              <a:t> -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5239927" y="6368805"/>
            <a:ext cx="2864157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Jeff Porter  LBNL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 flipV="1">
            <a:off x="360342" y="1033027"/>
            <a:ext cx="8457072" cy="18814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/>
          <a:srcRect r="7975"/>
          <a:stretch/>
        </p:blipFill>
        <p:spPr>
          <a:xfrm>
            <a:off x="7239000" y="179868"/>
            <a:ext cx="1905000" cy="8397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5080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90565"/>
            <a:ext cx="4040188" cy="42355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5080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890565"/>
            <a:ext cx="4041775" cy="42355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>
          <a:xfrm>
            <a:off x="4116656" y="6368805"/>
            <a:ext cx="925708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- </a:t>
            </a:r>
            <a:fld id="{D174BAF6-F8F2-EF4F-936C-8DF63288C82F}" type="slidenum">
              <a:rPr lang="en-US" smtClean="0"/>
              <a:pPr/>
              <a:t>‹#›</a:t>
            </a:fld>
            <a:r>
              <a:rPr lang="en-US" dirty="0"/>
              <a:t> -</a:t>
            </a: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5239927" y="6368805"/>
            <a:ext cx="2864157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Jeff Porter  LBNL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 flipV="1">
            <a:off x="360342" y="1033027"/>
            <a:ext cx="8457072" cy="18814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/>
          <a:srcRect r="7975"/>
          <a:stretch/>
        </p:blipFill>
        <p:spPr>
          <a:xfrm>
            <a:off x="7239000" y="179868"/>
            <a:ext cx="1905000" cy="8397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4116656" y="6368805"/>
            <a:ext cx="925708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- </a:t>
            </a:r>
            <a:fld id="{D174BAF6-F8F2-EF4F-936C-8DF63288C82F}" type="slidenum">
              <a:rPr lang="en-US" smtClean="0"/>
              <a:pPr/>
              <a:t>‹#›</a:t>
            </a:fld>
            <a:r>
              <a:rPr lang="en-US"/>
              <a:t> -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239927" y="6368805"/>
            <a:ext cx="2864157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Jeff Porter  LBNL</a:t>
            </a:r>
            <a:endParaRPr lang="en-US" dirty="0"/>
          </a:p>
        </p:txBody>
      </p:sp>
      <p:cxnSp>
        <p:nvCxnSpPr>
          <p:cNvPr id="6" name="Straight Connector 5"/>
          <p:cNvCxnSpPr/>
          <p:nvPr userDrawn="1"/>
        </p:nvCxnSpPr>
        <p:spPr>
          <a:xfrm flipV="1">
            <a:off x="360342" y="1033027"/>
            <a:ext cx="8457072" cy="18814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4346" y="71997"/>
            <a:ext cx="751696" cy="89261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116656" y="6368805"/>
            <a:ext cx="925708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- </a:t>
            </a:r>
            <a:fld id="{D174BAF6-F8F2-EF4F-936C-8DF63288C82F}" type="slidenum">
              <a:rPr lang="en-US" smtClean="0"/>
              <a:pPr/>
              <a:t>‹#›</a:t>
            </a:fld>
            <a:r>
              <a:rPr lang="en-US"/>
              <a:t> -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239927" y="6368805"/>
            <a:ext cx="2864157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Jeff Porter  LBNL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 flipV="1">
            <a:off x="360342" y="1033027"/>
            <a:ext cx="8457072" cy="18814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4346" y="71997"/>
            <a:ext cx="751696" cy="89261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91171"/>
            <a:ext cx="3008313" cy="1030519"/>
          </a:xfrm>
        </p:spPr>
        <p:txBody>
          <a:bodyPr anchor="ctr" anchorCtr="0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91171"/>
            <a:ext cx="5111750" cy="493499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328798"/>
            <a:ext cx="3008313" cy="379736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4116656" y="6368805"/>
            <a:ext cx="925708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- </a:t>
            </a:r>
            <a:fld id="{D174BAF6-F8F2-EF4F-936C-8DF63288C82F}" type="slidenum">
              <a:rPr lang="en-US" smtClean="0"/>
              <a:pPr/>
              <a:t>‹#›</a:t>
            </a:fld>
            <a:r>
              <a:rPr lang="en-US"/>
              <a:t> -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5239927" y="6368805"/>
            <a:ext cx="2864157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Jeff Porter  LBNL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/>
          <a:srcRect r="7975"/>
          <a:stretch/>
        </p:blipFill>
        <p:spPr>
          <a:xfrm>
            <a:off x="7239000" y="179868"/>
            <a:ext cx="1905000" cy="8397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232047"/>
            <a:ext cx="5486400" cy="349552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>
          <a:xfrm>
            <a:off x="4116656" y="6368805"/>
            <a:ext cx="925708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- </a:t>
            </a:r>
            <a:fld id="{D174BAF6-F8F2-EF4F-936C-8DF63288C82F}" type="slidenum">
              <a:rPr lang="en-US" smtClean="0"/>
              <a:pPr/>
              <a:t>‹#›</a:t>
            </a:fld>
            <a:r>
              <a:rPr lang="en-US"/>
              <a:t> -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5239927" y="6368805"/>
            <a:ext cx="2864157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Jeff Porter  LBNL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4346" y="71997"/>
            <a:ext cx="751696" cy="892613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0342" y="179868"/>
            <a:ext cx="6819032" cy="769479"/>
          </a:xfrm>
          <a:prstGeom prst="rect">
            <a:avLst/>
          </a:prstGeom>
        </p:spPr>
        <p:txBody>
          <a:bodyPr vert="horz" lIns="91440" tIns="0" rIns="91440" bIns="0" rtlCol="0" anchor="b" anchorCtr="0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830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5239927" y="6368805"/>
            <a:ext cx="2864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114766"/>
                </a:solidFill>
              </a:defRPr>
            </a:lvl1pPr>
          </a:lstStyle>
          <a:p>
            <a:r>
              <a:rPr lang="en-US"/>
              <a:t>Jeff Porter  LBNL</a:t>
            </a:r>
            <a:endParaRPr lang="en-US" dirty="0"/>
          </a:p>
        </p:txBody>
      </p:sp>
      <p:sp>
        <p:nvSpPr>
          <p:cNvPr id="18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116656" y="6368805"/>
            <a:ext cx="9257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rgbClr val="114766"/>
                </a:solidFill>
              </a:defRPr>
            </a:lvl1pPr>
          </a:lstStyle>
          <a:p>
            <a:r>
              <a:rPr lang="en-US" dirty="0"/>
              <a:t>- </a:t>
            </a:r>
            <a:fld id="{D174BAF6-F8F2-EF4F-936C-8DF63288C82F}" type="slidenum">
              <a:rPr lang="en-US" smtClean="0"/>
              <a:pPr/>
              <a:t>‹#›</a:t>
            </a:fld>
            <a:r>
              <a:rPr lang="en-US" dirty="0"/>
              <a:t> -</a:t>
            </a:r>
          </a:p>
        </p:txBody>
      </p:sp>
      <p:pic>
        <p:nvPicPr>
          <p:cNvPr id="9" name="Picture 10" descr="DOE LOGO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9329"/>
          <a:stretch>
            <a:fillRect/>
          </a:stretch>
        </p:blipFill>
        <p:spPr bwMode="auto">
          <a:xfrm>
            <a:off x="247292" y="6277668"/>
            <a:ext cx="2209800" cy="503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3" r:id="rId12"/>
  </p:sldLayoutIdLst>
  <p:hf hdr="0" dt="0"/>
  <p:txStyles>
    <p:titleStyle>
      <a:lvl1pPr marL="228600" indent="-228600" algn="l" defTabSz="457200" rtl="0" eaLnBrk="1" latinLnBrk="0" hangingPunct="1">
        <a:spcBef>
          <a:spcPct val="0"/>
        </a:spcBef>
        <a:buNone/>
        <a:defRPr sz="3200" b="0" i="0" u="none" kern="1200" cap="none">
          <a:solidFill>
            <a:schemeClr val="tx2"/>
          </a:solidFill>
          <a:latin typeface="Helvetica Neue Bold Condensed"/>
          <a:ea typeface="+mj-ea"/>
          <a:cs typeface="Helvetica Neue Bold Condensed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8191500" cy="1470025"/>
          </a:xfrm>
        </p:spPr>
        <p:txBody>
          <a:bodyPr/>
          <a:lstStyle/>
          <a:p>
            <a:pPr algn="ctr"/>
            <a:r>
              <a:rPr lang="en-US" sz="3200" dirty="0"/>
              <a:t>ALICE USA Computing Project </a:t>
            </a:r>
            <a:r>
              <a:rPr lang="en-US" dirty="0"/>
              <a:t>Report</a:t>
            </a:r>
            <a:br>
              <a:rPr lang="en-US" dirty="0"/>
            </a:b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R. Jeff Porter</a:t>
            </a:r>
          </a:p>
          <a:p>
            <a:r>
              <a:rPr lang="en-US" dirty="0"/>
              <a:t>ALICE-USA Computing Resource Review</a:t>
            </a:r>
          </a:p>
          <a:p>
            <a:r>
              <a:rPr lang="en-US" dirty="0"/>
              <a:t>April 11, 2019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3796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A4BBB-02CD-4E48-B028-83DEFE57F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2018 Project Operations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C97FF9-BDA7-C041-B290-D147CB2FE4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610F1E-0239-AE44-8593-DCFB279B0F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Jeff Porter  LBNL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73389A-85DE-0A40-8B8E-4176DA93B2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- </a:t>
            </a:r>
            <a:fld id="{D174BAF6-F8F2-EF4F-936C-8DF63288C82F}" type="slidenum">
              <a:rPr lang="en-US" smtClean="0"/>
              <a:pPr/>
              <a:t>10</a:t>
            </a:fld>
            <a:r>
              <a:rPr lang="en-US"/>
              <a:t> 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8506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2018 PEAP Plan – Hardware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Jeff Porter  LBNL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- </a:t>
            </a:r>
            <a:fld id="{D174BAF6-F8F2-EF4F-936C-8DF63288C82F}" type="slidenum">
              <a:rPr lang="en-US" smtClean="0"/>
              <a:pPr/>
              <a:t>11</a:t>
            </a:fld>
            <a:r>
              <a:rPr lang="en-US"/>
              <a:t> -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3986840" y="1321526"/>
          <a:ext cx="5042858" cy="4309392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20932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25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85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08522">
                  <a:extLst>
                    <a:ext uri="{9D8B030D-6E8A-4147-A177-3AD203B41FA5}">
                      <a16:colId xmlns:a16="http://schemas.microsoft.com/office/drawing/2014/main" val="3648145610"/>
                    </a:ext>
                  </a:extLst>
                </a:gridCol>
              </a:tblGrid>
              <a:tr h="62131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Resource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2017 Installed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/>
                        <a:t>FY2018 </a:t>
                      </a:r>
                    </a:p>
                    <a:p>
                      <a:pPr algn="ctr"/>
                      <a:r>
                        <a:rPr lang="en-US" sz="1600" baseline="0" dirty="0"/>
                        <a:t>plan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FY2018</a:t>
                      </a:r>
                    </a:p>
                    <a:p>
                      <a:pPr algn="ctr"/>
                      <a:r>
                        <a:rPr lang="en-US" sz="1600" dirty="0"/>
                        <a:t>(actual)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8342"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/>
                        <a:t>LBNL HW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8342"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HPCS CPU  +/- kHS06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0.0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+3.5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8342"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CPU NERSC</a:t>
                      </a:r>
                      <a:r>
                        <a:rPr lang="en-US" sz="1600" baseline="0" dirty="0"/>
                        <a:t> HPC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1.5</a:t>
                      </a:r>
                      <a:r>
                        <a:rPr lang="en-US" sz="1600" baseline="30000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aseline="0" dirty="0"/>
                        <a:t>0.0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8342"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CPU installed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14.0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14.0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17.5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8342"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HPCS Disk</a:t>
                      </a:r>
                      <a:r>
                        <a:rPr lang="en-US" sz="1600" baseline="0" dirty="0"/>
                        <a:t> +/-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0.44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8342"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Disk installed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1.06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2.25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8342"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/>
                        <a:t>ORNL HW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8342"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CPU +/- kHS06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+10.0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+6.0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8342"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CPU installed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28.0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24.0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8342"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Disk +/- (PB)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0.0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0.0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8342"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Disk installed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2.25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781800" y="5776567"/>
            <a:ext cx="24241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baseline="30000" dirty="0"/>
              <a:t>+</a:t>
            </a:r>
            <a:r>
              <a:rPr lang="en-US" sz="1400" b="1" dirty="0"/>
              <a:t>1M MPP </a:t>
            </a:r>
            <a:r>
              <a:rPr lang="en-US" sz="1400" b="1" dirty="0" err="1"/>
              <a:t>hrs</a:t>
            </a:r>
            <a:r>
              <a:rPr lang="en-US" sz="1400" b="1" dirty="0"/>
              <a:t> ~ 0.9 kHS06</a:t>
            </a:r>
          </a:p>
          <a:p>
            <a:r>
              <a:rPr lang="en-US" sz="1400" b="1" dirty="0"/>
              <a:t>2018 Allocation = 5M MPP </a:t>
            </a:r>
            <a:r>
              <a:rPr lang="en-US" sz="1400" b="1" dirty="0" err="1"/>
              <a:t>hrs</a:t>
            </a:r>
            <a:endParaRPr lang="en-US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7150" y="1145005"/>
            <a:ext cx="398684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/>
              <a:buChar char="•"/>
            </a:pPr>
            <a:endParaRPr lang="en-US" dirty="0">
              <a:solidFill>
                <a:srgbClr val="00009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0090"/>
                </a:solidFill>
              </a:rPr>
              <a:t>2018 Plan Relative to Obligations:</a:t>
            </a:r>
            <a:endParaRPr lang="en-US" dirty="0">
              <a:solidFill>
                <a:srgbClr val="000090"/>
              </a:solidFill>
            </a:endParaRPr>
          </a:p>
          <a:p>
            <a:pPr marL="742950" lvl="1" indent="-285750">
              <a:buFont typeface="Arial"/>
              <a:buChar char="•"/>
            </a:pPr>
            <a:r>
              <a:rPr lang="en-US" dirty="0">
                <a:solidFill>
                  <a:srgbClr val="000090"/>
                </a:solidFill>
              </a:rPr>
              <a:t>CPU :  43.5 kHS06 = 100% 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>
                <a:solidFill>
                  <a:srgbClr val="000090"/>
                </a:solidFill>
              </a:rPr>
              <a:t>Disk :  3.85 PB = 99%</a:t>
            </a:r>
          </a:p>
          <a:p>
            <a:pPr marL="1200150" lvl="2" indent="-285750">
              <a:buFont typeface="Arial"/>
              <a:buChar char="•"/>
            </a:pPr>
            <a:endParaRPr lang="en-US" dirty="0">
              <a:solidFill>
                <a:srgbClr val="000090"/>
              </a:solidFill>
            </a:endParaRPr>
          </a:p>
          <a:p>
            <a:pPr marL="1200150" lvl="2" indent="-285750">
              <a:buFont typeface="Arial"/>
              <a:buChar char="•"/>
            </a:pPr>
            <a:endParaRPr lang="en-US" dirty="0">
              <a:solidFill>
                <a:srgbClr val="00009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0090"/>
                </a:solidFill>
              </a:rPr>
              <a:t>2018 Actual Relative to Obligations:</a:t>
            </a:r>
            <a:endParaRPr lang="en-US" dirty="0">
              <a:solidFill>
                <a:srgbClr val="000090"/>
              </a:solidFill>
            </a:endParaRPr>
          </a:p>
          <a:p>
            <a:pPr marL="742950" lvl="1" indent="-285750">
              <a:buFont typeface="Arial"/>
              <a:buChar char="•"/>
            </a:pPr>
            <a:r>
              <a:rPr lang="en-US" dirty="0">
                <a:solidFill>
                  <a:srgbClr val="000090"/>
                </a:solidFill>
              </a:rPr>
              <a:t>CPU :  41.5 kHS06 = 95% 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>
                <a:solidFill>
                  <a:srgbClr val="000090"/>
                </a:solidFill>
              </a:rPr>
              <a:t>Disk :  4.5 PB = 116%</a:t>
            </a:r>
          </a:p>
          <a:p>
            <a:pPr marL="1200150" lvl="2" indent="-285750">
              <a:buFont typeface="Arial"/>
              <a:buChar char="•"/>
            </a:pPr>
            <a:endParaRPr lang="en-US" dirty="0">
              <a:solidFill>
                <a:srgbClr val="00009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0090"/>
                </a:solidFill>
              </a:rPr>
              <a:t>Notes of interest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>
                <a:solidFill>
                  <a:srgbClr val="000090"/>
                </a:solidFill>
              </a:rPr>
              <a:t>Assumed added CADES nodes which came in Jan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>
                <a:solidFill>
                  <a:srgbClr val="000090"/>
                </a:solidFill>
              </a:rPr>
              <a:t>No real NERSC HPC contrib.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>
                <a:solidFill>
                  <a:srgbClr val="000090"/>
                </a:solidFill>
              </a:rPr>
              <a:t>Disk capacity at ORNL was used to reconfigure disks</a:t>
            </a:r>
          </a:p>
        </p:txBody>
      </p:sp>
    </p:spTree>
    <p:extLst>
      <p:ext uri="{BB962C8B-B14F-4D97-AF65-F5344CB8AC3E}">
        <p14:creationId xmlns:p14="http://schemas.microsoft.com/office/powerpoint/2010/main" val="9669225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" name="Group 111">
            <a:extLst>
              <a:ext uri="{FF2B5EF4-FFF2-40B4-BE49-F238E27FC236}">
                <a16:creationId xmlns:a16="http://schemas.microsoft.com/office/drawing/2014/main" id="{0F750FC6-6D8E-4444-964A-2A482CA7A792}"/>
              </a:ext>
            </a:extLst>
          </p:cNvPr>
          <p:cNvGrpSpPr/>
          <p:nvPr/>
        </p:nvGrpSpPr>
        <p:grpSpPr>
          <a:xfrm>
            <a:off x="1638687" y="1076349"/>
            <a:ext cx="5917865" cy="4126514"/>
            <a:chOff x="1638687" y="1190649"/>
            <a:chExt cx="5917865" cy="4126514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2E09B6F6-0CA0-B145-8ED0-19EBCFA57F1B}"/>
                </a:ext>
              </a:extLst>
            </p:cNvPr>
            <p:cNvGrpSpPr/>
            <p:nvPr/>
          </p:nvGrpSpPr>
          <p:grpSpPr>
            <a:xfrm>
              <a:off x="1638687" y="1190649"/>
              <a:ext cx="5917865" cy="4126514"/>
              <a:chOff x="1626312" y="1295647"/>
              <a:chExt cx="6087307" cy="4180782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762FA6BB-9684-4748-BACF-2D2A45BF4D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626312" y="1295647"/>
                <a:ext cx="6087307" cy="4180782"/>
              </a:xfrm>
              <a:prstGeom prst="rect">
                <a:avLst/>
              </a:prstGeom>
            </p:spPr>
          </p:pic>
          <p:cxnSp>
            <p:nvCxnSpPr>
              <p:cNvPr id="13" name="Straight Connector 12"/>
              <p:cNvCxnSpPr>
                <a:cxnSpLocks/>
              </p:cNvCxnSpPr>
              <p:nvPr/>
            </p:nvCxnSpPr>
            <p:spPr>
              <a:xfrm flipV="1">
                <a:off x="1985545" y="3072013"/>
                <a:ext cx="5607520" cy="2037"/>
              </a:xfrm>
              <a:prstGeom prst="line">
                <a:avLst/>
              </a:prstGeom>
              <a:ln w="38100">
                <a:solidFill>
                  <a:srgbClr val="008000"/>
                </a:solidFill>
                <a:prstDash val="sys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>
                <a:cxnSpLocks/>
              </p:cNvCxnSpPr>
              <p:nvPr/>
            </p:nvCxnSpPr>
            <p:spPr>
              <a:xfrm>
                <a:off x="2036333" y="2870903"/>
                <a:ext cx="5545302" cy="9108"/>
              </a:xfrm>
              <a:prstGeom prst="line">
                <a:avLst/>
              </a:prstGeom>
              <a:ln w="38100">
                <a:solidFill>
                  <a:srgbClr val="FF6600"/>
                </a:solidFill>
                <a:prstDash val="sys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7470D1F-3BDE-A74B-A95D-1F7E9EC9DD9E}"/>
                  </a:ext>
                </a:extLst>
              </p:cNvPr>
              <p:cNvSpPr txBox="1"/>
              <p:nvPr/>
            </p:nvSpPr>
            <p:spPr>
              <a:xfrm>
                <a:off x="6718552" y="3101792"/>
                <a:ext cx="66075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>
                    <a:solidFill>
                      <a:srgbClr val="FAE7FF"/>
                    </a:solidFill>
                  </a:rPr>
                  <a:t>ORNL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E2F8827-A88B-4644-BE09-71D16AD6E298}"/>
                  </a:ext>
                </a:extLst>
              </p:cNvPr>
              <p:cNvSpPr txBox="1"/>
              <p:nvPr/>
            </p:nvSpPr>
            <p:spPr>
              <a:xfrm>
                <a:off x="3441997" y="4487966"/>
                <a:ext cx="61587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>
                    <a:solidFill>
                      <a:srgbClr val="8C1A8C"/>
                    </a:solidFill>
                  </a:rPr>
                  <a:t>PDSF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BF467D9E-AD33-CE44-9D3E-18805F383C38}"/>
                  </a:ext>
                </a:extLst>
              </p:cNvPr>
              <p:cNvSpPr txBox="1"/>
              <p:nvPr/>
            </p:nvSpPr>
            <p:spPr>
              <a:xfrm>
                <a:off x="6974834" y="4627904"/>
                <a:ext cx="63030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>
                    <a:solidFill>
                      <a:srgbClr val="FFCEC8"/>
                    </a:solidFill>
                  </a:rPr>
                  <a:t>HPCS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9801E5A-14CB-1345-B108-8D4A51BB80ED}"/>
                  </a:ext>
                </a:extLst>
              </p:cNvPr>
              <p:cNvSpPr txBox="1"/>
              <p:nvPr/>
            </p:nvSpPr>
            <p:spPr>
              <a:xfrm>
                <a:off x="1985545" y="2547431"/>
                <a:ext cx="171681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i="1" dirty="0">
                    <a:solidFill>
                      <a:srgbClr val="FF713F"/>
                    </a:solidFill>
                  </a:rPr>
                  <a:t>~ave </a:t>
                </a:r>
                <a:r>
                  <a:rPr lang="en-US" sz="1200" b="1" dirty="0">
                    <a:solidFill>
                      <a:srgbClr val="FF713F"/>
                    </a:solidFill>
                  </a:rPr>
                  <a:t>#-jobs 2018 target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21FA5CB-CCBB-CA49-A472-D6F6CD5A7B32}"/>
                  </a:ext>
                </a:extLst>
              </p:cNvPr>
              <p:cNvSpPr txBox="1"/>
              <p:nvPr/>
            </p:nvSpPr>
            <p:spPr>
              <a:xfrm>
                <a:off x="2047763" y="3092217"/>
                <a:ext cx="86639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solidFill>
                      <a:schemeClr val="accent3">
                        <a:lumMod val="75000"/>
                      </a:schemeClr>
                    </a:solidFill>
                  </a:rPr>
                  <a:t>ave #-jobs 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ADBEE3B9-907F-1A4A-8E26-300459450659}"/>
                  </a:ext>
                </a:extLst>
              </p:cNvPr>
              <p:cNvSpPr txBox="1"/>
              <p:nvPr/>
            </p:nvSpPr>
            <p:spPr>
              <a:xfrm>
                <a:off x="7143537" y="1980838"/>
                <a:ext cx="525292" cy="4122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rgbClr val="BAF8FA"/>
                    </a:solidFill>
                  </a:rPr>
                  <a:t>2019 </a:t>
                </a:r>
              </a:p>
              <a:p>
                <a:pPr algn="ctr"/>
                <a:r>
                  <a:rPr lang="en-US" sz="1200" b="1" dirty="0">
                    <a:solidFill>
                      <a:srgbClr val="BAF8FA"/>
                    </a:solidFill>
                  </a:rPr>
                  <a:t>target</a:t>
                </a:r>
              </a:p>
            </p:txBody>
          </p:sp>
          <p:cxnSp>
            <p:nvCxnSpPr>
              <p:cNvPr id="56" name="Straight Arrow Connector 55">
                <a:extLst>
                  <a:ext uri="{FF2B5EF4-FFF2-40B4-BE49-F238E27FC236}">
                    <a16:creationId xmlns:a16="http://schemas.microsoft.com/office/drawing/2014/main" id="{BFBB5ECB-825E-C04F-8179-80E91292F1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46181" y="3825063"/>
                <a:ext cx="1458954" cy="292870"/>
              </a:xfrm>
              <a:prstGeom prst="straightConnector1">
                <a:avLst/>
              </a:prstGeom>
              <a:ln w="31750">
                <a:solidFill>
                  <a:schemeClr val="accent2">
                    <a:lumMod val="40000"/>
                    <a:lumOff val="60000"/>
                  </a:schemeClr>
                </a:solidFill>
                <a:prstDash val="sysDot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Arrow Connector 59">
                <a:extLst>
                  <a:ext uri="{FF2B5EF4-FFF2-40B4-BE49-F238E27FC236}">
                    <a16:creationId xmlns:a16="http://schemas.microsoft.com/office/drawing/2014/main" id="{D6739A3C-5FEE-7242-B586-A9225048011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537917" y="4264213"/>
                <a:ext cx="2067218" cy="624808"/>
              </a:xfrm>
              <a:prstGeom prst="straightConnector1">
                <a:avLst/>
              </a:prstGeom>
              <a:ln w="31750">
                <a:solidFill>
                  <a:schemeClr val="accent2">
                    <a:lumMod val="40000"/>
                    <a:lumOff val="60000"/>
                  </a:schemeClr>
                </a:solidFill>
                <a:prstDash val="sysDot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AF4BFE90-8F41-164C-9524-52C4A859ACD1}"/>
                  </a:ext>
                </a:extLst>
              </p:cNvPr>
              <p:cNvSpPr txBox="1"/>
              <p:nvPr/>
            </p:nvSpPr>
            <p:spPr>
              <a:xfrm rot="645088">
                <a:off x="6211550" y="3723156"/>
                <a:ext cx="127740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PDSF ramp down</a:t>
                </a: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ED3E965C-8C0D-624E-9697-9CA8390107A4}"/>
                  </a:ext>
                </a:extLst>
              </p:cNvPr>
              <p:cNvSpPr txBox="1"/>
              <p:nvPr/>
            </p:nvSpPr>
            <p:spPr>
              <a:xfrm rot="20459397">
                <a:off x="5773935" y="4408864"/>
                <a:ext cx="109017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rPr>
                  <a:t>HPCS ramp up</a:t>
                </a:r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8F5A356A-5D9F-4A49-A5E8-B74B322D71BB}"/>
                  </a:ext>
                </a:extLst>
              </p:cNvPr>
              <p:cNvSpPr txBox="1"/>
              <p:nvPr/>
            </p:nvSpPr>
            <p:spPr>
              <a:xfrm>
                <a:off x="2743981" y="3676834"/>
                <a:ext cx="2800767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>
                    <a:solidFill>
                      <a:srgbClr val="E8D3FF"/>
                    </a:solidFill>
                    <a:sym typeface="Wingdings" pitchFamily="2" charset="2"/>
                  </a:rPr>
                  <a:t>     </a:t>
                </a:r>
                <a:r>
                  <a:rPr lang="en-US" sz="1100" b="1" dirty="0">
                    <a:solidFill>
                      <a:srgbClr val="E8D3FF"/>
                    </a:solidFill>
                  </a:rPr>
                  <a:t>ORNL batch issues </a:t>
                </a:r>
              </a:p>
              <a:p>
                <a:pPr algn="ctr"/>
                <a:r>
                  <a:rPr lang="en-US" sz="1100" b="1" dirty="0">
                    <a:solidFill>
                      <a:srgbClr val="E8D3FF"/>
                    </a:solidFill>
                  </a:rPr>
                  <a:t> significant periods with~70% slot occupancy</a:t>
                </a: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928F2B73-6A67-7E4C-9408-3E7732AA6B9C}"/>
                  </a:ext>
                </a:extLst>
              </p:cNvPr>
              <p:cNvSpPr txBox="1"/>
              <p:nvPr/>
            </p:nvSpPr>
            <p:spPr>
              <a:xfrm>
                <a:off x="1787707" y="4467240"/>
                <a:ext cx="155844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>
                    <a:solidFill>
                      <a:srgbClr val="FFFAF9"/>
                    </a:solidFill>
                    <a:sym typeface="Wingdings" pitchFamily="2" charset="2"/>
                  </a:rPr>
                  <a:t>     PDSF config problem</a:t>
                </a:r>
                <a:endParaRPr lang="en-US" sz="1100" b="1" dirty="0">
                  <a:solidFill>
                    <a:srgbClr val="FFFAF9"/>
                  </a:solidFill>
                </a:endParaRPr>
              </a:p>
            </p:txBody>
          </p:sp>
          <p:cxnSp>
            <p:nvCxnSpPr>
              <p:cNvPr id="71" name="Straight Arrow Connector 70">
                <a:extLst>
                  <a:ext uri="{FF2B5EF4-FFF2-40B4-BE49-F238E27FC236}">
                    <a16:creationId xmlns:a16="http://schemas.microsoft.com/office/drawing/2014/main" id="{EF409666-9D0C-5B40-BF35-C0150E98EA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01919" y="4716566"/>
                <a:ext cx="1187051" cy="0"/>
              </a:xfrm>
              <a:prstGeom prst="straightConnector1">
                <a:avLst/>
              </a:prstGeom>
              <a:ln>
                <a:solidFill>
                  <a:srgbClr val="FAE7FF"/>
                </a:solidFill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Arrow Connector 74">
                <a:extLst>
                  <a:ext uri="{FF2B5EF4-FFF2-40B4-BE49-F238E27FC236}">
                    <a16:creationId xmlns:a16="http://schemas.microsoft.com/office/drawing/2014/main" id="{77DDBE1E-B919-A547-8000-0DB972C7E3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69015" y="3886922"/>
                <a:ext cx="3705327" cy="0"/>
              </a:xfrm>
              <a:prstGeom prst="straightConnector1">
                <a:avLst/>
              </a:prstGeom>
              <a:ln>
                <a:solidFill>
                  <a:srgbClr val="E8D3FF"/>
                </a:solidFill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Arrow Connector 85">
                <a:extLst>
                  <a:ext uri="{FF2B5EF4-FFF2-40B4-BE49-F238E27FC236}">
                    <a16:creationId xmlns:a16="http://schemas.microsoft.com/office/drawing/2014/main" id="{0B21C7FF-1C9E-BF41-8732-D2DAEB219FE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34702" y="3694125"/>
                <a:ext cx="0" cy="309215"/>
              </a:xfrm>
              <a:prstGeom prst="straightConnector1">
                <a:avLst/>
              </a:prstGeom>
              <a:ln>
                <a:solidFill>
                  <a:srgbClr val="E8D3FF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34E59A16-FCA2-414E-82B2-5572C179445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143537" y="2209752"/>
                <a:ext cx="465572" cy="11970"/>
              </a:xfrm>
              <a:prstGeom prst="line">
                <a:avLst/>
              </a:prstGeom>
              <a:ln w="38100">
                <a:solidFill>
                  <a:srgbClr val="BAF8FA"/>
                </a:solidFill>
                <a:prstDash val="sys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TextBox 31"/>
            <p:cNvSpPr txBox="1"/>
            <p:nvPr/>
          </p:nvSpPr>
          <p:spPr>
            <a:xfrm>
              <a:off x="4415180" y="2003294"/>
              <a:ext cx="177973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>
                  <a:sym typeface="Wingdings"/>
                </a:rPr>
                <a:t>Stabilize ORNL batch system</a:t>
              </a:r>
              <a:endParaRPr lang="en-US" sz="900" b="1" dirty="0"/>
            </a:p>
          </p:txBody>
        </p:sp>
        <p:cxnSp>
          <p:nvCxnSpPr>
            <p:cNvPr id="36" name="Straight Arrow Connector 35"/>
            <p:cNvCxnSpPr>
              <a:cxnSpLocks/>
            </p:cNvCxnSpPr>
            <p:nvPr/>
          </p:nvCxnSpPr>
          <p:spPr>
            <a:xfrm>
              <a:off x="5302115" y="2242840"/>
              <a:ext cx="337050" cy="173367"/>
            </a:xfrm>
            <a:prstGeom prst="straightConnector1">
              <a:avLst/>
            </a:prstGeom>
            <a:ln>
              <a:solidFill>
                <a:srgbClr val="00206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5322633" y="1600457"/>
              <a:ext cx="143568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>
                  <a:sym typeface="Wingdings"/>
                </a:rPr>
                <a:t>Extra nodes from CADES</a:t>
              </a:r>
              <a:endParaRPr lang="en-US" sz="900" b="1" dirty="0"/>
            </a:p>
          </p:txBody>
        </p:sp>
        <p:cxnSp>
          <p:nvCxnSpPr>
            <p:cNvPr id="100" name="Straight Arrow Connector 99">
              <a:extLst>
                <a:ext uri="{FF2B5EF4-FFF2-40B4-BE49-F238E27FC236}">
                  <a16:creationId xmlns:a16="http://schemas.microsoft.com/office/drawing/2014/main" id="{111A672A-B7A3-3348-B4E7-80C7C6BFCB79}"/>
                </a:ext>
              </a:extLst>
            </p:cNvPr>
            <p:cNvCxnSpPr>
              <a:cxnSpLocks/>
            </p:cNvCxnSpPr>
            <p:nvPr/>
          </p:nvCxnSpPr>
          <p:spPr>
            <a:xfrm>
              <a:off x="6118057" y="1790906"/>
              <a:ext cx="316762" cy="143865"/>
            </a:xfrm>
            <a:prstGeom prst="straightConnector1">
              <a:avLst/>
            </a:prstGeom>
            <a:ln>
              <a:solidFill>
                <a:srgbClr val="00206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itle 13"/>
          <p:cNvSpPr txBox="1">
            <a:spLocks/>
          </p:cNvSpPr>
          <p:nvPr/>
        </p:nvSpPr>
        <p:spPr>
          <a:xfrm>
            <a:off x="487794" y="298564"/>
            <a:ext cx="8229600" cy="48380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457200" rtl="0" eaLnBrk="1" latinLnBrk="0" hangingPunct="1">
              <a:spcBef>
                <a:spcPct val="0"/>
              </a:spcBef>
              <a:buNone/>
              <a:defRPr sz="3200" b="0" i="0" u="none" kern="1200" cap="none">
                <a:solidFill>
                  <a:schemeClr val="tx2"/>
                </a:solidFill>
                <a:latin typeface="Helvetica Neue Bold Condensed"/>
                <a:ea typeface="+mj-ea"/>
                <a:cs typeface="Helvetica Neue Bold Condensed"/>
              </a:defRPr>
            </a:lvl1pPr>
          </a:lstStyle>
          <a:p>
            <a:r>
              <a:rPr lang="en-US" dirty="0"/>
              <a:t>2018 Job Occupancy</a:t>
            </a:r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16BF7175-7BFC-C045-B26D-F7828859F216}"/>
              </a:ext>
            </a:extLst>
          </p:cNvPr>
          <p:cNvCxnSpPr>
            <a:cxnSpLocks/>
          </p:cNvCxnSpPr>
          <p:nvPr/>
        </p:nvCxnSpPr>
        <p:spPr>
          <a:xfrm flipV="1">
            <a:off x="-2298690" y="5465753"/>
            <a:ext cx="0" cy="309215"/>
          </a:xfrm>
          <a:prstGeom prst="straightConnector1">
            <a:avLst/>
          </a:prstGeom>
          <a:ln>
            <a:solidFill>
              <a:srgbClr val="E8D3FF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84FDBC5C-9B0F-4544-88A8-BE567AE51DDF}"/>
              </a:ext>
            </a:extLst>
          </p:cNvPr>
          <p:cNvGrpSpPr/>
          <p:nvPr/>
        </p:nvGrpSpPr>
        <p:grpSpPr>
          <a:xfrm>
            <a:off x="340591" y="5202863"/>
            <a:ext cx="8565573" cy="1182564"/>
            <a:chOff x="123421" y="5340023"/>
            <a:chExt cx="8565573" cy="1182564"/>
          </a:xfrm>
        </p:grpSpPr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BAE4D1E0-AD0B-6941-8CDE-EDB1B333137A}"/>
                </a:ext>
              </a:extLst>
            </p:cNvPr>
            <p:cNvSpPr txBox="1"/>
            <p:nvPr/>
          </p:nvSpPr>
          <p:spPr>
            <a:xfrm>
              <a:off x="123421" y="5340023"/>
              <a:ext cx="2385140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7030A0"/>
                  </a:solidFill>
                </a:rPr>
                <a:t>ORNL</a:t>
              </a:r>
            </a:p>
            <a:p>
              <a:r>
                <a:rPr lang="en-US" sz="1600" dirty="0"/>
                <a:t>New nodes in Sept &amp; Jan</a:t>
              </a:r>
            </a:p>
            <a:p>
              <a:r>
                <a:rPr lang="en-US" sz="1600" dirty="0"/>
                <a:t>Batch issues lowered rates</a:t>
              </a:r>
            </a:p>
            <a:p>
              <a:endParaRPr lang="en-US" sz="1600" dirty="0"/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F7723689-FB8B-674D-862B-B3ECE511C9A0}"/>
                </a:ext>
              </a:extLst>
            </p:cNvPr>
            <p:cNvSpPr txBox="1"/>
            <p:nvPr/>
          </p:nvSpPr>
          <p:spPr>
            <a:xfrm>
              <a:off x="2584025" y="5340038"/>
              <a:ext cx="3112775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ED9EEF"/>
                  </a:solidFill>
                </a:rPr>
                <a:t>LBL PDSF</a:t>
              </a:r>
            </a:p>
            <a:p>
              <a:r>
                <a:rPr lang="en-US" sz="1600" dirty="0"/>
                <a:t>Early config problem lowered rates</a:t>
              </a:r>
            </a:p>
            <a:p>
              <a:r>
                <a:rPr lang="en-US" sz="1600" dirty="0"/>
                <a:t>Node removal began in Dec</a:t>
              </a:r>
            </a:p>
            <a:p>
              <a:r>
                <a:rPr lang="en-US" sz="1600" dirty="0"/>
                <a:t>Final shutdown on Apr 1</a:t>
              </a:r>
              <a:r>
                <a:rPr lang="en-US" sz="1600" baseline="30000" dirty="0"/>
                <a:t>st</a:t>
              </a:r>
              <a:r>
                <a:rPr lang="en-US" sz="1600" dirty="0"/>
                <a:t> 2019</a:t>
              </a: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E99A635C-0442-6740-A58F-AA8ECC93857A}"/>
                </a:ext>
              </a:extLst>
            </p:cNvPr>
            <p:cNvSpPr txBox="1"/>
            <p:nvPr/>
          </p:nvSpPr>
          <p:spPr>
            <a:xfrm>
              <a:off x="5776081" y="5383814"/>
              <a:ext cx="2912913" cy="11387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C00000"/>
                  </a:solidFill>
                </a:rPr>
                <a:t>LBL HPCS</a:t>
              </a:r>
            </a:p>
            <a:p>
              <a:r>
                <a:rPr lang="en-US" sz="1600" dirty="0"/>
                <a:t>New nodes: Nov, Feb, Mar</a:t>
              </a:r>
            </a:p>
            <a:p>
              <a:r>
                <a:rPr lang="en-US" sz="1600" dirty="0"/>
                <a:t>Will take PDSF nodes in Apr/May</a:t>
              </a:r>
            </a:p>
            <a:p>
              <a:endParaRPr lang="en-US" sz="2000" dirty="0"/>
            </a:p>
          </p:txBody>
        </p:sp>
      </p:grpSp>
      <p:sp>
        <p:nvSpPr>
          <p:cNvPr id="114" name="TextBox 113">
            <a:extLst>
              <a:ext uri="{FF2B5EF4-FFF2-40B4-BE49-F238E27FC236}">
                <a16:creationId xmlns:a16="http://schemas.microsoft.com/office/drawing/2014/main" id="{7812A74F-2A3F-E442-A293-4DE9E2F1BFD8}"/>
              </a:ext>
            </a:extLst>
          </p:cNvPr>
          <p:cNvSpPr txBox="1"/>
          <p:nvPr/>
        </p:nvSpPr>
        <p:spPr>
          <a:xfrm>
            <a:off x="7754194" y="2056361"/>
            <a:ext cx="13035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5">
                    <a:lumMod val="75000"/>
                  </a:schemeClr>
                </a:solidFill>
              </a:rPr>
              <a:t>depends on </a:t>
            </a:r>
          </a:p>
          <a:p>
            <a:r>
              <a:rPr lang="en-US" sz="1400" b="1" dirty="0">
                <a:solidFill>
                  <a:schemeClr val="accent5">
                    <a:lumMod val="75000"/>
                  </a:schemeClr>
                </a:solidFill>
              </a:rPr>
              <a:t>node-type mix </a:t>
            </a:r>
          </a:p>
        </p:txBody>
      </p: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29CE5021-E050-5E43-B190-2FFA5F691EA6}"/>
              </a:ext>
            </a:extLst>
          </p:cNvPr>
          <p:cNvCxnSpPr>
            <a:cxnSpLocks/>
          </p:cNvCxnSpPr>
          <p:nvPr/>
        </p:nvCxnSpPr>
        <p:spPr>
          <a:xfrm flipH="1">
            <a:off x="7451010" y="2448585"/>
            <a:ext cx="303184" cy="191563"/>
          </a:xfrm>
          <a:prstGeom prst="straightConnector1">
            <a:avLst/>
          </a:prstGeom>
          <a:ln>
            <a:solidFill>
              <a:srgbClr val="FF713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5E2C66A7-63B1-9A45-A19E-08E1DC8AFAE5}"/>
              </a:ext>
            </a:extLst>
          </p:cNvPr>
          <p:cNvCxnSpPr>
            <a:cxnSpLocks/>
          </p:cNvCxnSpPr>
          <p:nvPr/>
        </p:nvCxnSpPr>
        <p:spPr>
          <a:xfrm flipH="1" flipV="1">
            <a:off x="7451010" y="1978589"/>
            <a:ext cx="303184" cy="180993"/>
          </a:xfrm>
          <a:prstGeom prst="straightConnector1">
            <a:avLst/>
          </a:prstGeom>
          <a:ln>
            <a:solidFill>
              <a:srgbClr val="BAF8FA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56048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E1C93FC-3E73-AB48-A5F1-94614DCA0D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9692" y="3752411"/>
            <a:ext cx="4807856" cy="271182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F358F7F-416E-1D4F-90CF-B4898850CC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7366" y="1348739"/>
            <a:ext cx="4840182" cy="2548425"/>
          </a:xfrm>
          <a:prstGeom prst="rect">
            <a:avLst/>
          </a:prstGeom>
        </p:spPr>
      </p:pic>
      <p:sp>
        <p:nvSpPr>
          <p:cNvPr id="12" name="Title 13"/>
          <p:cNvSpPr txBox="1">
            <a:spLocks/>
          </p:cNvSpPr>
          <p:nvPr/>
        </p:nvSpPr>
        <p:spPr>
          <a:xfrm>
            <a:off x="487794" y="416985"/>
            <a:ext cx="8229600" cy="48380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457200" rtl="0" eaLnBrk="1" latinLnBrk="0" hangingPunct="1">
              <a:spcBef>
                <a:spcPct val="0"/>
              </a:spcBef>
              <a:buNone/>
              <a:defRPr sz="3200" b="0" i="0" u="none" kern="1200" cap="none">
                <a:solidFill>
                  <a:schemeClr val="tx2"/>
                </a:solidFill>
                <a:latin typeface="Helvetica Neue Bold Condensed"/>
                <a:ea typeface="+mj-ea"/>
                <a:cs typeface="Helvetica Neue Bold Condensed"/>
              </a:defRPr>
            </a:lvl1pPr>
          </a:lstStyle>
          <a:p>
            <a:r>
              <a:rPr lang="en-US" dirty="0"/>
              <a:t>CPU Efficiency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893" y="1532617"/>
            <a:ext cx="398509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/>
              <a:buChar char="•"/>
            </a:pPr>
            <a:endParaRPr lang="en-US" sz="2000" dirty="0">
              <a:solidFill>
                <a:srgbClr val="00009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2000" b="1" dirty="0">
                <a:solidFill>
                  <a:srgbClr val="7030A0"/>
                </a:solidFill>
              </a:rPr>
              <a:t>ORNL</a:t>
            </a:r>
            <a:r>
              <a:rPr lang="en-US" sz="2000" dirty="0">
                <a:solidFill>
                  <a:srgbClr val="7030A0"/>
                </a:solidFill>
              </a:rPr>
              <a:t> </a:t>
            </a:r>
          </a:p>
          <a:p>
            <a:pPr marL="742950" lvl="1" indent="-285750">
              <a:buFont typeface="Arial"/>
              <a:buChar char="•"/>
            </a:pPr>
            <a:r>
              <a:rPr lang="en-US" sz="2000" dirty="0">
                <a:solidFill>
                  <a:srgbClr val="000090"/>
                </a:solidFill>
              </a:rPr>
              <a:t>Periods of low eff. correlate with restructuring SE</a:t>
            </a:r>
          </a:p>
          <a:p>
            <a:pPr marL="1200150" lvl="2" indent="-285750">
              <a:buFont typeface="Arial"/>
              <a:buChar char="•"/>
            </a:pPr>
            <a:endParaRPr lang="en-US" sz="2000" dirty="0">
              <a:solidFill>
                <a:srgbClr val="00009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2000" b="1" dirty="0">
                <a:solidFill>
                  <a:srgbClr val="E9A7EE"/>
                </a:solidFill>
              </a:rPr>
              <a:t>LBNL</a:t>
            </a:r>
            <a:r>
              <a:rPr lang="en-US" sz="2000" b="1" dirty="0">
                <a:solidFill>
                  <a:srgbClr val="000090"/>
                </a:solidFill>
              </a:rPr>
              <a:t>  </a:t>
            </a:r>
          </a:p>
          <a:p>
            <a:pPr marL="742950" lvl="1" indent="-285750">
              <a:buFont typeface="Arial"/>
              <a:buChar char="•"/>
            </a:pPr>
            <a:r>
              <a:rPr lang="en-US" sz="2000" dirty="0">
                <a:solidFill>
                  <a:srgbClr val="000090"/>
                </a:solidFill>
              </a:rPr>
              <a:t>Eff. is similar to other T2s.</a:t>
            </a:r>
          </a:p>
          <a:p>
            <a:pPr marL="742950" lvl="1" indent="-285750">
              <a:buFont typeface="Arial"/>
              <a:buChar char="•"/>
            </a:pPr>
            <a:endParaRPr lang="en-US" sz="2000" dirty="0">
              <a:solidFill>
                <a:srgbClr val="00009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2000" b="1" dirty="0">
                <a:solidFill>
                  <a:srgbClr val="C00000"/>
                </a:solidFill>
              </a:rPr>
              <a:t>HPCS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</a:p>
          <a:p>
            <a:pPr marL="742950" lvl="1" indent="-285750">
              <a:buFont typeface="Arial"/>
              <a:buChar char="•"/>
            </a:pPr>
            <a:r>
              <a:rPr lang="en-US" sz="2000" dirty="0">
                <a:solidFill>
                  <a:srgbClr val="000090"/>
                </a:solidFill>
              </a:rPr>
              <a:t>Early results track LBNL</a:t>
            </a:r>
          </a:p>
          <a:p>
            <a:pPr marL="742950" lvl="1" indent="-285750">
              <a:buFont typeface="Arial"/>
              <a:buChar char="•"/>
            </a:pPr>
            <a:r>
              <a:rPr lang="en-US" sz="2000" dirty="0">
                <a:solidFill>
                  <a:srgbClr val="000090"/>
                </a:solidFill>
              </a:rPr>
              <a:t>Extreme low efficiency since summer correlated to very high rate of analysis jobs</a:t>
            </a:r>
          </a:p>
          <a:p>
            <a:pPr marL="285750" indent="-285750">
              <a:buFont typeface="Arial"/>
              <a:buChar char="•"/>
            </a:pPr>
            <a:endParaRPr lang="en-US" sz="2000" dirty="0">
              <a:solidFill>
                <a:srgbClr val="00009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79494" y="5744852"/>
            <a:ext cx="1864610" cy="307777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en-US" sz="1400" kern="1200" dirty="0">
                <a:solidFill>
                  <a:schemeClr val="bg1"/>
                </a:solidFill>
              </a:rPr>
              <a:t>Similar ALICE T2 = </a:t>
            </a:r>
            <a:r>
              <a:rPr lang="en-US" sz="1400" dirty="0">
                <a:solidFill>
                  <a:schemeClr val="bg1"/>
                </a:solidFill>
              </a:rPr>
              <a:t>77</a:t>
            </a:r>
            <a:r>
              <a:rPr lang="en-US" sz="1400" kern="1200" dirty="0">
                <a:solidFill>
                  <a:schemeClr val="bg1"/>
                </a:solidFill>
              </a:rPr>
              <a:t>%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05929" y="2882107"/>
            <a:ext cx="1100514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kern="1200" dirty="0">
                <a:solidFill>
                  <a:srgbClr val="800000"/>
                </a:solidFill>
              </a:rPr>
              <a:t>PDSF = </a:t>
            </a:r>
            <a:r>
              <a:rPr lang="en-US" sz="1200" b="1" dirty="0">
                <a:solidFill>
                  <a:srgbClr val="800000"/>
                </a:solidFill>
              </a:rPr>
              <a:t>75</a:t>
            </a:r>
            <a:r>
              <a:rPr lang="en-US" sz="1200" b="1" kern="1200" dirty="0">
                <a:solidFill>
                  <a:srgbClr val="800000"/>
                </a:solidFill>
              </a:rPr>
              <a:t>%</a:t>
            </a:r>
          </a:p>
          <a:p>
            <a:r>
              <a:rPr lang="en-US" sz="1200" b="1" kern="1200" dirty="0">
                <a:solidFill>
                  <a:srgbClr val="800000"/>
                </a:solidFill>
              </a:rPr>
              <a:t>ORNL = 70%</a:t>
            </a:r>
          </a:p>
          <a:p>
            <a:r>
              <a:rPr lang="en-US" sz="1200" b="1" dirty="0">
                <a:solidFill>
                  <a:srgbClr val="800000"/>
                </a:solidFill>
              </a:rPr>
              <a:t>HPCS = 55%</a:t>
            </a:r>
            <a:endParaRPr lang="en-US" sz="1200" b="1" kern="1200" dirty="0">
              <a:solidFill>
                <a:srgbClr val="800000"/>
              </a:solidFill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2A0A3C6E-650B-F440-9B01-B252FE1A003E}"/>
              </a:ext>
            </a:extLst>
          </p:cNvPr>
          <p:cNvCxnSpPr>
            <a:cxnSpLocks/>
          </p:cNvCxnSpPr>
          <p:nvPr/>
        </p:nvCxnSpPr>
        <p:spPr>
          <a:xfrm>
            <a:off x="6389649" y="2442116"/>
            <a:ext cx="2507899" cy="88094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541B620-DD98-994D-9073-7F2AC83CFB40}"/>
              </a:ext>
            </a:extLst>
          </p:cNvPr>
          <p:cNvSpPr txBox="1"/>
          <p:nvPr/>
        </p:nvSpPr>
        <p:spPr>
          <a:xfrm rot="1060040">
            <a:off x="7425323" y="3017249"/>
            <a:ext cx="11592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A90000"/>
                </a:solidFill>
              </a:rPr>
              <a:t>HPCS trend line?</a:t>
            </a:r>
          </a:p>
        </p:txBody>
      </p:sp>
    </p:spTree>
    <p:extLst>
      <p:ext uri="{BB962C8B-B14F-4D97-AF65-F5344CB8AC3E}">
        <p14:creationId xmlns:p14="http://schemas.microsoft.com/office/powerpoint/2010/main" val="40002819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4471885"/>
              </p:ext>
            </p:extLst>
          </p:nvPr>
        </p:nvGraphicFramePr>
        <p:xfrm>
          <a:off x="716394" y="3799349"/>
          <a:ext cx="7443234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61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14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872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13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5705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1560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USA T2 Site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Per/core CPU </a:t>
                      </a:r>
                    </a:p>
                    <a:p>
                      <a:pPr algn="ctr"/>
                      <a:r>
                        <a:rPr lang="en-US" sz="1600" dirty="0"/>
                        <a:t>(HS06/slot)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/>
                        <a:t>Wall-time delivered</a:t>
                      </a:r>
                    </a:p>
                    <a:p>
                      <a:pPr algn="ctr"/>
                      <a:r>
                        <a:rPr lang="en-US" sz="1600" baseline="0" dirty="0"/>
                        <a:t>(MHS06-hrs)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/>
                        <a:t>ALICE-USA obligation*</a:t>
                      </a:r>
                    </a:p>
                    <a:p>
                      <a:pPr algn="ctr"/>
                      <a:r>
                        <a:rPr lang="en-US" sz="1600" baseline="0" dirty="0">
                          <a:solidFill>
                            <a:schemeClr val="bg1"/>
                          </a:solidFill>
                        </a:rPr>
                        <a:t>(MHS06-hrs)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%</a:t>
                      </a:r>
                      <a:r>
                        <a:rPr lang="en-US" sz="1600" baseline="0" dirty="0"/>
                        <a:t> obligation delivered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6242">
                <a:tc>
                  <a:txBody>
                    <a:bodyPr/>
                    <a:lstStyle/>
                    <a:p>
                      <a:r>
                        <a:rPr lang="en-US" sz="1600" dirty="0"/>
                        <a:t>LBNL:PDSF+HPCS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18.8+16.9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148.2+35.2=183.4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178.9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102%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6242">
                <a:tc>
                  <a:txBody>
                    <a:bodyPr/>
                    <a:lstStyle/>
                    <a:p>
                      <a:r>
                        <a:rPr lang="en-US" sz="1600" dirty="0"/>
                        <a:t>ORNL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177.0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183.0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97%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6242">
                <a:tc>
                  <a:txBody>
                    <a:bodyPr/>
                    <a:lstStyle/>
                    <a:p>
                      <a:r>
                        <a:rPr lang="en-US" sz="1600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360.4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361.9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99.6%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080107" y="3408450"/>
            <a:ext cx="2686141" cy="347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>
                <a:solidFill>
                  <a:srgbClr val="0070C0"/>
                </a:solidFill>
              </a:rPr>
              <a:t>Walltime</a:t>
            </a:r>
            <a:r>
              <a:rPr lang="en-US" sz="1600" b="1" dirty="0">
                <a:solidFill>
                  <a:srgbClr val="0070C0"/>
                </a:solidFill>
              </a:rPr>
              <a:t> delivered RRB-2018</a:t>
            </a:r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487794" y="298564"/>
            <a:ext cx="8229600" cy="483809"/>
          </a:xfrm>
        </p:spPr>
        <p:txBody>
          <a:bodyPr>
            <a:noAutofit/>
          </a:bodyPr>
          <a:lstStyle/>
          <a:p>
            <a:r>
              <a:rPr lang="en-US" sz="3200" dirty="0"/>
              <a:t>2018 CPU Delivery Relative to Obligations</a:t>
            </a: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/>
          </p:nvPr>
        </p:nvGraphicFramePr>
        <p:xfrm>
          <a:off x="487794" y="1433285"/>
          <a:ext cx="2882245" cy="16544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03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18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5700">
                <a:tc>
                  <a:txBody>
                    <a:bodyPr/>
                    <a:lstStyle/>
                    <a:p>
                      <a:r>
                        <a:rPr lang="en-US" dirty="0"/>
                        <a:t>CPU Obligations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kHS06</a:t>
                      </a:r>
                      <a:r>
                        <a:rPr lang="en-US" baseline="0" dirty="0"/>
                        <a:t>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6371">
                <a:tc>
                  <a:txBody>
                    <a:bodyPr/>
                    <a:lstStyle/>
                    <a:p>
                      <a:r>
                        <a:rPr lang="en-US" dirty="0"/>
                        <a:t>ALICE</a:t>
                      </a:r>
                      <a:r>
                        <a:rPr lang="en-US" baseline="0" dirty="0"/>
                        <a:t>-USA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 43.5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1195">
                <a:tc>
                  <a:txBody>
                    <a:bodyPr/>
                    <a:lstStyle/>
                    <a:p>
                      <a:r>
                        <a:rPr lang="en-US" dirty="0"/>
                        <a:t>LBNL T2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21.5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1195">
                <a:tc>
                  <a:txBody>
                    <a:bodyPr/>
                    <a:lstStyle/>
                    <a:p>
                      <a:r>
                        <a:rPr lang="en-US" dirty="0"/>
                        <a:t>ORNL T2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22.0</a:t>
                      </a:r>
                      <a:r>
                        <a:rPr lang="en-US" baseline="30000" dirty="0"/>
                        <a:t>*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716394" y="3031940"/>
            <a:ext cx="2821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30000"/>
              <a:t>*</a:t>
            </a:r>
            <a:r>
              <a:rPr lang="en-US" sz="1400"/>
              <a:t>ORNL </a:t>
            </a:r>
            <a:r>
              <a:rPr lang="en-US" sz="1400" dirty="0"/>
              <a:t>cannot </a:t>
            </a:r>
            <a:r>
              <a:rPr lang="en-US" sz="1400"/>
              <a:t>pledge w/o MoU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03105" y="5858559"/>
            <a:ext cx="83142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Issue:  CPU deployment &amp; utilization was not as planned, thus we underperformed early and overperformed late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2528" y="1114126"/>
            <a:ext cx="3435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Relative to 2018 Project Plan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F99E106-AF2F-6149-8B0D-B604F4F1F5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8839" y="1089793"/>
            <a:ext cx="3703673" cy="217136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65B3801-A2B6-3B45-94B4-2839D72B92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63376" y="1400637"/>
            <a:ext cx="1304692" cy="79731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780A857-4F17-5648-BA1C-DA2C24F619AE}"/>
              </a:ext>
            </a:extLst>
          </p:cNvPr>
          <p:cNvSpPr txBox="1"/>
          <p:nvPr/>
        </p:nvSpPr>
        <p:spPr>
          <a:xfrm>
            <a:off x="6327844" y="6367348"/>
            <a:ext cx="15962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* includes 95% uptime</a:t>
            </a:r>
          </a:p>
        </p:txBody>
      </p:sp>
    </p:spTree>
    <p:extLst>
      <p:ext uri="{BB962C8B-B14F-4D97-AF65-F5344CB8AC3E}">
        <p14:creationId xmlns:p14="http://schemas.microsoft.com/office/powerpoint/2010/main" val="27719935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3ADFABC-3021-3843-B796-AA093D99066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- </a:t>
            </a:r>
            <a:fld id="{D174BAF6-F8F2-EF4F-936C-8DF63288C82F}" type="slidenum">
              <a:rPr lang="en-US" smtClean="0"/>
              <a:pPr/>
              <a:t>15</a:t>
            </a:fld>
            <a:r>
              <a:rPr lang="en-US"/>
              <a:t> -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77A789-2B2C-C24C-9456-A79722FD9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Jeff Porter  LBNL</a:t>
            </a: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0139438-F3FE-F84B-BE00-23A31F9C4113}"/>
              </a:ext>
            </a:extLst>
          </p:cNvPr>
          <p:cNvSpPr txBox="1">
            <a:spLocks/>
          </p:cNvSpPr>
          <p:nvPr/>
        </p:nvSpPr>
        <p:spPr>
          <a:xfrm>
            <a:off x="360342" y="179868"/>
            <a:ext cx="6819032" cy="769479"/>
          </a:xfrm>
          <a:prstGeom prst="rect">
            <a:avLst/>
          </a:prstGeom>
        </p:spPr>
        <p:txBody>
          <a:bodyPr>
            <a:normAutofit fontScale="97500"/>
          </a:bodyPr>
          <a:lstStyle>
            <a:lvl1pPr marL="228600" indent="-228600" algn="l" defTabSz="457200" rtl="0" eaLnBrk="1" latinLnBrk="0" hangingPunct="1">
              <a:spcBef>
                <a:spcPct val="0"/>
              </a:spcBef>
              <a:buNone/>
              <a:defRPr sz="3200" b="0" i="0" u="none" kern="1200" cap="none">
                <a:solidFill>
                  <a:schemeClr val="tx2"/>
                </a:solidFill>
                <a:latin typeface="Helvetica Neue Bold Condensed"/>
                <a:ea typeface="+mj-ea"/>
                <a:cs typeface="Helvetica Neue Bold Condensed"/>
              </a:defRPr>
            </a:lvl1pPr>
          </a:lstStyle>
          <a:p>
            <a:r>
              <a:rPr lang="en-US" dirty="0"/>
              <a:t>2019 Project Planning</a:t>
            </a:r>
          </a:p>
        </p:txBody>
      </p:sp>
    </p:spTree>
    <p:extLst>
      <p:ext uri="{BB962C8B-B14F-4D97-AF65-F5344CB8AC3E}">
        <p14:creationId xmlns:p14="http://schemas.microsoft.com/office/powerpoint/2010/main" val="40023237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54065-66B6-BD48-B7E7-40FE62EB1B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Resource Requirements &amp; </a:t>
            </a:r>
            <a:br>
              <a:rPr lang="en-US" dirty="0"/>
            </a:br>
            <a:r>
              <a:rPr lang="en-US" dirty="0"/>
              <a:t>Procurement Planning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1832DD0-9EFA-AB4D-B5F3-9F0C8810D4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918" y="1676400"/>
            <a:ext cx="5079729" cy="2484821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5EA0DB-42DE-EA49-8C47-2F5B6B9FB1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Jeff Porter  LBNL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B5D5CB-EA98-CA44-B60E-007D7973E3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- </a:t>
            </a:r>
            <a:fld id="{D174BAF6-F8F2-EF4F-936C-8DF63288C82F}" type="slidenum">
              <a:rPr lang="en-US" smtClean="0"/>
              <a:pPr/>
              <a:t>16</a:t>
            </a:fld>
            <a:r>
              <a:rPr lang="en-US"/>
              <a:t> -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04FEB94-A3DA-1C49-8AC3-9297ECF9CF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7304" y="3742121"/>
            <a:ext cx="4336273" cy="245548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6616A1C-99EF-8946-B911-58AC5D7FFFB0}"/>
              </a:ext>
            </a:extLst>
          </p:cNvPr>
          <p:cNvSpPr txBox="1"/>
          <p:nvPr/>
        </p:nvSpPr>
        <p:spPr>
          <a:xfrm>
            <a:off x="850611" y="1070297"/>
            <a:ext cx="33120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ALICE Computing Requirements  </a:t>
            </a:r>
          </a:p>
          <a:p>
            <a:pPr algn="ctr"/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vetted by the WLCG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851B929-B9B1-9248-8B8A-AE45E46986D3}"/>
              </a:ext>
            </a:extLst>
          </p:cNvPr>
          <p:cNvSpPr txBox="1"/>
          <p:nvPr/>
        </p:nvSpPr>
        <p:spPr>
          <a:xfrm>
            <a:off x="456144" y="5255982"/>
            <a:ext cx="41009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ALICE-USA Resource Deployment Plan 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  <a:sym typeface="Wingdings" pitchFamily="2" charset="2"/>
              </a:rPr>
              <a:t></a:t>
            </a:r>
          </a:p>
          <a:p>
            <a:pPr algn="ctr"/>
            <a:r>
              <a:rPr lang="en-US" b="1" dirty="0">
                <a:solidFill>
                  <a:schemeClr val="accent5">
                    <a:lumMod val="75000"/>
                  </a:schemeClr>
                </a:solidFill>
                <a:sym typeface="Wingdings" pitchFamily="2" charset="2"/>
              </a:rPr>
              <a:t>In annual PEAP update</a:t>
            </a: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36B69BA-AC4B-1E4E-9528-4BB69C2D88AC}"/>
              </a:ext>
            </a:extLst>
          </p:cNvPr>
          <p:cNvGrpSpPr/>
          <p:nvPr/>
        </p:nvGrpSpPr>
        <p:grpSpPr>
          <a:xfrm>
            <a:off x="3873500" y="2565400"/>
            <a:ext cx="4698998" cy="1125922"/>
            <a:chOff x="3873500" y="2692400"/>
            <a:chExt cx="4698998" cy="1125922"/>
          </a:xfrm>
        </p:grpSpPr>
        <p:sp>
          <p:nvSpPr>
            <p:cNvPr id="12" name="Bent Arrow 11">
              <a:extLst>
                <a:ext uri="{FF2B5EF4-FFF2-40B4-BE49-F238E27FC236}">
                  <a16:creationId xmlns:a16="http://schemas.microsoft.com/office/drawing/2014/main" id="{4B6BC35D-04AF-E04D-A89B-AF6D7DD2AA2A}"/>
                </a:ext>
              </a:extLst>
            </p:cNvPr>
            <p:cNvSpPr/>
            <p:nvPr/>
          </p:nvSpPr>
          <p:spPr>
            <a:xfrm rot="5400000">
              <a:off x="6044384" y="1288019"/>
              <a:ext cx="1123733" cy="3932495"/>
            </a:xfrm>
            <a:prstGeom prst="bentArrow">
              <a:avLst>
                <a:gd name="adj1" fmla="val 5583"/>
                <a:gd name="adj2" fmla="val 6828"/>
                <a:gd name="adj3" fmla="val 10890"/>
                <a:gd name="adj4" fmla="val 43750"/>
              </a:avLst>
            </a:prstGeom>
            <a:solidFill>
              <a:srgbClr val="C0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" name="Bent Arrow 12">
              <a:extLst>
                <a:ext uri="{FF2B5EF4-FFF2-40B4-BE49-F238E27FC236}">
                  <a16:creationId xmlns:a16="http://schemas.microsoft.com/office/drawing/2014/main" id="{554418B3-C1D2-1E42-8FAB-2B86E5DEB6F9}"/>
                </a:ext>
              </a:extLst>
            </p:cNvPr>
            <p:cNvSpPr/>
            <p:nvPr/>
          </p:nvSpPr>
          <p:spPr>
            <a:xfrm rot="5400000">
              <a:off x="5571139" y="1693261"/>
              <a:ext cx="427422" cy="3822700"/>
            </a:xfrm>
            <a:prstGeom prst="bentArrow">
              <a:avLst>
                <a:gd name="adj1" fmla="val 13994"/>
                <a:gd name="adj2" fmla="val 16899"/>
                <a:gd name="adj3" fmla="val 27274"/>
                <a:gd name="adj4" fmla="val 43750"/>
              </a:avLst>
            </a:prstGeom>
            <a:solidFill>
              <a:srgbClr val="C0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CAC4B5F-D7A0-1B4E-BAF8-758C3BCDA14E}"/>
                </a:ext>
              </a:extLst>
            </p:cNvPr>
            <p:cNvSpPr txBox="1"/>
            <p:nvPr/>
          </p:nvSpPr>
          <p:spPr>
            <a:xfrm>
              <a:off x="5405568" y="2912818"/>
              <a:ext cx="26288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% ALICE-USA participation</a:t>
              </a: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094246CB-FFFD-964C-B51A-58E7A2C4E8AC}"/>
              </a:ext>
            </a:extLst>
          </p:cNvPr>
          <p:cNvSpPr/>
          <p:nvPr/>
        </p:nvSpPr>
        <p:spPr>
          <a:xfrm>
            <a:off x="6451599" y="5126240"/>
            <a:ext cx="2473877" cy="1096760"/>
          </a:xfrm>
          <a:prstGeom prst="rect">
            <a:avLst/>
          </a:prstGeom>
          <a:noFill/>
          <a:ln w="38100">
            <a:solidFill>
              <a:srgbClr val="FF713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3311440-5A84-E64D-A67E-3E8A4475EF48}"/>
              </a:ext>
            </a:extLst>
          </p:cNvPr>
          <p:cNvSpPr txBox="1"/>
          <p:nvPr/>
        </p:nvSpPr>
        <p:spPr>
          <a:xfrm>
            <a:off x="5879748" y="6212202"/>
            <a:ext cx="33516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DOE requests we don’t overprovision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E426F5-F884-E149-80EA-FFC7C7430763}"/>
              </a:ext>
            </a:extLst>
          </p:cNvPr>
          <p:cNvSpPr txBox="1"/>
          <p:nvPr/>
        </p:nvSpPr>
        <p:spPr>
          <a:xfrm>
            <a:off x="5848513" y="1301129"/>
            <a:ext cx="30490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5">
                    <a:lumMod val="75000"/>
                  </a:schemeClr>
                </a:solidFill>
              </a:rPr>
              <a:t>Note: </a:t>
            </a:r>
          </a:p>
          <a:p>
            <a:r>
              <a:rPr lang="en-US" sz="1600" b="1" dirty="0">
                <a:solidFill>
                  <a:schemeClr val="accent5">
                    <a:lumMod val="75000"/>
                  </a:schemeClr>
                </a:solidFill>
              </a:rPr>
              <a:t>Does not include obligations for US/NSF funded Scientists ~10%  </a:t>
            </a:r>
          </a:p>
        </p:txBody>
      </p:sp>
    </p:spTree>
    <p:extLst>
      <p:ext uri="{BB962C8B-B14F-4D97-AF65-F5344CB8AC3E}">
        <p14:creationId xmlns:p14="http://schemas.microsoft.com/office/powerpoint/2010/main" val="34937553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Site Change at LBNL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446" y="1231899"/>
            <a:ext cx="8991601" cy="5159579"/>
          </a:xfrm>
        </p:spPr>
        <p:txBody>
          <a:bodyPr>
            <a:normAutofit/>
          </a:bodyPr>
          <a:lstStyle/>
          <a:p>
            <a:r>
              <a:rPr lang="en-US" sz="2000" dirty="0"/>
              <a:t>NERSC makes decision to decommission PDSF </a:t>
            </a:r>
          </a:p>
          <a:p>
            <a:pPr lvl="1"/>
            <a:r>
              <a:rPr lang="en-US" sz="1600" dirty="0"/>
              <a:t>Future power &amp; space needs, Operating costs</a:t>
            </a:r>
          </a:p>
          <a:p>
            <a:pPr lvl="1"/>
            <a:r>
              <a:rPr lang="en-US" sz="1600" u="sng" dirty="0"/>
              <a:t>NERSC desire to support workflows on HPC</a:t>
            </a:r>
          </a:p>
          <a:p>
            <a:pPr marL="914400" lvl="2" indent="0">
              <a:buNone/>
            </a:pPr>
            <a:endParaRPr lang="en-US" sz="1200" dirty="0"/>
          </a:p>
          <a:p>
            <a:r>
              <a:rPr lang="en-US" sz="2000" dirty="0"/>
              <a:t>Decommissioning schedule:</a:t>
            </a:r>
          </a:p>
          <a:p>
            <a:pPr lvl="1"/>
            <a:r>
              <a:rPr lang="en-US" sz="1600" dirty="0"/>
              <a:t>Operate existing hardware to April 2019</a:t>
            </a:r>
          </a:p>
          <a:p>
            <a:pPr lvl="1"/>
            <a:r>
              <a:rPr lang="en-US" sz="1600" dirty="0"/>
              <a:t>Allow grace period as needed until Aug 2019</a:t>
            </a:r>
          </a:p>
          <a:p>
            <a:endParaRPr lang="en-US" sz="1800" dirty="0"/>
          </a:p>
          <a:p>
            <a:r>
              <a:rPr lang="en-US" sz="1800" dirty="0"/>
              <a:t>Project plan:</a:t>
            </a:r>
          </a:p>
          <a:p>
            <a:pPr lvl="1"/>
            <a:r>
              <a:rPr lang="en-US" sz="1400" dirty="0"/>
              <a:t>Replacement storage at HPCS</a:t>
            </a:r>
          </a:p>
          <a:p>
            <a:pPr lvl="1"/>
            <a:r>
              <a:rPr lang="en-US" sz="1400" dirty="0"/>
              <a:t>Copy data from LBL::EOS to LBL_HPCS::EOS</a:t>
            </a:r>
          </a:p>
          <a:p>
            <a:pPr lvl="1"/>
            <a:r>
              <a:rPr lang="en-US" sz="1400" dirty="0"/>
              <a:t>New CPU only on HPCS</a:t>
            </a:r>
          </a:p>
          <a:p>
            <a:pPr lvl="1"/>
            <a:r>
              <a:rPr lang="en-US" sz="1400" dirty="0"/>
              <a:t>Move ~30 nodes from PDSF to HPCS</a:t>
            </a:r>
          </a:p>
          <a:p>
            <a:pPr marL="914400" lvl="2" indent="0">
              <a:buNone/>
            </a:pPr>
            <a:endParaRPr lang="en-US" sz="1400" dirty="0"/>
          </a:p>
          <a:p>
            <a:pPr>
              <a:buFont typeface="Wingdings" pitchFamily="2" charset="2"/>
              <a:buChar char="Ø"/>
            </a:pPr>
            <a:r>
              <a:rPr lang="en-US" sz="2000" u="sng" dirty="0"/>
              <a:t>PDSF was shutdown April 1</a:t>
            </a:r>
            <a:r>
              <a:rPr lang="en-US" sz="2000" u="sng" baseline="30000" dirty="0"/>
              <a:t>st</a:t>
            </a:r>
            <a:r>
              <a:rPr lang="en-US" sz="2000" u="sng" dirty="0"/>
              <a:t> 2019</a:t>
            </a:r>
            <a:endParaRPr lang="en-US" sz="1800" u="sng" dirty="0"/>
          </a:p>
          <a:p>
            <a:pPr>
              <a:buFont typeface="Wingdings" pitchFamily="2" charset="2"/>
              <a:buChar char="Ø"/>
            </a:pPr>
            <a:endParaRPr lang="en-US" sz="1800" u="sng" dirty="0"/>
          </a:p>
          <a:p>
            <a:pPr marL="0" indent="0">
              <a:buNone/>
            </a:pPr>
            <a:endParaRPr lang="en-US" sz="2000" u="sn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Jeff Porter  LBNL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- </a:t>
            </a:r>
            <a:fld id="{D174BAF6-F8F2-EF4F-936C-8DF63288C82F}" type="slidenum">
              <a:rPr lang="en-US" smtClean="0"/>
              <a:pPr/>
              <a:t>17</a:t>
            </a:fld>
            <a:r>
              <a:rPr lang="en-US"/>
              <a:t> -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4918838" y="1550707"/>
            <a:ext cx="4066173" cy="4247927"/>
            <a:chOff x="800100" y="1140303"/>
            <a:chExt cx="7467601" cy="5054727"/>
          </a:xfrm>
        </p:grpSpPr>
        <p:pic>
          <p:nvPicPr>
            <p:cNvPr id="20" name="Shape 181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800100" y="1140303"/>
              <a:ext cx="7467601" cy="463819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3504649" y="5751264"/>
              <a:ext cx="2892255" cy="4437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B8F04"/>
                  </a:solidFill>
                </a:rPr>
                <a:t>And here we are</a:t>
              </a:r>
            </a:p>
          </p:txBody>
        </p:sp>
        <p:cxnSp>
          <p:nvCxnSpPr>
            <p:cNvPr id="10" name="Straight Arrow Connector 9"/>
            <p:cNvCxnSpPr>
              <a:cxnSpLocks/>
            </p:cNvCxnSpPr>
            <p:nvPr/>
          </p:nvCxnSpPr>
          <p:spPr>
            <a:xfrm flipV="1">
              <a:off x="4896700" y="5387479"/>
              <a:ext cx="0" cy="413264"/>
            </a:xfrm>
            <a:prstGeom prst="straightConnector1">
              <a:avLst/>
            </a:prstGeom>
            <a:ln w="19050">
              <a:solidFill>
                <a:srgbClr val="0B8F04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2B13AA52-F6A3-C74F-B591-707B60B1961D}"/>
              </a:ext>
            </a:extLst>
          </p:cNvPr>
          <p:cNvSpPr txBox="1"/>
          <p:nvPr/>
        </p:nvSpPr>
        <p:spPr>
          <a:xfrm>
            <a:off x="5142810" y="1550706"/>
            <a:ext cx="332219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PDSF Decommissioning Schedule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0433FF8-786C-B749-B336-34712F9CD95B}"/>
              </a:ext>
            </a:extLst>
          </p:cNvPr>
          <p:cNvSpPr txBox="1"/>
          <p:nvPr/>
        </p:nvSpPr>
        <p:spPr>
          <a:xfrm>
            <a:off x="3030565" y="3973106"/>
            <a:ext cx="377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B8F04"/>
                </a:solidFill>
              </a:rPr>
              <a:t>✓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FB0705A-DE1E-CA46-AD2E-34E3E301E07F}"/>
              </a:ext>
            </a:extLst>
          </p:cNvPr>
          <p:cNvSpPr txBox="1"/>
          <p:nvPr/>
        </p:nvSpPr>
        <p:spPr>
          <a:xfrm>
            <a:off x="3974702" y="4169966"/>
            <a:ext cx="377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B8F04"/>
                </a:solidFill>
              </a:rPr>
              <a:t>✓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45BA0B3-AB4D-D246-9A1D-F1E94D5D2707}"/>
              </a:ext>
            </a:extLst>
          </p:cNvPr>
          <p:cNvSpPr txBox="1"/>
          <p:nvPr/>
        </p:nvSpPr>
        <p:spPr>
          <a:xfrm>
            <a:off x="2588238" y="4433732"/>
            <a:ext cx="377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B8F04"/>
                </a:solidFill>
              </a:rPr>
              <a:t>✓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88F1738-6B1B-5E43-B923-BDD68D87D3BB}"/>
              </a:ext>
            </a:extLst>
          </p:cNvPr>
          <p:cNvSpPr txBox="1"/>
          <p:nvPr/>
        </p:nvSpPr>
        <p:spPr>
          <a:xfrm>
            <a:off x="3517893" y="4765275"/>
            <a:ext cx="17143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A90000"/>
                </a:solidFill>
                <a:sym typeface="Wingdings" pitchFamily="2" charset="2"/>
              </a:rPr>
              <a:t> w</a:t>
            </a:r>
            <a:r>
              <a:rPr lang="en-US" sz="1200" dirty="0">
                <a:solidFill>
                  <a:srgbClr val="A90000"/>
                </a:solidFill>
              </a:rPr>
              <a:t>e need to schedule!</a:t>
            </a:r>
          </a:p>
        </p:txBody>
      </p:sp>
    </p:spTree>
    <p:extLst>
      <p:ext uri="{BB962C8B-B14F-4D97-AF65-F5344CB8AC3E}">
        <p14:creationId xmlns:p14="http://schemas.microsoft.com/office/powerpoint/2010/main" val="6837807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F8593-AB2B-1B46-BB14-B65DAC695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2019 PEAP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534419-6E68-DF4C-9D8E-C23A0930A9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445" y="1429212"/>
            <a:ext cx="8229600" cy="4926980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Maintain facility at ORNL/CADES</a:t>
            </a:r>
          </a:p>
          <a:p>
            <a:pPr lvl="1"/>
            <a:r>
              <a:rPr lang="en-US" dirty="0"/>
              <a:t>CPU slots &amp; 2.x PB Storage</a:t>
            </a:r>
          </a:p>
          <a:p>
            <a:pPr lvl="1"/>
            <a:r>
              <a:rPr lang="en-US" dirty="0"/>
              <a:t>Extra CPU gives us great safety margin!!</a:t>
            </a:r>
          </a:p>
          <a:p>
            <a:pPr lvl="1"/>
            <a:endParaRPr lang="en-US" dirty="0"/>
          </a:p>
          <a:p>
            <a:r>
              <a:rPr lang="en-US" dirty="0"/>
              <a:t>Expand new LBNL/HPCS Facility</a:t>
            </a:r>
          </a:p>
          <a:p>
            <a:pPr lvl="1"/>
            <a:r>
              <a:rPr lang="en-US" dirty="0"/>
              <a:t>300 CPU slots </a:t>
            </a:r>
            <a:r>
              <a:rPr lang="en-US" dirty="0">
                <a:sym typeface="Wingdings" pitchFamily="2" charset="2"/>
              </a:rPr>
              <a:t> 1000 CPU slots</a:t>
            </a:r>
          </a:p>
          <a:p>
            <a:pPr lvl="1"/>
            <a:r>
              <a:rPr lang="en-US" dirty="0"/>
              <a:t>1000 CPU slots from PDSF</a:t>
            </a:r>
          </a:p>
          <a:p>
            <a:pPr lvl="1"/>
            <a:r>
              <a:rPr lang="en-US" dirty="0"/>
              <a:t>1.2PB </a:t>
            </a:r>
            <a:r>
              <a:rPr lang="en-US" dirty="0">
                <a:sym typeface="Wingdings" pitchFamily="2" charset="2"/>
              </a:rPr>
              <a:t> 2.5 PB storage</a:t>
            </a:r>
            <a:r>
              <a:rPr lang="en-US" dirty="0"/>
              <a:t>  </a:t>
            </a:r>
          </a:p>
          <a:p>
            <a:pPr lvl="1"/>
            <a:endParaRPr lang="en-US" dirty="0"/>
          </a:p>
          <a:p>
            <a:r>
              <a:rPr lang="en-US" dirty="0"/>
              <a:t>Modest use of NERSC HPC</a:t>
            </a:r>
          </a:p>
          <a:p>
            <a:pPr lvl="1"/>
            <a:r>
              <a:rPr lang="en-US" dirty="0"/>
              <a:t>~150 CPU slots</a:t>
            </a:r>
          </a:p>
          <a:p>
            <a:pPr lvl="1"/>
            <a:r>
              <a:rPr lang="en-US" dirty="0"/>
              <a:t>Ready for next system: 2020</a:t>
            </a:r>
          </a:p>
          <a:p>
            <a:pPr lvl="1"/>
            <a:endParaRPr lang="en-US" dirty="0"/>
          </a:p>
          <a:p>
            <a:r>
              <a:rPr lang="en-US" dirty="0"/>
              <a:t>Submitted to DOE, Nov 9</a:t>
            </a:r>
          </a:p>
          <a:p>
            <a:pPr lvl="1"/>
            <a:r>
              <a:rPr lang="en-US" dirty="0"/>
              <a:t>Reviewed at quarterly DOE call</a:t>
            </a:r>
          </a:p>
          <a:p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en-US" dirty="0"/>
              <a:t>Expect Multi-year Project Review in late 2019 or summer 2020</a:t>
            </a:r>
          </a:p>
          <a:p>
            <a:pPr lvl="1"/>
            <a:r>
              <a:rPr lang="en-US" dirty="0"/>
              <a:t>Will cover the early Run 3 resource needs &amp; operations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FEB3DC-542C-B246-997D-119F9EF0CF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Jeff Porter  LBNL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02F97E-C03F-894A-ABA1-8858F2963F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- </a:t>
            </a:r>
            <a:fld id="{D174BAF6-F8F2-EF4F-936C-8DF63288C82F}" type="slidenum">
              <a:rPr lang="en-US" smtClean="0"/>
              <a:pPr/>
              <a:t>18</a:t>
            </a:fld>
            <a:r>
              <a:rPr lang="en-US"/>
              <a:t> -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38BC623-F84C-4044-9DE9-3587369E3E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1098" y="1649214"/>
            <a:ext cx="4810600" cy="365876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3D8DE63-26CC-494F-9CD6-6B57360ADE41}"/>
              </a:ext>
            </a:extLst>
          </p:cNvPr>
          <p:cNvSpPr txBox="1"/>
          <p:nvPr/>
        </p:nvSpPr>
        <p:spPr>
          <a:xfrm>
            <a:off x="5844645" y="1279882"/>
            <a:ext cx="2273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  2019 PEAP Update</a:t>
            </a:r>
          </a:p>
        </p:txBody>
      </p:sp>
    </p:spTree>
    <p:extLst>
      <p:ext uri="{BB962C8B-B14F-4D97-AF65-F5344CB8AC3E}">
        <p14:creationId xmlns:p14="http://schemas.microsoft.com/office/powerpoint/2010/main" val="4126623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863E1E-8004-444B-A851-E9D39F7EE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2019 Project Tasks 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FEB474E-4F8D-1341-8A71-BEB0031F53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54859" y="1152533"/>
            <a:ext cx="5687710" cy="5049935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0DDFC0-EB60-2244-BD50-8A445965AA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Jeff Porter  LBNL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63BF46-E1B0-DD4D-8DD2-BBEA4400E5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- </a:t>
            </a:r>
            <a:fld id="{D174BAF6-F8F2-EF4F-936C-8DF63288C82F}" type="slidenum">
              <a:rPr lang="en-US" smtClean="0"/>
              <a:pPr/>
              <a:t>19</a:t>
            </a:fld>
            <a:r>
              <a:rPr lang="en-US"/>
              <a:t> -</a:t>
            </a:r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6BA65BD-D44B-1C4E-872A-9B050AEF0F40}"/>
              </a:ext>
            </a:extLst>
          </p:cNvPr>
          <p:cNvGrpSpPr/>
          <p:nvPr/>
        </p:nvGrpSpPr>
        <p:grpSpPr>
          <a:xfrm>
            <a:off x="4034858" y="1202552"/>
            <a:ext cx="3122214" cy="4769886"/>
            <a:chOff x="3436493" y="1217654"/>
            <a:chExt cx="3122214" cy="4769886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D46AEA1-56BC-5F4B-B06E-443E4CCE5708}"/>
                </a:ext>
              </a:extLst>
            </p:cNvPr>
            <p:cNvSpPr txBox="1"/>
            <p:nvPr/>
          </p:nvSpPr>
          <p:spPr>
            <a:xfrm>
              <a:off x="3436493" y="1217654"/>
              <a:ext cx="238866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0B8F04"/>
                  </a:solidFill>
                </a:rPr>
                <a:t>✓ - </a:t>
              </a:r>
              <a:r>
                <a:rPr lang="en-US" sz="1400" dirty="0">
                  <a:solidFill>
                    <a:srgbClr val="C00000"/>
                  </a:solidFill>
                </a:rPr>
                <a:t>ORNL still cannot pledge</a:t>
              </a:r>
              <a:endParaRPr lang="en-US" sz="2000" dirty="0">
                <a:solidFill>
                  <a:srgbClr val="C00000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5CBF588-39BB-CB41-A0DD-2EEFBB502F6E}"/>
                </a:ext>
              </a:extLst>
            </p:cNvPr>
            <p:cNvSpPr txBox="1"/>
            <p:nvPr/>
          </p:nvSpPr>
          <p:spPr>
            <a:xfrm>
              <a:off x="6181681" y="2414554"/>
              <a:ext cx="3770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0B8F04"/>
                  </a:solidFill>
                </a:rPr>
                <a:t>✓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3D8DB98-A2D3-1343-911B-3841E59DBC3F}"/>
                </a:ext>
              </a:extLst>
            </p:cNvPr>
            <p:cNvSpPr txBox="1"/>
            <p:nvPr/>
          </p:nvSpPr>
          <p:spPr>
            <a:xfrm>
              <a:off x="4933417" y="1448117"/>
              <a:ext cx="37702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rgbClr val="0B8F04"/>
                  </a:solidFill>
                </a:rPr>
                <a:t>✓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DA63961-D927-5247-8F31-F4473F4655CC}"/>
                </a:ext>
              </a:extLst>
            </p:cNvPr>
            <p:cNvSpPr txBox="1"/>
            <p:nvPr/>
          </p:nvSpPr>
          <p:spPr>
            <a:xfrm>
              <a:off x="6067546" y="2792362"/>
              <a:ext cx="3770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0B8F04"/>
                  </a:solidFill>
                </a:rPr>
                <a:t>✓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C92FA35-3347-1941-8842-B379DBEB8E6E}"/>
                </a:ext>
              </a:extLst>
            </p:cNvPr>
            <p:cNvSpPr txBox="1"/>
            <p:nvPr/>
          </p:nvSpPr>
          <p:spPr>
            <a:xfrm>
              <a:off x="4806402" y="3220983"/>
              <a:ext cx="3770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0B8F04"/>
                  </a:solidFill>
                </a:rPr>
                <a:t>✓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EBA8D25-3D2E-D148-AB51-BFF9F4C6170D}"/>
                </a:ext>
              </a:extLst>
            </p:cNvPr>
            <p:cNvSpPr txBox="1"/>
            <p:nvPr/>
          </p:nvSpPr>
          <p:spPr>
            <a:xfrm>
              <a:off x="5321594" y="3746160"/>
              <a:ext cx="3770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0B8F04"/>
                  </a:solidFill>
                </a:rPr>
                <a:t>✓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AB540C5-25DE-B64A-A993-FB974731E46E}"/>
                </a:ext>
              </a:extLst>
            </p:cNvPr>
            <p:cNvSpPr txBox="1"/>
            <p:nvPr/>
          </p:nvSpPr>
          <p:spPr>
            <a:xfrm>
              <a:off x="5781031" y="4170978"/>
              <a:ext cx="3770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0B8F04"/>
                  </a:solidFill>
                </a:rPr>
                <a:t>✓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7F73B93-029E-3C42-8CE9-ABBD4FECC801}"/>
                </a:ext>
              </a:extLst>
            </p:cNvPr>
            <p:cNvSpPr txBox="1"/>
            <p:nvPr/>
          </p:nvSpPr>
          <p:spPr>
            <a:xfrm>
              <a:off x="4119075" y="4582239"/>
              <a:ext cx="3770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0B8F04"/>
                  </a:solidFill>
                </a:rPr>
                <a:t>✓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C36B57A-621D-ED40-AC47-B6DF5788EEBA}"/>
                </a:ext>
              </a:extLst>
            </p:cNvPr>
            <p:cNvSpPr txBox="1"/>
            <p:nvPr/>
          </p:nvSpPr>
          <p:spPr>
            <a:xfrm>
              <a:off x="6069946" y="4736042"/>
              <a:ext cx="3770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0B8F04"/>
                  </a:solidFill>
                </a:rPr>
                <a:t>✓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8ADA3AA-6FCA-A141-9189-D079FAF7A995}"/>
                </a:ext>
              </a:extLst>
            </p:cNvPr>
            <p:cNvSpPr txBox="1"/>
            <p:nvPr/>
          </p:nvSpPr>
          <p:spPr>
            <a:xfrm>
              <a:off x="3840840" y="4942941"/>
              <a:ext cx="3770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0B8F04"/>
                  </a:solidFill>
                </a:rPr>
                <a:t>✓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15293CE-D073-3941-A577-08207646040E}"/>
                </a:ext>
              </a:extLst>
            </p:cNvPr>
            <p:cNvSpPr txBox="1"/>
            <p:nvPr/>
          </p:nvSpPr>
          <p:spPr>
            <a:xfrm>
              <a:off x="5231248" y="5587430"/>
              <a:ext cx="3770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0B8F04"/>
                  </a:solidFill>
                </a:rPr>
                <a:t>✓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612C612-1BF9-C34B-A928-D357473B2A7A}"/>
                </a:ext>
              </a:extLst>
            </p:cNvPr>
            <p:cNvSpPr txBox="1"/>
            <p:nvPr/>
          </p:nvSpPr>
          <p:spPr>
            <a:xfrm>
              <a:off x="5389905" y="1648626"/>
              <a:ext cx="37702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rgbClr val="0B8F04"/>
                  </a:solidFill>
                </a:rPr>
                <a:t>✓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64C5AE1-9761-DB47-A111-AE35400BDD00}"/>
                </a:ext>
              </a:extLst>
            </p:cNvPr>
            <p:cNvSpPr txBox="1"/>
            <p:nvPr/>
          </p:nvSpPr>
          <p:spPr>
            <a:xfrm>
              <a:off x="5936101" y="2014444"/>
              <a:ext cx="37702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rgbClr val="0B8F04"/>
                  </a:solidFill>
                </a:rPr>
                <a:t>✓</a:t>
              </a: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E9C21133-D69B-4D4A-BB32-6302F8048EF0}"/>
              </a:ext>
            </a:extLst>
          </p:cNvPr>
          <p:cNvSpPr txBox="1"/>
          <p:nvPr/>
        </p:nvSpPr>
        <p:spPr>
          <a:xfrm>
            <a:off x="1609797" y="2645673"/>
            <a:ext cx="15981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We have quotes --&gt;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0A6CB0C-6AE1-5B40-B4F5-D191A7ADF320}"/>
              </a:ext>
            </a:extLst>
          </p:cNvPr>
          <p:cNvSpPr txBox="1"/>
          <p:nvPr/>
        </p:nvSpPr>
        <p:spPr>
          <a:xfrm>
            <a:off x="145233" y="3051992"/>
            <a:ext cx="23565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Do we need to document? --&gt;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66829A2-1483-BA42-8AE4-0955F368956B}"/>
              </a:ext>
            </a:extLst>
          </p:cNvPr>
          <p:cNvSpPr txBox="1"/>
          <p:nvPr/>
        </p:nvSpPr>
        <p:spPr>
          <a:xfrm>
            <a:off x="487609" y="5197058"/>
            <a:ext cx="1972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We couldn’t this year --&gt;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5B1C221-6C98-A042-9CEF-7BB68489D2E9}"/>
              </a:ext>
            </a:extLst>
          </p:cNvPr>
          <p:cNvSpPr txBox="1"/>
          <p:nvPr/>
        </p:nvSpPr>
        <p:spPr>
          <a:xfrm>
            <a:off x="-634579" y="7748443"/>
            <a:ext cx="1972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We couldn’t this year --&gt;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5915B16-99A2-934C-973F-B62039C3D714}"/>
              </a:ext>
            </a:extLst>
          </p:cNvPr>
          <p:cNvSpPr txBox="1"/>
          <p:nvPr/>
        </p:nvSpPr>
        <p:spPr>
          <a:xfrm>
            <a:off x="443005" y="5400244"/>
            <a:ext cx="2020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Students this summer --&gt;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0AD1FD1-84C7-F642-A769-809F650A323A}"/>
              </a:ext>
            </a:extLst>
          </p:cNvPr>
          <p:cNvSpPr txBox="1"/>
          <p:nvPr/>
        </p:nvSpPr>
        <p:spPr>
          <a:xfrm>
            <a:off x="373639" y="5794685"/>
            <a:ext cx="21041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New program manager --&gt;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20ACEC9-6014-7844-8F20-775AB233D871}"/>
              </a:ext>
            </a:extLst>
          </p:cNvPr>
          <p:cNvSpPr txBox="1"/>
          <p:nvPr/>
        </p:nvSpPr>
        <p:spPr>
          <a:xfrm>
            <a:off x="2879097" y="1130589"/>
            <a:ext cx="10711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Times" pitchFamily="2" charset="0"/>
              </a:rPr>
              <a:t>Oct-Dec 2018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9B7F6B9-4B8A-E949-996D-6DB638DDDE8B}"/>
              </a:ext>
            </a:extLst>
          </p:cNvPr>
          <p:cNvSpPr txBox="1"/>
          <p:nvPr/>
        </p:nvSpPr>
        <p:spPr>
          <a:xfrm>
            <a:off x="2916604" y="3648444"/>
            <a:ext cx="11101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Times" pitchFamily="2" charset="0"/>
              </a:rPr>
              <a:t>Jan-Mar 2019</a:t>
            </a:r>
          </a:p>
        </p:txBody>
      </p:sp>
    </p:spTree>
    <p:extLst>
      <p:ext uri="{BB962C8B-B14F-4D97-AF65-F5344CB8AC3E}">
        <p14:creationId xmlns:p14="http://schemas.microsoft.com/office/powerpoint/2010/main" val="4048074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64" y="791622"/>
            <a:ext cx="8958951" cy="5710777"/>
          </a:xfrm>
          <a:ln>
            <a:noFill/>
          </a:ln>
        </p:spPr>
        <p:txBody>
          <a:bodyPr>
            <a:noAutofit/>
          </a:bodyPr>
          <a:lstStyle/>
          <a:p>
            <a:pPr lvl="1"/>
            <a:endParaRPr lang="en-US" sz="1600" dirty="0"/>
          </a:p>
          <a:p>
            <a:r>
              <a:rPr lang="en-US" sz="2000" dirty="0"/>
              <a:t>Initiated in 2009</a:t>
            </a:r>
          </a:p>
          <a:p>
            <a:pPr lvl="1"/>
            <a:r>
              <a:rPr lang="en-US" sz="1800" dirty="0"/>
              <a:t>Objective: to meet US/DOE obligations to ALICE for Grid-enabled compute &amp; storage</a:t>
            </a:r>
          </a:p>
          <a:p>
            <a:pPr lvl="1"/>
            <a:r>
              <a:rPr lang="en-US" sz="1800" dirty="0"/>
              <a:t>Organization to procure resources &amp; operate facilities at 2 DOE labs</a:t>
            </a:r>
          </a:p>
          <a:p>
            <a:pPr lvl="1"/>
            <a:r>
              <a:rPr lang="en-US" sz="1800" dirty="0"/>
              <a:t>In operation since 2010</a:t>
            </a:r>
          </a:p>
          <a:p>
            <a:pPr lvl="2">
              <a:buFont typeface="Wingdings" charset="2"/>
              <a:buChar char="Ø"/>
            </a:pPr>
            <a:endParaRPr lang="en-US" sz="1000" dirty="0"/>
          </a:p>
          <a:p>
            <a:r>
              <a:rPr lang="en-US" sz="2000" dirty="0"/>
              <a:t>DOE project for ALICE-USA</a:t>
            </a:r>
          </a:p>
          <a:p>
            <a:pPr lvl="1"/>
            <a:r>
              <a:rPr lang="en-US" sz="1800" dirty="0"/>
              <a:t>Project Exec. &amp; Acquisition Plan (PEAP)</a:t>
            </a:r>
          </a:p>
          <a:p>
            <a:pPr lvl="2"/>
            <a:r>
              <a:rPr lang="en-US" sz="1600" dirty="0"/>
              <a:t>Updated annually &amp; submitted to DOE</a:t>
            </a:r>
          </a:p>
          <a:p>
            <a:pPr lvl="2"/>
            <a:r>
              <a:rPr lang="en-US" sz="1600" dirty="0"/>
              <a:t>Procurement plans from ALICE targets</a:t>
            </a:r>
          </a:p>
          <a:p>
            <a:pPr lvl="2"/>
            <a:r>
              <a:rPr lang="en-US" sz="1600" dirty="0"/>
              <a:t>Organization w/ operational milestones</a:t>
            </a:r>
          </a:p>
          <a:p>
            <a:pPr lvl="1"/>
            <a:r>
              <a:rPr lang="en-US" sz="1800" dirty="0"/>
              <a:t>Quarterly reports to DOE</a:t>
            </a:r>
          </a:p>
          <a:p>
            <a:pPr lvl="1"/>
            <a:r>
              <a:rPr lang="en-US" sz="1800" dirty="0"/>
              <a:t>Subject to periodic multi-year reviews</a:t>
            </a:r>
          </a:p>
          <a:p>
            <a:pPr lvl="2"/>
            <a:endParaRPr lang="en-US" sz="1200" dirty="0"/>
          </a:p>
          <a:p>
            <a:r>
              <a:rPr lang="en-US" sz="2000" dirty="0"/>
              <a:t>Current Effort </a:t>
            </a:r>
          </a:p>
          <a:p>
            <a:pPr lvl="1"/>
            <a:r>
              <a:rPr lang="en-US" sz="1600" dirty="0"/>
              <a:t>ALICE: J. Porter, Project management, ALICE Computing board, </a:t>
            </a:r>
            <a:r>
              <a:rPr lang="en-US" sz="1600" dirty="0" err="1"/>
              <a:t>AliEn</a:t>
            </a:r>
            <a:r>
              <a:rPr lang="en-US" sz="1600" dirty="0"/>
              <a:t> site services</a:t>
            </a:r>
          </a:p>
          <a:p>
            <a:pPr lvl="1"/>
            <a:r>
              <a:rPr lang="en-US" sz="1600" dirty="0"/>
              <a:t>ORNL: P. </a:t>
            </a:r>
            <a:r>
              <a:rPr lang="en-US" sz="1600" dirty="0" err="1"/>
              <a:t>Eby</a:t>
            </a:r>
            <a:r>
              <a:rPr lang="en-US" sz="1600" dirty="0"/>
              <a:t>, ORNL::EOS storage, M. Galloway, cluster management</a:t>
            </a:r>
          </a:p>
          <a:p>
            <a:pPr lvl="1"/>
            <a:r>
              <a:rPr lang="en-US" sz="1600" dirty="0"/>
              <a:t>LBNL: J. White, LBNL_HPCS::EOS storage, K. </a:t>
            </a:r>
            <a:r>
              <a:rPr lang="en-US" sz="1600" dirty="0" err="1"/>
              <a:t>Fernsler</a:t>
            </a:r>
            <a:r>
              <a:rPr lang="en-US" sz="1600" dirty="0"/>
              <a:t>, cluster management</a:t>
            </a:r>
          </a:p>
          <a:p>
            <a:endParaRPr lang="en-US" sz="18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2"/>
            <a:endParaRPr lang="en-US" sz="1200" dirty="0"/>
          </a:p>
          <a:p>
            <a:pPr lvl="1"/>
            <a:endParaRPr lang="en-US" sz="1600" dirty="0"/>
          </a:p>
          <a:p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ALICE-USA Computing Project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D18C44D-1A49-5A46-AB08-683DADB4190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R Jeff Porter  LBNL</a:t>
            </a:r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6B6DCCAE-1FDA-2241-A2F1-E2132746ED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5352" y="2489002"/>
            <a:ext cx="4431062" cy="2349699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AD5CF29B-239A-074B-8354-66B9656D92C9}"/>
              </a:ext>
            </a:extLst>
          </p:cNvPr>
          <p:cNvSpPr txBox="1"/>
          <p:nvPr/>
        </p:nvSpPr>
        <p:spPr>
          <a:xfrm>
            <a:off x="4841272" y="4447363"/>
            <a:ext cx="1178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ALICE Grid</a:t>
            </a:r>
          </a:p>
        </p:txBody>
      </p:sp>
      <p:sp>
        <p:nvSpPr>
          <p:cNvPr id="78" name="Right Brace 77">
            <a:extLst>
              <a:ext uri="{FF2B5EF4-FFF2-40B4-BE49-F238E27FC236}">
                <a16:creationId xmlns:a16="http://schemas.microsoft.com/office/drawing/2014/main" id="{9336A006-6E37-B344-BC2D-8CCE5F8FD60C}"/>
              </a:ext>
            </a:extLst>
          </p:cNvPr>
          <p:cNvSpPr/>
          <p:nvPr/>
        </p:nvSpPr>
        <p:spPr>
          <a:xfrm>
            <a:off x="7497282" y="5391888"/>
            <a:ext cx="330998" cy="877265"/>
          </a:xfrm>
          <a:prstGeom prst="rightBrace">
            <a:avLst/>
          </a:prstGeom>
          <a:ln>
            <a:solidFill>
              <a:srgbClr val="FF713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105DCA1D-543E-7541-A9D0-DC21782D1C6A}"/>
              </a:ext>
            </a:extLst>
          </p:cNvPr>
          <p:cNvSpPr txBox="1"/>
          <p:nvPr/>
        </p:nvSpPr>
        <p:spPr>
          <a:xfrm>
            <a:off x="7828280" y="5609594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~1.2 FTE</a:t>
            </a:r>
          </a:p>
        </p:txBody>
      </p:sp>
    </p:spTree>
    <p:extLst>
      <p:ext uri="{BB962C8B-B14F-4D97-AF65-F5344CB8AC3E}">
        <p14:creationId xmlns:p14="http://schemas.microsoft.com/office/powerpoint/2010/main" val="34932773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BE7040-538B-4642-873F-B666954C4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2019 Project Tasks continues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651E36-B8E2-C14D-BD92-BC3DC4D417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024ED2-C415-FD41-92F5-6071E942E5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Jeff Porter  LBNL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954C4B-84F5-5243-B976-9EA593EBEF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- </a:t>
            </a:r>
            <a:fld id="{D174BAF6-F8F2-EF4F-936C-8DF63288C82F}" type="slidenum">
              <a:rPr lang="en-US" smtClean="0"/>
              <a:pPr/>
              <a:t>20</a:t>
            </a:fld>
            <a:r>
              <a:rPr lang="en-US"/>
              <a:t> -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D48FD4C-0FAB-774D-8E81-209C353CA2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9229" y="2008888"/>
            <a:ext cx="5650282" cy="271923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33BA031-FF9A-AC43-8D9F-70ACD83D7B18}"/>
              </a:ext>
            </a:extLst>
          </p:cNvPr>
          <p:cNvSpPr txBox="1"/>
          <p:nvPr/>
        </p:nvSpPr>
        <p:spPr>
          <a:xfrm rot="938751">
            <a:off x="710275" y="4464431"/>
            <a:ext cx="17879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Proposal not funded!!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9222529-7C81-D747-B9AD-DC4386B27AC5}"/>
              </a:ext>
            </a:extLst>
          </p:cNvPr>
          <p:cNvCxnSpPr>
            <a:cxnSpLocks/>
          </p:cNvCxnSpPr>
          <p:nvPr/>
        </p:nvCxnSpPr>
        <p:spPr>
          <a:xfrm>
            <a:off x="1369229" y="4493942"/>
            <a:ext cx="5388410" cy="0"/>
          </a:xfrm>
          <a:prstGeom prst="line">
            <a:avLst/>
          </a:prstGeom>
          <a:ln w="12700">
            <a:solidFill>
              <a:srgbClr val="C0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D35C7A54-0433-0442-9723-97D4229A8E56}"/>
              </a:ext>
            </a:extLst>
          </p:cNvPr>
          <p:cNvSpPr txBox="1"/>
          <p:nvPr/>
        </p:nvSpPr>
        <p:spPr>
          <a:xfrm>
            <a:off x="2136023" y="3380817"/>
            <a:ext cx="11881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Times" pitchFamily="2" charset="0"/>
              </a:rPr>
              <a:t>June-Sept 2019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2D80391-409B-3B4A-A13F-E20275454451}"/>
              </a:ext>
            </a:extLst>
          </p:cNvPr>
          <p:cNvSpPr txBox="1"/>
          <p:nvPr/>
        </p:nvSpPr>
        <p:spPr>
          <a:xfrm>
            <a:off x="2154697" y="1979268"/>
            <a:ext cx="11568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Times" pitchFamily="2" charset="0"/>
              </a:rPr>
              <a:t>Apr-June 2019</a:t>
            </a:r>
          </a:p>
        </p:txBody>
      </p:sp>
    </p:spTree>
    <p:extLst>
      <p:ext uri="{BB962C8B-B14F-4D97-AF65-F5344CB8AC3E}">
        <p14:creationId xmlns:p14="http://schemas.microsoft.com/office/powerpoint/2010/main" val="8055543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A9911-0C80-2840-AA32-6AEAC9BC1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Effort - Issues &amp; Opportunities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44F9C-0016-894E-BE01-5D26A5E40C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PDSF support staff are no longer part of the project</a:t>
            </a:r>
          </a:p>
          <a:p>
            <a:pPr lvl="1"/>
            <a:r>
              <a:rPr lang="en-US" dirty="0"/>
              <a:t>In truth, this has been so since Iwona &amp; Lisa left in 2015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ALICE-USA used to provide ~1/3rd FTE as community service</a:t>
            </a:r>
          </a:p>
          <a:p>
            <a:pPr lvl="1"/>
            <a:r>
              <a:rPr lang="en-US" dirty="0"/>
              <a:t>Last effort ended in 2013</a:t>
            </a:r>
          </a:p>
          <a:p>
            <a:pPr lvl="1"/>
            <a:endParaRPr lang="en-US" dirty="0"/>
          </a:p>
          <a:p>
            <a:r>
              <a:rPr lang="en-US" dirty="0"/>
              <a:t>LDRD funds still remain, but no one to take up the tasks</a:t>
            </a:r>
          </a:p>
          <a:p>
            <a:pPr lvl="1"/>
            <a:r>
              <a:rPr lang="en-US" dirty="0"/>
              <a:t>Funds go away Sept 30, 2019</a:t>
            </a:r>
          </a:p>
          <a:p>
            <a:endParaRPr lang="en-US" dirty="0"/>
          </a:p>
          <a:p>
            <a:r>
              <a:rPr lang="en-US" dirty="0"/>
              <a:t>I have funds to support:</a:t>
            </a:r>
          </a:p>
          <a:p>
            <a:pPr lvl="1"/>
            <a:r>
              <a:rPr lang="en-US" dirty="0"/>
              <a:t>2 Romanian Student for summer 2019</a:t>
            </a:r>
          </a:p>
          <a:p>
            <a:pPr lvl="1"/>
            <a:r>
              <a:rPr lang="en-US" dirty="0"/>
              <a:t>1/2 Post-Doc for 2 years, can be paired up with NP/OSG funds for CS-type PD or project scientist/engineer.  Note, tasks are more engineering than PD research</a:t>
            </a:r>
          </a:p>
          <a:p>
            <a:pPr lvl="1"/>
            <a:endParaRPr lang="en-US" dirty="0"/>
          </a:p>
          <a:p>
            <a:r>
              <a:rPr lang="en-US" dirty="0"/>
              <a:t>Current support items:</a:t>
            </a:r>
          </a:p>
          <a:p>
            <a:pPr lvl="1"/>
            <a:r>
              <a:rPr lang="en-US" dirty="0"/>
              <a:t>Michael is on retirement slope</a:t>
            </a:r>
          </a:p>
          <a:p>
            <a:pPr lvl="1"/>
            <a:r>
              <a:rPr lang="en-US" dirty="0"/>
              <a:t>Jeff may be on retirement slope in the next year+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B376C9-6D3F-7142-8D9A-A47C4FD56B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Jeff Porter  LBNL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C2D19B-0470-5544-B569-67CCE05E2B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- </a:t>
            </a:r>
            <a:fld id="{D174BAF6-F8F2-EF4F-936C-8DF63288C82F}" type="slidenum">
              <a:rPr lang="en-US" smtClean="0"/>
              <a:pPr/>
              <a:t>21</a:t>
            </a:fld>
            <a:r>
              <a:rPr lang="en-US"/>
              <a:t> 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1175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D25A40-AEFF-624A-BF6F-34580354C97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- </a:t>
            </a:r>
            <a:fld id="{D174BAF6-F8F2-EF4F-936C-8DF63288C82F}" type="slidenum">
              <a:rPr lang="en-US" smtClean="0"/>
              <a:pPr/>
              <a:t>22</a:t>
            </a:fld>
            <a:r>
              <a:rPr lang="en-US"/>
              <a:t> -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9BAC02-1719-1C4C-B429-71959C01E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Jeff Porter  LBNL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FC73987-3B91-9D4E-B621-4F29C6DABA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8963" y="1137410"/>
            <a:ext cx="3782276" cy="28218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E7E1E63-DBB0-E14C-A61A-90A3BF6C9C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1289" y="3589227"/>
            <a:ext cx="3701495" cy="2792666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1F7B7FE3-6547-3D40-84E6-DF9171519836}"/>
              </a:ext>
            </a:extLst>
          </p:cNvPr>
          <p:cNvSpPr txBox="1">
            <a:spLocks/>
          </p:cNvSpPr>
          <p:nvPr/>
        </p:nvSpPr>
        <p:spPr>
          <a:xfrm>
            <a:off x="483005" y="200666"/>
            <a:ext cx="6819032" cy="936744"/>
          </a:xfrm>
          <a:prstGeom prst="rect">
            <a:avLst/>
          </a:prstGeom>
        </p:spPr>
        <p:txBody>
          <a:bodyPr/>
          <a:lstStyle>
            <a:lvl1pPr marL="228600" indent="-228600" algn="l" defTabSz="457200" rtl="0" eaLnBrk="1" latinLnBrk="0" hangingPunct="1">
              <a:spcBef>
                <a:spcPct val="0"/>
              </a:spcBef>
              <a:buNone/>
              <a:defRPr sz="3200" b="0" i="0" u="none" kern="1200" cap="none">
                <a:solidFill>
                  <a:schemeClr val="tx2"/>
                </a:solidFill>
                <a:latin typeface="Helvetica Neue Bold Condensed"/>
                <a:ea typeface="+mj-ea"/>
                <a:cs typeface="Helvetica Neue Bold Condensed"/>
              </a:defRPr>
            </a:lvl1pPr>
          </a:lstStyle>
          <a:p>
            <a:r>
              <a:rPr lang="en-US" sz="2800" dirty="0"/>
              <a:t>2014 Proposal Review:</a:t>
            </a:r>
          </a:p>
          <a:p>
            <a:r>
              <a:rPr lang="en-US" sz="2800" dirty="0"/>
              <a:t>	ALICE USA T2 Sites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323E8B7-1FA3-4A4E-92F1-F12E331F9A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15" y="2152211"/>
            <a:ext cx="4237153" cy="3429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775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464" y="931323"/>
            <a:ext cx="8958951" cy="5515630"/>
          </a:xfrm>
          <a:ln>
            <a:noFill/>
          </a:ln>
        </p:spPr>
        <p:txBody>
          <a:bodyPr>
            <a:noAutofit/>
          </a:bodyPr>
          <a:lstStyle/>
          <a:p>
            <a:pPr lvl="1"/>
            <a:endParaRPr lang="en-US" sz="1600" dirty="0"/>
          </a:p>
          <a:p>
            <a:r>
              <a:rPr lang="en-US" sz="1800" dirty="0"/>
              <a:t>Original facility:  </a:t>
            </a:r>
            <a:r>
              <a:rPr lang="en-US" sz="1600" dirty="0"/>
              <a:t>NERSC/PDSF @ LBNL and Livermore Computing @ LLNL</a:t>
            </a:r>
          </a:p>
          <a:p>
            <a:pPr lvl="1"/>
            <a:r>
              <a:rPr lang="en-US" sz="1600" dirty="0"/>
              <a:t>Proposal approved in Jan 2010, in operation by July  </a:t>
            </a:r>
          </a:p>
          <a:p>
            <a:pPr lvl="1"/>
            <a:r>
              <a:rPr lang="en-US" sz="1600" dirty="0"/>
              <a:t>External review in the following year, 2011</a:t>
            </a:r>
          </a:p>
          <a:p>
            <a:pPr lvl="1"/>
            <a:endParaRPr lang="en-US" sz="1400" dirty="0"/>
          </a:p>
          <a:p>
            <a:r>
              <a:rPr lang="en-US" sz="1800" dirty="0"/>
              <a:t>Project change in 2014</a:t>
            </a:r>
          </a:p>
          <a:p>
            <a:pPr lvl="1"/>
            <a:r>
              <a:rPr lang="en-US" sz="1600" dirty="0"/>
              <a:t>LLNL withdraws from ALICE-USA</a:t>
            </a:r>
          </a:p>
          <a:p>
            <a:pPr lvl="1"/>
            <a:r>
              <a:rPr lang="en-US" sz="1600" dirty="0"/>
              <a:t>Replace LLNL/LC with ORNL/CADES</a:t>
            </a:r>
          </a:p>
          <a:p>
            <a:pPr lvl="1"/>
            <a:r>
              <a:rPr lang="en-US" sz="1600" dirty="0"/>
              <a:t>New proposal to DOE, review in June 2014</a:t>
            </a:r>
          </a:p>
          <a:p>
            <a:pPr lvl="1"/>
            <a:r>
              <a:rPr lang="en-US" sz="1600" dirty="0"/>
              <a:t>ORNL T2 fully operational July 2015</a:t>
            </a:r>
          </a:p>
          <a:p>
            <a:pPr lvl="1"/>
            <a:r>
              <a:rPr lang="en-US" sz="1600" dirty="0"/>
              <a:t>LLNL shut down October 2015</a:t>
            </a:r>
          </a:p>
          <a:p>
            <a:pPr lvl="1"/>
            <a:endParaRPr lang="en-US" sz="1200" dirty="0"/>
          </a:p>
          <a:p>
            <a:r>
              <a:rPr lang="en-US" sz="1800" dirty="0"/>
              <a:t>Project change again in 2017-2019</a:t>
            </a:r>
          </a:p>
          <a:p>
            <a:pPr lvl="1"/>
            <a:r>
              <a:rPr lang="en-US" sz="1600" dirty="0"/>
              <a:t>NERSC to decommission PDSF</a:t>
            </a:r>
          </a:p>
          <a:p>
            <a:pPr lvl="2"/>
            <a:r>
              <a:rPr lang="en-US" sz="1400" dirty="0"/>
              <a:t>Suggest PDSF groups can instead use its High Performance Computing (HPC) systems</a:t>
            </a:r>
          </a:p>
          <a:p>
            <a:pPr lvl="1"/>
            <a:r>
              <a:rPr lang="en-US" sz="1600" dirty="0"/>
              <a:t>Our approach is to leverage new LBNL/IT cluster (</a:t>
            </a:r>
            <a:r>
              <a:rPr lang="en-US" sz="1600" dirty="0">
                <a:solidFill>
                  <a:srgbClr val="C00000"/>
                </a:solidFill>
              </a:rPr>
              <a:t>LBNL/HPCS</a:t>
            </a:r>
            <a:r>
              <a:rPr lang="en-US" sz="1600" dirty="0"/>
              <a:t>), with modest use of NERSC HPC</a:t>
            </a:r>
          </a:p>
          <a:p>
            <a:pPr marL="914400" lvl="2" indent="0">
              <a:buNone/>
            </a:pPr>
            <a:endParaRPr lang="en-US" sz="1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Project expects new multi-year proposal and external review in the next ~year</a:t>
            </a:r>
          </a:p>
          <a:p>
            <a:pPr lvl="1">
              <a:buNone/>
            </a:pPr>
            <a:endParaRPr lang="en-US" sz="1600" dirty="0"/>
          </a:p>
          <a:p>
            <a:endParaRPr lang="en-US" sz="18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2"/>
            <a:endParaRPr lang="en-US" sz="1200" dirty="0"/>
          </a:p>
          <a:p>
            <a:pPr lvl="1"/>
            <a:endParaRPr lang="en-US" sz="1600" dirty="0"/>
          </a:p>
          <a:p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History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D18C44D-1A49-5A46-AB08-683DADB4190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R Jeff Porter  LBNL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9C95598-C38C-3A40-879C-743A48421240}"/>
              </a:ext>
            </a:extLst>
          </p:cNvPr>
          <p:cNvGrpSpPr/>
          <p:nvPr/>
        </p:nvGrpSpPr>
        <p:grpSpPr>
          <a:xfrm>
            <a:off x="4470400" y="1816100"/>
            <a:ext cx="4445657" cy="3098800"/>
            <a:chOff x="4216400" y="1599104"/>
            <a:chExt cx="4623457" cy="349359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A10F154-E9CD-B14F-80EC-2B326422447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16400" y="1599104"/>
              <a:ext cx="4623457" cy="3493596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6751743" y="3644241"/>
              <a:ext cx="520380" cy="3493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>
                      <a:lumMod val="85000"/>
                    </a:schemeClr>
                  </a:solidFill>
                </a:rPr>
                <a:t>LLNL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800342" y="3032057"/>
              <a:ext cx="591298" cy="3493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F3D0FF"/>
                  </a:solidFill>
                </a:rPr>
                <a:t>ORNL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687059" y="4371755"/>
              <a:ext cx="1004197" cy="3493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960001"/>
                  </a:solidFill>
                </a:rPr>
                <a:t>LBNL/HPCS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A0354C4-B4D2-6744-BA85-C957BD2FC4EA}"/>
                </a:ext>
              </a:extLst>
            </p:cNvPr>
            <p:cNvSpPr txBox="1"/>
            <p:nvPr/>
          </p:nvSpPr>
          <p:spPr>
            <a:xfrm>
              <a:off x="4672801" y="1879339"/>
              <a:ext cx="2728103" cy="4192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5">
                      <a:lumMod val="75000"/>
                    </a:schemeClr>
                  </a:solidFill>
                </a:rPr>
                <a:t>concurrent jobs: 2010-2018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1E580DF-5629-3D48-A2CF-3428B624D48C}"/>
                </a:ext>
              </a:extLst>
            </p:cNvPr>
            <p:cNvSpPr txBox="1"/>
            <p:nvPr/>
          </p:nvSpPr>
          <p:spPr>
            <a:xfrm>
              <a:off x="5524507" y="2829876"/>
              <a:ext cx="1800937" cy="3842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FF713F"/>
                  </a:solidFill>
                </a:rPr>
                <a:t>20% annual growth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336485" y="4342925"/>
              <a:ext cx="991590" cy="3493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FFD5FC"/>
                  </a:solidFill>
                </a:rPr>
                <a:t>LBNL/PDSF</a:t>
              </a: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BE9C337-5C5E-454F-9E4E-3A34AEAC5676}"/>
                </a:ext>
              </a:extLst>
            </p:cNvPr>
            <p:cNvGrpSpPr/>
            <p:nvPr/>
          </p:nvGrpSpPr>
          <p:grpSpPr>
            <a:xfrm>
              <a:off x="5205225" y="2221695"/>
              <a:ext cx="3578093" cy="1796501"/>
              <a:chOff x="5205225" y="2183595"/>
              <a:chExt cx="3578093" cy="1796501"/>
            </a:xfrm>
          </p:grpSpPr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283DE135-4EE6-CD42-80EE-8F4B589E8EB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05225" y="3886686"/>
                <a:ext cx="505671" cy="93410"/>
              </a:xfrm>
              <a:prstGeom prst="line">
                <a:avLst/>
              </a:prstGeom>
              <a:ln>
                <a:solidFill>
                  <a:srgbClr val="FF713F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4210E54C-739D-2741-A389-7BC73EA65C5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677973" y="3764886"/>
                <a:ext cx="461971" cy="115646"/>
              </a:xfrm>
              <a:prstGeom prst="line">
                <a:avLst/>
              </a:prstGeom>
              <a:ln>
                <a:solidFill>
                  <a:srgbClr val="FF713F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29BA04FD-0604-8B45-974B-677C1AD79ED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139944" y="3549893"/>
                <a:ext cx="521201" cy="208839"/>
              </a:xfrm>
              <a:prstGeom prst="line">
                <a:avLst/>
              </a:prstGeom>
              <a:ln>
                <a:solidFill>
                  <a:srgbClr val="FF713F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0E012319-0CAA-7C41-9F0B-66D4D98DE49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61145" y="3287967"/>
                <a:ext cx="523063" cy="266877"/>
              </a:xfrm>
              <a:prstGeom prst="line">
                <a:avLst/>
              </a:prstGeom>
              <a:ln>
                <a:solidFill>
                  <a:srgbClr val="FF713F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E8F4D220-87ED-244F-BF2A-9BDCD79D085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184209" y="3030911"/>
                <a:ext cx="482793" cy="250224"/>
              </a:xfrm>
              <a:prstGeom prst="line">
                <a:avLst/>
              </a:prstGeom>
              <a:ln>
                <a:solidFill>
                  <a:srgbClr val="FF713F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CA6E0A16-A5AE-CC48-A2F0-EF08A146021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667001" y="2647240"/>
                <a:ext cx="523063" cy="384817"/>
              </a:xfrm>
              <a:prstGeom prst="line">
                <a:avLst/>
              </a:prstGeom>
              <a:ln>
                <a:solidFill>
                  <a:srgbClr val="FF713F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49B7F51B-5396-C949-AFEF-97C3D8AD7FB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189158" y="2183595"/>
                <a:ext cx="594160" cy="474077"/>
              </a:xfrm>
              <a:prstGeom prst="line">
                <a:avLst/>
              </a:prstGeom>
              <a:ln>
                <a:solidFill>
                  <a:srgbClr val="FF713F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44171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54065-66B6-BD48-B7E7-40FE62EB1B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Resource Requirements &amp; </a:t>
            </a:r>
            <a:br>
              <a:rPr lang="en-US" dirty="0"/>
            </a:br>
            <a:r>
              <a:rPr lang="en-US" dirty="0"/>
              <a:t>Procurement Planning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1832DD0-9EFA-AB4D-B5F3-9F0C8810D4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918" y="1676400"/>
            <a:ext cx="5079729" cy="2484821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5EA0DB-42DE-EA49-8C47-2F5B6B9FB1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Jeff Porter  LBNL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B5D5CB-EA98-CA44-B60E-007D7973E3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- </a:t>
            </a:r>
            <a:fld id="{D174BAF6-F8F2-EF4F-936C-8DF63288C82F}" type="slidenum">
              <a:rPr lang="en-US" smtClean="0"/>
              <a:pPr/>
              <a:t>4</a:t>
            </a:fld>
            <a:r>
              <a:rPr lang="en-US"/>
              <a:t> -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04FEB94-A3DA-1C49-8AC3-9297ECF9CF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7304" y="3742121"/>
            <a:ext cx="4336273" cy="245548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6616A1C-99EF-8946-B911-58AC5D7FFFB0}"/>
              </a:ext>
            </a:extLst>
          </p:cNvPr>
          <p:cNvSpPr txBox="1"/>
          <p:nvPr/>
        </p:nvSpPr>
        <p:spPr>
          <a:xfrm>
            <a:off x="850611" y="1070297"/>
            <a:ext cx="33120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ALICE Computing Requirements  </a:t>
            </a:r>
          </a:p>
          <a:p>
            <a:pPr algn="ctr"/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vetted by the WLCG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851B929-B9B1-9248-8B8A-AE45E46986D3}"/>
              </a:ext>
            </a:extLst>
          </p:cNvPr>
          <p:cNvSpPr txBox="1"/>
          <p:nvPr/>
        </p:nvSpPr>
        <p:spPr>
          <a:xfrm>
            <a:off x="456144" y="5255982"/>
            <a:ext cx="41009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ALICE-USA Resource Deployment Plan 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  <a:sym typeface="Wingdings" pitchFamily="2" charset="2"/>
              </a:rPr>
              <a:t></a:t>
            </a:r>
          </a:p>
          <a:p>
            <a:pPr algn="ctr"/>
            <a:r>
              <a:rPr lang="en-US" b="1" dirty="0">
                <a:solidFill>
                  <a:schemeClr val="accent5">
                    <a:lumMod val="75000"/>
                  </a:schemeClr>
                </a:solidFill>
                <a:sym typeface="Wingdings" pitchFamily="2" charset="2"/>
              </a:rPr>
              <a:t>In annual PEAP update</a:t>
            </a: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36B69BA-AC4B-1E4E-9528-4BB69C2D88AC}"/>
              </a:ext>
            </a:extLst>
          </p:cNvPr>
          <p:cNvGrpSpPr/>
          <p:nvPr/>
        </p:nvGrpSpPr>
        <p:grpSpPr>
          <a:xfrm>
            <a:off x="3873500" y="2565400"/>
            <a:ext cx="4698998" cy="1125922"/>
            <a:chOff x="3873500" y="2692400"/>
            <a:chExt cx="4698998" cy="1125922"/>
          </a:xfrm>
        </p:grpSpPr>
        <p:sp>
          <p:nvSpPr>
            <p:cNvPr id="12" name="Bent Arrow 11">
              <a:extLst>
                <a:ext uri="{FF2B5EF4-FFF2-40B4-BE49-F238E27FC236}">
                  <a16:creationId xmlns:a16="http://schemas.microsoft.com/office/drawing/2014/main" id="{4B6BC35D-04AF-E04D-A89B-AF6D7DD2AA2A}"/>
                </a:ext>
              </a:extLst>
            </p:cNvPr>
            <p:cNvSpPr/>
            <p:nvPr/>
          </p:nvSpPr>
          <p:spPr>
            <a:xfrm rot="5400000">
              <a:off x="6044384" y="1288019"/>
              <a:ext cx="1123733" cy="3932495"/>
            </a:xfrm>
            <a:prstGeom prst="bentArrow">
              <a:avLst>
                <a:gd name="adj1" fmla="val 5583"/>
                <a:gd name="adj2" fmla="val 6828"/>
                <a:gd name="adj3" fmla="val 10890"/>
                <a:gd name="adj4" fmla="val 43750"/>
              </a:avLst>
            </a:prstGeom>
            <a:solidFill>
              <a:srgbClr val="C0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" name="Bent Arrow 12">
              <a:extLst>
                <a:ext uri="{FF2B5EF4-FFF2-40B4-BE49-F238E27FC236}">
                  <a16:creationId xmlns:a16="http://schemas.microsoft.com/office/drawing/2014/main" id="{554418B3-C1D2-1E42-8FAB-2B86E5DEB6F9}"/>
                </a:ext>
              </a:extLst>
            </p:cNvPr>
            <p:cNvSpPr/>
            <p:nvPr/>
          </p:nvSpPr>
          <p:spPr>
            <a:xfrm rot="5400000">
              <a:off x="5571139" y="1693261"/>
              <a:ext cx="427422" cy="3822700"/>
            </a:xfrm>
            <a:prstGeom prst="bentArrow">
              <a:avLst>
                <a:gd name="adj1" fmla="val 13994"/>
                <a:gd name="adj2" fmla="val 16899"/>
                <a:gd name="adj3" fmla="val 27274"/>
                <a:gd name="adj4" fmla="val 43750"/>
              </a:avLst>
            </a:prstGeom>
            <a:solidFill>
              <a:srgbClr val="C0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CAC4B5F-D7A0-1B4E-BAF8-758C3BCDA14E}"/>
                </a:ext>
              </a:extLst>
            </p:cNvPr>
            <p:cNvSpPr txBox="1"/>
            <p:nvPr/>
          </p:nvSpPr>
          <p:spPr>
            <a:xfrm>
              <a:off x="5405568" y="2912818"/>
              <a:ext cx="26288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% ALICE-USA participation</a:t>
              </a: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094246CB-FFFD-964C-B51A-58E7A2C4E8AC}"/>
              </a:ext>
            </a:extLst>
          </p:cNvPr>
          <p:cNvSpPr/>
          <p:nvPr/>
        </p:nvSpPr>
        <p:spPr>
          <a:xfrm>
            <a:off x="6451599" y="5126240"/>
            <a:ext cx="2473877" cy="1096760"/>
          </a:xfrm>
          <a:prstGeom prst="rect">
            <a:avLst/>
          </a:prstGeom>
          <a:noFill/>
          <a:ln w="38100">
            <a:solidFill>
              <a:srgbClr val="FF713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3311440-5A84-E64D-A67E-3E8A4475EF48}"/>
              </a:ext>
            </a:extLst>
          </p:cNvPr>
          <p:cNvSpPr txBox="1"/>
          <p:nvPr/>
        </p:nvSpPr>
        <p:spPr>
          <a:xfrm>
            <a:off x="5879748" y="6212202"/>
            <a:ext cx="33516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DOE requests we don’t overprovision</a:t>
            </a:r>
          </a:p>
        </p:txBody>
      </p:sp>
    </p:spTree>
    <p:extLst>
      <p:ext uri="{BB962C8B-B14F-4D97-AF65-F5344CB8AC3E}">
        <p14:creationId xmlns:p14="http://schemas.microsoft.com/office/powerpoint/2010/main" val="23751692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ALICE Grid Site Topology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Jeff Porter  LBNL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- </a:t>
            </a:r>
            <a:fld id="{D174BAF6-F8F2-EF4F-936C-8DF63288C82F}" type="slidenum">
              <a:rPr lang="en-US" smtClean="0"/>
              <a:pPr/>
              <a:t>5</a:t>
            </a:fld>
            <a:r>
              <a:rPr lang="en-US"/>
              <a:t> -</a:t>
            </a: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2926409" y="3530160"/>
            <a:ext cx="2534591" cy="2491965"/>
            <a:chOff x="3166767" y="3745931"/>
            <a:chExt cx="3141472" cy="2413772"/>
          </a:xfrm>
        </p:grpSpPr>
        <p:sp>
          <p:nvSpPr>
            <p:cNvPr id="14" name="Rounded Rectangle 13"/>
            <p:cNvSpPr/>
            <p:nvPr/>
          </p:nvSpPr>
          <p:spPr>
            <a:xfrm>
              <a:off x="3200585" y="3745931"/>
              <a:ext cx="3107654" cy="2338738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166767" y="5751845"/>
              <a:ext cx="2902830" cy="4078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     </a:t>
              </a:r>
              <a:r>
                <a:rPr lang="en-US" b="1" dirty="0" err="1">
                  <a:solidFill>
                    <a:srgbClr val="C00000"/>
                  </a:solidFill>
                </a:rPr>
                <a:t>VObox</a:t>
              </a:r>
              <a:r>
                <a:rPr lang="en-US" b="1" dirty="0">
                  <a:solidFill>
                    <a:srgbClr val="C00000"/>
                  </a:solidFill>
                </a:rPr>
                <a:t> site services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357993" y="5118909"/>
              <a:ext cx="1980728" cy="645775"/>
            </a:xfrm>
            <a:prstGeom prst="rect">
              <a:avLst/>
            </a:prstGeom>
            <a:noFill/>
            <a:ln>
              <a:solidFill>
                <a:schemeClr val="bg2">
                  <a:lumMod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CE</a:t>
              </a:r>
              <a:r>
                <a:rPr lang="en-US" sz="1600" dirty="0"/>
                <a:t> manages jobs/local queue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402497" y="4470149"/>
              <a:ext cx="1748293" cy="645777"/>
            </a:xfrm>
            <a:prstGeom prst="rect">
              <a:avLst/>
            </a:prstGeom>
            <a:noFill/>
            <a:ln>
              <a:solidFill>
                <a:schemeClr val="bg2">
                  <a:lumMod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CM</a:t>
              </a:r>
              <a:r>
                <a:rPr lang="en-US" sz="1600" dirty="0"/>
                <a:t> monitors global queue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321268" y="3820121"/>
              <a:ext cx="1825917" cy="645775"/>
            </a:xfrm>
            <a:prstGeom prst="rect">
              <a:avLst/>
            </a:prstGeom>
            <a:noFill/>
            <a:ln>
              <a:solidFill>
                <a:schemeClr val="bg2">
                  <a:lumMod val="2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MonaLisa</a:t>
              </a:r>
              <a:r>
                <a:rPr lang="en-US" sz="1600" dirty="0"/>
                <a:t> </a:t>
              </a:r>
            </a:p>
            <a:p>
              <a:pPr algn="ctr"/>
              <a:r>
                <a:rPr lang="en-US" sz="1600" dirty="0"/>
                <a:t>site monitor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403481" y="2285999"/>
            <a:ext cx="2119590" cy="1017837"/>
            <a:chOff x="117076" y="2285999"/>
            <a:chExt cx="2405995" cy="1080685"/>
          </a:xfrm>
        </p:grpSpPr>
        <p:sp>
          <p:nvSpPr>
            <p:cNvPr id="22" name="Can 21"/>
            <p:cNvSpPr/>
            <p:nvPr/>
          </p:nvSpPr>
          <p:spPr>
            <a:xfrm>
              <a:off x="117076" y="2285999"/>
              <a:ext cx="2389566" cy="1080685"/>
            </a:xfrm>
            <a:prstGeom prst="can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17079" y="2590798"/>
              <a:ext cx="2405992" cy="6208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EOS/</a:t>
              </a:r>
              <a:r>
                <a:rPr lang="en-US" sz="1600" b="1" dirty="0" err="1"/>
                <a:t>XRootD</a:t>
              </a:r>
              <a:r>
                <a:rPr lang="en-US" sz="1600" dirty="0"/>
                <a:t> </a:t>
              </a:r>
            </a:p>
            <a:p>
              <a:pPr algn="ctr"/>
              <a:r>
                <a:rPr lang="en-US" sz="1600" dirty="0"/>
                <a:t>Grid-enabled Storage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29303" y="3737442"/>
            <a:ext cx="964590" cy="1727200"/>
            <a:chOff x="1151467" y="4318001"/>
            <a:chExt cx="1117600" cy="1727200"/>
          </a:xfrm>
        </p:grpSpPr>
        <p:sp>
          <p:nvSpPr>
            <p:cNvPr id="9" name="Rectangle 8"/>
            <p:cNvSpPr/>
            <p:nvPr/>
          </p:nvSpPr>
          <p:spPr>
            <a:xfrm>
              <a:off x="1151467" y="4318001"/>
              <a:ext cx="508000" cy="1117600"/>
            </a:xfrm>
            <a:prstGeom prst="rect">
              <a:avLst/>
            </a:prstGeom>
            <a:solidFill>
              <a:srgbClr val="CCFFCC"/>
            </a:solidFill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303867" y="4470401"/>
              <a:ext cx="508000" cy="1117600"/>
            </a:xfrm>
            <a:prstGeom prst="rect">
              <a:avLst/>
            </a:prstGeom>
            <a:solidFill>
              <a:srgbClr val="CCFFCC"/>
            </a:solidFill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456267" y="4622801"/>
              <a:ext cx="508000" cy="1117600"/>
            </a:xfrm>
            <a:prstGeom prst="rect">
              <a:avLst/>
            </a:prstGeom>
            <a:solidFill>
              <a:srgbClr val="CCFFCC"/>
            </a:solidFill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08667" y="4775201"/>
              <a:ext cx="508000" cy="1117600"/>
            </a:xfrm>
            <a:prstGeom prst="rect">
              <a:avLst/>
            </a:prstGeom>
            <a:solidFill>
              <a:srgbClr val="CCFFCC"/>
            </a:solidFill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761067" y="4927601"/>
              <a:ext cx="508000" cy="1117600"/>
            </a:xfrm>
            <a:prstGeom prst="rect">
              <a:avLst/>
            </a:prstGeom>
            <a:solidFill>
              <a:srgbClr val="CCFFCC"/>
            </a:solidFill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5687219" y="1214297"/>
            <a:ext cx="2000513" cy="1496388"/>
            <a:chOff x="6069637" y="1642533"/>
            <a:chExt cx="1714732" cy="1896534"/>
          </a:xfrm>
        </p:grpSpPr>
        <p:sp>
          <p:nvSpPr>
            <p:cNvPr id="29" name="Rounded Rectangle 28"/>
            <p:cNvSpPr/>
            <p:nvPr/>
          </p:nvSpPr>
          <p:spPr>
            <a:xfrm>
              <a:off x="6231467" y="1642533"/>
              <a:ext cx="1431922" cy="1896534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069637" y="1778902"/>
              <a:ext cx="1714732" cy="16773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/>
                <a:t>Central Services</a:t>
              </a:r>
            </a:p>
            <a:p>
              <a:pPr algn="ctr"/>
              <a:r>
                <a:rPr lang="en-US" sz="1600" b="1" dirty="0"/>
                <a:t>@ CERN</a:t>
              </a:r>
            </a:p>
            <a:p>
              <a:pPr algn="ctr"/>
              <a:r>
                <a:rPr lang="en-US" sz="1600" dirty="0"/>
                <a:t>Global Task queue</a:t>
              </a:r>
            </a:p>
            <a:p>
              <a:pPr algn="ctr"/>
              <a:r>
                <a:rPr lang="en-US" sz="1600" dirty="0"/>
                <a:t>File Catalog</a:t>
              </a:r>
            </a:p>
            <a:p>
              <a:pPr algn="ctr"/>
              <a:r>
                <a:rPr lang="en-US" sz="1600" dirty="0"/>
                <a:t>Job Catalog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2417160" y="5834238"/>
            <a:ext cx="787369" cy="692102"/>
            <a:chOff x="7179374" y="3253365"/>
            <a:chExt cx="787369" cy="692102"/>
          </a:xfrm>
        </p:grpSpPr>
        <p:sp>
          <p:nvSpPr>
            <p:cNvPr id="33" name="Rectangle 32"/>
            <p:cNvSpPr/>
            <p:nvPr/>
          </p:nvSpPr>
          <p:spPr>
            <a:xfrm>
              <a:off x="7179374" y="3253365"/>
              <a:ext cx="776418" cy="69210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253086" y="3253365"/>
              <a:ext cx="71365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/>
                <a:t>local </a:t>
              </a:r>
            </a:p>
            <a:p>
              <a:pPr algn="ctr"/>
              <a:r>
                <a:rPr lang="en-US" sz="1600" dirty="0"/>
                <a:t>squids</a:t>
              </a: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09898" y="3775591"/>
            <a:ext cx="1826980" cy="765243"/>
            <a:chOff x="6824133" y="5803569"/>
            <a:chExt cx="1826980" cy="765243"/>
          </a:xfrm>
        </p:grpSpPr>
        <p:sp>
          <p:nvSpPr>
            <p:cNvPr id="36" name="Can 35"/>
            <p:cNvSpPr/>
            <p:nvPr/>
          </p:nvSpPr>
          <p:spPr>
            <a:xfrm>
              <a:off x="6824133" y="5803569"/>
              <a:ext cx="1826980" cy="722771"/>
            </a:xfrm>
            <a:prstGeom prst="can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824133" y="5922481"/>
              <a:ext cx="182698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CVMFS Stratum 1</a:t>
              </a:r>
            </a:p>
            <a:p>
              <a:pPr algn="ctr"/>
              <a:r>
                <a:rPr lang="en-US" dirty="0"/>
                <a:t>Software Repo</a:t>
              </a:r>
            </a:p>
          </p:txBody>
        </p:sp>
      </p:grpSp>
      <p:grpSp>
        <p:nvGrpSpPr>
          <p:cNvPr id="136" name="Group 135"/>
          <p:cNvGrpSpPr/>
          <p:nvPr/>
        </p:nvGrpSpPr>
        <p:grpSpPr>
          <a:xfrm>
            <a:off x="3197812" y="1138239"/>
            <a:ext cx="2168121" cy="1253711"/>
            <a:chOff x="7484174" y="1565861"/>
            <a:chExt cx="2203997" cy="1382315"/>
          </a:xfrm>
        </p:grpSpPr>
        <p:grpSp>
          <p:nvGrpSpPr>
            <p:cNvPr id="48" name="Group 47"/>
            <p:cNvGrpSpPr/>
            <p:nvPr/>
          </p:nvGrpSpPr>
          <p:grpSpPr>
            <a:xfrm>
              <a:off x="7484174" y="1623822"/>
              <a:ext cx="1218841" cy="1324354"/>
              <a:chOff x="6570133" y="1571245"/>
              <a:chExt cx="1218841" cy="1324354"/>
            </a:xfrm>
          </p:grpSpPr>
          <p:sp>
            <p:nvSpPr>
              <p:cNvPr id="39" name="Round Diagonal Corner Rectangle 38"/>
              <p:cNvSpPr/>
              <p:nvPr/>
            </p:nvSpPr>
            <p:spPr>
              <a:xfrm>
                <a:off x="6570133" y="1571245"/>
                <a:ext cx="609241" cy="714754"/>
              </a:xfrm>
              <a:prstGeom prst="round2Diag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Round Diagonal Corner Rectangle 42"/>
              <p:cNvSpPr/>
              <p:nvPr/>
            </p:nvSpPr>
            <p:spPr>
              <a:xfrm>
                <a:off x="6722533" y="1723645"/>
                <a:ext cx="609241" cy="714754"/>
              </a:xfrm>
              <a:prstGeom prst="round2Diag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Round Diagonal Corner Rectangle 43"/>
              <p:cNvSpPr/>
              <p:nvPr/>
            </p:nvSpPr>
            <p:spPr>
              <a:xfrm>
                <a:off x="6874933" y="1876045"/>
                <a:ext cx="609241" cy="714754"/>
              </a:xfrm>
              <a:prstGeom prst="round2Diag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Round Diagonal Corner Rectangle 44"/>
              <p:cNvSpPr/>
              <p:nvPr/>
            </p:nvSpPr>
            <p:spPr>
              <a:xfrm>
                <a:off x="7027333" y="2028445"/>
                <a:ext cx="609241" cy="714754"/>
              </a:xfrm>
              <a:prstGeom prst="round2Diag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Round Diagonal Corner Rectangle 45"/>
              <p:cNvSpPr/>
              <p:nvPr/>
            </p:nvSpPr>
            <p:spPr>
              <a:xfrm>
                <a:off x="7179733" y="2180845"/>
                <a:ext cx="609241" cy="714754"/>
              </a:xfrm>
              <a:prstGeom prst="round2Diag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TextBox 46"/>
            <p:cNvSpPr txBox="1"/>
            <p:nvPr/>
          </p:nvSpPr>
          <p:spPr>
            <a:xfrm>
              <a:off x="8297454" y="1565861"/>
              <a:ext cx="1390717" cy="6447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Other ALICE </a:t>
              </a:r>
            </a:p>
            <a:p>
              <a:pPr algn="ctr"/>
              <a:r>
                <a:rPr lang="en-US" sz="1600" b="1" dirty="0"/>
                <a:t>Grid sites</a:t>
              </a:r>
              <a:endParaRPr lang="en-US" sz="1600" dirty="0"/>
            </a:p>
          </p:txBody>
        </p:sp>
      </p:grpSp>
      <p:cxnSp>
        <p:nvCxnSpPr>
          <p:cNvPr id="51" name="Elbow Connector 50"/>
          <p:cNvCxnSpPr>
            <a:endCxn id="17" idx="3"/>
          </p:cNvCxnSpPr>
          <p:nvPr/>
        </p:nvCxnSpPr>
        <p:spPr>
          <a:xfrm rot="5400000">
            <a:off x="4997435" y="2844017"/>
            <a:ext cx="2103702" cy="1430638"/>
          </a:xfrm>
          <a:prstGeom prst="bentConnector2">
            <a:avLst/>
          </a:prstGeom>
          <a:ln w="28575" cmpd="sng">
            <a:solidFill>
              <a:srgbClr val="00009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V="1">
            <a:off x="1040635" y="2045168"/>
            <a:ext cx="4811781" cy="2244960"/>
          </a:xfrm>
          <a:prstGeom prst="straightConnector1">
            <a:avLst/>
          </a:prstGeom>
          <a:ln w="28575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cxnSpLocks/>
          </p:cNvCxnSpPr>
          <p:nvPr/>
        </p:nvCxnSpPr>
        <p:spPr>
          <a:xfrm flipV="1">
            <a:off x="957367" y="3303805"/>
            <a:ext cx="451072" cy="802084"/>
          </a:xfrm>
          <a:prstGeom prst="straightConnector1">
            <a:avLst/>
          </a:prstGeom>
          <a:ln w="57150" cmpd="sng">
            <a:solidFill>
              <a:srgbClr val="00009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>
            <a:cxnSpLocks/>
          </p:cNvCxnSpPr>
          <p:nvPr/>
        </p:nvCxnSpPr>
        <p:spPr>
          <a:xfrm>
            <a:off x="2107572" y="3262061"/>
            <a:ext cx="1133827" cy="613191"/>
          </a:xfrm>
          <a:prstGeom prst="straightConnector1">
            <a:avLst/>
          </a:prstGeom>
          <a:ln w="28575" cmpd="sng"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 flipH="1">
            <a:off x="2590803" y="1999094"/>
            <a:ext cx="571912" cy="404210"/>
          </a:xfrm>
          <a:prstGeom prst="straightConnector1">
            <a:avLst/>
          </a:prstGeom>
          <a:ln w="76200" cmpd="sng">
            <a:solidFill>
              <a:schemeClr val="tx1"/>
            </a:solidFill>
            <a:headEnd type="triangle" w="sm" len="sm"/>
            <a:tailEnd type="triangle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cxnSpLocks/>
            <a:stCxn id="13" idx="3"/>
          </p:cNvCxnSpPr>
          <p:nvPr/>
        </p:nvCxnSpPr>
        <p:spPr>
          <a:xfrm flipV="1">
            <a:off x="1393893" y="4013474"/>
            <a:ext cx="1847506" cy="892368"/>
          </a:xfrm>
          <a:prstGeom prst="straightConnector1">
            <a:avLst/>
          </a:prstGeom>
          <a:ln w="28575" cmpd="sng"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cxnSpLocks/>
            <a:stCxn id="13" idx="2"/>
          </p:cNvCxnSpPr>
          <p:nvPr/>
        </p:nvCxnSpPr>
        <p:spPr>
          <a:xfrm>
            <a:off x="1174668" y="5464642"/>
            <a:ext cx="1237942" cy="593606"/>
          </a:xfrm>
          <a:prstGeom prst="straightConnector1">
            <a:avLst/>
          </a:prstGeom>
          <a:ln w="28575" cmpd="sng"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 flipH="1">
            <a:off x="1381010" y="5199999"/>
            <a:ext cx="1699682" cy="0"/>
          </a:xfrm>
          <a:prstGeom prst="straightConnector1">
            <a:avLst/>
          </a:prstGeom>
          <a:ln w="5715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Elbow Connector 104"/>
          <p:cNvCxnSpPr/>
          <p:nvPr/>
        </p:nvCxnSpPr>
        <p:spPr>
          <a:xfrm rot="5400000" flipH="1" flipV="1">
            <a:off x="4598939" y="4998813"/>
            <a:ext cx="361520" cy="244052"/>
          </a:xfrm>
          <a:prstGeom prst="bentConnector3">
            <a:avLst>
              <a:gd name="adj1" fmla="val -1523"/>
            </a:avLst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Elbow Connector 117"/>
          <p:cNvCxnSpPr>
            <a:endCxn id="37" idx="2"/>
          </p:cNvCxnSpPr>
          <p:nvPr/>
        </p:nvCxnSpPr>
        <p:spPr>
          <a:xfrm flipV="1">
            <a:off x="3193578" y="4540834"/>
            <a:ext cx="4629810" cy="1735410"/>
          </a:xfrm>
          <a:prstGeom prst="bentConnector2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/>
          <p:cNvCxnSpPr/>
          <p:nvPr/>
        </p:nvCxnSpPr>
        <p:spPr>
          <a:xfrm>
            <a:off x="3649011" y="2237828"/>
            <a:ext cx="0" cy="1369616"/>
          </a:xfrm>
          <a:prstGeom prst="straightConnector1">
            <a:avLst/>
          </a:prstGeom>
          <a:ln w="28575" cmpd="sng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8" name="TextBox 147"/>
          <p:cNvSpPr txBox="1"/>
          <p:nvPr/>
        </p:nvSpPr>
        <p:spPr>
          <a:xfrm>
            <a:off x="4071244" y="5930308"/>
            <a:ext cx="3111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software deployment via </a:t>
            </a:r>
            <a:r>
              <a:rPr lang="en-US" dirty="0" err="1"/>
              <a:t>cvmfs</a:t>
            </a:r>
            <a:endParaRPr lang="en-US" dirty="0"/>
          </a:p>
        </p:txBody>
      </p:sp>
      <p:cxnSp>
        <p:nvCxnSpPr>
          <p:cNvPr id="154" name="Straight Connector 153"/>
          <p:cNvCxnSpPr/>
          <p:nvPr/>
        </p:nvCxnSpPr>
        <p:spPr>
          <a:xfrm>
            <a:off x="1381010" y="1329029"/>
            <a:ext cx="7559790" cy="4402313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 rot="1489689">
            <a:off x="1372824" y="5741801"/>
            <a:ext cx="726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cvmfs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017732" y="5005114"/>
            <a:ext cx="877163" cy="369332"/>
          </a:xfrm>
          <a:prstGeom prst="rect">
            <a:avLst/>
          </a:prstGeom>
          <a:pattFill prst="dashUpDiag">
            <a:fgClr>
              <a:schemeClr val="accent2"/>
            </a:fgClr>
            <a:bgClr>
              <a:schemeClr val="bg1"/>
            </a:bgClr>
          </a:pattFill>
        </p:spPr>
        <p:txBody>
          <a:bodyPr wrap="none" rtlCol="0">
            <a:spAutoFit/>
          </a:bodyPr>
          <a:lstStyle/>
          <a:p>
            <a:r>
              <a:rPr lang="en-US"/>
              <a:t>OSG CE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98086" y="1538349"/>
            <a:ext cx="574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0070C0"/>
                </a:solidFill>
              </a:rPr>
              <a:t>LAN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187023" y="1268568"/>
            <a:ext cx="675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WAN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85E099F5-CABD-5845-86A2-75ED26143202}"/>
              </a:ext>
            </a:extLst>
          </p:cNvPr>
          <p:cNvGrpSpPr/>
          <p:nvPr/>
        </p:nvGrpSpPr>
        <p:grpSpPr>
          <a:xfrm>
            <a:off x="124886" y="4029542"/>
            <a:ext cx="964590" cy="1727200"/>
            <a:chOff x="1151467" y="4318001"/>
            <a:chExt cx="1117600" cy="1727200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7F662F5F-C7E0-B141-BC69-F4D8B40B989F}"/>
                </a:ext>
              </a:extLst>
            </p:cNvPr>
            <p:cNvSpPr/>
            <p:nvPr/>
          </p:nvSpPr>
          <p:spPr>
            <a:xfrm>
              <a:off x="1151467" y="4318001"/>
              <a:ext cx="508000" cy="1117600"/>
            </a:xfrm>
            <a:prstGeom prst="rect">
              <a:avLst/>
            </a:prstGeom>
            <a:solidFill>
              <a:srgbClr val="CCFFCC"/>
            </a:solidFill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038BAD05-653F-C149-95E8-FB176E068321}"/>
                </a:ext>
              </a:extLst>
            </p:cNvPr>
            <p:cNvSpPr/>
            <p:nvPr/>
          </p:nvSpPr>
          <p:spPr>
            <a:xfrm>
              <a:off x="1303867" y="4470401"/>
              <a:ext cx="508000" cy="1117600"/>
            </a:xfrm>
            <a:prstGeom prst="rect">
              <a:avLst/>
            </a:prstGeom>
            <a:solidFill>
              <a:srgbClr val="CCFFCC"/>
            </a:solidFill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7A490A5A-FACF-4449-A715-24806630B84B}"/>
                </a:ext>
              </a:extLst>
            </p:cNvPr>
            <p:cNvSpPr/>
            <p:nvPr/>
          </p:nvSpPr>
          <p:spPr>
            <a:xfrm>
              <a:off x="1456267" y="4622801"/>
              <a:ext cx="508000" cy="1117600"/>
            </a:xfrm>
            <a:prstGeom prst="rect">
              <a:avLst/>
            </a:prstGeom>
            <a:solidFill>
              <a:srgbClr val="CCFFCC"/>
            </a:solidFill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93BD7DE4-BACB-3949-AA7F-D72D4DA06D89}"/>
                </a:ext>
              </a:extLst>
            </p:cNvPr>
            <p:cNvSpPr/>
            <p:nvPr/>
          </p:nvSpPr>
          <p:spPr>
            <a:xfrm>
              <a:off x="1608667" y="4775201"/>
              <a:ext cx="508000" cy="1117600"/>
            </a:xfrm>
            <a:prstGeom prst="rect">
              <a:avLst/>
            </a:prstGeom>
            <a:solidFill>
              <a:srgbClr val="CCFFCC"/>
            </a:solidFill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C3AE0CF8-E707-394A-ABF9-AF6419D0E9D1}"/>
                </a:ext>
              </a:extLst>
            </p:cNvPr>
            <p:cNvSpPr/>
            <p:nvPr/>
          </p:nvSpPr>
          <p:spPr>
            <a:xfrm>
              <a:off x="1761067" y="4927601"/>
              <a:ext cx="508000" cy="1117600"/>
            </a:xfrm>
            <a:prstGeom prst="rect">
              <a:avLst/>
            </a:prstGeom>
            <a:solidFill>
              <a:srgbClr val="CCFFCC"/>
            </a:solidFill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-21617" y="5749486"/>
            <a:ext cx="118193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Compute </a:t>
            </a:r>
          </a:p>
          <a:p>
            <a:pPr algn="ctr"/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cluster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090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2B6676-F779-8E47-9FE3-1A5447944F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Site Operations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025B18-95E3-614E-9180-6CB1141A72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Sites must meet some basic requirements</a:t>
            </a:r>
          </a:p>
          <a:p>
            <a:pPr lvl="1"/>
            <a:r>
              <a:rPr lang="en-US" dirty="0" err="1"/>
              <a:t>VOBox</a:t>
            </a:r>
            <a:r>
              <a:rPr lang="en-US" dirty="0"/>
              <a:t> for </a:t>
            </a:r>
            <a:r>
              <a:rPr lang="en-US" dirty="0" err="1"/>
              <a:t>AliEn</a:t>
            </a:r>
            <a:r>
              <a:rPr lang="en-US" dirty="0"/>
              <a:t> services with selected external ports opened</a:t>
            </a:r>
          </a:p>
          <a:p>
            <a:pPr lvl="1"/>
            <a:r>
              <a:rPr lang="en-US" dirty="0"/>
              <a:t>Grid-enabled disk-based storage, </a:t>
            </a:r>
            <a:r>
              <a:rPr lang="en-US" dirty="0" err="1"/>
              <a:t>XRootD</a:t>
            </a:r>
            <a:r>
              <a:rPr lang="en-US" dirty="0"/>
              <a:t> or EOS – (preferably EOS)</a:t>
            </a:r>
          </a:p>
          <a:p>
            <a:pPr lvl="1"/>
            <a:r>
              <a:rPr lang="en-US" dirty="0"/>
              <a:t>Compute cluster supports: </a:t>
            </a:r>
          </a:p>
          <a:p>
            <a:pPr lvl="2"/>
            <a:r>
              <a:rPr lang="en-US" dirty="0"/>
              <a:t>serial jobs, with 2-3GB mem + 10GB scratch disk per job</a:t>
            </a:r>
          </a:p>
          <a:p>
            <a:pPr lvl="2"/>
            <a:r>
              <a:rPr lang="en-US" dirty="0"/>
              <a:t>outgoing network connections </a:t>
            </a:r>
          </a:p>
          <a:p>
            <a:pPr lvl="2"/>
            <a:r>
              <a:rPr lang="en-US" dirty="0"/>
              <a:t>Software delivery via CVMFS </a:t>
            </a:r>
          </a:p>
          <a:p>
            <a:pPr lvl="2"/>
            <a:endParaRPr lang="en-US" dirty="0"/>
          </a:p>
          <a:p>
            <a:r>
              <a:rPr lang="en-US" dirty="0"/>
              <a:t>Sites do not have a clear view of what is run on their systems.</a:t>
            </a:r>
          </a:p>
          <a:p>
            <a:pPr lvl="1"/>
            <a:r>
              <a:rPr lang="en-US" dirty="0"/>
              <a:t>This makes identifying site-level problems very difficult</a:t>
            </a:r>
          </a:p>
          <a:p>
            <a:pPr lvl="1"/>
            <a:r>
              <a:rPr lang="en-US" dirty="0"/>
              <a:t>ALICE-USA used to provide some effort (B. Nilsen) to help connect cluster performance to ALICE jobs.  </a:t>
            </a:r>
          </a:p>
          <a:p>
            <a:pPr lvl="1"/>
            <a:endParaRPr lang="en-US" dirty="0"/>
          </a:p>
          <a:p>
            <a:r>
              <a:rPr lang="en-US" dirty="0"/>
              <a:t>The project holds bi-annual meetings with CERN Offline team</a:t>
            </a:r>
          </a:p>
          <a:p>
            <a:pPr lvl="1"/>
            <a:r>
              <a:rPr lang="en-US" dirty="0"/>
              <a:t>Consult on configurations</a:t>
            </a:r>
          </a:p>
          <a:p>
            <a:pPr lvl="1"/>
            <a:r>
              <a:rPr lang="en-US" dirty="0"/>
              <a:t>Evaluate our site operations and performance</a:t>
            </a:r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ED40E1-5E25-CB46-A95A-2F206B1B5C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Jeff Porter  LBNL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01CCA1-23C3-994B-9B09-CEB93420A0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- </a:t>
            </a:r>
            <a:fld id="{D174BAF6-F8F2-EF4F-936C-8DF63288C82F}" type="slidenum">
              <a:rPr lang="en-US" smtClean="0"/>
              <a:pPr/>
              <a:t>6</a:t>
            </a:fld>
            <a:r>
              <a:rPr lang="en-US"/>
              <a:t> 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3455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F07C84-0FEC-D742-B6D2-DCBC1B5A5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 Site configurations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5A8351-01B1-8D4B-8781-67664D61C8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2400" y="1260479"/>
            <a:ext cx="4343400" cy="5108325"/>
          </a:xfrm>
        </p:spPr>
        <p:txBody>
          <a:bodyPr>
            <a:normAutofit fontScale="47500" lnSpcReduction="20000"/>
          </a:bodyPr>
          <a:lstStyle/>
          <a:p>
            <a:r>
              <a:rPr lang="en-US" sz="3800" dirty="0"/>
              <a:t>LLNL/LC: 2010-2015</a:t>
            </a:r>
          </a:p>
          <a:p>
            <a:pPr lvl="1"/>
            <a:r>
              <a:rPr lang="en-US" sz="3400" dirty="0"/>
              <a:t>Stand-alone ALICE cluster within institutional computing facility</a:t>
            </a:r>
          </a:p>
          <a:p>
            <a:pPr lvl="1"/>
            <a:r>
              <a:rPr lang="en-US" sz="3400" dirty="0"/>
              <a:t>1 continuous facility manager</a:t>
            </a:r>
          </a:p>
          <a:p>
            <a:pPr lvl="1"/>
            <a:r>
              <a:rPr lang="en-US" sz="3400" dirty="0"/>
              <a:t>Batch: PBS/Torque + OSG gateway</a:t>
            </a:r>
          </a:p>
          <a:p>
            <a:pPr lvl="1"/>
            <a:r>
              <a:rPr lang="en-US" sz="3400" dirty="0"/>
              <a:t>Gb Ethernet </a:t>
            </a:r>
          </a:p>
          <a:p>
            <a:pPr lvl="1"/>
            <a:r>
              <a:rPr lang="en-US" sz="3400" dirty="0"/>
              <a:t>CVMFS via NFS gateway</a:t>
            </a:r>
          </a:p>
          <a:p>
            <a:pPr lvl="1"/>
            <a:r>
              <a:rPr lang="en-US" sz="3400" dirty="0" err="1"/>
              <a:t>VObox</a:t>
            </a:r>
            <a:r>
              <a:rPr lang="en-US" sz="3400" dirty="0"/>
              <a:t> on physical node</a:t>
            </a:r>
          </a:p>
          <a:p>
            <a:pPr lvl="1"/>
            <a:r>
              <a:rPr lang="en-US" sz="3400" dirty="0"/>
              <a:t>In-house Linux OS</a:t>
            </a:r>
          </a:p>
          <a:p>
            <a:pPr lvl="1"/>
            <a:r>
              <a:rPr lang="en-US" sz="3400" dirty="0" err="1"/>
              <a:t>XRootD</a:t>
            </a:r>
            <a:r>
              <a:rPr lang="en-US" sz="3400" dirty="0"/>
              <a:t>, PB scale, hardware raid system</a:t>
            </a:r>
          </a:p>
          <a:p>
            <a:pPr lvl="1"/>
            <a:endParaRPr lang="en-US" sz="3400" dirty="0"/>
          </a:p>
          <a:p>
            <a:r>
              <a:rPr lang="en-US" sz="3800" dirty="0"/>
              <a:t>NERSC/PDSF: 2010-2019</a:t>
            </a:r>
          </a:p>
          <a:p>
            <a:pPr lvl="1"/>
            <a:r>
              <a:rPr lang="en-US" sz="3400" dirty="0"/>
              <a:t>Shared facility at NERSC for HEP/NP exp.</a:t>
            </a:r>
          </a:p>
          <a:p>
            <a:pPr lvl="1"/>
            <a:r>
              <a:rPr lang="en-US" sz="3400" dirty="0"/>
              <a:t>4 different facility managers over lifetime</a:t>
            </a:r>
          </a:p>
          <a:p>
            <a:pPr lvl="1"/>
            <a:r>
              <a:rPr lang="en-US" sz="3400" dirty="0"/>
              <a:t>Batch: SGE, SLURM both + OSG gateway</a:t>
            </a:r>
          </a:p>
          <a:p>
            <a:pPr lvl="1"/>
            <a:r>
              <a:rPr lang="en-US" sz="3400" dirty="0"/>
              <a:t>Mix 10 Gbit Ethernet &amp; 40Gb InfiniBand</a:t>
            </a:r>
          </a:p>
          <a:p>
            <a:pPr lvl="1"/>
            <a:r>
              <a:rPr lang="en-US" sz="3400" dirty="0"/>
              <a:t>CHOS virtualization</a:t>
            </a:r>
          </a:p>
          <a:p>
            <a:pPr lvl="1"/>
            <a:r>
              <a:rPr lang="en-US" sz="3400" dirty="0" err="1"/>
              <a:t>VOBox</a:t>
            </a:r>
            <a:r>
              <a:rPr lang="en-US" sz="3400" dirty="0"/>
              <a:t> on physical node, then in VM</a:t>
            </a:r>
          </a:p>
          <a:p>
            <a:pPr lvl="1"/>
            <a:r>
              <a:rPr lang="en-US" sz="3400" dirty="0" err="1"/>
              <a:t>XRootD</a:t>
            </a:r>
            <a:r>
              <a:rPr lang="en-US" sz="3400" dirty="0"/>
              <a:t> &amp; EOS, PB scale hardware raid </a:t>
            </a:r>
          </a:p>
          <a:p>
            <a:pPr lvl="1"/>
            <a:endParaRPr lang="en-US" sz="900" dirty="0"/>
          </a:p>
          <a:p>
            <a:pPr lvl="1"/>
            <a:endParaRPr lang="en-US" sz="900" dirty="0"/>
          </a:p>
          <a:p>
            <a:pPr lvl="1"/>
            <a:endParaRPr lang="en-US" sz="9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B60C80-85E8-E945-8DF0-52C7534B34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311280"/>
            <a:ext cx="4368800" cy="4865684"/>
          </a:xfrm>
        </p:spPr>
        <p:txBody>
          <a:bodyPr>
            <a:normAutofit fontScale="47500" lnSpcReduction="20000"/>
          </a:bodyPr>
          <a:lstStyle/>
          <a:p>
            <a:r>
              <a:rPr lang="en-US" sz="3800" dirty="0"/>
              <a:t>ORNL/CADES: 2014-present</a:t>
            </a:r>
          </a:p>
          <a:p>
            <a:pPr lvl="1"/>
            <a:r>
              <a:rPr lang="en-US" sz="3400" dirty="0"/>
              <a:t>Stand-alone ALICE cluster within institutional computing facility</a:t>
            </a:r>
          </a:p>
          <a:p>
            <a:pPr lvl="1"/>
            <a:r>
              <a:rPr lang="en-US" sz="3400" dirty="0"/>
              <a:t>Two continuous facility support staff</a:t>
            </a:r>
          </a:p>
          <a:p>
            <a:pPr lvl="1"/>
            <a:r>
              <a:rPr lang="en-US" sz="3400" dirty="0"/>
              <a:t>Batch: PBS/Torque, no OSG</a:t>
            </a:r>
          </a:p>
          <a:p>
            <a:pPr lvl="1"/>
            <a:r>
              <a:rPr lang="en-US" sz="3400" dirty="0"/>
              <a:t>10Gbit Ethernet, 40Gb uplink</a:t>
            </a:r>
          </a:p>
          <a:p>
            <a:pPr lvl="1"/>
            <a:r>
              <a:rPr lang="en-US" sz="3400" dirty="0"/>
              <a:t>Connected to </a:t>
            </a:r>
            <a:r>
              <a:rPr lang="en-US" sz="3400" dirty="0" err="1"/>
              <a:t>LHCOne</a:t>
            </a:r>
            <a:r>
              <a:rPr lang="en-US" sz="3400" dirty="0"/>
              <a:t> virtual network</a:t>
            </a:r>
          </a:p>
          <a:p>
            <a:pPr lvl="1"/>
            <a:r>
              <a:rPr lang="en-US" sz="3400" dirty="0" err="1"/>
              <a:t>VObox</a:t>
            </a:r>
            <a:r>
              <a:rPr lang="en-US" sz="3400" dirty="0"/>
              <a:t> in VM</a:t>
            </a:r>
          </a:p>
          <a:p>
            <a:pPr lvl="1"/>
            <a:r>
              <a:rPr lang="en-US" sz="3400" dirty="0"/>
              <a:t>EOS, PB+ scale: </a:t>
            </a:r>
          </a:p>
          <a:p>
            <a:pPr lvl="2"/>
            <a:r>
              <a:rPr lang="en-US" sz="3400" dirty="0"/>
              <a:t>Initially software raid (ZFS)</a:t>
            </a:r>
          </a:p>
          <a:p>
            <a:pPr lvl="2"/>
            <a:r>
              <a:rPr lang="en-US" sz="3400" dirty="0"/>
              <a:t>Migrate to single disk FS</a:t>
            </a:r>
          </a:p>
          <a:p>
            <a:pPr lvl="2"/>
            <a:endParaRPr lang="en-US" sz="2900" dirty="0"/>
          </a:p>
          <a:p>
            <a:r>
              <a:rPr lang="en-US" sz="3800" dirty="0"/>
              <a:t>LBNL/HPCS: 2018-present</a:t>
            </a:r>
          </a:p>
          <a:p>
            <a:pPr lvl="1"/>
            <a:r>
              <a:rPr lang="en-US" sz="3400" dirty="0"/>
              <a:t>Shared cluster within Institutional computing facility</a:t>
            </a:r>
          </a:p>
          <a:p>
            <a:pPr lvl="1"/>
            <a:r>
              <a:rPr lang="en-US" sz="3400" dirty="0"/>
              <a:t>Two continuous facility support staff</a:t>
            </a:r>
            <a:endParaRPr lang="en-US" sz="2900" dirty="0"/>
          </a:p>
          <a:p>
            <a:pPr lvl="1"/>
            <a:r>
              <a:rPr lang="en-US" sz="3400" dirty="0"/>
              <a:t>Batch: SLURM, no OSG</a:t>
            </a:r>
          </a:p>
          <a:p>
            <a:pPr lvl="1"/>
            <a:r>
              <a:rPr lang="en-US" sz="3400" dirty="0"/>
              <a:t>Mix 10Gbit Ethernet &amp; 40Gb InfiniBand </a:t>
            </a:r>
          </a:p>
          <a:p>
            <a:pPr lvl="1"/>
            <a:r>
              <a:rPr lang="en-US" sz="3400" dirty="0" err="1"/>
              <a:t>VObox</a:t>
            </a:r>
            <a:r>
              <a:rPr lang="en-US" sz="3400" dirty="0"/>
              <a:t> in VM</a:t>
            </a:r>
          </a:p>
          <a:p>
            <a:pPr lvl="1"/>
            <a:r>
              <a:rPr lang="en-US" sz="3400" dirty="0"/>
              <a:t>EOS, PB+ scale, </a:t>
            </a:r>
            <a:r>
              <a:rPr lang="en-US" sz="3400" dirty="0">
                <a:sym typeface="Wingdings" pitchFamily="2" charset="2"/>
              </a:rPr>
              <a:t>single disk FS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1F8D39-C2A3-D54D-95D1-95FD225A2E5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- </a:t>
            </a:r>
            <a:fld id="{D174BAF6-F8F2-EF4F-936C-8DF63288C82F}" type="slidenum">
              <a:rPr lang="en-US" smtClean="0"/>
              <a:pPr/>
              <a:t>7</a:t>
            </a:fld>
            <a:r>
              <a:rPr lang="en-US"/>
              <a:t> -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C4ED53-67CE-B945-B82D-14D61E174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Jeff Porter  LBNL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1676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22"/>
          <p:cNvSpPr>
            <a:spLocks noGrp="1"/>
          </p:cNvSpPr>
          <p:nvPr>
            <p:ph idx="1"/>
          </p:nvPr>
        </p:nvSpPr>
        <p:spPr>
          <a:xfrm>
            <a:off x="97977" y="1132556"/>
            <a:ext cx="5972204" cy="5268244"/>
          </a:xfrm>
        </p:spPr>
        <p:txBody>
          <a:bodyPr>
            <a:noAutofit/>
          </a:bodyPr>
          <a:lstStyle/>
          <a:p>
            <a:pPr>
              <a:buFont typeface="+mj-lt"/>
              <a:buAutoNum type="alphaLcPeriod"/>
            </a:pP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ALICE RW test failures begin after 1.5 PB system at 95% capacity</a:t>
            </a:r>
          </a:p>
          <a:p>
            <a:pPr lvl="1">
              <a:buFont typeface="Wingdings" pitchFamily="2" charset="2"/>
              <a:buChar char="§"/>
            </a:pP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CPU efficiency drop noticed </a:t>
            </a:r>
          </a:p>
          <a:p>
            <a:pPr lvl="1">
              <a:buFont typeface="Wingdings" pitchFamily="2" charset="2"/>
              <a:buChar char="§"/>
            </a:pP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Report to ALICE &amp; search for cause/remedy</a:t>
            </a:r>
          </a:p>
          <a:p>
            <a:pPr lvl="2">
              <a:buFont typeface="Wingdings" pitchFamily="2" charset="2"/>
              <a:buChar char="§"/>
            </a:pPr>
            <a:endParaRPr lang="en-US" sz="1000" dirty="0">
              <a:solidFill>
                <a:schemeClr val="accent1">
                  <a:lumMod val="50000"/>
                </a:schemeClr>
              </a:solidFill>
            </a:endParaRPr>
          </a:p>
          <a:p>
            <a:pPr lvl="3">
              <a:buFont typeface="+mj-lt"/>
              <a:buAutoNum type="alphaLcPeriod"/>
            </a:pPr>
            <a:endParaRPr lang="en-US" sz="2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+mj-lt"/>
              <a:buAutoNum type="alphaLcPeriod"/>
            </a:pP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Found block size mismatched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</a:rPr>
              <a:t>wrt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 workload </a:t>
            </a:r>
          </a:p>
          <a:p>
            <a:pPr lvl="1">
              <a:buFont typeface="Wingdings" pitchFamily="2" charset="2"/>
              <a:buChar char="§"/>
            </a:pP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test draining data &amp; reconfigure </a:t>
            </a:r>
          </a:p>
          <a:p>
            <a:pPr lvl="1">
              <a:buFont typeface="Wingdings" charset="2"/>
              <a:buChar char="§"/>
            </a:pP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Drains stall due to high system load</a:t>
            </a:r>
          </a:p>
          <a:p>
            <a:pPr lvl="3">
              <a:buFont typeface="Wingdings" charset="2"/>
              <a:buChar char="§"/>
            </a:pPr>
            <a:endParaRPr lang="en-US" sz="1000" dirty="0">
              <a:solidFill>
                <a:schemeClr val="accent1">
                  <a:lumMod val="50000"/>
                </a:schemeClr>
              </a:solidFill>
            </a:endParaRPr>
          </a:p>
          <a:p>
            <a:pPr lvl="3">
              <a:buFont typeface="Wingdings" charset="2"/>
              <a:buChar char="§"/>
            </a:pPr>
            <a:endParaRPr lang="en-US" sz="2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+mj-lt"/>
              <a:buAutoNum type="alphaLcPeriod"/>
            </a:pP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Meet w/ EOS, ORNL, LBNL, vender engineers</a:t>
            </a:r>
          </a:p>
          <a:p>
            <a:pPr lvl="1">
              <a:buFont typeface="Wingdings" charset="2"/>
              <a:buChar char="§"/>
            </a:pP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Confirmed block size mismatch </a:t>
            </a:r>
          </a:p>
          <a:p>
            <a:pPr lvl="1">
              <a:buFont typeface="Wingdings" charset="2"/>
              <a:buChar char="§"/>
            </a:pP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Developed new reconfigure strategy</a:t>
            </a:r>
          </a:p>
          <a:p>
            <a:pPr lvl="2">
              <a:buFont typeface="Wingdings" charset="2"/>
              <a:buChar char="§"/>
            </a:pPr>
            <a:endParaRPr lang="en-US" sz="7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+mj-lt"/>
              <a:buAutoNum type="alphaLcPeriod"/>
            </a:pP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Reconfigure entire SE</a:t>
            </a:r>
          </a:p>
          <a:p>
            <a:pPr lvl="1">
              <a:buFont typeface="Wingdings" charset="2"/>
              <a:buChar char="§"/>
            </a:pP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Take ~20% of system offline at a time </a:t>
            </a:r>
          </a:p>
          <a:p>
            <a:pPr lvl="1">
              <a:buFont typeface="Wingdings" charset="2"/>
              <a:buChar char="§"/>
            </a:pP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Slow &amp; w/ low </a:t>
            </a:r>
            <a:r>
              <a:rPr lang="en-US" sz="1400" i="1" dirty="0" err="1">
                <a:solidFill>
                  <a:schemeClr val="accent1">
                    <a:lumMod val="50000"/>
                  </a:schemeClr>
                </a:solidFill>
              </a:rPr>
              <a:t>cpu</a:t>
            </a:r>
            <a:r>
              <a:rPr lang="en-US" sz="1400" i="1" dirty="0">
                <a:solidFill>
                  <a:schemeClr val="accent1">
                    <a:lumMod val="50000"/>
                  </a:schemeClr>
                </a:solidFill>
              </a:rPr>
              <a:t> eff 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while in progress</a:t>
            </a:r>
          </a:p>
          <a:p>
            <a:pPr lvl="1">
              <a:buFont typeface="Wingdings" charset="2"/>
              <a:buChar char="§"/>
            </a:pP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Lose a filesystem 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  <a:sym typeface="Wingdings"/>
              </a:rPr>
              <a:t>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 overall </a:t>
            </a:r>
            <a:r>
              <a:rPr lang="en-US" sz="1400" i="1" dirty="0" err="1">
                <a:solidFill>
                  <a:schemeClr val="accent1">
                    <a:lumMod val="50000"/>
                  </a:schemeClr>
                </a:solidFill>
              </a:rPr>
              <a:t>cpu</a:t>
            </a:r>
            <a:r>
              <a:rPr lang="en-US" sz="1400" i="1" dirty="0">
                <a:solidFill>
                  <a:schemeClr val="accent1">
                    <a:lumMod val="50000"/>
                  </a:schemeClr>
                </a:solidFill>
              </a:rPr>
              <a:t> eff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 degradation</a:t>
            </a:r>
            <a:endParaRPr lang="en-US" sz="1800" dirty="0">
              <a:solidFill>
                <a:schemeClr val="accent1">
                  <a:lumMod val="50000"/>
                </a:schemeClr>
              </a:solidFill>
            </a:endParaRPr>
          </a:p>
          <a:p>
            <a:pPr lvl="2">
              <a:buFont typeface="Wingdings" charset="2"/>
              <a:buChar char="§"/>
            </a:pPr>
            <a:endParaRPr lang="en-US" sz="7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+mj-lt"/>
              <a:buAutoNum type="alphaLcPeriod"/>
            </a:pP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 2</a:t>
            </a:r>
            <a:r>
              <a:rPr lang="en-US" sz="1600" baseline="30000" dirty="0">
                <a:solidFill>
                  <a:schemeClr val="accent1">
                    <a:lumMod val="50000"/>
                  </a:schemeClr>
                </a:solidFill>
              </a:rPr>
              <a:t>nd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 reconfiguration</a:t>
            </a:r>
          </a:p>
          <a:p>
            <a:pPr lvl="1">
              <a:buFont typeface="Wingdings" charset="2"/>
              <a:buChar char="§"/>
            </a:pP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Remove large raid file systems</a:t>
            </a:r>
          </a:p>
          <a:p>
            <a:pPr lvl="1">
              <a:buFont typeface="Wingdings" charset="2"/>
              <a:buChar char="§"/>
            </a:pP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Slow &amp; w/ low </a:t>
            </a:r>
            <a:r>
              <a:rPr lang="en-US" sz="1400" i="1" dirty="0" err="1">
                <a:solidFill>
                  <a:schemeClr val="accent1">
                    <a:lumMod val="50000"/>
                  </a:schemeClr>
                </a:solidFill>
              </a:rPr>
              <a:t>cpu</a:t>
            </a:r>
            <a:r>
              <a:rPr lang="en-US" sz="1400" i="1" dirty="0">
                <a:solidFill>
                  <a:schemeClr val="accent1">
                    <a:lumMod val="50000"/>
                  </a:schemeClr>
                </a:solidFill>
              </a:rPr>
              <a:t> eff 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while in progress</a:t>
            </a:r>
          </a:p>
          <a:p>
            <a:pPr>
              <a:buFont typeface="+mj-lt"/>
              <a:buAutoNum type="alphaLcPeriod"/>
            </a:pPr>
            <a:endParaRPr lang="en-US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4" name="Title 13"/>
          <p:cNvSpPr txBox="1">
            <a:spLocks/>
          </p:cNvSpPr>
          <p:nvPr/>
        </p:nvSpPr>
        <p:spPr>
          <a:xfrm>
            <a:off x="487794" y="146164"/>
            <a:ext cx="8229600" cy="119962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457200" rtl="0" eaLnBrk="1" latinLnBrk="0" hangingPunct="1">
              <a:spcBef>
                <a:spcPct val="0"/>
              </a:spcBef>
              <a:buNone/>
              <a:defRPr sz="3200" b="0" i="0" u="none" kern="1200" cap="none">
                <a:solidFill>
                  <a:schemeClr val="tx2"/>
                </a:solidFill>
                <a:latin typeface="Helvetica Neue Bold Condensed"/>
                <a:ea typeface="+mj-ea"/>
                <a:cs typeface="Helvetica Neue Bold Condensed"/>
              </a:defRPr>
            </a:lvl1pPr>
          </a:lstStyle>
          <a:p>
            <a:r>
              <a:rPr lang="en-US" sz="2400" dirty="0"/>
              <a:t>ORNL CPU Efficiency degradation from </a:t>
            </a:r>
          </a:p>
          <a:p>
            <a:r>
              <a:rPr lang="en-US" sz="2400" dirty="0"/>
              <a:t>	ORNL::EOS configuration/performance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F5C9CA8-3851-F64C-9398-4C798FAD6653}"/>
              </a:ext>
            </a:extLst>
          </p:cNvPr>
          <p:cNvGrpSpPr/>
          <p:nvPr/>
        </p:nvGrpSpPr>
        <p:grpSpPr>
          <a:xfrm>
            <a:off x="4419600" y="1714500"/>
            <a:ext cx="4576008" cy="3734441"/>
            <a:chOff x="4446135" y="1680118"/>
            <a:chExt cx="4677608" cy="3669326"/>
          </a:xfrm>
        </p:grpSpPr>
        <p:pic>
          <p:nvPicPr>
            <p:cNvPr id="39" name="Content Placeholder 6">
              <a:extLst>
                <a:ext uri="{FF2B5EF4-FFF2-40B4-BE49-F238E27FC236}">
                  <a16:creationId xmlns:a16="http://schemas.microsoft.com/office/drawing/2014/main" id="{48F7758B-2775-954B-9DDA-61392645AA0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46135" y="1680118"/>
              <a:ext cx="4677608" cy="3656010"/>
            </a:xfrm>
            <a:prstGeom prst="rect">
              <a:avLst/>
            </a:prstGeom>
          </p:spPr>
        </p:pic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C8E53616-D612-7742-8173-A2AA26452AE7}"/>
                </a:ext>
              </a:extLst>
            </p:cNvPr>
            <p:cNvCxnSpPr>
              <a:cxnSpLocks/>
            </p:cNvCxnSpPr>
            <p:nvPr/>
          </p:nvCxnSpPr>
          <p:spPr>
            <a:xfrm>
              <a:off x="4698159" y="2256782"/>
              <a:ext cx="1512575" cy="6177"/>
            </a:xfrm>
            <a:prstGeom prst="line">
              <a:avLst/>
            </a:prstGeom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2920AB-3172-0444-BC80-EC81A3F45132}"/>
                </a:ext>
              </a:extLst>
            </p:cNvPr>
            <p:cNvCxnSpPr>
              <a:cxnSpLocks/>
            </p:cNvCxnSpPr>
            <p:nvPr/>
          </p:nvCxnSpPr>
          <p:spPr>
            <a:xfrm>
              <a:off x="6264846" y="2688068"/>
              <a:ext cx="600092" cy="0"/>
            </a:xfrm>
            <a:prstGeom prst="line">
              <a:avLst/>
            </a:prstGeom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9B5AC9D2-AB08-8C49-A374-AC363EF1F412}"/>
                </a:ext>
              </a:extLst>
            </p:cNvPr>
            <p:cNvCxnSpPr>
              <a:cxnSpLocks/>
            </p:cNvCxnSpPr>
            <p:nvPr/>
          </p:nvCxnSpPr>
          <p:spPr>
            <a:xfrm>
              <a:off x="6850594" y="3045086"/>
              <a:ext cx="628408" cy="0"/>
            </a:xfrm>
            <a:prstGeom prst="line">
              <a:avLst/>
            </a:prstGeom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45AEDC18-C23A-1749-BAFB-ED7916E8F6AB}"/>
                </a:ext>
              </a:extLst>
            </p:cNvPr>
            <p:cNvCxnSpPr/>
            <p:nvPr/>
          </p:nvCxnSpPr>
          <p:spPr>
            <a:xfrm flipV="1">
              <a:off x="7386521" y="4227734"/>
              <a:ext cx="557786" cy="3303"/>
            </a:xfrm>
            <a:prstGeom prst="line">
              <a:avLst/>
            </a:prstGeom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B1082015-DC4A-834B-876C-A5E4F1F093BA}"/>
                </a:ext>
              </a:extLst>
            </p:cNvPr>
            <p:cNvSpPr txBox="1"/>
            <p:nvPr/>
          </p:nvSpPr>
          <p:spPr>
            <a:xfrm>
              <a:off x="6136890" y="3268075"/>
              <a:ext cx="348748" cy="3525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b="1" dirty="0">
                  <a:solidFill>
                    <a:schemeClr val="accent5">
                      <a:lumMod val="50000"/>
                    </a:schemeClr>
                  </a:solidFill>
                </a:rPr>
                <a:t>a.</a:t>
              </a:r>
            </a:p>
          </p:txBody>
        </p: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DF3D986D-D73F-5A4C-919F-C4955C646B0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490995" y="3233770"/>
              <a:ext cx="8568" cy="1777696"/>
            </a:xfrm>
            <a:prstGeom prst="straightConnector1">
              <a:avLst/>
            </a:prstGeom>
            <a:ln w="28575">
              <a:solidFill>
                <a:schemeClr val="accent5">
                  <a:lumMod val="50000"/>
                </a:schemeClr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EE36F11F-EBBB-0148-B070-103A467EED68}"/>
                </a:ext>
              </a:extLst>
            </p:cNvPr>
            <p:cNvSpPr txBox="1"/>
            <p:nvPr/>
          </p:nvSpPr>
          <p:spPr>
            <a:xfrm>
              <a:off x="6515567" y="3687200"/>
              <a:ext cx="357592" cy="3525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b="1" dirty="0">
                  <a:solidFill>
                    <a:schemeClr val="accent5">
                      <a:lumMod val="50000"/>
                    </a:schemeClr>
                  </a:solidFill>
                </a:rPr>
                <a:t>b.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D572CE29-161E-824B-84B0-5DE1D169E2CB}"/>
                </a:ext>
              </a:extLst>
            </p:cNvPr>
            <p:cNvSpPr txBox="1"/>
            <p:nvPr/>
          </p:nvSpPr>
          <p:spPr>
            <a:xfrm>
              <a:off x="6948462" y="4329408"/>
              <a:ext cx="334601" cy="3525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b="1" dirty="0">
                  <a:solidFill>
                    <a:schemeClr val="accent5">
                      <a:lumMod val="50000"/>
                    </a:schemeClr>
                  </a:solidFill>
                </a:rPr>
                <a:t>c.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BBDFC57C-A894-7A46-9F4E-6764E43E8544}"/>
                </a:ext>
              </a:extLst>
            </p:cNvPr>
            <p:cNvSpPr txBox="1"/>
            <p:nvPr/>
          </p:nvSpPr>
          <p:spPr>
            <a:xfrm>
              <a:off x="7488053" y="3303003"/>
              <a:ext cx="357592" cy="3525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b="1" dirty="0">
                  <a:solidFill>
                    <a:schemeClr val="accent5">
                      <a:lumMod val="50000"/>
                    </a:schemeClr>
                  </a:solidFill>
                </a:rPr>
                <a:t>d.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89BF9076-26FF-C146-80F2-39DCBB438C34}"/>
                </a:ext>
              </a:extLst>
            </p:cNvPr>
            <p:cNvSpPr txBox="1"/>
            <p:nvPr/>
          </p:nvSpPr>
          <p:spPr>
            <a:xfrm>
              <a:off x="8292579" y="3988823"/>
              <a:ext cx="350519" cy="3525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b="1" dirty="0">
                  <a:solidFill>
                    <a:schemeClr val="accent5">
                      <a:lumMod val="50000"/>
                    </a:schemeClr>
                  </a:solidFill>
                </a:rPr>
                <a:t>e.</a:t>
              </a:r>
            </a:p>
          </p:txBody>
        </p: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2AFFB830-5ADD-4144-987A-AE045EB8994F}"/>
                </a:ext>
              </a:extLst>
            </p:cNvPr>
            <p:cNvCxnSpPr>
              <a:cxnSpLocks/>
            </p:cNvCxnSpPr>
            <p:nvPr/>
          </p:nvCxnSpPr>
          <p:spPr>
            <a:xfrm>
              <a:off x="6827596" y="3562485"/>
              <a:ext cx="15347" cy="1401049"/>
            </a:xfrm>
            <a:prstGeom prst="straightConnector1">
              <a:avLst/>
            </a:prstGeom>
            <a:ln w="28575">
              <a:solidFill>
                <a:schemeClr val="accent5">
                  <a:lumMod val="50000"/>
                </a:schemeClr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7B79B606-5235-A047-A92B-FBDEE500F09A}"/>
                </a:ext>
              </a:extLst>
            </p:cNvPr>
            <p:cNvSpPr txBox="1"/>
            <p:nvPr/>
          </p:nvSpPr>
          <p:spPr>
            <a:xfrm>
              <a:off x="5107248" y="5018088"/>
              <a:ext cx="555984" cy="3246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b="1" dirty="0">
                  <a:solidFill>
                    <a:schemeClr val="bg1"/>
                  </a:solidFill>
                </a:rPr>
                <a:t>2016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52376DEB-4A43-D244-A41A-8F04DC098667}"/>
                </a:ext>
              </a:extLst>
            </p:cNvPr>
            <p:cNvSpPr txBox="1"/>
            <p:nvPr/>
          </p:nvSpPr>
          <p:spPr>
            <a:xfrm>
              <a:off x="6308234" y="5023034"/>
              <a:ext cx="555984" cy="3246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b="1" dirty="0">
                  <a:solidFill>
                    <a:schemeClr val="bg1"/>
                  </a:solidFill>
                </a:rPr>
                <a:t>2017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6296ABC6-25F7-8344-A066-6A2D32430E97}"/>
                </a:ext>
              </a:extLst>
            </p:cNvPr>
            <p:cNvSpPr txBox="1"/>
            <p:nvPr/>
          </p:nvSpPr>
          <p:spPr>
            <a:xfrm>
              <a:off x="7603430" y="5024782"/>
              <a:ext cx="555984" cy="3246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b="1" dirty="0">
                  <a:solidFill>
                    <a:schemeClr val="bg1"/>
                  </a:solidFill>
                </a:rPr>
                <a:t>2018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4A0265C5-08FC-4D4C-83E5-F4486F0CD339}"/>
                </a:ext>
              </a:extLst>
            </p:cNvPr>
            <p:cNvSpPr txBox="1"/>
            <p:nvPr/>
          </p:nvSpPr>
          <p:spPr>
            <a:xfrm>
              <a:off x="5030711" y="2333972"/>
              <a:ext cx="70083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i="1" dirty="0">
                  <a:solidFill>
                    <a:schemeClr val="accent2">
                      <a:lumMod val="50000"/>
                    </a:schemeClr>
                  </a:solidFill>
                </a:rPr>
                <a:t>eff</a:t>
              </a:r>
              <a:r>
                <a:rPr lang="en-US" sz="1050" b="1" dirty="0">
                  <a:solidFill>
                    <a:schemeClr val="accent2">
                      <a:lumMod val="50000"/>
                    </a:schemeClr>
                  </a:solidFill>
                </a:rPr>
                <a:t> = 85%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B0EA53A0-679A-7147-B77C-638E01EBAFFF}"/>
                </a:ext>
              </a:extLst>
            </p:cNvPr>
            <p:cNvSpPr txBox="1"/>
            <p:nvPr/>
          </p:nvSpPr>
          <p:spPr>
            <a:xfrm>
              <a:off x="6227652" y="2720399"/>
              <a:ext cx="70083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i="1" dirty="0">
                  <a:solidFill>
                    <a:schemeClr val="accent2">
                      <a:lumMod val="50000"/>
                    </a:schemeClr>
                  </a:solidFill>
                </a:rPr>
                <a:t>eff </a:t>
              </a:r>
              <a:r>
                <a:rPr lang="en-US" sz="1050" b="1" dirty="0">
                  <a:solidFill>
                    <a:schemeClr val="accent2">
                      <a:lumMod val="50000"/>
                    </a:schemeClr>
                  </a:solidFill>
                </a:rPr>
                <a:t>= 70%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D207BADB-5BA4-8547-93EF-A50C5C055EBB}"/>
                </a:ext>
              </a:extLst>
            </p:cNvPr>
            <p:cNvSpPr txBox="1"/>
            <p:nvPr/>
          </p:nvSpPr>
          <p:spPr>
            <a:xfrm>
              <a:off x="6819898" y="3088675"/>
              <a:ext cx="70083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i="1" dirty="0">
                  <a:solidFill>
                    <a:schemeClr val="accent2">
                      <a:lumMod val="50000"/>
                    </a:schemeClr>
                  </a:solidFill>
                </a:rPr>
                <a:t>eff</a:t>
              </a:r>
              <a:r>
                <a:rPr lang="en-US" sz="1050" b="1" dirty="0">
                  <a:solidFill>
                    <a:schemeClr val="accent2">
                      <a:lumMod val="50000"/>
                    </a:schemeClr>
                  </a:solidFill>
                </a:rPr>
                <a:t> = 60%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754E32A2-DE92-C247-AD27-C281456484DD}"/>
                </a:ext>
              </a:extLst>
            </p:cNvPr>
            <p:cNvSpPr txBox="1"/>
            <p:nvPr/>
          </p:nvSpPr>
          <p:spPr>
            <a:xfrm>
              <a:off x="7339711" y="3945365"/>
              <a:ext cx="739588" cy="2983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i="1" dirty="0">
                  <a:solidFill>
                    <a:schemeClr val="accent2">
                      <a:lumMod val="50000"/>
                    </a:schemeClr>
                  </a:solidFill>
                </a:rPr>
                <a:t>eff</a:t>
              </a:r>
              <a:r>
                <a:rPr lang="en-US" sz="1050" b="1" dirty="0">
                  <a:solidFill>
                    <a:schemeClr val="accent2">
                      <a:lumMod val="50000"/>
                    </a:schemeClr>
                  </a:solidFill>
                </a:rPr>
                <a:t> =25%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B990E2D9-3299-BF41-A129-6CCD54C183D1}"/>
                </a:ext>
              </a:extLst>
            </p:cNvPr>
            <p:cNvSpPr txBox="1"/>
            <p:nvPr/>
          </p:nvSpPr>
          <p:spPr>
            <a:xfrm>
              <a:off x="4747599" y="4662622"/>
              <a:ext cx="1648138" cy="249489"/>
            </a:xfrm>
            <a:prstGeom prst="rect">
              <a:avLst/>
            </a:prstGeom>
            <a:solidFill>
              <a:schemeClr val="tx2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bg1"/>
                  </a:solidFill>
                </a:rPr>
                <a:t>Similar ALICE T2 = 80%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32029CF6-1F8B-4343-AD1C-D767C220ED0E}"/>
                </a:ext>
              </a:extLst>
            </p:cNvPr>
            <p:cNvSpPr txBox="1"/>
            <p:nvPr/>
          </p:nvSpPr>
          <p:spPr>
            <a:xfrm>
              <a:off x="5395765" y="1689089"/>
              <a:ext cx="2900194" cy="2539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050" b="1" dirty="0">
                  <a:solidFill>
                    <a:schemeClr val="accent5">
                      <a:lumMod val="50000"/>
                    </a:schemeClr>
                  </a:solidFill>
                </a:rPr>
                <a:t>3 year CPU efficiency: Apr 2016</a:t>
              </a:r>
              <a:r>
                <a:rPr lang="mr-IN" sz="1050" b="1" dirty="0">
                  <a:solidFill>
                    <a:schemeClr val="accent5">
                      <a:lumMod val="50000"/>
                    </a:schemeClr>
                  </a:solidFill>
                </a:rPr>
                <a:t>–</a:t>
              </a:r>
              <a:r>
                <a:rPr lang="en-US" sz="1050" b="1" dirty="0">
                  <a:solidFill>
                    <a:schemeClr val="accent5">
                      <a:lumMod val="50000"/>
                    </a:schemeClr>
                  </a:solidFill>
                </a:rPr>
                <a:t> Mar 2019 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AE8F2768-B59E-2640-A6F1-211C3C313FC2}"/>
                </a:ext>
              </a:extLst>
            </p:cNvPr>
            <p:cNvSpPr txBox="1"/>
            <p:nvPr/>
          </p:nvSpPr>
          <p:spPr>
            <a:xfrm>
              <a:off x="4817408" y="3166918"/>
              <a:ext cx="675429" cy="3326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7030A0"/>
                  </a:solidFill>
                </a:rPr>
                <a:t>ORNL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5B64360D-10B4-6E44-842E-33B276067423}"/>
                </a:ext>
              </a:extLst>
            </p:cNvPr>
            <p:cNvSpPr txBox="1"/>
            <p:nvPr/>
          </p:nvSpPr>
          <p:spPr>
            <a:xfrm>
              <a:off x="8548373" y="5011466"/>
              <a:ext cx="537327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b="1" dirty="0">
                  <a:solidFill>
                    <a:schemeClr val="bg1"/>
                  </a:solidFill>
                </a:rPr>
                <a:t>2019</a:t>
              </a:r>
            </a:p>
          </p:txBody>
        </p:sp>
        <p:sp>
          <p:nvSpPr>
            <p:cNvPr id="78" name="Right Brace 77">
              <a:extLst>
                <a:ext uri="{FF2B5EF4-FFF2-40B4-BE49-F238E27FC236}">
                  <a16:creationId xmlns:a16="http://schemas.microsoft.com/office/drawing/2014/main" id="{69A7E834-067D-5948-AFC1-EA88EC4EEEB2}"/>
                </a:ext>
              </a:extLst>
            </p:cNvPr>
            <p:cNvSpPr/>
            <p:nvPr/>
          </p:nvSpPr>
          <p:spPr>
            <a:xfrm rot="16200000">
              <a:off x="7513702" y="3570807"/>
              <a:ext cx="309994" cy="392076"/>
            </a:xfrm>
            <a:prstGeom prst="righ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AF785205-AF59-C842-8D21-0CCBBF863A70}"/>
                </a:ext>
              </a:extLst>
            </p:cNvPr>
            <p:cNvCxnSpPr>
              <a:cxnSpLocks/>
            </p:cNvCxnSpPr>
            <p:nvPr/>
          </p:nvCxnSpPr>
          <p:spPr>
            <a:xfrm>
              <a:off x="8240656" y="3233770"/>
              <a:ext cx="353619" cy="0"/>
            </a:xfrm>
            <a:prstGeom prst="line">
              <a:avLst/>
            </a:prstGeom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37182388-3698-F54A-9335-20A37B98CB75}"/>
                </a:ext>
              </a:extLst>
            </p:cNvPr>
            <p:cNvSpPr txBox="1"/>
            <p:nvPr/>
          </p:nvSpPr>
          <p:spPr>
            <a:xfrm>
              <a:off x="8103503" y="3262583"/>
              <a:ext cx="70083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i="1" dirty="0">
                  <a:solidFill>
                    <a:schemeClr val="accent2">
                      <a:lumMod val="50000"/>
                    </a:schemeClr>
                  </a:solidFill>
                </a:rPr>
                <a:t>eff</a:t>
              </a:r>
              <a:r>
                <a:rPr lang="en-US" sz="1050" b="1" dirty="0">
                  <a:solidFill>
                    <a:schemeClr val="accent2">
                      <a:lumMod val="50000"/>
                    </a:schemeClr>
                  </a:solidFill>
                </a:rPr>
                <a:t> = 50%</a:t>
              </a:r>
            </a:p>
          </p:txBody>
        </p:sp>
        <p:sp>
          <p:nvSpPr>
            <p:cNvPr id="81" name="Right Brace 80">
              <a:extLst>
                <a:ext uri="{FF2B5EF4-FFF2-40B4-BE49-F238E27FC236}">
                  <a16:creationId xmlns:a16="http://schemas.microsoft.com/office/drawing/2014/main" id="{1A03FBD5-CBE2-7449-9E58-A2D0B7F2124A}"/>
                </a:ext>
              </a:extLst>
            </p:cNvPr>
            <p:cNvSpPr/>
            <p:nvPr/>
          </p:nvSpPr>
          <p:spPr>
            <a:xfrm rot="5400000">
              <a:off x="8281697" y="3605134"/>
              <a:ext cx="309994" cy="392076"/>
            </a:xfrm>
            <a:prstGeom prst="righ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2" name="Straight Arrow Connector 81">
              <a:extLst>
                <a:ext uri="{FF2B5EF4-FFF2-40B4-BE49-F238E27FC236}">
                  <a16:creationId xmlns:a16="http://schemas.microsoft.com/office/drawing/2014/main" id="{98C57F79-871D-6A4F-8592-B1DC5AB5D54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224845" y="4262023"/>
              <a:ext cx="3084" cy="687552"/>
            </a:xfrm>
            <a:prstGeom prst="straightConnector1">
              <a:avLst/>
            </a:prstGeom>
            <a:ln w="28575">
              <a:solidFill>
                <a:schemeClr val="accent5">
                  <a:lumMod val="50000"/>
                </a:schemeClr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880245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2A99BD-1AAF-3440-A248-E7FEA99519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ORNL CPU Efficiency degradation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7FB50D-BDEA-9E4B-B0AA-2F688D56A1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700" y="1295400"/>
            <a:ext cx="8623300" cy="5081902"/>
          </a:xfrm>
        </p:spPr>
        <p:txBody>
          <a:bodyPr>
            <a:normAutofit/>
          </a:bodyPr>
          <a:lstStyle/>
          <a:p>
            <a:r>
              <a:rPr lang="en-US" sz="2000" dirty="0"/>
              <a:t>ORNL was an early EOS adopter by request of ALICE Offline</a:t>
            </a:r>
          </a:p>
          <a:p>
            <a:pPr lvl="1"/>
            <a:r>
              <a:rPr lang="en-US" sz="1600" dirty="0"/>
              <a:t>No EOS best practices existed: file-system size, concurrency/TB, OS or filesystem tuning</a:t>
            </a:r>
          </a:p>
          <a:p>
            <a:pPr lvl="1"/>
            <a:r>
              <a:rPr lang="en-US" sz="1600" dirty="0"/>
              <a:t>Nor reproducible test suites or expectations beyond some global features, e.g. GB/s</a:t>
            </a:r>
          </a:p>
          <a:p>
            <a:pPr lvl="2"/>
            <a:endParaRPr lang="en-US" sz="1200" dirty="0"/>
          </a:p>
          <a:p>
            <a:r>
              <a:rPr lang="en-US" sz="2000" dirty="0"/>
              <a:t>Problem found to be from two issues related to the ORNL::EOS storage:</a:t>
            </a:r>
          </a:p>
          <a:p>
            <a:pPr lvl="1"/>
            <a:r>
              <a:rPr lang="en-US" sz="1600" dirty="0"/>
              <a:t>Default block size used did not match well to ALICE access patterns</a:t>
            </a:r>
          </a:p>
          <a:p>
            <a:pPr lvl="1"/>
            <a:r>
              <a:rPr lang="en-US" sz="1600" dirty="0"/>
              <a:t>Unresponsive 30-60TB ZFS raid file systems @ near capacity (with even native-EOS draining)</a:t>
            </a:r>
          </a:p>
          <a:p>
            <a:pPr lvl="2"/>
            <a:endParaRPr lang="en-US" sz="1200" dirty="0"/>
          </a:p>
          <a:p>
            <a:r>
              <a:rPr lang="en-US" sz="2000" dirty="0"/>
              <a:t>Fix was slow:</a:t>
            </a:r>
          </a:p>
          <a:p>
            <a:pPr lvl="1"/>
            <a:r>
              <a:rPr lang="en-US" sz="1600" dirty="0"/>
              <a:t>Copy all resident data to new, restructured disks at ORNL</a:t>
            </a:r>
          </a:p>
          <a:p>
            <a:pPr lvl="1"/>
            <a:r>
              <a:rPr lang="en-US" sz="1600" dirty="0"/>
              <a:t>Resource remained in production </a:t>
            </a:r>
            <a:r>
              <a:rPr lang="en-US" sz="1600" dirty="0">
                <a:sym typeface="Wingdings" pitchFamily="2" charset="2"/>
              </a:rPr>
              <a:t> copies were slow</a:t>
            </a:r>
          </a:p>
          <a:p>
            <a:pPr lvl="1"/>
            <a:r>
              <a:rPr lang="en-US" sz="1600" dirty="0">
                <a:sym typeface="Wingdings" pitchFamily="2" charset="2"/>
              </a:rPr>
              <a:t>Many steps required by-hand manipulations on live system  error prone</a:t>
            </a:r>
          </a:p>
          <a:p>
            <a:pPr lvl="1"/>
            <a:r>
              <a:rPr lang="en-US" sz="1600" dirty="0">
                <a:sym typeface="Wingdings" pitchFamily="2" charset="2"/>
              </a:rPr>
              <a:t>Multiple passes:  to optimize block size &amp; to move to non-raid single disk file systems</a:t>
            </a:r>
          </a:p>
          <a:p>
            <a:pPr lvl="2"/>
            <a:endParaRPr lang="en-US" sz="1200" dirty="0"/>
          </a:p>
          <a:p>
            <a:r>
              <a:rPr lang="en-US" sz="2000" dirty="0"/>
              <a:t>Lessons … ? </a:t>
            </a:r>
          </a:p>
          <a:p>
            <a:pPr lvl="1"/>
            <a:r>
              <a:rPr lang="en-US" sz="1600" dirty="0"/>
              <a:t>See sub-bullets of top one here !!  Can we fix this? -- particularly going into Run 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B45600-2709-6E42-8897-C990443DE0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Jeff Porter  LBNL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7D86D1-A534-FC45-9B1B-EF1496EAE3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- </a:t>
            </a:r>
            <a:fld id="{D174BAF6-F8F2-EF4F-936C-8DF63288C82F}" type="slidenum">
              <a:rPr lang="en-US" smtClean="0"/>
              <a:pPr/>
              <a:t>9</a:t>
            </a:fld>
            <a:r>
              <a:rPr lang="en-US"/>
              <a:t> 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587342"/>
      </p:ext>
    </p:extLst>
  </p:cSld>
  <p:clrMapOvr>
    <a:masterClrMapping/>
  </p:clrMapOvr>
</p:sld>
</file>

<file path=ppt/theme/theme1.xml><?xml version="1.0" encoding="utf-8"?>
<a:theme xmlns:a="http://schemas.openxmlformats.org/drawingml/2006/main" name="NERSC">
  <a:themeElements>
    <a:clrScheme name="NERSC Palette">
      <a:dk1>
        <a:sysClr val="windowText" lastClr="000000"/>
      </a:dk1>
      <a:lt1>
        <a:sysClr val="window" lastClr="FFFFFF"/>
      </a:lt1>
      <a:dk2>
        <a:srgbClr val="194963"/>
      </a:dk2>
      <a:lt2>
        <a:srgbClr val="FEE8B4"/>
      </a:lt2>
      <a:accent1>
        <a:srgbClr val="194963"/>
      </a:accent1>
      <a:accent2>
        <a:srgbClr val="FCD235"/>
      </a:accent2>
      <a:accent3>
        <a:srgbClr val="4FA556"/>
      </a:accent3>
      <a:accent4>
        <a:srgbClr val="8E2A20"/>
      </a:accent4>
      <a:accent5>
        <a:srgbClr val="679AC3"/>
      </a:accent5>
      <a:accent6>
        <a:srgbClr val="F68B44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75054</TotalTime>
  <Words>1986</Words>
  <Application>Microsoft Macintosh PowerPoint</Application>
  <PresentationFormat>On-screen Show (4:3)</PresentationFormat>
  <Paragraphs>479</Paragraphs>
  <Slides>22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Helvetica Neue Bold Condensed</vt:lpstr>
      <vt:lpstr>Mangal</vt:lpstr>
      <vt:lpstr>Times</vt:lpstr>
      <vt:lpstr>Wingdings</vt:lpstr>
      <vt:lpstr>NERSC</vt:lpstr>
      <vt:lpstr>ALICE USA Computing Project Report </vt:lpstr>
      <vt:lpstr>ALICE-USA Computing Project</vt:lpstr>
      <vt:lpstr>Project History</vt:lpstr>
      <vt:lpstr>Resource Requirements &amp;  Procurement Planning</vt:lpstr>
      <vt:lpstr>ALICE Grid Site Topology</vt:lpstr>
      <vt:lpstr>Site Operations</vt:lpstr>
      <vt:lpstr>US Site configurations </vt:lpstr>
      <vt:lpstr>PowerPoint Presentation</vt:lpstr>
      <vt:lpstr>ORNL CPU Efficiency degradation summary</vt:lpstr>
      <vt:lpstr>2018 Project Operations</vt:lpstr>
      <vt:lpstr>2018 PEAP Plan – Hardware</vt:lpstr>
      <vt:lpstr>PowerPoint Presentation</vt:lpstr>
      <vt:lpstr>PowerPoint Presentation</vt:lpstr>
      <vt:lpstr>2018 CPU Delivery Relative to Obligations</vt:lpstr>
      <vt:lpstr>PowerPoint Presentation</vt:lpstr>
      <vt:lpstr>Resource Requirements &amp;  Procurement Planning</vt:lpstr>
      <vt:lpstr>Site Change at LBNL</vt:lpstr>
      <vt:lpstr>Overview of 2019 PEAP Update</vt:lpstr>
      <vt:lpstr>2019 Project Tasks </vt:lpstr>
      <vt:lpstr>2019 Project Tasks continues</vt:lpstr>
      <vt:lpstr>Project Effort - Issues &amp; Opportunities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Jeff Broughton</dc:creator>
  <cp:lastModifiedBy>Microsoft Office User</cp:lastModifiedBy>
  <cp:revision>1228</cp:revision>
  <cp:lastPrinted>2017-03-14T15:45:30Z</cp:lastPrinted>
  <dcterms:created xsi:type="dcterms:W3CDTF">2013-05-10T20:55:47Z</dcterms:created>
  <dcterms:modified xsi:type="dcterms:W3CDTF">2019-04-11T13:48:56Z</dcterms:modified>
</cp:coreProperties>
</file>