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7" r:id="rId2"/>
    <p:sldId id="442" r:id="rId3"/>
    <p:sldId id="454" r:id="rId4"/>
    <p:sldId id="448" r:id="rId5"/>
    <p:sldId id="44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8">
          <p15:clr>
            <a:srgbClr val="A4A3A4"/>
          </p15:clr>
        </p15:guide>
        <p15:guide id="2" orient="horz" pos="1428">
          <p15:clr>
            <a:srgbClr val="A4A3A4"/>
          </p15:clr>
        </p15:guide>
        <p15:guide id="3" orient="horz" pos="1492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909">
          <p15:clr>
            <a:srgbClr val="A4A3A4"/>
          </p15:clr>
        </p15:guide>
        <p15:guide id="6" pos="4281">
          <p15:clr>
            <a:srgbClr val="A4A3A4"/>
          </p15:clr>
        </p15:guide>
        <p15:guide id="7" pos="4209">
          <p15:clr>
            <a:srgbClr val="A4A3A4"/>
          </p15:clr>
        </p15:guide>
        <p15:guide id="8" pos="5581">
          <p15:clr>
            <a:srgbClr val="A4A3A4"/>
          </p15:clr>
        </p15:guide>
        <p15:guide id="9" pos="151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right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75718"/>
    <a:srgbClr val="6B3A06"/>
    <a:srgbClr val="FF9E9D"/>
    <a:srgbClr val="E7C0FF"/>
    <a:srgbClr val="F4A4FF"/>
    <a:srgbClr val="FF9E58"/>
    <a:srgbClr val="FFD0A5"/>
    <a:srgbClr val="3D2B00"/>
    <a:srgbClr val="89898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52" autoAdjust="0"/>
    <p:restoredTop sz="91346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240" y="200"/>
      </p:cViewPr>
      <p:guideLst>
        <p:guide orient="horz" pos="3288"/>
        <p:guide orient="horz" pos="1428"/>
        <p:guide orient="horz" pos="1492"/>
        <p:guide orient="horz" pos="2784"/>
        <p:guide pos="2909"/>
        <p:guide pos="4281"/>
        <p:guide pos="4209"/>
        <p:guide pos="5581"/>
        <p:guide pos="15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900"/>
              <a:t>NERSC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D68A3-9B80-584C-9BEB-F8B43CF5A651}" type="datetime1">
              <a:rPr lang="en-US" sz="900" smtClean="0"/>
              <a:pPr/>
              <a:t>4/10/19</a:t>
            </a:fld>
            <a:endParaRPr lang="en-US" sz="9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9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58F80-FCEC-C745-BEA9-0BA1921C5D36}" type="slidenum">
              <a:rPr lang="en-US" sz="900" smtClean="0"/>
              <a:pPr/>
              <a:t>‹#›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7137354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NERSC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EAFF0-7375-1D4A-A389-D6238357B121}" type="datetime1">
              <a:rPr lang="en-US" smtClean="0"/>
              <a:pPr/>
              <a:t>4/10/19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511CB-48C6-1D49-AC56-5A39CE8E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8457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624388" y="4764682"/>
            <a:ext cx="4214812" cy="933450"/>
          </a:xfrm>
        </p:spPr>
        <p:txBody>
          <a:bodyPr anchor="ctr" anchorCtr="0">
            <a:normAutofit/>
          </a:bodyPr>
          <a:lstStyle>
            <a:lvl1pPr marL="0" indent="0">
              <a:defRPr sz="2800"/>
            </a:lvl1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74786" y="595580"/>
            <a:ext cx="3470021" cy="3468418"/>
          </a:xfrm>
        </p:spPr>
        <p:txBody>
          <a:bodyPr lIns="45720" tIns="45720" rIns="45720" anchor="ctr" anchorCtr="0">
            <a:normAutofit/>
          </a:bodyPr>
          <a:lstStyle>
            <a:lvl1pPr marL="0" indent="0" algn="l">
              <a:buNone/>
              <a:defRPr sz="3600" b="0" i="0">
                <a:solidFill>
                  <a:schemeClr val="bg1"/>
                </a:solidFill>
                <a:latin typeface="Helvetica Neue Bold Condensed"/>
                <a:cs typeface="Helvetica Neue Bold Condensed"/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title styles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239927" y="6368805"/>
            <a:ext cx="2864157" cy="365125"/>
          </a:xfr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6"/>
          </p:nvPr>
        </p:nvSpPr>
        <p:spPr>
          <a:xfrm>
            <a:off x="4624388" y="5781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400" b="1" i="0">
                <a:solidFill>
                  <a:schemeClr val="accent5"/>
                </a:solidFill>
              </a:defRPr>
            </a:lvl1pPr>
          </a:lstStyle>
          <a:p>
            <a:fld id="{BE887A1B-70DC-8042-9355-09669AB291F2}" type="datetime1">
              <a:rPr lang="en-US" smtClean="0"/>
              <a:t>4/10/19</a:t>
            </a:fld>
            <a:endParaRPr lang="en-US" dirty="0"/>
          </a:p>
        </p:txBody>
      </p:sp>
      <p:pic>
        <p:nvPicPr>
          <p:cNvPr id="14" name="Picture Placeholder 1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4624388" y="231648"/>
            <a:ext cx="2057400" cy="2057400"/>
          </a:xfrm>
          <a:prstGeom prst="rect">
            <a:avLst/>
          </a:prstGeom>
        </p:spPr>
      </p:pic>
      <p:pic>
        <p:nvPicPr>
          <p:cNvPr id="15" name="Picture Placeholder 1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5" r="-895"/>
          <a:stretch>
            <a:fillRect/>
          </a:stretch>
        </p:blipFill>
        <p:spPr>
          <a:xfrm>
            <a:off x="4636639" y="2383083"/>
            <a:ext cx="960120" cy="960120"/>
          </a:xfrm>
          <a:prstGeom prst="rect">
            <a:avLst/>
          </a:prstGeom>
        </p:spPr>
      </p:pic>
      <p:pic>
        <p:nvPicPr>
          <p:cNvPr id="16" name="Picture Placeholder 18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6767402" y="231648"/>
            <a:ext cx="2057400" cy="2057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20221" y="3454985"/>
            <a:ext cx="961567" cy="96156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0221" y="2383083"/>
            <a:ext cx="955924" cy="9559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635192" y="3454985"/>
            <a:ext cx="961567" cy="961568"/>
          </a:xfrm>
          <a:prstGeom prst="rect">
            <a:avLst/>
          </a:prstGeom>
        </p:spPr>
      </p:pic>
      <p:pic>
        <p:nvPicPr>
          <p:cNvPr id="2" name="Picture 1" descr="m152_Ott_s271115_snap.png"/>
          <p:cNvPicPr>
            <a:picLocks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7402" y="2377440"/>
            <a:ext cx="2057400" cy="20391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52499" y="5029200"/>
            <a:ext cx="2146301" cy="87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0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42" y="4450221"/>
            <a:ext cx="8499496" cy="769479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8156" y="1107627"/>
            <a:ext cx="5535344" cy="2829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A4100A-23FD-544E-BAA0-18F17C2ADD93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A17F-0FBF-434B-9797-193FB061A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6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274564" y="1413567"/>
            <a:ext cx="6404872" cy="2039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897" y="1499558"/>
            <a:ext cx="5937121" cy="1859978"/>
          </a:xfrm>
        </p:spPr>
        <p:txBody>
          <a:bodyPr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10" descr="DOE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29"/>
          <a:stretch>
            <a:fillRect/>
          </a:stretch>
        </p:blipFill>
        <p:spPr bwMode="auto">
          <a:xfrm>
            <a:off x="247292" y="6277668"/>
            <a:ext cx="2209800" cy="5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983841" y="3810610"/>
            <a:ext cx="4214812" cy="467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itle 1"/>
          <p:cNvSpPr txBox="1">
            <a:spLocks/>
          </p:cNvSpPr>
          <p:nvPr userDrawn="1"/>
        </p:nvSpPr>
        <p:spPr>
          <a:xfrm>
            <a:off x="1983840" y="2382290"/>
            <a:ext cx="6586999" cy="933450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defRPr sz="280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 Neue Bold Condensed"/>
              <a:ea typeface="+mj-ea"/>
              <a:cs typeface="Helvetica Neue Bold Condensed"/>
            </a:endParaRPr>
          </a:p>
        </p:txBody>
      </p:sp>
      <p:pic>
        <p:nvPicPr>
          <p:cNvPr id="13" name="Picture Placeholder 1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5" r="-895"/>
          <a:stretch>
            <a:fillRect/>
          </a:stretch>
        </p:blipFill>
        <p:spPr>
          <a:xfrm>
            <a:off x="3534123" y="3555702"/>
            <a:ext cx="1004970" cy="9559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4814" y="3555702"/>
            <a:ext cx="955924" cy="9559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17869" y="3550059"/>
            <a:ext cx="961567" cy="961568"/>
          </a:xfrm>
          <a:prstGeom prst="rect">
            <a:avLst/>
          </a:prstGeom>
        </p:spPr>
      </p:pic>
      <p:pic>
        <p:nvPicPr>
          <p:cNvPr id="21" name="Picture Placeholder 17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6783338" y="1413567"/>
            <a:ext cx="2057400" cy="2039112"/>
          </a:xfrm>
          <a:prstGeom prst="rect">
            <a:avLst/>
          </a:prstGeom>
        </p:spPr>
      </p:pic>
      <p:pic>
        <p:nvPicPr>
          <p:cNvPr id="22" name="Picture Placeholder 18"/>
          <p:cNvPicPr>
            <a:picLocks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4643122" y="3550059"/>
            <a:ext cx="970192" cy="961568"/>
          </a:xfrm>
          <a:prstGeom prst="rect">
            <a:avLst/>
          </a:prstGeom>
        </p:spPr>
      </p:pic>
      <p:pic>
        <p:nvPicPr>
          <p:cNvPr id="20" name="Picture 19" descr="m152_Ott_s271115_snap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3678" y="3550059"/>
            <a:ext cx="960120" cy="96156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82600" y="4508500"/>
            <a:ext cx="3338316" cy="170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78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0" descr="DOE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29"/>
          <a:stretch>
            <a:fillRect/>
          </a:stretch>
        </p:blipFill>
        <p:spPr bwMode="auto">
          <a:xfrm>
            <a:off x="247292" y="6277668"/>
            <a:ext cx="2209800" cy="5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10952" y="129609"/>
            <a:ext cx="642548" cy="7630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0480"/>
            <a:ext cx="4038600" cy="4865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0480"/>
            <a:ext cx="4038600" cy="4865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080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90565"/>
            <a:ext cx="4040188" cy="42355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80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90565"/>
            <a:ext cx="4041775" cy="42355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171"/>
            <a:ext cx="3008313" cy="1030519"/>
          </a:xfrm>
        </p:spPr>
        <p:txBody>
          <a:bodyPr anchor="ctr" anchorCtr="0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1171"/>
            <a:ext cx="5111750" cy="49349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28798"/>
            <a:ext cx="3008313" cy="37973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32047"/>
            <a:ext cx="5486400" cy="34955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342" y="179868"/>
            <a:ext cx="6819032" cy="769479"/>
          </a:xfrm>
          <a:prstGeom prst="rect">
            <a:avLst/>
          </a:prstGeom>
        </p:spPr>
        <p:txBody>
          <a:bodyPr vert="horz" lIns="91440" tIns="0" rIns="91440" bIns="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18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pic>
        <p:nvPicPr>
          <p:cNvPr id="9" name="Picture 10" descr="DOE 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29"/>
          <a:stretch>
            <a:fillRect/>
          </a:stretch>
        </p:blipFill>
        <p:spPr bwMode="auto">
          <a:xfrm>
            <a:off x="247292" y="6277668"/>
            <a:ext cx="2209800" cy="5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hf hdr="0" dt="0"/>
  <p:txStyles>
    <p:titleStyle>
      <a:lvl1pPr marL="228600" indent="-228600" algn="l" defTabSz="457200" rtl="0" eaLnBrk="1" latinLnBrk="0" hangingPunct="1">
        <a:spcBef>
          <a:spcPct val="0"/>
        </a:spcBef>
        <a:buNone/>
        <a:defRPr sz="3200" b="0" i="0" u="none" kern="1200" cap="none">
          <a:solidFill>
            <a:schemeClr val="tx2"/>
          </a:solidFill>
          <a:latin typeface="Helvetica Neue Bold Condensed"/>
          <a:ea typeface="+mj-ea"/>
          <a:cs typeface="Helvetica Neue Bold Condense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778465" TargetMode="External"/><Relationship Id="rId13" Type="http://schemas.openxmlformats.org/officeDocument/2006/relationships/hyperlink" Target="https://indico.in2p3.fr/event/8114/" TargetMode="External"/><Relationship Id="rId3" Type="http://schemas.openxmlformats.org/officeDocument/2006/relationships/hyperlink" Target="https://drive.google.com/drive/folders/1nUflZKluFefFBOZ-1R6YtfCo_2NwZSo6" TargetMode="External"/><Relationship Id="rId7" Type="http://schemas.openxmlformats.org/officeDocument/2006/relationships/hyperlink" Target="https://indico.cern.ch/event/310399/" TargetMode="External"/><Relationship Id="rId12" Type="http://schemas.openxmlformats.org/officeDocument/2006/relationships/hyperlink" Target="https://indico.cern.ch/event/274974/" TargetMode="External"/><Relationship Id="rId2" Type="http://schemas.openxmlformats.org/officeDocument/2006/relationships/hyperlink" Target="https://drive.google.com/drive/folders/0B_axg5dG4OVVMUJQNTZXb0pFSF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366989/" TargetMode="External"/><Relationship Id="rId11" Type="http://schemas.openxmlformats.org/officeDocument/2006/relationships/hyperlink" Target="https://indico.cern.ch/event/354209/" TargetMode="External"/><Relationship Id="rId5" Type="http://schemas.openxmlformats.org/officeDocument/2006/relationships/hyperlink" Target="https://indico.cern.ch/event/507381/" TargetMode="External"/><Relationship Id="rId10" Type="http://schemas.openxmlformats.org/officeDocument/2006/relationships/hyperlink" Target="https://indico.cern.ch/event/485835/" TargetMode="External"/><Relationship Id="rId4" Type="http://schemas.openxmlformats.org/officeDocument/2006/relationships/hyperlink" Target="https://indico.cern.ch/event/622907/" TargetMode="External"/><Relationship Id="rId9" Type="http://schemas.openxmlformats.org/officeDocument/2006/relationships/hyperlink" Target="https://indico.cern.ch/event/69029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99" y="1101747"/>
            <a:ext cx="8390983" cy="5432868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Purpose:</a:t>
            </a:r>
          </a:p>
          <a:p>
            <a:pPr lvl="1"/>
            <a:r>
              <a:rPr lang="en-US" sz="1600" dirty="0"/>
              <a:t>Evaluate how the project is meeting or failing to meet goal</a:t>
            </a:r>
          </a:p>
          <a:p>
            <a:pPr lvl="1"/>
            <a:r>
              <a:rPr lang="en-US" sz="1600" dirty="0"/>
              <a:t>Prepare US team for upcoming year of tasks</a:t>
            </a:r>
          </a:p>
          <a:p>
            <a:r>
              <a:rPr lang="en-US" sz="1800" dirty="0"/>
              <a:t>Some focus for this meeting:</a:t>
            </a:r>
          </a:p>
          <a:p>
            <a:pPr lvl="1"/>
            <a:r>
              <a:rPr lang="en-US" sz="1600" dirty="0"/>
              <a:t>Site layout discussions</a:t>
            </a:r>
          </a:p>
          <a:p>
            <a:pPr lvl="1"/>
            <a:r>
              <a:rPr lang="en-US" sz="1600" dirty="0"/>
              <a:t>Monitoring tasks &amp; toolkits</a:t>
            </a:r>
          </a:p>
          <a:p>
            <a:pPr lvl="1"/>
            <a:r>
              <a:rPr lang="en-US" sz="1600" dirty="0"/>
              <a:t>CPU efficiency issues, now and into Run 3</a:t>
            </a:r>
          </a:p>
          <a:p>
            <a:r>
              <a:rPr lang="en-US" sz="1800" dirty="0"/>
              <a:t>Helpful links:</a:t>
            </a:r>
          </a:p>
          <a:p>
            <a:pPr lvl="1"/>
            <a:r>
              <a:rPr lang="en-US" sz="1600" dirty="0"/>
              <a:t>Group Document folder: </a:t>
            </a:r>
            <a:r>
              <a:rPr lang="en-US" sz="1400" dirty="0">
                <a:hlinkClick r:id="rId2"/>
              </a:rPr>
              <a:t>https://drive.google.com/drive/folders/0B_axg5dG4OVVMUJQNTZXb0pFSFk</a:t>
            </a:r>
            <a:endParaRPr lang="en-US" sz="1400" dirty="0"/>
          </a:p>
          <a:p>
            <a:pPr lvl="2"/>
            <a:r>
              <a:rPr lang="en-US" sz="1200" dirty="0"/>
              <a:t>Contains folders: ‘Annual PEAPS, Quarterly Reports, Hardware docs, Meetings’</a:t>
            </a:r>
          </a:p>
          <a:p>
            <a:pPr lvl="2"/>
            <a:r>
              <a:rPr lang="en-US" sz="1200" dirty="0"/>
              <a:t>Folder for this meeting: </a:t>
            </a:r>
            <a:r>
              <a:rPr lang="en-US" sz="1200" dirty="0">
                <a:hlinkClick r:id="rId3"/>
              </a:rPr>
              <a:t>https://drive.google.com/drive/folders/1nUflZKluFefFBOZ-1R6YtfCo_2NwZSo6</a:t>
            </a:r>
            <a:endParaRPr lang="en-US" sz="1600" dirty="0"/>
          </a:p>
          <a:p>
            <a:pPr lvl="1"/>
            <a:r>
              <a:rPr lang="en-US" sz="1600" dirty="0"/>
              <a:t>Annual US meeting</a:t>
            </a:r>
            <a:endParaRPr lang="en-US" sz="400" dirty="0"/>
          </a:p>
          <a:p>
            <a:pPr lvl="2"/>
            <a:r>
              <a:rPr lang="en-US" sz="1200" dirty="0"/>
              <a:t>2019 </a:t>
            </a:r>
            <a:r>
              <a:rPr lang="en-US" sz="1200" dirty="0">
                <a:hlinkClick r:id="rId4"/>
              </a:rPr>
              <a:t>https://indico.cern.ch/event/812485/</a:t>
            </a:r>
            <a:endParaRPr lang="en-US" sz="1200" dirty="0"/>
          </a:p>
          <a:p>
            <a:pPr lvl="2"/>
            <a:r>
              <a:rPr lang="en-US" sz="1200" dirty="0"/>
              <a:t>2018 </a:t>
            </a:r>
            <a:r>
              <a:rPr lang="en-US" sz="1200" dirty="0">
                <a:hlinkClick r:id="rId4"/>
              </a:rPr>
              <a:t>https://indico.cern.ch/event/718770/</a:t>
            </a:r>
            <a:endParaRPr lang="en-US" sz="1200" dirty="0"/>
          </a:p>
          <a:p>
            <a:pPr lvl="2"/>
            <a:r>
              <a:rPr lang="en-US" sz="1200" dirty="0"/>
              <a:t>2017 </a:t>
            </a:r>
            <a:r>
              <a:rPr lang="en-US" sz="1200" dirty="0">
                <a:hlinkClick r:id="rId4"/>
              </a:rPr>
              <a:t>https://indico.cern.ch/event/622907/</a:t>
            </a:r>
            <a:endParaRPr lang="en-US" sz="1200" dirty="0"/>
          </a:p>
          <a:p>
            <a:pPr lvl="2"/>
            <a:r>
              <a:rPr lang="en-US" sz="1200" dirty="0"/>
              <a:t>2016 </a:t>
            </a:r>
            <a:r>
              <a:rPr lang="en-US" sz="1200" dirty="0">
                <a:hlinkClick r:id="rId5"/>
              </a:rPr>
              <a:t>https://indico.cern.ch/event/507381/</a:t>
            </a:r>
            <a:endParaRPr lang="en-US" sz="1200" dirty="0"/>
          </a:p>
          <a:p>
            <a:pPr lvl="2"/>
            <a:r>
              <a:rPr lang="en-US" sz="1200" dirty="0"/>
              <a:t>2015 </a:t>
            </a:r>
            <a:r>
              <a:rPr lang="en-US" sz="1200" dirty="0">
                <a:hlinkClick r:id="rId6"/>
              </a:rPr>
              <a:t>https://indico.cern.ch/event/366989/</a:t>
            </a:r>
            <a:endParaRPr lang="en-US" sz="1200" dirty="0"/>
          </a:p>
          <a:p>
            <a:pPr lvl="2"/>
            <a:r>
              <a:rPr lang="en-US" sz="1200" dirty="0"/>
              <a:t>2014 </a:t>
            </a:r>
            <a:r>
              <a:rPr lang="en-US" sz="1200" dirty="0">
                <a:hlinkClick r:id="rId7"/>
              </a:rPr>
              <a:t>https://indico.cern.ch/event/310399/</a:t>
            </a:r>
            <a:endParaRPr lang="en-US" sz="1200" dirty="0"/>
          </a:p>
          <a:p>
            <a:pPr lvl="1"/>
            <a:r>
              <a:rPr lang="en-US" sz="1600" dirty="0"/>
              <a:t>Annual T1/T2 workshops</a:t>
            </a:r>
          </a:p>
          <a:p>
            <a:pPr lvl="2"/>
            <a:r>
              <a:rPr lang="en-US" sz="1200" dirty="0"/>
              <a:t>2019 </a:t>
            </a:r>
            <a:r>
              <a:rPr lang="en-US" sz="1200" dirty="0">
                <a:hlinkClick r:id="rId8"/>
              </a:rPr>
              <a:t>https://indico.cern.ch/event/778465</a:t>
            </a:r>
            <a:r>
              <a:rPr lang="en-US" sz="1200" dirty="0"/>
              <a:t> - Bucharest</a:t>
            </a:r>
          </a:p>
          <a:p>
            <a:pPr lvl="2"/>
            <a:r>
              <a:rPr lang="en-US" sz="1200" dirty="0"/>
              <a:t>2018 </a:t>
            </a:r>
            <a:r>
              <a:rPr lang="en-US" sz="1200" dirty="0">
                <a:hlinkClick r:id="rId9"/>
              </a:rPr>
              <a:t>https://indico.cern.ch/event/690294/</a:t>
            </a:r>
            <a:r>
              <a:rPr lang="en-US" sz="1200" dirty="0"/>
              <a:t> - Derby</a:t>
            </a:r>
            <a:endParaRPr lang="en-US" sz="1200" dirty="0">
              <a:hlinkClick r:id="rId10"/>
            </a:endParaRPr>
          </a:p>
          <a:p>
            <a:pPr lvl="2"/>
            <a:r>
              <a:rPr lang="en-US" sz="1200" dirty="0">
                <a:hlinkClick r:id="rId10"/>
              </a:rPr>
              <a:t>2017 https://indico.cern.ch/event/595536/ - Strasbourg</a:t>
            </a:r>
          </a:p>
          <a:p>
            <a:pPr lvl="2"/>
            <a:r>
              <a:rPr lang="en-US" sz="1200" dirty="0">
                <a:hlinkClick r:id="rId10"/>
              </a:rPr>
              <a:t>2016 https://indico.cern.ch/event/485835/</a:t>
            </a:r>
            <a:r>
              <a:rPr lang="en-US" sz="1200" dirty="0"/>
              <a:t> - Bergen</a:t>
            </a:r>
          </a:p>
          <a:p>
            <a:pPr lvl="2"/>
            <a:r>
              <a:rPr lang="en-US" sz="1200" dirty="0"/>
              <a:t>2015 </a:t>
            </a:r>
            <a:r>
              <a:rPr lang="en-US" sz="1200" dirty="0">
                <a:hlinkClick r:id="rId11"/>
              </a:rPr>
              <a:t>https://indico.cern.ch/event/354209/</a:t>
            </a:r>
            <a:r>
              <a:rPr lang="en-US" sz="1200" dirty="0"/>
              <a:t> - Torino</a:t>
            </a:r>
          </a:p>
          <a:p>
            <a:pPr lvl="2"/>
            <a:r>
              <a:rPr lang="en-US" sz="1200" dirty="0"/>
              <a:t>2014 </a:t>
            </a:r>
            <a:r>
              <a:rPr lang="en-US" sz="1200" dirty="0">
                <a:hlinkClick r:id="rId12"/>
              </a:rPr>
              <a:t>https://indico.cern.ch/event/274974/</a:t>
            </a:r>
            <a:r>
              <a:rPr lang="en-US" sz="1200" dirty="0"/>
              <a:t> - Tsukuba</a:t>
            </a:r>
          </a:p>
          <a:p>
            <a:pPr lvl="2"/>
            <a:r>
              <a:rPr lang="en-US" sz="1200" dirty="0"/>
              <a:t>2013 </a:t>
            </a:r>
            <a:r>
              <a:rPr lang="en-US" sz="1200" dirty="0">
                <a:hlinkClick r:id="rId13"/>
              </a:rPr>
              <a:t>https://indico.in2p3.fr/event/8114/</a:t>
            </a:r>
            <a:r>
              <a:rPr lang="en-US" sz="1200" dirty="0"/>
              <a:t> - Lyon</a:t>
            </a:r>
          </a:p>
          <a:p>
            <a:pPr lvl="2"/>
            <a:endParaRPr lang="en-US" sz="1200" dirty="0"/>
          </a:p>
          <a:p>
            <a:pPr lvl="2"/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>
              <a:lnSpc>
                <a:spcPct val="80000"/>
              </a:lnSpc>
            </a:pPr>
            <a:br>
              <a:rPr lang="en-US" dirty="0">
                <a:solidFill>
                  <a:srgbClr val="000090"/>
                </a:solidFill>
              </a:rPr>
            </a:br>
            <a:r>
              <a:rPr lang="en-US" sz="2800" dirty="0"/>
              <a:t>ALICE-USA Computing Project Annual Review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98AD49-D900-C544-B4D8-517DA41C017F}"/>
              </a:ext>
            </a:extLst>
          </p:cNvPr>
          <p:cNvSpPr txBox="1"/>
          <p:nvPr/>
        </p:nvSpPr>
        <p:spPr>
          <a:xfrm rot="1824757">
            <a:off x="6060772" y="1787864"/>
            <a:ext cx="30218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Be proactive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sym typeface="Wingdings"/>
              </a:rPr>
              <a:t>&amp; shape 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  <a:sym typeface="Wingdings"/>
              </a:rPr>
              <a:t>the meeting for your needs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76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543" y="18781"/>
            <a:ext cx="8215458" cy="1046483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</a:pPr>
            <a:br>
              <a:rPr lang="en-US" dirty="0">
                <a:solidFill>
                  <a:srgbClr val="000090"/>
                </a:solidFill>
              </a:rPr>
            </a:br>
            <a:r>
              <a:rPr lang="en-US" sz="2800" dirty="0"/>
              <a:t>ALICE-USA Computing Workshop</a:t>
            </a:r>
            <a:br>
              <a:rPr lang="en-US" dirty="0"/>
            </a:b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083804-A41F-C34B-BB04-727A2957A337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379501"/>
              </p:ext>
            </p:extLst>
          </p:nvPr>
        </p:nvGraphicFramePr>
        <p:xfrm>
          <a:off x="484044" y="1363980"/>
          <a:ext cx="8202756" cy="4895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06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0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06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66">
                <a:tc>
                  <a:txBody>
                    <a:bodyPr/>
                    <a:lstStyle/>
                    <a:p>
                      <a:r>
                        <a:rPr lang="en-US" dirty="0"/>
                        <a:t>Session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4454">
                <a:tc>
                  <a:txBody>
                    <a:bodyPr/>
                    <a:lstStyle/>
                    <a:p>
                      <a:r>
                        <a:rPr lang="en-US" dirty="0"/>
                        <a:t>Thursday</a:t>
                      </a:r>
                      <a:r>
                        <a:rPr lang="en-US" baseline="0" dirty="0"/>
                        <a:t> Morning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9:15-12:15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Bld</a:t>
                      </a:r>
                      <a:r>
                        <a:rPr lang="en-US" dirty="0"/>
                        <a:t> 70 - 191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  <a:r>
                        <a:rPr lang="en-US" baseline="0" dirty="0"/>
                        <a:t> Status &amp; ALICE Operations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3815">
                <a:tc>
                  <a:txBody>
                    <a:bodyPr/>
                    <a:lstStyle/>
                    <a:p>
                      <a:r>
                        <a:rPr lang="en-US" dirty="0"/>
                        <a:t>Thursday</a:t>
                      </a:r>
                      <a:r>
                        <a:rPr lang="en-US" baseline="0" dirty="0"/>
                        <a:t> Afternoon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13:45-17:00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Bld</a:t>
                      </a:r>
                      <a:r>
                        <a:rPr lang="en-US" dirty="0"/>
                        <a:t> 70 -191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Site layouts, Test infrastructure, </a:t>
                      </a:r>
                      <a:r>
                        <a:rPr lang="en-US" dirty="0" err="1"/>
                        <a:t>ESNet</a:t>
                      </a:r>
                      <a:r>
                        <a:rPr lang="en-US" dirty="0"/>
                        <a:t> Review prep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9317">
                <a:tc>
                  <a:txBody>
                    <a:bodyPr/>
                    <a:lstStyle/>
                    <a:p>
                      <a:r>
                        <a:rPr lang="en-US" dirty="0"/>
                        <a:t>Friday Morning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9:30-12:15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Bld</a:t>
                      </a:r>
                      <a:r>
                        <a:rPr lang="en-US" dirty="0"/>
                        <a:t> 2 -100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WAN Monitoring, EOS operations,</a:t>
                      </a:r>
                    </a:p>
                    <a:p>
                      <a:r>
                        <a:rPr lang="en-US" dirty="0"/>
                        <a:t>Analysis Efficiencies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9317">
                <a:tc>
                  <a:txBody>
                    <a:bodyPr/>
                    <a:lstStyle/>
                    <a:p>
                      <a:r>
                        <a:rPr lang="en-US" dirty="0"/>
                        <a:t>Friday Afternoon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1:45-17:30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Bld</a:t>
                      </a:r>
                      <a:r>
                        <a:rPr lang="en-US" dirty="0"/>
                        <a:t> 2 -100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Site Efficiencies &amp; Run 3 Configurations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9317">
                <a:tc>
                  <a:txBody>
                    <a:bodyPr/>
                    <a:lstStyle/>
                    <a:p>
                      <a:r>
                        <a:rPr lang="en-US" dirty="0"/>
                        <a:t>Monday Morning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9:30-12:30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54-130B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WP-15 discussion and overflow topics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69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527" y="534801"/>
            <a:ext cx="6477000" cy="5829300"/>
          </a:xfrm>
          <a:prstGeom prst="rect">
            <a:avLst/>
          </a:prstGeom>
          <a:solidFill>
            <a:srgbClr val="DCE6F2"/>
          </a:solidFill>
        </p:spPr>
      </p:pic>
      <p:sp>
        <p:nvSpPr>
          <p:cNvPr id="7" name="TextBox 6"/>
          <p:cNvSpPr txBox="1"/>
          <p:nvPr/>
        </p:nvSpPr>
        <p:spPr>
          <a:xfrm>
            <a:off x="3870787" y="5610349"/>
            <a:ext cx="841359" cy="523220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Cafeteria</a:t>
            </a:r>
          </a:p>
          <a:p>
            <a:r>
              <a:rPr lang="en-US" sz="1400" dirty="0">
                <a:solidFill>
                  <a:srgbClr val="000090"/>
                </a:solidFill>
              </a:rPr>
              <a:t>Bldg 54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9125" y="3642380"/>
            <a:ext cx="1853688" cy="523220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0090"/>
                </a:solidFill>
              </a:rPr>
              <a:t>Bld</a:t>
            </a:r>
            <a:r>
              <a:rPr lang="en-US" sz="1400" dirty="0">
                <a:solidFill>
                  <a:srgbClr val="000090"/>
                </a:solidFill>
              </a:rPr>
              <a:t> 2 - 100</a:t>
            </a:r>
          </a:p>
          <a:p>
            <a:r>
              <a:rPr lang="en-US" sz="1400" dirty="0">
                <a:solidFill>
                  <a:srgbClr val="000090"/>
                </a:solidFill>
              </a:rPr>
              <a:t>Friday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91467" y="2779755"/>
            <a:ext cx="1896135" cy="523220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Jeff &amp; Lady offices: </a:t>
            </a:r>
          </a:p>
          <a:p>
            <a:r>
              <a:rPr lang="en-US" sz="1400" dirty="0" err="1">
                <a:solidFill>
                  <a:srgbClr val="000090"/>
                </a:solidFill>
              </a:rPr>
              <a:t>Bld</a:t>
            </a:r>
            <a:r>
              <a:rPr lang="en-US" sz="1400" dirty="0">
                <a:solidFill>
                  <a:srgbClr val="000090"/>
                </a:solidFill>
              </a:rPr>
              <a:t> 70, </a:t>
            </a:r>
            <a:r>
              <a:rPr lang="en-US" sz="1400" dirty="0" err="1">
                <a:solidFill>
                  <a:srgbClr val="000090"/>
                </a:solidFill>
              </a:rPr>
              <a:t>rm</a:t>
            </a:r>
            <a:r>
              <a:rPr lang="en-US" sz="1400" dirty="0">
                <a:solidFill>
                  <a:srgbClr val="000090"/>
                </a:solidFill>
              </a:rPr>
              <a:t> 310 &amp; 319A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3963384" y="3755018"/>
            <a:ext cx="1072973" cy="154062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547245" y="4165600"/>
            <a:ext cx="768381" cy="395161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291467" y="4935971"/>
            <a:ext cx="285435" cy="674379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32281" y="5838695"/>
            <a:ext cx="1853688" cy="523220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54-130B</a:t>
            </a:r>
          </a:p>
          <a:p>
            <a:r>
              <a:rPr lang="en-US" sz="1400" dirty="0">
                <a:solidFill>
                  <a:srgbClr val="000090"/>
                </a:solidFill>
              </a:rPr>
              <a:t>Monday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855345" y="5001519"/>
            <a:ext cx="691900" cy="843734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618581D-922A-3A49-A9FB-3402C655EB8D}"/>
              </a:ext>
            </a:extLst>
          </p:cNvPr>
          <p:cNvSpPr txBox="1"/>
          <p:nvPr/>
        </p:nvSpPr>
        <p:spPr>
          <a:xfrm>
            <a:off x="823110" y="4749940"/>
            <a:ext cx="1853688" cy="523220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70-191</a:t>
            </a:r>
          </a:p>
          <a:p>
            <a:r>
              <a:rPr lang="en-US" sz="1400" dirty="0">
                <a:solidFill>
                  <a:srgbClr val="000090"/>
                </a:solidFill>
              </a:rPr>
              <a:t>Thursday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339BF82-DAC8-694B-A529-E9179355552B}"/>
              </a:ext>
            </a:extLst>
          </p:cNvPr>
          <p:cNvCxnSpPr>
            <a:cxnSpLocks/>
          </p:cNvCxnSpPr>
          <p:nvPr/>
        </p:nvCxnSpPr>
        <p:spPr>
          <a:xfrm flipV="1">
            <a:off x="2689582" y="4449337"/>
            <a:ext cx="1181205" cy="448614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07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738" y="179868"/>
            <a:ext cx="6819032" cy="769479"/>
          </a:xfrm>
        </p:spPr>
        <p:txBody>
          <a:bodyPr/>
          <a:lstStyle/>
          <a:p>
            <a:r>
              <a:rPr lang="en-US" dirty="0" err="1"/>
              <a:t>Thurday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4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722759-9182-C64B-9BB9-ED28D1A12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346" y="82719"/>
            <a:ext cx="6308738" cy="619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78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 &amp; Monday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5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23100" y="4787900"/>
            <a:ext cx="1241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Monday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2A2D91-A773-3141-AB6B-6DD98AEAF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1" y="949347"/>
            <a:ext cx="5758949" cy="56077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98F326-4572-BE4F-85D8-CCABAEDA9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611" y="5178750"/>
            <a:ext cx="3360389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42742"/>
      </p:ext>
    </p:extLst>
  </p:cSld>
  <p:clrMapOvr>
    <a:masterClrMapping/>
  </p:clrMapOvr>
</p:sld>
</file>

<file path=ppt/theme/theme1.xml><?xml version="1.0" encoding="utf-8"?>
<a:theme xmlns:a="http://schemas.openxmlformats.org/drawingml/2006/main" name="NERSC">
  <a:themeElements>
    <a:clrScheme name="NERSC Palette">
      <a:dk1>
        <a:sysClr val="windowText" lastClr="000000"/>
      </a:dk1>
      <a:lt1>
        <a:sysClr val="window" lastClr="FFFFFF"/>
      </a:lt1>
      <a:dk2>
        <a:srgbClr val="194963"/>
      </a:dk2>
      <a:lt2>
        <a:srgbClr val="FEE8B4"/>
      </a:lt2>
      <a:accent1>
        <a:srgbClr val="194963"/>
      </a:accent1>
      <a:accent2>
        <a:srgbClr val="FCD235"/>
      </a:accent2>
      <a:accent3>
        <a:srgbClr val="4FA556"/>
      </a:accent3>
      <a:accent4>
        <a:srgbClr val="8E2A20"/>
      </a:accent4>
      <a:accent5>
        <a:srgbClr val="679AC3"/>
      </a:accent5>
      <a:accent6>
        <a:srgbClr val="F68B4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41859</TotalTime>
  <Words>419</Words>
  <Application>Microsoft Macintosh PowerPoint</Application>
  <PresentationFormat>On-screen Show (4:3)</PresentationFormat>
  <Paragraphs>76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 Neue Bold Condensed</vt:lpstr>
      <vt:lpstr>Wingdings</vt:lpstr>
      <vt:lpstr>NERSC</vt:lpstr>
      <vt:lpstr> ALICE-USA Computing Project Annual Review </vt:lpstr>
      <vt:lpstr> ALICE-USA Computing Workshop </vt:lpstr>
      <vt:lpstr>PowerPoint Presentation</vt:lpstr>
      <vt:lpstr>Thurday</vt:lpstr>
      <vt:lpstr>Friday &amp; Monday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Broughton</dc:creator>
  <cp:lastModifiedBy>Microsoft Office User</cp:lastModifiedBy>
  <cp:revision>665</cp:revision>
  <cp:lastPrinted>2017-03-14T06:23:41Z</cp:lastPrinted>
  <dcterms:created xsi:type="dcterms:W3CDTF">2013-05-10T20:55:47Z</dcterms:created>
  <dcterms:modified xsi:type="dcterms:W3CDTF">2019-04-11T13:51:58Z</dcterms:modified>
</cp:coreProperties>
</file>