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1" r:id="rId4"/>
    <p:sldId id="273" r:id="rId5"/>
    <p:sldId id="274" r:id="rId6"/>
    <p:sldId id="276" r:id="rId7"/>
    <p:sldId id="259" r:id="rId8"/>
    <p:sldId id="260" r:id="rId9"/>
    <p:sldId id="275" r:id="rId10"/>
    <p:sldId id="277" r:id="rId11"/>
    <p:sldId id="279" r:id="rId12"/>
    <p:sldId id="2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56"/>
    <p:restoredTop sz="94422"/>
  </p:normalViewPr>
  <p:slideViewPr>
    <p:cSldViewPr snapToGrid="0" snapToObjects="1">
      <p:cViewPr>
        <p:scale>
          <a:sx n="93" d="100"/>
          <a:sy n="93" d="100"/>
        </p:scale>
        <p:origin x="179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4-01T12:05:45.8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425 59 24575,'0'31'0,"0"-4"0,0-20 0,-4 6 0,2-4 0,-5 0 0,3-6 0,-9-3 0,-1-4 0,3 0 0,2-5 0,9 2 0,0-1 0,0 1 0,4 2 0,0-1 0,3 5 0,1-2 0,-1 3 0,1 0 0,-1 0 0,0 0 0,1 0 0,-1 0 0,1 0 0,-1 0 0,-3 3 0,-1 1 0,2 9 0,-4 1 0,3 5 0,-4 0 0,0 0 0,0-5 0,0 4 0,0-4 0,0 0 0,0 4 0,0-9 0,-3 4 0,-1-6 0,-4 0 0,1 1 0,-1-4 0,0-1 0,1-3 0,-1 0 0,1 0 0,-1 0 0,4-3 0,1-1 0,3-4 0,0 1 0,0-1 0,0-5 0,0 5 0,0-5 0,0 5 0,0 1 0,3 3 0,-2-3 0,2 3 0,-3-4 0,0-5 0,0 5 0,-3-2 0,2 3 0,-2 3 0,3-3 0,0-1 0</inkml:trace>
  <inkml:trace contextRef="#ctx0" brushRef="#br0" timeOffset="15645">1 97 24575,'17'28'0,"-1"-2"0,-2-6 0,1-1 0,-1-5 0,-1 4 0,-8-4 0,8 5 0,-11 0 0,9-5 0,-6-1 0,2-6 0,-3 1 0,3-1 0,-3 1 0,0-1 0,-1 0 0,-3 1 0,-5-32 0,-1 12 0,-5-34 0,5 18 0,-4-7 0,8-1 0,-3 8 0,5-6 0,0 13 0,4-5 0,6 6 0,12 4 0,-1 6 0,13 0 0,-13 8 0,12-3 0,-17 5 0,9 0 0,-16 0 0,9 0 0,-9 4 0,9 1 0,-9 8 0,5 1 0,-3 13 0,0 1 0,-1 0 0,2 6 0,-7-6 0,1 0 0,-6-1 0,0-13 0,0-2 0,-9-4 0,-2-4 0,-8-1 0,0-3 0,-1 0 0,-6 0 0,5-8 0,-6 1 0,12-11 0,1 3 0,3-12 0,6 6 0,-5-5 0,9 6 0,-3 6 0,4-4 0,0 9 0,3 0 0,1 6 0,9 3 0,-4 0 0,8 0 0,-3 0 0,0 0 0,4 4 0,-4 5 0,1 6 0,-1 5 0,2 6 0,-4 2 0,5 8 0,-4 8 0,-1-6 0,-5 6 0,-2-8 0,-5-1 0,0-12 0,0-3 0,-8-12 0,-3-3 0,-8-1 0,-1-4 0,1-4 0,-2-13 0,4-7 0,6-21 0,-1-2 0,11 0 0,-6-13 0,7 20 0,0-4 0,0 23 0,4 8 0,0 6 0,8 3 0,-3 0 0,9 4 0,-9 0 0,3 0 0,-4 0 0,1 16 0,-4-3 0,0 20 0,-5 5 0,0-1 0,0 8 0,0-17 0,0 6 0,-9-13 0,-1 5 0,-18 2 0,11-12 0,-4 5 0,14-17 0,-6 0 0,4-4 0,-4 0 0,6 0 0,3-16 0,0 3 0,4-20 0,0 11 0,0-4 0,0 7 0,0 4 0,3 3 0,7 8 0,4 0 0,0 4 0,-2 0 0,-4 0 0,-1 0 0,1 0 0,4 0 0,-3 0 0,4 0 0,-6 3 0,6 7 0,-2 11 0,4 7 0,-4 8 0,-4-1 0,-2 0 0,-5-6 0,0 4 0,0-12 0,0 6 0,0-13 0,0-2 0,-3-4 0,-1-1 0,-4 0 0,-5-2 0,4-2 0,-3-3 0,4 0 0,1 0 0,-2-9 0,-4-1 0,1-17 0,-10-3 0,4 2 0,0 5 0,4 5 0,7 9 0,1-9 0,0 9 0,5-4 0,-2 1 0,3 3 0,0-4 0,0 6 0,0 27 0,0-9 0,0 31 0,0-21 0,0 13 0,4-13 0,-3 5 0,3-7 0,-4-5 0,0-1 0,0-6 0,10-19 0,-7 11 0,6-16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4-09T20:07:19.7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3446 183 24575,'-19'0'0,"2"0"0,5 0 0,0 0 0,0 0 0,0 0 0,0 0 0,0 0 0,0 0 0,0 0 0,0 0 0,0 0 0,0 0 0,0 0 0,0 0 0,0 0 0,0 0 0,0 0 0,-1 0 0,1 0 0,0 0 0,0 0 0,0 0 0,0 0 0,0 5 0,0-4 0,0 10 0,0-10 0,0 9 0,0-8 0,6 8 0,-5-8 0,4 3 0,1 0 0,-5-4 0,4 5 0,-5-6 0,0 5 0,0-4 0,0 10 0,0-10 0,0 4 0,0-5 0,6 6 0,-5-5 0,4 4 0,-5-5 0,0 0 0,0 0 0,0 0 0,0 0 0,0 0 0,0 0 0,0 0 0,0 6 0,0-5 0,0 4 0,0 0 0,0-3 0,0 3 0,0-5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0,-8 7 0,6-6 0,-7 6 0,1-7 0,-3 0 0,-19 9 0,8-7 0,-8 6 0,0-8 0,8 7 0,-20-5 0,20 4 0,-8-6 0,11 7 0,0-5 0,9 5 0,1-7 0,9 0 0,0 0 0,0 0 0,0 0 0,0 0 0,0 0 0,0 0 0,0 0 0,0 0 0,0 0 0,0 0 0,0 0 0,0 0 0,0 0 0,0 0 0,0 0 0,0 0 0,0 0 0,6-6 0,-5 5 0,4-4 0,-5-1 0,0 5 0,0-10 0,0 10 0,0-4 0,0 5 0,0-6 0,0 5 0,0-10 0,0 10 0,0-4 0,0-1 0,0 5 0,0-4 0,0 5 0,0 0 0,-8 0 0,6 0 0,-15 0 0,7 0 0,-9 0 0,0 0 0,0 0 0,0 0 0,-11 0 0,8-7 0,-8 5 0,11-5 0,0 7 0,0 0 0,0-7 0,9 6 0,1-6 0,9 1 0,0 5 0,0-4 0,0-1 0,0 5 0,5-10 0,2 5 0,5-6 0,0 0 0,5 5 0,2 2 0,5 5 0,0 0 0,-1-6 0,1 5 0,9-11 0,-8 10 0,8-10 0,-9 11 0,8-12 0,-6 12 0,6-12 0,0 12 0,-6-4 0,15 5 0,-15 0 0,6 0 0,-8 0 0,0 0 0,-1 0 0,1 0 0,0 0 0,0 0 0,0 0 0,8 0 0,-6 0 0,6 0 0,-8 0 0,0 0 0,0 0 0,0-6 0,-1 5 0,1-4 0,0 5 0,0-6 0,0 5 0,0-4 0,0 5 0,-1-6 0,1 5 0,0-10 0,5 10 0,-4-10 0,4 10 0,-5-4 0,0 5 0,-5-6 0,3 5 0,-3-4 0,5 5 0,-1 0 0,1 0 0,9 0 0,-8 0 0,16 0 0,-7 0 0,9 0 0,0 0 0,0 0 0,-1 0 0,1 0 0,0 0 0,0 0 0,-1 0 0,1 0 0,0-7 0,-9 5 0,7-5 0,-15 7 0,6 0 0,-8 0 0,0 0 0,-1-5 0,1 3 0,0-3 0,0 5 0,0 0 0,0 0 0,-1 0 0,1-5 0,0 3 0,0-3 0,0 5 0,0-5 0,-1 3 0,-9-3 0,-24 5 0,-3 0 0,-17 0 0,-1 0 0,10 0 0,-10 0 0,12 0 0,1 0 0,7 5 0,-6 4 0,15 3 0,-6 1 0,8-1 0,5 0 0,-4-6 0,5 5 0,-6-4 0,0-1 0,0-1 0,5 1 0,-4-5 0,5 4 0,-6-5 0,35 0 0,-8 7 0,32-5 0,-17 11 0,1-11 0,-8 5 0,5-7 0,-5 0 0,-1 0 0,6 0 0,-14 0 0,7 0 0,-1 0 0,-6 0 0,6 0 0,0 0 0,-6 0 0,6 0 0,-8 0 0,0 0 0,8 0 0,-6 0 0,7 0 0,-10 0 0,10 0 0,-7 0 0,6 0 0,0 0 0,-6 0 0,6 0 0,-8 0 0,0 0 0,0 0 0,5 0 0,-4 0 0,4 0 0,-5 0 0,0 0 0,-6 5 0,0 2 0,-12-1 0,0 0 0,-15-6 0,7 0 0,-15 0 0,15 0 0,-15 0 0,15 0 0,-6 0 0,0 0 0,5 0 0,-13 0 0,14 0 0,-15 0 0,15 0 0,-7 0 0,9 0 0,0 0 0,0 0 0,11 0 0,16 0 0,0 0 0,19 0 0,-20 0 0,6 0 0,0 0 0,-6 0 0,7 0 0,-10 0 0,10 0 0,-7 0 0,6 0 0,-8 0 0,-1 0 0,10 0 0,-7 0 0,6 0 0,-8 0 0,0 0 0,-1 0 0,1 0 0,0 0 0,0 0 0,0 0 0,-6 5 0,-19-4 0,-17 4 0,-21-5 0,-6 0 0,-14 0 0,11 0 0,-26 0 0,26 0 0,0 0 0,6 0 0,20 0 0,-8 0 0,19 0 0,-5 0 0,13 0 0,-5 0 0,8 0 0,0 0 0,5 0 0,2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517A7-73FB-D148-ACC4-FF1F88106C2F}" type="datetimeFigureOut">
              <a:rPr lang="en-US" smtClean="0"/>
              <a:t>4/15/19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66582-3C09-6B44-B545-B0C235AE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0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C9653-4973-814A-ABB4-F05BBA524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F07FA-FF2E-0B46-90E9-2D0F87B0C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418B9-731A-8846-9ADC-6BCAC8B3B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C2CA-D492-874F-B2FB-C58EAF9EB934}" type="datetime1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1A4E7-5AD1-2F4B-8197-319014C7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35BB5-BDAD-1945-9FBD-F153AB1D4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3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EA31-3165-1447-8E2F-5AFFA3B3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BBBC5F-30D1-694E-A772-F1BC9E757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E5EB9-8D74-A74A-973D-FD7CBFDF6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082-F12D-214A-AAC5-7F88339D9ACB}" type="datetime1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523D7-D4FF-684E-A6BA-2488EB037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BA064-73C0-5A46-A921-D655B225E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3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17F8E2-B4B3-4542-81DF-47A6B3B69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42177-3ECB-1543-BD50-D283B2900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8D2AF-EEAF-6443-86DD-6AEC25E61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75DA7-8B19-C949-A59C-2392E18AD52E}" type="datetime1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A943-E108-C742-B79E-63858D405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D9F84-CF96-9C4D-BC0D-409A0AA01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5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A4325-BD22-2D40-BFA4-5A6777CF6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A964D-1AF3-D14E-ABE6-D5F674ACD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1A165-0CF8-A943-8F4C-86BE2618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D292-6547-AE43-9BEA-A270CF1B0A45}" type="datetime1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93D1D-36B4-9D4F-B16D-5ECFCE68F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718B1-220E-8B4E-AB4F-736968D5C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8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B4092-D2EA-0B47-8CD6-AB97A20C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A09E1-505C-2D49-B834-652258141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FB7D7-0898-844C-9A10-C9676C1D0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EB277-D34E-6049-B51C-CD98049EACED}" type="datetime1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F776F-D8CC-4F41-A45B-D0D677861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F1E9-3174-8A4C-86F5-1601EE872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7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57EFB-F8C1-D14D-9AEC-1374C1BC0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1726E-BCAA-0C46-B90F-706984EBF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7D5B4D-D3E2-B742-8394-AD29276D6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2E3C3-5289-1144-843C-35C74687B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9AD03-9A70-6C4A-9E94-FB9DE5A3ED77}" type="datetime1">
              <a:rPr lang="en-US" smtClean="0"/>
              <a:t>4/15/19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2793E8-E206-A74D-98E6-A772A96D1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7ED25-7BFD-2A43-B890-894E43DF6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1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CF01E-D5A3-3049-8478-D4F14652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C1A232-C1A1-0E4B-AEEB-F7179C594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FDEAD4-A71F-C244-AA40-2BF1C503DD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0514E-2FFA-A64B-8794-05828C6BC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01C2F2-5C53-574B-A370-492312EF4E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D062D0-FFC9-E948-96E4-D4F7EEB93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39EA8-0B7A-D345-9AC1-8ACDEA4D1E95}" type="datetime1">
              <a:rPr lang="en-US" smtClean="0"/>
              <a:t>4/15/19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E0C1D8-8680-6040-BB6E-392619622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F97EE3-B76D-224E-A34C-51A256F2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D35D1-19F5-A04B-B9E9-0BE511E32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5BDE4E-A993-C144-ABE1-DA270EDF2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DF5C-19CC-674A-9FBE-C73AD68518E5}" type="datetime1">
              <a:rPr lang="en-US" smtClean="0"/>
              <a:t>4/15/19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4DB06D-3019-794C-B6F2-57BDB9958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621653-89DF-BE44-9E61-AE17774FA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FD1EF3-16ED-584F-93A3-56EB12FC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EF2EC-8673-7D49-862D-3DAAC9D3485D}" type="datetime1">
              <a:rPr lang="en-US" smtClean="0"/>
              <a:t>4/15/19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DCB5E6-40BD-1247-A64C-824579D0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69E6E-59B6-0B46-9DF6-246240F9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4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E879A-984A-CF48-9CFF-5EFCD2F6F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2E037-AF3B-F643-94FF-BD70902BD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A30B8-BA85-3447-BE42-210CBAB69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466A7E-0D38-A549-8D0E-900EDA1D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2DB86-8FCA-FC45-8FBF-A1060598D945}" type="datetime1">
              <a:rPr lang="en-US" smtClean="0"/>
              <a:t>4/15/19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DECEE-6FC9-5E4C-BA9C-01CB3E2B2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F13D8-3E01-5643-8C0A-0FA6FC7A5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6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6DEA-91BA-3048-A23C-F0EF3252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35476-D408-934E-A412-A452880C7D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9CAE2-C6A7-3F40-9A8E-C40EAAEB57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9DCADD-B3CD-E548-AA93-E0B01DF8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95CB-2306-D941-8222-9A2253DDD9EB}" type="datetime1">
              <a:rPr lang="en-US" smtClean="0"/>
              <a:t>4/15/19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0D1750-5423-4B48-B1E8-9C7567D6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045DF7-60D8-B24F-AA2F-F132D27F9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86BE74-7BEE-1340-9B02-01DE6853E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1C34E-EE95-5C41-8F98-765B4D1AF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800CA-2BFD-8C40-9A9B-A9A898393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FE85C-000F-764D-BAFD-BE744C5906D1}" type="datetime1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D642B-8756-FC47-B38E-8EC989531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6420D-BC80-4D44-9B75-EF6C17552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9A743-CADF-494B-9445-374B09DC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4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FCC61-3F2B-9E42-80E9-39A653C72A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Athelas" panose="02000503000000020003" pitchFamily="2" charset="77"/>
              </a:rPr>
              <a:t>Applying the Generalized Scattering Matrix Concatenation Method to the SPS 200 MHz Cavities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A951FB-3452-1549-B6CD-01F8FAE606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Alex Angus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182FE-C31F-D341-9FAA-70045F54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z="1600" smtClean="0"/>
              <a:t>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14006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10356-5BCE-2248-9C84-62A3B7BFE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Non-modal S-parameter results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C3AB3BE-4346-8D40-A884-F221868937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639" y="2299855"/>
            <a:ext cx="5876811" cy="332473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2D337-2E3C-544C-A9CE-825FC305C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EAC7F0-F1AB-9144-8596-6A295DE9E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646" y="2194590"/>
            <a:ext cx="6161809" cy="35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218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95896-9D71-D04F-A946-0BE60DE2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Moving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2057-8E67-4D4A-A338-D97F3C9AB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thelas" panose="02000503000000020003" pitchFamily="2" charset="77"/>
              </a:rPr>
              <a:t>Expand concatenation algorithm to include:</a:t>
            </a:r>
          </a:p>
          <a:p>
            <a:r>
              <a:rPr lang="en-US" dirty="0">
                <a:latin typeface="Athelas" panose="02000503000000020003" pitchFamily="2" charset="77"/>
              </a:rPr>
              <a:t>Any number of modes </a:t>
            </a:r>
            <a:r>
              <a:rPr lang="en-US" sz="2000" dirty="0">
                <a:latin typeface="Athelas" panose="02000503000000020003" pitchFamily="2" charset="77"/>
                <a:sym typeface="Wingdings" pitchFamily="2" charset="2"/>
              </a:rPr>
              <a:t></a:t>
            </a:r>
            <a:r>
              <a:rPr lang="en-US" dirty="0">
                <a:latin typeface="Athelas" panose="02000503000000020003" pitchFamily="2" charset="77"/>
                <a:sym typeface="Wingdings" pitchFamily="2" charset="2"/>
              </a:rPr>
              <a:t> more accuracy</a:t>
            </a:r>
          </a:p>
          <a:p>
            <a:r>
              <a:rPr lang="en-US" dirty="0">
                <a:latin typeface="Athelas" panose="02000503000000020003" pitchFamily="2" charset="77"/>
                <a:sym typeface="Wingdings" pitchFamily="2" charset="2"/>
              </a:rPr>
              <a:t>3 port networks </a:t>
            </a:r>
            <a:r>
              <a:rPr lang="en-US" sz="2000" dirty="0">
                <a:latin typeface="Athelas" panose="02000503000000020003" pitchFamily="2" charset="77"/>
                <a:sym typeface="Wingdings" pitchFamily="2" charset="2"/>
              </a:rPr>
              <a:t> </a:t>
            </a:r>
            <a:r>
              <a:rPr lang="en-US" dirty="0">
                <a:latin typeface="Athelas" panose="02000503000000020003" pitchFamily="2" charset="77"/>
                <a:sym typeface="Wingdings" pitchFamily="2" charset="2"/>
              </a:rPr>
              <a:t>more versatility</a:t>
            </a:r>
          </a:p>
          <a:p>
            <a:endParaRPr lang="en-US" dirty="0">
              <a:latin typeface="Athelas" panose="02000503000000020003" pitchFamily="2" charset="77"/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latin typeface="Athelas" panose="02000503000000020003" pitchFamily="2" charset="77"/>
                <a:sym typeface="Wingdings" pitchFamily="2" charset="2"/>
              </a:rPr>
              <a:t>Apply to the 200 MHz cavities to reduce S-parameter calculation time</a:t>
            </a:r>
            <a:endParaRPr lang="en-US" dirty="0">
              <a:latin typeface="Athelas" panose="02000503000000020003" pitchFamily="2" charset="77"/>
            </a:endParaRPr>
          </a:p>
        </p:txBody>
      </p:sp>
      <p:pic>
        <p:nvPicPr>
          <p:cNvPr id="5" name="Picture 4" descr="A picture containing train, indoor, building&#10;&#10;Description automatically generated">
            <a:extLst>
              <a:ext uri="{FF2B5EF4-FFF2-40B4-BE49-F238E27FC236}">
                <a16:creationId xmlns:a16="http://schemas.microsoft.com/office/drawing/2014/main" id="{A51CE3FA-A42B-6041-A9F7-09F2131EC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419" y="859809"/>
            <a:ext cx="4265730" cy="2364877"/>
          </a:xfrm>
          <a:prstGeom prst="rect">
            <a:avLst/>
          </a:prstGeom>
        </p:spPr>
      </p:pic>
      <p:pic>
        <p:nvPicPr>
          <p:cNvPr id="7" name="Picture 6" descr="A picture containing object&#10;&#10;Description automatically generated">
            <a:extLst>
              <a:ext uri="{FF2B5EF4-FFF2-40B4-BE49-F238E27FC236}">
                <a16:creationId xmlns:a16="http://schemas.microsoft.com/office/drawing/2014/main" id="{BD5E054D-A94A-D545-98DF-0EBF3E623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30" y="5233580"/>
            <a:ext cx="11641540" cy="943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99B23C-8048-1546-8DB7-3513F6603F22}"/>
              </a:ext>
            </a:extLst>
          </p:cNvPr>
          <p:cNvSpPr txBox="1"/>
          <p:nvPr/>
        </p:nvSpPr>
        <p:spPr>
          <a:xfrm>
            <a:off x="8318724" y="6244358"/>
            <a:ext cx="24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(200 MHz cavity diagram, Patrick Kramer, 2019)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5FFF8-F13F-9C40-9D6E-5DAC2505E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6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80EDC-554E-224E-BD9F-299B06172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thelas" panose="02000503000000020003" pitchFamily="2" charset="77"/>
              </a:rPr>
              <a:t>Applying the Generalized S-matrix Concatenation method to the 200 MHz cavities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7CD9D-0C8C-3044-8E4D-F6A472727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Split 200 MHz cavity into repetitive segments</a:t>
            </a:r>
          </a:p>
          <a:p>
            <a:r>
              <a:rPr lang="en-US" dirty="0">
                <a:latin typeface="Athelas" panose="02000503000000020003" pitchFamily="2" charset="77"/>
              </a:rPr>
              <a:t>Simulate each segment type only once</a:t>
            </a:r>
          </a:p>
          <a:p>
            <a:r>
              <a:rPr lang="en-US" dirty="0">
                <a:latin typeface="Athelas" panose="02000503000000020003" pitchFamily="2" charset="77"/>
              </a:rPr>
              <a:t>Use concatenation method to get S-parameters of entire cavity</a:t>
            </a:r>
          </a:p>
          <a:p>
            <a:endParaRPr lang="en-US" dirty="0">
              <a:latin typeface="Athelas" panose="02000503000000020003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B7EAB7-B9F0-AD4E-A587-AB52C1AC8E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74" b="24"/>
          <a:stretch/>
        </p:blipFill>
        <p:spPr>
          <a:xfrm>
            <a:off x="1325715" y="3560799"/>
            <a:ext cx="1137265" cy="2853638"/>
          </a:xfrm>
          <a:prstGeom prst="rect">
            <a:avLst/>
          </a:prstGeom>
        </p:spPr>
      </p:pic>
      <p:pic>
        <p:nvPicPr>
          <p:cNvPr id="8" name="Picture 7" descr="A close up of a mans face&#10;&#10;Description automatically generated">
            <a:extLst>
              <a:ext uri="{FF2B5EF4-FFF2-40B4-BE49-F238E27FC236}">
                <a16:creationId xmlns:a16="http://schemas.microsoft.com/office/drawing/2014/main" id="{C1395212-AD04-114C-BCFA-0C947775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868" y="3725181"/>
            <a:ext cx="1137264" cy="2586719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53708233-C02C-EF4F-B313-8F4DC6E83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0020" y="3738177"/>
            <a:ext cx="911128" cy="25815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B1E859A-1451-F94F-98F7-FD6565052AA2}"/>
                  </a:ext>
                </a:extLst>
              </p14:cNvPr>
              <p14:cNvContentPartPr/>
              <p14:nvPr/>
            </p14:nvContentPartPr>
            <p14:xfrm>
              <a:off x="1242000" y="6326733"/>
              <a:ext cx="1240560" cy="13212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B1E859A-1451-F94F-98F7-FD6565052AA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06000" y="6290733"/>
                <a:ext cx="1312200" cy="20376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8D8E2FE-5BCE-5A40-AA01-C35EFD0C8256}"/>
              </a:ext>
            </a:extLst>
          </p:cNvPr>
          <p:cNvSpPr txBox="1"/>
          <p:nvPr/>
        </p:nvSpPr>
        <p:spPr>
          <a:xfrm>
            <a:off x="2529348" y="4736553"/>
            <a:ext cx="362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F4BEF-7854-E14F-B536-287C3C978273}"/>
              </a:ext>
            </a:extLst>
          </p:cNvPr>
          <p:cNvSpPr txBox="1"/>
          <p:nvPr/>
        </p:nvSpPr>
        <p:spPr>
          <a:xfrm>
            <a:off x="4095132" y="4736553"/>
            <a:ext cx="362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+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CCB97-7557-D044-925E-B69BD9CB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9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C77F7-0ADD-9842-A96A-667CB342F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Overview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3ABF5DD-39C1-AF41-A490-C14D75827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>
                <a:latin typeface="Athelas" panose="02000503000000020003" pitchFamily="2" charset="77"/>
              </a:rPr>
              <a:t>Goals:</a:t>
            </a:r>
          </a:p>
          <a:p>
            <a:r>
              <a:rPr lang="en-US" dirty="0">
                <a:latin typeface="Athelas" panose="02000503000000020003" pitchFamily="2" charset="77"/>
              </a:rPr>
              <a:t>To implement a more efficient method of calculating S-parameters</a:t>
            </a:r>
          </a:p>
          <a:p>
            <a:pPr marL="457200" lvl="1" indent="0">
              <a:buNone/>
            </a:pPr>
            <a:r>
              <a:rPr lang="en-US" dirty="0">
                <a:latin typeface="Athelas" panose="02000503000000020003" pitchFamily="2" charset="77"/>
              </a:rPr>
              <a:t>Current method is brute force simulation which is computationally expensive and time consuming</a:t>
            </a:r>
          </a:p>
          <a:p>
            <a:r>
              <a:rPr lang="en-US" dirty="0">
                <a:latin typeface="Athelas" panose="02000503000000020003" pitchFamily="2" charset="77"/>
              </a:rPr>
              <a:t> Use it on the 200 MHz cavities </a:t>
            </a:r>
          </a:p>
          <a:p>
            <a:pPr marL="457200" lvl="1" indent="0">
              <a:buNone/>
            </a:pPr>
            <a:r>
              <a:rPr lang="en-US" dirty="0">
                <a:latin typeface="Athelas" panose="02000503000000020003" pitchFamily="2" charset="77"/>
              </a:rPr>
              <a:t>Possibly to find an optimal arrangement for the HOM couplers</a:t>
            </a:r>
          </a:p>
          <a:p>
            <a:pPr marL="0" indent="0">
              <a:buNone/>
            </a:pPr>
            <a:r>
              <a:rPr lang="en-US" u="sng" dirty="0">
                <a:latin typeface="Athelas" panose="02000503000000020003" pitchFamily="2" charset="77"/>
              </a:rPr>
              <a:t>Method:</a:t>
            </a:r>
          </a:p>
          <a:p>
            <a:r>
              <a:rPr lang="en-US" dirty="0">
                <a:latin typeface="Athelas" panose="02000503000000020003" pitchFamily="2" charset="77"/>
              </a:rPr>
              <a:t>Generalized Scattering Matrix Concatenation facilitated through a Python program</a:t>
            </a: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C5CC81-F226-0C40-B6E7-7D6FEE4FD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z="1800" smtClean="0"/>
              <a:t>2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869476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51016A5-B01E-4841-8137-6247B338A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thelas" panose="02000503000000020003" pitchFamily="2" charset="77"/>
              </a:rPr>
              <a:t>Generalized S-matrix Concatenation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7548919-131B-7F45-A50B-37D2F7A43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964" y="1878962"/>
            <a:ext cx="4091332" cy="241945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A782A60-2C89-534D-BA11-C9909907A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705" y="1783228"/>
            <a:ext cx="4401378" cy="266096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326B33B-D574-F94E-A085-7CDB2B3A18D9}"/>
              </a:ext>
            </a:extLst>
          </p:cNvPr>
          <p:cNvSpPr txBox="1"/>
          <p:nvPr/>
        </p:nvSpPr>
        <p:spPr>
          <a:xfrm>
            <a:off x="5863404" y="2728989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+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0D3FA50-1DAE-E247-8C26-A6B4AD127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2068" y="4298421"/>
            <a:ext cx="2065076" cy="20568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C1FAE55-D025-8F4B-B549-652318F052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7063" y="4298421"/>
            <a:ext cx="1923066" cy="205180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DBD6A89-6DA9-594F-84F5-E44D55BD0A9B}"/>
              </a:ext>
            </a:extLst>
          </p:cNvPr>
          <p:cNvSpPr txBox="1"/>
          <p:nvPr/>
        </p:nvSpPr>
        <p:spPr>
          <a:xfrm>
            <a:off x="4676506" y="4970382"/>
            <a:ext cx="591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3597ED3-0FED-7847-8AC6-F389AD144766}"/>
              </a:ext>
            </a:extLst>
          </p:cNvPr>
          <p:cNvCxnSpPr/>
          <p:nvPr/>
        </p:nvCxnSpPr>
        <p:spPr>
          <a:xfrm>
            <a:off x="7535917" y="5324325"/>
            <a:ext cx="95644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ouble Bracket 39">
            <a:extLst>
              <a:ext uri="{FF2B5EF4-FFF2-40B4-BE49-F238E27FC236}">
                <a16:creationId xmlns:a16="http://schemas.microsoft.com/office/drawing/2014/main" id="{7FB06552-4C7C-FA4D-940A-7C69FCD95250}"/>
              </a:ext>
            </a:extLst>
          </p:cNvPr>
          <p:cNvSpPr/>
          <p:nvPr/>
        </p:nvSpPr>
        <p:spPr>
          <a:xfrm>
            <a:off x="8933793" y="4444192"/>
            <a:ext cx="1818290" cy="1767422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A0E556-560F-FA4D-8812-EA0646C57AAE}"/>
              </a:ext>
            </a:extLst>
          </p:cNvPr>
          <p:cNvSpPr txBox="1"/>
          <p:nvPr/>
        </p:nvSpPr>
        <p:spPr>
          <a:xfrm>
            <a:off x="9175433" y="4655658"/>
            <a:ext cx="772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</a:t>
            </a:r>
            <a:r>
              <a:rPr lang="en-US" sz="2800" baseline="-25000" dirty="0"/>
              <a:t>AA</a:t>
            </a:r>
            <a:endParaRPr lang="en-US" sz="28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4F57FF3-116F-4C47-8897-DB05BE42D900}"/>
              </a:ext>
            </a:extLst>
          </p:cNvPr>
          <p:cNvSpPr txBox="1"/>
          <p:nvPr/>
        </p:nvSpPr>
        <p:spPr>
          <a:xfrm>
            <a:off x="9175434" y="5452241"/>
            <a:ext cx="782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</a:t>
            </a:r>
            <a:r>
              <a:rPr lang="en-US" sz="2800" baseline="-25000" dirty="0"/>
              <a:t>BA</a:t>
            </a:r>
            <a:endParaRPr lang="en-US" sz="28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EE2023-0560-7B43-B56D-B8EDFC798589}"/>
              </a:ext>
            </a:extLst>
          </p:cNvPr>
          <p:cNvSpPr txBox="1"/>
          <p:nvPr/>
        </p:nvSpPr>
        <p:spPr>
          <a:xfrm>
            <a:off x="9947944" y="4655658"/>
            <a:ext cx="782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</a:t>
            </a:r>
            <a:r>
              <a:rPr lang="en-US" sz="2800" baseline="-25000" dirty="0"/>
              <a:t>AB</a:t>
            </a:r>
            <a:endParaRPr lang="en-US" sz="28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CA8969-2E00-A448-A140-FAE2AE10DC00}"/>
              </a:ext>
            </a:extLst>
          </p:cNvPr>
          <p:cNvSpPr txBox="1"/>
          <p:nvPr/>
        </p:nvSpPr>
        <p:spPr>
          <a:xfrm>
            <a:off x="9948041" y="5452241"/>
            <a:ext cx="804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</a:t>
            </a:r>
            <a:r>
              <a:rPr lang="en-US" sz="2800" baseline="-25000" dirty="0"/>
              <a:t>BB</a:t>
            </a:r>
            <a:endParaRPr lang="en-US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40DB080F-942A-5C48-9DD0-C6CE2A56C5C2}"/>
                  </a:ext>
                </a:extLst>
              </p14:cNvPr>
              <p14:cNvContentPartPr/>
              <p14:nvPr/>
            </p14:nvContentPartPr>
            <p14:xfrm>
              <a:off x="9716207" y="5287705"/>
              <a:ext cx="165960" cy="2286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40DB080F-942A-5C48-9DD0-C6CE2A56C5C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680490" y="5251705"/>
                <a:ext cx="237756" cy="3002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1E1AC0-CC2B-934C-980C-19C0E4BFB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z="1800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03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80CB6-D10B-3F41-BBC7-0CA1F712C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thelas" panose="02000503000000020003" pitchFamily="2" charset="77"/>
              </a:rPr>
              <a:t>Multi-modal S-parameters --&gt; block matrices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38E32BA-D67E-9048-868E-649E9278A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47" y="1690688"/>
            <a:ext cx="4119824" cy="2257255"/>
          </a:xfrm>
          <a:prstGeom prst="rect">
            <a:avLst/>
          </a:prstGeom>
        </p:spPr>
      </p:pic>
      <p:pic>
        <p:nvPicPr>
          <p:cNvPr id="13" name="Picture 1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C229D08E-9D6A-8040-9249-DF7B25B85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884" y="1690688"/>
            <a:ext cx="4300694" cy="2336928"/>
          </a:xfrm>
          <a:prstGeom prst="rect">
            <a:avLst/>
          </a:prstGeom>
        </p:spPr>
      </p:pic>
      <p:sp>
        <p:nvSpPr>
          <p:cNvPr id="14" name="Double Bracket 13">
            <a:extLst>
              <a:ext uri="{FF2B5EF4-FFF2-40B4-BE49-F238E27FC236}">
                <a16:creationId xmlns:a16="http://schemas.microsoft.com/office/drawing/2014/main" id="{C7F8D0D8-4EBC-204A-A45E-AF2CD21AA3E7}"/>
              </a:ext>
            </a:extLst>
          </p:cNvPr>
          <p:cNvSpPr/>
          <p:nvPr/>
        </p:nvSpPr>
        <p:spPr>
          <a:xfrm>
            <a:off x="838200" y="1617785"/>
            <a:ext cx="10948516" cy="45720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9099B3-FA7C-6745-A442-044344B715A1}"/>
              </a:ext>
            </a:extLst>
          </p:cNvPr>
          <p:cNvSpPr txBox="1"/>
          <p:nvPr/>
        </p:nvSpPr>
        <p:spPr>
          <a:xfrm>
            <a:off x="2309941" y="4020846"/>
            <a:ext cx="1741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</a:t>
            </a:r>
            <a:r>
              <a:rPr lang="en-US" sz="3200" baseline="-25000" dirty="0"/>
              <a:t>21</a:t>
            </a:r>
            <a:r>
              <a:rPr lang="en-US" sz="3200" dirty="0"/>
              <a:t>= 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E4465F-01CF-BF4E-B2A6-81BB3EF14EBA}"/>
              </a:ext>
            </a:extLst>
          </p:cNvPr>
          <p:cNvSpPr txBox="1"/>
          <p:nvPr/>
        </p:nvSpPr>
        <p:spPr>
          <a:xfrm>
            <a:off x="7302867" y="3994671"/>
            <a:ext cx="1893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</a:t>
            </a:r>
            <a:r>
              <a:rPr lang="en-US" sz="3200" baseline="-25000" dirty="0"/>
              <a:t>22</a:t>
            </a:r>
            <a:r>
              <a:rPr lang="en-US" sz="3200" dirty="0"/>
              <a:t>= 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0A3141-DEC3-8E4E-9201-4CD2C8A6600C}"/>
              </a:ext>
            </a:extLst>
          </p:cNvPr>
          <p:cNvSpPr txBox="1"/>
          <p:nvPr/>
        </p:nvSpPr>
        <p:spPr>
          <a:xfrm rot="5400000">
            <a:off x="2243294" y="5548368"/>
            <a:ext cx="1408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. . 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9CB22E-040B-E34D-8574-61220AFD2E98}"/>
              </a:ext>
            </a:extLst>
          </p:cNvPr>
          <p:cNvSpPr txBox="1"/>
          <p:nvPr/>
        </p:nvSpPr>
        <p:spPr>
          <a:xfrm>
            <a:off x="10290768" y="2496149"/>
            <a:ext cx="1408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. . 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D90977-65CC-1841-87BB-FAA329048023}"/>
              </a:ext>
            </a:extLst>
          </p:cNvPr>
          <p:cNvSpPr txBox="1"/>
          <p:nvPr/>
        </p:nvSpPr>
        <p:spPr>
          <a:xfrm rot="1942990">
            <a:off x="9260394" y="5048181"/>
            <a:ext cx="1408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. . 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2B98D6-C53C-9442-BEBD-4563EBEE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z="1800" smtClean="0"/>
              <a:t>4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64194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2904-37D6-8F43-B871-A5193B986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thelas" panose="02000503000000020003" pitchFamily="2" charset="77"/>
              </a:rPr>
              <a:t>Generalized S-matrix Concatenation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40009-B589-8F43-BF74-BA0275527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thelas" panose="02000503000000020003" pitchFamily="2" charset="77"/>
              </a:rPr>
              <a:t>Take 2 S-matrices, combine them for a single S-matrix that represents the entire network</a:t>
            </a: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  <a:p>
            <a:pPr marL="0" indent="0">
              <a:buNone/>
            </a:pPr>
            <a:r>
              <a:rPr lang="en-US" dirty="0">
                <a:latin typeface="Athelas" panose="02000503000000020003" pitchFamily="2" charset="77"/>
              </a:rPr>
              <a:t>There is an S-matrix for each frequency, so this must be done for each frequency.</a:t>
            </a: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549734D8-970A-4146-B353-7B5E5780E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760" y="3927934"/>
            <a:ext cx="5085080" cy="256494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29DC4-779C-5E41-90D4-95AEA038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z="1800" smtClean="0"/>
              <a:t>5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9281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F3FCE-BF37-2347-8132-0B9F1F15E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97086-672D-564E-B404-0494683EC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thelas" panose="02000503000000020003" pitchFamily="2" charset="77"/>
              </a:rPr>
              <a:t>CST uses a process called meshing to model 3 dimensional physical objects, or 2 dimensional surfaces</a:t>
            </a: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  <a:p>
            <a:pPr marL="0" indent="0">
              <a:buNone/>
            </a:pPr>
            <a:r>
              <a:rPr lang="en-US" u="sng" dirty="0">
                <a:latin typeface="Athelas" panose="02000503000000020003" pitchFamily="2" charset="77"/>
              </a:rPr>
              <a:t>Types of meshing</a:t>
            </a:r>
            <a:r>
              <a:rPr lang="en-US" dirty="0">
                <a:latin typeface="Athelas" panose="02000503000000020003" pitchFamily="2" charset="77"/>
              </a:rPr>
              <a:t>:</a:t>
            </a:r>
          </a:p>
          <a:p>
            <a:r>
              <a:rPr lang="en-US" dirty="0">
                <a:latin typeface="Athelas" panose="02000503000000020003" pitchFamily="2" charset="77"/>
              </a:rPr>
              <a:t>Hexahedral</a:t>
            </a:r>
          </a:p>
          <a:p>
            <a:r>
              <a:rPr lang="en-US" dirty="0">
                <a:latin typeface="Athelas" panose="02000503000000020003" pitchFamily="2" charset="77"/>
              </a:rPr>
              <a:t>Tetrahedral</a:t>
            </a:r>
          </a:p>
          <a:p>
            <a:r>
              <a:rPr lang="en-US" dirty="0">
                <a:latin typeface="Athelas" panose="02000503000000020003" pitchFamily="2" charset="77"/>
              </a:rPr>
              <a:t>Hybrid Triangular</a:t>
            </a:r>
          </a:p>
          <a:p>
            <a:r>
              <a:rPr lang="en-US" dirty="0">
                <a:latin typeface="Athelas" panose="02000503000000020003" pitchFamily="2" charset="77"/>
              </a:rPr>
              <a:t>Quadrilateral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1C5C8-7A75-294F-9F4E-DBE18EC8E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6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185D6E-D136-E34C-8239-A1B90D5044AE}"/>
              </a:ext>
            </a:extLst>
          </p:cNvPr>
          <p:cNvCxnSpPr/>
          <p:nvPr/>
        </p:nvCxnSpPr>
        <p:spPr>
          <a:xfrm>
            <a:off x="3402419" y="3891516"/>
            <a:ext cx="435934" cy="2977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1EE5B2D-7448-F249-9960-338F7CD37A3F}"/>
              </a:ext>
            </a:extLst>
          </p:cNvPr>
          <p:cNvCxnSpPr>
            <a:cxnSpLocks/>
          </p:cNvCxnSpPr>
          <p:nvPr/>
        </p:nvCxnSpPr>
        <p:spPr>
          <a:xfrm flipV="1">
            <a:off x="3519377" y="4189228"/>
            <a:ext cx="318976" cy="3249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D79DFF-704D-0F4C-93BD-9A5FCDFF70D8}"/>
              </a:ext>
            </a:extLst>
          </p:cNvPr>
          <p:cNvCxnSpPr>
            <a:cxnSpLocks/>
          </p:cNvCxnSpPr>
          <p:nvPr/>
        </p:nvCxnSpPr>
        <p:spPr>
          <a:xfrm flipV="1">
            <a:off x="4143153" y="5335496"/>
            <a:ext cx="435934" cy="27139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1FA7B9C-DCEB-9742-A19A-8E502754EF20}"/>
              </a:ext>
            </a:extLst>
          </p:cNvPr>
          <p:cNvCxnSpPr/>
          <p:nvPr/>
        </p:nvCxnSpPr>
        <p:spPr>
          <a:xfrm>
            <a:off x="4143153" y="5037783"/>
            <a:ext cx="435934" cy="2977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BCA9E97-6590-4A4A-A0E7-A654F71A39DB}"/>
              </a:ext>
            </a:extLst>
          </p:cNvPr>
          <p:cNvSpPr txBox="1"/>
          <p:nvPr/>
        </p:nvSpPr>
        <p:spPr>
          <a:xfrm>
            <a:off x="4143153" y="4001294"/>
            <a:ext cx="182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meshes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AD90CD-EEE0-924D-8F32-7F7FAD029FB0}"/>
              </a:ext>
            </a:extLst>
          </p:cNvPr>
          <p:cNvSpPr txBox="1"/>
          <p:nvPr/>
        </p:nvSpPr>
        <p:spPr>
          <a:xfrm>
            <a:off x="4859079" y="515082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meshes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0C7B2E-6C9D-9F48-8BEB-4454A98AE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782" y="2881466"/>
            <a:ext cx="740734" cy="905342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8AB0648C-0C47-D84B-8D1B-18F026AF06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4484" y="2856706"/>
            <a:ext cx="882650" cy="939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F967D40-A38B-8447-A489-EF678606C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6915" y="3004859"/>
            <a:ext cx="4359171" cy="299190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DB4FFDC-07B1-FF44-873D-FF2BE93D0DDC}"/>
              </a:ext>
            </a:extLst>
          </p:cNvPr>
          <p:cNvSpPr txBox="1"/>
          <p:nvPr/>
        </p:nvSpPr>
        <p:spPr>
          <a:xfrm>
            <a:off x="3629891" y="6176963"/>
            <a:ext cx="432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Finite integration technique</a:t>
            </a:r>
          </a:p>
        </p:txBody>
      </p:sp>
    </p:spTree>
    <p:extLst>
      <p:ext uri="{BB962C8B-B14F-4D97-AF65-F5344CB8AC3E}">
        <p14:creationId xmlns:p14="http://schemas.microsoft.com/office/powerpoint/2010/main" val="3290922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31DF6-84C0-EF40-A39D-62E5AD4E3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To start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783AC-1162-9F4C-A647-672CDBCCD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Test theory and begin building a concatenation algorithm</a:t>
            </a:r>
          </a:p>
          <a:p>
            <a:r>
              <a:rPr lang="en-US" dirty="0">
                <a:latin typeface="Athelas" panose="02000503000000020003" pitchFamily="2" charset="77"/>
              </a:rPr>
              <a:t>First try to replicate a full waveguide’s S-parameters with two concatenated halves</a:t>
            </a: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  <a:p>
            <a:pPr marL="0" indent="0">
              <a:buNone/>
            </a:pPr>
            <a:endParaRPr lang="en-US" dirty="0">
              <a:latin typeface="Athelas" panose="02000503000000020003" pitchFamily="2" charset="77"/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4B2ACAB-94BA-B641-A568-9DD001BA17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89" t="22315" r="1457" b="26268"/>
          <a:stretch/>
        </p:blipFill>
        <p:spPr>
          <a:xfrm>
            <a:off x="838200" y="3850398"/>
            <a:ext cx="5134146" cy="2018140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D6CA555E-1521-B741-B079-DF5A04EF8E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289" t="22974" r="26547" b="24748"/>
          <a:stretch/>
        </p:blipFill>
        <p:spPr>
          <a:xfrm>
            <a:off x="7506270" y="3850398"/>
            <a:ext cx="2852382" cy="20188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28C81-4347-794C-AC2A-F1676B2FE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z="1800" smtClean="0"/>
              <a:t>7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2055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21112117-70F5-7E4F-8314-6C44D85B03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33062" y="558078"/>
            <a:ext cx="3858353" cy="2411471"/>
          </a:xfr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5426078B-5806-AC4D-9EAE-4272209DB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39" y="3626704"/>
            <a:ext cx="4593475" cy="28709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CF10C3-9BF0-454D-B007-CDFD7B3E3840}"/>
              </a:ext>
            </a:extLst>
          </p:cNvPr>
          <p:cNvSpPr txBox="1"/>
          <p:nvPr/>
        </p:nvSpPr>
        <p:spPr>
          <a:xfrm>
            <a:off x="1692323" y="47346"/>
            <a:ext cx="540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thelas" panose="02000503000000020003" pitchFamily="2" charset="77"/>
              </a:rPr>
              <a:t>Considering only 2 possible modes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5BB4C28E-77AD-B449-8992-CBFE9481C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339" y="468512"/>
            <a:ext cx="5029062" cy="2870921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D9CBD3B5-981F-414A-A32E-36101C7B89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339433"/>
            <a:ext cx="5504597" cy="31581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B34427-F917-D946-96B3-5C1950B3A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48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1109F-B919-C645-A34B-1B5B74422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thelas" panose="02000503000000020003" pitchFamily="2" charset="77"/>
              </a:rPr>
              <a:t>Results of Concatenated Symmetric Half Waveguide Algorithm</a:t>
            </a:r>
          </a:p>
        </p:txBody>
      </p:sp>
      <p:pic>
        <p:nvPicPr>
          <p:cNvPr id="9" name="Content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BEFDC1AB-2607-1D40-9D40-FF1F20F52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692" y="2965579"/>
            <a:ext cx="5532556" cy="3153445"/>
          </a:xfr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28B6C4-FC23-6741-ABAD-C07E59BCD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986" y="2965579"/>
            <a:ext cx="5496322" cy="31534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F8148C-8C77-3646-B449-3C77C1A68882}"/>
              </a:ext>
            </a:extLst>
          </p:cNvPr>
          <p:cNvSpPr txBox="1"/>
          <p:nvPr/>
        </p:nvSpPr>
        <p:spPr>
          <a:xfrm>
            <a:off x="2220340" y="1877897"/>
            <a:ext cx="8639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Modal S-parameters of the Concatenated Symmetric Half Waveguide compared to the Full Waveguide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5B54F-4AA6-B243-B152-7CB535CA1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A743-CADF-494B-9445-374B09DCA7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95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308</Words>
  <Application>Microsoft Macintosh PowerPoint</Application>
  <PresentationFormat>Widescreen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Athelas</vt:lpstr>
      <vt:lpstr>Calibri</vt:lpstr>
      <vt:lpstr>Times New Roman</vt:lpstr>
      <vt:lpstr>Office Theme</vt:lpstr>
      <vt:lpstr>Applying the Generalized Scattering Matrix Concatenation Method to the SPS 200 MHz Cavities</vt:lpstr>
      <vt:lpstr>Overview</vt:lpstr>
      <vt:lpstr>Generalized S-matrix Concatenation </vt:lpstr>
      <vt:lpstr>Multi-modal S-parameters --&gt; block matrices</vt:lpstr>
      <vt:lpstr>Generalized S-matrix Concatenation</vt:lpstr>
      <vt:lpstr>Meshing</vt:lpstr>
      <vt:lpstr>To start</vt:lpstr>
      <vt:lpstr>PowerPoint Presentation</vt:lpstr>
      <vt:lpstr>Results of Concatenated Symmetric Half Waveguide Algorithm</vt:lpstr>
      <vt:lpstr>Non-modal S-parameter results</vt:lpstr>
      <vt:lpstr>Moving Forward</vt:lpstr>
      <vt:lpstr>Applying the Generalized S-matrix Concatenation method to the 200 MHz cavities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Applying the Generalized Scattering Matrix Concatenation Method to the SPS 200 MHz Cavities</dc:title>
  <dc:creator>Angus, Alex</dc:creator>
  <cp:lastModifiedBy>Angus, Alex</cp:lastModifiedBy>
  <cp:revision>6</cp:revision>
  <dcterms:created xsi:type="dcterms:W3CDTF">2019-04-15T12:58:57Z</dcterms:created>
  <dcterms:modified xsi:type="dcterms:W3CDTF">2019-04-15T13:50:45Z</dcterms:modified>
</cp:coreProperties>
</file>