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
  </p:notesMasterIdLst>
  <p:handoutMasterIdLst>
    <p:handoutMasterId r:id="rId11"/>
  </p:handoutMasterIdLst>
  <p:sldIdLst>
    <p:sldId id="412" r:id="rId2"/>
    <p:sldId id="413" r:id="rId3"/>
    <p:sldId id="414" r:id="rId4"/>
    <p:sldId id="415" r:id="rId5"/>
    <p:sldId id="416" r:id="rId6"/>
    <p:sldId id="420" r:id="rId7"/>
    <p:sldId id="408" r:id="rId8"/>
    <p:sldId id="42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BE11D"/>
    <a:srgbClr val="F2FCC2"/>
    <a:srgbClr val="0055A0"/>
    <a:srgbClr val="0C377B"/>
    <a:srgbClr val="104282"/>
    <a:srgbClr val="0B38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06" autoAdjust="0"/>
    <p:restoredTop sz="88842" autoAdjust="0"/>
  </p:normalViewPr>
  <p:slideViewPr>
    <p:cSldViewPr snapToGrid="0" snapToObjects="1">
      <p:cViewPr varScale="1">
        <p:scale>
          <a:sx n="75" d="100"/>
          <a:sy n="75" d="100"/>
        </p:scale>
        <p:origin x="1555"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64" d="100"/>
          <a:sy n="64" d="100"/>
        </p:scale>
        <p:origin x="3115"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CB87682-FEC4-402D-B245-5CA5E54E1F45}" type="datetimeFigureOut">
              <a:rPr lang="en-GB" smtClean="0"/>
              <a:t>13/06/2019</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7413C0C-09DF-480C-A61A-ADC6EBB55008}" type="slidenum">
              <a:rPr lang="en-GB" smtClean="0"/>
              <a:t>‹#›</a:t>
            </a:fld>
            <a:endParaRPr lang="en-GB"/>
          </a:p>
        </p:txBody>
      </p:sp>
    </p:spTree>
    <p:extLst>
      <p:ext uri="{BB962C8B-B14F-4D97-AF65-F5344CB8AC3E}">
        <p14:creationId xmlns:p14="http://schemas.microsoft.com/office/powerpoint/2010/main" val="1092747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A1C120-BED1-5147-8C62-3F95C6B47854}" type="datetimeFigureOut">
              <a:rPr lang="en-US" smtClean="0"/>
              <a:t>6/13/2019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A3B090-6A4E-1F41-911F-00822375D8BF}" type="slidenum">
              <a:rPr lang="en-US" smtClean="0"/>
              <a:t>‹#›</a:t>
            </a:fld>
            <a:endParaRPr lang="en-US"/>
          </a:p>
        </p:txBody>
      </p:sp>
    </p:spTree>
    <p:extLst>
      <p:ext uri="{BB962C8B-B14F-4D97-AF65-F5344CB8AC3E}">
        <p14:creationId xmlns:p14="http://schemas.microsoft.com/office/powerpoint/2010/main" val="423337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46393C6-C3B8-441B-920B-9BC96B4F5824}" type="datetime3">
              <a:rPr lang="en-US" smtClean="0"/>
              <a:t>13 June 2019</a:t>
            </a:fld>
            <a:endParaRPr lang="en-US" dirty="0"/>
          </a:p>
        </p:txBody>
      </p:sp>
      <p:sp>
        <p:nvSpPr>
          <p:cNvPr id="4" name="Footer Placeholder 3"/>
          <p:cNvSpPr>
            <a:spLocks noGrp="1"/>
          </p:cNvSpPr>
          <p:nvPr>
            <p:ph type="ftr" sz="quarter" idx="11"/>
          </p:nvPr>
        </p:nvSpPr>
        <p:spPr/>
        <p:txBody>
          <a:bodyPr/>
          <a:lstStyle/>
          <a:p>
            <a:r>
              <a:rPr lang="en-US" smtClean="0"/>
              <a:t>Michael Moll</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570182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98E449-F3E9-4DD2-9B46-20F1D56DCA3A}" type="datetime3">
              <a:rPr lang="en-US" smtClean="0"/>
              <a:t>13 June 2019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Michael Moll</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D7D705-349D-45DE-BD3C-7899FB59BD7B}" type="datetime3">
              <a:rPr lang="en-US" smtClean="0"/>
              <a:t>13 June 2019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Michael Moll</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74F545C-5047-4ABE-978C-D0D317F022B6}" type="datetime3">
              <a:rPr lang="en-US" smtClean="0"/>
              <a:t>13 June 2019</a:t>
            </a:fld>
            <a:endParaRPr lang="en-US" dirty="0"/>
          </a:p>
        </p:txBody>
      </p:sp>
      <p:sp>
        <p:nvSpPr>
          <p:cNvPr id="4" name="Footer Placeholder 3"/>
          <p:cNvSpPr>
            <a:spLocks noGrp="1"/>
          </p:cNvSpPr>
          <p:nvPr>
            <p:ph type="ftr" sz="quarter" idx="11"/>
          </p:nvPr>
        </p:nvSpPr>
        <p:spPr/>
        <p:txBody>
          <a:bodyPr/>
          <a:lstStyle/>
          <a:p>
            <a:r>
              <a:rPr lang="en-US" smtClean="0"/>
              <a:t>Michael Moll</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919174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09B67-E380-4624-8E79-C773FAE63F1C}" type="datetime3">
              <a:rPr lang="en-US" smtClean="0"/>
              <a:t>13 June 2019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Michael Moll</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dirty="0"/>
              <a:t>Click to </a:t>
            </a:r>
            <a:r>
              <a:rPr kumimoji="0" lang="fr-CH" dirty="0" err="1"/>
              <a:t>edit</a:t>
            </a:r>
            <a:r>
              <a:rPr kumimoji="0" lang="fr-CH" dirty="0"/>
              <a:t> Master </a:t>
            </a:r>
            <a:r>
              <a:rPr kumimoji="0" lang="fr-CH" dirty="0" err="1"/>
              <a:t>text</a:t>
            </a:r>
            <a:r>
              <a:rPr kumimoji="0" lang="fr-CH" dirty="0"/>
              <a: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208AC4D-4866-4931-A5E9-AD19DE931B3B}" type="datetime3">
              <a:rPr lang="en-US" smtClean="0"/>
              <a:t>13 June 2019</a:t>
            </a:fld>
            <a:endParaRPr lang="en-US" dirty="0"/>
          </a:p>
        </p:txBody>
      </p:sp>
      <p:sp>
        <p:nvSpPr>
          <p:cNvPr id="4" name="Footer Placeholder 3"/>
          <p:cNvSpPr>
            <a:spLocks noGrp="1"/>
          </p:cNvSpPr>
          <p:nvPr>
            <p:ph type="ftr" sz="quarter" idx="11"/>
          </p:nvPr>
        </p:nvSpPr>
        <p:spPr/>
        <p:txBody>
          <a:bodyPr/>
          <a:lstStyle/>
          <a:p>
            <a:r>
              <a:rPr lang="en-US" smtClean="0"/>
              <a:t>Michael Moll</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217740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F3097-20B7-47E3-AE68-8DD365A554A8}" type="datetime3">
              <a:rPr lang="en-US" smtClean="0"/>
              <a:t>13 June 2019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Michael Moll</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A7EFA9-0B4C-41DD-BA63-314EF37E78E1}" type="datetime3">
              <a:rPr lang="en-US" smtClean="0"/>
              <a:t>13 June 2019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Michael Moll</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0CEE6A-5F64-41CE-A0BA-7EDA52FF17AF}" type="datetime3">
              <a:rPr lang="en-US" smtClean="0"/>
              <a:t>13 June 2019</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Michael Moll</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5F9BD-3DF1-4F6F-B5FB-7A5E6DC9DCCD}" type="datetime3">
              <a:rPr lang="en-US" smtClean="0"/>
              <a:t>13 June 2019</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Michael Moll</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90177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128346" y="6440214"/>
            <a:ext cx="1939157" cy="287288"/>
          </a:xfrm>
          <a:prstGeom prst="rect">
            <a:avLst/>
          </a:prstGeom>
        </p:spPr>
        <p:txBody>
          <a:bodyPr vert="horz" lIns="91440" tIns="45720" rIns="91440" bIns="45720" rtlCol="0" anchor="ctr"/>
          <a:lstStyle>
            <a:lvl1pPr algn="l">
              <a:defRPr sz="1200">
                <a:solidFill>
                  <a:schemeClr val="accent4"/>
                </a:solidFill>
              </a:defRPr>
            </a:lvl1pPr>
          </a:lstStyle>
          <a:p>
            <a:fld id="{2D840674-F505-4C84-B40E-3A2285C0E8C1}" type="datetime3">
              <a:rPr lang="en-US" smtClean="0"/>
              <a:t>13 June 2019</a:t>
            </a:fld>
            <a:endParaRPr lang="en-US" dirty="0"/>
          </a:p>
        </p:txBody>
      </p:sp>
      <p:sp>
        <p:nvSpPr>
          <p:cNvPr id="3" name="Footer Placeholder 2"/>
          <p:cNvSpPr>
            <a:spLocks noGrp="1"/>
          </p:cNvSpPr>
          <p:nvPr>
            <p:ph type="ftr" sz="quarter" idx="3"/>
          </p:nvPr>
        </p:nvSpPr>
        <p:spPr>
          <a:xfrm>
            <a:off x="4193628" y="6440214"/>
            <a:ext cx="3884728" cy="281261"/>
          </a:xfrm>
          <a:prstGeom prst="rect">
            <a:avLst/>
          </a:prstGeom>
        </p:spPr>
        <p:txBody>
          <a:bodyPr vert="horz" lIns="91440" tIns="45720" rIns="91440" bIns="45720" rtlCol="0" anchor="ctr"/>
          <a:lstStyle>
            <a:lvl1pPr algn="ctr">
              <a:defRPr sz="1200">
                <a:solidFill>
                  <a:schemeClr val="accent4"/>
                </a:solidFill>
              </a:defRPr>
            </a:lvl1pPr>
          </a:lstStyle>
          <a:p>
            <a:r>
              <a:rPr lang="en-US" smtClean="0"/>
              <a:t>Michael Moll</a:t>
            </a:r>
            <a:endParaRPr lang="en-US" dirty="0"/>
          </a:p>
        </p:txBody>
      </p:sp>
      <p:sp>
        <p:nvSpPr>
          <p:cNvPr id="4" name="Slide Number Placeholder 3"/>
          <p:cNvSpPr>
            <a:spLocks noGrp="1"/>
          </p:cNvSpPr>
          <p:nvPr>
            <p:ph type="sldNum" sz="quarter" idx="4"/>
          </p:nvPr>
        </p:nvSpPr>
        <p:spPr>
          <a:xfrm>
            <a:off x="8185376" y="6440214"/>
            <a:ext cx="501424" cy="281261"/>
          </a:xfrm>
          <a:prstGeom prst="rect">
            <a:avLst/>
          </a:prstGeom>
        </p:spPr>
        <p:txBody>
          <a:bodyPr vert="horz" lIns="91440" tIns="45720" rIns="91440" bIns="45720" rtlCol="0" anchor="ctr"/>
          <a:lstStyle>
            <a:lvl1pPr algn="r">
              <a:defRPr sz="1200">
                <a:solidFill>
                  <a:schemeClr val="accent4"/>
                </a:solidFill>
              </a:defRPr>
            </a:lvl1pPr>
          </a:lstStyle>
          <a:p>
            <a:fld id="{17918391-D411-FE40-AAD7-861AE5233E0E}" type="slidenum">
              <a:rPr lang="en-US" smtClean="0"/>
              <a:pPr/>
              <a:t>‹#›</a:t>
            </a:fld>
            <a:endParaRPr lang="en-US" dirty="0"/>
          </a:p>
        </p:txBody>
      </p:sp>
      <p:pic>
        <p:nvPicPr>
          <p:cNvPr id="7" name="Picture 6"/>
          <p:cNvPicPr>
            <a:picLocks noChangeAspect="1"/>
          </p:cNvPicPr>
          <p:nvPr userDrawn="1"/>
        </p:nvPicPr>
        <p:blipFill>
          <a:blip r:embed="rId13" cstate="email">
            <a:extLst>
              <a:ext uri="{28A0092B-C50C-407E-A947-70E740481C1C}">
                <a14:useLocalDpi xmlns:a14="http://schemas.microsoft.com/office/drawing/2010/main" val="0"/>
              </a:ext>
            </a:extLst>
          </a:blip>
          <a:stretch>
            <a:fillRect/>
          </a:stretch>
        </p:blipFill>
        <p:spPr>
          <a:xfrm>
            <a:off x="7393534" y="233492"/>
            <a:ext cx="1583683" cy="953744"/>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1" r:id="rId3"/>
    <p:sldLayoutId id="2147483682" r:id="rId4"/>
    <p:sldLayoutId id="2147483680" r:id="rId5"/>
    <p:sldLayoutId id="2147483679" r:id="rId6"/>
    <p:sldLayoutId id="2147483664" r:id="rId7"/>
    <p:sldLayoutId id="2147483665" r:id="rId8"/>
    <p:sldLayoutId id="2147483667" r:id="rId9"/>
    <p:sldLayoutId id="2147483668" r:id="rId10"/>
    <p:sldLayoutId id="2147483669" r:id="rId11"/>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268288" indent="-231775" algn="l" rtl="0" eaLnBrk="1" latinLnBrk="0" hangingPunct="1">
        <a:spcBef>
          <a:spcPct val="20000"/>
        </a:spcBef>
        <a:buClr>
          <a:schemeClr val="tx1"/>
        </a:buClr>
        <a:buSzPct val="80000"/>
        <a:buFont typeface="Arial"/>
        <a:buChar char="•"/>
        <a:defRPr kumimoji="0" sz="2800" kern="1200">
          <a:solidFill>
            <a:schemeClr val="tx1"/>
          </a:solidFill>
          <a:latin typeface="+mn-lt"/>
          <a:ea typeface="+mn-ea"/>
          <a:cs typeface="+mn-cs"/>
        </a:defRPr>
      </a:lvl1pPr>
      <a:lvl2pPr marL="717550" indent="-269875" algn="l" rtl="0" eaLnBrk="1" latinLnBrk="0" hangingPunct="1">
        <a:spcBef>
          <a:spcPct val="20000"/>
        </a:spcBef>
        <a:buClrTx/>
        <a:buSzPct val="90000"/>
        <a:buFont typeface="Arial" panose="020B0604020202020204" pitchFamily="34" charset="0"/>
        <a:buChar char="•"/>
        <a:defRPr kumimoji="0" sz="2400" kern="1200">
          <a:solidFill>
            <a:srgbClr val="000000"/>
          </a:solidFill>
          <a:latin typeface="+mn-lt"/>
          <a:ea typeface="+mn-ea"/>
          <a:cs typeface="+mn-cs"/>
        </a:defRPr>
      </a:lvl2pPr>
      <a:lvl3pPr marL="985838" indent="-182563"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4300" indent="-217488"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49413" indent="-214313"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3995"/>
            <a:ext cx="6878320" cy="1300668"/>
          </a:xfrm>
        </p:spPr>
        <p:txBody>
          <a:bodyPr>
            <a:normAutofit fontScale="90000"/>
          </a:bodyPr>
          <a:lstStyle/>
          <a:p>
            <a:pPr algn="ctr"/>
            <a:r>
              <a:rPr lang="en-GB" dirty="0" smtClean="0"/>
              <a:t>Device Characterization</a:t>
            </a:r>
            <a:br>
              <a:rPr lang="en-GB" dirty="0" smtClean="0"/>
            </a:br>
            <a:r>
              <a:rPr lang="en-GB" dirty="0" smtClean="0"/>
              <a:t>and Device Simulation</a:t>
            </a:r>
            <a:endParaRPr lang="en-GB" dirty="0"/>
          </a:p>
        </p:txBody>
      </p:sp>
      <p:sp>
        <p:nvSpPr>
          <p:cNvPr id="3" name="Content Placeholder 2"/>
          <p:cNvSpPr>
            <a:spLocks noGrp="1"/>
          </p:cNvSpPr>
          <p:nvPr>
            <p:ph idx="1"/>
          </p:nvPr>
        </p:nvSpPr>
        <p:spPr>
          <a:xfrm>
            <a:off x="1534160" y="2600960"/>
            <a:ext cx="6014720" cy="3037840"/>
          </a:xfrm>
        </p:spPr>
        <p:txBody>
          <a:bodyPr>
            <a:normAutofit/>
          </a:bodyPr>
          <a:lstStyle/>
          <a:p>
            <a:r>
              <a:rPr lang="en-US" dirty="0" smtClean="0"/>
              <a:t>Milestones </a:t>
            </a:r>
            <a:r>
              <a:rPr lang="en-US" dirty="0"/>
              <a:t>[2018-2022</a:t>
            </a:r>
            <a:r>
              <a:rPr lang="en-US" dirty="0" smtClean="0"/>
              <a:t>]</a:t>
            </a:r>
          </a:p>
          <a:p>
            <a:pPr lvl="2">
              <a:lnSpc>
                <a:spcPct val="130000"/>
              </a:lnSpc>
            </a:pPr>
            <a:r>
              <a:rPr lang="en-US" sz="1800" dirty="0" smtClean="0">
                <a:solidFill>
                  <a:srgbClr val="000000"/>
                </a:solidFill>
              </a:rPr>
              <a:t>WP 2.1. Silicon </a:t>
            </a:r>
            <a:r>
              <a:rPr lang="en-US" sz="1800" dirty="0">
                <a:solidFill>
                  <a:srgbClr val="000000"/>
                </a:solidFill>
              </a:rPr>
              <a:t>materials [5 MS]</a:t>
            </a:r>
          </a:p>
          <a:p>
            <a:pPr lvl="2">
              <a:lnSpc>
                <a:spcPct val="130000"/>
              </a:lnSpc>
            </a:pPr>
            <a:r>
              <a:rPr lang="en-US" sz="1800" dirty="0">
                <a:solidFill>
                  <a:srgbClr val="000000"/>
                </a:solidFill>
              </a:rPr>
              <a:t>WP </a:t>
            </a:r>
            <a:r>
              <a:rPr lang="en-US" sz="1800" dirty="0" smtClean="0">
                <a:solidFill>
                  <a:srgbClr val="000000"/>
                </a:solidFill>
              </a:rPr>
              <a:t>2.2. Extreme </a:t>
            </a:r>
            <a:r>
              <a:rPr lang="en-US" sz="1800" dirty="0" err="1">
                <a:solidFill>
                  <a:srgbClr val="000000"/>
                </a:solidFill>
              </a:rPr>
              <a:t>fluences</a:t>
            </a:r>
            <a:r>
              <a:rPr lang="en-US" sz="1800" dirty="0">
                <a:solidFill>
                  <a:srgbClr val="000000"/>
                </a:solidFill>
              </a:rPr>
              <a:t> [5 MS]</a:t>
            </a:r>
          </a:p>
          <a:p>
            <a:pPr lvl="2">
              <a:lnSpc>
                <a:spcPct val="130000"/>
              </a:lnSpc>
            </a:pPr>
            <a:r>
              <a:rPr lang="en-US" sz="1800" dirty="0">
                <a:solidFill>
                  <a:srgbClr val="000000"/>
                </a:solidFill>
              </a:rPr>
              <a:t>WP </a:t>
            </a:r>
            <a:r>
              <a:rPr lang="en-US" sz="1800" dirty="0" smtClean="0">
                <a:solidFill>
                  <a:srgbClr val="000000"/>
                </a:solidFill>
              </a:rPr>
              <a:t>2.3. Experimental </a:t>
            </a:r>
            <a:r>
              <a:rPr lang="en-US" sz="1800" dirty="0">
                <a:solidFill>
                  <a:srgbClr val="000000"/>
                </a:solidFill>
              </a:rPr>
              <a:t>techniques [3 MS]</a:t>
            </a:r>
          </a:p>
          <a:p>
            <a:pPr lvl="2">
              <a:lnSpc>
                <a:spcPct val="130000"/>
              </a:lnSpc>
            </a:pPr>
            <a:r>
              <a:rPr lang="en-US" sz="1800" dirty="0">
                <a:solidFill>
                  <a:srgbClr val="000000"/>
                </a:solidFill>
              </a:rPr>
              <a:t>WP </a:t>
            </a:r>
            <a:r>
              <a:rPr lang="en-US" sz="1800" dirty="0" smtClean="0">
                <a:solidFill>
                  <a:srgbClr val="000000"/>
                </a:solidFill>
              </a:rPr>
              <a:t>2.4. Surface </a:t>
            </a:r>
            <a:r>
              <a:rPr lang="en-US" sz="1800" dirty="0">
                <a:solidFill>
                  <a:srgbClr val="000000"/>
                </a:solidFill>
              </a:rPr>
              <a:t>damage [1 MS]</a:t>
            </a:r>
          </a:p>
          <a:p>
            <a:pPr lvl="2">
              <a:lnSpc>
                <a:spcPct val="130000"/>
              </a:lnSpc>
            </a:pPr>
            <a:r>
              <a:rPr lang="en-US" sz="1800" dirty="0">
                <a:solidFill>
                  <a:srgbClr val="000000"/>
                </a:solidFill>
              </a:rPr>
              <a:t>WP </a:t>
            </a:r>
            <a:r>
              <a:rPr lang="en-US" sz="1800" dirty="0" smtClean="0">
                <a:solidFill>
                  <a:srgbClr val="000000"/>
                </a:solidFill>
              </a:rPr>
              <a:t>2.5. TCAD </a:t>
            </a:r>
            <a:r>
              <a:rPr lang="en-US" sz="1800" dirty="0">
                <a:solidFill>
                  <a:srgbClr val="000000"/>
                </a:solidFill>
              </a:rPr>
              <a:t>simulations [7 MS]</a:t>
            </a:r>
          </a:p>
          <a:p>
            <a:pPr lvl="1"/>
            <a:endParaRPr lang="en-GB" dirty="0"/>
          </a:p>
        </p:txBody>
      </p:sp>
      <p:sp>
        <p:nvSpPr>
          <p:cNvPr id="4" name="Date Placeholder 3"/>
          <p:cNvSpPr>
            <a:spLocks noGrp="1"/>
          </p:cNvSpPr>
          <p:nvPr>
            <p:ph type="dt" sz="half" idx="2"/>
          </p:nvPr>
        </p:nvSpPr>
        <p:spPr/>
        <p:txBody>
          <a:bodyPr/>
          <a:lstStyle/>
          <a:p>
            <a:fld id="{C84F3097-20B7-47E3-AE68-8DD365A554A8}" type="datetime3">
              <a:rPr lang="en-US" smtClean="0"/>
              <a:t>13 June 2019</a:t>
            </a:fld>
            <a:endParaRPr lang="en-US" dirty="0"/>
          </a:p>
        </p:txBody>
      </p:sp>
      <p:sp>
        <p:nvSpPr>
          <p:cNvPr id="5" name="Footer Placeholder 4"/>
          <p:cNvSpPr>
            <a:spLocks noGrp="1"/>
          </p:cNvSpPr>
          <p:nvPr>
            <p:ph type="ftr" sz="quarter" idx="3"/>
          </p:nvPr>
        </p:nvSpPr>
        <p:spPr/>
        <p:txBody>
          <a:bodyPr/>
          <a:lstStyle/>
          <a:p>
            <a:r>
              <a:rPr lang="en-US" smtClean="0"/>
              <a:t>Michael Moll</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1659337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975" y="128093"/>
            <a:ext cx="6878320" cy="1300668"/>
          </a:xfrm>
        </p:spPr>
        <p:txBody>
          <a:bodyPr>
            <a:normAutofit fontScale="90000"/>
          </a:bodyPr>
          <a:lstStyle/>
          <a:p>
            <a:pPr algn="ctr"/>
            <a:r>
              <a:rPr lang="en-GB" dirty="0" smtClean="0"/>
              <a:t>Device Characterization</a:t>
            </a:r>
            <a:br>
              <a:rPr lang="en-GB" dirty="0" smtClean="0"/>
            </a:br>
            <a:r>
              <a:rPr lang="en-GB" dirty="0" smtClean="0"/>
              <a:t>and Device Simulation</a:t>
            </a:r>
            <a:endParaRPr lang="en-GB" dirty="0"/>
          </a:p>
        </p:txBody>
      </p:sp>
      <p:sp>
        <p:nvSpPr>
          <p:cNvPr id="3" name="Content Placeholder 2"/>
          <p:cNvSpPr>
            <a:spLocks noGrp="1"/>
          </p:cNvSpPr>
          <p:nvPr>
            <p:ph idx="1"/>
          </p:nvPr>
        </p:nvSpPr>
        <p:spPr>
          <a:xfrm>
            <a:off x="193040" y="1554481"/>
            <a:ext cx="8818880" cy="4724400"/>
          </a:xfrm>
        </p:spPr>
        <p:txBody>
          <a:bodyPr>
            <a:normAutofit fontScale="92500"/>
          </a:bodyPr>
          <a:lstStyle/>
          <a:p>
            <a:pPr>
              <a:lnSpc>
                <a:spcPct val="110000"/>
              </a:lnSpc>
            </a:pPr>
            <a:r>
              <a:rPr lang="en-GB" dirty="0">
                <a:solidFill>
                  <a:schemeClr val="tx2"/>
                </a:solidFill>
              </a:rPr>
              <a:t>WP 2.1.  Silicon </a:t>
            </a:r>
            <a:r>
              <a:rPr lang="en-GB" dirty="0" smtClean="0">
                <a:solidFill>
                  <a:schemeClr val="tx2"/>
                </a:solidFill>
              </a:rPr>
              <a:t>Materials</a:t>
            </a:r>
          </a:p>
          <a:p>
            <a:pPr marL="36513" indent="0">
              <a:lnSpc>
                <a:spcPct val="110000"/>
              </a:lnSpc>
              <a:buNone/>
            </a:pPr>
            <a:r>
              <a:rPr lang="en-GB" sz="800" dirty="0"/>
              <a:t/>
            </a:r>
            <a:br>
              <a:rPr lang="en-GB" sz="800" dirty="0"/>
            </a:br>
            <a:r>
              <a:rPr lang="en-GB" sz="1800" dirty="0" smtClean="0">
                <a:solidFill>
                  <a:srgbClr val="000000"/>
                </a:solidFill>
              </a:rPr>
              <a:t>FZ </a:t>
            </a:r>
            <a:r>
              <a:rPr lang="en-GB" sz="1800" dirty="0">
                <a:solidFill>
                  <a:srgbClr val="000000"/>
                </a:solidFill>
              </a:rPr>
              <a:t>p-type silicon </a:t>
            </a:r>
            <a:r>
              <a:rPr lang="en-GB" sz="1800" dirty="0" smtClean="0">
                <a:solidFill>
                  <a:srgbClr val="000000"/>
                </a:solidFill>
              </a:rPr>
              <a:t>will be used for </a:t>
            </a:r>
            <a:r>
              <a:rPr lang="en-GB" sz="1800" dirty="0">
                <a:solidFill>
                  <a:srgbClr val="000000"/>
                </a:solidFill>
              </a:rPr>
              <a:t>ATLAS and CMS upgrades. In running pixel systems oxygen enriched (DOFZ) n-type with n-side readout is used. For radiation hardening different impurity engineered material like </a:t>
            </a:r>
            <a:r>
              <a:rPr lang="en-GB" sz="1800" dirty="0" err="1">
                <a:solidFill>
                  <a:srgbClr val="000000"/>
                </a:solidFill>
              </a:rPr>
              <a:t>MCz</a:t>
            </a:r>
            <a:r>
              <a:rPr lang="en-GB" sz="1800" dirty="0">
                <a:solidFill>
                  <a:srgbClr val="000000"/>
                </a:solidFill>
              </a:rPr>
              <a:t>, oxygen enriched epitaxial (DOEPI) or nitrogen enriched FZ or EPI will be tested. </a:t>
            </a:r>
            <a:r>
              <a:rPr lang="en-GB" sz="1800" dirty="0" smtClean="0">
                <a:solidFill>
                  <a:srgbClr val="000000"/>
                </a:solidFill>
              </a:rPr>
              <a:t>Also </a:t>
            </a:r>
            <a:r>
              <a:rPr lang="en-GB" sz="1800" dirty="0">
                <a:solidFill>
                  <a:srgbClr val="000000"/>
                </a:solidFill>
              </a:rPr>
              <a:t>the optimal thickness of the sensor material has to be studied in more detail</a:t>
            </a:r>
            <a:r>
              <a:rPr lang="en-GB" sz="1800" dirty="0" smtClean="0">
                <a:solidFill>
                  <a:srgbClr val="000000"/>
                </a:solidFill>
              </a:rPr>
              <a:t>.</a:t>
            </a:r>
          </a:p>
          <a:p>
            <a:pPr marL="36513" indent="0">
              <a:lnSpc>
                <a:spcPct val="110000"/>
              </a:lnSpc>
              <a:buNone/>
            </a:pPr>
            <a:endParaRPr lang="en-GB" sz="1800" dirty="0">
              <a:solidFill>
                <a:srgbClr val="000000"/>
              </a:solidFill>
            </a:endParaRPr>
          </a:p>
          <a:p>
            <a:pPr marL="469900" lvl="1" indent="-285750"/>
            <a:r>
              <a:rPr lang="en-GB" sz="1600" dirty="0" smtClean="0">
                <a:solidFill>
                  <a:srgbClr val="FF0000"/>
                </a:solidFill>
              </a:rPr>
              <a:t>M1</a:t>
            </a:r>
            <a:r>
              <a:rPr lang="en-GB" sz="1600" dirty="0">
                <a:solidFill>
                  <a:srgbClr val="FF0000"/>
                </a:solidFill>
              </a:rPr>
              <a:t>: Development of impurity engineered p-type silicon with possible vendors (</a:t>
            </a:r>
            <a:r>
              <a:rPr lang="en-GB" sz="1600" dirty="0" err="1">
                <a:solidFill>
                  <a:srgbClr val="FF0000"/>
                </a:solidFill>
              </a:rPr>
              <a:t>Topsil</a:t>
            </a:r>
            <a:r>
              <a:rPr lang="en-GB" sz="1600" dirty="0">
                <a:solidFill>
                  <a:srgbClr val="FF0000"/>
                </a:solidFill>
              </a:rPr>
              <a:t> for N enriched FZ, …) (Q3/2019)</a:t>
            </a:r>
          </a:p>
          <a:p>
            <a:pPr marL="469900" lvl="1" indent="-285750"/>
            <a:r>
              <a:rPr lang="en-GB" sz="1600" dirty="0">
                <a:solidFill>
                  <a:srgbClr val="FF0000"/>
                </a:solidFill>
              </a:rPr>
              <a:t>M2: Search for possible production of nitrogen enriched epitaxial silicon (e.g. ITME) (Q3/2019)</a:t>
            </a:r>
          </a:p>
          <a:p>
            <a:pPr marL="469900" lvl="1" indent="-285750"/>
            <a:r>
              <a:rPr lang="en-GB" sz="1600" dirty="0">
                <a:solidFill>
                  <a:srgbClr val="FF0000"/>
                </a:solidFill>
              </a:rPr>
              <a:t>M3: Production of diodes, strip and pixel sensors with engineered materials by different vendors (</a:t>
            </a:r>
            <a:r>
              <a:rPr lang="en-GB" sz="1600" dirty="0" err="1">
                <a:solidFill>
                  <a:srgbClr val="FF0000"/>
                </a:solidFill>
              </a:rPr>
              <a:t>CiS</a:t>
            </a:r>
            <a:r>
              <a:rPr lang="en-GB" sz="1600" dirty="0">
                <a:solidFill>
                  <a:srgbClr val="FF0000"/>
                </a:solidFill>
              </a:rPr>
              <a:t>, CNM, FBK, ….) and field tests (Q3/2019)</a:t>
            </a:r>
          </a:p>
          <a:p>
            <a:pPr marL="469900" lvl="1" indent="-285750"/>
            <a:r>
              <a:rPr lang="en-GB" sz="1600" dirty="0"/>
              <a:t>M4: Several irradiation campaigns with different particles up to </a:t>
            </a:r>
            <a:r>
              <a:rPr lang="en-GB" sz="1600" dirty="0" err="1"/>
              <a:t>fluences</a:t>
            </a:r>
            <a:r>
              <a:rPr lang="en-GB" sz="1600" dirty="0"/>
              <a:t> exceeding 10</a:t>
            </a:r>
            <a:r>
              <a:rPr lang="en-GB" sz="1600" baseline="30000" dirty="0"/>
              <a:t>17</a:t>
            </a:r>
            <a:r>
              <a:rPr lang="en-GB" sz="1600" dirty="0"/>
              <a:t> </a:t>
            </a:r>
            <a:r>
              <a:rPr lang="en-GB" sz="1600" dirty="0" err="1"/>
              <a:t>n</a:t>
            </a:r>
            <a:r>
              <a:rPr lang="en-GB" sz="1600" baseline="-25000" dirty="0" err="1"/>
              <a:t>eq</a:t>
            </a:r>
            <a:r>
              <a:rPr lang="en-GB" sz="1600" dirty="0"/>
              <a:t>/cm</a:t>
            </a:r>
            <a:r>
              <a:rPr lang="en-GB" sz="1600" baseline="30000" dirty="0"/>
              <a:t>2</a:t>
            </a:r>
            <a:r>
              <a:rPr lang="en-GB" sz="1600" dirty="0"/>
              <a:t> on standard and engineered materials (Q4/2020)</a:t>
            </a:r>
          </a:p>
          <a:p>
            <a:pPr marL="469900" lvl="1" indent="-285750"/>
            <a:r>
              <a:rPr lang="en-GB" sz="1600" dirty="0"/>
              <a:t>M5: Macroscopic studies on all irradiated devices including Edge-TCT, TPA-TCT and investigations with radioactive sources/test-beams, including annealing studies (Q3/2023</a:t>
            </a:r>
            <a:r>
              <a:rPr lang="en-GB" sz="1600" dirty="0" smtClean="0"/>
              <a:t>).</a:t>
            </a:r>
            <a:endParaRPr lang="en-GB" sz="3200" dirty="0"/>
          </a:p>
        </p:txBody>
      </p:sp>
      <p:sp>
        <p:nvSpPr>
          <p:cNvPr id="4" name="Date Placeholder 3"/>
          <p:cNvSpPr>
            <a:spLocks noGrp="1"/>
          </p:cNvSpPr>
          <p:nvPr>
            <p:ph type="dt" sz="half" idx="2"/>
          </p:nvPr>
        </p:nvSpPr>
        <p:spPr/>
        <p:txBody>
          <a:bodyPr/>
          <a:lstStyle/>
          <a:p>
            <a:fld id="{C84F3097-20B7-47E3-AE68-8DD365A554A8}" type="datetime3">
              <a:rPr lang="en-US" smtClean="0"/>
              <a:t>13 June 2019</a:t>
            </a:fld>
            <a:endParaRPr lang="en-US" dirty="0"/>
          </a:p>
        </p:txBody>
      </p:sp>
      <p:sp>
        <p:nvSpPr>
          <p:cNvPr id="5" name="Footer Placeholder 4"/>
          <p:cNvSpPr>
            <a:spLocks noGrp="1"/>
          </p:cNvSpPr>
          <p:nvPr>
            <p:ph type="ftr" sz="quarter" idx="3"/>
          </p:nvPr>
        </p:nvSpPr>
        <p:spPr/>
        <p:txBody>
          <a:bodyPr/>
          <a:lstStyle/>
          <a:p>
            <a:r>
              <a:rPr lang="en-US" smtClean="0"/>
              <a:t>Michael Moll</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
        <p:nvSpPr>
          <p:cNvPr id="7" name="Rectangle 6"/>
          <p:cNvSpPr/>
          <p:nvPr/>
        </p:nvSpPr>
        <p:spPr>
          <a:xfrm rot="622059">
            <a:off x="7696560" y="3455552"/>
            <a:ext cx="1282497" cy="481567"/>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FF0000"/>
                </a:solidFill>
              </a:rPr>
              <a:t>Upcoming milestones</a:t>
            </a:r>
            <a:endParaRPr lang="en-GB" sz="1600" dirty="0">
              <a:solidFill>
                <a:srgbClr val="FF0000"/>
              </a:solidFill>
            </a:endParaRPr>
          </a:p>
        </p:txBody>
      </p:sp>
    </p:spTree>
    <p:extLst>
      <p:ext uri="{BB962C8B-B14F-4D97-AF65-F5344CB8AC3E}">
        <p14:creationId xmlns:p14="http://schemas.microsoft.com/office/powerpoint/2010/main" val="2919180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975" y="128093"/>
            <a:ext cx="6878320" cy="1300668"/>
          </a:xfrm>
        </p:spPr>
        <p:txBody>
          <a:bodyPr>
            <a:normAutofit fontScale="90000"/>
          </a:bodyPr>
          <a:lstStyle/>
          <a:p>
            <a:pPr algn="ctr"/>
            <a:r>
              <a:rPr lang="en-GB" dirty="0" smtClean="0"/>
              <a:t>Device Characterization</a:t>
            </a:r>
            <a:br>
              <a:rPr lang="en-GB" dirty="0" smtClean="0"/>
            </a:br>
            <a:r>
              <a:rPr lang="en-GB" dirty="0" smtClean="0"/>
              <a:t>and Device Simulation</a:t>
            </a:r>
            <a:endParaRPr lang="en-GB" dirty="0"/>
          </a:p>
        </p:txBody>
      </p:sp>
      <p:sp>
        <p:nvSpPr>
          <p:cNvPr id="3" name="Content Placeholder 2"/>
          <p:cNvSpPr>
            <a:spLocks noGrp="1"/>
          </p:cNvSpPr>
          <p:nvPr>
            <p:ph idx="1"/>
          </p:nvPr>
        </p:nvSpPr>
        <p:spPr>
          <a:xfrm>
            <a:off x="249209" y="1767840"/>
            <a:ext cx="8818880" cy="4742815"/>
          </a:xfrm>
        </p:spPr>
        <p:txBody>
          <a:bodyPr>
            <a:normAutofit/>
          </a:bodyPr>
          <a:lstStyle/>
          <a:p>
            <a:r>
              <a:rPr lang="en-GB" sz="3200" dirty="0" smtClean="0">
                <a:solidFill>
                  <a:schemeClr val="tx2"/>
                </a:solidFill>
              </a:rPr>
              <a:t>WP </a:t>
            </a:r>
            <a:r>
              <a:rPr lang="en-GB" sz="3200" dirty="0">
                <a:solidFill>
                  <a:schemeClr val="tx2"/>
                </a:solidFill>
              </a:rPr>
              <a:t>2.2.  Extreme </a:t>
            </a:r>
            <a:r>
              <a:rPr lang="en-GB" sz="3200" dirty="0" err="1" smtClean="0">
                <a:solidFill>
                  <a:schemeClr val="tx2"/>
                </a:solidFill>
              </a:rPr>
              <a:t>Fluences</a:t>
            </a:r>
            <a:endParaRPr lang="en-GB" sz="3200" dirty="0" smtClean="0">
              <a:solidFill>
                <a:schemeClr val="tx2"/>
              </a:solidFill>
            </a:endParaRPr>
          </a:p>
          <a:p>
            <a:pPr marL="36513" indent="0">
              <a:buNone/>
            </a:pPr>
            <a:r>
              <a:rPr lang="en-GB" sz="1200" dirty="0" smtClean="0">
                <a:solidFill>
                  <a:srgbClr val="000000"/>
                </a:solidFill>
              </a:rPr>
              <a:t/>
            </a:r>
            <a:br>
              <a:rPr lang="en-GB" sz="1200" dirty="0" smtClean="0">
                <a:solidFill>
                  <a:srgbClr val="000000"/>
                </a:solidFill>
              </a:rPr>
            </a:br>
            <a:r>
              <a:rPr lang="en-GB" sz="2000" dirty="0" smtClean="0">
                <a:solidFill>
                  <a:srgbClr val="000000"/>
                </a:solidFill>
              </a:rPr>
              <a:t>Device </a:t>
            </a:r>
            <a:r>
              <a:rPr lang="en-GB" sz="2000" dirty="0">
                <a:solidFill>
                  <a:srgbClr val="000000"/>
                </a:solidFill>
              </a:rPr>
              <a:t>properties (I-V, C-V-f, CCE) on different p-type silicon materials to </a:t>
            </a:r>
            <a:r>
              <a:rPr lang="en-GB" sz="2000" dirty="0" err="1">
                <a:solidFill>
                  <a:srgbClr val="000000"/>
                </a:solidFill>
              </a:rPr>
              <a:t>fluences</a:t>
            </a:r>
            <a:r>
              <a:rPr lang="en-GB" sz="2000" dirty="0">
                <a:solidFill>
                  <a:srgbClr val="000000"/>
                </a:solidFill>
              </a:rPr>
              <a:t> ranging from 10</a:t>
            </a:r>
            <a:r>
              <a:rPr lang="en-GB" sz="2000" baseline="30000" dirty="0">
                <a:solidFill>
                  <a:srgbClr val="000000"/>
                </a:solidFill>
              </a:rPr>
              <a:t>16</a:t>
            </a:r>
            <a:r>
              <a:rPr lang="en-GB" sz="2000" dirty="0">
                <a:solidFill>
                  <a:srgbClr val="000000"/>
                </a:solidFill>
              </a:rPr>
              <a:t> to 5×10</a:t>
            </a:r>
            <a:r>
              <a:rPr lang="en-GB" sz="2000" baseline="30000" dirty="0">
                <a:solidFill>
                  <a:srgbClr val="000000"/>
                </a:solidFill>
              </a:rPr>
              <a:t>17</a:t>
            </a:r>
            <a:r>
              <a:rPr lang="en-GB" sz="2000" dirty="0">
                <a:solidFill>
                  <a:srgbClr val="000000"/>
                </a:solidFill>
              </a:rPr>
              <a:t> </a:t>
            </a:r>
            <a:r>
              <a:rPr lang="en-GB" sz="2000" dirty="0" err="1">
                <a:solidFill>
                  <a:srgbClr val="000000"/>
                </a:solidFill>
              </a:rPr>
              <a:t>n</a:t>
            </a:r>
            <a:r>
              <a:rPr lang="en-GB" sz="2000" baseline="-25000" dirty="0" err="1">
                <a:solidFill>
                  <a:srgbClr val="000000"/>
                </a:solidFill>
              </a:rPr>
              <a:t>eq</a:t>
            </a:r>
            <a:r>
              <a:rPr lang="en-GB" sz="2000" dirty="0">
                <a:solidFill>
                  <a:srgbClr val="000000"/>
                </a:solidFill>
              </a:rPr>
              <a:t> cm</a:t>
            </a:r>
            <a:r>
              <a:rPr lang="en-GB" sz="2000" baseline="30000" dirty="0">
                <a:solidFill>
                  <a:srgbClr val="000000"/>
                </a:solidFill>
              </a:rPr>
              <a:t>-2</a:t>
            </a:r>
            <a:r>
              <a:rPr lang="en-GB" sz="2000" dirty="0">
                <a:solidFill>
                  <a:srgbClr val="000000"/>
                </a:solidFill>
              </a:rPr>
              <a:t> with neutrons and protons of different energies. </a:t>
            </a:r>
            <a:endParaRPr lang="en-GB" sz="2000" dirty="0" smtClean="0">
              <a:solidFill>
                <a:srgbClr val="000000"/>
              </a:solidFill>
            </a:endParaRPr>
          </a:p>
          <a:p>
            <a:endParaRPr lang="en-GB" sz="2000" dirty="0">
              <a:solidFill>
                <a:srgbClr val="000000"/>
              </a:solidFill>
            </a:endParaRPr>
          </a:p>
          <a:p>
            <a:pPr marL="469900" lvl="1" indent="-285750"/>
            <a:r>
              <a:rPr lang="en-GB" sz="1800" dirty="0" smtClean="0">
                <a:solidFill>
                  <a:srgbClr val="FF0000"/>
                </a:solidFill>
              </a:rPr>
              <a:t>M1</a:t>
            </a:r>
            <a:r>
              <a:rPr lang="en-GB" sz="1800" dirty="0">
                <a:solidFill>
                  <a:srgbClr val="FF0000"/>
                </a:solidFill>
              </a:rPr>
              <a:t>: Precise mobility parametrization for electrons and holes (Q4/2019) </a:t>
            </a:r>
          </a:p>
          <a:p>
            <a:pPr marL="469900" lvl="1" indent="-285750"/>
            <a:r>
              <a:rPr lang="en-GB" sz="1800" dirty="0"/>
              <a:t>M2: Development of method for extraction of trapping times/distances from the measured data (Q3/2020) </a:t>
            </a:r>
          </a:p>
          <a:p>
            <a:pPr marL="469900" lvl="1" indent="-285750"/>
            <a:r>
              <a:rPr lang="en-GB" sz="1800" dirty="0"/>
              <a:t>M3: Establishing leakage current </a:t>
            </a:r>
            <a:r>
              <a:rPr lang="en-GB" sz="1800" dirty="0" err="1"/>
              <a:t>behavior</a:t>
            </a:r>
            <a:r>
              <a:rPr lang="en-GB" sz="1800" dirty="0"/>
              <a:t> at extreme </a:t>
            </a:r>
            <a:r>
              <a:rPr lang="en-GB" sz="1800" dirty="0" err="1"/>
              <a:t>fluences</a:t>
            </a:r>
            <a:r>
              <a:rPr lang="en-GB" sz="1800" dirty="0"/>
              <a:t> (Q3/2020) </a:t>
            </a:r>
          </a:p>
          <a:p>
            <a:pPr marL="469900" lvl="1" indent="-285750"/>
            <a:r>
              <a:rPr lang="en-GB" sz="1800" dirty="0"/>
              <a:t>M4: Measurement of recombination lifetimes in silicon bulk (Q3/2021) </a:t>
            </a:r>
          </a:p>
          <a:p>
            <a:pPr marL="469900" lvl="1" indent="-285750"/>
            <a:r>
              <a:rPr lang="en-GB" sz="1800" dirty="0" smtClean="0"/>
              <a:t>M5: </a:t>
            </a:r>
            <a:r>
              <a:rPr lang="en-GB" sz="1800" dirty="0" err="1"/>
              <a:t>Modeling</a:t>
            </a:r>
            <a:r>
              <a:rPr lang="en-GB" sz="1800" dirty="0"/>
              <a:t>/parameterization of CCE(</a:t>
            </a:r>
            <a:r>
              <a:rPr lang="en-GB" sz="1800" dirty="0" err="1"/>
              <a:t>fluence</a:t>
            </a:r>
            <a:r>
              <a:rPr lang="en-GB" sz="1800" dirty="0"/>
              <a:t>, voltage, annealing time) (Q3/2023) </a:t>
            </a:r>
            <a:endParaRPr lang="en-GB" sz="3600" dirty="0"/>
          </a:p>
        </p:txBody>
      </p:sp>
      <p:sp>
        <p:nvSpPr>
          <p:cNvPr id="4" name="Date Placeholder 3"/>
          <p:cNvSpPr>
            <a:spLocks noGrp="1"/>
          </p:cNvSpPr>
          <p:nvPr>
            <p:ph type="dt" sz="half" idx="2"/>
          </p:nvPr>
        </p:nvSpPr>
        <p:spPr/>
        <p:txBody>
          <a:bodyPr/>
          <a:lstStyle/>
          <a:p>
            <a:fld id="{C84F3097-20B7-47E3-AE68-8DD365A554A8}" type="datetime3">
              <a:rPr lang="en-US" smtClean="0"/>
              <a:t>13 June 2019</a:t>
            </a:fld>
            <a:endParaRPr lang="en-US" dirty="0"/>
          </a:p>
        </p:txBody>
      </p:sp>
      <p:sp>
        <p:nvSpPr>
          <p:cNvPr id="5" name="Footer Placeholder 4"/>
          <p:cNvSpPr>
            <a:spLocks noGrp="1"/>
          </p:cNvSpPr>
          <p:nvPr>
            <p:ph type="ftr" sz="quarter" idx="3"/>
          </p:nvPr>
        </p:nvSpPr>
        <p:spPr/>
        <p:txBody>
          <a:bodyPr/>
          <a:lstStyle/>
          <a:p>
            <a:r>
              <a:rPr lang="en-US" smtClean="0"/>
              <a:t>Michael Moll</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
        <p:nvSpPr>
          <p:cNvPr id="7" name="Rectangle 6"/>
          <p:cNvSpPr/>
          <p:nvPr/>
        </p:nvSpPr>
        <p:spPr>
          <a:xfrm rot="622059">
            <a:off x="7508158" y="3316659"/>
            <a:ext cx="1282497" cy="481567"/>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FF0000"/>
                </a:solidFill>
              </a:rPr>
              <a:t>Upcoming milestones</a:t>
            </a:r>
            <a:endParaRPr lang="en-GB" sz="1600" dirty="0">
              <a:solidFill>
                <a:srgbClr val="FF0000"/>
              </a:solidFill>
            </a:endParaRPr>
          </a:p>
        </p:txBody>
      </p:sp>
    </p:spTree>
    <p:extLst>
      <p:ext uri="{BB962C8B-B14F-4D97-AF65-F5344CB8AC3E}">
        <p14:creationId xmlns:p14="http://schemas.microsoft.com/office/powerpoint/2010/main" val="1442817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975" y="128093"/>
            <a:ext cx="6878320" cy="1300668"/>
          </a:xfrm>
        </p:spPr>
        <p:txBody>
          <a:bodyPr>
            <a:normAutofit fontScale="90000"/>
          </a:bodyPr>
          <a:lstStyle/>
          <a:p>
            <a:pPr algn="ctr"/>
            <a:r>
              <a:rPr lang="en-GB" dirty="0" smtClean="0"/>
              <a:t>Device Characterization</a:t>
            </a:r>
            <a:br>
              <a:rPr lang="en-GB" dirty="0" smtClean="0"/>
            </a:br>
            <a:r>
              <a:rPr lang="en-GB" dirty="0" smtClean="0"/>
              <a:t>and Device Simulation</a:t>
            </a:r>
            <a:endParaRPr lang="en-GB" dirty="0"/>
          </a:p>
        </p:txBody>
      </p:sp>
      <p:sp>
        <p:nvSpPr>
          <p:cNvPr id="3" name="Content Placeholder 2"/>
          <p:cNvSpPr>
            <a:spLocks noGrp="1"/>
          </p:cNvSpPr>
          <p:nvPr>
            <p:ph idx="1"/>
          </p:nvPr>
        </p:nvSpPr>
        <p:spPr>
          <a:xfrm>
            <a:off x="193040" y="1554480"/>
            <a:ext cx="8818880" cy="4927599"/>
          </a:xfrm>
        </p:spPr>
        <p:txBody>
          <a:bodyPr>
            <a:normAutofit fontScale="85000" lnSpcReduction="10000"/>
          </a:bodyPr>
          <a:lstStyle/>
          <a:p>
            <a:pPr>
              <a:lnSpc>
                <a:spcPct val="110000"/>
              </a:lnSpc>
            </a:pPr>
            <a:r>
              <a:rPr lang="en-GB" dirty="0">
                <a:solidFill>
                  <a:schemeClr val="tx2"/>
                </a:solidFill>
              </a:rPr>
              <a:t>WP </a:t>
            </a:r>
            <a:r>
              <a:rPr lang="en-GB" dirty="0" smtClean="0">
                <a:solidFill>
                  <a:schemeClr val="tx2"/>
                </a:solidFill>
              </a:rPr>
              <a:t>2.3</a:t>
            </a:r>
            <a:r>
              <a:rPr lang="en-GB" dirty="0">
                <a:solidFill>
                  <a:schemeClr val="tx2"/>
                </a:solidFill>
              </a:rPr>
              <a:t>. Experimental </a:t>
            </a:r>
            <a:r>
              <a:rPr lang="en-GB" dirty="0" smtClean="0">
                <a:solidFill>
                  <a:schemeClr val="tx2"/>
                </a:solidFill>
              </a:rPr>
              <a:t>techniques</a:t>
            </a:r>
          </a:p>
          <a:p>
            <a:pPr marL="36513" indent="0">
              <a:lnSpc>
                <a:spcPct val="110000"/>
              </a:lnSpc>
              <a:buNone/>
            </a:pPr>
            <a:r>
              <a:rPr lang="en-GB" sz="1800" dirty="0" smtClean="0">
                <a:solidFill>
                  <a:srgbClr val="000000"/>
                </a:solidFill>
              </a:rPr>
              <a:t>Beside </a:t>
            </a:r>
            <a:r>
              <a:rPr lang="en-GB" sz="1800" dirty="0">
                <a:solidFill>
                  <a:srgbClr val="000000"/>
                </a:solidFill>
              </a:rPr>
              <a:t>standard device characterization tools (I-V, C-V, TCT), more complex systems like “Edge-TCT” and “</a:t>
            </a:r>
            <a:r>
              <a:rPr lang="en-GB" sz="1800" dirty="0"/>
              <a:t>Two Photon Absorption (TPA)” </a:t>
            </a:r>
            <a:r>
              <a:rPr lang="en-GB" sz="1800" dirty="0">
                <a:solidFill>
                  <a:srgbClr val="000000"/>
                </a:solidFill>
              </a:rPr>
              <a:t>technique became available. </a:t>
            </a:r>
            <a:endParaRPr lang="en-GB" sz="1800" dirty="0" smtClean="0">
              <a:solidFill>
                <a:srgbClr val="000000"/>
              </a:solidFill>
            </a:endParaRPr>
          </a:p>
          <a:p>
            <a:pPr marL="36513" indent="0">
              <a:lnSpc>
                <a:spcPct val="110000"/>
              </a:lnSpc>
              <a:buNone/>
            </a:pPr>
            <a:endParaRPr lang="en-GB" sz="1100" dirty="0">
              <a:solidFill>
                <a:srgbClr val="000000"/>
              </a:solidFill>
            </a:endParaRPr>
          </a:p>
          <a:p>
            <a:pPr marL="469900" lvl="1" indent="-285750"/>
            <a:r>
              <a:rPr lang="en-GB" sz="1600" dirty="0">
                <a:solidFill>
                  <a:srgbClr val="FF0000"/>
                </a:solidFill>
              </a:rPr>
              <a:t>M1: Full specification of a TPA-TCT method for the characterization of irradiated devices (Q4/2018)  </a:t>
            </a:r>
          </a:p>
          <a:p>
            <a:pPr marL="469900" lvl="1" indent="-285750"/>
            <a:r>
              <a:rPr lang="en-GB" sz="1600" dirty="0">
                <a:solidFill>
                  <a:srgbClr val="FF0000"/>
                </a:solidFill>
              </a:rPr>
              <a:t>M2: Commissioning of the top-bench </a:t>
            </a:r>
            <a:r>
              <a:rPr lang="en-GB" sz="1600" dirty="0" err="1">
                <a:solidFill>
                  <a:srgbClr val="FF0000"/>
                </a:solidFill>
              </a:rPr>
              <a:t>fiber</a:t>
            </a:r>
            <a:r>
              <a:rPr lang="en-GB" sz="1600" dirty="0">
                <a:solidFill>
                  <a:srgbClr val="FF0000"/>
                </a:solidFill>
              </a:rPr>
              <a:t>-based </a:t>
            </a:r>
            <a:r>
              <a:rPr lang="en-GB" sz="1600" dirty="0" err="1">
                <a:solidFill>
                  <a:srgbClr val="FF0000"/>
                </a:solidFill>
              </a:rPr>
              <a:t>femto</a:t>
            </a:r>
            <a:r>
              <a:rPr lang="en-GB" sz="1600" dirty="0">
                <a:solidFill>
                  <a:srgbClr val="FF0000"/>
                </a:solidFill>
              </a:rPr>
              <a:t> second laser TPA-TCT setup at the SSD/CERN (Q4/2019). </a:t>
            </a:r>
          </a:p>
          <a:p>
            <a:pPr marL="469900" lvl="1" indent="-285750"/>
            <a:r>
              <a:rPr lang="en-GB" sz="1600" dirty="0"/>
              <a:t>M3: Phenomenological parametrization of the radiation effects on diodes using the TPA-TCT method (Q3/2020) </a:t>
            </a:r>
            <a:endParaRPr lang="en-GB" sz="1600" dirty="0" smtClean="0"/>
          </a:p>
          <a:p>
            <a:pPr marL="469900" lvl="1" indent="-285750"/>
            <a:endParaRPr lang="en-GB" sz="1600" dirty="0" smtClean="0">
              <a:solidFill>
                <a:schemeClr val="accent6"/>
              </a:solidFill>
            </a:endParaRPr>
          </a:p>
          <a:p>
            <a:pPr>
              <a:lnSpc>
                <a:spcPct val="120000"/>
              </a:lnSpc>
            </a:pPr>
            <a:r>
              <a:rPr lang="en-GB" dirty="0">
                <a:solidFill>
                  <a:schemeClr val="tx2"/>
                </a:solidFill>
              </a:rPr>
              <a:t>WP </a:t>
            </a:r>
            <a:r>
              <a:rPr lang="en-GB" dirty="0" smtClean="0">
                <a:solidFill>
                  <a:schemeClr val="tx2"/>
                </a:solidFill>
              </a:rPr>
              <a:t>2.4</a:t>
            </a:r>
            <a:r>
              <a:rPr lang="en-GB" dirty="0">
                <a:solidFill>
                  <a:schemeClr val="tx2"/>
                </a:solidFill>
              </a:rPr>
              <a:t>. Surface </a:t>
            </a:r>
            <a:r>
              <a:rPr lang="en-GB" dirty="0" smtClean="0">
                <a:solidFill>
                  <a:schemeClr val="tx2"/>
                </a:solidFill>
              </a:rPr>
              <a:t>Damage</a:t>
            </a:r>
          </a:p>
          <a:p>
            <a:pPr marL="36513" indent="0">
              <a:lnSpc>
                <a:spcPct val="120000"/>
              </a:lnSpc>
              <a:buNone/>
            </a:pPr>
            <a:r>
              <a:rPr lang="en-GB" sz="800" dirty="0"/>
              <a:t/>
            </a:r>
            <a:br>
              <a:rPr lang="en-GB" sz="800" dirty="0"/>
            </a:br>
            <a:r>
              <a:rPr lang="en-GB" sz="1800" dirty="0">
                <a:solidFill>
                  <a:srgbClr val="000000"/>
                </a:solidFill>
              </a:rPr>
              <a:t>The build-up of oxide charges in the passivation layers and traps in the SiO</a:t>
            </a:r>
            <a:r>
              <a:rPr lang="en-GB" sz="1800" baseline="-25000" dirty="0">
                <a:solidFill>
                  <a:srgbClr val="000000"/>
                </a:solidFill>
              </a:rPr>
              <a:t>2</a:t>
            </a:r>
            <a:r>
              <a:rPr lang="en-GB" sz="1800" dirty="0">
                <a:solidFill>
                  <a:srgbClr val="000000"/>
                </a:solidFill>
              </a:rPr>
              <a:t>-Si interface by ionizing radiation influences the electric field at the structured implants and the surface generation current. This affects the performance of irradiated sensors and it can be of increasing importance with thin and more complex devices (e.g. HV-CMOS). RD50 has a dedicated research effort</a:t>
            </a:r>
            <a:r>
              <a:rPr lang="en-GB" sz="1800" dirty="0" smtClean="0">
                <a:solidFill>
                  <a:srgbClr val="000000"/>
                </a:solidFill>
              </a:rPr>
              <a:t>.</a:t>
            </a:r>
            <a:endParaRPr lang="en-GB" sz="1700" dirty="0" smtClean="0">
              <a:solidFill>
                <a:srgbClr val="000000"/>
              </a:solidFill>
            </a:endParaRPr>
          </a:p>
          <a:p>
            <a:pPr>
              <a:lnSpc>
                <a:spcPct val="120000"/>
              </a:lnSpc>
            </a:pPr>
            <a:endParaRPr lang="en-GB" sz="1000" dirty="0">
              <a:solidFill>
                <a:srgbClr val="000000"/>
              </a:solidFill>
            </a:endParaRPr>
          </a:p>
          <a:p>
            <a:pPr marL="469900" lvl="1" indent="-285750">
              <a:lnSpc>
                <a:spcPct val="110000"/>
              </a:lnSpc>
            </a:pPr>
            <a:r>
              <a:rPr lang="en-GB" sz="1600" dirty="0"/>
              <a:t>M1:Investigation of surface damage on test structures with oxide and oxide-nitride passivation layers irradiated with protons up to 1MGy (Q3/2020).</a:t>
            </a:r>
          </a:p>
          <a:p>
            <a:pPr marL="469900" lvl="1" indent="-285750"/>
            <a:endParaRPr lang="en-GB" sz="1600" dirty="0">
              <a:solidFill>
                <a:schemeClr val="accent6"/>
              </a:solidFill>
            </a:endParaRPr>
          </a:p>
        </p:txBody>
      </p:sp>
      <p:sp>
        <p:nvSpPr>
          <p:cNvPr id="4" name="Date Placeholder 3"/>
          <p:cNvSpPr>
            <a:spLocks noGrp="1"/>
          </p:cNvSpPr>
          <p:nvPr>
            <p:ph type="dt" sz="half" idx="2"/>
          </p:nvPr>
        </p:nvSpPr>
        <p:spPr/>
        <p:txBody>
          <a:bodyPr/>
          <a:lstStyle/>
          <a:p>
            <a:fld id="{C84F3097-20B7-47E3-AE68-8DD365A554A8}" type="datetime3">
              <a:rPr lang="en-US" smtClean="0"/>
              <a:t>13 June 2019</a:t>
            </a:fld>
            <a:endParaRPr lang="en-US" dirty="0"/>
          </a:p>
        </p:txBody>
      </p:sp>
      <p:sp>
        <p:nvSpPr>
          <p:cNvPr id="5" name="Footer Placeholder 4"/>
          <p:cNvSpPr>
            <a:spLocks noGrp="1"/>
          </p:cNvSpPr>
          <p:nvPr>
            <p:ph type="ftr" sz="quarter" idx="3"/>
          </p:nvPr>
        </p:nvSpPr>
        <p:spPr/>
        <p:txBody>
          <a:bodyPr/>
          <a:lstStyle/>
          <a:p>
            <a:r>
              <a:rPr lang="en-US" smtClean="0"/>
              <a:t>Michael Moll</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Rectangle 6"/>
          <p:cNvSpPr/>
          <p:nvPr/>
        </p:nvSpPr>
        <p:spPr>
          <a:xfrm rot="622059">
            <a:off x="6663419" y="1383234"/>
            <a:ext cx="1282497" cy="481567"/>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FF0000"/>
                </a:solidFill>
              </a:rPr>
              <a:t>Upcoming milestones</a:t>
            </a:r>
            <a:endParaRPr lang="en-GB" sz="1600" dirty="0">
              <a:solidFill>
                <a:srgbClr val="FF0000"/>
              </a:solidFill>
            </a:endParaRPr>
          </a:p>
        </p:txBody>
      </p:sp>
    </p:spTree>
    <p:extLst>
      <p:ext uri="{BB962C8B-B14F-4D97-AF65-F5344CB8AC3E}">
        <p14:creationId xmlns:p14="http://schemas.microsoft.com/office/powerpoint/2010/main" val="1972106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975" y="128093"/>
            <a:ext cx="6878320" cy="1300668"/>
          </a:xfrm>
        </p:spPr>
        <p:txBody>
          <a:bodyPr>
            <a:normAutofit fontScale="90000"/>
          </a:bodyPr>
          <a:lstStyle/>
          <a:p>
            <a:pPr algn="ctr"/>
            <a:r>
              <a:rPr lang="en-GB" dirty="0" smtClean="0"/>
              <a:t>Device Characterization</a:t>
            </a:r>
            <a:br>
              <a:rPr lang="en-GB" dirty="0" smtClean="0"/>
            </a:br>
            <a:r>
              <a:rPr lang="en-GB" dirty="0" smtClean="0"/>
              <a:t>and Device Simulation</a:t>
            </a:r>
            <a:endParaRPr lang="en-GB" dirty="0"/>
          </a:p>
        </p:txBody>
      </p:sp>
      <p:sp>
        <p:nvSpPr>
          <p:cNvPr id="3" name="Content Placeholder 2"/>
          <p:cNvSpPr>
            <a:spLocks noGrp="1"/>
          </p:cNvSpPr>
          <p:nvPr>
            <p:ph idx="1"/>
          </p:nvPr>
        </p:nvSpPr>
        <p:spPr>
          <a:xfrm>
            <a:off x="193040" y="1554480"/>
            <a:ext cx="8818880" cy="4927599"/>
          </a:xfrm>
        </p:spPr>
        <p:txBody>
          <a:bodyPr>
            <a:normAutofit fontScale="85000" lnSpcReduction="10000"/>
          </a:bodyPr>
          <a:lstStyle/>
          <a:p>
            <a:pPr>
              <a:lnSpc>
                <a:spcPct val="110000"/>
              </a:lnSpc>
            </a:pPr>
            <a:r>
              <a:rPr lang="en-GB" dirty="0">
                <a:solidFill>
                  <a:schemeClr val="tx2"/>
                </a:solidFill>
              </a:rPr>
              <a:t>WP </a:t>
            </a:r>
            <a:r>
              <a:rPr lang="en-GB" dirty="0" smtClean="0">
                <a:solidFill>
                  <a:schemeClr val="tx2"/>
                </a:solidFill>
              </a:rPr>
              <a:t>2.5</a:t>
            </a:r>
            <a:r>
              <a:rPr lang="en-GB" dirty="0">
                <a:solidFill>
                  <a:schemeClr val="tx2"/>
                </a:solidFill>
              </a:rPr>
              <a:t>. TCAD simulations and custom device </a:t>
            </a:r>
            <a:r>
              <a:rPr lang="en-GB" dirty="0" smtClean="0">
                <a:solidFill>
                  <a:schemeClr val="tx2"/>
                </a:solidFill>
              </a:rPr>
              <a:t>simulators</a:t>
            </a:r>
          </a:p>
          <a:p>
            <a:pPr marL="469900" lvl="1" indent="-285750">
              <a:lnSpc>
                <a:spcPct val="120000"/>
              </a:lnSpc>
            </a:pPr>
            <a:r>
              <a:rPr lang="en-GB" sz="2000" dirty="0">
                <a:solidFill>
                  <a:srgbClr val="FF0000"/>
                </a:solidFill>
              </a:rPr>
              <a:t>M1: Comparison of commercial TCAD tools; preparation of a recommendation for parameters and physics models (Q4/2019)</a:t>
            </a:r>
          </a:p>
          <a:p>
            <a:pPr marL="469900" lvl="1" indent="-285750">
              <a:lnSpc>
                <a:spcPct val="120000"/>
              </a:lnSpc>
            </a:pPr>
            <a:r>
              <a:rPr lang="en-GB" sz="2000" dirty="0"/>
              <a:t>M2: Development of a reliable radiation damage model (I-V, C-V, CCE and the E-field) covering the HL-LHC </a:t>
            </a:r>
            <a:r>
              <a:rPr lang="en-GB" sz="2000" dirty="0" err="1"/>
              <a:t>fluences</a:t>
            </a:r>
            <a:r>
              <a:rPr lang="en-GB" sz="2000" dirty="0"/>
              <a:t> for protons and neutrons for a given operation temperature (Q4/2020)</a:t>
            </a:r>
          </a:p>
          <a:p>
            <a:pPr marL="469900" lvl="1" indent="-285750">
              <a:lnSpc>
                <a:spcPct val="120000"/>
              </a:lnSpc>
            </a:pPr>
            <a:r>
              <a:rPr lang="en-GB" sz="2000" dirty="0"/>
              <a:t>M3: Model M1 extended to cover temperature dependence of the bulk-damage related effects from room temperature down to -30 °C. (Q3/2021):</a:t>
            </a:r>
          </a:p>
          <a:p>
            <a:pPr marL="469900" lvl="1" indent="-285750">
              <a:lnSpc>
                <a:spcPct val="120000"/>
              </a:lnSpc>
            </a:pPr>
            <a:r>
              <a:rPr lang="en-GB" sz="2000" dirty="0"/>
              <a:t>M4: Model from M2 extended to cover annealing effects (Q3/2022):</a:t>
            </a:r>
          </a:p>
          <a:p>
            <a:pPr marL="469900" lvl="1" indent="-285750">
              <a:lnSpc>
                <a:spcPct val="120000"/>
              </a:lnSpc>
            </a:pPr>
            <a:r>
              <a:rPr lang="en-GB" sz="2000" dirty="0"/>
              <a:t>M5: Model of the donor and acceptor removal (</a:t>
            </a:r>
            <a:r>
              <a:rPr lang="en-GB" sz="2000" dirty="0" err="1"/>
              <a:t>SiPMs</a:t>
            </a:r>
            <a:r>
              <a:rPr lang="en-GB" sz="2000" dirty="0"/>
              <a:t>, LGAD, CMOS,..) (Q3/2020):</a:t>
            </a:r>
          </a:p>
          <a:p>
            <a:pPr marL="469900" lvl="1" indent="-285750">
              <a:lnSpc>
                <a:spcPct val="120000"/>
              </a:lnSpc>
            </a:pPr>
            <a:r>
              <a:rPr lang="en-GB" sz="2000" dirty="0"/>
              <a:t>M6: Surface damage model with implementation of surface damage in p-type segmented sensors (Q1/2021)</a:t>
            </a:r>
          </a:p>
          <a:p>
            <a:pPr marL="469900" lvl="1" indent="-285750">
              <a:lnSpc>
                <a:spcPct val="120000"/>
              </a:lnSpc>
            </a:pPr>
            <a:r>
              <a:rPr lang="en-GB" sz="2000" dirty="0"/>
              <a:t>M7: Evaluation of possible implementation of cluster defects in commercial TCAD device simulators using a charge carrier occupation dependent energy level distribution (Q2/2021)</a:t>
            </a:r>
          </a:p>
          <a:p>
            <a:pPr marL="469900" lvl="1" indent="-285750"/>
            <a:endParaRPr lang="en-GB" sz="1600" dirty="0">
              <a:solidFill>
                <a:schemeClr val="accent6"/>
              </a:solidFill>
            </a:endParaRPr>
          </a:p>
        </p:txBody>
      </p:sp>
      <p:sp>
        <p:nvSpPr>
          <p:cNvPr id="4" name="Date Placeholder 3"/>
          <p:cNvSpPr>
            <a:spLocks noGrp="1"/>
          </p:cNvSpPr>
          <p:nvPr>
            <p:ph type="dt" sz="half" idx="2"/>
          </p:nvPr>
        </p:nvSpPr>
        <p:spPr/>
        <p:txBody>
          <a:bodyPr/>
          <a:lstStyle/>
          <a:p>
            <a:fld id="{C84F3097-20B7-47E3-AE68-8DD365A554A8}" type="datetime3">
              <a:rPr lang="en-US" smtClean="0"/>
              <a:t>13 June 2019</a:t>
            </a:fld>
            <a:endParaRPr lang="en-US" dirty="0"/>
          </a:p>
        </p:txBody>
      </p:sp>
      <p:sp>
        <p:nvSpPr>
          <p:cNvPr id="5" name="Footer Placeholder 4"/>
          <p:cNvSpPr>
            <a:spLocks noGrp="1"/>
          </p:cNvSpPr>
          <p:nvPr>
            <p:ph type="ftr" sz="quarter" idx="3"/>
          </p:nvPr>
        </p:nvSpPr>
        <p:spPr/>
        <p:txBody>
          <a:bodyPr/>
          <a:lstStyle/>
          <a:p>
            <a:r>
              <a:rPr lang="en-US" smtClean="0"/>
              <a:t>Michael Moll</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
        <p:nvSpPr>
          <p:cNvPr id="7" name="Rectangle 6"/>
          <p:cNvSpPr/>
          <p:nvPr/>
        </p:nvSpPr>
        <p:spPr>
          <a:xfrm rot="622059">
            <a:off x="6762996" y="1030979"/>
            <a:ext cx="1282497" cy="481567"/>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FF0000"/>
                </a:solidFill>
              </a:rPr>
              <a:t>Upcoming milestones</a:t>
            </a:r>
            <a:endParaRPr lang="en-GB" sz="1600" dirty="0">
              <a:solidFill>
                <a:srgbClr val="FF0000"/>
              </a:solidFill>
            </a:endParaRPr>
          </a:p>
        </p:txBody>
      </p:sp>
    </p:spTree>
    <p:extLst>
      <p:ext uri="{BB962C8B-B14F-4D97-AF65-F5344CB8AC3E}">
        <p14:creationId xmlns:p14="http://schemas.microsoft.com/office/powerpoint/2010/main" val="3946274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3995"/>
            <a:ext cx="6878320" cy="1300668"/>
          </a:xfrm>
        </p:spPr>
        <p:txBody>
          <a:bodyPr>
            <a:normAutofit/>
          </a:bodyPr>
          <a:lstStyle/>
          <a:p>
            <a:pPr algn="ctr"/>
            <a:r>
              <a:rPr lang="en-GB" dirty="0" smtClean="0"/>
              <a:t>Full Detector Systems</a:t>
            </a:r>
            <a:endParaRPr lang="en-GB" dirty="0"/>
          </a:p>
        </p:txBody>
      </p:sp>
      <p:sp>
        <p:nvSpPr>
          <p:cNvPr id="3" name="Content Placeholder 2"/>
          <p:cNvSpPr>
            <a:spLocks noGrp="1"/>
          </p:cNvSpPr>
          <p:nvPr>
            <p:ph idx="1"/>
          </p:nvPr>
        </p:nvSpPr>
        <p:spPr>
          <a:xfrm>
            <a:off x="1016000" y="1534160"/>
            <a:ext cx="7548880" cy="4104640"/>
          </a:xfrm>
        </p:spPr>
        <p:txBody>
          <a:bodyPr>
            <a:normAutofit fontScale="92500"/>
          </a:bodyPr>
          <a:lstStyle/>
          <a:p>
            <a:pPr marL="36513" indent="0" algn="just">
              <a:buNone/>
            </a:pPr>
            <a:r>
              <a:rPr lang="en-GB" sz="1800" dirty="0">
                <a:solidFill>
                  <a:srgbClr val="000000"/>
                </a:solidFill>
              </a:rPr>
              <a:t>Extensive studies of segmented detectors are being performed within RD50 with strip and pixel readout systems especially developed by </a:t>
            </a:r>
            <a:r>
              <a:rPr lang="en-GB" sz="1800" dirty="0" err="1">
                <a:solidFill>
                  <a:srgbClr val="000000"/>
                </a:solidFill>
              </a:rPr>
              <a:t>Alibava</a:t>
            </a:r>
            <a:r>
              <a:rPr lang="en-GB" sz="1800" dirty="0">
                <a:solidFill>
                  <a:srgbClr val="000000"/>
                </a:solidFill>
              </a:rPr>
              <a:t> and PSI. RD50 is an ideal testing environment for the development of detection systems. RD50 methods are complementary to the ones of the large experiments and are based on mini-strip detectors and pixels. Beyond the measurements on the segmented sensors, RD50 contributes to the analyses and understanding of data taken on the operating experiments.</a:t>
            </a:r>
          </a:p>
          <a:p>
            <a:endParaRPr lang="en-US" dirty="0" smtClean="0"/>
          </a:p>
          <a:p>
            <a:r>
              <a:rPr lang="en-US" dirty="0" smtClean="0"/>
              <a:t>Milestones </a:t>
            </a:r>
            <a:r>
              <a:rPr lang="en-US" dirty="0"/>
              <a:t>[2018-2022</a:t>
            </a:r>
            <a:r>
              <a:rPr lang="en-US" dirty="0" smtClean="0"/>
              <a:t>]</a:t>
            </a:r>
          </a:p>
          <a:p>
            <a:pPr lvl="2">
              <a:lnSpc>
                <a:spcPct val="130000"/>
              </a:lnSpc>
            </a:pPr>
            <a:r>
              <a:rPr lang="en-GB" sz="1800" dirty="0" smtClean="0">
                <a:solidFill>
                  <a:srgbClr val="000000"/>
                </a:solidFill>
              </a:rPr>
              <a:t>WP 4.1 LHC </a:t>
            </a:r>
            <a:r>
              <a:rPr lang="en-GB" sz="1800" dirty="0">
                <a:solidFill>
                  <a:srgbClr val="000000"/>
                </a:solidFill>
              </a:rPr>
              <a:t>[7 MS</a:t>
            </a:r>
            <a:r>
              <a:rPr lang="en-GB" sz="1800" dirty="0" smtClean="0">
                <a:solidFill>
                  <a:srgbClr val="000000"/>
                </a:solidFill>
              </a:rPr>
              <a:t>]</a:t>
            </a:r>
          </a:p>
          <a:p>
            <a:pPr lvl="2">
              <a:lnSpc>
                <a:spcPct val="130000"/>
              </a:lnSpc>
            </a:pPr>
            <a:r>
              <a:rPr lang="en-GB" sz="1800" dirty="0" smtClean="0">
                <a:solidFill>
                  <a:srgbClr val="000000"/>
                </a:solidFill>
              </a:rPr>
              <a:t>WP 4.2 HL-LHC </a:t>
            </a:r>
            <a:r>
              <a:rPr lang="en-GB" sz="1800" dirty="0">
                <a:solidFill>
                  <a:srgbClr val="000000"/>
                </a:solidFill>
              </a:rPr>
              <a:t>[3 MS]</a:t>
            </a:r>
          </a:p>
          <a:p>
            <a:pPr lvl="2">
              <a:lnSpc>
                <a:spcPct val="130000"/>
              </a:lnSpc>
            </a:pPr>
            <a:r>
              <a:rPr lang="en-GB" sz="1800" dirty="0" smtClean="0">
                <a:solidFill>
                  <a:srgbClr val="000000"/>
                </a:solidFill>
              </a:rPr>
              <a:t>WP 4.3 FCC </a:t>
            </a:r>
            <a:r>
              <a:rPr lang="en-GB" sz="1800" dirty="0">
                <a:solidFill>
                  <a:srgbClr val="000000"/>
                </a:solidFill>
              </a:rPr>
              <a:t>[2 MS]</a:t>
            </a:r>
          </a:p>
          <a:p>
            <a:pPr lvl="1"/>
            <a:endParaRPr lang="en-GB" dirty="0"/>
          </a:p>
        </p:txBody>
      </p:sp>
      <p:sp>
        <p:nvSpPr>
          <p:cNvPr id="4" name="Date Placeholder 3"/>
          <p:cNvSpPr>
            <a:spLocks noGrp="1"/>
          </p:cNvSpPr>
          <p:nvPr>
            <p:ph type="dt" sz="half" idx="2"/>
          </p:nvPr>
        </p:nvSpPr>
        <p:spPr/>
        <p:txBody>
          <a:bodyPr/>
          <a:lstStyle/>
          <a:p>
            <a:fld id="{C84F3097-20B7-47E3-AE68-8DD365A554A8}" type="datetime3">
              <a:rPr lang="en-US" smtClean="0"/>
              <a:t>13 June 2019</a:t>
            </a:fld>
            <a:endParaRPr lang="en-US" dirty="0"/>
          </a:p>
        </p:txBody>
      </p:sp>
      <p:sp>
        <p:nvSpPr>
          <p:cNvPr id="5" name="Footer Placeholder 4"/>
          <p:cNvSpPr>
            <a:spLocks noGrp="1"/>
          </p:cNvSpPr>
          <p:nvPr>
            <p:ph type="ftr" sz="quarter" idx="3"/>
          </p:nvPr>
        </p:nvSpPr>
        <p:spPr/>
        <p:txBody>
          <a:bodyPr/>
          <a:lstStyle/>
          <a:p>
            <a:r>
              <a:rPr lang="en-US" smtClean="0"/>
              <a:t>Michael Moll</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1272074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1064" y="182882"/>
            <a:ext cx="6615735" cy="806427"/>
          </a:xfrm>
        </p:spPr>
        <p:txBody>
          <a:bodyPr>
            <a:normAutofit/>
          </a:bodyPr>
          <a:lstStyle/>
          <a:p>
            <a:r>
              <a:rPr lang="en-GB" dirty="0"/>
              <a:t>Full Detector Systems</a:t>
            </a:r>
          </a:p>
        </p:txBody>
      </p:sp>
      <p:sp>
        <p:nvSpPr>
          <p:cNvPr id="3" name="Content Placeholder 2"/>
          <p:cNvSpPr>
            <a:spLocks noGrp="1"/>
          </p:cNvSpPr>
          <p:nvPr>
            <p:ph idx="1"/>
          </p:nvPr>
        </p:nvSpPr>
        <p:spPr>
          <a:xfrm>
            <a:off x="213360" y="1229360"/>
            <a:ext cx="8788400" cy="4998019"/>
          </a:xfrm>
        </p:spPr>
        <p:txBody>
          <a:bodyPr>
            <a:normAutofit/>
          </a:bodyPr>
          <a:lstStyle/>
          <a:p>
            <a:r>
              <a:rPr lang="en-GB" dirty="0"/>
              <a:t>WP 4.1.  LHC: Radiation Damage in </a:t>
            </a:r>
            <a:r>
              <a:rPr lang="en-GB" dirty="0" smtClean="0"/>
              <a:t>operating</a:t>
            </a:r>
            <a:br>
              <a:rPr lang="en-GB" dirty="0" smtClean="0"/>
            </a:br>
            <a:r>
              <a:rPr lang="en-GB" dirty="0" smtClean="0"/>
              <a:t>                                  tracking detectors</a:t>
            </a:r>
            <a:endParaRPr lang="en-GB" dirty="0"/>
          </a:p>
          <a:p>
            <a:pPr marL="0" indent="0">
              <a:buNone/>
            </a:pPr>
            <a:r>
              <a:rPr lang="en-GB" sz="1700" dirty="0">
                <a:solidFill>
                  <a:srgbClr val="000000"/>
                </a:solidFill>
              </a:rPr>
              <a:t>RD50 has a unique role in creating tools and dialogue for the modelling and monitoring of in-situ detector systems and actively collaborates with ATLAS, CMS, and </a:t>
            </a:r>
            <a:r>
              <a:rPr lang="en-GB" sz="1700" dirty="0" err="1">
                <a:solidFill>
                  <a:srgbClr val="000000"/>
                </a:solidFill>
              </a:rPr>
              <a:t>LHCb</a:t>
            </a:r>
            <a:r>
              <a:rPr lang="en-GB" sz="1700" dirty="0">
                <a:solidFill>
                  <a:srgbClr val="000000"/>
                </a:solidFill>
              </a:rPr>
              <a:t>. </a:t>
            </a:r>
          </a:p>
          <a:p>
            <a:pPr marL="469900" lvl="1" indent="-285750"/>
            <a:r>
              <a:rPr lang="en-GB" sz="1400" dirty="0" smtClean="0">
                <a:solidFill>
                  <a:srgbClr val="FF0000"/>
                </a:solidFill>
              </a:rPr>
              <a:t>M1</a:t>
            </a:r>
            <a:r>
              <a:rPr lang="en-GB" sz="1400" dirty="0">
                <a:solidFill>
                  <a:srgbClr val="FF0000"/>
                </a:solidFill>
              </a:rPr>
              <a:t>: Hold a follow-up radiation damage workshop at the end of Run 2. Produce CERN Yellow Report documenting the status and experience gathered (Q1/2019).</a:t>
            </a:r>
          </a:p>
          <a:p>
            <a:pPr marL="469900" lvl="1" indent="-285750"/>
            <a:r>
              <a:rPr lang="en-GB" sz="1400" dirty="0">
                <a:solidFill>
                  <a:srgbClr val="FF0000"/>
                </a:solidFill>
              </a:rPr>
              <a:t>M2: Develop common software that can be used for making comparisons to irradiated sensors at test beams (Q3/2019).</a:t>
            </a:r>
          </a:p>
          <a:p>
            <a:pPr marL="469900" lvl="1" indent="-285750"/>
            <a:r>
              <a:rPr lang="en-GB" sz="1400" dirty="0">
                <a:solidFill>
                  <a:srgbClr val="FF0000"/>
                </a:solidFill>
              </a:rPr>
              <a:t>M3: Complete a program of irradiation and test beam campaigns with accurate thermal control to carefully study the impact of annealing with Run 2-like levels of irradiation (Q3/2019).</a:t>
            </a:r>
          </a:p>
          <a:p>
            <a:pPr marL="469900" lvl="1" indent="-285750"/>
            <a:r>
              <a:rPr lang="en-GB" sz="1400" dirty="0">
                <a:solidFill>
                  <a:srgbClr val="FF0000"/>
                </a:solidFill>
              </a:rPr>
              <a:t>M4: Using the full Run 2 dataset and digitization models that incorporate radiation damage, tune TCAD radiation damage parameters to data and establish systematic uncertainties on these parameters. RD50 will maintain a database of models and parameters (Q4/2019).</a:t>
            </a:r>
          </a:p>
          <a:p>
            <a:pPr marL="469900" lvl="1" indent="-285750"/>
            <a:r>
              <a:rPr lang="en-GB" sz="1400" dirty="0"/>
              <a:t>M5: Using the full Run 2 dataset, lab and test beam data to develop a model that incorporates a non-uniform E-field and annealing effects (Hamburg + TCAD). The fine-tuning of this model will require further work (Q4/2020).</a:t>
            </a:r>
          </a:p>
          <a:p>
            <a:pPr marL="469900" lvl="1" indent="-285750"/>
            <a:r>
              <a:rPr lang="en-GB" sz="1400" dirty="0"/>
              <a:t>M 2021-2023: Repeat and extend the in-situ studies for Run 3. </a:t>
            </a:r>
          </a:p>
          <a:p>
            <a:pPr marL="469900" lvl="1" indent="-285750"/>
            <a:r>
              <a:rPr lang="en-GB" sz="1400" dirty="0"/>
              <a:t>M6: During LS3 we intent to perform a post-operation characterization of de-installed LHC sensors.</a:t>
            </a:r>
          </a:p>
          <a:p>
            <a:pPr marL="469900" lvl="1" indent="-285750"/>
            <a:endParaRPr lang="en-GB" sz="1200" dirty="0"/>
          </a:p>
          <a:p>
            <a:pPr marL="469900" lvl="1" indent="-285750"/>
            <a:endParaRPr lang="en-GB" sz="1200" dirty="0"/>
          </a:p>
          <a:p>
            <a:pPr marL="469900" lvl="1" indent="-285750"/>
            <a:endParaRPr lang="en-GB" sz="1200" dirty="0"/>
          </a:p>
          <a:p>
            <a:pPr lvl="1"/>
            <a:endParaRPr lang="en-US" dirty="0"/>
          </a:p>
        </p:txBody>
      </p:sp>
      <p:sp>
        <p:nvSpPr>
          <p:cNvPr id="4" name="Footer Placeholder 3"/>
          <p:cNvSpPr>
            <a:spLocks noGrp="1"/>
          </p:cNvSpPr>
          <p:nvPr>
            <p:ph type="ftr" sz="quarter" idx="4294967295"/>
          </p:nvPr>
        </p:nvSpPr>
        <p:spPr/>
        <p:txBody>
          <a:bodyPr/>
          <a:lstStyle/>
          <a:p>
            <a:r>
              <a:rPr lang="en-GB" smtClean="0"/>
              <a:t>G.Casse and M.Moll, RD50 Status Report, November 2018</a:t>
            </a:r>
            <a:endParaRPr lang="en-GB" dirty="0"/>
          </a:p>
        </p:txBody>
      </p:sp>
      <p:sp>
        <p:nvSpPr>
          <p:cNvPr id="5" name="Slide Number Placeholder 4"/>
          <p:cNvSpPr>
            <a:spLocks noGrp="1"/>
          </p:cNvSpPr>
          <p:nvPr>
            <p:ph type="sldNum" sz="quarter" idx="4294967295"/>
          </p:nvPr>
        </p:nvSpPr>
        <p:spPr/>
        <p:txBody>
          <a:bodyPr/>
          <a:lstStyle/>
          <a:p>
            <a:r>
              <a:rPr lang="en-GB" smtClean="0"/>
              <a:t>-</a:t>
            </a:r>
            <a:fld id="{4BC41057-E5DD-4345-B334-EB94862F885B}" type="slidenum">
              <a:rPr lang="en-GB" smtClean="0"/>
              <a:pPr/>
              <a:t>7</a:t>
            </a:fld>
            <a:r>
              <a:rPr lang="en-GB" smtClean="0"/>
              <a:t>-</a:t>
            </a:r>
            <a:endParaRPr lang="en-GB" dirty="0"/>
          </a:p>
        </p:txBody>
      </p:sp>
    </p:spTree>
    <p:extLst>
      <p:ext uri="{BB962C8B-B14F-4D97-AF65-F5344CB8AC3E}">
        <p14:creationId xmlns:p14="http://schemas.microsoft.com/office/powerpoint/2010/main" val="982961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1064" y="182882"/>
            <a:ext cx="6615735" cy="806427"/>
          </a:xfrm>
        </p:spPr>
        <p:txBody>
          <a:bodyPr>
            <a:normAutofit/>
          </a:bodyPr>
          <a:lstStyle/>
          <a:p>
            <a:r>
              <a:rPr lang="en-GB" dirty="0"/>
              <a:t>Full Detector Systems</a:t>
            </a:r>
          </a:p>
        </p:txBody>
      </p:sp>
      <p:sp>
        <p:nvSpPr>
          <p:cNvPr id="3" name="Content Placeholder 2"/>
          <p:cNvSpPr>
            <a:spLocks noGrp="1"/>
          </p:cNvSpPr>
          <p:nvPr>
            <p:ph idx="1"/>
          </p:nvPr>
        </p:nvSpPr>
        <p:spPr>
          <a:xfrm>
            <a:off x="213360" y="1325606"/>
            <a:ext cx="8788400" cy="4901773"/>
          </a:xfrm>
        </p:spPr>
        <p:txBody>
          <a:bodyPr>
            <a:normAutofit/>
          </a:bodyPr>
          <a:lstStyle/>
          <a:p>
            <a:pPr marL="469900" lvl="1" indent="-285750"/>
            <a:endParaRPr lang="en-GB" sz="1200" dirty="0"/>
          </a:p>
          <a:p>
            <a:r>
              <a:rPr lang="en-GB" dirty="0"/>
              <a:t>WP 4.2.  </a:t>
            </a:r>
            <a:r>
              <a:rPr lang="en-GB" dirty="0" smtClean="0"/>
              <a:t>HL-LHC</a:t>
            </a:r>
            <a:endParaRPr lang="en-GB" sz="1500" b="0" dirty="0" smtClean="0"/>
          </a:p>
          <a:p>
            <a:pPr marL="469900" lvl="1" indent="-285750"/>
            <a:r>
              <a:rPr lang="en-GB" sz="1400" dirty="0" smtClean="0"/>
              <a:t>M1: Understanding dependence of CCE/CM in segmented detectors on long-term bias at different annealing stages (Q4/2020).</a:t>
            </a:r>
          </a:p>
          <a:p>
            <a:pPr marL="469900" lvl="1" indent="-285750"/>
            <a:r>
              <a:rPr lang="en-GB" sz="1400" dirty="0" smtClean="0"/>
              <a:t>M2</a:t>
            </a:r>
            <a:r>
              <a:rPr lang="en-GB" sz="1400" dirty="0"/>
              <a:t>: Understanding the noise performance in CM operation mode at high voltages and modelling it for fast electronics readout (Q4/2020).</a:t>
            </a:r>
          </a:p>
          <a:p>
            <a:pPr marL="469900" lvl="1" indent="-285750"/>
            <a:r>
              <a:rPr lang="en-GB" sz="1400" dirty="0"/>
              <a:t>M3: Comparative studies of mini-strip detectors from two main producers (Infineon, HPK) in terms of CCE/CM differences (Q4/2020</a:t>
            </a:r>
            <a:r>
              <a:rPr lang="en-GB" sz="1400" dirty="0" smtClean="0"/>
              <a:t>).</a:t>
            </a:r>
            <a:r>
              <a:rPr lang="en-GB" sz="1200" dirty="0" smtClean="0"/>
              <a:t/>
            </a:r>
            <a:br>
              <a:rPr lang="en-GB" sz="1200" dirty="0" smtClean="0"/>
            </a:br>
            <a:endParaRPr lang="en-GB" sz="1200" dirty="0" smtClean="0"/>
          </a:p>
          <a:p>
            <a:r>
              <a:rPr lang="en-GB" dirty="0"/>
              <a:t>WP 4.3.  </a:t>
            </a:r>
            <a:r>
              <a:rPr lang="en-GB" dirty="0" smtClean="0"/>
              <a:t>FCC</a:t>
            </a:r>
            <a:endParaRPr lang="en-GB" sz="1500" b="0" dirty="0"/>
          </a:p>
          <a:p>
            <a:pPr marL="469900" lvl="1" indent="-285750"/>
            <a:r>
              <a:rPr lang="en-GB" sz="1400" dirty="0"/>
              <a:t>M1: Punch Through Protection (PTP) structure at high </a:t>
            </a:r>
            <a:r>
              <a:rPr lang="en-GB" sz="1400" dirty="0" err="1"/>
              <a:t>fluences</a:t>
            </a:r>
            <a:r>
              <a:rPr lang="en-GB" sz="1400" dirty="0"/>
              <a:t>, beyond that of strip sensors (Q2/2021)</a:t>
            </a:r>
          </a:p>
          <a:p>
            <a:pPr marL="469900" lvl="1" indent="-285750"/>
            <a:r>
              <a:rPr lang="en-GB" sz="1400" dirty="0"/>
              <a:t>M2: CCE studies of different geometry sensors after extreme </a:t>
            </a:r>
            <a:r>
              <a:rPr lang="en-GB" sz="1400" dirty="0" err="1"/>
              <a:t>fluences</a:t>
            </a:r>
            <a:r>
              <a:rPr lang="en-GB" sz="1400" dirty="0"/>
              <a:t> of up to 5-6×1017 cm-2 (3D samples of different columns widths, mini-strips, pads). The most challenging action will be the readout of segmented devices (Q3/2022).</a:t>
            </a:r>
          </a:p>
          <a:p>
            <a:pPr marL="469900" lvl="1" indent="-285750"/>
            <a:endParaRPr lang="en-GB" sz="1200" dirty="0"/>
          </a:p>
          <a:p>
            <a:pPr marL="469900" lvl="1" indent="-285750"/>
            <a:endParaRPr lang="en-GB" sz="1200" dirty="0"/>
          </a:p>
          <a:p>
            <a:pPr lvl="1"/>
            <a:endParaRPr lang="en-US" dirty="0"/>
          </a:p>
        </p:txBody>
      </p:sp>
      <p:sp>
        <p:nvSpPr>
          <p:cNvPr id="4" name="Footer Placeholder 3"/>
          <p:cNvSpPr>
            <a:spLocks noGrp="1"/>
          </p:cNvSpPr>
          <p:nvPr>
            <p:ph type="ftr" sz="quarter" idx="4294967295"/>
          </p:nvPr>
        </p:nvSpPr>
        <p:spPr/>
        <p:txBody>
          <a:bodyPr/>
          <a:lstStyle/>
          <a:p>
            <a:r>
              <a:rPr lang="en-GB" smtClean="0"/>
              <a:t>G.Casse and M.Moll, RD50 Status Report, November 2018</a:t>
            </a:r>
            <a:endParaRPr lang="en-GB" dirty="0"/>
          </a:p>
        </p:txBody>
      </p:sp>
      <p:sp>
        <p:nvSpPr>
          <p:cNvPr id="5" name="Slide Number Placeholder 4"/>
          <p:cNvSpPr>
            <a:spLocks noGrp="1"/>
          </p:cNvSpPr>
          <p:nvPr>
            <p:ph type="sldNum" sz="quarter" idx="4294967295"/>
          </p:nvPr>
        </p:nvSpPr>
        <p:spPr/>
        <p:txBody>
          <a:bodyPr/>
          <a:lstStyle/>
          <a:p>
            <a:r>
              <a:rPr lang="en-GB" smtClean="0"/>
              <a:t>-</a:t>
            </a:r>
            <a:fld id="{4BC41057-E5DD-4345-B334-EB94862F885B}" type="slidenum">
              <a:rPr lang="en-GB" smtClean="0"/>
              <a:pPr/>
              <a:t>8</a:t>
            </a:fld>
            <a:r>
              <a:rPr lang="en-GB" smtClean="0"/>
              <a:t>-</a:t>
            </a:r>
            <a:endParaRPr lang="en-GB" dirty="0"/>
          </a:p>
        </p:txBody>
      </p:sp>
    </p:spTree>
    <p:extLst>
      <p:ext uri="{BB962C8B-B14F-4D97-AF65-F5344CB8AC3E}">
        <p14:creationId xmlns:p14="http://schemas.microsoft.com/office/powerpoint/2010/main" val="135002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Michael 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11397</TotalTime>
  <Words>576</Words>
  <Application>Microsoft Office PowerPoint</Application>
  <PresentationFormat>On-screen Show (4:3)</PresentationFormat>
  <Paragraphs>101</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Michael 4-3</vt:lpstr>
      <vt:lpstr>Device Characterization and Device Simulation</vt:lpstr>
      <vt:lpstr>Device Characterization and Device Simulation</vt:lpstr>
      <vt:lpstr>Device Characterization and Device Simulation</vt:lpstr>
      <vt:lpstr>Device Characterization and Device Simulation</vt:lpstr>
      <vt:lpstr>Device Characterization and Device Simulation</vt:lpstr>
      <vt:lpstr>Full Detector Systems</vt:lpstr>
      <vt:lpstr>Full Detector Systems</vt:lpstr>
      <vt:lpstr>Full Detector Systems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Michael Moll</cp:lastModifiedBy>
  <cp:revision>741</cp:revision>
  <cp:lastPrinted>2018-01-16T06:39:30Z</cp:lastPrinted>
  <dcterms:created xsi:type="dcterms:W3CDTF">2012-11-30T11:04:26Z</dcterms:created>
  <dcterms:modified xsi:type="dcterms:W3CDTF">2019-06-13T07:07:56Z</dcterms:modified>
</cp:coreProperties>
</file>