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381" r:id="rId6"/>
    <p:sldId id="392" r:id="rId7"/>
    <p:sldId id="383" r:id="rId8"/>
    <p:sldId id="384" r:id="rId9"/>
    <p:sldId id="385" r:id="rId10"/>
    <p:sldId id="379" r:id="rId11"/>
    <p:sldId id="390" r:id="rId12"/>
    <p:sldId id="391" r:id="rId13"/>
    <p:sldId id="376" r:id="rId14"/>
    <p:sldId id="378" r:id="rId15"/>
    <p:sldId id="368" r:id="rId16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  <a:srgbClr val="000000"/>
    <a:srgbClr val="CA1100"/>
    <a:srgbClr val="FFFFFF"/>
    <a:srgbClr val="92D050"/>
    <a:srgbClr val="FF6E60"/>
    <a:srgbClr val="CC9900"/>
    <a:srgbClr val="FFFF00"/>
    <a:srgbClr val="FF26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Objects="1" showGuides="1">
      <p:cViewPr varScale="1">
        <p:scale>
          <a:sx n="134" d="100"/>
          <a:sy n="134" d="100"/>
        </p:scale>
        <p:origin x="120" y="42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840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72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423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417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602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069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9.png"/><Relationship Id="rId7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28.png"/><Relationship Id="rId10" Type="http://schemas.microsoft.com/office/2007/relationships/hdphoto" Target="../media/hdphoto6.wdp"/><Relationship Id="rId4" Type="http://schemas.openxmlformats.org/officeDocument/2006/relationships/image" Target="../media/image27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hyperlink" Target="https://indico.cern.ch/event/683600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hyperlink" Target="https://edms.cern.ch/document/1991506/" TargetMode="Externa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hyperlink" Target="https://indico.cern.ch/event/693807/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indico.cern.ch/event/742082/contributions/3085080/" TargetMode="External"/><Relationship Id="rId4" Type="http://schemas.openxmlformats.org/officeDocument/2006/relationships/hyperlink" Target="https://indico.cern.ch/event/745287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hyperlink" Target="https://indico.cern.ch/event/693807/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Cold diodes for HL IT circuit: implications on cryostat design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28684" y="4659982"/>
            <a:ext cx="6216362" cy="152400"/>
          </a:xfrm>
        </p:spPr>
        <p:txBody>
          <a:bodyPr>
            <a:normAutofit fontScale="77500" lnSpcReduction="20000"/>
          </a:bodyPr>
          <a:lstStyle/>
          <a:p>
            <a:r>
              <a:rPr lang="en-GB" sz="1600" dirty="0" err="1" smtClean="0">
                <a:solidFill>
                  <a:schemeClr val="bg1">
                    <a:lumMod val="65000"/>
                  </a:schemeClr>
                </a:solidFill>
              </a:rPr>
              <a:t>Y.Leclercq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GB" sz="1600" dirty="0" err="1" smtClean="0">
                <a:solidFill>
                  <a:schemeClr val="bg1">
                    <a:lumMod val="65000"/>
                  </a:schemeClr>
                </a:solidFill>
              </a:rPr>
              <a:t>D.Ramos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GB" sz="1600" dirty="0" err="1" smtClean="0">
                <a:solidFill>
                  <a:schemeClr val="bg1">
                    <a:lumMod val="65000"/>
                  </a:schemeClr>
                </a:solidFill>
              </a:rPr>
              <a:t>V.Parma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GB" sz="1600" dirty="0" err="1" smtClean="0">
                <a:solidFill>
                  <a:schemeClr val="bg1">
                    <a:lumMod val="65000"/>
                  </a:schemeClr>
                </a:solidFill>
              </a:rPr>
              <a:t>E.Todesco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 for WP3</a:t>
            </a:r>
          </a:p>
        </p:txBody>
      </p:sp>
      <p:sp>
        <p:nvSpPr>
          <p:cNvPr id="4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3740199"/>
            <a:ext cx="6480000" cy="543421"/>
          </a:xfrm>
        </p:spPr>
        <p:txBody>
          <a:bodyPr>
            <a:normAutofit/>
          </a:bodyPr>
          <a:lstStyle/>
          <a:p>
            <a:r>
              <a:rPr lang="en-GB" b="0" i="0" dirty="0" smtClean="0">
                <a:solidFill>
                  <a:schemeClr val="bg2"/>
                </a:solidFill>
              </a:rPr>
              <a:t>TCC meeting: 11 Apr. 2019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5112127" cy="540000"/>
          </a:xfrm>
        </p:spPr>
        <p:txBody>
          <a:bodyPr/>
          <a:lstStyle/>
          <a:p>
            <a:pPr algn="l"/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587" y="1577055"/>
            <a:ext cx="2340413" cy="16382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687" y="3291830"/>
            <a:ext cx="2621974" cy="183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34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1"/>
            <a:ext cx="4236945" cy="272701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Diodes assembly assumptions:</a:t>
            </a:r>
          </a:p>
          <a:p>
            <a:pPr lvl="1"/>
            <a:r>
              <a:rPr lang="en-GB" dirty="0" smtClean="0"/>
              <a:t>Volume </a:t>
            </a:r>
            <a:r>
              <a:rPr lang="en-GB" dirty="0" smtClean="0">
                <a:latin typeface="Calibri" panose="020F0502020204030204" pitchFamily="34" charset="0"/>
              </a:rPr>
              <a:t>Ø175 x 600 mm</a:t>
            </a:r>
            <a:endParaRPr lang="en-GB" dirty="0" smtClean="0"/>
          </a:p>
          <a:p>
            <a:r>
              <a:rPr lang="en-GB" dirty="0" smtClean="0"/>
              <a:t>Preliminary Concept :</a:t>
            </a:r>
          </a:p>
          <a:p>
            <a:pPr lvl="1"/>
            <a:r>
              <a:rPr lang="en-GB" dirty="0" smtClean="0"/>
              <a:t>1Mev neutron </a:t>
            </a:r>
            <a:r>
              <a:rPr lang="en-GB" dirty="0" err="1" smtClean="0"/>
              <a:t>fluence</a:t>
            </a:r>
            <a:r>
              <a:rPr lang="en-GB" dirty="0" smtClean="0"/>
              <a:t> </a:t>
            </a:r>
            <a:r>
              <a:rPr lang="en-GB" dirty="0" smtClean="0">
                <a:latin typeface="Calibri" panose="020F0502020204030204" pitchFamily="34" charset="0"/>
              </a:rPr>
              <a:t>≈1.4x</a:t>
            </a:r>
            <a:r>
              <a:rPr lang="en-GB" dirty="0" smtClean="0"/>
              <a:t>10</a:t>
            </a:r>
            <a:r>
              <a:rPr lang="en-GB" baseline="30000" dirty="0" smtClean="0"/>
              <a:t>14 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endParaRPr lang="en-GB" dirty="0" smtClean="0"/>
          </a:p>
          <a:p>
            <a:pPr lvl="1"/>
            <a:r>
              <a:rPr lang="en-GB" dirty="0" smtClean="0"/>
              <a:t>Dose:</a:t>
            </a:r>
            <a:r>
              <a:rPr lang="en-GB" dirty="0" smtClean="0">
                <a:latin typeface="Calibri" panose="020F0502020204030204" pitchFamily="34" charset="0"/>
              </a:rPr>
              <a:t>≈60 </a:t>
            </a:r>
            <a:r>
              <a:rPr lang="en-GB" dirty="0" err="1" smtClean="0">
                <a:latin typeface="Calibri" panose="020F0502020204030204" pitchFamily="34" charset="0"/>
              </a:rPr>
              <a:t>kGy</a:t>
            </a:r>
            <a:endParaRPr lang="en-GB" dirty="0" smtClean="0">
              <a:latin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</a:rPr>
              <a:t>Request to review position of cold diodes toward D1 to minimise dose</a:t>
            </a:r>
          </a:p>
          <a:p>
            <a:r>
              <a:rPr lang="en-GB" dirty="0" smtClean="0">
                <a:latin typeface="Calibri" panose="020F0502020204030204" pitchFamily="34" charset="0"/>
              </a:rPr>
              <a:t>Other concepts being analysed </a:t>
            </a:r>
          </a:p>
          <a:p>
            <a:r>
              <a:rPr lang="en-GB" u="sng" dirty="0" smtClean="0">
                <a:solidFill>
                  <a:srgbClr val="0070C0"/>
                </a:solidFill>
                <a:latin typeface="Calibri" panose="020F0502020204030204" pitchFamily="34" charset="0"/>
              </a:rPr>
              <a:t>Iterative work in progress</a:t>
            </a:r>
          </a:p>
          <a:p>
            <a:pPr lvl="1"/>
            <a:endParaRPr lang="en-GB" dirty="0" smtClean="0">
              <a:latin typeface="Calibri" panose="020F0502020204030204" pitchFamily="34" charset="0"/>
            </a:endParaRPr>
          </a:p>
          <a:p>
            <a:endParaRPr lang="en-GB" dirty="0" smtClean="0">
              <a:latin typeface="Calibri" panose="020F0502020204030204" pitchFamily="34" charset="0"/>
            </a:endParaRP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283" y="3004659"/>
            <a:ext cx="3056717" cy="21397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545" y="741761"/>
            <a:ext cx="3262455" cy="2283718"/>
          </a:xfrm>
          <a:prstGeom prst="rect">
            <a:avLst/>
          </a:prstGeom>
        </p:spPr>
      </p:pic>
      <p:grpSp>
        <p:nvGrpSpPr>
          <p:cNvPr id="58" name="Group 57"/>
          <p:cNvGrpSpPr/>
          <p:nvPr/>
        </p:nvGrpSpPr>
        <p:grpSpPr>
          <a:xfrm>
            <a:off x="6784180" y="1051931"/>
            <a:ext cx="702470" cy="280934"/>
            <a:chOff x="2545711" y="3774812"/>
            <a:chExt cx="1133023" cy="453122"/>
          </a:xfrm>
        </p:grpSpPr>
        <p:sp>
          <p:nvSpPr>
            <p:cNvPr id="55" name="Rectangle 54"/>
            <p:cNvSpPr/>
            <p:nvPr/>
          </p:nvSpPr>
          <p:spPr>
            <a:xfrm>
              <a:off x="2545711" y="3885530"/>
              <a:ext cx="1133023" cy="34240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Ins="36000" rtlCol="0" anchor="ctr"/>
            <a:lstStyle/>
            <a:p>
              <a:pPr algn="r"/>
              <a:r>
                <a:rPr lang="en-GB" sz="400" dirty="0" smtClean="0">
                  <a:solidFill>
                    <a:schemeClr val="bg1">
                      <a:lumMod val="50000"/>
                    </a:schemeClr>
                  </a:solidFill>
                </a:rPr>
                <a:t>D1</a:t>
              </a:r>
              <a:endParaRPr lang="en-GB" sz="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545714" y="3939902"/>
              <a:ext cx="946167" cy="2160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400" dirty="0" smtClean="0">
                  <a:solidFill>
                    <a:schemeClr val="bg1">
                      <a:lumMod val="50000"/>
                    </a:schemeClr>
                  </a:solidFill>
                </a:rPr>
                <a:t>MBXF</a:t>
              </a:r>
              <a:endParaRPr lang="en-GB" sz="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491879" y="3811772"/>
              <a:ext cx="99045" cy="7375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GB" sz="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491880" y="3774812"/>
              <a:ext cx="99044" cy="9308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GB" sz="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cxnSp>
        <p:nvCxnSpPr>
          <p:cNvPr id="61" name="Straight Connector 60"/>
          <p:cNvCxnSpPr/>
          <p:nvPr/>
        </p:nvCxnSpPr>
        <p:spPr>
          <a:xfrm flipV="1">
            <a:off x="7479356" y="1491631"/>
            <a:ext cx="0" cy="3462132"/>
          </a:xfrm>
          <a:prstGeom prst="line">
            <a:avLst/>
          </a:prstGeom>
          <a:ln w="3175"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6765131" y="3485562"/>
            <a:ext cx="721518" cy="280934"/>
            <a:chOff x="2514988" y="3774812"/>
            <a:chExt cx="1163746" cy="453122"/>
          </a:xfrm>
        </p:grpSpPr>
        <p:sp>
          <p:nvSpPr>
            <p:cNvPr id="66" name="Rectangle 65"/>
            <p:cNvSpPr/>
            <p:nvPr/>
          </p:nvSpPr>
          <p:spPr>
            <a:xfrm>
              <a:off x="2514988" y="3885530"/>
              <a:ext cx="1163746" cy="34240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Ins="36000" rtlCol="0" anchor="ctr"/>
            <a:lstStyle/>
            <a:p>
              <a:pPr algn="r"/>
              <a:r>
                <a:rPr lang="en-GB" sz="400" dirty="0" smtClean="0">
                  <a:solidFill>
                    <a:schemeClr val="bg1">
                      <a:lumMod val="50000"/>
                    </a:schemeClr>
                  </a:solidFill>
                </a:rPr>
                <a:t>D1</a:t>
              </a:r>
              <a:endParaRPr lang="en-GB" sz="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514988" y="3939902"/>
              <a:ext cx="976890" cy="2160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400" dirty="0" smtClean="0">
                  <a:solidFill>
                    <a:schemeClr val="bg1">
                      <a:lumMod val="50000"/>
                    </a:schemeClr>
                  </a:solidFill>
                </a:rPr>
                <a:t>MBXF</a:t>
              </a:r>
              <a:endParaRPr lang="en-GB" sz="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491879" y="3811772"/>
              <a:ext cx="99045" cy="7375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GB" sz="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491880" y="3774812"/>
              <a:ext cx="99044" cy="9308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GB" sz="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 flipV="1">
            <a:off x="7370676" y="987078"/>
            <a:ext cx="0" cy="3966685"/>
          </a:xfrm>
          <a:prstGeom prst="line">
            <a:avLst/>
          </a:prstGeom>
          <a:ln w="3175"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55" idx="3"/>
          </p:cNvCxnSpPr>
          <p:nvPr/>
        </p:nvCxnSpPr>
        <p:spPr>
          <a:xfrm>
            <a:off x="7486650" y="1226721"/>
            <a:ext cx="325710" cy="0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486650" y="3673479"/>
            <a:ext cx="325710" cy="0"/>
          </a:xfrm>
          <a:prstGeom prst="line">
            <a:avLst/>
          </a:prstGeom>
          <a:ln w="3175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7479356" y="1006956"/>
            <a:ext cx="0" cy="99431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7528710" y="1056672"/>
            <a:ext cx="120795" cy="0"/>
          </a:xfrm>
          <a:prstGeom prst="line">
            <a:avLst/>
          </a:prstGeom>
          <a:ln>
            <a:solidFill>
              <a:srgbClr val="1F37E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7460306" y="1168881"/>
            <a:ext cx="0" cy="9943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5" name="Group 1034"/>
          <p:cNvGrpSpPr/>
          <p:nvPr/>
        </p:nvGrpSpPr>
        <p:grpSpPr>
          <a:xfrm>
            <a:off x="6372200" y="1056672"/>
            <a:ext cx="1441547" cy="3897091"/>
            <a:chOff x="6372200" y="1056672"/>
            <a:chExt cx="1441547" cy="3897091"/>
          </a:xfrm>
        </p:grpSpPr>
        <p:grpSp>
          <p:nvGrpSpPr>
            <p:cNvPr id="50" name="Group 49"/>
            <p:cNvGrpSpPr/>
            <p:nvPr/>
          </p:nvGrpSpPr>
          <p:grpSpPr>
            <a:xfrm>
              <a:off x="6372200" y="2607469"/>
              <a:ext cx="1381150" cy="224550"/>
              <a:chOff x="6372200" y="2607469"/>
              <a:chExt cx="1335906" cy="22455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V="1">
                <a:off x="7708106" y="2612231"/>
                <a:ext cx="0" cy="219788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>
                <a:off x="6372200" y="2607469"/>
                <a:ext cx="1335906" cy="0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/>
            <p:nvPr/>
          </p:nvGrpSpPr>
          <p:grpSpPr>
            <a:xfrm>
              <a:off x="6372200" y="4660165"/>
              <a:ext cx="1381150" cy="293598"/>
              <a:chOff x="6372200" y="2607469"/>
              <a:chExt cx="1335906" cy="224550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 flipV="1">
                <a:off x="7708106" y="2612231"/>
                <a:ext cx="0" cy="219788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H="1">
                <a:off x="6372200" y="2607469"/>
                <a:ext cx="1335906" cy="0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9" name="Straight Connector 78"/>
            <p:cNvCxnSpPr/>
            <p:nvPr/>
          </p:nvCxnSpPr>
          <p:spPr>
            <a:xfrm>
              <a:off x="7691565" y="1056672"/>
              <a:ext cx="12079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7692952" y="3485562"/>
              <a:ext cx="12079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2" name="Straight Connector 91"/>
          <p:cNvCxnSpPr/>
          <p:nvPr/>
        </p:nvCxnSpPr>
        <p:spPr>
          <a:xfrm>
            <a:off x="7480743" y="3435846"/>
            <a:ext cx="0" cy="99431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7530097" y="3485562"/>
            <a:ext cx="120795" cy="0"/>
          </a:xfrm>
          <a:prstGeom prst="line">
            <a:avLst/>
          </a:prstGeom>
          <a:ln>
            <a:solidFill>
              <a:srgbClr val="1F37E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7461693" y="3597771"/>
            <a:ext cx="0" cy="9943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4" name="Group 103"/>
          <p:cNvGrpSpPr/>
          <p:nvPr/>
        </p:nvGrpSpPr>
        <p:grpSpPr>
          <a:xfrm>
            <a:off x="-1264" y="3484343"/>
            <a:ext cx="4230429" cy="1662521"/>
            <a:chOff x="3175437" y="675001"/>
            <a:chExt cx="2664243" cy="1047024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9804" b="14502"/>
            <a:stretch/>
          </p:blipFill>
          <p:spPr>
            <a:xfrm>
              <a:off x="3175437" y="675001"/>
              <a:ext cx="2664243" cy="1047024"/>
            </a:xfrm>
            <a:prstGeom prst="rect">
              <a:avLst/>
            </a:prstGeom>
          </p:spPr>
        </p:pic>
        <p:cxnSp>
          <p:nvCxnSpPr>
            <p:cNvPr id="106" name="Straight Connector 105"/>
            <p:cNvCxnSpPr/>
            <p:nvPr/>
          </p:nvCxnSpPr>
          <p:spPr>
            <a:xfrm flipH="1">
              <a:off x="4554677" y="960520"/>
              <a:ext cx="293935" cy="6268"/>
            </a:xfrm>
            <a:prstGeom prst="line">
              <a:avLst/>
            </a:prstGeom>
            <a:ln w="698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8" name="Table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093660"/>
              </p:ext>
            </p:extLst>
          </p:nvPr>
        </p:nvGraphicFramePr>
        <p:xfrm>
          <a:off x="4298678" y="876566"/>
          <a:ext cx="1552432" cy="107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208">
                  <a:extLst>
                    <a:ext uri="{9D8B030D-6E8A-4147-A177-3AD203B41FA5}">
                      <a16:colId xmlns:a16="http://schemas.microsoft.com/office/drawing/2014/main" val="561748116"/>
                    </a:ext>
                  </a:extLst>
                </a:gridCol>
                <a:gridCol w="703438">
                  <a:extLst>
                    <a:ext uri="{9D8B030D-6E8A-4147-A177-3AD203B41FA5}">
                      <a16:colId xmlns:a16="http://schemas.microsoft.com/office/drawing/2014/main" val="766239288"/>
                    </a:ext>
                  </a:extLst>
                </a:gridCol>
                <a:gridCol w="363786">
                  <a:extLst>
                    <a:ext uri="{9D8B030D-6E8A-4147-A177-3AD203B41FA5}">
                      <a16:colId xmlns:a16="http://schemas.microsoft.com/office/drawing/2014/main" val="1509444481"/>
                    </a:ext>
                  </a:extLst>
                </a:gridCol>
              </a:tblGrid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Concept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1 </a:t>
                      </a:r>
                      <a:r>
                        <a:rPr lang="en-GB" sz="600" dirty="0" err="1" smtClean="0">
                          <a:solidFill>
                            <a:sysClr val="windowText" lastClr="000000"/>
                          </a:solidFill>
                        </a:rPr>
                        <a:t>Mev</a:t>
                      </a:r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 neutron</a:t>
                      </a:r>
                    </a:p>
                    <a:p>
                      <a:pPr algn="ctr"/>
                      <a:r>
                        <a:rPr lang="en-GB" sz="600" baseline="0" dirty="0" err="1" smtClean="0">
                          <a:solidFill>
                            <a:sysClr val="windowText" lastClr="000000"/>
                          </a:solidFill>
                        </a:rPr>
                        <a:t>fluence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Dose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758454"/>
                  </a:ext>
                </a:extLst>
              </a:tr>
              <a:tr h="120549">
                <a:tc>
                  <a:txBody>
                    <a:bodyPr/>
                    <a:lstStyle/>
                    <a:p>
                      <a:pPr algn="ctr"/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[cm</a:t>
                      </a:r>
                      <a:r>
                        <a:rPr lang="en-GB" sz="600" baseline="30000" dirty="0" smtClean="0">
                          <a:solidFill>
                            <a:sysClr val="windowText" lastClr="000000"/>
                          </a:solidFill>
                        </a:rPr>
                        <a:t>-2</a:t>
                      </a:r>
                      <a:r>
                        <a:rPr lang="en-GB" sz="600" baseline="0" dirty="0" smtClean="0">
                          <a:solidFill>
                            <a:sysClr val="windowText" lastClr="000000"/>
                          </a:solidFill>
                        </a:rPr>
                        <a:t>]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[</a:t>
                      </a:r>
                      <a:r>
                        <a:rPr lang="en-GB" sz="600" dirty="0" err="1" smtClean="0">
                          <a:solidFill>
                            <a:sysClr val="windowText" lastClr="000000"/>
                          </a:solidFill>
                        </a:rPr>
                        <a:t>kGy</a:t>
                      </a:r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]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1467019"/>
                  </a:ext>
                </a:extLst>
              </a:tr>
              <a:tr h="120549"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#1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≈ </a:t>
                      </a:r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1.4 x 10</a:t>
                      </a:r>
                      <a:r>
                        <a:rPr lang="en-GB" sz="600" baseline="30000" dirty="0" smtClean="0">
                          <a:solidFill>
                            <a:sysClr val="windowText" lastClr="000000"/>
                          </a:solidFill>
                        </a:rPr>
                        <a:t>14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≈ </a:t>
                      </a:r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60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954169"/>
                  </a:ext>
                </a:extLst>
              </a:tr>
              <a:tr h="120549"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#2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≈ </a:t>
                      </a:r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1.5 x 10</a:t>
                      </a:r>
                      <a:r>
                        <a:rPr lang="en-GB" sz="600" baseline="30000" dirty="0" smtClean="0">
                          <a:solidFill>
                            <a:sysClr val="windowText" lastClr="000000"/>
                          </a:solidFill>
                        </a:rPr>
                        <a:t>14</a:t>
                      </a:r>
                      <a:endParaRPr lang="en-GB" sz="6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≈ </a:t>
                      </a:r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30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7258818"/>
                  </a:ext>
                </a:extLst>
              </a:tr>
              <a:tr h="120549"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#3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≈ </a:t>
                      </a:r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1.4 x 10</a:t>
                      </a:r>
                      <a:r>
                        <a:rPr lang="en-GB" sz="600" baseline="30000" dirty="0" smtClean="0">
                          <a:solidFill>
                            <a:sysClr val="windowText" lastClr="000000"/>
                          </a:solidFill>
                        </a:rPr>
                        <a:t>14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</a:rPr>
                        <a:t>≈ </a:t>
                      </a:r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35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5878180"/>
                  </a:ext>
                </a:extLst>
              </a:tr>
              <a:tr h="120549"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#4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  <a:endParaRPr lang="en-GB" sz="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72000" marR="72000" marT="36000" marB="36000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842488"/>
                  </a:ext>
                </a:extLst>
              </a:tr>
            </a:tbl>
          </a:graphicData>
        </a:graphic>
      </p:graphicFrame>
      <p:sp>
        <p:nvSpPr>
          <p:cNvPr id="107" name="Right Arrow 106"/>
          <p:cNvSpPr/>
          <p:nvPr/>
        </p:nvSpPr>
        <p:spPr>
          <a:xfrm rot="10800000">
            <a:off x="1222205" y="3816355"/>
            <a:ext cx="481212" cy="148547"/>
          </a:xfrm>
          <a:prstGeom prst="rightArrow">
            <a:avLst/>
          </a:prstGeom>
          <a:solidFill>
            <a:srgbClr val="FFFF00"/>
          </a:solidFill>
          <a:ln w="31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ight Arrow 127"/>
          <p:cNvSpPr/>
          <p:nvPr/>
        </p:nvSpPr>
        <p:spPr>
          <a:xfrm rot="10800000">
            <a:off x="7472064" y="2643822"/>
            <a:ext cx="228848" cy="148547"/>
          </a:xfrm>
          <a:prstGeom prst="rightArrow">
            <a:avLst/>
          </a:prstGeom>
          <a:solidFill>
            <a:srgbClr val="FFFF00"/>
          </a:solidFill>
          <a:ln w="31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ight Arrow 128"/>
          <p:cNvSpPr/>
          <p:nvPr/>
        </p:nvSpPr>
        <p:spPr>
          <a:xfrm rot="10800000">
            <a:off x="7472064" y="4767263"/>
            <a:ext cx="228848" cy="148547"/>
          </a:xfrm>
          <a:prstGeom prst="rightArrow">
            <a:avLst/>
          </a:prstGeom>
          <a:solidFill>
            <a:srgbClr val="FFFF00"/>
          </a:solidFill>
          <a:ln w="31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25" name="Group 1024"/>
          <p:cNvGrpSpPr/>
          <p:nvPr/>
        </p:nvGrpSpPr>
        <p:grpSpPr>
          <a:xfrm>
            <a:off x="4294457" y="2030717"/>
            <a:ext cx="1624716" cy="994762"/>
            <a:chOff x="4294457" y="2030717"/>
            <a:chExt cx="1624716" cy="994762"/>
          </a:xfrm>
        </p:grpSpPr>
        <p:grpSp>
          <p:nvGrpSpPr>
            <p:cNvPr id="96" name="Group 95"/>
            <p:cNvGrpSpPr/>
            <p:nvPr/>
          </p:nvGrpSpPr>
          <p:grpSpPr>
            <a:xfrm>
              <a:off x="4294457" y="2030717"/>
              <a:ext cx="1624716" cy="994762"/>
              <a:chOff x="4294457" y="2030717"/>
              <a:chExt cx="1624716" cy="994762"/>
            </a:xfrm>
          </p:grpSpPr>
          <p:pic>
            <p:nvPicPr>
              <p:cNvPr id="1029" name="Picture 5" descr="cid:image001.jpg@01D43EF0.B3307EC0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27716" r="35021" b="8920"/>
              <a:stretch/>
            </p:blipFill>
            <p:spPr bwMode="auto">
              <a:xfrm>
                <a:off x="4298678" y="2030717"/>
                <a:ext cx="1556655" cy="9125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97" name="Group 96"/>
              <p:cNvGrpSpPr/>
              <p:nvPr/>
            </p:nvGrpSpPr>
            <p:grpSpPr>
              <a:xfrm>
                <a:off x="4294457" y="2209783"/>
                <a:ext cx="655994" cy="628652"/>
                <a:chOff x="2545711" y="3347980"/>
                <a:chExt cx="1058061" cy="1013959"/>
              </a:xfrm>
            </p:grpSpPr>
            <p:sp>
              <p:nvSpPr>
                <p:cNvPr id="98" name="Rectangle 97"/>
                <p:cNvSpPr/>
                <p:nvPr/>
              </p:nvSpPr>
              <p:spPr>
                <a:xfrm>
                  <a:off x="2545711" y="3693652"/>
                  <a:ext cx="1058061" cy="66828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  <a:alpha val="80000"/>
                  </a:schemeClr>
                </a:solidFill>
                <a:ln w="3175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Ins="36000" rtlCol="0" anchor="ctr"/>
                <a:lstStyle/>
                <a:p>
                  <a:pPr algn="r"/>
                  <a:r>
                    <a:rPr lang="en-GB" sz="4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D1</a:t>
                  </a:r>
                  <a:endParaRPr lang="en-GB" sz="4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2545716" y="3867893"/>
                  <a:ext cx="355202" cy="37114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/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4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MBXF</a:t>
                  </a:r>
                  <a:endParaRPr lang="en-GB" sz="4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00" name="Snip Same Side Corner Rectangle 99"/>
                <p:cNvSpPr/>
                <p:nvPr/>
              </p:nvSpPr>
              <p:spPr>
                <a:xfrm>
                  <a:off x="2908600" y="3347980"/>
                  <a:ext cx="283863" cy="345672"/>
                </a:xfrm>
                <a:prstGeom prst="snip2SameRect">
                  <a:avLst>
                    <a:gd name="adj1" fmla="val 27491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  <a:alpha val="80000"/>
                  </a:schemeClr>
                </a:solidFill>
                <a:ln w="3175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GB" sz="40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cxnSp>
            <p:nvCxnSpPr>
              <p:cNvPr id="102" name="Straight Connector 101"/>
              <p:cNvCxnSpPr/>
              <p:nvPr/>
            </p:nvCxnSpPr>
            <p:spPr>
              <a:xfrm>
                <a:off x="4812637" y="2155305"/>
                <a:ext cx="0" cy="230691"/>
              </a:xfrm>
              <a:prstGeom prst="line">
                <a:avLst/>
              </a:prstGeom>
              <a:ln w="69850">
                <a:solidFill>
                  <a:schemeClr val="bg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Box 94"/>
              <p:cNvSpPr txBox="1"/>
              <p:nvPr/>
            </p:nvSpPr>
            <p:spPr>
              <a:xfrm>
                <a:off x="4992316" y="2748480"/>
                <a:ext cx="926857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600" b="1" dirty="0" smtClean="0"/>
                  <a:t>Concept #2</a:t>
                </a:r>
              </a:p>
              <a:p>
                <a:r>
                  <a:rPr lang="en-GB" sz="600" b="1" dirty="0" smtClean="0"/>
                  <a:t>Replacement </a:t>
                </a:r>
                <a:r>
                  <a:rPr lang="en-GB" sz="600" b="1" dirty="0" smtClean="0">
                    <a:solidFill>
                      <a:srgbClr val="FF0000"/>
                    </a:solidFill>
                  </a:rPr>
                  <a:t>issues</a:t>
                </a:r>
                <a:endParaRPr lang="en-GB" sz="600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27" name="Straight Connector 126"/>
            <p:cNvCxnSpPr>
              <a:stCxn id="98" idx="3"/>
            </p:cNvCxnSpPr>
            <p:nvPr/>
          </p:nvCxnSpPr>
          <p:spPr>
            <a:xfrm>
              <a:off x="4950451" y="2631267"/>
              <a:ext cx="900659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3" name="Group 1032"/>
          <p:cNvGrpSpPr/>
          <p:nvPr/>
        </p:nvGrpSpPr>
        <p:grpSpPr>
          <a:xfrm>
            <a:off x="4291386" y="3013531"/>
            <a:ext cx="1606872" cy="1008702"/>
            <a:chOff x="4291386" y="3013531"/>
            <a:chExt cx="1606872" cy="1008702"/>
          </a:xfrm>
        </p:grpSpPr>
        <p:grpSp>
          <p:nvGrpSpPr>
            <p:cNvPr id="122" name="Group 121"/>
            <p:cNvGrpSpPr/>
            <p:nvPr/>
          </p:nvGrpSpPr>
          <p:grpSpPr>
            <a:xfrm>
              <a:off x="4291386" y="3013531"/>
              <a:ext cx="1606872" cy="1008702"/>
              <a:chOff x="4291386" y="3013531"/>
              <a:chExt cx="1606872" cy="1008702"/>
            </a:xfrm>
          </p:grpSpPr>
          <p:pic>
            <p:nvPicPr>
              <p:cNvPr id="1031" name="Picture 3" descr="cid:image004.jpg@01D43EF0.B3307EC0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887" r="28763" b="11239"/>
              <a:stretch/>
            </p:blipFill>
            <p:spPr bwMode="auto">
              <a:xfrm>
                <a:off x="4294457" y="3013531"/>
                <a:ext cx="1556653" cy="9125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12" name="Group 111"/>
              <p:cNvGrpSpPr/>
              <p:nvPr/>
            </p:nvGrpSpPr>
            <p:grpSpPr>
              <a:xfrm>
                <a:off x="4291386" y="3192608"/>
                <a:ext cx="655994" cy="628652"/>
                <a:chOff x="2545711" y="3347980"/>
                <a:chExt cx="1058061" cy="1013959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2545711" y="3693652"/>
                  <a:ext cx="1058061" cy="66828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  <a:alpha val="80000"/>
                  </a:schemeClr>
                </a:solidFill>
                <a:ln w="3175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Ins="36000" rtlCol="0" anchor="ctr"/>
                <a:lstStyle/>
                <a:p>
                  <a:pPr algn="r"/>
                  <a:r>
                    <a:rPr lang="en-GB" sz="4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D1</a:t>
                  </a:r>
                  <a:endParaRPr lang="en-GB" sz="4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545716" y="3867893"/>
                  <a:ext cx="355202" cy="37114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/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4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MBXF</a:t>
                  </a:r>
                  <a:endParaRPr lang="en-GB" sz="4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15" name="Snip Same Side Corner Rectangle 114"/>
                <p:cNvSpPr/>
                <p:nvPr/>
              </p:nvSpPr>
              <p:spPr>
                <a:xfrm>
                  <a:off x="2908600" y="3347980"/>
                  <a:ext cx="283863" cy="345672"/>
                </a:xfrm>
                <a:prstGeom prst="snip2SameRect">
                  <a:avLst>
                    <a:gd name="adj1" fmla="val 27491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  <a:alpha val="80000"/>
                  </a:schemeClr>
                </a:solidFill>
                <a:ln w="3175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GB" sz="40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cxnSp>
            <p:nvCxnSpPr>
              <p:cNvPr id="118" name="Straight Connector 117"/>
              <p:cNvCxnSpPr/>
              <p:nvPr/>
            </p:nvCxnSpPr>
            <p:spPr>
              <a:xfrm flipH="1">
                <a:off x="4893170" y="3174601"/>
                <a:ext cx="293935" cy="6268"/>
              </a:xfrm>
              <a:prstGeom prst="line">
                <a:avLst/>
              </a:prstGeom>
              <a:ln w="69850">
                <a:solidFill>
                  <a:srgbClr val="0070C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extBox 124"/>
              <p:cNvSpPr txBox="1"/>
              <p:nvPr/>
            </p:nvSpPr>
            <p:spPr>
              <a:xfrm>
                <a:off x="4986462" y="3745234"/>
                <a:ext cx="91179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600" b="1" dirty="0" smtClean="0"/>
                  <a:t>Concept #3</a:t>
                </a:r>
              </a:p>
              <a:p>
                <a:r>
                  <a:rPr lang="en-GB" sz="600" b="1" dirty="0" smtClean="0"/>
                  <a:t>Assembly </a:t>
                </a:r>
                <a:r>
                  <a:rPr lang="en-GB" sz="600" b="1" dirty="0" smtClean="0">
                    <a:solidFill>
                      <a:srgbClr val="FF0000"/>
                    </a:solidFill>
                  </a:rPr>
                  <a:t>issues</a:t>
                </a:r>
                <a:endParaRPr lang="en-GB" sz="600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51" name="Straight Connector 150"/>
            <p:cNvCxnSpPr/>
            <p:nvPr/>
          </p:nvCxnSpPr>
          <p:spPr>
            <a:xfrm>
              <a:off x="4950451" y="3643783"/>
              <a:ext cx="900659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4" name="Group 1033"/>
          <p:cNvGrpSpPr/>
          <p:nvPr/>
        </p:nvGrpSpPr>
        <p:grpSpPr>
          <a:xfrm>
            <a:off x="4223324" y="3999010"/>
            <a:ext cx="1695850" cy="1087017"/>
            <a:chOff x="4223324" y="3999010"/>
            <a:chExt cx="1695850" cy="1087017"/>
          </a:xfrm>
        </p:grpSpPr>
        <p:grpSp>
          <p:nvGrpSpPr>
            <p:cNvPr id="123" name="Group 122"/>
            <p:cNvGrpSpPr/>
            <p:nvPr/>
          </p:nvGrpSpPr>
          <p:grpSpPr>
            <a:xfrm>
              <a:off x="4223324" y="3999010"/>
              <a:ext cx="1695850" cy="1087017"/>
              <a:chOff x="4223324" y="3974135"/>
              <a:chExt cx="1695850" cy="1087017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23324" y="3974135"/>
                <a:ext cx="1695850" cy="1087017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20" name="Picture 119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</a:extLst>
              </a:blip>
              <a:srcRect l="3282" t="11594" r="27556" b="13613"/>
              <a:stretch/>
            </p:blipFill>
            <p:spPr>
              <a:xfrm>
                <a:off x="4297445" y="4007083"/>
                <a:ext cx="1562923" cy="915570"/>
              </a:xfrm>
              <a:prstGeom prst="rect">
                <a:avLst/>
              </a:prstGeom>
            </p:spPr>
          </p:pic>
          <p:grpSp>
            <p:nvGrpSpPr>
              <p:cNvPr id="138" name="Group 137"/>
              <p:cNvGrpSpPr/>
              <p:nvPr/>
            </p:nvGrpSpPr>
            <p:grpSpPr>
              <a:xfrm>
                <a:off x="4291386" y="4236550"/>
                <a:ext cx="655994" cy="628652"/>
                <a:chOff x="2545711" y="3347980"/>
                <a:chExt cx="1058061" cy="1013959"/>
              </a:xfrm>
            </p:grpSpPr>
            <p:sp>
              <p:nvSpPr>
                <p:cNvPr id="139" name="Rectangle 138"/>
                <p:cNvSpPr/>
                <p:nvPr/>
              </p:nvSpPr>
              <p:spPr>
                <a:xfrm>
                  <a:off x="2545711" y="3693652"/>
                  <a:ext cx="1058061" cy="66828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  <a:alpha val="80000"/>
                  </a:schemeClr>
                </a:solidFill>
                <a:ln w="3175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Ins="36000" rtlCol="0" anchor="ctr"/>
                <a:lstStyle/>
                <a:p>
                  <a:pPr algn="r"/>
                  <a:r>
                    <a:rPr lang="en-GB" sz="4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D1</a:t>
                  </a:r>
                  <a:endParaRPr lang="en-GB" sz="4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40" name="Rectangle 139"/>
                <p:cNvSpPr/>
                <p:nvPr/>
              </p:nvSpPr>
              <p:spPr>
                <a:xfrm>
                  <a:off x="2545716" y="3867893"/>
                  <a:ext cx="355202" cy="37114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/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4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MBXF</a:t>
                  </a:r>
                  <a:endParaRPr lang="en-GB" sz="4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41" name="Snip Same Side Corner Rectangle 140"/>
                <p:cNvSpPr/>
                <p:nvPr/>
              </p:nvSpPr>
              <p:spPr>
                <a:xfrm>
                  <a:off x="2908600" y="3347980"/>
                  <a:ext cx="283863" cy="345672"/>
                </a:xfrm>
                <a:prstGeom prst="snip2SameRect">
                  <a:avLst>
                    <a:gd name="adj1" fmla="val 27491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  <a:alpha val="80000"/>
                  </a:schemeClr>
                </a:solidFill>
                <a:ln w="3175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GB" sz="40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cxnSp>
            <p:nvCxnSpPr>
              <p:cNvPr id="142" name="Straight Connector 141"/>
              <p:cNvCxnSpPr/>
              <p:nvPr/>
            </p:nvCxnSpPr>
            <p:spPr>
              <a:xfrm>
                <a:off x="4788024" y="4527339"/>
                <a:ext cx="0" cy="230691"/>
              </a:xfrm>
              <a:prstGeom prst="line">
                <a:avLst/>
              </a:prstGeom>
              <a:ln w="69850"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TextBox 142"/>
              <p:cNvSpPr txBox="1"/>
              <p:nvPr/>
            </p:nvSpPr>
            <p:spPr>
              <a:xfrm>
                <a:off x="4986462" y="4784153"/>
                <a:ext cx="91179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600" b="1" dirty="0" smtClean="0"/>
                  <a:t>Concept #4</a:t>
                </a:r>
              </a:p>
              <a:p>
                <a:r>
                  <a:rPr lang="en-GB" sz="600" b="1" dirty="0" smtClean="0">
                    <a:solidFill>
                      <a:srgbClr val="FF0000"/>
                    </a:solidFill>
                  </a:rPr>
                  <a:t>High dose level</a:t>
                </a:r>
                <a:endParaRPr lang="en-GB" sz="600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53" name="Straight Connector 152"/>
            <p:cNvCxnSpPr/>
            <p:nvPr/>
          </p:nvCxnSpPr>
          <p:spPr>
            <a:xfrm>
              <a:off x="4950451" y="4697883"/>
              <a:ext cx="900659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6" name="TextBox 1035"/>
          <p:cNvSpPr txBox="1"/>
          <p:nvPr/>
        </p:nvSpPr>
        <p:spPr>
          <a:xfrm>
            <a:off x="7694829" y="574089"/>
            <a:ext cx="14959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Courtesy Ruben Garcia Alia</a:t>
            </a:r>
            <a:endParaRPr lang="en-GB" sz="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87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8879" b="4458"/>
          <a:stretch/>
        </p:blipFill>
        <p:spPr>
          <a:xfrm>
            <a:off x="26742" y="2520292"/>
            <a:ext cx="6345458" cy="26087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6412746" cy="540000"/>
          </a:xfrm>
        </p:spPr>
        <p:txBody>
          <a:bodyPr/>
          <a:lstStyle/>
          <a:p>
            <a:r>
              <a:rPr lang="en-GB" dirty="0" smtClean="0"/>
              <a:t>Cold Diodes Module integration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6412746" cy="140152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Integration boundaries extrapolated from EDMS 1991506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Cold diodes preliminary location:</a:t>
            </a:r>
          </a:p>
          <a:p>
            <a:pPr lvl="1"/>
            <a:r>
              <a:rPr lang="en-GB" dirty="0" smtClean="0"/>
              <a:t>84-86 m from IP</a:t>
            </a:r>
          </a:p>
          <a:p>
            <a:pPr lvl="1"/>
            <a:r>
              <a:rPr lang="en-GB" dirty="0" smtClean="0"/>
              <a:t>Radially : </a:t>
            </a:r>
            <a:r>
              <a:rPr lang="en-GB" dirty="0" smtClean="0">
                <a:latin typeface="Calibri" panose="020F0502020204030204" pitchFamily="34" charset="0"/>
              </a:rPr>
              <a:t>≈</a:t>
            </a:r>
            <a:r>
              <a:rPr lang="en-GB" dirty="0" smtClean="0"/>
              <a:t>0.7m to 1.0 m from beam axis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9789" y="2804966"/>
            <a:ext cx="2031815" cy="11455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9790" y="98365"/>
            <a:ext cx="1990326" cy="13980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911524">
            <a:off x="7660700" y="753137"/>
            <a:ext cx="1330410" cy="374571"/>
          </a:xfrm>
          <a:prstGeom prst="roundRect">
            <a:avLst/>
          </a:prstGeom>
          <a:solidFill>
            <a:srgbClr val="FFFF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800" b="1" i="1" dirty="0" smtClean="0">
                <a:solidFill>
                  <a:srgbClr val="0070C0"/>
                </a:solidFill>
                <a:hlinkClick r:id="rId5"/>
              </a:rPr>
              <a:t>EDMS1991506</a:t>
            </a:r>
            <a:r>
              <a:rPr lang="en-GB" sz="800" b="1" i="1" dirty="0" smtClean="0">
                <a:solidFill>
                  <a:srgbClr val="0070C0"/>
                </a:solidFill>
              </a:rPr>
              <a:t> WP15</a:t>
            </a:r>
          </a:p>
          <a:p>
            <a:r>
              <a:rPr lang="en-GB" sz="800" b="1" i="1" dirty="0" err="1" smtClean="0">
                <a:solidFill>
                  <a:srgbClr val="0070C0"/>
                </a:solidFill>
              </a:rPr>
              <a:t>M.Mendes</a:t>
            </a:r>
            <a:r>
              <a:rPr lang="en-GB" sz="800" b="1" i="1" dirty="0" smtClean="0">
                <a:solidFill>
                  <a:srgbClr val="0070C0"/>
                </a:solidFill>
              </a:rPr>
              <a:t>, </a:t>
            </a:r>
            <a:r>
              <a:rPr lang="en-GB" sz="800" b="1" i="1" dirty="0" err="1" smtClean="0">
                <a:solidFill>
                  <a:srgbClr val="0070C0"/>
                </a:solidFill>
              </a:rPr>
              <a:t>M.Gonzalez</a:t>
            </a:r>
            <a:endParaRPr lang="en-GB" sz="800" b="1" i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9790" y="1585806"/>
            <a:ext cx="2034210" cy="11472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20931015">
            <a:off x="7889401" y="2617680"/>
            <a:ext cx="1260557" cy="374571"/>
          </a:xfrm>
          <a:prstGeom prst="roundRect">
            <a:avLst/>
          </a:prstGeom>
          <a:solidFill>
            <a:srgbClr val="FFFFFF">
              <a:alpha val="69804"/>
            </a:srgbClr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000" b="1" i="1">
                <a:solidFill>
                  <a:srgbClr val="0070C0"/>
                </a:solidFill>
              </a:defRPr>
            </a:lvl1pPr>
          </a:lstStyle>
          <a:p>
            <a:r>
              <a:rPr lang="en-GB" sz="800" dirty="0"/>
              <a:t>Courtesy </a:t>
            </a:r>
            <a:r>
              <a:rPr lang="en-GB" sz="800" dirty="0" err="1"/>
              <a:t>M.Gonzalez</a:t>
            </a:r>
            <a:endParaRPr lang="en-GB" sz="800" dirty="0"/>
          </a:p>
          <a:p>
            <a:r>
              <a:rPr lang="en-GB" sz="800" dirty="0" err="1">
                <a:hlinkClick r:id="rId7"/>
              </a:rPr>
              <a:t>Indico</a:t>
            </a:r>
            <a:r>
              <a:rPr lang="en-GB" sz="800" dirty="0">
                <a:hlinkClick r:id="rId7"/>
              </a:rPr>
              <a:t> 683600</a:t>
            </a:r>
            <a:endParaRPr lang="en-GB" sz="800" dirty="0"/>
          </a:p>
        </p:txBody>
      </p:sp>
      <p:sp>
        <p:nvSpPr>
          <p:cNvPr id="20" name="Rectangle 19"/>
          <p:cNvSpPr/>
          <p:nvPr/>
        </p:nvSpPr>
        <p:spPr>
          <a:xfrm>
            <a:off x="4716016" y="3147814"/>
            <a:ext cx="1440160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DFX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5496" y="3874988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D1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4643897"/>
            <a:ext cx="1143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Vacuum &amp; beam equipment</a:t>
            </a:r>
            <a:endParaRPr lang="en-GB" sz="1000" dirty="0"/>
          </a:p>
        </p:txBody>
      </p:sp>
      <p:cxnSp>
        <p:nvCxnSpPr>
          <p:cNvPr id="24" name="Straight Arrow Connector 23"/>
          <p:cNvCxnSpPr>
            <a:stCxn id="22" idx="0"/>
          </p:cNvCxnSpPr>
          <p:nvPr/>
        </p:nvCxnSpPr>
        <p:spPr>
          <a:xfrm flipV="1">
            <a:off x="571526" y="4443958"/>
            <a:ext cx="328066" cy="199939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94570" y="4643897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BPM</a:t>
            </a:r>
            <a:endParaRPr lang="en-GB" sz="1400" dirty="0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571526" y="4083918"/>
            <a:ext cx="5800674" cy="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2869803" y="2966318"/>
            <a:ext cx="2607047" cy="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071782" y="3854270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Beam axis</a:t>
            </a:r>
            <a:endParaRPr lang="en-GB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5116726" y="2919450"/>
            <a:ext cx="8451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Diodes axis</a:t>
            </a:r>
            <a:endParaRPr lang="en-GB" sz="1000" dirty="0"/>
          </a:p>
        </p:txBody>
      </p:sp>
      <p:sp>
        <p:nvSpPr>
          <p:cNvPr id="45" name="TextBox 44"/>
          <p:cNvSpPr txBox="1"/>
          <p:nvPr/>
        </p:nvSpPr>
        <p:spPr>
          <a:xfrm>
            <a:off x="2031498" y="3397825"/>
            <a:ext cx="936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Splices to D1</a:t>
            </a:r>
            <a:endParaRPr lang="en-GB" sz="10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4403331" y="3397824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Plug</a:t>
            </a:r>
            <a:endParaRPr lang="en-GB" sz="10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735559" y="2288111"/>
            <a:ext cx="4874299" cy="1795807"/>
            <a:chOff x="735559" y="2288111"/>
            <a:chExt cx="4874299" cy="1795807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943622" y="2580414"/>
              <a:ext cx="0" cy="711416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735559" y="2497425"/>
              <a:ext cx="4268489" cy="0"/>
            </a:xfrm>
            <a:prstGeom prst="straightConnector1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54492" y="2288538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83m</a:t>
              </a:r>
              <a:endParaRPr lang="en-GB" sz="1000" dirty="0"/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1952818" y="2580414"/>
              <a:ext cx="0" cy="495392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763688" y="2288538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solidFill>
                    <a:srgbClr val="FF0000"/>
                  </a:solidFill>
                </a:rPr>
                <a:t>84m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4473098" y="2579987"/>
              <a:ext cx="0" cy="495392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283968" y="228811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solidFill>
                    <a:srgbClr val="FF0000"/>
                  </a:solidFill>
                </a:rPr>
                <a:t>86m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69939" y="2374314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From IP</a:t>
              </a:r>
              <a:endParaRPr lang="en-GB" sz="1000" dirty="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3419872" y="2966318"/>
              <a:ext cx="0" cy="111760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317464" y="2591626"/>
              <a:ext cx="7024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 smtClean="0">
                  <a:solidFill>
                    <a:srgbClr val="FF0000"/>
                  </a:solidFill>
                </a:rPr>
                <a:t>0.7 to 1.0m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49" name="Straight Connector 48"/>
            <p:cNvCxnSpPr>
              <a:endCxn id="47" idx="3"/>
            </p:cNvCxnSpPr>
            <p:nvPr/>
          </p:nvCxnSpPr>
          <p:spPr>
            <a:xfrm flipH="1" flipV="1">
              <a:off x="3019899" y="2699348"/>
              <a:ext cx="399974" cy="266971"/>
            </a:xfrm>
            <a:prstGeom prst="line">
              <a:avLst/>
            </a:prstGeom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673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650"/>
            <a:ext cx="2322048" cy="540000"/>
          </a:xfrm>
        </p:spPr>
        <p:txBody>
          <a:bodyPr/>
          <a:lstStyle/>
          <a:p>
            <a:pPr algn="l"/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5" y="600862"/>
            <a:ext cx="4613964" cy="263344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Objective : integrate 4 diodes at cold, connected to: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Q1 to Q3 main circuit (2 connections)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Trims circuits (3 connections)</a:t>
            </a:r>
          </a:p>
          <a:p>
            <a:pPr marL="457200" lvl="1" indent="0">
              <a:buNone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2018: Preliminary studies</a:t>
            </a:r>
          </a:p>
          <a:p>
            <a:pPr lvl="1"/>
            <a:r>
              <a:rPr lang="en-US" sz="1500" dirty="0" smtClean="0"/>
              <a:t>Interfaces </a:t>
            </a:r>
            <a:r>
              <a:rPr lang="en-US" sz="1500" dirty="0"/>
              <a:t>between WP3 and WP6a, </a:t>
            </a:r>
            <a:r>
              <a:rPr lang="en-US" sz="1500" i="1" dirty="0" smtClean="0"/>
              <a:t>WP3-WP6a </a:t>
            </a:r>
            <a:r>
              <a:rPr lang="en-US" sz="1500" i="1" dirty="0"/>
              <a:t>joint meeting 23.01.18</a:t>
            </a:r>
            <a:r>
              <a:rPr lang="en-US" sz="1500" dirty="0"/>
              <a:t> </a:t>
            </a:r>
            <a:r>
              <a:rPr lang="en-US" sz="1500" u="sng" dirty="0">
                <a:hlinkClick r:id="rId3"/>
              </a:rPr>
              <a:t>Indico693807</a:t>
            </a:r>
            <a:endParaRPr lang="en-GB" sz="1500" dirty="0"/>
          </a:p>
          <a:p>
            <a:pPr lvl="1"/>
            <a:r>
              <a:rPr lang="en-US" sz="1500" dirty="0" smtClean="0"/>
              <a:t>Cold </a:t>
            </a:r>
            <a:r>
              <a:rPr lang="en-US" sz="1500" dirty="0"/>
              <a:t>diodes module : Conceptual integration proposal, </a:t>
            </a:r>
            <a:r>
              <a:rPr lang="en-US" sz="1500" i="1" dirty="0" smtClean="0"/>
              <a:t>HL-MCF </a:t>
            </a:r>
            <a:r>
              <a:rPr lang="en-US" sz="1500" i="1" dirty="0"/>
              <a:t>meeting 7.08.18</a:t>
            </a:r>
            <a:r>
              <a:rPr lang="en-US" sz="1500" dirty="0"/>
              <a:t>  </a:t>
            </a:r>
            <a:r>
              <a:rPr lang="en-US" sz="1500" u="sng" dirty="0">
                <a:hlinkClick r:id="rId4"/>
              </a:rPr>
              <a:t>Indico745287</a:t>
            </a:r>
            <a:endParaRPr lang="en-GB" sz="1500" dirty="0"/>
          </a:p>
          <a:p>
            <a:pPr lvl="1"/>
            <a:r>
              <a:rPr lang="en-US" sz="1500" dirty="0" smtClean="0"/>
              <a:t>Cold </a:t>
            </a:r>
            <a:r>
              <a:rPr lang="en-US" sz="1500" dirty="0"/>
              <a:t>diodes module : Conceptual Integration </a:t>
            </a:r>
            <a:r>
              <a:rPr lang="en-US" sz="1500" dirty="0" smtClean="0"/>
              <a:t>studies</a:t>
            </a:r>
            <a:r>
              <a:rPr lang="en-US" sz="1500" dirty="0"/>
              <a:t>, </a:t>
            </a:r>
            <a:r>
              <a:rPr lang="en-US" sz="1500" dirty="0" smtClean="0"/>
              <a:t> </a:t>
            </a:r>
            <a:r>
              <a:rPr lang="en-US" sz="1500" i="1" dirty="0" smtClean="0"/>
              <a:t>8</a:t>
            </a:r>
            <a:r>
              <a:rPr lang="en-US" sz="1500" i="1" baseline="30000" dirty="0" smtClean="0"/>
              <a:t>th</a:t>
            </a:r>
            <a:r>
              <a:rPr lang="en-US" sz="1500" i="1" dirty="0" smtClean="0"/>
              <a:t> </a:t>
            </a:r>
            <a:r>
              <a:rPr lang="en-US" sz="1500" i="1" dirty="0"/>
              <a:t>HL-LHC collaboration meeting</a:t>
            </a:r>
            <a:r>
              <a:rPr lang="en-US" sz="1500" dirty="0"/>
              <a:t>, </a:t>
            </a:r>
            <a:r>
              <a:rPr lang="en-US" sz="1500" i="1" dirty="0"/>
              <a:t>17.10.18</a:t>
            </a:r>
            <a:r>
              <a:rPr lang="en-US" sz="1500" dirty="0"/>
              <a:t> </a:t>
            </a:r>
            <a:r>
              <a:rPr lang="en-US" sz="1500" u="sng" dirty="0">
                <a:hlinkClick r:id="rId5"/>
              </a:rPr>
              <a:t>Indico742082</a:t>
            </a:r>
            <a:endParaRPr lang="en-GB" sz="1500" dirty="0"/>
          </a:p>
          <a:p>
            <a:pPr lvl="1"/>
            <a:endParaRPr lang="en-US" u="sng" dirty="0" smtClean="0"/>
          </a:p>
          <a:p>
            <a:pPr lvl="1"/>
            <a:endParaRPr lang="en-US" u="sng" dirty="0"/>
          </a:p>
          <a:p>
            <a:endParaRPr lang="en-GB" dirty="0"/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429298" y="200306"/>
            <a:ext cx="1215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For illustration</a:t>
            </a:r>
          </a:p>
          <a:p>
            <a:r>
              <a:rPr lang="en-GB" sz="800" i="1" dirty="0" smtClean="0">
                <a:solidFill>
                  <a:srgbClr val="0070C0"/>
                </a:solidFill>
              </a:rPr>
              <a:t>Courtesy S. Yammine</a:t>
            </a:r>
            <a:endParaRPr lang="en-GB" sz="800" i="1" dirty="0">
              <a:solidFill>
                <a:srgbClr val="0070C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440711" y="2878705"/>
            <a:ext cx="4484911" cy="2260265"/>
            <a:chOff x="3091543" y="2743200"/>
            <a:chExt cx="4759487" cy="2398643"/>
          </a:xfrm>
        </p:grpSpPr>
        <p:sp>
          <p:nvSpPr>
            <p:cNvPr id="18" name="Freeform 17"/>
            <p:cNvSpPr/>
            <p:nvPr/>
          </p:nvSpPr>
          <p:spPr>
            <a:xfrm>
              <a:off x="4830417" y="3427207"/>
              <a:ext cx="3020613" cy="1714636"/>
            </a:xfrm>
            <a:custGeom>
              <a:avLst/>
              <a:gdLst>
                <a:gd name="connsiteX0" fmla="*/ 0 w 3120887"/>
                <a:gd name="connsiteY0" fmla="*/ 609600 h 1596886"/>
                <a:gd name="connsiteX1" fmla="*/ 3120887 w 3120887"/>
                <a:gd name="connsiteY1" fmla="*/ 0 h 1596886"/>
                <a:gd name="connsiteX2" fmla="*/ 3120887 w 3120887"/>
                <a:gd name="connsiteY2" fmla="*/ 1596886 h 1596886"/>
                <a:gd name="connsiteX3" fmla="*/ 6626 w 3120887"/>
                <a:gd name="connsiteY3" fmla="*/ 1596886 h 1596886"/>
                <a:gd name="connsiteX4" fmla="*/ 0 w 3120887"/>
                <a:gd name="connsiteY4" fmla="*/ 609600 h 1596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0887" h="1596886">
                  <a:moveTo>
                    <a:pt x="0" y="609600"/>
                  </a:moveTo>
                  <a:lnTo>
                    <a:pt x="3120887" y="0"/>
                  </a:lnTo>
                  <a:lnTo>
                    <a:pt x="3120887" y="1596886"/>
                  </a:lnTo>
                  <a:lnTo>
                    <a:pt x="6626" y="1596886"/>
                  </a:lnTo>
                  <a:cubicBezTo>
                    <a:pt x="4417" y="1267791"/>
                    <a:pt x="2209" y="938695"/>
                    <a:pt x="0" y="6096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3091543" y="2743200"/>
              <a:ext cx="2670628" cy="2394857"/>
              <a:chOff x="3091543" y="2743200"/>
              <a:chExt cx="2670628" cy="2394857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3091543" y="2743200"/>
                <a:ext cx="2670628" cy="2394857"/>
              </a:xfrm>
              <a:custGeom>
                <a:avLst/>
                <a:gdLst>
                  <a:gd name="connsiteX0" fmla="*/ 1741714 w 2670628"/>
                  <a:gd name="connsiteY0" fmla="*/ 1342571 h 2394857"/>
                  <a:gd name="connsiteX1" fmla="*/ 1451428 w 2670628"/>
                  <a:gd name="connsiteY1" fmla="*/ 1415143 h 2394857"/>
                  <a:gd name="connsiteX2" fmla="*/ 1451428 w 2670628"/>
                  <a:gd name="connsiteY2" fmla="*/ 1066800 h 2394857"/>
                  <a:gd name="connsiteX3" fmla="*/ 1168400 w 2670628"/>
                  <a:gd name="connsiteY3" fmla="*/ 841829 h 2394857"/>
                  <a:gd name="connsiteX4" fmla="*/ 2670628 w 2670628"/>
                  <a:gd name="connsiteY4" fmla="*/ 609600 h 2394857"/>
                  <a:gd name="connsiteX5" fmla="*/ 2670628 w 2670628"/>
                  <a:gd name="connsiteY5" fmla="*/ 0 h 2394857"/>
                  <a:gd name="connsiteX6" fmla="*/ 0 w 2670628"/>
                  <a:gd name="connsiteY6" fmla="*/ 283029 h 2394857"/>
                  <a:gd name="connsiteX7" fmla="*/ 0 w 2670628"/>
                  <a:gd name="connsiteY7" fmla="*/ 863600 h 2394857"/>
                  <a:gd name="connsiteX8" fmla="*/ 892628 w 2670628"/>
                  <a:gd name="connsiteY8" fmla="*/ 1545771 h 2394857"/>
                  <a:gd name="connsiteX9" fmla="*/ 892628 w 2670628"/>
                  <a:gd name="connsiteY9" fmla="*/ 2394857 h 2394857"/>
                  <a:gd name="connsiteX10" fmla="*/ 1756228 w 2670628"/>
                  <a:gd name="connsiteY10" fmla="*/ 2394857 h 2394857"/>
                  <a:gd name="connsiteX11" fmla="*/ 1741714 w 2670628"/>
                  <a:gd name="connsiteY11" fmla="*/ 1342571 h 239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70628" h="2394857">
                    <a:moveTo>
                      <a:pt x="1741714" y="1342571"/>
                    </a:moveTo>
                    <a:lnTo>
                      <a:pt x="1451428" y="1415143"/>
                    </a:lnTo>
                    <a:lnTo>
                      <a:pt x="1451428" y="1066800"/>
                    </a:lnTo>
                    <a:lnTo>
                      <a:pt x="1168400" y="841829"/>
                    </a:lnTo>
                    <a:lnTo>
                      <a:pt x="2670628" y="609600"/>
                    </a:lnTo>
                    <a:lnTo>
                      <a:pt x="2670628" y="0"/>
                    </a:lnTo>
                    <a:lnTo>
                      <a:pt x="0" y="283029"/>
                    </a:lnTo>
                    <a:lnTo>
                      <a:pt x="0" y="863600"/>
                    </a:lnTo>
                    <a:lnTo>
                      <a:pt x="892628" y="1545771"/>
                    </a:lnTo>
                    <a:lnTo>
                      <a:pt x="892628" y="2394857"/>
                    </a:lnTo>
                    <a:lnTo>
                      <a:pt x="1756228" y="2394857"/>
                    </a:lnTo>
                    <a:lnTo>
                      <a:pt x="1741714" y="13425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20978765">
                <a:off x="4774005" y="3991300"/>
                <a:ext cx="472467" cy="262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wp3</a:t>
                </a:r>
                <a:endParaRPr lang="en-GB" sz="7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 rot="20978765">
                <a:off x="4364388" y="4096840"/>
                <a:ext cx="537794" cy="262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wp6a</a:t>
                </a:r>
                <a:endParaRPr lang="en-GB" sz="7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402" b="13436"/>
          <a:stretch/>
        </p:blipFill>
        <p:spPr>
          <a:xfrm>
            <a:off x="2664436" y="2242168"/>
            <a:ext cx="6479563" cy="2894508"/>
          </a:xfrm>
          <a:prstGeom prst="rect">
            <a:avLst/>
          </a:prstGeom>
        </p:spPr>
      </p:pic>
      <p:grpSp>
        <p:nvGrpSpPr>
          <p:cNvPr id="144" name="Group 143"/>
          <p:cNvGrpSpPr/>
          <p:nvPr/>
        </p:nvGrpSpPr>
        <p:grpSpPr>
          <a:xfrm>
            <a:off x="5196559" y="4094005"/>
            <a:ext cx="2765868" cy="755882"/>
            <a:chOff x="4954888" y="3855989"/>
            <a:chExt cx="2935200" cy="802158"/>
          </a:xfrm>
        </p:grpSpPr>
        <p:sp>
          <p:nvSpPr>
            <p:cNvPr id="17" name="TextBox 16"/>
            <p:cNvSpPr txBox="1"/>
            <p:nvPr/>
          </p:nvSpPr>
          <p:spPr>
            <a:xfrm rot="21022299">
              <a:off x="4954888" y="4395150"/>
              <a:ext cx="392389" cy="262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D1</a:t>
              </a:r>
              <a:endPara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20947841">
              <a:off x="5365572" y="4301289"/>
              <a:ext cx="405033" cy="262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CP</a:t>
              </a:r>
              <a:endPara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20988596">
              <a:off x="5929424" y="4178427"/>
              <a:ext cx="400818" cy="262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Q3</a:t>
              </a:r>
              <a:endPara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0956418">
              <a:off x="6465588" y="4066235"/>
              <a:ext cx="472467" cy="262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Q2b</a:t>
              </a:r>
              <a:endPara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20821435">
              <a:off x="6957008" y="3960708"/>
              <a:ext cx="466144" cy="262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Q2a</a:t>
              </a:r>
              <a:endPara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21053899">
              <a:off x="7489270" y="3855989"/>
              <a:ext cx="400818" cy="262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Q1</a:t>
              </a:r>
              <a:endPara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 rot="21053899">
            <a:off x="8333022" y="3855574"/>
            <a:ext cx="334008" cy="247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IP</a:t>
            </a:r>
            <a:endParaRPr lang="en-GB" sz="700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5935766" y="3044126"/>
            <a:ext cx="1522617" cy="334938"/>
            <a:chOff x="5935766" y="3044126"/>
            <a:chExt cx="1522617" cy="334938"/>
          </a:xfrm>
        </p:grpSpPr>
        <p:sp>
          <p:nvSpPr>
            <p:cNvPr id="101" name="TextBox 100"/>
            <p:cNvSpPr txBox="1"/>
            <p:nvPr/>
          </p:nvSpPr>
          <p:spPr>
            <a:xfrm rot="21142821">
              <a:off x="5935766" y="3131240"/>
              <a:ext cx="1522617" cy="247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</a:rPr>
                <a:t>Power converters area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101"/>
            <p:cNvSpPr/>
            <p:nvPr/>
          </p:nvSpPr>
          <p:spPr>
            <a:xfrm>
              <a:off x="5994853" y="3044126"/>
              <a:ext cx="804803" cy="194469"/>
            </a:xfrm>
            <a:custGeom>
              <a:avLst/>
              <a:gdLst>
                <a:gd name="connsiteX0" fmla="*/ 3175 w 854075"/>
                <a:gd name="connsiteY0" fmla="*/ 206375 h 206375"/>
                <a:gd name="connsiteX1" fmla="*/ 854075 w 854075"/>
                <a:gd name="connsiteY1" fmla="*/ 104775 h 206375"/>
                <a:gd name="connsiteX2" fmla="*/ 854075 w 854075"/>
                <a:gd name="connsiteY2" fmla="*/ 0 h 206375"/>
                <a:gd name="connsiteX3" fmla="*/ 0 w 854075"/>
                <a:gd name="connsiteY3" fmla="*/ 88900 h 206375"/>
                <a:gd name="connsiteX4" fmla="*/ 3175 w 854075"/>
                <a:gd name="connsiteY4" fmla="*/ 2063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4075" h="206375">
                  <a:moveTo>
                    <a:pt x="3175" y="206375"/>
                  </a:moveTo>
                  <a:lnTo>
                    <a:pt x="854075" y="104775"/>
                  </a:lnTo>
                  <a:lnTo>
                    <a:pt x="854075" y="0"/>
                  </a:lnTo>
                  <a:lnTo>
                    <a:pt x="0" y="88900"/>
                  </a:lnTo>
                  <a:cubicBezTo>
                    <a:pt x="1058" y="128058"/>
                    <a:pt x="2117" y="167217"/>
                    <a:pt x="3175" y="20637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12700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794124" y="2927433"/>
            <a:ext cx="2211384" cy="1874220"/>
            <a:chOff x="3794124" y="2927433"/>
            <a:chExt cx="2211384" cy="1874220"/>
          </a:xfrm>
        </p:grpSpPr>
        <p:grpSp>
          <p:nvGrpSpPr>
            <p:cNvPr id="36" name="Group 35"/>
            <p:cNvGrpSpPr/>
            <p:nvPr/>
          </p:nvGrpSpPr>
          <p:grpSpPr>
            <a:xfrm>
              <a:off x="3794124" y="3210580"/>
              <a:ext cx="1853021" cy="1584624"/>
              <a:chOff x="3466593" y="3070556"/>
              <a:chExt cx="1966467" cy="1681638"/>
            </a:xfrm>
          </p:grpSpPr>
          <p:sp>
            <p:nvSpPr>
              <p:cNvPr id="33" name="TextBox 32"/>
              <p:cNvSpPr txBox="1"/>
              <p:nvPr/>
            </p:nvSpPr>
            <p:spPr>
              <a:xfrm rot="2278656">
                <a:off x="3466593" y="3536303"/>
                <a:ext cx="1308148" cy="262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b="1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SCLink</a:t>
                </a:r>
                <a:endParaRPr lang="en-GB" sz="7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3468133" y="3070556"/>
                <a:ext cx="1964927" cy="1681638"/>
              </a:xfrm>
              <a:custGeom>
                <a:avLst/>
                <a:gdLst>
                  <a:gd name="connsiteX0" fmla="*/ 1964927 w 1964927"/>
                  <a:gd name="connsiteY0" fmla="*/ 76504 h 1681638"/>
                  <a:gd name="connsiteX1" fmla="*/ 1865867 w 1964927"/>
                  <a:gd name="connsiteY1" fmla="*/ 61264 h 1681638"/>
                  <a:gd name="connsiteX2" fmla="*/ 1782047 w 1964927"/>
                  <a:gd name="connsiteY2" fmla="*/ 304 h 1681638"/>
                  <a:gd name="connsiteX3" fmla="*/ 1507727 w 1964927"/>
                  <a:gd name="connsiteY3" fmla="*/ 38404 h 1681638"/>
                  <a:gd name="connsiteX4" fmla="*/ 1195307 w 1964927"/>
                  <a:gd name="connsiteY4" fmla="*/ 53644 h 1681638"/>
                  <a:gd name="connsiteX5" fmla="*/ 745727 w 1964927"/>
                  <a:gd name="connsiteY5" fmla="*/ 122224 h 1681638"/>
                  <a:gd name="connsiteX6" fmla="*/ 341867 w 1964927"/>
                  <a:gd name="connsiteY6" fmla="*/ 145084 h 1681638"/>
                  <a:gd name="connsiteX7" fmla="*/ 44687 w 1964927"/>
                  <a:gd name="connsiteY7" fmla="*/ 190804 h 1681638"/>
                  <a:gd name="connsiteX8" fmla="*/ 6587 w 1964927"/>
                  <a:gd name="connsiteY8" fmla="*/ 259384 h 1681638"/>
                  <a:gd name="connsiteX9" fmla="*/ 98027 w 1964927"/>
                  <a:gd name="connsiteY9" fmla="*/ 327964 h 1681638"/>
                  <a:gd name="connsiteX10" fmla="*/ 151367 w 1964927"/>
                  <a:gd name="connsiteY10" fmla="*/ 449884 h 1681638"/>
                  <a:gd name="connsiteX11" fmla="*/ 296147 w 1964927"/>
                  <a:gd name="connsiteY11" fmla="*/ 503224 h 1681638"/>
                  <a:gd name="connsiteX12" fmla="*/ 395207 w 1964927"/>
                  <a:gd name="connsiteY12" fmla="*/ 670864 h 1681638"/>
                  <a:gd name="connsiteX13" fmla="*/ 593327 w 1964927"/>
                  <a:gd name="connsiteY13" fmla="*/ 686104 h 1681638"/>
                  <a:gd name="connsiteX14" fmla="*/ 646667 w 1964927"/>
                  <a:gd name="connsiteY14" fmla="*/ 876604 h 1681638"/>
                  <a:gd name="connsiteX15" fmla="*/ 799067 w 1964927"/>
                  <a:gd name="connsiteY15" fmla="*/ 868984 h 1681638"/>
                  <a:gd name="connsiteX16" fmla="*/ 860027 w 1964927"/>
                  <a:gd name="connsiteY16" fmla="*/ 990904 h 1681638"/>
                  <a:gd name="connsiteX17" fmla="*/ 882887 w 1964927"/>
                  <a:gd name="connsiteY17" fmla="*/ 1227124 h 1681638"/>
                  <a:gd name="connsiteX18" fmla="*/ 905747 w 1964927"/>
                  <a:gd name="connsiteY18" fmla="*/ 1554784 h 1681638"/>
                  <a:gd name="connsiteX19" fmla="*/ 981947 w 1964927"/>
                  <a:gd name="connsiteY19" fmla="*/ 1676704 h 1681638"/>
                  <a:gd name="connsiteX20" fmla="*/ 1157207 w 1964927"/>
                  <a:gd name="connsiteY20" fmla="*/ 1646224 h 168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64927" h="1681638">
                    <a:moveTo>
                      <a:pt x="1964927" y="76504"/>
                    </a:moveTo>
                    <a:cubicBezTo>
                      <a:pt x="1930637" y="75234"/>
                      <a:pt x="1896347" y="73964"/>
                      <a:pt x="1865867" y="61264"/>
                    </a:cubicBezTo>
                    <a:cubicBezTo>
                      <a:pt x="1835387" y="48564"/>
                      <a:pt x="1841737" y="4114"/>
                      <a:pt x="1782047" y="304"/>
                    </a:cubicBezTo>
                    <a:cubicBezTo>
                      <a:pt x="1722357" y="-3506"/>
                      <a:pt x="1605517" y="29514"/>
                      <a:pt x="1507727" y="38404"/>
                    </a:cubicBezTo>
                    <a:cubicBezTo>
                      <a:pt x="1409937" y="47294"/>
                      <a:pt x="1322307" y="39674"/>
                      <a:pt x="1195307" y="53644"/>
                    </a:cubicBezTo>
                    <a:cubicBezTo>
                      <a:pt x="1068307" y="67614"/>
                      <a:pt x="887967" y="106984"/>
                      <a:pt x="745727" y="122224"/>
                    </a:cubicBezTo>
                    <a:cubicBezTo>
                      <a:pt x="603487" y="137464"/>
                      <a:pt x="458707" y="133654"/>
                      <a:pt x="341867" y="145084"/>
                    </a:cubicBezTo>
                    <a:cubicBezTo>
                      <a:pt x="225027" y="156514"/>
                      <a:pt x="100567" y="171754"/>
                      <a:pt x="44687" y="190804"/>
                    </a:cubicBezTo>
                    <a:cubicBezTo>
                      <a:pt x="-11193" y="209854"/>
                      <a:pt x="-2303" y="236524"/>
                      <a:pt x="6587" y="259384"/>
                    </a:cubicBezTo>
                    <a:cubicBezTo>
                      <a:pt x="15477" y="282244"/>
                      <a:pt x="73897" y="296214"/>
                      <a:pt x="98027" y="327964"/>
                    </a:cubicBezTo>
                    <a:cubicBezTo>
                      <a:pt x="122157" y="359714"/>
                      <a:pt x="118347" y="420674"/>
                      <a:pt x="151367" y="449884"/>
                    </a:cubicBezTo>
                    <a:cubicBezTo>
                      <a:pt x="184387" y="479094"/>
                      <a:pt x="255507" y="466394"/>
                      <a:pt x="296147" y="503224"/>
                    </a:cubicBezTo>
                    <a:cubicBezTo>
                      <a:pt x="336787" y="540054"/>
                      <a:pt x="345677" y="640384"/>
                      <a:pt x="395207" y="670864"/>
                    </a:cubicBezTo>
                    <a:cubicBezTo>
                      <a:pt x="444737" y="701344"/>
                      <a:pt x="551417" y="651814"/>
                      <a:pt x="593327" y="686104"/>
                    </a:cubicBezTo>
                    <a:cubicBezTo>
                      <a:pt x="635237" y="720394"/>
                      <a:pt x="612377" y="846124"/>
                      <a:pt x="646667" y="876604"/>
                    </a:cubicBezTo>
                    <a:cubicBezTo>
                      <a:pt x="680957" y="907084"/>
                      <a:pt x="763507" y="849934"/>
                      <a:pt x="799067" y="868984"/>
                    </a:cubicBezTo>
                    <a:cubicBezTo>
                      <a:pt x="834627" y="888034"/>
                      <a:pt x="846057" y="931214"/>
                      <a:pt x="860027" y="990904"/>
                    </a:cubicBezTo>
                    <a:cubicBezTo>
                      <a:pt x="873997" y="1050594"/>
                      <a:pt x="875267" y="1133144"/>
                      <a:pt x="882887" y="1227124"/>
                    </a:cubicBezTo>
                    <a:cubicBezTo>
                      <a:pt x="890507" y="1321104"/>
                      <a:pt x="889237" y="1479854"/>
                      <a:pt x="905747" y="1554784"/>
                    </a:cubicBezTo>
                    <a:cubicBezTo>
                      <a:pt x="922257" y="1629714"/>
                      <a:pt x="940037" y="1661464"/>
                      <a:pt x="981947" y="1676704"/>
                    </a:cubicBezTo>
                    <a:cubicBezTo>
                      <a:pt x="1023857" y="1691944"/>
                      <a:pt x="1090532" y="1669084"/>
                      <a:pt x="1157207" y="1646224"/>
                    </a:cubicBezTo>
                  </a:path>
                </a:pathLst>
              </a:custGeom>
              <a:noFill/>
              <a:ln w="28575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506009" y="2927433"/>
              <a:ext cx="499499" cy="342535"/>
              <a:chOff x="5283284" y="2794912"/>
              <a:chExt cx="530079" cy="363506"/>
            </a:xfrm>
          </p:grpSpPr>
          <p:sp>
            <p:nvSpPr>
              <p:cNvPr id="15" name="TextBox 14"/>
              <p:cNvSpPr txBox="1"/>
              <p:nvPr/>
            </p:nvSpPr>
            <p:spPr>
              <a:xfrm rot="21187361">
                <a:off x="5283284" y="2794912"/>
                <a:ext cx="530079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/>
                <a:r>
                  <a:rPr lang="en-GB" sz="7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DFHX</a:t>
                </a:r>
                <a:endParaRPr lang="en-GB" sz="7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5441911" y="3009193"/>
                <a:ext cx="279400" cy="149225"/>
              </a:xfrm>
              <a:custGeom>
                <a:avLst/>
                <a:gdLst>
                  <a:gd name="connsiteX0" fmla="*/ 0 w 279400"/>
                  <a:gd name="connsiteY0" fmla="*/ 149225 h 149225"/>
                  <a:gd name="connsiteX1" fmla="*/ 279400 w 279400"/>
                  <a:gd name="connsiteY1" fmla="*/ 111125 h 149225"/>
                  <a:gd name="connsiteX2" fmla="*/ 279400 w 279400"/>
                  <a:gd name="connsiteY2" fmla="*/ 0 h 149225"/>
                  <a:gd name="connsiteX3" fmla="*/ 3175 w 279400"/>
                  <a:gd name="connsiteY3" fmla="*/ 34925 h 149225"/>
                  <a:gd name="connsiteX4" fmla="*/ 0 w 279400"/>
                  <a:gd name="connsiteY4" fmla="*/ 149225 h 14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0" h="149225">
                    <a:moveTo>
                      <a:pt x="0" y="149225"/>
                    </a:moveTo>
                    <a:lnTo>
                      <a:pt x="279400" y="111125"/>
                    </a:lnTo>
                    <a:lnTo>
                      <a:pt x="279400" y="0"/>
                    </a:lnTo>
                    <a:lnTo>
                      <a:pt x="3175" y="34925"/>
                    </a:lnTo>
                    <a:cubicBezTo>
                      <a:pt x="2117" y="73025"/>
                      <a:pt x="1058" y="111125"/>
                      <a:pt x="0" y="1492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7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687866" y="4450952"/>
              <a:ext cx="428560" cy="350701"/>
              <a:chOff x="4415052" y="4386865"/>
              <a:chExt cx="454798" cy="372172"/>
            </a:xfrm>
          </p:grpSpPr>
          <p:sp>
            <p:nvSpPr>
              <p:cNvPr id="43" name="Rounded Rectangle 42"/>
              <p:cNvSpPr/>
              <p:nvPr/>
            </p:nvSpPr>
            <p:spPr>
              <a:xfrm rot="20880900">
                <a:off x="4626467" y="4632294"/>
                <a:ext cx="198659" cy="126743"/>
              </a:xfrm>
              <a:prstGeom prst="round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 rot="20952288">
                <a:off x="4415052" y="4386865"/>
                <a:ext cx="454798" cy="237911"/>
              </a:xfrm>
              <a:prstGeom prst="roundRect">
                <a:avLst>
                  <a:gd name="adj" fmla="val 33715"/>
                </a:avLst>
              </a:prstGeom>
              <a:solidFill>
                <a:srgbClr val="FFFFFF">
                  <a:alpha val="69804"/>
                </a:srgbClr>
              </a:solidFill>
              <a:ln>
                <a:noFill/>
              </a:ln>
            </p:spPr>
            <p:txBody>
              <a:bodyPr wrap="none" rtlCol="0">
                <a:noAutofit/>
              </a:bodyPr>
              <a:lstStyle>
                <a:defPPr>
                  <a:defRPr lang="en-US"/>
                </a:defPPr>
                <a:lvl1pPr>
                  <a:defRPr sz="1200" b="1"/>
                </a:lvl1pPr>
              </a:lstStyle>
              <a:p>
                <a:pPr algn="ctr"/>
                <a:r>
                  <a:rPr lang="en-GB" sz="7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DFX</a:t>
                </a:r>
                <a:endParaRPr lang="en-GB" sz="7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13" name="Group 112"/>
          <p:cNvGrpSpPr/>
          <p:nvPr/>
        </p:nvGrpSpPr>
        <p:grpSpPr>
          <a:xfrm>
            <a:off x="2555776" y="3625017"/>
            <a:ext cx="5966231" cy="1477816"/>
            <a:chOff x="2152431" y="3535203"/>
            <a:chExt cx="6331496" cy="1568291"/>
          </a:xfrm>
        </p:grpSpPr>
        <p:grpSp>
          <p:nvGrpSpPr>
            <p:cNvPr id="55" name="Group 54"/>
            <p:cNvGrpSpPr/>
            <p:nvPr/>
          </p:nvGrpSpPr>
          <p:grpSpPr>
            <a:xfrm>
              <a:off x="4836121" y="3886163"/>
              <a:ext cx="3647806" cy="1217331"/>
              <a:chOff x="5988677" y="3994310"/>
              <a:chExt cx="3647806" cy="1217331"/>
            </a:xfrm>
          </p:grpSpPr>
          <p:cxnSp>
            <p:nvCxnSpPr>
              <p:cNvPr id="56" name="Straight Arrow Connector 55"/>
              <p:cNvCxnSpPr/>
              <p:nvPr/>
            </p:nvCxnSpPr>
            <p:spPr>
              <a:xfrm flipV="1">
                <a:off x="6017444" y="4375272"/>
                <a:ext cx="3619039" cy="836369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5988677" y="4860341"/>
                <a:ext cx="0" cy="35130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 rot="20781435">
                <a:off x="7644709" y="4574697"/>
                <a:ext cx="537794" cy="262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00" dirty="0" smtClean="0">
                    <a:solidFill>
                      <a:schemeClr val="bg1">
                        <a:lumMod val="65000"/>
                      </a:schemeClr>
                    </a:solidFill>
                  </a:rPr>
                  <a:t>≈80m</a:t>
                </a:r>
                <a:endParaRPr lang="en-GB" sz="7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9632306" y="3994310"/>
                <a:ext cx="0" cy="380962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Arrow Connector 93"/>
            <p:cNvCxnSpPr/>
            <p:nvPr/>
          </p:nvCxnSpPr>
          <p:spPr>
            <a:xfrm>
              <a:off x="3230916" y="3688617"/>
              <a:ext cx="664345" cy="50391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 rot="2180627">
              <a:off x="3342950" y="3754665"/>
              <a:ext cx="537794" cy="262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>
                      <a:lumMod val="65000"/>
                    </a:schemeClr>
                  </a:solidFill>
                </a:rPr>
                <a:t>≈50m</a:t>
              </a:r>
              <a:endParaRPr lang="en-GB" sz="7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4464720" y="4011910"/>
              <a:ext cx="0" cy="56522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413617" y="3882467"/>
              <a:ext cx="472467" cy="262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>
                  <a:solidFill>
                    <a:schemeClr val="bg1">
                      <a:lumMod val="65000"/>
                    </a:schemeClr>
                  </a:solidFill>
                </a:rPr>
                <a:t>≈8m</a:t>
              </a:r>
              <a:endParaRPr lang="en-GB" sz="7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 rot="21223299">
              <a:off x="2155856" y="3535203"/>
              <a:ext cx="988766" cy="262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</a:rPr>
                <a:t>Service tunnel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 rot="21127498">
              <a:off x="2168613" y="3672535"/>
              <a:ext cx="1186855" cy="262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</a:rPr>
                <a:t>Transverse tunnel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 rot="20887282">
              <a:off x="2152431" y="4733941"/>
              <a:ext cx="830715" cy="262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</a:rPr>
                <a:t>LHC tunnel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</a:endParaRPr>
            </a:p>
          </p:txBody>
        </p:sp>
        <p:cxnSp>
          <p:nvCxnSpPr>
            <p:cNvPr id="110" name="Straight Arrow Connector 109"/>
            <p:cNvCxnSpPr>
              <a:stCxn id="108" idx="3"/>
            </p:cNvCxnSpPr>
            <p:nvPr/>
          </p:nvCxnSpPr>
          <p:spPr>
            <a:xfrm flipV="1">
              <a:off x="3349872" y="3688618"/>
              <a:ext cx="133621" cy="34109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  <a:tailEnd type="triangle" w="sm" len="med"/>
            </a:ln>
            <a:effectLst/>
          </p:spPr>
        </p:cxnSp>
      </p:grpSp>
      <p:sp>
        <p:nvSpPr>
          <p:cNvPr id="79" name="TextBox 78"/>
          <p:cNvSpPr txBox="1"/>
          <p:nvPr/>
        </p:nvSpPr>
        <p:spPr>
          <a:xfrm>
            <a:off x="6571635" y="4895506"/>
            <a:ext cx="1326892" cy="266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Courtesy </a:t>
            </a:r>
            <a:r>
              <a:rPr lang="en-GB" sz="800" i="1" dirty="0" err="1" smtClean="0">
                <a:solidFill>
                  <a:srgbClr val="0070C0"/>
                </a:solidFill>
              </a:rPr>
              <a:t>S.Maridor</a:t>
            </a:r>
            <a:endParaRPr lang="en-GB" sz="800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764" y="167711"/>
            <a:ext cx="4395534" cy="194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3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650"/>
            <a:ext cx="6817298" cy="540000"/>
          </a:xfrm>
        </p:spPr>
        <p:txBody>
          <a:bodyPr/>
          <a:lstStyle/>
          <a:p>
            <a:pPr algn="l"/>
            <a:r>
              <a:rPr lang="en-GB" dirty="0" smtClean="0"/>
              <a:t>Location of diodes in the tunnel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9" name="TextBox 78"/>
          <p:cNvSpPr txBox="1"/>
          <p:nvPr/>
        </p:nvSpPr>
        <p:spPr>
          <a:xfrm>
            <a:off x="7147636" y="4842084"/>
            <a:ext cx="1646353" cy="267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Courtesy </a:t>
            </a:r>
            <a:r>
              <a:rPr lang="en-GB" sz="800" i="1" dirty="0" err="1" smtClean="0">
                <a:solidFill>
                  <a:srgbClr val="0070C0"/>
                </a:solidFill>
              </a:rPr>
              <a:t>S.Maridor</a:t>
            </a:r>
            <a:endParaRPr lang="en-GB" sz="800" i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30948" r="15068"/>
          <a:stretch/>
        </p:blipFill>
        <p:spPr>
          <a:xfrm>
            <a:off x="5004047" y="1719127"/>
            <a:ext cx="4160327" cy="3398269"/>
          </a:xfrm>
          <a:prstGeom prst="rect">
            <a:avLst/>
          </a:prstGeom>
        </p:spPr>
      </p:pic>
      <p:sp>
        <p:nvSpPr>
          <p:cNvPr id="12" name="Freeform 11"/>
          <p:cNvSpPr/>
          <p:nvPr/>
        </p:nvSpPr>
        <p:spPr>
          <a:xfrm>
            <a:off x="2611647" y="1024265"/>
            <a:ext cx="6688102" cy="3153079"/>
          </a:xfrm>
          <a:custGeom>
            <a:avLst/>
            <a:gdLst>
              <a:gd name="connsiteX0" fmla="*/ 4629264 w 4641964"/>
              <a:gd name="connsiteY0" fmla="*/ 285750 h 2000538"/>
              <a:gd name="connsiteX1" fmla="*/ 4629264 w 4641964"/>
              <a:gd name="connsiteY1" fmla="*/ 1320800 h 2000538"/>
              <a:gd name="connsiteX2" fmla="*/ 3511664 w 4641964"/>
              <a:gd name="connsiteY2" fmla="*/ 1320800 h 2000538"/>
              <a:gd name="connsiteX3" fmla="*/ 2813164 w 4641964"/>
              <a:gd name="connsiteY3" fmla="*/ 1612900 h 2000538"/>
              <a:gd name="connsiteX4" fmla="*/ 2762364 w 4641964"/>
              <a:gd name="connsiteY4" fmla="*/ 1631950 h 2000538"/>
              <a:gd name="connsiteX5" fmla="*/ 2235314 w 4641964"/>
              <a:gd name="connsiteY5" fmla="*/ 1797050 h 2000538"/>
              <a:gd name="connsiteX6" fmla="*/ 1771764 w 4641964"/>
              <a:gd name="connsiteY6" fmla="*/ 1955800 h 2000538"/>
              <a:gd name="connsiteX7" fmla="*/ 6464 w 4641964"/>
              <a:gd name="connsiteY7" fmla="*/ 1955800 h 2000538"/>
              <a:gd name="connsiteX8" fmla="*/ 114 w 4641964"/>
              <a:gd name="connsiteY8" fmla="*/ 1968500 h 2000538"/>
              <a:gd name="connsiteX9" fmla="*/ 114 w 4641964"/>
              <a:gd name="connsiteY9" fmla="*/ 431800 h 2000538"/>
              <a:gd name="connsiteX10" fmla="*/ 2838564 w 4641964"/>
              <a:gd name="connsiteY10" fmla="*/ 431800 h 2000538"/>
              <a:gd name="connsiteX11" fmla="*/ 3213214 w 4641964"/>
              <a:gd name="connsiteY11" fmla="*/ 0 h 2000538"/>
              <a:gd name="connsiteX12" fmla="*/ 4641964 w 4641964"/>
              <a:gd name="connsiteY12" fmla="*/ 0 h 2000538"/>
              <a:gd name="connsiteX13" fmla="*/ 4629264 w 4641964"/>
              <a:gd name="connsiteY13" fmla="*/ 285750 h 2000538"/>
              <a:gd name="connsiteX0" fmla="*/ 4629264 w 4992697"/>
              <a:gd name="connsiteY0" fmla="*/ 285750 h 2000538"/>
              <a:gd name="connsiteX1" fmla="*/ 4992697 w 4992697"/>
              <a:gd name="connsiteY1" fmla="*/ 1332157 h 2000538"/>
              <a:gd name="connsiteX2" fmla="*/ 3511664 w 4992697"/>
              <a:gd name="connsiteY2" fmla="*/ 1320800 h 2000538"/>
              <a:gd name="connsiteX3" fmla="*/ 2813164 w 4992697"/>
              <a:gd name="connsiteY3" fmla="*/ 1612900 h 2000538"/>
              <a:gd name="connsiteX4" fmla="*/ 2762364 w 4992697"/>
              <a:gd name="connsiteY4" fmla="*/ 1631950 h 2000538"/>
              <a:gd name="connsiteX5" fmla="*/ 2235314 w 4992697"/>
              <a:gd name="connsiteY5" fmla="*/ 1797050 h 2000538"/>
              <a:gd name="connsiteX6" fmla="*/ 1771764 w 4992697"/>
              <a:gd name="connsiteY6" fmla="*/ 1955800 h 2000538"/>
              <a:gd name="connsiteX7" fmla="*/ 6464 w 4992697"/>
              <a:gd name="connsiteY7" fmla="*/ 1955800 h 2000538"/>
              <a:gd name="connsiteX8" fmla="*/ 114 w 4992697"/>
              <a:gd name="connsiteY8" fmla="*/ 1968500 h 2000538"/>
              <a:gd name="connsiteX9" fmla="*/ 114 w 4992697"/>
              <a:gd name="connsiteY9" fmla="*/ 431800 h 2000538"/>
              <a:gd name="connsiteX10" fmla="*/ 2838564 w 4992697"/>
              <a:gd name="connsiteY10" fmla="*/ 431800 h 2000538"/>
              <a:gd name="connsiteX11" fmla="*/ 3213214 w 4992697"/>
              <a:gd name="connsiteY11" fmla="*/ 0 h 2000538"/>
              <a:gd name="connsiteX12" fmla="*/ 4641964 w 4992697"/>
              <a:gd name="connsiteY12" fmla="*/ 0 h 2000538"/>
              <a:gd name="connsiteX13" fmla="*/ 4629264 w 4992697"/>
              <a:gd name="connsiteY13" fmla="*/ 285750 h 2000538"/>
              <a:gd name="connsiteX0" fmla="*/ 4992697 w 4992697"/>
              <a:gd name="connsiteY0" fmla="*/ 285750 h 2000538"/>
              <a:gd name="connsiteX1" fmla="*/ 4992697 w 4992697"/>
              <a:gd name="connsiteY1" fmla="*/ 1332157 h 2000538"/>
              <a:gd name="connsiteX2" fmla="*/ 3511664 w 4992697"/>
              <a:gd name="connsiteY2" fmla="*/ 1320800 h 2000538"/>
              <a:gd name="connsiteX3" fmla="*/ 2813164 w 4992697"/>
              <a:gd name="connsiteY3" fmla="*/ 1612900 h 2000538"/>
              <a:gd name="connsiteX4" fmla="*/ 2762364 w 4992697"/>
              <a:gd name="connsiteY4" fmla="*/ 1631950 h 2000538"/>
              <a:gd name="connsiteX5" fmla="*/ 2235314 w 4992697"/>
              <a:gd name="connsiteY5" fmla="*/ 1797050 h 2000538"/>
              <a:gd name="connsiteX6" fmla="*/ 1771764 w 4992697"/>
              <a:gd name="connsiteY6" fmla="*/ 1955800 h 2000538"/>
              <a:gd name="connsiteX7" fmla="*/ 6464 w 4992697"/>
              <a:gd name="connsiteY7" fmla="*/ 1955800 h 2000538"/>
              <a:gd name="connsiteX8" fmla="*/ 114 w 4992697"/>
              <a:gd name="connsiteY8" fmla="*/ 1968500 h 2000538"/>
              <a:gd name="connsiteX9" fmla="*/ 114 w 4992697"/>
              <a:gd name="connsiteY9" fmla="*/ 431800 h 2000538"/>
              <a:gd name="connsiteX10" fmla="*/ 2838564 w 4992697"/>
              <a:gd name="connsiteY10" fmla="*/ 431800 h 2000538"/>
              <a:gd name="connsiteX11" fmla="*/ 3213214 w 4992697"/>
              <a:gd name="connsiteY11" fmla="*/ 0 h 2000538"/>
              <a:gd name="connsiteX12" fmla="*/ 4641964 w 4992697"/>
              <a:gd name="connsiteY12" fmla="*/ 0 h 2000538"/>
              <a:gd name="connsiteX13" fmla="*/ 4992697 w 4992697"/>
              <a:gd name="connsiteY13" fmla="*/ 285750 h 2000538"/>
              <a:gd name="connsiteX0" fmla="*/ 4177426 w 4992697"/>
              <a:gd name="connsiteY0" fmla="*/ 368742 h 2000538"/>
              <a:gd name="connsiteX1" fmla="*/ 4992697 w 4992697"/>
              <a:gd name="connsiteY1" fmla="*/ 1332157 h 2000538"/>
              <a:gd name="connsiteX2" fmla="*/ 3511664 w 4992697"/>
              <a:gd name="connsiteY2" fmla="*/ 1320800 h 2000538"/>
              <a:gd name="connsiteX3" fmla="*/ 2813164 w 4992697"/>
              <a:gd name="connsiteY3" fmla="*/ 1612900 h 2000538"/>
              <a:gd name="connsiteX4" fmla="*/ 2762364 w 4992697"/>
              <a:gd name="connsiteY4" fmla="*/ 1631950 h 2000538"/>
              <a:gd name="connsiteX5" fmla="*/ 2235314 w 4992697"/>
              <a:gd name="connsiteY5" fmla="*/ 1797050 h 2000538"/>
              <a:gd name="connsiteX6" fmla="*/ 1771764 w 4992697"/>
              <a:gd name="connsiteY6" fmla="*/ 1955800 h 2000538"/>
              <a:gd name="connsiteX7" fmla="*/ 6464 w 4992697"/>
              <a:gd name="connsiteY7" fmla="*/ 1955800 h 2000538"/>
              <a:gd name="connsiteX8" fmla="*/ 114 w 4992697"/>
              <a:gd name="connsiteY8" fmla="*/ 1968500 h 2000538"/>
              <a:gd name="connsiteX9" fmla="*/ 114 w 4992697"/>
              <a:gd name="connsiteY9" fmla="*/ 431800 h 2000538"/>
              <a:gd name="connsiteX10" fmla="*/ 2838564 w 4992697"/>
              <a:gd name="connsiteY10" fmla="*/ 431800 h 2000538"/>
              <a:gd name="connsiteX11" fmla="*/ 3213214 w 4992697"/>
              <a:gd name="connsiteY11" fmla="*/ 0 h 2000538"/>
              <a:gd name="connsiteX12" fmla="*/ 4641964 w 4992697"/>
              <a:gd name="connsiteY12" fmla="*/ 0 h 2000538"/>
              <a:gd name="connsiteX13" fmla="*/ 4177426 w 4992697"/>
              <a:gd name="connsiteY13" fmla="*/ 368742 h 2000538"/>
              <a:gd name="connsiteX0" fmla="*/ 4177426 w 4992697"/>
              <a:gd name="connsiteY0" fmla="*/ 388269 h 2020065"/>
              <a:gd name="connsiteX1" fmla="*/ 4992697 w 4992697"/>
              <a:gd name="connsiteY1" fmla="*/ 1351684 h 2020065"/>
              <a:gd name="connsiteX2" fmla="*/ 3511664 w 4992697"/>
              <a:gd name="connsiteY2" fmla="*/ 1340327 h 2020065"/>
              <a:gd name="connsiteX3" fmla="*/ 2813164 w 4992697"/>
              <a:gd name="connsiteY3" fmla="*/ 1632427 h 2020065"/>
              <a:gd name="connsiteX4" fmla="*/ 2762364 w 4992697"/>
              <a:gd name="connsiteY4" fmla="*/ 1651477 h 2020065"/>
              <a:gd name="connsiteX5" fmla="*/ 2235314 w 4992697"/>
              <a:gd name="connsiteY5" fmla="*/ 1816577 h 2020065"/>
              <a:gd name="connsiteX6" fmla="*/ 1771764 w 4992697"/>
              <a:gd name="connsiteY6" fmla="*/ 1975327 h 2020065"/>
              <a:gd name="connsiteX7" fmla="*/ 6464 w 4992697"/>
              <a:gd name="connsiteY7" fmla="*/ 1975327 h 2020065"/>
              <a:gd name="connsiteX8" fmla="*/ 114 w 4992697"/>
              <a:gd name="connsiteY8" fmla="*/ 1988027 h 2020065"/>
              <a:gd name="connsiteX9" fmla="*/ 114 w 4992697"/>
              <a:gd name="connsiteY9" fmla="*/ 451327 h 2020065"/>
              <a:gd name="connsiteX10" fmla="*/ 2838564 w 4992697"/>
              <a:gd name="connsiteY10" fmla="*/ 451327 h 2020065"/>
              <a:gd name="connsiteX11" fmla="*/ 3213214 w 4992697"/>
              <a:gd name="connsiteY11" fmla="*/ 19527 h 2020065"/>
              <a:gd name="connsiteX12" fmla="*/ 4227006 w 4992697"/>
              <a:gd name="connsiteY12" fmla="*/ 0 h 2020065"/>
              <a:gd name="connsiteX13" fmla="*/ 4177426 w 4992697"/>
              <a:gd name="connsiteY13" fmla="*/ 388269 h 2020065"/>
              <a:gd name="connsiteX0" fmla="*/ 4231127 w 4992697"/>
              <a:gd name="connsiteY0" fmla="*/ 568898 h 2020065"/>
              <a:gd name="connsiteX1" fmla="*/ 4992697 w 4992697"/>
              <a:gd name="connsiteY1" fmla="*/ 1351684 h 2020065"/>
              <a:gd name="connsiteX2" fmla="*/ 3511664 w 4992697"/>
              <a:gd name="connsiteY2" fmla="*/ 1340327 h 2020065"/>
              <a:gd name="connsiteX3" fmla="*/ 2813164 w 4992697"/>
              <a:gd name="connsiteY3" fmla="*/ 1632427 h 2020065"/>
              <a:gd name="connsiteX4" fmla="*/ 2762364 w 4992697"/>
              <a:gd name="connsiteY4" fmla="*/ 1651477 h 2020065"/>
              <a:gd name="connsiteX5" fmla="*/ 2235314 w 4992697"/>
              <a:gd name="connsiteY5" fmla="*/ 1816577 h 2020065"/>
              <a:gd name="connsiteX6" fmla="*/ 1771764 w 4992697"/>
              <a:gd name="connsiteY6" fmla="*/ 1975327 h 2020065"/>
              <a:gd name="connsiteX7" fmla="*/ 6464 w 4992697"/>
              <a:gd name="connsiteY7" fmla="*/ 1975327 h 2020065"/>
              <a:gd name="connsiteX8" fmla="*/ 114 w 4992697"/>
              <a:gd name="connsiteY8" fmla="*/ 1988027 h 2020065"/>
              <a:gd name="connsiteX9" fmla="*/ 114 w 4992697"/>
              <a:gd name="connsiteY9" fmla="*/ 451327 h 2020065"/>
              <a:gd name="connsiteX10" fmla="*/ 2838564 w 4992697"/>
              <a:gd name="connsiteY10" fmla="*/ 451327 h 2020065"/>
              <a:gd name="connsiteX11" fmla="*/ 3213214 w 4992697"/>
              <a:gd name="connsiteY11" fmla="*/ 19527 h 2020065"/>
              <a:gd name="connsiteX12" fmla="*/ 4227006 w 4992697"/>
              <a:gd name="connsiteY12" fmla="*/ 0 h 2020065"/>
              <a:gd name="connsiteX13" fmla="*/ 4231127 w 4992697"/>
              <a:gd name="connsiteY13" fmla="*/ 568898 h 2020065"/>
              <a:gd name="connsiteX0" fmla="*/ 4231127 w 4231127"/>
              <a:gd name="connsiteY0" fmla="*/ 568898 h 2020065"/>
              <a:gd name="connsiteX1" fmla="*/ 3791759 w 4231127"/>
              <a:gd name="connsiteY1" fmla="*/ 1044127 h 2020065"/>
              <a:gd name="connsiteX2" fmla="*/ 3511664 w 4231127"/>
              <a:gd name="connsiteY2" fmla="*/ 1340327 h 2020065"/>
              <a:gd name="connsiteX3" fmla="*/ 2813164 w 4231127"/>
              <a:gd name="connsiteY3" fmla="*/ 1632427 h 2020065"/>
              <a:gd name="connsiteX4" fmla="*/ 2762364 w 4231127"/>
              <a:gd name="connsiteY4" fmla="*/ 1651477 h 2020065"/>
              <a:gd name="connsiteX5" fmla="*/ 2235314 w 4231127"/>
              <a:gd name="connsiteY5" fmla="*/ 1816577 h 2020065"/>
              <a:gd name="connsiteX6" fmla="*/ 1771764 w 4231127"/>
              <a:gd name="connsiteY6" fmla="*/ 1975327 h 2020065"/>
              <a:gd name="connsiteX7" fmla="*/ 6464 w 4231127"/>
              <a:gd name="connsiteY7" fmla="*/ 1975327 h 2020065"/>
              <a:gd name="connsiteX8" fmla="*/ 114 w 4231127"/>
              <a:gd name="connsiteY8" fmla="*/ 1988027 h 2020065"/>
              <a:gd name="connsiteX9" fmla="*/ 114 w 4231127"/>
              <a:gd name="connsiteY9" fmla="*/ 451327 h 2020065"/>
              <a:gd name="connsiteX10" fmla="*/ 2838564 w 4231127"/>
              <a:gd name="connsiteY10" fmla="*/ 451327 h 2020065"/>
              <a:gd name="connsiteX11" fmla="*/ 3213214 w 4231127"/>
              <a:gd name="connsiteY11" fmla="*/ 19527 h 2020065"/>
              <a:gd name="connsiteX12" fmla="*/ 4227006 w 4231127"/>
              <a:gd name="connsiteY12" fmla="*/ 0 h 2020065"/>
              <a:gd name="connsiteX13" fmla="*/ 4231127 w 4231127"/>
              <a:gd name="connsiteY13" fmla="*/ 568898 h 2020065"/>
              <a:gd name="connsiteX0" fmla="*/ 4231127 w 4231127"/>
              <a:gd name="connsiteY0" fmla="*/ 568898 h 2020065"/>
              <a:gd name="connsiteX1" fmla="*/ 3791759 w 4231127"/>
              <a:gd name="connsiteY1" fmla="*/ 1044127 h 2020065"/>
              <a:gd name="connsiteX2" fmla="*/ 3511664 w 4231127"/>
              <a:gd name="connsiteY2" fmla="*/ 1340327 h 2020065"/>
              <a:gd name="connsiteX3" fmla="*/ 2813164 w 4231127"/>
              <a:gd name="connsiteY3" fmla="*/ 1632427 h 2020065"/>
              <a:gd name="connsiteX4" fmla="*/ 2762364 w 4231127"/>
              <a:gd name="connsiteY4" fmla="*/ 1651477 h 2020065"/>
              <a:gd name="connsiteX5" fmla="*/ 2235314 w 4231127"/>
              <a:gd name="connsiteY5" fmla="*/ 1816577 h 2020065"/>
              <a:gd name="connsiteX6" fmla="*/ 1771764 w 4231127"/>
              <a:gd name="connsiteY6" fmla="*/ 1975327 h 2020065"/>
              <a:gd name="connsiteX7" fmla="*/ 6464 w 4231127"/>
              <a:gd name="connsiteY7" fmla="*/ 1975327 h 2020065"/>
              <a:gd name="connsiteX8" fmla="*/ 114 w 4231127"/>
              <a:gd name="connsiteY8" fmla="*/ 1988027 h 2020065"/>
              <a:gd name="connsiteX9" fmla="*/ 114 w 4231127"/>
              <a:gd name="connsiteY9" fmla="*/ 451327 h 2020065"/>
              <a:gd name="connsiteX10" fmla="*/ 2838564 w 4231127"/>
              <a:gd name="connsiteY10" fmla="*/ 451327 h 2020065"/>
              <a:gd name="connsiteX11" fmla="*/ 3213214 w 4231127"/>
              <a:gd name="connsiteY11" fmla="*/ 19527 h 2020065"/>
              <a:gd name="connsiteX12" fmla="*/ 4227006 w 4231127"/>
              <a:gd name="connsiteY12" fmla="*/ 0 h 2020065"/>
              <a:gd name="connsiteX13" fmla="*/ 4231127 w 4231127"/>
              <a:gd name="connsiteY13" fmla="*/ 568898 h 2020065"/>
              <a:gd name="connsiteX0" fmla="*/ 4231127 w 4231127"/>
              <a:gd name="connsiteY0" fmla="*/ 568898 h 2020065"/>
              <a:gd name="connsiteX1" fmla="*/ 3713649 w 4231127"/>
              <a:gd name="connsiteY1" fmla="*/ 912317 h 2020065"/>
              <a:gd name="connsiteX2" fmla="*/ 3511664 w 4231127"/>
              <a:gd name="connsiteY2" fmla="*/ 1340327 h 2020065"/>
              <a:gd name="connsiteX3" fmla="*/ 2813164 w 4231127"/>
              <a:gd name="connsiteY3" fmla="*/ 1632427 h 2020065"/>
              <a:gd name="connsiteX4" fmla="*/ 2762364 w 4231127"/>
              <a:gd name="connsiteY4" fmla="*/ 1651477 h 2020065"/>
              <a:gd name="connsiteX5" fmla="*/ 2235314 w 4231127"/>
              <a:gd name="connsiteY5" fmla="*/ 1816577 h 2020065"/>
              <a:gd name="connsiteX6" fmla="*/ 1771764 w 4231127"/>
              <a:gd name="connsiteY6" fmla="*/ 1975327 h 2020065"/>
              <a:gd name="connsiteX7" fmla="*/ 6464 w 4231127"/>
              <a:gd name="connsiteY7" fmla="*/ 1975327 h 2020065"/>
              <a:gd name="connsiteX8" fmla="*/ 114 w 4231127"/>
              <a:gd name="connsiteY8" fmla="*/ 1988027 h 2020065"/>
              <a:gd name="connsiteX9" fmla="*/ 114 w 4231127"/>
              <a:gd name="connsiteY9" fmla="*/ 451327 h 2020065"/>
              <a:gd name="connsiteX10" fmla="*/ 2838564 w 4231127"/>
              <a:gd name="connsiteY10" fmla="*/ 451327 h 2020065"/>
              <a:gd name="connsiteX11" fmla="*/ 3213214 w 4231127"/>
              <a:gd name="connsiteY11" fmla="*/ 19527 h 2020065"/>
              <a:gd name="connsiteX12" fmla="*/ 4227006 w 4231127"/>
              <a:gd name="connsiteY12" fmla="*/ 0 h 2020065"/>
              <a:gd name="connsiteX13" fmla="*/ 4231127 w 4231127"/>
              <a:gd name="connsiteY13" fmla="*/ 568898 h 2020065"/>
              <a:gd name="connsiteX0" fmla="*/ 4231127 w 4231127"/>
              <a:gd name="connsiteY0" fmla="*/ 568898 h 2020065"/>
              <a:gd name="connsiteX1" fmla="*/ 3713649 w 4231127"/>
              <a:gd name="connsiteY1" fmla="*/ 912317 h 2020065"/>
              <a:gd name="connsiteX2" fmla="*/ 3511664 w 4231127"/>
              <a:gd name="connsiteY2" fmla="*/ 1340327 h 2020065"/>
              <a:gd name="connsiteX3" fmla="*/ 2813164 w 4231127"/>
              <a:gd name="connsiteY3" fmla="*/ 1632427 h 2020065"/>
              <a:gd name="connsiteX4" fmla="*/ 2762364 w 4231127"/>
              <a:gd name="connsiteY4" fmla="*/ 1651477 h 2020065"/>
              <a:gd name="connsiteX5" fmla="*/ 2235314 w 4231127"/>
              <a:gd name="connsiteY5" fmla="*/ 1816577 h 2020065"/>
              <a:gd name="connsiteX6" fmla="*/ 1771764 w 4231127"/>
              <a:gd name="connsiteY6" fmla="*/ 1975327 h 2020065"/>
              <a:gd name="connsiteX7" fmla="*/ 6464 w 4231127"/>
              <a:gd name="connsiteY7" fmla="*/ 1975327 h 2020065"/>
              <a:gd name="connsiteX8" fmla="*/ 114 w 4231127"/>
              <a:gd name="connsiteY8" fmla="*/ 1988027 h 2020065"/>
              <a:gd name="connsiteX9" fmla="*/ 114 w 4231127"/>
              <a:gd name="connsiteY9" fmla="*/ 451327 h 2020065"/>
              <a:gd name="connsiteX10" fmla="*/ 2838564 w 4231127"/>
              <a:gd name="connsiteY10" fmla="*/ 451327 h 2020065"/>
              <a:gd name="connsiteX11" fmla="*/ 3213214 w 4231127"/>
              <a:gd name="connsiteY11" fmla="*/ 19527 h 2020065"/>
              <a:gd name="connsiteX12" fmla="*/ 4227006 w 4231127"/>
              <a:gd name="connsiteY12" fmla="*/ 0 h 2020065"/>
              <a:gd name="connsiteX13" fmla="*/ 4231127 w 4231127"/>
              <a:gd name="connsiteY13" fmla="*/ 568898 h 2020065"/>
              <a:gd name="connsiteX0" fmla="*/ 4284827 w 4284827"/>
              <a:gd name="connsiteY0" fmla="*/ 910629 h 2020065"/>
              <a:gd name="connsiteX1" fmla="*/ 3713649 w 4284827"/>
              <a:gd name="connsiteY1" fmla="*/ 912317 h 2020065"/>
              <a:gd name="connsiteX2" fmla="*/ 3511664 w 4284827"/>
              <a:gd name="connsiteY2" fmla="*/ 1340327 h 2020065"/>
              <a:gd name="connsiteX3" fmla="*/ 2813164 w 4284827"/>
              <a:gd name="connsiteY3" fmla="*/ 1632427 h 2020065"/>
              <a:gd name="connsiteX4" fmla="*/ 2762364 w 4284827"/>
              <a:gd name="connsiteY4" fmla="*/ 1651477 h 2020065"/>
              <a:gd name="connsiteX5" fmla="*/ 2235314 w 4284827"/>
              <a:gd name="connsiteY5" fmla="*/ 1816577 h 2020065"/>
              <a:gd name="connsiteX6" fmla="*/ 1771764 w 4284827"/>
              <a:gd name="connsiteY6" fmla="*/ 1975327 h 2020065"/>
              <a:gd name="connsiteX7" fmla="*/ 6464 w 4284827"/>
              <a:gd name="connsiteY7" fmla="*/ 1975327 h 2020065"/>
              <a:gd name="connsiteX8" fmla="*/ 114 w 4284827"/>
              <a:gd name="connsiteY8" fmla="*/ 1988027 h 2020065"/>
              <a:gd name="connsiteX9" fmla="*/ 114 w 4284827"/>
              <a:gd name="connsiteY9" fmla="*/ 451327 h 2020065"/>
              <a:gd name="connsiteX10" fmla="*/ 2838564 w 4284827"/>
              <a:gd name="connsiteY10" fmla="*/ 451327 h 2020065"/>
              <a:gd name="connsiteX11" fmla="*/ 3213214 w 4284827"/>
              <a:gd name="connsiteY11" fmla="*/ 19527 h 2020065"/>
              <a:gd name="connsiteX12" fmla="*/ 4227006 w 4284827"/>
              <a:gd name="connsiteY12" fmla="*/ 0 h 2020065"/>
              <a:gd name="connsiteX13" fmla="*/ 4284827 w 4284827"/>
              <a:gd name="connsiteY13" fmla="*/ 910629 h 202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284827" h="2020065">
                <a:moveTo>
                  <a:pt x="4284827" y="910629"/>
                </a:moveTo>
                <a:lnTo>
                  <a:pt x="3713649" y="912317"/>
                </a:lnTo>
                <a:cubicBezTo>
                  <a:pt x="3703276" y="1059868"/>
                  <a:pt x="3605029" y="1241594"/>
                  <a:pt x="3511664" y="1340327"/>
                </a:cubicBezTo>
                <a:lnTo>
                  <a:pt x="2813164" y="1632427"/>
                </a:lnTo>
                <a:lnTo>
                  <a:pt x="2762364" y="1651477"/>
                </a:lnTo>
                <a:lnTo>
                  <a:pt x="2235314" y="1816577"/>
                </a:lnTo>
                <a:lnTo>
                  <a:pt x="1771764" y="1975327"/>
                </a:lnTo>
                <a:lnTo>
                  <a:pt x="6464" y="1975327"/>
                </a:lnTo>
                <a:cubicBezTo>
                  <a:pt x="-1383" y="2030254"/>
                  <a:pt x="114" y="2034744"/>
                  <a:pt x="114" y="1988027"/>
                </a:cubicBezTo>
                <a:lnTo>
                  <a:pt x="114" y="451327"/>
                </a:lnTo>
                <a:lnTo>
                  <a:pt x="2838564" y="451327"/>
                </a:lnTo>
                <a:lnTo>
                  <a:pt x="3213214" y="19527"/>
                </a:lnTo>
                <a:lnTo>
                  <a:pt x="4227006" y="0"/>
                </a:lnTo>
                <a:cubicBezTo>
                  <a:pt x="4228380" y="189633"/>
                  <a:pt x="4283453" y="720996"/>
                  <a:pt x="4284827" y="9106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Freeform 38"/>
          <p:cNvSpPr/>
          <p:nvPr/>
        </p:nvSpPr>
        <p:spPr>
          <a:xfrm>
            <a:off x="5599709" y="3817682"/>
            <a:ext cx="3335577" cy="707094"/>
          </a:xfrm>
          <a:custGeom>
            <a:avLst/>
            <a:gdLst>
              <a:gd name="connsiteX0" fmla="*/ 2688336 w 2688336"/>
              <a:gd name="connsiteY0" fmla="*/ 0 h 569888"/>
              <a:gd name="connsiteX1" fmla="*/ 2450592 w 2688336"/>
              <a:gd name="connsiteY1" fmla="*/ 36576 h 569888"/>
              <a:gd name="connsiteX2" fmla="*/ 2340864 w 2688336"/>
              <a:gd name="connsiteY2" fmla="*/ 79248 h 569888"/>
              <a:gd name="connsiteX3" fmla="*/ 2249424 w 2688336"/>
              <a:gd name="connsiteY3" fmla="*/ 85344 h 569888"/>
              <a:gd name="connsiteX4" fmla="*/ 2084832 w 2688336"/>
              <a:gd name="connsiteY4" fmla="*/ 128016 h 569888"/>
              <a:gd name="connsiteX5" fmla="*/ 1956816 w 2688336"/>
              <a:gd name="connsiteY5" fmla="*/ 134112 h 569888"/>
              <a:gd name="connsiteX6" fmla="*/ 1761744 w 2688336"/>
              <a:gd name="connsiteY6" fmla="*/ 207264 h 569888"/>
              <a:gd name="connsiteX7" fmla="*/ 1609344 w 2688336"/>
              <a:gd name="connsiteY7" fmla="*/ 219456 h 569888"/>
              <a:gd name="connsiteX8" fmla="*/ 1420368 w 2688336"/>
              <a:gd name="connsiteY8" fmla="*/ 274320 h 569888"/>
              <a:gd name="connsiteX9" fmla="*/ 1255776 w 2688336"/>
              <a:gd name="connsiteY9" fmla="*/ 286512 h 569888"/>
              <a:gd name="connsiteX10" fmla="*/ 975360 w 2688336"/>
              <a:gd name="connsiteY10" fmla="*/ 365760 h 569888"/>
              <a:gd name="connsiteX11" fmla="*/ 701040 w 2688336"/>
              <a:gd name="connsiteY11" fmla="*/ 390144 h 569888"/>
              <a:gd name="connsiteX12" fmla="*/ 530352 w 2688336"/>
              <a:gd name="connsiteY12" fmla="*/ 469392 h 569888"/>
              <a:gd name="connsiteX13" fmla="*/ 304800 w 2688336"/>
              <a:gd name="connsiteY13" fmla="*/ 493776 h 569888"/>
              <a:gd name="connsiteX14" fmla="*/ 60960 w 2688336"/>
              <a:gd name="connsiteY14" fmla="*/ 566928 h 569888"/>
              <a:gd name="connsiteX15" fmla="*/ 0 w 2688336"/>
              <a:gd name="connsiteY15" fmla="*/ 548640 h 56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88336" h="569888">
                <a:moveTo>
                  <a:pt x="2688336" y="0"/>
                </a:moveTo>
                <a:cubicBezTo>
                  <a:pt x="2598420" y="11684"/>
                  <a:pt x="2508504" y="23368"/>
                  <a:pt x="2450592" y="36576"/>
                </a:cubicBezTo>
                <a:cubicBezTo>
                  <a:pt x="2392680" y="49784"/>
                  <a:pt x="2374392" y="71120"/>
                  <a:pt x="2340864" y="79248"/>
                </a:cubicBezTo>
                <a:cubicBezTo>
                  <a:pt x="2307336" y="87376"/>
                  <a:pt x="2292096" y="77216"/>
                  <a:pt x="2249424" y="85344"/>
                </a:cubicBezTo>
                <a:cubicBezTo>
                  <a:pt x="2206752" y="93472"/>
                  <a:pt x="2133600" y="119888"/>
                  <a:pt x="2084832" y="128016"/>
                </a:cubicBezTo>
                <a:cubicBezTo>
                  <a:pt x="2036064" y="136144"/>
                  <a:pt x="2010664" y="120904"/>
                  <a:pt x="1956816" y="134112"/>
                </a:cubicBezTo>
                <a:cubicBezTo>
                  <a:pt x="1902968" y="147320"/>
                  <a:pt x="1819656" y="193040"/>
                  <a:pt x="1761744" y="207264"/>
                </a:cubicBezTo>
                <a:cubicBezTo>
                  <a:pt x="1703832" y="221488"/>
                  <a:pt x="1666240" y="208280"/>
                  <a:pt x="1609344" y="219456"/>
                </a:cubicBezTo>
                <a:cubicBezTo>
                  <a:pt x="1552448" y="230632"/>
                  <a:pt x="1479296" y="263144"/>
                  <a:pt x="1420368" y="274320"/>
                </a:cubicBezTo>
                <a:cubicBezTo>
                  <a:pt x="1361440" y="285496"/>
                  <a:pt x="1329944" y="271272"/>
                  <a:pt x="1255776" y="286512"/>
                </a:cubicBezTo>
                <a:cubicBezTo>
                  <a:pt x="1181608" y="301752"/>
                  <a:pt x="1067816" y="348488"/>
                  <a:pt x="975360" y="365760"/>
                </a:cubicBezTo>
                <a:cubicBezTo>
                  <a:pt x="882904" y="383032"/>
                  <a:pt x="775208" y="372872"/>
                  <a:pt x="701040" y="390144"/>
                </a:cubicBezTo>
                <a:cubicBezTo>
                  <a:pt x="626872" y="407416"/>
                  <a:pt x="596392" y="452120"/>
                  <a:pt x="530352" y="469392"/>
                </a:cubicBezTo>
                <a:cubicBezTo>
                  <a:pt x="464312" y="486664"/>
                  <a:pt x="383032" y="477520"/>
                  <a:pt x="304800" y="493776"/>
                </a:cubicBezTo>
                <a:cubicBezTo>
                  <a:pt x="226568" y="510032"/>
                  <a:pt x="111760" y="557784"/>
                  <a:pt x="60960" y="566928"/>
                </a:cubicBezTo>
                <a:cubicBezTo>
                  <a:pt x="10160" y="576072"/>
                  <a:pt x="5080" y="562356"/>
                  <a:pt x="0" y="548640"/>
                </a:cubicBezTo>
              </a:path>
            </a:pathLst>
          </a:custGeom>
          <a:noFill/>
          <a:ln w="47625" cmpd="dbl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5" y="600863"/>
            <a:ext cx="8827781" cy="2184617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Diode must be as close as possible to the circuits (minimize additional bus bars) </a:t>
            </a:r>
          </a:p>
          <a:p>
            <a:pPr marL="0" indent="0">
              <a:buNone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	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after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D1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allow access to the 5 cable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Diodes must be compatible with radiation levels and available space:</a:t>
            </a:r>
          </a:p>
          <a:p>
            <a:pPr marL="457200" lvl="1" indent="0">
              <a:buNone/>
            </a:pPr>
            <a:r>
              <a:rPr lang="en-GB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Location between D1 and DFX :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Lowest Neutron 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Fluence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level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Cables accessibility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Integration space availability</a:t>
            </a:r>
            <a:endParaRPr lang="en-GB" dirty="0" smtClean="0"/>
          </a:p>
          <a:p>
            <a:r>
              <a:rPr lang="en-GB" dirty="0" smtClean="0"/>
              <a:t>Diodes must be accessible for replacement</a:t>
            </a:r>
            <a:endParaRPr lang="en-GB" dirty="0"/>
          </a:p>
          <a:p>
            <a:pPr marL="0" indent="0">
              <a:buNone/>
            </a:pP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055727" y="3708620"/>
            <a:ext cx="633893" cy="663330"/>
            <a:chOff x="3847729" y="3708620"/>
            <a:chExt cx="633893" cy="663330"/>
          </a:xfrm>
        </p:grpSpPr>
        <p:sp>
          <p:nvSpPr>
            <p:cNvPr id="67" name="Parallelogram 66"/>
            <p:cNvSpPr/>
            <p:nvPr/>
          </p:nvSpPr>
          <p:spPr>
            <a:xfrm rot="10079560">
              <a:off x="3847729" y="3780187"/>
              <a:ext cx="633893" cy="357378"/>
            </a:xfrm>
            <a:prstGeom prst="parallelogram">
              <a:avLst>
                <a:gd name="adj" fmla="val 21432"/>
              </a:avLst>
            </a:prstGeom>
            <a:solidFill>
              <a:srgbClr val="00B050">
                <a:alpha val="4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ight Arrow 68"/>
            <p:cNvSpPr/>
            <p:nvPr/>
          </p:nvSpPr>
          <p:spPr>
            <a:xfrm rot="9900000">
              <a:off x="4074599" y="3859373"/>
              <a:ext cx="321079" cy="178689"/>
            </a:xfrm>
            <a:prstGeom prst="rightArrow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4428931" y="3708620"/>
              <a:ext cx="0" cy="663330"/>
            </a:xfrm>
            <a:prstGeom prst="line">
              <a:avLst/>
            </a:prstGeom>
            <a:ln w="9525">
              <a:solidFill>
                <a:srgbClr val="CC99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294453" y="2806054"/>
            <a:ext cx="3339209" cy="2337446"/>
            <a:chOff x="0" y="2699184"/>
            <a:chExt cx="3491880" cy="244431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99184"/>
              <a:ext cx="3491880" cy="244431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970533" y="4248839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D1</a:t>
              </a:r>
              <a:endParaRPr lang="en-GB" sz="1000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 flipH="1">
              <a:off x="800100" y="3940969"/>
              <a:ext cx="13573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5" idx="0"/>
            </p:cNvCxnSpPr>
            <p:nvPr/>
          </p:nvCxnSpPr>
          <p:spPr>
            <a:xfrm flipH="1" flipV="1">
              <a:off x="888791" y="3977634"/>
              <a:ext cx="255828" cy="271205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3074242" y="4661505"/>
            <a:ext cx="18500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Courtesy </a:t>
            </a:r>
            <a:r>
              <a:rPr lang="en-GB" sz="800" i="1" dirty="0" err="1" smtClean="0">
                <a:solidFill>
                  <a:srgbClr val="0070C0"/>
                </a:solidFill>
              </a:rPr>
              <a:t>R.Garcia</a:t>
            </a:r>
            <a:r>
              <a:rPr lang="en-GB" sz="800" i="1" dirty="0" smtClean="0">
                <a:solidFill>
                  <a:srgbClr val="0070C0"/>
                </a:solidFill>
              </a:rPr>
              <a:t>, </a:t>
            </a:r>
            <a:r>
              <a:rPr lang="en-GB" sz="800" i="1" dirty="0" err="1" smtClean="0">
                <a:solidFill>
                  <a:srgbClr val="0070C0"/>
                </a:solidFill>
              </a:rPr>
              <a:t>G.Lerner</a:t>
            </a:r>
            <a:endParaRPr lang="en-GB" sz="800" i="1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>
            <a:stCxn id="13" idx="2"/>
          </p:cNvCxnSpPr>
          <p:nvPr/>
        </p:nvCxnSpPr>
        <p:spPr>
          <a:xfrm flipH="1">
            <a:off x="5599709" y="3510773"/>
            <a:ext cx="792256" cy="933185"/>
          </a:xfrm>
          <a:prstGeom prst="straightConnector1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56401" y="3110663"/>
            <a:ext cx="1071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Access location</a:t>
            </a:r>
          </a:p>
          <a:p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 the 5 cables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97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650"/>
            <a:ext cx="5361672" cy="540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2200" dirty="0" smtClean="0"/>
              <a:t>Diodes ideal location in D1-DFX zone</a:t>
            </a: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3" y="600861"/>
            <a:ext cx="5074023" cy="1720656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Radiation levels and large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gradients (future FLUKA simulations will provide more accurate results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</a:p>
          <a:p>
            <a:pPr marL="457200" lvl="1" indent="0">
              <a:buNone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Diodes location has to be outside cryostat envelope</a:t>
            </a: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Integration space constraints 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Cables accessibility only above the beam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Transport &amp; Survey reservations exclude passage side</a:t>
            </a:r>
          </a:p>
          <a:p>
            <a:pPr marL="457200" lvl="1" indent="0">
              <a:buNone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ideal location identified 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dirty="0"/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6116101" y="533401"/>
            <a:ext cx="1170523" cy="2065354"/>
          </a:xfrm>
          <a:prstGeom prst="rect">
            <a:avLst/>
          </a:prstGeom>
          <a:solidFill>
            <a:srgbClr val="FF261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7252779" y="539719"/>
            <a:ext cx="1774056" cy="2065354"/>
          </a:xfrm>
          <a:prstGeom prst="rect">
            <a:avLst/>
          </a:prstGeom>
          <a:solidFill>
            <a:schemeClr val="accent6">
              <a:lumMod val="20000"/>
              <a:lumOff val="8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Connector 63"/>
          <p:cNvCxnSpPr/>
          <p:nvPr/>
        </p:nvCxnSpPr>
        <p:spPr>
          <a:xfrm>
            <a:off x="8191068" y="539719"/>
            <a:ext cx="0" cy="2059036"/>
          </a:xfrm>
          <a:prstGeom prst="line">
            <a:avLst/>
          </a:prstGeom>
          <a:ln w="1651000">
            <a:solidFill>
              <a:srgbClr val="00B05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117562" y="2986238"/>
            <a:ext cx="1553245" cy="1943597"/>
          </a:xfrm>
          <a:prstGeom prst="rect">
            <a:avLst/>
          </a:prstGeom>
          <a:solidFill>
            <a:schemeClr val="accent6">
              <a:lumMod val="20000"/>
              <a:lumOff val="8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7670808" y="2992556"/>
            <a:ext cx="1357487" cy="1943597"/>
          </a:xfrm>
          <a:prstGeom prst="rect">
            <a:avLst/>
          </a:prstGeom>
          <a:solidFill>
            <a:srgbClr val="FF261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7039705" y="3001478"/>
            <a:ext cx="1" cy="1934675"/>
          </a:xfrm>
          <a:prstGeom prst="line">
            <a:avLst/>
          </a:prstGeom>
          <a:ln w="701675">
            <a:solidFill>
              <a:srgbClr val="00B05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860" y="2806962"/>
            <a:ext cx="3339141" cy="2337399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3" y="334985"/>
            <a:ext cx="3563888" cy="2494721"/>
          </a:xfrm>
          <a:prstGeom prst="rect">
            <a:avLst/>
          </a:prstGeom>
        </p:spPr>
      </p:pic>
      <p:grpSp>
        <p:nvGrpSpPr>
          <p:cNvPr id="71" name="Group 70"/>
          <p:cNvGrpSpPr/>
          <p:nvPr/>
        </p:nvGrpSpPr>
        <p:grpSpPr>
          <a:xfrm>
            <a:off x="6566147" y="673813"/>
            <a:ext cx="767374" cy="306891"/>
            <a:chOff x="2545711" y="3774812"/>
            <a:chExt cx="1133023" cy="453122"/>
          </a:xfrm>
        </p:grpSpPr>
        <p:sp>
          <p:nvSpPr>
            <p:cNvPr id="72" name="Rectangle 71"/>
            <p:cNvSpPr/>
            <p:nvPr/>
          </p:nvSpPr>
          <p:spPr>
            <a:xfrm>
              <a:off x="2545711" y="3885530"/>
              <a:ext cx="1133023" cy="34240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Ins="36000" rtlCol="0" anchor="ctr"/>
            <a:lstStyle/>
            <a:p>
              <a:pPr algn="r"/>
              <a:r>
                <a:rPr lang="en-GB" sz="400" dirty="0" smtClean="0">
                  <a:solidFill>
                    <a:schemeClr val="bg1">
                      <a:lumMod val="50000"/>
                    </a:schemeClr>
                  </a:solidFill>
                </a:rPr>
                <a:t>D1</a:t>
              </a:r>
              <a:endParaRPr lang="en-GB" sz="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545714" y="3939902"/>
              <a:ext cx="946167" cy="2160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400" dirty="0" smtClean="0">
                  <a:solidFill>
                    <a:schemeClr val="bg1">
                      <a:lumMod val="50000"/>
                    </a:schemeClr>
                  </a:solidFill>
                </a:rPr>
                <a:t>MBXF</a:t>
              </a:r>
              <a:endParaRPr lang="en-GB" sz="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491879" y="3811772"/>
              <a:ext cx="99045" cy="7375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GB" sz="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3491880" y="3774812"/>
              <a:ext cx="99044" cy="9308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GB" sz="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cxnSp>
        <p:nvCxnSpPr>
          <p:cNvPr id="76" name="Straight Connector 75"/>
          <p:cNvCxnSpPr/>
          <p:nvPr/>
        </p:nvCxnSpPr>
        <p:spPr>
          <a:xfrm flipV="1">
            <a:off x="7325553" y="539719"/>
            <a:ext cx="0" cy="4396434"/>
          </a:xfrm>
          <a:prstGeom prst="line">
            <a:avLst/>
          </a:prstGeom>
          <a:ln w="3175"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/>
          <p:nvPr/>
        </p:nvGrpSpPr>
        <p:grpSpPr>
          <a:xfrm>
            <a:off x="6545338" y="3332298"/>
            <a:ext cx="788182" cy="306891"/>
            <a:chOff x="2514988" y="3774812"/>
            <a:chExt cx="1163746" cy="453122"/>
          </a:xfrm>
        </p:grpSpPr>
        <p:sp>
          <p:nvSpPr>
            <p:cNvPr id="78" name="Rectangle 77"/>
            <p:cNvSpPr/>
            <p:nvPr/>
          </p:nvSpPr>
          <p:spPr>
            <a:xfrm>
              <a:off x="2514988" y="3885530"/>
              <a:ext cx="1163746" cy="34240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Ins="36000" rtlCol="0" anchor="ctr"/>
            <a:lstStyle/>
            <a:p>
              <a:pPr algn="r"/>
              <a:r>
                <a:rPr lang="en-GB" sz="400" dirty="0" smtClean="0">
                  <a:solidFill>
                    <a:schemeClr val="bg1">
                      <a:lumMod val="50000"/>
                    </a:schemeClr>
                  </a:solidFill>
                </a:rPr>
                <a:t>D1</a:t>
              </a:r>
              <a:endParaRPr lang="en-GB" sz="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514988" y="3939902"/>
              <a:ext cx="976890" cy="2160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GB" sz="400" dirty="0" smtClean="0">
                  <a:solidFill>
                    <a:schemeClr val="bg1">
                      <a:lumMod val="50000"/>
                    </a:schemeClr>
                  </a:solidFill>
                </a:rPr>
                <a:t>MBXF</a:t>
              </a:r>
              <a:endParaRPr lang="en-GB" sz="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491879" y="3811772"/>
              <a:ext cx="99045" cy="7375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GB" sz="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3491880" y="3774812"/>
              <a:ext cx="99044" cy="9308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GB" sz="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7525369" y="-17062"/>
            <a:ext cx="1597365" cy="369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Courtesy Ruben Garcia Alia</a:t>
            </a:r>
          </a:p>
          <a:p>
            <a:r>
              <a:rPr lang="en-GB" sz="800" i="1" dirty="0" smtClean="0">
                <a:solidFill>
                  <a:srgbClr val="0070C0"/>
                </a:solidFill>
              </a:rPr>
              <a:t>Autumn 2018 values</a:t>
            </a:r>
            <a:endParaRPr lang="en-GB" sz="800" i="1" dirty="0">
              <a:solidFill>
                <a:srgbClr val="FF0000"/>
              </a:solidFill>
            </a:endParaRPr>
          </a:p>
        </p:txBody>
      </p:sp>
      <p:cxnSp>
        <p:nvCxnSpPr>
          <p:cNvPr id="86" name="Straight Connector 85"/>
          <p:cNvCxnSpPr/>
          <p:nvPr/>
        </p:nvCxnSpPr>
        <p:spPr>
          <a:xfrm flipH="1">
            <a:off x="6117562" y="673813"/>
            <a:ext cx="182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6063104" y="498790"/>
            <a:ext cx="3080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CP</a:t>
            </a:r>
            <a:endParaRPr lang="en-GB" sz="700" dirty="0"/>
          </a:p>
        </p:txBody>
      </p:sp>
      <p:cxnSp>
        <p:nvCxnSpPr>
          <p:cNvPr id="88" name="Straight Connector 87"/>
          <p:cNvCxnSpPr/>
          <p:nvPr/>
        </p:nvCxnSpPr>
        <p:spPr>
          <a:xfrm flipH="1">
            <a:off x="6130262" y="4204413"/>
            <a:ext cx="182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6075804" y="4029390"/>
            <a:ext cx="3080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CP</a:t>
            </a:r>
            <a:endParaRPr lang="en-GB" sz="7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116101" y="2806962"/>
            <a:ext cx="1170523" cy="0"/>
          </a:xfrm>
          <a:prstGeom prst="line">
            <a:avLst/>
          </a:prstGeom>
          <a:ln w="50800">
            <a:solidFill>
              <a:schemeClr val="accent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7670807" y="2806863"/>
            <a:ext cx="1170523" cy="0"/>
          </a:xfrm>
          <a:prstGeom prst="line">
            <a:avLst/>
          </a:prstGeom>
          <a:ln w="50800">
            <a:solidFill>
              <a:schemeClr val="accent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7274049" y="2806962"/>
            <a:ext cx="396759" cy="0"/>
          </a:xfrm>
          <a:prstGeom prst="line">
            <a:avLst/>
          </a:prstGeom>
          <a:ln w="5080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7352307" y="2807084"/>
            <a:ext cx="73049" cy="0"/>
          </a:xfrm>
          <a:prstGeom prst="line">
            <a:avLst/>
          </a:prstGeom>
          <a:ln w="508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0" y="2905959"/>
            <a:ext cx="2912494" cy="2237537"/>
            <a:chOff x="0" y="2905821"/>
            <a:chExt cx="2422948" cy="1861442"/>
          </a:xfrm>
        </p:grpSpPr>
        <p:sp>
          <p:nvSpPr>
            <p:cNvPr id="52" name="Rectangle 51"/>
            <p:cNvSpPr/>
            <p:nvPr/>
          </p:nvSpPr>
          <p:spPr>
            <a:xfrm>
              <a:off x="0" y="3425612"/>
              <a:ext cx="1763688" cy="109035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D1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0" y="3723878"/>
              <a:ext cx="1043608" cy="57606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MBXF</a:t>
              </a:r>
              <a:endParaRPr lang="en-GB" sz="10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47657" y="4515966"/>
              <a:ext cx="348294" cy="2512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178850" y="3107023"/>
              <a:ext cx="348294" cy="3185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1178850" y="2905821"/>
              <a:ext cx="348294" cy="34829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0" y="3539447"/>
              <a:ext cx="1763688" cy="14157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043608" y="3790744"/>
              <a:ext cx="72008" cy="72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115616" y="3538771"/>
              <a:ext cx="360040" cy="32398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43608" y="3970032"/>
              <a:ext cx="1379340" cy="17852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Beam</a:t>
              </a:r>
              <a:endParaRPr lang="en-GB" sz="900" dirty="0"/>
            </a:p>
          </p:txBody>
        </p:sp>
      </p:grpSp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89" t="11285" r="7293" b="78554"/>
          <a:stretch/>
        </p:blipFill>
        <p:spPr>
          <a:xfrm>
            <a:off x="7945777" y="581923"/>
            <a:ext cx="1032909" cy="386308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3" name="Group 12"/>
          <p:cNvGrpSpPr/>
          <p:nvPr/>
        </p:nvGrpSpPr>
        <p:grpSpPr>
          <a:xfrm>
            <a:off x="3316634" y="2422313"/>
            <a:ext cx="2345510" cy="2453693"/>
            <a:chOff x="3621339" y="2905122"/>
            <a:chExt cx="2082152" cy="217818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211960" y="2905122"/>
              <a:ext cx="1491531" cy="2178188"/>
            </a:xfrm>
            <a:prstGeom prst="rect">
              <a:avLst/>
            </a:prstGeom>
          </p:spPr>
        </p:pic>
        <p:cxnSp>
          <p:nvCxnSpPr>
            <p:cNvPr id="41" name="Straight Connector 40"/>
            <p:cNvCxnSpPr/>
            <p:nvPr/>
          </p:nvCxnSpPr>
          <p:spPr>
            <a:xfrm flipH="1">
              <a:off x="4211959" y="3864904"/>
              <a:ext cx="801616" cy="0"/>
            </a:xfrm>
            <a:prstGeom prst="line">
              <a:avLst/>
            </a:prstGeom>
            <a:ln w="6350">
              <a:solidFill>
                <a:srgbClr val="7030A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3707904" y="4271749"/>
              <a:ext cx="1296146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4283968" y="3864805"/>
              <a:ext cx="0" cy="406944"/>
            </a:xfrm>
            <a:prstGeom prst="straightConnector1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headEnd type="triangle"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 rot="16200000">
              <a:off x="3986610" y="3948017"/>
              <a:ext cx="39466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28 cm</a:t>
              </a:r>
              <a:endParaRPr lang="en-GB" sz="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4628087" y="3864805"/>
              <a:ext cx="791913" cy="79191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2" name="Straight Connector 111"/>
            <p:cNvCxnSpPr/>
            <p:nvPr/>
          </p:nvCxnSpPr>
          <p:spPr>
            <a:xfrm flipH="1">
              <a:off x="4005461" y="3444110"/>
              <a:ext cx="1008114" cy="0"/>
            </a:xfrm>
            <a:prstGeom prst="line">
              <a:avLst/>
            </a:prstGeom>
            <a:ln w="6350">
              <a:solidFill>
                <a:srgbClr val="7030A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>
              <a:off x="4067944" y="3444110"/>
              <a:ext cx="0" cy="814149"/>
            </a:xfrm>
            <a:prstGeom prst="straightConnector1">
              <a:avLst/>
            </a:prstGeom>
            <a:ln w="3175">
              <a:solidFill>
                <a:srgbClr val="7030A0"/>
              </a:solidFill>
              <a:headEnd type="triangle"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/>
            <p:cNvSpPr txBox="1"/>
            <p:nvPr/>
          </p:nvSpPr>
          <p:spPr>
            <a:xfrm rot="16200000">
              <a:off x="3806222" y="3761818"/>
              <a:ext cx="39466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>
                  <a:solidFill>
                    <a:srgbClr val="7030A0"/>
                  </a:solidFill>
                </a:rPr>
                <a:t>6</a:t>
              </a:r>
              <a:r>
                <a:rPr lang="en-GB" sz="600" dirty="0" smtClean="0">
                  <a:solidFill>
                    <a:srgbClr val="7030A0"/>
                  </a:solidFill>
                </a:rPr>
                <a:t>0 cm</a:t>
              </a:r>
              <a:endParaRPr lang="en-GB" sz="600" dirty="0">
                <a:solidFill>
                  <a:srgbClr val="7030A0"/>
                </a:solidFill>
              </a:endParaRPr>
            </a:p>
          </p:txBody>
        </p:sp>
        <p:cxnSp>
          <p:nvCxnSpPr>
            <p:cNvPr id="119" name="Straight Connector 118"/>
            <p:cNvCxnSpPr/>
            <p:nvPr/>
          </p:nvCxnSpPr>
          <p:spPr>
            <a:xfrm flipH="1">
              <a:off x="3903524" y="3241005"/>
              <a:ext cx="1083386" cy="0"/>
            </a:xfrm>
            <a:prstGeom prst="line">
              <a:avLst/>
            </a:prstGeom>
            <a:ln w="6350">
              <a:solidFill>
                <a:srgbClr val="00B05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>
            <a:xfrm>
              <a:off x="3923010" y="3241005"/>
              <a:ext cx="0" cy="1030744"/>
            </a:xfrm>
            <a:prstGeom prst="straightConnector1">
              <a:avLst/>
            </a:prstGeom>
            <a:ln w="3175">
              <a:solidFill>
                <a:srgbClr val="00B050"/>
              </a:solidFill>
              <a:headEnd type="triangle"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/>
            <p:cNvSpPr txBox="1"/>
            <p:nvPr/>
          </p:nvSpPr>
          <p:spPr>
            <a:xfrm rot="16200000">
              <a:off x="3661288" y="3775308"/>
              <a:ext cx="39466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rgbClr val="00B050"/>
                  </a:solidFill>
                </a:rPr>
                <a:t>80 cm</a:t>
              </a:r>
              <a:endParaRPr lang="en-GB" sz="600" dirty="0">
                <a:solidFill>
                  <a:srgbClr val="00B050"/>
                </a:solidFill>
              </a:endParaRPr>
            </a:p>
          </p:txBody>
        </p:sp>
        <p:cxnSp>
          <p:nvCxnSpPr>
            <p:cNvPr id="126" name="Straight Connector 125"/>
            <p:cNvCxnSpPr/>
            <p:nvPr/>
          </p:nvCxnSpPr>
          <p:spPr>
            <a:xfrm flipH="1">
              <a:off x="3635896" y="3001478"/>
              <a:ext cx="1377680" cy="0"/>
            </a:xfrm>
            <a:prstGeom prst="line">
              <a:avLst/>
            </a:prstGeom>
            <a:ln w="6350">
              <a:solidFill>
                <a:schemeClr val="bg2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/>
            <p:nvPr/>
          </p:nvCxnSpPr>
          <p:spPr>
            <a:xfrm>
              <a:off x="3778064" y="3001478"/>
              <a:ext cx="0" cy="1278396"/>
            </a:xfrm>
            <a:prstGeom prst="straightConnector1">
              <a:avLst/>
            </a:prstGeom>
            <a:ln w="3175">
              <a:solidFill>
                <a:schemeClr val="bg2">
                  <a:lumMod val="60000"/>
                  <a:lumOff val="40000"/>
                </a:schemeClr>
              </a:solidFill>
              <a:headEnd type="triangle"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/>
            <p:cNvSpPr txBox="1"/>
            <p:nvPr/>
          </p:nvSpPr>
          <p:spPr>
            <a:xfrm rot="16200000">
              <a:off x="3494702" y="3783433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>
                  <a:solidFill>
                    <a:srgbClr val="00B0F0"/>
                  </a:solidFill>
                </a:rPr>
                <a:t>100 cm</a:t>
              </a:r>
              <a:endParaRPr lang="en-GB" sz="600" dirty="0">
                <a:solidFill>
                  <a:srgbClr val="00B0F0"/>
                </a:solidFill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0" y="5125982"/>
            <a:ext cx="1835697" cy="0"/>
          </a:xfrm>
          <a:prstGeom prst="line">
            <a:avLst/>
          </a:prstGeom>
          <a:ln w="63500">
            <a:solidFill>
              <a:schemeClr val="accent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1835697" y="5125982"/>
            <a:ext cx="1512167" cy="0"/>
          </a:xfrm>
          <a:prstGeom prst="line">
            <a:avLst/>
          </a:prstGeom>
          <a:ln w="6350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2129978" y="5126104"/>
            <a:ext cx="785838" cy="0"/>
          </a:xfrm>
          <a:prstGeom prst="line">
            <a:avLst/>
          </a:prstGeom>
          <a:ln w="635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2083116" y="4869784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83 m</a:t>
            </a:r>
            <a:endParaRPr lang="en-GB" sz="900" dirty="0"/>
          </a:p>
        </p:txBody>
      </p:sp>
      <p:cxnSp>
        <p:nvCxnSpPr>
          <p:cNvPr id="150" name="Straight Connector 149"/>
          <p:cNvCxnSpPr/>
          <p:nvPr/>
        </p:nvCxnSpPr>
        <p:spPr>
          <a:xfrm flipV="1">
            <a:off x="2120034" y="5017054"/>
            <a:ext cx="0" cy="14698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" name="Freeform 152"/>
          <p:cNvSpPr/>
          <p:nvPr/>
        </p:nvSpPr>
        <p:spPr>
          <a:xfrm>
            <a:off x="-7620" y="3627120"/>
            <a:ext cx="2270760" cy="145187"/>
          </a:xfrm>
          <a:custGeom>
            <a:avLst/>
            <a:gdLst>
              <a:gd name="connsiteX0" fmla="*/ 0 w 2270760"/>
              <a:gd name="connsiteY0" fmla="*/ 106680 h 145187"/>
              <a:gd name="connsiteX1" fmla="*/ 114300 w 2270760"/>
              <a:gd name="connsiteY1" fmla="*/ 60960 h 145187"/>
              <a:gd name="connsiteX2" fmla="*/ 342900 w 2270760"/>
              <a:gd name="connsiteY2" fmla="*/ 137160 h 145187"/>
              <a:gd name="connsiteX3" fmla="*/ 701040 w 2270760"/>
              <a:gd name="connsiteY3" fmla="*/ 60960 h 145187"/>
              <a:gd name="connsiteX4" fmla="*/ 1104900 w 2270760"/>
              <a:gd name="connsiteY4" fmla="*/ 114300 h 145187"/>
              <a:gd name="connsiteX5" fmla="*/ 1440180 w 2270760"/>
              <a:gd name="connsiteY5" fmla="*/ 45720 h 145187"/>
              <a:gd name="connsiteX6" fmla="*/ 1813560 w 2270760"/>
              <a:gd name="connsiteY6" fmla="*/ 144780 h 145187"/>
              <a:gd name="connsiteX7" fmla="*/ 2270760 w 2270760"/>
              <a:gd name="connsiteY7" fmla="*/ 0 h 145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0760" h="145187">
                <a:moveTo>
                  <a:pt x="0" y="106680"/>
                </a:moveTo>
                <a:cubicBezTo>
                  <a:pt x="28575" y="81280"/>
                  <a:pt x="57150" y="55880"/>
                  <a:pt x="114300" y="60960"/>
                </a:cubicBezTo>
                <a:cubicBezTo>
                  <a:pt x="171450" y="66040"/>
                  <a:pt x="245110" y="137160"/>
                  <a:pt x="342900" y="137160"/>
                </a:cubicBezTo>
                <a:cubicBezTo>
                  <a:pt x="440690" y="137160"/>
                  <a:pt x="574040" y="64770"/>
                  <a:pt x="701040" y="60960"/>
                </a:cubicBezTo>
                <a:cubicBezTo>
                  <a:pt x="828040" y="57150"/>
                  <a:pt x="981710" y="116840"/>
                  <a:pt x="1104900" y="114300"/>
                </a:cubicBezTo>
                <a:cubicBezTo>
                  <a:pt x="1228090" y="111760"/>
                  <a:pt x="1322070" y="40640"/>
                  <a:pt x="1440180" y="45720"/>
                </a:cubicBezTo>
                <a:cubicBezTo>
                  <a:pt x="1558290" y="50800"/>
                  <a:pt x="1675130" y="152400"/>
                  <a:pt x="1813560" y="144780"/>
                </a:cubicBezTo>
                <a:cubicBezTo>
                  <a:pt x="1951990" y="137160"/>
                  <a:pt x="2111375" y="68580"/>
                  <a:pt x="2270760" y="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TextBox 153"/>
          <p:cNvSpPr txBox="1"/>
          <p:nvPr/>
        </p:nvSpPr>
        <p:spPr>
          <a:xfrm>
            <a:off x="1920820" y="3183370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Cables to connect</a:t>
            </a:r>
          </a:p>
          <a:p>
            <a:pPr algn="ctr"/>
            <a:r>
              <a:rPr lang="en-GB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to the diodes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56" name="Straight Arrow Connector 155"/>
          <p:cNvCxnSpPr>
            <a:endCxn id="153" idx="7"/>
          </p:cNvCxnSpPr>
          <p:nvPr/>
        </p:nvCxnSpPr>
        <p:spPr>
          <a:xfrm flipH="1">
            <a:off x="2263140" y="3521924"/>
            <a:ext cx="180002" cy="105196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Rectangle 156"/>
          <p:cNvSpPr/>
          <p:nvPr/>
        </p:nvSpPr>
        <p:spPr>
          <a:xfrm>
            <a:off x="2120034" y="2770435"/>
            <a:ext cx="812601" cy="302151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rgbClr val="00B050"/>
                </a:solidFill>
              </a:rPr>
              <a:t>Ideal location</a:t>
            </a:r>
            <a:endParaRPr lang="en-GB" sz="900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774368" y="3434496"/>
            <a:ext cx="221950" cy="221950"/>
          </a:xfrm>
          <a:prstGeom prst="ellipse">
            <a:avLst/>
          </a:prstGeom>
          <a:solidFill>
            <a:srgbClr val="FFFFFF">
              <a:alpha val="50196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199099" y="3163877"/>
            <a:ext cx="1394125" cy="1394125"/>
          </a:xfrm>
          <a:prstGeom prst="ellipse">
            <a:avLst/>
          </a:prstGeom>
          <a:solidFill>
            <a:srgbClr val="FF0000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High radiation area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3697071" y="2280678"/>
            <a:ext cx="756517" cy="2545847"/>
          </a:xfrm>
          <a:custGeom>
            <a:avLst/>
            <a:gdLst>
              <a:gd name="connsiteX0" fmla="*/ 756517 w 756517"/>
              <a:gd name="connsiteY0" fmla="*/ 0 h 2545847"/>
              <a:gd name="connsiteX1" fmla="*/ 756517 w 756517"/>
              <a:gd name="connsiteY1" fmla="*/ 664420 h 2545847"/>
              <a:gd name="connsiteX2" fmla="*/ 421018 w 756517"/>
              <a:gd name="connsiteY2" fmla="*/ 1111752 h 2545847"/>
              <a:gd name="connsiteX3" fmla="*/ 421018 w 756517"/>
              <a:gd name="connsiteY3" fmla="*/ 2545847 h 2545847"/>
              <a:gd name="connsiteX4" fmla="*/ 0 w 756517"/>
              <a:gd name="connsiteY4" fmla="*/ 2545847 h 2545847"/>
              <a:gd name="connsiteX5" fmla="*/ 0 w 756517"/>
              <a:gd name="connsiteY5" fmla="*/ 0 h 2545847"/>
              <a:gd name="connsiteX6" fmla="*/ 85519 w 756517"/>
              <a:gd name="connsiteY6" fmla="*/ 0 h 2545847"/>
              <a:gd name="connsiteX7" fmla="*/ 756517 w 756517"/>
              <a:gd name="connsiteY7" fmla="*/ 0 h 2545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6517" h="2545847">
                <a:moveTo>
                  <a:pt x="756517" y="0"/>
                </a:moveTo>
                <a:lnTo>
                  <a:pt x="756517" y="664420"/>
                </a:lnTo>
                <a:lnTo>
                  <a:pt x="421018" y="1111752"/>
                </a:lnTo>
                <a:lnTo>
                  <a:pt x="421018" y="2545847"/>
                </a:lnTo>
                <a:lnTo>
                  <a:pt x="0" y="2545847"/>
                </a:lnTo>
                <a:lnTo>
                  <a:pt x="0" y="0"/>
                </a:lnTo>
                <a:lnTo>
                  <a:pt x="85519" y="0"/>
                </a:lnTo>
                <a:lnTo>
                  <a:pt x="756517" y="0"/>
                </a:lnTo>
                <a:close/>
              </a:path>
            </a:pathLst>
          </a:custGeom>
          <a:solidFill>
            <a:srgbClr val="FF0000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t" anchorCtr="0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Transport &amp; survey </a:t>
            </a:r>
            <a:r>
              <a:rPr lang="en-GB" sz="1000" dirty="0" smtClean="0">
                <a:solidFill>
                  <a:schemeClr val="bg1"/>
                </a:solidFill>
              </a:rPr>
              <a:t>reservations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21977" y="2280677"/>
            <a:ext cx="711819" cy="576159"/>
          </a:xfrm>
          <a:prstGeom prst="rect">
            <a:avLst/>
          </a:prstGeom>
          <a:solidFill>
            <a:srgbClr val="00B050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Ideal location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272832" y="2277835"/>
            <a:ext cx="565683" cy="991253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Accessibility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223825" y="4833199"/>
            <a:ext cx="18500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Courtesy </a:t>
            </a:r>
            <a:r>
              <a:rPr lang="en-GB" sz="800" i="1" dirty="0" err="1" smtClean="0">
                <a:solidFill>
                  <a:srgbClr val="0070C0"/>
                </a:solidFill>
              </a:rPr>
              <a:t>C.Eymin</a:t>
            </a:r>
            <a:endParaRPr lang="en-GB" sz="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27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9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116894" y="3889299"/>
            <a:ext cx="648655" cy="84269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b" anchorCtr="0"/>
          <a:lstStyle/>
          <a:p>
            <a:pPr algn="ctr"/>
            <a:r>
              <a:rPr lang="en-GB" sz="800" dirty="0" smtClean="0"/>
              <a:t>Vacuum equipment</a:t>
            </a:r>
            <a:endParaRPr lang="en-GB" sz="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1" y="1650"/>
            <a:ext cx="8940283" cy="540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1600" dirty="0" smtClean="0"/>
              <a:t>Technical systems constraints and implications on conceptual design </a:t>
            </a:r>
            <a:br>
              <a:rPr lang="en-GB" sz="1600" dirty="0" smtClean="0"/>
            </a:br>
            <a:r>
              <a:rPr lang="en-GB" sz="1600" dirty="0" smtClean="0">
                <a:sym typeface="Wingdings" panose="05000000000000000000" pitchFamily="2" charset="2"/>
              </a:rPr>
              <a:t> proposal of a Cold Diode Module (CDM)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00861"/>
            <a:ext cx="5433680" cy="2152061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D1 cryostat interface complexity:</a:t>
            </a: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tubes and associated equipment (BPM, CWT, etc.)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Cryogenic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lines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routing and connections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Bus bars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interconnection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Vacuum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pressure loads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Several options studied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We propose a dedicated cryostats for the cold diodes  Cold Diodes Module (CDM)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dirty="0"/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0" y="2905958"/>
            <a:ext cx="2120034" cy="2237537"/>
            <a:chOff x="0" y="2905821"/>
            <a:chExt cx="1763688" cy="1861442"/>
          </a:xfrm>
        </p:grpSpPr>
        <p:sp>
          <p:nvSpPr>
            <p:cNvPr id="52" name="Rectangle 51"/>
            <p:cNvSpPr/>
            <p:nvPr/>
          </p:nvSpPr>
          <p:spPr>
            <a:xfrm>
              <a:off x="0" y="3425612"/>
              <a:ext cx="1763688" cy="109035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D1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0" y="3723878"/>
              <a:ext cx="1043608" cy="57606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MBXF</a:t>
              </a:r>
              <a:endParaRPr lang="en-GB" sz="10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47657" y="4515966"/>
              <a:ext cx="348294" cy="2512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178850" y="3107023"/>
              <a:ext cx="348294" cy="3185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1178850" y="2905821"/>
              <a:ext cx="348294" cy="34829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0" y="3539447"/>
              <a:ext cx="1763688" cy="14157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043608" y="3790744"/>
              <a:ext cx="72008" cy="72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115616" y="3538771"/>
              <a:ext cx="360040" cy="32398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38387" y="3970032"/>
              <a:ext cx="725301" cy="178522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</a:schemeClr>
                </a:gs>
                <a:gs pos="35000">
                  <a:schemeClr val="accent1">
                    <a:lumMod val="40000"/>
                    <a:lumOff val="6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dirty="0"/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0" y="5125982"/>
            <a:ext cx="1835697" cy="0"/>
          </a:xfrm>
          <a:prstGeom prst="line">
            <a:avLst/>
          </a:prstGeom>
          <a:ln w="63500">
            <a:solidFill>
              <a:schemeClr val="accent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1835697" y="5125982"/>
            <a:ext cx="2664295" cy="0"/>
          </a:xfrm>
          <a:prstGeom prst="line">
            <a:avLst/>
          </a:prstGeom>
          <a:ln w="6350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2129978" y="5126104"/>
            <a:ext cx="785838" cy="0"/>
          </a:xfrm>
          <a:prstGeom prst="line">
            <a:avLst/>
          </a:prstGeom>
          <a:ln w="635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2083116" y="4869784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83 m</a:t>
            </a:r>
            <a:endParaRPr lang="en-GB" sz="900" dirty="0"/>
          </a:p>
        </p:txBody>
      </p:sp>
      <p:cxnSp>
        <p:nvCxnSpPr>
          <p:cNvPr id="150" name="Straight Connector 149"/>
          <p:cNvCxnSpPr/>
          <p:nvPr/>
        </p:nvCxnSpPr>
        <p:spPr>
          <a:xfrm flipV="1">
            <a:off x="2120034" y="5017054"/>
            <a:ext cx="0" cy="14698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Rectangle 156"/>
          <p:cNvSpPr/>
          <p:nvPr/>
        </p:nvSpPr>
        <p:spPr>
          <a:xfrm>
            <a:off x="2120034" y="2770435"/>
            <a:ext cx="812601" cy="302151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rgbClr val="00B050"/>
                </a:solidFill>
              </a:rPr>
              <a:t>Ideal location</a:t>
            </a:r>
            <a:endParaRPr lang="en-GB" sz="900" dirty="0">
              <a:solidFill>
                <a:srgbClr val="00B05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986241" y="1932126"/>
            <a:ext cx="3205338" cy="3193977"/>
            <a:chOff x="4975167" y="847640"/>
            <a:chExt cx="4191487" cy="3740071"/>
          </a:xfrm>
        </p:grpSpPr>
        <p:grpSp>
          <p:nvGrpSpPr>
            <p:cNvPr id="27" name="Group 26"/>
            <p:cNvGrpSpPr/>
            <p:nvPr/>
          </p:nvGrpSpPr>
          <p:grpSpPr>
            <a:xfrm>
              <a:off x="4975167" y="847640"/>
              <a:ext cx="4097619" cy="3740071"/>
              <a:chOff x="8489912" y="7898"/>
              <a:chExt cx="3702089" cy="3379054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8489912" y="7898"/>
                <a:ext cx="2555957" cy="1777440"/>
                <a:chOff x="0" y="660805"/>
                <a:chExt cx="4991838" cy="3471378"/>
              </a:xfrm>
            </p:grpSpPr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0" y="3232335"/>
                  <a:ext cx="4452904" cy="899848"/>
                </a:xfrm>
                <a:prstGeom prst="rect">
                  <a:avLst/>
                </a:prstGeom>
              </p:spPr>
            </p:pic>
            <p:pic>
              <p:nvPicPr>
                <p:cNvPr id="45" name="Picture 44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0" y="2354579"/>
                  <a:ext cx="4991838" cy="973006"/>
                </a:xfrm>
                <a:prstGeom prst="rect">
                  <a:avLst/>
                </a:prstGeom>
              </p:spPr>
            </p:pic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0" y="1507692"/>
                  <a:ext cx="4706520" cy="875462"/>
                </a:xfrm>
                <a:prstGeom prst="rect">
                  <a:avLst/>
                </a:prstGeom>
              </p:spPr>
            </p:pic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" y="660805"/>
                  <a:ext cx="4786994" cy="875462"/>
                </a:xfrm>
                <a:prstGeom prst="rect">
                  <a:avLst/>
                </a:prstGeom>
              </p:spPr>
            </p:pic>
          </p:grpSp>
          <p:grpSp>
            <p:nvGrpSpPr>
              <p:cNvPr id="37" name="Group 36"/>
              <p:cNvGrpSpPr/>
              <p:nvPr/>
            </p:nvGrpSpPr>
            <p:grpSpPr>
              <a:xfrm>
                <a:off x="8489912" y="1869227"/>
                <a:ext cx="2524478" cy="1517725"/>
                <a:chOff x="7715834" y="1819289"/>
                <a:chExt cx="4457782" cy="2680035"/>
              </a:xfrm>
            </p:grpSpPr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715834" y="1819289"/>
                  <a:ext cx="4457782" cy="880339"/>
                </a:xfrm>
                <a:prstGeom prst="rect">
                  <a:avLst/>
                </a:prstGeom>
              </p:spPr>
            </p:pic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757292" y="2699628"/>
                  <a:ext cx="4182219" cy="880339"/>
                </a:xfrm>
                <a:prstGeom prst="rect">
                  <a:avLst/>
                </a:prstGeom>
              </p:spPr>
            </p:pic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715834" y="3599476"/>
                  <a:ext cx="4223675" cy="899848"/>
                </a:xfrm>
                <a:prstGeom prst="rect">
                  <a:avLst/>
                </a:prstGeom>
              </p:spPr>
            </p:pic>
          </p:grpSp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014390" y="8567"/>
                <a:ext cx="1177610" cy="1783331"/>
              </a:xfrm>
              <a:prstGeom prst="rect">
                <a:avLst/>
              </a:prstGeom>
            </p:spPr>
          </p:pic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11"/>
              <a:srcRect b="17283"/>
              <a:stretch/>
            </p:blipFill>
            <p:spPr>
              <a:xfrm>
                <a:off x="11014391" y="1849316"/>
                <a:ext cx="1177610" cy="1475113"/>
              </a:xfrm>
              <a:prstGeom prst="rect">
                <a:avLst/>
              </a:prstGeom>
            </p:spPr>
          </p:pic>
        </p:grpSp>
        <p:grpSp>
          <p:nvGrpSpPr>
            <p:cNvPr id="28" name="Group 27"/>
            <p:cNvGrpSpPr/>
            <p:nvPr/>
          </p:nvGrpSpPr>
          <p:grpSpPr>
            <a:xfrm>
              <a:off x="7642503" y="1093765"/>
              <a:ext cx="1524151" cy="3177868"/>
              <a:chOff x="7642503" y="1093765"/>
              <a:chExt cx="1524151" cy="3177868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7671787" y="1093765"/>
                <a:ext cx="1402084" cy="243533"/>
              </a:xfrm>
              <a:prstGeom prst="roundRect">
                <a:avLst/>
              </a:prstGeom>
              <a:solidFill>
                <a:srgbClr val="FFFFFF">
                  <a:alpha val="40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>
                    <a:solidFill>
                      <a:srgbClr val="C00000"/>
                    </a:solidFill>
                  </a:rPr>
                  <a:t>Beam alignment + Sector valve</a:t>
                </a:r>
                <a:endParaRPr lang="en-GB" sz="5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642503" y="1536842"/>
                <a:ext cx="1524151" cy="243533"/>
              </a:xfrm>
              <a:prstGeom prst="roundRect">
                <a:avLst/>
              </a:prstGeom>
              <a:solidFill>
                <a:srgbClr val="FFFFFF">
                  <a:alpha val="40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500" dirty="0" smtClean="0">
                    <a:solidFill>
                      <a:srgbClr val="C00000"/>
                    </a:solidFill>
                  </a:rPr>
                  <a:t>No access for bus bars connection</a:t>
                </a:r>
                <a:endParaRPr lang="en-GB" sz="5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727442" y="1982746"/>
                <a:ext cx="1345343" cy="243533"/>
              </a:xfrm>
              <a:prstGeom prst="roundRect">
                <a:avLst/>
              </a:prstGeom>
              <a:solidFill>
                <a:srgbClr val="FFFFFF">
                  <a:alpha val="4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500" dirty="0" err="1" smtClean="0">
                    <a:solidFill>
                      <a:srgbClr val="C00000"/>
                    </a:solidFill>
                  </a:rPr>
                  <a:t>Cryo</a:t>
                </a:r>
                <a:r>
                  <a:rPr lang="en-GB" sz="500" dirty="0" smtClean="0">
                    <a:solidFill>
                      <a:srgbClr val="C00000"/>
                    </a:solidFill>
                  </a:rPr>
                  <a:t> pipe integration</a:t>
                </a:r>
                <a:endParaRPr lang="en-GB" sz="5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688111" y="2435079"/>
                <a:ext cx="1455889" cy="243533"/>
              </a:xfrm>
              <a:prstGeom prst="roundRect">
                <a:avLst/>
              </a:prstGeom>
              <a:solidFill>
                <a:srgbClr val="FFFFFF">
                  <a:alpha val="4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500" dirty="0" smtClean="0">
                    <a:solidFill>
                      <a:srgbClr val="C00000"/>
                    </a:solidFill>
                  </a:rPr>
                  <a:t>Beam alignment + sector valve</a:t>
                </a:r>
                <a:endParaRPr lang="en-GB" sz="5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642503" y="3137898"/>
                <a:ext cx="1455889" cy="243533"/>
              </a:xfrm>
              <a:prstGeom prst="roundRect">
                <a:avLst/>
              </a:prstGeom>
              <a:solidFill>
                <a:srgbClr val="FFFFFF">
                  <a:alpha val="4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500" dirty="0" smtClean="0">
                    <a:solidFill>
                      <a:srgbClr val="C00000"/>
                    </a:solidFill>
                  </a:rPr>
                  <a:t>Beam alignment + sector valve</a:t>
                </a:r>
                <a:endParaRPr lang="en-GB" sz="5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650455" y="3555944"/>
                <a:ext cx="1455889" cy="354231"/>
              </a:xfrm>
              <a:prstGeom prst="roundRect">
                <a:avLst/>
              </a:prstGeom>
              <a:solidFill>
                <a:srgbClr val="FFFFFF">
                  <a:alpha val="4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500" dirty="0" smtClean="0">
                    <a:solidFill>
                      <a:srgbClr val="C00000"/>
                    </a:solidFill>
                  </a:rPr>
                  <a:t>Splice access + radial integration</a:t>
                </a:r>
                <a:endParaRPr lang="en-GB" sz="5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650455" y="4028100"/>
                <a:ext cx="1455889" cy="243533"/>
              </a:xfrm>
              <a:prstGeom prst="roundRect">
                <a:avLst/>
              </a:prstGeom>
              <a:solidFill>
                <a:srgbClr val="FFFFFF">
                  <a:alpha val="4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500" dirty="0" smtClean="0">
                    <a:solidFill>
                      <a:srgbClr val="C00000"/>
                    </a:solidFill>
                  </a:rPr>
                  <a:t>Beam alignment + sector valve</a:t>
                </a:r>
                <a:endParaRPr lang="en-GB" sz="500" dirty="0">
                  <a:solidFill>
                    <a:srgbClr val="C00000"/>
                  </a:solidFill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7520980" y="430524"/>
            <a:ext cx="1525820" cy="863128"/>
            <a:chOff x="457673" y="3192664"/>
            <a:chExt cx="2315740" cy="1309971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57673" y="3192664"/>
              <a:ext cx="2315740" cy="130997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0" name="Rectangle 49"/>
            <p:cNvSpPr/>
            <p:nvPr/>
          </p:nvSpPr>
          <p:spPr>
            <a:xfrm>
              <a:off x="457673" y="4161678"/>
              <a:ext cx="1808869" cy="316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GB" sz="1000" dirty="0">
                  <a:hlinkClick r:id="rId13"/>
                </a:rPr>
                <a:t>Indico693807</a:t>
              </a:r>
              <a:endParaRPr lang="en-GB" sz="1000" dirty="0"/>
            </a:p>
          </p:txBody>
        </p:sp>
      </p:grpSp>
      <p:sp>
        <p:nvSpPr>
          <p:cNvPr id="7" name="Isosceles Triangle 6"/>
          <p:cNvSpPr/>
          <p:nvPr/>
        </p:nvSpPr>
        <p:spPr>
          <a:xfrm rot="16200000">
            <a:off x="1574484" y="3864573"/>
            <a:ext cx="225536" cy="865571"/>
          </a:xfrm>
          <a:prstGeom prst="triangl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01616" y="5005320"/>
            <a:ext cx="1518418" cy="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48189" y="483289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&lt;</a:t>
            </a:r>
            <a:r>
              <a:rPr lang="en-GB" sz="800" dirty="0" smtClean="0"/>
              <a:t>3m</a:t>
            </a:r>
            <a:endParaRPr lang="en-GB" sz="8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461281" y="3115290"/>
            <a:ext cx="0" cy="40509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1557414" y="3116827"/>
            <a:ext cx="0" cy="40509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1641170" y="3116827"/>
            <a:ext cx="0" cy="40509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1773807" y="3116827"/>
            <a:ext cx="0" cy="405097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1707845" y="3138544"/>
            <a:ext cx="0" cy="338628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2116896" y="4185784"/>
            <a:ext cx="2235610" cy="21459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Beam</a:t>
            </a:r>
            <a:endParaRPr lang="en-GB" sz="900" dirty="0"/>
          </a:p>
        </p:txBody>
      </p:sp>
      <p:sp>
        <p:nvSpPr>
          <p:cNvPr id="82" name="Rectangle 81"/>
          <p:cNvSpPr/>
          <p:nvPr/>
        </p:nvSpPr>
        <p:spPr>
          <a:xfrm>
            <a:off x="2116894" y="3454211"/>
            <a:ext cx="2235879" cy="27119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 18"/>
          <p:cNvSpPr/>
          <p:nvPr/>
        </p:nvSpPr>
        <p:spPr>
          <a:xfrm>
            <a:off x="2227811" y="3588702"/>
            <a:ext cx="636525" cy="78903"/>
          </a:xfrm>
          <a:custGeom>
            <a:avLst/>
            <a:gdLst>
              <a:gd name="connsiteX0" fmla="*/ 0 w 1022465"/>
              <a:gd name="connsiteY0" fmla="*/ 35647 h 94467"/>
              <a:gd name="connsiteX1" fmla="*/ 216131 w 1022465"/>
              <a:gd name="connsiteY1" fmla="*/ 2396 h 94467"/>
              <a:gd name="connsiteX2" fmla="*/ 515389 w 1022465"/>
              <a:gd name="connsiteY2" fmla="*/ 93836 h 94467"/>
              <a:gd name="connsiteX3" fmla="*/ 1022465 w 1022465"/>
              <a:gd name="connsiteY3" fmla="*/ 35647 h 9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465" h="94467">
                <a:moveTo>
                  <a:pt x="0" y="35647"/>
                </a:moveTo>
                <a:cubicBezTo>
                  <a:pt x="65116" y="14172"/>
                  <a:pt x="130233" y="-7302"/>
                  <a:pt x="216131" y="2396"/>
                </a:cubicBezTo>
                <a:cubicBezTo>
                  <a:pt x="302029" y="12094"/>
                  <a:pt x="381000" y="88294"/>
                  <a:pt x="515389" y="93836"/>
                </a:cubicBezTo>
                <a:cubicBezTo>
                  <a:pt x="649778" y="99378"/>
                  <a:pt x="836121" y="67512"/>
                  <a:pt x="1022465" y="35647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Freeform 152"/>
          <p:cNvSpPr/>
          <p:nvPr/>
        </p:nvSpPr>
        <p:spPr>
          <a:xfrm>
            <a:off x="-7620" y="3627120"/>
            <a:ext cx="2270760" cy="145187"/>
          </a:xfrm>
          <a:custGeom>
            <a:avLst/>
            <a:gdLst>
              <a:gd name="connsiteX0" fmla="*/ 0 w 2270760"/>
              <a:gd name="connsiteY0" fmla="*/ 106680 h 145187"/>
              <a:gd name="connsiteX1" fmla="*/ 114300 w 2270760"/>
              <a:gd name="connsiteY1" fmla="*/ 60960 h 145187"/>
              <a:gd name="connsiteX2" fmla="*/ 342900 w 2270760"/>
              <a:gd name="connsiteY2" fmla="*/ 137160 h 145187"/>
              <a:gd name="connsiteX3" fmla="*/ 701040 w 2270760"/>
              <a:gd name="connsiteY3" fmla="*/ 60960 h 145187"/>
              <a:gd name="connsiteX4" fmla="*/ 1104900 w 2270760"/>
              <a:gd name="connsiteY4" fmla="*/ 114300 h 145187"/>
              <a:gd name="connsiteX5" fmla="*/ 1440180 w 2270760"/>
              <a:gd name="connsiteY5" fmla="*/ 45720 h 145187"/>
              <a:gd name="connsiteX6" fmla="*/ 1813560 w 2270760"/>
              <a:gd name="connsiteY6" fmla="*/ 144780 h 145187"/>
              <a:gd name="connsiteX7" fmla="*/ 2270760 w 2270760"/>
              <a:gd name="connsiteY7" fmla="*/ 0 h 145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0760" h="145187">
                <a:moveTo>
                  <a:pt x="0" y="106680"/>
                </a:moveTo>
                <a:cubicBezTo>
                  <a:pt x="28575" y="81280"/>
                  <a:pt x="57150" y="55880"/>
                  <a:pt x="114300" y="60960"/>
                </a:cubicBezTo>
                <a:cubicBezTo>
                  <a:pt x="171450" y="66040"/>
                  <a:pt x="245110" y="137160"/>
                  <a:pt x="342900" y="137160"/>
                </a:cubicBezTo>
                <a:cubicBezTo>
                  <a:pt x="440690" y="137160"/>
                  <a:pt x="574040" y="64770"/>
                  <a:pt x="701040" y="60960"/>
                </a:cubicBezTo>
                <a:cubicBezTo>
                  <a:pt x="828040" y="57150"/>
                  <a:pt x="981710" y="116840"/>
                  <a:pt x="1104900" y="114300"/>
                </a:cubicBezTo>
                <a:cubicBezTo>
                  <a:pt x="1228090" y="111760"/>
                  <a:pt x="1322070" y="40640"/>
                  <a:pt x="1440180" y="45720"/>
                </a:cubicBezTo>
                <a:cubicBezTo>
                  <a:pt x="1558290" y="50800"/>
                  <a:pt x="1675130" y="152400"/>
                  <a:pt x="1813560" y="144780"/>
                </a:cubicBezTo>
                <a:cubicBezTo>
                  <a:pt x="1951990" y="137160"/>
                  <a:pt x="2111375" y="68580"/>
                  <a:pt x="2270760" y="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6" name="Group 65"/>
          <p:cNvGrpSpPr/>
          <p:nvPr/>
        </p:nvGrpSpPr>
        <p:grpSpPr>
          <a:xfrm>
            <a:off x="2915816" y="2653655"/>
            <a:ext cx="2440600" cy="1247409"/>
            <a:chOff x="2915816" y="2653655"/>
            <a:chExt cx="2440600" cy="1247409"/>
          </a:xfrm>
        </p:grpSpPr>
        <p:sp>
          <p:nvSpPr>
            <p:cNvPr id="55" name="Rounded Rectangle 54"/>
            <p:cNvSpPr/>
            <p:nvPr/>
          </p:nvSpPr>
          <p:spPr>
            <a:xfrm>
              <a:off x="2915816" y="2653655"/>
              <a:ext cx="1436957" cy="1247409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279031" y="3446021"/>
              <a:ext cx="147485" cy="306674"/>
            </a:xfrm>
            <a:prstGeom prst="rect">
              <a:avLst/>
            </a:prstGeom>
            <a:solidFill>
              <a:srgbClr val="FF5DE8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 flipV="1">
              <a:off x="2935159" y="3589066"/>
              <a:ext cx="1882911" cy="3836"/>
            </a:xfrm>
            <a:prstGeom prst="line">
              <a:avLst/>
            </a:prstGeom>
            <a:ln>
              <a:solidFill>
                <a:srgbClr val="FFC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" name="Group 70"/>
            <p:cNvGrpSpPr/>
            <p:nvPr/>
          </p:nvGrpSpPr>
          <p:grpSpPr>
            <a:xfrm>
              <a:off x="3024107" y="2787175"/>
              <a:ext cx="487616" cy="215464"/>
              <a:chOff x="3627554" y="4603500"/>
              <a:chExt cx="487616" cy="215464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3627554" y="4603500"/>
                <a:ext cx="487616" cy="21546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3" name="Group 72"/>
              <p:cNvGrpSpPr/>
              <p:nvPr/>
            </p:nvGrpSpPr>
            <p:grpSpPr>
              <a:xfrm>
                <a:off x="3807295" y="4650252"/>
                <a:ext cx="118259" cy="130813"/>
                <a:chOff x="2813987" y="2106552"/>
                <a:chExt cx="151035" cy="167069"/>
              </a:xfrm>
            </p:grpSpPr>
            <p:sp>
              <p:nvSpPr>
                <p:cNvPr id="74" name="Isosceles Triangle 73"/>
                <p:cNvSpPr/>
                <p:nvPr/>
              </p:nvSpPr>
              <p:spPr>
                <a:xfrm rot="5400000">
                  <a:off x="2805970" y="2114569"/>
                  <a:ext cx="167069" cy="151035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2965022" y="2106552"/>
                  <a:ext cx="0" cy="16706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5" name="Straight Connector 24"/>
            <p:cNvCxnSpPr/>
            <p:nvPr/>
          </p:nvCxnSpPr>
          <p:spPr>
            <a:xfrm>
              <a:off x="3409532" y="3002639"/>
              <a:ext cx="0" cy="51774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78" name="Rectangle 77"/>
            <p:cNvSpPr/>
            <p:nvPr/>
          </p:nvSpPr>
          <p:spPr>
            <a:xfrm>
              <a:off x="3312342" y="3485880"/>
              <a:ext cx="199381" cy="78903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316489" y="3261728"/>
              <a:ext cx="39145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Plug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4652552" y="3549614"/>
              <a:ext cx="199381" cy="78903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839928" y="3414141"/>
              <a:ext cx="5164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To</a:t>
              </a:r>
            </a:p>
            <a:p>
              <a:pPr algn="ctr"/>
              <a:r>
                <a:rPr lang="en-GB" sz="8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SCLink</a:t>
              </a:r>
              <a:endParaRPr lang="en-GB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87" name="Rectangle 86"/>
          <p:cNvSpPr/>
          <p:nvPr/>
        </p:nvSpPr>
        <p:spPr>
          <a:xfrm>
            <a:off x="2788443" y="3588702"/>
            <a:ext cx="199381" cy="78903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13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572" y="1650"/>
            <a:ext cx="6120680" cy="540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2200" dirty="0" smtClean="0"/>
              <a:t>Layout evolution towards a CDM unit</a:t>
            </a: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78" y="580983"/>
            <a:ext cx="4020872" cy="2076938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Cold Diodes Module starting point: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60 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kGy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as boundary with today’s simulations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Design focuses on optimising position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Quick replacement feasible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CDM interfaces with splices and plug</a:t>
            </a:r>
          </a:p>
          <a:p>
            <a:pPr lvl="1"/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dirty="0"/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630614" y="2787774"/>
            <a:ext cx="3365322" cy="2355726"/>
            <a:chOff x="5804860" y="2806962"/>
            <a:chExt cx="3339141" cy="2337399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4860" y="2806962"/>
              <a:ext cx="3339141" cy="2337399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30" name="Group 29"/>
            <p:cNvGrpSpPr/>
            <p:nvPr/>
          </p:nvGrpSpPr>
          <p:grpSpPr>
            <a:xfrm>
              <a:off x="6545338" y="3332298"/>
              <a:ext cx="788182" cy="306891"/>
              <a:chOff x="2514988" y="3774812"/>
              <a:chExt cx="1163746" cy="453122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2514988" y="3885530"/>
                <a:ext cx="1163746" cy="34240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Ins="36000" rtlCol="0" anchor="ctr"/>
              <a:lstStyle/>
              <a:p>
                <a:pPr algn="r"/>
                <a:r>
                  <a:rPr lang="en-GB" sz="400" dirty="0" smtClean="0">
                    <a:solidFill>
                      <a:schemeClr val="bg1">
                        <a:lumMod val="50000"/>
                      </a:schemeClr>
                    </a:solidFill>
                  </a:rPr>
                  <a:t>D1</a:t>
                </a:r>
                <a:endParaRPr lang="en-GB" sz="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514988" y="3939902"/>
                <a:ext cx="976890" cy="2160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400" dirty="0" smtClean="0">
                    <a:solidFill>
                      <a:schemeClr val="bg1">
                        <a:lumMod val="50000"/>
                      </a:schemeClr>
                    </a:solidFill>
                  </a:rPr>
                  <a:t>MBXF</a:t>
                </a:r>
                <a:endParaRPr lang="en-GB" sz="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491879" y="3811772"/>
                <a:ext cx="99045" cy="7375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GB" sz="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491880" y="3774812"/>
                <a:ext cx="99044" cy="93081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GB" sz="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35" name="Straight Connector 34"/>
            <p:cNvCxnSpPr/>
            <p:nvPr/>
          </p:nvCxnSpPr>
          <p:spPr>
            <a:xfrm>
              <a:off x="7559602" y="4587974"/>
              <a:ext cx="145439" cy="0"/>
            </a:xfrm>
            <a:prstGeom prst="line">
              <a:avLst/>
            </a:prstGeom>
            <a:ln w="120650"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6130262" y="4204413"/>
              <a:ext cx="1826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6075804" y="4029390"/>
              <a:ext cx="30809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 smtClean="0"/>
                <a:t>CP</a:t>
              </a:r>
              <a:endParaRPr lang="en-GB" sz="7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724334" y="1614234"/>
            <a:ext cx="4421649" cy="1936256"/>
            <a:chOff x="4211961" y="1203598"/>
            <a:chExt cx="4933140" cy="216024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t="7636"/>
            <a:stretch/>
          </p:blipFill>
          <p:spPr>
            <a:xfrm>
              <a:off x="4211961" y="1203598"/>
              <a:ext cx="4933140" cy="178791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544725" y="1289087"/>
              <a:ext cx="8835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i="1" dirty="0" smtClean="0">
                  <a:solidFill>
                    <a:schemeClr val="bg2"/>
                  </a:solidFill>
                </a:rPr>
                <a:t>Layout 2018</a:t>
              </a:r>
              <a:endParaRPr lang="en-GB" sz="1000" i="1" dirty="0">
                <a:solidFill>
                  <a:schemeClr val="bg2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203992" y="3117617"/>
              <a:ext cx="13468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i="1" dirty="0" smtClean="0">
                  <a:solidFill>
                    <a:schemeClr val="bg2"/>
                  </a:solidFill>
                </a:rPr>
                <a:t>Working layout 2019</a:t>
              </a:r>
              <a:endParaRPr lang="en-GB" sz="1000" i="1" dirty="0">
                <a:solidFill>
                  <a:schemeClr val="bg2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797647" y="4668564"/>
            <a:ext cx="18500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Courtesy </a:t>
            </a:r>
            <a:r>
              <a:rPr lang="en-GB" sz="800" i="1" dirty="0" err="1" smtClean="0">
                <a:solidFill>
                  <a:srgbClr val="0070C0"/>
                </a:solidFill>
              </a:rPr>
              <a:t>R.Garcia</a:t>
            </a:r>
            <a:r>
              <a:rPr lang="en-GB" sz="800" i="1" dirty="0" smtClean="0">
                <a:solidFill>
                  <a:srgbClr val="0070C0"/>
                </a:solidFill>
              </a:rPr>
              <a:t>, </a:t>
            </a:r>
            <a:r>
              <a:rPr lang="en-GB" sz="800" i="1" dirty="0" err="1" smtClean="0">
                <a:solidFill>
                  <a:srgbClr val="0070C0"/>
                </a:solidFill>
              </a:rPr>
              <a:t>G.Lerner</a:t>
            </a:r>
            <a:endParaRPr lang="en-GB" sz="800" i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334" y="3421962"/>
            <a:ext cx="4419666" cy="174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96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8437"/>
            <a:ext cx="6249972" cy="401318"/>
          </a:xfrm>
          <a:solidFill>
            <a:schemeClr val="bg1"/>
          </a:solidFill>
        </p:spPr>
        <p:txBody>
          <a:bodyPr/>
          <a:lstStyle/>
          <a:p>
            <a:r>
              <a:rPr lang="en-GB" sz="2200" dirty="0" smtClean="0"/>
              <a:t>Conceptual design of the CDM </a:t>
            </a:r>
            <a:endParaRPr lang="en-GB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5" y="516717"/>
            <a:ext cx="4657978" cy="2325484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CDM preassembled with diode pack, bus bars with plug and qualified before tunnel installation 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Some technical features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superfluid helium, common volume with magnets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Same insulation vacuum as triplets cryostats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Actively cooled thermal shield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Diodes replaceable (aimed at being done with a YETS)</a:t>
            </a:r>
          </a:p>
          <a:p>
            <a:pPr marL="0" indent="0">
              <a:buNone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 study led to a 1</a:t>
            </a:r>
            <a:r>
              <a:rPr lang="en-GB" baseline="30000" dirty="0" smtClean="0">
                <a:sym typeface="Wingdings" panose="05000000000000000000" pitchFamily="2" charset="2"/>
              </a:rPr>
              <a:t>st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smtClean="0"/>
              <a:t>concept as an </a:t>
            </a:r>
            <a:r>
              <a:rPr lang="en-GB" dirty="0" smtClean="0">
                <a:sym typeface="Wingdings" panose="05000000000000000000" pitchFamily="2" charset="2"/>
              </a:rPr>
              <a:t>acceptable c</a:t>
            </a:r>
            <a:r>
              <a:rPr lang="en-GB" dirty="0" smtClean="0"/>
              <a:t>ompromise </a:t>
            </a:r>
          </a:p>
          <a:p>
            <a:r>
              <a:rPr lang="en-GB" dirty="0" smtClean="0"/>
              <a:t>Further iteration will be necessary with various work-packages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grpSp>
        <p:nvGrpSpPr>
          <p:cNvPr id="190" name="Group 189"/>
          <p:cNvGrpSpPr/>
          <p:nvPr/>
        </p:nvGrpSpPr>
        <p:grpSpPr>
          <a:xfrm>
            <a:off x="770507" y="2689592"/>
            <a:ext cx="8104552" cy="2453908"/>
            <a:chOff x="-36696" y="1244168"/>
            <a:chExt cx="11770696" cy="3563948"/>
          </a:xfrm>
        </p:grpSpPr>
        <p:sp>
          <p:nvSpPr>
            <p:cNvPr id="349" name="Rectangle 348"/>
            <p:cNvSpPr/>
            <p:nvPr/>
          </p:nvSpPr>
          <p:spPr>
            <a:xfrm>
              <a:off x="155670" y="1836169"/>
              <a:ext cx="518474" cy="581583"/>
            </a:xfrm>
            <a:prstGeom prst="rect">
              <a:avLst/>
            </a:prstGeom>
            <a:solidFill>
              <a:srgbClr val="44546A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0" name="Oval 349"/>
            <p:cNvSpPr/>
            <p:nvPr/>
          </p:nvSpPr>
          <p:spPr>
            <a:xfrm>
              <a:off x="151627" y="1597894"/>
              <a:ext cx="522518" cy="522518"/>
            </a:xfrm>
            <a:prstGeom prst="ellipse">
              <a:avLst/>
            </a:prstGeom>
            <a:solidFill>
              <a:srgbClr val="44546A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51" name="Picture 350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 b="8601"/>
            <a:stretch/>
          </p:blipFill>
          <p:spPr>
            <a:xfrm>
              <a:off x="679145" y="1244168"/>
              <a:ext cx="8599607" cy="3563948"/>
            </a:xfrm>
            <a:prstGeom prst="rect">
              <a:avLst/>
            </a:prstGeom>
          </p:spPr>
        </p:pic>
        <p:sp>
          <p:nvSpPr>
            <p:cNvPr id="352" name="Rectangle 351"/>
            <p:cNvSpPr/>
            <p:nvPr/>
          </p:nvSpPr>
          <p:spPr>
            <a:xfrm>
              <a:off x="-36696" y="1244168"/>
              <a:ext cx="9315450" cy="3563948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3" name="Freeform 352"/>
            <p:cNvSpPr/>
            <p:nvPr/>
          </p:nvSpPr>
          <p:spPr>
            <a:xfrm>
              <a:off x="123023" y="1943100"/>
              <a:ext cx="760396" cy="1973179"/>
            </a:xfrm>
            <a:custGeom>
              <a:avLst/>
              <a:gdLst>
                <a:gd name="connsiteX0" fmla="*/ 0 w 760396"/>
                <a:gd name="connsiteY0" fmla="*/ 1973179 h 1973179"/>
                <a:gd name="connsiteX1" fmla="*/ 760396 w 760396"/>
                <a:gd name="connsiteY1" fmla="*/ 1973179 h 1973179"/>
                <a:gd name="connsiteX2" fmla="*/ 760396 w 760396"/>
                <a:gd name="connsiteY2" fmla="*/ 644893 h 1973179"/>
                <a:gd name="connsiteX3" fmla="*/ 375385 w 760396"/>
                <a:gd name="connsiteY3" fmla="*/ 644893 h 1973179"/>
                <a:gd name="connsiteX4" fmla="*/ 375385 w 760396"/>
                <a:gd name="connsiteY4" fmla="*/ 0 h 197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0396" h="1973179">
                  <a:moveTo>
                    <a:pt x="0" y="1973179"/>
                  </a:moveTo>
                  <a:lnTo>
                    <a:pt x="760396" y="1973179"/>
                  </a:lnTo>
                  <a:lnTo>
                    <a:pt x="760396" y="644893"/>
                  </a:lnTo>
                  <a:lnTo>
                    <a:pt x="375385" y="644893"/>
                  </a:lnTo>
                  <a:lnTo>
                    <a:pt x="375385" y="0"/>
                  </a:lnTo>
                </a:path>
              </a:pathLst>
            </a:custGeom>
            <a:noFill/>
            <a:ln w="28575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54" name="Straight Connector 353"/>
            <p:cNvCxnSpPr/>
            <p:nvPr/>
          </p:nvCxnSpPr>
          <p:spPr>
            <a:xfrm>
              <a:off x="7946758" y="2417752"/>
              <a:ext cx="762000" cy="0"/>
            </a:xfrm>
            <a:prstGeom prst="line">
              <a:avLst/>
            </a:prstGeom>
            <a:noFill/>
            <a:ln w="206375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  <p:sp>
          <p:nvSpPr>
            <p:cNvPr id="355" name="Freeform 354"/>
            <p:cNvSpPr/>
            <p:nvPr/>
          </p:nvSpPr>
          <p:spPr>
            <a:xfrm>
              <a:off x="447901" y="2421512"/>
              <a:ext cx="7305773" cy="397832"/>
            </a:xfrm>
            <a:custGeom>
              <a:avLst/>
              <a:gdLst>
                <a:gd name="connsiteX0" fmla="*/ 0 w 7305773"/>
                <a:gd name="connsiteY0" fmla="*/ 426562 h 447087"/>
                <a:gd name="connsiteX1" fmla="*/ 914400 w 7305773"/>
                <a:gd name="connsiteY1" fmla="*/ 445416 h 447087"/>
                <a:gd name="connsiteX2" fmla="*/ 1244338 w 7305773"/>
                <a:gd name="connsiteY2" fmla="*/ 388855 h 447087"/>
                <a:gd name="connsiteX3" fmla="*/ 1366886 w 7305773"/>
                <a:gd name="connsiteY3" fmla="*/ 313441 h 447087"/>
                <a:gd name="connsiteX4" fmla="*/ 1489435 w 7305773"/>
                <a:gd name="connsiteY4" fmla="*/ 200319 h 447087"/>
                <a:gd name="connsiteX5" fmla="*/ 1772239 w 7305773"/>
                <a:gd name="connsiteY5" fmla="*/ 49490 h 447087"/>
                <a:gd name="connsiteX6" fmla="*/ 2187018 w 7305773"/>
                <a:gd name="connsiteY6" fmla="*/ 11783 h 447087"/>
                <a:gd name="connsiteX7" fmla="*/ 2733773 w 7305773"/>
                <a:gd name="connsiteY7" fmla="*/ 2356 h 447087"/>
                <a:gd name="connsiteX8" fmla="*/ 3327662 w 7305773"/>
                <a:gd name="connsiteY8" fmla="*/ 11783 h 447087"/>
                <a:gd name="connsiteX9" fmla="*/ 4223208 w 7305773"/>
                <a:gd name="connsiteY9" fmla="*/ 21210 h 447087"/>
                <a:gd name="connsiteX10" fmla="*/ 4920791 w 7305773"/>
                <a:gd name="connsiteY10" fmla="*/ 2356 h 447087"/>
                <a:gd name="connsiteX11" fmla="*/ 5910606 w 7305773"/>
                <a:gd name="connsiteY11" fmla="*/ 2356 h 447087"/>
                <a:gd name="connsiteX12" fmla="*/ 6523348 w 7305773"/>
                <a:gd name="connsiteY12" fmla="*/ 21210 h 447087"/>
                <a:gd name="connsiteX13" fmla="*/ 7136090 w 7305773"/>
                <a:gd name="connsiteY13" fmla="*/ 21210 h 447087"/>
                <a:gd name="connsiteX14" fmla="*/ 7305773 w 7305773"/>
                <a:gd name="connsiteY14" fmla="*/ 11783 h 44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05773" h="447087">
                  <a:moveTo>
                    <a:pt x="0" y="426562"/>
                  </a:moveTo>
                  <a:cubicBezTo>
                    <a:pt x="353505" y="439131"/>
                    <a:pt x="707010" y="451700"/>
                    <a:pt x="914400" y="445416"/>
                  </a:cubicBezTo>
                  <a:cubicBezTo>
                    <a:pt x="1121790" y="439132"/>
                    <a:pt x="1168924" y="410851"/>
                    <a:pt x="1244338" y="388855"/>
                  </a:cubicBezTo>
                  <a:cubicBezTo>
                    <a:pt x="1319752" y="366859"/>
                    <a:pt x="1326037" y="344864"/>
                    <a:pt x="1366886" y="313441"/>
                  </a:cubicBezTo>
                  <a:cubicBezTo>
                    <a:pt x="1407735" y="282018"/>
                    <a:pt x="1421876" y="244311"/>
                    <a:pt x="1489435" y="200319"/>
                  </a:cubicBezTo>
                  <a:cubicBezTo>
                    <a:pt x="1556994" y="156327"/>
                    <a:pt x="1655975" y="80913"/>
                    <a:pt x="1772239" y="49490"/>
                  </a:cubicBezTo>
                  <a:cubicBezTo>
                    <a:pt x="1888503" y="18067"/>
                    <a:pt x="2026762" y="19639"/>
                    <a:pt x="2187018" y="11783"/>
                  </a:cubicBezTo>
                  <a:cubicBezTo>
                    <a:pt x="2347274" y="3927"/>
                    <a:pt x="2543666" y="2356"/>
                    <a:pt x="2733773" y="2356"/>
                  </a:cubicBezTo>
                  <a:cubicBezTo>
                    <a:pt x="2923880" y="2356"/>
                    <a:pt x="3327662" y="11783"/>
                    <a:pt x="3327662" y="11783"/>
                  </a:cubicBezTo>
                  <a:lnTo>
                    <a:pt x="4223208" y="21210"/>
                  </a:lnTo>
                  <a:cubicBezTo>
                    <a:pt x="4488729" y="19639"/>
                    <a:pt x="4639558" y="5498"/>
                    <a:pt x="4920791" y="2356"/>
                  </a:cubicBezTo>
                  <a:cubicBezTo>
                    <a:pt x="5202024" y="-786"/>
                    <a:pt x="5643513" y="-786"/>
                    <a:pt x="5910606" y="2356"/>
                  </a:cubicBezTo>
                  <a:cubicBezTo>
                    <a:pt x="6177699" y="5498"/>
                    <a:pt x="6319101" y="18068"/>
                    <a:pt x="6523348" y="21210"/>
                  </a:cubicBezTo>
                  <a:cubicBezTo>
                    <a:pt x="6727595" y="24352"/>
                    <a:pt x="7005686" y="22781"/>
                    <a:pt x="7136090" y="21210"/>
                  </a:cubicBezTo>
                  <a:cubicBezTo>
                    <a:pt x="7266494" y="19639"/>
                    <a:pt x="7286133" y="15711"/>
                    <a:pt x="7305773" y="11783"/>
                  </a:cubicBezTo>
                </a:path>
              </a:pathLst>
            </a:custGeom>
            <a:noFill/>
            <a:ln w="206375" cap="flat" cmpd="sng" algn="ctr">
              <a:solidFill>
                <a:srgbClr val="61D6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6" name="Freeform 355"/>
            <p:cNvSpPr/>
            <p:nvPr/>
          </p:nvSpPr>
          <p:spPr>
            <a:xfrm>
              <a:off x="1027798" y="2418945"/>
              <a:ext cx="7344076" cy="400400"/>
            </a:xfrm>
            <a:custGeom>
              <a:avLst/>
              <a:gdLst>
                <a:gd name="connsiteX0" fmla="*/ 0 w 7344076"/>
                <a:gd name="connsiteY0" fmla="*/ 438556 h 440695"/>
                <a:gd name="connsiteX1" fmla="*/ 154004 w 7344076"/>
                <a:gd name="connsiteY1" fmla="*/ 438556 h 440695"/>
                <a:gd name="connsiteX2" fmla="*/ 558265 w 7344076"/>
                <a:gd name="connsiteY2" fmla="*/ 409680 h 440695"/>
                <a:gd name="connsiteX3" fmla="*/ 895149 w 7344076"/>
                <a:gd name="connsiteY3" fmla="*/ 246051 h 440695"/>
                <a:gd name="connsiteX4" fmla="*/ 1299410 w 7344076"/>
                <a:gd name="connsiteY4" fmla="*/ 24670 h 440695"/>
                <a:gd name="connsiteX5" fmla="*/ 2002055 w 7344076"/>
                <a:gd name="connsiteY5" fmla="*/ 5419 h 440695"/>
                <a:gd name="connsiteX6" fmla="*/ 3503596 w 7344076"/>
                <a:gd name="connsiteY6" fmla="*/ 5419 h 440695"/>
                <a:gd name="connsiteX7" fmla="*/ 7344076 w 7344076"/>
                <a:gd name="connsiteY7" fmla="*/ 24670 h 440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44076" h="440695">
                  <a:moveTo>
                    <a:pt x="0" y="438556"/>
                  </a:moveTo>
                  <a:cubicBezTo>
                    <a:pt x="51335" y="438556"/>
                    <a:pt x="60960" y="443369"/>
                    <a:pt x="154004" y="438556"/>
                  </a:cubicBezTo>
                  <a:cubicBezTo>
                    <a:pt x="247048" y="433743"/>
                    <a:pt x="434741" y="441764"/>
                    <a:pt x="558265" y="409680"/>
                  </a:cubicBezTo>
                  <a:cubicBezTo>
                    <a:pt x="681789" y="377596"/>
                    <a:pt x="771625" y="310219"/>
                    <a:pt x="895149" y="246051"/>
                  </a:cubicBezTo>
                  <a:cubicBezTo>
                    <a:pt x="1018673" y="181883"/>
                    <a:pt x="1114926" y="64775"/>
                    <a:pt x="1299410" y="24670"/>
                  </a:cubicBezTo>
                  <a:cubicBezTo>
                    <a:pt x="1483894" y="-15435"/>
                    <a:pt x="2002055" y="5419"/>
                    <a:pt x="2002055" y="5419"/>
                  </a:cubicBezTo>
                  <a:lnTo>
                    <a:pt x="3503596" y="5419"/>
                  </a:lnTo>
                  <a:lnTo>
                    <a:pt x="7344076" y="24670"/>
                  </a:ln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7" name="Rectangle 356"/>
            <p:cNvSpPr/>
            <p:nvPr/>
          </p:nvSpPr>
          <p:spPr>
            <a:xfrm>
              <a:off x="4290762" y="2365422"/>
              <a:ext cx="587141" cy="110083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8" name="Freeform 357"/>
            <p:cNvSpPr/>
            <p:nvPr/>
          </p:nvSpPr>
          <p:spPr>
            <a:xfrm>
              <a:off x="5443989" y="1668780"/>
              <a:ext cx="1565910" cy="691218"/>
            </a:xfrm>
            <a:custGeom>
              <a:avLst/>
              <a:gdLst>
                <a:gd name="connsiteX0" fmla="*/ 1565910 w 1565910"/>
                <a:gd name="connsiteY0" fmla="*/ 628650 h 628650"/>
                <a:gd name="connsiteX1" fmla="*/ 1565910 w 1565910"/>
                <a:gd name="connsiteY1" fmla="*/ 0 h 628650"/>
                <a:gd name="connsiteX2" fmla="*/ 0 w 1565910"/>
                <a:gd name="connsiteY2" fmla="*/ 0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5910" h="628650">
                  <a:moveTo>
                    <a:pt x="1565910" y="628650"/>
                  </a:moveTo>
                  <a:lnTo>
                    <a:pt x="1565910" y="0"/>
                  </a:lnTo>
                  <a:lnTo>
                    <a:pt x="0" y="0"/>
                  </a:lnTo>
                </a:path>
              </a:pathLst>
            </a:custGeom>
            <a:noFill/>
            <a:ln w="206375" cap="flat" cmpd="sng" algn="ctr">
              <a:solidFill>
                <a:srgbClr val="61D6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7755857" y="2298700"/>
              <a:ext cx="190901" cy="251138"/>
            </a:xfrm>
            <a:prstGeom prst="rect">
              <a:avLst/>
            </a:prstGeom>
            <a:solidFill>
              <a:srgbClr val="EF11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60" name="Group 359"/>
            <p:cNvGrpSpPr/>
            <p:nvPr/>
          </p:nvGrpSpPr>
          <p:grpSpPr>
            <a:xfrm>
              <a:off x="5932298" y="1580110"/>
              <a:ext cx="110261" cy="151187"/>
              <a:chOff x="6293850" y="3070459"/>
              <a:chExt cx="386083" cy="529389"/>
            </a:xfrm>
          </p:grpSpPr>
          <p:sp>
            <p:nvSpPr>
              <p:cNvPr id="396" name="Isosceles Triangle 395"/>
              <p:cNvSpPr/>
              <p:nvPr/>
            </p:nvSpPr>
            <p:spPr>
              <a:xfrm rot="5400000">
                <a:off x="6256421" y="3147461"/>
                <a:ext cx="459870" cy="385011"/>
              </a:xfrm>
              <a:prstGeom prst="triangle">
                <a:avLst/>
              </a:prstGeom>
              <a:solidFill>
                <a:srgbClr val="5B9BD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97" name="Straight Connector 396"/>
              <p:cNvCxnSpPr/>
              <p:nvPr/>
            </p:nvCxnSpPr>
            <p:spPr>
              <a:xfrm>
                <a:off x="6679933" y="3070459"/>
                <a:ext cx="0" cy="529389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61" name="Freeform 360"/>
            <p:cNvSpPr/>
            <p:nvPr/>
          </p:nvSpPr>
          <p:spPr>
            <a:xfrm>
              <a:off x="6042254" y="1654689"/>
              <a:ext cx="1006182" cy="724163"/>
            </a:xfrm>
            <a:custGeom>
              <a:avLst/>
              <a:gdLst>
                <a:gd name="connsiteX0" fmla="*/ 0 w 986859"/>
                <a:gd name="connsiteY0" fmla="*/ 18904 h 724163"/>
                <a:gd name="connsiteX1" fmla="*/ 558265 w 986859"/>
                <a:gd name="connsiteY1" fmla="*/ 9278 h 724163"/>
                <a:gd name="connsiteX2" fmla="*/ 933651 w 986859"/>
                <a:gd name="connsiteY2" fmla="*/ 134407 h 724163"/>
                <a:gd name="connsiteX3" fmla="*/ 943276 w 986859"/>
                <a:gd name="connsiteY3" fmla="*/ 634920 h 724163"/>
                <a:gd name="connsiteX4" fmla="*/ 548640 w 986859"/>
                <a:gd name="connsiteY4" fmla="*/ 721548 h 724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859" h="724163">
                  <a:moveTo>
                    <a:pt x="0" y="18904"/>
                  </a:moveTo>
                  <a:cubicBezTo>
                    <a:pt x="201328" y="4465"/>
                    <a:pt x="402657" y="-9973"/>
                    <a:pt x="558265" y="9278"/>
                  </a:cubicBezTo>
                  <a:cubicBezTo>
                    <a:pt x="713874" y="28529"/>
                    <a:pt x="869483" y="30133"/>
                    <a:pt x="933651" y="134407"/>
                  </a:cubicBezTo>
                  <a:cubicBezTo>
                    <a:pt x="997819" y="238681"/>
                    <a:pt x="1007444" y="537063"/>
                    <a:pt x="943276" y="634920"/>
                  </a:cubicBezTo>
                  <a:cubicBezTo>
                    <a:pt x="879108" y="732777"/>
                    <a:pt x="713874" y="727162"/>
                    <a:pt x="548640" y="721548"/>
                  </a:cubicBezTo>
                </a:path>
              </a:pathLst>
            </a:custGeom>
            <a:noFill/>
            <a:ln w="19050" cap="flat" cmpd="sng" algn="ctr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2" name="Rectangle 361"/>
            <p:cNvSpPr/>
            <p:nvPr/>
          </p:nvSpPr>
          <p:spPr>
            <a:xfrm>
              <a:off x="6612991" y="2361190"/>
              <a:ext cx="296110" cy="56562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3" name="TextBox 362"/>
            <p:cNvSpPr txBox="1"/>
            <p:nvPr/>
          </p:nvSpPr>
          <p:spPr>
            <a:xfrm rot="16200000">
              <a:off x="7620934" y="2298030"/>
              <a:ext cx="456636" cy="2701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800" dirty="0" smtClean="0">
                  <a:solidFill>
                    <a:prstClr val="black"/>
                  </a:solidFill>
                  <a:latin typeface="Calibri" panose="020F0502020204030204"/>
                </a:rPr>
                <a:t>Plug</a:t>
              </a:r>
              <a:endParaRPr lang="en-GB" sz="8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64" name="TextBox 363"/>
            <p:cNvSpPr txBox="1"/>
            <p:nvPr/>
          </p:nvSpPr>
          <p:spPr>
            <a:xfrm>
              <a:off x="5453859" y="1523821"/>
              <a:ext cx="631389" cy="290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700" dirty="0" smtClean="0">
                  <a:solidFill>
                    <a:prstClr val="black"/>
                  </a:solidFill>
                  <a:latin typeface="Calibri" panose="020F0502020204030204"/>
                </a:rPr>
                <a:t>Diodes</a:t>
              </a:r>
              <a:endParaRPr lang="en-GB" sz="7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65" name="TextBox 364"/>
            <p:cNvSpPr txBox="1"/>
            <p:nvPr/>
          </p:nvSpPr>
          <p:spPr>
            <a:xfrm>
              <a:off x="4309672" y="2289434"/>
              <a:ext cx="629062" cy="290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700" dirty="0" smtClean="0">
                  <a:solidFill>
                    <a:prstClr val="black"/>
                  </a:solidFill>
                  <a:latin typeface="Calibri" panose="020F0502020204030204"/>
                </a:rPr>
                <a:t>Splices</a:t>
              </a:r>
              <a:endParaRPr lang="en-GB" sz="7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66" name="Rectangle 365"/>
            <p:cNvSpPr/>
            <p:nvPr/>
          </p:nvSpPr>
          <p:spPr>
            <a:xfrm>
              <a:off x="6316881" y="1614596"/>
              <a:ext cx="296110" cy="8018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7" name="TextBox 366"/>
            <p:cNvSpPr txBox="1"/>
            <p:nvPr/>
          </p:nvSpPr>
          <p:spPr>
            <a:xfrm>
              <a:off x="298864" y="1709299"/>
              <a:ext cx="492813" cy="2701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800" dirty="0" err="1" smtClean="0">
                  <a:solidFill>
                    <a:srgbClr val="00B050"/>
                  </a:solidFill>
                  <a:latin typeface="Calibri" panose="020F0502020204030204"/>
                </a:rPr>
                <a:t>KhFh</a:t>
              </a:r>
              <a:endParaRPr lang="en-GB" sz="800" dirty="0">
                <a:solidFill>
                  <a:srgbClr val="00B050"/>
                </a:solidFill>
                <a:latin typeface="Calibri" panose="020F0502020204030204"/>
              </a:endParaRPr>
            </a:p>
          </p:txBody>
        </p:sp>
        <p:sp>
          <p:nvSpPr>
            <p:cNvPr id="368" name="Freeform 367"/>
            <p:cNvSpPr/>
            <p:nvPr/>
          </p:nvSpPr>
          <p:spPr>
            <a:xfrm>
              <a:off x="1489811" y="1461837"/>
              <a:ext cx="7209322" cy="1049154"/>
            </a:xfrm>
            <a:custGeom>
              <a:avLst/>
              <a:gdLst>
                <a:gd name="connsiteX0" fmla="*/ 0 w 7209322"/>
                <a:gd name="connsiteY0" fmla="*/ 1049154 h 1049154"/>
                <a:gd name="connsiteX1" fmla="*/ 442762 w 7209322"/>
                <a:gd name="connsiteY1" fmla="*/ 837398 h 1049154"/>
                <a:gd name="connsiteX2" fmla="*/ 721894 w 7209322"/>
                <a:gd name="connsiteY2" fmla="*/ 731520 h 1049154"/>
                <a:gd name="connsiteX3" fmla="*/ 924025 w 7209322"/>
                <a:gd name="connsiteY3" fmla="*/ 683394 h 1049154"/>
                <a:gd name="connsiteX4" fmla="*/ 2165684 w 7209322"/>
                <a:gd name="connsiteY4" fmla="*/ 683394 h 1049154"/>
                <a:gd name="connsiteX5" fmla="*/ 2165684 w 7209322"/>
                <a:gd name="connsiteY5" fmla="*/ 558265 h 1049154"/>
                <a:gd name="connsiteX6" fmla="*/ 3763477 w 7209322"/>
                <a:gd name="connsiteY6" fmla="*/ 558265 h 1049154"/>
                <a:gd name="connsiteX7" fmla="*/ 3763477 w 7209322"/>
                <a:gd name="connsiteY7" fmla="*/ 673768 h 1049154"/>
                <a:gd name="connsiteX8" fmla="*/ 5188016 w 7209322"/>
                <a:gd name="connsiteY8" fmla="*/ 673768 h 1049154"/>
                <a:gd name="connsiteX9" fmla="*/ 5188016 w 7209322"/>
                <a:gd name="connsiteY9" fmla="*/ 404261 h 1049154"/>
                <a:gd name="connsiteX10" fmla="*/ 3840480 w 7209322"/>
                <a:gd name="connsiteY10" fmla="*/ 404261 h 1049154"/>
                <a:gd name="connsiteX11" fmla="*/ 3840480 w 7209322"/>
                <a:gd name="connsiteY11" fmla="*/ 0 h 1049154"/>
                <a:gd name="connsiteX12" fmla="*/ 5736656 w 7209322"/>
                <a:gd name="connsiteY12" fmla="*/ 0 h 1049154"/>
                <a:gd name="connsiteX13" fmla="*/ 5736656 w 7209322"/>
                <a:gd name="connsiteY13" fmla="*/ 683394 h 1049154"/>
                <a:gd name="connsiteX14" fmla="*/ 7209322 w 7209322"/>
                <a:gd name="connsiteY14" fmla="*/ 683394 h 1049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209322" h="1049154">
                  <a:moveTo>
                    <a:pt x="0" y="1049154"/>
                  </a:moveTo>
                  <a:lnTo>
                    <a:pt x="442762" y="837398"/>
                  </a:lnTo>
                  <a:lnTo>
                    <a:pt x="721894" y="731520"/>
                  </a:lnTo>
                  <a:lnTo>
                    <a:pt x="924025" y="683394"/>
                  </a:lnTo>
                  <a:lnTo>
                    <a:pt x="2165684" y="683394"/>
                  </a:lnTo>
                  <a:lnTo>
                    <a:pt x="2165684" y="558265"/>
                  </a:lnTo>
                  <a:lnTo>
                    <a:pt x="3763477" y="558265"/>
                  </a:lnTo>
                  <a:lnTo>
                    <a:pt x="3763477" y="673768"/>
                  </a:lnTo>
                  <a:lnTo>
                    <a:pt x="5188016" y="673768"/>
                  </a:lnTo>
                  <a:lnTo>
                    <a:pt x="5188016" y="404261"/>
                  </a:lnTo>
                  <a:lnTo>
                    <a:pt x="3840480" y="404261"/>
                  </a:lnTo>
                  <a:lnTo>
                    <a:pt x="3840480" y="0"/>
                  </a:lnTo>
                  <a:lnTo>
                    <a:pt x="5736656" y="0"/>
                  </a:lnTo>
                  <a:lnTo>
                    <a:pt x="5736656" y="683394"/>
                  </a:lnTo>
                  <a:lnTo>
                    <a:pt x="7209322" y="683394"/>
                  </a:lnTo>
                </a:path>
              </a:pathLst>
            </a:custGeom>
            <a:noFill/>
            <a:ln w="22225" cap="flat" cmpd="sng" algn="ctr">
              <a:solidFill>
                <a:srgbClr val="E7E6E6">
                  <a:lumMod val="2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9" name="Freeform 368"/>
            <p:cNvSpPr/>
            <p:nvPr/>
          </p:nvSpPr>
          <p:spPr>
            <a:xfrm>
              <a:off x="1624564" y="2751622"/>
              <a:ext cx="7093819" cy="269507"/>
            </a:xfrm>
            <a:custGeom>
              <a:avLst/>
              <a:gdLst>
                <a:gd name="connsiteX0" fmla="*/ 0 w 7093819"/>
                <a:gd name="connsiteY0" fmla="*/ 269507 h 269507"/>
                <a:gd name="connsiteX1" fmla="*/ 693019 w 7093819"/>
                <a:gd name="connsiteY1" fmla="*/ 0 h 269507"/>
                <a:gd name="connsiteX2" fmla="*/ 2030931 w 7093819"/>
                <a:gd name="connsiteY2" fmla="*/ 0 h 269507"/>
                <a:gd name="connsiteX3" fmla="*/ 2030931 w 7093819"/>
                <a:gd name="connsiteY3" fmla="*/ 86627 h 269507"/>
                <a:gd name="connsiteX4" fmla="*/ 3619099 w 7093819"/>
                <a:gd name="connsiteY4" fmla="*/ 86627 h 269507"/>
                <a:gd name="connsiteX5" fmla="*/ 3619099 w 7093819"/>
                <a:gd name="connsiteY5" fmla="*/ 0 h 269507"/>
                <a:gd name="connsiteX6" fmla="*/ 7093819 w 7093819"/>
                <a:gd name="connsiteY6" fmla="*/ 0 h 269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93819" h="269507">
                  <a:moveTo>
                    <a:pt x="0" y="269507"/>
                  </a:moveTo>
                  <a:lnTo>
                    <a:pt x="693019" y="0"/>
                  </a:lnTo>
                  <a:lnTo>
                    <a:pt x="2030931" y="0"/>
                  </a:lnTo>
                  <a:lnTo>
                    <a:pt x="2030931" y="86627"/>
                  </a:lnTo>
                  <a:lnTo>
                    <a:pt x="3619099" y="86627"/>
                  </a:lnTo>
                  <a:lnTo>
                    <a:pt x="3619099" y="0"/>
                  </a:lnTo>
                  <a:lnTo>
                    <a:pt x="7093819" y="0"/>
                  </a:lnTo>
                </a:path>
              </a:pathLst>
            </a:custGeom>
            <a:noFill/>
            <a:ln w="22225" cap="flat" cmpd="sng" algn="ctr">
              <a:solidFill>
                <a:srgbClr val="E7E6E6">
                  <a:lumMod val="2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0" name="Freeform 369"/>
            <p:cNvSpPr/>
            <p:nvPr/>
          </p:nvSpPr>
          <p:spPr>
            <a:xfrm>
              <a:off x="2336833" y="2125980"/>
              <a:ext cx="1318662" cy="221381"/>
            </a:xfrm>
            <a:custGeom>
              <a:avLst/>
              <a:gdLst>
                <a:gd name="connsiteX0" fmla="*/ 1318662 w 1318662"/>
                <a:gd name="connsiteY0" fmla="*/ 0 h 221381"/>
                <a:gd name="connsiteX1" fmla="*/ 1318662 w 1318662"/>
                <a:gd name="connsiteY1" fmla="*/ 105878 h 221381"/>
                <a:gd name="connsiteX2" fmla="*/ 548640 w 1318662"/>
                <a:gd name="connsiteY2" fmla="*/ 105878 h 221381"/>
                <a:gd name="connsiteX3" fmla="*/ 548640 w 1318662"/>
                <a:gd name="connsiteY3" fmla="*/ 105878 h 221381"/>
                <a:gd name="connsiteX4" fmla="*/ 0 w 1318662"/>
                <a:gd name="connsiteY4" fmla="*/ 105878 h 221381"/>
                <a:gd name="connsiteX5" fmla="*/ 0 w 1318662"/>
                <a:gd name="connsiteY5" fmla="*/ 182880 h 221381"/>
                <a:gd name="connsiteX6" fmla="*/ 298384 w 1318662"/>
                <a:gd name="connsiteY6" fmla="*/ 182880 h 221381"/>
                <a:gd name="connsiteX7" fmla="*/ 298384 w 1318662"/>
                <a:gd name="connsiteY7" fmla="*/ 221381 h 22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8662" h="221381">
                  <a:moveTo>
                    <a:pt x="1318662" y="0"/>
                  </a:moveTo>
                  <a:lnTo>
                    <a:pt x="1318662" y="105878"/>
                  </a:lnTo>
                  <a:lnTo>
                    <a:pt x="548640" y="105878"/>
                  </a:lnTo>
                  <a:lnTo>
                    <a:pt x="548640" y="105878"/>
                  </a:lnTo>
                  <a:lnTo>
                    <a:pt x="0" y="105878"/>
                  </a:lnTo>
                  <a:lnTo>
                    <a:pt x="0" y="182880"/>
                  </a:lnTo>
                  <a:lnTo>
                    <a:pt x="298384" y="182880"/>
                  </a:lnTo>
                  <a:lnTo>
                    <a:pt x="298384" y="221381"/>
                  </a:lnTo>
                </a:path>
              </a:pathLst>
            </a:custGeom>
            <a:noFill/>
            <a:ln w="19050" cap="flat" cmpd="sng" algn="ctr">
              <a:solidFill>
                <a:srgbClr val="E7E6E6">
                  <a:lumMod val="2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1" name="Freeform 370"/>
            <p:cNvSpPr/>
            <p:nvPr/>
          </p:nvSpPr>
          <p:spPr>
            <a:xfrm flipV="1">
              <a:off x="2335228" y="2538262"/>
              <a:ext cx="1318662" cy="221381"/>
            </a:xfrm>
            <a:custGeom>
              <a:avLst/>
              <a:gdLst>
                <a:gd name="connsiteX0" fmla="*/ 1318662 w 1318662"/>
                <a:gd name="connsiteY0" fmla="*/ 0 h 221381"/>
                <a:gd name="connsiteX1" fmla="*/ 1318662 w 1318662"/>
                <a:gd name="connsiteY1" fmla="*/ 105878 h 221381"/>
                <a:gd name="connsiteX2" fmla="*/ 548640 w 1318662"/>
                <a:gd name="connsiteY2" fmla="*/ 105878 h 221381"/>
                <a:gd name="connsiteX3" fmla="*/ 548640 w 1318662"/>
                <a:gd name="connsiteY3" fmla="*/ 105878 h 221381"/>
                <a:gd name="connsiteX4" fmla="*/ 0 w 1318662"/>
                <a:gd name="connsiteY4" fmla="*/ 105878 h 221381"/>
                <a:gd name="connsiteX5" fmla="*/ 0 w 1318662"/>
                <a:gd name="connsiteY5" fmla="*/ 182880 h 221381"/>
                <a:gd name="connsiteX6" fmla="*/ 298384 w 1318662"/>
                <a:gd name="connsiteY6" fmla="*/ 182880 h 221381"/>
                <a:gd name="connsiteX7" fmla="*/ 298384 w 1318662"/>
                <a:gd name="connsiteY7" fmla="*/ 221381 h 22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8662" h="221381">
                  <a:moveTo>
                    <a:pt x="1318662" y="0"/>
                  </a:moveTo>
                  <a:lnTo>
                    <a:pt x="1318662" y="105878"/>
                  </a:lnTo>
                  <a:lnTo>
                    <a:pt x="548640" y="105878"/>
                  </a:lnTo>
                  <a:lnTo>
                    <a:pt x="548640" y="105878"/>
                  </a:lnTo>
                  <a:lnTo>
                    <a:pt x="0" y="105878"/>
                  </a:lnTo>
                  <a:lnTo>
                    <a:pt x="0" y="182880"/>
                  </a:lnTo>
                  <a:lnTo>
                    <a:pt x="298384" y="182880"/>
                  </a:lnTo>
                  <a:lnTo>
                    <a:pt x="298384" y="221381"/>
                  </a:lnTo>
                </a:path>
              </a:pathLst>
            </a:custGeom>
            <a:noFill/>
            <a:ln w="19050" cap="flat" cmpd="sng" algn="ctr">
              <a:solidFill>
                <a:srgbClr val="E7E6E6">
                  <a:lumMod val="2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2" name="Freeform 371"/>
            <p:cNvSpPr/>
            <p:nvPr/>
          </p:nvSpPr>
          <p:spPr>
            <a:xfrm>
              <a:off x="7700779" y="2143125"/>
              <a:ext cx="866775" cy="174625"/>
            </a:xfrm>
            <a:custGeom>
              <a:avLst/>
              <a:gdLst>
                <a:gd name="connsiteX0" fmla="*/ 0 w 866775"/>
                <a:gd name="connsiteY0" fmla="*/ 0 h 174625"/>
                <a:gd name="connsiteX1" fmla="*/ 0 w 866775"/>
                <a:gd name="connsiteY1" fmla="*/ 53975 h 174625"/>
                <a:gd name="connsiteX2" fmla="*/ 866775 w 866775"/>
                <a:gd name="connsiteY2" fmla="*/ 53975 h 174625"/>
                <a:gd name="connsiteX3" fmla="*/ 866775 w 866775"/>
                <a:gd name="connsiteY3" fmla="*/ 107950 h 174625"/>
                <a:gd name="connsiteX4" fmla="*/ 581025 w 866775"/>
                <a:gd name="connsiteY4" fmla="*/ 107950 h 174625"/>
                <a:gd name="connsiteX5" fmla="*/ 581025 w 866775"/>
                <a:gd name="connsiteY5" fmla="*/ 174625 h 174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775" h="174625">
                  <a:moveTo>
                    <a:pt x="0" y="0"/>
                  </a:moveTo>
                  <a:lnTo>
                    <a:pt x="0" y="53975"/>
                  </a:lnTo>
                  <a:lnTo>
                    <a:pt x="866775" y="53975"/>
                  </a:lnTo>
                  <a:lnTo>
                    <a:pt x="866775" y="107950"/>
                  </a:lnTo>
                  <a:lnTo>
                    <a:pt x="581025" y="107950"/>
                  </a:lnTo>
                  <a:lnTo>
                    <a:pt x="581025" y="174625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3" name="Freeform 372"/>
            <p:cNvSpPr/>
            <p:nvPr/>
          </p:nvSpPr>
          <p:spPr>
            <a:xfrm flipV="1">
              <a:off x="7700779" y="2517755"/>
              <a:ext cx="866775" cy="233322"/>
            </a:xfrm>
            <a:custGeom>
              <a:avLst/>
              <a:gdLst>
                <a:gd name="connsiteX0" fmla="*/ 0 w 866775"/>
                <a:gd name="connsiteY0" fmla="*/ 0 h 174625"/>
                <a:gd name="connsiteX1" fmla="*/ 0 w 866775"/>
                <a:gd name="connsiteY1" fmla="*/ 53975 h 174625"/>
                <a:gd name="connsiteX2" fmla="*/ 866775 w 866775"/>
                <a:gd name="connsiteY2" fmla="*/ 53975 h 174625"/>
                <a:gd name="connsiteX3" fmla="*/ 866775 w 866775"/>
                <a:gd name="connsiteY3" fmla="*/ 107950 h 174625"/>
                <a:gd name="connsiteX4" fmla="*/ 581025 w 866775"/>
                <a:gd name="connsiteY4" fmla="*/ 107950 h 174625"/>
                <a:gd name="connsiteX5" fmla="*/ 581025 w 866775"/>
                <a:gd name="connsiteY5" fmla="*/ 174625 h 174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775" h="174625">
                  <a:moveTo>
                    <a:pt x="0" y="0"/>
                  </a:moveTo>
                  <a:lnTo>
                    <a:pt x="0" y="53975"/>
                  </a:lnTo>
                  <a:lnTo>
                    <a:pt x="866775" y="53975"/>
                  </a:lnTo>
                  <a:lnTo>
                    <a:pt x="866775" y="107950"/>
                  </a:lnTo>
                  <a:lnTo>
                    <a:pt x="581025" y="107950"/>
                  </a:lnTo>
                  <a:lnTo>
                    <a:pt x="581025" y="174625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74" name="Group 373"/>
            <p:cNvGrpSpPr/>
            <p:nvPr/>
          </p:nvGrpSpPr>
          <p:grpSpPr>
            <a:xfrm>
              <a:off x="5674778" y="2143125"/>
              <a:ext cx="927451" cy="187325"/>
              <a:chOff x="6254399" y="3857625"/>
              <a:chExt cx="927451" cy="187325"/>
            </a:xfrm>
          </p:grpSpPr>
          <p:sp>
            <p:nvSpPr>
              <p:cNvPr id="393" name="Freeform 392"/>
              <p:cNvSpPr/>
              <p:nvPr/>
            </p:nvSpPr>
            <p:spPr>
              <a:xfrm>
                <a:off x="6257924" y="3906851"/>
                <a:ext cx="923925" cy="65075"/>
              </a:xfrm>
              <a:custGeom>
                <a:avLst/>
                <a:gdLst>
                  <a:gd name="connsiteX0" fmla="*/ 826294 w 826294"/>
                  <a:gd name="connsiteY0" fmla="*/ 31737 h 65075"/>
                  <a:gd name="connsiteX1" fmla="*/ 692944 w 826294"/>
                  <a:gd name="connsiteY1" fmla="*/ 780 h 65075"/>
                  <a:gd name="connsiteX2" fmla="*/ 559594 w 826294"/>
                  <a:gd name="connsiteY2" fmla="*/ 60312 h 65075"/>
                  <a:gd name="connsiteX3" fmla="*/ 392906 w 826294"/>
                  <a:gd name="connsiteY3" fmla="*/ 780 h 65075"/>
                  <a:gd name="connsiteX4" fmla="*/ 266700 w 826294"/>
                  <a:gd name="connsiteY4" fmla="*/ 65074 h 65075"/>
                  <a:gd name="connsiteX5" fmla="*/ 111919 w 826294"/>
                  <a:gd name="connsiteY5" fmla="*/ 3162 h 65075"/>
                  <a:gd name="connsiteX6" fmla="*/ 0 w 826294"/>
                  <a:gd name="connsiteY6" fmla="*/ 57930 h 6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6294" h="65075">
                    <a:moveTo>
                      <a:pt x="826294" y="31737"/>
                    </a:moveTo>
                    <a:cubicBezTo>
                      <a:pt x="781844" y="13877"/>
                      <a:pt x="737394" y="-3983"/>
                      <a:pt x="692944" y="780"/>
                    </a:cubicBezTo>
                    <a:cubicBezTo>
                      <a:pt x="648494" y="5542"/>
                      <a:pt x="609600" y="60312"/>
                      <a:pt x="559594" y="60312"/>
                    </a:cubicBezTo>
                    <a:cubicBezTo>
                      <a:pt x="509588" y="60312"/>
                      <a:pt x="441722" y="-14"/>
                      <a:pt x="392906" y="780"/>
                    </a:cubicBezTo>
                    <a:cubicBezTo>
                      <a:pt x="344090" y="1574"/>
                      <a:pt x="313531" y="64677"/>
                      <a:pt x="266700" y="65074"/>
                    </a:cubicBezTo>
                    <a:cubicBezTo>
                      <a:pt x="219869" y="65471"/>
                      <a:pt x="156369" y="4353"/>
                      <a:pt x="111919" y="3162"/>
                    </a:cubicBezTo>
                    <a:cubicBezTo>
                      <a:pt x="67469" y="1971"/>
                      <a:pt x="33734" y="29950"/>
                      <a:pt x="0" y="57930"/>
                    </a:cubicBezTo>
                  </a:path>
                </a:pathLst>
              </a:cu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94" name="Straight Connector 393"/>
              <p:cNvCxnSpPr>
                <a:stCxn id="393" idx="0"/>
              </p:cNvCxnSpPr>
              <p:nvPr/>
            </p:nvCxnSpPr>
            <p:spPr>
              <a:xfrm>
                <a:off x="7181849" y="3938588"/>
                <a:ext cx="1" cy="10636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5" name="Straight Connector 394"/>
              <p:cNvCxnSpPr/>
              <p:nvPr/>
            </p:nvCxnSpPr>
            <p:spPr>
              <a:xfrm>
                <a:off x="6254399" y="3857625"/>
                <a:ext cx="1" cy="10636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75" name="Group 374"/>
            <p:cNvGrpSpPr/>
            <p:nvPr/>
          </p:nvGrpSpPr>
          <p:grpSpPr>
            <a:xfrm flipV="1">
              <a:off x="5676539" y="2532425"/>
              <a:ext cx="927451" cy="214632"/>
              <a:chOff x="6254399" y="3857625"/>
              <a:chExt cx="927451" cy="187325"/>
            </a:xfrm>
          </p:grpSpPr>
          <p:sp>
            <p:nvSpPr>
              <p:cNvPr id="390" name="Freeform 389"/>
              <p:cNvSpPr/>
              <p:nvPr/>
            </p:nvSpPr>
            <p:spPr>
              <a:xfrm>
                <a:off x="6257924" y="3906851"/>
                <a:ext cx="923925" cy="65075"/>
              </a:xfrm>
              <a:custGeom>
                <a:avLst/>
                <a:gdLst>
                  <a:gd name="connsiteX0" fmla="*/ 826294 w 826294"/>
                  <a:gd name="connsiteY0" fmla="*/ 31737 h 65075"/>
                  <a:gd name="connsiteX1" fmla="*/ 692944 w 826294"/>
                  <a:gd name="connsiteY1" fmla="*/ 780 h 65075"/>
                  <a:gd name="connsiteX2" fmla="*/ 559594 w 826294"/>
                  <a:gd name="connsiteY2" fmla="*/ 60312 h 65075"/>
                  <a:gd name="connsiteX3" fmla="*/ 392906 w 826294"/>
                  <a:gd name="connsiteY3" fmla="*/ 780 h 65075"/>
                  <a:gd name="connsiteX4" fmla="*/ 266700 w 826294"/>
                  <a:gd name="connsiteY4" fmla="*/ 65074 h 65075"/>
                  <a:gd name="connsiteX5" fmla="*/ 111919 w 826294"/>
                  <a:gd name="connsiteY5" fmla="*/ 3162 h 65075"/>
                  <a:gd name="connsiteX6" fmla="*/ 0 w 826294"/>
                  <a:gd name="connsiteY6" fmla="*/ 57930 h 6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6294" h="65075">
                    <a:moveTo>
                      <a:pt x="826294" y="31737"/>
                    </a:moveTo>
                    <a:cubicBezTo>
                      <a:pt x="781844" y="13877"/>
                      <a:pt x="737394" y="-3983"/>
                      <a:pt x="692944" y="780"/>
                    </a:cubicBezTo>
                    <a:cubicBezTo>
                      <a:pt x="648494" y="5542"/>
                      <a:pt x="609600" y="60312"/>
                      <a:pt x="559594" y="60312"/>
                    </a:cubicBezTo>
                    <a:cubicBezTo>
                      <a:pt x="509588" y="60312"/>
                      <a:pt x="441722" y="-14"/>
                      <a:pt x="392906" y="780"/>
                    </a:cubicBezTo>
                    <a:cubicBezTo>
                      <a:pt x="344090" y="1574"/>
                      <a:pt x="313531" y="64677"/>
                      <a:pt x="266700" y="65074"/>
                    </a:cubicBezTo>
                    <a:cubicBezTo>
                      <a:pt x="219869" y="65471"/>
                      <a:pt x="156369" y="4353"/>
                      <a:pt x="111919" y="3162"/>
                    </a:cubicBezTo>
                    <a:cubicBezTo>
                      <a:pt x="67469" y="1971"/>
                      <a:pt x="33734" y="29950"/>
                      <a:pt x="0" y="57930"/>
                    </a:cubicBezTo>
                  </a:path>
                </a:pathLst>
              </a:cu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91" name="Straight Connector 390"/>
              <p:cNvCxnSpPr>
                <a:stCxn id="390" idx="0"/>
              </p:cNvCxnSpPr>
              <p:nvPr/>
            </p:nvCxnSpPr>
            <p:spPr>
              <a:xfrm>
                <a:off x="7181849" y="3938588"/>
                <a:ext cx="1" cy="10636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2" name="Straight Connector 391"/>
              <p:cNvCxnSpPr/>
              <p:nvPr/>
            </p:nvCxnSpPr>
            <p:spPr>
              <a:xfrm>
                <a:off x="6254399" y="3857625"/>
                <a:ext cx="1" cy="10636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76" name="Freeform 375"/>
            <p:cNvSpPr/>
            <p:nvPr/>
          </p:nvSpPr>
          <p:spPr>
            <a:xfrm>
              <a:off x="1125354" y="1514475"/>
              <a:ext cx="7620000" cy="1104900"/>
            </a:xfrm>
            <a:custGeom>
              <a:avLst/>
              <a:gdLst>
                <a:gd name="connsiteX0" fmla="*/ 0 w 7620000"/>
                <a:gd name="connsiteY0" fmla="*/ 1104900 h 1104900"/>
                <a:gd name="connsiteX1" fmla="*/ 390525 w 7620000"/>
                <a:gd name="connsiteY1" fmla="*/ 1104900 h 1104900"/>
                <a:gd name="connsiteX2" fmla="*/ 1076325 w 7620000"/>
                <a:gd name="connsiteY2" fmla="*/ 762000 h 1104900"/>
                <a:gd name="connsiteX3" fmla="*/ 5162550 w 7620000"/>
                <a:gd name="connsiteY3" fmla="*/ 762000 h 1104900"/>
                <a:gd name="connsiteX4" fmla="*/ 5162550 w 7620000"/>
                <a:gd name="connsiteY4" fmla="*/ 676275 h 1104900"/>
                <a:gd name="connsiteX5" fmla="*/ 5695950 w 7620000"/>
                <a:gd name="connsiteY5" fmla="*/ 676275 h 1104900"/>
                <a:gd name="connsiteX6" fmla="*/ 5695950 w 7620000"/>
                <a:gd name="connsiteY6" fmla="*/ 295275 h 1104900"/>
                <a:gd name="connsiteX7" fmla="*/ 4276725 w 7620000"/>
                <a:gd name="connsiteY7" fmla="*/ 295275 h 1104900"/>
                <a:gd name="connsiteX8" fmla="*/ 4276725 w 7620000"/>
                <a:gd name="connsiteY8" fmla="*/ 0 h 1104900"/>
                <a:gd name="connsiteX9" fmla="*/ 6048375 w 7620000"/>
                <a:gd name="connsiteY9" fmla="*/ 0 h 1104900"/>
                <a:gd name="connsiteX10" fmla="*/ 6048375 w 7620000"/>
                <a:gd name="connsiteY10" fmla="*/ 723900 h 1104900"/>
                <a:gd name="connsiteX11" fmla="*/ 6953250 w 7620000"/>
                <a:gd name="connsiteY11" fmla="*/ 723900 h 1104900"/>
                <a:gd name="connsiteX12" fmla="*/ 6953250 w 7620000"/>
                <a:gd name="connsiteY12" fmla="*/ 704850 h 1104900"/>
                <a:gd name="connsiteX13" fmla="*/ 7620000 w 7620000"/>
                <a:gd name="connsiteY13" fmla="*/ 704850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20000" h="1104900">
                  <a:moveTo>
                    <a:pt x="0" y="1104900"/>
                  </a:moveTo>
                  <a:lnTo>
                    <a:pt x="390525" y="1104900"/>
                  </a:lnTo>
                  <a:lnTo>
                    <a:pt x="1076325" y="762000"/>
                  </a:lnTo>
                  <a:lnTo>
                    <a:pt x="5162550" y="762000"/>
                  </a:lnTo>
                  <a:lnTo>
                    <a:pt x="5162550" y="676275"/>
                  </a:lnTo>
                  <a:lnTo>
                    <a:pt x="5695950" y="676275"/>
                  </a:lnTo>
                  <a:lnTo>
                    <a:pt x="5695950" y="295275"/>
                  </a:lnTo>
                  <a:lnTo>
                    <a:pt x="4276725" y="295275"/>
                  </a:lnTo>
                  <a:lnTo>
                    <a:pt x="4276725" y="0"/>
                  </a:lnTo>
                  <a:lnTo>
                    <a:pt x="6048375" y="0"/>
                  </a:lnTo>
                  <a:lnTo>
                    <a:pt x="6048375" y="723900"/>
                  </a:lnTo>
                  <a:lnTo>
                    <a:pt x="6953250" y="723900"/>
                  </a:lnTo>
                  <a:lnTo>
                    <a:pt x="6953250" y="704850"/>
                  </a:lnTo>
                  <a:lnTo>
                    <a:pt x="7620000" y="704850"/>
                  </a:lnTo>
                </a:path>
              </a:pathLst>
            </a:custGeom>
            <a:noFill/>
            <a:ln w="1905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77" name="Straight Connector 376"/>
            <p:cNvCxnSpPr>
              <a:stCxn id="376" idx="0"/>
            </p:cNvCxnSpPr>
            <p:nvPr/>
          </p:nvCxnSpPr>
          <p:spPr>
            <a:xfrm flipH="1" flipV="1">
              <a:off x="883419" y="2616094"/>
              <a:ext cx="241935" cy="3281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</p:cxnSp>
        <p:sp>
          <p:nvSpPr>
            <p:cNvPr id="378" name="Freeform 377"/>
            <p:cNvSpPr/>
            <p:nvPr/>
          </p:nvSpPr>
          <p:spPr>
            <a:xfrm>
              <a:off x="887229" y="2609850"/>
              <a:ext cx="7934325" cy="361950"/>
            </a:xfrm>
            <a:custGeom>
              <a:avLst/>
              <a:gdLst>
                <a:gd name="connsiteX0" fmla="*/ 0 w 7934325"/>
                <a:gd name="connsiteY0" fmla="*/ 361950 h 361950"/>
                <a:gd name="connsiteX1" fmla="*/ 647700 w 7934325"/>
                <a:gd name="connsiteY1" fmla="*/ 361950 h 361950"/>
                <a:gd name="connsiteX2" fmla="*/ 1314450 w 7934325"/>
                <a:gd name="connsiteY2" fmla="*/ 104775 h 361950"/>
                <a:gd name="connsiteX3" fmla="*/ 2200275 w 7934325"/>
                <a:gd name="connsiteY3" fmla="*/ 104775 h 361950"/>
                <a:gd name="connsiteX4" fmla="*/ 2200275 w 7934325"/>
                <a:gd name="connsiteY4" fmla="*/ 0 h 361950"/>
                <a:gd name="connsiteX5" fmla="*/ 5410200 w 7934325"/>
                <a:gd name="connsiteY5" fmla="*/ 0 h 361950"/>
                <a:gd name="connsiteX6" fmla="*/ 5410200 w 7934325"/>
                <a:gd name="connsiteY6" fmla="*/ 95250 h 361950"/>
                <a:gd name="connsiteX7" fmla="*/ 6581775 w 7934325"/>
                <a:gd name="connsiteY7" fmla="*/ 95250 h 361950"/>
                <a:gd name="connsiteX8" fmla="*/ 6581775 w 7934325"/>
                <a:gd name="connsiteY8" fmla="*/ 19050 h 361950"/>
                <a:gd name="connsiteX9" fmla="*/ 7229475 w 7934325"/>
                <a:gd name="connsiteY9" fmla="*/ 19050 h 361950"/>
                <a:gd name="connsiteX10" fmla="*/ 7229475 w 7934325"/>
                <a:gd name="connsiteY10" fmla="*/ 114300 h 361950"/>
                <a:gd name="connsiteX11" fmla="*/ 7934325 w 7934325"/>
                <a:gd name="connsiteY11" fmla="*/ 11430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34325" h="361950">
                  <a:moveTo>
                    <a:pt x="0" y="361950"/>
                  </a:moveTo>
                  <a:lnTo>
                    <a:pt x="647700" y="361950"/>
                  </a:lnTo>
                  <a:lnTo>
                    <a:pt x="1314450" y="104775"/>
                  </a:lnTo>
                  <a:lnTo>
                    <a:pt x="2200275" y="104775"/>
                  </a:lnTo>
                  <a:lnTo>
                    <a:pt x="2200275" y="0"/>
                  </a:lnTo>
                  <a:lnTo>
                    <a:pt x="5410200" y="0"/>
                  </a:lnTo>
                  <a:lnTo>
                    <a:pt x="5410200" y="95250"/>
                  </a:lnTo>
                  <a:lnTo>
                    <a:pt x="6581775" y="95250"/>
                  </a:lnTo>
                  <a:lnTo>
                    <a:pt x="6581775" y="19050"/>
                  </a:lnTo>
                  <a:lnTo>
                    <a:pt x="7229475" y="19050"/>
                  </a:lnTo>
                  <a:lnTo>
                    <a:pt x="7229475" y="114300"/>
                  </a:lnTo>
                  <a:lnTo>
                    <a:pt x="7934325" y="114300"/>
                  </a:lnTo>
                </a:path>
              </a:pathLst>
            </a:custGeom>
            <a:noFill/>
            <a:ln w="1905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9" name="TextBox 378"/>
            <p:cNvSpPr txBox="1"/>
            <p:nvPr/>
          </p:nvSpPr>
          <p:spPr>
            <a:xfrm>
              <a:off x="899009" y="3094354"/>
              <a:ext cx="374234" cy="2701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800" dirty="0" smtClean="0">
                  <a:solidFill>
                    <a:prstClr val="black"/>
                  </a:solidFill>
                  <a:latin typeface="Calibri" panose="020F0502020204030204"/>
                </a:rPr>
                <a:t>D1</a:t>
              </a:r>
              <a:endParaRPr lang="en-GB" sz="8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80" name="TextBox 379"/>
            <p:cNvSpPr txBox="1"/>
            <p:nvPr/>
          </p:nvSpPr>
          <p:spPr>
            <a:xfrm>
              <a:off x="144241" y="2143250"/>
              <a:ext cx="619434" cy="2701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800" dirty="0" smtClean="0">
                  <a:solidFill>
                    <a:prstClr val="black"/>
                  </a:solidFill>
                  <a:latin typeface="Calibri" panose="020F0502020204030204"/>
                </a:rPr>
                <a:t>Jumper</a:t>
              </a:r>
              <a:endParaRPr lang="en-GB" sz="8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381" name="Group 380"/>
            <p:cNvGrpSpPr/>
            <p:nvPr/>
          </p:nvGrpSpPr>
          <p:grpSpPr>
            <a:xfrm>
              <a:off x="9516113" y="2580650"/>
              <a:ext cx="2217887" cy="1385703"/>
              <a:chOff x="10095734" y="4295150"/>
              <a:chExt cx="2217887" cy="1385703"/>
            </a:xfrm>
          </p:grpSpPr>
          <p:cxnSp>
            <p:nvCxnSpPr>
              <p:cNvPr id="382" name="Straight Connector 381"/>
              <p:cNvCxnSpPr/>
              <p:nvPr/>
            </p:nvCxnSpPr>
            <p:spPr>
              <a:xfrm>
                <a:off x="10102306" y="4459194"/>
                <a:ext cx="446915" cy="0"/>
              </a:xfrm>
              <a:prstGeom prst="line">
                <a:avLst/>
              </a:prstGeom>
              <a:noFill/>
              <a:ln w="76200" cap="flat" cmpd="sng" algn="ctr">
                <a:solidFill>
                  <a:srgbClr val="61D6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/>
              <p:cNvCxnSpPr/>
              <p:nvPr/>
            </p:nvCxnSpPr>
            <p:spPr>
              <a:xfrm>
                <a:off x="10108877" y="4640113"/>
                <a:ext cx="446915" cy="0"/>
              </a:xfrm>
              <a:prstGeom prst="line">
                <a:avLst/>
              </a:prstGeom>
              <a:noFill/>
              <a:ln w="762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4" name="Straight Connector 383"/>
              <p:cNvCxnSpPr/>
              <p:nvPr/>
            </p:nvCxnSpPr>
            <p:spPr>
              <a:xfrm>
                <a:off x="10095735" y="4808542"/>
                <a:ext cx="440344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5" name="Straight Connector 384"/>
              <p:cNvCxnSpPr/>
              <p:nvPr/>
            </p:nvCxnSpPr>
            <p:spPr>
              <a:xfrm>
                <a:off x="10102306" y="4999042"/>
                <a:ext cx="44034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86" name="Rectangle 385"/>
              <p:cNvSpPr/>
              <p:nvPr/>
            </p:nvSpPr>
            <p:spPr>
              <a:xfrm>
                <a:off x="10095734" y="5137395"/>
                <a:ext cx="440345" cy="8018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387" name="Straight Connector 386"/>
              <p:cNvCxnSpPr/>
              <p:nvPr/>
            </p:nvCxnSpPr>
            <p:spPr>
              <a:xfrm>
                <a:off x="10102306" y="5362496"/>
                <a:ext cx="44034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88" name="Straight Connector 387"/>
              <p:cNvCxnSpPr/>
              <p:nvPr/>
            </p:nvCxnSpPr>
            <p:spPr>
              <a:xfrm>
                <a:off x="10102306" y="5552996"/>
                <a:ext cx="440344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E7E6E6">
                    <a:lumMod val="2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89" name="TextBox 388"/>
              <p:cNvSpPr txBox="1"/>
              <p:nvPr/>
            </p:nvSpPr>
            <p:spPr>
              <a:xfrm>
                <a:off x="10534463" y="4295150"/>
                <a:ext cx="1779158" cy="13857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Superfluid vol.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4.5K LHE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NbTi</a:t>
                </a: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leads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800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Cu</a:t>
                </a: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Leads TBC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Splices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Actively cooled </a:t>
                </a:r>
                <a:r>
                  <a:rPr kumimoji="0" lang="en-GB" sz="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th.</a:t>
                </a: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shield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Vacuum envelope</a:t>
                </a:r>
              </a:p>
            </p:txBody>
          </p:sp>
        </p:grpSp>
      </p:grpSp>
      <p:sp>
        <p:nvSpPr>
          <p:cNvPr id="398" name="TextBox 397"/>
          <p:cNvSpPr txBox="1"/>
          <p:nvPr/>
        </p:nvSpPr>
        <p:spPr>
          <a:xfrm>
            <a:off x="6847337" y="3255414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800" dirty="0" smtClean="0">
                <a:solidFill>
                  <a:prstClr val="black"/>
                </a:solidFill>
                <a:latin typeface="Calibri" panose="020F0502020204030204"/>
              </a:rPr>
              <a:t>DFX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696" b="8695"/>
          <a:stretch/>
        </p:blipFill>
        <p:spPr>
          <a:xfrm>
            <a:off x="4853777" y="250699"/>
            <a:ext cx="4260145" cy="2649039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888584" y="53427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D1</a:t>
            </a:r>
            <a:endParaRPr lang="en-GB" sz="1000" dirty="0"/>
          </a:p>
        </p:txBody>
      </p:sp>
      <p:sp>
        <p:nvSpPr>
          <p:cNvPr id="399" name="TextBox 398"/>
          <p:cNvSpPr txBox="1"/>
          <p:nvPr/>
        </p:nvSpPr>
        <p:spPr>
          <a:xfrm>
            <a:off x="4912790" y="1996369"/>
            <a:ext cx="779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Vacuum</a:t>
            </a:r>
          </a:p>
          <a:p>
            <a:r>
              <a:rPr lang="en-GB" sz="1000" dirty="0" smtClean="0"/>
              <a:t>equipment</a:t>
            </a:r>
            <a:endParaRPr lang="en-GB" sz="1000" dirty="0"/>
          </a:p>
        </p:txBody>
      </p:sp>
      <p:sp>
        <p:nvSpPr>
          <p:cNvPr id="400" name="TextBox 399"/>
          <p:cNvSpPr txBox="1"/>
          <p:nvPr/>
        </p:nvSpPr>
        <p:spPr>
          <a:xfrm>
            <a:off x="6107274" y="145727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19 </a:t>
            </a:r>
            <a:r>
              <a:rPr lang="en-GB" sz="1000" dirty="0" err="1" smtClean="0"/>
              <a:t>NbTi-NbTi</a:t>
            </a:r>
            <a:endParaRPr lang="en-GB" sz="1000" dirty="0"/>
          </a:p>
          <a:p>
            <a:r>
              <a:rPr lang="en-GB" sz="1000" dirty="0" smtClean="0"/>
              <a:t>splices</a:t>
            </a:r>
            <a:endParaRPr lang="en-GB" sz="1000" dirty="0"/>
          </a:p>
        </p:txBody>
      </p:sp>
      <p:sp>
        <p:nvSpPr>
          <p:cNvPr id="401" name="TextBox 400"/>
          <p:cNvSpPr txBox="1"/>
          <p:nvPr/>
        </p:nvSpPr>
        <p:spPr>
          <a:xfrm>
            <a:off x="8568999" y="721351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Plug</a:t>
            </a:r>
            <a:endParaRPr lang="en-GB" sz="1000" dirty="0"/>
          </a:p>
        </p:txBody>
      </p:sp>
      <p:sp>
        <p:nvSpPr>
          <p:cNvPr id="402" name="TextBox 401"/>
          <p:cNvSpPr txBox="1"/>
          <p:nvPr/>
        </p:nvSpPr>
        <p:spPr>
          <a:xfrm>
            <a:off x="7572704" y="126130"/>
            <a:ext cx="928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Replaceable </a:t>
            </a:r>
          </a:p>
          <a:p>
            <a:r>
              <a:rPr lang="en-GB" sz="1000" dirty="0" smtClean="0"/>
              <a:t>Cold Diodes</a:t>
            </a:r>
            <a:endParaRPr lang="en-GB" sz="1000" dirty="0"/>
          </a:p>
        </p:txBody>
      </p:sp>
      <p:sp>
        <p:nvSpPr>
          <p:cNvPr id="403" name="TextBox 402"/>
          <p:cNvSpPr txBox="1"/>
          <p:nvPr/>
        </p:nvSpPr>
        <p:spPr>
          <a:xfrm>
            <a:off x="7986541" y="2453171"/>
            <a:ext cx="582458" cy="153888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lIns="36000" tIns="0" rIns="36000" bIns="0" rtlCol="0">
            <a:spAutoFit/>
          </a:bodyPr>
          <a:lstStyle>
            <a:defPPr>
              <a:defRPr lang="fr-FR"/>
            </a:defPPr>
            <a:lvl1pPr>
              <a:defRPr sz="1000"/>
            </a:lvl1pPr>
          </a:lstStyle>
          <a:p>
            <a:r>
              <a:rPr lang="en-GB" dirty="0"/>
              <a:t>Supports</a:t>
            </a:r>
          </a:p>
        </p:txBody>
      </p:sp>
      <p:sp>
        <p:nvSpPr>
          <p:cNvPr id="404" name="TextBox 403"/>
          <p:cNvSpPr txBox="1"/>
          <p:nvPr/>
        </p:nvSpPr>
        <p:spPr>
          <a:xfrm>
            <a:off x="6782880" y="1959416"/>
            <a:ext cx="752376" cy="153888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GB" sz="1000" dirty="0" smtClean="0"/>
              <a:t>19 Bus bars</a:t>
            </a:r>
            <a:endParaRPr lang="en-GB" sz="1000" dirty="0"/>
          </a:p>
        </p:txBody>
      </p:sp>
      <p:cxnSp>
        <p:nvCxnSpPr>
          <p:cNvPr id="161" name="Straight Arrow Connector 160"/>
          <p:cNvCxnSpPr>
            <a:stCxn id="31" idx="2"/>
          </p:cNvCxnSpPr>
          <p:nvPr/>
        </p:nvCxnSpPr>
        <p:spPr>
          <a:xfrm flipH="1">
            <a:off x="5023569" y="780499"/>
            <a:ext cx="39101" cy="292017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Arrow Connector 404"/>
          <p:cNvCxnSpPr>
            <a:stCxn id="400" idx="2"/>
          </p:cNvCxnSpPr>
          <p:nvPr/>
        </p:nvCxnSpPr>
        <p:spPr>
          <a:xfrm>
            <a:off x="6580321" y="545837"/>
            <a:ext cx="289413" cy="564066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6" name="Straight Arrow Connector 405"/>
          <p:cNvCxnSpPr>
            <a:stCxn id="402" idx="2"/>
          </p:cNvCxnSpPr>
          <p:nvPr/>
        </p:nvCxnSpPr>
        <p:spPr>
          <a:xfrm flipH="1">
            <a:off x="7779543" y="526240"/>
            <a:ext cx="257391" cy="225206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7" name="Straight Arrow Connector 406"/>
          <p:cNvCxnSpPr>
            <a:stCxn id="401" idx="2"/>
          </p:cNvCxnSpPr>
          <p:nvPr/>
        </p:nvCxnSpPr>
        <p:spPr>
          <a:xfrm flipH="1">
            <a:off x="8568070" y="967572"/>
            <a:ext cx="220701" cy="287854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8" name="Straight Arrow Connector 407"/>
          <p:cNvCxnSpPr>
            <a:stCxn id="404" idx="0"/>
          </p:cNvCxnSpPr>
          <p:nvPr/>
        </p:nvCxnSpPr>
        <p:spPr>
          <a:xfrm flipV="1">
            <a:off x="7159068" y="1379743"/>
            <a:ext cx="620475" cy="579673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Arrow Connector 408"/>
          <p:cNvCxnSpPr>
            <a:stCxn id="403" idx="0"/>
          </p:cNvCxnSpPr>
          <p:nvPr/>
        </p:nvCxnSpPr>
        <p:spPr>
          <a:xfrm flipH="1" flipV="1">
            <a:off x="7879091" y="2196424"/>
            <a:ext cx="398679" cy="256747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Arrow Connector 409"/>
          <p:cNvCxnSpPr>
            <a:stCxn id="399" idx="0"/>
          </p:cNvCxnSpPr>
          <p:nvPr/>
        </p:nvCxnSpPr>
        <p:spPr>
          <a:xfrm flipV="1">
            <a:off x="5302481" y="1891874"/>
            <a:ext cx="146020" cy="104495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92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proceed and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126" y="843558"/>
            <a:ext cx="8532000" cy="316835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Cost estimate of CDM unit prepared and being discussed within WP03</a:t>
            </a:r>
          </a:p>
          <a:p>
            <a:r>
              <a:rPr lang="en-GB" dirty="0" smtClean="0"/>
              <a:t>Contribution to the ECR with the required information (technical, resources and schedule) </a:t>
            </a:r>
          </a:p>
          <a:p>
            <a:r>
              <a:rPr lang="en-GB" dirty="0" smtClean="0"/>
              <a:t>Proceed from conceptual study to engineering design</a:t>
            </a:r>
          </a:p>
          <a:p>
            <a:r>
              <a:rPr lang="en-GB" dirty="0" smtClean="0"/>
              <a:t>Detailed design by end of 2019 (build-to-print)</a:t>
            </a:r>
          </a:p>
          <a:p>
            <a:r>
              <a:rPr lang="en-GB" dirty="0"/>
              <a:t>Construction and qualification of </a:t>
            </a:r>
            <a:r>
              <a:rPr lang="en-GB" dirty="0" smtClean="0"/>
              <a:t>a full prototype for the String (could be used as spare) </a:t>
            </a:r>
          </a:p>
          <a:p>
            <a:r>
              <a:rPr lang="en-GB" dirty="0" smtClean="0"/>
              <a:t>Supply of components in industry</a:t>
            </a:r>
          </a:p>
          <a:p>
            <a:r>
              <a:rPr lang="en-GB" dirty="0" smtClean="0"/>
              <a:t>Assembly at CERN (service contract)</a:t>
            </a:r>
          </a:p>
          <a:p>
            <a:r>
              <a:rPr lang="en-GB" dirty="0" smtClean="0"/>
              <a:t>Equipping with diode pack and qualification testing (but no cold testing) before installation</a:t>
            </a:r>
          </a:p>
          <a:p>
            <a:r>
              <a:rPr lang="en-GB" dirty="0" smtClean="0"/>
              <a:t>4 units + 1 spare to be produced in 2021-2023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94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43558"/>
            <a:ext cx="8532000" cy="3312368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Layout considerations require integration of the cold diodes in </a:t>
            </a:r>
            <a:r>
              <a:rPr lang="en-GB" dirty="0" smtClean="0">
                <a:solidFill>
                  <a:srgbClr val="0070C0"/>
                </a:solidFill>
              </a:rPr>
              <a:t>individual cryostat units (CDM)</a:t>
            </a:r>
            <a:r>
              <a:rPr lang="en-GB" dirty="0" smtClean="0"/>
              <a:t> equipped with dedicated bus bars and a diode package</a:t>
            </a:r>
          </a:p>
          <a:p>
            <a:r>
              <a:rPr lang="en-GB" dirty="0" smtClean="0"/>
              <a:t>The CDM are located between the D1 and the DFX, with an accessibility for </a:t>
            </a:r>
            <a:r>
              <a:rPr lang="en-GB" dirty="0" smtClean="0">
                <a:solidFill>
                  <a:srgbClr val="0070C0"/>
                </a:solidFill>
              </a:rPr>
              <a:t>replacement of the diode package</a:t>
            </a:r>
            <a:r>
              <a:rPr lang="en-GB" dirty="0" smtClean="0"/>
              <a:t>, aimed at allowing replacement within a YETS</a:t>
            </a:r>
          </a:p>
          <a:p>
            <a:r>
              <a:rPr lang="en-GB" dirty="0" smtClean="0"/>
              <a:t>The positioning of the CDM is constrained longitudinally and transversally by technical systems and integration considerations, a proposed solution has been found as a </a:t>
            </a:r>
            <a:r>
              <a:rPr lang="en-GB" dirty="0" smtClean="0">
                <a:solidFill>
                  <a:srgbClr val="0070C0"/>
                </a:solidFill>
              </a:rPr>
              <a:t>compromise</a:t>
            </a:r>
            <a:r>
              <a:rPr lang="en-GB" dirty="0" smtClean="0"/>
              <a:t> with radiation resistance</a:t>
            </a:r>
          </a:p>
          <a:p>
            <a:r>
              <a:rPr lang="en-GB" dirty="0" smtClean="0"/>
              <a:t>A cost estimate has been done and is being discussed within WP03 </a:t>
            </a:r>
          </a:p>
          <a:p>
            <a:r>
              <a:rPr lang="en-GB" dirty="0" smtClean="0"/>
              <a:t>An ECR will have to validate the proposal</a:t>
            </a:r>
          </a:p>
          <a:p>
            <a:r>
              <a:rPr lang="en-GB" dirty="0" smtClean="0"/>
              <a:t>Further iterations with other WPs will have to accompany the evolution of the conceptual design towards a final design by the end of 2019</a:t>
            </a:r>
          </a:p>
          <a:p>
            <a:r>
              <a:rPr lang="en-GB" dirty="0" smtClean="0"/>
              <a:t>It is proposed to build and qualify a prototype for the String</a:t>
            </a:r>
          </a:p>
          <a:p>
            <a:r>
              <a:rPr lang="en-GB" dirty="0"/>
              <a:t>4 units + 1 spare to be produced in </a:t>
            </a:r>
            <a:r>
              <a:rPr lang="en-GB" dirty="0" smtClean="0"/>
              <a:t>2021-2023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384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31720</TotalTime>
  <Words>973</Words>
  <Application>Microsoft Office PowerPoint</Application>
  <PresentationFormat>On-screen Show (16:9)</PresentationFormat>
  <Paragraphs>274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Cold diodes for HL IT circuit: implications on cryostat design</vt:lpstr>
      <vt:lpstr>Context</vt:lpstr>
      <vt:lpstr>Location of diodes in the tunnel</vt:lpstr>
      <vt:lpstr>Diodes ideal location in D1-DFX zone</vt:lpstr>
      <vt:lpstr>Technical systems constraints and implications on conceptual design   proposal of a Cold Diode Module (CDM)</vt:lpstr>
      <vt:lpstr>Layout evolution towards a CDM unit</vt:lpstr>
      <vt:lpstr>Conceptual design of the CDM </vt:lpstr>
      <vt:lpstr>How to proceed and plans</vt:lpstr>
      <vt:lpstr>Summary</vt:lpstr>
      <vt:lpstr>Spare slides</vt:lpstr>
      <vt:lpstr>Iterations</vt:lpstr>
      <vt:lpstr>Cold Diodes Module integration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 Leclercq</cp:lastModifiedBy>
  <cp:revision>619</cp:revision>
  <cp:lastPrinted>2018-10-12T06:53:23Z</cp:lastPrinted>
  <dcterms:created xsi:type="dcterms:W3CDTF">2016-02-11T10:47:23Z</dcterms:created>
  <dcterms:modified xsi:type="dcterms:W3CDTF">2019-04-11T11:12:16Z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