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78" r:id="rId4"/>
    <p:sldId id="258" r:id="rId5"/>
    <p:sldId id="259" r:id="rId6"/>
    <p:sldId id="299" r:id="rId7"/>
    <p:sldId id="264" r:id="rId8"/>
    <p:sldId id="279" r:id="rId9"/>
    <p:sldId id="304" r:id="rId10"/>
    <p:sldId id="302" r:id="rId11"/>
    <p:sldId id="303" r:id="rId12"/>
    <p:sldId id="301" r:id="rId13"/>
    <p:sldId id="267" r:id="rId14"/>
    <p:sldId id="298" r:id="rId15"/>
    <p:sldId id="271" r:id="rId16"/>
    <p:sldId id="280" r:id="rId17"/>
    <p:sldId id="282" r:id="rId18"/>
    <p:sldId id="283" r:id="rId19"/>
    <p:sldId id="284" r:id="rId20"/>
    <p:sldId id="285" r:id="rId21"/>
    <p:sldId id="289" r:id="rId22"/>
    <p:sldId id="286" r:id="rId23"/>
    <p:sldId id="287" r:id="rId24"/>
    <p:sldId id="288" r:id="rId25"/>
    <p:sldId id="290" r:id="rId26"/>
    <p:sldId id="291" r:id="rId27"/>
    <p:sldId id="292" r:id="rId28"/>
    <p:sldId id="293" r:id="rId29"/>
    <p:sldId id="294" r:id="rId30"/>
    <p:sldId id="295" r:id="rId31"/>
    <p:sldId id="296" r:id="rId32"/>
    <p:sldId id="281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6c7308b470c214c8/PhD/4/GPU%20Day/time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hu-HU"/>
              <a:t>CPU vs GPU Performance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CPU</c:v>
          </c:tx>
          <c:spPr>
            <a:ln w="34925" cap="rnd">
              <a:solidFill>
                <a:schemeClr val="bg2">
                  <a:lumMod val="60000"/>
                  <a:lumOff val="40000"/>
                </a:schemeClr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Sheet1!$A$1:$D$1</c:f>
              <c:strCache>
                <c:ptCount val="4"/>
                <c:pt idx="0">
                  <c:v>Database</c:v>
                </c:pt>
                <c:pt idx="1">
                  <c:v>Silicon</c:v>
                </c:pt>
                <c:pt idx="2">
                  <c:v>3D</c:v>
                </c:pt>
                <c:pt idx="3">
                  <c:v>CT</c:v>
                </c:pt>
              </c:strCache>
            </c:strRef>
          </c:cat>
          <c:val>
            <c:numRef>
              <c:f>Sheet1!$A$2:$D$2</c:f>
              <c:numCache>
                <c:formatCode>General</c:formatCode>
                <c:ptCount val="4"/>
                <c:pt idx="0">
                  <c:v>2.661</c:v>
                </c:pt>
                <c:pt idx="1">
                  <c:v>3.5129999999999999</c:v>
                </c:pt>
                <c:pt idx="2">
                  <c:v>10.803000000000001</c:v>
                </c:pt>
                <c:pt idx="3">
                  <c:v>18.117000000000001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418-4454-9783-7AF05FD1077E}"/>
            </c:ext>
          </c:extLst>
        </c:ser>
        <c:ser>
          <c:idx val="1"/>
          <c:order val="1"/>
          <c:tx>
            <c:v>GPU</c:v>
          </c:tx>
          <c:spPr>
            <a:ln w="34925" cap="rnd">
              <a:solidFill>
                <a:schemeClr val="accent1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Sheet1!$A$3:$D$3</c:f>
              <c:numCache>
                <c:formatCode>General</c:formatCode>
                <c:ptCount val="4"/>
                <c:pt idx="0">
                  <c:v>0.63500000000000001</c:v>
                </c:pt>
                <c:pt idx="1">
                  <c:v>0.85799999999999998</c:v>
                </c:pt>
                <c:pt idx="2">
                  <c:v>0.97699999999999998</c:v>
                </c:pt>
                <c:pt idx="3">
                  <c:v>1.4810000000000001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418-4454-9783-7AF05FD1077E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295429304"/>
        <c:axId val="653656336"/>
      </c:lineChart>
      <c:catAx>
        <c:axId val="2954293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95000"/>
                <a:alpha val="1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3656336"/>
        <c:crosses val="autoZero"/>
        <c:auto val="1"/>
        <c:lblAlgn val="ctr"/>
        <c:lblOffset val="100"/>
        <c:noMultiLvlLbl val="0"/>
      </c:catAx>
      <c:valAx>
        <c:axId val="6536563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hu-HU"/>
                  <a:t>Runtime (s)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54293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hu-HU" sz="2130"/>
              <a:t>CPU vs GPU</a:t>
            </a:r>
            <a:r>
              <a:rPr lang="hu-HU" sz="2130" baseline="0"/>
              <a:t> Performance</a:t>
            </a:r>
            <a:endParaRPr lang="hu-HU" sz="213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cked"/>
        <c:varyColors val="0"/>
        <c:ser>
          <c:idx val="1"/>
          <c:order val="0"/>
          <c:tx>
            <c:v>GPU</c:v>
          </c:tx>
          <c:spPr>
            <a:ln w="34925" cap="rnd">
              <a:solidFill>
                <a:schemeClr val="accent1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Sheet1!$G$1:$J$1</c:f>
              <c:strCache>
                <c:ptCount val="4"/>
                <c:pt idx="0">
                  <c:v>Database</c:v>
                </c:pt>
                <c:pt idx="1">
                  <c:v>Silicon</c:v>
                </c:pt>
                <c:pt idx="2">
                  <c:v>3D</c:v>
                </c:pt>
                <c:pt idx="3">
                  <c:v>CT</c:v>
                </c:pt>
              </c:strCache>
            </c:strRef>
          </c:cat>
          <c:val>
            <c:numRef>
              <c:f>(Sheet1!$D$41,Sheet1!$D$30,Sheet1!$D$18,Sheet1!$D$7)</c:f>
              <c:numCache>
                <c:formatCode>General</c:formatCode>
                <c:ptCount val="4"/>
                <c:pt idx="0">
                  <c:v>3.7</c:v>
                </c:pt>
                <c:pt idx="1">
                  <c:v>3.8</c:v>
                </c:pt>
                <c:pt idx="2">
                  <c:v>3.9</c:v>
                </c:pt>
                <c:pt idx="3">
                  <c:v>6.6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DDC-4EBE-9FF6-8675BCC0B5DD}"/>
            </c:ext>
          </c:extLst>
        </c:ser>
        <c:ser>
          <c:idx val="0"/>
          <c:order val="1"/>
          <c:tx>
            <c:v>CPU</c:v>
          </c:tx>
          <c:spPr>
            <a:ln w="34925" cap="rnd">
              <a:solidFill>
                <a:schemeClr val="accent1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dPt>
            <c:idx val="1"/>
            <c:marker>
              <c:symbol val="none"/>
            </c:marker>
            <c:bubble3D val="0"/>
            <c:spPr>
              <a:ln w="34925" cap="rnd">
                <a:solidFill>
                  <a:schemeClr val="bg2">
                    <a:lumMod val="60000"/>
                    <a:lumOff val="40000"/>
                  </a:schemeClr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2-4E7B-4DB7-8911-71F57B4D340A}"/>
              </c:ext>
            </c:extLst>
          </c:dPt>
          <c:dPt>
            <c:idx val="2"/>
            <c:marker>
              <c:symbol val="none"/>
            </c:marker>
            <c:bubble3D val="0"/>
            <c:spPr>
              <a:ln w="34925" cap="rnd">
                <a:solidFill>
                  <a:schemeClr val="bg2">
                    <a:lumMod val="60000"/>
                    <a:lumOff val="40000"/>
                  </a:schemeClr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4E7B-4DB7-8911-71F57B4D340A}"/>
              </c:ext>
            </c:extLst>
          </c:dPt>
          <c:dPt>
            <c:idx val="3"/>
            <c:marker>
              <c:symbol val="none"/>
            </c:marker>
            <c:bubble3D val="0"/>
            <c:spPr>
              <a:ln w="34925" cap="rnd">
                <a:solidFill>
                  <a:schemeClr val="bg2">
                    <a:lumMod val="60000"/>
                    <a:lumOff val="40000"/>
                  </a:schemeClr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0-4E7B-4DB7-8911-71F57B4D340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Sheet1!$G$1:$J$1</c:f>
              <c:strCache>
                <c:ptCount val="4"/>
                <c:pt idx="0">
                  <c:v>Database</c:v>
                </c:pt>
                <c:pt idx="1">
                  <c:v>Silicon</c:v>
                </c:pt>
                <c:pt idx="2">
                  <c:v>3D</c:v>
                </c:pt>
                <c:pt idx="3">
                  <c:v>CT</c:v>
                </c:pt>
              </c:strCache>
            </c:strRef>
          </c:cat>
          <c:val>
            <c:numRef>
              <c:f>(Sheet1!$B$30,Sheet1!$B$41,Sheet1!$B$18,Sheet1!$B$7)</c:f>
              <c:numCache>
                <c:formatCode>General</c:formatCode>
                <c:ptCount val="4"/>
                <c:pt idx="0">
                  <c:v>15.95</c:v>
                </c:pt>
                <c:pt idx="1">
                  <c:v>25.3</c:v>
                </c:pt>
                <c:pt idx="2">
                  <c:v>35.200000000000003</c:v>
                </c:pt>
                <c:pt idx="3">
                  <c:v>64.72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DDC-4EBE-9FF6-8675BCC0B5DD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217998272"/>
        <c:axId val="217998600"/>
      </c:lineChart>
      <c:catAx>
        <c:axId val="2179982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95000"/>
                <a:alpha val="1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7998600"/>
        <c:crosses val="autoZero"/>
        <c:auto val="1"/>
        <c:lblAlgn val="ctr"/>
        <c:lblOffset val="100"/>
        <c:noMultiLvlLbl val="0"/>
      </c:catAx>
      <c:valAx>
        <c:axId val="2179986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hu-HU" sz="1800" b="1" i="0" cap="all" baseline="0">
                    <a:effectLst/>
                  </a:rPr>
                  <a:t>Runtime (s)</a:t>
                </a:r>
                <a:endParaRPr lang="hu-HU">
                  <a:effectLst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79982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3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33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0051A0AE-C786-445B-858D-1B2C38498854}" type="datetimeFigureOut">
              <a:rPr lang="hu-HU" smtClean="0"/>
              <a:t>2019. 06. 18.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DD71ED08-C1E3-43B8-BA0A-DCB19698860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96568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1A0AE-C786-445B-858D-1B2C38498854}" type="datetimeFigureOut">
              <a:rPr lang="hu-HU" smtClean="0"/>
              <a:t>2019. 06. 18.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1ED08-C1E3-43B8-BA0A-DCB19698860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63175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1A0AE-C786-445B-858D-1B2C38498854}" type="datetimeFigureOut">
              <a:rPr lang="hu-HU" smtClean="0"/>
              <a:t>2019. 06. 18.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1ED08-C1E3-43B8-BA0A-DCB19698860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777694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1A0AE-C786-445B-858D-1B2C38498854}" type="datetimeFigureOut">
              <a:rPr lang="hu-HU" smtClean="0"/>
              <a:t>2019. 06. 18.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1ED08-C1E3-43B8-BA0A-DCB196988607}" type="slidenum">
              <a:rPr lang="hu-HU" smtClean="0"/>
              <a:t>‹#›</a:t>
            </a:fld>
            <a:endParaRPr lang="hu-H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231873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1A0AE-C786-445B-858D-1B2C38498854}" type="datetimeFigureOut">
              <a:rPr lang="hu-HU" smtClean="0"/>
              <a:t>2019. 06. 18.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1ED08-C1E3-43B8-BA0A-DCB19698860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999789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1A0AE-C786-445B-858D-1B2C38498854}" type="datetimeFigureOut">
              <a:rPr lang="hu-HU" smtClean="0"/>
              <a:t>2019. 06. 18.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1ED08-C1E3-43B8-BA0A-DCB19698860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413330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1A0AE-C786-445B-858D-1B2C38498854}" type="datetimeFigureOut">
              <a:rPr lang="hu-HU" smtClean="0"/>
              <a:t>2019. 06. 18.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1ED08-C1E3-43B8-BA0A-DCB19698860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275988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1A0AE-C786-445B-858D-1B2C38498854}" type="datetimeFigureOut">
              <a:rPr lang="hu-HU" smtClean="0"/>
              <a:t>2019. 06. 18.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1ED08-C1E3-43B8-BA0A-DCB19698860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481337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1A0AE-C786-445B-858D-1B2C38498854}" type="datetimeFigureOut">
              <a:rPr lang="hu-HU" smtClean="0"/>
              <a:t>2019. 06. 18.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1ED08-C1E3-43B8-BA0A-DCB19698860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34892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1A0AE-C786-445B-858D-1B2C38498854}" type="datetimeFigureOut">
              <a:rPr lang="hu-HU" smtClean="0"/>
              <a:t>2019. 06. 18.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1ED08-C1E3-43B8-BA0A-DCB19698860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38235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1A0AE-C786-445B-858D-1B2C38498854}" type="datetimeFigureOut">
              <a:rPr lang="hu-HU" smtClean="0"/>
              <a:t>2019. 06. 18.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1ED08-C1E3-43B8-BA0A-DCB19698860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96034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1A0AE-C786-445B-858D-1B2C38498854}" type="datetimeFigureOut">
              <a:rPr lang="hu-HU" smtClean="0"/>
              <a:t>2019. 06. 18.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1ED08-C1E3-43B8-BA0A-DCB19698860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09889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1A0AE-C786-445B-858D-1B2C38498854}" type="datetimeFigureOut">
              <a:rPr lang="hu-HU" smtClean="0"/>
              <a:t>2019. 06. 18.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1ED08-C1E3-43B8-BA0A-DCB19698860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78703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1A0AE-C786-445B-858D-1B2C38498854}" type="datetimeFigureOut">
              <a:rPr lang="hu-HU" smtClean="0"/>
              <a:t>2019. 06. 18.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1ED08-C1E3-43B8-BA0A-DCB19698860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94849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1A0AE-C786-445B-858D-1B2C38498854}" type="datetimeFigureOut">
              <a:rPr lang="hu-HU" smtClean="0"/>
              <a:t>2019. 06. 18.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1ED08-C1E3-43B8-BA0A-DCB19698860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00795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1A0AE-C786-445B-858D-1B2C38498854}" type="datetimeFigureOut">
              <a:rPr lang="hu-HU" smtClean="0"/>
              <a:t>2019. 06. 18.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1ED08-C1E3-43B8-BA0A-DCB19698860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08590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1A0AE-C786-445B-858D-1B2C38498854}" type="datetimeFigureOut">
              <a:rPr lang="hu-HU" smtClean="0"/>
              <a:t>2019. 06. 18.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1ED08-C1E3-43B8-BA0A-DCB19698860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52422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51A0AE-C786-445B-858D-1B2C38498854}" type="datetimeFigureOut">
              <a:rPr lang="hu-HU" smtClean="0"/>
              <a:t>2019. 06. 18.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71ED08-C1E3-43B8-BA0A-DCB19698860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828405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High performant smart computations for graph analysis</a:t>
            </a:r>
            <a:endParaRPr lang="hu-H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 dirty="0"/>
              <a:t>Richard Forster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9324" y="4525962"/>
            <a:ext cx="1657350" cy="1647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2436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Communities with deep q-learning</a:t>
            </a:r>
            <a:endParaRPr lang="hu-HU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3156876-9E13-4D36-A056-01BF149BFBBA}"/>
              </a:ext>
            </a:extLst>
          </p:cNvPr>
          <p:cNvSpPr/>
          <p:nvPr/>
        </p:nvSpPr>
        <p:spPr>
          <a:xfrm>
            <a:off x="2122415" y="1992165"/>
            <a:ext cx="679508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Extensions for deep Q-learning: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Calculate Q for all possible actions in state </a:t>
            </a:r>
            <a:r>
              <a:rPr lang="en-US" dirty="0" err="1"/>
              <a:t>st</a:t>
            </a:r>
            <a:r>
              <a:rPr lang="en-US" dirty="0"/>
              <a:t>,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Make prediction for Q in st+1, get action at+1 = </a:t>
            </a:r>
            <a:r>
              <a:rPr lang="en-US" dirty="0" err="1"/>
              <a:t>maxa</a:t>
            </a:r>
            <a:r>
              <a:rPr lang="en-US" dirty="0"/>
              <a:t> a ϵ A(st+1),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Q[a] = </a:t>
            </a:r>
            <a:r>
              <a:rPr lang="en-US" dirty="0" err="1"/>
              <a:t>r+γQ</a:t>
            </a:r>
            <a:r>
              <a:rPr lang="en-US" dirty="0"/>
              <a:t>(st+1,at+1),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Update the network</a:t>
            </a:r>
          </a:p>
          <a:p>
            <a:endParaRPr lang="en-US" dirty="0"/>
          </a:p>
          <a:p>
            <a:r>
              <a:rPr lang="en-US" dirty="0"/>
              <a:t>Current limitations: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Maximum 4 neighbors are explored</a:t>
            </a:r>
          </a:p>
          <a:p>
            <a:r>
              <a:rPr lang="en-US" dirty="0"/>
              <a:t>Processing: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Training data contains graphs with various size and structure.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environment computes the real Louvain modularity to get the next community. Reward for correct prediction 10000, for wrong -1000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agent makes a prediction for every node</a:t>
            </a:r>
          </a:p>
        </p:txBody>
      </p:sp>
    </p:spTree>
    <p:extLst>
      <p:ext uri="{BB962C8B-B14F-4D97-AF65-F5344CB8AC3E}">
        <p14:creationId xmlns:p14="http://schemas.microsoft.com/office/powerpoint/2010/main" val="1300771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Communities with deep q-learning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E5C0F2A-502C-428C-82C0-4BDF3919B463}"/>
              </a:ext>
            </a:extLst>
          </p:cNvPr>
          <p:cNvSpPr/>
          <p:nvPr/>
        </p:nvSpPr>
        <p:spPr>
          <a:xfrm>
            <a:off x="1687395" y="1970034"/>
            <a:ext cx="6096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hu-HU" dirty="0"/>
              <a:t>The agent: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n: input size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h1: size of hidden layer 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h2: size of hidden layer 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m: size of the action space</a:t>
            </a:r>
            <a:endParaRPr lang="hu-H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Input size is </a:t>
            </a:r>
            <a:r>
              <a:rPr lang="en-US" dirty="0" err="1"/>
              <a:t>state_size</a:t>
            </a:r>
            <a:r>
              <a:rPr lang="en-US" dirty="0"/>
              <a:t>*</a:t>
            </a:r>
            <a:r>
              <a:rPr lang="en-US" dirty="0" err="1"/>
              <a:t>action_size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h1 = h2 = 128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 = 4</a:t>
            </a:r>
          </a:p>
          <a:p>
            <a:r>
              <a:rPr lang="en-US" dirty="0"/>
              <a:t>To prevent overfitting: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50% dropout on both hidden layers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Multiple independent representation</a:t>
            </a: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F11547F-A275-4C7F-9B57-CB5473E727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0191" y="2696144"/>
            <a:ext cx="3727508" cy="196410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E027F43-288E-441E-A785-5D603B23DB1C}"/>
              </a:ext>
            </a:extLst>
          </p:cNvPr>
          <p:cNvSpPr/>
          <p:nvPr/>
        </p:nvSpPr>
        <p:spPr>
          <a:xfrm>
            <a:off x="3714786" y="5616078"/>
            <a:ext cx="47592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83% precision with early model after 70 epochs</a:t>
            </a:r>
          </a:p>
        </p:txBody>
      </p:sp>
    </p:spTree>
    <p:extLst>
      <p:ext uri="{BB962C8B-B14F-4D97-AF65-F5344CB8AC3E}">
        <p14:creationId xmlns:p14="http://schemas.microsoft.com/office/powerpoint/2010/main" val="7259682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forceatlas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5012599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Forceatlas</a:t>
            </a:r>
            <a:endParaRPr lang="hu-H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err="1"/>
              <a:t>Force-directed</a:t>
            </a:r>
            <a:r>
              <a:rPr lang="hu-HU" dirty="0"/>
              <a:t> </a:t>
            </a:r>
            <a:r>
              <a:rPr lang="hu-HU" dirty="0" err="1"/>
              <a:t>layout</a:t>
            </a:r>
            <a:r>
              <a:rPr lang="hu-HU" dirty="0"/>
              <a:t> </a:t>
            </a:r>
            <a:r>
              <a:rPr lang="hu-HU" dirty="0" err="1"/>
              <a:t>based</a:t>
            </a:r>
            <a:r>
              <a:rPr lang="hu-HU" dirty="0"/>
              <a:t> </a:t>
            </a:r>
            <a:r>
              <a:rPr lang="hu-HU" dirty="0" err="1"/>
              <a:t>on</a:t>
            </a:r>
            <a:r>
              <a:rPr lang="hu-HU" dirty="0"/>
              <a:t> n-body </a:t>
            </a:r>
            <a:r>
              <a:rPr lang="hu-HU" dirty="0" err="1"/>
              <a:t>simulation</a:t>
            </a:r>
            <a:endParaRPr lang="hu-HU" dirty="0"/>
          </a:p>
          <a:p>
            <a:r>
              <a:rPr lang="hu-HU" dirty="0" err="1"/>
              <a:t>Repulsion-attraction</a:t>
            </a:r>
            <a:endParaRPr lang="hu-HU" dirty="0"/>
          </a:p>
          <a:p>
            <a:r>
              <a:rPr lang="hu-HU" dirty="0" err="1"/>
              <a:t>Makes</a:t>
            </a:r>
            <a:r>
              <a:rPr lang="hu-HU" dirty="0"/>
              <a:t> </a:t>
            </a:r>
            <a:r>
              <a:rPr lang="hu-HU" dirty="0" err="1"/>
              <a:t>visual</a:t>
            </a:r>
            <a:r>
              <a:rPr lang="hu-HU" dirty="0"/>
              <a:t> </a:t>
            </a:r>
            <a:r>
              <a:rPr lang="hu-HU" dirty="0" err="1"/>
              <a:t>interpretation</a:t>
            </a:r>
            <a:r>
              <a:rPr lang="hu-HU" dirty="0"/>
              <a:t> </a:t>
            </a:r>
            <a:r>
              <a:rPr lang="hu-HU" dirty="0" err="1"/>
              <a:t>easier</a:t>
            </a:r>
            <a:endParaRPr lang="hu-HU" dirty="0"/>
          </a:p>
          <a:p>
            <a:r>
              <a:rPr lang="hu-HU" dirty="0" err="1"/>
              <a:t>Result</a:t>
            </a:r>
            <a:r>
              <a:rPr lang="hu-HU" dirty="0"/>
              <a:t> </a:t>
            </a:r>
            <a:r>
              <a:rPr lang="hu-HU" dirty="0" err="1"/>
              <a:t>depends</a:t>
            </a:r>
            <a:r>
              <a:rPr lang="hu-HU" dirty="0"/>
              <a:t> </a:t>
            </a:r>
            <a:r>
              <a:rPr lang="hu-HU" dirty="0" err="1"/>
              <a:t>on</a:t>
            </a:r>
            <a:r>
              <a:rPr lang="hu-HU" dirty="0"/>
              <a:t> starting </a:t>
            </a:r>
            <a:r>
              <a:rPr lang="hu-HU" dirty="0" err="1"/>
              <a:t>state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318632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Results</a:t>
            </a:r>
            <a:br>
              <a:rPr lang="hu-HU" dirty="0"/>
            </a:br>
            <a:r>
              <a:rPr lang="hu-HU" sz="1600" dirty="0"/>
              <a:t>(</a:t>
            </a:r>
            <a:r>
              <a:rPr lang="hu-HU" sz="1600" dirty="0" err="1"/>
              <a:t>ForceAtlas</a:t>
            </a:r>
            <a:r>
              <a:rPr lang="hu-HU" sz="1600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 err="1"/>
              <a:t>Database</a:t>
            </a:r>
            <a:r>
              <a:rPr lang="hu-HU" dirty="0"/>
              <a:t>: 4,31x</a:t>
            </a:r>
          </a:p>
          <a:p>
            <a:r>
              <a:rPr lang="hu-HU" dirty="0" err="1"/>
              <a:t>Silicon</a:t>
            </a:r>
            <a:r>
              <a:rPr lang="hu-HU" dirty="0"/>
              <a:t>: 6,65x</a:t>
            </a:r>
          </a:p>
          <a:p>
            <a:r>
              <a:rPr lang="hu-HU" dirty="0"/>
              <a:t>3D: 9x</a:t>
            </a:r>
          </a:p>
          <a:p>
            <a:r>
              <a:rPr lang="hu-HU" dirty="0"/>
              <a:t>CT</a:t>
            </a:r>
            <a:r>
              <a:rPr lang="hu-HU"/>
              <a:t>: 9,8x</a:t>
            </a:r>
            <a:endParaRPr lang="hu-HU" dirty="0"/>
          </a:p>
          <a:p>
            <a:pPr marL="1371600" lvl="3" indent="0">
              <a:buNone/>
            </a:pPr>
            <a:r>
              <a:rPr lang="hu-HU" dirty="0"/>
              <a:t>			   </a:t>
            </a:r>
            <a:r>
              <a:rPr lang="hu-HU" dirty="0" err="1"/>
              <a:t>Database</a:t>
            </a:r>
            <a:r>
              <a:rPr lang="hu-HU" dirty="0"/>
              <a:t>	 </a:t>
            </a:r>
            <a:r>
              <a:rPr lang="hu-HU" dirty="0" err="1"/>
              <a:t>Silicon</a:t>
            </a:r>
            <a:r>
              <a:rPr lang="hu-HU" dirty="0"/>
              <a:t>	              3D	          CT</a:t>
            </a:r>
            <a:br>
              <a:rPr lang="hu-HU" dirty="0"/>
            </a:br>
            <a:r>
              <a:rPr lang="hu-HU" dirty="0"/>
              <a:t>		</a:t>
            </a:r>
            <a:r>
              <a:rPr lang="hu-HU" dirty="0" err="1"/>
              <a:t>Nodes</a:t>
            </a:r>
            <a:r>
              <a:rPr lang="hu-HU" dirty="0"/>
              <a:t>	  17832		 24923	              35763	          53039</a:t>
            </a:r>
            <a:br>
              <a:rPr lang="hu-HU" dirty="0"/>
            </a:br>
            <a:r>
              <a:rPr lang="hu-HU" dirty="0"/>
              <a:t>		</a:t>
            </a:r>
            <a:r>
              <a:rPr lang="hu-HU" dirty="0" err="1"/>
              <a:t>Edges</a:t>
            </a:r>
            <a:r>
              <a:rPr lang="hu-HU" dirty="0"/>
              <a:t>	  113622		 185594	              192336                 325490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00000000-0008-0000-0000-000006000000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4009937" y="1082413"/>
          <a:ext cx="7037474" cy="34646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035278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ForceAtlas</a:t>
            </a:r>
            <a:r>
              <a:rPr lang="hu-HU" dirty="0"/>
              <a:t> </a:t>
            </a:r>
            <a:r>
              <a:rPr lang="hu-HU" dirty="0" err="1"/>
              <a:t>Layout</a:t>
            </a:r>
            <a:r>
              <a:rPr lang="hu-HU" dirty="0"/>
              <a:t> </a:t>
            </a:r>
            <a:r>
              <a:rPr lang="hu-HU" dirty="0" err="1"/>
              <a:t>types</a:t>
            </a:r>
            <a:endParaRPr lang="hu-HU" dirty="0"/>
          </a:p>
        </p:txBody>
      </p:sp>
      <p:sp>
        <p:nvSpPr>
          <p:cNvPr id="6" name="TextBox 5"/>
          <p:cNvSpPr txBox="1"/>
          <p:nvPr/>
        </p:nvSpPr>
        <p:spPr>
          <a:xfrm>
            <a:off x="1141413" y="5377343"/>
            <a:ext cx="4640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dirty="0" err="1"/>
              <a:t>Original</a:t>
            </a:r>
            <a:r>
              <a:rPr lang="hu-HU" dirty="0"/>
              <a:t> </a:t>
            </a:r>
            <a:r>
              <a:rPr lang="hu-HU" dirty="0" err="1"/>
              <a:t>layout</a:t>
            </a:r>
            <a:endParaRPr lang="hu-HU" dirty="0"/>
          </a:p>
        </p:txBody>
      </p:sp>
      <p:sp>
        <p:nvSpPr>
          <p:cNvPr id="7" name="TextBox 6"/>
          <p:cNvSpPr txBox="1"/>
          <p:nvPr/>
        </p:nvSpPr>
        <p:spPr>
          <a:xfrm>
            <a:off x="6409189" y="5377343"/>
            <a:ext cx="44451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dirty="0" err="1"/>
              <a:t>Community</a:t>
            </a:r>
            <a:r>
              <a:rPr lang="hu-HU" dirty="0"/>
              <a:t> </a:t>
            </a:r>
            <a:r>
              <a:rPr lang="hu-HU" dirty="0" err="1"/>
              <a:t>based</a:t>
            </a:r>
            <a:r>
              <a:rPr lang="hu-HU" dirty="0"/>
              <a:t> </a:t>
            </a:r>
            <a:r>
              <a:rPr lang="hu-HU" dirty="0" err="1"/>
              <a:t>layout</a:t>
            </a:r>
            <a:endParaRPr lang="hu-HU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9C6D089-D1D3-4CD1-904D-780F74F183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10" name="Picture 2" descr="Original_BH">
            <a:extLst>
              <a:ext uri="{FF2B5EF4-FFF2-40B4-BE49-F238E27FC236}">
                <a16:creationId xmlns:a16="http://schemas.microsoft.com/office/drawing/2014/main" id="{F71BE0CD-6B8F-4ABF-9E08-92F15A6D7F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0323" y="1775931"/>
            <a:ext cx="3651550" cy="3600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pic>
        <p:nvPicPr>
          <p:cNvPr id="11" name="Picture 2" descr="Community">
            <a:extLst>
              <a:ext uri="{FF2B5EF4-FFF2-40B4-BE49-F238E27FC236}">
                <a16:creationId xmlns:a16="http://schemas.microsoft.com/office/drawing/2014/main" id="{51321E1A-2DFA-41B9-9F34-218CE0C76F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168" y="1775930"/>
            <a:ext cx="3670530" cy="3601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26466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Barnes-</a:t>
            </a:r>
            <a:r>
              <a:rPr lang="hu-HU" dirty="0" err="1"/>
              <a:t>Hut</a:t>
            </a:r>
            <a:r>
              <a:rPr lang="hu-HU" dirty="0"/>
              <a:t> </a:t>
            </a:r>
            <a:r>
              <a:rPr lang="hu-HU" dirty="0" err="1"/>
              <a:t>Tree</a:t>
            </a:r>
            <a:r>
              <a:rPr lang="hu-HU" dirty="0"/>
              <a:t> </a:t>
            </a:r>
            <a:r>
              <a:rPr lang="hu-HU" dirty="0" err="1"/>
              <a:t>with</a:t>
            </a:r>
            <a:r>
              <a:rPr lang="hu-HU" dirty="0"/>
              <a:t> RNN</a:t>
            </a:r>
          </a:p>
        </p:txBody>
      </p:sp>
    </p:spTree>
    <p:extLst>
      <p:ext uri="{BB962C8B-B14F-4D97-AF65-F5344CB8AC3E}">
        <p14:creationId xmlns:p14="http://schemas.microsoft.com/office/powerpoint/2010/main" val="37468087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/>
              <a:t>Barnes-</a:t>
            </a:r>
            <a:r>
              <a:rPr lang="hu-HU" dirty="0" err="1"/>
              <a:t>Hut</a:t>
            </a:r>
            <a:r>
              <a:rPr lang="hu-HU" dirty="0"/>
              <a:t> </a:t>
            </a:r>
            <a:r>
              <a:rPr lang="hu-HU" dirty="0" err="1"/>
              <a:t>Tree</a:t>
            </a:r>
            <a:r>
              <a:rPr lang="hu-HU" dirty="0"/>
              <a:t> </a:t>
            </a:r>
            <a:r>
              <a:rPr lang="hu-HU" dirty="0" err="1"/>
              <a:t>with</a:t>
            </a:r>
            <a:r>
              <a:rPr lang="hu-HU" dirty="0"/>
              <a:t> RNN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19581" y="3200978"/>
            <a:ext cx="2967343" cy="3124475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/>
              <a:t>h</a:t>
            </a:r>
            <a:r>
              <a:rPr lang="en-US" baseline="-25000" dirty="0" err="1"/>
              <a:t>t</a:t>
            </a:r>
            <a:r>
              <a:rPr lang="en-US" dirty="0"/>
              <a:t> </a:t>
            </a:r>
            <a:r>
              <a:rPr lang="hu-HU" dirty="0"/>
              <a:t>: </a:t>
            </a:r>
            <a:r>
              <a:rPr lang="hu-HU" dirty="0" err="1"/>
              <a:t>hidden</a:t>
            </a:r>
            <a:r>
              <a:rPr lang="hu-HU" dirty="0"/>
              <a:t> </a:t>
            </a:r>
            <a:r>
              <a:rPr lang="hu-HU" dirty="0" err="1"/>
              <a:t>state</a:t>
            </a:r>
            <a:r>
              <a:rPr lang="hu-HU" dirty="0"/>
              <a:t> in </a:t>
            </a:r>
            <a:r>
              <a:rPr lang="hu-HU" dirty="0" err="1"/>
              <a:t>timestep</a:t>
            </a:r>
            <a:r>
              <a:rPr lang="hu-HU" dirty="0"/>
              <a:t> t</a:t>
            </a:r>
            <a:endParaRPr lang="en-US" dirty="0"/>
          </a:p>
          <a:p>
            <a:r>
              <a:rPr lang="en-US" dirty="0" err="1"/>
              <a:t>x</a:t>
            </a:r>
            <a:r>
              <a:rPr lang="en-US" baseline="-25000" dirty="0" err="1"/>
              <a:t>t</a:t>
            </a:r>
            <a:r>
              <a:rPr lang="en-US" dirty="0"/>
              <a:t> </a:t>
            </a:r>
            <a:r>
              <a:rPr lang="hu-HU" dirty="0"/>
              <a:t>: input in </a:t>
            </a:r>
            <a:r>
              <a:rPr lang="hu-HU" dirty="0" err="1"/>
              <a:t>timestep</a:t>
            </a:r>
            <a:r>
              <a:rPr lang="hu-HU" dirty="0"/>
              <a:t> t</a:t>
            </a:r>
            <a:endParaRPr lang="en-US" dirty="0"/>
          </a:p>
          <a:p>
            <a:r>
              <a:rPr lang="en-US" dirty="0"/>
              <a:t>h</a:t>
            </a:r>
            <a:r>
              <a:rPr lang="en-US" baseline="-25000" dirty="0"/>
              <a:t>t-1</a:t>
            </a:r>
            <a:r>
              <a:rPr lang="en-US" dirty="0"/>
              <a:t> </a:t>
            </a:r>
            <a:r>
              <a:rPr lang="hu-HU" dirty="0"/>
              <a:t>: </a:t>
            </a:r>
            <a:r>
              <a:rPr lang="hu-HU" dirty="0" err="1"/>
              <a:t>hidden</a:t>
            </a:r>
            <a:r>
              <a:rPr lang="hu-HU" dirty="0"/>
              <a:t> </a:t>
            </a:r>
            <a:r>
              <a:rPr lang="hu-HU" dirty="0" err="1"/>
              <a:t>state</a:t>
            </a:r>
            <a:r>
              <a:rPr lang="hu-HU" dirty="0"/>
              <a:t> in </a:t>
            </a:r>
            <a:r>
              <a:rPr lang="hu-HU" dirty="0" err="1"/>
              <a:t>timestep</a:t>
            </a:r>
            <a:r>
              <a:rPr lang="hu-HU" dirty="0"/>
              <a:t> t-1</a:t>
            </a:r>
            <a:endParaRPr lang="en-US" dirty="0"/>
          </a:p>
          <a:p>
            <a:r>
              <a:rPr lang="en-US" dirty="0"/>
              <a:t>U</a:t>
            </a:r>
            <a:r>
              <a:rPr lang="hu-HU" dirty="0"/>
              <a:t>:</a:t>
            </a:r>
            <a:r>
              <a:rPr lang="en-US" dirty="0"/>
              <a:t> </a:t>
            </a:r>
            <a:r>
              <a:rPr lang="hu-HU" dirty="0" err="1"/>
              <a:t>transformation</a:t>
            </a:r>
            <a:r>
              <a:rPr lang="hu-HU" dirty="0"/>
              <a:t> </a:t>
            </a:r>
            <a:r>
              <a:rPr lang="hu-HU" dirty="0" err="1"/>
              <a:t>matrix</a:t>
            </a:r>
            <a:endParaRPr lang="en-US" dirty="0"/>
          </a:p>
          <a:p>
            <a:r>
              <a:rPr lang="en-US" dirty="0"/>
              <a:t>Ф</a:t>
            </a:r>
            <a:r>
              <a:rPr lang="hu-HU" dirty="0"/>
              <a:t>:</a:t>
            </a:r>
            <a:r>
              <a:rPr lang="en-US" dirty="0"/>
              <a:t> </a:t>
            </a:r>
            <a:r>
              <a:rPr lang="hu-HU" dirty="0" err="1"/>
              <a:t>activation</a:t>
            </a:r>
            <a:r>
              <a:rPr lang="hu-HU" dirty="0"/>
              <a:t> </a:t>
            </a:r>
            <a:r>
              <a:rPr lang="hu-HU" dirty="0" err="1"/>
              <a:t>function</a:t>
            </a:r>
            <a:r>
              <a:rPr lang="en-US" dirty="0"/>
              <a:t>(logistic sigmoid, tanh)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BA786510-CDDF-45ED-8263-276278AC03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2427432"/>
            <a:ext cx="5843078" cy="359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pic>
        <p:nvPicPr>
          <p:cNvPr id="2051" name="Picture 3">
            <a:extLst>
              <a:ext uri="{FF2B5EF4-FFF2-40B4-BE49-F238E27FC236}">
                <a16:creationId xmlns:a16="http://schemas.microsoft.com/office/drawing/2014/main" id="{B1A1B06D-BCF3-4238-865F-3D0D90C5CA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5717" y="2427432"/>
            <a:ext cx="2162175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49218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6D2702-D57F-4871-9A23-C498AAD6AB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Barnes-</a:t>
            </a:r>
            <a:r>
              <a:rPr lang="hu-HU" dirty="0" err="1"/>
              <a:t>Hut</a:t>
            </a:r>
            <a:r>
              <a:rPr lang="hu-HU" dirty="0"/>
              <a:t> </a:t>
            </a:r>
            <a:r>
              <a:rPr lang="hu-HU" dirty="0" err="1"/>
              <a:t>Tree</a:t>
            </a:r>
            <a:r>
              <a:rPr lang="hu-HU" dirty="0"/>
              <a:t> </a:t>
            </a:r>
            <a:r>
              <a:rPr lang="hu-HU" dirty="0" err="1"/>
              <a:t>with</a:t>
            </a:r>
            <a:r>
              <a:rPr lang="hu-HU" dirty="0"/>
              <a:t> RNN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8C0404-79FD-450D-AAB5-6B2C71F3E6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95750" y="2160589"/>
            <a:ext cx="5178252" cy="3880773"/>
          </a:xfrm>
        </p:spPr>
        <p:txBody>
          <a:bodyPr/>
          <a:lstStyle/>
          <a:p>
            <a:r>
              <a:rPr lang="hu-HU" dirty="0" err="1"/>
              <a:t>Generation</a:t>
            </a:r>
            <a:r>
              <a:rPr lang="hu-HU" dirty="0"/>
              <a:t> </a:t>
            </a:r>
            <a:r>
              <a:rPr lang="hu-HU" dirty="0" err="1"/>
              <a:t>provides</a:t>
            </a:r>
            <a:r>
              <a:rPr lang="hu-HU" dirty="0"/>
              <a:t> a </a:t>
            </a:r>
            <a:r>
              <a:rPr lang="hu-HU" dirty="0" err="1"/>
              <a:t>quadratic</a:t>
            </a:r>
            <a:r>
              <a:rPr lang="hu-HU" dirty="0"/>
              <a:t> </a:t>
            </a:r>
            <a:r>
              <a:rPr lang="hu-HU" dirty="0" err="1"/>
              <a:t>tree</a:t>
            </a:r>
            <a:endParaRPr lang="hu-HU" dirty="0"/>
          </a:p>
          <a:p>
            <a:r>
              <a:rPr lang="hu-HU" dirty="0" err="1"/>
              <a:t>Plane</a:t>
            </a:r>
            <a:r>
              <a:rPr lang="hu-HU" dirty="0"/>
              <a:t> is </a:t>
            </a:r>
            <a:r>
              <a:rPr lang="hu-HU" dirty="0" err="1"/>
              <a:t>halved</a:t>
            </a:r>
            <a:r>
              <a:rPr lang="hu-HU" dirty="0"/>
              <a:t> </a:t>
            </a:r>
            <a:r>
              <a:rPr lang="hu-HU" dirty="0" err="1"/>
              <a:t>until</a:t>
            </a:r>
            <a:r>
              <a:rPr lang="hu-HU" dirty="0"/>
              <a:t> </a:t>
            </a:r>
            <a:r>
              <a:rPr lang="hu-HU" dirty="0" err="1"/>
              <a:t>only</a:t>
            </a:r>
            <a:r>
              <a:rPr lang="hu-HU" dirty="0"/>
              <a:t> 1 </a:t>
            </a:r>
            <a:r>
              <a:rPr lang="hu-HU" dirty="0" err="1"/>
              <a:t>node</a:t>
            </a:r>
            <a:r>
              <a:rPr lang="hu-HU" dirty="0"/>
              <a:t> </a:t>
            </a:r>
            <a:r>
              <a:rPr lang="hu-HU" dirty="0" err="1"/>
              <a:t>remains</a:t>
            </a:r>
            <a:r>
              <a:rPr lang="hu-HU" dirty="0"/>
              <a:t> in a </a:t>
            </a:r>
            <a:r>
              <a:rPr lang="hu-HU" dirty="0" err="1"/>
              <a:t>region</a:t>
            </a:r>
            <a:r>
              <a:rPr lang="hu-HU" dirty="0"/>
              <a:t>.</a:t>
            </a:r>
          </a:p>
          <a:p>
            <a:r>
              <a:rPr lang="hu-HU" dirty="0" err="1"/>
              <a:t>For</a:t>
            </a:r>
            <a:r>
              <a:rPr lang="hu-HU" dirty="0"/>
              <a:t> RNN </a:t>
            </a:r>
            <a:r>
              <a:rPr lang="hu-HU" dirty="0" err="1"/>
              <a:t>system</a:t>
            </a:r>
            <a:r>
              <a:rPr lang="hu-HU" dirty="0"/>
              <a:t> is </a:t>
            </a:r>
            <a:r>
              <a:rPr lang="hu-HU" dirty="0" err="1"/>
              <a:t>provided</a:t>
            </a:r>
            <a:r>
              <a:rPr lang="hu-HU" dirty="0"/>
              <a:t> </a:t>
            </a:r>
            <a:r>
              <a:rPr lang="hu-HU" dirty="0" err="1"/>
              <a:t>as</a:t>
            </a:r>
            <a:r>
              <a:rPr lang="hu-HU" dirty="0"/>
              <a:t> a </a:t>
            </a:r>
            <a:r>
              <a:rPr lang="hu-HU" dirty="0" err="1"/>
              <a:t>time</a:t>
            </a:r>
            <a:r>
              <a:rPr lang="hu-HU" dirty="0"/>
              <a:t> </a:t>
            </a:r>
            <a:r>
              <a:rPr lang="hu-HU" dirty="0" err="1"/>
              <a:t>series</a:t>
            </a:r>
            <a:endParaRPr lang="hu-HU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02496A55-3E8A-4837-A5C6-79C73AD7EB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9790" y="1930400"/>
            <a:ext cx="2042899" cy="207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pic>
        <p:nvPicPr>
          <p:cNvPr id="3075" name="Picture 3">
            <a:extLst>
              <a:ext uri="{FF2B5EF4-FFF2-40B4-BE49-F238E27FC236}">
                <a16:creationId xmlns:a16="http://schemas.microsoft.com/office/drawing/2014/main" id="{7022FFF2-C7E5-435D-8C1A-9317E84F9A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9790" y="4010025"/>
            <a:ext cx="2426016" cy="2737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11233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6D2702-D57F-4871-9A23-C498AAD6AB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Barnes-</a:t>
            </a:r>
            <a:r>
              <a:rPr lang="hu-HU" dirty="0" err="1"/>
              <a:t>Hut</a:t>
            </a:r>
            <a:r>
              <a:rPr lang="hu-HU" dirty="0"/>
              <a:t> </a:t>
            </a:r>
            <a:r>
              <a:rPr lang="hu-HU" dirty="0" err="1"/>
              <a:t>Tree</a:t>
            </a:r>
            <a:r>
              <a:rPr lang="hu-HU" dirty="0"/>
              <a:t> </a:t>
            </a:r>
            <a:r>
              <a:rPr lang="hu-HU" dirty="0" err="1"/>
              <a:t>with</a:t>
            </a:r>
            <a:r>
              <a:rPr lang="hu-HU" dirty="0"/>
              <a:t> RNN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8C0404-79FD-450D-AAB5-6B2C71F3E6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2062" y="2732090"/>
            <a:ext cx="7943850" cy="2649536"/>
          </a:xfrm>
        </p:spPr>
        <p:txBody>
          <a:bodyPr>
            <a:normAutofit fontScale="85000" lnSpcReduction="20000"/>
          </a:bodyPr>
          <a:lstStyle/>
          <a:p>
            <a:r>
              <a:rPr lang="hu-HU" dirty="0"/>
              <a:t>t: </a:t>
            </a:r>
            <a:r>
              <a:rPr lang="hu-HU" dirty="0" err="1"/>
              <a:t>timestep</a:t>
            </a:r>
            <a:endParaRPr lang="hu-HU" dirty="0"/>
          </a:p>
          <a:p>
            <a:r>
              <a:rPr lang="hu-HU" dirty="0"/>
              <a:t>x, y: </a:t>
            </a:r>
            <a:r>
              <a:rPr lang="hu-HU" dirty="0" err="1"/>
              <a:t>coordinates</a:t>
            </a:r>
            <a:r>
              <a:rPr lang="hu-HU" dirty="0"/>
              <a:t> of </a:t>
            </a:r>
            <a:r>
              <a:rPr lang="hu-HU" dirty="0" err="1"/>
              <a:t>node</a:t>
            </a:r>
            <a:r>
              <a:rPr lang="hu-HU" dirty="0"/>
              <a:t> in </a:t>
            </a:r>
            <a:r>
              <a:rPr lang="hu-HU" dirty="0" err="1"/>
              <a:t>timestep</a:t>
            </a:r>
            <a:r>
              <a:rPr lang="hu-HU" dirty="0"/>
              <a:t> t</a:t>
            </a:r>
          </a:p>
          <a:p>
            <a:r>
              <a:rPr lang="hu-HU" dirty="0" err="1"/>
              <a:t>old_n_N</a:t>
            </a:r>
            <a:r>
              <a:rPr lang="hu-HU" dirty="0"/>
              <a:t>: </a:t>
            </a:r>
            <a:r>
              <a:rPr lang="hu-HU" dirty="0" err="1"/>
              <a:t>state</a:t>
            </a:r>
            <a:r>
              <a:rPr lang="hu-HU" dirty="0"/>
              <a:t> </a:t>
            </a:r>
            <a:r>
              <a:rPr lang="hu-HU" dirty="0" err="1"/>
              <a:t>generated</a:t>
            </a:r>
            <a:r>
              <a:rPr lang="hu-HU" dirty="0"/>
              <a:t> in </a:t>
            </a:r>
            <a:r>
              <a:rPr lang="hu-HU" dirty="0" err="1"/>
              <a:t>timestep</a:t>
            </a:r>
            <a:r>
              <a:rPr lang="hu-HU" dirty="0"/>
              <a:t> t-1 (</a:t>
            </a:r>
            <a:r>
              <a:rPr lang="hu-HU" dirty="0" err="1"/>
              <a:t>initially</a:t>
            </a:r>
            <a:r>
              <a:rPr lang="hu-HU" dirty="0"/>
              <a:t> -1)</a:t>
            </a:r>
          </a:p>
          <a:p>
            <a:r>
              <a:rPr lang="hu-HU" dirty="0" err="1"/>
              <a:t>new_n_N</a:t>
            </a:r>
            <a:r>
              <a:rPr lang="hu-HU" dirty="0"/>
              <a:t>: </a:t>
            </a:r>
            <a:r>
              <a:rPr lang="hu-HU" dirty="0" err="1"/>
              <a:t>state</a:t>
            </a:r>
            <a:r>
              <a:rPr lang="hu-HU" dirty="0"/>
              <a:t> </a:t>
            </a:r>
            <a:r>
              <a:rPr lang="hu-HU" dirty="0" err="1"/>
              <a:t>generated</a:t>
            </a:r>
            <a:r>
              <a:rPr lang="hu-HU" dirty="0"/>
              <a:t> in </a:t>
            </a:r>
            <a:r>
              <a:rPr lang="hu-HU" dirty="0" err="1"/>
              <a:t>timestep</a:t>
            </a:r>
            <a:r>
              <a:rPr lang="hu-HU" dirty="0"/>
              <a:t> t (no -1 </a:t>
            </a:r>
            <a:r>
              <a:rPr lang="hu-HU" dirty="0" err="1"/>
              <a:t>at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end)</a:t>
            </a:r>
          </a:p>
          <a:p>
            <a:r>
              <a:rPr lang="hu-HU" dirty="0"/>
              <a:t>N: </a:t>
            </a:r>
            <a:r>
              <a:rPr lang="hu-HU" dirty="0" err="1"/>
              <a:t>number</a:t>
            </a:r>
            <a:r>
              <a:rPr lang="hu-HU" dirty="0"/>
              <a:t> of </a:t>
            </a:r>
            <a:r>
              <a:rPr lang="hu-HU" dirty="0" err="1"/>
              <a:t>nodes</a:t>
            </a:r>
            <a:endParaRPr lang="hu-HU" dirty="0"/>
          </a:p>
          <a:p>
            <a:r>
              <a:rPr lang="hu-HU" dirty="0" err="1"/>
              <a:t>Model</a:t>
            </a:r>
            <a:r>
              <a:rPr lang="hu-HU" dirty="0"/>
              <a:t> </a:t>
            </a:r>
            <a:r>
              <a:rPr lang="hu-HU" dirty="0" err="1"/>
              <a:t>trained</a:t>
            </a:r>
            <a:r>
              <a:rPr lang="hu-HU" dirty="0"/>
              <a:t> </a:t>
            </a:r>
            <a:r>
              <a:rPr lang="hu-HU" dirty="0" err="1"/>
              <a:t>for</a:t>
            </a:r>
            <a:r>
              <a:rPr lang="hu-HU" dirty="0"/>
              <a:t> </a:t>
            </a:r>
            <a:r>
              <a:rPr lang="hu-HU" dirty="0" err="1"/>
              <a:t>graphs</a:t>
            </a:r>
            <a:r>
              <a:rPr lang="hu-HU" dirty="0"/>
              <a:t> </a:t>
            </a:r>
            <a:r>
              <a:rPr lang="hu-HU" dirty="0" err="1"/>
              <a:t>with</a:t>
            </a:r>
            <a:r>
              <a:rPr lang="hu-HU" dirty="0"/>
              <a:t> 1000 </a:t>
            </a:r>
            <a:r>
              <a:rPr lang="hu-HU" dirty="0" err="1"/>
              <a:t>nodes</a:t>
            </a:r>
            <a:r>
              <a:rPr lang="hu-HU" dirty="0"/>
              <a:t>: 94% </a:t>
            </a:r>
            <a:r>
              <a:rPr lang="hu-HU" dirty="0" err="1"/>
              <a:t>accuracy</a:t>
            </a:r>
            <a:r>
              <a:rPr lang="hu-HU" dirty="0"/>
              <a:t>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48180CB-FD53-483B-A26B-28F80C9EADCB}"/>
              </a:ext>
            </a:extLst>
          </p:cNvPr>
          <p:cNvSpPr txBox="1"/>
          <p:nvPr/>
        </p:nvSpPr>
        <p:spPr>
          <a:xfrm>
            <a:off x="885825" y="2095500"/>
            <a:ext cx="8696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dirty="0"/>
              <a:t>t</a:t>
            </a:r>
            <a:r>
              <a:rPr lang="en-US" dirty="0"/>
              <a:t>,</a:t>
            </a:r>
            <a:r>
              <a:rPr lang="hu-HU" dirty="0"/>
              <a:t> </a:t>
            </a:r>
            <a:r>
              <a:rPr lang="en-US" dirty="0"/>
              <a:t>x,</a:t>
            </a:r>
            <a:r>
              <a:rPr lang="hu-HU" dirty="0"/>
              <a:t> </a:t>
            </a:r>
            <a:r>
              <a:rPr lang="en-US" dirty="0"/>
              <a:t>y,</a:t>
            </a:r>
            <a:r>
              <a:rPr lang="hu-HU" dirty="0"/>
              <a:t> </a:t>
            </a:r>
            <a:r>
              <a:rPr lang="en-US" dirty="0"/>
              <a:t>old</a:t>
            </a:r>
            <a:r>
              <a:rPr lang="hu-HU" dirty="0"/>
              <a:t>_</a:t>
            </a:r>
            <a:r>
              <a:rPr lang="en-US" dirty="0"/>
              <a:t>n</a:t>
            </a:r>
            <a:r>
              <a:rPr lang="hu-HU" dirty="0"/>
              <a:t>_</a:t>
            </a:r>
            <a:r>
              <a:rPr lang="en-US" dirty="0"/>
              <a:t>1,</a:t>
            </a:r>
            <a:r>
              <a:rPr lang="hu-HU" dirty="0"/>
              <a:t> </a:t>
            </a:r>
            <a:r>
              <a:rPr lang="en-US" dirty="0"/>
              <a:t>old</a:t>
            </a:r>
            <a:r>
              <a:rPr lang="hu-HU" dirty="0"/>
              <a:t>_</a:t>
            </a:r>
            <a:r>
              <a:rPr lang="en-US" dirty="0"/>
              <a:t>n</a:t>
            </a:r>
            <a:r>
              <a:rPr lang="hu-HU" dirty="0"/>
              <a:t>_</a:t>
            </a:r>
            <a:r>
              <a:rPr lang="en-US" dirty="0"/>
              <a:t>2,</a:t>
            </a:r>
            <a:r>
              <a:rPr lang="hu-HU" dirty="0"/>
              <a:t> </a:t>
            </a:r>
            <a:r>
              <a:rPr lang="en-US" dirty="0"/>
              <a:t>old</a:t>
            </a:r>
            <a:r>
              <a:rPr lang="hu-HU" dirty="0"/>
              <a:t>_</a:t>
            </a:r>
            <a:r>
              <a:rPr lang="en-US" dirty="0"/>
              <a:t>n</a:t>
            </a:r>
            <a:r>
              <a:rPr lang="hu-HU" dirty="0"/>
              <a:t>_</a:t>
            </a:r>
            <a:r>
              <a:rPr lang="en-US" dirty="0"/>
              <a:t>3</a:t>
            </a:r>
            <a:r>
              <a:rPr lang="hu-HU" dirty="0"/>
              <a:t>, …, </a:t>
            </a:r>
            <a:r>
              <a:rPr lang="hu-HU" dirty="0" err="1"/>
              <a:t>old_n_N</a:t>
            </a:r>
            <a:r>
              <a:rPr lang="hu-HU" dirty="0"/>
              <a:t>, new_n_1, new_n_2, …, </a:t>
            </a:r>
            <a:r>
              <a:rPr lang="hu-HU" dirty="0" err="1"/>
              <a:t>new_n_N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5552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Community Detection</a:t>
            </a:r>
          </a:p>
          <a:p>
            <a:r>
              <a:rPr lang="hu-HU" dirty="0"/>
              <a:t>Communities with Deep Q-learning</a:t>
            </a:r>
          </a:p>
          <a:p>
            <a:r>
              <a:rPr lang="hu-HU" dirty="0" err="1"/>
              <a:t>ForceAtlas</a:t>
            </a:r>
            <a:endParaRPr lang="hu-HU" dirty="0"/>
          </a:p>
          <a:p>
            <a:r>
              <a:rPr lang="hu-HU" dirty="0"/>
              <a:t>Barnes-Hut Tree with RNN</a:t>
            </a:r>
          </a:p>
        </p:txBody>
      </p:sp>
    </p:spTree>
    <p:extLst>
      <p:ext uri="{BB962C8B-B14F-4D97-AF65-F5344CB8AC3E}">
        <p14:creationId xmlns:p14="http://schemas.microsoft.com/office/powerpoint/2010/main" val="37936330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E575A1A-FA93-49B2-A0A1-F64234EAE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</p:spPr>
        <p:txBody>
          <a:bodyPr/>
          <a:lstStyle/>
          <a:p>
            <a:r>
              <a:rPr lang="hu-HU" dirty="0"/>
              <a:t>Barnes-</a:t>
            </a:r>
            <a:r>
              <a:rPr lang="hu-HU" dirty="0" err="1"/>
              <a:t>Hut</a:t>
            </a:r>
            <a:r>
              <a:rPr lang="hu-HU" dirty="0"/>
              <a:t> </a:t>
            </a:r>
            <a:r>
              <a:rPr lang="hu-HU" dirty="0" err="1"/>
              <a:t>Tree</a:t>
            </a:r>
            <a:r>
              <a:rPr lang="hu-HU" dirty="0"/>
              <a:t> </a:t>
            </a:r>
            <a:r>
              <a:rPr lang="hu-HU" dirty="0" err="1"/>
              <a:t>with</a:t>
            </a:r>
            <a:r>
              <a:rPr lang="hu-HU" dirty="0"/>
              <a:t> RNN</a:t>
            </a: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F470920-7951-411F-8971-EB56321378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3314888"/>
            <a:ext cx="9905999" cy="938330"/>
          </a:xfrm>
        </p:spPr>
        <p:txBody>
          <a:bodyPr/>
          <a:lstStyle/>
          <a:p>
            <a:pPr marL="0" indent="0" algn="ctr">
              <a:buNone/>
            </a:pPr>
            <a:r>
              <a:rPr lang="hu-HU" dirty="0" err="1"/>
              <a:t>How</a:t>
            </a:r>
            <a:r>
              <a:rPr lang="hu-HU" dirty="0"/>
              <a:t> </a:t>
            </a:r>
            <a:r>
              <a:rPr lang="hu-HU" dirty="0" err="1"/>
              <a:t>to</a:t>
            </a:r>
            <a:r>
              <a:rPr lang="hu-HU" dirty="0"/>
              <a:t> </a:t>
            </a:r>
            <a:r>
              <a:rPr lang="hu-HU" dirty="0" err="1"/>
              <a:t>use</a:t>
            </a:r>
            <a:r>
              <a:rPr lang="hu-HU" dirty="0"/>
              <a:t> </a:t>
            </a:r>
            <a:r>
              <a:rPr lang="hu-HU" dirty="0" err="1"/>
              <a:t>this</a:t>
            </a:r>
            <a:r>
              <a:rPr lang="hu-HU" dirty="0"/>
              <a:t> </a:t>
            </a:r>
            <a:r>
              <a:rPr lang="hu-HU" dirty="0" err="1"/>
              <a:t>approach</a:t>
            </a:r>
            <a:r>
              <a:rPr lang="hu-HU" dirty="0"/>
              <a:t> </a:t>
            </a:r>
            <a:r>
              <a:rPr lang="hu-HU" dirty="0" err="1"/>
              <a:t>to</a:t>
            </a:r>
            <a:r>
              <a:rPr lang="hu-HU" dirty="0"/>
              <a:t> </a:t>
            </a:r>
            <a:r>
              <a:rPr lang="hu-HU" dirty="0" err="1"/>
              <a:t>increase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visual</a:t>
            </a:r>
            <a:r>
              <a:rPr lang="hu-HU" dirty="0"/>
              <a:t> </a:t>
            </a:r>
            <a:r>
              <a:rPr lang="hu-HU" dirty="0" err="1"/>
              <a:t>experience</a:t>
            </a:r>
            <a:r>
              <a:rPr lang="hu-HU" dirty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77678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63091" y="1796483"/>
            <a:ext cx="4397578" cy="3541712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1E575A1A-FA93-49B2-A0A1-F64234EAE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</p:spPr>
        <p:txBody>
          <a:bodyPr/>
          <a:lstStyle/>
          <a:p>
            <a:r>
              <a:rPr lang="hu-HU" dirty="0"/>
              <a:t>Barnes-</a:t>
            </a:r>
            <a:r>
              <a:rPr lang="hu-HU" dirty="0" err="1"/>
              <a:t>Hut</a:t>
            </a:r>
            <a:r>
              <a:rPr lang="hu-HU" dirty="0"/>
              <a:t> </a:t>
            </a:r>
            <a:r>
              <a:rPr lang="hu-HU" dirty="0" err="1"/>
              <a:t>Tree</a:t>
            </a:r>
            <a:r>
              <a:rPr lang="hu-HU" dirty="0"/>
              <a:t> </a:t>
            </a:r>
            <a:r>
              <a:rPr lang="hu-HU" dirty="0" err="1"/>
              <a:t>with</a:t>
            </a:r>
            <a:r>
              <a:rPr lang="hu-HU" dirty="0"/>
              <a:t> RNN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3450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63091" y="1796483"/>
            <a:ext cx="4397578" cy="354171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D744D5C-F91F-4BED-AFC8-805CDE8BF0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6936" y="1796483"/>
            <a:ext cx="4398578" cy="3541712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FE496253-1352-4F2B-8311-3F6E9315A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</p:spPr>
        <p:txBody>
          <a:bodyPr/>
          <a:lstStyle/>
          <a:p>
            <a:r>
              <a:rPr lang="hu-HU" dirty="0"/>
              <a:t>Barnes-</a:t>
            </a:r>
            <a:r>
              <a:rPr lang="hu-HU" dirty="0" err="1"/>
              <a:t>Hut</a:t>
            </a:r>
            <a:r>
              <a:rPr lang="hu-HU" dirty="0"/>
              <a:t> </a:t>
            </a:r>
            <a:r>
              <a:rPr lang="hu-HU" dirty="0" err="1"/>
              <a:t>Tree</a:t>
            </a:r>
            <a:r>
              <a:rPr lang="hu-HU" dirty="0"/>
              <a:t> </a:t>
            </a:r>
            <a:r>
              <a:rPr lang="hu-HU" dirty="0" err="1"/>
              <a:t>with</a:t>
            </a:r>
            <a:r>
              <a:rPr lang="hu-HU" dirty="0"/>
              <a:t> RNN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768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D744D5C-F91F-4BED-AFC8-805CDE8BF0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3091" y="1796483"/>
            <a:ext cx="4398578" cy="3541712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FCD31A5F-12BE-44AE-A666-E9E05BDDD7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</p:spPr>
        <p:txBody>
          <a:bodyPr/>
          <a:lstStyle/>
          <a:p>
            <a:r>
              <a:rPr lang="hu-HU" dirty="0"/>
              <a:t>Barnes-</a:t>
            </a:r>
            <a:r>
              <a:rPr lang="hu-HU" dirty="0" err="1"/>
              <a:t>Hut</a:t>
            </a:r>
            <a:r>
              <a:rPr lang="hu-HU" dirty="0"/>
              <a:t> </a:t>
            </a:r>
            <a:r>
              <a:rPr lang="hu-HU" dirty="0" err="1"/>
              <a:t>Tree</a:t>
            </a:r>
            <a:r>
              <a:rPr lang="hu-HU" dirty="0"/>
              <a:t> </a:t>
            </a:r>
            <a:r>
              <a:rPr lang="hu-HU" dirty="0" err="1"/>
              <a:t>with</a:t>
            </a:r>
            <a:r>
              <a:rPr lang="hu-HU" dirty="0"/>
              <a:t> RNN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994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D744D5C-F91F-4BED-AFC8-805CDE8BF0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3091" y="1796483"/>
            <a:ext cx="4398578" cy="35417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49A43F2-BEFF-4F6D-B82C-F2C959FD8B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7876" y="1796483"/>
            <a:ext cx="4398578" cy="3541712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19CB969C-9080-4569-B323-3D60C90881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</p:spPr>
        <p:txBody>
          <a:bodyPr/>
          <a:lstStyle/>
          <a:p>
            <a:r>
              <a:rPr lang="hu-HU" dirty="0"/>
              <a:t>Barnes-</a:t>
            </a:r>
            <a:r>
              <a:rPr lang="hu-HU" dirty="0" err="1"/>
              <a:t>Hut</a:t>
            </a:r>
            <a:r>
              <a:rPr lang="hu-HU" dirty="0"/>
              <a:t> </a:t>
            </a:r>
            <a:r>
              <a:rPr lang="hu-HU" dirty="0" err="1"/>
              <a:t>Tree</a:t>
            </a:r>
            <a:r>
              <a:rPr lang="hu-HU" dirty="0"/>
              <a:t> </a:t>
            </a:r>
            <a:r>
              <a:rPr lang="hu-HU" dirty="0" err="1"/>
              <a:t>with</a:t>
            </a:r>
            <a:r>
              <a:rPr lang="hu-HU" dirty="0"/>
              <a:t> RNN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38358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49A43F2-BEFF-4F6D-B82C-F2C959FD8B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2794" y="2097088"/>
            <a:ext cx="4398578" cy="3541712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19CB969C-9080-4569-B323-3D60C90881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</p:spPr>
        <p:txBody>
          <a:bodyPr/>
          <a:lstStyle/>
          <a:p>
            <a:r>
              <a:rPr lang="hu-HU" dirty="0"/>
              <a:t>Barnes-</a:t>
            </a:r>
            <a:r>
              <a:rPr lang="hu-HU" dirty="0" err="1"/>
              <a:t>Hut</a:t>
            </a:r>
            <a:r>
              <a:rPr lang="hu-HU" dirty="0"/>
              <a:t> </a:t>
            </a:r>
            <a:r>
              <a:rPr lang="hu-HU" dirty="0" err="1"/>
              <a:t>Tree</a:t>
            </a:r>
            <a:r>
              <a:rPr lang="hu-HU" dirty="0"/>
              <a:t> </a:t>
            </a:r>
            <a:r>
              <a:rPr lang="hu-HU" dirty="0" err="1"/>
              <a:t>with</a:t>
            </a:r>
            <a:r>
              <a:rPr lang="hu-HU" dirty="0"/>
              <a:t> RNN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A5F4EE-A351-44E3-8962-B70A165A7A2E}"/>
              </a:ext>
            </a:extLst>
          </p:cNvPr>
          <p:cNvSpPr txBox="1"/>
          <p:nvPr/>
        </p:nvSpPr>
        <p:spPr>
          <a:xfrm>
            <a:off x="1413425" y="3221612"/>
            <a:ext cx="29193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 err="1"/>
              <a:t>We</a:t>
            </a:r>
            <a:r>
              <a:rPr lang="hu-HU" dirty="0"/>
              <a:t> </a:t>
            </a:r>
            <a:r>
              <a:rPr lang="hu-HU" dirty="0" err="1"/>
              <a:t>would</a:t>
            </a:r>
            <a:r>
              <a:rPr lang="hu-HU" dirty="0"/>
              <a:t> like </a:t>
            </a:r>
            <a:r>
              <a:rPr lang="hu-HU" dirty="0" err="1"/>
              <a:t>to</a:t>
            </a:r>
            <a:r>
              <a:rPr lang="hu-HU" dirty="0"/>
              <a:t> </a:t>
            </a:r>
            <a:r>
              <a:rPr lang="hu-HU" dirty="0" err="1"/>
              <a:t>analyse</a:t>
            </a:r>
            <a:r>
              <a:rPr lang="hu-HU" dirty="0"/>
              <a:t> </a:t>
            </a:r>
            <a:r>
              <a:rPr lang="hu-HU" dirty="0" err="1"/>
              <a:t>Medipix</a:t>
            </a:r>
            <a:r>
              <a:rPr lang="hu-HU" dirty="0"/>
              <a:t> (</a:t>
            </a:r>
            <a:r>
              <a:rPr lang="hu-HU" dirty="0" err="1"/>
              <a:t>red</a:t>
            </a:r>
            <a:r>
              <a:rPr lang="hu-HU" dirty="0"/>
              <a:t> </a:t>
            </a:r>
            <a:r>
              <a:rPr lang="hu-HU" dirty="0" err="1"/>
              <a:t>node</a:t>
            </a:r>
            <a:r>
              <a:rPr lang="hu-HU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 err="1"/>
              <a:t>This</a:t>
            </a:r>
            <a:r>
              <a:rPr lang="hu-HU" dirty="0"/>
              <a:t> </a:t>
            </a:r>
            <a:r>
              <a:rPr lang="hu-HU" dirty="0" err="1"/>
              <a:t>time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top </a:t>
            </a:r>
            <a:r>
              <a:rPr lang="hu-HU" dirty="0" err="1"/>
              <a:t>right</a:t>
            </a:r>
            <a:r>
              <a:rPr lang="hu-HU" dirty="0"/>
              <a:t> </a:t>
            </a:r>
            <a:r>
              <a:rPr lang="hu-HU" dirty="0" err="1"/>
              <a:t>corner</a:t>
            </a:r>
            <a:r>
              <a:rPr lang="hu-HU" dirty="0"/>
              <a:t> is </a:t>
            </a:r>
            <a:r>
              <a:rPr lang="hu-HU" dirty="0" err="1"/>
              <a:t>the</a:t>
            </a:r>
            <a:r>
              <a:rPr lang="hu-HU" dirty="0"/>
              <a:t> hot </a:t>
            </a:r>
            <a:r>
              <a:rPr lang="hu-HU" dirty="0" err="1"/>
              <a:t>zone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7023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9CB969C-9080-4569-B323-3D60C90881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</p:spPr>
        <p:txBody>
          <a:bodyPr/>
          <a:lstStyle/>
          <a:p>
            <a:r>
              <a:rPr lang="hu-HU" dirty="0"/>
              <a:t>Barnes-</a:t>
            </a:r>
            <a:r>
              <a:rPr lang="hu-HU" dirty="0" err="1"/>
              <a:t>Hut</a:t>
            </a:r>
            <a:r>
              <a:rPr lang="hu-HU" dirty="0"/>
              <a:t> </a:t>
            </a:r>
            <a:r>
              <a:rPr lang="hu-HU" dirty="0" err="1"/>
              <a:t>Tree</a:t>
            </a:r>
            <a:r>
              <a:rPr lang="hu-HU" dirty="0"/>
              <a:t> </a:t>
            </a:r>
            <a:r>
              <a:rPr lang="hu-HU" dirty="0" err="1"/>
              <a:t>with</a:t>
            </a:r>
            <a:r>
              <a:rPr lang="hu-HU" dirty="0"/>
              <a:t> RNN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A5F4EE-A351-44E3-8962-B70A165A7A2E}"/>
              </a:ext>
            </a:extLst>
          </p:cNvPr>
          <p:cNvSpPr txBox="1"/>
          <p:nvPr/>
        </p:nvSpPr>
        <p:spPr>
          <a:xfrm>
            <a:off x="1413425" y="3221612"/>
            <a:ext cx="29193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err="1"/>
              <a:t>We</a:t>
            </a:r>
            <a:r>
              <a:rPr lang="hu-HU" dirty="0"/>
              <a:t> </a:t>
            </a:r>
            <a:r>
              <a:rPr lang="hu-HU" dirty="0" err="1"/>
              <a:t>move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red</a:t>
            </a:r>
            <a:r>
              <a:rPr lang="hu-HU" dirty="0"/>
              <a:t> </a:t>
            </a:r>
            <a:r>
              <a:rPr lang="hu-HU" dirty="0" err="1"/>
              <a:t>node</a:t>
            </a:r>
            <a:r>
              <a:rPr lang="hu-HU" dirty="0"/>
              <a:t>, </a:t>
            </a:r>
            <a:r>
              <a:rPr lang="hu-HU" dirty="0" err="1"/>
              <a:t>recompute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tree</a:t>
            </a:r>
            <a:r>
              <a:rPr lang="hu-HU" dirty="0"/>
              <a:t> and </a:t>
            </a:r>
            <a:r>
              <a:rPr lang="hu-HU" dirty="0" err="1"/>
              <a:t>store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state</a:t>
            </a:r>
            <a:r>
              <a:rPr lang="hu-HU" dirty="0"/>
              <a:t> </a:t>
            </a:r>
            <a:r>
              <a:rPr lang="hu-HU" dirty="0" err="1"/>
              <a:t>for</a:t>
            </a:r>
            <a:r>
              <a:rPr lang="hu-HU" dirty="0"/>
              <a:t> </a:t>
            </a:r>
            <a:r>
              <a:rPr lang="hu-HU" dirty="0" err="1"/>
              <a:t>future</a:t>
            </a:r>
            <a:r>
              <a:rPr lang="hu-HU" dirty="0"/>
              <a:t> </a:t>
            </a:r>
            <a:r>
              <a:rPr lang="hu-HU" dirty="0" err="1"/>
              <a:t>training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E8BD9D0-89C4-4319-9003-B21A3F350B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2794" y="2097086"/>
            <a:ext cx="4398578" cy="3541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0870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9CB969C-9080-4569-B323-3D60C90881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</p:spPr>
        <p:txBody>
          <a:bodyPr/>
          <a:lstStyle/>
          <a:p>
            <a:r>
              <a:rPr lang="hu-HU" dirty="0"/>
              <a:t>Barnes-</a:t>
            </a:r>
            <a:r>
              <a:rPr lang="hu-HU" dirty="0" err="1"/>
              <a:t>Hut</a:t>
            </a:r>
            <a:r>
              <a:rPr lang="hu-HU" dirty="0"/>
              <a:t> </a:t>
            </a:r>
            <a:r>
              <a:rPr lang="hu-HU" dirty="0" err="1"/>
              <a:t>Tree</a:t>
            </a:r>
            <a:r>
              <a:rPr lang="hu-HU" dirty="0"/>
              <a:t> </a:t>
            </a:r>
            <a:r>
              <a:rPr lang="hu-HU" dirty="0" err="1"/>
              <a:t>with</a:t>
            </a:r>
            <a:r>
              <a:rPr lang="hu-HU" dirty="0"/>
              <a:t> RNN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A5F4EE-A351-44E3-8962-B70A165A7A2E}"/>
              </a:ext>
            </a:extLst>
          </p:cNvPr>
          <p:cNvSpPr txBox="1"/>
          <p:nvPr/>
        </p:nvSpPr>
        <p:spPr>
          <a:xfrm>
            <a:off x="1413425" y="3221612"/>
            <a:ext cx="2919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Red </a:t>
            </a:r>
            <a:r>
              <a:rPr lang="hu-HU" dirty="0" err="1"/>
              <a:t>node</a:t>
            </a:r>
            <a:r>
              <a:rPr lang="hu-HU" dirty="0"/>
              <a:t> </a:t>
            </a:r>
            <a:r>
              <a:rPr lang="hu-HU" dirty="0" err="1"/>
              <a:t>advancing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FAAB4D8-C5BF-47B4-82BA-D62A835176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2794" y="2097088"/>
            <a:ext cx="4398578" cy="3541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98285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9CB969C-9080-4569-B323-3D60C90881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</p:spPr>
        <p:txBody>
          <a:bodyPr/>
          <a:lstStyle/>
          <a:p>
            <a:r>
              <a:rPr lang="hu-HU" dirty="0"/>
              <a:t>Barnes-</a:t>
            </a:r>
            <a:r>
              <a:rPr lang="hu-HU" dirty="0" err="1"/>
              <a:t>Hut</a:t>
            </a:r>
            <a:r>
              <a:rPr lang="hu-HU" dirty="0"/>
              <a:t> </a:t>
            </a:r>
            <a:r>
              <a:rPr lang="hu-HU" dirty="0" err="1"/>
              <a:t>Tree</a:t>
            </a:r>
            <a:r>
              <a:rPr lang="hu-HU" dirty="0"/>
              <a:t> </a:t>
            </a:r>
            <a:r>
              <a:rPr lang="hu-HU" dirty="0" err="1"/>
              <a:t>with</a:t>
            </a:r>
            <a:r>
              <a:rPr lang="hu-HU" dirty="0"/>
              <a:t> RNN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A5F4EE-A351-44E3-8962-B70A165A7A2E}"/>
              </a:ext>
            </a:extLst>
          </p:cNvPr>
          <p:cNvSpPr txBox="1"/>
          <p:nvPr/>
        </p:nvSpPr>
        <p:spPr>
          <a:xfrm>
            <a:off x="1413425" y="3221612"/>
            <a:ext cx="29193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Red </a:t>
            </a:r>
            <a:r>
              <a:rPr lang="hu-HU" dirty="0" err="1"/>
              <a:t>node</a:t>
            </a:r>
            <a:r>
              <a:rPr lang="hu-HU" dirty="0"/>
              <a:t> </a:t>
            </a:r>
            <a:r>
              <a:rPr lang="hu-HU" dirty="0" err="1"/>
              <a:t>advancing</a:t>
            </a:r>
            <a:r>
              <a:rPr lang="hu-HU" dirty="0"/>
              <a:t> </a:t>
            </a:r>
            <a:r>
              <a:rPr lang="hu-HU" dirty="0" err="1"/>
              <a:t>to</a:t>
            </a:r>
            <a:r>
              <a:rPr lang="hu-HU" dirty="0"/>
              <a:t> </a:t>
            </a:r>
            <a:r>
              <a:rPr lang="hu-HU" dirty="0" err="1"/>
              <a:t>final</a:t>
            </a:r>
            <a:r>
              <a:rPr lang="hu-HU" dirty="0"/>
              <a:t> </a:t>
            </a:r>
            <a:r>
              <a:rPr lang="hu-HU" dirty="0" err="1"/>
              <a:t>position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BFDAE60-5143-4382-B5F3-237D4686AF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2794" y="2097088"/>
            <a:ext cx="4398578" cy="3541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4578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6D2702-D57F-4871-9A23-C498AAD6AB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Barnes-</a:t>
            </a:r>
            <a:r>
              <a:rPr lang="hu-HU" dirty="0" err="1"/>
              <a:t>Hut</a:t>
            </a:r>
            <a:r>
              <a:rPr lang="hu-HU" dirty="0"/>
              <a:t> </a:t>
            </a:r>
            <a:r>
              <a:rPr lang="hu-HU" dirty="0" err="1"/>
              <a:t>Tree</a:t>
            </a:r>
            <a:r>
              <a:rPr lang="hu-HU" dirty="0"/>
              <a:t> </a:t>
            </a:r>
            <a:r>
              <a:rPr lang="hu-HU" dirty="0" err="1"/>
              <a:t>with</a:t>
            </a:r>
            <a:r>
              <a:rPr lang="hu-HU" dirty="0"/>
              <a:t> RNN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8C0404-79FD-450D-AAB5-6B2C71F3E6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2062" y="2732090"/>
            <a:ext cx="7943850" cy="2649536"/>
          </a:xfrm>
        </p:spPr>
        <p:txBody>
          <a:bodyPr>
            <a:normAutofit/>
          </a:bodyPr>
          <a:lstStyle/>
          <a:p>
            <a:r>
              <a:rPr lang="hu-HU" dirty="0" err="1"/>
              <a:t>States</a:t>
            </a:r>
            <a:r>
              <a:rPr lang="hu-HU" dirty="0"/>
              <a:t> </a:t>
            </a:r>
            <a:r>
              <a:rPr lang="hu-HU" dirty="0" err="1"/>
              <a:t>stored</a:t>
            </a:r>
            <a:r>
              <a:rPr lang="hu-HU" dirty="0"/>
              <a:t> </a:t>
            </a:r>
            <a:r>
              <a:rPr lang="hu-HU" dirty="0" err="1"/>
              <a:t>for</a:t>
            </a:r>
            <a:r>
              <a:rPr lang="hu-HU" dirty="0"/>
              <a:t> </a:t>
            </a:r>
            <a:r>
              <a:rPr lang="hu-HU" dirty="0" err="1"/>
              <a:t>one</a:t>
            </a:r>
            <a:r>
              <a:rPr lang="hu-HU" dirty="0"/>
              <a:t> </a:t>
            </a:r>
            <a:r>
              <a:rPr lang="hu-HU" dirty="0" err="1"/>
              <a:t>node</a:t>
            </a:r>
            <a:r>
              <a:rPr lang="hu-HU" dirty="0"/>
              <a:t> (</a:t>
            </a:r>
            <a:r>
              <a:rPr lang="hu-HU" dirty="0" err="1"/>
              <a:t>Medipix</a:t>
            </a:r>
            <a:r>
              <a:rPr lang="hu-HU" dirty="0"/>
              <a:t>)</a:t>
            </a:r>
          </a:p>
          <a:p>
            <a:r>
              <a:rPr lang="hu-HU" dirty="0" err="1"/>
              <a:t>Train</a:t>
            </a:r>
            <a:r>
              <a:rPr lang="hu-HU" dirty="0"/>
              <a:t> a </a:t>
            </a:r>
            <a:r>
              <a:rPr lang="hu-HU" dirty="0" err="1"/>
              <a:t>model</a:t>
            </a:r>
            <a:r>
              <a:rPr lang="hu-HU" dirty="0"/>
              <a:t> </a:t>
            </a:r>
            <a:r>
              <a:rPr lang="hu-HU" dirty="0" err="1"/>
              <a:t>for</a:t>
            </a:r>
            <a:r>
              <a:rPr lang="hu-HU" dirty="0"/>
              <a:t> </a:t>
            </a:r>
            <a:r>
              <a:rPr lang="hu-HU" dirty="0" err="1"/>
              <a:t>Medipix</a:t>
            </a:r>
            <a:endParaRPr lang="hu-HU" dirty="0"/>
          </a:p>
          <a:p>
            <a:r>
              <a:rPr lang="hu-HU" dirty="0"/>
              <a:t>The </a:t>
            </a:r>
            <a:r>
              <a:rPr lang="hu-HU" dirty="0" err="1"/>
              <a:t>model</a:t>
            </a:r>
            <a:r>
              <a:rPr lang="hu-HU" dirty="0"/>
              <a:t> </a:t>
            </a:r>
            <a:r>
              <a:rPr lang="hu-HU" dirty="0" err="1"/>
              <a:t>will</a:t>
            </a:r>
            <a:r>
              <a:rPr lang="hu-HU" dirty="0"/>
              <a:t> </a:t>
            </a:r>
            <a:r>
              <a:rPr lang="hu-HU" dirty="0" err="1"/>
              <a:t>move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node</a:t>
            </a:r>
            <a:r>
              <a:rPr lang="hu-HU" dirty="0"/>
              <a:t> </a:t>
            </a:r>
            <a:r>
              <a:rPr lang="hu-HU" dirty="0" err="1"/>
              <a:t>through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regions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411503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Community</a:t>
            </a:r>
            <a:r>
              <a:rPr lang="hu-HU" dirty="0"/>
              <a:t> </a:t>
            </a:r>
            <a:r>
              <a:rPr lang="hu-HU" dirty="0" err="1"/>
              <a:t>detection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83269076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9CB969C-9080-4569-B323-3D60C90881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</p:spPr>
        <p:txBody>
          <a:bodyPr/>
          <a:lstStyle/>
          <a:p>
            <a:r>
              <a:rPr lang="hu-HU" dirty="0"/>
              <a:t>Barnes-</a:t>
            </a:r>
            <a:r>
              <a:rPr lang="hu-HU" dirty="0" err="1"/>
              <a:t>Hut</a:t>
            </a:r>
            <a:r>
              <a:rPr lang="hu-HU" dirty="0"/>
              <a:t> </a:t>
            </a:r>
            <a:r>
              <a:rPr lang="hu-HU" dirty="0" err="1"/>
              <a:t>Tree</a:t>
            </a:r>
            <a:r>
              <a:rPr lang="hu-HU" dirty="0"/>
              <a:t> </a:t>
            </a:r>
            <a:r>
              <a:rPr lang="hu-HU" dirty="0" err="1"/>
              <a:t>with</a:t>
            </a:r>
            <a:r>
              <a:rPr lang="hu-HU" dirty="0"/>
              <a:t> RNN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A5F4EE-A351-44E3-8962-B70A165A7A2E}"/>
              </a:ext>
            </a:extLst>
          </p:cNvPr>
          <p:cNvSpPr txBox="1"/>
          <p:nvPr/>
        </p:nvSpPr>
        <p:spPr>
          <a:xfrm>
            <a:off x="1413425" y="3221612"/>
            <a:ext cx="29193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err="1"/>
              <a:t>Graph</a:t>
            </a:r>
            <a:r>
              <a:rPr lang="hu-HU" dirty="0"/>
              <a:t> </a:t>
            </a:r>
            <a:r>
              <a:rPr lang="hu-HU" dirty="0" err="1"/>
              <a:t>preprocessed</a:t>
            </a:r>
            <a:r>
              <a:rPr lang="hu-HU" dirty="0"/>
              <a:t> </a:t>
            </a:r>
            <a:r>
              <a:rPr lang="hu-HU" dirty="0" err="1"/>
              <a:t>based</a:t>
            </a:r>
            <a:r>
              <a:rPr lang="hu-HU" dirty="0"/>
              <a:t> </a:t>
            </a:r>
            <a:r>
              <a:rPr lang="hu-HU" dirty="0" err="1"/>
              <a:t>on</a:t>
            </a:r>
            <a:r>
              <a:rPr lang="hu-HU" dirty="0"/>
              <a:t> </a:t>
            </a:r>
            <a:r>
              <a:rPr lang="hu-HU" dirty="0" err="1"/>
              <a:t>Medipix</a:t>
            </a:r>
            <a:r>
              <a:rPr lang="hu-HU" dirty="0"/>
              <a:t> (</a:t>
            </a:r>
            <a:r>
              <a:rPr lang="hu-HU" dirty="0" err="1"/>
              <a:t>red</a:t>
            </a:r>
            <a:r>
              <a:rPr lang="hu-HU" dirty="0"/>
              <a:t>) and </a:t>
            </a:r>
            <a:r>
              <a:rPr lang="hu-HU" dirty="0" err="1"/>
              <a:t>mpgd</a:t>
            </a:r>
            <a:r>
              <a:rPr lang="hu-HU" dirty="0"/>
              <a:t> (</a:t>
            </a:r>
            <a:r>
              <a:rPr lang="hu-HU" dirty="0" err="1"/>
              <a:t>yellow</a:t>
            </a:r>
            <a:r>
              <a:rPr lang="hu-HU" dirty="0"/>
              <a:t>)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1EBA337-80D2-409E-9E05-AA6A9E27E8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2794" y="2097088"/>
            <a:ext cx="4398578" cy="3541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59646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63091" y="1796483"/>
            <a:ext cx="4397578" cy="3541712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FE496253-1352-4F2B-8311-3F6E9315A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</p:spPr>
        <p:txBody>
          <a:bodyPr/>
          <a:lstStyle/>
          <a:p>
            <a:r>
              <a:rPr lang="hu-HU" dirty="0"/>
              <a:t>Barnes-</a:t>
            </a:r>
            <a:r>
              <a:rPr lang="hu-HU" dirty="0" err="1"/>
              <a:t>Hut</a:t>
            </a:r>
            <a:r>
              <a:rPr lang="hu-HU" dirty="0"/>
              <a:t> </a:t>
            </a:r>
            <a:r>
              <a:rPr lang="hu-HU" dirty="0" err="1"/>
              <a:t>Tree</a:t>
            </a:r>
            <a:r>
              <a:rPr lang="hu-HU" dirty="0"/>
              <a:t> </a:t>
            </a:r>
            <a:r>
              <a:rPr lang="hu-HU" dirty="0" err="1"/>
              <a:t>with</a:t>
            </a:r>
            <a:r>
              <a:rPr lang="hu-HU" dirty="0"/>
              <a:t> RNN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3141EF-A4D9-427E-8FC0-F1460CEBBA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6936" y="1794599"/>
            <a:ext cx="4398578" cy="3541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23111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hu-HU" dirty="0" err="1"/>
              <a:t>Thank</a:t>
            </a:r>
            <a:r>
              <a:rPr lang="hu-HU" dirty="0"/>
              <a:t> </a:t>
            </a:r>
            <a:r>
              <a:rPr lang="hu-HU" dirty="0" err="1"/>
              <a:t>you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4807111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Community</a:t>
            </a:r>
            <a:r>
              <a:rPr lang="hu-HU" dirty="0"/>
              <a:t> </a:t>
            </a:r>
            <a:r>
              <a:rPr lang="hu-HU" dirty="0" err="1"/>
              <a:t>detection</a:t>
            </a:r>
            <a:endParaRPr lang="hu-H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err="1"/>
              <a:t>Used</a:t>
            </a:r>
            <a:r>
              <a:rPr lang="hu-HU" dirty="0"/>
              <a:t> </a:t>
            </a:r>
            <a:r>
              <a:rPr lang="hu-HU" dirty="0" err="1"/>
              <a:t>to</a:t>
            </a:r>
            <a:r>
              <a:rPr lang="hu-HU" dirty="0"/>
              <a:t> </a:t>
            </a:r>
            <a:r>
              <a:rPr lang="hu-HU" dirty="0" err="1"/>
              <a:t>reveal</a:t>
            </a:r>
            <a:r>
              <a:rPr lang="hu-HU" dirty="0"/>
              <a:t> </a:t>
            </a:r>
            <a:r>
              <a:rPr lang="hu-HU" dirty="0" err="1"/>
              <a:t>groups</a:t>
            </a:r>
            <a:r>
              <a:rPr lang="hu-HU" dirty="0"/>
              <a:t> in </a:t>
            </a:r>
            <a:r>
              <a:rPr lang="hu-HU" dirty="0" err="1"/>
              <a:t>real</a:t>
            </a:r>
            <a:r>
              <a:rPr lang="hu-HU" dirty="0"/>
              <a:t> </a:t>
            </a:r>
            <a:r>
              <a:rPr lang="hu-HU" dirty="0" err="1"/>
              <a:t>world</a:t>
            </a:r>
            <a:r>
              <a:rPr lang="hu-HU" dirty="0"/>
              <a:t> </a:t>
            </a:r>
            <a:r>
              <a:rPr lang="hu-HU" dirty="0" err="1"/>
              <a:t>data</a:t>
            </a:r>
            <a:endParaRPr lang="hu-HU" dirty="0"/>
          </a:p>
          <a:p>
            <a:r>
              <a:rPr lang="hu-HU" dirty="0" err="1"/>
              <a:t>Louvain</a:t>
            </a:r>
            <a:r>
              <a:rPr lang="hu-HU" dirty="0"/>
              <a:t> </a:t>
            </a:r>
            <a:r>
              <a:rPr lang="hu-HU" dirty="0" err="1"/>
              <a:t>method</a:t>
            </a:r>
            <a:endParaRPr lang="hu-HU" dirty="0"/>
          </a:p>
          <a:p>
            <a:r>
              <a:rPr lang="hu-HU" dirty="0"/>
              <a:t>Parallel </a:t>
            </a:r>
            <a:r>
              <a:rPr lang="hu-HU" dirty="0" err="1"/>
              <a:t>heuristics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877278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Louvain</a:t>
            </a:r>
            <a:r>
              <a:rPr lang="hu-HU" dirty="0"/>
              <a:t> </a:t>
            </a:r>
            <a:r>
              <a:rPr lang="hu-HU" dirty="0" err="1"/>
              <a:t>Method</a:t>
            </a:r>
            <a:endParaRPr lang="hu-H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Multi-</a:t>
            </a:r>
            <a:r>
              <a:rPr lang="hu-HU" dirty="0" err="1"/>
              <a:t>phase</a:t>
            </a:r>
            <a:r>
              <a:rPr lang="hu-HU" dirty="0"/>
              <a:t>, </a:t>
            </a:r>
            <a:r>
              <a:rPr lang="hu-HU" dirty="0" err="1"/>
              <a:t>iterative</a:t>
            </a:r>
            <a:r>
              <a:rPr lang="hu-HU" dirty="0"/>
              <a:t>, </a:t>
            </a:r>
            <a:r>
              <a:rPr lang="hu-HU" dirty="0" err="1"/>
              <a:t>greedy</a:t>
            </a:r>
            <a:r>
              <a:rPr lang="hu-HU" dirty="0"/>
              <a:t> </a:t>
            </a:r>
            <a:r>
              <a:rPr lang="hu-HU" dirty="0" err="1"/>
              <a:t>algorithm</a:t>
            </a:r>
            <a:endParaRPr lang="hu-HU" dirty="0"/>
          </a:p>
          <a:p>
            <a:r>
              <a:rPr lang="hu-HU" dirty="0" err="1"/>
              <a:t>Monotonically</a:t>
            </a:r>
            <a:r>
              <a:rPr lang="hu-HU" dirty="0"/>
              <a:t> </a:t>
            </a:r>
            <a:r>
              <a:rPr lang="hu-HU" dirty="0" err="1"/>
              <a:t>increasing</a:t>
            </a:r>
            <a:r>
              <a:rPr lang="hu-HU" dirty="0"/>
              <a:t> </a:t>
            </a:r>
            <a:r>
              <a:rPr lang="hu-HU" dirty="0" err="1"/>
              <a:t>modularity</a:t>
            </a:r>
            <a:endParaRPr lang="hu-HU" dirty="0"/>
          </a:p>
          <a:p>
            <a:r>
              <a:rPr lang="hu-HU" dirty="0" err="1"/>
              <a:t>Inherently</a:t>
            </a:r>
            <a:r>
              <a:rPr lang="hu-HU" dirty="0"/>
              <a:t> </a:t>
            </a:r>
            <a:r>
              <a:rPr lang="hu-HU" dirty="0" err="1"/>
              <a:t>sequential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6417912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Results</a:t>
            </a:r>
            <a:br>
              <a:rPr lang="hu-HU" dirty="0"/>
            </a:br>
            <a:r>
              <a:rPr lang="hu-HU" sz="1600" dirty="0"/>
              <a:t>(</a:t>
            </a:r>
            <a:r>
              <a:rPr lang="hu-HU" sz="1600" dirty="0" err="1"/>
              <a:t>Community</a:t>
            </a:r>
            <a:r>
              <a:rPr lang="hu-HU" sz="1600" dirty="0"/>
              <a:t> </a:t>
            </a:r>
            <a:r>
              <a:rPr lang="hu-HU" sz="1600" dirty="0" err="1"/>
              <a:t>Detection</a:t>
            </a:r>
            <a:r>
              <a:rPr lang="hu-HU" sz="1600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 err="1"/>
              <a:t>Database</a:t>
            </a:r>
            <a:r>
              <a:rPr lang="hu-HU" dirty="0"/>
              <a:t>: 4x</a:t>
            </a:r>
          </a:p>
          <a:p>
            <a:r>
              <a:rPr lang="hu-HU" dirty="0" err="1"/>
              <a:t>Silicon</a:t>
            </a:r>
            <a:r>
              <a:rPr lang="hu-HU" dirty="0"/>
              <a:t>: 4x</a:t>
            </a:r>
          </a:p>
          <a:p>
            <a:r>
              <a:rPr lang="hu-HU" dirty="0"/>
              <a:t>3D: 11x</a:t>
            </a:r>
          </a:p>
          <a:p>
            <a:r>
              <a:rPr lang="hu-HU" dirty="0"/>
              <a:t>CT: 12x</a:t>
            </a:r>
          </a:p>
          <a:p>
            <a:pPr marL="1371600" lvl="3" indent="0">
              <a:buNone/>
            </a:pPr>
            <a:r>
              <a:rPr lang="hu-HU" dirty="0"/>
              <a:t>			   </a:t>
            </a:r>
            <a:r>
              <a:rPr lang="hu-HU" dirty="0" err="1"/>
              <a:t>Database</a:t>
            </a:r>
            <a:r>
              <a:rPr lang="hu-HU" dirty="0"/>
              <a:t>	 </a:t>
            </a:r>
            <a:r>
              <a:rPr lang="hu-HU" dirty="0" err="1"/>
              <a:t>Silicon</a:t>
            </a:r>
            <a:r>
              <a:rPr lang="hu-HU" dirty="0"/>
              <a:t>	              3D	          CT</a:t>
            </a:r>
            <a:br>
              <a:rPr lang="hu-HU" dirty="0"/>
            </a:br>
            <a:r>
              <a:rPr lang="hu-HU" dirty="0"/>
              <a:t>		</a:t>
            </a:r>
            <a:r>
              <a:rPr lang="hu-HU" dirty="0" err="1"/>
              <a:t>Nodes</a:t>
            </a:r>
            <a:r>
              <a:rPr lang="hu-HU" dirty="0"/>
              <a:t>	  17832		 24923	              35763	          53039</a:t>
            </a:r>
            <a:br>
              <a:rPr lang="hu-HU" dirty="0"/>
            </a:br>
            <a:r>
              <a:rPr lang="hu-HU" dirty="0"/>
              <a:t>		</a:t>
            </a:r>
            <a:r>
              <a:rPr lang="hu-HU" dirty="0" err="1"/>
              <a:t>Edges</a:t>
            </a:r>
            <a:r>
              <a:rPr lang="hu-HU" dirty="0"/>
              <a:t>	  113622		 185594	              192336                 325490</a:t>
            </a: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/>
          </p:nvPr>
        </p:nvGraphicFramePr>
        <p:xfrm>
          <a:off x="3976382" y="1057013"/>
          <a:ext cx="7071029" cy="34730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091913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95624" y="2249488"/>
            <a:ext cx="4397578" cy="3541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409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Communities with deep q-learning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0327170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Communities with deep q-learning</a:t>
            </a:r>
            <a:endParaRPr lang="hu-HU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AA73F1D-E094-4A60-84C0-DCEE4D9EB0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7714" y="2665178"/>
            <a:ext cx="2567740" cy="256774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668E05C-7021-4B50-9F2F-D05301FF58A7}"/>
              </a:ext>
            </a:extLst>
          </p:cNvPr>
          <p:cNvSpPr/>
          <p:nvPr/>
        </p:nvSpPr>
        <p:spPr>
          <a:xfrm>
            <a:off x="1043031" y="2379387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Reinforcement learning problem: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Interactions between the environment and agent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Action-reward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Goal is to maximize the reward, find appropriate π policy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Finite action space in every timestep</a:t>
            </a:r>
          </a:p>
        </p:txBody>
      </p:sp>
    </p:spTree>
    <p:extLst>
      <p:ext uri="{BB962C8B-B14F-4D97-AF65-F5344CB8AC3E}">
        <p14:creationId xmlns:p14="http://schemas.microsoft.com/office/powerpoint/2010/main" val="22606063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Circuit</Template>
  <TotalTime>3805</TotalTime>
  <Words>672</Words>
  <Application>Microsoft Office PowerPoint</Application>
  <PresentationFormat>Widescreen</PresentationFormat>
  <Paragraphs>116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6" baseType="lpstr">
      <vt:lpstr>Arial</vt:lpstr>
      <vt:lpstr>Trebuchet MS</vt:lpstr>
      <vt:lpstr>Tw Cen MT</vt:lpstr>
      <vt:lpstr>Circuit</vt:lpstr>
      <vt:lpstr>High performant smart computations for graph analysis</vt:lpstr>
      <vt:lpstr>Agenda</vt:lpstr>
      <vt:lpstr>Community detection</vt:lpstr>
      <vt:lpstr>Community detection</vt:lpstr>
      <vt:lpstr>Louvain Method</vt:lpstr>
      <vt:lpstr>Results (Community Detection)</vt:lpstr>
      <vt:lpstr>PowerPoint Presentation</vt:lpstr>
      <vt:lpstr>Communities with deep q-learning</vt:lpstr>
      <vt:lpstr>Communities with deep q-learning</vt:lpstr>
      <vt:lpstr>Communities with deep q-learning</vt:lpstr>
      <vt:lpstr>Communities with deep q-learning</vt:lpstr>
      <vt:lpstr>forceatlas</vt:lpstr>
      <vt:lpstr>Forceatlas</vt:lpstr>
      <vt:lpstr>Results (ForceAtlas)</vt:lpstr>
      <vt:lpstr>ForceAtlas Layout types</vt:lpstr>
      <vt:lpstr>Barnes-Hut Tree with RNN</vt:lpstr>
      <vt:lpstr>Barnes-Hut Tree with RNN</vt:lpstr>
      <vt:lpstr>Barnes-Hut Tree with RNN</vt:lpstr>
      <vt:lpstr>Barnes-Hut Tree with RNN</vt:lpstr>
      <vt:lpstr>Barnes-Hut Tree with RNN</vt:lpstr>
      <vt:lpstr>Barnes-Hut Tree with RNN</vt:lpstr>
      <vt:lpstr>Barnes-Hut Tree with RNN</vt:lpstr>
      <vt:lpstr>Barnes-Hut Tree with RNN</vt:lpstr>
      <vt:lpstr>Barnes-Hut Tree with RNN</vt:lpstr>
      <vt:lpstr>Barnes-Hut Tree with RNN</vt:lpstr>
      <vt:lpstr>Barnes-Hut Tree with RNN</vt:lpstr>
      <vt:lpstr>Barnes-Hut Tree with RNN</vt:lpstr>
      <vt:lpstr>Barnes-Hut Tree with RNN</vt:lpstr>
      <vt:lpstr>Barnes-Hut Tree with RNN</vt:lpstr>
      <vt:lpstr>Barnes-Hut Tree with RNN</vt:lpstr>
      <vt:lpstr>Barnes-Hut Tree with RNN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Richard Forster</dc:creator>
  <cp:lastModifiedBy>Richard Forster</cp:lastModifiedBy>
  <cp:revision>604</cp:revision>
  <dcterms:created xsi:type="dcterms:W3CDTF">2016-08-08T11:07:25Z</dcterms:created>
  <dcterms:modified xsi:type="dcterms:W3CDTF">2019-06-18T10:38:32Z</dcterms:modified>
</cp:coreProperties>
</file>