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271" r:id="rId3"/>
    <p:sldId id="260" r:id="rId4"/>
    <p:sldId id="289" r:id="rId5"/>
    <p:sldId id="261" r:id="rId6"/>
    <p:sldId id="272" r:id="rId7"/>
    <p:sldId id="257" r:id="rId8"/>
    <p:sldId id="259" r:id="rId9"/>
    <p:sldId id="268" r:id="rId10"/>
    <p:sldId id="283" r:id="rId11"/>
    <p:sldId id="290" r:id="rId12"/>
    <p:sldId id="291" r:id="rId13"/>
    <p:sldId id="284" r:id="rId14"/>
    <p:sldId id="292" r:id="rId15"/>
    <p:sldId id="293" r:id="rId16"/>
    <p:sldId id="297" r:id="rId17"/>
    <p:sldId id="296" r:id="rId18"/>
    <p:sldId id="298" r:id="rId19"/>
    <p:sldId id="299" r:id="rId20"/>
    <p:sldId id="300" r:id="rId21"/>
    <p:sldId id="301" r:id="rId22"/>
    <p:sldId id="302" r:id="rId23"/>
    <p:sldId id="30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6" autoAdjust="0"/>
    <p:restoredTop sz="94660"/>
  </p:normalViewPr>
  <p:slideViewPr>
    <p:cSldViewPr>
      <p:cViewPr varScale="1">
        <p:scale>
          <a:sx n="65" d="100"/>
          <a:sy n="65" d="100"/>
        </p:scale>
        <p:origin x="432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1409D-10E0-4BB1-B4DF-21767238A008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BE98C-5829-4844-9EEC-D5CC1C9D1D5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745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EBE98C-5829-4844-9EEC-D5CC1C9D1D5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7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9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7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6338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761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187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706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563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731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6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6941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2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8836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1307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0420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525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050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89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81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29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03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884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77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021B5-02EE-498B-B7B0-35D5A9316339}" type="datetimeFigureOut">
              <a:rPr lang="en-US" smtClean="0"/>
              <a:t>4/16/2019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E0B96-61AB-479D-8C00-7DD10E7C21D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082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A2338-F6F6-4D43-82FB-A851A0DC65D5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16/04/2019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B2D50-F736-46B9-A660-D931A93C8865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16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30.png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1.JPG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png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051720" y="1268760"/>
            <a:ext cx="5271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WP3: C-BAND INJECTOR</a:t>
            </a:r>
            <a:endParaRPr lang="en-US" sz="4000" b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946357" y="2996952"/>
            <a:ext cx="5134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D. Alesini </a:t>
            </a:r>
          </a:p>
          <a:p>
            <a:pPr algn="ctr"/>
            <a:endParaRPr lang="it-IT" dirty="0" smtClean="0"/>
          </a:p>
          <a:p>
            <a:pPr algn="ctr"/>
            <a:r>
              <a:rPr lang="it-IT" dirty="0" smtClean="0"/>
              <a:t>on </a:t>
            </a:r>
            <a:r>
              <a:rPr lang="it-IT" dirty="0" err="1" smtClean="0"/>
              <a:t>behalf</a:t>
            </a:r>
            <a:r>
              <a:rPr lang="it-IT" dirty="0" smtClean="0"/>
              <a:t> of the WP3 C-band </a:t>
            </a:r>
            <a:r>
              <a:rPr lang="it-IT" dirty="0" err="1" smtClean="0"/>
              <a:t>injector</a:t>
            </a:r>
            <a:r>
              <a:rPr lang="it-IT" dirty="0" smtClean="0"/>
              <a:t> </a:t>
            </a:r>
            <a:r>
              <a:rPr lang="it-IT" dirty="0" err="1" smtClean="0"/>
              <a:t>working</a:t>
            </a:r>
            <a:r>
              <a:rPr lang="it-IT" dirty="0" smtClean="0"/>
              <a:t> team*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0" y="6148063"/>
            <a:ext cx="89285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b="1" i="1" dirty="0" smtClean="0"/>
              <a:t>* F. Cardelli, M. Diomede, G. Castorina, B. Spataro, M. Croia, M. Ferrario, C. </a:t>
            </a:r>
            <a:r>
              <a:rPr lang="it-IT" sz="1600" b="1" i="1" dirty="0" err="1" smtClean="0"/>
              <a:t>Kourkoutis</a:t>
            </a:r>
            <a:r>
              <a:rPr lang="it-IT" sz="1600" b="1" i="1" dirty="0" smtClean="0"/>
              <a:t>, N. </a:t>
            </a:r>
            <a:r>
              <a:rPr lang="it-IT" sz="1600" b="1" i="1" dirty="0" err="1" smtClean="0"/>
              <a:t>Gazis</a:t>
            </a:r>
            <a:r>
              <a:rPr lang="it-IT" sz="1600" b="1" i="1" dirty="0" smtClean="0"/>
              <a:t>, </a:t>
            </a:r>
            <a:r>
              <a:rPr lang="it-IT" sz="1600" b="1" i="1" dirty="0"/>
              <a:t>C. Vaccarezza, A. </a:t>
            </a:r>
            <a:r>
              <a:rPr lang="it-IT" sz="1600" b="1" i="1" dirty="0" err="1" smtClean="0"/>
              <a:t>Vannozzi</a:t>
            </a:r>
            <a:r>
              <a:rPr lang="it-IT" sz="1600" b="1" i="1" dirty="0" smtClean="0"/>
              <a:t>, A. </a:t>
            </a:r>
            <a:r>
              <a:rPr lang="it-IT" sz="1600" b="1" i="1" dirty="0" err="1" smtClean="0"/>
              <a:t>Giribono</a:t>
            </a:r>
            <a:r>
              <a:rPr lang="it-IT" sz="1600" b="1" i="1" dirty="0" smtClean="0"/>
              <a:t>, A. Gallo    </a:t>
            </a:r>
            <a:endParaRPr lang="it-IT" sz="1600" b="1" i="1" dirty="0"/>
          </a:p>
        </p:txBody>
      </p:sp>
    </p:spTree>
    <p:extLst>
      <p:ext uri="{BB962C8B-B14F-4D97-AF65-F5344CB8AC3E}">
        <p14:creationId xmlns:p14="http://schemas.microsoft.com/office/powerpoint/2010/main" val="86678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592163"/>
            <a:ext cx="883908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need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to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 </a:t>
            </a:r>
            <a:r>
              <a:rPr kumimoji="0" lang="it-IT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compact </a:t>
            </a:r>
            <a:r>
              <a:rPr kumimoji="0" lang="it-IT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gun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to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the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possibility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to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place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the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solenoid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immediately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after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the full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cell</a:t>
            </a:r>
            <a:r>
              <a:rPr kumimoji="0" lang="it-IT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(no mode </a:t>
            </a:r>
            <a:r>
              <a:rPr kumimoji="0" lang="it-IT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launcher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type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 and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low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surface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fields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and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pulsed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heating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Proposed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coupler: </a:t>
            </a:r>
            <a:r>
              <a:rPr kumimoji="0" lang="it-IT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Electric</a:t>
            </a:r>
            <a:r>
              <a:rPr kumimoji="0" lang="it-IT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coupling</a:t>
            </a:r>
            <a:r>
              <a:rPr kumimoji="0" lang="it-IT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(EC)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coupler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based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on </a:t>
            </a:r>
            <a:r>
              <a:rPr kumimoji="0" lang="it-IT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TM</a:t>
            </a:r>
            <a:r>
              <a:rPr kumimoji="0" lang="it-IT" sz="1400" b="1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020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mode on the full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cell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Different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kind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of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geometries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been</a:t>
            </a:r>
            <a:r>
              <a:rPr kumimoji="0" lang="it-IT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it-IT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investigated</a:t>
            </a: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3" name="Rettangolo 2"/>
          <p:cNvSpPr/>
          <p:nvPr/>
        </p:nvSpPr>
        <p:spPr>
          <a:xfrm>
            <a:off x="4387003" y="2208298"/>
            <a:ext cx="15763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4AB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Type B</a:t>
            </a:r>
            <a:endParaRPr kumimoji="0" lang="it-IT" sz="2000" b="1" i="1" u="none" strike="noStrike" kern="1200" cap="none" spc="0" normalizeH="0" baseline="0" noProof="0" dirty="0">
              <a:ln>
                <a:noFill/>
              </a:ln>
              <a:solidFill>
                <a:srgbClr val="004AB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361" y="2516055"/>
            <a:ext cx="2716405" cy="2632393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118" y="2609940"/>
            <a:ext cx="2716311" cy="2382412"/>
          </a:xfrm>
          <a:prstGeom prst="rect">
            <a:avLst/>
          </a:prstGeom>
        </p:spPr>
      </p:pic>
      <p:sp>
        <p:nvSpPr>
          <p:cNvPr id="6" name="Right Arrow 19"/>
          <p:cNvSpPr/>
          <p:nvPr/>
        </p:nvSpPr>
        <p:spPr>
          <a:xfrm rot="5400000">
            <a:off x="3947519" y="2578412"/>
            <a:ext cx="288005" cy="381286"/>
          </a:xfrm>
          <a:prstGeom prst="rightArrow">
            <a:avLst>
              <a:gd name="adj1" fmla="val 31068"/>
              <a:gd name="adj2" fmla="val 59133"/>
            </a:avLst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7" name="Right Arrow 20"/>
          <p:cNvSpPr/>
          <p:nvPr/>
        </p:nvSpPr>
        <p:spPr>
          <a:xfrm rot="5400000">
            <a:off x="5464983" y="2407520"/>
            <a:ext cx="288005" cy="381286"/>
          </a:xfrm>
          <a:prstGeom prst="rightArrow">
            <a:avLst>
              <a:gd name="adj1" fmla="val 31068"/>
              <a:gd name="adj2" fmla="val 59133"/>
            </a:avLst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8" name="Right Arrow 21"/>
          <p:cNvSpPr/>
          <p:nvPr/>
        </p:nvSpPr>
        <p:spPr>
          <a:xfrm rot="5400000">
            <a:off x="6839612" y="2434410"/>
            <a:ext cx="288005" cy="381286"/>
          </a:xfrm>
          <a:prstGeom prst="rightArrow">
            <a:avLst>
              <a:gd name="adj1" fmla="val 31068"/>
              <a:gd name="adj2" fmla="val 59133"/>
            </a:avLst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sellaDiTesto 24"/>
              <p:cNvSpPr txBox="1"/>
              <p:nvPr/>
            </p:nvSpPr>
            <p:spPr>
              <a:xfrm>
                <a:off x="51841" y="5135603"/>
                <a:ext cx="2990743" cy="1400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Waveguide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comes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alligned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with the half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cell</a:t>
                </a:r>
                <a:endPara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The short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circuit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plane and the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slots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are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shaped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to match the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field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the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coupling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cell</a:t>
                </a:r>
                <a:endParaRPr kumimoji="0" lang="it-IT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Needs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 power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splitter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Waveguide short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circuited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it-IT" sz="1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~</m:t>
                    </m:r>
                    <m:sSub>
                      <m:sSubPr>
                        <m:ctrlPr>
                          <a:rPr kumimoji="0" lang="it-IT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it-IT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𝜆</m:t>
                        </m:r>
                      </m:e>
                      <m:sub>
                        <m:r>
                          <a:rPr kumimoji="0" lang="it-IT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𝑔</m:t>
                        </m:r>
                      </m:sub>
                    </m:sSub>
                    <m:r>
                      <a:rPr kumimoji="0" lang="it-IT" sz="12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/4</m:t>
                    </m:r>
                  </m:oMath>
                </a14:m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9" name="CasellaDiTesto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1" y="5135603"/>
                <a:ext cx="2990743" cy="1400063"/>
              </a:xfrm>
              <a:prstGeom prst="rect">
                <a:avLst/>
              </a:prstGeom>
              <a:blipFill>
                <a:blip r:embed="rId4"/>
                <a:stretch>
                  <a:fillRect b="-173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sellaDiTesto 9"/>
              <p:cNvSpPr txBox="1"/>
              <p:nvPr/>
            </p:nvSpPr>
            <p:spPr>
              <a:xfrm>
                <a:off x="3302853" y="5097026"/>
                <a:ext cx="3175665" cy="17693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Waveguides run sideways the half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cell</a:t>
                </a:r>
                <a:endPara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Coupled with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rounded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slots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Needs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 power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splitter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Waveguide short </a:t>
                </a:r>
                <a:r>
                  <a:rPr kumimoji="0" lang="it-IT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circuited</a:t>
                </a: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it-IT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𝜆</m:t>
                        </m:r>
                      </m:e>
                      <m:sub>
                        <m:r>
                          <a:rPr kumimoji="0" lang="it-IT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𝑔</m:t>
                        </m:r>
                      </m:sub>
                    </m:sSub>
                    <m:r>
                      <a:rPr kumimoji="0" lang="it-IT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/4</m:t>
                    </m:r>
                  </m:oMath>
                </a14:m>
                <a:endParaRPr kumimoji="0" lang="it-IT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Circular slot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Tapered waveguide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symmetric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ports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for vacuum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pumping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and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quadrupolar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component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compensation</a:t>
                </a:r>
                <a:endPara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CasellaDiTes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2853" y="5097026"/>
                <a:ext cx="3175665" cy="176939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/>
              <p:cNvSpPr txBox="1"/>
              <p:nvPr/>
            </p:nvSpPr>
            <p:spPr>
              <a:xfrm>
                <a:off x="6491696" y="5135602"/>
                <a:ext cx="2617537" cy="1400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Waveguide run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around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the half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cell</a:t>
                </a:r>
                <a:endPara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Coupled with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rounded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slots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Doesn’t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need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a power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splitter</a:t>
                </a:r>
                <a:endParaRPr kumimoji="0" lang="it-IT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Waveguide short </a:t>
                </a:r>
                <a:r>
                  <a:rPr kumimoji="0" lang="it-IT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circuited</a:t>
                </a:r>
                <a:r>
                  <a:rPr kumimoji="0" lang="it-IT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:r>
                  <a:rPr kumimoji="0" lang="it-IT" sz="12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at</a:t>
                </a: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it-IT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𝜆</m:t>
                        </m:r>
                      </m:e>
                      <m:sub>
                        <m:r>
                          <a:rPr kumimoji="0" lang="it-IT" sz="12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𝑔</m:t>
                        </m:r>
                      </m:sub>
                    </m:sSub>
                    <m:r>
                      <a:rPr kumimoji="0" lang="it-IT" sz="12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/4</m:t>
                    </m:r>
                  </m:oMath>
                </a14:m>
                <a:endPara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Circular slot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it-IT" sz="1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Tapered waveguide</a:t>
                </a:r>
                <a:endParaRPr kumimoji="0" lang="it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CasellaDiTes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1696" y="5135602"/>
                <a:ext cx="2617537" cy="1400063"/>
              </a:xfrm>
              <a:prstGeom prst="rect">
                <a:avLst/>
              </a:prstGeom>
              <a:blipFill>
                <a:blip r:embed="rId6"/>
                <a:stretch>
                  <a:fillRect b="-26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925" y="1208699"/>
            <a:ext cx="1074909" cy="1025896"/>
          </a:xfrm>
          <a:prstGeom prst="rect">
            <a:avLst/>
          </a:prstGeom>
        </p:spPr>
      </p:pic>
      <p:pic>
        <p:nvPicPr>
          <p:cNvPr id="13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138" y="1208699"/>
            <a:ext cx="1115620" cy="1025896"/>
          </a:xfrm>
          <a:prstGeom prst="rect">
            <a:avLst/>
          </a:prstGeom>
        </p:spPr>
      </p:pic>
      <p:sp>
        <p:nvSpPr>
          <p:cNvPr id="14" name="CasellaDiTesto 24"/>
          <p:cNvSpPr txBox="1"/>
          <p:nvPr/>
        </p:nvSpPr>
        <p:spPr>
          <a:xfrm>
            <a:off x="6585276" y="1163944"/>
            <a:ext cx="225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 </a:t>
            </a:r>
            <a:r>
              <a:rPr kumimoji="0" lang="it-IT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field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CasellaDiTesto 24"/>
          <p:cNvSpPr txBox="1"/>
          <p:nvPr/>
        </p:nvSpPr>
        <p:spPr>
          <a:xfrm>
            <a:off x="7821440" y="1140988"/>
            <a:ext cx="11029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 </a:t>
            </a:r>
            <a:r>
              <a:rPr kumimoji="0" lang="it-IT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field</a:t>
            </a:r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CasellaDiTesto 33"/>
          <p:cNvSpPr txBox="1"/>
          <p:nvPr/>
        </p:nvSpPr>
        <p:spPr>
          <a:xfrm>
            <a:off x="3644236" y="2237522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in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7" name="CasellaDiTesto 33"/>
          <p:cNvSpPr txBox="1"/>
          <p:nvPr/>
        </p:nvSpPr>
        <p:spPr>
          <a:xfrm>
            <a:off x="5608985" y="2143615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in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6513437" y="2141140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in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pic>
        <p:nvPicPr>
          <p:cNvPr id="19" name="Picture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93" y="2782064"/>
            <a:ext cx="2936459" cy="2138198"/>
          </a:xfrm>
          <a:prstGeom prst="rect">
            <a:avLst/>
          </a:prstGeom>
        </p:spPr>
      </p:pic>
      <p:sp>
        <p:nvSpPr>
          <p:cNvPr id="20" name="Right Arrow 2"/>
          <p:cNvSpPr/>
          <p:nvPr/>
        </p:nvSpPr>
        <p:spPr>
          <a:xfrm>
            <a:off x="226389" y="3707902"/>
            <a:ext cx="288005" cy="381286"/>
          </a:xfrm>
          <a:prstGeom prst="rightArrow">
            <a:avLst>
              <a:gd name="adj1" fmla="val 31068"/>
              <a:gd name="adj2" fmla="val 59133"/>
            </a:avLst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1" name="Right Arrow 18"/>
          <p:cNvSpPr/>
          <p:nvPr/>
        </p:nvSpPr>
        <p:spPr>
          <a:xfrm rot="10800000">
            <a:off x="3271570" y="3612814"/>
            <a:ext cx="288005" cy="381286"/>
          </a:xfrm>
          <a:prstGeom prst="rightArrow">
            <a:avLst>
              <a:gd name="adj1" fmla="val 31068"/>
              <a:gd name="adj2" fmla="val 59133"/>
            </a:avLst>
          </a:prstGeom>
          <a:solidFill>
            <a:schemeClr val="accent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2" name="CasellaDiTesto 33"/>
          <p:cNvSpPr txBox="1"/>
          <p:nvPr/>
        </p:nvSpPr>
        <p:spPr>
          <a:xfrm>
            <a:off x="51841" y="3330073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in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3" name="CasellaDiTesto 33"/>
          <p:cNvSpPr txBox="1"/>
          <p:nvPr/>
        </p:nvSpPr>
        <p:spPr>
          <a:xfrm>
            <a:off x="3235933" y="3240798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P</a:t>
            </a:r>
            <a:r>
              <a:rPr kumimoji="0" lang="en-US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rPr>
              <a:t>in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/>
              <a:ea typeface="+mn-ea"/>
              <a:cs typeface="+mn-cs"/>
            </a:endParaRPr>
          </a:p>
        </p:txBody>
      </p:sp>
      <p:sp>
        <p:nvSpPr>
          <p:cNvPr id="24" name="Rettangolo 23"/>
          <p:cNvSpPr/>
          <p:nvPr/>
        </p:nvSpPr>
        <p:spPr>
          <a:xfrm>
            <a:off x="1517464" y="2205190"/>
            <a:ext cx="171846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4AB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Type A</a:t>
            </a:r>
            <a:endParaRPr kumimoji="0" lang="it-IT" sz="2000" b="1" i="1" u="none" strike="noStrike" kern="1200" cap="none" spc="0" normalizeH="0" baseline="0" noProof="0" dirty="0">
              <a:ln>
                <a:noFill/>
              </a:ln>
              <a:solidFill>
                <a:srgbClr val="004AB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5" name="Rettangolo 10"/>
          <p:cNvSpPr/>
          <p:nvPr/>
        </p:nvSpPr>
        <p:spPr>
          <a:xfrm>
            <a:off x="7496645" y="2211577"/>
            <a:ext cx="15351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4AB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Type</a:t>
            </a:r>
            <a:r>
              <a:rPr kumimoji="0" lang="it-IT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4AB8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</a:t>
            </a:r>
            <a:endParaRPr kumimoji="0" lang="it-IT" sz="2000" b="1" i="1" u="none" strike="noStrike" kern="1200" cap="none" spc="0" normalizeH="0" baseline="0" noProof="0" dirty="0">
              <a:ln>
                <a:noFill/>
              </a:ln>
              <a:solidFill>
                <a:srgbClr val="004AB8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 smtClean="0"/>
              <a:t>gun COUPLER: TM</a:t>
            </a:r>
            <a:r>
              <a:rPr lang="en-US" sz="3000" b="1" cap="all" baseline="-25000" dirty="0" smtClean="0"/>
              <a:t>020</a:t>
            </a:r>
            <a:r>
              <a:rPr lang="en-US" sz="3000" b="1" cap="all" dirty="0" smtClean="0"/>
              <a:t> ELECTRIC COUPLING</a:t>
            </a:r>
            <a:endParaRPr lang="en-US" sz="3000" b="1" cap="all" dirty="0"/>
          </a:p>
        </p:txBody>
      </p:sp>
    </p:spTree>
    <p:extLst>
      <p:ext uri="{BB962C8B-B14F-4D97-AF65-F5344CB8AC3E}">
        <p14:creationId xmlns:p14="http://schemas.microsoft.com/office/powerpoint/2010/main" val="127066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7" grpId="0" animBg="1"/>
      <p:bldP spid="8" grpId="0" animBg="1"/>
      <p:bldP spid="9" grpId="0"/>
      <p:bldP spid="10" grpId="0"/>
      <p:bldP spid="11" grpId="0"/>
      <p:bldP spid="14" grpId="0"/>
      <p:bldP spid="15" grpId="0"/>
      <p:bldP spid="16" grpId="0"/>
      <p:bldP spid="17" grpId="0"/>
      <p:bldP spid="18" grpId="0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ell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867600"/>
                  </p:ext>
                </p:extLst>
              </p:nvPr>
            </p:nvGraphicFramePr>
            <p:xfrm>
              <a:off x="64656" y="846647"/>
              <a:ext cx="9051636" cy="5468901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2466108">
                      <a:extLst>
                        <a:ext uri="{9D8B030D-6E8A-4147-A177-3AD203B41FA5}">
                          <a16:colId xmlns:a16="http://schemas.microsoft.com/office/drawing/2014/main" val="1753076018"/>
                        </a:ext>
                      </a:extLst>
                    </a:gridCol>
                    <a:gridCol w="1002496">
                      <a:extLst>
                        <a:ext uri="{9D8B030D-6E8A-4147-A177-3AD203B41FA5}">
                          <a16:colId xmlns:a16="http://schemas.microsoft.com/office/drawing/2014/main" val="3926801048"/>
                        </a:ext>
                      </a:extLst>
                    </a:gridCol>
                    <a:gridCol w="1230413">
                      <a:extLst>
                        <a:ext uri="{9D8B030D-6E8A-4147-A177-3AD203B41FA5}">
                          <a16:colId xmlns:a16="http://schemas.microsoft.com/office/drawing/2014/main" val="4272613474"/>
                        </a:ext>
                      </a:extLst>
                    </a:gridCol>
                    <a:gridCol w="1272910">
                      <a:extLst>
                        <a:ext uri="{9D8B030D-6E8A-4147-A177-3AD203B41FA5}">
                          <a16:colId xmlns:a16="http://schemas.microsoft.com/office/drawing/2014/main" val="846301973"/>
                        </a:ext>
                      </a:extLst>
                    </a:gridCol>
                    <a:gridCol w="1448260">
                      <a:extLst>
                        <a:ext uri="{9D8B030D-6E8A-4147-A177-3AD203B41FA5}">
                          <a16:colId xmlns:a16="http://schemas.microsoft.com/office/drawing/2014/main" val="355663354"/>
                        </a:ext>
                      </a:extLst>
                    </a:gridCol>
                    <a:gridCol w="1631449">
                      <a:extLst>
                        <a:ext uri="{9D8B030D-6E8A-4147-A177-3AD203B41FA5}">
                          <a16:colId xmlns:a16="http://schemas.microsoft.com/office/drawing/2014/main" val="2920324384"/>
                        </a:ext>
                      </a:extLst>
                    </a:gridCol>
                  </a:tblGrid>
                  <a:tr h="2678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Parameter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Magn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. coup.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Type A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Type B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Type B comp.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Type C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5117657"/>
                      </a:ext>
                    </a:extLst>
                  </a:tr>
                  <a:tr h="26783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f</a:t>
                          </a:r>
                          <a:r>
                            <a:rPr lang="it-IT" sz="1400" baseline="-250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res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gridSpan="5"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5.712 GHz</a:t>
                          </a: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43614540"/>
                      </a:ext>
                    </a:extLst>
                  </a:tr>
                  <a:tr h="26783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freq. 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separation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0/</a:t>
                          </a:r>
                          <a14:m>
                            <m:oMath xmlns:m="http://schemas.openxmlformats.org/officeDocument/2006/math">
                              <m:r>
                                <a:rPr lang="it-IT" sz="1400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𝜋</m:t>
                              </m:r>
                              <m:r>
                                <a:rPr lang="it-IT" sz="1400" b="0" i="1" baseline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mode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100 MHz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80 MHz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80 MHz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80 MHz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80 MHz</a:t>
                          </a: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91950232"/>
                      </a:ext>
                    </a:extLst>
                  </a:tr>
                  <a:tr h="26783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Q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</a:t>
                          </a:r>
                          <a:endParaRPr lang="it-IT" sz="1400" baseline="-250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10455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14421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14347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14368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14350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83207016"/>
                      </a:ext>
                    </a:extLst>
                  </a:tr>
                  <a:tr h="26783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β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gridSpan="5"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  <a:sym typeface="Symbol" panose="05050102010706020507" pitchFamily="18" charset="2"/>
                            </a:rPr>
                            <a:t>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5880733"/>
                      </a:ext>
                    </a:extLst>
                  </a:tr>
                  <a:tr h="26783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Q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L</a:t>
                          </a:r>
                          <a:endParaRPr lang="it-IT" sz="1400" baseline="-250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2660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3646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3623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3649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3416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478827"/>
                      </a:ext>
                    </a:extLst>
                  </a:tr>
                  <a:tr h="26783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τ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F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148 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203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201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203 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191 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4307260"/>
                      </a:ext>
                    </a:extLst>
                  </a:tr>
                  <a:tr h="26783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E</a:t>
                          </a:r>
                          <a:r>
                            <a:rPr lang="it-IT" sz="1400" baseline="-250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cath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 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[MV/m]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240 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4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4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4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38868921"/>
                      </a:ext>
                    </a:extLst>
                  </a:tr>
                  <a:tr h="4474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Esurf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Ecath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(on the 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coupler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)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0.34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0.88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0.91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0.88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0.86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3702314"/>
                      </a:ext>
                    </a:extLst>
                  </a:tr>
                  <a:tr h="26783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Hsurf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[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kA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/m] (on the 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coupler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)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700 </a:t>
                          </a:r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kA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/m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340 </a:t>
                          </a:r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kA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/m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357 KA/m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379 </a:t>
                          </a:r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kA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/m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324 KA/m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83118659"/>
                      </a:ext>
                    </a:extLst>
                  </a:tr>
                  <a:tr h="982067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</a:t>
                          </a:r>
                          <a:r>
                            <a:rPr lang="it-IT" sz="1400" baseline="-250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pulsed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  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(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square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pulse)</a:t>
                          </a:r>
                          <a:endParaRPr lang="it-IT" sz="1400" baseline="-250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@ 100 ns </a:t>
                          </a:r>
                        </a:p>
                        <a:p>
                          <a:pPr algn="ctr"/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@ 200 ns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it-IT" sz="1400" b="1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endParaRPr lang="it-IT" sz="1400" b="1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b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46°C</a:t>
                          </a:r>
                        </a:p>
                        <a:p>
                          <a:pPr algn="ctr"/>
                          <a:r>
                            <a:rPr lang="it-IT" sz="1400" b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66°C</a:t>
                          </a:r>
                        </a:p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11°C</a:t>
                          </a: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15.6°C</a:t>
                          </a:r>
                        </a:p>
                      </a:txBody>
                      <a:tcPr anchor="ctr"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12.2°C</a:t>
                          </a: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17.3°C</a:t>
                          </a:r>
                        </a:p>
                      </a:txBody>
                      <a:tcPr anchor="ctr"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13.8°C</a:t>
                          </a: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19.5°C</a:t>
                          </a:r>
                        </a:p>
                      </a:txBody>
                      <a:tcPr anchor="ctr"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10°C</a:t>
                          </a: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14.2°C</a:t>
                          </a:r>
                        </a:p>
                      </a:txBody>
                      <a:tcPr anchor="ctr"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13775407"/>
                      </a:ext>
                    </a:extLst>
                  </a:tr>
                  <a:tr h="32623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Sc [W/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it-IT" sz="140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it-IT" sz="140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it-IT" sz="1400" b="0" i="1" baseline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m] (on the 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coupler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)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4.1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3.9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498536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it-IT" sz="1400" b="0" i="1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it-IT" sz="1400" b="0" i="0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E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it-IT" sz="1400" b="0" i="0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CAT</m:t>
                                        </m:r>
                                      </m:sub>
                                    </m:sSub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it-IT" sz="140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sSub>
                                          <m:sSubPr>
                                            <m:ctrlPr>
                                              <a:rPr lang="it-IT" sz="1400" i="1" baseline="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it-IT" sz="1400" b="0" i="1" baseline="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it-IT" sz="1400" b="0" i="1" baseline="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𝑑𝑖𝑠𝑠</m:t>
                                            </m:r>
                                            <m:r>
                                              <a:rPr lang="it-IT" sz="1400" b="0" i="1" baseline="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</m:sub>
                                        </m:sSub>
                                      </m:e>
                                    </m:rad>
                                  </m:den>
                                </m:f>
                                <m:r>
                                  <a:rPr lang="it-IT" sz="1400" b="0" i="0" baseline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it-IT" sz="1400" b="0" i="1" baseline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𝑀𝑉</m:t>
                                        </m:r>
                                      </m:num>
                                      <m:den>
                                        <m:r>
                                          <a:rPr lang="it-IT" sz="1400" b="0" i="1" baseline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  <m:rad>
                                          <m:radPr>
                                            <m:degHide m:val="on"/>
                                            <m:ctrlPr>
                                              <a:rPr lang="it-IT" sz="1400" b="0" i="1" baseline="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radPr>
                                          <m:deg/>
                                          <m:e>
                                            <m:r>
                                              <a:rPr lang="it-IT" sz="1400" b="0" i="1" baseline="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𝑀𝑊</m:t>
                                            </m:r>
                                          </m:e>
                                        </m:rad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61.5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56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56.4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55.64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55.92</a:t>
                          </a: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8766132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ella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867600"/>
                  </p:ext>
                </p:extLst>
              </p:nvPr>
            </p:nvGraphicFramePr>
            <p:xfrm>
              <a:off x="64656" y="846647"/>
              <a:ext cx="9051636" cy="5468901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2466108">
                      <a:extLst>
                        <a:ext uri="{9D8B030D-6E8A-4147-A177-3AD203B41FA5}">
                          <a16:colId xmlns:a16="http://schemas.microsoft.com/office/drawing/2014/main" val="1753076018"/>
                        </a:ext>
                      </a:extLst>
                    </a:gridCol>
                    <a:gridCol w="1002496">
                      <a:extLst>
                        <a:ext uri="{9D8B030D-6E8A-4147-A177-3AD203B41FA5}">
                          <a16:colId xmlns:a16="http://schemas.microsoft.com/office/drawing/2014/main" val="3926801048"/>
                        </a:ext>
                      </a:extLst>
                    </a:gridCol>
                    <a:gridCol w="1230413">
                      <a:extLst>
                        <a:ext uri="{9D8B030D-6E8A-4147-A177-3AD203B41FA5}">
                          <a16:colId xmlns:a16="http://schemas.microsoft.com/office/drawing/2014/main" val="4272613474"/>
                        </a:ext>
                      </a:extLst>
                    </a:gridCol>
                    <a:gridCol w="1272910">
                      <a:extLst>
                        <a:ext uri="{9D8B030D-6E8A-4147-A177-3AD203B41FA5}">
                          <a16:colId xmlns:a16="http://schemas.microsoft.com/office/drawing/2014/main" val="846301973"/>
                        </a:ext>
                      </a:extLst>
                    </a:gridCol>
                    <a:gridCol w="1448260">
                      <a:extLst>
                        <a:ext uri="{9D8B030D-6E8A-4147-A177-3AD203B41FA5}">
                          <a16:colId xmlns:a16="http://schemas.microsoft.com/office/drawing/2014/main" val="355663354"/>
                        </a:ext>
                      </a:extLst>
                    </a:gridCol>
                    <a:gridCol w="1631449">
                      <a:extLst>
                        <a:ext uri="{9D8B030D-6E8A-4147-A177-3AD203B41FA5}">
                          <a16:colId xmlns:a16="http://schemas.microsoft.com/office/drawing/2014/main" val="2920324384"/>
                        </a:ext>
                      </a:extLst>
                    </a:gridCol>
                  </a:tblGrid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Parameter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Magn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. coup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.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Type A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Type B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Type B comp.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Type C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solidFill>
                          <a:srgbClr val="FFC0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05117657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f</a:t>
                          </a:r>
                          <a:r>
                            <a:rPr lang="it-IT" sz="1400" baseline="-250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res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gridSpan="5"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5.712 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GHz</a:t>
                          </a:r>
                          <a:endParaRPr lang="it-IT" sz="14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43614540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7" t="-272000" r="-267407" b="-16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100 MHz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80 MHz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80 MHz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80 MHz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≈ 80 MHz</a:t>
                          </a: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91950232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Q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</a:t>
                          </a:r>
                          <a:endParaRPr lang="it-IT" sz="1400" baseline="-250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10455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14421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14347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14368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14350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383207016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β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gridSpan="5"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  <a:sym typeface="Symbol" panose="05050102010706020507" pitchFamily="18" charset="2"/>
                            </a:rPr>
                            <a:t>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445880733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Q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L</a:t>
                          </a:r>
                          <a:endParaRPr lang="it-IT" sz="1400" baseline="-250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2660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3646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3623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3649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3416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872478827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l-GR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τ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F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148 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203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201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203 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191 ns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34307260"/>
                      </a:ext>
                    </a:extLst>
                  </a:tr>
                  <a:tr h="30480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E</a:t>
                          </a:r>
                          <a:r>
                            <a:rPr lang="it-IT" sz="1400" baseline="-250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cath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 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[MV/m]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gridSpan="5"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240 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4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4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 hMerge="1"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it-IT" sz="14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38868921"/>
                      </a:ext>
                    </a:extLst>
                  </a:tr>
                  <a:tr h="4474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Esurf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Ecath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(on the 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coupler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)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0.34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0.88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0.91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0.88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0.86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1370231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Hsurf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[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kA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/m] (on the 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coupler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)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700 </a:t>
                          </a:r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kA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/m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340 </a:t>
                          </a:r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kA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/m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357 KA/m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379 </a:t>
                          </a:r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kA</a:t>
                          </a:r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/m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324 KA/m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383118659"/>
                      </a:ext>
                    </a:extLst>
                  </a:tr>
                  <a:tr h="1158240"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T</a:t>
                          </a:r>
                          <a:r>
                            <a:rPr lang="it-IT" sz="1400" baseline="-2500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pulsed</a:t>
                          </a:r>
                          <a:r>
                            <a:rPr lang="it-IT" sz="1400" baseline="-250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  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(</a:t>
                          </a:r>
                          <a:r>
                            <a:rPr lang="it-IT" sz="1400" baseline="0" dirty="0" err="1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square</a:t>
                          </a:r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 pulse)</a:t>
                          </a:r>
                          <a:endParaRPr lang="it-IT" sz="1400" baseline="-250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@ 100 ns </a:t>
                          </a:r>
                        </a:p>
                        <a:p>
                          <a:pPr algn="ctr"/>
                          <a:r>
                            <a:rPr lang="it-IT" sz="1400" baseline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@ 200 ns</a:t>
                          </a:r>
                          <a:endParaRPr lang="it-IT" sz="1400" baseline="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it-IT" sz="1400" b="1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endParaRPr lang="it-IT" sz="1400" b="1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b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46°C</a:t>
                          </a:r>
                        </a:p>
                        <a:p>
                          <a:pPr algn="ctr"/>
                          <a:r>
                            <a:rPr lang="it-IT" sz="1400" b="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66°C</a:t>
                          </a:r>
                          <a:endParaRPr lang="it-IT" sz="1400" b="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11°C</a:t>
                          </a: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15.6°C</a:t>
                          </a:r>
                        </a:p>
                      </a:txBody>
                      <a:tcPr anchor="ctr"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12.2°C</a:t>
                          </a: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17.3°C</a:t>
                          </a:r>
                        </a:p>
                      </a:txBody>
                      <a:tcPr anchor="ctr"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13.8°C</a:t>
                          </a: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19.5°C</a:t>
                          </a:r>
                        </a:p>
                      </a:txBody>
                      <a:tcPr anchor="ctr"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endParaRPr lang="it-IT" sz="1400" dirty="0" smtClean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10°C</a:t>
                          </a:r>
                        </a:p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14.2°C</a:t>
                          </a:r>
                        </a:p>
                      </a:txBody>
                      <a:tcPr anchor="ctr">
                        <a:solidFill>
                          <a:srgbClr val="FFFF0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13775407"/>
                      </a:ext>
                    </a:extLst>
                  </a:tr>
                  <a:tr h="32623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7" t="-1390741" r="-267407" b="-3370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4.1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3.9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4</a:t>
                          </a: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580390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7" t="-847368" r="-267407" b="-9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61.5</a:t>
                          </a:r>
                          <a:endParaRPr lang="it-IT" sz="1400" dirty="0">
                            <a:solidFill>
                              <a:schemeClr val="tx1"/>
                            </a:solidFill>
                            <a:latin typeface="+mn-lt"/>
                            <a:cs typeface="Calibri" panose="020F0502020204030204" pitchFamily="34" charset="0"/>
                          </a:endParaRP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56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56.4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55.64</a:t>
                          </a:r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>
                          <a:lvl1pPr marL="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3429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6858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0287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3716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17145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0574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24003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2743200" algn="l" defTabSz="685800" rtl="0" eaLnBrk="1" latinLnBrk="0" hangingPunct="1">
                            <a:defRPr sz="135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algn="ctr"/>
                          <a:r>
                            <a:rPr lang="it-IT" sz="1400" dirty="0" smtClean="0">
                              <a:solidFill>
                                <a:schemeClr val="tx1"/>
                              </a:solidFill>
                              <a:latin typeface="+mn-lt"/>
                              <a:cs typeface="Calibri" panose="020F0502020204030204" pitchFamily="34" charset="0"/>
                            </a:rPr>
                            <a:t>55.92</a:t>
                          </a:r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8766132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" name="CasellaDiTesto 2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 smtClean="0"/>
              <a:t>gun COUPLER: TM</a:t>
            </a:r>
            <a:r>
              <a:rPr lang="en-US" sz="3000" b="1" cap="all" baseline="-25000" dirty="0" smtClean="0"/>
              <a:t>020</a:t>
            </a:r>
            <a:r>
              <a:rPr lang="en-US" sz="3000" b="1" cap="all" dirty="0" smtClean="0"/>
              <a:t> ELECTRIC COUPLING</a:t>
            </a:r>
            <a:endParaRPr lang="en-US" sz="3000" b="1" cap="all" dirty="0"/>
          </a:p>
        </p:txBody>
      </p:sp>
    </p:spTree>
    <p:extLst>
      <p:ext uri="{BB962C8B-B14F-4D97-AF65-F5344CB8AC3E}">
        <p14:creationId xmlns:p14="http://schemas.microsoft.com/office/powerpoint/2010/main" val="426988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 smtClean="0"/>
              <a:t>C-BAND TW STRUCTURES FOR VELOCITY BUNCHING</a:t>
            </a:r>
            <a:endParaRPr lang="en-US" sz="3000" b="1" cap="all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98772" y="551924"/>
            <a:ext cx="320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BD simulations have to be done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5559" y="921256"/>
            <a:ext cx="44972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In the meanwhile a scan of possible C-band structures geometries (irises apertures, tapering, powering schemes…) is under investigation</a:t>
            </a:r>
            <a:endParaRPr lang="en-US" sz="1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9" y="1543743"/>
            <a:ext cx="3934935" cy="294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526747"/>
              </p:ext>
            </p:extLst>
          </p:nvPr>
        </p:nvGraphicFramePr>
        <p:xfrm>
          <a:off x="3105626" y="4818210"/>
          <a:ext cx="2232248" cy="1783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95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64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6483">
                <a:tc>
                  <a:txBody>
                    <a:bodyPr/>
                    <a:lstStyle/>
                    <a:p>
                      <a:r>
                        <a:rPr lang="it-IT" dirty="0"/>
                        <a:t>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5.712 GHz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876">
                <a:tc>
                  <a:txBody>
                    <a:bodyPr/>
                    <a:lstStyle/>
                    <a:p>
                      <a:r>
                        <a:rPr lang="it-IT" dirty="0"/>
                        <a:t>d </a:t>
                      </a:r>
                      <a:r>
                        <a:rPr lang="it-IT" dirty="0" err="1"/>
                        <a:t>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17.496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876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t_F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320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baseline="0" dirty="0"/>
                        <a:t>n</a:t>
                      </a:r>
                      <a:r>
                        <a:rPr lang="it-IT" baseline="0" dirty="0" smtClean="0"/>
                        <a:t>s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8590">
                <a:tc>
                  <a:txBody>
                    <a:bodyPr/>
                    <a:lstStyle/>
                    <a:p>
                      <a:r>
                        <a:rPr lang="it-IT" dirty="0" smtClean="0"/>
                        <a:t>Q</a:t>
                      </a:r>
                      <a:r>
                        <a:rPr lang="it-IT" baseline="-25000" dirty="0" smtClean="0"/>
                        <a:t>0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/>
                        <a:t>of BOC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210000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8590">
                <a:tc>
                  <a:txBody>
                    <a:bodyPr/>
                    <a:lstStyle/>
                    <a:p>
                      <a:r>
                        <a:rPr lang="en-US" dirty="0" smtClean="0"/>
                        <a:t>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1.2 m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0987261"/>
                  </a:ext>
                </a:extLst>
              </a:tr>
              <a:tr h="148590">
                <a:tc>
                  <a:txBody>
                    <a:bodyPr/>
                    <a:lstStyle/>
                    <a:p>
                      <a:r>
                        <a:rPr lang="it-IT" dirty="0" smtClean="0"/>
                        <a:t>&lt;a&gt;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6.3 mm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723935"/>
                  </a:ext>
                </a:extLst>
              </a:tr>
            </a:tbl>
          </a:graphicData>
        </a:graphic>
      </p:graphicFrame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902" y="921256"/>
            <a:ext cx="2473807" cy="1183116"/>
          </a:xfrm>
          <a:prstGeom prst="rect">
            <a:avLst/>
          </a:prstGeom>
        </p:spPr>
      </p:pic>
      <p:pic>
        <p:nvPicPr>
          <p:cNvPr id="10" name="Picture 2" descr="G:\Il mio Drive\Thesis\XLS CompactLight\MATLAB\HFSS\C-band\figs\1.2m\65_MVm\ppt\BFL Rs vs thet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165" y="2299268"/>
            <a:ext cx="3637664" cy="1980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G:\Il mio Drive\Thesis\XLS CompactLight\MATLAB\HFSS\C-band\figs\1.2m\65_MVm\ppt\BFL Sc_max vs theta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1165" y="4689994"/>
            <a:ext cx="3642835" cy="198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tangolo 7"/>
          <p:cNvSpPr/>
          <p:nvPr/>
        </p:nvSpPr>
        <p:spPr>
          <a:xfrm>
            <a:off x="6034698" y="5850353"/>
            <a:ext cx="17122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i="1" dirty="0" err="1" smtClean="0"/>
              <a:t>Referred</a:t>
            </a:r>
            <a:r>
              <a:rPr lang="it-IT" sz="1400" i="1" dirty="0" smtClean="0"/>
              <a:t> to 65 </a:t>
            </a:r>
            <a:r>
              <a:rPr lang="it-IT" sz="1400" i="1" dirty="0"/>
              <a:t>MV/m</a:t>
            </a:r>
            <a:endParaRPr lang="en-GB" sz="1400" i="1" dirty="0"/>
          </a:p>
        </p:txBody>
      </p:sp>
      <p:pic>
        <p:nvPicPr>
          <p:cNvPr id="13" name="Picture 2" descr="C:\Users\diomedem\Desktop\THPMK058\THPMK058f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4" y="1626708"/>
            <a:ext cx="1457768" cy="1828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6274358" y="2981793"/>
            <a:ext cx="2091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err="1" smtClean="0"/>
              <a:t>Effective</a:t>
            </a:r>
            <a:r>
              <a:rPr lang="it-IT" sz="1400" i="1" dirty="0" smtClean="0"/>
              <a:t> shunt </a:t>
            </a:r>
            <a:r>
              <a:rPr lang="it-IT" sz="1400" i="1" dirty="0" err="1" smtClean="0"/>
              <a:t>impedance</a:t>
            </a:r>
            <a:endParaRPr lang="it-IT" sz="1400" i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28100" y="5430981"/>
            <a:ext cx="2809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P</a:t>
            </a:r>
            <a:r>
              <a:rPr lang="it-IT" sz="1600" b="1" baseline="-25000" dirty="0" smtClean="0"/>
              <a:t>in</a:t>
            </a:r>
            <a:r>
              <a:rPr lang="it-IT" sz="1600" b="1" dirty="0" smtClean="0"/>
              <a:t>=11 MW per </a:t>
            </a:r>
            <a:r>
              <a:rPr lang="it-IT" sz="1600" b="1" dirty="0" err="1" smtClean="0"/>
              <a:t>structure</a:t>
            </a:r>
            <a:r>
              <a:rPr lang="it-IT" sz="1600" b="1" dirty="0" smtClean="0"/>
              <a:t> for 60 MV/m </a:t>
            </a:r>
            <a:r>
              <a:rPr lang="it-IT" sz="1600" b="1" dirty="0" err="1" smtClean="0"/>
              <a:t>average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acc</a:t>
            </a:r>
            <a:r>
              <a:rPr lang="it-IT" sz="1600" b="1" dirty="0" smtClean="0"/>
              <a:t>. </a:t>
            </a:r>
            <a:r>
              <a:rPr lang="it-IT" sz="1600" b="1" dirty="0" err="1" smtClean="0"/>
              <a:t>gradient</a:t>
            </a:r>
            <a:endParaRPr lang="it-IT" sz="1600" b="1" dirty="0"/>
          </a:p>
        </p:txBody>
      </p:sp>
    </p:spTree>
    <p:extLst>
      <p:ext uri="{BB962C8B-B14F-4D97-AF65-F5344CB8AC3E}">
        <p14:creationId xmlns:p14="http://schemas.microsoft.com/office/powerpoint/2010/main" val="234759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8137" y="-4213"/>
            <a:ext cx="90058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ORGANIZATION OF THE ACTIVITY ON C-BAND INJECTOR</a:t>
            </a:r>
            <a:endParaRPr lang="en-US" sz="30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47675">
              <a:tabLst>
                <a:tab pos="447675" algn="l"/>
              </a:tabLst>
            </a:pPr>
            <a:r>
              <a:rPr lang="en-US" sz="2000" dirty="0" smtClean="0"/>
              <a:t>1)	</a:t>
            </a:r>
            <a:r>
              <a:rPr lang="en-US" sz="1600" b="1" dirty="0" smtClean="0"/>
              <a:t>C-Band gun design </a:t>
            </a:r>
            <a:r>
              <a:rPr lang="en-US" sz="1600" dirty="0" smtClean="0"/>
              <a:t>to reach the 240 MV/m peak field level</a:t>
            </a:r>
          </a:p>
          <a:p>
            <a:pPr marL="342900" indent="-342900" algn="just" defTabSz="447675">
              <a:buAutoNum type="arabicParenR"/>
            </a:pPr>
            <a:endParaRPr lang="en-US" sz="1600" dirty="0"/>
          </a:p>
          <a:p>
            <a:pPr lvl="3" algn="just" defTabSz="447675"/>
            <a:r>
              <a:rPr lang="en-US" sz="1600" dirty="0" smtClean="0"/>
              <a:t>1a)	Optimum </a:t>
            </a:r>
            <a:r>
              <a:rPr lang="en-US" sz="1600" b="1" dirty="0"/>
              <a:t>2D profile</a:t>
            </a:r>
            <a:r>
              <a:rPr lang="en-US" sz="1600" dirty="0"/>
              <a:t> to minimize mod. </a:t>
            </a:r>
            <a:r>
              <a:rPr lang="en-US" sz="1600" dirty="0" err="1"/>
              <a:t>Poy</a:t>
            </a:r>
            <a:r>
              <a:rPr lang="en-US" sz="1600" dirty="0"/>
              <a:t>. Vector, peak field </a:t>
            </a:r>
            <a:r>
              <a:rPr lang="en-US" sz="1600" dirty="0" smtClean="0"/>
              <a:t>etc… and to increase the gun mode separation for short RF pulses </a:t>
            </a:r>
            <a:r>
              <a:rPr lang="en-US" sz="1600" dirty="0"/>
              <a:t>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Alesini, G. </a:t>
            </a:r>
            <a:r>
              <a:rPr lang="en-US" sz="1600" i="1" dirty="0" err="1" smtClean="0"/>
              <a:t>Castorina</a:t>
            </a:r>
            <a:r>
              <a:rPr lang="en-US" sz="1600" dirty="0" smtClean="0"/>
              <a:t>)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1b)	</a:t>
            </a:r>
            <a:r>
              <a:rPr lang="en-US" sz="1600" b="1" dirty="0" smtClean="0"/>
              <a:t>Powering schemes </a:t>
            </a:r>
            <a:r>
              <a:rPr lang="en-US" sz="1600" dirty="0"/>
              <a:t>with RF pulse compressors </a:t>
            </a:r>
            <a:r>
              <a:rPr lang="en-US" sz="1600" dirty="0" smtClean="0"/>
              <a:t>and optimum coupling coefficient (</a:t>
            </a:r>
            <a:r>
              <a:rPr lang="en-US" sz="1600" i="1" dirty="0" smtClean="0"/>
              <a:t>D. Alesini, F. </a:t>
            </a:r>
            <a:r>
              <a:rPr lang="en-US" sz="1600" i="1" dirty="0" err="1" smtClean="0"/>
              <a:t>Cardelli</a:t>
            </a:r>
            <a:r>
              <a:rPr lang="en-US" sz="1600" dirty="0" smtClean="0"/>
              <a:t>)	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1c)	</a:t>
            </a:r>
            <a:r>
              <a:rPr lang="en-US" sz="1600" b="1" dirty="0" smtClean="0"/>
              <a:t>Coupler design </a:t>
            </a:r>
            <a:r>
              <a:rPr lang="en-US" sz="1600" dirty="0" smtClean="0"/>
              <a:t>options: 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magnetic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mode launcher (</a:t>
            </a:r>
            <a:r>
              <a:rPr lang="en-US" sz="1600" i="1" dirty="0" smtClean="0"/>
              <a:t>G. </a:t>
            </a:r>
            <a:r>
              <a:rPr lang="en-US" sz="1600" i="1" dirty="0" err="1" smtClean="0"/>
              <a:t>Castorina</a:t>
            </a:r>
            <a:r>
              <a:rPr lang="en-US" sz="1600" i="1" dirty="0" smtClean="0"/>
              <a:t>, B. </a:t>
            </a:r>
            <a:r>
              <a:rPr lang="en-US" sz="1600" i="1" dirty="0" err="1" smtClean="0"/>
              <a:t>Spataro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alternative schemes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r>
              <a:rPr lang="en-US" sz="1600" dirty="0" smtClean="0"/>
              <a:t>2)	</a:t>
            </a:r>
            <a:r>
              <a:rPr lang="en-US" sz="1600" b="1" dirty="0" smtClean="0"/>
              <a:t>C-Band TW accelerating structures </a:t>
            </a:r>
            <a:r>
              <a:rPr lang="en-US" sz="1600" dirty="0" smtClean="0"/>
              <a:t>design for the velocity bunching and acceleration: optimum 	irises tapering, structure length,… </a:t>
            </a:r>
            <a:r>
              <a:rPr lang="en-US" sz="1600" i="1" dirty="0" smtClean="0"/>
              <a:t>(M. Diomede, D. Alesini)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3) 	</a:t>
            </a:r>
            <a:r>
              <a:rPr lang="en-US" sz="1600" b="1" dirty="0" smtClean="0"/>
              <a:t>Beam dynamics simulations </a:t>
            </a:r>
            <a:r>
              <a:rPr lang="en-US" sz="1600" dirty="0" smtClean="0"/>
              <a:t>of the injector to reach the XLS requirements: gun gradient, TW 	structures accelerating field, solenoids strength, half cell length optimization…</a:t>
            </a:r>
            <a:r>
              <a:rPr lang="en-US" sz="1600" i="1" dirty="0" smtClean="0"/>
              <a:t>(M. </a:t>
            </a:r>
            <a:r>
              <a:rPr lang="en-US" sz="1600" i="1" dirty="0" err="1" smtClean="0"/>
              <a:t>Croia</a:t>
            </a:r>
            <a:r>
              <a:rPr lang="en-US" sz="1600" i="1" dirty="0" smtClean="0"/>
              <a:t>, M. 	</a:t>
            </a:r>
            <a:r>
              <a:rPr lang="en-US" sz="1600" i="1" dirty="0" err="1" smtClean="0"/>
              <a:t>Ferrario</a:t>
            </a:r>
            <a:r>
              <a:rPr lang="en-US" sz="1600" i="1" dirty="0" smtClean="0"/>
              <a:t>,…)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4)	</a:t>
            </a:r>
            <a:r>
              <a:rPr lang="en-US" sz="1600" b="1" dirty="0" smtClean="0"/>
              <a:t>Solenoids</a:t>
            </a:r>
            <a:r>
              <a:rPr lang="en-US" sz="1600" dirty="0" smtClean="0"/>
              <a:t> design </a:t>
            </a:r>
            <a:r>
              <a:rPr lang="en-US" sz="1600" i="1" dirty="0" smtClean="0"/>
              <a:t>(</a:t>
            </a:r>
            <a:r>
              <a:rPr lang="it-IT" sz="1600" i="1" dirty="0" smtClean="0"/>
              <a:t>C. </a:t>
            </a:r>
            <a:r>
              <a:rPr lang="it-IT" sz="1600" i="1" dirty="0" err="1" smtClean="0"/>
              <a:t>Kourkoutis</a:t>
            </a:r>
            <a:r>
              <a:rPr lang="it-IT" sz="1600" i="1" dirty="0" smtClean="0"/>
              <a:t>, 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5)	</a:t>
            </a:r>
            <a:r>
              <a:rPr lang="en-US" sz="1600" b="1" dirty="0" smtClean="0"/>
              <a:t>Mechanical drawings </a:t>
            </a:r>
            <a:r>
              <a:rPr lang="en-US" sz="1600" dirty="0" smtClean="0"/>
              <a:t>of the injector module </a:t>
            </a:r>
            <a:r>
              <a:rPr lang="en-US" sz="1600" i="1" dirty="0" smtClean="0"/>
              <a:t>(</a:t>
            </a:r>
            <a:r>
              <a:rPr lang="it-IT" sz="1600" i="1" dirty="0" smtClean="0"/>
              <a:t>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</p:txBody>
      </p:sp>
      <p:sp>
        <p:nvSpPr>
          <p:cNvPr id="6" name="Rettangolo 5"/>
          <p:cNvSpPr/>
          <p:nvPr/>
        </p:nvSpPr>
        <p:spPr>
          <a:xfrm>
            <a:off x="539552" y="4590473"/>
            <a:ext cx="8568952" cy="81546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050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38137" y="-4213"/>
            <a:ext cx="90058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BEAM DYNAMICS SIMULATIONS OF A C-BAND INJECTOR: CONSIDERED LAYOUT</a:t>
            </a:r>
          </a:p>
          <a:p>
            <a:pPr algn="ctr"/>
            <a:r>
              <a:rPr lang="en-US" sz="2000" i="1" dirty="0" smtClean="0"/>
              <a:t>(M. </a:t>
            </a:r>
            <a:r>
              <a:rPr lang="en-US" sz="2000" i="1" dirty="0" err="1" smtClean="0"/>
              <a:t>Croia</a:t>
            </a:r>
            <a:r>
              <a:rPr lang="en-US" sz="2000" i="1" dirty="0" smtClean="0"/>
              <a:t>, M. </a:t>
            </a:r>
            <a:r>
              <a:rPr lang="en-US" sz="2000" i="1" dirty="0" err="1" smtClean="0"/>
              <a:t>Ferrario</a:t>
            </a:r>
            <a:r>
              <a:rPr lang="en-US" sz="2000" i="1" dirty="0" smtClean="0"/>
              <a:t>, A. </a:t>
            </a:r>
            <a:r>
              <a:rPr lang="en-US" sz="2000" i="1" dirty="0" err="1" smtClean="0"/>
              <a:t>Giribono</a:t>
            </a:r>
            <a:r>
              <a:rPr lang="en-US" sz="2000" i="1" dirty="0" smtClean="0"/>
              <a:t>, C. </a:t>
            </a:r>
            <a:r>
              <a:rPr lang="en-US" sz="2000" i="1" dirty="0" err="1" smtClean="0"/>
              <a:t>Vaccarezza</a:t>
            </a:r>
            <a:r>
              <a:rPr lang="en-US" sz="2000" i="1" dirty="0" smtClean="0"/>
              <a:t>)</a:t>
            </a:r>
            <a:endParaRPr lang="en-US" sz="2000" i="1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-4870" y="1352619"/>
            <a:ext cx="313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Considered layout (not in scale)</a:t>
            </a:r>
            <a:endParaRPr lang="en-US" dirty="0"/>
          </a:p>
        </p:txBody>
      </p:sp>
      <p:sp>
        <p:nvSpPr>
          <p:cNvPr id="5" name="Rettangolo 4"/>
          <p:cNvSpPr/>
          <p:nvPr/>
        </p:nvSpPr>
        <p:spPr>
          <a:xfrm>
            <a:off x="138137" y="3284984"/>
            <a:ext cx="492454" cy="628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ttangolo 5"/>
          <p:cNvSpPr/>
          <p:nvPr/>
        </p:nvSpPr>
        <p:spPr>
          <a:xfrm>
            <a:off x="2075904" y="3361568"/>
            <a:ext cx="1809750" cy="475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Connettore 2 10"/>
          <p:cNvCxnSpPr>
            <a:endCxn id="5" idx="2"/>
          </p:cNvCxnSpPr>
          <p:nvPr/>
        </p:nvCxnSpPr>
        <p:spPr>
          <a:xfrm flipV="1">
            <a:off x="138137" y="3913634"/>
            <a:ext cx="246227" cy="7048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0" y="4662358"/>
            <a:ext cx="1763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1.6 cell RF gun operating at 240 MV/m cathode peak field </a:t>
            </a:r>
            <a:endParaRPr lang="en-US" sz="1600" dirty="0"/>
          </a:p>
        </p:txBody>
      </p:sp>
      <p:cxnSp>
        <p:nvCxnSpPr>
          <p:cNvPr id="14" name="Connettore 2 13"/>
          <p:cNvCxnSpPr/>
          <p:nvPr/>
        </p:nvCxnSpPr>
        <p:spPr>
          <a:xfrm>
            <a:off x="2037631" y="4090045"/>
            <a:ext cx="1886297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18"/>
          <p:cNvSpPr/>
          <p:nvPr/>
        </p:nvSpPr>
        <p:spPr>
          <a:xfrm>
            <a:off x="4414564" y="3361568"/>
            <a:ext cx="1809750" cy="475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Connettore 2 19"/>
          <p:cNvCxnSpPr/>
          <p:nvPr/>
        </p:nvCxnSpPr>
        <p:spPr>
          <a:xfrm flipH="1">
            <a:off x="3165039" y="2609261"/>
            <a:ext cx="1844044" cy="44358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>
            <a:off x="5009083" y="2609261"/>
            <a:ext cx="275838" cy="47301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asellaDiTesto 27"/>
          <p:cNvSpPr txBox="1"/>
          <p:nvPr/>
        </p:nvSpPr>
        <p:spPr>
          <a:xfrm>
            <a:off x="3734283" y="1738286"/>
            <a:ext cx="53845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2 C-band TW structures, with solenoid around, operating at 40 MV/m average accelerating gradient (as example, PSI-like structures with 1 klystron every 2 sections)</a:t>
            </a:r>
            <a:endParaRPr lang="en-US" sz="1600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2711314" y="410399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m</a:t>
            </a:r>
            <a:endParaRPr lang="en-US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6900148" y="4295366"/>
            <a:ext cx="20205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X-band accelerating module</a:t>
            </a:r>
            <a:endParaRPr lang="en-US" sz="1600" dirty="0"/>
          </a:p>
        </p:txBody>
      </p:sp>
      <p:cxnSp>
        <p:nvCxnSpPr>
          <p:cNvPr id="31" name="Connettore 2 30"/>
          <p:cNvCxnSpPr>
            <a:stCxn id="30" idx="0"/>
            <a:endCxn id="34" idx="2"/>
          </p:cNvCxnSpPr>
          <p:nvPr/>
        </p:nvCxnSpPr>
        <p:spPr>
          <a:xfrm flipH="1" flipV="1">
            <a:off x="7632178" y="3837050"/>
            <a:ext cx="278265" cy="4583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ttangolo 33"/>
          <p:cNvSpPr/>
          <p:nvPr/>
        </p:nvSpPr>
        <p:spPr>
          <a:xfrm>
            <a:off x="6727303" y="3361568"/>
            <a:ext cx="1809750" cy="47548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Connettore 2 34"/>
          <p:cNvCxnSpPr/>
          <p:nvPr/>
        </p:nvCxnSpPr>
        <p:spPr>
          <a:xfrm>
            <a:off x="3895304" y="4090045"/>
            <a:ext cx="51926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/>
          <p:cNvSpPr txBox="1"/>
          <p:nvPr/>
        </p:nvSpPr>
        <p:spPr>
          <a:xfrm>
            <a:off x="4563740" y="4830380"/>
            <a:ext cx="1691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Drift 0.5  m for pumping and diagnostics</a:t>
            </a:r>
            <a:endParaRPr lang="en-US" sz="1600" dirty="0"/>
          </a:p>
        </p:txBody>
      </p:sp>
      <p:cxnSp>
        <p:nvCxnSpPr>
          <p:cNvPr id="39" name="Connettore 2 38"/>
          <p:cNvCxnSpPr/>
          <p:nvPr/>
        </p:nvCxnSpPr>
        <p:spPr>
          <a:xfrm flipH="1" flipV="1">
            <a:off x="4156835" y="4090045"/>
            <a:ext cx="1315103" cy="70399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diritto 44"/>
          <p:cNvCxnSpPr>
            <a:stCxn id="5" idx="3"/>
          </p:cNvCxnSpPr>
          <p:nvPr/>
        </p:nvCxnSpPr>
        <p:spPr>
          <a:xfrm flipV="1">
            <a:off x="630591" y="3573016"/>
            <a:ext cx="8333897" cy="26293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/>
          <p:nvPr/>
        </p:nvCxnSpPr>
        <p:spPr>
          <a:xfrm flipV="1">
            <a:off x="603231" y="4090045"/>
            <a:ext cx="1434400" cy="13917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ttore 2 46"/>
          <p:cNvCxnSpPr/>
          <p:nvPr/>
        </p:nvCxnSpPr>
        <p:spPr>
          <a:xfrm flipH="1" flipV="1">
            <a:off x="1317519" y="4079020"/>
            <a:ext cx="1006469" cy="620994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sellaDiTesto 50"/>
          <p:cNvSpPr txBox="1"/>
          <p:nvPr/>
        </p:nvSpPr>
        <p:spPr>
          <a:xfrm>
            <a:off x="2008126" y="4794041"/>
            <a:ext cx="17029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Drift 0.7  m for pumping, diagnostics and emittance control </a:t>
            </a:r>
            <a:endParaRPr lang="en-US" sz="1600" dirty="0"/>
          </a:p>
        </p:txBody>
      </p:sp>
      <p:sp>
        <p:nvSpPr>
          <p:cNvPr id="52" name="Rettangolo 51"/>
          <p:cNvSpPr/>
          <p:nvPr/>
        </p:nvSpPr>
        <p:spPr>
          <a:xfrm>
            <a:off x="763591" y="3191406"/>
            <a:ext cx="291878" cy="82156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Rettangolo 52"/>
          <p:cNvSpPr/>
          <p:nvPr/>
        </p:nvSpPr>
        <p:spPr>
          <a:xfrm>
            <a:off x="2157065" y="3196215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ettangolo 53"/>
          <p:cNvSpPr/>
          <p:nvPr/>
        </p:nvSpPr>
        <p:spPr>
          <a:xfrm>
            <a:off x="2595072" y="3188525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ttangolo 54"/>
          <p:cNvSpPr/>
          <p:nvPr/>
        </p:nvSpPr>
        <p:spPr>
          <a:xfrm>
            <a:off x="3076218" y="3188525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ttangolo 55"/>
          <p:cNvSpPr/>
          <p:nvPr/>
        </p:nvSpPr>
        <p:spPr>
          <a:xfrm>
            <a:off x="3508919" y="3196215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ttangolo 56"/>
          <p:cNvSpPr/>
          <p:nvPr/>
        </p:nvSpPr>
        <p:spPr>
          <a:xfrm>
            <a:off x="4496497" y="3187768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ttangolo 57"/>
          <p:cNvSpPr/>
          <p:nvPr/>
        </p:nvSpPr>
        <p:spPr>
          <a:xfrm>
            <a:off x="4934504" y="3180078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ettangolo 58"/>
          <p:cNvSpPr/>
          <p:nvPr/>
        </p:nvSpPr>
        <p:spPr>
          <a:xfrm>
            <a:off x="5415650" y="3180078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ttangolo 59"/>
          <p:cNvSpPr/>
          <p:nvPr/>
        </p:nvSpPr>
        <p:spPr>
          <a:xfrm>
            <a:off x="5848351" y="3187768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8" name="Connettore 2 67"/>
          <p:cNvCxnSpPr>
            <a:endCxn id="52" idx="0"/>
          </p:cNvCxnSpPr>
          <p:nvPr/>
        </p:nvCxnSpPr>
        <p:spPr>
          <a:xfrm>
            <a:off x="603231" y="2404872"/>
            <a:ext cx="306299" cy="78653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asellaDiTesto 71"/>
          <p:cNvSpPr txBox="1"/>
          <p:nvPr/>
        </p:nvSpPr>
        <p:spPr>
          <a:xfrm>
            <a:off x="18013" y="2064257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Gun</a:t>
            </a:r>
            <a:r>
              <a:rPr lang="it-IT" dirty="0" smtClean="0"/>
              <a:t> </a:t>
            </a:r>
            <a:r>
              <a:rPr lang="it-IT" dirty="0" err="1" smtClean="0"/>
              <a:t>solenoid</a:t>
            </a:r>
            <a:endParaRPr lang="it-IT" dirty="0"/>
          </a:p>
        </p:txBody>
      </p:sp>
      <p:sp>
        <p:nvSpPr>
          <p:cNvPr id="73" name="CasellaDiTesto 72"/>
          <p:cNvSpPr txBox="1"/>
          <p:nvPr/>
        </p:nvSpPr>
        <p:spPr>
          <a:xfrm>
            <a:off x="1686322" y="1867650"/>
            <a:ext cx="1535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TW </a:t>
            </a:r>
            <a:r>
              <a:rPr lang="it-IT" dirty="0" err="1" smtClean="0"/>
              <a:t>structures</a:t>
            </a:r>
            <a:r>
              <a:rPr lang="it-IT" dirty="0" smtClean="0"/>
              <a:t> </a:t>
            </a:r>
            <a:r>
              <a:rPr lang="it-IT" dirty="0" err="1" smtClean="0"/>
              <a:t>solenoids</a:t>
            </a:r>
            <a:endParaRPr lang="it-IT" dirty="0"/>
          </a:p>
        </p:txBody>
      </p:sp>
      <p:cxnSp>
        <p:nvCxnSpPr>
          <p:cNvPr id="74" name="Connettore 2 73"/>
          <p:cNvCxnSpPr>
            <a:stCxn id="73" idx="2"/>
            <a:endCxn id="54" idx="0"/>
          </p:cNvCxnSpPr>
          <p:nvPr/>
        </p:nvCxnSpPr>
        <p:spPr>
          <a:xfrm>
            <a:off x="2454240" y="2513981"/>
            <a:ext cx="286771" cy="6745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ttore 2 79"/>
          <p:cNvCxnSpPr/>
          <p:nvPr/>
        </p:nvCxnSpPr>
        <p:spPr>
          <a:xfrm>
            <a:off x="6232249" y="4090045"/>
            <a:ext cx="519260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2 80"/>
          <p:cNvCxnSpPr/>
          <p:nvPr/>
        </p:nvCxnSpPr>
        <p:spPr>
          <a:xfrm flipV="1">
            <a:off x="5471938" y="4099441"/>
            <a:ext cx="1023640" cy="702177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3757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2"/>
          <a:srcRect l="2054" t="13882" b="21913"/>
          <a:stretch/>
        </p:blipFill>
        <p:spPr>
          <a:xfrm>
            <a:off x="3830753" y="3958934"/>
            <a:ext cx="5313247" cy="2603325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8255744" y="6519446"/>
            <a:ext cx="888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/>
              <a:t>M. Croia</a:t>
            </a:r>
            <a:endParaRPr lang="it-IT" sz="1600" i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22" y="1201811"/>
            <a:ext cx="5702716" cy="2852762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558595" y="4505655"/>
            <a:ext cx="273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Laser </a:t>
            </a:r>
            <a:r>
              <a:rPr lang="it-IT" sz="1400" dirty="0" err="1" smtClean="0"/>
              <a:t>radius</a:t>
            </a:r>
            <a:r>
              <a:rPr lang="it-IT" sz="1400" dirty="0" smtClean="0"/>
              <a:t> 300</a:t>
            </a:r>
            <a:r>
              <a:rPr lang="it-IT" sz="1400" dirty="0" smtClean="0">
                <a:sym typeface="Symbol" panose="05050102010706020507" pitchFamily="18" charset="2"/>
              </a:rPr>
              <a:t>m (</a:t>
            </a:r>
            <a:r>
              <a:rPr lang="it-IT" sz="1400" dirty="0" err="1" smtClean="0">
                <a:sym typeface="Symbol" panose="05050102010706020507" pitchFamily="18" charset="2"/>
              </a:rPr>
              <a:t>uniform</a:t>
            </a:r>
            <a:r>
              <a:rPr lang="it-IT" sz="1400" dirty="0" smtClean="0">
                <a:sym typeface="Symbol" panose="05050102010706020507" pitchFamily="18" charset="2"/>
              </a:rPr>
              <a:t>), L4ps (rise time 0.5 </a:t>
            </a:r>
            <a:r>
              <a:rPr lang="it-IT" sz="1400" dirty="0" err="1" smtClean="0">
                <a:sym typeface="Symbol" panose="05050102010706020507" pitchFamily="18" charset="2"/>
              </a:rPr>
              <a:t>ps</a:t>
            </a:r>
            <a:r>
              <a:rPr lang="it-IT" sz="1400" dirty="0" smtClean="0">
                <a:sym typeface="Symbol" panose="05050102010706020507" pitchFamily="18" charset="2"/>
              </a:rPr>
              <a:t>)</a:t>
            </a:r>
          </a:p>
          <a:p>
            <a:r>
              <a:rPr lang="it-IT" sz="1400" dirty="0" smtClean="0">
                <a:sym typeface="Symbol" panose="05050102010706020507" pitchFamily="18" charset="2"/>
              </a:rPr>
              <a:t></a:t>
            </a:r>
            <a:r>
              <a:rPr lang="it-IT" sz="1400" baseline="-25000" dirty="0" smtClean="0">
                <a:sym typeface="Symbol" panose="05050102010706020507" pitchFamily="18" charset="2"/>
              </a:rPr>
              <a:t>INT</a:t>
            </a:r>
            <a:r>
              <a:rPr lang="it-IT" sz="1400" dirty="0" smtClean="0">
                <a:sym typeface="Symbol" panose="05050102010706020507" pitchFamily="18" charset="2"/>
              </a:rPr>
              <a:t>=118 nm</a:t>
            </a:r>
          </a:p>
          <a:p>
            <a:r>
              <a:rPr lang="it-IT" sz="1400" dirty="0" smtClean="0">
                <a:sym typeface="Symbol" panose="05050102010706020507" pitchFamily="18" charset="2"/>
              </a:rPr>
              <a:t>Q=75 </a:t>
            </a:r>
            <a:r>
              <a:rPr lang="it-IT" sz="1400" dirty="0" err="1" smtClean="0">
                <a:sym typeface="Symbol" panose="05050102010706020507" pitchFamily="18" charset="2"/>
              </a:rPr>
              <a:t>pC</a:t>
            </a:r>
            <a:endParaRPr lang="it-IT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138137" y="-4213"/>
            <a:ext cx="90058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BEAM DYNAMICS SIMULATIONS OF A C-BAND INJECTOR: RESULTS</a:t>
            </a:r>
          </a:p>
          <a:p>
            <a:pPr algn="ctr"/>
            <a:r>
              <a:rPr lang="en-US" sz="2000" i="1" dirty="0" smtClean="0"/>
              <a:t>(M. </a:t>
            </a:r>
            <a:r>
              <a:rPr lang="en-US" sz="2000" i="1" dirty="0" err="1" smtClean="0"/>
              <a:t>Croia</a:t>
            </a:r>
            <a:r>
              <a:rPr lang="en-US" sz="2000" i="1" dirty="0" smtClean="0"/>
              <a:t>, M. </a:t>
            </a:r>
            <a:r>
              <a:rPr lang="en-US" sz="2000" i="1" dirty="0" err="1" smtClean="0"/>
              <a:t>Ferrario</a:t>
            </a:r>
            <a:r>
              <a:rPr lang="en-US" sz="2000" i="1" dirty="0" smtClean="0"/>
              <a:t>, A. </a:t>
            </a:r>
            <a:r>
              <a:rPr lang="en-US" sz="2000" i="1" dirty="0" err="1" smtClean="0"/>
              <a:t>Giribono</a:t>
            </a:r>
            <a:r>
              <a:rPr lang="en-US" sz="2000" i="1" dirty="0" smtClean="0"/>
              <a:t>, C. </a:t>
            </a:r>
            <a:r>
              <a:rPr lang="en-US" sz="2000" i="1" dirty="0" err="1" smtClean="0"/>
              <a:t>Vaccarezza</a:t>
            </a:r>
            <a:r>
              <a:rPr lang="en-US" sz="2000" i="1" dirty="0" smtClean="0"/>
              <a:t>)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336002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8137" y="-4213"/>
            <a:ext cx="90058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/>
              <a:t>PRELIMINARY REQUIREMENTS FOR THE SOLENOIDS</a:t>
            </a:r>
          </a:p>
        </p:txBody>
      </p:sp>
      <p:sp>
        <p:nvSpPr>
          <p:cNvPr id="3" name="Rettangolo 2"/>
          <p:cNvSpPr/>
          <p:nvPr/>
        </p:nvSpPr>
        <p:spPr>
          <a:xfrm>
            <a:off x="148009" y="1268760"/>
            <a:ext cx="492454" cy="6286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ttangolo 3"/>
          <p:cNvSpPr/>
          <p:nvPr/>
        </p:nvSpPr>
        <p:spPr>
          <a:xfrm>
            <a:off x="2085776" y="1345344"/>
            <a:ext cx="1809750" cy="475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ttangolo 5"/>
          <p:cNvSpPr/>
          <p:nvPr/>
        </p:nvSpPr>
        <p:spPr>
          <a:xfrm>
            <a:off x="4424436" y="1345344"/>
            <a:ext cx="1809750" cy="475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ttangolo 6"/>
          <p:cNvSpPr/>
          <p:nvPr/>
        </p:nvSpPr>
        <p:spPr>
          <a:xfrm>
            <a:off x="6737175" y="1345344"/>
            <a:ext cx="1809750" cy="4754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Connettore diritto 8"/>
          <p:cNvCxnSpPr>
            <a:stCxn id="3" idx="3"/>
          </p:cNvCxnSpPr>
          <p:nvPr/>
        </p:nvCxnSpPr>
        <p:spPr>
          <a:xfrm flipV="1">
            <a:off x="640463" y="1556792"/>
            <a:ext cx="8333897" cy="26293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773463" y="1175182"/>
            <a:ext cx="291878" cy="82156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ttangolo 11"/>
          <p:cNvSpPr/>
          <p:nvPr/>
        </p:nvSpPr>
        <p:spPr>
          <a:xfrm>
            <a:off x="2166937" y="1179991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ttangolo 12"/>
          <p:cNvSpPr/>
          <p:nvPr/>
        </p:nvSpPr>
        <p:spPr>
          <a:xfrm>
            <a:off x="2604944" y="1172301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ttangolo 13"/>
          <p:cNvSpPr/>
          <p:nvPr/>
        </p:nvSpPr>
        <p:spPr>
          <a:xfrm>
            <a:off x="3086090" y="1172301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ttangolo 14"/>
          <p:cNvSpPr/>
          <p:nvPr/>
        </p:nvSpPr>
        <p:spPr>
          <a:xfrm>
            <a:off x="3518791" y="1179991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ttangolo 15"/>
          <p:cNvSpPr/>
          <p:nvPr/>
        </p:nvSpPr>
        <p:spPr>
          <a:xfrm>
            <a:off x="4506369" y="1171544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ttangolo 16"/>
          <p:cNvSpPr/>
          <p:nvPr/>
        </p:nvSpPr>
        <p:spPr>
          <a:xfrm>
            <a:off x="4944376" y="1163854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ttangolo 17"/>
          <p:cNvSpPr/>
          <p:nvPr/>
        </p:nvSpPr>
        <p:spPr>
          <a:xfrm>
            <a:off x="5425522" y="1163854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ttangolo 18"/>
          <p:cNvSpPr/>
          <p:nvPr/>
        </p:nvSpPr>
        <p:spPr>
          <a:xfrm>
            <a:off x="5858223" y="1171544"/>
            <a:ext cx="291878" cy="821565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8EAE6D6C-9E22-40E4-9D7E-791B4D17A4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34" y="5318963"/>
            <a:ext cx="2947953" cy="1532269"/>
          </a:xfrm>
          <a:prstGeom prst="rect">
            <a:avLst/>
          </a:prstGeom>
        </p:spPr>
      </p:pic>
      <p:cxnSp>
        <p:nvCxnSpPr>
          <p:cNvPr id="27" name="Connettore 2 26"/>
          <p:cNvCxnSpPr>
            <a:stCxn id="11" idx="2"/>
            <a:endCxn id="29" idx="0"/>
          </p:cNvCxnSpPr>
          <p:nvPr/>
        </p:nvCxnSpPr>
        <p:spPr>
          <a:xfrm>
            <a:off x="919402" y="1996747"/>
            <a:ext cx="1478378" cy="57380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-2687" y="2570554"/>
            <a:ext cx="480093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err="1" smtClean="0"/>
              <a:t>Two</a:t>
            </a:r>
            <a:r>
              <a:rPr lang="it-IT" sz="1600" dirty="0" smtClean="0"/>
              <a:t> coils </a:t>
            </a:r>
            <a:r>
              <a:rPr lang="it-IT" sz="1600" dirty="0" err="1" smtClean="0"/>
              <a:t>solenoid</a:t>
            </a:r>
            <a:r>
              <a:rPr lang="it-IT" sz="1600" dirty="0" smtClean="0"/>
              <a:t> in </a:t>
            </a:r>
            <a:r>
              <a:rPr lang="it-IT" sz="1600" dirty="0" err="1" smtClean="0"/>
              <a:t>order</a:t>
            </a:r>
            <a:r>
              <a:rPr lang="it-IT" sz="1600" dirty="0" smtClean="0"/>
              <a:t> to </a:t>
            </a:r>
            <a:r>
              <a:rPr lang="it-IT" sz="1600" dirty="0" err="1" smtClean="0"/>
              <a:t>have</a:t>
            </a:r>
            <a:r>
              <a:rPr lang="it-IT" sz="1600" dirty="0" smtClean="0"/>
              <a:t> the </a:t>
            </a:r>
            <a:r>
              <a:rPr lang="it-IT" sz="1600" dirty="0" err="1" smtClean="0"/>
              <a:t>possibility</a:t>
            </a:r>
            <a:r>
              <a:rPr lang="it-IT" sz="1600" dirty="0" smtClean="0"/>
              <a:t> to </a:t>
            </a:r>
            <a:r>
              <a:rPr lang="it-IT" sz="1600" dirty="0" err="1" smtClean="0"/>
              <a:t>power</a:t>
            </a:r>
            <a:r>
              <a:rPr lang="it-IT" sz="1600" dirty="0" smtClean="0"/>
              <a:t> </a:t>
            </a:r>
            <a:r>
              <a:rPr lang="it-IT" sz="1600" dirty="0" err="1" smtClean="0"/>
              <a:t>it</a:t>
            </a:r>
            <a:r>
              <a:rPr lang="it-IT" sz="1600" dirty="0" smtClean="0"/>
              <a:t> in the </a:t>
            </a:r>
            <a:r>
              <a:rPr lang="it-IT" sz="1600" dirty="0" err="1" smtClean="0"/>
              <a:t>two</a:t>
            </a:r>
            <a:r>
              <a:rPr lang="it-IT" sz="1600" dirty="0" smtClean="0"/>
              <a:t> </a:t>
            </a:r>
            <a:r>
              <a:rPr lang="it-IT" sz="1600" dirty="0" err="1" smtClean="0"/>
              <a:t>configurations</a:t>
            </a:r>
            <a:r>
              <a:rPr lang="it-IT" sz="1600" dirty="0" smtClean="0"/>
              <a:t> ++ and +-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smtClean="0"/>
              <a:t>Bore of the </a:t>
            </a:r>
            <a:r>
              <a:rPr lang="it-IT" sz="1600" dirty="0" err="1" smtClean="0"/>
              <a:t>solenoid</a:t>
            </a:r>
            <a:r>
              <a:rPr lang="it-IT" sz="1600" dirty="0" smtClean="0"/>
              <a:t> &gt;40 mm (</a:t>
            </a:r>
            <a:r>
              <a:rPr lang="it-IT" sz="1600" dirty="0" err="1" smtClean="0"/>
              <a:t>diameter</a:t>
            </a:r>
            <a:r>
              <a:rPr lang="it-IT" sz="1600" dirty="0" smtClean="0"/>
              <a:t>)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err="1" smtClean="0"/>
              <a:t>Bmax</a:t>
            </a:r>
            <a:r>
              <a:rPr lang="it-IT" sz="1600" dirty="0" smtClean="0"/>
              <a:t> in ++ </a:t>
            </a:r>
            <a:r>
              <a:rPr lang="it-IT" sz="1600" dirty="0" err="1" smtClean="0"/>
              <a:t>config</a:t>
            </a:r>
            <a:r>
              <a:rPr lang="it-IT" sz="1600" dirty="0" smtClean="0"/>
              <a:t> </a:t>
            </a:r>
            <a:r>
              <a:rPr lang="it-IT" sz="1600" dirty="0" smtClean="0">
                <a:sym typeface="Symbol" panose="05050102010706020507" pitchFamily="18" charset="2"/>
              </a:rPr>
              <a:t>0.75 T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err="1"/>
              <a:t>Bmax</a:t>
            </a:r>
            <a:r>
              <a:rPr lang="it-IT" sz="1600" dirty="0"/>
              <a:t> in </a:t>
            </a:r>
            <a:r>
              <a:rPr lang="it-IT" sz="1600" dirty="0" smtClean="0"/>
              <a:t>+- </a:t>
            </a:r>
            <a:r>
              <a:rPr lang="it-IT" sz="1600" dirty="0" err="1"/>
              <a:t>config</a:t>
            </a:r>
            <a:r>
              <a:rPr lang="it-IT" sz="1600" dirty="0"/>
              <a:t> </a:t>
            </a:r>
            <a:r>
              <a:rPr lang="it-IT" sz="1600" dirty="0">
                <a:sym typeface="Symbol" panose="05050102010706020507" pitchFamily="18" charset="2"/>
              </a:rPr>
              <a:t></a:t>
            </a:r>
            <a:r>
              <a:rPr lang="it-IT" sz="1600" dirty="0" smtClean="0">
                <a:sym typeface="Symbol" panose="05050102010706020507" pitchFamily="18" charset="2"/>
              </a:rPr>
              <a:t>0.5 T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err="1" smtClean="0">
                <a:sym typeface="Symbol" panose="05050102010706020507" pitchFamily="18" charset="2"/>
              </a:rPr>
              <a:t>Integratde</a:t>
            </a:r>
            <a:r>
              <a:rPr lang="it-IT" sz="1600" dirty="0" smtClean="0">
                <a:sym typeface="Symbol" panose="05050102010706020507" pitchFamily="18" charset="2"/>
              </a:rPr>
              <a:t> </a:t>
            </a:r>
            <a:r>
              <a:rPr lang="it-IT" sz="1600" dirty="0" err="1" smtClean="0">
                <a:sym typeface="Symbol" panose="05050102010706020507" pitchFamily="18" charset="2"/>
              </a:rPr>
              <a:t>field</a:t>
            </a:r>
            <a:r>
              <a:rPr lang="it-IT" sz="1600" dirty="0" smtClean="0">
                <a:sym typeface="Symbol" panose="05050102010706020507" pitchFamily="18" charset="2"/>
              </a:rPr>
              <a:t> in ++ </a:t>
            </a:r>
            <a:r>
              <a:rPr lang="it-IT" sz="1600" dirty="0" err="1" smtClean="0">
                <a:sym typeface="Symbol" panose="05050102010706020507" pitchFamily="18" charset="2"/>
              </a:rPr>
              <a:t>config</a:t>
            </a:r>
            <a:r>
              <a:rPr lang="it-IT" sz="1600" dirty="0" smtClean="0">
                <a:sym typeface="Symbol" panose="05050102010706020507" pitchFamily="18" charset="2"/>
              </a:rPr>
              <a:t> </a:t>
            </a:r>
            <a:r>
              <a:rPr lang="it-IT" sz="1600" dirty="0">
                <a:sym typeface="Symbol" panose="05050102010706020507" pitchFamily="18" charset="2"/>
              </a:rPr>
              <a:t></a:t>
            </a:r>
            <a:r>
              <a:rPr lang="it-IT" sz="1600" dirty="0" smtClean="0">
                <a:sym typeface="Symbol" panose="05050102010706020507" pitchFamily="18" charset="2"/>
              </a:rPr>
              <a:t>0.06 Tm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err="1" smtClean="0"/>
              <a:t>Good</a:t>
            </a:r>
            <a:r>
              <a:rPr lang="it-IT" sz="1600" dirty="0" smtClean="0"/>
              <a:t> </a:t>
            </a:r>
            <a:r>
              <a:rPr lang="it-IT" sz="1600" dirty="0" err="1" smtClean="0"/>
              <a:t>field</a:t>
            </a:r>
            <a:r>
              <a:rPr lang="it-IT" sz="1600" dirty="0" smtClean="0"/>
              <a:t> </a:t>
            </a:r>
            <a:r>
              <a:rPr lang="it-IT" sz="1600" dirty="0" err="1" smtClean="0"/>
              <a:t>region</a:t>
            </a:r>
            <a:r>
              <a:rPr lang="it-IT" sz="1600" dirty="0" smtClean="0"/>
              <a:t> </a:t>
            </a:r>
            <a:r>
              <a:rPr lang="it-IT" sz="1600" dirty="0" err="1" smtClean="0"/>
              <a:t>radius</a:t>
            </a:r>
            <a:r>
              <a:rPr lang="it-IT" sz="1600" dirty="0" smtClean="0"/>
              <a:t> 15 mm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err="1" smtClean="0"/>
              <a:t>Cathode</a:t>
            </a:r>
            <a:r>
              <a:rPr lang="it-IT" sz="1600" dirty="0" smtClean="0"/>
              <a:t> position with </a:t>
            </a:r>
            <a:r>
              <a:rPr lang="it-IT" sz="1600" dirty="0" err="1" smtClean="0"/>
              <a:t>respect</a:t>
            </a:r>
            <a:r>
              <a:rPr lang="it-IT" sz="1600" dirty="0" smtClean="0"/>
              <a:t> to the center of the </a:t>
            </a:r>
            <a:r>
              <a:rPr lang="it-IT" sz="1600" dirty="0" err="1" smtClean="0"/>
              <a:t>solenoid</a:t>
            </a:r>
            <a:r>
              <a:rPr lang="it-IT" sz="1600" dirty="0" smtClean="0"/>
              <a:t> </a:t>
            </a:r>
            <a:r>
              <a:rPr lang="it-IT" sz="1600" dirty="0" smtClean="0">
                <a:sym typeface="Symbol" panose="05050102010706020507" pitchFamily="18" charset="2"/>
              </a:rPr>
              <a:t></a:t>
            </a:r>
            <a:r>
              <a:rPr lang="it-IT" sz="1600" dirty="0" smtClean="0"/>
              <a:t>100 mm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err="1" smtClean="0"/>
              <a:t>Solenoid</a:t>
            </a:r>
            <a:r>
              <a:rPr lang="it-IT" sz="1600" dirty="0" smtClean="0"/>
              <a:t> </a:t>
            </a:r>
            <a:r>
              <a:rPr lang="it-IT" sz="1600" dirty="0" err="1" smtClean="0"/>
              <a:t>length</a:t>
            </a:r>
            <a:r>
              <a:rPr lang="it-IT" sz="1600" dirty="0" smtClean="0"/>
              <a:t> </a:t>
            </a:r>
            <a:r>
              <a:rPr lang="it-IT" sz="1600" dirty="0" smtClean="0">
                <a:sym typeface="Symbol" panose="05050102010706020507" pitchFamily="18" charset="2"/>
              </a:rPr>
              <a:t> 90-100 mm</a:t>
            </a:r>
            <a:endParaRPr lang="it-IT" sz="1600" dirty="0" smtClean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smtClean="0"/>
              <a:t>Field </a:t>
            </a:r>
            <a:r>
              <a:rPr lang="it-IT" sz="1600" dirty="0" err="1" smtClean="0"/>
              <a:t>at</a:t>
            </a:r>
            <a:r>
              <a:rPr lang="it-IT" sz="1600" dirty="0" smtClean="0"/>
              <a:t> the </a:t>
            </a:r>
            <a:r>
              <a:rPr lang="it-IT" sz="1600" dirty="0" err="1" smtClean="0"/>
              <a:t>cathode</a:t>
            </a:r>
            <a:r>
              <a:rPr lang="it-IT" sz="1600" dirty="0" smtClean="0"/>
              <a:t> position </a:t>
            </a:r>
            <a:r>
              <a:rPr lang="it-IT" sz="1600" dirty="0" smtClean="0">
                <a:sym typeface="Symbol" panose="05050102010706020507" pitchFamily="18" charset="2"/>
              </a:rPr>
              <a:t></a:t>
            </a:r>
            <a:r>
              <a:rPr lang="it-IT" sz="1600" dirty="0" smtClean="0"/>
              <a:t>10</a:t>
            </a:r>
            <a:r>
              <a:rPr lang="it-IT" sz="1600" baseline="30000" dirty="0" smtClean="0"/>
              <a:t>-4</a:t>
            </a:r>
            <a:r>
              <a:rPr lang="it-IT" sz="1600" dirty="0" smtClean="0"/>
              <a:t> gauss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it-IT" sz="1600" dirty="0" smtClean="0"/>
          </a:p>
          <a:p>
            <a:pPr marL="285750" indent="-285750">
              <a:buFont typeface="Symbol" panose="05050102010706020507" pitchFamily="18" charset="2"/>
              <a:buChar char="Þ"/>
            </a:pPr>
            <a:endParaRPr lang="it-IT" sz="1600" dirty="0"/>
          </a:p>
        </p:txBody>
      </p:sp>
      <p:cxnSp>
        <p:nvCxnSpPr>
          <p:cNvPr id="38" name="Connettore 2 37"/>
          <p:cNvCxnSpPr>
            <a:stCxn id="17" idx="2"/>
            <a:endCxn id="39" idx="0"/>
          </p:cNvCxnSpPr>
          <p:nvPr/>
        </p:nvCxnSpPr>
        <p:spPr>
          <a:xfrm>
            <a:off x="5090315" y="1985419"/>
            <a:ext cx="1821042" cy="137484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5004679" y="3360262"/>
            <a:ext cx="3813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smtClean="0"/>
              <a:t>Coils of </a:t>
            </a:r>
            <a:r>
              <a:rPr lang="it-IT" sz="1600" dirty="0" smtClean="0">
                <a:sym typeface="Symbol" panose="05050102010706020507" pitchFamily="18" charset="2"/>
              </a:rPr>
              <a:t>0.5 m </a:t>
            </a:r>
            <a:r>
              <a:rPr lang="it-IT" sz="1600" dirty="0" err="1" smtClean="0">
                <a:sym typeface="Symbol" panose="05050102010706020507" pitchFamily="18" charset="2"/>
              </a:rPr>
              <a:t>powered</a:t>
            </a:r>
            <a:r>
              <a:rPr lang="it-IT" sz="1600" dirty="0" smtClean="0">
                <a:sym typeface="Symbol" panose="05050102010706020507" pitchFamily="18" charset="2"/>
              </a:rPr>
              <a:t> </a:t>
            </a:r>
            <a:r>
              <a:rPr lang="it-IT" sz="1600" dirty="0" err="1" smtClean="0">
                <a:sym typeface="Symbol" panose="05050102010706020507" pitchFamily="18" charset="2"/>
              </a:rPr>
              <a:t>independently</a:t>
            </a:r>
            <a:endParaRPr lang="it-IT" sz="1600" dirty="0" smtClean="0">
              <a:sym typeface="Symbol" panose="05050102010706020507" pitchFamily="18" charset="2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err="1" smtClean="0"/>
              <a:t>Internal</a:t>
            </a:r>
            <a:r>
              <a:rPr lang="it-IT" sz="1600" dirty="0" smtClean="0"/>
              <a:t> </a:t>
            </a:r>
            <a:r>
              <a:rPr lang="it-IT" sz="1600" dirty="0" err="1" smtClean="0"/>
              <a:t>radius</a:t>
            </a:r>
            <a:r>
              <a:rPr lang="it-IT" sz="1600" dirty="0" smtClean="0"/>
              <a:t> of the coil &gt;200 mm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it-IT" sz="1600" dirty="0" smtClean="0"/>
              <a:t>Maximum </a:t>
            </a:r>
            <a:r>
              <a:rPr lang="it-IT" sz="1600" dirty="0" err="1" smtClean="0"/>
              <a:t>field</a:t>
            </a:r>
            <a:r>
              <a:rPr lang="it-IT" sz="1600" dirty="0" smtClean="0"/>
              <a:t> in the center &gt;0.65 T</a:t>
            </a:r>
          </a:p>
        </p:txBody>
      </p:sp>
    </p:spTree>
    <p:extLst>
      <p:ext uri="{BB962C8B-B14F-4D97-AF65-F5344CB8AC3E}">
        <p14:creationId xmlns:p14="http://schemas.microsoft.com/office/powerpoint/2010/main" val="16343713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8137" y="-4213"/>
            <a:ext cx="90058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ORGANIZATION OF THE ACTIVITY ON C-BAND INJECTOR</a:t>
            </a:r>
            <a:endParaRPr lang="en-US" sz="30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47675">
              <a:tabLst>
                <a:tab pos="447675" algn="l"/>
              </a:tabLst>
            </a:pPr>
            <a:r>
              <a:rPr lang="en-US" sz="2000" dirty="0" smtClean="0"/>
              <a:t>1)	</a:t>
            </a:r>
            <a:r>
              <a:rPr lang="en-US" sz="1600" b="1" dirty="0" smtClean="0"/>
              <a:t>C-Band gun design </a:t>
            </a:r>
            <a:r>
              <a:rPr lang="en-US" sz="1600" dirty="0" smtClean="0"/>
              <a:t>to reach the 240 MV/m peak field level</a:t>
            </a:r>
          </a:p>
          <a:p>
            <a:pPr marL="342900" indent="-342900" algn="just" defTabSz="447675">
              <a:buAutoNum type="arabicParenR"/>
            </a:pPr>
            <a:endParaRPr lang="en-US" sz="1600" dirty="0"/>
          </a:p>
          <a:p>
            <a:pPr lvl="3" algn="just" defTabSz="447675"/>
            <a:r>
              <a:rPr lang="en-US" sz="1600" dirty="0" smtClean="0"/>
              <a:t>1a)	Optimum </a:t>
            </a:r>
            <a:r>
              <a:rPr lang="en-US" sz="1600" b="1" dirty="0"/>
              <a:t>2D profile</a:t>
            </a:r>
            <a:r>
              <a:rPr lang="en-US" sz="1600" dirty="0"/>
              <a:t> to minimize mod. </a:t>
            </a:r>
            <a:r>
              <a:rPr lang="en-US" sz="1600" dirty="0" err="1"/>
              <a:t>Poy</a:t>
            </a:r>
            <a:r>
              <a:rPr lang="en-US" sz="1600" dirty="0"/>
              <a:t>. Vector, peak field </a:t>
            </a:r>
            <a:r>
              <a:rPr lang="en-US" sz="1600" dirty="0" smtClean="0"/>
              <a:t>etc… and to increase the gun mode separation for short RF pulses </a:t>
            </a:r>
            <a:r>
              <a:rPr lang="en-US" sz="1600" dirty="0"/>
              <a:t>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Alesini, G. </a:t>
            </a:r>
            <a:r>
              <a:rPr lang="en-US" sz="1600" i="1" dirty="0" err="1" smtClean="0"/>
              <a:t>Castorina</a:t>
            </a:r>
            <a:r>
              <a:rPr lang="en-US" sz="1600" dirty="0" smtClean="0"/>
              <a:t>)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1b)	</a:t>
            </a:r>
            <a:r>
              <a:rPr lang="en-US" sz="1600" b="1" dirty="0" smtClean="0"/>
              <a:t>Powering schemes </a:t>
            </a:r>
            <a:r>
              <a:rPr lang="en-US" sz="1600" dirty="0"/>
              <a:t>with RF pulse compressors </a:t>
            </a:r>
            <a:r>
              <a:rPr lang="en-US" sz="1600" dirty="0" smtClean="0"/>
              <a:t>and optimum coupling coefficient (</a:t>
            </a:r>
            <a:r>
              <a:rPr lang="en-US" sz="1600" i="1" dirty="0" smtClean="0"/>
              <a:t>D. Alesini, F. </a:t>
            </a:r>
            <a:r>
              <a:rPr lang="en-US" sz="1600" i="1" dirty="0" err="1" smtClean="0"/>
              <a:t>Cardelli</a:t>
            </a:r>
            <a:r>
              <a:rPr lang="en-US" sz="1600" dirty="0" smtClean="0"/>
              <a:t>)	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1c)	</a:t>
            </a:r>
            <a:r>
              <a:rPr lang="en-US" sz="1600" b="1" dirty="0" smtClean="0"/>
              <a:t>Coupler design </a:t>
            </a:r>
            <a:r>
              <a:rPr lang="en-US" sz="1600" dirty="0" smtClean="0"/>
              <a:t>options: 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magnetic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mode launcher (</a:t>
            </a:r>
            <a:r>
              <a:rPr lang="en-US" sz="1600" i="1" dirty="0" smtClean="0"/>
              <a:t>G. </a:t>
            </a:r>
            <a:r>
              <a:rPr lang="en-US" sz="1600" i="1" dirty="0" err="1" smtClean="0"/>
              <a:t>Castorina</a:t>
            </a:r>
            <a:r>
              <a:rPr lang="en-US" sz="1600" i="1" dirty="0" smtClean="0"/>
              <a:t>, B. </a:t>
            </a:r>
            <a:r>
              <a:rPr lang="en-US" sz="1600" i="1" dirty="0" err="1" smtClean="0"/>
              <a:t>Spataro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alternative schemes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r>
              <a:rPr lang="en-US" sz="1600" dirty="0" smtClean="0"/>
              <a:t>2)	</a:t>
            </a:r>
            <a:r>
              <a:rPr lang="en-US" sz="1600" b="1" dirty="0" smtClean="0"/>
              <a:t>C-Band TW accelerating structures </a:t>
            </a:r>
            <a:r>
              <a:rPr lang="en-US" sz="1600" dirty="0" smtClean="0"/>
              <a:t>design for the velocity bunching and acceleration: optimum 	irises tapering, structure length,… </a:t>
            </a:r>
            <a:r>
              <a:rPr lang="en-US" sz="1600" i="1" dirty="0" smtClean="0"/>
              <a:t>(M. Diomede, D. Alesini)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3) 	</a:t>
            </a:r>
            <a:r>
              <a:rPr lang="en-US" sz="1600" b="1" dirty="0" smtClean="0"/>
              <a:t>Beam dynamics simulations </a:t>
            </a:r>
            <a:r>
              <a:rPr lang="en-US" sz="1600" dirty="0" smtClean="0"/>
              <a:t>of the injector to reach the XLS requirements: gun gradient, TW 	structures accelerating field, solenoids strength, half cell length optimization…</a:t>
            </a:r>
            <a:r>
              <a:rPr lang="en-US" sz="1600" i="1" dirty="0" smtClean="0"/>
              <a:t>(M. </a:t>
            </a:r>
            <a:r>
              <a:rPr lang="en-US" sz="1600" i="1" dirty="0" err="1" smtClean="0"/>
              <a:t>Croia</a:t>
            </a:r>
            <a:r>
              <a:rPr lang="en-US" sz="1600" i="1" dirty="0" smtClean="0"/>
              <a:t>, M. 	</a:t>
            </a:r>
            <a:r>
              <a:rPr lang="en-US" sz="1600" i="1" dirty="0" err="1" smtClean="0"/>
              <a:t>Ferrario</a:t>
            </a:r>
            <a:r>
              <a:rPr lang="en-US" sz="1600" i="1" dirty="0" smtClean="0"/>
              <a:t>,…)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4)	</a:t>
            </a:r>
            <a:r>
              <a:rPr lang="en-US" sz="1600" b="1" dirty="0" smtClean="0"/>
              <a:t>Solenoids</a:t>
            </a:r>
            <a:r>
              <a:rPr lang="en-US" sz="1600" dirty="0" smtClean="0"/>
              <a:t> design </a:t>
            </a:r>
            <a:r>
              <a:rPr lang="en-US" sz="1600" i="1" dirty="0" smtClean="0"/>
              <a:t>(</a:t>
            </a:r>
            <a:r>
              <a:rPr lang="it-IT" sz="1600" i="1" dirty="0" smtClean="0"/>
              <a:t>A. </a:t>
            </a:r>
            <a:r>
              <a:rPr lang="it-IT" sz="1600" i="1" dirty="0" err="1" smtClean="0"/>
              <a:t>Vannozzi</a:t>
            </a:r>
            <a:r>
              <a:rPr lang="en-US" sz="1600" i="1" dirty="0" smtClean="0"/>
              <a:t>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5)	</a:t>
            </a:r>
            <a:r>
              <a:rPr lang="en-US" sz="1600" b="1" dirty="0" smtClean="0"/>
              <a:t>Mechanical drawings </a:t>
            </a:r>
            <a:r>
              <a:rPr lang="en-US" sz="1600" dirty="0" smtClean="0"/>
              <a:t>of the injector module </a:t>
            </a:r>
            <a:r>
              <a:rPr lang="en-US" sz="1600" i="1" dirty="0" smtClean="0"/>
              <a:t>(</a:t>
            </a:r>
            <a:r>
              <a:rPr lang="it-IT" sz="1600" i="1" dirty="0" smtClean="0"/>
              <a:t>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</p:txBody>
      </p:sp>
      <p:sp>
        <p:nvSpPr>
          <p:cNvPr id="6" name="Rettangolo 5"/>
          <p:cNvSpPr/>
          <p:nvPr/>
        </p:nvSpPr>
        <p:spPr>
          <a:xfrm>
            <a:off x="539552" y="5517232"/>
            <a:ext cx="2743904" cy="36004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6209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396453" y="133576"/>
            <a:ext cx="8244449" cy="497681"/>
          </a:xfrm>
        </p:spPr>
        <p:txBody>
          <a:bodyPr>
            <a:normAutofit/>
          </a:bodyPr>
          <a:lstStyle/>
          <a:p>
            <a:r>
              <a:rPr lang="it-IT" sz="2100" b="1" dirty="0"/>
              <a:t>C Band </a:t>
            </a:r>
            <a:r>
              <a:rPr lang="it-IT" sz="2100" b="1" dirty="0" err="1"/>
              <a:t>Gun</a:t>
            </a:r>
            <a:r>
              <a:rPr lang="it-IT" sz="2100" b="1" dirty="0"/>
              <a:t> </a:t>
            </a:r>
            <a:r>
              <a:rPr lang="it-IT" sz="2100" b="1" dirty="0" err="1"/>
              <a:t>Solenoid</a:t>
            </a:r>
            <a:r>
              <a:rPr lang="it-IT" sz="2100" b="1" dirty="0"/>
              <a:t> 2D </a:t>
            </a:r>
            <a:r>
              <a:rPr lang="it-IT" sz="2100" b="1" dirty="0" err="1"/>
              <a:t>Simulation</a:t>
            </a:r>
            <a:endParaRPr lang="it-IT" sz="2100" b="1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01" y="1543051"/>
            <a:ext cx="3397220" cy="4272374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3" r="7029"/>
          <a:stretch/>
        </p:blipFill>
        <p:spPr>
          <a:xfrm>
            <a:off x="3794492" y="3322896"/>
            <a:ext cx="5143500" cy="2653616"/>
          </a:xfrm>
          <a:prstGeom prst="rect">
            <a:avLst/>
          </a:prstGeom>
        </p:spPr>
      </p:pic>
      <p:grpSp>
        <p:nvGrpSpPr>
          <p:cNvPr id="25" name="Gruppo 24"/>
          <p:cNvGrpSpPr/>
          <p:nvPr/>
        </p:nvGrpSpPr>
        <p:grpSpPr>
          <a:xfrm rot="5400000">
            <a:off x="5548144" y="291432"/>
            <a:ext cx="2044998" cy="4140518"/>
            <a:chOff x="237862" y="920988"/>
            <a:chExt cx="2726664" cy="5520690"/>
          </a:xfrm>
        </p:grpSpPr>
        <p:grpSp>
          <p:nvGrpSpPr>
            <p:cNvPr id="24" name="Gruppo 23"/>
            <p:cNvGrpSpPr/>
            <p:nvPr/>
          </p:nvGrpSpPr>
          <p:grpSpPr>
            <a:xfrm>
              <a:off x="237862" y="920988"/>
              <a:ext cx="2726664" cy="5520690"/>
              <a:chOff x="237862" y="920988"/>
              <a:chExt cx="2726664" cy="5520690"/>
            </a:xfrm>
          </p:grpSpPr>
          <p:pic>
            <p:nvPicPr>
              <p:cNvPr id="5" name="Immagine 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16200000">
                <a:off x="-1159151" y="2318001"/>
                <a:ext cx="5520690" cy="2726664"/>
              </a:xfrm>
              <a:prstGeom prst="rect">
                <a:avLst/>
              </a:prstGeom>
            </p:spPr>
          </p:pic>
          <p:cxnSp>
            <p:nvCxnSpPr>
              <p:cNvPr id="14" name="Connettore 2 13"/>
              <p:cNvCxnSpPr/>
              <p:nvPr/>
            </p:nvCxnSpPr>
            <p:spPr>
              <a:xfrm>
                <a:off x="1085850" y="1908810"/>
                <a:ext cx="11520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ttore 2 14"/>
              <p:cNvCxnSpPr/>
              <p:nvPr/>
            </p:nvCxnSpPr>
            <p:spPr>
              <a:xfrm>
                <a:off x="975360" y="1981200"/>
                <a:ext cx="0" cy="33840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CasellaDiTesto 17"/>
              <p:cNvSpPr txBox="1"/>
              <p:nvPr/>
            </p:nvSpPr>
            <p:spPr>
              <a:xfrm rot="16200000">
                <a:off x="1446235" y="1492777"/>
                <a:ext cx="481328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350" dirty="0"/>
                  <a:t>50</a:t>
                </a:r>
              </a:p>
            </p:txBody>
          </p:sp>
          <p:sp>
            <p:nvSpPr>
              <p:cNvPr id="19" name="CasellaDiTesto 18"/>
              <p:cNvSpPr txBox="1"/>
              <p:nvPr/>
            </p:nvSpPr>
            <p:spPr>
              <a:xfrm rot="16200000">
                <a:off x="542598" y="3443112"/>
                <a:ext cx="598883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350" dirty="0"/>
                  <a:t>200</a:t>
                </a:r>
              </a:p>
            </p:txBody>
          </p:sp>
          <p:sp>
            <p:nvSpPr>
              <p:cNvPr id="20" name="CasellaDiTesto 19"/>
              <p:cNvSpPr txBox="1"/>
              <p:nvPr/>
            </p:nvSpPr>
            <p:spPr>
              <a:xfrm rot="16200000">
                <a:off x="822277" y="5290989"/>
                <a:ext cx="481328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350" dirty="0"/>
                  <a:t>19</a:t>
                </a:r>
              </a:p>
            </p:txBody>
          </p:sp>
          <p:sp>
            <p:nvSpPr>
              <p:cNvPr id="21" name="CasellaDiTesto 20"/>
              <p:cNvSpPr txBox="1"/>
              <p:nvPr/>
            </p:nvSpPr>
            <p:spPr>
              <a:xfrm rot="16200000">
                <a:off x="1302639" y="5104537"/>
                <a:ext cx="481328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1350" dirty="0"/>
                  <a:t>35</a:t>
                </a:r>
              </a:p>
            </p:txBody>
          </p:sp>
        </p:grpSp>
        <p:cxnSp>
          <p:nvCxnSpPr>
            <p:cNvPr id="16" name="Connettore 2 15"/>
            <p:cNvCxnSpPr/>
            <p:nvPr/>
          </p:nvCxnSpPr>
          <p:spPr>
            <a:xfrm>
              <a:off x="1671511" y="5067720"/>
              <a:ext cx="0" cy="576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2 16"/>
            <p:cNvCxnSpPr/>
            <p:nvPr/>
          </p:nvCxnSpPr>
          <p:spPr>
            <a:xfrm>
              <a:off x="1181401" y="5365200"/>
              <a:ext cx="0" cy="288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ttangolo 2"/>
          <p:cNvSpPr/>
          <p:nvPr/>
        </p:nvSpPr>
        <p:spPr>
          <a:xfrm>
            <a:off x="7828975" y="6354065"/>
            <a:ext cx="1256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i="1" dirty="0"/>
              <a:t>A. </a:t>
            </a:r>
            <a:r>
              <a:rPr lang="it-IT" i="1" dirty="0" err="1"/>
              <a:t>Vannozzi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363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270901" y="1045369"/>
            <a:ext cx="8244449" cy="497681"/>
          </a:xfrm>
        </p:spPr>
        <p:txBody>
          <a:bodyPr>
            <a:normAutofit/>
          </a:bodyPr>
          <a:lstStyle/>
          <a:p>
            <a:r>
              <a:rPr lang="it-IT" sz="2100" dirty="0" err="1"/>
              <a:t>Solenoid</a:t>
            </a:r>
            <a:r>
              <a:rPr lang="it-IT" sz="2100" dirty="0"/>
              <a:t> on C-Band </a:t>
            </a:r>
            <a:r>
              <a:rPr lang="it-IT" sz="2100" dirty="0" err="1"/>
              <a:t>accelerating</a:t>
            </a:r>
            <a:r>
              <a:rPr lang="it-IT" sz="2100" dirty="0"/>
              <a:t> </a:t>
            </a:r>
            <a:r>
              <a:rPr lang="it-IT" sz="2100" dirty="0" err="1"/>
              <a:t>structure</a:t>
            </a:r>
            <a:r>
              <a:rPr lang="it-IT" sz="2100" dirty="0"/>
              <a:t> 2D </a:t>
            </a:r>
            <a:r>
              <a:rPr lang="it-IT" sz="2100" dirty="0" err="1"/>
              <a:t>Simulation</a:t>
            </a:r>
            <a:endParaRPr lang="it-IT" sz="2100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772152" y="238123"/>
            <a:ext cx="1895474" cy="450532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5" y="3438524"/>
            <a:ext cx="4567235" cy="24379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ella 1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12986" y="1662351"/>
              <a:ext cx="4180139" cy="4062986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2663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845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353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28600">
                    <a:tc>
                      <a:txBody>
                        <a:bodyPr/>
                        <a:lstStyle/>
                        <a:p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Unit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Value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28600">
                    <a:tc gridSpan="3">
                      <a:txBody>
                        <a:bodyPr/>
                        <a:lstStyle/>
                        <a:p>
                          <a:r>
                            <a:rPr lang="it-IT" sz="1100" b="1" dirty="0" smtClean="0"/>
                            <a:t>MAIN</a:t>
                          </a:r>
                          <a:r>
                            <a:rPr lang="it-IT" sz="1100" b="1" baseline="0" dirty="0" smtClean="0"/>
                            <a:t> SPECIFICATIONS</a:t>
                          </a:r>
                          <a:endParaRPr lang="it-IT" sz="1100" b="1" dirty="0"/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Bmax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G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1800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Yoke</a:t>
                          </a:r>
                          <a:r>
                            <a:rPr lang="it-IT" sz="1100" baseline="0" dirty="0" smtClean="0"/>
                            <a:t> </a:t>
                          </a:r>
                          <a:r>
                            <a:rPr lang="it-IT" sz="1100" baseline="0" dirty="0" err="1" smtClean="0"/>
                            <a:t>Material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-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Low</a:t>
                          </a:r>
                          <a:r>
                            <a:rPr lang="it-IT" sz="1100" baseline="0" dirty="0" smtClean="0"/>
                            <a:t> Carbon Steel*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46857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Length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100" dirty="0" smtClean="0"/>
                            <a:t>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2000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46857"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Bore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100" dirty="0" smtClean="0"/>
                            <a:t>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80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53365"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Integrated Field</a:t>
                          </a:r>
                          <a:r>
                            <a:rPr lang="it-IT" sz="1100" baseline="0" dirty="0" smtClean="0"/>
                            <a:t> in+++</a:t>
                          </a:r>
                          <a:r>
                            <a:rPr lang="it-IT" sz="1100" dirty="0" smtClean="0"/>
                            <a:t> </a:t>
                          </a:r>
                          <a14:m>
                            <m:oMath xmlns:m="http://schemas.openxmlformats.org/officeDocument/2006/math"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it-IT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it-IT" sz="1100" b="0" i="1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it-IT" sz="1100" b="0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it-IT" sz="1100" i="1">
                                      <a:latin typeface="Cambria Math" panose="02040503050406030204" pitchFamily="18" charset="0"/>
                                    </a:rPr>
                                    <m:t>𝑑𝑧</m:t>
                                  </m:r>
                                  <m:r>
                                    <a:rPr lang="it-IT" sz="1100" b="0" i="1" smtClean="0">
                                      <a:latin typeface="Cambria Math" panose="02040503050406030204" pitchFamily="18" charset="0"/>
                                    </a:rPr>
                                    <m:t>(0)</m:t>
                                  </m:r>
                                </m:e>
                              </m:nary>
                            </m:oMath>
                          </a14:m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100" dirty="0" err="1" smtClean="0"/>
                            <a:t>Tmm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 326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Good</a:t>
                          </a:r>
                          <a:r>
                            <a:rPr lang="it-IT" sz="1100" dirty="0" smtClean="0"/>
                            <a:t> Field </a:t>
                          </a:r>
                          <a:r>
                            <a:rPr lang="it-IT" sz="1100" dirty="0" err="1" smtClean="0"/>
                            <a:t>Radius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10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28600">
                    <a:tc gridSpan="3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100" b="1" baseline="0" dirty="0" smtClean="0"/>
                            <a:t>COIL SPECIFICATIONS</a:t>
                          </a:r>
                          <a:endParaRPr lang="it-IT" sz="1100" b="1" dirty="0" smtClean="0"/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endParaRPr lang="it-IT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Number</a:t>
                          </a:r>
                          <a:r>
                            <a:rPr lang="it-IT" sz="1100" baseline="0" dirty="0" smtClean="0"/>
                            <a:t> of Coils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-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9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Conductor</a:t>
                          </a:r>
                          <a:r>
                            <a:rPr lang="it-IT" sz="1100" baseline="0" dirty="0" smtClean="0"/>
                            <a:t> </a:t>
                          </a:r>
                          <a:r>
                            <a:rPr lang="it-IT" sz="1100" baseline="0" dirty="0" err="1" smtClean="0"/>
                            <a:t>dimension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5,6x5,6 / bore 3,6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Number</a:t>
                          </a:r>
                          <a:r>
                            <a:rPr lang="it-IT" sz="1100" baseline="0" dirty="0" smtClean="0"/>
                            <a:t> of turn per coil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-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208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28600">
                    <a:tc gridSpan="3">
                      <a:txBody>
                        <a:bodyPr/>
                        <a:lstStyle/>
                        <a:p>
                          <a:r>
                            <a:rPr lang="it-IT" sz="1100" b="1" dirty="0" smtClean="0"/>
                            <a:t>ELECTRICAL</a:t>
                          </a:r>
                          <a:r>
                            <a:rPr lang="it-IT" sz="1100" b="1" baseline="0" dirty="0" smtClean="0"/>
                            <a:t> INTERFACE</a:t>
                          </a:r>
                          <a:endParaRPr lang="it-IT" sz="1100" b="1" dirty="0"/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endParaRPr lang="it-IT" sz="13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Nominal</a:t>
                          </a:r>
                          <a:r>
                            <a:rPr lang="it-IT" sz="1100" baseline="0" dirty="0" smtClean="0"/>
                            <a:t> </a:t>
                          </a:r>
                          <a:r>
                            <a:rPr lang="it-IT" sz="1100" baseline="0" dirty="0" err="1" smtClean="0"/>
                            <a:t>current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A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123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Nominal</a:t>
                          </a:r>
                          <a:r>
                            <a:rPr lang="it-IT" sz="1100" baseline="0" dirty="0" smtClean="0"/>
                            <a:t> Voltage (per </a:t>
                          </a:r>
                          <a:r>
                            <a:rPr lang="it-IT" sz="1100" baseline="0" dirty="0" err="1" smtClean="0"/>
                            <a:t>triplet</a:t>
                          </a:r>
                          <a:r>
                            <a:rPr lang="it-IT" sz="1100" baseline="0" dirty="0" smtClean="0"/>
                            <a:t>)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V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72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Inductance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mH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5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  <a:tr h="22860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Resistance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m</a:t>
                          </a:r>
                          <a:r>
                            <a:rPr lang="el-GR" sz="1100" dirty="0" smtClean="0"/>
                            <a:t>Ω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194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ella 12"/>
              <p:cNvGraphicFramePr>
                <a:graphicFrameLocks noGrp="1"/>
              </p:cNvGraphicFramePr>
              <p:nvPr>
                <p:extLst/>
              </p:nvPr>
            </p:nvGraphicFramePr>
            <p:xfrm>
              <a:off x="212986" y="1662351"/>
              <a:ext cx="4180139" cy="4062986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22663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845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353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236220">
                    <a:tc>
                      <a:txBody>
                        <a:bodyPr/>
                        <a:lstStyle/>
                        <a:p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Unit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Value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36220">
                    <a:tc gridSpan="3">
                      <a:txBody>
                        <a:bodyPr/>
                        <a:lstStyle/>
                        <a:p>
                          <a:r>
                            <a:rPr lang="it-IT" sz="1100" b="1" dirty="0" smtClean="0"/>
                            <a:t>MAIN</a:t>
                          </a:r>
                          <a:r>
                            <a:rPr lang="it-IT" sz="1100" b="1" baseline="0" dirty="0" smtClean="0"/>
                            <a:t> SPECIFICATIONS</a:t>
                          </a:r>
                          <a:endParaRPr lang="it-IT" sz="1100" b="1" dirty="0"/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Bmax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G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1800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Yoke</a:t>
                          </a:r>
                          <a:r>
                            <a:rPr lang="it-IT" sz="1100" baseline="0" dirty="0" smtClean="0"/>
                            <a:t> </a:t>
                          </a:r>
                          <a:r>
                            <a:rPr lang="it-IT" sz="1100" baseline="0" dirty="0" err="1" smtClean="0"/>
                            <a:t>Material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-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Low</a:t>
                          </a:r>
                          <a:r>
                            <a:rPr lang="it-IT" sz="1100" baseline="0" dirty="0" smtClean="0"/>
                            <a:t> Carbon Steel*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246857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Length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100" dirty="0" smtClean="0"/>
                            <a:t>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2000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246857"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Bore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100" dirty="0" smtClean="0"/>
                            <a:t>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80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26219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marL="68580" marR="68580" marT="34290" marB="34290">
                        <a:blipFill>
                          <a:blip r:embed="rId4"/>
                          <a:stretch>
                            <a:fillRect l="-269" t="-555814" r="-85753" b="-9209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100" dirty="0" err="1" smtClean="0"/>
                            <a:t>Tmm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 326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Good</a:t>
                          </a:r>
                          <a:r>
                            <a:rPr lang="it-IT" sz="1100" dirty="0" smtClean="0"/>
                            <a:t> Field </a:t>
                          </a:r>
                          <a:r>
                            <a:rPr lang="it-IT" sz="1100" dirty="0" err="1" smtClean="0"/>
                            <a:t>Radius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10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236220">
                    <a:tc gridSpan="3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100" b="1" baseline="0" dirty="0" smtClean="0"/>
                            <a:t>COIL SPECIFICATIONS</a:t>
                          </a:r>
                          <a:endParaRPr lang="it-IT" sz="1100" b="1" dirty="0" smtClean="0"/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endParaRPr lang="it-IT" sz="15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Number</a:t>
                          </a:r>
                          <a:r>
                            <a:rPr lang="it-IT" sz="1100" baseline="0" dirty="0" smtClean="0"/>
                            <a:t> of Coils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-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9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09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Conductor</a:t>
                          </a:r>
                          <a:r>
                            <a:rPr lang="it-IT" sz="1100" baseline="0" dirty="0" smtClean="0"/>
                            <a:t> </a:t>
                          </a:r>
                          <a:r>
                            <a:rPr lang="it-IT" sz="1100" baseline="0" dirty="0" err="1" smtClean="0"/>
                            <a:t>dimension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mm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5,6x5,6 / bore 3,6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0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Number</a:t>
                          </a:r>
                          <a:r>
                            <a:rPr lang="it-IT" sz="1100" baseline="0" dirty="0" smtClean="0"/>
                            <a:t> of turn per coil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-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208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1"/>
                      </a:ext>
                    </a:extLst>
                  </a:tr>
                  <a:tr h="236220">
                    <a:tc gridSpan="3">
                      <a:txBody>
                        <a:bodyPr/>
                        <a:lstStyle/>
                        <a:p>
                          <a:r>
                            <a:rPr lang="it-IT" sz="1100" b="1" dirty="0" smtClean="0"/>
                            <a:t>ELECTRICAL</a:t>
                          </a:r>
                          <a:r>
                            <a:rPr lang="it-IT" sz="1100" b="1" baseline="0" dirty="0" smtClean="0"/>
                            <a:t> INTERFACE</a:t>
                          </a:r>
                          <a:endParaRPr lang="it-IT" sz="1100" b="1" dirty="0"/>
                        </a:p>
                      </a:txBody>
                      <a:tcPr marL="68580" marR="68580" marT="34290" marB="34290"/>
                    </a:tc>
                    <a:tc hMerge="1">
                      <a:txBody>
                        <a:bodyPr/>
                        <a:lstStyle/>
                        <a:p>
                          <a:endParaRPr lang="it-IT" sz="13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it-IT" sz="15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12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Nominal</a:t>
                          </a:r>
                          <a:r>
                            <a:rPr lang="it-IT" sz="1100" baseline="0" dirty="0" smtClean="0"/>
                            <a:t> </a:t>
                          </a:r>
                          <a:r>
                            <a:rPr lang="it-IT" sz="1100" baseline="0" dirty="0" err="1" smtClean="0"/>
                            <a:t>current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A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123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Nominal</a:t>
                          </a:r>
                          <a:r>
                            <a:rPr lang="it-IT" sz="1100" baseline="0" dirty="0" smtClean="0"/>
                            <a:t> Voltage (per </a:t>
                          </a:r>
                          <a:r>
                            <a:rPr lang="it-IT" sz="1100" baseline="0" dirty="0" err="1" smtClean="0"/>
                            <a:t>triplet</a:t>
                          </a:r>
                          <a:r>
                            <a:rPr lang="it-IT" sz="1100" baseline="0" dirty="0" smtClean="0"/>
                            <a:t>)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V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72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4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Inductance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mH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5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5"/>
                      </a:ext>
                    </a:extLst>
                  </a:tr>
                  <a:tr h="236220">
                    <a:tc>
                      <a:txBody>
                        <a:bodyPr/>
                        <a:lstStyle/>
                        <a:p>
                          <a:r>
                            <a:rPr lang="it-IT" sz="1100" dirty="0" err="1" smtClean="0"/>
                            <a:t>Resistance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m</a:t>
                          </a:r>
                          <a:r>
                            <a:rPr lang="el-GR" sz="1100" dirty="0" smtClean="0"/>
                            <a:t>Ω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tc>
                      <a:txBody>
                        <a:bodyPr/>
                        <a:lstStyle/>
                        <a:p>
                          <a:r>
                            <a:rPr lang="it-IT" sz="1100" dirty="0" smtClean="0"/>
                            <a:t>194</a:t>
                          </a:r>
                          <a:endParaRPr lang="it-IT" sz="1100" dirty="0"/>
                        </a:p>
                      </a:txBody>
                      <a:tcPr marL="68580" marR="68580" marT="34290" marB="34290"/>
                    </a:tc>
                    <a:extLst>
                      <a:ext uri="{0D108BD9-81ED-4DB2-BD59-A6C34878D82A}">
                        <a16:rowId xmlns:a16="http://schemas.microsoft.com/office/drawing/2014/main" val="1001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Rettangolo 5"/>
          <p:cNvSpPr/>
          <p:nvPr/>
        </p:nvSpPr>
        <p:spPr>
          <a:xfrm>
            <a:off x="7828975" y="6354065"/>
            <a:ext cx="12569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i="1" dirty="0"/>
              <a:t>A. </a:t>
            </a:r>
            <a:r>
              <a:rPr lang="it-IT" i="1" dirty="0" err="1"/>
              <a:t>Vannozzi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3087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8137" y="-4213"/>
            <a:ext cx="90058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ORGANIZATION OF THE ACTIVITY ON C-BAND INJECTOR</a:t>
            </a:r>
            <a:endParaRPr lang="en-US" sz="30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47675">
              <a:tabLst>
                <a:tab pos="447675" algn="l"/>
              </a:tabLst>
            </a:pPr>
            <a:r>
              <a:rPr lang="en-US" sz="2000" dirty="0" smtClean="0"/>
              <a:t>1)	</a:t>
            </a:r>
            <a:r>
              <a:rPr lang="en-US" sz="1600" b="1" dirty="0" smtClean="0"/>
              <a:t>C-Band gun design </a:t>
            </a:r>
            <a:r>
              <a:rPr lang="en-US" sz="1600" dirty="0" smtClean="0"/>
              <a:t>to reach the 240 MV/m peak field level</a:t>
            </a:r>
          </a:p>
          <a:p>
            <a:pPr marL="342900" indent="-342900" algn="just" defTabSz="447675">
              <a:buAutoNum type="arabicParenR"/>
            </a:pPr>
            <a:endParaRPr lang="en-US" sz="1600" dirty="0"/>
          </a:p>
          <a:p>
            <a:pPr lvl="3" algn="just" defTabSz="447675"/>
            <a:r>
              <a:rPr lang="en-US" sz="1600" dirty="0" smtClean="0"/>
              <a:t>1a)	Optimum </a:t>
            </a:r>
            <a:r>
              <a:rPr lang="en-US" sz="1600" b="1" dirty="0"/>
              <a:t>2D profile</a:t>
            </a:r>
            <a:r>
              <a:rPr lang="en-US" sz="1600" dirty="0"/>
              <a:t> to minimize mod. </a:t>
            </a:r>
            <a:r>
              <a:rPr lang="en-US" sz="1600" dirty="0" err="1"/>
              <a:t>Poy</a:t>
            </a:r>
            <a:r>
              <a:rPr lang="en-US" sz="1600" dirty="0"/>
              <a:t>. Vector, peak field </a:t>
            </a:r>
            <a:r>
              <a:rPr lang="en-US" sz="1600" dirty="0" smtClean="0"/>
              <a:t>etc… and to increase the gun mode separation for short RF pulses </a:t>
            </a:r>
            <a:r>
              <a:rPr lang="en-US" sz="1600" dirty="0"/>
              <a:t>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Alesini, G. </a:t>
            </a:r>
            <a:r>
              <a:rPr lang="en-US" sz="1600" i="1" dirty="0" err="1" smtClean="0"/>
              <a:t>Castorina</a:t>
            </a:r>
            <a:r>
              <a:rPr lang="en-US" sz="1600" dirty="0" smtClean="0"/>
              <a:t>)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1b)	</a:t>
            </a:r>
            <a:r>
              <a:rPr lang="en-US" sz="1600" b="1" dirty="0" smtClean="0"/>
              <a:t>Powering schemes </a:t>
            </a:r>
            <a:r>
              <a:rPr lang="en-US" sz="1600" dirty="0"/>
              <a:t>with RF pulse compressors </a:t>
            </a:r>
            <a:r>
              <a:rPr lang="en-US" sz="1600" dirty="0" smtClean="0"/>
              <a:t>and optimum coupling coefficient (</a:t>
            </a:r>
            <a:r>
              <a:rPr lang="en-US" sz="1600" i="1" dirty="0" smtClean="0"/>
              <a:t>D. Alesini, F. </a:t>
            </a:r>
            <a:r>
              <a:rPr lang="en-US" sz="1600" i="1" dirty="0" err="1" smtClean="0"/>
              <a:t>Cardelli</a:t>
            </a:r>
            <a:r>
              <a:rPr lang="en-US" sz="1600" dirty="0" smtClean="0"/>
              <a:t>)	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1c)	</a:t>
            </a:r>
            <a:r>
              <a:rPr lang="en-US" sz="1600" b="1" dirty="0" smtClean="0"/>
              <a:t>Coupler design </a:t>
            </a:r>
            <a:r>
              <a:rPr lang="en-US" sz="1600" dirty="0" smtClean="0"/>
              <a:t>options: 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magnetic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mode launcher (</a:t>
            </a:r>
            <a:r>
              <a:rPr lang="en-US" sz="1600" i="1" dirty="0" smtClean="0"/>
              <a:t>G. </a:t>
            </a:r>
            <a:r>
              <a:rPr lang="en-US" sz="1600" i="1" dirty="0" err="1" smtClean="0"/>
              <a:t>Castorina</a:t>
            </a:r>
            <a:r>
              <a:rPr lang="en-US" sz="1600" i="1" dirty="0" smtClean="0"/>
              <a:t>, B. </a:t>
            </a:r>
            <a:r>
              <a:rPr lang="en-US" sz="1600" i="1" dirty="0" err="1" smtClean="0"/>
              <a:t>Spataro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alternative schemes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r>
              <a:rPr lang="en-US" sz="1600" dirty="0" smtClean="0"/>
              <a:t>2)	</a:t>
            </a:r>
            <a:r>
              <a:rPr lang="en-US" sz="1600" b="1" dirty="0" smtClean="0"/>
              <a:t>C-Band TW accelerating structures </a:t>
            </a:r>
            <a:r>
              <a:rPr lang="en-US" sz="1600" dirty="0" smtClean="0"/>
              <a:t>design for the velocity bunching and acceleration: optimum 	irises tapering, structure length,… </a:t>
            </a:r>
            <a:r>
              <a:rPr lang="en-US" sz="1600" i="1" dirty="0" smtClean="0"/>
              <a:t>(M. Diomede, D. Alesini)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3) 	</a:t>
            </a:r>
            <a:r>
              <a:rPr lang="en-US" sz="1600" b="1" dirty="0" smtClean="0"/>
              <a:t>Beam dynamics simulations </a:t>
            </a:r>
            <a:r>
              <a:rPr lang="en-US" sz="1600" dirty="0" smtClean="0"/>
              <a:t>of the injector to reach the XLS requirements: gun gradient, TW 	structures accelerating field, solenoids strength, half cell length optimization…</a:t>
            </a:r>
            <a:r>
              <a:rPr lang="en-US" sz="1600" i="1" dirty="0" smtClean="0"/>
              <a:t>(M. </a:t>
            </a:r>
            <a:r>
              <a:rPr lang="en-US" sz="1600" i="1" dirty="0" err="1" smtClean="0"/>
              <a:t>Croia</a:t>
            </a:r>
            <a:r>
              <a:rPr lang="en-US" sz="1600" i="1" dirty="0" smtClean="0"/>
              <a:t>, M. 	</a:t>
            </a:r>
            <a:r>
              <a:rPr lang="en-US" sz="1600" i="1" dirty="0" err="1" smtClean="0"/>
              <a:t>Ferrario</a:t>
            </a:r>
            <a:r>
              <a:rPr lang="en-US" sz="1600" i="1" dirty="0" smtClean="0"/>
              <a:t>,…)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4)	</a:t>
            </a:r>
            <a:r>
              <a:rPr lang="en-US" sz="1600" b="1" dirty="0" smtClean="0"/>
              <a:t>Solenoids</a:t>
            </a:r>
            <a:r>
              <a:rPr lang="en-US" sz="1600" dirty="0" smtClean="0"/>
              <a:t> design </a:t>
            </a:r>
            <a:r>
              <a:rPr lang="en-US" sz="1600" i="1" dirty="0" smtClean="0"/>
              <a:t>(</a:t>
            </a:r>
            <a:r>
              <a:rPr lang="it-IT" sz="1600" i="1" dirty="0" smtClean="0"/>
              <a:t>C. </a:t>
            </a:r>
            <a:r>
              <a:rPr lang="it-IT" sz="1600" i="1" dirty="0" err="1" smtClean="0"/>
              <a:t>Kourkoutis</a:t>
            </a:r>
            <a:r>
              <a:rPr lang="it-IT" sz="1600" i="1" dirty="0" smtClean="0"/>
              <a:t>, 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5)	</a:t>
            </a:r>
            <a:r>
              <a:rPr lang="en-US" sz="1600" b="1" dirty="0" smtClean="0"/>
              <a:t>Mechanical drawings </a:t>
            </a:r>
            <a:r>
              <a:rPr lang="en-US" sz="1600" dirty="0" smtClean="0"/>
              <a:t>of the injector module </a:t>
            </a:r>
            <a:r>
              <a:rPr lang="en-US" sz="1600" i="1" dirty="0" smtClean="0"/>
              <a:t>(</a:t>
            </a:r>
            <a:r>
              <a:rPr lang="it-IT" sz="1600" i="1" dirty="0" smtClean="0"/>
              <a:t>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0216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661533" y="0"/>
            <a:ext cx="64722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dirty="0"/>
              <a:t>kHz </a:t>
            </a:r>
            <a:r>
              <a:rPr lang="it-IT" sz="3200" b="1" dirty="0" smtClean="0"/>
              <a:t>REPETITION RATE OPERATION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0" y="789140"/>
            <a:ext cx="5924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The high </a:t>
            </a:r>
            <a:r>
              <a:rPr lang="it-IT" b="1" dirty="0" err="1" smtClean="0"/>
              <a:t>repetition</a:t>
            </a:r>
            <a:r>
              <a:rPr lang="it-IT" b="1" dirty="0" smtClean="0"/>
              <a:t> rate </a:t>
            </a:r>
            <a:r>
              <a:rPr lang="it-IT" b="1" dirty="0" err="1" smtClean="0"/>
              <a:t>operation</a:t>
            </a:r>
            <a:r>
              <a:rPr lang="it-IT" b="1" dirty="0" smtClean="0"/>
              <a:t> </a:t>
            </a:r>
            <a:r>
              <a:rPr lang="it-IT" b="1" dirty="0" err="1" smtClean="0"/>
              <a:t>is</a:t>
            </a:r>
            <a:r>
              <a:rPr lang="it-IT" b="1" dirty="0" smtClean="0"/>
              <a:t> </a:t>
            </a:r>
            <a:r>
              <a:rPr lang="it-IT" b="1" dirty="0" err="1" smtClean="0"/>
              <a:t>limited</a:t>
            </a:r>
            <a:r>
              <a:rPr lang="it-IT" b="1" dirty="0" smtClean="0"/>
              <a:t> by </a:t>
            </a:r>
            <a:r>
              <a:rPr lang="it-IT" b="1" dirty="0" err="1" smtClean="0"/>
              <a:t>two</a:t>
            </a:r>
            <a:r>
              <a:rPr lang="it-IT" b="1" dirty="0" smtClean="0"/>
              <a:t> </a:t>
            </a:r>
            <a:r>
              <a:rPr lang="it-IT" b="1" dirty="0" err="1" smtClean="0"/>
              <a:t>effects</a:t>
            </a:r>
            <a:r>
              <a:rPr lang="it-IT" dirty="0" smtClean="0"/>
              <a:t>:  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227960" y="1595358"/>
            <a:ext cx="3702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 smtClean="0"/>
              <a:t>The </a:t>
            </a:r>
            <a:r>
              <a:rPr lang="it-IT" sz="1600" b="1" dirty="0" err="1" smtClean="0"/>
              <a:t>average</a:t>
            </a:r>
            <a:r>
              <a:rPr lang="it-IT" sz="1600" b="1" dirty="0" smtClean="0"/>
              <a:t> dissipate </a:t>
            </a:r>
            <a:r>
              <a:rPr lang="it-IT" sz="1600" b="1" dirty="0" err="1" smtClean="0"/>
              <a:t>power</a:t>
            </a:r>
            <a:r>
              <a:rPr lang="it-IT" sz="1600" b="1" dirty="0" smtClean="0"/>
              <a:t> in the </a:t>
            </a:r>
            <a:r>
              <a:rPr lang="it-IT" sz="1600" b="1" dirty="0" err="1" smtClean="0"/>
              <a:t>structure</a:t>
            </a:r>
            <a:r>
              <a:rPr lang="it-IT" sz="1600" dirty="0" smtClean="0"/>
              <a:t>. </a:t>
            </a:r>
            <a:r>
              <a:rPr lang="it-IT" sz="1600" dirty="0" err="1" smtClean="0"/>
              <a:t>This</a:t>
            </a:r>
            <a:r>
              <a:rPr lang="it-IT" sz="1600" dirty="0" smtClean="0"/>
              <a:t> </a:t>
            </a:r>
            <a:r>
              <a:rPr lang="it-IT" sz="1600" dirty="0" err="1" smtClean="0"/>
              <a:t>power</a:t>
            </a:r>
            <a:r>
              <a:rPr lang="it-IT" sz="1600" dirty="0" smtClean="0"/>
              <a:t> </a:t>
            </a:r>
            <a:r>
              <a:rPr lang="it-IT" sz="1600" dirty="0" err="1" smtClean="0"/>
              <a:t>because</a:t>
            </a:r>
            <a:r>
              <a:rPr lang="it-IT" sz="1600" dirty="0" smtClean="0"/>
              <a:t> of the short </a:t>
            </a:r>
            <a:r>
              <a:rPr lang="it-IT" sz="1600" dirty="0" err="1" smtClean="0"/>
              <a:t>pulses</a:t>
            </a:r>
            <a:r>
              <a:rPr lang="it-IT" sz="1600" dirty="0" smtClean="0"/>
              <a:t> </a:t>
            </a:r>
            <a:r>
              <a:rPr lang="it-IT" sz="1600" b="1" dirty="0" smtClean="0"/>
              <a:t>can be </a:t>
            </a:r>
            <a:r>
              <a:rPr lang="it-IT" sz="1600" b="1" dirty="0" err="1" smtClean="0"/>
              <a:t>managed</a:t>
            </a:r>
            <a:r>
              <a:rPr lang="it-IT" sz="1600" dirty="0" smtClean="0"/>
              <a:t>, in </a:t>
            </a:r>
            <a:r>
              <a:rPr lang="it-IT" sz="1600" dirty="0" err="1" smtClean="0"/>
              <a:t>principle</a:t>
            </a:r>
            <a:r>
              <a:rPr lang="it-IT" sz="1600" dirty="0" smtClean="0"/>
              <a:t>, </a:t>
            </a:r>
            <a:r>
              <a:rPr lang="it-IT" sz="1600" dirty="0" err="1" smtClean="0"/>
              <a:t>even</a:t>
            </a:r>
            <a:r>
              <a:rPr lang="it-IT" sz="1600" dirty="0" smtClean="0"/>
              <a:t> </a:t>
            </a:r>
            <a:r>
              <a:rPr lang="it-IT" sz="1600" dirty="0" err="1" smtClean="0"/>
              <a:t>at</a:t>
            </a:r>
            <a:r>
              <a:rPr lang="it-IT" sz="1600" dirty="0" smtClean="0"/>
              <a:t> </a:t>
            </a:r>
            <a:r>
              <a:rPr lang="it-IT" sz="1600" dirty="0" err="1" smtClean="0"/>
              <a:t>extremely</a:t>
            </a:r>
            <a:r>
              <a:rPr lang="it-IT" sz="1600" dirty="0" smtClean="0"/>
              <a:t> high </a:t>
            </a:r>
            <a:r>
              <a:rPr lang="it-IT" sz="1600" dirty="0" err="1" smtClean="0"/>
              <a:t>gradients</a:t>
            </a:r>
            <a:r>
              <a:rPr lang="it-IT" sz="1600" dirty="0" smtClean="0"/>
              <a:t> of 240 MV/m</a:t>
            </a:r>
            <a:endParaRPr lang="it-IT" sz="16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741" y="2493000"/>
            <a:ext cx="30554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The klystron power available at high rep. Rate. This is the </a:t>
            </a:r>
            <a:r>
              <a:rPr lang="en-US" sz="1600" b="1" dirty="0" smtClean="0"/>
              <a:t>real limitation</a:t>
            </a:r>
            <a:r>
              <a:rPr lang="en-US" sz="1600" dirty="0" smtClean="0"/>
              <a:t> and it is due to the </a:t>
            </a:r>
            <a:r>
              <a:rPr lang="en-US" sz="1600" b="1" dirty="0" smtClean="0"/>
              <a:t>maximum power can be released on the collector</a:t>
            </a:r>
            <a:endParaRPr lang="en-US" sz="1600" b="1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040" r="5020"/>
          <a:stretch/>
        </p:blipFill>
        <p:spPr>
          <a:xfrm>
            <a:off x="4897654" y="2672576"/>
            <a:ext cx="4176000" cy="3160871"/>
          </a:xfrm>
          <a:prstGeom prst="rect">
            <a:avLst/>
          </a:prstGeom>
        </p:spPr>
      </p:pic>
      <p:cxnSp>
        <p:nvCxnSpPr>
          <p:cNvPr id="10" name="Connettore 2 9"/>
          <p:cNvCxnSpPr>
            <a:stCxn id="3" idx="2"/>
            <a:endCxn id="4" idx="1"/>
          </p:cNvCxnSpPr>
          <p:nvPr/>
        </p:nvCxnSpPr>
        <p:spPr>
          <a:xfrm>
            <a:off x="2962029" y="1158472"/>
            <a:ext cx="2265931" cy="975495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3" idx="2"/>
            <a:endCxn id="5" idx="0"/>
          </p:cNvCxnSpPr>
          <p:nvPr/>
        </p:nvCxnSpPr>
        <p:spPr>
          <a:xfrm flipH="1">
            <a:off x="1537458" y="1158472"/>
            <a:ext cx="1424571" cy="1334528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magin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4385614"/>
            <a:ext cx="3716438" cy="1643323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6372000" y="5955993"/>
            <a:ext cx="1853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Cont</a:t>
            </a:r>
            <a:r>
              <a:rPr lang="it-IT" sz="1400" dirty="0" smtClean="0"/>
              <a:t>. Line: </a:t>
            </a:r>
            <a:r>
              <a:rPr lang="it-IT" sz="1400" dirty="0" err="1" smtClean="0"/>
              <a:t>t</a:t>
            </a:r>
            <a:r>
              <a:rPr lang="it-IT" sz="1400" baseline="-25000" dirty="0" err="1" smtClean="0"/>
              <a:t>p</a:t>
            </a:r>
            <a:r>
              <a:rPr lang="it-IT" sz="1400" dirty="0" smtClean="0"/>
              <a:t>=200 ns</a:t>
            </a:r>
          </a:p>
          <a:p>
            <a:r>
              <a:rPr lang="it-IT" sz="1400" dirty="0" err="1" smtClean="0"/>
              <a:t>Dashed</a:t>
            </a:r>
            <a:r>
              <a:rPr lang="it-IT" sz="1400" dirty="0" smtClean="0"/>
              <a:t> Line: </a:t>
            </a:r>
            <a:r>
              <a:rPr lang="it-IT" sz="1400" dirty="0" err="1" smtClean="0"/>
              <a:t>t</a:t>
            </a:r>
            <a:r>
              <a:rPr lang="it-IT" sz="1400" baseline="-25000" dirty="0" err="1" smtClean="0"/>
              <a:t>p</a:t>
            </a:r>
            <a:r>
              <a:rPr lang="it-IT" sz="1400" dirty="0" smtClean="0"/>
              <a:t>=100 ns</a:t>
            </a:r>
            <a:endParaRPr lang="it-IT" sz="1400" dirty="0"/>
          </a:p>
        </p:txBody>
      </p:sp>
      <p:sp>
        <p:nvSpPr>
          <p:cNvPr id="18" name="Ovale 17"/>
          <p:cNvSpPr/>
          <p:nvPr/>
        </p:nvSpPr>
        <p:spPr>
          <a:xfrm>
            <a:off x="3065175" y="4883275"/>
            <a:ext cx="642825" cy="648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469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7" grpId="0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/>
              <p:cNvSpPr txBox="1"/>
              <p:nvPr/>
            </p:nvSpPr>
            <p:spPr>
              <a:xfrm>
                <a:off x="102383" y="967696"/>
                <a:ext cx="5018240" cy="1458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600"/>
                  </a:spcAft>
                </a:pPr>
                <a:r>
                  <a:rPr lang="en-GB" sz="1400" dirty="0" smtClean="0"/>
                  <a:t>Any klystron model is optimized by design to be operated in a </a:t>
                </a:r>
                <a:r>
                  <a:rPr lang="en-GB" sz="1400" b="1" dirty="0" smtClean="0"/>
                  <a:t>specific working point </a:t>
                </a:r>
                <a:r>
                  <a:rPr lang="en-GB" sz="1400" dirty="0" smtClean="0"/>
                  <a:t>characterized by 3 parameters:</a:t>
                </a:r>
              </a:p>
              <a:p>
                <a:pPr marL="285750" indent="-285750" algn="just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b="1" dirty="0" smtClean="0"/>
                  <a:t>Max RF power</a:t>
                </a:r>
                <a:r>
                  <a:rPr lang="en-GB" sz="1400" dirty="0" smtClean="0"/>
                  <a:t> in saturation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400" i="0">
                            <a:latin typeface="Cambria Math" panose="02040503050406030204" pitchFamily="18" charset="0"/>
                            <a:ea typeface="Cambria Math"/>
                          </a:rPr>
                          <m:t>P</m:t>
                        </m:r>
                      </m:e>
                      <m:sub>
                        <m:sSub>
                          <m:sSubPr>
                            <m:ctrlPr>
                              <a:rPr lang="it-IT" sz="1400" i="1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it-IT" sz="1400" i="0">
                                <a:latin typeface="Cambria Math" panose="02040503050406030204" pitchFamily="18" charset="0"/>
                                <a:ea typeface="Cambria Math"/>
                              </a:rPr>
                              <m:t>RF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it-IT" sz="1400" i="0">
                                <a:latin typeface="Cambria Math" panose="02040503050406030204" pitchFamily="18" charset="0"/>
                                <a:ea typeface="Cambria Math"/>
                              </a:rPr>
                              <m:t>sat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GB" sz="1400" dirty="0" smtClean="0"/>
                  <a:t>;</a:t>
                </a:r>
              </a:p>
              <a:p>
                <a:pPr marL="285750" indent="-285750" algn="just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b="1" dirty="0" smtClean="0"/>
                  <a:t>Pulse duration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400" i="0" smtClean="0">
                            <a:latin typeface="Cambria Math" panose="02040503050406030204" pitchFamily="18" charset="0"/>
                            <a:ea typeface="Cambria Math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400" b="0" i="0" smtClean="0">
                            <a:latin typeface="Cambria Math" panose="02040503050406030204" pitchFamily="18" charset="0"/>
                          </a:rPr>
                          <m:t>pulse</m:t>
                        </m:r>
                      </m:sub>
                    </m:sSub>
                    <m:r>
                      <a:rPr lang="it-IT" sz="14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400" i="0">
                            <a:latin typeface="Cambria Math" panose="02040503050406030204" pitchFamily="18" charset="0"/>
                            <a:ea typeface="Cambria Math"/>
                          </a:rPr>
                          <m:t>τ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400" b="0" i="0" smtClean="0">
                            <a:latin typeface="Cambria Math" panose="02040503050406030204" pitchFamily="18" charset="0"/>
                          </a:rPr>
                          <m:t>trans</m:t>
                        </m:r>
                      </m:sub>
                    </m:sSub>
                  </m:oMath>
                </a14:m>
                <a:r>
                  <a:rPr lang="en-GB" sz="1400" dirty="0" smtClean="0"/>
                  <a:t> (flat top + transients);</a:t>
                </a:r>
              </a:p>
              <a:p>
                <a:pPr marL="285750" indent="-285750" algn="just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b="1" dirty="0" smtClean="0"/>
                  <a:t>Repetition rate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400" b="0" i="0" smtClean="0">
                            <a:latin typeface="Cambria Math" panose="02040503050406030204" pitchFamily="18" charset="0"/>
                            <a:ea typeface="Cambria Math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400" b="0" i="0" smtClean="0">
                            <a:latin typeface="Cambria Math" panose="02040503050406030204" pitchFamily="18" charset="0"/>
                            <a:ea typeface="Cambria Math"/>
                          </a:rPr>
                          <m:t>rep</m:t>
                        </m:r>
                      </m:sub>
                    </m:sSub>
                  </m:oMath>
                </a14:m>
                <a:r>
                  <a:rPr lang="en-GB" sz="1400" dirty="0" smtClean="0"/>
                  <a:t>.  </a:t>
                </a:r>
                <a:endParaRPr lang="en-GB" sz="1400" dirty="0"/>
              </a:p>
            </p:txBody>
          </p:sp>
        </mc:Choice>
        <mc:Fallback xmlns="">
          <p:sp>
            <p:nvSpPr>
              <p:cNvPr id="15" name="CasellaDiTes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83" y="967696"/>
                <a:ext cx="5018240" cy="1458284"/>
              </a:xfrm>
              <a:prstGeom prst="rect">
                <a:avLst/>
              </a:prstGeom>
              <a:blipFill>
                <a:blip r:embed="rId3"/>
                <a:stretch>
                  <a:fillRect l="-365" t="-837" r="-365" b="-209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asellaDiTesto 16"/>
              <p:cNvSpPr txBox="1"/>
              <p:nvPr/>
            </p:nvSpPr>
            <p:spPr>
              <a:xfrm>
                <a:off x="105842" y="2546925"/>
                <a:ext cx="5124081" cy="20467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spcAft>
                    <a:spcPts val="600"/>
                  </a:spcAft>
                </a:pPr>
                <a:r>
                  <a:rPr lang="en-GB" sz="1400" dirty="0" smtClean="0"/>
                  <a:t>The klystron </a:t>
                </a:r>
                <a:r>
                  <a:rPr lang="en-GB" sz="1400" b="1" dirty="0" smtClean="0"/>
                  <a:t>rep rate </a:t>
                </a:r>
                <a:r>
                  <a:rPr lang="en-GB" sz="1400" dirty="0" smtClean="0"/>
                  <a:t>can be </a:t>
                </a:r>
                <a:r>
                  <a:rPr lang="en-GB" sz="1400" b="1" dirty="0" smtClean="0"/>
                  <a:t>increased</a:t>
                </a:r>
                <a:r>
                  <a:rPr lang="en-GB" sz="1400" dirty="0"/>
                  <a:t> </a:t>
                </a:r>
                <a:r>
                  <a:rPr lang="en-GB" sz="1400" dirty="0" smtClean="0"/>
                  <a:t>in two ways:</a:t>
                </a:r>
              </a:p>
              <a:p>
                <a:pPr marL="342900" indent="-342900" algn="just">
                  <a:spcAft>
                    <a:spcPts val="600"/>
                  </a:spcAft>
                  <a:buAutoNum type="arabicParenR"/>
                </a:pPr>
                <a:r>
                  <a:rPr lang="en-GB" sz="1400" dirty="0" smtClean="0"/>
                  <a:t>Reducing the </a:t>
                </a:r>
                <a:r>
                  <a:rPr lang="en-GB" sz="1400" b="1" dirty="0" smtClean="0"/>
                  <a:t>saturated RF power</a:t>
                </a:r>
                <a:r>
                  <a:rPr lang="en-GB" sz="1400" dirty="0" smtClean="0"/>
                  <a:t> by </a:t>
                </a:r>
                <a:r>
                  <a:rPr lang="en-GB" sz="1400" b="1" dirty="0" smtClean="0"/>
                  <a:t>decreasing the tube HV </a:t>
                </a:r>
                <a:r>
                  <a:rPr lang="en-GB" sz="1400" dirty="0" smtClean="0"/>
                  <a:t>and maintaining the same pulse length</a:t>
                </a:r>
              </a:p>
              <a:p>
                <a:pPr marL="342900" indent="-342900" algn="just">
                  <a:spcAft>
                    <a:spcPts val="600"/>
                  </a:spcAft>
                  <a:buAutoNum type="arabicParenR"/>
                </a:pPr>
                <a:r>
                  <a:rPr lang="en-GB" sz="1400" dirty="0"/>
                  <a:t>R</a:t>
                </a:r>
                <a:r>
                  <a:rPr lang="en-GB" sz="1400" dirty="0" smtClean="0"/>
                  <a:t>educing the </a:t>
                </a:r>
                <a:r>
                  <a:rPr lang="en-GB" sz="1400" b="1" dirty="0" smtClean="0"/>
                  <a:t>pulse duration (video pulse and T</a:t>
                </a:r>
                <a:r>
                  <a:rPr lang="en-GB" sz="1400" b="1" baseline="-25000" dirty="0" smtClean="0"/>
                  <a:t>RF</a:t>
                </a:r>
                <a:r>
                  <a:rPr lang="en-GB" sz="1400" b="1" dirty="0" smtClean="0"/>
                  <a:t>) keeping the HV at its maximum value</a:t>
                </a:r>
                <a:r>
                  <a:rPr lang="en-GB" sz="1400" dirty="0" smtClean="0"/>
                  <a:t>.</a:t>
                </a:r>
              </a:p>
              <a:p>
                <a:pPr algn="just"/>
                <a:r>
                  <a:rPr lang="en-GB" sz="1400" dirty="0" smtClean="0"/>
                  <a:t>The final limit </a:t>
                </a:r>
                <a:r>
                  <a:rPr lang="en-GB" sz="1400" dirty="0"/>
                  <a:t>for the rep rate </a:t>
                </a:r>
                <a:r>
                  <a:rPr lang="en-GB" sz="1400" dirty="0" smtClean="0"/>
                  <a:t>increase comes </a:t>
                </a:r>
                <a:r>
                  <a:rPr lang="en-GB" sz="1400" dirty="0"/>
                  <a:t>from the </a:t>
                </a:r>
                <a:r>
                  <a:rPr lang="en-GB" sz="1400" b="1" dirty="0"/>
                  <a:t>power released </a:t>
                </a:r>
                <a:r>
                  <a:rPr lang="en-GB" sz="1400" dirty="0"/>
                  <a:t>on the </a:t>
                </a:r>
                <a:r>
                  <a:rPr lang="en-GB" sz="1400" b="1" dirty="0"/>
                  <a:t>tube collector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400" i="0">
                            <a:latin typeface="Cambria Math" panose="02040503050406030204" pitchFamily="18" charset="0"/>
                            <a:ea typeface="Cambria Math"/>
                          </a:rPr>
                          <m:t>P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400" b="0" i="0" smtClean="0">
                            <a:latin typeface="Cambria Math" panose="02040503050406030204" pitchFamily="18" charset="0"/>
                            <a:ea typeface="Cambria Math"/>
                          </a:rPr>
                          <m:t>coll</m:t>
                        </m:r>
                      </m:sub>
                    </m:sSub>
                  </m:oMath>
                </a14:m>
                <a:r>
                  <a:rPr lang="en-GB" sz="1400" dirty="0" smtClean="0"/>
                  <a:t> </a:t>
                </a:r>
                <a:r>
                  <a:rPr lang="en-GB" sz="1400" dirty="0"/>
                  <a:t>which can </a:t>
                </a:r>
                <a:r>
                  <a:rPr lang="en-GB" sz="1400" b="1" dirty="0"/>
                  <a:t>not </a:t>
                </a:r>
                <a:r>
                  <a:rPr lang="en-GB" sz="1400" b="1" dirty="0" smtClean="0"/>
                  <a:t>exceed</a:t>
                </a:r>
                <a:r>
                  <a:rPr lang="en-GB" sz="1400" dirty="0" smtClean="0"/>
                  <a:t> its </a:t>
                </a:r>
                <a:r>
                  <a:rPr lang="en-GB" sz="1400" b="1" dirty="0" smtClean="0"/>
                  <a:t>limit value </a:t>
                </a:r>
                <a:r>
                  <a:rPr lang="en-GB" sz="1400" dirty="0" smtClean="0"/>
                  <a:t>corresponding to the nominal working point (</a:t>
                </a:r>
                <a:r>
                  <a:rPr lang="en-GB" sz="1400" dirty="0" err="1" smtClean="0"/>
                  <a:t>P</a:t>
                </a:r>
                <a:r>
                  <a:rPr lang="en-GB" sz="1400" baseline="-25000" dirty="0" err="1" smtClean="0"/>
                  <a:t>coll_MAX</a:t>
                </a:r>
                <a:r>
                  <a:rPr lang="en-GB" sz="1400" dirty="0" smtClean="0"/>
                  <a:t>). </a:t>
                </a:r>
                <a:endParaRPr lang="en-GB" sz="1400" dirty="0"/>
              </a:p>
            </p:txBody>
          </p:sp>
        </mc:Choice>
        <mc:Fallback xmlns="">
          <p:sp>
            <p:nvSpPr>
              <p:cNvPr id="17" name="CasellaDiTesto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842" y="2546925"/>
                <a:ext cx="5124081" cy="2046714"/>
              </a:xfrm>
              <a:prstGeom prst="rect">
                <a:avLst/>
              </a:prstGeom>
              <a:blipFill>
                <a:blip r:embed="rId4"/>
                <a:stretch>
                  <a:fillRect l="-357" t="-595" r="-238" b="-208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ttangolo 3"/>
          <p:cNvSpPr/>
          <p:nvPr/>
        </p:nvSpPr>
        <p:spPr>
          <a:xfrm>
            <a:off x="1342712" y="-12185"/>
            <a:ext cx="71367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cap="all" dirty="0" smtClean="0"/>
              <a:t>Towards higher rep </a:t>
            </a:r>
            <a:r>
              <a:rPr lang="en-US" sz="2800" b="1" cap="all" dirty="0"/>
              <a:t>rate operation </a:t>
            </a:r>
            <a:r>
              <a:rPr lang="en-US" sz="2800" b="1" cap="all" dirty="0" smtClean="0"/>
              <a:t>of RF </a:t>
            </a:r>
            <a:r>
              <a:rPr lang="en-US" sz="2800" b="1" cap="all" dirty="0"/>
              <a:t>power sources </a:t>
            </a:r>
            <a:r>
              <a:rPr lang="en-US" sz="2800" b="1" cap="all" dirty="0" smtClean="0"/>
              <a:t>(KLYSTRONS)</a:t>
            </a:r>
            <a:endParaRPr lang="en-GB" sz="2800" b="1" cap="all" dirty="0"/>
          </a:p>
        </p:txBody>
      </p:sp>
      <p:pic>
        <p:nvPicPr>
          <p:cNvPr id="14" name="Immagin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1"/>
          <a:stretch/>
        </p:blipFill>
        <p:spPr>
          <a:xfrm>
            <a:off x="5229922" y="1148728"/>
            <a:ext cx="3914078" cy="3722124"/>
          </a:xfrm>
          <a:prstGeom prst="rect">
            <a:avLst/>
          </a:prstGeom>
        </p:spPr>
      </p:pic>
      <p:graphicFrame>
        <p:nvGraphicFramePr>
          <p:cNvPr id="26" name="Oggetto 25"/>
          <p:cNvGraphicFramePr>
            <a:graphicFrameLocks noChangeAspect="1"/>
          </p:cNvGraphicFramePr>
          <p:nvPr>
            <p:extLst/>
          </p:nvPr>
        </p:nvGraphicFramePr>
        <p:xfrm>
          <a:off x="2024699" y="4714584"/>
          <a:ext cx="5628996" cy="8679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zione" r:id="rId6" imgW="3593880" imgH="558720" progId="Equation.3">
                  <p:embed/>
                </p:oleObj>
              </mc:Choice>
              <mc:Fallback>
                <p:oleObj name="Equazione" r:id="rId6" imgW="3593880" imgH="558720" progId="Equation.3">
                  <p:embed/>
                  <p:pic>
                    <p:nvPicPr>
                      <p:cNvPr id="26" name="Oggetto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4699" y="4714584"/>
                        <a:ext cx="5628996" cy="86791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" name="Connettore 2 6"/>
          <p:cNvCxnSpPr/>
          <p:nvPr/>
        </p:nvCxnSpPr>
        <p:spPr>
          <a:xfrm flipH="1" flipV="1">
            <a:off x="6779941" y="5430644"/>
            <a:ext cx="930039" cy="56871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V="1">
            <a:off x="4995746" y="5384764"/>
            <a:ext cx="324515" cy="425021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2124000" y="5701907"/>
            <a:ext cx="38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b="1" dirty="0" err="1" smtClean="0"/>
              <a:t>Contribution</a:t>
            </a:r>
            <a:r>
              <a:rPr lang="it-IT" sz="1400" b="1" dirty="0" smtClean="0"/>
              <a:t> due to </a:t>
            </a:r>
            <a:r>
              <a:rPr lang="it-IT" sz="1400" b="1" dirty="0" err="1" smtClean="0"/>
              <a:t>transients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that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is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strongly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dependent</a:t>
            </a:r>
            <a:r>
              <a:rPr lang="it-IT" sz="1400" b="1" dirty="0" smtClean="0"/>
              <a:t> from the modulator </a:t>
            </a:r>
            <a:r>
              <a:rPr lang="it-IT" sz="1400" dirty="0" err="1" smtClean="0"/>
              <a:t>characteristics</a:t>
            </a:r>
            <a:r>
              <a:rPr lang="it-IT" sz="1400" dirty="0" smtClean="0"/>
              <a:t> (</a:t>
            </a:r>
            <a:r>
              <a:rPr lang="it-IT" sz="1400" dirty="0" err="1" smtClean="0"/>
              <a:t>solid</a:t>
            </a:r>
            <a:r>
              <a:rPr lang="it-IT" sz="1400" dirty="0" smtClean="0"/>
              <a:t> state are </a:t>
            </a:r>
            <a:r>
              <a:rPr lang="it-IT" sz="1400" dirty="0" err="1" smtClean="0"/>
              <a:t>better</a:t>
            </a:r>
            <a:r>
              <a:rPr lang="it-IT" sz="1400" dirty="0" smtClean="0"/>
              <a:t>)</a:t>
            </a:r>
            <a:endParaRPr lang="it-IT" sz="1400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7052466" y="5999356"/>
            <a:ext cx="18511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b="1" dirty="0" err="1" smtClean="0"/>
              <a:t>Contribution</a:t>
            </a:r>
            <a:r>
              <a:rPr lang="it-IT" sz="1400" b="1" dirty="0" smtClean="0"/>
              <a:t> due to the </a:t>
            </a:r>
            <a:r>
              <a:rPr lang="it-IT" sz="1400" b="1" dirty="0" err="1" smtClean="0"/>
              <a:t>flat</a:t>
            </a:r>
            <a:r>
              <a:rPr lang="it-IT" sz="1400" b="1" dirty="0" smtClean="0"/>
              <a:t> top </a:t>
            </a:r>
            <a:endParaRPr lang="it-IT" sz="1400" b="1" dirty="0"/>
          </a:p>
        </p:txBody>
      </p:sp>
      <p:sp>
        <p:nvSpPr>
          <p:cNvPr id="31" name="CasellaDiTesto 30"/>
          <p:cNvSpPr txBox="1"/>
          <p:nvPr/>
        </p:nvSpPr>
        <p:spPr>
          <a:xfrm>
            <a:off x="5469693" y="902770"/>
            <a:ext cx="367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/>
              <a:t>Video </a:t>
            </a:r>
            <a:r>
              <a:rPr lang="it-IT" sz="1400" i="1" dirty="0" err="1" smtClean="0"/>
              <a:t>pulse</a:t>
            </a:r>
            <a:r>
              <a:rPr lang="it-IT" sz="1400" i="1" dirty="0" smtClean="0"/>
              <a:t> </a:t>
            </a:r>
            <a:r>
              <a:rPr lang="it-IT" sz="1400" i="1" dirty="0" err="1" smtClean="0"/>
              <a:t>measured</a:t>
            </a:r>
            <a:r>
              <a:rPr lang="it-IT" sz="1400" i="1" dirty="0" smtClean="0"/>
              <a:t> </a:t>
            </a:r>
            <a:r>
              <a:rPr lang="it-IT" sz="1400" i="1" dirty="0" err="1" smtClean="0"/>
              <a:t>at</a:t>
            </a:r>
            <a:r>
              <a:rPr lang="it-IT" sz="1400" i="1" dirty="0" smtClean="0"/>
              <a:t> SPARC C-band klystron</a:t>
            </a:r>
            <a:endParaRPr lang="it-IT" sz="1400" i="1" dirty="0"/>
          </a:p>
        </p:txBody>
      </p:sp>
      <p:pic>
        <p:nvPicPr>
          <p:cNvPr id="36" name="Immagine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8664382" y="6597000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14/20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52834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  <p:bldP spid="3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900000" y="98260"/>
            <a:ext cx="854808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600" b="1" cap="all" dirty="0"/>
              <a:t>R</a:t>
            </a:r>
            <a:r>
              <a:rPr lang="en-US" sz="2600" b="1" cap="all" dirty="0" smtClean="0"/>
              <a:t>ep </a:t>
            </a:r>
            <a:r>
              <a:rPr lang="en-US" sz="2600" b="1" cap="all" dirty="0"/>
              <a:t>rate </a:t>
            </a:r>
            <a:r>
              <a:rPr lang="en-US" sz="2600" b="1" cap="all" dirty="0" smtClean="0"/>
              <a:t>increase REDUCING THE RF pulse duration</a:t>
            </a:r>
            <a:endParaRPr lang="en-GB" sz="2600" b="1" cap="all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9701" y="1393780"/>
            <a:ext cx="5786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err="1" smtClean="0"/>
              <a:t>Assuming</a:t>
            </a:r>
            <a:r>
              <a:rPr lang="it-IT" sz="1400" dirty="0" smtClean="0"/>
              <a:t> </a:t>
            </a:r>
            <a:r>
              <a:rPr lang="it-IT" sz="1400" dirty="0" err="1" smtClean="0"/>
              <a:t>equivalent</a:t>
            </a:r>
            <a:r>
              <a:rPr lang="it-IT" sz="1400" dirty="0" smtClean="0"/>
              <a:t> </a:t>
            </a:r>
            <a:r>
              <a:rPr lang="it-IT" sz="1400" dirty="0" err="1" smtClean="0"/>
              <a:t>transients</a:t>
            </a:r>
            <a:r>
              <a:rPr lang="it-IT" sz="1400" dirty="0" smtClean="0"/>
              <a:t> </a:t>
            </a:r>
            <a:r>
              <a:rPr lang="it-IT" sz="1400" dirty="0" err="1" smtClean="0"/>
              <a:t>given</a:t>
            </a:r>
            <a:r>
              <a:rPr lang="it-IT" sz="1400" dirty="0" smtClean="0"/>
              <a:t> by </a:t>
            </a:r>
            <a:r>
              <a:rPr lang="it-IT" sz="1400" dirty="0" err="1" smtClean="0"/>
              <a:t>solid</a:t>
            </a:r>
            <a:r>
              <a:rPr lang="it-IT" sz="1400" dirty="0" smtClean="0"/>
              <a:t> state </a:t>
            </a:r>
            <a:r>
              <a:rPr lang="it-IT" sz="1400" dirty="0" err="1" smtClean="0"/>
              <a:t>modulators</a:t>
            </a:r>
            <a:r>
              <a:rPr lang="it-IT" sz="1400" dirty="0" smtClean="0"/>
              <a:t> </a:t>
            </a:r>
            <a:r>
              <a:rPr lang="it-IT" sz="1400" dirty="0" err="1" smtClean="0"/>
              <a:t>similar</a:t>
            </a:r>
            <a:r>
              <a:rPr lang="it-IT" sz="1400" dirty="0" smtClean="0"/>
              <a:t> to </a:t>
            </a:r>
            <a:r>
              <a:rPr lang="it-IT" sz="1400" dirty="0" err="1" smtClean="0"/>
              <a:t>that</a:t>
            </a:r>
            <a:r>
              <a:rPr lang="it-IT" sz="1400" dirty="0" smtClean="0"/>
              <a:t> </a:t>
            </a:r>
            <a:r>
              <a:rPr lang="it-IT" sz="1400" dirty="0" err="1" smtClean="0"/>
              <a:t>measured</a:t>
            </a:r>
            <a:r>
              <a:rPr lang="it-IT" sz="1400" dirty="0" smtClean="0"/>
              <a:t> on </a:t>
            </a:r>
            <a:r>
              <a:rPr lang="it-IT" sz="1400" b="1" dirty="0" smtClean="0"/>
              <a:t>SPARC C-band klystrons </a:t>
            </a:r>
            <a:r>
              <a:rPr lang="it-IT" sz="1400" dirty="0" smtClean="0"/>
              <a:t>(</a:t>
            </a:r>
            <a:r>
              <a:rPr lang="it-IT" sz="1400" dirty="0" smtClean="0">
                <a:sym typeface="Symbol" panose="05050102010706020507" pitchFamily="18" charset="2"/>
              </a:rPr>
              <a:t>t</a:t>
            </a:r>
            <a:r>
              <a:rPr lang="it-IT" sz="1400" baseline="-25000" dirty="0" smtClean="0">
                <a:sym typeface="Symbol" panose="05050102010706020507" pitchFamily="18" charset="2"/>
              </a:rPr>
              <a:t>trans</a:t>
            </a:r>
            <a:r>
              <a:rPr lang="it-IT" sz="1400" dirty="0" smtClean="0">
                <a:sym typeface="Symbol" panose="05050102010706020507" pitchFamily="18" charset="2"/>
              </a:rPr>
              <a:t>1.2 s</a:t>
            </a:r>
            <a:r>
              <a:rPr lang="it-IT" sz="1400" dirty="0" smtClean="0"/>
              <a:t>) </a:t>
            </a:r>
            <a:r>
              <a:rPr lang="it-IT" sz="1400" dirty="0" err="1" smtClean="0"/>
              <a:t>we</a:t>
            </a:r>
            <a:r>
              <a:rPr lang="it-IT" sz="1400" dirty="0" smtClean="0"/>
              <a:t> </a:t>
            </a:r>
            <a:r>
              <a:rPr lang="it-IT" sz="1400" dirty="0" err="1" smtClean="0"/>
              <a:t>obtain</a:t>
            </a:r>
            <a:r>
              <a:rPr lang="it-IT" sz="1400" dirty="0" smtClean="0"/>
              <a:t>:</a:t>
            </a:r>
            <a:endParaRPr lang="it-IT" sz="14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0" y="693000"/>
            <a:ext cx="89319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smtClean="0"/>
              <a:t>In </a:t>
            </a:r>
            <a:r>
              <a:rPr lang="it-IT" sz="1400" dirty="0" err="1" smtClean="0"/>
              <a:t>this</a:t>
            </a:r>
            <a:r>
              <a:rPr lang="it-IT" sz="1400" dirty="0" smtClean="0"/>
              <a:t> case </a:t>
            </a:r>
            <a:r>
              <a:rPr lang="it-IT" sz="1400" b="1" dirty="0" err="1" smtClean="0"/>
              <a:t>we</a:t>
            </a:r>
            <a:r>
              <a:rPr lang="it-IT" sz="1400" b="1" dirty="0" smtClean="0"/>
              <a:t> reduce the RF </a:t>
            </a:r>
            <a:r>
              <a:rPr lang="it-IT" sz="1400" b="1" dirty="0" err="1" smtClean="0"/>
              <a:t>pulse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but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we</a:t>
            </a:r>
            <a:r>
              <a:rPr lang="it-IT" sz="1400" b="1" dirty="0" smtClean="0"/>
              <a:t> are </a:t>
            </a:r>
            <a:r>
              <a:rPr lang="it-IT" sz="1400" b="1" dirty="0" err="1" smtClean="0"/>
              <a:t>dominated</a:t>
            </a:r>
            <a:r>
              <a:rPr lang="it-IT" sz="1400" b="1" dirty="0" smtClean="0"/>
              <a:t> by the modulator </a:t>
            </a:r>
            <a:r>
              <a:rPr lang="it-IT" sz="1400" b="1" dirty="0" err="1" smtClean="0"/>
              <a:t>transients</a:t>
            </a:r>
            <a:r>
              <a:rPr lang="it-IT" sz="1400" dirty="0" smtClean="0"/>
              <a:t>. </a:t>
            </a:r>
            <a:r>
              <a:rPr lang="it-IT" sz="1400" dirty="0" err="1"/>
              <a:t>Looking</a:t>
            </a:r>
            <a:r>
              <a:rPr lang="it-IT" sz="1400" dirty="0"/>
              <a:t> </a:t>
            </a:r>
            <a:r>
              <a:rPr lang="it-IT" sz="1400" dirty="0" err="1"/>
              <a:t>at</a:t>
            </a:r>
            <a:r>
              <a:rPr lang="it-IT" sz="1400" dirty="0"/>
              <a:t> the </a:t>
            </a:r>
            <a:r>
              <a:rPr lang="it-IT" sz="1400" dirty="0" err="1" smtClean="0"/>
              <a:t>values</a:t>
            </a:r>
            <a:r>
              <a:rPr lang="it-IT" sz="1400" dirty="0" smtClean="0"/>
              <a:t> </a:t>
            </a:r>
            <a:r>
              <a:rPr lang="it-IT" sz="1400" dirty="0"/>
              <a:t>of the high </a:t>
            </a:r>
            <a:r>
              <a:rPr lang="it-IT" sz="1400" dirty="0" err="1"/>
              <a:t>power</a:t>
            </a:r>
            <a:r>
              <a:rPr lang="it-IT" sz="1400" dirty="0"/>
              <a:t> C-band klystron Canon (Toshiba) E37212 </a:t>
            </a:r>
            <a:r>
              <a:rPr lang="it-IT" sz="1400" dirty="0" err="1"/>
              <a:t>that</a:t>
            </a:r>
            <a:r>
              <a:rPr lang="it-IT" sz="1400" dirty="0"/>
              <a:t> </a:t>
            </a:r>
            <a:r>
              <a:rPr lang="it-IT" sz="1400" dirty="0" smtClean="0"/>
              <a:t>are </a:t>
            </a:r>
            <a:r>
              <a:rPr lang="it-IT" sz="1400" dirty="0" err="1"/>
              <a:t>specified</a:t>
            </a:r>
            <a:r>
              <a:rPr lang="it-IT" sz="1400" dirty="0"/>
              <a:t> for 100 Hz, 50 MW, </a:t>
            </a:r>
            <a:r>
              <a:rPr lang="it-IT" sz="1400" dirty="0" err="1"/>
              <a:t>t</a:t>
            </a:r>
            <a:r>
              <a:rPr lang="it-IT" sz="1400" baseline="-25000" dirty="0" err="1"/>
              <a:t>RF_MAX</a:t>
            </a:r>
            <a:r>
              <a:rPr lang="it-IT" sz="1400" dirty="0"/>
              <a:t>=2.5 </a:t>
            </a:r>
            <a:r>
              <a:rPr lang="it-IT" sz="1400" dirty="0" smtClean="0">
                <a:sym typeface="Symbol" panose="05050102010706020507" pitchFamily="18" charset="2"/>
              </a:rPr>
              <a:t>s, </a:t>
            </a:r>
            <a:r>
              <a:rPr lang="it-IT" sz="1400" dirty="0" err="1" smtClean="0">
                <a:sym typeface="Symbol" panose="05050102010706020507" pitchFamily="18" charset="2"/>
              </a:rPr>
              <a:t>t</a:t>
            </a:r>
            <a:r>
              <a:rPr lang="it-IT" sz="1400" baseline="-25000" dirty="0" err="1" smtClean="0">
                <a:sym typeface="Symbol" panose="05050102010706020507" pitchFamily="18" charset="2"/>
              </a:rPr>
              <a:t>trans</a:t>
            </a:r>
            <a:r>
              <a:rPr lang="it-IT" sz="1400" dirty="0" smtClean="0">
                <a:sym typeface="Symbol" panose="05050102010706020507" pitchFamily="18" charset="2"/>
              </a:rPr>
              <a:t>=</a:t>
            </a:r>
            <a:r>
              <a:rPr lang="it-IT" sz="1400" dirty="0"/>
              <a:t>2.5 </a:t>
            </a:r>
            <a:r>
              <a:rPr lang="it-IT" sz="1400" dirty="0">
                <a:sym typeface="Symbol" panose="05050102010706020507" pitchFamily="18" charset="2"/>
              </a:rPr>
              <a:t></a:t>
            </a:r>
            <a:r>
              <a:rPr lang="it-IT" sz="1400" dirty="0" smtClean="0">
                <a:sym typeface="Symbol" panose="05050102010706020507" pitchFamily="18" charset="2"/>
              </a:rPr>
              <a:t>s, </a:t>
            </a:r>
            <a:r>
              <a:rPr lang="it-IT" sz="1400" dirty="0" err="1"/>
              <a:t>we</a:t>
            </a:r>
            <a:r>
              <a:rPr lang="it-IT" sz="1400" dirty="0"/>
              <a:t> </a:t>
            </a:r>
            <a:r>
              <a:rPr lang="it-IT" sz="1400" dirty="0" err="1" smtClean="0"/>
              <a:t>obtain</a:t>
            </a:r>
            <a:r>
              <a:rPr lang="it-IT" sz="1400" dirty="0" smtClean="0"/>
              <a:t> </a:t>
            </a:r>
            <a:r>
              <a:rPr lang="it-IT" sz="1400" b="1" dirty="0" smtClean="0"/>
              <a:t>P</a:t>
            </a:r>
            <a:r>
              <a:rPr lang="it-IT" sz="1400" b="1" baseline="-25000" dirty="0" smtClean="0"/>
              <a:t>coll_MAX</a:t>
            </a:r>
            <a:r>
              <a:rPr lang="it-IT" sz="1400" b="1" dirty="0" smtClean="0">
                <a:sym typeface="Symbol" panose="05050102010706020507" pitchFamily="18" charset="2"/>
              </a:rPr>
              <a:t>58kW.</a:t>
            </a:r>
            <a:endParaRPr lang="it-IT" sz="1400" b="1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2" t="4749" r="5672"/>
          <a:stretch/>
        </p:blipFill>
        <p:spPr>
          <a:xfrm>
            <a:off x="-1" y="1989431"/>
            <a:ext cx="4575289" cy="230114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" t="4112" r="6755"/>
          <a:stretch/>
        </p:blipFill>
        <p:spPr>
          <a:xfrm>
            <a:off x="9701" y="4298050"/>
            <a:ext cx="4508438" cy="229895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" t="3806" r="5774"/>
          <a:stretch/>
        </p:blipFill>
        <p:spPr>
          <a:xfrm>
            <a:off x="4493943" y="4212481"/>
            <a:ext cx="4648518" cy="2320040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9" t="5362" r="6600"/>
          <a:stretch/>
        </p:blipFill>
        <p:spPr>
          <a:xfrm>
            <a:off x="4605453" y="1989431"/>
            <a:ext cx="4482629" cy="2236645"/>
          </a:xfrm>
          <a:prstGeom prst="rect">
            <a:avLst/>
          </a:prstGeom>
        </p:spPr>
      </p:pic>
      <p:sp>
        <p:nvSpPr>
          <p:cNvPr id="14" name="Freccia in giù 13"/>
          <p:cNvSpPr/>
          <p:nvPr/>
        </p:nvSpPr>
        <p:spPr>
          <a:xfrm>
            <a:off x="1869472" y="1910142"/>
            <a:ext cx="836341" cy="2473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in giù 14"/>
          <p:cNvSpPr/>
          <p:nvPr/>
        </p:nvSpPr>
        <p:spPr>
          <a:xfrm rot="16200000">
            <a:off x="4146633" y="4159453"/>
            <a:ext cx="528501" cy="3288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5994225" y="1721370"/>
            <a:ext cx="1852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/>
              <a:t>Mode </a:t>
            </a:r>
            <a:r>
              <a:rPr lang="it-IT" sz="1600" i="1" dirty="0" err="1" smtClean="0"/>
              <a:t>launcher</a:t>
            </a:r>
            <a:r>
              <a:rPr lang="it-IT" sz="1600" i="1" dirty="0" smtClean="0"/>
              <a:t> case</a:t>
            </a:r>
            <a:endParaRPr lang="it-IT" sz="1600" i="1" dirty="0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81" y="27155"/>
            <a:ext cx="1058619" cy="66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55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38137" y="-4213"/>
            <a:ext cx="900586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 smtClean="0"/>
              <a:t>ORGANIZATION OF THE ACTIVITY ON C-BAND INJECTOR</a:t>
            </a:r>
            <a:endParaRPr lang="en-US" sz="30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72008" y="620688"/>
            <a:ext cx="903649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47675">
              <a:tabLst>
                <a:tab pos="447675" algn="l"/>
              </a:tabLst>
            </a:pPr>
            <a:r>
              <a:rPr lang="en-US" sz="2000" dirty="0" smtClean="0"/>
              <a:t>1)	</a:t>
            </a:r>
            <a:r>
              <a:rPr lang="en-US" sz="1600" b="1" dirty="0" smtClean="0"/>
              <a:t>C-Band gun design </a:t>
            </a:r>
            <a:r>
              <a:rPr lang="en-US" sz="1600" dirty="0" smtClean="0"/>
              <a:t>to reach the 240 MV/m peak field level</a:t>
            </a:r>
          </a:p>
          <a:p>
            <a:pPr marL="342900" indent="-342900" algn="just" defTabSz="447675">
              <a:buAutoNum type="arabicParenR"/>
            </a:pPr>
            <a:endParaRPr lang="en-US" sz="1600" dirty="0"/>
          </a:p>
          <a:p>
            <a:pPr lvl="3" algn="just" defTabSz="447675"/>
            <a:r>
              <a:rPr lang="en-US" sz="1600" dirty="0" smtClean="0"/>
              <a:t>1a)	Optimum </a:t>
            </a:r>
            <a:r>
              <a:rPr lang="en-US" sz="1600" b="1" dirty="0"/>
              <a:t>2D profile</a:t>
            </a:r>
            <a:r>
              <a:rPr lang="en-US" sz="1600" dirty="0"/>
              <a:t> to minimize mod. </a:t>
            </a:r>
            <a:r>
              <a:rPr lang="en-US" sz="1600" dirty="0" err="1"/>
              <a:t>Poy</a:t>
            </a:r>
            <a:r>
              <a:rPr lang="en-US" sz="1600" dirty="0"/>
              <a:t>. Vector, peak field </a:t>
            </a:r>
            <a:r>
              <a:rPr lang="en-US" sz="1600" dirty="0" smtClean="0"/>
              <a:t>etc… and to increase the gun mode separation for short RF pulses </a:t>
            </a:r>
            <a:r>
              <a:rPr lang="en-US" sz="1600" dirty="0"/>
              <a:t>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Alesini, G. </a:t>
            </a:r>
            <a:r>
              <a:rPr lang="en-US" sz="1600" i="1" dirty="0" err="1" smtClean="0"/>
              <a:t>Castorina</a:t>
            </a:r>
            <a:r>
              <a:rPr lang="en-US" sz="1600" dirty="0" smtClean="0"/>
              <a:t>)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1b)	</a:t>
            </a:r>
            <a:r>
              <a:rPr lang="en-US" sz="1600" b="1" dirty="0" smtClean="0"/>
              <a:t>Powering schemes </a:t>
            </a:r>
            <a:r>
              <a:rPr lang="en-US" sz="1600" dirty="0"/>
              <a:t>with RF pulse compressors </a:t>
            </a:r>
            <a:r>
              <a:rPr lang="en-US" sz="1600" dirty="0" smtClean="0"/>
              <a:t>and optimum coupling coefficient (</a:t>
            </a:r>
            <a:r>
              <a:rPr lang="en-US" sz="1600" i="1" dirty="0" smtClean="0"/>
              <a:t>D. Alesini, F. </a:t>
            </a:r>
            <a:r>
              <a:rPr lang="en-US" sz="1600" i="1" dirty="0" err="1" smtClean="0"/>
              <a:t>Cardelli</a:t>
            </a:r>
            <a:r>
              <a:rPr lang="en-US" sz="1600" dirty="0" smtClean="0"/>
              <a:t>)	</a:t>
            </a:r>
          </a:p>
          <a:p>
            <a:pPr lvl="3" algn="just" defTabSz="447675"/>
            <a:endParaRPr lang="en-US" sz="1600" dirty="0" smtClean="0"/>
          </a:p>
          <a:p>
            <a:pPr lvl="3" algn="just" defTabSz="447675"/>
            <a:r>
              <a:rPr lang="en-US" sz="1600" dirty="0" smtClean="0"/>
              <a:t>1c)	</a:t>
            </a:r>
            <a:r>
              <a:rPr lang="en-US" sz="1600" b="1" dirty="0" smtClean="0"/>
              <a:t>Coupler design </a:t>
            </a:r>
            <a:r>
              <a:rPr lang="en-US" sz="1600" dirty="0" smtClean="0"/>
              <a:t>options: 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magnetic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mode launcher (</a:t>
            </a:r>
            <a:r>
              <a:rPr lang="en-US" sz="1600" i="1" dirty="0" smtClean="0"/>
              <a:t>G. </a:t>
            </a:r>
            <a:r>
              <a:rPr lang="en-US" sz="1600" i="1" dirty="0" err="1" smtClean="0"/>
              <a:t>Castorina</a:t>
            </a:r>
            <a:r>
              <a:rPr lang="en-US" sz="1600" i="1" dirty="0" smtClean="0"/>
              <a:t>, B. </a:t>
            </a:r>
            <a:r>
              <a:rPr lang="en-US" sz="1600" i="1" dirty="0" err="1" smtClean="0"/>
              <a:t>Spataro</a:t>
            </a:r>
            <a:r>
              <a:rPr lang="en-US" sz="1600" dirty="0" smtClean="0"/>
              <a:t>)</a:t>
            </a:r>
          </a:p>
          <a:p>
            <a:pPr lvl="3" algn="just" defTabSz="447675"/>
            <a:r>
              <a:rPr lang="en-US" sz="1600" dirty="0"/>
              <a:t>	</a:t>
            </a:r>
            <a:r>
              <a:rPr lang="en-US" sz="1600" dirty="0" smtClean="0"/>
              <a:t>			alternative schemes (</a:t>
            </a:r>
            <a:r>
              <a:rPr lang="en-US" sz="1600" i="1" dirty="0" smtClean="0"/>
              <a:t>F. </a:t>
            </a:r>
            <a:r>
              <a:rPr lang="en-US" sz="1600" i="1" dirty="0" err="1" smtClean="0"/>
              <a:t>Cardelli</a:t>
            </a:r>
            <a:r>
              <a:rPr lang="en-US" sz="1600" i="1" dirty="0" smtClean="0"/>
              <a:t>, D. Alesini</a:t>
            </a:r>
            <a:r>
              <a:rPr lang="en-US" sz="1600" dirty="0" smtClean="0"/>
              <a:t>)</a:t>
            </a:r>
          </a:p>
          <a:p>
            <a:pPr algn="just" defTabSz="447675"/>
            <a:endParaRPr lang="en-US" sz="1600" dirty="0" smtClean="0"/>
          </a:p>
          <a:p>
            <a:pPr algn="just" defTabSz="447675"/>
            <a:r>
              <a:rPr lang="en-US" sz="1600" dirty="0" smtClean="0"/>
              <a:t>2)	</a:t>
            </a:r>
            <a:r>
              <a:rPr lang="en-US" sz="1600" b="1" dirty="0" smtClean="0"/>
              <a:t>C-Band TW accelerating structures </a:t>
            </a:r>
            <a:r>
              <a:rPr lang="en-US" sz="1600" dirty="0" smtClean="0"/>
              <a:t>design for the velocity bunching and acceleration: optimum 	irises tapering, structure length,… </a:t>
            </a:r>
            <a:r>
              <a:rPr lang="en-US" sz="1600" i="1" dirty="0" smtClean="0"/>
              <a:t>(M. Diomede, D. Alesini)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3) 	</a:t>
            </a:r>
            <a:r>
              <a:rPr lang="en-US" sz="1600" b="1" dirty="0" smtClean="0"/>
              <a:t>Beam dynamics simulations </a:t>
            </a:r>
            <a:r>
              <a:rPr lang="en-US" sz="1600" dirty="0" smtClean="0"/>
              <a:t>of the injector to reach the XLS requirements: gun gradient, TW 	structures accelerating field, solenoids strength, half cell length optimization…</a:t>
            </a:r>
            <a:r>
              <a:rPr lang="en-US" sz="1600" i="1" dirty="0" smtClean="0"/>
              <a:t>(M. </a:t>
            </a:r>
            <a:r>
              <a:rPr lang="en-US" sz="1600" i="1" dirty="0" err="1" smtClean="0"/>
              <a:t>Croia</a:t>
            </a:r>
            <a:r>
              <a:rPr lang="en-US" sz="1600" i="1" dirty="0" smtClean="0"/>
              <a:t>, M. 	</a:t>
            </a:r>
            <a:r>
              <a:rPr lang="en-US" sz="1600" i="1" dirty="0" err="1" smtClean="0"/>
              <a:t>Ferrario</a:t>
            </a:r>
            <a:r>
              <a:rPr lang="en-US" sz="1600" i="1" dirty="0" smtClean="0"/>
              <a:t>,…)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4)	</a:t>
            </a:r>
            <a:r>
              <a:rPr lang="en-US" sz="1600" b="1" dirty="0" smtClean="0"/>
              <a:t>Solenoids</a:t>
            </a:r>
            <a:r>
              <a:rPr lang="en-US" sz="1600" dirty="0" smtClean="0"/>
              <a:t> design </a:t>
            </a:r>
            <a:r>
              <a:rPr lang="en-US" sz="1600" i="1" dirty="0" smtClean="0"/>
              <a:t>(</a:t>
            </a:r>
            <a:r>
              <a:rPr lang="it-IT" sz="1600" i="1" dirty="0" smtClean="0"/>
              <a:t>C. </a:t>
            </a:r>
            <a:r>
              <a:rPr lang="it-IT" sz="1600" i="1" dirty="0" err="1" smtClean="0"/>
              <a:t>Kourkoutis</a:t>
            </a:r>
            <a:r>
              <a:rPr lang="it-IT" sz="1600" i="1" dirty="0" smtClean="0"/>
              <a:t>, 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  <a:p>
            <a:pPr algn="just" defTabSz="447675"/>
            <a:endParaRPr lang="en-US" sz="1600" dirty="0"/>
          </a:p>
          <a:p>
            <a:pPr algn="just" defTabSz="447675"/>
            <a:r>
              <a:rPr lang="en-US" sz="1600" dirty="0" smtClean="0"/>
              <a:t>5)	</a:t>
            </a:r>
            <a:r>
              <a:rPr lang="en-US" sz="1600" b="1" dirty="0" smtClean="0"/>
              <a:t>Mechanical drawings </a:t>
            </a:r>
            <a:r>
              <a:rPr lang="en-US" sz="1600" dirty="0" smtClean="0"/>
              <a:t>of the injector module </a:t>
            </a:r>
            <a:r>
              <a:rPr lang="en-US" sz="1600" i="1" dirty="0" smtClean="0"/>
              <a:t>(</a:t>
            </a:r>
            <a:r>
              <a:rPr lang="it-IT" sz="1600" i="1" dirty="0" smtClean="0"/>
              <a:t>N. </a:t>
            </a:r>
            <a:r>
              <a:rPr lang="it-IT" sz="1600" i="1" dirty="0" err="1"/>
              <a:t>Gazis</a:t>
            </a:r>
            <a:r>
              <a:rPr lang="en-US" sz="1600" i="1" dirty="0" smtClean="0"/>
              <a:t>)</a:t>
            </a:r>
          </a:p>
        </p:txBody>
      </p:sp>
      <p:sp>
        <p:nvSpPr>
          <p:cNvPr id="4" name="Rettangolo 3"/>
          <p:cNvSpPr/>
          <p:nvPr/>
        </p:nvSpPr>
        <p:spPr>
          <a:xfrm>
            <a:off x="1259632" y="1052736"/>
            <a:ext cx="7848872" cy="259955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539552" y="3861048"/>
            <a:ext cx="8496944" cy="586958"/>
          </a:xfrm>
          <a:prstGeom prst="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203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27469"/>
            <a:ext cx="2843808" cy="2130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251520" y="-36095"/>
            <a:ext cx="8719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cap="all" dirty="0" smtClean="0"/>
              <a:t>C-band gun design: general considerations</a:t>
            </a:r>
            <a:endParaRPr lang="en-US" sz="3200" b="1" cap="all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-25192" y="548680"/>
            <a:ext cx="4381168" cy="4113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ym typeface="Symbol"/>
              </a:rPr>
              <a:t>State of the art:</a:t>
            </a:r>
          </a:p>
          <a:p>
            <a:pPr algn="just"/>
            <a:endParaRPr lang="en-US" sz="1600" dirty="0" smtClean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 smtClean="0">
                <a:sym typeface="Symbol"/>
              </a:rPr>
              <a:t>in </a:t>
            </a:r>
            <a:r>
              <a:rPr lang="en-US" sz="1600" b="1" dirty="0">
                <a:sym typeface="Symbol"/>
              </a:rPr>
              <a:t>X </a:t>
            </a:r>
            <a:r>
              <a:rPr lang="en-US" sz="1600" b="1" dirty="0" smtClean="0">
                <a:sym typeface="Symbol"/>
              </a:rPr>
              <a:t>band </a:t>
            </a:r>
            <a:r>
              <a:rPr lang="en-US" sz="1600" dirty="0" smtClean="0">
                <a:sym typeface="Symbol"/>
              </a:rPr>
              <a:t>(CERN/SLAC) with </a:t>
            </a:r>
            <a:r>
              <a:rPr lang="en-US" sz="1600" dirty="0" smtClean="0">
                <a:sym typeface="Symbol" panose="05050102010706020507" pitchFamily="18" charset="2"/>
              </a:rPr>
              <a:t></a:t>
            </a:r>
            <a:r>
              <a:rPr lang="en-US" sz="1600" baseline="-25000" dirty="0" smtClean="0">
                <a:sym typeface="Symbol" panose="05050102010706020507" pitchFamily="18" charset="2"/>
              </a:rPr>
              <a:t>p</a:t>
            </a:r>
            <a:r>
              <a:rPr lang="en-US" sz="1600" dirty="0" smtClean="0">
                <a:sym typeface="Symbol"/>
              </a:rPr>
              <a:t>180 ns </a:t>
            </a:r>
            <a:r>
              <a:rPr lang="en-US" sz="1600" dirty="0">
                <a:sym typeface="Symbol"/>
              </a:rPr>
              <a:t>input pulse </a:t>
            </a:r>
            <a:r>
              <a:rPr lang="en-US" sz="1600" dirty="0" smtClean="0">
                <a:sym typeface="Symbol"/>
              </a:rPr>
              <a:t>E</a:t>
            </a:r>
            <a:r>
              <a:rPr lang="en-US" sz="1600" baseline="-25000" dirty="0" smtClean="0">
                <a:sym typeface="Symbol"/>
              </a:rPr>
              <a:t>surf</a:t>
            </a:r>
            <a:r>
              <a:rPr lang="en-US" sz="1600" dirty="0" smtClean="0">
                <a:sym typeface="Symbol"/>
              </a:rPr>
              <a:t>240 </a:t>
            </a:r>
            <a:r>
              <a:rPr lang="en-US" sz="1600" dirty="0">
                <a:sym typeface="Symbol"/>
              </a:rPr>
              <a:t>MV/m </a:t>
            </a:r>
            <a:r>
              <a:rPr lang="en-US" sz="1600" dirty="0" smtClean="0">
                <a:sym typeface="Symbol"/>
              </a:rPr>
              <a:t>S</a:t>
            </a:r>
            <a:r>
              <a:rPr lang="en-US" sz="1600" baseline="-25000" dirty="0" smtClean="0">
                <a:sym typeface="Symbol"/>
              </a:rPr>
              <a:t>c</a:t>
            </a:r>
            <a:r>
              <a:rPr lang="en-US" sz="1600" dirty="0" smtClean="0">
                <a:sym typeface="Symbol"/>
              </a:rPr>
              <a:t>4 W/µm</a:t>
            </a:r>
            <a:r>
              <a:rPr lang="en-US" sz="1600" baseline="30000" dirty="0" smtClean="0">
                <a:sym typeface="Symbol"/>
              </a:rPr>
              <a:t>2</a:t>
            </a:r>
            <a:r>
              <a:rPr lang="en-US" sz="1600" dirty="0" smtClean="0">
                <a:sym typeface="Symbol"/>
              </a:rPr>
              <a:t> </a:t>
            </a:r>
            <a:r>
              <a:rPr lang="en-US" sz="1600" dirty="0">
                <a:sym typeface="Symbol"/>
              </a:rPr>
              <a:t>BDR</a:t>
            </a:r>
            <a:r>
              <a:rPr lang="en-US" sz="1600" dirty="0" smtClean="0">
                <a:sym typeface="Symbol"/>
              </a:rPr>
              <a:t>10</a:t>
            </a:r>
            <a:r>
              <a:rPr lang="en-US" sz="1600" baseline="30000" dirty="0" smtClean="0">
                <a:sym typeface="Symbol"/>
              </a:rPr>
              <a:t>-6 </a:t>
            </a:r>
            <a:r>
              <a:rPr lang="en-US" sz="1600" dirty="0" err="1" smtClean="0">
                <a:sym typeface="Symbol"/>
              </a:rPr>
              <a:t>bpp</a:t>
            </a:r>
            <a:r>
              <a:rPr lang="en-US" sz="1600" dirty="0" smtClean="0">
                <a:sym typeface="Symbol"/>
              </a:rPr>
              <a:t>/m</a:t>
            </a:r>
          </a:p>
          <a:p>
            <a:pPr marL="285750" indent="-285750" algn="just">
              <a:buFont typeface="Symbol" pitchFamily="18" charset="2"/>
              <a:buChar char="Þ"/>
            </a:pPr>
            <a:endParaRPr lang="en-US" sz="1600" baseline="300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>
                <a:sym typeface="Symbol"/>
              </a:rPr>
              <a:t>C Band klystrons </a:t>
            </a:r>
            <a:r>
              <a:rPr lang="en-US" sz="1600" dirty="0" smtClean="0">
                <a:sym typeface="Symbol"/>
              </a:rPr>
              <a:t>with </a:t>
            </a:r>
            <a:r>
              <a:rPr lang="en-US" sz="1600" dirty="0">
                <a:sym typeface="Symbol"/>
              </a:rPr>
              <a:t>solid state modulators </a:t>
            </a:r>
            <a:r>
              <a:rPr lang="en-US" sz="1600" dirty="0" smtClean="0">
                <a:sym typeface="Symbol"/>
              </a:rPr>
              <a:t>(</a:t>
            </a:r>
            <a:r>
              <a:rPr lang="en-US" sz="1600" dirty="0" err="1" smtClean="0">
                <a:sym typeface="Symbol"/>
              </a:rPr>
              <a:t>Toshiba+Scandinova</a:t>
            </a:r>
            <a:r>
              <a:rPr lang="en-US" sz="1600" dirty="0" smtClean="0">
                <a:sym typeface="Symbol"/>
              </a:rPr>
              <a:t>) are </a:t>
            </a:r>
            <a:r>
              <a:rPr lang="en-US" sz="1600" dirty="0">
                <a:sym typeface="Symbol"/>
              </a:rPr>
              <a:t>working up to 100 Hz with </a:t>
            </a:r>
            <a:r>
              <a:rPr lang="en-US" sz="1600" dirty="0" smtClean="0">
                <a:sym typeface="Symbol"/>
              </a:rPr>
              <a:t>2.5 s, 50 </a:t>
            </a:r>
            <a:r>
              <a:rPr lang="en-US" sz="1600" dirty="0">
                <a:sym typeface="Symbol"/>
              </a:rPr>
              <a:t>MW peak power </a:t>
            </a:r>
            <a:r>
              <a:rPr lang="en-US" sz="1600" dirty="0" smtClean="0">
                <a:sym typeface="Symbol"/>
              </a:rPr>
              <a:t>available</a:t>
            </a:r>
          </a:p>
          <a:p>
            <a:pPr algn="just"/>
            <a:endParaRPr lang="en-US" sz="16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/>
              <a:t>Circulator</a:t>
            </a:r>
            <a:r>
              <a:rPr lang="en-US" sz="1600" dirty="0"/>
              <a:t> (CML) </a:t>
            </a:r>
            <a:r>
              <a:rPr lang="en-US" sz="1600" dirty="0" smtClean="0"/>
              <a:t>available: 50 </a:t>
            </a:r>
            <a:r>
              <a:rPr lang="en-US" sz="1600" dirty="0"/>
              <a:t>MW, 2.5 </a:t>
            </a:r>
            <a:r>
              <a:rPr lang="en-US" sz="1600" dirty="0">
                <a:sym typeface="Symbol"/>
              </a:rPr>
              <a:t>s, 100 </a:t>
            </a:r>
            <a:r>
              <a:rPr lang="en-US" sz="1600" dirty="0" smtClean="0">
                <a:sym typeface="Symbol"/>
              </a:rPr>
              <a:t>Hz</a:t>
            </a:r>
            <a:endParaRPr lang="en-US" sz="16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endParaRPr lang="en-US" sz="1600" baseline="300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 smtClean="0">
                <a:sym typeface="Symbol"/>
              </a:rPr>
              <a:t>SLED/BOC C-band compressors </a:t>
            </a:r>
            <a:r>
              <a:rPr lang="en-US" sz="1600" dirty="0" smtClean="0">
                <a:sym typeface="Symbol"/>
              </a:rPr>
              <a:t>available (PSI) with amplification factors &gt;4 @ 200 ns flat top pulses</a:t>
            </a:r>
            <a:endParaRPr lang="en-US" sz="1600" dirty="0">
              <a:sym typeface="Symbol"/>
            </a:endParaRPr>
          </a:p>
          <a:p>
            <a:pPr algn="just"/>
            <a:endParaRPr lang="en-US" sz="1600" dirty="0" smtClean="0">
              <a:sym typeface="Symbo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8"/>
          <a:stretch/>
        </p:blipFill>
        <p:spPr bwMode="auto">
          <a:xfrm>
            <a:off x="3076003" y="4375681"/>
            <a:ext cx="3880799" cy="250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61" r="61748"/>
          <a:stretch/>
        </p:blipFill>
        <p:spPr bwMode="auto">
          <a:xfrm>
            <a:off x="1982404" y="5404325"/>
            <a:ext cx="936104" cy="941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8" t="3056" r="7652"/>
          <a:stretch/>
        </p:blipFill>
        <p:spPr>
          <a:xfrm>
            <a:off x="7271792" y="4010940"/>
            <a:ext cx="1872208" cy="2847061"/>
          </a:xfrm>
          <a:prstGeom prst="rect">
            <a:avLst/>
          </a:prstGeom>
        </p:spPr>
      </p:pic>
      <p:sp>
        <p:nvSpPr>
          <p:cNvPr id="4" name="Freccia a destra 3"/>
          <p:cNvSpPr/>
          <p:nvPr/>
        </p:nvSpPr>
        <p:spPr>
          <a:xfrm>
            <a:off x="4468882" y="1904682"/>
            <a:ext cx="432048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5013836" y="581378"/>
            <a:ext cx="4130164" cy="2882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ym typeface="Symbol"/>
              </a:rPr>
              <a:t>Consequences:</a:t>
            </a:r>
          </a:p>
          <a:p>
            <a:pPr algn="just"/>
            <a:endParaRPr lang="en-US" sz="1600" dirty="0" smtClean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 smtClean="0">
                <a:sym typeface="Symbol"/>
              </a:rPr>
              <a:t>A C-Band gun filled in 180 ns </a:t>
            </a:r>
            <a:r>
              <a:rPr lang="en-US" sz="1600" dirty="0" smtClean="0">
                <a:sym typeface="Symbol"/>
              </a:rPr>
              <a:t>and working at 240 </a:t>
            </a:r>
            <a:r>
              <a:rPr lang="en-US" sz="1600" dirty="0">
                <a:sym typeface="Symbol"/>
              </a:rPr>
              <a:t>MV/m </a:t>
            </a:r>
            <a:r>
              <a:rPr lang="en-US" sz="1600" dirty="0" smtClean="0">
                <a:sym typeface="Symbol"/>
              </a:rPr>
              <a:t>with BDR10</a:t>
            </a:r>
            <a:r>
              <a:rPr lang="en-US" sz="1600" baseline="30000" dirty="0" smtClean="0">
                <a:sym typeface="Symbol"/>
              </a:rPr>
              <a:t>-6</a:t>
            </a:r>
            <a:r>
              <a:rPr lang="en-US" sz="1600" dirty="0">
                <a:sym typeface="Symbol"/>
              </a:rPr>
              <a:t> </a:t>
            </a:r>
            <a:r>
              <a:rPr lang="en-US" sz="1600" dirty="0" smtClean="0">
                <a:sym typeface="Symbol"/>
              </a:rPr>
              <a:t>can work, if properly designed;</a:t>
            </a:r>
            <a:endParaRPr lang="en-US" sz="1600" baseline="30000" dirty="0" smtClean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endParaRPr lang="en-US" sz="1600" baseline="300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 smtClean="0"/>
              <a:t>Circulator</a:t>
            </a:r>
            <a:r>
              <a:rPr lang="en-US" sz="1600" dirty="0" smtClean="0"/>
              <a:t> can be used up to the 50 MW peak power level</a:t>
            </a:r>
            <a:endParaRPr lang="en-US" sz="16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endParaRPr lang="en-US" sz="1600" baseline="30000" dirty="0">
              <a:sym typeface="Symbol"/>
            </a:endParaRPr>
          </a:p>
          <a:p>
            <a:pPr marL="285750" indent="-285750" algn="just">
              <a:buFont typeface="Symbol" pitchFamily="18" charset="2"/>
              <a:buChar char="Þ"/>
            </a:pPr>
            <a:r>
              <a:rPr lang="en-US" sz="1600" b="1" dirty="0" smtClean="0">
                <a:sym typeface="Symbol"/>
              </a:rPr>
              <a:t>SLED/BOC C-band compressors can be used </a:t>
            </a:r>
            <a:r>
              <a:rPr lang="en-US" sz="1600" dirty="0" smtClean="0">
                <a:sym typeface="Symbol"/>
              </a:rPr>
              <a:t>(if necessary)</a:t>
            </a:r>
            <a:endParaRPr lang="en-US" sz="1600" dirty="0">
              <a:sym typeface="Symbol"/>
            </a:endParaRPr>
          </a:p>
          <a:p>
            <a:pPr algn="just"/>
            <a:endParaRPr lang="en-US" sz="1600" dirty="0" smtClean="0">
              <a:sym typeface="Symbol"/>
            </a:endParaRPr>
          </a:p>
        </p:txBody>
      </p:sp>
      <p:sp>
        <p:nvSpPr>
          <p:cNvPr id="5" name="Freccia in giù 4"/>
          <p:cNvSpPr/>
          <p:nvPr/>
        </p:nvSpPr>
        <p:spPr>
          <a:xfrm>
            <a:off x="6682874" y="3197519"/>
            <a:ext cx="79208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6192008" y="3570941"/>
            <a:ext cx="180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>
                <a:solidFill>
                  <a:srgbClr val="FF0000"/>
                </a:solidFill>
              </a:rPr>
              <a:t>ULTRA FAST GUN</a:t>
            </a:r>
            <a:endParaRPr lang="it-IT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306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1" y="4858622"/>
            <a:ext cx="2775808" cy="19420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107" y="811447"/>
            <a:ext cx="2953450" cy="114063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6808225" y="1454099"/>
            <a:ext cx="3971" cy="417464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246276" y="1443483"/>
            <a:ext cx="661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>
                <a:solidFill>
                  <a:prstClr val="black"/>
                </a:solidFill>
              </a:rPr>
              <a:t>a</a:t>
            </a:r>
            <a:r>
              <a:rPr lang="it-IT" sz="1400" baseline="-25000" dirty="0" err="1" smtClean="0">
                <a:solidFill>
                  <a:prstClr val="black"/>
                </a:solidFill>
              </a:rPr>
              <a:t>half</a:t>
            </a:r>
            <a:endParaRPr lang="it-IT" sz="1400" baseline="-250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ttangolo 1"/>
              <p:cNvSpPr/>
              <p:nvPr/>
            </p:nvSpPr>
            <p:spPr>
              <a:xfrm>
                <a:off x="22810" y="807169"/>
                <a:ext cx="3835936" cy="39703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GB" sz="1400" b="1" dirty="0" smtClean="0">
                    <a:solidFill>
                      <a:prstClr val="black"/>
                    </a:solidFill>
                    <a:sym typeface="Symbol" panose="05050102010706020507" pitchFamily="18" charset="2"/>
                  </a:rPr>
                  <a:t></a:t>
                </a:r>
                <a:r>
                  <a:rPr lang="en-GB" sz="1400" b="1" dirty="0" smtClean="0">
                    <a:solidFill>
                      <a:prstClr val="black"/>
                    </a:solidFill>
                  </a:rPr>
                  <a:t>Three main parameters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are used for the gun profile optimization</a:t>
                </a:r>
                <a:r>
                  <a:rPr lang="en-GB" sz="1400" b="1" dirty="0" smtClean="0">
                    <a:solidFill>
                      <a:prstClr val="black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4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4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half</m:t>
                        </m:r>
                      </m:sub>
                    </m:sSub>
                    <m:r>
                      <a:rPr lang="it-IT" sz="1400" b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it-IT" sz="14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sz="14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sz="140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half</m:t>
                        </m:r>
                      </m:sub>
                    </m:sSub>
                    <m:r>
                      <a:rPr lang="it-IT" sz="140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1400" dirty="0" smtClean="0">
                    <a:solidFill>
                      <a:prstClr val="black"/>
                    </a:solidFill>
                  </a:rPr>
                  <a:t> ellipse aspect ratio.</a:t>
                </a:r>
              </a:p>
              <a:p>
                <a:pPr algn="just"/>
                <a:endParaRPr lang="en-GB" sz="1400" b="1" dirty="0" smtClean="0">
                  <a:solidFill>
                    <a:prstClr val="black"/>
                  </a:solidFill>
                </a:endParaRPr>
              </a:p>
              <a:p>
                <a:pPr algn="just"/>
                <a:r>
                  <a:rPr lang="en-GB" sz="1400" b="1" dirty="0" smtClean="0">
                    <a:solidFill>
                      <a:prstClr val="black"/>
                    </a:solidFill>
                    <a:sym typeface="Symbol" panose="05050102010706020507" pitchFamily="18" charset="2"/>
                  </a:rPr>
                  <a:t></a:t>
                </a:r>
                <a:r>
                  <a:rPr lang="en-GB" sz="1400" b="1" dirty="0" smtClean="0">
                    <a:solidFill>
                      <a:prstClr val="black"/>
                    </a:solidFill>
                  </a:rPr>
                  <a:t>Iris profile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with an </a:t>
                </a:r>
                <a:r>
                  <a:rPr lang="en-GB" sz="1400" b="1" dirty="0" smtClean="0">
                    <a:solidFill>
                      <a:prstClr val="black"/>
                    </a:solidFill>
                  </a:rPr>
                  <a:t>elliptical shape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and a </a:t>
                </a:r>
                <a:r>
                  <a:rPr lang="en-GB" sz="1400" b="1" dirty="0" smtClean="0">
                    <a:solidFill>
                      <a:prstClr val="black"/>
                    </a:solidFill>
                  </a:rPr>
                  <a:t>large aperture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to:</a:t>
                </a:r>
              </a:p>
              <a:p>
                <a:pPr marL="269875" lvl="3" algn="just">
                  <a:buFont typeface="Arial" pitchFamily="34" charset="0"/>
                  <a:buChar char="•"/>
                </a:pPr>
                <a:r>
                  <a:rPr lang="en-GB" sz="1400" dirty="0">
                    <a:solidFill>
                      <a:prstClr val="black"/>
                    </a:solidFill>
                  </a:rPr>
                  <a:t>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increase the peak field at the cathode and reduce </a:t>
                </a:r>
                <a:r>
                  <a:rPr lang="en-GB" sz="1400" dirty="0">
                    <a:solidFill>
                      <a:prstClr val="black"/>
                    </a:solidFill>
                  </a:rPr>
                  <a:t>the peak </a:t>
                </a:r>
                <a:r>
                  <a:rPr lang="en-GB" sz="1400" b="1" dirty="0">
                    <a:solidFill>
                      <a:prstClr val="black"/>
                    </a:solidFill>
                  </a:rPr>
                  <a:t>surface electric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field and </a:t>
                </a:r>
                <a:r>
                  <a:rPr lang="en-GB" sz="1400" b="1" dirty="0" err="1" smtClean="0">
                    <a:solidFill>
                      <a:prstClr val="black"/>
                    </a:solidFill>
                  </a:rPr>
                  <a:t>Sc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;</a:t>
                </a:r>
                <a:endParaRPr lang="en-GB" sz="1400" dirty="0">
                  <a:solidFill>
                    <a:prstClr val="black"/>
                  </a:solidFill>
                </a:endParaRPr>
              </a:p>
              <a:p>
                <a:pPr marL="269875" lvl="3" algn="just">
                  <a:buFont typeface="Arial" pitchFamily="34" charset="0"/>
                  <a:buChar char="•"/>
                </a:pPr>
                <a:endParaRPr lang="en-GB" sz="1400" dirty="0">
                  <a:solidFill>
                    <a:prstClr val="black"/>
                  </a:solidFill>
                </a:endParaRPr>
              </a:p>
              <a:p>
                <a:pPr marL="269875" lvl="3" algn="just">
                  <a:buFont typeface="Arial" pitchFamily="34" charset="0"/>
                  <a:buChar char="•"/>
                </a:pPr>
                <a:r>
                  <a:rPr lang="en-GB" sz="1400" dirty="0" smtClean="0">
                    <a:solidFill>
                      <a:prstClr val="black"/>
                    </a:solidFill>
                  </a:rPr>
                  <a:t> increase </a:t>
                </a:r>
                <a:r>
                  <a:rPr lang="en-GB" sz="1400" dirty="0">
                    <a:solidFill>
                      <a:prstClr val="black"/>
                    </a:solidFill>
                  </a:rPr>
                  <a:t>the </a:t>
                </a:r>
                <a:r>
                  <a:rPr lang="en-GB" sz="1400" b="1" dirty="0">
                    <a:solidFill>
                      <a:prstClr val="black"/>
                    </a:solidFill>
                  </a:rPr>
                  <a:t>pumping speed </a:t>
                </a:r>
                <a:r>
                  <a:rPr lang="en-GB" sz="1400" dirty="0">
                    <a:solidFill>
                      <a:prstClr val="black"/>
                    </a:solidFill>
                  </a:rPr>
                  <a:t>on the half-cell;</a:t>
                </a:r>
              </a:p>
              <a:p>
                <a:pPr marL="269875" lvl="3" algn="just">
                  <a:buFont typeface="Arial" pitchFamily="34" charset="0"/>
                  <a:buChar char="•"/>
                </a:pPr>
                <a:endParaRPr lang="en-GB" sz="1400" dirty="0">
                  <a:solidFill>
                    <a:prstClr val="black"/>
                  </a:solidFill>
                </a:endParaRPr>
              </a:p>
              <a:p>
                <a:pPr marL="269875" lvl="3" algn="just">
                  <a:buFont typeface="Arial" pitchFamily="34" charset="0"/>
                  <a:buChar char="•"/>
                </a:pPr>
                <a:r>
                  <a:rPr lang="en-GB" sz="1400" dirty="0" smtClean="0">
                    <a:solidFill>
                      <a:prstClr val="black"/>
                    </a:solidFill>
                  </a:rPr>
                  <a:t> increase </a:t>
                </a:r>
                <a:r>
                  <a:rPr lang="en-GB" sz="1400" dirty="0">
                    <a:solidFill>
                      <a:prstClr val="black"/>
                    </a:solidFill>
                  </a:rPr>
                  <a:t>the </a:t>
                </a:r>
                <a:r>
                  <a:rPr lang="en-GB" sz="1400" b="1" dirty="0">
                    <a:solidFill>
                      <a:prstClr val="black"/>
                    </a:solidFill>
                  </a:rPr>
                  <a:t>frequency separation </a:t>
                </a:r>
                <a:r>
                  <a:rPr lang="en-GB" sz="1400" dirty="0">
                    <a:solidFill>
                      <a:prstClr val="black"/>
                    </a:solidFill>
                  </a:rPr>
                  <a:t>between the two gun RF modes: it has to work in pulsed regime with very short RF pulses 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(</a:t>
                </a:r>
                <a:r>
                  <a:rPr lang="en-GB" sz="1400" dirty="0">
                    <a:solidFill>
                      <a:prstClr val="black"/>
                    </a:solidFill>
                  </a:rPr>
                  <a:t>&lt;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200 </a:t>
                </a:r>
                <a:r>
                  <a:rPr lang="en-GB" sz="1400" dirty="0">
                    <a:solidFill>
                      <a:prstClr val="black"/>
                    </a:solidFill>
                  </a:rPr>
                  <a:t>ns</a:t>
                </a:r>
                <a:r>
                  <a:rPr lang="en-GB" sz="1400" dirty="0" smtClean="0">
                    <a:solidFill>
                      <a:prstClr val="black"/>
                    </a:solidFill>
                  </a:rPr>
                  <a:t>)</a:t>
                </a:r>
              </a:p>
              <a:p>
                <a:pPr marL="269875" lvl="3" algn="just">
                  <a:buFont typeface="Arial" pitchFamily="34" charset="0"/>
                  <a:buChar char="•"/>
                </a:pPr>
                <a:endParaRPr lang="en-GB" sz="1400" dirty="0">
                  <a:solidFill>
                    <a:prstClr val="black"/>
                  </a:solidFill>
                </a:endParaRPr>
              </a:p>
              <a:p>
                <a:pPr marL="269875" lvl="3" algn="just">
                  <a:buFont typeface="Arial" pitchFamily="34" charset="0"/>
                  <a:buChar char="•"/>
                </a:pPr>
                <a:r>
                  <a:rPr lang="en-GB" sz="1400" b="1" dirty="0" smtClean="0">
                    <a:solidFill>
                      <a:srgbClr val="FF0000"/>
                    </a:solidFill>
                  </a:rPr>
                  <a:t>An optimization of the half cell length has to be done according to BD simulations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1" name="Rettangolo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0" y="807169"/>
                <a:ext cx="3835936" cy="3970318"/>
              </a:xfrm>
              <a:prstGeom prst="rect">
                <a:avLst/>
              </a:prstGeom>
              <a:blipFill>
                <a:blip r:embed="rId4"/>
                <a:stretch>
                  <a:fillRect l="-477" t="-307" r="-477" b="-613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7038109" y="969229"/>
                <a:ext cx="2244404" cy="470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err="1" smtClean="0">
                    <a:solidFill>
                      <a:prstClr val="black"/>
                    </a:solidFill>
                  </a:rPr>
                  <a:t>Ellipse</a:t>
                </a:r>
                <a:r>
                  <a:rPr lang="it-IT" sz="1200" dirty="0" smtClean="0">
                    <a:solidFill>
                      <a:prstClr val="black"/>
                    </a:solidFill>
                  </a:rPr>
                  <a:t> </a:t>
                </a:r>
                <a:r>
                  <a:rPr lang="it-IT" sz="1200" dirty="0" err="1" smtClean="0">
                    <a:solidFill>
                      <a:prstClr val="black"/>
                    </a:solidFill>
                  </a:rPr>
                  <a:t>aspect</a:t>
                </a:r>
                <a:r>
                  <a:rPr lang="it-IT" sz="1200" dirty="0" smtClean="0">
                    <a:solidFill>
                      <a:prstClr val="black"/>
                    </a:solidFill>
                  </a:rPr>
                  <a:t> ratio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f>
                          <m:fPr>
                            <m:type m:val="skw"/>
                            <m:ctrlP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it-IT" sz="12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12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it-IT" sz="1200" i="1" smtClean="0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</a:rPr>
                                  <m:t>h𝑎𝑙𝑓</m:t>
                                </m:r>
                              </m:sub>
                            </m:sSub>
                          </m:num>
                          <m:den>
                            <m: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num>
                      <m:den>
                        <m:r>
                          <a:rPr lang="it-IT" sz="12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𝐸𝑙</m:t>
                        </m:r>
                        <m:sSub>
                          <m:sSubPr>
                            <m:ctrlP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it-IT" sz="120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  <m:t>h𝑎𝑙𝑓</m:t>
                            </m:r>
                          </m:sub>
                        </m:sSub>
                      </m:den>
                    </m:f>
                  </m:oMath>
                </a14:m>
                <a:endParaRPr lang="it-IT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109" y="969229"/>
                <a:ext cx="2244404" cy="470835"/>
              </a:xfrm>
              <a:prstGeom prst="rect">
                <a:avLst/>
              </a:prstGeom>
              <a:blipFill>
                <a:blip r:embed="rId5"/>
                <a:stretch>
                  <a:fillRect l="-272" t="-44156" b="-3896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ttangolo 4"/>
          <p:cNvSpPr/>
          <p:nvPr/>
        </p:nvSpPr>
        <p:spPr>
          <a:xfrm>
            <a:off x="0" y="-59914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2D DESIGN: mode separation, </a:t>
            </a:r>
            <a:r>
              <a:rPr lang="en-US" sz="3000" b="1" cap="all" dirty="0"/>
              <a:t>MODIFIED POYNTING VECTOR </a:t>
            </a:r>
            <a:endParaRPr lang="it-IT" sz="3000" b="1" cap="all" dirty="0"/>
          </a:p>
        </p:txBody>
      </p:sp>
      <p:sp>
        <p:nvSpPr>
          <p:cNvPr id="10" name="Ovale 9"/>
          <p:cNvSpPr/>
          <p:nvPr/>
        </p:nvSpPr>
        <p:spPr>
          <a:xfrm>
            <a:off x="6711854" y="1019604"/>
            <a:ext cx="229884" cy="429187"/>
          </a:xfrm>
          <a:prstGeom prst="ellipse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2" name="Immagine 4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0"/>
          <a:stretch/>
        </p:blipFill>
        <p:spPr>
          <a:xfrm>
            <a:off x="5851990" y="2175139"/>
            <a:ext cx="3292010" cy="2249298"/>
          </a:xfrm>
          <a:prstGeom prst="rect">
            <a:avLst/>
          </a:prstGeom>
        </p:spPr>
      </p:pic>
      <p:pic>
        <p:nvPicPr>
          <p:cNvPr id="43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4"/>
          <a:stretch/>
        </p:blipFill>
        <p:spPr>
          <a:xfrm>
            <a:off x="5774012" y="4657873"/>
            <a:ext cx="3369988" cy="2142787"/>
          </a:xfrm>
          <a:prstGeom prst="rect">
            <a:avLst/>
          </a:prstGeom>
        </p:spPr>
      </p:pic>
      <p:pic>
        <p:nvPicPr>
          <p:cNvPr id="44" name="Immagine 4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7"/>
          <a:stretch/>
        </p:blipFill>
        <p:spPr>
          <a:xfrm>
            <a:off x="2666416" y="4656462"/>
            <a:ext cx="3147024" cy="2145607"/>
          </a:xfrm>
          <a:prstGeom prst="rect">
            <a:avLst/>
          </a:prstGeom>
        </p:spPr>
      </p:pic>
      <p:sp>
        <p:nvSpPr>
          <p:cNvPr id="45" name="CasellaDiTesto 44"/>
          <p:cNvSpPr txBox="1"/>
          <p:nvPr/>
        </p:nvSpPr>
        <p:spPr>
          <a:xfrm>
            <a:off x="4111288" y="2194608"/>
            <a:ext cx="12296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err="1" smtClean="0"/>
              <a:t>Assuming</a:t>
            </a:r>
            <a:r>
              <a:rPr lang="it-IT" sz="1400" dirty="0" smtClean="0"/>
              <a:t> 150 ns input </a:t>
            </a:r>
            <a:r>
              <a:rPr lang="it-IT" sz="1400" dirty="0" err="1" smtClean="0"/>
              <a:t>pulse</a:t>
            </a:r>
            <a:r>
              <a:rPr lang="it-IT" sz="1400" dirty="0" smtClean="0"/>
              <a:t> </a:t>
            </a:r>
            <a:r>
              <a:rPr lang="it-IT" sz="1400" dirty="0" err="1" smtClean="0"/>
              <a:t>we</a:t>
            </a:r>
            <a:r>
              <a:rPr lang="it-IT" sz="1400" dirty="0" smtClean="0"/>
              <a:t> </a:t>
            </a:r>
            <a:r>
              <a:rPr lang="it-IT" sz="1400" dirty="0" err="1" smtClean="0"/>
              <a:t>have</a:t>
            </a:r>
            <a:r>
              <a:rPr lang="it-IT" sz="1400" dirty="0" smtClean="0"/>
              <a:t> an </a:t>
            </a:r>
            <a:r>
              <a:rPr lang="it-IT" sz="1400" dirty="0" err="1" smtClean="0"/>
              <a:t>expected</a:t>
            </a:r>
            <a:r>
              <a:rPr lang="it-IT" sz="1400" dirty="0" smtClean="0"/>
              <a:t> BDR of 10</a:t>
            </a:r>
            <a:r>
              <a:rPr lang="it-IT" sz="1400" baseline="30000" dirty="0" smtClean="0"/>
              <a:t>-5</a:t>
            </a:r>
            <a:r>
              <a:rPr lang="it-IT" sz="1400" dirty="0" smtClean="0"/>
              <a:t> </a:t>
            </a:r>
            <a:r>
              <a:rPr lang="it-IT" sz="1400" dirty="0" err="1" smtClean="0"/>
              <a:t>bpp</a:t>
            </a:r>
            <a:r>
              <a:rPr lang="it-IT" sz="1400" dirty="0" smtClean="0"/>
              <a:t>/m </a:t>
            </a:r>
            <a:r>
              <a:rPr lang="it-IT" sz="1400" dirty="0" err="1" smtClean="0"/>
              <a:t>that</a:t>
            </a:r>
            <a:r>
              <a:rPr lang="it-IT" sz="1400" dirty="0" smtClean="0"/>
              <a:t> </a:t>
            </a:r>
            <a:r>
              <a:rPr lang="it-IT" sz="1400" dirty="0" err="1" smtClean="0"/>
              <a:t>means</a:t>
            </a:r>
            <a:r>
              <a:rPr lang="it-IT" sz="1400" dirty="0" smtClean="0"/>
              <a:t>, on the 4 cm RF </a:t>
            </a:r>
            <a:r>
              <a:rPr lang="it-IT" sz="1400" dirty="0" err="1" smtClean="0"/>
              <a:t>gun</a:t>
            </a:r>
            <a:r>
              <a:rPr lang="it-IT" sz="1400" dirty="0" smtClean="0"/>
              <a:t> a BDR &gt;10</a:t>
            </a:r>
            <a:r>
              <a:rPr lang="it-IT" sz="1400" baseline="30000" dirty="0" smtClean="0"/>
              <a:t>-6</a:t>
            </a:r>
            <a:r>
              <a:rPr lang="it-IT" sz="1400" dirty="0" smtClean="0"/>
              <a:t> </a:t>
            </a:r>
            <a:r>
              <a:rPr lang="it-IT" sz="1400" dirty="0" err="1" smtClean="0"/>
              <a:t>bpp</a:t>
            </a:r>
            <a:r>
              <a:rPr lang="it-IT" sz="1400" dirty="0" smtClean="0"/>
              <a:t> </a:t>
            </a:r>
            <a:endParaRPr lang="it-IT" sz="1400" dirty="0"/>
          </a:p>
        </p:txBody>
      </p:sp>
      <p:sp>
        <p:nvSpPr>
          <p:cNvPr id="12" name="Freccia a destra 11"/>
          <p:cNvSpPr/>
          <p:nvPr/>
        </p:nvSpPr>
        <p:spPr>
          <a:xfrm rot="16200000">
            <a:off x="4636827" y="4321096"/>
            <a:ext cx="437083" cy="415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Freccia a destra 45"/>
          <p:cNvSpPr/>
          <p:nvPr/>
        </p:nvSpPr>
        <p:spPr>
          <a:xfrm rot="10800000">
            <a:off x="5360228" y="3210271"/>
            <a:ext cx="453212" cy="4156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7" name="Immagine 4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40767" y="5312215"/>
            <a:ext cx="1044840" cy="56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73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12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100" y="0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optimum </a:t>
            </a:r>
            <a:r>
              <a:rPr lang="en-US" sz="3000" b="1" cap="all" dirty="0"/>
              <a:t>coupling </a:t>
            </a:r>
            <a:r>
              <a:rPr lang="en-US" sz="3000" b="1" cap="all" dirty="0" smtClean="0"/>
              <a:t>coefficient CALCULATION</a:t>
            </a:r>
            <a:endParaRPr lang="en-US" sz="3000" b="1" cap="all" dirty="0"/>
          </a:p>
        </p:txBody>
      </p:sp>
      <p:graphicFrame>
        <p:nvGraphicFramePr>
          <p:cNvPr id="22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200688"/>
              </p:ext>
            </p:extLst>
          </p:nvPr>
        </p:nvGraphicFramePr>
        <p:xfrm>
          <a:off x="2821327" y="2221754"/>
          <a:ext cx="2880320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f</a:t>
                      </a:r>
                      <a:r>
                        <a:rPr lang="el-GR" sz="1200" baseline="-25000" dirty="0" smtClean="0"/>
                        <a:t>π</a:t>
                      </a:r>
                      <a:endParaRPr lang="it-IT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 5.712 GHz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624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Q</a:t>
                      </a:r>
                      <a:r>
                        <a:rPr lang="it-IT" sz="1200" baseline="-25000" dirty="0" smtClean="0"/>
                        <a:t>0</a:t>
                      </a:r>
                      <a:endParaRPr lang="it-IT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10450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l-GR" sz="1200" dirty="0" smtClean="0"/>
                        <a:t>τ</a:t>
                      </a:r>
                      <a:r>
                        <a:rPr lang="it-IT" sz="1200" baseline="-25000" dirty="0" smtClean="0"/>
                        <a:t>F</a:t>
                      </a:r>
                      <a:endParaRPr lang="it-IT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140 ns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E</a:t>
                      </a:r>
                      <a:r>
                        <a:rPr lang="it-IT" sz="1200" baseline="-25000" dirty="0" err="1" smtClean="0"/>
                        <a:t>cath</a:t>
                      </a:r>
                      <a:endParaRPr lang="it-IT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240 MV/m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 smtClean="0"/>
                        <a:t>P</a:t>
                      </a:r>
                      <a:r>
                        <a:rPr lang="it-IT" sz="1200" baseline="-25000" dirty="0" err="1" smtClean="0"/>
                        <a:t>diss</a:t>
                      </a:r>
                      <a:r>
                        <a:rPr lang="it-IT" sz="1200" baseline="-25000" dirty="0" smtClean="0"/>
                        <a:t> </a:t>
                      </a:r>
                      <a:r>
                        <a:rPr lang="it-IT" sz="1200" baseline="0" dirty="0" smtClean="0"/>
                        <a:t>@</a:t>
                      </a:r>
                      <a:r>
                        <a:rPr lang="it-IT" sz="1200" dirty="0" err="1" smtClean="0"/>
                        <a:t>E</a:t>
                      </a:r>
                      <a:r>
                        <a:rPr lang="it-IT" sz="1200" baseline="-25000" dirty="0" err="1" smtClean="0"/>
                        <a:t>cath</a:t>
                      </a:r>
                      <a:r>
                        <a:rPr lang="it-IT" sz="1200" baseline="0" dirty="0" smtClean="0"/>
                        <a:t>=240MV/m  </a:t>
                      </a:r>
                      <a:endParaRPr lang="it-IT" sz="12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15.5 MW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it-IT" sz="1200" baseline="0" dirty="0" err="1" smtClean="0"/>
                        <a:t>Av</a:t>
                      </a:r>
                      <a:r>
                        <a:rPr lang="it-IT" sz="1200" baseline="0" dirty="0" smtClean="0"/>
                        <a:t>. </a:t>
                      </a:r>
                      <a:r>
                        <a:rPr lang="it-IT" sz="1200" baseline="0" dirty="0" err="1" smtClean="0"/>
                        <a:t>P</a:t>
                      </a:r>
                      <a:r>
                        <a:rPr lang="it-IT" sz="1200" baseline="-25000" dirty="0" err="1" smtClean="0"/>
                        <a:t>diss</a:t>
                      </a:r>
                      <a:r>
                        <a:rPr lang="it-IT" sz="1200" baseline="0" dirty="0" smtClean="0"/>
                        <a:t> @100Hz, 200ns</a:t>
                      </a:r>
                      <a:endParaRPr lang="it-IT" sz="12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&lt;300 W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2726838" y="1700808"/>
            <a:ext cx="3069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Considered C-Band gun parameters (2D and preliminary 3D calculations)</a:t>
            </a:r>
            <a:endParaRPr lang="en-US" sz="1400" dirty="0"/>
          </a:p>
        </p:txBody>
      </p:sp>
      <p:pic>
        <p:nvPicPr>
          <p:cNvPr id="25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53" r="22478"/>
          <a:stretch/>
        </p:blipFill>
        <p:spPr>
          <a:xfrm>
            <a:off x="570784" y="2171786"/>
            <a:ext cx="1610872" cy="1943535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" t="3809" r="6653"/>
          <a:stretch/>
        </p:blipFill>
        <p:spPr>
          <a:xfrm>
            <a:off x="1767758" y="4035984"/>
            <a:ext cx="3617042" cy="2790710"/>
          </a:xfrm>
          <a:prstGeom prst="rect">
            <a:avLst/>
          </a:prstGeom>
        </p:spPr>
      </p:pic>
      <p:cxnSp>
        <p:nvCxnSpPr>
          <p:cNvPr id="33" name="Connettore 2 32"/>
          <p:cNvCxnSpPr/>
          <p:nvPr/>
        </p:nvCxnSpPr>
        <p:spPr>
          <a:xfrm>
            <a:off x="2923977" y="5477164"/>
            <a:ext cx="0" cy="1010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2 34"/>
          <p:cNvCxnSpPr/>
          <p:nvPr/>
        </p:nvCxnSpPr>
        <p:spPr>
          <a:xfrm flipH="1">
            <a:off x="2232660" y="5897628"/>
            <a:ext cx="691317" cy="2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ccia a destra 22"/>
          <p:cNvSpPr/>
          <p:nvPr/>
        </p:nvSpPr>
        <p:spPr>
          <a:xfrm rot="5400000">
            <a:off x="1349054" y="1942349"/>
            <a:ext cx="360040" cy="288032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sellaDiTesto 23"/>
          <p:cNvSpPr txBox="1"/>
          <p:nvPr/>
        </p:nvSpPr>
        <p:spPr>
          <a:xfrm>
            <a:off x="1349054" y="15542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r>
              <a:rPr lang="en-US" baseline="-25000" dirty="0" smtClean="0"/>
              <a:t>in</a:t>
            </a:r>
            <a:endParaRPr lang="en-US" baseline="-25000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953071" y="1442268"/>
            <a:ext cx="511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refl</a:t>
            </a:r>
            <a:endParaRPr lang="en-US" baseline="-25000" dirty="0"/>
          </a:p>
        </p:txBody>
      </p:sp>
      <p:sp>
        <p:nvSpPr>
          <p:cNvPr id="28" name="Freccia a destra 27"/>
          <p:cNvSpPr/>
          <p:nvPr/>
        </p:nvSpPr>
        <p:spPr>
          <a:xfrm rot="16200000">
            <a:off x="1103081" y="1874084"/>
            <a:ext cx="360040" cy="26447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asellaDiTesto 29"/>
          <p:cNvSpPr txBox="1"/>
          <p:nvPr/>
        </p:nvSpPr>
        <p:spPr>
          <a:xfrm>
            <a:off x="711690" y="3658720"/>
            <a:ext cx="536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r>
              <a:rPr lang="en-US" baseline="-25000" dirty="0" err="1" smtClean="0"/>
              <a:t>diss</a:t>
            </a:r>
            <a:endParaRPr lang="en-US" baseline="-250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-6078" y="1053170"/>
            <a:ext cx="6090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 err="1" smtClean="0"/>
              <a:t>We</a:t>
            </a:r>
            <a:r>
              <a:rPr lang="it-IT" sz="1400" dirty="0" smtClean="0"/>
              <a:t> </a:t>
            </a:r>
            <a:r>
              <a:rPr lang="it-IT" sz="1400" dirty="0" err="1" smtClean="0"/>
              <a:t>calculated</a:t>
            </a:r>
            <a:r>
              <a:rPr lang="it-IT" sz="1400" dirty="0" smtClean="0"/>
              <a:t> the </a:t>
            </a:r>
            <a:r>
              <a:rPr lang="it-IT" sz="1400" dirty="0" err="1" smtClean="0"/>
              <a:t>required</a:t>
            </a:r>
            <a:r>
              <a:rPr lang="it-IT" sz="1400" dirty="0" smtClean="0"/>
              <a:t> input </a:t>
            </a:r>
            <a:r>
              <a:rPr lang="it-IT" sz="1400" dirty="0" err="1" smtClean="0"/>
              <a:t>power</a:t>
            </a:r>
            <a:r>
              <a:rPr lang="it-IT" sz="1400" dirty="0" smtClean="0"/>
              <a:t> (and </a:t>
            </a:r>
            <a:r>
              <a:rPr lang="it-IT" sz="1400" dirty="0" err="1" smtClean="0"/>
              <a:t>reflected</a:t>
            </a:r>
            <a:r>
              <a:rPr lang="it-IT" sz="1400" dirty="0" smtClean="0"/>
              <a:t> </a:t>
            </a:r>
            <a:r>
              <a:rPr lang="it-IT" sz="1400" dirty="0" err="1" smtClean="0"/>
              <a:t>power</a:t>
            </a:r>
            <a:r>
              <a:rPr lang="it-IT" sz="1400" dirty="0" smtClean="0"/>
              <a:t>) to </a:t>
            </a:r>
            <a:r>
              <a:rPr lang="it-IT" sz="1400" dirty="0" err="1" smtClean="0"/>
              <a:t>reach</a:t>
            </a:r>
            <a:r>
              <a:rPr lang="it-IT" sz="1400" dirty="0" smtClean="0"/>
              <a:t> 240 MV/m </a:t>
            </a:r>
            <a:r>
              <a:rPr lang="it-IT" sz="1400" dirty="0" err="1" smtClean="0"/>
              <a:t>cathode</a:t>
            </a:r>
            <a:r>
              <a:rPr lang="it-IT" sz="1400" dirty="0" smtClean="0"/>
              <a:t> </a:t>
            </a:r>
            <a:r>
              <a:rPr lang="it-IT" sz="1400" dirty="0" err="1" smtClean="0"/>
              <a:t>peak</a:t>
            </a:r>
            <a:r>
              <a:rPr lang="it-IT" sz="1400" dirty="0" smtClean="0"/>
              <a:t> </a:t>
            </a:r>
            <a:r>
              <a:rPr lang="it-IT" sz="1400" dirty="0" err="1" smtClean="0"/>
              <a:t>field</a:t>
            </a:r>
            <a:r>
              <a:rPr lang="it-IT" sz="1400" dirty="0" smtClean="0"/>
              <a:t> </a:t>
            </a:r>
            <a:endParaRPr lang="it-IT" sz="1400" dirty="0"/>
          </a:p>
        </p:txBody>
      </p:sp>
      <p:sp>
        <p:nvSpPr>
          <p:cNvPr id="3" name="Parentesi graffa chiusa 2"/>
          <p:cNvSpPr/>
          <p:nvPr/>
        </p:nvSpPr>
        <p:spPr>
          <a:xfrm>
            <a:off x="6732240" y="1124744"/>
            <a:ext cx="288032" cy="555094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7071521" y="2282781"/>
            <a:ext cx="195868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ym typeface="Symbol" panose="05050102010706020507" pitchFamily="18" charset="2"/>
              </a:rPr>
              <a:t></a:t>
            </a:r>
            <a:r>
              <a:rPr lang="en-US" sz="1600" dirty="0" smtClean="0"/>
              <a:t>A coupling coefficient equal to 3 allows </a:t>
            </a:r>
            <a:r>
              <a:rPr lang="en-US" sz="1600" b="1" dirty="0" smtClean="0"/>
              <a:t>keeping under control the required input power </a:t>
            </a:r>
            <a:r>
              <a:rPr lang="en-US" sz="1600" dirty="0" smtClean="0"/>
              <a:t>necessary to reach the 240MV/m on the cathode. </a:t>
            </a:r>
          </a:p>
          <a:p>
            <a:pPr algn="just"/>
            <a:endParaRPr lang="en-US" sz="1600" dirty="0"/>
          </a:p>
          <a:p>
            <a:pPr algn="just"/>
            <a:r>
              <a:rPr lang="en-US" sz="1600" dirty="0" smtClean="0">
                <a:sym typeface="Symbol" panose="05050102010706020507" pitchFamily="18" charset="2"/>
              </a:rPr>
              <a:t></a:t>
            </a:r>
            <a:r>
              <a:rPr lang="en-US" sz="1600" dirty="0" smtClean="0"/>
              <a:t>With </a:t>
            </a:r>
            <a:r>
              <a:rPr lang="en-US" sz="1600" dirty="0" smtClean="0">
                <a:sym typeface="Symbol" panose="05050102010706020507" pitchFamily="18" charset="2"/>
              </a:rPr>
              <a:t>=3 </a:t>
            </a:r>
            <a:r>
              <a:rPr lang="en-US" sz="1600" dirty="0" smtClean="0"/>
              <a:t>we can also keep at a reasonable value the </a:t>
            </a:r>
            <a:r>
              <a:rPr lang="en-US" sz="1600" b="1" dirty="0" smtClean="0"/>
              <a:t>reflected power</a:t>
            </a:r>
            <a:endParaRPr lang="en-US" sz="1600" b="1" dirty="0"/>
          </a:p>
        </p:txBody>
      </p:sp>
      <p:cxnSp>
        <p:nvCxnSpPr>
          <p:cNvPr id="31" name="Connettore 2 30"/>
          <p:cNvCxnSpPr/>
          <p:nvPr/>
        </p:nvCxnSpPr>
        <p:spPr>
          <a:xfrm flipH="1">
            <a:off x="2232660" y="5495848"/>
            <a:ext cx="691319" cy="21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56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magine 7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" t="3811" r="6263"/>
          <a:stretch/>
        </p:blipFill>
        <p:spPr>
          <a:xfrm>
            <a:off x="6232287" y="4684795"/>
            <a:ext cx="2875551" cy="212525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3" r="4952"/>
          <a:stretch/>
        </p:blipFill>
        <p:spPr>
          <a:xfrm>
            <a:off x="6102222" y="1091543"/>
            <a:ext cx="3053332" cy="2298411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11956" y="1027727"/>
            <a:ext cx="5420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-Klystron connected to the cavity through one circulator</a:t>
            </a:r>
          </a:p>
          <a:p>
            <a:r>
              <a:rPr lang="en-US" dirty="0" smtClean="0"/>
              <a:t>-RF pulse length </a:t>
            </a:r>
            <a:r>
              <a:rPr lang="en-US" b="1" dirty="0" smtClean="0"/>
              <a:t>180 ns</a:t>
            </a:r>
            <a:endParaRPr lang="en-US" b="1" dirty="0"/>
          </a:p>
        </p:txBody>
      </p:sp>
      <p:sp>
        <p:nvSpPr>
          <p:cNvPr id="3" name="Triangolo isoscele 2"/>
          <p:cNvSpPr/>
          <p:nvPr/>
        </p:nvSpPr>
        <p:spPr>
          <a:xfrm rot="5400000">
            <a:off x="414521" y="2026551"/>
            <a:ext cx="993096" cy="122413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asellaDiTesto 3"/>
          <p:cNvSpPr txBox="1"/>
          <p:nvPr/>
        </p:nvSpPr>
        <p:spPr>
          <a:xfrm>
            <a:off x="415036" y="2453953"/>
            <a:ext cx="49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KLY</a:t>
            </a:r>
            <a:endParaRPr lang="en-US" dirty="0"/>
          </a:p>
        </p:txBody>
      </p:sp>
      <p:cxnSp>
        <p:nvCxnSpPr>
          <p:cNvPr id="5" name="Connettore 2 4"/>
          <p:cNvCxnSpPr>
            <a:stCxn id="3" idx="0"/>
          </p:cNvCxnSpPr>
          <p:nvPr/>
        </p:nvCxnSpPr>
        <p:spPr>
          <a:xfrm>
            <a:off x="1523137" y="2638619"/>
            <a:ext cx="86409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o 5"/>
          <p:cNvGrpSpPr/>
          <p:nvPr/>
        </p:nvGrpSpPr>
        <p:grpSpPr>
          <a:xfrm>
            <a:off x="1691890" y="2005098"/>
            <a:ext cx="567363" cy="383890"/>
            <a:chOff x="1331640" y="2181014"/>
            <a:chExt cx="1080120" cy="383890"/>
          </a:xfrm>
        </p:grpSpPr>
        <p:cxnSp>
          <p:nvCxnSpPr>
            <p:cNvPr id="7" name="Connettore 1 6"/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8"/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9"/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CasellaDiTesto 13"/>
          <p:cNvSpPr txBox="1"/>
          <p:nvPr/>
        </p:nvSpPr>
        <p:spPr>
          <a:xfrm>
            <a:off x="1094214" y="1669327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0.180 </a:t>
            </a:r>
            <a:r>
              <a:rPr lang="en-US" dirty="0" smtClean="0">
                <a:sym typeface="Symbol"/>
              </a:rPr>
              <a:t>s 40 MW</a:t>
            </a:r>
            <a:endParaRPr lang="en-US" dirty="0"/>
          </a:p>
        </p:txBody>
      </p:sp>
      <p:sp>
        <p:nvSpPr>
          <p:cNvPr id="15" name="Ovale 14"/>
          <p:cNvSpPr/>
          <p:nvPr/>
        </p:nvSpPr>
        <p:spPr>
          <a:xfrm>
            <a:off x="2370657" y="2314583"/>
            <a:ext cx="720080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co 15"/>
          <p:cNvSpPr/>
          <p:nvPr/>
        </p:nvSpPr>
        <p:spPr>
          <a:xfrm>
            <a:off x="2470381" y="2453953"/>
            <a:ext cx="420908" cy="369332"/>
          </a:xfrm>
          <a:prstGeom prst="arc">
            <a:avLst>
              <a:gd name="adj1" fmla="val 16200000"/>
              <a:gd name="adj2" fmla="val 492849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sellaDiTesto 16"/>
          <p:cNvSpPr txBox="1"/>
          <p:nvPr/>
        </p:nvSpPr>
        <p:spPr>
          <a:xfrm>
            <a:off x="2370657" y="2434459"/>
            <a:ext cx="50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circ</a:t>
            </a:r>
            <a:endParaRPr lang="en-US" dirty="0"/>
          </a:p>
        </p:txBody>
      </p:sp>
      <p:cxnSp>
        <p:nvCxnSpPr>
          <p:cNvPr id="18" name="Connettore 2 17"/>
          <p:cNvCxnSpPr/>
          <p:nvPr/>
        </p:nvCxnSpPr>
        <p:spPr>
          <a:xfrm>
            <a:off x="3090737" y="2627827"/>
            <a:ext cx="1924788" cy="617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ttangolo 28"/>
          <p:cNvSpPr/>
          <p:nvPr/>
        </p:nvSpPr>
        <p:spPr>
          <a:xfrm>
            <a:off x="5040627" y="2352200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0" name="Rettangolo 29"/>
          <p:cNvSpPr/>
          <p:nvPr/>
        </p:nvSpPr>
        <p:spPr>
          <a:xfrm>
            <a:off x="5256651" y="2352200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5472673" y="2518878"/>
            <a:ext cx="808611" cy="2137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2" name="CasellaDiTesto 31"/>
          <p:cNvSpPr txBox="1"/>
          <p:nvPr/>
        </p:nvSpPr>
        <p:spPr>
          <a:xfrm>
            <a:off x="5688699" y="2784035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GUN</a:t>
            </a:r>
            <a:endParaRPr lang="en-US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4984781" y="199061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=3</a:t>
            </a:r>
            <a:endParaRPr lang="en-US" dirty="0"/>
          </a:p>
        </p:txBody>
      </p:sp>
      <p:sp>
        <p:nvSpPr>
          <p:cNvPr id="41" name="Freccia a destra 40"/>
          <p:cNvSpPr/>
          <p:nvPr/>
        </p:nvSpPr>
        <p:spPr>
          <a:xfrm>
            <a:off x="1807726" y="2441634"/>
            <a:ext cx="301335" cy="134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asellaDiTesto 25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/>
              <a:t>C-Band gun </a:t>
            </a:r>
            <a:r>
              <a:rPr lang="en-US" sz="3000" b="1" cap="all" dirty="0" smtClean="0"/>
              <a:t>design: POWERING SCHEMES</a:t>
            </a:r>
            <a:endParaRPr lang="en-US" sz="3000" b="1" cap="all" dirty="0"/>
          </a:p>
        </p:txBody>
      </p:sp>
      <p:sp>
        <p:nvSpPr>
          <p:cNvPr id="27" name="Triangolo isoscele 26"/>
          <p:cNvSpPr/>
          <p:nvPr/>
        </p:nvSpPr>
        <p:spPr>
          <a:xfrm rot="5400000">
            <a:off x="383569" y="4671728"/>
            <a:ext cx="993096" cy="1224136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CasellaDiTesto 27"/>
          <p:cNvSpPr txBox="1"/>
          <p:nvPr/>
        </p:nvSpPr>
        <p:spPr>
          <a:xfrm>
            <a:off x="384084" y="5099130"/>
            <a:ext cx="496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KLY</a:t>
            </a:r>
            <a:endParaRPr lang="en-US" dirty="0"/>
          </a:p>
        </p:txBody>
      </p:sp>
      <p:cxnSp>
        <p:nvCxnSpPr>
          <p:cNvPr id="33" name="Connettore 2 32"/>
          <p:cNvCxnSpPr>
            <a:stCxn id="27" idx="0"/>
          </p:cNvCxnSpPr>
          <p:nvPr/>
        </p:nvCxnSpPr>
        <p:spPr>
          <a:xfrm>
            <a:off x="1492185" y="5283796"/>
            <a:ext cx="165618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uppo 33"/>
          <p:cNvGrpSpPr/>
          <p:nvPr/>
        </p:nvGrpSpPr>
        <p:grpSpPr>
          <a:xfrm>
            <a:off x="1400299" y="5507305"/>
            <a:ext cx="1080120" cy="383890"/>
            <a:chOff x="1331640" y="2181014"/>
            <a:chExt cx="1080120" cy="383890"/>
          </a:xfrm>
        </p:grpSpPr>
        <p:cxnSp>
          <p:nvCxnSpPr>
            <p:cNvPr id="35" name="Connettore 1 11"/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13"/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15"/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18"/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20"/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CasellaDiTesto 41"/>
          <p:cNvSpPr txBox="1"/>
          <p:nvPr/>
        </p:nvSpPr>
        <p:spPr>
          <a:xfrm>
            <a:off x="1147717" y="5865927"/>
            <a:ext cx="1739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1-1.5 </a:t>
            </a:r>
            <a:r>
              <a:rPr lang="en-US" dirty="0" smtClean="0">
                <a:sym typeface="Symbol"/>
              </a:rPr>
              <a:t>s, 40 MW</a:t>
            </a:r>
            <a:endParaRPr lang="en-US" dirty="0"/>
          </a:p>
        </p:txBody>
      </p:sp>
      <p:cxnSp>
        <p:nvCxnSpPr>
          <p:cNvPr id="43" name="Connettore 2 42"/>
          <p:cNvCxnSpPr>
            <a:endCxn id="46" idx="1"/>
          </p:cNvCxnSpPr>
          <p:nvPr/>
        </p:nvCxnSpPr>
        <p:spPr>
          <a:xfrm flipV="1">
            <a:off x="4463563" y="5275383"/>
            <a:ext cx="668339" cy="30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e 43"/>
          <p:cNvSpPr/>
          <p:nvPr/>
        </p:nvSpPr>
        <p:spPr>
          <a:xfrm>
            <a:off x="2044553" y="4551730"/>
            <a:ext cx="720080" cy="7125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CasellaDiTesto 44"/>
          <p:cNvSpPr txBox="1"/>
          <p:nvPr/>
        </p:nvSpPr>
        <p:spPr>
          <a:xfrm>
            <a:off x="2125167" y="4629957"/>
            <a:ext cx="5966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P.C.</a:t>
            </a:r>
          </a:p>
          <a:p>
            <a:pPr algn="ctr"/>
            <a:r>
              <a:rPr lang="en-US" dirty="0" smtClean="0"/>
              <a:t>X2.1</a:t>
            </a:r>
          </a:p>
        </p:txBody>
      </p:sp>
      <p:sp>
        <p:nvSpPr>
          <p:cNvPr id="46" name="Rettangolo 45"/>
          <p:cNvSpPr/>
          <p:nvPr/>
        </p:nvSpPr>
        <p:spPr>
          <a:xfrm>
            <a:off x="5131902" y="5001836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5347926" y="5001836"/>
            <a:ext cx="216024" cy="5470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8" name="Rettangolo 47"/>
          <p:cNvSpPr/>
          <p:nvPr/>
        </p:nvSpPr>
        <p:spPr>
          <a:xfrm>
            <a:off x="5563948" y="5168514"/>
            <a:ext cx="808611" cy="21373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9" name="CasellaDiTesto 48"/>
          <p:cNvSpPr txBox="1"/>
          <p:nvPr/>
        </p:nvSpPr>
        <p:spPr>
          <a:xfrm>
            <a:off x="5710132" y="5438660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GUN</a:t>
            </a:r>
            <a:endParaRPr lang="en-US" dirty="0"/>
          </a:p>
        </p:txBody>
      </p:sp>
      <p:sp>
        <p:nvSpPr>
          <p:cNvPr id="52" name="CasellaDiTesto 51"/>
          <p:cNvSpPr txBox="1"/>
          <p:nvPr/>
        </p:nvSpPr>
        <p:spPr>
          <a:xfrm>
            <a:off x="5076056" y="4628416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Symbol"/>
              </a:rPr>
              <a:t>=3</a:t>
            </a:r>
            <a:endParaRPr lang="en-US" dirty="0"/>
          </a:p>
        </p:txBody>
      </p:sp>
      <p:grpSp>
        <p:nvGrpSpPr>
          <p:cNvPr id="53" name="Gruppo 52"/>
          <p:cNvGrpSpPr/>
          <p:nvPr/>
        </p:nvGrpSpPr>
        <p:grpSpPr>
          <a:xfrm>
            <a:off x="4564681" y="4781066"/>
            <a:ext cx="491347" cy="383890"/>
            <a:chOff x="1331640" y="2181014"/>
            <a:chExt cx="1080120" cy="383890"/>
          </a:xfrm>
        </p:grpSpPr>
        <p:cxnSp>
          <p:nvCxnSpPr>
            <p:cNvPr id="54" name="Connettore 1 97"/>
            <p:cNvCxnSpPr/>
            <p:nvPr/>
          </p:nvCxnSpPr>
          <p:spPr>
            <a:xfrm>
              <a:off x="1331640" y="2564904"/>
              <a:ext cx="21602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98"/>
            <p:cNvCxnSpPr/>
            <p:nvPr/>
          </p:nvCxnSpPr>
          <p:spPr>
            <a:xfrm flipV="1">
              <a:off x="1547664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99"/>
            <p:cNvCxnSpPr/>
            <p:nvPr/>
          </p:nvCxnSpPr>
          <p:spPr>
            <a:xfrm>
              <a:off x="1547664" y="2181014"/>
              <a:ext cx="576064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100"/>
            <p:cNvCxnSpPr/>
            <p:nvPr/>
          </p:nvCxnSpPr>
          <p:spPr>
            <a:xfrm>
              <a:off x="2123728" y="2181014"/>
              <a:ext cx="0" cy="38389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101"/>
            <p:cNvCxnSpPr/>
            <p:nvPr/>
          </p:nvCxnSpPr>
          <p:spPr>
            <a:xfrm>
              <a:off x="2123728" y="2564904"/>
              <a:ext cx="28803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CasellaDiTesto 58"/>
          <p:cNvSpPr txBox="1"/>
          <p:nvPr/>
        </p:nvSpPr>
        <p:spPr>
          <a:xfrm>
            <a:off x="4380078" y="4159120"/>
            <a:ext cx="8712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 n</a:t>
            </a:r>
            <a:r>
              <a:rPr lang="en-US" dirty="0" smtClean="0">
                <a:sym typeface="Symbol"/>
              </a:rPr>
              <a:t>s, 85 MW</a:t>
            </a:r>
            <a:endParaRPr lang="en-US" dirty="0"/>
          </a:p>
        </p:txBody>
      </p:sp>
      <p:sp>
        <p:nvSpPr>
          <p:cNvPr id="60" name="Freccia a destra 59"/>
          <p:cNvSpPr/>
          <p:nvPr/>
        </p:nvSpPr>
        <p:spPr>
          <a:xfrm>
            <a:off x="1753687" y="5323651"/>
            <a:ext cx="301335" cy="1346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Connettore 1 9"/>
          <p:cNvCxnSpPr/>
          <p:nvPr/>
        </p:nvCxnSpPr>
        <p:spPr>
          <a:xfrm>
            <a:off x="3148369" y="4787248"/>
            <a:ext cx="0" cy="993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Ovale 62"/>
          <p:cNvSpPr/>
          <p:nvPr/>
        </p:nvSpPr>
        <p:spPr>
          <a:xfrm>
            <a:off x="3463090" y="4463212"/>
            <a:ext cx="720080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Arco 63"/>
          <p:cNvSpPr/>
          <p:nvPr/>
        </p:nvSpPr>
        <p:spPr>
          <a:xfrm>
            <a:off x="3562814" y="4602582"/>
            <a:ext cx="420908" cy="369332"/>
          </a:xfrm>
          <a:prstGeom prst="arc">
            <a:avLst>
              <a:gd name="adj1" fmla="val 16200000"/>
              <a:gd name="adj2" fmla="val 492849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CasellaDiTesto 64"/>
          <p:cNvSpPr txBox="1"/>
          <p:nvPr/>
        </p:nvSpPr>
        <p:spPr>
          <a:xfrm>
            <a:off x="3463090" y="4583088"/>
            <a:ext cx="50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circ</a:t>
            </a:r>
            <a:endParaRPr lang="en-US" dirty="0"/>
          </a:p>
        </p:txBody>
      </p:sp>
      <p:cxnSp>
        <p:nvCxnSpPr>
          <p:cNvPr id="66" name="Connettore 2 65"/>
          <p:cNvCxnSpPr/>
          <p:nvPr/>
        </p:nvCxnSpPr>
        <p:spPr>
          <a:xfrm>
            <a:off x="3148369" y="4787248"/>
            <a:ext cx="31472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ttore 2 66"/>
          <p:cNvCxnSpPr/>
          <p:nvPr/>
        </p:nvCxnSpPr>
        <p:spPr>
          <a:xfrm>
            <a:off x="3148369" y="5778909"/>
            <a:ext cx="31472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e 67"/>
          <p:cNvSpPr/>
          <p:nvPr/>
        </p:nvSpPr>
        <p:spPr>
          <a:xfrm>
            <a:off x="3436401" y="5454003"/>
            <a:ext cx="720080" cy="6480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co 68"/>
          <p:cNvSpPr/>
          <p:nvPr/>
        </p:nvSpPr>
        <p:spPr>
          <a:xfrm>
            <a:off x="3536125" y="5593373"/>
            <a:ext cx="420908" cy="369332"/>
          </a:xfrm>
          <a:prstGeom prst="arc">
            <a:avLst>
              <a:gd name="adj1" fmla="val 16200000"/>
              <a:gd name="adj2" fmla="val 4928490"/>
            </a:avLst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CasellaDiTesto 69"/>
          <p:cNvSpPr txBox="1"/>
          <p:nvPr/>
        </p:nvSpPr>
        <p:spPr>
          <a:xfrm>
            <a:off x="3436401" y="5573879"/>
            <a:ext cx="50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circ</a:t>
            </a:r>
            <a:endParaRPr lang="en-US" dirty="0"/>
          </a:p>
        </p:txBody>
      </p:sp>
      <p:cxnSp>
        <p:nvCxnSpPr>
          <p:cNvPr id="71" name="Connettore 1 74"/>
          <p:cNvCxnSpPr/>
          <p:nvPr/>
        </p:nvCxnSpPr>
        <p:spPr>
          <a:xfrm>
            <a:off x="4463563" y="4778835"/>
            <a:ext cx="0" cy="99309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ttore 1 23"/>
          <p:cNvCxnSpPr>
            <a:stCxn id="63" idx="6"/>
          </p:cNvCxnSpPr>
          <p:nvPr/>
        </p:nvCxnSpPr>
        <p:spPr>
          <a:xfrm>
            <a:off x="4183170" y="4787248"/>
            <a:ext cx="26134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75"/>
          <p:cNvCxnSpPr/>
          <p:nvPr/>
        </p:nvCxnSpPr>
        <p:spPr>
          <a:xfrm flipV="1">
            <a:off x="4145094" y="5771931"/>
            <a:ext cx="318469" cy="61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asellaDiTesto 77"/>
          <p:cNvSpPr txBox="1"/>
          <p:nvPr/>
        </p:nvSpPr>
        <p:spPr>
          <a:xfrm>
            <a:off x="-6319" y="3764526"/>
            <a:ext cx="8218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-Klystron connected to the cavity through one RF compressor (P.C.) and two circulators</a:t>
            </a:r>
          </a:p>
          <a:p>
            <a:r>
              <a:rPr lang="en-US" dirty="0" smtClean="0"/>
              <a:t>-RF pulse length </a:t>
            </a:r>
            <a:r>
              <a:rPr lang="en-US" b="1" dirty="0" smtClean="0"/>
              <a:t>100 ns</a:t>
            </a:r>
            <a:endParaRPr lang="en-US" b="1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48900" y="621135"/>
            <a:ext cx="829073" cy="3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/>
              <a:t>CASE 1</a:t>
            </a:r>
            <a:endParaRPr lang="it-IT" b="1" dirty="0"/>
          </a:p>
        </p:txBody>
      </p:sp>
      <p:sp>
        <p:nvSpPr>
          <p:cNvPr id="80" name="CasellaDiTesto 79"/>
          <p:cNvSpPr txBox="1"/>
          <p:nvPr/>
        </p:nvSpPr>
        <p:spPr>
          <a:xfrm>
            <a:off x="48899" y="3404673"/>
            <a:ext cx="829073" cy="36933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/>
              <a:t>CASE 2</a:t>
            </a:r>
            <a:endParaRPr lang="it-IT" b="1" dirty="0"/>
          </a:p>
        </p:txBody>
      </p:sp>
      <p:sp>
        <p:nvSpPr>
          <p:cNvPr id="81" name="CasellaDiTesto 80"/>
          <p:cNvSpPr txBox="1"/>
          <p:nvPr/>
        </p:nvSpPr>
        <p:spPr>
          <a:xfrm>
            <a:off x="370904" y="6282137"/>
            <a:ext cx="5614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solidFill>
                  <a:srgbClr val="FF0000"/>
                </a:solidFill>
              </a:rPr>
              <a:t>This second scheme is more flexible (we can detune the P.C. and go to the case </a:t>
            </a:r>
            <a:r>
              <a:rPr lang="en-US" sz="1400" b="1" dirty="0">
                <a:solidFill>
                  <a:srgbClr val="FF0000"/>
                </a:solidFill>
              </a:rPr>
              <a:t>1</a:t>
            </a:r>
            <a:r>
              <a:rPr lang="en-US" sz="1400" b="1" dirty="0" smtClean="0">
                <a:solidFill>
                  <a:srgbClr val="FF0000"/>
                </a:solidFill>
              </a:rPr>
              <a:t>) and allows exploring RF pulses even shorter than 100 ns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6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42" grpId="0"/>
      <p:bldP spid="44" grpId="0" animBg="1"/>
      <p:bldP spid="45" grpId="0"/>
      <p:bldP spid="46" grpId="0" animBg="1"/>
      <p:bldP spid="47" grpId="0" animBg="1"/>
      <p:bldP spid="48" grpId="0" animBg="1"/>
      <p:bldP spid="49" grpId="0"/>
      <p:bldP spid="52" grpId="0"/>
      <p:bldP spid="59" grpId="0"/>
      <p:bldP spid="60" grpId="0" animBg="1"/>
      <p:bldP spid="63" grpId="0" animBg="1"/>
      <p:bldP spid="64" grpId="0" animBg="1"/>
      <p:bldP spid="65" grpId="0"/>
      <p:bldP spid="68" grpId="0" animBg="1"/>
      <p:bldP spid="69" grpId="0" animBg="1"/>
      <p:bldP spid="70" grpId="0"/>
      <p:bldP spid="78" grpId="0"/>
      <p:bldP spid="80" grpId="0" animBg="1"/>
      <p:bldP spid="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0" t="10095" r="15982" b="9414"/>
          <a:stretch/>
        </p:blipFill>
        <p:spPr>
          <a:xfrm>
            <a:off x="3940812" y="747035"/>
            <a:ext cx="2299033" cy="1821987"/>
          </a:xfrm>
          <a:prstGeom prst="rect">
            <a:avLst/>
          </a:prstGeom>
        </p:spPr>
      </p:pic>
      <p:pic>
        <p:nvPicPr>
          <p:cNvPr id="35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7" t="4010" r="22384" b="5213"/>
          <a:stretch/>
        </p:blipFill>
        <p:spPr>
          <a:xfrm>
            <a:off x="5200689" y="4172438"/>
            <a:ext cx="2744817" cy="2575178"/>
          </a:xfrm>
          <a:prstGeom prst="rect">
            <a:avLst/>
          </a:prstGeom>
        </p:spPr>
      </p:pic>
      <p:grpSp>
        <p:nvGrpSpPr>
          <p:cNvPr id="65" name="Group 64"/>
          <p:cNvGrpSpPr/>
          <p:nvPr/>
        </p:nvGrpSpPr>
        <p:grpSpPr>
          <a:xfrm>
            <a:off x="6079997" y="347778"/>
            <a:ext cx="3079760" cy="3305364"/>
            <a:chOff x="43530" y="2743642"/>
            <a:chExt cx="3919838" cy="4272781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78" b="4932"/>
            <a:stretch/>
          </p:blipFill>
          <p:spPr>
            <a:xfrm>
              <a:off x="566154" y="2976187"/>
              <a:ext cx="2874590" cy="3897746"/>
            </a:xfrm>
            <a:prstGeom prst="rect">
              <a:avLst/>
            </a:prstGeom>
          </p:spPr>
        </p:pic>
        <p:cxnSp>
          <p:nvCxnSpPr>
            <p:cNvPr id="14" name="Connettore 2 7"/>
            <p:cNvCxnSpPr/>
            <p:nvPr/>
          </p:nvCxnSpPr>
          <p:spPr>
            <a:xfrm flipH="1" flipV="1">
              <a:off x="2281955" y="4385353"/>
              <a:ext cx="501444" cy="1437103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sellaDiTesto 43"/>
            <p:cNvSpPr txBox="1"/>
            <p:nvPr/>
          </p:nvSpPr>
          <p:spPr>
            <a:xfrm>
              <a:off x="2518252" y="2743642"/>
              <a:ext cx="1289784" cy="58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prstClr val="black"/>
                  </a:solidFill>
                </a:rPr>
                <a:t>Input waveguide</a:t>
              </a:r>
              <a:endParaRPr lang="en-US" sz="1400" i="1" dirty="0">
                <a:solidFill>
                  <a:prstClr val="black"/>
                </a:solidFill>
              </a:endParaRPr>
            </a:p>
          </p:txBody>
        </p:sp>
        <p:sp>
          <p:nvSpPr>
            <p:cNvPr id="16" name="CasellaDiTesto 47"/>
            <p:cNvSpPr txBox="1"/>
            <p:nvPr/>
          </p:nvSpPr>
          <p:spPr>
            <a:xfrm>
              <a:off x="2745779" y="5815578"/>
              <a:ext cx="1217589" cy="58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prstClr val="black"/>
                  </a:solidFill>
                </a:rPr>
                <a:t>Coupling apertures</a:t>
              </a:r>
              <a:endParaRPr lang="en-US" sz="1400" i="1" dirty="0">
                <a:solidFill>
                  <a:prstClr val="black"/>
                </a:solidFill>
              </a:endParaRPr>
            </a:p>
          </p:txBody>
        </p:sp>
        <p:cxnSp>
          <p:nvCxnSpPr>
            <p:cNvPr id="18" name="Connettore 2 54"/>
            <p:cNvCxnSpPr/>
            <p:nvPr/>
          </p:nvCxnSpPr>
          <p:spPr>
            <a:xfrm>
              <a:off x="899944" y="3979549"/>
              <a:ext cx="294344" cy="253477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58"/>
            <p:cNvCxnSpPr>
              <a:stCxn id="21" idx="2"/>
            </p:cNvCxnSpPr>
            <p:nvPr/>
          </p:nvCxnSpPr>
          <p:spPr>
            <a:xfrm flipH="1">
              <a:off x="3125145" y="3864232"/>
              <a:ext cx="241618" cy="234859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59"/>
            <p:cNvSpPr txBox="1"/>
            <p:nvPr/>
          </p:nvSpPr>
          <p:spPr>
            <a:xfrm>
              <a:off x="2855647" y="3466375"/>
              <a:ext cx="1022230" cy="3978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prstClr val="black"/>
                  </a:solidFill>
                </a:rPr>
                <a:t>cathode</a:t>
              </a:r>
              <a:endParaRPr lang="en-US" sz="1400" i="1" dirty="0">
                <a:solidFill>
                  <a:prstClr val="black"/>
                </a:solidFill>
              </a:endParaRPr>
            </a:p>
          </p:txBody>
        </p:sp>
        <p:sp>
          <p:nvSpPr>
            <p:cNvPr id="19" name="CasellaDiTesto 55"/>
            <p:cNvSpPr txBox="1"/>
            <p:nvPr/>
          </p:nvSpPr>
          <p:spPr>
            <a:xfrm>
              <a:off x="43530" y="2886278"/>
              <a:ext cx="1607932" cy="10742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prstClr val="black"/>
                  </a:solidFill>
                </a:rPr>
                <a:t>Quadrupole field compensating hole and pumping port</a:t>
              </a:r>
              <a:endParaRPr lang="en-US" sz="1200" i="1" dirty="0">
                <a:solidFill>
                  <a:prstClr val="black"/>
                </a:solidFill>
              </a:endParaRPr>
            </a:p>
          </p:txBody>
        </p:sp>
        <p:cxnSp>
          <p:nvCxnSpPr>
            <p:cNvPr id="25" name="Connettore 2 7"/>
            <p:cNvCxnSpPr/>
            <p:nvPr/>
          </p:nvCxnSpPr>
          <p:spPr>
            <a:xfrm flipH="1" flipV="1">
              <a:off x="2468525" y="5780306"/>
              <a:ext cx="314873" cy="35273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asellaDiTesto 43"/>
            <p:cNvSpPr txBox="1"/>
            <p:nvPr/>
          </p:nvSpPr>
          <p:spPr>
            <a:xfrm>
              <a:off x="516346" y="6340067"/>
              <a:ext cx="1396382" cy="6763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prstClr val="black"/>
                  </a:solidFill>
                </a:rPr>
                <a:t>Input waveguide</a:t>
              </a:r>
              <a:endParaRPr lang="en-US" sz="1400" i="1" dirty="0">
                <a:solidFill>
                  <a:prstClr val="black"/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51" t="32705" r="34620" b="34922"/>
          <a:stretch/>
        </p:blipFill>
        <p:spPr>
          <a:xfrm>
            <a:off x="2727826" y="2453309"/>
            <a:ext cx="1314547" cy="995668"/>
          </a:xfrm>
          <a:prstGeom prst="rect">
            <a:avLst/>
          </a:prstGeom>
        </p:spPr>
      </p:pic>
      <p:sp>
        <p:nvSpPr>
          <p:cNvPr id="76" name="Rectangle 75"/>
          <p:cNvSpPr/>
          <p:nvPr/>
        </p:nvSpPr>
        <p:spPr>
          <a:xfrm>
            <a:off x="106366" y="692696"/>
            <a:ext cx="277280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Magnetic Field </a:t>
            </a:r>
            <a:r>
              <a:rPr lang="en-US" sz="1600" b="1" dirty="0" err="1" smtClean="0">
                <a:solidFill>
                  <a:srgbClr val="4472C4">
                    <a:lumMod val="75000"/>
                  </a:srgbClr>
                </a:solidFill>
              </a:rPr>
              <a:t>Distorsion</a:t>
            </a:r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 compensation:</a:t>
            </a:r>
          </a:p>
          <a:p>
            <a:pPr algn="just"/>
            <a:r>
              <a:rPr lang="en-US" sz="1400" b="1" dirty="0" smtClean="0">
                <a:solidFill>
                  <a:prstClr val="black"/>
                </a:solidFill>
              </a:rPr>
              <a:t>Symmetric feeding </a:t>
            </a:r>
            <a:r>
              <a:rPr lang="en-US" sz="1400" dirty="0" smtClean="0">
                <a:solidFill>
                  <a:prstClr val="black"/>
                </a:solidFill>
              </a:rPr>
              <a:t>with two input waveguides and two </a:t>
            </a:r>
            <a:r>
              <a:rPr lang="en-US" sz="1400" b="1" dirty="0" smtClean="0">
                <a:solidFill>
                  <a:prstClr val="black"/>
                </a:solidFill>
              </a:rPr>
              <a:t>symmetric holes</a:t>
            </a:r>
            <a:r>
              <a:rPr lang="en-US" sz="1400" dirty="0" smtClean="0">
                <a:solidFill>
                  <a:prstClr val="black"/>
                </a:solidFill>
              </a:rPr>
              <a:t> for quadrupole field compensation</a:t>
            </a:r>
          </a:p>
        </p:txBody>
      </p:sp>
      <p:sp>
        <p:nvSpPr>
          <p:cNvPr id="78" name="Rectangle 77"/>
          <p:cNvSpPr/>
          <p:nvPr/>
        </p:nvSpPr>
        <p:spPr>
          <a:xfrm>
            <a:off x="108712" y="2394202"/>
            <a:ext cx="2635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Pulsed heating: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The </a:t>
            </a:r>
            <a:r>
              <a:rPr lang="en-US" sz="1400" b="1" dirty="0" smtClean="0">
                <a:solidFill>
                  <a:prstClr val="black"/>
                </a:solidFill>
              </a:rPr>
              <a:t>coupling window strongly rounded </a:t>
            </a:r>
            <a:r>
              <a:rPr lang="en-US" sz="1400" dirty="0" smtClean="0">
                <a:solidFill>
                  <a:prstClr val="black"/>
                </a:solidFill>
              </a:rPr>
              <a:t>to reduce the peak </a:t>
            </a:r>
            <a:r>
              <a:rPr lang="en-US" sz="1400" b="1" dirty="0" smtClean="0">
                <a:solidFill>
                  <a:prstClr val="black"/>
                </a:solidFill>
              </a:rPr>
              <a:t>surface magnetic </a:t>
            </a:r>
            <a:r>
              <a:rPr lang="en-US" sz="1400" dirty="0" smtClean="0">
                <a:solidFill>
                  <a:prstClr val="black"/>
                </a:solidFill>
              </a:rPr>
              <a:t>field and, as a consequence, the </a:t>
            </a:r>
            <a:r>
              <a:rPr lang="en-US" sz="1400" b="1" dirty="0" smtClean="0">
                <a:solidFill>
                  <a:prstClr val="black"/>
                </a:solidFill>
              </a:rPr>
              <a:t>pulsed heating</a:t>
            </a:r>
            <a:r>
              <a:rPr lang="en-US" sz="1400" dirty="0" smtClean="0">
                <a:solidFill>
                  <a:prstClr val="black"/>
                </a:solidFill>
              </a:rPr>
              <a:t>. 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41" name="CasellaDiTesto 40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 smtClean="0"/>
              <a:t>gun COUPLER: MAGNETIC COUPLING</a:t>
            </a:r>
            <a:endParaRPr lang="en-US" sz="3000" b="1" cap="all" dirty="0"/>
          </a:p>
        </p:txBody>
      </p:sp>
      <p:pic>
        <p:nvPicPr>
          <p:cNvPr id="43" name="Picture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9" t="6799" r="51960" b="7820"/>
          <a:stretch/>
        </p:blipFill>
        <p:spPr>
          <a:xfrm>
            <a:off x="7431767" y="3637107"/>
            <a:ext cx="1534604" cy="1397573"/>
          </a:xfrm>
          <a:prstGeom prst="rect">
            <a:avLst/>
          </a:prstGeom>
        </p:spPr>
      </p:pic>
      <p:sp>
        <p:nvSpPr>
          <p:cNvPr id="45" name="Rectangle 77"/>
          <p:cNvSpPr/>
          <p:nvPr/>
        </p:nvSpPr>
        <p:spPr>
          <a:xfrm>
            <a:off x="106366" y="3715332"/>
            <a:ext cx="263559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Pumping ports: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The holes for quadrupole compensation can be used for pumping 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47" name="Rectangle 77"/>
          <p:cNvSpPr/>
          <p:nvPr/>
        </p:nvSpPr>
        <p:spPr>
          <a:xfrm>
            <a:off x="106366" y="4797751"/>
            <a:ext cx="263559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Laser injection: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On axis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48" name="Rectangle 77"/>
          <p:cNvSpPr/>
          <p:nvPr/>
        </p:nvSpPr>
        <p:spPr>
          <a:xfrm>
            <a:off x="106366" y="5445224"/>
            <a:ext cx="263559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Solenoid: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Can be put immediately after the gun and installed separately. Bore of the solenoid relatively small (no cathode compensation solenoids required, in principle)</a:t>
            </a:r>
          </a:p>
        </p:txBody>
      </p:sp>
      <p:sp>
        <p:nvSpPr>
          <p:cNvPr id="29" name="CasellaDiTesto 43"/>
          <p:cNvSpPr txBox="1"/>
          <p:nvPr/>
        </p:nvSpPr>
        <p:spPr>
          <a:xfrm>
            <a:off x="8356124" y="3542914"/>
            <a:ext cx="763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prstClr val="black"/>
                </a:solidFill>
              </a:rPr>
              <a:t>Power splitter</a:t>
            </a:r>
            <a:endParaRPr lang="en-US" sz="1400" i="1" dirty="0">
              <a:solidFill>
                <a:prstClr val="black"/>
              </a:solidFill>
            </a:endParaRPr>
          </a:p>
        </p:txBody>
      </p:sp>
      <p:sp>
        <p:nvSpPr>
          <p:cNvPr id="31" name="CasellaDiTesto 43"/>
          <p:cNvSpPr txBox="1"/>
          <p:nvPr/>
        </p:nvSpPr>
        <p:spPr>
          <a:xfrm>
            <a:off x="4422016" y="473015"/>
            <a:ext cx="11520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prstClr val="black"/>
                </a:solidFill>
              </a:rPr>
              <a:t>Input waveguide</a:t>
            </a:r>
            <a:endParaRPr lang="en-US" sz="1400" i="1" dirty="0">
              <a:solidFill>
                <a:prstClr val="black"/>
              </a:solidFill>
            </a:endParaRPr>
          </a:p>
        </p:txBody>
      </p:sp>
      <p:sp>
        <p:nvSpPr>
          <p:cNvPr id="32" name="Rounded Rectangle 6"/>
          <p:cNvSpPr/>
          <p:nvPr/>
        </p:nvSpPr>
        <p:spPr>
          <a:xfrm>
            <a:off x="5461484" y="1396124"/>
            <a:ext cx="774918" cy="846133"/>
          </a:xfrm>
          <a:prstGeom prst="roundRect">
            <a:avLst/>
          </a:prstGeom>
          <a:solidFill>
            <a:srgbClr val="FFC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 dirty="0">
              <a:solidFill>
                <a:prstClr val="white"/>
              </a:solidFill>
            </a:endParaRPr>
          </a:p>
        </p:txBody>
      </p:sp>
      <p:sp>
        <p:nvSpPr>
          <p:cNvPr id="33" name="CasellaDiTesto 22"/>
          <p:cNvSpPr txBox="1"/>
          <p:nvPr/>
        </p:nvSpPr>
        <p:spPr>
          <a:xfrm>
            <a:off x="5398973" y="1672683"/>
            <a:ext cx="1052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solenoid</a:t>
            </a:r>
            <a:endParaRPr lang="it-IT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4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552878"/>
              </p:ext>
            </p:extLst>
          </p:nvPr>
        </p:nvGraphicFramePr>
        <p:xfrm>
          <a:off x="2769336" y="3736869"/>
          <a:ext cx="2434447" cy="30107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0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4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1516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f</a:t>
                      </a:r>
                      <a:r>
                        <a:rPr lang="el-GR" sz="1400" baseline="-25000" dirty="0" smtClean="0"/>
                        <a:t>π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 5.712 GHz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516">
                <a:tc>
                  <a:txBody>
                    <a:bodyPr/>
                    <a:lstStyle/>
                    <a:p>
                      <a:pPr algn="ctr"/>
                      <a:r>
                        <a:rPr lang="el-GR" sz="1400" baseline="0" dirty="0" smtClean="0"/>
                        <a:t>Δ</a:t>
                      </a:r>
                      <a:r>
                        <a:rPr lang="it-IT" sz="1400" baseline="0" dirty="0" smtClean="0"/>
                        <a:t>f</a:t>
                      </a:r>
                      <a:r>
                        <a:rPr lang="it-IT" sz="1400" baseline="-25000" dirty="0" smtClean="0"/>
                        <a:t>0-</a:t>
                      </a:r>
                      <a:r>
                        <a:rPr lang="it-IT" sz="1400" baseline="-25000" dirty="0" smtClean="0">
                          <a:sym typeface="Symbol" panose="05050102010706020507" pitchFamily="18" charset="2"/>
                        </a:rPr>
                        <a:t></a:t>
                      </a:r>
                      <a:endParaRPr lang="it-IT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≈ 100 MHz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516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Q</a:t>
                      </a:r>
                      <a:r>
                        <a:rPr lang="it-IT" sz="1400" baseline="-25000" dirty="0" smtClean="0"/>
                        <a:t>0</a:t>
                      </a:r>
                      <a:endParaRPr lang="it-IT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10450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1516"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β</a:t>
                      </a:r>
                      <a:endParaRPr lang="it-IT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3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516"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/>
                        <a:t>τ</a:t>
                      </a:r>
                      <a:r>
                        <a:rPr lang="it-IT" sz="1400" baseline="-25000" dirty="0" smtClean="0"/>
                        <a:t>F</a:t>
                      </a:r>
                      <a:endParaRPr lang="it-IT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143 ns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516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E</a:t>
                      </a:r>
                      <a:r>
                        <a:rPr lang="it-IT" sz="1400" baseline="-25000" dirty="0" err="1" smtClean="0"/>
                        <a:t>cath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240 MV/m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516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P</a:t>
                      </a:r>
                      <a:r>
                        <a:rPr lang="it-IT" sz="1400" baseline="-25000" dirty="0" smtClean="0"/>
                        <a:t>in </a:t>
                      </a:r>
                      <a:r>
                        <a:rPr lang="it-IT" sz="1400" baseline="0" dirty="0" smtClean="0"/>
                        <a:t>@240MV/m  </a:t>
                      </a:r>
                      <a:endParaRPr lang="it-IT" sz="1400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20.8 MW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516">
                <a:tc>
                  <a:txBody>
                    <a:bodyPr/>
                    <a:lstStyle/>
                    <a:p>
                      <a:pPr algn="ctr"/>
                      <a:r>
                        <a:rPr lang="it-IT" sz="1400" baseline="0" dirty="0" err="1" smtClean="0"/>
                        <a:t>Av.P</a:t>
                      </a:r>
                      <a:r>
                        <a:rPr lang="it-IT" sz="1400" baseline="-25000" dirty="0" err="1" smtClean="0"/>
                        <a:t>diss</a:t>
                      </a:r>
                      <a:r>
                        <a:rPr lang="it-IT" sz="1400" baseline="0" dirty="0" smtClean="0"/>
                        <a:t> @100Hz, 200ns</a:t>
                      </a:r>
                      <a:endParaRPr lang="it-IT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300 W</a:t>
                      </a:r>
                      <a:endParaRPr lang="it-IT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987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err="1" smtClean="0"/>
                        <a:t>T</a:t>
                      </a:r>
                      <a:r>
                        <a:rPr lang="it-IT" sz="1400" baseline="-25000" dirty="0" err="1" smtClean="0"/>
                        <a:t>pulsed</a:t>
                      </a:r>
                      <a:r>
                        <a:rPr lang="it-IT" sz="1400" baseline="-25000" dirty="0" smtClean="0"/>
                        <a:t> </a:t>
                      </a:r>
                      <a:r>
                        <a:rPr lang="it-IT" sz="1400" baseline="0" dirty="0" smtClean="0"/>
                        <a:t>@ 200 ns</a:t>
                      </a:r>
                      <a:endParaRPr lang="it-IT" sz="1400" baseline="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 smtClean="0">
                          <a:solidFill>
                            <a:srgbClr val="C00000"/>
                          </a:solidFill>
                        </a:rPr>
                        <a:t>66°C</a:t>
                      </a: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6" name="TextBox 8"/>
          <p:cNvSpPr txBox="1"/>
          <p:nvPr/>
        </p:nvSpPr>
        <p:spPr>
          <a:xfrm>
            <a:off x="7001980" y="6563932"/>
            <a:ext cx="2065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prstClr val="black"/>
                </a:solidFill>
              </a:rPr>
              <a:t>Vacuum </a:t>
            </a:r>
            <a:r>
              <a:rPr lang="it-IT" sz="1600" dirty="0" err="1" smtClean="0">
                <a:solidFill>
                  <a:prstClr val="black"/>
                </a:solidFill>
              </a:rPr>
              <a:t>pumping</a:t>
            </a:r>
            <a:r>
              <a:rPr lang="it-IT" sz="1600" dirty="0" smtClean="0">
                <a:solidFill>
                  <a:prstClr val="black"/>
                </a:solidFill>
              </a:rPr>
              <a:t> </a:t>
            </a:r>
            <a:r>
              <a:rPr lang="it-IT" sz="1600" dirty="0" err="1" smtClean="0">
                <a:solidFill>
                  <a:prstClr val="black"/>
                </a:solidFill>
              </a:rPr>
              <a:t>port</a:t>
            </a:r>
            <a:endParaRPr lang="it-IT" sz="1600" dirty="0">
              <a:solidFill>
                <a:prstClr val="black"/>
              </a:solidFill>
            </a:endParaRPr>
          </a:p>
        </p:txBody>
      </p:sp>
      <p:cxnSp>
        <p:nvCxnSpPr>
          <p:cNvPr id="37" name="Straight Arrow Connector 32"/>
          <p:cNvCxnSpPr/>
          <p:nvPr/>
        </p:nvCxnSpPr>
        <p:spPr>
          <a:xfrm flipH="1" flipV="1">
            <a:off x="6783038" y="6467341"/>
            <a:ext cx="384755" cy="1170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4"/>
          <p:cNvCxnSpPr/>
          <p:nvPr/>
        </p:nvCxnSpPr>
        <p:spPr>
          <a:xfrm flipH="1" flipV="1">
            <a:off x="6682300" y="5525310"/>
            <a:ext cx="485494" cy="103862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uppo 8"/>
          <p:cNvGrpSpPr/>
          <p:nvPr/>
        </p:nvGrpSpPr>
        <p:grpSpPr>
          <a:xfrm>
            <a:off x="4075680" y="2114760"/>
            <a:ext cx="2341309" cy="415773"/>
            <a:chOff x="4075680" y="2114760"/>
            <a:chExt cx="2341309" cy="415773"/>
          </a:xfrm>
        </p:grpSpPr>
        <p:cxnSp>
          <p:nvCxnSpPr>
            <p:cNvPr id="4" name="Connettore diritto 3"/>
            <p:cNvCxnSpPr/>
            <p:nvPr/>
          </p:nvCxnSpPr>
          <p:spPr>
            <a:xfrm flipH="1">
              <a:off x="6391333" y="2114760"/>
              <a:ext cx="9237" cy="254956"/>
            </a:xfrm>
            <a:prstGeom prst="line">
              <a:avLst/>
            </a:prstGeom>
            <a:ln w="571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2 6"/>
            <p:cNvCxnSpPr/>
            <p:nvPr/>
          </p:nvCxnSpPr>
          <p:spPr>
            <a:xfrm flipH="1">
              <a:off x="4075680" y="2349265"/>
              <a:ext cx="2341309" cy="181268"/>
            </a:xfrm>
            <a:prstGeom prst="straightConnector1">
              <a:avLst/>
            </a:prstGeom>
            <a:ln w="571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539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32" grpId="0" animBg="1"/>
      <p:bldP spid="33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28100" y="0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cap="all" dirty="0" smtClean="0"/>
              <a:t>gun COUPLER: MODE LAUNCHER</a:t>
            </a:r>
            <a:endParaRPr lang="en-US" sz="3000" b="1" cap="all" dirty="0"/>
          </a:p>
        </p:txBody>
      </p:sp>
      <p:pic>
        <p:nvPicPr>
          <p:cNvPr id="3" name="Segnaposto contenuto 8">
            <a:extLst>
              <a:ext uri="{FF2B5EF4-FFF2-40B4-BE49-F238E27FC236}">
                <a16:creationId xmlns:a16="http://schemas.microsoft.com/office/drawing/2014/main" id="{D3CBF2F4-08DC-416E-8776-0B369B59D9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7432"/>
          <a:stretch/>
        </p:blipFill>
        <p:spPr>
          <a:xfrm>
            <a:off x="6876256" y="836712"/>
            <a:ext cx="2214474" cy="1584176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4"/>
          <a:stretch/>
        </p:blipFill>
        <p:spPr>
          <a:xfrm rot="5400000">
            <a:off x="2360422" y="1032066"/>
            <a:ext cx="4056602" cy="2945815"/>
          </a:xfrm>
          <a:prstGeom prst="rect">
            <a:avLst/>
          </a:prstGeom>
        </p:spPr>
      </p:pic>
      <p:cxnSp>
        <p:nvCxnSpPr>
          <p:cNvPr id="6" name="Connettore 2 5"/>
          <p:cNvCxnSpPr/>
          <p:nvPr/>
        </p:nvCxnSpPr>
        <p:spPr>
          <a:xfrm flipH="1" flipV="1">
            <a:off x="5940152" y="1340768"/>
            <a:ext cx="360040" cy="432048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/>
          <p:cNvSpPr txBox="1"/>
          <p:nvPr/>
        </p:nvSpPr>
        <p:spPr>
          <a:xfrm>
            <a:off x="6120172" y="1769239"/>
            <a:ext cx="1332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Input </a:t>
            </a:r>
            <a:r>
              <a:rPr lang="it-IT" dirty="0" err="1" smtClean="0"/>
              <a:t>waveguide</a:t>
            </a:r>
            <a:endParaRPr lang="it-IT" dirty="0"/>
          </a:p>
        </p:txBody>
      </p:sp>
      <p:cxnSp>
        <p:nvCxnSpPr>
          <p:cNvPr id="10" name="Connettore 2 9"/>
          <p:cNvCxnSpPr/>
          <p:nvPr/>
        </p:nvCxnSpPr>
        <p:spPr>
          <a:xfrm flipV="1">
            <a:off x="3203848" y="2852936"/>
            <a:ext cx="216024" cy="36004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2837294" y="3100516"/>
            <a:ext cx="1332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Gu</a:t>
            </a:r>
            <a:r>
              <a:rPr lang="it-IT" dirty="0" err="1"/>
              <a:t>n</a:t>
            </a:r>
            <a:endParaRPr lang="it-IT" dirty="0"/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4064687" y="3100516"/>
            <a:ext cx="363297" cy="589132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3275856" y="3460556"/>
            <a:ext cx="1332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Mode </a:t>
            </a:r>
            <a:r>
              <a:rPr lang="it-IT" dirty="0" err="1" smtClean="0"/>
              <a:t>launcher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9665043"/>
                  </p:ext>
                </p:extLst>
              </p:nvPr>
            </p:nvGraphicFramePr>
            <p:xfrm>
              <a:off x="5613860" y="3285182"/>
              <a:ext cx="3476870" cy="33528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4482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859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f</a:t>
                          </a:r>
                          <a:r>
                            <a:rPr lang="el-GR" sz="1400" baseline="-25000" dirty="0" smtClean="0"/>
                            <a:t>π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 5.712 GHz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aseline="0" dirty="0" smtClean="0"/>
                            <a:t>Δ</a:t>
                          </a:r>
                          <a:r>
                            <a:rPr lang="it-IT" sz="1400" baseline="0" dirty="0" smtClean="0"/>
                            <a:t>f</a:t>
                          </a:r>
                          <a:r>
                            <a:rPr lang="it-IT" sz="1400" baseline="-25000" dirty="0" smtClean="0"/>
                            <a:t>0-</a:t>
                          </a:r>
                          <a:r>
                            <a:rPr lang="it-IT" sz="1400" baseline="-25000" dirty="0" smtClean="0"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 100 MHz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Q</a:t>
                          </a:r>
                          <a:r>
                            <a:rPr lang="it-IT" sz="1400" baseline="-25000" dirty="0" smtClean="0"/>
                            <a:t>0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11100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β</a:t>
                          </a:r>
                          <a:endParaRPr lang="it-IT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τ</a:t>
                          </a:r>
                          <a:r>
                            <a:rPr lang="it-IT" sz="1400" baseline="-25000" dirty="0" smtClean="0"/>
                            <a:t>F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150 ns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cath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MV/m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P</a:t>
                          </a:r>
                          <a:r>
                            <a:rPr lang="it-IT" sz="1400" baseline="-25000" dirty="0" smtClean="0"/>
                            <a:t>in </a:t>
                          </a:r>
                          <a:r>
                            <a:rPr lang="it-IT" sz="1400" baseline="0" dirty="0" smtClean="0"/>
                            <a:t>@240MV/m  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16 MW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/>
                            <a:t>Average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</a:t>
                          </a:r>
                          <a:r>
                            <a:rPr lang="it-IT" sz="1400" baseline="-25000" dirty="0" err="1" smtClean="0"/>
                            <a:t>diss</a:t>
                          </a:r>
                          <a:r>
                            <a:rPr lang="it-IT" sz="1400" baseline="0" dirty="0" smtClean="0"/>
                            <a:t> @100Hz, 200ns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0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latin typeface="Cambria Math" panose="02040503050406030204" pitchFamily="18" charset="0"/>
                                      </a:rPr>
                                      <m:t>E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lang="it-IT" sz="1400" b="0" i="0" baseline="0" smtClean="0">
                                        <a:latin typeface="Cambria Math" panose="02040503050406030204" pitchFamily="18" charset="0"/>
                                      </a:rPr>
                                      <m:t>CAT</m:t>
                                    </m:r>
                                  </m:sub>
                                </m:sSub>
                                <m:r>
                                  <a:rPr lang="it-IT" sz="1400" b="0" i="0" baseline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it-IT" sz="1400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sSub>
                                      <m:sSubPr>
                                        <m:ctrlPr>
                                          <a:rPr lang="it-IT" sz="1400" i="1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it-IT" sz="1400" b="0" i="1" baseline="0" smtClean="0">
                                            <a:latin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e>
                                      <m:sub>
                                        <m:r>
                                          <a:rPr lang="it-IT" sz="1400" b="0" i="1" baseline="0" smtClean="0">
                                            <a:latin typeface="Cambria Math" panose="02040503050406030204" pitchFamily="18" charset="0"/>
                                          </a:rPr>
                                          <m:t>𝑑𝑖𝑠𝑠</m:t>
                                        </m:r>
                                      </m:sub>
                                    </m:sSub>
                                  </m:e>
                                </m:rad>
                              </m:oMath>
                            </m:oMathPara>
                          </a14:m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66781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T</a:t>
                          </a:r>
                          <a:r>
                            <a:rPr lang="it-IT" sz="1400" baseline="-25000" dirty="0" err="1" smtClean="0"/>
                            <a:t>pulsed</a:t>
                          </a:r>
                          <a:r>
                            <a:rPr lang="it-IT" sz="1400" baseline="-25000" dirty="0" smtClean="0"/>
                            <a:t> </a:t>
                          </a:r>
                          <a:r>
                            <a:rPr lang="it-IT" sz="1400" baseline="0" dirty="0" smtClean="0"/>
                            <a:t>@ 200 ns (</a:t>
                          </a:r>
                          <a:r>
                            <a:rPr lang="it-IT" sz="1400" baseline="0" dirty="0" err="1" smtClean="0"/>
                            <a:t>square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pulse</a:t>
                          </a:r>
                          <a:r>
                            <a:rPr lang="it-IT" sz="1400" baseline="0" dirty="0" smtClean="0"/>
                            <a:t>)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>
                              <a:solidFill>
                                <a:srgbClr val="C00000"/>
                              </a:solidFill>
                            </a:rPr>
                            <a:t>--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09665043"/>
                  </p:ext>
                </p:extLst>
              </p:nvPr>
            </p:nvGraphicFramePr>
            <p:xfrm>
              <a:off x="5613860" y="3285182"/>
              <a:ext cx="3476870" cy="33528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4482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859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f</a:t>
                          </a:r>
                          <a:r>
                            <a:rPr lang="el-GR" sz="1400" baseline="-25000" dirty="0" smtClean="0"/>
                            <a:t>π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 5.712 GHz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aseline="0" dirty="0" smtClean="0"/>
                            <a:t>Δ</a:t>
                          </a:r>
                          <a:r>
                            <a:rPr lang="it-IT" sz="1400" baseline="0" dirty="0" smtClean="0"/>
                            <a:t>f</a:t>
                          </a:r>
                          <a:r>
                            <a:rPr lang="it-IT" sz="1400" baseline="-25000" dirty="0" smtClean="0"/>
                            <a:t>0-</a:t>
                          </a:r>
                          <a:r>
                            <a:rPr lang="it-IT" sz="1400" baseline="-25000" dirty="0" smtClean="0">
                              <a:sym typeface="Symbol" panose="05050102010706020507" pitchFamily="18" charset="2"/>
                            </a:rPr>
                            <a:t>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≈ 100 MHz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Q</a:t>
                          </a:r>
                          <a:r>
                            <a:rPr lang="it-IT" sz="1400" baseline="-25000" dirty="0" smtClean="0"/>
                            <a:t>0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11100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β</a:t>
                          </a:r>
                          <a:endParaRPr lang="it-IT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3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dirty="0" smtClean="0"/>
                            <a:t>τ</a:t>
                          </a:r>
                          <a:r>
                            <a:rPr lang="it-IT" sz="1400" baseline="-25000" dirty="0" smtClean="0"/>
                            <a:t>F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150 ns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E</a:t>
                          </a:r>
                          <a:r>
                            <a:rPr lang="it-IT" sz="1400" baseline="-25000" dirty="0" err="1" smtClean="0"/>
                            <a:t>cath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MV/m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P</a:t>
                          </a:r>
                          <a:r>
                            <a:rPr lang="it-IT" sz="1400" baseline="-25000" dirty="0" smtClean="0"/>
                            <a:t>in </a:t>
                          </a:r>
                          <a:r>
                            <a:rPr lang="it-IT" sz="1400" baseline="0" dirty="0" smtClean="0"/>
                            <a:t>@240MV/m  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16 MW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aseline="0" dirty="0" err="1" smtClean="0"/>
                            <a:t>Average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</a:t>
                          </a:r>
                          <a:r>
                            <a:rPr lang="it-IT" sz="1400" baseline="-25000" dirty="0" err="1" smtClean="0"/>
                            <a:t>diss</a:t>
                          </a:r>
                          <a:r>
                            <a:rPr lang="it-IT" sz="1400" baseline="0" dirty="0" smtClean="0"/>
                            <a:t> @100Hz, 200ns</a:t>
                          </a:r>
                          <a:endParaRPr lang="it-IT" sz="1400" baseline="-25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240 W</a:t>
                          </a:r>
                          <a:endParaRPr lang="it-IT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  <a:tr h="349822"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48" t="-771930" r="-42432" b="-1105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smtClean="0"/>
                            <a:t>66781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8"/>
                      </a:ext>
                    </a:extLst>
                  </a:tr>
                  <a:tr h="33367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 err="1" smtClean="0"/>
                            <a:t>T</a:t>
                          </a:r>
                          <a:r>
                            <a:rPr lang="it-IT" sz="1400" baseline="-25000" dirty="0" err="1" smtClean="0"/>
                            <a:t>pulsed</a:t>
                          </a:r>
                          <a:r>
                            <a:rPr lang="it-IT" sz="1400" baseline="-25000" dirty="0" smtClean="0"/>
                            <a:t> </a:t>
                          </a:r>
                          <a:r>
                            <a:rPr lang="it-IT" sz="1400" baseline="0" dirty="0" smtClean="0"/>
                            <a:t>@ 200 ns (</a:t>
                          </a:r>
                          <a:r>
                            <a:rPr lang="it-IT" sz="1400" baseline="0" dirty="0" err="1" smtClean="0"/>
                            <a:t>square</a:t>
                          </a:r>
                          <a:r>
                            <a:rPr lang="it-IT" sz="1400" baseline="0" dirty="0" smtClean="0"/>
                            <a:t> </a:t>
                          </a:r>
                          <a:r>
                            <a:rPr lang="it-IT" sz="1400" baseline="0" dirty="0" err="1" smtClean="0"/>
                            <a:t>pulse</a:t>
                          </a:r>
                          <a:r>
                            <a:rPr lang="it-IT" sz="1400" baseline="0" dirty="0" smtClean="0"/>
                            <a:t>)</a:t>
                          </a:r>
                          <a:endParaRPr lang="it-IT" sz="1400" baseline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>
                              <a:solidFill>
                                <a:srgbClr val="C00000"/>
                              </a:solidFill>
                            </a:rPr>
                            <a:t>--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1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Rectangle 75"/>
          <p:cNvSpPr/>
          <p:nvPr/>
        </p:nvSpPr>
        <p:spPr>
          <a:xfrm>
            <a:off x="35860" y="753576"/>
            <a:ext cx="27728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Magnetic Field </a:t>
            </a:r>
            <a:r>
              <a:rPr lang="en-US" sz="1600" b="1" dirty="0" err="1" smtClean="0">
                <a:solidFill>
                  <a:srgbClr val="4472C4">
                    <a:lumMod val="75000"/>
                  </a:srgbClr>
                </a:solidFill>
              </a:rPr>
              <a:t>Distorsion</a:t>
            </a:r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 compensation:</a:t>
            </a:r>
          </a:p>
          <a:p>
            <a:pPr algn="just"/>
            <a:r>
              <a:rPr lang="en-US" sz="1400" b="1" dirty="0" smtClean="0">
                <a:solidFill>
                  <a:prstClr val="black"/>
                </a:solidFill>
              </a:rPr>
              <a:t>Perfect 2D profile: no multipole components</a:t>
            </a:r>
            <a:endParaRPr lang="en-US" sz="1400" dirty="0" smtClean="0">
              <a:solidFill>
                <a:prstClr val="black"/>
              </a:solidFill>
            </a:endParaRPr>
          </a:p>
        </p:txBody>
      </p:sp>
      <p:sp>
        <p:nvSpPr>
          <p:cNvPr id="20" name="Rectangle 77"/>
          <p:cNvSpPr/>
          <p:nvPr/>
        </p:nvSpPr>
        <p:spPr>
          <a:xfrm>
            <a:off x="56441" y="2083165"/>
            <a:ext cx="26355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Pulsed heating:</a:t>
            </a:r>
          </a:p>
          <a:p>
            <a:pPr algn="just"/>
            <a:r>
              <a:rPr lang="en-US" sz="1400" b="1" dirty="0" smtClean="0">
                <a:solidFill>
                  <a:prstClr val="black"/>
                </a:solidFill>
              </a:rPr>
              <a:t>No pulsed heating on the input coupler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21" name="Rectangle 77"/>
          <p:cNvSpPr/>
          <p:nvPr/>
        </p:nvSpPr>
        <p:spPr>
          <a:xfrm>
            <a:off x="38439" y="3043739"/>
            <a:ext cx="263559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Pumping ports: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To be studied. Pumping from waveguides could be too far form the accelerating cells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2" name="Rectangle 77"/>
          <p:cNvSpPr/>
          <p:nvPr/>
        </p:nvSpPr>
        <p:spPr>
          <a:xfrm>
            <a:off x="21682" y="4028624"/>
            <a:ext cx="2635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Laser injection: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To be studied. On axis injection after the mode launcher is probably too far from the cathode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3" name="Rectangle 77"/>
          <p:cNvSpPr/>
          <p:nvPr/>
        </p:nvSpPr>
        <p:spPr>
          <a:xfrm>
            <a:off x="-1" y="5202415"/>
            <a:ext cx="267403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4472C4">
                    <a:lumMod val="75000"/>
                  </a:srgbClr>
                </a:solidFill>
              </a:rPr>
              <a:t>Solenoid:</a:t>
            </a:r>
          </a:p>
          <a:p>
            <a:pPr algn="just"/>
            <a:r>
              <a:rPr lang="en-US" sz="1400" dirty="0" smtClean="0">
                <a:solidFill>
                  <a:prstClr val="black"/>
                </a:solidFill>
              </a:rPr>
              <a:t>To be studied. The solenoid bore has to be increased with respect to the other cases and a compensating solenoid for the reduction of the magnetic field on the cathode has to be designed</a:t>
            </a:r>
          </a:p>
        </p:txBody>
      </p:sp>
      <p:sp>
        <p:nvSpPr>
          <p:cNvPr id="5" name="Rettangolo 4"/>
          <p:cNvSpPr/>
          <p:nvPr/>
        </p:nvSpPr>
        <p:spPr>
          <a:xfrm>
            <a:off x="3509253" y="5735788"/>
            <a:ext cx="211648" cy="456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3778277" y="5735788"/>
            <a:ext cx="211648" cy="456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Rettangolo 23"/>
          <p:cNvSpPr/>
          <p:nvPr/>
        </p:nvSpPr>
        <p:spPr>
          <a:xfrm>
            <a:off x="4047301" y="5735788"/>
            <a:ext cx="1289962" cy="4565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175801" y="4986240"/>
            <a:ext cx="161462" cy="7495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3866591" y="5081736"/>
            <a:ext cx="1185278" cy="57265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 smtClean="0"/>
              <a:t>solenoid</a:t>
            </a:r>
            <a:endParaRPr lang="it-IT" dirty="0"/>
          </a:p>
        </p:txBody>
      </p:sp>
      <p:sp>
        <p:nvSpPr>
          <p:cNvPr id="25" name="Rettangolo 24"/>
          <p:cNvSpPr/>
          <p:nvPr/>
        </p:nvSpPr>
        <p:spPr>
          <a:xfrm>
            <a:off x="3859906" y="6245519"/>
            <a:ext cx="1216416" cy="57265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Rettangolo 25"/>
          <p:cNvSpPr/>
          <p:nvPr/>
        </p:nvSpPr>
        <p:spPr>
          <a:xfrm>
            <a:off x="3124090" y="6237270"/>
            <a:ext cx="360465" cy="57265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3098456" y="5098945"/>
            <a:ext cx="360465" cy="57265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CasellaDiTesto 27"/>
          <p:cNvSpPr txBox="1"/>
          <p:nvPr/>
        </p:nvSpPr>
        <p:spPr>
          <a:xfrm>
            <a:off x="4656866" y="4707463"/>
            <a:ext cx="13321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Input </a:t>
            </a:r>
            <a:r>
              <a:rPr lang="it-IT" sz="1000" dirty="0" err="1" smtClean="0"/>
              <a:t>waveguide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2514869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24" grpId="0" animBg="1"/>
      <p:bldP spid="7" grpId="0" animBg="1"/>
      <p:bldP spid="8" grpId="0" animBg="1"/>
      <p:bldP spid="25" grpId="0" animBg="1"/>
      <p:bldP spid="26" grpId="0" animBg="1"/>
      <p:bldP spid="27" grpId="0" animBg="1"/>
      <p:bldP spid="28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6514</TotalTime>
  <Words>1876</Words>
  <Application>Microsoft Office PowerPoint</Application>
  <PresentationFormat>Presentazione su schermo (4:3)</PresentationFormat>
  <Paragraphs>466</Paragraphs>
  <Slides>22</Slides>
  <Notes>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Corbel</vt:lpstr>
      <vt:lpstr>Symbol</vt:lpstr>
      <vt:lpstr>Tema di Office</vt:lpstr>
      <vt:lpstr>Office Theme</vt:lpstr>
      <vt:lpstr>Equazione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 Band Gun Solenoid 2D Simulation</vt:lpstr>
      <vt:lpstr>Solenoid on C-Band accelerating structure 2D Simulation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David</dc:creator>
  <cp:lastModifiedBy>David Alesini</cp:lastModifiedBy>
  <cp:revision>129</cp:revision>
  <dcterms:created xsi:type="dcterms:W3CDTF">2017-02-14T10:27:32Z</dcterms:created>
  <dcterms:modified xsi:type="dcterms:W3CDTF">2019-04-16T12:28:57Z</dcterms:modified>
</cp:coreProperties>
</file>