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4" r:id="rId2"/>
    <p:sldId id="272" r:id="rId3"/>
    <p:sldId id="280" r:id="rId4"/>
    <p:sldId id="281" r:id="rId5"/>
    <p:sldId id="273" r:id="rId6"/>
    <p:sldId id="283" r:id="rId7"/>
    <p:sldId id="282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9" autoAdjust="0"/>
    <p:restoredTop sz="94660"/>
  </p:normalViewPr>
  <p:slideViewPr>
    <p:cSldViewPr snapToGrid="0">
      <p:cViewPr varScale="1">
        <p:scale>
          <a:sx n="71" d="100"/>
          <a:sy n="71" d="100"/>
        </p:scale>
        <p:origin x="50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2D2D0-B3A9-4CAB-8843-41E8CA2D4221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570D6-C60C-47B1-89F5-866FA7691F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37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2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3738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4219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3738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3912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4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3738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2992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18" Type="http://schemas.openxmlformats.org/officeDocument/2006/relationships/image" Target="../media/image18.png"/><Relationship Id="rId26" Type="http://schemas.openxmlformats.org/officeDocument/2006/relationships/image" Target="../media/image26.jpeg"/><Relationship Id="rId3" Type="http://schemas.openxmlformats.org/officeDocument/2006/relationships/image" Target="../media/image1.png"/><Relationship Id="rId21" Type="http://schemas.openxmlformats.org/officeDocument/2006/relationships/image" Target="../media/image21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4.png"/><Relationship Id="rId16" Type="http://schemas.openxmlformats.org/officeDocument/2006/relationships/image" Target="../media/image16.jpe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23" Type="http://schemas.openxmlformats.org/officeDocument/2006/relationships/image" Target="../media/image23.jpe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2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A4CD-7BBD-4972-9414-5DE7AB86D86E}" type="datetime1">
              <a:rPr lang="tr-TR" smtClean="0"/>
              <a:t>10.04.2019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8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0BC7C-EC28-491C-9C29-4A51E7D6EDFC}" type="datetime1">
              <a:rPr lang="tr-TR" smtClean="0"/>
              <a:t>10.04.2019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8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9388577" y="781665"/>
            <a:ext cx="2628900" cy="539529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206477" y="693173"/>
            <a:ext cx="9085007" cy="5483789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0DDA-AEB6-451B-9155-440ED9D40E3A}" type="datetime1">
              <a:rPr lang="tr-TR" smtClean="0"/>
              <a:t>10.04.2019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62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16F6-217B-46FA-BBB5-D3C3E245B385}" type="datetime1">
              <a:rPr lang="tr-TR" smtClean="0"/>
              <a:t>10.04.2019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Box 1"/>
          <p:cNvSpPr txBox="1">
            <a:spLocks noChangeArrowheads="1"/>
          </p:cNvSpPr>
          <p:nvPr userDrawn="1"/>
        </p:nvSpPr>
        <p:spPr bwMode="auto">
          <a:xfrm>
            <a:off x="0" y="-1"/>
            <a:ext cx="12192000" cy="7964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8" name="TextBox 5"/>
          <p:cNvSpPr txBox="1"/>
          <p:nvPr userDrawn="1"/>
        </p:nvSpPr>
        <p:spPr>
          <a:xfrm>
            <a:off x="993366" y="5554178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2662294" y="832819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Picture 26" descr="map_bi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738930" y="1171848"/>
            <a:ext cx="6959032" cy="4317107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688" y="0"/>
            <a:ext cx="1841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2" name="Group 9"/>
          <p:cNvGrpSpPr>
            <a:grpSpLocks/>
          </p:cNvGrpSpPr>
          <p:nvPr userDrawn="1"/>
        </p:nvGrpSpPr>
        <p:grpSpPr bwMode="auto">
          <a:xfrm>
            <a:off x="207963" y="31750"/>
            <a:ext cx="1784350" cy="577850"/>
            <a:chOff x="98" y="20"/>
            <a:chExt cx="1107" cy="364"/>
          </a:xfrm>
        </p:grpSpPr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" y="20"/>
              <a:ext cx="54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637" y="63"/>
              <a:ext cx="568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SzPct val="100000"/>
                <a:defRPr/>
              </a:pPr>
              <a:r>
                <a:rPr lang="it-IT" sz="1100" smtClean="0">
                  <a:latin typeface="Arial" panose="020B0604020202020204" pitchFamily="34" charset="0"/>
                </a:rPr>
                <a:t>Funded by the</a:t>
              </a:r>
            </a:p>
            <a:p>
              <a:pPr eaLnBrk="1" hangingPunct="1">
                <a:buSzPct val="100000"/>
                <a:defRPr/>
              </a:pPr>
              <a:r>
                <a:rPr lang="it-IT" sz="1100" smtClean="0">
                  <a:latin typeface="Arial" panose="020B0604020202020204" pitchFamily="34" charset="0"/>
                </a:rPr>
                <a:t>European Union</a:t>
              </a:r>
            </a:p>
          </p:txBody>
        </p:sp>
      </p:grpSp>
      <p:sp>
        <p:nvSpPr>
          <p:cNvPr id="40" name="Dikdörtgen 39"/>
          <p:cNvSpPr/>
          <p:nvPr userDrawn="1"/>
        </p:nvSpPr>
        <p:spPr>
          <a:xfrm>
            <a:off x="0" y="6105833"/>
            <a:ext cx="12192000" cy="75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80"/>
          <p:cNvGrpSpPr>
            <a:grpSpLocks noChangeAspect="1"/>
          </p:cNvGrpSpPr>
          <p:nvPr userDrawn="1"/>
        </p:nvGrpSpPr>
        <p:grpSpPr bwMode="auto">
          <a:xfrm>
            <a:off x="1104286" y="5944477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16" name="Picture 28" descr="Logo-vu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7" name="Picture 31" descr="Logo-alba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8" name="Picture 32" descr="Logo-cern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9" name="Picture 33" descr="Logo-cnrs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20" name="Picture 34" descr="Logo-csic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21" name="Picture 35" descr="logo-enea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22" name="Picture 37" descr="Logo-infn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23" name="Picture 38" descr="Logo-kyma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24" name="Picture 39" descr="Logo-psi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25" name="Picture 40" descr="Logo-sapienza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26" name="Picture 42" descr="Logo-st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7" name="Picture 43" descr="Logo-stf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8" name="Picture 44" descr="Logo-ua-iat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9" name="Picture 45" descr="Logo-uh-hip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30" name="Picture 46" descr="Logo-ulanc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31" name="Picture 47" descr="Logo-uom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32" name="Picture 48" descr="Logo-ustr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33" name="Picture 49" descr="Logo-uu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34" name="Picture 50" descr="Logo-vdl-etg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35" name="Picture 52" descr="Logo-sinap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36" name="Picture 75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7" name="Picture 76" descr="ogo-tue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8" name="Picture 77" descr="ogo-kit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9" name="Picture 78" descr="ANSTO_logo-as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556531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C01E-0A36-4D01-A4CA-7DF113A5F486}" type="datetime1">
              <a:rPr lang="tr-TR" smtClean="0"/>
              <a:t>10.04.2019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8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9C7F3-E7A4-4486-9838-A1FADBDF6D8F}" type="datetime1">
              <a:rPr lang="tr-TR" smtClean="0"/>
              <a:t>10.04.2019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0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250723" y="1445342"/>
            <a:ext cx="5769077" cy="4731621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445342"/>
            <a:ext cx="5803490" cy="4731621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2E696-0576-43E5-A63B-40C5D46FA7B6}" type="datetime1">
              <a:rPr lang="tr-TR" smtClean="0"/>
              <a:t>10.04.2019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70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62232" y="693174"/>
            <a:ext cx="11872452" cy="693174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32735" y="1430595"/>
            <a:ext cx="5864841" cy="5604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162232" y="2123768"/>
            <a:ext cx="5835343" cy="4065895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50077" y="1445189"/>
            <a:ext cx="5914104" cy="5458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199" y="2109019"/>
            <a:ext cx="5891982" cy="4080644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EA4B-3058-45CC-A5C1-161983A143A1}" type="datetime1">
              <a:rPr lang="tr-TR" smtClean="0"/>
              <a:t>10.04.2019</a:t>
            </a:fld>
            <a:endParaRPr lang="en-US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7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D4678-5918-4B45-A9A0-CF6641A2DD1D}" type="datetime1">
              <a:rPr lang="tr-TR" smtClean="0"/>
              <a:t>10.04.2019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5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89E2E-1511-43AA-9C28-FED335D22E64}" type="datetime1">
              <a:rPr lang="tr-TR" smtClean="0"/>
              <a:t>10.04.2019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79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80220" y="781664"/>
            <a:ext cx="4491806" cy="12757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25961" y="752169"/>
            <a:ext cx="7108723" cy="54736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265472" y="2138515"/>
            <a:ext cx="4506554" cy="40263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39D1-3661-4F94-9920-D1BA6BB437AE}" type="datetime1">
              <a:rPr lang="tr-TR" smtClean="0"/>
              <a:t>10.04.2019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6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17988" y="707922"/>
            <a:ext cx="4654038" cy="107663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881715" y="781665"/>
            <a:ext cx="7182465" cy="53831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03240" y="1917289"/>
            <a:ext cx="4689986" cy="427703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1AD8-3896-44C3-B812-6E9CBB1607C1}" type="datetime1">
              <a:rPr lang="tr-TR" smtClean="0"/>
              <a:t>10.04.2019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75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235974" y="722671"/>
            <a:ext cx="11739716" cy="64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1226" y="1489587"/>
            <a:ext cx="11754464" cy="4793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 smtClean="0"/>
              <a:t>Asıl metin stillerini düzenle</a:t>
            </a:r>
          </a:p>
          <a:p>
            <a:pPr lvl="1"/>
            <a:r>
              <a:rPr lang="tr-TR" dirty="0" smtClean="0"/>
              <a:t>İkinci düzey</a:t>
            </a:r>
          </a:p>
          <a:p>
            <a:pPr lvl="2"/>
            <a:r>
              <a:rPr lang="tr-TR" dirty="0" smtClean="0"/>
              <a:t>Üçüncü düzey</a:t>
            </a:r>
          </a:p>
          <a:p>
            <a:pPr lvl="3"/>
            <a:r>
              <a:rPr lang="tr-TR" dirty="0" smtClean="0"/>
              <a:t>Dördüncü düzey</a:t>
            </a:r>
          </a:p>
          <a:p>
            <a:pPr lvl="4"/>
            <a:r>
              <a:rPr lang="tr-TR" dirty="0" smtClean="0"/>
              <a:t>Beşinci düzey</a:t>
            </a:r>
            <a:endParaRPr lang="en-US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445045"/>
            <a:ext cx="2743200" cy="2764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B0A9D-1813-4B8D-83E0-C54D52CECB44}" type="datetime1">
              <a:rPr lang="tr-TR" smtClean="0"/>
              <a:t>10.04.2019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599" y="6459795"/>
            <a:ext cx="4898923" cy="250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9244781" y="6489290"/>
            <a:ext cx="2743200" cy="2321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6286294"/>
            <a:ext cx="12192000" cy="53975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FFFFCC"/>
              </a:gs>
            </a:gsLst>
            <a:lin ang="10800000" scaled="1"/>
          </a:gradFill>
          <a:ln>
            <a:noFill/>
          </a:ln>
          <a:effectLst>
            <a:outerShdw dist="12600" algn="ctr" rotWithShape="0">
              <a:srgbClr val="808080">
                <a:alpha val="90004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688" y="0"/>
            <a:ext cx="1841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-14288" y="650875"/>
            <a:ext cx="12192001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207963" y="31750"/>
            <a:ext cx="1784350" cy="577850"/>
            <a:chOff x="98" y="20"/>
            <a:chExt cx="1107" cy="364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" y="20"/>
              <a:ext cx="54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637" y="63"/>
              <a:ext cx="568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SzPct val="100000"/>
                <a:defRPr/>
              </a:pPr>
              <a:r>
                <a:rPr lang="it-IT" sz="1100" smtClean="0">
                  <a:latin typeface="Arial" panose="020B0604020202020204" pitchFamily="34" charset="0"/>
                </a:rPr>
                <a:t>Funded by the</a:t>
              </a:r>
            </a:p>
            <a:p>
              <a:pPr eaLnBrk="1" hangingPunct="1">
                <a:buSzPct val="100000"/>
                <a:defRPr/>
              </a:pPr>
              <a:r>
                <a:rPr lang="it-IT" sz="1100" smtClean="0">
                  <a:latin typeface="Arial" panose="020B0604020202020204" pitchFamily="34" charset="0"/>
                </a:rPr>
                <a:t>European Union</a:t>
              </a:r>
            </a:p>
          </p:txBody>
        </p:sp>
      </p:grpSp>
      <p:pic>
        <p:nvPicPr>
          <p:cNvPr id="13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08725"/>
            <a:ext cx="5476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36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gif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Injector</a:t>
            </a:r>
            <a:r>
              <a:rPr lang="tr-TR" dirty="0" smtClean="0"/>
              <a:t> </a:t>
            </a:r>
            <a:r>
              <a:rPr lang="tr-TR" dirty="0" err="1" smtClean="0"/>
              <a:t>Simulations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>	</a:t>
            </a: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endParaRPr lang="en-US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Avni Aksoy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0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850240" y="1938216"/>
            <a:ext cx="7632000" cy="1584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2720" y="563326"/>
            <a:ext cx="8228160" cy="673991"/>
          </a:xfrm>
          <a:ln/>
        </p:spPr>
        <p:txBody>
          <a:bodyPr vert="horz" lIns="82945" tIns="41473" rIns="82945" bIns="41473" rtlCol="0" anchor="ctr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238348" y="1785927"/>
            <a:ext cx="613332" cy="291683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489214" y="1854118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29600" y="2155810"/>
            <a:ext cx="456480" cy="201621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29600" y="1500175"/>
            <a:ext cx="456480" cy="201621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595670" y="2148478"/>
            <a:ext cx="191520" cy="175698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595670" y="1549375"/>
            <a:ext cx="191520" cy="175698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2020030" y="2001583"/>
            <a:ext cx="146880" cy="201621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2020030" y="1641545"/>
            <a:ext cx="146880" cy="201621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689600" y="2689974"/>
            <a:ext cx="2119680" cy="8410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RF G</a:t>
            </a:r>
            <a:r>
              <a:rPr lang="tr-TR" dirty="0">
                <a:solidFill>
                  <a:srgbClr val="000000"/>
                </a:solidFill>
              </a:rPr>
              <a:t>un</a:t>
            </a:r>
            <a:endParaRPr lang="en-US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5.</a:t>
            </a:r>
            <a:r>
              <a:rPr lang="en-US" dirty="0">
                <a:solidFill>
                  <a:srgbClr val="000000"/>
                </a:solidFill>
              </a:rPr>
              <a:t>6 Cell, </a:t>
            </a:r>
            <a:r>
              <a:rPr lang="tr-TR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00 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2310241" y="2076471"/>
            <a:ext cx="44640" cy="69415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3846721" y="2686223"/>
            <a:ext cx="4893120" cy="5875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Traveling wave structures</a:t>
            </a:r>
            <a:endParaRPr lang="tr-TR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 smtClean="0"/>
              <a:t>108</a:t>
            </a:r>
            <a:r>
              <a:rPr lang="en-US" dirty="0" smtClean="0"/>
              <a:t> </a:t>
            </a:r>
            <a:r>
              <a:rPr lang="en-US" dirty="0"/>
              <a:t>cell, ~0.9 m, 65MV/m</a:t>
            </a:r>
            <a:r>
              <a:rPr lang="tr-TR" dirty="0"/>
              <a:t>, </a:t>
            </a:r>
            <a:r>
              <a:rPr lang="tr-TR" dirty="0" smtClean="0"/>
              <a:t>120 </a:t>
            </a:r>
            <a:r>
              <a:rPr lang="tr-TR" dirty="0" err="1"/>
              <a:t>degree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2143200" y="1903653"/>
            <a:ext cx="83520" cy="83529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2235360" y="1738035"/>
            <a:ext cx="986400" cy="214582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3221760" y="1345898"/>
            <a:ext cx="50786" cy="392138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3260822" y="1327352"/>
            <a:ext cx="50728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3776896" y="1237254"/>
            <a:ext cx="414720" cy="16561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4200408" y="1149238"/>
            <a:ext cx="1575360" cy="3355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3847671" y="2148478"/>
            <a:ext cx="191520" cy="175698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5167306" y="182402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6083918" y="1777248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6302974" y="184691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7679614" y="1829635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7239008" y="1933896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7239008" y="1761078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3857750" y="1549375"/>
            <a:ext cx="191520" cy="175698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 flipV="1">
            <a:off x="5167306" y="2071677"/>
            <a:ext cx="142876" cy="64294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5050561" y="993478"/>
            <a:ext cx="124128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4" name="Group 9"/>
          <p:cNvGrpSpPr>
            <a:grpSpLocks/>
          </p:cNvGrpSpPr>
          <p:nvPr/>
        </p:nvGrpSpPr>
        <p:grpSpPr bwMode="auto">
          <a:xfrm>
            <a:off x="2952729" y="1785938"/>
            <a:ext cx="2593975" cy="3925887"/>
            <a:chOff x="113" y="-463"/>
            <a:chExt cx="1634" cy="2473"/>
          </a:xfrm>
        </p:grpSpPr>
        <p:pic>
          <p:nvPicPr>
            <p:cNvPr id="125" name="Picture 6" descr="gunpuls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890"/>
              <a:ext cx="1565" cy="1120"/>
            </a:xfrm>
            <a:prstGeom prst="rect">
              <a:avLst/>
            </a:prstGeom>
            <a:noFill/>
          </p:spPr>
        </p:pic>
        <p:sp>
          <p:nvSpPr>
            <p:cNvPr id="126" name="Line 7"/>
            <p:cNvSpPr>
              <a:spLocks noChangeShapeType="1"/>
            </p:cNvSpPr>
            <p:nvPr/>
          </p:nvSpPr>
          <p:spPr bwMode="auto">
            <a:xfrm flipH="1" flipV="1">
              <a:off x="203" y="-463"/>
              <a:ext cx="360" cy="9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27" name="Text Box 8"/>
            <p:cNvSpPr txBox="1">
              <a:spLocks noChangeArrowheads="1"/>
            </p:cNvSpPr>
            <p:nvPr/>
          </p:nvSpPr>
          <p:spPr bwMode="auto">
            <a:xfrm>
              <a:off x="295" y="527"/>
              <a:ext cx="1452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l-GR" b="1" dirty="0">
                  <a:solidFill>
                    <a:srgbClr val="FF0000"/>
                  </a:solidFill>
                </a:rPr>
                <a:t>σ</a:t>
              </a:r>
              <a:r>
                <a:rPr lang="tr-TR" b="1" baseline="-25000" dirty="0">
                  <a:solidFill>
                    <a:srgbClr val="FF0000"/>
                  </a:solidFill>
                </a:rPr>
                <a:t>z </a:t>
              </a:r>
              <a:r>
                <a:rPr lang="tr-TR" b="1" dirty="0">
                  <a:solidFill>
                    <a:srgbClr val="FF0000"/>
                  </a:solidFill>
                </a:rPr>
                <a:t>   = </a:t>
              </a:r>
              <a:r>
                <a:rPr lang="tr-TR" b="1" dirty="0" smtClean="0">
                  <a:solidFill>
                    <a:srgbClr val="FF0000"/>
                  </a:solidFill>
                </a:rPr>
                <a:t>2 </a:t>
              </a:r>
              <a:r>
                <a:rPr lang="tr-TR" b="1" dirty="0" err="1">
                  <a:solidFill>
                    <a:srgbClr val="FF0000"/>
                  </a:solidFill>
                </a:rPr>
                <a:t>ps</a:t>
              </a:r>
              <a:r>
                <a:rPr lang="tr-TR" b="1" dirty="0">
                  <a:solidFill>
                    <a:srgbClr val="FF0000"/>
                  </a:solidFill>
                </a:rPr>
                <a:t> (FWHM)</a:t>
              </a:r>
            </a:p>
            <a:p>
              <a:pPr>
                <a:lnSpc>
                  <a:spcPct val="95000"/>
                </a:lnSpc>
              </a:pPr>
              <a:r>
                <a:rPr lang="el-GR" b="1" dirty="0">
                  <a:solidFill>
                    <a:srgbClr val="FF0000"/>
                  </a:solidFill>
                </a:rPr>
                <a:t>σ</a:t>
              </a:r>
              <a:r>
                <a:rPr lang="tr-TR" b="1" baseline="-25000" dirty="0">
                  <a:solidFill>
                    <a:srgbClr val="FF0000"/>
                  </a:solidFill>
                </a:rPr>
                <a:t>x,y</a:t>
              </a:r>
              <a:r>
                <a:rPr lang="tr-TR" b="1" dirty="0">
                  <a:solidFill>
                    <a:srgbClr val="FF0000"/>
                  </a:solidFill>
                </a:rPr>
                <a:t>  = </a:t>
              </a:r>
              <a:r>
                <a:rPr lang="tr-TR" b="1" dirty="0" smtClean="0">
                  <a:solidFill>
                    <a:srgbClr val="FF0000"/>
                  </a:solidFill>
                </a:rPr>
                <a:t>0.25 </a:t>
              </a:r>
              <a:r>
                <a:rPr lang="tr-TR" b="1" dirty="0">
                  <a:solidFill>
                    <a:srgbClr val="FF0000"/>
                  </a:solidFill>
                </a:rPr>
                <a:t>mm</a:t>
              </a:r>
              <a:endParaRPr lang="el-G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4425882" y="1780093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4595802" y="1955791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4594363" y="1782973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4738678" y="1785927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91" name="90 Dikdörtgen"/>
          <p:cNvSpPr/>
          <p:nvPr/>
        </p:nvSpPr>
        <p:spPr>
          <a:xfrm>
            <a:off x="1738282" y="1428736"/>
            <a:ext cx="1214446" cy="1143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18" name="Group 17"/>
          <p:cNvGrpSpPr/>
          <p:nvPr/>
        </p:nvGrpSpPr>
        <p:grpSpPr>
          <a:xfrm>
            <a:off x="6825914" y="712509"/>
            <a:ext cx="5084528" cy="5393651"/>
            <a:chOff x="6602061" y="1063991"/>
            <a:chExt cx="5084528" cy="539365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061" y="1063991"/>
              <a:ext cx="4856741" cy="242837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5461" y="3461980"/>
              <a:ext cx="5051128" cy="299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6815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850240" y="1938216"/>
            <a:ext cx="7632000" cy="1584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2720" y="563326"/>
            <a:ext cx="8228160" cy="673991"/>
          </a:xfrm>
          <a:ln/>
        </p:spPr>
        <p:txBody>
          <a:bodyPr vert="horz" lIns="82945" tIns="41473" rIns="82945" bIns="41473" rtlCol="0" anchor="ctr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238348" y="1785927"/>
            <a:ext cx="613332" cy="291683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489214" y="1854118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29600" y="2155810"/>
            <a:ext cx="456480" cy="201621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29600" y="1500175"/>
            <a:ext cx="456480" cy="201621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595670" y="2148478"/>
            <a:ext cx="191520" cy="175698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595670" y="1549375"/>
            <a:ext cx="191520" cy="175698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2020030" y="2001583"/>
            <a:ext cx="146880" cy="201621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2020030" y="1641545"/>
            <a:ext cx="146880" cy="201621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689600" y="2689974"/>
            <a:ext cx="2119680" cy="8410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RF G</a:t>
            </a:r>
            <a:r>
              <a:rPr lang="tr-TR" dirty="0">
                <a:solidFill>
                  <a:srgbClr val="000000"/>
                </a:solidFill>
              </a:rPr>
              <a:t>un</a:t>
            </a:r>
            <a:endParaRPr lang="en-US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5.</a:t>
            </a:r>
            <a:r>
              <a:rPr lang="en-US" dirty="0">
                <a:solidFill>
                  <a:srgbClr val="000000"/>
                </a:solidFill>
              </a:rPr>
              <a:t>6 Cell, </a:t>
            </a:r>
            <a:r>
              <a:rPr lang="tr-TR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00 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2310241" y="2076471"/>
            <a:ext cx="44640" cy="69415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3846721" y="2686223"/>
            <a:ext cx="4893120" cy="5875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Traveling wave structures</a:t>
            </a:r>
            <a:endParaRPr lang="tr-TR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 smtClean="0"/>
              <a:t>108</a:t>
            </a:r>
            <a:r>
              <a:rPr lang="en-US" dirty="0" smtClean="0"/>
              <a:t> </a:t>
            </a:r>
            <a:r>
              <a:rPr lang="en-US" dirty="0"/>
              <a:t>cell, ~0.9 m, 65MV/m</a:t>
            </a:r>
            <a:r>
              <a:rPr lang="tr-TR" dirty="0"/>
              <a:t>, </a:t>
            </a:r>
            <a:r>
              <a:rPr lang="tr-TR" dirty="0" smtClean="0"/>
              <a:t>120 </a:t>
            </a:r>
            <a:r>
              <a:rPr lang="tr-TR" dirty="0" err="1"/>
              <a:t>degree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2143200" y="1903653"/>
            <a:ext cx="83520" cy="83529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2235360" y="1738035"/>
            <a:ext cx="986400" cy="214582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3221760" y="1345898"/>
            <a:ext cx="50786" cy="392138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3260822" y="1327352"/>
            <a:ext cx="50728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3776896" y="1237254"/>
            <a:ext cx="414720" cy="16561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4200408" y="1149238"/>
            <a:ext cx="1575360" cy="3355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3847671" y="2148478"/>
            <a:ext cx="191520" cy="175698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5167306" y="182402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6083918" y="1777248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6302974" y="184691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7679614" y="1829635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7239008" y="1933896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7239008" y="1761078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3857750" y="1549375"/>
            <a:ext cx="191520" cy="175698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 flipV="1">
            <a:off x="5167306" y="2071677"/>
            <a:ext cx="142876" cy="64294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5050561" y="993478"/>
            <a:ext cx="124128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4425882" y="1780093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4595802" y="1955791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4594363" y="1782973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4738678" y="1785927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91" name="90 Dikdörtgen"/>
          <p:cNvSpPr/>
          <p:nvPr/>
        </p:nvSpPr>
        <p:spPr>
          <a:xfrm>
            <a:off x="1738282" y="1428736"/>
            <a:ext cx="1214446" cy="1143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21" name="Group 20"/>
          <p:cNvGrpSpPr/>
          <p:nvPr/>
        </p:nvGrpSpPr>
        <p:grpSpPr>
          <a:xfrm>
            <a:off x="360488" y="1092078"/>
            <a:ext cx="11638472" cy="4963282"/>
            <a:chOff x="360488" y="1092078"/>
            <a:chExt cx="11638472" cy="4963282"/>
          </a:xfrm>
        </p:grpSpPr>
        <p:grpSp>
          <p:nvGrpSpPr>
            <p:cNvPr id="13" name="Group 12"/>
            <p:cNvGrpSpPr/>
            <p:nvPr/>
          </p:nvGrpSpPr>
          <p:grpSpPr>
            <a:xfrm>
              <a:off x="360488" y="1149238"/>
              <a:ext cx="11638472" cy="4906122"/>
              <a:chOff x="454428" y="4491388"/>
              <a:chExt cx="10830560" cy="387967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54428" y="4491388"/>
                <a:ext cx="10830560" cy="3879675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5776" y="4538268"/>
                <a:ext cx="4645271" cy="1156746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428" y="5582294"/>
                <a:ext cx="4473141" cy="1680834"/>
              </a:xfrm>
              <a:prstGeom prst="rect">
                <a:avLst/>
              </a:prstGeom>
            </p:spPr>
          </p:pic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4025" y="2407481"/>
              <a:ext cx="4786514" cy="2246817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2821" y="1092078"/>
              <a:ext cx="5009272" cy="1432613"/>
            </a:xfrm>
            <a:prstGeom prst="rect">
              <a:avLst/>
            </a:prstGeom>
          </p:spPr>
        </p:pic>
      </p:grpSp>
      <p:graphicFrame>
        <p:nvGraphicFramePr>
          <p:cNvPr id="77" name="Group 18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119080937"/>
              </p:ext>
            </p:extLst>
          </p:nvPr>
        </p:nvGraphicFramePr>
        <p:xfrm>
          <a:off x="7005376" y="4709843"/>
          <a:ext cx="4007715" cy="1525536"/>
        </p:xfrm>
        <a:graphic>
          <a:graphicData uri="http://schemas.openxmlformats.org/drawingml/2006/table">
            <a:tbl>
              <a:tblPr/>
              <a:tblGrid>
                <a:gridCol w="2033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5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Value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Unit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Frequency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GHz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Gradient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250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MV/m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number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4.6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#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7" name="Group 18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59403892"/>
              </p:ext>
            </p:extLst>
          </p:nvPr>
        </p:nvGraphicFramePr>
        <p:xfrm>
          <a:off x="778265" y="4649158"/>
          <a:ext cx="4007715" cy="1525536"/>
        </p:xfrm>
        <a:graphic>
          <a:graphicData uri="http://schemas.openxmlformats.org/drawingml/2006/table">
            <a:tbl>
              <a:tblPr/>
              <a:tblGrid>
                <a:gridCol w="2033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5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Value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Unit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Frequency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GHz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Gradient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MV/m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number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5.6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#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5183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850240" y="1938216"/>
            <a:ext cx="7632000" cy="1584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2720" y="563326"/>
            <a:ext cx="8228160" cy="673991"/>
          </a:xfrm>
          <a:ln/>
        </p:spPr>
        <p:txBody>
          <a:bodyPr vert="horz" lIns="82945" tIns="41473" rIns="82945" bIns="41473" rtlCol="0" anchor="ctr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238348" y="1785927"/>
            <a:ext cx="613332" cy="291683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489214" y="1854118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29600" y="2155810"/>
            <a:ext cx="456480" cy="201621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29600" y="1500175"/>
            <a:ext cx="456480" cy="201621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595670" y="2148478"/>
            <a:ext cx="191520" cy="175698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595670" y="1549375"/>
            <a:ext cx="191520" cy="175698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2020030" y="2001583"/>
            <a:ext cx="146880" cy="201621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2020030" y="1641545"/>
            <a:ext cx="146880" cy="201621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689600" y="2689974"/>
            <a:ext cx="2119680" cy="8410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RF G</a:t>
            </a:r>
            <a:r>
              <a:rPr lang="tr-TR" dirty="0">
                <a:solidFill>
                  <a:srgbClr val="000000"/>
                </a:solidFill>
              </a:rPr>
              <a:t>un</a:t>
            </a:r>
            <a:endParaRPr lang="en-US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5.</a:t>
            </a:r>
            <a:r>
              <a:rPr lang="en-US" dirty="0">
                <a:solidFill>
                  <a:srgbClr val="000000"/>
                </a:solidFill>
              </a:rPr>
              <a:t>6 Cell, </a:t>
            </a:r>
            <a:r>
              <a:rPr lang="tr-TR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00 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2310241" y="2076471"/>
            <a:ext cx="44640" cy="69415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3846721" y="2686223"/>
            <a:ext cx="4893120" cy="5875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Traveling wave structures</a:t>
            </a:r>
            <a:endParaRPr lang="tr-TR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 smtClean="0"/>
              <a:t>108</a:t>
            </a:r>
            <a:r>
              <a:rPr lang="en-US" dirty="0" smtClean="0"/>
              <a:t> </a:t>
            </a:r>
            <a:r>
              <a:rPr lang="en-US" dirty="0"/>
              <a:t>cell, ~0.9 m, 65MV/m</a:t>
            </a:r>
            <a:r>
              <a:rPr lang="tr-TR" dirty="0"/>
              <a:t>, </a:t>
            </a:r>
            <a:r>
              <a:rPr lang="tr-TR" dirty="0" smtClean="0"/>
              <a:t>120 </a:t>
            </a:r>
            <a:r>
              <a:rPr lang="tr-TR" dirty="0" err="1"/>
              <a:t>degree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2143200" y="1903653"/>
            <a:ext cx="83520" cy="83529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2235360" y="1738035"/>
            <a:ext cx="986400" cy="214582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3221760" y="1345898"/>
            <a:ext cx="50786" cy="392138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3260822" y="1327352"/>
            <a:ext cx="50728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3776896" y="1237254"/>
            <a:ext cx="414720" cy="16561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4200408" y="1149238"/>
            <a:ext cx="1575360" cy="3355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3847671" y="2148478"/>
            <a:ext cx="191520" cy="175698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5167306" y="182402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6083918" y="1777248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6302974" y="184691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7679614" y="1829635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7239008" y="1933896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7239008" y="1761078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3857750" y="1549375"/>
            <a:ext cx="191520" cy="175698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 flipV="1">
            <a:off x="5167306" y="2071677"/>
            <a:ext cx="142876" cy="64294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5050561" y="993478"/>
            <a:ext cx="124128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4425882" y="1780093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4595802" y="1955791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4594363" y="1782973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4738678" y="1785927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92" name="91 Dikdörtgen"/>
          <p:cNvSpPr/>
          <p:nvPr/>
        </p:nvSpPr>
        <p:spPr>
          <a:xfrm>
            <a:off x="5095868" y="1714488"/>
            <a:ext cx="928694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aphicFrame>
        <p:nvGraphicFramePr>
          <p:cNvPr id="93" name="Group 188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35079402"/>
              </p:ext>
            </p:extLst>
          </p:nvPr>
        </p:nvGraphicFramePr>
        <p:xfrm>
          <a:off x="7453488" y="807618"/>
          <a:ext cx="4185743" cy="1906920"/>
        </p:xfrm>
        <a:graphic>
          <a:graphicData uri="http://schemas.openxmlformats.org/drawingml/2006/table">
            <a:tbl>
              <a:tblPr/>
              <a:tblGrid>
                <a:gridCol w="204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3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77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Value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Unit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Frequency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GHz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Gradient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65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MV/m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Total lengt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~1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number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108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#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19" y="3419474"/>
            <a:ext cx="5028304" cy="263609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68" y="3273805"/>
            <a:ext cx="6348079" cy="31740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67" y="3257394"/>
            <a:ext cx="5564808" cy="266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057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14241" y="656730"/>
            <a:ext cx="7968960" cy="759302"/>
          </a:xfrm>
        </p:spPr>
        <p:txBody>
          <a:bodyPr vert="horz" lIns="82945" tIns="41473" rIns="82945" bIns="41473" rtlCol="0" anchor="ctr">
            <a:normAutofit/>
          </a:bodyPr>
          <a:lstStyle/>
          <a:p>
            <a:r>
              <a:rPr lang="tr-TR" sz="3600" dirty="0"/>
              <a:t>X-</a:t>
            </a:r>
            <a:r>
              <a:rPr lang="tr-TR" sz="3600" dirty="0" err="1"/>
              <a:t>band</a:t>
            </a:r>
            <a:r>
              <a:rPr lang="tr-TR" sz="3600" dirty="0"/>
              <a:t>  </a:t>
            </a:r>
            <a:r>
              <a:rPr lang="en-US" sz="3600" dirty="0"/>
              <a:t>Injector Optimization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39" y="1389743"/>
            <a:ext cx="5470081" cy="2668431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598" y="1244432"/>
            <a:ext cx="5799841" cy="28137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971" y="4163554"/>
            <a:ext cx="3630324" cy="25252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449" y="4267200"/>
            <a:ext cx="3483021" cy="24216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451" y="4421855"/>
            <a:ext cx="985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4.6 </a:t>
            </a:r>
            <a:r>
              <a:rPr lang="tr-TR" dirty="0" err="1" smtClean="0"/>
              <a:t>cell</a:t>
            </a:r>
            <a:endParaRPr lang="tr-TR" dirty="0"/>
          </a:p>
        </p:txBody>
      </p:sp>
      <p:sp>
        <p:nvSpPr>
          <p:cNvPr id="14" name="TextBox 13"/>
          <p:cNvSpPr txBox="1"/>
          <p:nvPr/>
        </p:nvSpPr>
        <p:spPr>
          <a:xfrm>
            <a:off x="6461929" y="4421855"/>
            <a:ext cx="985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5.6 </a:t>
            </a:r>
            <a:r>
              <a:rPr lang="tr-TR" dirty="0" err="1" smtClean="0"/>
              <a:t>cell</a:t>
            </a:r>
            <a:endParaRPr lang="tr-TR" dirty="0"/>
          </a:p>
        </p:txBody>
      </p:sp>
      <p:grpSp>
        <p:nvGrpSpPr>
          <p:cNvPr id="11" name="Group 10"/>
          <p:cNvGrpSpPr/>
          <p:nvPr/>
        </p:nvGrpSpPr>
        <p:grpSpPr>
          <a:xfrm>
            <a:off x="255516" y="746760"/>
            <a:ext cx="5942082" cy="5942082"/>
            <a:chOff x="255516" y="746760"/>
            <a:chExt cx="5942082" cy="594208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516" y="746760"/>
              <a:ext cx="5942082" cy="594208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480811" y="914724"/>
              <a:ext cx="985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4.6 </a:t>
              </a:r>
              <a:r>
                <a:rPr lang="tr-TR" dirty="0" err="1" smtClean="0"/>
                <a:t>cell</a:t>
              </a:r>
              <a:endParaRPr lang="tr-TR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09350" y="906192"/>
            <a:ext cx="5782650" cy="5782650"/>
            <a:chOff x="6409350" y="906192"/>
            <a:chExt cx="5782650" cy="57826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9350" y="906192"/>
              <a:ext cx="5782650" cy="578265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8604758" y="906192"/>
              <a:ext cx="985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5.6 </a:t>
              </a:r>
              <a:r>
                <a:rPr lang="tr-TR" dirty="0" err="1" smtClean="0"/>
                <a:t>cell</a:t>
              </a:r>
              <a:endParaRPr lang="tr-TR" dirty="0"/>
            </a:p>
          </p:txBody>
        </p:sp>
      </p:grpSp>
    </p:spTree>
    <p:extLst>
      <p:ext uri="{BB962C8B-B14F-4D97-AF65-F5344CB8AC3E}">
        <p14:creationId xmlns:p14="http://schemas.microsoft.com/office/powerpoint/2010/main" val="320473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 of codes</a:t>
            </a:r>
            <a:br>
              <a:rPr lang="en-US" dirty="0" smtClean="0"/>
            </a:br>
            <a:r>
              <a:rPr lang="en-US" dirty="0" smtClean="0"/>
              <a:t>	ASTRA-GPT</a:t>
            </a:r>
            <a:endParaRPr lang="en-US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4.6 Cell 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Gun</a:t>
            </a:r>
            <a:r>
              <a:rPr lang="tr-TR" dirty="0" smtClean="0"/>
              <a:t> + 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structure</a:t>
            </a:r>
            <a:endParaRPr lang="en-US" dirty="0"/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"/>
                    </a14:imgEffect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7" y="1558876"/>
            <a:ext cx="3984817" cy="2820098"/>
          </a:xfrm>
          <a:effectLst>
            <a:glow>
              <a:schemeClr val="accent1">
                <a:alpha val="88000"/>
              </a:schemeClr>
            </a:glow>
          </a:effectLst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592" y="1535503"/>
            <a:ext cx="3962322" cy="2815272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992" y="1503855"/>
            <a:ext cx="3833189" cy="2707807"/>
          </a:xfrm>
          <a:prstGeom prst="rect">
            <a:avLst/>
          </a:prstGeom>
        </p:spPr>
      </p:pic>
      <p:grpSp>
        <p:nvGrpSpPr>
          <p:cNvPr id="8" name="Grup 7"/>
          <p:cNvGrpSpPr/>
          <p:nvPr/>
        </p:nvGrpSpPr>
        <p:grpSpPr>
          <a:xfrm>
            <a:off x="186023" y="1784633"/>
            <a:ext cx="11834228" cy="4424738"/>
            <a:chOff x="304007" y="1784633"/>
            <a:chExt cx="11834228" cy="4424738"/>
          </a:xfrm>
        </p:grpSpPr>
        <p:pic>
          <p:nvPicPr>
            <p:cNvPr id="3" name="Resim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007" y="1828800"/>
              <a:ext cx="6008486" cy="4380571"/>
            </a:xfrm>
            <a:prstGeom prst="rect">
              <a:avLst/>
            </a:prstGeom>
          </p:spPr>
        </p:pic>
        <p:pic>
          <p:nvPicPr>
            <p:cNvPr id="4" name="Resim 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7058" y="1784633"/>
              <a:ext cx="5811177" cy="42327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536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253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181</Words>
  <Application>Microsoft Office PowerPoint</Application>
  <PresentationFormat>Geniş ekran</PresentationFormat>
  <Paragraphs>71</Paragraphs>
  <Slides>8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ＭＳ Ｐゴシック</vt:lpstr>
      <vt:lpstr>ＭＳ Ｐゴシック</vt:lpstr>
      <vt:lpstr>Times New Roman</vt:lpstr>
      <vt:lpstr>Wingdings</vt:lpstr>
      <vt:lpstr>Office Teması</vt:lpstr>
      <vt:lpstr>Injector Simulations  X-Band injector</vt:lpstr>
      <vt:lpstr>X-band based Injector</vt:lpstr>
      <vt:lpstr>X-band based Injector</vt:lpstr>
      <vt:lpstr>X-band based Injector</vt:lpstr>
      <vt:lpstr>X-band  Injector Optimization</vt:lpstr>
      <vt:lpstr>Benchmarking of codes  ASTRA-GPT</vt:lpstr>
      <vt:lpstr>4.6 Cell X-Band Gun + X-Band structure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aaksoy</dc:creator>
  <cp:lastModifiedBy>aaksoy</cp:lastModifiedBy>
  <cp:revision>70</cp:revision>
  <dcterms:created xsi:type="dcterms:W3CDTF">2019-03-03T17:39:09Z</dcterms:created>
  <dcterms:modified xsi:type="dcterms:W3CDTF">2019-04-10T13:24:36Z</dcterms:modified>
</cp:coreProperties>
</file>