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49" r:id="rId2"/>
    <p:sldMasterId id="2147483654" r:id="rId3"/>
    <p:sldMasterId id="2147483651" r:id="rId4"/>
  </p:sldMasterIdLst>
  <p:notesMasterIdLst>
    <p:notesMasterId r:id="rId23"/>
  </p:notesMasterIdLst>
  <p:handoutMasterIdLst>
    <p:handoutMasterId r:id="rId24"/>
  </p:handoutMasterIdLst>
  <p:sldIdLst>
    <p:sldId id="300" r:id="rId5"/>
    <p:sldId id="371" r:id="rId6"/>
    <p:sldId id="354" r:id="rId7"/>
    <p:sldId id="339" r:id="rId8"/>
    <p:sldId id="364" r:id="rId9"/>
    <p:sldId id="365" r:id="rId10"/>
    <p:sldId id="367" r:id="rId11"/>
    <p:sldId id="368" r:id="rId12"/>
    <p:sldId id="369" r:id="rId13"/>
    <p:sldId id="345" r:id="rId14"/>
    <p:sldId id="370" r:id="rId15"/>
    <p:sldId id="374" r:id="rId16"/>
    <p:sldId id="373" r:id="rId17"/>
    <p:sldId id="349" r:id="rId18"/>
    <p:sldId id="273" r:id="rId19"/>
    <p:sldId id="362" r:id="rId20"/>
    <p:sldId id="363" r:id="rId21"/>
    <p:sldId id="366" r:id="rId22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FFFF99"/>
    <a:srgbClr val="C0C0C0"/>
    <a:srgbClr val="003366"/>
    <a:srgbClr val="CC6600"/>
    <a:srgbClr val="CC33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87500" autoAdjust="0"/>
  </p:normalViewPr>
  <p:slideViewPr>
    <p:cSldViewPr>
      <p:cViewPr>
        <p:scale>
          <a:sx n="100" d="100"/>
          <a:sy n="100" d="100"/>
        </p:scale>
        <p:origin x="-13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15DC38-E293-1448-9287-B0F43C7E9725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694F02D-1A05-F54A-891D-0CD47E8ACDD1}">
      <dgm:prSet phldrT="[Κείμενο]"/>
      <dgm:spPr/>
      <dgm:t>
        <a:bodyPr/>
        <a:lstStyle/>
        <a:p>
          <a:pPr algn="ctr"/>
          <a:r>
            <a:rPr lang="en-US"/>
            <a:t>Magnet</a:t>
          </a:r>
          <a:endParaRPr lang="el-GR"/>
        </a:p>
      </dgm:t>
    </dgm:pt>
    <dgm:pt modelId="{7A39CE56-66FF-C14C-8F02-F40638D815DD}" type="parTrans" cxnId="{033B8283-E25B-6847-BB86-09D2A683FB90}">
      <dgm:prSet/>
      <dgm:spPr/>
      <dgm:t>
        <a:bodyPr/>
        <a:lstStyle/>
        <a:p>
          <a:pPr algn="ctr"/>
          <a:endParaRPr lang="el-GR"/>
        </a:p>
      </dgm:t>
    </dgm:pt>
    <dgm:pt modelId="{F99F2B3A-31BD-8F48-9427-F0DBBC269453}" type="sibTrans" cxnId="{033B8283-E25B-6847-BB86-09D2A683FB90}">
      <dgm:prSet/>
      <dgm:spPr/>
      <dgm:t>
        <a:bodyPr/>
        <a:lstStyle/>
        <a:p>
          <a:pPr algn="ctr"/>
          <a:endParaRPr lang="el-GR"/>
        </a:p>
      </dgm:t>
    </dgm:pt>
    <dgm:pt modelId="{34F93201-3FC1-2243-A0F0-0A716D105127}">
      <dgm:prSet phldrT="[Κείμενο]"/>
      <dgm:spPr/>
      <dgm:t>
        <a:bodyPr/>
        <a:lstStyle/>
        <a:p>
          <a:pPr algn="ctr"/>
          <a:r>
            <a:rPr lang="en-US"/>
            <a:t>Survey and Alignment</a:t>
          </a:r>
          <a:endParaRPr lang="el-GR"/>
        </a:p>
      </dgm:t>
    </dgm:pt>
    <dgm:pt modelId="{A34819A7-EF64-1E42-B924-00ACA26D295B}" type="parTrans" cxnId="{934A5027-530A-4049-AB87-18F8E258F477}">
      <dgm:prSet/>
      <dgm:spPr/>
      <dgm:t>
        <a:bodyPr/>
        <a:lstStyle/>
        <a:p>
          <a:pPr algn="ctr"/>
          <a:endParaRPr lang="el-GR"/>
        </a:p>
      </dgm:t>
    </dgm:pt>
    <dgm:pt modelId="{CDC6DFCD-32DA-1D4C-B7C4-4574106BC8F4}" type="sibTrans" cxnId="{934A5027-530A-4049-AB87-18F8E258F477}">
      <dgm:prSet/>
      <dgm:spPr/>
      <dgm:t>
        <a:bodyPr/>
        <a:lstStyle/>
        <a:p>
          <a:pPr algn="ctr"/>
          <a:endParaRPr lang="el-GR"/>
        </a:p>
      </dgm:t>
    </dgm:pt>
    <dgm:pt modelId="{4413E6F6-6CD8-6F4F-A356-40EBAFBEE1CC}">
      <dgm:prSet phldrT="[Κείμενο]"/>
      <dgm:spPr/>
      <dgm:t>
        <a:bodyPr/>
        <a:lstStyle/>
        <a:p>
          <a:pPr algn="ctr"/>
          <a:r>
            <a:rPr lang="en-GB"/>
            <a:t>Transportation</a:t>
          </a:r>
          <a:endParaRPr lang="el-GR"/>
        </a:p>
      </dgm:t>
    </dgm:pt>
    <dgm:pt modelId="{3BA1C5F4-C6B6-B441-8DC0-4532A757E510}" type="parTrans" cxnId="{2CB429C7-E7A6-5F4D-A0B4-A396A4339EF9}">
      <dgm:prSet/>
      <dgm:spPr/>
      <dgm:t>
        <a:bodyPr/>
        <a:lstStyle/>
        <a:p>
          <a:pPr algn="ctr"/>
          <a:endParaRPr lang="el-GR"/>
        </a:p>
      </dgm:t>
    </dgm:pt>
    <dgm:pt modelId="{BEC2B19F-0EE9-AF4E-95F5-712998BDCC96}" type="sibTrans" cxnId="{2CB429C7-E7A6-5F4D-A0B4-A396A4339EF9}">
      <dgm:prSet/>
      <dgm:spPr/>
      <dgm:t>
        <a:bodyPr/>
        <a:lstStyle/>
        <a:p>
          <a:pPr algn="ctr"/>
          <a:endParaRPr lang="el-GR"/>
        </a:p>
      </dgm:t>
    </dgm:pt>
    <dgm:pt modelId="{A6256AF0-3085-2347-9208-F7BC510DC51E}">
      <dgm:prSet phldrT="[Κείμενο]"/>
      <dgm:spPr/>
      <dgm:t>
        <a:bodyPr/>
        <a:lstStyle/>
        <a:p>
          <a:pPr algn="ctr"/>
          <a:r>
            <a:rPr lang="en-US"/>
            <a:t>Safety</a:t>
          </a:r>
          <a:endParaRPr lang="el-GR"/>
        </a:p>
      </dgm:t>
    </dgm:pt>
    <dgm:pt modelId="{B3187129-1F73-C047-A0A2-7FEB1F431D6D}" type="parTrans" cxnId="{C354427B-E30D-8F48-8B98-70B0CE401241}">
      <dgm:prSet/>
      <dgm:spPr/>
      <dgm:t>
        <a:bodyPr/>
        <a:lstStyle/>
        <a:p>
          <a:pPr algn="ctr"/>
          <a:endParaRPr lang="el-GR"/>
        </a:p>
      </dgm:t>
    </dgm:pt>
    <dgm:pt modelId="{E8AF4677-0F86-AF43-86F5-2C3317AA034D}" type="sibTrans" cxnId="{C354427B-E30D-8F48-8B98-70B0CE401241}">
      <dgm:prSet/>
      <dgm:spPr/>
      <dgm:t>
        <a:bodyPr/>
        <a:lstStyle/>
        <a:p>
          <a:pPr algn="ctr"/>
          <a:endParaRPr lang="el-GR"/>
        </a:p>
      </dgm:t>
    </dgm:pt>
    <dgm:pt modelId="{7F1D9661-A73A-384D-8C7B-553E8B8D2DEB}">
      <dgm:prSet phldrT="[Κείμενο]"/>
      <dgm:spPr/>
      <dgm:t>
        <a:bodyPr/>
        <a:lstStyle/>
        <a:p>
          <a:pPr algn="ctr"/>
          <a:r>
            <a:rPr lang="en-US"/>
            <a:t>Vacuum</a:t>
          </a:r>
          <a:endParaRPr lang="el-GR"/>
        </a:p>
      </dgm:t>
    </dgm:pt>
    <dgm:pt modelId="{8BB9A261-77D6-B84F-BC99-BD9324442C31}" type="parTrans" cxnId="{9A678D95-5158-5941-B173-5A42C7D41D75}">
      <dgm:prSet/>
      <dgm:spPr/>
      <dgm:t>
        <a:bodyPr/>
        <a:lstStyle/>
        <a:p>
          <a:pPr algn="ctr"/>
          <a:endParaRPr lang="el-GR"/>
        </a:p>
      </dgm:t>
    </dgm:pt>
    <dgm:pt modelId="{31776330-77D5-9D45-8FCC-D10860DAACC2}" type="sibTrans" cxnId="{9A678D95-5158-5941-B173-5A42C7D41D75}">
      <dgm:prSet/>
      <dgm:spPr/>
      <dgm:t>
        <a:bodyPr/>
        <a:lstStyle/>
        <a:p>
          <a:pPr algn="ctr"/>
          <a:endParaRPr lang="el-GR"/>
        </a:p>
      </dgm:t>
    </dgm:pt>
    <dgm:pt modelId="{AB1E0C0C-0DD4-5447-9235-438A59F707C7}">
      <dgm:prSet/>
      <dgm:spPr/>
      <dgm:t>
        <a:bodyPr/>
        <a:lstStyle/>
        <a:p>
          <a:pPr algn="ctr"/>
          <a:r>
            <a:rPr lang="en-US"/>
            <a:t>Integration</a:t>
          </a:r>
          <a:endParaRPr lang="el-GR"/>
        </a:p>
      </dgm:t>
    </dgm:pt>
    <dgm:pt modelId="{102F9BFB-39E8-154E-BC15-4AEF8CEC2339}" type="parTrans" cxnId="{4E4795A5-3385-FB41-B50F-96DB46AFBE6F}">
      <dgm:prSet/>
      <dgm:spPr/>
      <dgm:t>
        <a:bodyPr/>
        <a:lstStyle/>
        <a:p>
          <a:pPr algn="ctr"/>
          <a:endParaRPr lang="el-GR"/>
        </a:p>
      </dgm:t>
    </dgm:pt>
    <dgm:pt modelId="{C328CB10-A232-A243-BB8A-C7A27D8BD39E}" type="sibTrans" cxnId="{4E4795A5-3385-FB41-B50F-96DB46AFBE6F}">
      <dgm:prSet/>
      <dgm:spPr/>
      <dgm:t>
        <a:bodyPr/>
        <a:lstStyle/>
        <a:p>
          <a:pPr algn="ctr"/>
          <a:endParaRPr lang="el-GR"/>
        </a:p>
      </dgm:t>
    </dgm:pt>
    <dgm:pt modelId="{8C83E399-15A5-394F-8161-5A51CF8202B6}">
      <dgm:prSet/>
      <dgm:spPr/>
      <dgm:t>
        <a:bodyPr/>
        <a:lstStyle/>
        <a:p>
          <a:pPr algn="ctr"/>
          <a:r>
            <a:rPr lang="en-US"/>
            <a:t>Cooling</a:t>
          </a:r>
          <a:endParaRPr lang="el-GR"/>
        </a:p>
      </dgm:t>
    </dgm:pt>
    <dgm:pt modelId="{AC47A54C-4649-F540-A4AF-6BE80F0F78D1}" type="parTrans" cxnId="{670F3BF3-C1EE-9643-ADF0-9A0C4F43092E}">
      <dgm:prSet/>
      <dgm:spPr/>
      <dgm:t>
        <a:bodyPr/>
        <a:lstStyle/>
        <a:p>
          <a:pPr algn="ctr"/>
          <a:endParaRPr lang="el-GR"/>
        </a:p>
      </dgm:t>
    </dgm:pt>
    <dgm:pt modelId="{234DA5DF-556E-4945-B28A-2D507BEE4052}" type="sibTrans" cxnId="{670F3BF3-C1EE-9643-ADF0-9A0C4F43092E}">
      <dgm:prSet/>
      <dgm:spPr/>
      <dgm:t>
        <a:bodyPr/>
        <a:lstStyle/>
        <a:p>
          <a:pPr algn="ctr"/>
          <a:endParaRPr lang="el-GR"/>
        </a:p>
      </dgm:t>
    </dgm:pt>
    <dgm:pt modelId="{AC99DC13-18B6-7E40-B6FF-6A4FFDA5A521}">
      <dgm:prSet/>
      <dgm:spPr/>
      <dgm:t>
        <a:bodyPr/>
        <a:lstStyle/>
        <a:p>
          <a:pPr algn="ctr"/>
          <a:r>
            <a:rPr lang="en-US"/>
            <a:t>Certification</a:t>
          </a:r>
          <a:endParaRPr lang="el-GR"/>
        </a:p>
      </dgm:t>
    </dgm:pt>
    <dgm:pt modelId="{66C9F617-5658-7549-B032-ABD5C6987B6B}" type="parTrans" cxnId="{CCCD9929-3799-804D-A036-3428A2E17945}">
      <dgm:prSet/>
      <dgm:spPr/>
      <dgm:t>
        <a:bodyPr/>
        <a:lstStyle/>
        <a:p>
          <a:pPr algn="ctr"/>
          <a:endParaRPr lang="el-GR"/>
        </a:p>
      </dgm:t>
    </dgm:pt>
    <dgm:pt modelId="{9D194271-D792-964C-AC99-D43861EFE726}" type="sibTrans" cxnId="{CCCD9929-3799-804D-A036-3428A2E17945}">
      <dgm:prSet/>
      <dgm:spPr/>
      <dgm:t>
        <a:bodyPr/>
        <a:lstStyle/>
        <a:p>
          <a:pPr algn="ctr"/>
          <a:endParaRPr lang="el-GR"/>
        </a:p>
      </dgm:t>
    </dgm:pt>
    <dgm:pt modelId="{ABD6F2F4-FD10-0248-ACD2-8AC13A893355}">
      <dgm:prSet/>
      <dgm:spPr/>
      <dgm:t>
        <a:bodyPr/>
        <a:lstStyle/>
        <a:p>
          <a:pPr algn="ctr"/>
          <a:r>
            <a:rPr lang="en-US"/>
            <a:t>Power</a:t>
          </a:r>
          <a:endParaRPr lang="el-GR"/>
        </a:p>
      </dgm:t>
    </dgm:pt>
    <dgm:pt modelId="{3EF1F153-C0D4-D146-9A3F-BD0096D4A871}" type="parTrans" cxnId="{7B8C362D-742B-0844-8464-1A6726873D1A}">
      <dgm:prSet/>
      <dgm:spPr/>
      <dgm:t>
        <a:bodyPr/>
        <a:lstStyle/>
        <a:p>
          <a:pPr algn="ctr"/>
          <a:endParaRPr lang="el-GR"/>
        </a:p>
      </dgm:t>
    </dgm:pt>
    <dgm:pt modelId="{FC072D91-FBFA-D242-9D5C-0A19313370AB}" type="sibTrans" cxnId="{7B8C362D-742B-0844-8464-1A6726873D1A}">
      <dgm:prSet/>
      <dgm:spPr/>
      <dgm:t>
        <a:bodyPr/>
        <a:lstStyle/>
        <a:p>
          <a:pPr algn="ctr"/>
          <a:endParaRPr lang="el-GR"/>
        </a:p>
      </dgm:t>
    </dgm:pt>
    <dgm:pt modelId="{CFB2CCA9-B20A-714C-84B3-C76DBC535EC9}">
      <dgm:prSet/>
      <dgm:spPr/>
      <dgm:t>
        <a:bodyPr/>
        <a:lstStyle/>
        <a:p>
          <a:pPr algn="ctr"/>
          <a:r>
            <a:rPr lang="en-US"/>
            <a:t>Controls and Sensors</a:t>
          </a:r>
          <a:endParaRPr lang="el-GR"/>
        </a:p>
      </dgm:t>
    </dgm:pt>
    <dgm:pt modelId="{1F29F657-48EC-6B40-B897-79ACCCA9DCB6}" type="parTrans" cxnId="{DF7F485F-093B-AB41-9F6C-C8B0DF49CCBF}">
      <dgm:prSet/>
      <dgm:spPr/>
      <dgm:t>
        <a:bodyPr/>
        <a:lstStyle/>
        <a:p>
          <a:pPr algn="ctr"/>
          <a:endParaRPr lang="el-GR"/>
        </a:p>
      </dgm:t>
    </dgm:pt>
    <dgm:pt modelId="{F7A72A60-D4B5-5643-89B5-7DBD5C1C6A7E}" type="sibTrans" cxnId="{DF7F485F-093B-AB41-9F6C-C8B0DF49CCBF}">
      <dgm:prSet/>
      <dgm:spPr/>
      <dgm:t>
        <a:bodyPr/>
        <a:lstStyle/>
        <a:p>
          <a:pPr algn="ctr"/>
          <a:endParaRPr lang="el-GR"/>
        </a:p>
      </dgm:t>
    </dgm:pt>
    <dgm:pt modelId="{1006EBFE-655F-9045-BBB5-D5D5C5EE1AF0}">
      <dgm:prSet/>
      <dgm:spPr/>
      <dgm:t>
        <a:bodyPr/>
        <a:lstStyle/>
        <a:p>
          <a:pPr algn="ctr"/>
          <a:r>
            <a:rPr lang="en-US"/>
            <a:t>Beam Optics</a:t>
          </a:r>
          <a:endParaRPr lang="el-GR"/>
        </a:p>
      </dgm:t>
    </dgm:pt>
    <dgm:pt modelId="{170C6BEC-09FB-3440-91D1-3685692784CF}" type="parTrans" cxnId="{82637689-6690-BD45-820E-E14446285078}">
      <dgm:prSet/>
      <dgm:spPr/>
      <dgm:t>
        <a:bodyPr/>
        <a:lstStyle/>
        <a:p>
          <a:pPr algn="ctr"/>
          <a:endParaRPr lang="el-GR"/>
        </a:p>
      </dgm:t>
    </dgm:pt>
    <dgm:pt modelId="{58DB61EB-592D-614B-B34D-5B2A5B07E3E9}" type="sibTrans" cxnId="{82637689-6690-BD45-820E-E14446285078}">
      <dgm:prSet/>
      <dgm:spPr/>
      <dgm:t>
        <a:bodyPr/>
        <a:lstStyle/>
        <a:p>
          <a:pPr algn="ctr"/>
          <a:endParaRPr lang="el-GR"/>
        </a:p>
      </dgm:t>
    </dgm:pt>
    <dgm:pt modelId="{9042D4F5-3B96-4143-94D6-7EAFC907B2B4}" type="pres">
      <dgm:prSet presAssocID="{AA15DC38-E293-1448-9287-B0F43C7E972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8B6AF030-19F6-CD4C-BB04-23523CACA1F4}" type="pres">
      <dgm:prSet presAssocID="{2694F02D-1A05-F54A-891D-0CD47E8ACDD1}" presName="centerShape" presStyleLbl="node0" presStyleIdx="0" presStyleCnt="1" custScaleX="240350" custScaleY="220269"/>
      <dgm:spPr/>
      <dgm:t>
        <a:bodyPr/>
        <a:lstStyle/>
        <a:p>
          <a:endParaRPr lang="el-GR"/>
        </a:p>
      </dgm:t>
    </dgm:pt>
    <dgm:pt modelId="{C01E79D9-F8E7-2046-9D35-74ECFC9B48C2}" type="pres">
      <dgm:prSet presAssocID="{A34819A7-EF64-1E42-B924-00ACA26D295B}" presName="Name9" presStyleLbl="parChTrans1D2" presStyleIdx="0" presStyleCnt="10"/>
      <dgm:spPr/>
      <dgm:t>
        <a:bodyPr/>
        <a:lstStyle/>
        <a:p>
          <a:endParaRPr lang="el-GR"/>
        </a:p>
      </dgm:t>
    </dgm:pt>
    <dgm:pt modelId="{3148AC88-A208-844F-9305-763CDBC39986}" type="pres">
      <dgm:prSet presAssocID="{A34819A7-EF64-1E42-B924-00ACA26D295B}" presName="connTx" presStyleLbl="parChTrans1D2" presStyleIdx="0" presStyleCnt="10"/>
      <dgm:spPr/>
      <dgm:t>
        <a:bodyPr/>
        <a:lstStyle/>
        <a:p>
          <a:endParaRPr lang="el-GR"/>
        </a:p>
      </dgm:t>
    </dgm:pt>
    <dgm:pt modelId="{6C2BA428-0BB8-224C-96EC-28FACC20178F}" type="pres">
      <dgm:prSet presAssocID="{34F93201-3FC1-2243-A0F0-0A716D105127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2752C15-01A9-FE41-BBB3-6BD2F4150DEC}" type="pres">
      <dgm:prSet presAssocID="{102F9BFB-39E8-154E-BC15-4AEF8CEC2339}" presName="Name9" presStyleLbl="parChTrans1D2" presStyleIdx="1" presStyleCnt="10"/>
      <dgm:spPr/>
      <dgm:t>
        <a:bodyPr/>
        <a:lstStyle/>
        <a:p>
          <a:endParaRPr lang="el-GR"/>
        </a:p>
      </dgm:t>
    </dgm:pt>
    <dgm:pt modelId="{7419DCB4-4464-2A4B-A4F2-E47A8FD2688C}" type="pres">
      <dgm:prSet presAssocID="{102F9BFB-39E8-154E-BC15-4AEF8CEC2339}" presName="connTx" presStyleLbl="parChTrans1D2" presStyleIdx="1" presStyleCnt="10"/>
      <dgm:spPr/>
      <dgm:t>
        <a:bodyPr/>
        <a:lstStyle/>
        <a:p>
          <a:endParaRPr lang="el-GR"/>
        </a:p>
      </dgm:t>
    </dgm:pt>
    <dgm:pt modelId="{ECC94CF1-AA09-2F4A-ABE0-12BB75B1EBAF}" type="pres">
      <dgm:prSet presAssocID="{AB1E0C0C-0DD4-5447-9235-438A59F707C7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D793D12-95C5-3646-91A8-531731F333EC}" type="pres">
      <dgm:prSet presAssocID="{3BA1C5F4-C6B6-B441-8DC0-4532A757E510}" presName="Name9" presStyleLbl="parChTrans1D2" presStyleIdx="2" presStyleCnt="10"/>
      <dgm:spPr/>
      <dgm:t>
        <a:bodyPr/>
        <a:lstStyle/>
        <a:p>
          <a:endParaRPr lang="el-GR"/>
        </a:p>
      </dgm:t>
    </dgm:pt>
    <dgm:pt modelId="{DA9C065D-C8ED-B44E-809D-D0B1EF3D9AB8}" type="pres">
      <dgm:prSet presAssocID="{3BA1C5F4-C6B6-B441-8DC0-4532A757E510}" presName="connTx" presStyleLbl="parChTrans1D2" presStyleIdx="2" presStyleCnt="10"/>
      <dgm:spPr/>
      <dgm:t>
        <a:bodyPr/>
        <a:lstStyle/>
        <a:p>
          <a:endParaRPr lang="el-GR"/>
        </a:p>
      </dgm:t>
    </dgm:pt>
    <dgm:pt modelId="{767F34CE-9ED9-E14D-BC78-5CDC7DCCDFFE}" type="pres">
      <dgm:prSet presAssocID="{4413E6F6-6CD8-6F4F-A356-40EBAFBEE1CC}" presName="node" presStyleLbl="node1" presStyleIdx="2" presStyleCnt="10" custScaleX="116750" custScaleY="10993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081C9B-3389-2E45-B90E-62C2AA8BAD98}" type="pres">
      <dgm:prSet presAssocID="{B3187129-1F73-C047-A0A2-7FEB1F431D6D}" presName="Name9" presStyleLbl="parChTrans1D2" presStyleIdx="3" presStyleCnt="10"/>
      <dgm:spPr/>
      <dgm:t>
        <a:bodyPr/>
        <a:lstStyle/>
        <a:p>
          <a:endParaRPr lang="el-GR"/>
        </a:p>
      </dgm:t>
    </dgm:pt>
    <dgm:pt modelId="{88EC05CB-CBEA-8A47-B634-820D8AE41CFA}" type="pres">
      <dgm:prSet presAssocID="{B3187129-1F73-C047-A0A2-7FEB1F431D6D}" presName="connTx" presStyleLbl="parChTrans1D2" presStyleIdx="3" presStyleCnt="10"/>
      <dgm:spPr/>
      <dgm:t>
        <a:bodyPr/>
        <a:lstStyle/>
        <a:p>
          <a:endParaRPr lang="el-GR"/>
        </a:p>
      </dgm:t>
    </dgm:pt>
    <dgm:pt modelId="{40250752-8D78-4C48-A242-E2CC72B7842F}" type="pres">
      <dgm:prSet presAssocID="{A6256AF0-3085-2347-9208-F7BC510DC51E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41F44C3-D9BB-8344-B70B-F749FDC76014}" type="pres">
      <dgm:prSet presAssocID="{AC47A54C-4649-F540-A4AF-6BE80F0F78D1}" presName="Name9" presStyleLbl="parChTrans1D2" presStyleIdx="4" presStyleCnt="10"/>
      <dgm:spPr/>
      <dgm:t>
        <a:bodyPr/>
        <a:lstStyle/>
        <a:p>
          <a:endParaRPr lang="el-GR"/>
        </a:p>
      </dgm:t>
    </dgm:pt>
    <dgm:pt modelId="{4D90F56D-17FA-684E-A582-4478E9615906}" type="pres">
      <dgm:prSet presAssocID="{AC47A54C-4649-F540-A4AF-6BE80F0F78D1}" presName="connTx" presStyleLbl="parChTrans1D2" presStyleIdx="4" presStyleCnt="10"/>
      <dgm:spPr/>
      <dgm:t>
        <a:bodyPr/>
        <a:lstStyle/>
        <a:p>
          <a:endParaRPr lang="el-GR"/>
        </a:p>
      </dgm:t>
    </dgm:pt>
    <dgm:pt modelId="{DED9537C-130D-194A-8BBE-6DDD4939165D}" type="pres">
      <dgm:prSet presAssocID="{8C83E399-15A5-394F-8161-5A51CF8202B6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FB58EFF-CB8D-3941-A821-7BDCB3186100}" type="pres">
      <dgm:prSet presAssocID="{1F29F657-48EC-6B40-B897-79ACCCA9DCB6}" presName="Name9" presStyleLbl="parChTrans1D2" presStyleIdx="5" presStyleCnt="10"/>
      <dgm:spPr/>
      <dgm:t>
        <a:bodyPr/>
        <a:lstStyle/>
        <a:p>
          <a:endParaRPr lang="el-GR"/>
        </a:p>
      </dgm:t>
    </dgm:pt>
    <dgm:pt modelId="{61F330C6-E091-674D-A105-8A7D81F2CFC4}" type="pres">
      <dgm:prSet presAssocID="{1F29F657-48EC-6B40-B897-79ACCCA9DCB6}" presName="connTx" presStyleLbl="parChTrans1D2" presStyleIdx="5" presStyleCnt="10"/>
      <dgm:spPr/>
      <dgm:t>
        <a:bodyPr/>
        <a:lstStyle/>
        <a:p>
          <a:endParaRPr lang="el-GR"/>
        </a:p>
      </dgm:t>
    </dgm:pt>
    <dgm:pt modelId="{C29B6D8A-00A0-BB45-996A-820032B773ED}" type="pres">
      <dgm:prSet presAssocID="{CFB2CCA9-B20A-714C-84B3-C76DBC535EC9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2BD27E8-B29A-7544-84EC-DC1C1B252805}" type="pres">
      <dgm:prSet presAssocID="{170C6BEC-09FB-3440-91D1-3685692784CF}" presName="Name9" presStyleLbl="parChTrans1D2" presStyleIdx="6" presStyleCnt="10"/>
      <dgm:spPr/>
      <dgm:t>
        <a:bodyPr/>
        <a:lstStyle/>
        <a:p>
          <a:endParaRPr lang="el-GR"/>
        </a:p>
      </dgm:t>
    </dgm:pt>
    <dgm:pt modelId="{D8E73932-87F6-9642-AFC5-D3A59F1972DD}" type="pres">
      <dgm:prSet presAssocID="{170C6BEC-09FB-3440-91D1-3685692784CF}" presName="connTx" presStyleLbl="parChTrans1D2" presStyleIdx="6" presStyleCnt="10"/>
      <dgm:spPr/>
      <dgm:t>
        <a:bodyPr/>
        <a:lstStyle/>
        <a:p>
          <a:endParaRPr lang="el-GR"/>
        </a:p>
      </dgm:t>
    </dgm:pt>
    <dgm:pt modelId="{83E28100-28EB-FD46-88C3-DF1AA064E2B9}" type="pres">
      <dgm:prSet presAssocID="{1006EBFE-655F-9045-BBB5-D5D5C5EE1AF0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3901C9B-D6A4-5347-A637-4295E0604F45}" type="pres">
      <dgm:prSet presAssocID="{66C9F617-5658-7549-B032-ABD5C6987B6B}" presName="Name9" presStyleLbl="parChTrans1D2" presStyleIdx="7" presStyleCnt="10"/>
      <dgm:spPr/>
      <dgm:t>
        <a:bodyPr/>
        <a:lstStyle/>
        <a:p>
          <a:endParaRPr lang="el-GR"/>
        </a:p>
      </dgm:t>
    </dgm:pt>
    <dgm:pt modelId="{2864166C-C675-CE46-AE4C-8EE9506D5EBF}" type="pres">
      <dgm:prSet presAssocID="{66C9F617-5658-7549-B032-ABD5C6987B6B}" presName="connTx" presStyleLbl="parChTrans1D2" presStyleIdx="7" presStyleCnt="10"/>
      <dgm:spPr/>
      <dgm:t>
        <a:bodyPr/>
        <a:lstStyle/>
        <a:p>
          <a:endParaRPr lang="el-GR"/>
        </a:p>
      </dgm:t>
    </dgm:pt>
    <dgm:pt modelId="{0F9BA55E-FCE5-5446-A256-4C609A183CC7}" type="pres">
      <dgm:prSet presAssocID="{AC99DC13-18B6-7E40-B6FF-6A4FFDA5A521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9229986-29F1-4641-B9D9-A5CAF0631F86}" type="pres">
      <dgm:prSet presAssocID="{3EF1F153-C0D4-D146-9A3F-BD0096D4A871}" presName="Name9" presStyleLbl="parChTrans1D2" presStyleIdx="8" presStyleCnt="10"/>
      <dgm:spPr/>
      <dgm:t>
        <a:bodyPr/>
        <a:lstStyle/>
        <a:p>
          <a:endParaRPr lang="el-GR"/>
        </a:p>
      </dgm:t>
    </dgm:pt>
    <dgm:pt modelId="{06693F12-F364-1749-AAD9-B9871A4172ED}" type="pres">
      <dgm:prSet presAssocID="{3EF1F153-C0D4-D146-9A3F-BD0096D4A871}" presName="connTx" presStyleLbl="parChTrans1D2" presStyleIdx="8" presStyleCnt="10"/>
      <dgm:spPr/>
      <dgm:t>
        <a:bodyPr/>
        <a:lstStyle/>
        <a:p>
          <a:endParaRPr lang="el-GR"/>
        </a:p>
      </dgm:t>
    </dgm:pt>
    <dgm:pt modelId="{4929DD14-DA88-3146-B3D3-1BB68725205C}" type="pres">
      <dgm:prSet presAssocID="{ABD6F2F4-FD10-0248-ACD2-8AC13A893355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B710BD3-F51C-3349-9DE6-9B2F6BE2402C}" type="pres">
      <dgm:prSet presAssocID="{8BB9A261-77D6-B84F-BC99-BD9324442C31}" presName="Name9" presStyleLbl="parChTrans1D2" presStyleIdx="9" presStyleCnt="10"/>
      <dgm:spPr/>
      <dgm:t>
        <a:bodyPr/>
        <a:lstStyle/>
        <a:p>
          <a:endParaRPr lang="el-GR"/>
        </a:p>
      </dgm:t>
    </dgm:pt>
    <dgm:pt modelId="{F1A19E3B-110F-C049-BF26-E884F82F3BFF}" type="pres">
      <dgm:prSet presAssocID="{8BB9A261-77D6-B84F-BC99-BD9324442C31}" presName="connTx" presStyleLbl="parChTrans1D2" presStyleIdx="9" presStyleCnt="10"/>
      <dgm:spPr/>
      <dgm:t>
        <a:bodyPr/>
        <a:lstStyle/>
        <a:p>
          <a:endParaRPr lang="el-GR"/>
        </a:p>
      </dgm:t>
    </dgm:pt>
    <dgm:pt modelId="{BBFF4148-8FD5-4F44-8CC1-0CB0945E65F4}" type="pres">
      <dgm:prSet presAssocID="{7F1D9661-A73A-384D-8C7B-553E8B8D2DEB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EAD0CC3-F71B-E940-9019-1E0B6767670A}" type="presOf" srcId="{CFB2CCA9-B20A-714C-84B3-C76DBC535EC9}" destId="{C29B6D8A-00A0-BB45-996A-820032B773ED}" srcOrd="0" destOrd="0" presId="urn:microsoft.com/office/officeart/2005/8/layout/radial1"/>
    <dgm:cxn modelId="{C354427B-E30D-8F48-8B98-70B0CE401241}" srcId="{2694F02D-1A05-F54A-891D-0CD47E8ACDD1}" destId="{A6256AF0-3085-2347-9208-F7BC510DC51E}" srcOrd="3" destOrd="0" parTransId="{B3187129-1F73-C047-A0A2-7FEB1F431D6D}" sibTransId="{E8AF4677-0F86-AF43-86F5-2C3317AA034D}"/>
    <dgm:cxn modelId="{670F3BF3-C1EE-9643-ADF0-9A0C4F43092E}" srcId="{2694F02D-1A05-F54A-891D-0CD47E8ACDD1}" destId="{8C83E399-15A5-394F-8161-5A51CF8202B6}" srcOrd="4" destOrd="0" parTransId="{AC47A54C-4649-F540-A4AF-6BE80F0F78D1}" sibTransId="{234DA5DF-556E-4945-B28A-2D507BEE4052}"/>
    <dgm:cxn modelId="{C804E718-864C-194F-9453-B6A219B9B237}" type="presOf" srcId="{3EF1F153-C0D4-D146-9A3F-BD0096D4A871}" destId="{E9229986-29F1-4641-B9D9-A5CAF0631F86}" srcOrd="0" destOrd="0" presId="urn:microsoft.com/office/officeart/2005/8/layout/radial1"/>
    <dgm:cxn modelId="{4F535561-4945-8047-87F4-8FD920BB08CC}" type="presOf" srcId="{8BB9A261-77D6-B84F-BC99-BD9324442C31}" destId="{F1A19E3B-110F-C049-BF26-E884F82F3BFF}" srcOrd="1" destOrd="0" presId="urn:microsoft.com/office/officeart/2005/8/layout/radial1"/>
    <dgm:cxn modelId="{5FB6249C-0739-324E-922C-EBCEB622A2CC}" type="presOf" srcId="{ABD6F2F4-FD10-0248-ACD2-8AC13A893355}" destId="{4929DD14-DA88-3146-B3D3-1BB68725205C}" srcOrd="0" destOrd="0" presId="urn:microsoft.com/office/officeart/2005/8/layout/radial1"/>
    <dgm:cxn modelId="{9A678D95-5158-5941-B173-5A42C7D41D75}" srcId="{2694F02D-1A05-F54A-891D-0CD47E8ACDD1}" destId="{7F1D9661-A73A-384D-8C7B-553E8B8D2DEB}" srcOrd="9" destOrd="0" parTransId="{8BB9A261-77D6-B84F-BC99-BD9324442C31}" sibTransId="{31776330-77D5-9D45-8FCC-D10860DAACC2}"/>
    <dgm:cxn modelId="{105940EB-51B1-D246-85C9-0F42435176C8}" type="presOf" srcId="{B3187129-1F73-C047-A0A2-7FEB1F431D6D}" destId="{88EC05CB-CBEA-8A47-B634-820D8AE41CFA}" srcOrd="1" destOrd="0" presId="urn:microsoft.com/office/officeart/2005/8/layout/radial1"/>
    <dgm:cxn modelId="{033B8283-E25B-6847-BB86-09D2A683FB90}" srcId="{AA15DC38-E293-1448-9287-B0F43C7E9725}" destId="{2694F02D-1A05-F54A-891D-0CD47E8ACDD1}" srcOrd="0" destOrd="0" parTransId="{7A39CE56-66FF-C14C-8F02-F40638D815DD}" sibTransId="{F99F2B3A-31BD-8F48-9427-F0DBBC269453}"/>
    <dgm:cxn modelId="{C5B42F19-78CE-8847-AA3A-5882194A6963}" type="presOf" srcId="{1F29F657-48EC-6B40-B897-79ACCCA9DCB6}" destId="{61F330C6-E091-674D-A105-8A7D81F2CFC4}" srcOrd="1" destOrd="0" presId="urn:microsoft.com/office/officeart/2005/8/layout/radial1"/>
    <dgm:cxn modelId="{82637689-6690-BD45-820E-E14446285078}" srcId="{2694F02D-1A05-F54A-891D-0CD47E8ACDD1}" destId="{1006EBFE-655F-9045-BBB5-D5D5C5EE1AF0}" srcOrd="6" destOrd="0" parTransId="{170C6BEC-09FB-3440-91D1-3685692784CF}" sibTransId="{58DB61EB-592D-614B-B34D-5B2A5B07E3E9}"/>
    <dgm:cxn modelId="{934A5027-530A-4049-AB87-18F8E258F477}" srcId="{2694F02D-1A05-F54A-891D-0CD47E8ACDD1}" destId="{34F93201-3FC1-2243-A0F0-0A716D105127}" srcOrd="0" destOrd="0" parTransId="{A34819A7-EF64-1E42-B924-00ACA26D295B}" sibTransId="{CDC6DFCD-32DA-1D4C-B7C4-4574106BC8F4}"/>
    <dgm:cxn modelId="{8711DD47-A653-6E4A-8DFB-7408E2076BD6}" type="presOf" srcId="{1F29F657-48EC-6B40-B897-79ACCCA9DCB6}" destId="{BFB58EFF-CB8D-3941-A821-7BDCB3186100}" srcOrd="0" destOrd="0" presId="urn:microsoft.com/office/officeart/2005/8/layout/radial1"/>
    <dgm:cxn modelId="{C581DC11-0F42-C043-949C-2DB176EA6178}" type="presOf" srcId="{2694F02D-1A05-F54A-891D-0CD47E8ACDD1}" destId="{8B6AF030-19F6-CD4C-BB04-23523CACA1F4}" srcOrd="0" destOrd="0" presId="urn:microsoft.com/office/officeart/2005/8/layout/radial1"/>
    <dgm:cxn modelId="{7B8C362D-742B-0844-8464-1A6726873D1A}" srcId="{2694F02D-1A05-F54A-891D-0CD47E8ACDD1}" destId="{ABD6F2F4-FD10-0248-ACD2-8AC13A893355}" srcOrd="8" destOrd="0" parTransId="{3EF1F153-C0D4-D146-9A3F-BD0096D4A871}" sibTransId="{FC072D91-FBFA-D242-9D5C-0A19313370AB}"/>
    <dgm:cxn modelId="{E38AF2CB-3D13-824A-9726-A2F0616B44E7}" type="presOf" srcId="{170C6BEC-09FB-3440-91D1-3685692784CF}" destId="{B2BD27E8-B29A-7544-84EC-DC1C1B252805}" srcOrd="0" destOrd="0" presId="urn:microsoft.com/office/officeart/2005/8/layout/radial1"/>
    <dgm:cxn modelId="{5603CF19-4AE8-9042-86B1-8237071047B3}" type="presOf" srcId="{A34819A7-EF64-1E42-B924-00ACA26D295B}" destId="{3148AC88-A208-844F-9305-763CDBC39986}" srcOrd="1" destOrd="0" presId="urn:microsoft.com/office/officeart/2005/8/layout/radial1"/>
    <dgm:cxn modelId="{AFEB49A3-F149-DD4C-BC2E-44D8F4D89620}" type="presOf" srcId="{102F9BFB-39E8-154E-BC15-4AEF8CEC2339}" destId="{32752C15-01A9-FE41-BBB3-6BD2F4150DEC}" srcOrd="0" destOrd="0" presId="urn:microsoft.com/office/officeart/2005/8/layout/radial1"/>
    <dgm:cxn modelId="{E032B63B-8920-0946-925C-68A20BE134C1}" type="presOf" srcId="{34F93201-3FC1-2243-A0F0-0A716D105127}" destId="{6C2BA428-0BB8-224C-96EC-28FACC20178F}" srcOrd="0" destOrd="0" presId="urn:microsoft.com/office/officeart/2005/8/layout/radial1"/>
    <dgm:cxn modelId="{591020A0-A883-E740-9286-1FB62D52D065}" type="presOf" srcId="{A34819A7-EF64-1E42-B924-00ACA26D295B}" destId="{C01E79D9-F8E7-2046-9D35-74ECFC9B48C2}" srcOrd="0" destOrd="0" presId="urn:microsoft.com/office/officeart/2005/8/layout/radial1"/>
    <dgm:cxn modelId="{DD77432D-0539-6F4F-B175-F922B6755517}" type="presOf" srcId="{3EF1F153-C0D4-D146-9A3F-BD0096D4A871}" destId="{06693F12-F364-1749-AAD9-B9871A4172ED}" srcOrd="1" destOrd="0" presId="urn:microsoft.com/office/officeart/2005/8/layout/radial1"/>
    <dgm:cxn modelId="{29BA624C-5AA5-6B46-A37F-18D7610012A0}" type="presOf" srcId="{102F9BFB-39E8-154E-BC15-4AEF8CEC2339}" destId="{7419DCB4-4464-2A4B-A4F2-E47A8FD2688C}" srcOrd="1" destOrd="0" presId="urn:microsoft.com/office/officeart/2005/8/layout/radial1"/>
    <dgm:cxn modelId="{38C9AE98-823E-9743-9B5C-8DB9176687F3}" type="presOf" srcId="{7F1D9661-A73A-384D-8C7B-553E8B8D2DEB}" destId="{BBFF4148-8FD5-4F44-8CC1-0CB0945E65F4}" srcOrd="0" destOrd="0" presId="urn:microsoft.com/office/officeart/2005/8/layout/radial1"/>
    <dgm:cxn modelId="{3CCCB4D3-FAA6-1B43-8E0A-5C0964B3A4FE}" type="presOf" srcId="{3BA1C5F4-C6B6-B441-8DC0-4532A757E510}" destId="{0D793D12-95C5-3646-91A8-531731F333EC}" srcOrd="0" destOrd="0" presId="urn:microsoft.com/office/officeart/2005/8/layout/radial1"/>
    <dgm:cxn modelId="{9384D8DC-2396-2448-B50E-212BE5986E44}" type="presOf" srcId="{66C9F617-5658-7549-B032-ABD5C6987B6B}" destId="{2864166C-C675-CE46-AE4C-8EE9506D5EBF}" srcOrd="1" destOrd="0" presId="urn:microsoft.com/office/officeart/2005/8/layout/radial1"/>
    <dgm:cxn modelId="{BBAFADAB-ED13-8B49-9D0C-FB220AC0D9FA}" type="presOf" srcId="{A6256AF0-3085-2347-9208-F7BC510DC51E}" destId="{40250752-8D78-4C48-A242-E2CC72B7842F}" srcOrd="0" destOrd="0" presId="urn:microsoft.com/office/officeart/2005/8/layout/radial1"/>
    <dgm:cxn modelId="{0398F65C-0161-B449-9888-F2E1AF5A7CEF}" type="presOf" srcId="{AC47A54C-4649-F540-A4AF-6BE80F0F78D1}" destId="{4D90F56D-17FA-684E-A582-4478E9615906}" srcOrd="1" destOrd="0" presId="urn:microsoft.com/office/officeart/2005/8/layout/radial1"/>
    <dgm:cxn modelId="{2CB429C7-E7A6-5F4D-A0B4-A396A4339EF9}" srcId="{2694F02D-1A05-F54A-891D-0CD47E8ACDD1}" destId="{4413E6F6-6CD8-6F4F-A356-40EBAFBEE1CC}" srcOrd="2" destOrd="0" parTransId="{3BA1C5F4-C6B6-B441-8DC0-4532A757E510}" sibTransId="{BEC2B19F-0EE9-AF4E-95F5-712998BDCC96}"/>
    <dgm:cxn modelId="{B0560601-7546-0E4B-94EE-A151355103A9}" type="presOf" srcId="{8BB9A261-77D6-B84F-BC99-BD9324442C31}" destId="{CB710BD3-F51C-3349-9DE6-9B2F6BE2402C}" srcOrd="0" destOrd="0" presId="urn:microsoft.com/office/officeart/2005/8/layout/radial1"/>
    <dgm:cxn modelId="{4B2924B0-A39A-BA4F-9D4D-CA7727DCFEE2}" type="presOf" srcId="{66C9F617-5658-7549-B032-ABD5C6987B6B}" destId="{53901C9B-D6A4-5347-A637-4295E0604F45}" srcOrd="0" destOrd="0" presId="urn:microsoft.com/office/officeart/2005/8/layout/radial1"/>
    <dgm:cxn modelId="{DF7F485F-093B-AB41-9F6C-C8B0DF49CCBF}" srcId="{2694F02D-1A05-F54A-891D-0CD47E8ACDD1}" destId="{CFB2CCA9-B20A-714C-84B3-C76DBC535EC9}" srcOrd="5" destOrd="0" parTransId="{1F29F657-48EC-6B40-B897-79ACCCA9DCB6}" sibTransId="{F7A72A60-D4B5-5643-89B5-7DBD5C1C6A7E}"/>
    <dgm:cxn modelId="{482458CF-58A3-434A-A11A-3562270437F2}" type="presOf" srcId="{AC47A54C-4649-F540-A4AF-6BE80F0F78D1}" destId="{541F44C3-D9BB-8344-B70B-F749FDC76014}" srcOrd="0" destOrd="0" presId="urn:microsoft.com/office/officeart/2005/8/layout/radial1"/>
    <dgm:cxn modelId="{7234B23E-725A-F642-9544-FD5DF44DB611}" type="presOf" srcId="{AC99DC13-18B6-7E40-B6FF-6A4FFDA5A521}" destId="{0F9BA55E-FCE5-5446-A256-4C609A183CC7}" srcOrd="0" destOrd="0" presId="urn:microsoft.com/office/officeart/2005/8/layout/radial1"/>
    <dgm:cxn modelId="{36FE9960-0964-8A4F-A55A-B41578A49689}" type="presOf" srcId="{8C83E399-15A5-394F-8161-5A51CF8202B6}" destId="{DED9537C-130D-194A-8BBE-6DDD4939165D}" srcOrd="0" destOrd="0" presId="urn:microsoft.com/office/officeart/2005/8/layout/radial1"/>
    <dgm:cxn modelId="{4E4795A5-3385-FB41-B50F-96DB46AFBE6F}" srcId="{2694F02D-1A05-F54A-891D-0CD47E8ACDD1}" destId="{AB1E0C0C-0DD4-5447-9235-438A59F707C7}" srcOrd="1" destOrd="0" parTransId="{102F9BFB-39E8-154E-BC15-4AEF8CEC2339}" sibTransId="{C328CB10-A232-A243-BB8A-C7A27D8BD39E}"/>
    <dgm:cxn modelId="{597205B4-0A11-A44D-BF90-2110F3BEC706}" type="presOf" srcId="{AB1E0C0C-0DD4-5447-9235-438A59F707C7}" destId="{ECC94CF1-AA09-2F4A-ABE0-12BB75B1EBAF}" srcOrd="0" destOrd="0" presId="urn:microsoft.com/office/officeart/2005/8/layout/radial1"/>
    <dgm:cxn modelId="{C7019CE0-7F46-C343-992A-08469E2C288F}" type="presOf" srcId="{B3187129-1F73-C047-A0A2-7FEB1F431D6D}" destId="{3A081C9B-3389-2E45-B90E-62C2AA8BAD98}" srcOrd="0" destOrd="0" presId="urn:microsoft.com/office/officeart/2005/8/layout/radial1"/>
    <dgm:cxn modelId="{FD969948-321E-BE42-9B0F-3DB69955B1A6}" type="presOf" srcId="{170C6BEC-09FB-3440-91D1-3685692784CF}" destId="{D8E73932-87F6-9642-AFC5-D3A59F1972DD}" srcOrd="1" destOrd="0" presId="urn:microsoft.com/office/officeart/2005/8/layout/radial1"/>
    <dgm:cxn modelId="{160CB849-6B04-1B4D-8BBA-234AD1274084}" type="presOf" srcId="{3BA1C5F4-C6B6-B441-8DC0-4532A757E510}" destId="{DA9C065D-C8ED-B44E-809D-D0B1EF3D9AB8}" srcOrd="1" destOrd="0" presId="urn:microsoft.com/office/officeart/2005/8/layout/radial1"/>
    <dgm:cxn modelId="{2501B6BA-58B5-164F-A267-A6A6E6BE9B8E}" type="presOf" srcId="{1006EBFE-655F-9045-BBB5-D5D5C5EE1AF0}" destId="{83E28100-28EB-FD46-88C3-DF1AA064E2B9}" srcOrd="0" destOrd="0" presId="urn:microsoft.com/office/officeart/2005/8/layout/radial1"/>
    <dgm:cxn modelId="{CCCD9929-3799-804D-A036-3428A2E17945}" srcId="{2694F02D-1A05-F54A-891D-0CD47E8ACDD1}" destId="{AC99DC13-18B6-7E40-B6FF-6A4FFDA5A521}" srcOrd="7" destOrd="0" parTransId="{66C9F617-5658-7549-B032-ABD5C6987B6B}" sibTransId="{9D194271-D792-964C-AC99-D43861EFE726}"/>
    <dgm:cxn modelId="{1677819D-97AF-564D-BCE4-0FCB661D11B2}" type="presOf" srcId="{AA15DC38-E293-1448-9287-B0F43C7E9725}" destId="{9042D4F5-3B96-4143-94D6-7EAFC907B2B4}" srcOrd="0" destOrd="0" presId="urn:microsoft.com/office/officeart/2005/8/layout/radial1"/>
    <dgm:cxn modelId="{513806E2-A3BA-DD43-ABDE-0B77F72B563C}" type="presOf" srcId="{4413E6F6-6CD8-6F4F-A356-40EBAFBEE1CC}" destId="{767F34CE-9ED9-E14D-BC78-5CDC7DCCDFFE}" srcOrd="0" destOrd="0" presId="urn:microsoft.com/office/officeart/2005/8/layout/radial1"/>
    <dgm:cxn modelId="{C6DF384E-134D-6C4C-AE85-21B43B3D0934}" type="presParOf" srcId="{9042D4F5-3B96-4143-94D6-7EAFC907B2B4}" destId="{8B6AF030-19F6-CD4C-BB04-23523CACA1F4}" srcOrd="0" destOrd="0" presId="urn:microsoft.com/office/officeart/2005/8/layout/radial1"/>
    <dgm:cxn modelId="{B3EA94A9-C8BB-8E40-A918-C433525861AE}" type="presParOf" srcId="{9042D4F5-3B96-4143-94D6-7EAFC907B2B4}" destId="{C01E79D9-F8E7-2046-9D35-74ECFC9B48C2}" srcOrd="1" destOrd="0" presId="urn:microsoft.com/office/officeart/2005/8/layout/radial1"/>
    <dgm:cxn modelId="{743BE1E6-E8EE-C34D-BFA4-C1608390E63F}" type="presParOf" srcId="{C01E79D9-F8E7-2046-9D35-74ECFC9B48C2}" destId="{3148AC88-A208-844F-9305-763CDBC39986}" srcOrd="0" destOrd="0" presId="urn:microsoft.com/office/officeart/2005/8/layout/radial1"/>
    <dgm:cxn modelId="{57F454CD-4357-944C-B183-3D43A02FA8F7}" type="presParOf" srcId="{9042D4F5-3B96-4143-94D6-7EAFC907B2B4}" destId="{6C2BA428-0BB8-224C-96EC-28FACC20178F}" srcOrd="2" destOrd="0" presId="urn:microsoft.com/office/officeart/2005/8/layout/radial1"/>
    <dgm:cxn modelId="{DB6A6533-3B94-2E47-A833-FDC50F7A1696}" type="presParOf" srcId="{9042D4F5-3B96-4143-94D6-7EAFC907B2B4}" destId="{32752C15-01A9-FE41-BBB3-6BD2F4150DEC}" srcOrd="3" destOrd="0" presId="urn:microsoft.com/office/officeart/2005/8/layout/radial1"/>
    <dgm:cxn modelId="{B8BF4F53-BD10-9149-8C8D-29CE7758AC95}" type="presParOf" srcId="{32752C15-01A9-FE41-BBB3-6BD2F4150DEC}" destId="{7419DCB4-4464-2A4B-A4F2-E47A8FD2688C}" srcOrd="0" destOrd="0" presId="urn:microsoft.com/office/officeart/2005/8/layout/radial1"/>
    <dgm:cxn modelId="{A254BFAD-2DD1-7844-9424-BA463AE52C95}" type="presParOf" srcId="{9042D4F5-3B96-4143-94D6-7EAFC907B2B4}" destId="{ECC94CF1-AA09-2F4A-ABE0-12BB75B1EBAF}" srcOrd="4" destOrd="0" presId="urn:microsoft.com/office/officeart/2005/8/layout/radial1"/>
    <dgm:cxn modelId="{D560F2E5-7B5E-D342-BC99-23DD4ADE4ACF}" type="presParOf" srcId="{9042D4F5-3B96-4143-94D6-7EAFC907B2B4}" destId="{0D793D12-95C5-3646-91A8-531731F333EC}" srcOrd="5" destOrd="0" presId="urn:microsoft.com/office/officeart/2005/8/layout/radial1"/>
    <dgm:cxn modelId="{A74A3773-B6EA-F341-81CE-F883D3ED5F4B}" type="presParOf" srcId="{0D793D12-95C5-3646-91A8-531731F333EC}" destId="{DA9C065D-C8ED-B44E-809D-D0B1EF3D9AB8}" srcOrd="0" destOrd="0" presId="urn:microsoft.com/office/officeart/2005/8/layout/radial1"/>
    <dgm:cxn modelId="{94D12E6F-100A-364E-8410-902E7B0D9C55}" type="presParOf" srcId="{9042D4F5-3B96-4143-94D6-7EAFC907B2B4}" destId="{767F34CE-9ED9-E14D-BC78-5CDC7DCCDFFE}" srcOrd="6" destOrd="0" presId="urn:microsoft.com/office/officeart/2005/8/layout/radial1"/>
    <dgm:cxn modelId="{AD3D2152-A16E-E24E-905C-9EDD24FCB349}" type="presParOf" srcId="{9042D4F5-3B96-4143-94D6-7EAFC907B2B4}" destId="{3A081C9B-3389-2E45-B90E-62C2AA8BAD98}" srcOrd="7" destOrd="0" presId="urn:microsoft.com/office/officeart/2005/8/layout/radial1"/>
    <dgm:cxn modelId="{6E19DFD2-DD4E-214C-9936-792472DDE828}" type="presParOf" srcId="{3A081C9B-3389-2E45-B90E-62C2AA8BAD98}" destId="{88EC05CB-CBEA-8A47-B634-820D8AE41CFA}" srcOrd="0" destOrd="0" presId="urn:microsoft.com/office/officeart/2005/8/layout/radial1"/>
    <dgm:cxn modelId="{9B37A7B8-6B2F-B14E-B4A7-E459734E8851}" type="presParOf" srcId="{9042D4F5-3B96-4143-94D6-7EAFC907B2B4}" destId="{40250752-8D78-4C48-A242-E2CC72B7842F}" srcOrd="8" destOrd="0" presId="urn:microsoft.com/office/officeart/2005/8/layout/radial1"/>
    <dgm:cxn modelId="{1EFE53AD-560D-094A-BF26-46595BD10182}" type="presParOf" srcId="{9042D4F5-3B96-4143-94D6-7EAFC907B2B4}" destId="{541F44C3-D9BB-8344-B70B-F749FDC76014}" srcOrd="9" destOrd="0" presId="urn:microsoft.com/office/officeart/2005/8/layout/radial1"/>
    <dgm:cxn modelId="{4818EFFC-4DC6-3E4C-B4F3-C3DE2E3EEB20}" type="presParOf" srcId="{541F44C3-D9BB-8344-B70B-F749FDC76014}" destId="{4D90F56D-17FA-684E-A582-4478E9615906}" srcOrd="0" destOrd="0" presId="urn:microsoft.com/office/officeart/2005/8/layout/radial1"/>
    <dgm:cxn modelId="{1FD3FD6E-DBA9-5843-BA0F-6F98B9E4105E}" type="presParOf" srcId="{9042D4F5-3B96-4143-94D6-7EAFC907B2B4}" destId="{DED9537C-130D-194A-8BBE-6DDD4939165D}" srcOrd="10" destOrd="0" presId="urn:microsoft.com/office/officeart/2005/8/layout/radial1"/>
    <dgm:cxn modelId="{0653F04E-5227-8D4C-956C-9EEA176287D8}" type="presParOf" srcId="{9042D4F5-3B96-4143-94D6-7EAFC907B2B4}" destId="{BFB58EFF-CB8D-3941-A821-7BDCB3186100}" srcOrd="11" destOrd="0" presId="urn:microsoft.com/office/officeart/2005/8/layout/radial1"/>
    <dgm:cxn modelId="{21A6F3FF-81A4-944B-AAA2-0BACA72A868C}" type="presParOf" srcId="{BFB58EFF-CB8D-3941-A821-7BDCB3186100}" destId="{61F330C6-E091-674D-A105-8A7D81F2CFC4}" srcOrd="0" destOrd="0" presId="urn:microsoft.com/office/officeart/2005/8/layout/radial1"/>
    <dgm:cxn modelId="{F78FA108-82BA-7A4D-9C3D-58DC8085F3EB}" type="presParOf" srcId="{9042D4F5-3B96-4143-94D6-7EAFC907B2B4}" destId="{C29B6D8A-00A0-BB45-996A-820032B773ED}" srcOrd="12" destOrd="0" presId="urn:microsoft.com/office/officeart/2005/8/layout/radial1"/>
    <dgm:cxn modelId="{9B9C9E88-5A7C-D548-AD9E-8FB24522E7EC}" type="presParOf" srcId="{9042D4F5-3B96-4143-94D6-7EAFC907B2B4}" destId="{B2BD27E8-B29A-7544-84EC-DC1C1B252805}" srcOrd="13" destOrd="0" presId="urn:microsoft.com/office/officeart/2005/8/layout/radial1"/>
    <dgm:cxn modelId="{2FA30568-7D8B-754C-B58A-D7CD0B2522BF}" type="presParOf" srcId="{B2BD27E8-B29A-7544-84EC-DC1C1B252805}" destId="{D8E73932-87F6-9642-AFC5-D3A59F1972DD}" srcOrd="0" destOrd="0" presId="urn:microsoft.com/office/officeart/2005/8/layout/radial1"/>
    <dgm:cxn modelId="{DFB45E41-3BA9-5846-BE12-A3A7C18D0E94}" type="presParOf" srcId="{9042D4F5-3B96-4143-94D6-7EAFC907B2B4}" destId="{83E28100-28EB-FD46-88C3-DF1AA064E2B9}" srcOrd="14" destOrd="0" presId="urn:microsoft.com/office/officeart/2005/8/layout/radial1"/>
    <dgm:cxn modelId="{E2914CC8-798F-4D4A-B754-7EEBD1856BAA}" type="presParOf" srcId="{9042D4F5-3B96-4143-94D6-7EAFC907B2B4}" destId="{53901C9B-D6A4-5347-A637-4295E0604F45}" srcOrd="15" destOrd="0" presId="urn:microsoft.com/office/officeart/2005/8/layout/radial1"/>
    <dgm:cxn modelId="{FA342E16-2356-2F43-9D87-BBF34671E73A}" type="presParOf" srcId="{53901C9B-D6A4-5347-A637-4295E0604F45}" destId="{2864166C-C675-CE46-AE4C-8EE9506D5EBF}" srcOrd="0" destOrd="0" presId="urn:microsoft.com/office/officeart/2005/8/layout/radial1"/>
    <dgm:cxn modelId="{F625C18F-3154-3946-9469-89763970305B}" type="presParOf" srcId="{9042D4F5-3B96-4143-94D6-7EAFC907B2B4}" destId="{0F9BA55E-FCE5-5446-A256-4C609A183CC7}" srcOrd="16" destOrd="0" presId="urn:microsoft.com/office/officeart/2005/8/layout/radial1"/>
    <dgm:cxn modelId="{A11E8FE5-F67F-0D4D-B1B8-CA2EF5B038F2}" type="presParOf" srcId="{9042D4F5-3B96-4143-94D6-7EAFC907B2B4}" destId="{E9229986-29F1-4641-B9D9-A5CAF0631F86}" srcOrd="17" destOrd="0" presId="urn:microsoft.com/office/officeart/2005/8/layout/radial1"/>
    <dgm:cxn modelId="{3934B42D-3A4F-2841-96C0-BCD8E11FE3A1}" type="presParOf" srcId="{E9229986-29F1-4641-B9D9-A5CAF0631F86}" destId="{06693F12-F364-1749-AAD9-B9871A4172ED}" srcOrd="0" destOrd="0" presId="urn:microsoft.com/office/officeart/2005/8/layout/radial1"/>
    <dgm:cxn modelId="{7288BBE7-E229-B445-8340-5533F08CBA3D}" type="presParOf" srcId="{9042D4F5-3B96-4143-94D6-7EAFC907B2B4}" destId="{4929DD14-DA88-3146-B3D3-1BB68725205C}" srcOrd="18" destOrd="0" presId="urn:microsoft.com/office/officeart/2005/8/layout/radial1"/>
    <dgm:cxn modelId="{0464F469-305C-4148-8E93-E1A39CD038C4}" type="presParOf" srcId="{9042D4F5-3B96-4143-94D6-7EAFC907B2B4}" destId="{CB710BD3-F51C-3349-9DE6-9B2F6BE2402C}" srcOrd="19" destOrd="0" presId="urn:microsoft.com/office/officeart/2005/8/layout/radial1"/>
    <dgm:cxn modelId="{F6C0A582-2F72-B946-8B3E-58B9B7669884}" type="presParOf" srcId="{CB710BD3-F51C-3349-9DE6-9B2F6BE2402C}" destId="{F1A19E3B-110F-C049-BF26-E884F82F3BFF}" srcOrd="0" destOrd="0" presId="urn:microsoft.com/office/officeart/2005/8/layout/radial1"/>
    <dgm:cxn modelId="{DDBC9339-56B2-6E48-A048-1DF8CC7EBA9D}" type="presParOf" srcId="{9042D4F5-3B96-4143-94D6-7EAFC907B2B4}" destId="{BBFF4148-8FD5-4F44-8CC1-0CB0945E65F4}" srcOrd="2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AF030-19F6-CD4C-BB04-23523CACA1F4}">
      <dsp:nvSpPr>
        <dsp:cNvPr id="0" name=""/>
        <dsp:cNvSpPr/>
      </dsp:nvSpPr>
      <dsp:spPr>
        <a:xfrm>
          <a:off x="1493539" y="1331212"/>
          <a:ext cx="2123502" cy="19460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/>
            <a:t>Magnet</a:t>
          </a:r>
          <a:endParaRPr lang="el-GR" sz="3300" kern="1200"/>
        </a:p>
      </dsp:txBody>
      <dsp:txXfrm>
        <a:off x="1804519" y="1616210"/>
        <a:ext cx="1501542" cy="1376090"/>
      </dsp:txXfrm>
    </dsp:sp>
    <dsp:sp modelId="{C01E79D9-F8E7-2046-9D35-74ECFC9B48C2}">
      <dsp:nvSpPr>
        <dsp:cNvPr id="0" name=""/>
        <dsp:cNvSpPr/>
      </dsp:nvSpPr>
      <dsp:spPr>
        <a:xfrm rot="16200000">
          <a:off x="2333445" y="1094030"/>
          <a:ext cx="443691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443691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544198" y="1098274"/>
        <a:ext cx="22184" cy="22184"/>
      </dsp:txXfrm>
    </dsp:sp>
    <dsp:sp modelId="{6C2BA428-0BB8-224C-96EC-28FACC20178F}">
      <dsp:nvSpPr>
        <dsp:cNvPr id="0" name=""/>
        <dsp:cNvSpPr/>
      </dsp:nvSpPr>
      <dsp:spPr>
        <a:xfrm>
          <a:off x="2113539" y="4017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Survey and Alignment</a:t>
          </a:r>
          <a:endParaRPr lang="el-GR" sz="700" kern="1200"/>
        </a:p>
      </dsp:txBody>
      <dsp:txXfrm>
        <a:off x="2242925" y="133403"/>
        <a:ext cx="624732" cy="624732"/>
      </dsp:txXfrm>
    </dsp:sp>
    <dsp:sp modelId="{32752C15-01A9-FE41-BBB3-6BD2F4150DEC}">
      <dsp:nvSpPr>
        <dsp:cNvPr id="0" name=""/>
        <dsp:cNvSpPr/>
      </dsp:nvSpPr>
      <dsp:spPr>
        <a:xfrm rot="18360000">
          <a:off x="3058079" y="1310873"/>
          <a:ext cx="415606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415606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3255492" y="1315820"/>
        <a:ext cx="20780" cy="20780"/>
      </dsp:txXfrm>
    </dsp:sp>
    <dsp:sp modelId="{ECC94CF1-AA09-2F4A-ABE0-12BB75B1EBAF}">
      <dsp:nvSpPr>
        <dsp:cNvPr id="0" name=""/>
        <dsp:cNvSpPr/>
      </dsp:nvSpPr>
      <dsp:spPr>
        <a:xfrm>
          <a:off x="3205930" y="358956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Integration</a:t>
          </a:r>
          <a:endParaRPr lang="el-GR" sz="700" kern="1200"/>
        </a:p>
      </dsp:txBody>
      <dsp:txXfrm>
        <a:off x="3335316" y="488342"/>
        <a:ext cx="624732" cy="624732"/>
      </dsp:txXfrm>
    </dsp:sp>
    <dsp:sp modelId="{0D793D12-95C5-3646-91A8-531731F333EC}">
      <dsp:nvSpPr>
        <dsp:cNvPr id="0" name=""/>
        <dsp:cNvSpPr/>
      </dsp:nvSpPr>
      <dsp:spPr>
        <a:xfrm rot="20520000">
          <a:off x="3548823" y="1918395"/>
          <a:ext cx="293643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293643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3688303" y="1926391"/>
        <a:ext cx="14682" cy="14682"/>
      </dsp:txXfrm>
    </dsp:sp>
    <dsp:sp modelId="{767F34CE-9ED9-E14D-BC78-5CDC7DCCDFFE}">
      <dsp:nvSpPr>
        <dsp:cNvPr id="0" name=""/>
        <dsp:cNvSpPr/>
      </dsp:nvSpPr>
      <dsp:spPr>
        <a:xfrm>
          <a:off x="3807071" y="1244316"/>
          <a:ext cx="1031491" cy="9712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/>
            <a:t>Transportation</a:t>
          </a:r>
          <a:endParaRPr lang="el-GR" sz="700" kern="1200"/>
        </a:p>
      </dsp:txBody>
      <dsp:txXfrm>
        <a:off x="3958129" y="1386555"/>
        <a:ext cx="729375" cy="686793"/>
      </dsp:txXfrm>
    </dsp:sp>
    <dsp:sp modelId="{3A081C9B-3389-2E45-B90E-62C2AA8BAD98}">
      <dsp:nvSpPr>
        <dsp:cNvPr id="0" name=""/>
        <dsp:cNvSpPr/>
      </dsp:nvSpPr>
      <dsp:spPr>
        <a:xfrm rot="1080000">
          <a:off x="3547088" y="2670393"/>
          <a:ext cx="364517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364517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3720234" y="2676617"/>
        <a:ext cx="18225" cy="18225"/>
      </dsp:txXfrm>
    </dsp:sp>
    <dsp:sp modelId="{40250752-8D78-4C48-A242-E2CC72B7842F}">
      <dsp:nvSpPr>
        <dsp:cNvPr id="0" name=""/>
        <dsp:cNvSpPr/>
      </dsp:nvSpPr>
      <dsp:spPr>
        <a:xfrm>
          <a:off x="3881064" y="2436807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Safety</a:t>
          </a:r>
          <a:endParaRPr lang="el-GR" sz="700" kern="1200"/>
        </a:p>
      </dsp:txBody>
      <dsp:txXfrm>
        <a:off x="4010450" y="2566193"/>
        <a:ext cx="624732" cy="624732"/>
      </dsp:txXfrm>
    </dsp:sp>
    <dsp:sp modelId="{541F44C3-D9BB-8344-B70B-F749FDC76014}">
      <dsp:nvSpPr>
        <dsp:cNvPr id="0" name=""/>
        <dsp:cNvSpPr/>
      </dsp:nvSpPr>
      <dsp:spPr>
        <a:xfrm rot="3240000">
          <a:off x="3058079" y="3266964"/>
          <a:ext cx="415606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415606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3255492" y="3271911"/>
        <a:ext cx="20780" cy="20780"/>
      </dsp:txXfrm>
    </dsp:sp>
    <dsp:sp modelId="{DED9537C-130D-194A-8BBE-6DDD4939165D}">
      <dsp:nvSpPr>
        <dsp:cNvPr id="0" name=""/>
        <dsp:cNvSpPr/>
      </dsp:nvSpPr>
      <dsp:spPr>
        <a:xfrm>
          <a:off x="3205930" y="3366051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Cooling</a:t>
          </a:r>
          <a:endParaRPr lang="el-GR" sz="700" kern="1200"/>
        </a:p>
      </dsp:txBody>
      <dsp:txXfrm>
        <a:off x="3335316" y="3495437"/>
        <a:ext cx="624732" cy="624732"/>
      </dsp:txXfrm>
    </dsp:sp>
    <dsp:sp modelId="{BFB58EFF-CB8D-3941-A821-7BDCB3186100}">
      <dsp:nvSpPr>
        <dsp:cNvPr id="0" name=""/>
        <dsp:cNvSpPr/>
      </dsp:nvSpPr>
      <dsp:spPr>
        <a:xfrm rot="5400000">
          <a:off x="2333445" y="3483807"/>
          <a:ext cx="443691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443691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544198" y="3488052"/>
        <a:ext cx="22184" cy="22184"/>
      </dsp:txXfrm>
    </dsp:sp>
    <dsp:sp modelId="{C29B6D8A-00A0-BB45-996A-820032B773ED}">
      <dsp:nvSpPr>
        <dsp:cNvPr id="0" name=""/>
        <dsp:cNvSpPr/>
      </dsp:nvSpPr>
      <dsp:spPr>
        <a:xfrm>
          <a:off x="2113539" y="3720990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Controls and Sensors</a:t>
          </a:r>
          <a:endParaRPr lang="el-GR" sz="700" kern="1200"/>
        </a:p>
      </dsp:txBody>
      <dsp:txXfrm>
        <a:off x="2242925" y="3850376"/>
        <a:ext cx="624732" cy="624732"/>
      </dsp:txXfrm>
    </dsp:sp>
    <dsp:sp modelId="{B2BD27E8-B29A-7544-84EC-DC1C1B252805}">
      <dsp:nvSpPr>
        <dsp:cNvPr id="0" name=""/>
        <dsp:cNvSpPr/>
      </dsp:nvSpPr>
      <dsp:spPr>
        <a:xfrm rot="7560000">
          <a:off x="1636896" y="3266964"/>
          <a:ext cx="415606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415606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 rot="10800000">
        <a:off x="1834309" y="3271911"/>
        <a:ext cx="20780" cy="20780"/>
      </dsp:txXfrm>
    </dsp:sp>
    <dsp:sp modelId="{83E28100-28EB-FD46-88C3-DF1AA064E2B9}">
      <dsp:nvSpPr>
        <dsp:cNvPr id="0" name=""/>
        <dsp:cNvSpPr/>
      </dsp:nvSpPr>
      <dsp:spPr>
        <a:xfrm>
          <a:off x="1021148" y="3366051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Beam Optics</a:t>
          </a:r>
          <a:endParaRPr lang="el-GR" sz="700" kern="1200"/>
        </a:p>
      </dsp:txBody>
      <dsp:txXfrm>
        <a:off x="1150534" y="3495437"/>
        <a:ext cx="624732" cy="624732"/>
      </dsp:txXfrm>
    </dsp:sp>
    <dsp:sp modelId="{53901C9B-D6A4-5347-A637-4295E0604F45}">
      <dsp:nvSpPr>
        <dsp:cNvPr id="0" name=""/>
        <dsp:cNvSpPr/>
      </dsp:nvSpPr>
      <dsp:spPr>
        <a:xfrm rot="9720000">
          <a:off x="1198976" y="2670393"/>
          <a:ext cx="364517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364517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 rot="10800000">
        <a:off x="1372122" y="2676617"/>
        <a:ext cx="18225" cy="18225"/>
      </dsp:txXfrm>
    </dsp:sp>
    <dsp:sp modelId="{0F9BA55E-FCE5-5446-A256-4C609A183CC7}">
      <dsp:nvSpPr>
        <dsp:cNvPr id="0" name=""/>
        <dsp:cNvSpPr/>
      </dsp:nvSpPr>
      <dsp:spPr>
        <a:xfrm>
          <a:off x="346013" y="2436807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Certification</a:t>
          </a:r>
          <a:endParaRPr lang="el-GR" sz="700" kern="1200"/>
        </a:p>
      </dsp:txBody>
      <dsp:txXfrm>
        <a:off x="475399" y="2566193"/>
        <a:ext cx="624732" cy="624732"/>
      </dsp:txXfrm>
    </dsp:sp>
    <dsp:sp modelId="{E9229986-29F1-4641-B9D9-A5CAF0631F86}">
      <dsp:nvSpPr>
        <dsp:cNvPr id="0" name=""/>
        <dsp:cNvSpPr/>
      </dsp:nvSpPr>
      <dsp:spPr>
        <a:xfrm rot="11880000">
          <a:off x="1198976" y="1907445"/>
          <a:ext cx="364517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364517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 rot="10800000">
        <a:off x="1372122" y="1913669"/>
        <a:ext cx="18225" cy="18225"/>
      </dsp:txXfrm>
    </dsp:sp>
    <dsp:sp modelId="{4929DD14-DA88-3146-B3D3-1BB68725205C}">
      <dsp:nvSpPr>
        <dsp:cNvPr id="0" name=""/>
        <dsp:cNvSpPr/>
      </dsp:nvSpPr>
      <dsp:spPr>
        <a:xfrm>
          <a:off x="346013" y="1288199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Power</a:t>
          </a:r>
          <a:endParaRPr lang="el-GR" sz="700" kern="1200"/>
        </a:p>
      </dsp:txBody>
      <dsp:txXfrm>
        <a:off x="475399" y="1417585"/>
        <a:ext cx="624732" cy="624732"/>
      </dsp:txXfrm>
    </dsp:sp>
    <dsp:sp modelId="{CB710BD3-F51C-3349-9DE6-9B2F6BE2402C}">
      <dsp:nvSpPr>
        <dsp:cNvPr id="0" name=""/>
        <dsp:cNvSpPr/>
      </dsp:nvSpPr>
      <dsp:spPr>
        <a:xfrm rot="14040000">
          <a:off x="1636896" y="1310873"/>
          <a:ext cx="415606" cy="30673"/>
        </a:xfrm>
        <a:custGeom>
          <a:avLst/>
          <a:gdLst/>
          <a:ahLst/>
          <a:cxnLst/>
          <a:rect l="0" t="0" r="0" b="0"/>
          <a:pathLst>
            <a:path>
              <a:moveTo>
                <a:pt x="0" y="15336"/>
              </a:moveTo>
              <a:lnTo>
                <a:pt x="415606" y="153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 rot="10800000">
        <a:off x="1834309" y="1315820"/>
        <a:ext cx="20780" cy="20780"/>
      </dsp:txXfrm>
    </dsp:sp>
    <dsp:sp modelId="{BBFF4148-8FD5-4F44-8CC1-0CB0945E65F4}">
      <dsp:nvSpPr>
        <dsp:cNvPr id="0" name=""/>
        <dsp:cNvSpPr/>
      </dsp:nvSpPr>
      <dsp:spPr>
        <a:xfrm>
          <a:off x="1021148" y="358956"/>
          <a:ext cx="883504" cy="883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Vacuum</a:t>
          </a:r>
          <a:endParaRPr lang="el-GR" sz="700" kern="1200"/>
        </a:p>
      </dsp:txBody>
      <dsp:txXfrm>
        <a:off x="1150534" y="488342"/>
        <a:ext cx="624732" cy="624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EE57-895C-B645-AE5A-3F8E964DCFAA}" type="datetimeFigureOut">
              <a:rPr lang="en-US" smtClean="0"/>
              <a:t>16/04/19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EA2C0-366E-0D40-B122-5703B4B8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658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1"/>
            <a:r>
              <a:rPr lang="it-IT" altLang="it-IT" noProof="0" smtClean="0"/>
              <a:t>Secondo livello</a:t>
            </a:r>
          </a:p>
          <a:p>
            <a:pPr lvl="2"/>
            <a:r>
              <a:rPr lang="it-IT" altLang="it-IT" noProof="0" smtClean="0"/>
              <a:t>Terzo livello</a:t>
            </a:r>
          </a:p>
          <a:p>
            <a:pPr lvl="3"/>
            <a:r>
              <a:rPr lang="it-IT" altLang="it-IT" noProof="0" smtClean="0"/>
              <a:t>Quarto livello</a:t>
            </a:r>
          </a:p>
          <a:p>
            <a:pPr lvl="4"/>
            <a:r>
              <a:rPr lang="it-IT" alt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C4E20D79-62F6-8442-9A4F-89C283E64485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2499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0D79-62F6-8442-9A4F-89C283E64485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23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9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39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790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1857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920" y="856462"/>
            <a:ext cx="8229600" cy="653244"/>
          </a:xfrm>
          <a:prstGeom prst="rect">
            <a:avLst/>
          </a:prstGeom>
        </p:spPr>
        <p:txBody>
          <a:bodyPr lIns="65311" tIns="41473" rIns="65311" bIns="41473" anchor="ctr"/>
          <a:lstStyle>
            <a:lvl1pPr algn="l">
              <a:defRPr sz="25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459" y="1587474"/>
            <a:ext cx="4044960" cy="2339233"/>
          </a:xfrm>
          <a:prstGeom prst="rect">
            <a:avLst/>
          </a:prstGeom>
        </p:spPr>
        <p:txBody>
          <a:bodyPr lIns="82945" tIns="41473" rIns="82945" bIns="41473"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00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00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32481" y="1587474"/>
            <a:ext cx="4046400" cy="2339233"/>
          </a:xfrm>
          <a:prstGeom prst="rect">
            <a:avLst/>
          </a:prstGeom>
          <a:solidFill>
            <a:schemeClr val="bg1"/>
          </a:solidFill>
        </p:spPr>
        <p:txBody>
          <a:bodyPr lIns="82945" tIns="41473" rIns="82945" bIns="41473"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00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00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8825024" y="6619873"/>
            <a:ext cx="192960" cy="208822"/>
          </a:xfrm>
          <a:prstGeom prst="rect">
            <a:avLst/>
          </a:prstGeom>
        </p:spPr>
        <p:txBody>
          <a:bodyPr lIns="82945" tIns="41473" rIns="82945" bIns="41473"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57459" y="3988600"/>
            <a:ext cx="4044960" cy="2339233"/>
          </a:xfrm>
          <a:prstGeom prst="rect">
            <a:avLst/>
          </a:prstGeom>
        </p:spPr>
        <p:txBody>
          <a:bodyPr lIns="82945" tIns="41473" rIns="82945" bIns="41473"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00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00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4632481" y="3988600"/>
            <a:ext cx="4046400" cy="2339233"/>
          </a:xfrm>
          <a:prstGeom prst="rect">
            <a:avLst/>
          </a:prstGeom>
          <a:solidFill>
            <a:schemeClr val="bg1"/>
          </a:solidFill>
        </p:spPr>
        <p:txBody>
          <a:bodyPr lIns="82945" tIns="41473" rIns="82945" bIns="41473"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00"/>
            </a:lvl1pPr>
            <a:lvl2pPr marL="326556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00"/>
            </a:lvl2pPr>
            <a:lvl3pPr marL="587801" indent="-261245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088243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9669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396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76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3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374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43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5717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995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437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03100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812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658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56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3942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1715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48371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192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439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207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1064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80117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270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53664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289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11172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23364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4052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96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1355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8446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34659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4286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31147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9726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17195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3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187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20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27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41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62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4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 smtClean="0">
              <a:ea typeface="+mn-ea"/>
            </a:endParaRPr>
          </a:p>
        </p:txBody>
      </p:sp>
      <p:sp>
        <p:nvSpPr>
          <p:cNvPr id="76808" name="Rectangle 8"/>
          <p:cNvSpPr>
            <a:spLocks noChangeArrowheads="1"/>
          </p:cNvSpPr>
          <p:nvPr userDrawn="1"/>
        </p:nvSpPr>
        <p:spPr bwMode="auto">
          <a:xfrm>
            <a:off x="8759825" y="6542088"/>
            <a:ext cx="387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1CD69D22-2A10-1340-9EA5-A324F727477D}" type="slidenum"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pPr/>
              <a:t>‹#›</a:t>
            </a:fld>
            <a:endParaRPr lang="it-IT" sz="1200"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pic>
        <p:nvPicPr>
          <p:cNvPr id="1028" name="Picture 7" descr="Compact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39688"/>
            <a:ext cx="865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904875" y="104775"/>
            <a:ext cx="1187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 smtClean="0">
                <a:latin typeface="Calibri" pitchFamily="34" charset="0"/>
                <a:ea typeface="+mn-ea"/>
              </a:rPr>
              <a:t>Funded by the</a:t>
            </a:r>
          </a:p>
          <a:p>
            <a:pPr eaLnBrk="1" hangingPunct="1">
              <a:defRPr/>
            </a:pPr>
            <a:r>
              <a:rPr lang="it-IT" altLang="it-IT" sz="1200" smtClean="0">
                <a:latin typeface="Calibri" pitchFamily="34" charset="0"/>
                <a:ea typeface="+mn-ea"/>
              </a:rPr>
              <a:t>European Union</a:t>
            </a:r>
            <a:endParaRPr lang="en-US" altLang="it-IT" sz="1200" smtClean="0">
              <a:latin typeface="Calibri" pitchFamily="34" charset="0"/>
              <a:ea typeface="+mn-ea"/>
            </a:endParaRPr>
          </a:p>
        </p:txBody>
      </p:sp>
      <p:sp>
        <p:nvSpPr>
          <p:cNvPr id="76814" name="Rectangle 14"/>
          <p:cNvSpPr>
            <a:spLocks noChangeArrowheads="1"/>
          </p:cNvSpPr>
          <p:nvPr userDrawn="1"/>
        </p:nvSpPr>
        <p:spPr bwMode="auto">
          <a:xfrm>
            <a:off x="2136775" y="6532563"/>
            <a:ext cx="4743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>
                <a:solidFill>
                  <a:schemeClr val="accent2"/>
                </a:solidFill>
                <a:latin typeface="Calibri" charset="0"/>
              </a:rPr>
              <a:t>First XLS Annual Meeting, ALBA Barcelona 10</a:t>
            </a:r>
            <a:r>
              <a:rPr lang="it-IT" sz="1200" b="1" baseline="30000">
                <a:solidFill>
                  <a:schemeClr val="accent2"/>
                </a:solidFill>
                <a:latin typeface="Calibri" charset="0"/>
                <a:cs typeface="Arial Unicode MS" charset="0"/>
              </a:rPr>
              <a:t>th</a:t>
            </a:r>
            <a:r>
              <a:rPr lang="it-IT" sz="1200" b="1">
                <a:solidFill>
                  <a:schemeClr val="accent2"/>
                </a:solidFill>
                <a:latin typeface="Calibri" charset="0"/>
              </a:rPr>
              <a:t> and 12</a:t>
            </a:r>
            <a:r>
              <a:rPr lang="it-IT" sz="1200" b="1" baseline="30000">
                <a:solidFill>
                  <a:schemeClr val="accent2"/>
                </a:solidFill>
                <a:latin typeface="Calibri" charset="0"/>
                <a:cs typeface="Arial Unicode MS" charset="0"/>
              </a:rPr>
              <a:t>th</a:t>
            </a:r>
            <a:r>
              <a:rPr lang="it-IT" sz="1200" b="1">
                <a:solidFill>
                  <a:schemeClr val="accent2"/>
                </a:solidFill>
                <a:latin typeface="Calibri" charset="0"/>
              </a:rPr>
              <a:t> December 2018</a:t>
            </a:r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</a:t>
            </a:r>
          </a:p>
        </p:txBody>
      </p:sp>
      <p:sp>
        <p:nvSpPr>
          <p:cNvPr id="2" name="Rectangle 14"/>
          <p:cNvSpPr>
            <a:spLocks noChangeArrowheads="1"/>
          </p:cNvSpPr>
          <p:nvPr userDrawn="1"/>
        </p:nvSpPr>
        <p:spPr bwMode="auto">
          <a:xfrm>
            <a:off x="7102475" y="6537325"/>
            <a:ext cx="17383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1200" b="1" i="1">
                <a:solidFill>
                  <a:schemeClr val="accent2"/>
                </a:solidFill>
                <a:latin typeface="Calibri" charset="0"/>
              </a:rPr>
              <a:t>G. D’Auria &amp; R. Rochow</a:t>
            </a:r>
          </a:p>
        </p:txBody>
      </p:sp>
      <p:pic>
        <p:nvPicPr>
          <p:cNvPr id="1034" name="Picture 30" descr="https://vuo.elettra.eu/vuo/cgi-bin/download-tm4.py?frm_user_id=8707&amp;frm_iddocumenttype=14&amp;frm_iddocument=392600&amp;frm_hash=e7546499729021446c70a2613a49799cf98408ef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88113"/>
            <a:ext cx="728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70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704263" y="6538913"/>
            <a:ext cx="439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fld id="{69B61663-02B6-2745-B700-0D25290150FD}" type="slidenum">
              <a:rPr lang="en-US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ＭＳ Ｐゴシック" charset="0"/>
              </a:rPr>
              <a:pPr algn="ctr" eaLnBrk="0" hangingPunct="0"/>
              <a:t>‹#›</a:t>
            </a:fld>
            <a:endParaRPr lang="en-US" sz="1200" b="1" i="1">
              <a:solidFill>
                <a:schemeClr val="accent2"/>
              </a:solidFill>
              <a:latin typeface="Calibri" charset="0"/>
              <a:cs typeface="ＭＳ Ｐゴシック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453188"/>
            <a:ext cx="9144000" cy="5397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000000">
                <a:alpha val="8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it-IT" b="1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7" descr="Compac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7947025" y="6530975"/>
            <a:ext cx="8397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1200" b="1" i="1">
                <a:solidFill>
                  <a:schemeClr val="accent2"/>
                </a:solidFill>
                <a:latin typeface="Calibri" charset="0"/>
              </a:rPr>
              <a:t>G. D’Auria</a:t>
            </a:r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446088" y="6556375"/>
            <a:ext cx="9540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 smtClean="0">
                <a:solidFill>
                  <a:srgbClr val="222268"/>
                </a:solidFill>
                <a:ea typeface="+mn-ea"/>
              </a:rPr>
              <a:t>Funded by the</a:t>
            </a:r>
            <a:endParaRPr lang="it-IT" altLang="it-IT" sz="900" b="1" i="1" smtClean="0">
              <a:solidFill>
                <a:srgbClr val="222268"/>
              </a:solidFill>
              <a:ea typeface="+mn-ea"/>
            </a:endParaRPr>
          </a:p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 smtClean="0">
                <a:solidFill>
                  <a:srgbClr val="222268"/>
                </a:solidFill>
                <a:ea typeface="+mn-ea"/>
              </a:rPr>
              <a:t>European Union</a:t>
            </a:r>
          </a:p>
        </p:txBody>
      </p:sp>
      <p:sp>
        <p:nvSpPr>
          <p:cNvPr id="1031" name="Rectangle 24"/>
          <p:cNvSpPr>
            <a:spLocks noChangeArrowheads="1"/>
          </p:cNvSpPr>
          <p:nvPr userDrawn="1"/>
        </p:nvSpPr>
        <p:spPr bwMode="auto">
          <a:xfrm>
            <a:off x="1363663" y="6543675"/>
            <a:ext cx="512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b="1" i="1" smtClean="0">
                <a:solidFill>
                  <a:srgbClr val="CC3300"/>
                </a:solidFill>
                <a:latin typeface="Calibri" pitchFamily="34" charset="0"/>
                <a:ea typeface="+mn-ea"/>
              </a:rPr>
              <a:t>XLS</a:t>
            </a:r>
          </a:p>
        </p:txBody>
      </p:sp>
      <p:sp>
        <p:nvSpPr>
          <p:cNvPr id="59401" name="Rectangle 9"/>
          <p:cNvSpPr>
            <a:spLocks noChangeArrowheads="1"/>
          </p:cNvSpPr>
          <p:nvPr userDrawn="1"/>
        </p:nvSpPr>
        <p:spPr bwMode="auto">
          <a:xfrm>
            <a:off x="2997200" y="6535738"/>
            <a:ext cx="3684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XLS Users Meeting, CERN 27</a:t>
            </a:r>
            <a:r>
              <a:rPr 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Arial Unicode MS" charset="0"/>
              </a:rPr>
              <a:t>th</a:t>
            </a:r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and 28</a:t>
            </a:r>
            <a:r>
              <a:rPr 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Arial Unicode MS" charset="0"/>
              </a:rPr>
              <a:t>th</a:t>
            </a:r>
            <a:r>
              <a:rPr 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November 2018 </a:t>
            </a:r>
          </a:p>
        </p:txBody>
      </p:sp>
      <p:sp>
        <p:nvSpPr>
          <p:cNvPr id="2057" name="Line 10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58" name="Group 11"/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2059" name="Picture 1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060" name="Text Box 13"/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European Union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Compac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Line 3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076" name="Group 4"/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3082" name="Picture 5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83" name="Text Box 6"/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European Union</a:t>
              </a:r>
            </a:p>
          </p:txBody>
        </p:sp>
      </p:grpSp>
      <p:sp>
        <p:nvSpPr>
          <p:cNvPr id="3077" name="Rectangle 7"/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 smtClean="0">
              <a:ea typeface="+mn-ea"/>
            </a:endParaRPr>
          </a:p>
        </p:txBody>
      </p:sp>
      <p:sp>
        <p:nvSpPr>
          <p:cNvPr id="3078" name="Rectangle 8"/>
          <p:cNvSpPr>
            <a:spLocks noChangeArrowheads="1"/>
          </p:cNvSpPr>
          <p:nvPr userDrawn="1"/>
        </p:nvSpPr>
        <p:spPr bwMode="auto">
          <a:xfrm>
            <a:off x="4102100" y="6426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smtClean="0">
                <a:solidFill>
                  <a:srgbClr val="CC3300"/>
                </a:solidFill>
                <a:ea typeface="+mn-ea"/>
              </a:rPr>
              <a:t>XLS</a:t>
            </a:r>
          </a:p>
        </p:txBody>
      </p:sp>
      <p:sp>
        <p:nvSpPr>
          <p:cNvPr id="81929" name="Rectangle 9"/>
          <p:cNvSpPr>
            <a:spLocks noChangeArrowheads="1"/>
          </p:cNvSpPr>
          <p:nvPr userDrawn="1"/>
        </p:nvSpPr>
        <p:spPr bwMode="auto">
          <a:xfrm>
            <a:off x="8658225" y="6542088"/>
            <a:ext cx="395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063CB571-22E5-C249-81A9-D14A23C99718}" type="slidenum"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</a:rPr>
              <a:pPr/>
              <a:t>‹#›</a:t>
            </a:fld>
            <a:endParaRPr lang="it-IT" sz="12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080" name="Text Box 10"/>
          <p:cNvSpPr txBox="1">
            <a:spLocks noChangeArrowheads="1"/>
          </p:cNvSpPr>
          <p:nvPr userDrawn="1"/>
        </p:nvSpPr>
        <p:spPr bwMode="auto">
          <a:xfrm>
            <a:off x="31750" y="6505575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smtClean="0">
                <a:ea typeface="+mn-ea"/>
              </a:rPr>
              <a:t>CompactLight@elettra.eu</a:t>
            </a:r>
          </a:p>
        </p:txBody>
      </p:sp>
      <p:sp>
        <p:nvSpPr>
          <p:cNvPr id="3081" name="Text Box 11"/>
          <p:cNvSpPr txBox="1">
            <a:spLocks noChangeArrowheads="1"/>
          </p:cNvSpPr>
          <p:nvPr userDrawn="1"/>
        </p:nvSpPr>
        <p:spPr bwMode="auto">
          <a:xfrm>
            <a:off x="6740525" y="6519863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smtClean="0">
                <a:ea typeface="+mn-ea"/>
              </a:rPr>
              <a:t>www.CompactLight.eu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Compac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/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100" name="Group 10"/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4103" name="Picture 11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104" name="Text Box 12"/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 smtClean="0">
                  <a:ea typeface="+mn-ea"/>
                </a:rPr>
                <a:t>European Union</a:t>
              </a:r>
            </a:p>
          </p:txBody>
        </p:sp>
      </p:grpSp>
      <p:pic>
        <p:nvPicPr>
          <p:cNvPr id="4101" name="Picture 1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"/>
            <a:ext cx="8901113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102" name="Picture 15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1</a:t>
            </a:r>
            <a:endParaRPr lang="it-IT" sz="1400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79512" y="762000"/>
            <a:ext cx="8507288" cy="6507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3200" dirty="0" smtClean="0">
                <a:latin typeface="Verdana" charset="0"/>
              </a:rPr>
              <a:t>Laser &amp; Photocathode study for e-gun</a:t>
            </a:r>
            <a:endParaRPr lang="en-GB" sz="3200" dirty="0">
              <a:latin typeface="Verdana" charset="0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179512" y="1556792"/>
            <a:ext cx="8784976" cy="29523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endParaRPr lang="en-GB" sz="2200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GB" sz="2200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Verdana" charset="0"/>
              </a:rPr>
              <a:t>Nikolaos Gazis</a:t>
            </a:r>
            <a:r>
              <a:rPr lang="en-GB" sz="2200" baseline="30000" dirty="0" smtClean="0">
                <a:latin typeface="Verdana" charset="0"/>
              </a:rPr>
              <a:t>c</a:t>
            </a:r>
            <a:r>
              <a:rPr lang="en-GB" sz="2200" dirty="0" smtClean="0">
                <a:latin typeface="Verdana" charset="0"/>
              </a:rPr>
              <a:t>, Eugene Tanke</a:t>
            </a:r>
            <a:r>
              <a:rPr lang="en-GB" sz="2200" baseline="30000" dirty="0" smtClean="0">
                <a:latin typeface="Verdana" charset="0"/>
              </a:rPr>
              <a:t>c</a:t>
            </a:r>
            <a:r>
              <a:rPr lang="en-GB" sz="2200" dirty="0" smtClean="0">
                <a:latin typeface="Verdana" charset="0"/>
              </a:rPr>
              <a:t>, Emmanuel Trachanas</a:t>
            </a:r>
            <a:r>
              <a:rPr lang="en-GB" sz="2200" baseline="30000" dirty="0" smtClean="0">
                <a:latin typeface="Verdana" charset="0"/>
              </a:rPr>
              <a:t>c</a:t>
            </a:r>
            <a:r>
              <a:rPr lang="en-GB" sz="2200" dirty="0" smtClean="0">
                <a:latin typeface="Verdana" charset="0"/>
              </a:rPr>
              <a:t>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Verdana" charset="0"/>
              </a:rPr>
              <a:t>Irini Telali</a:t>
            </a:r>
            <a:r>
              <a:rPr lang="en-GB" sz="2200" baseline="30000" dirty="0" smtClean="0">
                <a:latin typeface="Verdana" charset="0"/>
              </a:rPr>
              <a:t>b</a:t>
            </a:r>
            <a:r>
              <a:rPr lang="en-GB" sz="2200" dirty="0" smtClean="0">
                <a:latin typeface="Verdana" charset="0"/>
              </a:rPr>
              <a:t>, Katerina Tzanetou</a:t>
            </a:r>
            <a:r>
              <a:rPr lang="en-GB" sz="2200" baseline="30000" dirty="0" smtClean="0">
                <a:latin typeface="Verdana" charset="0"/>
              </a:rPr>
              <a:t>b</a:t>
            </a:r>
            <a:r>
              <a:rPr lang="en-GB" sz="2200" dirty="0" smtClean="0">
                <a:latin typeface="Verdana" charset="0"/>
              </a:rPr>
              <a:t>,</a:t>
            </a:r>
            <a:r>
              <a:rPr lang="en-GB" sz="2200" baseline="30000" dirty="0" smtClean="0">
                <a:latin typeface="Verdana" charset="0"/>
              </a:rPr>
              <a:t> </a:t>
            </a:r>
            <a:r>
              <a:rPr lang="en-GB" sz="2200" dirty="0" smtClean="0">
                <a:latin typeface="Verdana" charset="0"/>
              </a:rPr>
              <a:t>ENG</a:t>
            </a:r>
            <a:r>
              <a:rPr lang="en-GB" sz="2200" baseline="30000" dirty="0" smtClean="0">
                <a:latin typeface="Verdana" charset="0"/>
              </a:rPr>
              <a:t>a,b</a:t>
            </a:r>
            <a:endParaRPr lang="en-GB" sz="2200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GB" sz="1800" dirty="0" smtClean="0">
              <a:latin typeface="Verdana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a) Institute of Accelerating Systems &amp; Applications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b) National Technical University of Athens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1800" dirty="0" smtClean="0">
                <a:latin typeface="Verdana" charset="0"/>
              </a:rPr>
              <a:t>c) European Spallation Source</a:t>
            </a:r>
            <a:endParaRPr lang="en-GB" sz="1800" dirty="0">
              <a:latin typeface="Verdana" charset="0"/>
            </a:endParaRPr>
          </a:p>
        </p:txBody>
      </p:sp>
      <p:pic>
        <p:nvPicPr>
          <p:cNvPr id="14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76" y="5157192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" name="Picture 14" descr="IASA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5085184"/>
            <a:ext cx="4680520" cy="818316"/>
          </a:xfrm>
          <a:prstGeom prst="rect">
            <a:avLst/>
          </a:prstGeom>
        </p:spPr>
      </p:pic>
      <p:pic>
        <p:nvPicPr>
          <p:cNvPr id="16" name="Picture 15" descr="Screen Shot 2018-12-10 at 15.43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770" y="4941168"/>
            <a:ext cx="1577622" cy="990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728" y="11663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WP3 Meeting 16 April 2019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59832" y="0"/>
            <a:ext cx="4941168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Lasers 		     </a:t>
            </a:r>
            <a:r>
              <a:rPr lang="en-US" sz="2400" dirty="0" smtClean="0">
                <a:solidFill>
                  <a:srgbClr val="000000"/>
                </a:solidFill>
                <a:latin typeface="Verdana"/>
                <a:cs typeface="Verdana"/>
              </a:rPr>
              <a:t>(K.T.)</a:t>
            </a:r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	</a:t>
            </a:r>
            <a:endParaRPr lang="en-GB" sz="24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8" name="Picture 7" descr="Screen Shot 2018-12-03 at 10.48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" y="3645024"/>
            <a:ext cx="6660232" cy="284237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6772" y="5589240"/>
            <a:ext cx="6588224" cy="241176"/>
          </a:xfrm>
          <a:prstGeom prst="rect">
            <a:avLst/>
          </a:prstGeom>
          <a:noFill/>
          <a:ln w="28575" cap="flat" cmpd="sng" algn="ctr">
            <a:solidFill>
              <a:srgbClr val="FF04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pic>
        <p:nvPicPr>
          <p:cNvPr id="12" name="Picture 11" descr="Screen Shot 2018-12-03 at 10.53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373216"/>
            <a:ext cx="2483768" cy="1076655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>
            <a:off x="7452320" y="4941168"/>
            <a:ext cx="936104" cy="432048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76256" y="386104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MAXIV laser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Ti: Sapphire</a:t>
            </a:r>
          </a:p>
          <a:p>
            <a:r>
              <a:rPr lang="en-US" dirty="0" smtClean="0"/>
              <a:t>with specifications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9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19100" y="6165304"/>
            <a:ext cx="6588224" cy="241176"/>
          </a:xfrm>
          <a:prstGeom prst="rect">
            <a:avLst/>
          </a:prstGeom>
          <a:noFill/>
          <a:ln w="28575" cap="flat" cmpd="sng" algn="ctr">
            <a:solidFill>
              <a:srgbClr val="FF04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0" y="4293096"/>
            <a:ext cx="6588224" cy="241176"/>
          </a:xfrm>
          <a:prstGeom prst="rect">
            <a:avLst/>
          </a:prstGeom>
          <a:noFill/>
          <a:ln w="28575" cap="flat" cmpd="sng" algn="ctr">
            <a:solidFill>
              <a:srgbClr val="FF04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20688"/>
            <a:ext cx="864096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needed a fs pulse laser to irradiate a metallic or semiconductor cathode and the following parameters to be defined: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Laser wavelength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Pulse duration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Pulse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Repetition Rate, plus other parameters with pulse structure and time accuracy</a:t>
            </a:r>
          </a:p>
          <a:p>
            <a:endParaRPr lang="en-US" dirty="0" smtClean="0"/>
          </a:p>
          <a:p>
            <a:r>
              <a:rPr lang="en-US" dirty="0" smtClean="0"/>
              <a:t>The lasers in red squares provide a </a:t>
            </a:r>
            <a:r>
              <a:rPr lang="en-US" b="1" dirty="0" smtClean="0"/>
              <a:t>262 nm </a:t>
            </a:r>
            <a:r>
              <a:rPr lang="en-US" dirty="0" smtClean="0"/>
              <a:t>pulses for the current XFEL systems; getting the 4</a:t>
            </a:r>
            <a:r>
              <a:rPr lang="en-US" baseline="30000" dirty="0" smtClean="0"/>
              <a:t>th</a:t>
            </a:r>
            <a:r>
              <a:rPr lang="en-US" dirty="0" smtClean="0"/>
              <a:t> harmonic: </a:t>
            </a:r>
            <a:r>
              <a:rPr lang="en-US" b="1" dirty="0" smtClean="0"/>
              <a:t>Nd: YLF</a:t>
            </a:r>
            <a:r>
              <a:rPr lang="en-US" dirty="0" smtClean="0"/>
              <a:t> (Yttrium Lithium Fluoride), </a:t>
            </a:r>
            <a:r>
              <a:rPr lang="en-US" b="1" dirty="0" smtClean="0"/>
              <a:t>Yb:CaF</a:t>
            </a:r>
            <a:r>
              <a:rPr lang="en-US" b="1" baseline="-25000" dirty="0" smtClean="0"/>
              <a:t>2</a:t>
            </a:r>
            <a:r>
              <a:rPr lang="en-US" dirty="0" smtClean="0"/>
              <a:t>, </a:t>
            </a:r>
            <a:r>
              <a:rPr lang="en-US" b="1" dirty="0" smtClean="0"/>
              <a:t>Ti: Saphire 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148478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17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0"/>
            <a:ext cx="6400800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Lasers 			</a:t>
            </a:r>
            <a:r>
              <a:rPr lang="en-US" sz="2400" dirty="0" smtClean="0">
                <a:solidFill>
                  <a:srgbClr val="000000"/>
                </a:solidFill>
                <a:latin typeface="Verdana"/>
                <a:cs typeface="Verdana"/>
              </a:rPr>
              <a:t>(K.T.)</a:t>
            </a:r>
            <a:endParaRPr lang="en-GB" sz="24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39952" y="148478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Screen Shot 2019-04-16 at 09.28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0"/>
            <a:ext cx="8107980" cy="6858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755576" y="980728"/>
            <a:ext cx="7704856" cy="216024"/>
          </a:xfrm>
          <a:prstGeom prst="rect">
            <a:avLst/>
          </a:prstGeom>
          <a:noFill/>
          <a:ln w="28575" cap="flat" cmpd="sng" algn="ctr">
            <a:solidFill>
              <a:srgbClr val="FF04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83568" y="2852936"/>
            <a:ext cx="7704856" cy="216024"/>
          </a:xfrm>
          <a:prstGeom prst="rect">
            <a:avLst/>
          </a:prstGeom>
          <a:noFill/>
          <a:ln w="28575" cap="flat" cmpd="sng" algn="ctr">
            <a:solidFill>
              <a:srgbClr val="FF042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716016" y="332656"/>
            <a:ext cx="1584176" cy="576064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683568" y="2276872"/>
            <a:ext cx="7704856" cy="288032"/>
          </a:xfrm>
          <a:prstGeom prst="rect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4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12</a:t>
            </a:fld>
            <a:endParaRPr lang="it-IT" altLang="it-IT" dirty="0"/>
          </a:p>
        </p:txBody>
      </p:sp>
      <p:sp>
        <p:nvSpPr>
          <p:cNvPr id="2" name="TextBox 1"/>
          <p:cNvSpPr txBox="1"/>
          <p:nvPr/>
        </p:nvSpPr>
        <p:spPr>
          <a:xfrm>
            <a:off x="23939" y="620053"/>
            <a:ext cx="4404045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Methodology to electrical &amp; mechanical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design of the injector solenoid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692696"/>
            <a:ext cx="4716016" cy="6229415"/>
          </a:xfrm>
          <a:prstGeom prst="rect">
            <a:avLst/>
          </a:prstGeom>
          <a:solidFill>
            <a:srgbClr val="FFFFFF"/>
          </a:solidFill>
        </p:spPr>
        <p:txBody>
          <a:bodyPr wrap="square" lIns="82945" tIns="41473" rIns="82945" bIns="41473" rtlCol="0">
            <a:spAutoFit/>
          </a:bodyPr>
          <a:lstStyle/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Field Strength/Gradient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Mechanical Length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Integrated Field Strength/ Gradient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Aperture and Good Field Region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Field Quality (Field Homogeneity, Maximum allowed Multipoles- error and Tolerances, Time Constant)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Operation Mode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Supporting &amp; transportation systems design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General mechanical tolerances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Electrical Parameters: Ampere Turns, Current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Magnet Topology </a:t>
            </a:r>
            <a:r>
              <a:rPr lang="en-GB" sz="1500" b="1" dirty="0">
                <a:solidFill>
                  <a:srgbClr val="000000"/>
                </a:solidFill>
              </a:rPr>
              <a:t>Β</a:t>
            </a:r>
            <a:r>
              <a:rPr lang="en-US" sz="1500" b="1" dirty="0" err="1">
                <a:solidFill>
                  <a:srgbClr val="000000"/>
                </a:solidFill>
              </a:rPr>
              <a:t>ucking</a:t>
            </a:r>
            <a:r>
              <a:rPr lang="en-US" sz="1500" b="1" dirty="0">
                <a:solidFill>
                  <a:srgbClr val="000000"/>
                </a:solidFill>
              </a:rPr>
              <a:t> Coil, Steerer Coil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Coil Design : Number of Coils and Cross Section, Material, Cross Section, Insulation Epoxy Impregnation, 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Cooling Circuit and Sensors, Hydraulic Connections, Integration to accelerator cooling system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Temperature and Sensors 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Power Distribution : Power Supply, Cabling , Protection 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Integration of Sensors to Control System 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Alignment targets Adjustment tables Support jacks </a:t>
            </a:r>
            <a:endParaRPr lang="en-US" sz="1500" dirty="0">
              <a:solidFill>
                <a:srgbClr val="000000"/>
              </a:solidFill>
            </a:endParaRPr>
          </a:p>
          <a:p>
            <a:pPr marL="259204" indent="-259204">
              <a:buFont typeface="Arial"/>
              <a:buChar char="•"/>
            </a:pPr>
            <a:r>
              <a:rPr lang="en-GB" sz="1500" b="1" dirty="0">
                <a:solidFill>
                  <a:srgbClr val="000000"/>
                </a:solidFill>
              </a:rPr>
              <a:t>Magnetic measurement devices:  Pick-up, hall probes</a:t>
            </a:r>
            <a:r>
              <a:rPr lang="en-GB" sz="1300" dirty="0">
                <a:solidFill>
                  <a:srgbClr val="000000"/>
                </a:solidFill>
              </a:rPr>
              <a:t> 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07704" y="97458"/>
            <a:ext cx="5688632" cy="457270"/>
          </a:xfrm>
          <a:prstGeom prst="rect">
            <a:avLst/>
          </a:prstGeom>
        </p:spPr>
        <p:txBody>
          <a:bodyPr lIns="65311" tIns="41473" rIns="65311" bIns="41473" anchor="ctr"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C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de-DE" sz="1900" dirty="0"/>
              <a:t>The Greek TEAM participation </a:t>
            </a:r>
            <a:r>
              <a:rPr lang="de-DE" sz="1900" dirty="0" smtClean="0"/>
              <a:t>– </a:t>
            </a:r>
            <a:r>
              <a:rPr lang="de-DE" sz="1900" dirty="0" smtClean="0">
                <a:solidFill>
                  <a:srgbClr val="0000FF"/>
                </a:solidFill>
              </a:rPr>
              <a:t>ESS </a:t>
            </a:r>
            <a:r>
              <a:rPr lang="de-DE" sz="1600" dirty="0" smtClean="0">
                <a:solidFill>
                  <a:srgbClr val="0000FF"/>
                </a:solidFill>
              </a:rPr>
              <a:t>(NG, </a:t>
            </a:r>
            <a:r>
              <a:rPr lang="de-DE" sz="1600" dirty="0" err="1" smtClean="0">
                <a:solidFill>
                  <a:srgbClr val="0000FF"/>
                </a:solidFill>
              </a:rPr>
              <a:t>EuT</a:t>
            </a:r>
            <a:r>
              <a:rPr lang="de-DE" sz="1600" dirty="0" smtClean="0">
                <a:solidFill>
                  <a:srgbClr val="0000FF"/>
                </a:solidFill>
              </a:rPr>
              <a:t>, </a:t>
            </a:r>
            <a:r>
              <a:rPr lang="de-DE" sz="1600" dirty="0" err="1" smtClean="0">
                <a:solidFill>
                  <a:srgbClr val="0000FF"/>
                </a:solidFill>
              </a:rPr>
              <a:t>EmT</a:t>
            </a:r>
            <a:r>
              <a:rPr lang="de-DE" sz="1600" dirty="0" smtClean="0">
                <a:solidFill>
                  <a:srgbClr val="0000FF"/>
                </a:solidFill>
              </a:rPr>
              <a:t>)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0" name="Picture 9" descr="Screen Shot 2018-12-10 at 15.43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4856" cy="6561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6490528"/>
            <a:ext cx="230425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Diagram10"/>
          <p:cNvGraphicFramePr/>
          <p:nvPr>
            <p:extLst>
              <p:ext uri="{D42A27DB-BD31-4B8C-83A1-F6EECF244321}">
                <p14:modId xmlns:p14="http://schemas.microsoft.com/office/powerpoint/2010/main" val="4066544"/>
              </p:ext>
            </p:extLst>
          </p:nvPr>
        </p:nvGraphicFramePr>
        <p:xfrm>
          <a:off x="-324544" y="1484784"/>
          <a:ext cx="518457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611145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13</a:t>
            </a:fld>
            <a:endParaRPr lang="it-IT" altLang="it-IT" dirty="0"/>
          </a:p>
        </p:txBody>
      </p:sp>
      <p:pic>
        <p:nvPicPr>
          <p:cNvPr id="7" name="Picture 6" descr="Compact_modules_10-20-30-40-50_(space_reservation)_1[6]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5487"/>
            <a:ext cx="4441365" cy="2122513"/>
          </a:xfrm>
          <a:prstGeom prst="rect">
            <a:avLst/>
          </a:prstGeom>
        </p:spPr>
      </p:pic>
      <p:pic>
        <p:nvPicPr>
          <p:cNvPr id="9" name="Picture 8" descr="Compact_modules_10-20-30-40-50_(space_reservation)_2[4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57" y="4735487"/>
            <a:ext cx="4647943" cy="2122513"/>
          </a:xfrm>
          <a:prstGeom prst="rect">
            <a:avLst/>
          </a:prstGeom>
        </p:spPr>
      </p:pic>
      <p:pic>
        <p:nvPicPr>
          <p:cNvPr id="10" name="Picture 9" descr="Compact_modules_10-20-30-40-50_(space_reservation)_3[4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648"/>
            <a:ext cx="9144000" cy="35442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85377"/>
            <a:ext cx="9144000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Photocathode/e-gun, RF-cavity, Solenoids, BPM, Steerers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1240808" y="1077323"/>
            <a:ext cx="849127" cy="1633109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6792794" y="1142647"/>
            <a:ext cx="783810" cy="1698433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551762" y="1077323"/>
            <a:ext cx="587857" cy="1698433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421127" y="1142647"/>
            <a:ext cx="130635" cy="176375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4180095" y="1142647"/>
            <a:ext cx="1371667" cy="176375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6531525" y="1011998"/>
            <a:ext cx="65317" cy="1959731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3338572" y="1215577"/>
            <a:ext cx="914445" cy="1698433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1907704" y="97458"/>
            <a:ext cx="5688632" cy="457270"/>
          </a:xfrm>
        </p:spPr>
        <p:txBody>
          <a:bodyPr/>
          <a:lstStyle/>
          <a:p>
            <a:r>
              <a:rPr lang="de-DE" sz="2000" dirty="0"/>
              <a:t>The Greek TEAM participation </a:t>
            </a:r>
            <a:r>
              <a:rPr lang="de-DE" sz="2000" dirty="0" smtClean="0"/>
              <a:t>– </a:t>
            </a:r>
            <a:r>
              <a:rPr lang="de-DE" sz="2000" dirty="0" smtClean="0">
                <a:solidFill>
                  <a:srgbClr val="0000FF"/>
                </a:solidFill>
              </a:rPr>
              <a:t>ESS (NG &amp; ET)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30" name="Picture 29" descr="Screen Shot 2018-12-10 at 15.43.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4856" cy="65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9892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75656" y="0"/>
            <a:ext cx="640080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Conclusions</a:t>
            </a:r>
            <a:endParaRPr lang="en-GB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0688"/>
            <a:ext cx="9144000" cy="449353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0" dirty="0" smtClean="0"/>
              <a:t>Various </a:t>
            </a:r>
            <a:r>
              <a:rPr lang="en-US" b="1" dirty="0" smtClean="0"/>
              <a:t>modes</a:t>
            </a:r>
            <a:r>
              <a:rPr lang="en-US" b="0" dirty="0" smtClean="0"/>
              <a:t> and </a:t>
            </a:r>
            <a:r>
              <a:rPr lang="en-US" b="1" dirty="0" smtClean="0"/>
              <a:t>types</a:t>
            </a:r>
            <a:r>
              <a:rPr lang="en-US" b="0" dirty="0" smtClean="0"/>
              <a:t> of the photocathodes have been investigated, finalizing among the </a:t>
            </a:r>
            <a:r>
              <a:rPr lang="en-US" b="1" dirty="0" smtClean="0"/>
              <a:t>Cs</a:t>
            </a:r>
            <a:r>
              <a:rPr lang="en-US" b="1" baseline="-25000" dirty="0" smtClean="0"/>
              <a:t>2</a:t>
            </a:r>
            <a:r>
              <a:rPr lang="en-US" b="1" dirty="0" smtClean="0"/>
              <a:t>Te</a:t>
            </a:r>
            <a:r>
              <a:rPr lang="en-US" b="0" dirty="0" smtClean="0"/>
              <a:t> and the </a:t>
            </a:r>
            <a:r>
              <a:rPr lang="en-US" b="1" dirty="0" smtClean="0"/>
              <a:t>Cu cathodes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b="0" dirty="0" smtClean="0"/>
              <a:t>The </a:t>
            </a:r>
            <a:r>
              <a:rPr lang="en-US" b="0" dirty="0"/>
              <a:t>choice of the photocathode is </a:t>
            </a:r>
            <a:r>
              <a:rPr lang="en-US" b="1" dirty="0"/>
              <a:t>dictated</a:t>
            </a:r>
            <a:r>
              <a:rPr lang="en-US" dirty="0"/>
              <a:t> </a:t>
            </a:r>
            <a:r>
              <a:rPr lang="en-US" b="0" dirty="0"/>
              <a:t>by </a:t>
            </a:r>
            <a:r>
              <a:rPr lang="en-US" b="0" dirty="0" smtClean="0"/>
              <a:t>the requirements </a:t>
            </a:r>
            <a:r>
              <a:rPr lang="en-US" b="0" dirty="0"/>
              <a:t>on the</a:t>
            </a:r>
            <a:r>
              <a:rPr lang="en-US" dirty="0"/>
              <a:t> </a:t>
            </a:r>
            <a:r>
              <a:rPr lang="en-US" b="1" dirty="0"/>
              <a:t>average current</a:t>
            </a:r>
            <a:r>
              <a:rPr lang="en-US" dirty="0"/>
              <a:t> </a:t>
            </a:r>
            <a:r>
              <a:rPr lang="en-US" b="0" dirty="0" smtClean="0"/>
              <a:t>in relation to</a:t>
            </a:r>
            <a:r>
              <a:rPr lang="en-US" dirty="0" smtClean="0"/>
              <a:t> the </a:t>
            </a:r>
            <a:r>
              <a:rPr lang="en-US" b="1" dirty="0" smtClean="0"/>
              <a:t>available laser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Reliable </a:t>
            </a:r>
            <a:r>
              <a:rPr lang="en-US" dirty="0"/>
              <a:t>cathode </a:t>
            </a:r>
            <a:r>
              <a:rPr lang="en-US" b="0" dirty="0"/>
              <a:t>and</a:t>
            </a:r>
            <a:r>
              <a:rPr lang="en-US" dirty="0"/>
              <a:t> laser </a:t>
            </a:r>
            <a:r>
              <a:rPr lang="en-US" b="0" dirty="0"/>
              <a:t>systems exist for </a:t>
            </a:r>
            <a:r>
              <a:rPr lang="en-US" b="0" dirty="0" smtClean="0"/>
              <a:t>average </a:t>
            </a:r>
            <a:r>
              <a:rPr lang="en-US" dirty="0" smtClean="0"/>
              <a:t>current </a:t>
            </a:r>
            <a:r>
              <a:rPr lang="en-US" b="0" dirty="0"/>
              <a:t>of</a:t>
            </a:r>
            <a:r>
              <a:rPr lang="en-US" dirty="0"/>
              <a:t> </a:t>
            </a:r>
            <a:r>
              <a:rPr lang="en-US" b="1" dirty="0" smtClean="0"/>
              <a:t>10 mA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current can be </a:t>
            </a:r>
            <a:r>
              <a:rPr lang="en-US" dirty="0"/>
              <a:t>increased </a:t>
            </a:r>
            <a:r>
              <a:rPr lang="en-US" dirty="0" smtClean="0"/>
              <a:t>to </a:t>
            </a:r>
            <a:r>
              <a:rPr lang="fi-FI" b="1" dirty="0" smtClean="0"/>
              <a:t>100 mA</a:t>
            </a:r>
            <a:r>
              <a:rPr lang="fi-FI" dirty="0" smtClean="0"/>
              <a:t>, by a small </a:t>
            </a:r>
            <a:r>
              <a:rPr lang="en-US" dirty="0" smtClean="0"/>
              <a:t>improvement </a:t>
            </a:r>
            <a:r>
              <a:rPr lang="en-US" dirty="0"/>
              <a:t>in both </a:t>
            </a:r>
            <a:r>
              <a:rPr lang="en-US" dirty="0" smtClean="0"/>
              <a:t>the cathode </a:t>
            </a:r>
            <a:r>
              <a:rPr lang="en-US" dirty="0"/>
              <a:t>and the laser </a:t>
            </a:r>
            <a:r>
              <a:rPr lang="en-US" dirty="0" smtClean="0"/>
              <a:t>system</a:t>
            </a:r>
          </a:p>
          <a:p>
            <a:endParaRPr lang="en-US" sz="8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limited</a:t>
            </a:r>
            <a:r>
              <a:rPr lang="en-US" dirty="0"/>
              <a:t> </a:t>
            </a:r>
            <a:r>
              <a:rPr lang="en-US" dirty="0" smtClean="0"/>
              <a:t>lifetime </a:t>
            </a:r>
            <a:r>
              <a:rPr lang="en-US" dirty="0"/>
              <a:t>of the </a:t>
            </a:r>
            <a:r>
              <a:rPr lang="en-US" dirty="0" smtClean="0"/>
              <a:t>cathodes is an </a:t>
            </a:r>
            <a:r>
              <a:rPr lang="en-US" b="1" dirty="0" smtClean="0"/>
              <a:t>IMPORTANT</a:t>
            </a:r>
            <a:r>
              <a:rPr lang="en-US" dirty="0" smtClean="0"/>
              <a:t> issue</a:t>
            </a:r>
          </a:p>
          <a:p>
            <a:endParaRPr lang="en-US" sz="800" b="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An important study of the </a:t>
            </a:r>
            <a:r>
              <a:rPr lang="en-US" dirty="0"/>
              <a:t> </a:t>
            </a:r>
            <a:r>
              <a:rPr lang="en-US" b="1" dirty="0"/>
              <a:t>the degradation </a:t>
            </a:r>
            <a:r>
              <a:rPr lang="en-US" dirty="0"/>
              <a:t>of the </a:t>
            </a:r>
            <a:r>
              <a:rPr lang="en-US" dirty="0" smtClean="0"/>
              <a:t>cathode performance, so </a:t>
            </a:r>
            <a:r>
              <a:rPr lang="en-US" dirty="0"/>
              <a:t>to improve </a:t>
            </a:r>
            <a:r>
              <a:rPr lang="en-US" b="1" dirty="0"/>
              <a:t>the lifetime </a:t>
            </a:r>
            <a:r>
              <a:rPr lang="en-US" dirty="0"/>
              <a:t>of these </a:t>
            </a:r>
            <a:r>
              <a:rPr lang="en-US" dirty="0" smtClean="0"/>
              <a:t>cathodes at </a:t>
            </a:r>
            <a:r>
              <a:rPr lang="en-US" dirty="0"/>
              <a:t>least by an order of </a:t>
            </a:r>
            <a:r>
              <a:rPr lang="en-US" dirty="0" smtClean="0"/>
              <a:t>magnitude is necessary</a:t>
            </a:r>
          </a:p>
          <a:p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A very very preliminary proposal could be :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a cathode </a:t>
            </a:r>
            <a:r>
              <a:rPr lang="en-GB" b="1" dirty="0" smtClean="0">
                <a:solidFill>
                  <a:srgbClr val="FF3300"/>
                </a:solidFill>
              </a:rPr>
              <a:t>Cs</a:t>
            </a:r>
            <a:r>
              <a:rPr lang="en-GB" b="1" baseline="-25000" dirty="0" smtClean="0">
                <a:solidFill>
                  <a:srgbClr val="FF3300"/>
                </a:solidFill>
              </a:rPr>
              <a:t>2</a:t>
            </a:r>
            <a:r>
              <a:rPr lang="en-GB" b="1" dirty="0" smtClean="0">
                <a:solidFill>
                  <a:srgbClr val="FF3300"/>
                </a:solidFill>
              </a:rPr>
              <a:t>Te</a:t>
            </a:r>
            <a:r>
              <a:rPr lang="en-GB" b="1" dirty="0" smtClean="0">
                <a:solidFill>
                  <a:srgbClr val="0000FF"/>
                </a:solidFill>
              </a:rPr>
              <a:t>, </a:t>
            </a:r>
            <a:r>
              <a:rPr lang="en-GB" dirty="0" smtClean="0">
                <a:solidFill>
                  <a:srgbClr val="0000FF"/>
                </a:solidFill>
              </a:rPr>
              <a:t>with</a:t>
            </a:r>
            <a:r>
              <a:rPr lang="en-GB" b="1" dirty="0" smtClean="0">
                <a:solidFill>
                  <a:srgbClr val="0000FF"/>
                </a:solidFill>
              </a:rPr>
              <a:t> QE ~0.1-0.2 %</a:t>
            </a:r>
            <a:r>
              <a:rPr lang="en-GB" b="1" dirty="0">
                <a:solidFill>
                  <a:srgbClr val="0000FF"/>
                </a:solidFill>
              </a:rPr>
              <a:t>, </a:t>
            </a:r>
            <a:r>
              <a:rPr lang="en-GB" b="1" dirty="0" err="1" smtClean="0">
                <a:solidFill>
                  <a:srgbClr val="FF3300"/>
                </a:solidFill>
              </a:rPr>
              <a:t>Nd</a:t>
            </a:r>
            <a:r>
              <a:rPr lang="en-GB" b="1" dirty="0" smtClean="0">
                <a:solidFill>
                  <a:srgbClr val="FF3300"/>
                </a:solidFill>
              </a:rPr>
              <a:t>: YLF</a:t>
            </a:r>
            <a:r>
              <a:rPr lang="en-GB" b="1" dirty="0" smtClean="0">
                <a:solidFill>
                  <a:srgbClr val="0000FF"/>
                </a:solidFill>
              </a:rPr>
              <a:t> </a:t>
            </a:r>
            <a:r>
              <a:rPr lang="en-GB" b="1" dirty="0">
                <a:solidFill>
                  <a:srgbClr val="0000FF"/>
                </a:solidFill>
              </a:rPr>
              <a:t>laser; High repetition </a:t>
            </a:r>
            <a:r>
              <a:rPr lang="en-GB" b="1" dirty="0" smtClean="0">
                <a:solidFill>
                  <a:srgbClr val="0000FF"/>
                </a:solidFill>
              </a:rPr>
              <a:t>rate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384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14</a:t>
            </a:r>
            <a:endParaRPr lang="it-IT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5229200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Our Simulations and the Measurements (SWISS FEL) seem to have similar results in Emittence with the two Cathodes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3D model design </a:t>
            </a:r>
            <a:r>
              <a:rPr lang="en-US" dirty="0"/>
              <a:t>of the </a:t>
            </a:r>
            <a:r>
              <a:rPr lang="en-US" dirty="0" smtClean="0"/>
              <a:t>injector and the electro-mechanical work for the solenoids is under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17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62880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BACKUP SLIDES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0"/>
            <a:ext cx="640080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Metal Photocathodes</a:t>
            </a:r>
            <a:endParaRPr lang="en-GB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831247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Normal</a:t>
            </a:r>
            <a:r>
              <a:rPr lang="en-US" dirty="0" smtClean="0"/>
              <a:t> </a:t>
            </a:r>
            <a:r>
              <a:rPr lang="en-US" b="0" dirty="0" smtClean="0"/>
              <a:t>conducting injectors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Room</a:t>
            </a:r>
            <a:r>
              <a:rPr lang="en-US" dirty="0" smtClean="0"/>
              <a:t> </a:t>
            </a:r>
            <a:r>
              <a:rPr lang="en-US" b="0" dirty="0" smtClean="0"/>
              <a:t>temperature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Insensitivity</a:t>
            </a:r>
            <a:r>
              <a:rPr lang="en-US" dirty="0" smtClean="0"/>
              <a:t> </a:t>
            </a:r>
            <a:r>
              <a:rPr lang="en-US" b="0" dirty="0" smtClean="0"/>
              <a:t>to contamination </a:t>
            </a:r>
            <a:r>
              <a:rPr lang="en-US" dirty="0" smtClean="0">
                <a:sym typeface="Wingdings"/>
              </a:rPr>
              <a:t> easy handling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ym typeface="Wingdings"/>
              </a:rPr>
              <a:t>Longtime</a:t>
            </a:r>
            <a:r>
              <a:rPr lang="en-US" dirty="0" smtClean="0">
                <a:sym typeface="Wingdings"/>
              </a:rPr>
              <a:t> </a:t>
            </a:r>
            <a:r>
              <a:rPr lang="en-US" b="0" dirty="0" smtClean="0">
                <a:sym typeface="Wingdings"/>
              </a:rPr>
              <a:t>operational lifetime, i.e. </a:t>
            </a:r>
            <a:r>
              <a:rPr lang="en-US" dirty="0" smtClean="0">
                <a:sym typeface="Wingdings"/>
              </a:rPr>
              <a:t>Mg, Cu </a:t>
            </a:r>
            <a:r>
              <a:rPr lang="en-US" b="0" dirty="0" smtClean="0">
                <a:sym typeface="Wingdings"/>
              </a:rPr>
              <a:t>are running for </a:t>
            </a:r>
            <a:r>
              <a:rPr lang="en-US" sz="2400" b="1" dirty="0" smtClean="0">
                <a:solidFill>
                  <a:srgbClr val="008000"/>
                </a:solidFill>
                <a:sym typeface="Wingdings"/>
              </a:rPr>
              <a:t>years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ym typeface="Wingdings"/>
              </a:rPr>
              <a:t>High work function</a:t>
            </a:r>
            <a:r>
              <a:rPr lang="en-US" dirty="0" smtClean="0">
                <a:sym typeface="Wingdings"/>
              </a:rPr>
              <a:t>, ~1mA current :</a:t>
            </a:r>
          </a:p>
          <a:p>
            <a:pPr lvl="7"/>
            <a:r>
              <a:rPr lang="en-US" b="1" dirty="0" smtClean="0">
                <a:sym typeface="Wingdings"/>
              </a:rPr>
              <a:t>UV laser </a:t>
            </a:r>
            <a:r>
              <a:rPr lang="en-US" dirty="0" smtClean="0">
                <a:sym typeface="Wingdings"/>
              </a:rPr>
              <a:t>for driving</a:t>
            </a:r>
          </a:p>
          <a:p>
            <a:pPr lvl="7"/>
            <a:r>
              <a:rPr lang="en-US" dirty="0" smtClean="0">
                <a:sym typeface="Wingdings"/>
              </a:rPr>
              <a:t>High accelerating </a:t>
            </a:r>
            <a:r>
              <a:rPr lang="en-US" b="1" dirty="0" smtClean="0">
                <a:sym typeface="Wingdings"/>
              </a:rPr>
              <a:t>gradient</a:t>
            </a:r>
          </a:p>
          <a:p>
            <a:pPr lvl="7"/>
            <a:r>
              <a:rPr lang="en-US" dirty="0" smtClean="0">
                <a:sym typeface="Wingdings"/>
              </a:rPr>
              <a:t>Very little </a:t>
            </a:r>
            <a:r>
              <a:rPr lang="en-US" b="1" dirty="0" smtClean="0">
                <a:sym typeface="Wingdings"/>
              </a:rPr>
              <a:t>dark current </a:t>
            </a:r>
          </a:p>
          <a:p>
            <a:pPr lvl="7"/>
            <a:r>
              <a:rPr lang="en-US" b="1" dirty="0" smtClean="0">
                <a:sym typeface="Wingdings"/>
              </a:rPr>
              <a:t>QE</a:t>
            </a:r>
            <a:r>
              <a:rPr lang="en-US" dirty="0" smtClean="0">
                <a:sym typeface="Wingdings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quite law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7" name="Picture 6" descr="Screen Shot 2018-12-02 at 22.07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4360142" cy="28579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1600" y="3429000"/>
            <a:ext cx="3962400" cy="2585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b="0" dirty="0" smtClean="0"/>
              <a:t>QE of </a:t>
            </a:r>
            <a:r>
              <a:rPr lang="en-US" b="1" dirty="0" smtClean="0"/>
              <a:t>Pb</a:t>
            </a:r>
            <a:r>
              <a:rPr lang="en-US" b="0" dirty="0" smtClean="0"/>
              <a:t> </a:t>
            </a:r>
            <a:r>
              <a:rPr lang="en-US" b="0" dirty="0"/>
              <a:t>deposited on </a:t>
            </a:r>
            <a:r>
              <a:rPr lang="en-US" b="1" dirty="0" smtClean="0"/>
              <a:t>Nb</a:t>
            </a:r>
            <a:r>
              <a:rPr lang="en-US" b="0" dirty="0" smtClean="0"/>
              <a:t> photo-cathodes.</a:t>
            </a:r>
          </a:p>
          <a:p>
            <a:endParaRPr lang="en-US" b="0" dirty="0" smtClean="0"/>
          </a:p>
          <a:p>
            <a:r>
              <a:rPr lang="en-US" b="0" dirty="0" smtClean="0"/>
              <a:t>The QE &gt; 0.2% at 6.3 eV (</a:t>
            </a:r>
            <a:r>
              <a:rPr lang="el-GR" b="0" dirty="0" smtClean="0"/>
              <a:t>196.3 </a:t>
            </a:r>
            <a:r>
              <a:rPr lang="en-US" b="0" dirty="0" smtClean="0"/>
              <a:t>nm) photon energy</a:t>
            </a:r>
          </a:p>
          <a:p>
            <a:endParaRPr lang="en-US" b="0" dirty="0"/>
          </a:p>
          <a:p>
            <a:r>
              <a:rPr lang="en-US" b="0" dirty="0" smtClean="0"/>
              <a:t>It is proposed:</a:t>
            </a:r>
          </a:p>
          <a:p>
            <a:pPr lvl="1"/>
            <a:r>
              <a:rPr lang="en-US" b="1" dirty="0" smtClean="0"/>
              <a:t>Mg</a:t>
            </a:r>
            <a:r>
              <a:rPr lang="en-US" b="0" dirty="0" smtClean="0"/>
              <a:t> </a:t>
            </a:r>
            <a:r>
              <a:rPr lang="en-US" b="0" dirty="0" smtClean="0">
                <a:sym typeface="Wingdings"/>
              </a:rPr>
              <a:t> Normal conducting</a:t>
            </a:r>
          </a:p>
          <a:p>
            <a:pPr lvl="1"/>
            <a:r>
              <a:rPr lang="en-US" b="1" dirty="0" smtClean="0">
                <a:sym typeface="Wingdings"/>
              </a:rPr>
              <a:t>Pb/Nb</a:t>
            </a:r>
            <a:r>
              <a:rPr lang="en-US" b="0" dirty="0" smtClean="0">
                <a:sym typeface="Wingdings"/>
              </a:rPr>
              <a:t>  Super-conducting</a:t>
            </a:r>
          </a:p>
        </p:txBody>
      </p:sp>
      <p:sp>
        <p:nvSpPr>
          <p:cNvPr id="11" name="Left Arrow 10"/>
          <p:cNvSpPr/>
          <p:nvPr/>
        </p:nvSpPr>
        <p:spPr bwMode="auto">
          <a:xfrm>
            <a:off x="4267200" y="3886200"/>
            <a:ext cx="838200" cy="1676400"/>
          </a:xfrm>
          <a:prstGeom prst="leftArrow">
            <a:avLst>
              <a:gd name="adj1" fmla="val 50000"/>
              <a:gd name="adj2" fmla="val 4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02529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Cs</a:t>
            </a:r>
            <a:r>
              <a:rPr lang="en-US" sz="2400" b="1" baseline="-25000" dirty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Te</a:t>
            </a:r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 Photocathodes</a:t>
            </a:r>
            <a:r>
              <a:rPr lang="en-US" sz="2400" b="1" dirty="0">
                <a:solidFill>
                  <a:srgbClr val="000000"/>
                </a:solidFill>
                <a:latin typeface="Verdana"/>
                <a:cs typeface="Verdana"/>
              </a:rPr>
              <a:t>, 10% QE at </a:t>
            </a:r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266nm</a:t>
            </a:r>
            <a:endParaRPr lang="en-GB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7" name="Picture 6" descr="Screen Shot 2018-12-02 at 22.26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524" y="692696"/>
            <a:ext cx="5811476" cy="56886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4" y="836712"/>
            <a:ext cx="316835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8000"/>
                </a:solidFill>
              </a:rPr>
              <a:t>High QE </a:t>
            </a:r>
            <a:r>
              <a:rPr lang="en-US" b="0" dirty="0" smtClean="0"/>
              <a:t>in UV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NC </a:t>
            </a:r>
            <a:r>
              <a:rPr lang="en-US" b="0" dirty="0" smtClean="0"/>
              <a:t>RF-injector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</a:t>
            </a:r>
            <a:r>
              <a:rPr lang="en-US" b="0" dirty="0" smtClean="0"/>
              <a:t>Acc. Gradient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nC/pulse </a:t>
            </a:r>
            <a:r>
              <a:rPr lang="en-US" b="0" dirty="0" smtClean="0"/>
              <a:t>delivered, </a:t>
            </a:r>
            <a:r>
              <a:rPr lang="en-US" b="0" dirty="0">
                <a:sym typeface="Wingdings"/>
              </a:rPr>
              <a:t>~1mA current</a:t>
            </a:r>
            <a:endParaRPr lang="en-US" b="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High work function </a:t>
            </a:r>
            <a:r>
              <a:rPr lang="en-US" dirty="0" smtClean="0">
                <a:sym typeface="Wingdings"/>
              </a:rPr>
              <a:t> </a:t>
            </a: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UV laser</a:t>
            </a:r>
          </a:p>
          <a:p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3300"/>
                </a:solidFill>
                <a:sym typeface="Wingdings"/>
              </a:rPr>
              <a:t>Sensitive to contaminants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3300"/>
                </a:solidFill>
                <a:sym typeface="Wingdings"/>
              </a:rPr>
              <a:t>Quick QE decay from 12% to 3% in 55 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Load-lock </a:t>
            </a:r>
            <a:r>
              <a:rPr lang="en-US" b="0" dirty="0" smtClean="0">
                <a:sym typeface="Wingdings"/>
              </a:rPr>
              <a:t>system for cathode transfer/exchange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Evaporation CsBr on Cs</a:t>
            </a:r>
            <a:r>
              <a:rPr lang="en-US" sz="2000" b="1" baseline="-25000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Te improves the lifetime</a:t>
            </a:r>
            <a:endParaRPr lang="en-US" sz="2000" b="1" dirty="0" smtClean="0">
              <a:solidFill>
                <a:srgbClr val="008000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6</a:t>
            </a:r>
          </a:p>
        </p:txBody>
      </p:sp>
      <p:sp>
        <p:nvSpPr>
          <p:cNvPr id="2" name="Oval 1"/>
          <p:cNvSpPr/>
          <p:nvPr/>
        </p:nvSpPr>
        <p:spPr>
          <a:xfrm>
            <a:off x="4355976" y="5013176"/>
            <a:ext cx="360040" cy="360040"/>
          </a:xfrm>
          <a:prstGeom prst="ellipse">
            <a:avLst/>
          </a:prstGeom>
          <a:noFill/>
          <a:ln w="38100" cmpd="sng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27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0200" y="0"/>
            <a:ext cx="6400800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0000"/>
                </a:solidFill>
                <a:latin typeface="Verdana"/>
                <a:cs typeface="Verdana"/>
              </a:rPr>
              <a:t>Photocathodes</a:t>
            </a:r>
            <a:endParaRPr lang="en-GB" sz="24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6" name="Picture 5" descr="Screen Shot 2018-12-03 at 10.09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7151434" cy="5760640"/>
          </a:xfrm>
          <a:prstGeom prst="rect">
            <a:avLst/>
          </a:prstGeom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7</a:t>
            </a:r>
          </a:p>
        </p:txBody>
      </p:sp>
      <p:sp>
        <p:nvSpPr>
          <p:cNvPr id="2" name="Oval 1"/>
          <p:cNvSpPr/>
          <p:nvPr/>
        </p:nvSpPr>
        <p:spPr>
          <a:xfrm>
            <a:off x="3419872" y="1844824"/>
            <a:ext cx="1008112" cy="460851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55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979712" y="188640"/>
            <a:ext cx="5867400" cy="53057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Verdana" charset="0"/>
              </a:rPr>
              <a:t>Outline - Literature</a:t>
            </a:r>
            <a:endParaRPr lang="en-GB" sz="2400" b="1" dirty="0">
              <a:latin typeface="Verdana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179512" y="1844824"/>
            <a:ext cx="8856984" cy="3600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b="1" dirty="0"/>
              <a:t>Radio-frequency </a:t>
            </a:r>
            <a:r>
              <a:rPr lang="en-US" sz="1600" b="1" dirty="0" smtClean="0"/>
              <a:t>(RF) </a:t>
            </a:r>
            <a:r>
              <a:rPr lang="en-US" sz="1600" b="1" dirty="0"/>
              <a:t>photoinjectors </a:t>
            </a:r>
            <a:r>
              <a:rPr lang="en-US" sz="1600" dirty="0"/>
              <a:t>[1] are the </a:t>
            </a:r>
            <a:r>
              <a:rPr lang="en-US" sz="1600" dirty="0" smtClean="0"/>
              <a:t>most effective </a:t>
            </a:r>
            <a:r>
              <a:rPr lang="en-US" sz="1600" dirty="0"/>
              <a:t>way to generate </a:t>
            </a:r>
            <a:r>
              <a:rPr lang="en-US" sz="1600" b="1" dirty="0"/>
              <a:t>intense bright electron </a:t>
            </a:r>
            <a:r>
              <a:rPr lang="en-US" sz="1600" b="1" dirty="0" smtClean="0"/>
              <a:t>beams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They </a:t>
            </a:r>
            <a:r>
              <a:rPr lang="en-US" sz="1600" dirty="0"/>
              <a:t>are proposed as drivers for high-brightness electron injectors for </a:t>
            </a:r>
            <a:r>
              <a:rPr lang="en-US" sz="1600" b="1" dirty="0"/>
              <a:t>X-ray Free-Electron Laser </a:t>
            </a:r>
            <a:r>
              <a:rPr lang="en-US" sz="1600" dirty="0"/>
              <a:t>(XFEL) facilities; where a well-defined </a:t>
            </a:r>
            <a:r>
              <a:rPr lang="en-US" sz="1600" b="1" dirty="0"/>
              <a:t>pulse structure </a:t>
            </a:r>
            <a:r>
              <a:rPr lang="en-US" sz="1600" dirty="0"/>
              <a:t>is required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b="1" dirty="0"/>
              <a:t>Electrons</a:t>
            </a:r>
            <a:r>
              <a:rPr lang="en-US" sz="1600" dirty="0"/>
              <a:t> are produced via the </a:t>
            </a:r>
            <a:r>
              <a:rPr lang="en-US" sz="1600" b="1" dirty="0"/>
              <a:t>photoelectric effect </a:t>
            </a:r>
            <a:r>
              <a:rPr lang="en-US" sz="1600" dirty="0"/>
              <a:t>by </a:t>
            </a:r>
            <a:r>
              <a:rPr lang="en-US" sz="1600" dirty="0" smtClean="0"/>
              <a:t>a suitable </a:t>
            </a:r>
            <a:r>
              <a:rPr lang="en-US" sz="1600" b="1" dirty="0"/>
              <a:t>laser </a:t>
            </a:r>
            <a:r>
              <a:rPr lang="en-US" sz="1600" dirty="0" smtClean="0"/>
              <a:t>[2]</a:t>
            </a:r>
            <a:r>
              <a:rPr lang="en-US" sz="1600" b="1" dirty="0" smtClean="0"/>
              <a:t> </a:t>
            </a:r>
            <a:r>
              <a:rPr lang="en-US" sz="1600" dirty="0" smtClean="0"/>
              <a:t>impinging </a:t>
            </a:r>
            <a:r>
              <a:rPr lang="en-US" sz="1600" dirty="0"/>
              <a:t>on a photocathode mounted </a:t>
            </a:r>
            <a:r>
              <a:rPr lang="en-US" sz="1600" dirty="0" smtClean="0"/>
              <a:t>inside an </a:t>
            </a:r>
            <a:r>
              <a:rPr lang="en-US" sz="1600" b="1" dirty="0" smtClean="0"/>
              <a:t>RF </a:t>
            </a:r>
            <a:r>
              <a:rPr lang="en-US" sz="1600" b="1" dirty="0"/>
              <a:t>gun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 </a:t>
            </a:r>
            <a:r>
              <a:rPr lang="en-US" sz="1600" dirty="0"/>
              <a:t>photocathode </a:t>
            </a:r>
            <a:r>
              <a:rPr lang="en-US" sz="1600" b="1" dirty="0"/>
              <a:t>material</a:t>
            </a:r>
            <a:r>
              <a:rPr lang="en-US" sz="1600" dirty="0"/>
              <a:t> in an </a:t>
            </a:r>
            <a:r>
              <a:rPr lang="en-US" sz="1600" dirty="0" smtClean="0"/>
              <a:t>RF </a:t>
            </a:r>
            <a:r>
              <a:rPr lang="en-US" sz="1600" dirty="0"/>
              <a:t>photoinjector </a:t>
            </a:r>
            <a:r>
              <a:rPr lang="en-US" sz="1600" dirty="0" smtClean="0"/>
              <a:t>is of </a:t>
            </a:r>
            <a:r>
              <a:rPr lang="en-US" sz="1600" b="1" dirty="0"/>
              <a:t>vital importance </a:t>
            </a:r>
            <a:r>
              <a:rPr lang="en-US" sz="1600" dirty="0"/>
              <a:t>since it determines </a:t>
            </a:r>
            <a:r>
              <a:rPr lang="en-US" sz="1600" b="1" dirty="0"/>
              <a:t>the </a:t>
            </a:r>
            <a:r>
              <a:rPr lang="en-US" sz="1600" b="1" dirty="0" smtClean="0"/>
              <a:t>intrinsic emittance </a:t>
            </a:r>
            <a:r>
              <a:rPr lang="en-US" sz="1600" dirty="0"/>
              <a:t>and the </a:t>
            </a:r>
            <a:r>
              <a:rPr lang="en-US" sz="1600" b="1" dirty="0"/>
              <a:t>quantum efficiency (QE)</a:t>
            </a:r>
            <a:r>
              <a:rPr lang="en-US" sz="1600" dirty="0"/>
              <a:t> of the </a:t>
            </a:r>
            <a:r>
              <a:rPr lang="en-US" sz="1600" dirty="0" smtClean="0"/>
              <a:t>electron source.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Semiconductor </a:t>
            </a:r>
            <a:r>
              <a:rPr lang="en-US" sz="1800" b="1" dirty="0"/>
              <a:t>materials </a:t>
            </a:r>
            <a:r>
              <a:rPr lang="en-US" sz="1800" dirty="0"/>
              <a:t>like cesium </a:t>
            </a:r>
            <a:r>
              <a:rPr lang="en-US" sz="1800" dirty="0" smtClean="0"/>
              <a:t>telluride (</a:t>
            </a:r>
            <a:r>
              <a:rPr lang="en-US" sz="1800" b="1" dirty="0"/>
              <a:t>Cs</a:t>
            </a:r>
            <a:r>
              <a:rPr lang="en-US" sz="1800" b="1" baseline="-25000" dirty="0"/>
              <a:t>2</a:t>
            </a:r>
            <a:r>
              <a:rPr lang="en-US" sz="1800" b="1" dirty="0"/>
              <a:t>Te</a:t>
            </a:r>
            <a:r>
              <a:rPr lang="en-US" sz="1800" dirty="0"/>
              <a:t>) provide a </a:t>
            </a:r>
            <a:r>
              <a:rPr lang="en-US" sz="1800" dirty="0" smtClean="0"/>
              <a:t>Q.E. </a:t>
            </a:r>
            <a:r>
              <a:rPr lang="en-US" sz="1800" b="1" dirty="0"/>
              <a:t>orders of magnitude larger</a:t>
            </a:r>
            <a:r>
              <a:rPr lang="en-US" sz="1800" dirty="0"/>
              <a:t> </a:t>
            </a:r>
            <a:r>
              <a:rPr lang="en-US" sz="1800" dirty="0" smtClean="0"/>
              <a:t>than </a:t>
            </a:r>
            <a:r>
              <a:rPr lang="en-US" sz="1800" b="1" dirty="0" smtClean="0"/>
              <a:t>metal</a:t>
            </a:r>
            <a:r>
              <a:rPr lang="en-US" sz="1800" dirty="0" smtClean="0"/>
              <a:t> </a:t>
            </a:r>
            <a:r>
              <a:rPr lang="en-US" sz="1800" dirty="0"/>
              <a:t>photocathodes like copper (</a:t>
            </a:r>
            <a:r>
              <a:rPr lang="en-US" sz="1800" b="1" dirty="0"/>
              <a:t>Cu</a:t>
            </a:r>
            <a:r>
              <a:rPr lang="en-US" sz="1800" dirty="0"/>
              <a:t>), while the </a:t>
            </a:r>
            <a:r>
              <a:rPr lang="en-US" sz="1800" dirty="0" smtClean="0"/>
              <a:t>expected </a:t>
            </a:r>
            <a:r>
              <a:rPr lang="en-US" sz="1800" b="1" dirty="0" smtClean="0"/>
              <a:t>intrinsic </a:t>
            </a:r>
            <a:r>
              <a:rPr lang="en-US" sz="1800" b="1" dirty="0"/>
              <a:t>emittance </a:t>
            </a:r>
            <a:r>
              <a:rPr lang="en-US" sz="1800" dirty="0"/>
              <a:t>for both types of material is </a:t>
            </a:r>
            <a:r>
              <a:rPr lang="en-US" sz="1800" b="1" dirty="0"/>
              <a:t>similar</a:t>
            </a:r>
            <a:r>
              <a:rPr lang="en-US" sz="1800" dirty="0"/>
              <a:t>.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661248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[1] J</a:t>
            </a:r>
            <a:r>
              <a:rPr lang="en-US" sz="1400" dirty="0"/>
              <a:t>. S. Fraser, </a:t>
            </a:r>
            <a:r>
              <a:rPr lang="en-US" sz="1400" dirty="0" smtClean="0"/>
              <a:t>et al., IEEETrans.Nucl.Sci</a:t>
            </a:r>
            <a:r>
              <a:rPr lang="en-US" sz="1400" dirty="0"/>
              <a:t>. 32, 1791 (1985); </a:t>
            </a:r>
            <a:r>
              <a:rPr lang="en-US" sz="1400" dirty="0" smtClean="0"/>
              <a:t>C</a:t>
            </a:r>
            <a:r>
              <a:rPr lang="en-US" sz="1400" dirty="0"/>
              <a:t>. Hernandez-Garcia, </a:t>
            </a:r>
            <a:r>
              <a:rPr lang="en-US" sz="1400" dirty="0" smtClean="0"/>
              <a:t>et </a:t>
            </a:r>
            <a:r>
              <a:rPr lang="en-US" sz="1400" dirty="0" err="1" smtClean="0"/>
              <a:t>al.,Phys.Today</a:t>
            </a:r>
            <a:r>
              <a:rPr lang="en-US" sz="1400" dirty="0" smtClean="0"/>
              <a:t> 61,44 (</a:t>
            </a:r>
            <a:r>
              <a:rPr lang="en-US" sz="1400" dirty="0"/>
              <a:t>2008)</a:t>
            </a:r>
            <a:endParaRPr lang="en-US" sz="1400" b="0" dirty="0" smtClean="0"/>
          </a:p>
          <a:p>
            <a:r>
              <a:rPr lang="en-US" sz="1400" b="0" dirty="0" smtClean="0"/>
              <a:t>[2] Ultraviolet </a:t>
            </a:r>
            <a:r>
              <a:rPr lang="en-US" sz="1400" b="0" dirty="0"/>
              <a:t>laser transverse profile shaping for improving x-</a:t>
            </a:r>
            <a:r>
              <a:rPr lang="en-US" sz="1400" b="0" dirty="0" smtClean="0"/>
              <a:t>ray free electron laser performance, S</a:t>
            </a:r>
            <a:r>
              <a:rPr lang="en-US" sz="1400" b="0" dirty="0"/>
              <a:t>. Li</a:t>
            </a:r>
            <a:r>
              <a:rPr lang="en-US" sz="1400" b="0" dirty="0" smtClean="0"/>
              <a:t>, et al., PHYS. REV. ACC.&amp;BEAMS 20, 080704 </a:t>
            </a:r>
            <a:r>
              <a:rPr lang="en-US" sz="1400" b="0" dirty="0"/>
              <a:t>(2017</a:t>
            </a:r>
            <a:r>
              <a:rPr lang="en-US" sz="1400" b="0" dirty="0" smtClean="0"/>
              <a:t>)</a:t>
            </a:r>
            <a:endParaRPr lang="en-US" sz="1400" b="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2</a:t>
            </a:r>
            <a:endParaRPr lang="it-IT" sz="1400" dirty="0"/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323528" y="764704"/>
            <a:ext cx="8712968" cy="1008112"/>
          </a:xfrm>
          <a:prstGeom prst="rect">
            <a:avLst/>
          </a:prstGeom>
          <a:ln>
            <a:solidFill>
              <a:srgbClr val="FF33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AutoNum type="arabicPeriod"/>
            </a:pPr>
            <a:r>
              <a:rPr lang="en-US" sz="1800" b="1" dirty="0" smtClean="0"/>
              <a:t>The </a:t>
            </a:r>
            <a:r>
              <a:rPr lang="en-US" sz="1800" b="1" dirty="0"/>
              <a:t>photocathode </a:t>
            </a:r>
            <a:r>
              <a:rPr lang="en-US" sz="1800" b="1" dirty="0" smtClean="0"/>
              <a:t>material/</a:t>
            </a:r>
            <a:r>
              <a:rPr lang="en-US" sz="1800" b="1" dirty="0"/>
              <a:t>Laser </a:t>
            </a:r>
            <a:r>
              <a:rPr lang="en-US" sz="1800" b="1" dirty="0" smtClean="0"/>
              <a:t>study to fit for the S-, X- band structure</a:t>
            </a:r>
          </a:p>
          <a:p>
            <a:pPr>
              <a:buAutoNum type="arabicPeriod"/>
            </a:pPr>
            <a:r>
              <a:rPr lang="en-US" sz="1800" b="1" dirty="0"/>
              <a:t> </a:t>
            </a:r>
            <a:r>
              <a:rPr lang="en-US" sz="1800" b="1" dirty="0" smtClean="0"/>
              <a:t>The 3D design for the e-gun and the Solenoid(s) electric &amp; mechanical design</a:t>
            </a:r>
            <a:endParaRPr lang="en-US" sz="1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79512" y="4653136"/>
            <a:ext cx="8784976" cy="864096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41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Types and Criteria of Photocathodes</a:t>
            </a:r>
            <a:endParaRPr lang="en-GB" sz="2400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838200"/>
            <a:ext cx="8077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Metals</a:t>
            </a:r>
            <a:r>
              <a:rPr lang="en-US" b="0" dirty="0"/>
              <a:t> – low efficiency, good time </a:t>
            </a:r>
            <a:r>
              <a:rPr lang="en-US" b="0" dirty="0" smtClean="0"/>
              <a:t>response (</a:t>
            </a:r>
            <a:r>
              <a:rPr lang="en-US" b="0" dirty="0"/>
              <a:t>prompt), resistant to contamination, </a:t>
            </a:r>
            <a:r>
              <a:rPr lang="en-US" b="0" dirty="0" smtClean="0"/>
              <a:t>need UV </a:t>
            </a:r>
            <a:r>
              <a:rPr lang="en-US" b="0" dirty="0"/>
              <a:t>laser </a:t>
            </a:r>
            <a:r>
              <a:rPr lang="en-US" b="0" dirty="0" smtClean="0"/>
              <a:t>(Cu, </a:t>
            </a:r>
            <a:r>
              <a:rPr lang="en-US" b="0" dirty="0"/>
              <a:t>Mg)</a:t>
            </a:r>
          </a:p>
          <a:p>
            <a:endParaRPr lang="en-US" b="0" dirty="0" smtClean="0"/>
          </a:p>
          <a:p>
            <a:r>
              <a:rPr lang="en-US" sz="2400" b="1" dirty="0" smtClean="0"/>
              <a:t>Semi</a:t>
            </a:r>
            <a:r>
              <a:rPr lang="en-US" sz="2400" b="1" dirty="0"/>
              <a:t>-conductors </a:t>
            </a:r>
            <a:r>
              <a:rPr lang="en-US" b="0" dirty="0"/>
              <a:t>– high efficiency, </a:t>
            </a:r>
            <a:r>
              <a:rPr lang="en-US" b="0" dirty="0" smtClean="0"/>
              <a:t>slower time </a:t>
            </a:r>
            <a:r>
              <a:rPr lang="en-US" b="0" dirty="0"/>
              <a:t>response, sensitive to contamination</a:t>
            </a:r>
            <a:r>
              <a:rPr lang="en-US" b="0" dirty="0" smtClean="0"/>
              <a:t>, visible</a:t>
            </a:r>
            <a:r>
              <a:rPr lang="en-US" b="0" dirty="0"/>
              <a:t>/IR lasers (GaAs, Cs</a:t>
            </a:r>
            <a:r>
              <a:rPr lang="en-US" b="0" baseline="-25000" dirty="0"/>
              <a:t>2</a:t>
            </a:r>
            <a:r>
              <a:rPr lang="en-US" b="0" dirty="0"/>
              <a:t>Te, K</a:t>
            </a:r>
            <a:r>
              <a:rPr lang="en-US" b="0" baseline="-25000" dirty="0"/>
              <a:t>2</a:t>
            </a:r>
            <a:r>
              <a:rPr lang="en-US" b="0" dirty="0"/>
              <a:t>CsSb</a:t>
            </a:r>
            <a:r>
              <a:rPr lang="en-US" b="0" dirty="0" smtClean="0"/>
              <a:t>,GaN</a:t>
            </a:r>
            <a:r>
              <a:rPr lang="en-US" b="0" dirty="0"/>
              <a:t>)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907704" y="2780928"/>
            <a:ext cx="4752528" cy="36004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200" b="1" dirty="0" smtClean="0">
                <a:solidFill>
                  <a:srgbClr val="000000"/>
                </a:solidFill>
              </a:rPr>
              <a:t>SELECTION CRITERIA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000000"/>
                </a:solidFill>
              </a:rPr>
              <a:t>High Quantum efficiency</a:t>
            </a:r>
          </a:p>
          <a:p>
            <a:r>
              <a:rPr lang="en-GB" sz="1800" b="0" dirty="0" smtClean="0">
                <a:solidFill>
                  <a:srgbClr val="000000"/>
                </a:solidFill>
              </a:rPr>
              <a:t>Fast response time</a:t>
            </a:r>
          </a:p>
          <a:p>
            <a:r>
              <a:rPr lang="en-GB" sz="1800" dirty="0">
                <a:solidFill>
                  <a:srgbClr val="000000"/>
                </a:solidFill>
              </a:rPr>
              <a:t>High Robustness</a:t>
            </a:r>
          </a:p>
          <a:p>
            <a:r>
              <a:rPr lang="en-GB" sz="1800" dirty="0">
                <a:solidFill>
                  <a:srgbClr val="000000"/>
                </a:solidFill>
              </a:rPr>
              <a:t>Low intrinsic </a:t>
            </a:r>
            <a:r>
              <a:rPr lang="en-GB" sz="1800" dirty="0" smtClean="0">
                <a:solidFill>
                  <a:srgbClr val="000000"/>
                </a:solidFill>
              </a:rPr>
              <a:t>emittance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Low surface roughness</a:t>
            </a:r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b="0" dirty="0" smtClean="0">
                <a:solidFill>
                  <a:srgbClr val="000000"/>
                </a:solidFill>
              </a:rPr>
              <a:t>Long lifetime</a:t>
            </a:r>
          </a:p>
          <a:p>
            <a:r>
              <a:rPr lang="en-GB" sz="1800" b="0" dirty="0" smtClean="0">
                <a:solidFill>
                  <a:srgbClr val="000000"/>
                </a:solidFill>
              </a:rPr>
              <a:t>New ideas are welcomed</a:t>
            </a:r>
            <a:r>
              <a:rPr lang="en-GB" sz="2000" b="0" dirty="0" smtClean="0">
                <a:solidFill>
                  <a:srgbClr val="000000"/>
                </a:solidFill>
              </a:rPr>
              <a:t>!</a:t>
            </a:r>
            <a:endParaRPr lang="en-GB" sz="2000" b="0" dirty="0">
              <a:solidFill>
                <a:srgbClr val="000000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453336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362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Properties of the current Photocathodes</a:t>
            </a:r>
            <a:endParaRPr lang="en-GB" sz="2400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51723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08720"/>
            <a:ext cx="8928992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Metal							Semiconductor</a:t>
            </a:r>
          </a:p>
          <a:p>
            <a:endParaRPr lang="en-US" sz="2000" b="1" dirty="0"/>
          </a:p>
          <a:p>
            <a:r>
              <a:rPr lang="en-US" sz="1600" dirty="0" smtClean="0"/>
              <a:t>Comparable work function				</a:t>
            </a:r>
            <a:r>
              <a:rPr lang="en-US" sz="1600" dirty="0"/>
              <a:t>Comparable work function</a:t>
            </a:r>
          </a:p>
          <a:p>
            <a:r>
              <a:rPr lang="en-US" sz="1600" dirty="0" smtClean="0"/>
              <a:t>Low Q.E.						</a:t>
            </a:r>
            <a:r>
              <a:rPr lang="en-US" sz="1600" dirty="0"/>
              <a:t>High Q.E.</a:t>
            </a:r>
          </a:p>
          <a:p>
            <a:r>
              <a:rPr lang="en-US" sz="1600" dirty="0" smtClean="0"/>
              <a:t>Long lifetime					Short </a:t>
            </a:r>
            <a:r>
              <a:rPr lang="en-US" sz="1600" dirty="0"/>
              <a:t>lifetime</a:t>
            </a:r>
            <a:r>
              <a:rPr lang="en-US" sz="1600" dirty="0" smtClean="0"/>
              <a:t>	</a:t>
            </a:r>
            <a:endParaRPr lang="en-US" sz="1600" dirty="0"/>
          </a:p>
          <a:p>
            <a:r>
              <a:rPr lang="en-US" sz="1600" dirty="0" smtClean="0"/>
              <a:t>Relatively tolerant to poor vacuum			Easy contamination		</a:t>
            </a:r>
            <a:endParaRPr lang="en-US" sz="1600" dirty="0"/>
          </a:p>
          <a:p>
            <a:r>
              <a:rPr lang="en-US" sz="1600" dirty="0" smtClean="0"/>
              <a:t>Fast response time					</a:t>
            </a:r>
            <a:r>
              <a:rPr lang="en-US" sz="1600" dirty="0" smtClean="0"/>
              <a:t>Longer </a:t>
            </a:r>
            <a:r>
              <a:rPr lang="en-US" sz="1600" dirty="0"/>
              <a:t>response time</a:t>
            </a:r>
          </a:p>
          <a:p>
            <a:r>
              <a:rPr lang="en-US" sz="1600" dirty="0" smtClean="0"/>
              <a:t>Laser wavelengths in UV				</a:t>
            </a:r>
            <a:r>
              <a:rPr lang="en-US" sz="1600" dirty="0"/>
              <a:t>Laser wavelengths in </a:t>
            </a:r>
            <a:r>
              <a:rPr lang="en-US" sz="1600" dirty="0" smtClean="0"/>
              <a:t>visual/UV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2000" b="1" dirty="0" smtClean="0"/>
              <a:t>Intrinsic Emittence </a:t>
            </a:r>
            <a:r>
              <a:rPr lang="en-US" sz="2000" dirty="0" smtClean="0"/>
              <a:t>measurements with the </a:t>
            </a:r>
            <a:r>
              <a:rPr lang="en-US" sz="2000" b="1" dirty="0" smtClean="0"/>
              <a:t>same injector </a:t>
            </a:r>
            <a:r>
              <a:rPr lang="en-US" sz="2000" dirty="0" smtClean="0"/>
              <a:t>have been obtained by changing the phocathode</a:t>
            </a:r>
            <a:r>
              <a:rPr lang="en-US" sz="2000" b="1" dirty="0" smtClean="0"/>
              <a:t> Cu </a:t>
            </a:r>
            <a:r>
              <a:rPr lang="en-US" sz="2000" dirty="0" err="1" smtClean="0"/>
              <a:t>vs</a:t>
            </a:r>
            <a:r>
              <a:rPr lang="en-US" sz="2000" b="1" dirty="0" smtClean="0"/>
              <a:t> Cs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Te, </a:t>
            </a:r>
            <a:r>
              <a:rPr lang="en-US" sz="2000" dirty="0" smtClean="0"/>
              <a:t>at SWISS FEL Injector Test Facility [1].</a:t>
            </a:r>
            <a:r>
              <a:rPr lang="en-US" sz="2000" b="1" dirty="0" smtClean="0"/>
              <a:t> </a:t>
            </a:r>
          </a:p>
          <a:p>
            <a:endParaRPr lang="en-US" sz="2000" b="1" dirty="0" smtClean="0"/>
          </a:p>
          <a:p>
            <a:r>
              <a:rPr lang="en-US" sz="2000" dirty="0" smtClean="0"/>
              <a:t>Similar</a:t>
            </a:r>
            <a:r>
              <a:rPr lang="en-US" sz="2000" b="1" dirty="0" smtClean="0"/>
              <a:t> ASTRA </a:t>
            </a:r>
            <a:r>
              <a:rPr lang="en-US" sz="2000" dirty="0" smtClean="0"/>
              <a:t>simulations have been obtained by our team for the two cathodes.</a:t>
            </a:r>
            <a:endParaRPr lang="en-US" sz="20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[1] PHYSICAL </a:t>
            </a:r>
            <a:r>
              <a:rPr lang="en-US" sz="1600" dirty="0"/>
              <a:t>REVIEW SPECIAL TOPICS - ACCELERATORS AND BEAMS 18, 043401 (2015)</a:t>
            </a:r>
          </a:p>
        </p:txBody>
      </p:sp>
    </p:spTree>
    <p:extLst>
      <p:ext uri="{BB962C8B-B14F-4D97-AF65-F5344CB8AC3E}">
        <p14:creationId xmlns:p14="http://schemas.microsoft.com/office/powerpoint/2010/main" val="190417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Properties of the current Photocathodes</a:t>
            </a:r>
            <a:endParaRPr lang="en-GB" sz="2400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pic>
        <p:nvPicPr>
          <p:cNvPr id="3" name="Picture 2" descr="Screen Shot 2019-04-16 at 08.36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28" y="1196752"/>
            <a:ext cx="4649747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085184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Quantum efficiency evolution of the five </a:t>
            </a:r>
            <a:r>
              <a:rPr lang="en-US" dirty="0" smtClean="0"/>
              <a:t>photocathodes tested </a:t>
            </a:r>
            <a:r>
              <a:rPr lang="en-US" dirty="0"/>
              <a:t>at the </a:t>
            </a:r>
            <a:r>
              <a:rPr lang="en-US" dirty="0" smtClean="0"/>
              <a:t>Swiss FEL </a:t>
            </a:r>
            <a:r>
              <a:rPr lang="en-US" dirty="0"/>
              <a:t>Injector Test Facility.</a:t>
            </a:r>
          </a:p>
        </p:txBody>
      </p:sp>
      <p:sp>
        <p:nvSpPr>
          <p:cNvPr id="6" name="Oval 5"/>
          <p:cNvSpPr/>
          <p:nvPr/>
        </p:nvSpPr>
        <p:spPr>
          <a:xfrm>
            <a:off x="683568" y="3212976"/>
            <a:ext cx="3672408" cy="79208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19672" y="1196752"/>
            <a:ext cx="1944216" cy="18002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Screen Shot 2019-04-16 at 08.40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676" y="1268760"/>
            <a:ext cx="4716016" cy="33069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32176" y="5013176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Measured normalized intrinsic emittances for the </a:t>
            </a:r>
            <a:r>
              <a:rPr lang="en-US" dirty="0" smtClean="0"/>
              <a:t>five cathodes </a:t>
            </a:r>
            <a:r>
              <a:rPr lang="en-US" dirty="0"/>
              <a:t>studied at the </a:t>
            </a:r>
            <a:r>
              <a:rPr lang="en-US" dirty="0" smtClean="0"/>
              <a:t>Swiss FEL </a:t>
            </a:r>
            <a:r>
              <a:rPr lang="en-US" dirty="0"/>
              <a:t>Injector Test </a:t>
            </a:r>
            <a:r>
              <a:rPr lang="en-US" dirty="0" smtClean="0"/>
              <a:t>Facility.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7236296" y="1196752"/>
            <a:ext cx="0" cy="324036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97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Properties of the current Photocathodes</a:t>
            </a:r>
            <a:endParaRPr lang="en-GB" sz="2400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51723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08720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980728"/>
            <a:ext cx="82089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measured </a:t>
            </a:r>
            <a:r>
              <a:rPr lang="en-US" sz="2000" b="1" dirty="0" smtClean="0"/>
              <a:t>normalized intrinsic </a:t>
            </a:r>
            <a:r>
              <a:rPr lang="en-US" sz="2000" b="1" dirty="0"/>
              <a:t>emittances </a:t>
            </a:r>
            <a:r>
              <a:rPr lang="en-US" sz="2000" dirty="0"/>
              <a:t>for the </a:t>
            </a:r>
            <a:r>
              <a:rPr lang="en-US" sz="2000" b="1" dirty="0"/>
              <a:t>same</a:t>
            </a:r>
            <a:r>
              <a:rPr lang="en-US" sz="2000" dirty="0"/>
              <a:t> cathode do not </a:t>
            </a:r>
            <a:r>
              <a:rPr lang="en-US" sz="2000" dirty="0" smtClean="0"/>
              <a:t>differ significantly </a:t>
            </a:r>
            <a:r>
              <a:rPr lang="en-US" sz="2000" dirty="0"/>
              <a:t>between measurement </a:t>
            </a:r>
            <a:r>
              <a:rPr lang="en-US" sz="2000" dirty="0" smtClean="0"/>
              <a:t>efforts</a:t>
            </a:r>
            <a:r>
              <a:rPr lang="en-US" sz="2000" dirty="0"/>
              <a:t>, indicating </a:t>
            </a:r>
            <a:r>
              <a:rPr lang="en-US" sz="2000" dirty="0" smtClean="0"/>
              <a:t>that the </a:t>
            </a:r>
            <a:r>
              <a:rPr lang="en-US" sz="2000" b="1" dirty="0"/>
              <a:t>uncertainty</a:t>
            </a:r>
            <a:r>
              <a:rPr lang="en-US" sz="2000" dirty="0"/>
              <a:t> introduced by the overall </a:t>
            </a:r>
            <a:r>
              <a:rPr lang="en-US" sz="2000" b="1" dirty="0"/>
              <a:t>stability</a:t>
            </a:r>
            <a:r>
              <a:rPr lang="en-US" sz="2000" dirty="0"/>
              <a:t> </a:t>
            </a:r>
            <a:r>
              <a:rPr lang="en-US" sz="2000" dirty="0" smtClean="0"/>
              <a:t>of accelerator </a:t>
            </a:r>
            <a:r>
              <a:rPr lang="en-US" sz="2000" dirty="0"/>
              <a:t>and laser system is comparable to the </a:t>
            </a:r>
            <a:r>
              <a:rPr lang="en-US" sz="2000" dirty="0" smtClean="0"/>
              <a:t>errors of </a:t>
            </a:r>
            <a:r>
              <a:rPr lang="en-US" sz="2000" dirty="0"/>
              <a:t>individual measurements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The </a:t>
            </a:r>
            <a:r>
              <a:rPr lang="en-US" sz="2000" b="1" dirty="0"/>
              <a:t>normalized intrinsic emittance </a:t>
            </a:r>
            <a:r>
              <a:rPr lang="en-US" sz="2000" dirty="0" smtClean="0"/>
              <a:t>approximately ranges: </a:t>
            </a:r>
          </a:p>
          <a:p>
            <a:endParaRPr lang="en-US" sz="2000" dirty="0"/>
          </a:p>
          <a:p>
            <a:pPr algn="ctr"/>
            <a:r>
              <a:rPr lang="en-US" sz="2400" b="1" dirty="0" smtClean="0"/>
              <a:t>Cu</a:t>
            </a:r>
            <a:r>
              <a:rPr lang="en-US" sz="2400" dirty="0" smtClean="0"/>
              <a:t>		0.37 - 0.61 μm/mm </a:t>
            </a:r>
            <a:r>
              <a:rPr lang="en-US" sz="2400" dirty="0" smtClean="0">
                <a:sym typeface="Wingdings"/>
              </a:rPr>
              <a:t></a:t>
            </a:r>
            <a:r>
              <a:rPr lang="en-US" sz="2400" dirty="0" smtClean="0"/>
              <a:t>	0.49±0.12 </a:t>
            </a:r>
            <a:r>
              <a:rPr lang="en-US" sz="2400" dirty="0"/>
              <a:t>μm/mm </a:t>
            </a:r>
            <a:endParaRPr lang="en-US" sz="2400" dirty="0" smtClean="0"/>
          </a:p>
          <a:p>
            <a:pPr algn="ctr"/>
            <a:r>
              <a:rPr lang="en-US" sz="2400" b="1" dirty="0" smtClean="0"/>
              <a:t>Cs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Te</a:t>
            </a:r>
            <a:r>
              <a:rPr lang="en-US" sz="2400" dirty="0" smtClean="0"/>
              <a:t> 	0.48 - </a:t>
            </a:r>
            <a:r>
              <a:rPr lang="el-GR" sz="2400" dirty="0" smtClean="0"/>
              <a:t>0.60 μm</a:t>
            </a:r>
            <a:r>
              <a:rPr lang="en-US" sz="2400" dirty="0" smtClean="0"/>
              <a:t>/</a:t>
            </a:r>
            <a:r>
              <a:rPr lang="el-GR" sz="2400" dirty="0" smtClean="0"/>
              <a:t>mm</a:t>
            </a:r>
            <a:r>
              <a:rPr lang="en-US" sz="2400" dirty="0"/>
              <a:t> </a:t>
            </a:r>
            <a:r>
              <a:rPr lang="en-US" sz="2400" dirty="0">
                <a:sym typeface="Wingdings"/>
              </a:rPr>
              <a:t></a:t>
            </a:r>
            <a:r>
              <a:rPr lang="en-US" sz="2400" dirty="0"/>
              <a:t>	</a:t>
            </a:r>
            <a:r>
              <a:rPr lang="en-US" sz="2400" dirty="0" smtClean="0"/>
              <a:t>0.54±0.06 </a:t>
            </a:r>
            <a:r>
              <a:rPr lang="en-US" sz="2400" dirty="0"/>
              <a:t>μm/mm</a:t>
            </a:r>
          </a:p>
        </p:txBody>
      </p:sp>
    </p:spTree>
    <p:extLst>
      <p:ext uri="{BB962C8B-B14F-4D97-AF65-F5344CB8AC3E}">
        <p14:creationId xmlns:p14="http://schemas.microsoft.com/office/powerpoint/2010/main" val="339529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Photocathodes Simulations for Cs</a:t>
            </a:r>
            <a:r>
              <a:rPr lang="en-US" sz="2400" b="1" baseline="-25000" dirty="0" smtClean="0">
                <a:solidFill>
                  <a:schemeClr val="tx1"/>
                </a:solidFill>
                <a:latin typeface="Verdana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Te/Cu </a:t>
            </a:r>
            <a:r>
              <a:rPr lang="en-US" sz="2400" dirty="0" smtClean="0">
                <a:solidFill>
                  <a:schemeClr val="tx1"/>
                </a:solidFill>
                <a:latin typeface="Verdana" charset="0"/>
              </a:rPr>
              <a:t>(I.T.)</a:t>
            </a:r>
            <a:endParaRPr lang="en-GB" sz="2400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51723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08720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692696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arious </a:t>
            </a:r>
            <a:r>
              <a:rPr lang="en-US" dirty="0"/>
              <a:t>parameters </a:t>
            </a:r>
            <a:r>
              <a:rPr lang="en-US" dirty="0" smtClean="0"/>
              <a:t>have been scanned </a:t>
            </a:r>
            <a:r>
              <a:rPr lang="en-US" dirty="0"/>
              <a:t>through </a:t>
            </a:r>
            <a:r>
              <a:rPr lang="en-US" dirty="0" smtClean="0"/>
              <a:t>to obtain </a:t>
            </a:r>
            <a:r>
              <a:rPr lang="en-US" dirty="0"/>
              <a:t>optimal layouts for</a:t>
            </a:r>
          </a:p>
          <a:p>
            <a:r>
              <a:rPr lang="en-US" dirty="0"/>
              <a:t>the </a:t>
            </a:r>
            <a:r>
              <a:rPr lang="en-US" dirty="0" smtClean="0"/>
              <a:t>e-gun</a:t>
            </a:r>
            <a:r>
              <a:rPr lang="en-US" dirty="0"/>
              <a:t>. </a:t>
            </a:r>
            <a:r>
              <a:rPr lang="en-US" dirty="0" smtClean="0"/>
              <a:t>Using </a:t>
            </a:r>
            <a:r>
              <a:rPr lang="en-US" dirty="0"/>
              <a:t>these layouts and a distribution created by a copper (Cu) cathode, </a:t>
            </a:r>
            <a:r>
              <a:rPr lang="en-US" dirty="0" smtClean="0"/>
              <a:t>the following </a:t>
            </a:r>
            <a:r>
              <a:rPr lang="en-US" dirty="0"/>
              <a:t>results:</a:t>
            </a:r>
          </a:p>
        </p:txBody>
      </p:sp>
      <p:pic>
        <p:nvPicPr>
          <p:cNvPr id="4" name="Picture 3" descr="Screen Shot 2019-04-16 at 09.04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6" y="1628800"/>
            <a:ext cx="4716016" cy="4178492"/>
          </a:xfrm>
          <a:prstGeom prst="rect">
            <a:avLst/>
          </a:prstGeom>
        </p:spPr>
      </p:pic>
      <p:pic>
        <p:nvPicPr>
          <p:cNvPr id="6" name="Picture 5" descr="Screen Shot 2019-04-16 at 09.06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83" y="1628800"/>
            <a:ext cx="4390165" cy="453650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483768" y="1556792"/>
            <a:ext cx="2016224" cy="64807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7504" y="3212976"/>
            <a:ext cx="1728192" cy="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555776" y="3645024"/>
            <a:ext cx="2016224" cy="64807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2627784" y="3212976"/>
            <a:ext cx="1728192" cy="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876256" y="1988840"/>
            <a:ext cx="2016224" cy="64807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7504" y="5949280"/>
            <a:ext cx="4464496" cy="338554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Similar simulations with 5.6 cells under way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704356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0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Photocathodes Simulations for Cs</a:t>
            </a:r>
            <a:r>
              <a:rPr lang="en-US" sz="2400" b="1" baseline="-25000" dirty="0" smtClean="0">
                <a:solidFill>
                  <a:schemeClr val="tx1"/>
                </a:solidFill>
                <a:latin typeface="Verdana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Te/Cu </a:t>
            </a:r>
            <a:r>
              <a:rPr lang="en-US" sz="2400" dirty="0">
                <a:solidFill>
                  <a:schemeClr val="tx1"/>
                </a:solidFill>
                <a:latin typeface="Verdana" charset="0"/>
              </a:rPr>
              <a:t>(I.T.)</a:t>
            </a:r>
            <a:endParaRPr lang="en-GB" sz="2400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51723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08720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pic>
        <p:nvPicPr>
          <p:cNvPr id="4" name="Picture 3" descr="Screen Shot 2019-04-16 at 09.10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48" y="560264"/>
            <a:ext cx="9150548" cy="628860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07504" y="548680"/>
            <a:ext cx="648072" cy="504056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83968" y="548680"/>
            <a:ext cx="648072" cy="504056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9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1750" y="6505575"/>
            <a:ext cx="1402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EN Gazis/IASA</a:t>
            </a:r>
            <a:endParaRPr lang="it-IT" sz="1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22034" y="6424613"/>
            <a:ext cx="2939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rgbClr val="CC3300"/>
                </a:solidFill>
              </a:rPr>
              <a:t>Laser/Photocathode </a:t>
            </a:r>
            <a:endParaRPr lang="it-IT" sz="2400" dirty="0">
              <a:solidFill>
                <a:srgbClr val="CC33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Photocathodes Simulations for Cs</a:t>
            </a:r>
            <a:r>
              <a:rPr lang="en-US" sz="2400" b="1" baseline="-25000" dirty="0" smtClean="0">
                <a:solidFill>
                  <a:schemeClr val="tx1"/>
                </a:solidFill>
                <a:latin typeface="Verdana" charset="0"/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  <a:latin typeface="Verdana" charset="0"/>
              </a:rPr>
              <a:t>Te/Cu </a:t>
            </a:r>
            <a:r>
              <a:rPr lang="en-US" sz="2400" dirty="0">
                <a:solidFill>
                  <a:schemeClr val="tx1"/>
                </a:solidFill>
                <a:latin typeface="Verdana" charset="0"/>
              </a:rPr>
              <a:t>(I.T.)</a:t>
            </a:r>
            <a:endParaRPr lang="en-GB" sz="2400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51723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748464" y="6505599"/>
            <a:ext cx="2845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400" dirty="0" smtClean="0"/>
              <a:t>3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08720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692696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Optimization to our simulations are still needed, as i.e. for the Cu cathode by changing the phase of the 2.5 cells from 237+9.31 degrees to 237+2.35 degrees; then better results are obtained:</a:t>
            </a:r>
            <a:endParaRPr lang="en-US" dirty="0"/>
          </a:p>
        </p:txBody>
      </p:sp>
      <p:pic>
        <p:nvPicPr>
          <p:cNvPr id="4" name="Picture 3" descr="Screen Shot 2019-04-16 at 09.11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9144000" cy="362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9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ruttura predefinita">
  <a:themeElements>
    <a:clrScheme name="1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ruttura predefinita">
  <a:themeElements>
    <a:clrScheme name="2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truttura predefinita">
  <a:themeElements>
    <a:clrScheme name="3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15081</TotalTime>
  <Words>1343</Words>
  <Application>Microsoft Macintosh PowerPoint</Application>
  <PresentationFormat>On-screen Show (4:3)</PresentationFormat>
  <Paragraphs>225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Personalizza struttura</vt:lpstr>
      <vt:lpstr>1_Struttura predefinita</vt:lpstr>
      <vt:lpstr>2_Struttura predefinita</vt:lpstr>
      <vt:lpstr>3_Struttura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Greek TEAM participation – ESS (NG &amp; ET)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EvangelosCERN evan</cp:lastModifiedBy>
  <cp:revision>402</cp:revision>
  <cp:lastPrinted>2018-12-11T11:54:43Z</cp:lastPrinted>
  <dcterms:created xsi:type="dcterms:W3CDTF">2017-02-25T14:17:39Z</dcterms:created>
  <dcterms:modified xsi:type="dcterms:W3CDTF">2019-04-16T14:13:14Z</dcterms:modified>
</cp:coreProperties>
</file>