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2" r:id="rId3"/>
    <p:sldId id="263" r:id="rId4"/>
    <p:sldId id="259" r:id="rId5"/>
    <p:sldId id="261" r:id="rId6"/>
    <p:sldId id="264" r:id="rId7"/>
    <p:sldId id="266" r:id="rId8"/>
    <p:sldId id="258" r:id="rId9"/>
    <p:sldId id="265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Michel Jouanigot" initials="JJ" lastIdx="1" clrIdx="0">
    <p:extLst/>
  </p:cmAuthor>
  <p:cmAuthor id="2" name="Caroline Laignel" initials="CL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F6F4F"/>
    <a:srgbClr val="BEB52A"/>
    <a:srgbClr val="B5BC57"/>
    <a:srgbClr val="BE8D52"/>
    <a:srgbClr val="BE8D2A"/>
    <a:srgbClr val="9BBB59"/>
    <a:srgbClr val="BDA954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3516" y="14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261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/>
          <a:lstStyle>
            <a:lvl1pPr algn="r">
              <a:defRPr sz="1200"/>
            </a:lvl1pPr>
          </a:lstStyle>
          <a:p>
            <a:fld id="{166F5AAD-5030-4C9D-9D7A-61EA67A6EE43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7318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 anchor="b"/>
          <a:lstStyle>
            <a:lvl1pPr algn="r">
              <a:defRPr sz="1200"/>
            </a:lvl1pPr>
          </a:lstStyle>
          <a:p>
            <a:fld id="{E663D8C4-2C95-4A7D-8F3C-36930017ED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341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/>
          <a:lstStyle>
            <a:lvl1pPr algn="r">
              <a:defRPr sz="1200"/>
            </a:lvl1pPr>
          </a:lstStyle>
          <a:p>
            <a:fld id="{43835B71-7934-417E-B84F-F9E3D5CE26E7}" type="datetimeFigureOut">
              <a:rPr lang="fr-FR" smtClean="0"/>
              <a:t>11/04/2019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34" tIns="45267" rIns="90534" bIns="45267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9" y="4689517"/>
            <a:ext cx="5438140" cy="4442699"/>
          </a:xfrm>
          <a:prstGeom prst="rect">
            <a:avLst/>
          </a:prstGeom>
        </p:spPr>
        <p:txBody>
          <a:bodyPr vert="horz" lIns="90534" tIns="45267" rIns="90534" bIns="4526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7318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60" cy="493634"/>
          </a:xfrm>
          <a:prstGeom prst="rect">
            <a:avLst/>
          </a:prstGeom>
        </p:spPr>
        <p:txBody>
          <a:bodyPr vert="horz" lIns="90534" tIns="45267" rIns="90534" bIns="45267" rtlCol="0" anchor="b"/>
          <a:lstStyle>
            <a:lvl1pPr algn="r">
              <a:defRPr sz="1200"/>
            </a:lvl1pPr>
          </a:lstStyle>
          <a:p>
            <a:fld id="{B49E30C6-E5FA-4097-9C10-19E55012E9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5732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49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2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588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17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4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307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50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6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003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7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13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8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90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" dirty="0"/>
              <a:t>FAMILLES ET LISTE</a:t>
            </a:r>
          </a:p>
          <a:p>
            <a:endParaRPr lang="fr-FR" sz="2000" dirty="0"/>
          </a:p>
          <a:p>
            <a:r>
              <a:rPr lang="fr-FR" sz="2000" dirty="0"/>
              <a:t>Présentée brièvement par </a:t>
            </a:r>
            <a:r>
              <a:rPr lang="fr-FR" sz="2000" dirty="0" err="1"/>
              <a:t>ludovic</a:t>
            </a:r>
            <a:endParaRPr lang="fr-FR" sz="2000" dirty="0"/>
          </a:p>
          <a:p>
            <a:r>
              <a:rPr lang="fr-FR" sz="20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9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4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9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84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91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57472"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472"/>
              <a:endParaRPr lang="ca-ES" sz="1754" dirty="0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7472"/>
              <a:r>
                <a:rPr lang="ca-ES" sz="1846" dirty="0" smtClean="0">
                  <a:solidFill>
                    <a:prstClr val="white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prstClr val="white"/>
                </a:solidFill>
                <a:latin typeface="DIN Alternate Bold"/>
                <a:cs typeface="DIN Alternate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23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mandco.com/f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7023720" y="6027119"/>
            <a:ext cx="2120280" cy="373682"/>
          </a:xfrm>
        </p:spPr>
        <p:txBody>
          <a:bodyPr wrap="square">
            <a:spAutoFit/>
          </a:bodyPr>
          <a:lstStyle/>
          <a:p>
            <a:r>
              <a:rPr lang="en-US" sz="1800" i="1" dirty="0" smtClean="0"/>
              <a:t>Johan Dauge</a:t>
            </a:r>
            <a:endParaRPr lang="en-US" sz="1800" i="1" dirty="0"/>
          </a:p>
        </p:txBody>
      </p:sp>
      <p:sp>
        <p:nvSpPr>
          <p:cNvPr id="11" name="Title 6"/>
          <p:cNvSpPr>
            <a:spLocks noGrp="1"/>
          </p:cNvSpPr>
          <p:nvPr>
            <p:ph type="ctrTitle"/>
          </p:nvPr>
        </p:nvSpPr>
        <p:spPr>
          <a:xfrm>
            <a:off x="432229" y="938598"/>
            <a:ext cx="8207533" cy="106437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97BBA"/>
                </a:solidFill>
              </a:rPr>
              <a:t>BIM </a:t>
            </a:r>
            <a:r>
              <a:rPr lang="en-US" dirty="0" smtClean="0">
                <a:solidFill>
                  <a:srgbClr val="097BBA"/>
                </a:solidFill>
              </a:rPr>
              <a:t>World Experience</a:t>
            </a:r>
            <a:endParaRPr lang="en-US" sz="2800" dirty="0">
              <a:solidFill>
                <a:srgbClr val="097BBA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87941" y="3063898"/>
            <a:ext cx="2919707" cy="1161143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2400" dirty="0" smtClean="0"/>
              <a:t>Méthodologie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2400" dirty="0" smtClean="0"/>
              <a:t>Collaboration</a:t>
            </a:r>
            <a:endParaRPr lang="fr-CH" sz="24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2400" dirty="0" smtClean="0"/>
              <a:t>Technologies/outils</a:t>
            </a:r>
          </a:p>
        </p:txBody>
      </p:sp>
    </p:spTree>
    <p:extLst>
      <p:ext uri="{BB962C8B-B14F-4D97-AF65-F5344CB8AC3E}">
        <p14:creationId xmlns:p14="http://schemas.microsoft.com/office/powerpoint/2010/main" val="3102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61676" y="133926"/>
            <a:ext cx="2405724" cy="621113"/>
            <a:chOff x="815" y="0"/>
            <a:chExt cx="1738336" cy="621113"/>
          </a:xfrm>
        </p:grpSpPr>
        <p:sp>
          <p:nvSpPr>
            <p:cNvPr id="7" name="Rounded Rectangle 6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Méthodologie</a:t>
              </a: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-6906" y="1293428"/>
            <a:ext cx="9024425" cy="473369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 smtClean="0"/>
          </a:p>
          <a:p>
            <a:endParaRPr lang="fr-CH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1608" y="918363"/>
            <a:ext cx="9024425" cy="529559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Un des </a:t>
            </a:r>
            <a:r>
              <a:rPr lang="fr-CH" sz="1600" dirty="0" err="1" smtClean="0"/>
              <a:t>BUTs</a:t>
            </a:r>
            <a:r>
              <a:rPr lang="fr-CH" sz="1600" dirty="0" smtClean="0"/>
              <a:t> </a:t>
            </a:r>
            <a:r>
              <a:rPr lang="fr-CH" sz="1600" dirty="0" smtClean="0"/>
              <a:t>du BIM = </a:t>
            </a:r>
            <a:r>
              <a:rPr lang="fr-CH" sz="1600" dirty="0" err="1" smtClean="0"/>
              <a:t>Batiment</a:t>
            </a:r>
            <a:r>
              <a:rPr lang="fr-CH" sz="1600" dirty="0" smtClean="0"/>
              <a:t> as </a:t>
            </a:r>
            <a:r>
              <a:rPr lang="fr-CH" sz="1600" dirty="0" err="1" smtClean="0"/>
              <a:t>built</a:t>
            </a:r>
            <a:r>
              <a:rPr lang="fr-CH" sz="1600" dirty="0" smtClean="0"/>
              <a:t> avec les </a:t>
            </a:r>
            <a:r>
              <a:rPr lang="fr-CH" sz="1600" dirty="0" smtClean="0"/>
              <a:t>données intégrées </a:t>
            </a:r>
            <a:r>
              <a:rPr lang="fr-CH" sz="1600" dirty="0" smtClean="0"/>
              <a:t>pour la maintenance du bâtiment</a:t>
            </a:r>
          </a:p>
          <a:p>
            <a:endParaRPr lang="fr-CH" sz="1600" dirty="0"/>
          </a:p>
          <a:p>
            <a:r>
              <a:rPr lang="fr-CH" sz="1600" dirty="0" smtClean="0"/>
              <a:t>Il y a une nécessité d’intégrer cela dans les contrats avec les consultants</a:t>
            </a:r>
          </a:p>
          <a:p>
            <a:r>
              <a:rPr lang="fr-CH" sz="1600" dirty="0" smtClean="0"/>
              <a:t>Décider de qui va faire la mise à jour de la maquette</a:t>
            </a:r>
          </a:p>
          <a:p>
            <a:r>
              <a:rPr lang="fr-CH" sz="1600" dirty="0" smtClean="0"/>
              <a:t>(bureau d’études, entreprise de construction, …)</a:t>
            </a:r>
          </a:p>
          <a:p>
            <a:endParaRPr lang="fr-CH" sz="1600" dirty="0" smtClean="0"/>
          </a:p>
          <a:p>
            <a:r>
              <a:rPr lang="fr-CH" sz="1600" dirty="0" smtClean="0"/>
              <a:t>Une </a:t>
            </a:r>
            <a:r>
              <a:rPr lang="fr-CH" sz="1600" dirty="0" smtClean="0"/>
              <a:t>mise à jour par phases doit aussi être décidée </a:t>
            </a:r>
          </a:p>
          <a:p>
            <a:r>
              <a:rPr lang="fr-CH" sz="1600" dirty="0" smtClean="0"/>
              <a:t>(AVP, EXE, DOE)</a:t>
            </a:r>
          </a:p>
          <a:p>
            <a:endParaRPr lang="fr-CH" sz="1600" dirty="0" smtClean="0"/>
          </a:p>
          <a:p>
            <a:r>
              <a:rPr lang="fr-CH" sz="1600" dirty="0" smtClean="0"/>
              <a:t>La convention BIM doit être le plus court possible </a:t>
            </a:r>
          </a:p>
          <a:p>
            <a:r>
              <a:rPr lang="fr-CH" sz="1600" dirty="0"/>
              <a:t>p</a:t>
            </a:r>
            <a:r>
              <a:rPr lang="fr-CH" sz="1600" dirty="0" smtClean="0"/>
              <a:t>our </a:t>
            </a:r>
            <a:r>
              <a:rPr lang="fr-CH" sz="1600" dirty="0" smtClean="0"/>
              <a:t>faciliter sa prise en compte par les consultants</a:t>
            </a:r>
          </a:p>
          <a:p>
            <a:endParaRPr lang="fr-CH" sz="1600" dirty="0"/>
          </a:p>
          <a:p>
            <a:r>
              <a:rPr lang="fr-CH" sz="1600" dirty="0" smtClean="0"/>
              <a:t>Réfléchir au CDE </a:t>
            </a:r>
            <a:r>
              <a:rPr lang="fr-CH" sz="1600" dirty="0" smtClean="0"/>
              <a:t>: environnement </a:t>
            </a:r>
            <a:r>
              <a:rPr lang="fr-CH" sz="1600" dirty="0" smtClean="0"/>
              <a:t>de données pour </a:t>
            </a:r>
            <a:r>
              <a:rPr lang="fr-CH" sz="1600" dirty="0" smtClean="0"/>
              <a:t>échanges</a:t>
            </a:r>
            <a:endParaRPr lang="fr-CH" sz="1600" dirty="0" smtClean="0"/>
          </a:p>
          <a:p>
            <a:r>
              <a:rPr lang="fr-CH" sz="1600" dirty="0" smtClean="0"/>
              <a:t>(Format de fichiers, versions de logiciels, plateforme pour échanger les fichiers,…)</a:t>
            </a:r>
            <a:endParaRPr lang="fr-CH" sz="1600" dirty="0"/>
          </a:p>
          <a:p>
            <a:endParaRPr lang="fr-CH" sz="1600" dirty="0" smtClean="0"/>
          </a:p>
          <a:p>
            <a:r>
              <a:rPr lang="fr-CH" sz="1600" dirty="0" smtClean="0"/>
              <a:t>Exemples </a:t>
            </a:r>
            <a:r>
              <a:rPr lang="fr-CH" sz="1600" dirty="0" smtClean="0"/>
              <a:t>voir le site BIM standards</a:t>
            </a:r>
          </a:p>
          <a:p>
            <a:endParaRPr lang="en-GB" sz="16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4" y="918363"/>
            <a:ext cx="19825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AS BUILT</a:t>
            </a:r>
            <a:endParaRPr lang="fr-CH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359" y="5569914"/>
            <a:ext cx="5132921" cy="69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1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Ã©cole des ponts paristech's design by data masters encourages experimental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744" y="4670081"/>
            <a:ext cx="4498975" cy="162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6906" y="1293428"/>
            <a:ext cx="9024425" cy="473369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 smtClean="0"/>
          </a:p>
          <a:p>
            <a:endParaRPr lang="fr-CH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5494" y="918364"/>
            <a:ext cx="9024425" cy="114033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Generative</a:t>
            </a:r>
            <a:r>
              <a:rPr lang="fr-CH" sz="1600" dirty="0" smtClean="0"/>
              <a:t> design, conception paramétrique, nouvelles technologies pour la conception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7504" y="918363"/>
            <a:ext cx="19825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New design</a:t>
            </a:r>
            <a:endParaRPr lang="fr-CH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933" y="1831817"/>
            <a:ext cx="3295957" cy="175146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756290" y="2058703"/>
            <a:ext cx="5208198" cy="104009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fr-CH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Algorithmes pour calculer le meilleur design</a:t>
            </a:r>
          </a:p>
          <a:p>
            <a:r>
              <a:rPr lang="fr-CH" sz="1600" dirty="0" smtClean="0"/>
              <a:t>suivant certains </a:t>
            </a:r>
            <a:r>
              <a:rPr lang="fr-CH" sz="1600" dirty="0" smtClean="0"/>
              <a:t>critères</a:t>
            </a:r>
          </a:p>
          <a:p>
            <a:r>
              <a:rPr lang="fr-CH" sz="1600" dirty="0" smtClean="0"/>
              <a:t>Ou pour modéliser plusieurs éléments presque identiques</a:t>
            </a:r>
            <a:endParaRPr lang="fr-CH" sz="1600" dirty="0" smtClean="0"/>
          </a:p>
          <a:p>
            <a:r>
              <a:rPr lang="fr-CH" sz="1600" dirty="0" smtClean="0"/>
              <a:t>(via REVIT, Dynamo)</a:t>
            </a:r>
          </a:p>
          <a:p>
            <a:endParaRPr lang="fr-CH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5495" y="3845005"/>
            <a:ext cx="8818994" cy="38823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Conception paramétrique pour modéliser à partir de paramètres</a:t>
            </a:r>
          </a:p>
          <a:p>
            <a:r>
              <a:rPr lang="fr-CH" sz="1600" dirty="0" smtClean="0"/>
              <a:t>(via fichiers Excel puis </a:t>
            </a:r>
            <a:r>
              <a:rPr lang="fr-CH" sz="1600" dirty="0" smtClean="0"/>
              <a:t>autres logiciels de modélisation ex: </a:t>
            </a:r>
            <a:r>
              <a:rPr lang="fr-CH" sz="1600" dirty="0" err="1" smtClean="0"/>
              <a:t>Grasshopper</a:t>
            </a:r>
            <a:r>
              <a:rPr lang="fr-CH" sz="1600" dirty="0" smtClean="0"/>
              <a:t>/</a:t>
            </a:r>
            <a:r>
              <a:rPr lang="fr-CH" sz="1600" dirty="0" err="1" smtClean="0"/>
              <a:t>Rhinoceros</a:t>
            </a:r>
            <a:r>
              <a:rPr lang="fr-CH" sz="1600" dirty="0" smtClean="0"/>
              <a:t> </a:t>
            </a:r>
            <a:r>
              <a:rPr lang="fr-CH" sz="1600" dirty="0" smtClean="0"/>
              <a:t>– TEKLA)</a:t>
            </a:r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83105" y="4637355"/>
            <a:ext cx="4525450" cy="100889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Formations </a:t>
            </a:r>
            <a:r>
              <a:rPr lang="fr-CH" sz="1600" dirty="0" smtClean="0"/>
              <a:t>de nouveaux designers utilisant l’impression </a:t>
            </a:r>
            <a:r>
              <a:rPr lang="fr-CH" sz="1600" dirty="0" smtClean="0"/>
              <a:t>3D</a:t>
            </a:r>
          </a:p>
          <a:p>
            <a:r>
              <a:rPr lang="fr-CH" sz="1600" dirty="0" smtClean="0"/>
              <a:t>Réalisation de design compliqués</a:t>
            </a:r>
            <a:endParaRPr lang="fr-CH" sz="1600" dirty="0" smtClean="0"/>
          </a:p>
          <a:p>
            <a:r>
              <a:rPr lang="fr-CH" sz="1600" dirty="0" smtClean="0"/>
              <a:t>(ex: mur béton en treillis pour économie de matériau)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461676" y="133926"/>
            <a:ext cx="2405724" cy="621113"/>
            <a:chOff x="815" y="0"/>
            <a:chExt cx="1738336" cy="621113"/>
          </a:xfrm>
        </p:grpSpPr>
        <p:sp>
          <p:nvSpPr>
            <p:cNvPr id="18" name="Rounded Rectangle 17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Méthodologie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922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943350" y="801349"/>
            <a:ext cx="5074169" cy="522577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Bibliothèque gratuites sur internet </a:t>
            </a:r>
          </a:p>
          <a:p>
            <a:r>
              <a:rPr lang="fr-CH" sz="1600" dirty="0" smtClean="0"/>
              <a:t>(BIM </a:t>
            </a:r>
            <a:r>
              <a:rPr lang="fr-CH" sz="1600" dirty="0" err="1" smtClean="0"/>
              <a:t>Catalogs</a:t>
            </a:r>
            <a:r>
              <a:rPr lang="fr-CH" sz="1600" dirty="0" smtClean="0"/>
              <a:t> – BIM </a:t>
            </a:r>
            <a:r>
              <a:rPr lang="fr-CH" sz="1600" dirty="0" err="1" smtClean="0"/>
              <a:t>object</a:t>
            </a:r>
            <a:r>
              <a:rPr lang="fr-CH" sz="1600" dirty="0" smtClean="0"/>
              <a:t> - </a:t>
            </a:r>
            <a:r>
              <a:rPr lang="en-GB" sz="1600" dirty="0" smtClean="0"/>
              <a:t>BIM&amp;CO - …)</a:t>
            </a:r>
            <a:endParaRPr lang="en-GB" sz="1600" dirty="0">
              <a:hlinkClick r:id="rId3"/>
            </a:endParaRPr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r>
              <a:rPr lang="fr-CH" sz="1600" dirty="0" smtClean="0"/>
              <a:t>Retour d’expérience d’une bibliothèque partagée (ENGIE)</a:t>
            </a:r>
          </a:p>
          <a:p>
            <a:endParaRPr lang="fr-CH" sz="1600" dirty="0" smtClean="0"/>
          </a:p>
          <a:p>
            <a:r>
              <a:rPr lang="fr-CH" sz="1600" dirty="0" smtClean="0"/>
              <a:t>Language commun, pays différents</a:t>
            </a:r>
          </a:p>
          <a:p>
            <a:r>
              <a:rPr lang="fr-CH" sz="1600" dirty="0" smtClean="0"/>
              <a:t>Mise à jour graphique ou alphanumérique</a:t>
            </a:r>
          </a:p>
          <a:p>
            <a:endParaRPr lang="fr-CH" sz="1600" dirty="0"/>
          </a:p>
          <a:p>
            <a:r>
              <a:rPr lang="fr-CH" sz="1600" dirty="0" smtClean="0"/>
              <a:t>Permet d’accélérer et optimiser </a:t>
            </a:r>
          </a:p>
          <a:p>
            <a:r>
              <a:rPr lang="fr-CH" sz="1600" dirty="0"/>
              <a:t>l</a:t>
            </a:r>
            <a:r>
              <a:rPr lang="fr-CH" sz="1600" dirty="0" smtClean="0"/>
              <a:t>a collaboration interne et externe</a:t>
            </a:r>
          </a:p>
          <a:p>
            <a:endParaRPr lang="fr-CH" sz="1600" dirty="0"/>
          </a:p>
          <a:p>
            <a:r>
              <a:rPr lang="fr-CH" sz="1600" dirty="0" smtClean="0"/>
              <a:t>Permet de diffuser les connaissances et standardiser les données</a:t>
            </a:r>
          </a:p>
          <a:p>
            <a:endParaRPr lang="fr-CH" sz="1600" dirty="0"/>
          </a:p>
          <a:p>
            <a:r>
              <a:rPr lang="fr-CH" sz="1600" dirty="0" smtClean="0"/>
              <a:t>(</a:t>
            </a:r>
            <a:r>
              <a:rPr lang="fr-CH" sz="1600" dirty="0" err="1" smtClean="0"/>
              <a:t>Onfly</a:t>
            </a:r>
            <a:r>
              <a:rPr lang="fr-CH" sz="1600" dirty="0" smtClean="0"/>
              <a:t> - </a:t>
            </a:r>
            <a:r>
              <a:rPr lang="en-GB" sz="1600" dirty="0"/>
              <a:t>BIM&amp;CO</a:t>
            </a:r>
            <a:r>
              <a:rPr lang="fr-CH" sz="1600" dirty="0" smtClean="0"/>
              <a:t>)</a:t>
            </a:r>
            <a:endParaRPr lang="en-GB" sz="1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45" y="1886787"/>
            <a:ext cx="3781424" cy="285380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7504" y="918363"/>
            <a:ext cx="19825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Bibliothèques</a:t>
            </a:r>
            <a:endParaRPr lang="fr-CH" sz="2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3461676" y="133926"/>
            <a:ext cx="2405724" cy="621113"/>
            <a:chOff x="815" y="0"/>
            <a:chExt cx="1738336" cy="621113"/>
          </a:xfrm>
        </p:grpSpPr>
        <p:sp>
          <p:nvSpPr>
            <p:cNvPr id="13" name="Rounded Rectangle 12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Méthodologie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79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7" name="Rounded Rectangle 6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dirty="0" smtClean="0"/>
                <a:t>Collaboration</a:t>
              </a:r>
              <a:endParaRPr lang="en-US" sz="2700" kern="1200" dirty="0"/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-6906" y="872054"/>
            <a:ext cx="9024425" cy="548243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Il y a une convergence des principaux acteurs du BIM vers un fichier standard d’échange </a:t>
            </a:r>
          </a:p>
          <a:p>
            <a:r>
              <a:rPr lang="fr-CH" sz="1600" dirty="0" smtClean="0"/>
              <a:t>(Voir OGC- </a:t>
            </a:r>
            <a:r>
              <a:rPr lang="fr-CH" sz="1600" dirty="0"/>
              <a:t>ACR – GS1 – Building Smart </a:t>
            </a:r>
            <a:r>
              <a:rPr lang="fr-CH" sz="1600" dirty="0" smtClean="0"/>
              <a:t>international pour plus d’informations)</a:t>
            </a:r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 smtClean="0"/>
          </a:p>
          <a:p>
            <a:r>
              <a:rPr lang="fr-CH" sz="1600" dirty="0" smtClean="0"/>
              <a:t>Nous avons différents logiciels, différents </a:t>
            </a:r>
            <a:r>
              <a:rPr lang="fr-CH" sz="1600" dirty="0" smtClean="0"/>
              <a:t>formats de fichiers</a:t>
            </a:r>
            <a:endParaRPr lang="fr-CH" sz="1600" dirty="0" smtClean="0"/>
          </a:p>
          <a:p>
            <a:r>
              <a:rPr lang="fr-CH" sz="1600" dirty="0" smtClean="0"/>
              <a:t> donc la nécessité d’avoir quelque chose en commun pour échanger</a:t>
            </a:r>
          </a:p>
          <a:p>
            <a:r>
              <a:rPr lang="fr-CH" sz="1600" dirty="0" smtClean="0"/>
              <a:t>Et l’obsolescence </a:t>
            </a:r>
            <a:r>
              <a:rPr lang="fr-CH" sz="1600" dirty="0"/>
              <a:t>des outils </a:t>
            </a:r>
            <a:r>
              <a:rPr lang="fr-CH" sz="1600" dirty="0" smtClean="0"/>
              <a:t>pousse vers un standard «ouvert» nécessaire</a:t>
            </a:r>
          </a:p>
          <a:p>
            <a:r>
              <a:rPr lang="fr-CH" sz="1800" b="1" dirty="0" smtClean="0"/>
              <a:t>IFC pour le modèle</a:t>
            </a:r>
          </a:p>
          <a:p>
            <a:r>
              <a:rPr lang="fr-CH" sz="1800" b="1" dirty="0" smtClean="0"/>
              <a:t>BCF pour la communication</a:t>
            </a:r>
          </a:p>
          <a:p>
            <a:endParaRPr lang="fr-CH" sz="1800" b="1" dirty="0" smtClean="0"/>
          </a:p>
          <a:p>
            <a:r>
              <a:rPr lang="fr-CH" sz="1600" dirty="0"/>
              <a:t>Nécessité </a:t>
            </a:r>
            <a:r>
              <a:rPr lang="fr-CH" sz="1600" dirty="0" smtClean="0"/>
              <a:t>ou pas d’obtenir </a:t>
            </a:r>
            <a:r>
              <a:rPr lang="fr-CH" sz="1600" dirty="0"/>
              <a:t>dès maintenant des modèles BIM</a:t>
            </a:r>
          </a:p>
          <a:p>
            <a:r>
              <a:rPr lang="fr-CH" sz="1600" dirty="0"/>
              <a:t>sous </a:t>
            </a:r>
            <a:r>
              <a:rPr lang="fr-CH" sz="1600" dirty="0" smtClean="0"/>
              <a:t>le </a:t>
            </a:r>
            <a:r>
              <a:rPr lang="fr-CH" sz="1600" dirty="0"/>
              <a:t>format standard (IFC?) pour </a:t>
            </a:r>
            <a:r>
              <a:rPr lang="fr-CH" sz="1600" dirty="0" smtClean="0"/>
              <a:t>l’utilisation </a:t>
            </a:r>
            <a:r>
              <a:rPr lang="fr-CH" sz="1600" dirty="0"/>
              <a:t>future ?</a:t>
            </a:r>
          </a:p>
          <a:p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Le problème actuel:</a:t>
            </a:r>
            <a:endParaRPr lang="fr-CH" sz="1600" dirty="0"/>
          </a:p>
          <a:p>
            <a:r>
              <a:rPr lang="fr-CH" sz="1600" dirty="0"/>
              <a:t>P</a:t>
            </a:r>
            <a:r>
              <a:rPr lang="fr-CH" sz="1600" dirty="0" smtClean="0"/>
              <a:t>our l’IFC, la représentation des objets humains est simple </a:t>
            </a:r>
          </a:p>
          <a:p>
            <a:r>
              <a:rPr lang="fr-CH" sz="1600" dirty="0" smtClean="0"/>
              <a:t>Mais pour les éléments non humains comme la géologie par ex, la représentation est difficile</a:t>
            </a:r>
          </a:p>
          <a:p>
            <a:r>
              <a:rPr lang="fr-CH" sz="1600" dirty="0" smtClean="0"/>
              <a:t>Malgré cela il est important d’avoir le bâtiment mais aussi l’environnement qui va avec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504" y="918363"/>
            <a:ext cx="2214782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IFC/BCF</a:t>
            </a:r>
            <a:endParaRPr lang="fr-CH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015" y="1781711"/>
            <a:ext cx="2337429" cy="48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45494" y="1360167"/>
            <a:ext cx="8872025" cy="5040633"/>
          </a:xfrm>
          <a:prstGeom prst="rect">
            <a:avLst/>
          </a:prstGeom>
        </p:spPr>
        <p:txBody>
          <a:bodyPr vert="horz" lIns="95746" tIns="47874" rIns="95746" bIns="47874" rtlCol="0" anchor="t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Il y a </a:t>
            </a:r>
            <a:r>
              <a:rPr lang="fr-CH" sz="1600" dirty="0" smtClean="0"/>
              <a:t>des </a:t>
            </a:r>
            <a:r>
              <a:rPr lang="fr-CH" sz="1600" dirty="0" smtClean="0"/>
              <a:t>tentatives d’intégration du BIM dans les </a:t>
            </a:r>
            <a:r>
              <a:rPr lang="fr-CH" sz="1600" dirty="0" err="1" smtClean="0"/>
              <a:t>SIGs</a:t>
            </a:r>
            <a:endParaRPr lang="fr-CH" sz="1600" dirty="0" smtClean="0"/>
          </a:p>
          <a:p>
            <a:r>
              <a:rPr lang="fr-CH" sz="1600" dirty="0"/>
              <a:t>p</a:t>
            </a:r>
            <a:r>
              <a:rPr lang="fr-CH" sz="1600" dirty="0" smtClean="0"/>
              <a:t>our </a:t>
            </a:r>
            <a:r>
              <a:rPr lang="fr-CH" sz="1600" dirty="0" smtClean="0"/>
              <a:t>associer </a:t>
            </a:r>
            <a:r>
              <a:rPr lang="fr-CH" sz="1600" dirty="0"/>
              <a:t>les différents </a:t>
            </a:r>
            <a:r>
              <a:rPr lang="fr-CH" sz="1600" dirty="0" smtClean="0"/>
              <a:t>projets (bâtiments, infrastructure,…) et leurs différents formats,</a:t>
            </a:r>
            <a:endParaRPr lang="fr-CH" sz="1600" dirty="0"/>
          </a:p>
          <a:p>
            <a:r>
              <a:rPr lang="fr-CH" sz="1600" dirty="0" smtClean="0"/>
              <a:t>dans les </a:t>
            </a:r>
            <a:r>
              <a:rPr lang="fr-CH" sz="1600" dirty="0" err="1" smtClean="0"/>
              <a:t>SIGs</a:t>
            </a:r>
            <a:r>
              <a:rPr lang="fr-CH" sz="1600" dirty="0" smtClean="0"/>
              <a:t> dans </a:t>
            </a:r>
            <a:r>
              <a:rPr lang="fr-CH" sz="1600" dirty="0"/>
              <a:t>le but de </a:t>
            </a:r>
            <a:r>
              <a:rPr lang="fr-CH" sz="1600" dirty="0" smtClean="0"/>
              <a:t>mieux voir et anticiper les </a:t>
            </a:r>
            <a:r>
              <a:rPr lang="fr-CH" sz="1600" dirty="0"/>
              <a:t>interfaces </a:t>
            </a:r>
            <a:r>
              <a:rPr lang="fr-CH" sz="1600" dirty="0" smtClean="0"/>
              <a:t>avec l’environnement</a:t>
            </a:r>
            <a:endParaRPr lang="fr-CH" sz="1600" dirty="0"/>
          </a:p>
          <a:p>
            <a:endParaRPr lang="fr-CH" sz="1600" dirty="0" smtClean="0"/>
          </a:p>
          <a:p>
            <a:r>
              <a:rPr lang="fr-CH" sz="1600" dirty="0" smtClean="0"/>
              <a:t>Exemple d’AUTODESK et ESRI qui collabore depuis 2017 pour  réaliser cela</a:t>
            </a:r>
          </a:p>
          <a:p>
            <a:r>
              <a:rPr lang="fr-CH" sz="1600" dirty="0" smtClean="0"/>
              <a:t>Essai à priori réussi mais perfectible</a:t>
            </a:r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 smtClean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979322"/>
            <a:ext cx="5003800" cy="3401050"/>
          </a:xfrm>
          <a:prstGeom prst="rect">
            <a:avLst/>
          </a:prstGeom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6906" y="1293428"/>
            <a:ext cx="9024425" cy="473369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 smtClean="0"/>
          </a:p>
          <a:p>
            <a:endParaRPr lang="fr-CH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4" y="918363"/>
            <a:ext cx="2214782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BIM/SIG</a:t>
            </a:r>
            <a:endParaRPr lang="fr-CH" sz="2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13" name="Rounded Rectangle 12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dirty="0" smtClean="0"/>
                <a:t>Collaboration</a:t>
              </a:r>
              <a:endParaRPr lang="en-US" sz="2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0448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699656" y="133926"/>
            <a:ext cx="3596369" cy="621113"/>
            <a:chOff x="815" y="0"/>
            <a:chExt cx="1738336" cy="621113"/>
          </a:xfrm>
        </p:grpSpPr>
        <p:sp>
          <p:nvSpPr>
            <p:cNvPr id="7" name="Rounded Rectangle 6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Technologies/outils</a:t>
              </a: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248278" y="2060573"/>
            <a:ext cx="5180972" cy="270827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dirty="0" smtClean="0"/>
              <a:t>Il y a plusieurs </a:t>
            </a:r>
            <a:r>
              <a:rPr lang="fr-CH" sz="1600" dirty="0" err="1" smtClean="0"/>
              <a:t>viewers</a:t>
            </a:r>
            <a:r>
              <a:rPr lang="fr-CH" sz="1600" dirty="0" smtClean="0"/>
              <a:t> pour naviguer dans un modèle BIM</a:t>
            </a:r>
          </a:p>
          <a:p>
            <a:pPr algn="l"/>
            <a:r>
              <a:rPr lang="fr-CH" sz="1600" dirty="0" smtClean="0"/>
              <a:t>NAVISWORK</a:t>
            </a:r>
            <a:endParaRPr lang="fr-CH" sz="1600" dirty="0"/>
          </a:p>
          <a:p>
            <a:pPr algn="l"/>
            <a:r>
              <a:rPr lang="fr-CH" sz="1600" dirty="0" smtClean="0"/>
              <a:t>DALUX</a:t>
            </a:r>
          </a:p>
          <a:p>
            <a:pPr algn="l"/>
            <a:r>
              <a:rPr lang="fr-CH" sz="1600" dirty="0" smtClean="0"/>
              <a:t>XINAPS</a:t>
            </a:r>
          </a:p>
          <a:p>
            <a:pPr algn="l"/>
            <a:r>
              <a:rPr lang="fr-CH" sz="1600" dirty="0" smtClean="0"/>
              <a:t>etc…</a:t>
            </a:r>
            <a:endParaRPr lang="fr-CH" sz="1600" dirty="0" smtClean="0"/>
          </a:p>
          <a:p>
            <a:pPr algn="l"/>
            <a:endParaRPr lang="fr-CH" sz="1600" dirty="0" smtClean="0"/>
          </a:p>
          <a:p>
            <a:pPr algn="l"/>
            <a:r>
              <a:rPr lang="fr-CH" sz="1600" dirty="0" smtClean="0"/>
              <a:t>Chacun a ses fonctionnalités différentes, avec des plus ou des moins</a:t>
            </a:r>
          </a:p>
          <a:p>
            <a:pPr algn="l"/>
            <a:r>
              <a:rPr lang="fr-CH" sz="1600" dirty="0" smtClean="0"/>
              <a:t>(accès en ligne ou non, détection de clash, gratuité, superposition des </a:t>
            </a:r>
            <a:r>
              <a:rPr lang="fr-CH" sz="1600" dirty="0" smtClean="0"/>
              <a:t>plans, utilisation aisé sur téléphone)</a:t>
            </a:r>
          </a:p>
          <a:p>
            <a:pPr algn="l"/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</p:txBody>
      </p:sp>
      <p:pic>
        <p:nvPicPr>
          <p:cNvPr id="8" name="Image 43" descr="Une image contenant texte&#10;&#10;Description générée avec un niveau de confiance très élevé">
            <a:extLst>
              <a:ext uri="{FF2B5EF4-FFF2-40B4-BE49-F238E27FC236}">
                <a16:creationId xmlns:a16="http://schemas.microsoft.com/office/drawing/2014/main" id="{2328F30F-1D06-4B59-9C61-BBE54658FE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00" r="-3211" b="-4391"/>
          <a:stretch/>
        </p:blipFill>
        <p:spPr>
          <a:xfrm>
            <a:off x="5659079" y="1293429"/>
            <a:ext cx="3279295" cy="2245382"/>
          </a:xfrm>
          <a:prstGeom prst="rect">
            <a:avLst/>
          </a:prstGeom>
          <a:solidFill>
            <a:srgbClr val="78A1BB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7503" y="918363"/>
            <a:ext cx="25921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err="1" smtClean="0"/>
              <a:t>Viewers</a:t>
            </a:r>
            <a:endParaRPr lang="fr-CH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29944"/>
          <a:stretch/>
        </p:blipFill>
        <p:spPr>
          <a:xfrm>
            <a:off x="5659079" y="3645147"/>
            <a:ext cx="3240407" cy="2522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429" y="4168383"/>
            <a:ext cx="3196085" cy="213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8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9079" y="4071047"/>
            <a:ext cx="3157281" cy="16453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95" y="4071047"/>
            <a:ext cx="3958811" cy="1695607"/>
          </a:xfrm>
          <a:prstGeom prst="rect">
            <a:avLst/>
          </a:prstGeom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6906" y="1293428"/>
            <a:ext cx="9150906" cy="5107374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Il y a différents outils pour manipuler les scans 3D</a:t>
            </a:r>
          </a:p>
          <a:p>
            <a:r>
              <a:rPr lang="fr-CH" sz="1600" dirty="0" smtClean="0"/>
              <a:t>Actuellement on utilise Autodesk </a:t>
            </a:r>
            <a:r>
              <a:rPr lang="fr-CH" sz="1600" dirty="0" err="1" smtClean="0"/>
              <a:t>Recap</a:t>
            </a:r>
            <a:r>
              <a:rPr lang="fr-CH" sz="1600" dirty="0" smtClean="0"/>
              <a:t> </a:t>
            </a:r>
            <a:r>
              <a:rPr lang="fr-CH" sz="1600" dirty="0" smtClean="0"/>
              <a:t>à SMB</a:t>
            </a:r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J’ai découvert aussi CINTOO, qui permet de transformer les scans en </a:t>
            </a:r>
            <a:r>
              <a:rPr lang="fr-CH" sz="1600" dirty="0" err="1" smtClean="0"/>
              <a:t>mesh</a:t>
            </a:r>
            <a:r>
              <a:rPr lang="fr-CH" sz="1600" dirty="0" smtClean="0"/>
              <a:t> (faces)</a:t>
            </a:r>
          </a:p>
          <a:p>
            <a:r>
              <a:rPr lang="fr-CH" sz="1600" dirty="0" smtClean="0"/>
              <a:t>et de visualiser facilement avec divers outils  </a:t>
            </a:r>
          </a:p>
          <a:p>
            <a:r>
              <a:rPr lang="fr-CH" sz="1600" dirty="0" smtClean="0"/>
              <a:t>(mais en ligne avec le cloud)</a:t>
            </a:r>
          </a:p>
          <a:p>
            <a:endParaRPr lang="fr-CH" sz="1600" dirty="0"/>
          </a:p>
          <a:p>
            <a:r>
              <a:rPr lang="fr-CH" sz="1600" dirty="0" smtClean="0"/>
              <a:t>On peut comparer le scan avec des modèles 3D (interfaces par couleurs)</a:t>
            </a:r>
          </a:p>
          <a:p>
            <a:r>
              <a:rPr lang="fr-CH" sz="1600" dirty="0" smtClean="0"/>
              <a:t>On peut découper et exporter le scan par petite zones</a:t>
            </a:r>
          </a:p>
          <a:p>
            <a:r>
              <a:rPr lang="fr-CH" sz="1600" dirty="0" smtClean="0"/>
              <a:t>Et prochainement, export du </a:t>
            </a:r>
            <a:r>
              <a:rPr lang="fr-CH" sz="1600" dirty="0" err="1" smtClean="0"/>
              <a:t>mesh</a:t>
            </a:r>
            <a:r>
              <a:rPr lang="fr-CH" sz="1600" dirty="0"/>
              <a:t> </a:t>
            </a:r>
          </a:p>
          <a:p>
            <a:r>
              <a:rPr lang="fr-CH" sz="1600" dirty="0" smtClean="0"/>
              <a:t>Donc l’utilisation du scan </a:t>
            </a:r>
            <a:r>
              <a:rPr lang="fr-CH" sz="1600" dirty="0"/>
              <a:t>pour </a:t>
            </a:r>
            <a:r>
              <a:rPr lang="fr-CH" sz="1600" dirty="0" smtClean="0"/>
              <a:t>les As </a:t>
            </a:r>
            <a:r>
              <a:rPr lang="fr-CH" sz="1600" dirty="0" err="1"/>
              <a:t>built</a:t>
            </a:r>
            <a:r>
              <a:rPr lang="fr-CH" sz="1600" dirty="0"/>
              <a:t> </a:t>
            </a:r>
            <a:r>
              <a:rPr lang="fr-CH" sz="1600" dirty="0" smtClean="0"/>
              <a:t>est facilitée</a:t>
            </a:r>
            <a:endParaRPr lang="fr-CH" sz="1600" dirty="0"/>
          </a:p>
          <a:p>
            <a:endParaRPr lang="fr-CH" sz="1600" dirty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Nouveau : le scan avec smartphone </a:t>
            </a:r>
          </a:p>
          <a:p>
            <a:r>
              <a:rPr lang="fr-CH" sz="1600" dirty="0" smtClean="0"/>
              <a:t>Mais moins précis et seulement avec certains derniers smartphones (ou capteurs à rajouter sur tablette) 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7503" y="918363"/>
            <a:ext cx="25921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SCANS 3D</a:t>
            </a:r>
            <a:endParaRPr lang="fr-CH" sz="24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2699656" y="133926"/>
            <a:ext cx="3596369" cy="621113"/>
            <a:chOff x="815" y="0"/>
            <a:chExt cx="1738336" cy="621113"/>
          </a:xfrm>
        </p:grpSpPr>
        <p:sp>
          <p:nvSpPr>
            <p:cNvPr id="12" name="Rounded Rectangle 11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Technologies/outils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71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6906" y="1293428"/>
            <a:ext cx="9024425" cy="473369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1600" dirty="0" smtClean="0"/>
          </a:p>
          <a:p>
            <a:endParaRPr lang="fr-CH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5494" y="1445828"/>
            <a:ext cx="9024425" cy="2139873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Diverses applications existent pour la construction en réalité mixte</a:t>
            </a:r>
          </a:p>
          <a:p>
            <a:r>
              <a:rPr lang="fr-CH" sz="1600" dirty="0"/>
              <a:t>(en utilisant une tablette ou le téléphone)</a:t>
            </a:r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Contrôle sur chantier via maquette BIM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Transmission des informations rapidement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/>
              <a:t>Avancement des corps d’états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3" y="918363"/>
            <a:ext cx="2592153" cy="37506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dirty="0" smtClean="0"/>
              <a:t>Réalité mixte</a:t>
            </a:r>
            <a:endParaRPr lang="fr-CH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62" y="3866152"/>
            <a:ext cx="4378788" cy="2465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459" y="3796646"/>
            <a:ext cx="2373635" cy="239321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699656" y="133926"/>
            <a:ext cx="3596369" cy="621113"/>
            <a:chOff x="815" y="0"/>
            <a:chExt cx="1738336" cy="621113"/>
          </a:xfrm>
        </p:grpSpPr>
        <p:sp>
          <p:nvSpPr>
            <p:cNvPr id="13" name="Rounded Rectangle 12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ctr"/>
              <a:r>
                <a:rPr lang="fr-CH" sz="2800" dirty="0"/>
                <a:t>Technologies/outils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53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35176</TotalTime>
  <Words>844</Words>
  <Application>Microsoft Office PowerPoint</Application>
  <PresentationFormat>On-screen Show (4:3)</PresentationFormat>
  <Paragraphs>258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DIN Alternate Bold</vt:lpstr>
      <vt:lpstr>Office Theme</vt:lpstr>
      <vt:lpstr>BIM World Experience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Jean-Michel Jouanigot</dc:creator>
  <cp:lastModifiedBy>Johan Paul Dauge</cp:lastModifiedBy>
  <cp:revision>994</cp:revision>
  <cp:lastPrinted>2019-04-09T09:43:30Z</cp:lastPrinted>
  <dcterms:created xsi:type="dcterms:W3CDTF">2015-06-11T08:19:58Z</dcterms:created>
  <dcterms:modified xsi:type="dcterms:W3CDTF">2019-04-11T09:26:04Z</dcterms:modified>
</cp:coreProperties>
</file>