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16" autoAdjust="0"/>
    <p:restoredTop sz="94660"/>
  </p:normalViewPr>
  <p:slideViewPr>
    <p:cSldViewPr>
      <p:cViewPr varScale="1">
        <p:scale>
          <a:sx n="83" d="100"/>
          <a:sy n="83" d="100"/>
        </p:scale>
        <p:origin x="9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R64364\Downloads\20190508_50Micron_Nozz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meeting20181012\Pressure%20Details201809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11.76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'[20190508_50Micron_Nozzle.xlsx]Sheet1'!$C$2:$C$5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</c:numRef>
          </c:xVal>
          <c:yVal>
            <c:numRef>
              <c:f>'[20190508_50Micron_Nozzle.xlsx]Sheet1'!$D$2:$D$5</c:f>
              <c:numCache>
                <c:formatCode>General</c:formatCode>
                <c:ptCount val="4"/>
                <c:pt idx="0">
                  <c:v>343.8</c:v>
                </c:pt>
                <c:pt idx="1">
                  <c:v>562</c:v>
                </c:pt>
                <c:pt idx="2">
                  <c:v>844</c:v>
                </c:pt>
                <c:pt idx="3">
                  <c:v>974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3F4-4CF0-A5DB-B71188C25122}"/>
            </c:ext>
          </c:extLst>
        </c:ser>
        <c:ser>
          <c:idx val="1"/>
          <c:order val="1"/>
          <c:tx>
            <c:v>10.76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'[20190508_50Micron_Nozzle.xlsx]Sheet1'!$C$7:$C$10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</c:numRef>
          </c:xVal>
          <c:yVal>
            <c:numRef>
              <c:f>'[20190508_50Micron_Nozzle.xlsx]Sheet1'!$D$7:$D$10</c:f>
              <c:numCache>
                <c:formatCode>General</c:formatCode>
                <c:ptCount val="4"/>
                <c:pt idx="0">
                  <c:v>477</c:v>
                </c:pt>
                <c:pt idx="1">
                  <c:v>727.5</c:v>
                </c:pt>
                <c:pt idx="2">
                  <c:v>997.5</c:v>
                </c:pt>
                <c:pt idx="3">
                  <c:v>892.2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3F4-4CF0-A5DB-B71188C25122}"/>
            </c:ext>
          </c:extLst>
        </c:ser>
        <c:ser>
          <c:idx val="2"/>
          <c:order val="2"/>
          <c:tx>
            <c:v>9.76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'[20190508_50Micron_Nozzle.xlsx]Sheet1'!$C$12:$C$15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</c:numRef>
          </c:xVal>
          <c:yVal>
            <c:numRef>
              <c:f>'[20190508_50Micron_Nozzle.xlsx]Sheet1'!$D$12:$D$15</c:f>
              <c:numCache>
                <c:formatCode>General</c:formatCode>
                <c:ptCount val="4"/>
                <c:pt idx="0">
                  <c:v>735</c:v>
                </c:pt>
                <c:pt idx="1">
                  <c:v>876.8</c:v>
                </c:pt>
                <c:pt idx="2">
                  <c:v>929</c:v>
                </c:pt>
                <c:pt idx="3">
                  <c:v>785.9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3F4-4CF0-A5DB-B71188C25122}"/>
            </c:ext>
          </c:extLst>
        </c:ser>
        <c:ser>
          <c:idx val="3"/>
          <c:order val="3"/>
          <c:tx>
            <c:v>8.76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'[20190508_50Micron_Nozzle.xlsx]Sheet1'!$C$18:$C$21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  <c:extLst xmlns:c15="http://schemas.microsoft.com/office/drawing/2012/chart"/>
            </c:numRef>
          </c:xVal>
          <c:yVal>
            <c:numRef>
              <c:f>'[20190508_50Micron_Nozzle.xlsx]Sheet1'!$D$18:$D$21</c:f>
              <c:numCache>
                <c:formatCode>General</c:formatCode>
                <c:ptCount val="4"/>
                <c:pt idx="0">
                  <c:v>680.3</c:v>
                </c:pt>
                <c:pt idx="1">
                  <c:v>878</c:v>
                </c:pt>
                <c:pt idx="2">
                  <c:v>702</c:v>
                </c:pt>
                <c:pt idx="3">
                  <c:v>468.7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E3F4-4CF0-A5DB-B71188C25122}"/>
            </c:ext>
          </c:extLst>
        </c:ser>
        <c:ser>
          <c:idx val="4"/>
          <c:order val="4"/>
          <c:tx>
            <c:v>7.76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'[20190508_50Micron_Nozzle.xlsx]Sheet1'!$C$25:$C$28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  <c:extLst xmlns:c15="http://schemas.microsoft.com/office/drawing/2012/chart"/>
            </c:numRef>
          </c:xVal>
          <c:yVal>
            <c:numRef>
              <c:f>'[20190508_50Micron_Nozzle.xlsx]Sheet1'!$D$25:$D$28</c:f>
              <c:numCache>
                <c:formatCode>General</c:formatCode>
                <c:ptCount val="4"/>
                <c:pt idx="0">
                  <c:v>684.1</c:v>
                </c:pt>
                <c:pt idx="1">
                  <c:v>800</c:v>
                </c:pt>
                <c:pt idx="2">
                  <c:v>494.7</c:v>
                </c:pt>
                <c:pt idx="3">
                  <c:v>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4-E3F4-4CF0-A5DB-B71188C25122}"/>
            </c:ext>
          </c:extLst>
        </c:ser>
        <c:ser>
          <c:idx val="5"/>
          <c:order val="5"/>
          <c:tx>
            <c:v>6.76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'[20190508_50Micron_Nozzle.xlsx]Sheet1'!$C$31:$C$34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</c:numRef>
          </c:xVal>
          <c:yVal>
            <c:numRef>
              <c:f>'[20190508_50Micron_Nozzle.xlsx]Sheet1'!$D$31:$D$34</c:f>
              <c:numCache>
                <c:formatCode>General</c:formatCode>
                <c:ptCount val="4"/>
                <c:pt idx="0">
                  <c:v>794</c:v>
                </c:pt>
                <c:pt idx="1">
                  <c:v>672</c:v>
                </c:pt>
                <c:pt idx="2">
                  <c:v>235</c:v>
                </c:pt>
                <c:pt idx="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3F4-4CF0-A5DB-B71188C25122}"/>
            </c:ext>
          </c:extLst>
        </c:ser>
        <c:ser>
          <c:idx val="6"/>
          <c:order val="6"/>
          <c:tx>
            <c:v>5.76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'[20190508_50Micron_Nozzle.xlsx]Sheet1'!$H$2:$H$5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  <c:extLst xmlns:c15="http://schemas.microsoft.com/office/drawing/2012/chart"/>
            </c:numRef>
          </c:xVal>
          <c:yVal>
            <c:numRef>
              <c:f>'[20190508_50Micron_Nozzle.xlsx]Sheet1'!$I$2:$I$5</c:f>
              <c:numCache>
                <c:formatCode>General</c:formatCode>
                <c:ptCount val="4"/>
                <c:pt idx="0">
                  <c:v>784</c:v>
                </c:pt>
                <c:pt idx="1">
                  <c:v>187</c:v>
                </c:pt>
                <c:pt idx="2">
                  <c:v>0</c:v>
                </c:pt>
                <c:pt idx="3">
                  <c:v>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E3F4-4CF0-A5DB-B71188C25122}"/>
            </c:ext>
          </c:extLst>
        </c:ser>
        <c:ser>
          <c:idx val="7"/>
          <c:order val="7"/>
          <c:tx>
            <c:v>4.76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'[20190508_50Micron_Nozzle.xlsx]Sheet1'!$H$7:$H$10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  <c:extLst xmlns:c15="http://schemas.microsoft.com/office/drawing/2012/chart"/>
            </c:numRef>
          </c:xVal>
          <c:yVal>
            <c:numRef>
              <c:f>'[20190508_50Micron_Nozzle.xlsx]Sheet1'!$I$7:$I$10</c:f>
              <c:numCache>
                <c:formatCode>General</c:formatCode>
                <c:ptCount val="4"/>
                <c:pt idx="0">
                  <c:v>508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E3F4-4CF0-A5DB-B71188C25122}"/>
            </c:ext>
          </c:extLst>
        </c:ser>
        <c:ser>
          <c:idx val="8"/>
          <c:order val="8"/>
          <c:tx>
            <c:v>3.76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'[20190508_50Micron_Nozzle.xlsx]Sheet1'!$H$12:$H$15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</c:numCache>
            </c:numRef>
          </c:xVal>
          <c:yVal>
            <c:numRef>
              <c:f>'[20190508_50Micron_Nozzle.xlsx]Sheet1'!$I$12:$I$15</c:f>
              <c:numCache>
                <c:formatCode>General</c:formatCode>
                <c:ptCount val="4"/>
                <c:pt idx="0">
                  <c:v>212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E3F4-4CF0-A5DB-B71188C251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976832"/>
        <c:axId val="119861632"/>
        <c:extLst/>
      </c:scatterChart>
      <c:valAx>
        <c:axId val="113976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Inlet Pressure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861632"/>
        <c:crosses val="autoZero"/>
        <c:crossBetween val="midCat"/>
      </c:valAx>
      <c:valAx>
        <c:axId val="119861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Photon</a:t>
                </a:r>
                <a:r>
                  <a:rPr lang="en-GB" baseline="0"/>
                  <a:t> Number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976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1.78mm</c:v>
          </c:tx>
          <c:xVal>
            <c:numRef>
              <c:f>[1]Sheet1!$A$3:$A$10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8</c:v>
                </c:pt>
              </c:numCache>
            </c:numRef>
          </c:xVal>
          <c:yVal>
            <c:numRef>
              <c:f>[1]Sheet1!$B$3:$B$10</c:f>
              <c:numCache>
                <c:formatCode>General</c:formatCode>
                <c:ptCount val="8"/>
                <c:pt idx="0">
                  <c:v>26930</c:v>
                </c:pt>
                <c:pt idx="1">
                  <c:v>26550</c:v>
                </c:pt>
                <c:pt idx="2">
                  <c:v>20980</c:v>
                </c:pt>
                <c:pt idx="3">
                  <c:v>15260</c:v>
                </c:pt>
                <c:pt idx="4">
                  <c:v>8590</c:v>
                </c:pt>
                <c:pt idx="5">
                  <c:v>5420</c:v>
                </c:pt>
                <c:pt idx="6">
                  <c:v>4229</c:v>
                </c:pt>
                <c:pt idx="7">
                  <c:v>3176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92-49C7-AA1D-123244625552}"/>
            </c:ext>
          </c:extLst>
        </c:ser>
        <c:ser>
          <c:idx val="4"/>
          <c:order val="1"/>
          <c:tx>
            <c:v>2.78mm</c:v>
          </c:tx>
          <c:xVal>
            <c:numRef>
              <c:f>[1]Sheet1!$A$44:$A$51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8</c:v>
                </c:pt>
              </c:numCache>
            </c:numRef>
          </c:xVal>
          <c:yVal>
            <c:numRef>
              <c:f>[1]Sheet1!$B$44:$B$51</c:f>
              <c:numCache>
                <c:formatCode>General</c:formatCode>
                <c:ptCount val="8"/>
                <c:pt idx="0">
                  <c:v>30300</c:v>
                </c:pt>
                <c:pt idx="1">
                  <c:v>31290</c:v>
                </c:pt>
                <c:pt idx="2">
                  <c:v>32700</c:v>
                </c:pt>
                <c:pt idx="3">
                  <c:v>31450</c:v>
                </c:pt>
                <c:pt idx="4">
                  <c:v>27230</c:v>
                </c:pt>
                <c:pt idx="5">
                  <c:v>22330</c:v>
                </c:pt>
                <c:pt idx="6">
                  <c:v>17220</c:v>
                </c:pt>
                <c:pt idx="7">
                  <c:v>9744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F92-49C7-AA1D-123244625552}"/>
            </c:ext>
          </c:extLst>
        </c:ser>
        <c:ser>
          <c:idx val="5"/>
          <c:order val="2"/>
          <c:tx>
            <c:v>3.78mm</c:v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xVal>
            <c:numRef>
              <c:f>Sheet2!$C$19:$C$23</c:f>
              <c:numCache>
                <c:formatCode>General</c:formatCode>
                <c:ptCount val="5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5</c:v>
                </c:pt>
                <c:pt idx="4">
                  <c:v>8</c:v>
                </c:pt>
              </c:numCache>
            </c:numRef>
          </c:xVal>
          <c:yVal>
            <c:numRef>
              <c:f>Sheet2!$J$19:$J$23</c:f>
              <c:numCache>
                <c:formatCode>0.00E+00</c:formatCode>
                <c:ptCount val="5"/>
                <c:pt idx="0">
                  <c:v>33692.274290779918</c:v>
                </c:pt>
                <c:pt idx="1">
                  <c:v>35529.754239714399</c:v>
                </c:pt>
                <c:pt idx="2">
                  <c:v>43100.238022472397</c:v>
                </c:pt>
                <c:pt idx="3">
                  <c:v>51126.016524365201</c:v>
                </c:pt>
                <c:pt idx="4">
                  <c:v>57582.8769234184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F92-49C7-AA1D-123244625552}"/>
            </c:ext>
          </c:extLst>
        </c:ser>
        <c:ser>
          <c:idx val="1"/>
          <c:order val="3"/>
          <c:tx>
            <c:v>4.28mm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circle"/>
            <c:size val="7"/>
            <c:spPr>
              <a:solidFill>
                <a:schemeClr val="accent6">
                  <a:lumMod val="50000"/>
                </a:schemeClr>
              </a:solidFill>
            </c:spPr>
          </c:marker>
          <c:xVal>
            <c:numRef>
              <c:f>[1]Sheet1!$A$14:$A$18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</c:numCache>
            </c:numRef>
          </c:xVal>
          <c:yVal>
            <c:numRef>
              <c:f>[1]Sheet1!$B$14:$B$18</c:f>
              <c:numCache>
                <c:formatCode>General</c:formatCode>
                <c:ptCount val="5"/>
                <c:pt idx="0">
                  <c:v>30800</c:v>
                </c:pt>
                <c:pt idx="1">
                  <c:v>33630</c:v>
                </c:pt>
                <c:pt idx="2">
                  <c:v>38500</c:v>
                </c:pt>
                <c:pt idx="3">
                  <c:v>40840</c:v>
                </c:pt>
                <c:pt idx="4">
                  <c:v>42170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F92-49C7-AA1D-123244625552}"/>
            </c:ext>
          </c:extLst>
        </c:ser>
        <c:ser>
          <c:idx val="2"/>
          <c:order val="4"/>
          <c:tx>
            <c:v>6.48mm</c:v>
          </c:tx>
          <c:marker>
            <c:symbol val="circle"/>
            <c:size val="7"/>
          </c:marker>
          <c:xVal>
            <c:numRef>
              <c:f>[1]Sheet1!$A$23:$A$28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xVal>
          <c:yVal>
            <c:numRef>
              <c:f>[1]Sheet1!$B$23:$B$28</c:f>
              <c:numCache>
                <c:formatCode>General</c:formatCode>
                <c:ptCount val="6"/>
                <c:pt idx="0">
                  <c:v>26660</c:v>
                </c:pt>
                <c:pt idx="1">
                  <c:v>28180</c:v>
                </c:pt>
                <c:pt idx="2">
                  <c:v>30230</c:v>
                </c:pt>
                <c:pt idx="3">
                  <c:v>29970</c:v>
                </c:pt>
                <c:pt idx="4">
                  <c:v>30740</c:v>
                </c:pt>
                <c:pt idx="5">
                  <c:v>31140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F92-49C7-AA1D-123244625552}"/>
            </c:ext>
          </c:extLst>
        </c:ser>
        <c:ser>
          <c:idx val="3"/>
          <c:order val="5"/>
          <c:tx>
            <c:v>8.48mm</c:v>
          </c:tx>
          <c:spPr>
            <a:ln>
              <a:solidFill>
                <a:srgbClr val="FFFF00"/>
              </a:solidFill>
            </a:ln>
          </c:spPr>
          <c:marker>
            <c:symbol val="circle"/>
            <c:size val="7"/>
            <c:spPr>
              <a:solidFill>
                <a:srgbClr val="FFFF00"/>
              </a:solidFill>
            </c:spPr>
          </c:marker>
          <c:xVal>
            <c:numRef>
              <c:f>[1]Sheet1!$A$34:$A$39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xVal>
          <c:yVal>
            <c:numRef>
              <c:f>[1]Sheet1!$B$34:$B$39</c:f>
              <c:numCache>
                <c:formatCode>General</c:formatCode>
                <c:ptCount val="6"/>
                <c:pt idx="0">
                  <c:v>24490</c:v>
                </c:pt>
                <c:pt idx="1">
                  <c:v>24630</c:v>
                </c:pt>
                <c:pt idx="2">
                  <c:v>24130</c:v>
                </c:pt>
                <c:pt idx="3">
                  <c:v>22810</c:v>
                </c:pt>
                <c:pt idx="4">
                  <c:v>22420</c:v>
                </c:pt>
                <c:pt idx="5">
                  <c:v>21620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F92-49C7-AA1D-1232446255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47776"/>
        <c:axId val="59754752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before</c:v>
                </c:tx>
                <c:spPr>
                  <a:ln w="952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tint val="100000"/>
                            <a:shade val="100000"/>
                            <a:satMod val="130000"/>
                          </a:schemeClr>
                        </a:gs>
                        <a:gs pos="100000">
                          <a:schemeClr val="accent1">
                            <a:lumMod val="60000"/>
                            <a:tint val="50000"/>
                            <a:shade val="100000"/>
                            <a:satMod val="350000"/>
                          </a:schemeClr>
                        </a:gs>
                      </a:gsLst>
                      <a:lin ang="16200000" scaled="0"/>
                    </a:gradFill>
                    <a:ln w="9525" cap="rnd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Sheet3!$B$29:$B$36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Sheet3!$C$29:$C$36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32360.370802017918</c:v>
                      </c:pt>
                      <c:pt idx="1">
                        <c:v>36896.169476389638</c:v>
                      </c:pt>
                      <c:pt idx="2">
                        <c:v>39207.43948361816</c:v>
                      </c:pt>
                      <c:pt idx="3">
                        <c:v>42513.3970485596</c:v>
                      </c:pt>
                      <c:pt idx="4">
                        <c:v>44660.903606903201</c:v>
                      </c:pt>
                      <c:pt idx="5">
                        <c:v>45170.378538482</c:v>
                      </c:pt>
                      <c:pt idx="6">
                        <c:v>45160.436916599603</c:v>
                      </c:pt>
                      <c:pt idx="7">
                        <c:v>47674.796892246799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6-DF92-49C7-AA1D-123244625552}"/>
                  </c:ext>
                </c:extLst>
              </c15:ser>
            </c15:filteredScatterSeries>
          </c:ext>
        </c:extLst>
      </c:scatterChart>
      <c:valAx>
        <c:axId val="44747776"/>
        <c:scaling>
          <c:orientation val="minMax"/>
        </c:scaling>
        <c:delete val="0"/>
        <c:axPos val="b"/>
        <c:majorGridlines/>
        <c:min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/>
                  <a:t>Inlet Pressure (bar)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59754752"/>
        <c:crosses val="autoZero"/>
        <c:crossBetween val="midCat"/>
      </c:valAx>
      <c:valAx>
        <c:axId val="59754752"/>
        <c:scaling>
          <c:orientation val="minMax"/>
          <c:max val="60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Photon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44747776"/>
        <c:crosses val="autoZero"/>
        <c:crossBetween val="midCat"/>
      </c:valAx>
    </c:plotArea>
    <c:legend>
      <c:legendPos val="r"/>
      <c:layout/>
      <c:overlay val="0"/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Cockcroft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Amir and </a:t>
            </a:r>
            <a:r>
              <a:rPr lang="en-GB" dirty="0" err="1" smtClean="0"/>
              <a:t>Hao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02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optimum nozzle-skimmer distance for the 50micron nozzle was measured to be 10.7mm. </a:t>
            </a:r>
          </a:p>
          <a:p>
            <a:r>
              <a:rPr lang="en-GB" dirty="0" smtClean="0"/>
              <a:t>The density of the jet for the 50micron nozzle is 7 times lower than the 30micron nozzle. </a:t>
            </a:r>
          </a:p>
          <a:p>
            <a:r>
              <a:rPr lang="en-GB" dirty="0" smtClean="0"/>
              <a:t>Analysis of the pressure gauge and experiments with the 20micron nozzle will take place in the coming weeks.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3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31242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Moving Gauge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4648200" cy="358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457700" cy="355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10200" y="914400"/>
            <a:ext cx="3124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Electron Gun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196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30Micron data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536328"/>
              </p:ext>
            </p:extLst>
          </p:nvPr>
        </p:nvGraphicFramePr>
        <p:xfrm>
          <a:off x="457200" y="1600200"/>
          <a:ext cx="8229600" cy="4419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1408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A62D68-9412-476F-A0E6-F4C5ADDFD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62" t="41884" r="38532" b="30290"/>
          <a:stretch/>
        </p:blipFill>
        <p:spPr>
          <a:xfrm>
            <a:off x="852959" y="1108192"/>
            <a:ext cx="8062441" cy="30775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ED8CBA-4B68-4EEE-B76D-C052FA529C8C}"/>
              </a:ext>
            </a:extLst>
          </p:cNvPr>
          <p:cNvSpPr txBox="1"/>
          <p:nvPr/>
        </p:nvSpPr>
        <p:spPr>
          <a:xfrm>
            <a:off x="5058315" y="3597944"/>
            <a:ext cx="275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7E900-9B3C-4E36-BB4A-816855D4DF3D}"/>
              </a:ext>
            </a:extLst>
          </p:cNvPr>
          <p:cNvSpPr txBox="1"/>
          <p:nvPr/>
        </p:nvSpPr>
        <p:spPr>
          <a:xfrm>
            <a:off x="1094507" y="3228612"/>
            <a:ext cx="821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FDBB3-4949-4A95-843E-F5C40B791DD9}"/>
              </a:ext>
            </a:extLst>
          </p:cNvPr>
          <p:cNvSpPr txBox="1"/>
          <p:nvPr/>
        </p:nvSpPr>
        <p:spPr>
          <a:xfrm>
            <a:off x="2138218" y="4061215"/>
            <a:ext cx="106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Aperture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0EE5970-C0BC-4CC9-A6D3-4112E476DFD6}"/>
              </a:ext>
            </a:extLst>
          </p:cNvPr>
          <p:cNvSpPr/>
          <p:nvPr/>
        </p:nvSpPr>
        <p:spPr>
          <a:xfrm rot="10800000">
            <a:off x="2350655" y="2812730"/>
            <a:ext cx="304800" cy="11545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849CEF-4357-4616-ABF6-36210F88E5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97" t="15162" r="23712" b="51168"/>
          <a:stretch/>
        </p:blipFill>
        <p:spPr>
          <a:xfrm flipH="1">
            <a:off x="3655291" y="4328671"/>
            <a:ext cx="4572000" cy="19197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814206-2563-4593-A39E-FCA42E193D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243" t="24652" r="28030" b="53805"/>
          <a:stretch/>
        </p:blipFill>
        <p:spPr>
          <a:xfrm>
            <a:off x="-20076" y="4406572"/>
            <a:ext cx="1551709" cy="147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Test with 50micron nozzle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54D3364-4AD5-49E2-BB67-FB46819A5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16028"/>
              </p:ext>
            </p:extLst>
          </p:nvPr>
        </p:nvGraphicFramePr>
        <p:xfrm>
          <a:off x="779345" y="1524000"/>
          <a:ext cx="7297855" cy="2448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62582735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85453107"/>
                    </a:ext>
                  </a:extLst>
                </a:gridCol>
                <a:gridCol w="1089981">
                  <a:extLst>
                    <a:ext uri="{9D8B030D-6E8A-4147-A177-3AD203B41FA5}">
                      <a16:colId xmlns:a16="http://schemas.microsoft.com/office/drawing/2014/main" val="2132802225"/>
                    </a:ext>
                  </a:extLst>
                </a:gridCol>
                <a:gridCol w="1125327">
                  <a:extLst>
                    <a:ext uri="{9D8B030D-6E8A-4147-A177-3AD203B41FA5}">
                      <a16:colId xmlns:a16="http://schemas.microsoft.com/office/drawing/2014/main" val="47324064"/>
                    </a:ext>
                  </a:extLst>
                </a:gridCol>
                <a:gridCol w="1509496">
                  <a:extLst>
                    <a:ext uri="{9D8B030D-6E8A-4147-A177-3AD203B41FA5}">
                      <a16:colId xmlns:a16="http://schemas.microsoft.com/office/drawing/2014/main" val="3775313371"/>
                    </a:ext>
                  </a:extLst>
                </a:gridCol>
                <a:gridCol w="1287051">
                  <a:extLst>
                    <a:ext uri="{9D8B030D-6E8A-4147-A177-3AD203B41FA5}">
                      <a16:colId xmlns:a16="http://schemas.microsoft.com/office/drawing/2014/main" val="101711079"/>
                    </a:ext>
                  </a:extLst>
                </a:gridCol>
              </a:tblGrid>
              <a:tr h="1356993">
                <a:tc>
                  <a:txBody>
                    <a:bodyPr/>
                    <a:lstStyle/>
                    <a:p>
                      <a:r>
                        <a:rPr lang="en-GB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Nozzle Chamber</a:t>
                      </a:r>
                    </a:p>
                    <a:p>
                      <a:r>
                        <a:rPr lang="en-GB" dirty="0"/>
                        <a:t>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Interaction Chamber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Dump Chamber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82358"/>
                  </a:ext>
                </a:extLst>
              </a:tr>
              <a:tr h="436381">
                <a:tc>
                  <a:txBody>
                    <a:bodyPr/>
                    <a:lstStyle/>
                    <a:p>
                      <a:r>
                        <a:rPr lang="en-GB" sz="1500" dirty="0"/>
                        <a:t>Normal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3.90E-06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7.68E-09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2.21E-09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381">
                <a:tc>
                  <a:txBody>
                    <a:bodyPr/>
                    <a:lstStyle/>
                    <a:p>
                      <a:r>
                        <a:rPr lang="en-GB" sz="1500" dirty="0"/>
                        <a:t>50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8.6E-03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3.5E-04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2.4E-05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2.9E-08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7.7E-09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9CF9575-2FCB-42C8-A9D7-4171C0F96A2F}"/>
              </a:ext>
            </a:extLst>
          </p:cNvPr>
          <p:cNvSpPr/>
          <p:nvPr/>
        </p:nvSpPr>
        <p:spPr>
          <a:xfrm>
            <a:off x="2383173" y="4156727"/>
            <a:ext cx="3736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 jet was found for 50 um currently. </a:t>
            </a:r>
          </a:p>
        </p:txBody>
      </p:sp>
    </p:spTree>
    <p:extLst>
      <p:ext uri="{BB962C8B-B14F-4D97-AF65-F5344CB8AC3E}">
        <p14:creationId xmlns:p14="http://schemas.microsoft.com/office/powerpoint/2010/main" val="38041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 tests with the nozzle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500" dirty="0" smtClean="0"/>
              <a:t>The nozzle and skimmer chamber were opened and the skimmer assembly was realigned with the 50 micron nozzle. </a:t>
            </a:r>
          </a:p>
          <a:p>
            <a:r>
              <a:rPr lang="en-GB" sz="2500" dirty="0" smtClean="0"/>
              <a:t>Two missing screws were the reason behind higher pressure in the </a:t>
            </a:r>
            <a:r>
              <a:rPr lang="en-GB" sz="2500" dirty="0" smtClean="0"/>
              <a:t>skimmer chamber. </a:t>
            </a:r>
            <a:endParaRPr lang="en-GB" sz="2500" dirty="0" smtClean="0"/>
          </a:p>
        </p:txBody>
      </p:sp>
    </p:spTree>
    <p:extLst>
      <p:ext uri="{BB962C8B-B14F-4D97-AF65-F5344CB8AC3E}">
        <p14:creationId xmlns:p14="http://schemas.microsoft.com/office/powerpoint/2010/main" val="407622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Image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500" dirty="0" smtClean="0"/>
              <a:t>Integration time = 400s</a:t>
            </a:r>
          </a:p>
          <a:p>
            <a:r>
              <a:rPr lang="sv-SE" sz="2500" dirty="0" smtClean="0"/>
              <a:t>Electron gun : 0.66mA and 5KeV</a:t>
            </a:r>
          </a:p>
          <a:p>
            <a:r>
              <a:rPr lang="sv-SE" sz="2500" dirty="0" smtClean="0"/>
              <a:t>Inlet Pressure : 5 bar Nitrogen</a:t>
            </a:r>
          </a:p>
          <a:p>
            <a:r>
              <a:rPr lang="sv-SE" sz="2500" dirty="0" smtClean="0"/>
              <a:t>Nozzle to Skimmer distance :  7mm</a:t>
            </a:r>
          </a:p>
          <a:p>
            <a:endParaRPr lang="sv-SE" sz="2500" dirty="0" smtClean="0"/>
          </a:p>
          <a:p>
            <a:endParaRPr lang="en-GB" sz="2500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3886200"/>
            <a:ext cx="4766820" cy="2819400"/>
            <a:chOff x="533400" y="3124200"/>
            <a:chExt cx="4766820" cy="2819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44" t="7667" r="8164" b="11564"/>
            <a:stretch/>
          </p:blipFill>
          <p:spPr bwMode="auto">
            <a:xfrm>
              <a:off x="533400" y="3124200"/>
              <a:ext cx="4766820" cy="281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Down Arrow 3"/>
            <p:cNvSpPr/>
            <p:nvPr/>
          </p:nvSpPr>
          <p:spPr>
            <a:xfrm>
              <a:off x="2149623" y="3429000"/>
              <a:ext cx="228600" cy="914400"/>
            </a:xfrm>
            <a:prstGeom prst="downArrow">
              <a:avLst>
                <a:gd name="adj1" fmla="val 50000"/>
                <a:gd name="adj2" fmla="val 8738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Down Arrow 5"/>
            <p:cNvSpPr/>
            <p:nvPr/>
          </p:nvSpPr>
          <p:spPr>
            <a:xfrm rot="16200000">
              <a:off x="1104901" y="4381500"/>
              <a:ext cx="228600" cy="914400"/>
            </a:xfrm>
            <a:prstGeom prst="downArrow">
              <a:avLst>
                <a:gd name="adj1" fmla="val 50000"/>
                <a:gd name="adj2" fmla="val 8738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6815" y="3701534"/>
              <a:ext cx="899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Gas-jet 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7015" y="5257800"/>
              <a:ext cx="1548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Electron 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220" y="3886200"/>
            <a:ext cx="3689546" cy="279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2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Third Skimmer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position of the third skimmer was optimised with respect to the new alignment using the previous procedure. </a:t>
            </a:r>
          </a:p>
          <a:p>
            <a:r>
              <a:rPr lang="en-GB" sz="2800" dirty="0" smtClean="0"/>
              <a:t>A set of measurements were taken with the new 50micron nozzle by varying the nozzle to skimmer distance and pressure.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101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Nozzle-skimmer </a:t>
            </a:r>
            <a:r>
              <a:rPr lang="en-GB" dirty="0"/>
              <a:t>d</a:t>
            </a:r>
            <a:r>
              <a:rPr lang="en-GB" dirty="0" smtClean="0"/>
              <a:t>istance </a:t>
            </a:r>
            <a:r>
              <a:rPr lang="en-GB" dirty="0"/>
              <a:t>s</a:t>
            </a:r>
            <a:r>
              <a:rPr lang="en-GB" dirty="0" smtClean="0"/>
              <a:t>tudy for 50micron nozzle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640008"/>
              </p:ext>
            </p:extLst>
          </p:nvPr>
        </p:nvGraphicFramePr>
        <p:xfrm>
          <a:off x="457200" y="1600201"/>
          <a:ext cx="5257800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91200" y="1600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Integration Time : 400s</a:t>
            </a:r>
          </a:p>
          <a:p>
            <a:r>
              <a:rPr lang="en-GB" dirty="0" smtClean="0"/>
              <a:t>Electron Beam :  0.65mA , 5KeV</a:t>
            </a:r>
          </a:p>
          <a:p>
            <a:r>
              <a:rPr lang="en-GB" dirty="0" smtClean="0"/>
              <a:t>Inlet Gas :  Nitrogen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51816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an Inlet pressure of 5bar, the optimum nozzle-skimmer distance is 10.7mm (Compared to the 30micron nozzle which was 3.76).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 distances below 7mm, gas jet density decreases as the Inlet pressure is increased.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2061865"/>
            <a:ext cx="131984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Distance (mm)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85615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Between the two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The density of the jet at the optimum distance for the 50micron nozzle is 6 -7 times lower than that of the 30micron nozzle at its optimum distance. This was also confirmed with the moving gauge. </a:t>
            </a:r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54D3364-4AD5-49E2-BB67-FB46819A5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04580"/>
              </p:ext>
            </p:extLst>
          </p:nvPr>
        </p:nvGraphicFramePr>
        <p:xfrm>
          <a:off x="990600" y="3581400"/>
          <a:ext cx="7297855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62582735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85453107"/>
                    </a:ext>
                  </a:extLst>
                </a:gridCol>
                <a:gridCol w="1089981">
                  <a:extLst>
                    <a:ext uri="{9D8B030D-6E8A-4147-A177-3AD203B41FA5}">
                      <a16:colId xmlns:a16="http://schemas.microsoft.com/office/drawing/2014/main" val="2132802225"/>
                    </a:ext>
                  </a:extLst>
                </a:gridCol>
                <a:gridCol w="1125327">
                  <a:extLst>
                    <a:ext uri="{9D8B030D-6E8A-4147-A177-3AD203B41FA5}">
                      <a16:colId xmlns:a16="http://schemas.microsoft.com/office/drawing/2014/main" val="47324064"/>
                    </a:ext>
                  </a:extLst>
                </a:gridCol>
                <a:gridCol w="1509496">
                  <a:extLst>
                    <a:ext uri="{9D8B030D-6E8A-4147-A177-3AD203B41FA5}">
                      <a16:colId xmlns:a16="http://schemas.microsoft.com/office/drawing/2014/main" val="3775313371"/>
                    </a:ext>
                  </a:extLst>
                </a:gridCol>
                <a:gridCol w="1287051">
                  <a:extLst>
                    <a:ext uri="{9D8B030D-6E8A-4147-A177-3AD203B41FA5}">
                      <a16:colId xmlns:a16="http://schemas.microsoft.com/office/drawing/2014/main" val="101711079"/>
                    </a:ext>
                  </a:extLst>
                </a:gridCol>
              </a:tblGrid>
              <a:tr h="1506742">
                <a:tc>
                  <a:txBody>
                    <a:bodyPr/>
                    <a:lstStyle/>
                    <a:p>
                      <a:r>
                        <a:rPr lang="en-GB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Nozzle Chamber</a:t>
                      </a:r>
                    </a:p>
                    <a:p>
                      <a:r>
                        <a:rPr lang="en-GB" dirty="0"/>
                        <a:t>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Interaction Chamber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Dump Chamber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82358"/>
                  </a:ext>
                </a:extLst>
              </a:tr>
              <a:tr h="351529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30 um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3.90E-06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7.68E-09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2.21E-09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29">
                <a:tc>
                  <a:txBody>
                    <a:bodyPr/>
                    <a:lstStyle/>
                    <a:p>
                      <a:r>
                        <a:rPr lang="en-GB" sz="1500" dirty="0"/>
                        <a:t>50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8.2E-03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5.2E-05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4.8E-06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1.8E-08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5.25E-09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5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Moving Gauge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500" dirty="0" smtClean="0"/>
              <a:t>A rough horizontal scan was conducted at the most dense part of the jet using the moving gauge.</a:t>
            </a:r>
          </a:p>
          <a:p>
            <a:r>
              <a:rPr lang="en-GB" sz="2500" dirty="0" smtClean="0"/>
              <a:t>Analysis is still ongoing. </a:t>
            </a:r>
          </a:p>
          <a:p>
            <a:endParaRPr lang="en-GB" sz="25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9144000" cy="39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4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415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Cockcroft Update</vt:lpstr>
      <vt:lpstr>Recap </vt:lpstr>
      <vt:lpstr>Pressure Test with 50micron nozzle </vt:lpstr>
      <vt:lpstr>Continued tests with the nozzle</vt:lpstr>
      <vt:lpstr>First Image </vt:lpstr>
      <vt:lpstr>Third Skimmer </vt:lpstr>
      <vt:lpstr>Nozzle-skimmer distance study for 50micron nozzle</vt:lpstr>
      <vt:lpstr>Comparison Between the two </vt:lpstr>
      <vt:lpstr>Moving Gauge</vt:lpstr>
      <vt:lpstr>Conclusion </vt:lpstr>
      <vt:lpstr>PowerPoint Presentation</vt:lpstr>
      <vt:lpstr>Moving Gauge</vt:lpstr>
      <vt:lpstr>30Micron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Update</dc:title>
  <dc:creator>Salehilashkajani, Amir (Liverpool Uni.,DL,-)</dc:creator>
  <cp:lastModifiedBy>Salehilashkajani, Amir</cp:lastModifiedBy>
  <cp:revision>21</cp:revision>
  <dcterms:created xsi:type="dcterms:W3CDTF">2006-08-16T00:00:00Z</dcterms:created>
  <dcterms:modified xsi:type="dcterms:W3CDTF">2019-05-24T11:30:25Z</dcterms:modified>
</cp:coreProperties>
</file>