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64" r:id="rId5"/>
    <p:sldId id="263" r:id="rId6"/>
    <p:sldId id="265" r:id="rId7"/>
    <p:sldId id="266" r:id="rId8"/>
    <p:sldId id="270" r:id="rId9"/>
    <p:sldId id="271" r:id="rId10"/>
    <p:sldId id="273" r:id="rId11"/>
    <p:sldId id="276" r:id="rId12"/>
    <p:sldId id="277" r:id="rId13"/>
    <p:sldId id="278" r:id="rId14"/>
    <p:sldId id="279" r:id="rId15"/>
    <p:sldId id="280" r:id="rId16"/>
  </p:sldIdLst>
  <p:sldSz cx="12192000" cy="68580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ndara" panose="020E0502030303020204" pitchFamily="34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000000"/>
          </p15:clr>
        </p15:guide>
        <p15:guide id="2" pos="3840" userDrawn="1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41FF645-5CEA-4701-A536-8B1C9AD2DDB4}">
  <a:tblStyle styleId="{E41FF645-5CEA-4701-A536-8B1C9AD2DDB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58"/>
    <p:restoredTop sz="94699"/>
  </p:normalViewPr>
  <p:slideViewPr>
    <p:cSldViewPr snapToGrid="0">
      <p:cViewPr varScale="1">
        <p:scale>
          <a:sx n="108" d="100"/>
          <a:sy n="108" d="100"/>
        </p:scale>
        <p:origin x="109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62227fb5a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62227fb5a1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g62227fb5a1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64ee6fc07a_4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64ee6fc07a_4_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g64ee6fc07a_4_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62227fb5a1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62227fb5a1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g62227fb5a1_0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6" name="Google Shape;336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64ee6fc07a_4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64ee6fc07a_4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g64ee6fc07a_4_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2020</a:t>
            </a:r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WG, WLCG GDB</a:t>
            </a:r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>
            <a:spLocks noGrp="1"/>
          </p:cNvSpPr>
          <p:nvPr>
            <p:ph type="pic" idx="2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body" idx="1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228594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377" lvl="1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566" lvl="2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754" lvl="3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5943" lvl="4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131" lvl="5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320" lvl="6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509" lvl="7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697" lvl="8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2020</a:t>
            </a:r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WG, WLCG GDB</a:t>
            </a:r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7"/>
            <a:ext cx="4351339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3428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377" lvl="1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66" lvl="2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54" lvl="3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43" lvl="4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131" lvl="5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320" lvl="6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509" lvl="7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97" lvl="8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2020</a:t>
            </a:r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WG, WLCG GDB</a:t>
            </a:r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5"/>
            <a:ext cx="5811839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9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3428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377" lvl="1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66" lvl="2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54" lvl="3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43" lvl="4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131" lvl="5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320" lvl="6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509" lvl="7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97" lvl="8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2020</a:t>
            </a:r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WG, WLCG GDB</a:t>
            </a:r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3428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377" lvl="1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66" lvl="2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54" lvl="3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43" lvl="4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131" lvl="5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320" lvl="6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509" lvl="7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97" lvl="8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2020</a:t>
            </a:r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WG, WLCG GDB</a:t>
            </a:r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7" name="Google Shape;27;p3" descr="HEPiX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82201" y="160915"/>
            <a:ext cx="1922711" cy="16647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wo Content">
  <p:cSld name="2_Two Content">
    <p:bg>
      <p:bgPr>
        <a:solidFill>
          <a:schemeClr val="lt1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914400" y="914402"/>
            <a:ext cx="11176000" cy="521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38099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399"/>
              </a:buClr>
              <a:buSzPts val="2400"/>
              <a:buChar char="•"/>
              <a:defRPr sz="2400">
                <a:solidFill>
                  <a:srgbClr val="00339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377" lvl="1" indent="-36194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F5496"/>
              </a:buClr>
              <a:buSzPts val="2100"/>
              <a:buChar char="•"/>
              <a:defRPr sz="2100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566" lvl="2" indent="-32384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>
                <a:solidFill>
                  <a:schemeClr val="dk1"/>
                </a:solidFill>
              </a:defRPr>
            </a:lvl3pPr>
            <a:lvl4pPr marL="1828754" lvl="3" indent="-31431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1">
                <a:solidFill>
                  <a:schemeClr val="dk1"/>
                </a:solidFill>
              </a:defRPr>
            </a:lvl4pPr>
            <a:lvl5pPr marL="2285943" lvl="4" indent="-31431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1">
                <a:solidFill>
                  <a:schemeClr val="dk1"/>
                </a:solidFill>
              </a:defRPr>
            </a:lvl5pPr>
            <a:lvl6pPr marL="2743131" lvl="5" indent="-31431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1"/>
            </a:lvl6pPr>
            <a:lvl7pPr marL="3200320" lvl="6" indent="-31431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1"/>
            </a:lvl7pPr>
            <a:lvl8pPr marL="3657509" lvl="7" indent="-31431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1"/>
            </a:lvl8pPr>
            <a:lvl9pPr marL="4114697" lvl="8" indent="-31431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1"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ftr" idx="11"/>
          </p:nvPr>
        </p:nvSpPr>
        <p:spPr>
          <a:xfrm>
            <a:off x="4470400" y="6356354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WG, WLCG GDB</a:t>
            </a:r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ldNum" idx="12"/>
          </p:nvPr>
        </p:nvSpPr>
        <p:spPr>
          <a:xfrm>
            <a:off x="9042400" y="635635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Google Shape;32;p4"/>
          <p:cNvSpPr/>
          <p:nvPr/>
        </p:nvSpPr>
        <p:spPr>
          <a:xfrm rot="-5400000">
            <a:off x="-3022600" y="3022601"/>
            <a:ext cx="6858000" cy="812800"/>
          </a:xfrm>
          <a:prstGeom prst="rect">
            <a:avLst/>
          </a:prstGeom>
          <a:solidFill>
            <a:srgbClr val="0C0C0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Google Shape;33;p4" descr="WLCG-TextOnly_black.jpg"/>
          <p:cNvPicPr preferRelativeResize="0"/>
          <p:nvPr/>
        </p:nvPicPr>
        <p:blipFill rotWithShape="1">
          <a:blip r:embed="rId2">
            <a:alphaModFix/>
          </a:blip>
          <a:srcRect l="2464" t="16667" r="4985" b="16666"/>
          <a:stretch/>
        </p:blipFill>
        <p:spPr>
          <a:xfrm rot="-5400000">
            <a:off x="-491927" y="5158740"/>
            <a:ext cx="1752600" cy="73152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/>
          <p:nvPr/>
        </p:nvSpPr>
        <p:spPr>
          <a:xfrm>
            <a:off x="812800" y="0"/>
            <a:ext cx="11379200" cy="762000"/>
          </a:xfrm>
          <a:prstGeom prst="rect">
            <a:avLst/>
          </a:prstGeom>
          <a:solidFill>
            <a:srgbClr val="0C0C0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1016000" y="0"/>
            <a:ext cx="1056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ndara"/>
              <a:buNone/>
              <a:defRPr b="1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dt" idx="10"/>
          </p:nvPr>
        </p:nvSpPr>
        <p:spPr>
          <a:xfrm>
            <a:off x="914400" y="6356354"/>
            <a:ext cx="254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2020</a:t>
            </a:r>
            <a:endParaRPr/>
          </a:p>
        </p:txBody>
      </p:sp>
      <p:pic>
        <p:nvPicPr>
          <p:cNvPr id="37" name="Google Shape;37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248404"/>
            <a:ext cx="812800" cy="539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2020</a:t>
            </a:r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WG, WLCG GDB</a:t>
            </a:r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228594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377" lvl="1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566" lvl="2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754" lvl="3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5943" lvl="4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131" lvl="5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320" lvl="6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509" lvl="7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697" lvl="8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2020</a:t>
            </a:r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WG, WLCG GDB</a:t>
            </a:r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3428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377" lvl="1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66" lvl="2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54" lvl="3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43" lvl="4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131" lvl="5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320" lvl="6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509" lvl="7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97" lvl="8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3428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377" lvl="1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66" lvl="2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54" lvl="3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43" lvl="4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131" lvl="5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320" lvl="6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509" lvl="7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97" lvl="8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2020</a:t>
            </a:r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WG, WLCG GDB</a:t>
            </a:r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189" lvl="0" indent="-228594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377" lvl="1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566" lvl="2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754" lvl="3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5943" lvl="4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131" lvl="5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320" lvl="6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509" lvl="7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697" lvl="8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3428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377" lvl="1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66" lvl="2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54" lvl="3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43" lvl="4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131" lvl="5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320" lvl="6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509" lvl="7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97" lvl="8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189" lvl="0" indent="-228594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377" lvl="1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566" lvl="2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754" lvl="3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5943" lvl="4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131" lvl="5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320" lvl="6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509" lvl="7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697" lvl="8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34289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377" lvl="1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566" lvl="2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754" lvl="3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5943" lvl="4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131" lvl="5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320" lvl="6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509" lvl="7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697" lvl="8" indent="-3428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2020</a:t>
            </a:r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WG, WLCG GDB</a:t>
            </a:r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2020</a:t>
            </a:r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WG, WLCG GDB</a:t>
            </a:r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43178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377" lvl="1" indent="-40639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566" lvl="2" indent="-38099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754" lvl="3" indent="-355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5943" lvl="4" indent="-355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131" lvl="5" indent="-355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320" lvl="6" indent="-355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509" lvl="7" indent="-355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697" lvl="8" indent="-35559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body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189" lvl="0" indent="-228594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377" lvl="1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566" lvl="2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754" lvl="3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5943" lvl="4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131" lvl="5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320" lvl="6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509" lvl="7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697" lvl="8" indent="-22859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2020</a:t>
            </a:r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IPv6 WG, WLCG GDB</a:t>
            </a:r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14 Oct 2020</a:t>
            </a:r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GB"/>
              <a:t>D Kelsey, IPv6 WG, WLCG GDB</a:t>
            </a:r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3538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twiki.cern.ch/twiki/bin/view/LHCOPN/LHCOPNEv4v6Traffi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Ipv6#WLCG_Tier_2_IPv6_deployment_sta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monit-grafana.cern.ch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/>
          <p:cNvSpPr txBox="1">
            <a:spLocks noGrp="1"/>
          </p:cNvSpPr>
          <p:nvPr>
            <p:ph type="ctrTitle"/>
          </p:nvPr>
        </p:nvSpPr>
        <p:spPr>
          <a:xfrm>
            <a:off x="1524000" y="2394295"/>
            <a:ext cx="9144000" cy="1825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SzPts val="5400"/>
            </a:pPr>
            <a:r>
              <a:rPr lang="en-US" sz="4800" b="1" dirty="0"/>
              <a:t>Update from the </a:t>
            </a:r>
            <a:r>
              <a:rPr lang="en-US" sz="4800" b="1" dirty="0" err="1"/>
              <a:t>HEPiX</a:t>
            </a:r>
            <a:r>
              <a:rPr lang="en-US" sz="4800" b="1" dirty="0"/>
              <a:t> </a:t>
            </a:r>
            <a:br>
              <a:rPr lang="en-US" sz="4800" b="1" dirty="0"/>
            </a:br>
            <a:r>
              <a:rPr lang="en-US" sz="4800" b="1" dirty="0"/>
              <a:t>IPv6 working group</a:t>
            </a:r>
            <a:endParaRPr sz="6600" dirty="0">
              <a:solidFill>
                <a:srgbClr val="FF0000"/>
              </a:solidFill>
            </a:endParaRPr>
          </a:p>
        </p:txBody>
      </p:sp>
      <p:sp>
        <p:nvSpPr>
          <p:cNvPr id="101" name="Google Shape;101;p14"/>
          <p:cNvSpPr txBox="1">
            <a:spLocks noGrp="1"/>
          </p:cNvSpPr>
          <p:nvPr>
            <p:ph type="subTitle" idx="1"/>
          </p:nvPr>
        </p:nvSpPr>
        <p:spPr>
          <a:xfrm>
            <a:off x="1524000" y="4335157"/>
            <a:ext cx="9144000" cy="18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buSzPts val="2590"/>
            </a:pPr>
            <a:r>
              <a:rPr lang="en-US" sz="2591" dirty="0"/>
              <a:t>David Kelsey (STFC, UK Research and Innovation)</a:t>
            </a:r>
            <a:br>
              <a:rPr lang="en-US" sz="2591" dirty="0"/>
            </a:br>
            <a:r>
              <a:rPr lang="en-US" sz="2591" dirty="0"/>
              <a:t>on behalf of the </a:t>
            </a:r>
            <a:r>
              <a:rPr lang="en-US" sz="2591" dirty="0" err="1"/>
              <a:t>HEPiX</a:t>
            </a:r>
            <a:r>
              <a:rPr lang="en-US" sz="2591" dirty="0"/>
              <a:t> IPv6 Working Group</a:t>
            </a:r>
            <a:endParaRPr dirty="0"/>
          </a:p>
          <a:p>
            <a:pPr marL="0" indent="0">
              <a:lnSpc>
                <a:spcPct val="80000"/>
              </a:lnSpc>
              <a:buSzPts val="2220"/>
            </a:pPr>
            <a:endParaRPr lang="en-US" sz="2220" dirty="0"/>
          </a:p>
          <a:p>
            <a:pPr marL="0" indent="0">
              <a:lnSpc>
                <a:spcPct val="80000"/>
              </a:lnSpc>
              <a:buSzPts val="2220"/>
            </a:pPr>
            <a:r>
              <a:rPr lang="en-US" sz="2220" dirty="0"/>
              <a:t>WLCG GDB</a:t>
            </a:r>
            <a:br>
              <a:rPr lang="en-US" sz="2220" dirty="0"/>
            </a:br>
            <a:r>
              <a:rPr lang="en-US" sz="2220" dirty="0"/>
              <a:t>14 Oct 2020</a:t>
            </a:r>
            <a:endParaRPr dirty="0"/>
          </a:p>
        </p:txBody>
      </p:sp>
      <p:pic>
        <p:nvPicPr>
          <p:cNvPr id="102" name="Google Shape;102;p14" descr="HEPiX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05646" y="211833"/>
            <a:ext cx="1922711" cy="16647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SzPts val="4400"/>
            </a:pPr>
            <a:r>
              <a:rPr lang="en-US" dirty="0"/>
              <a:t>Monitoring &amp; IPv6</a:t>
            </a:r>
            <a:endParaRPr dirty="0"/>
          </a:p>
        </p:txBody>
      </p:sp>
      <p:sp>
        <p:nvSpPr>
          <p:cNvPr id="284" name="Google Shape;284;p3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SzPts val="2400"/>
            </a:pPr>
            <a:r>
              <a:rPr lang="en-US" dirty="0"/>
              <a:t>Important tools for tracking/troubleshooting IPv6</a:t>
            </a:r>
          </a:p>
          <a:p>
            <a:pPr>
              <a:spcBef>
                <a:spcPts val="0"/>
              </a:spcBef>
              <a:buSzPts val="2400"/>
            </a:pPr>
            <a:r>
              <a:rPr lang="en-US" dirty="0"/>
              <a:t>See presentations by Marian </a:t>
            </a:r>
            <a:r>
              <a:rPr lang="en-US" dirty="0" err="1"/>
              <a:t>Babik</a:t>
            </a:r>
            <a:r>
              <a:rPr lang="en-US" dirty="0"/>
              <a:t> at IPv6 WG 30 Sep 20</a:t>
            </a:r>
          </a:p>
          <a:p>
            <a:pPr>
              <a:spcBef>
                <a:spcPts val="0"/>
              </a:spcBef>
              <a:buSzPts val="2400"/>
            </a:pPr>
            <a:endParaRPr lang="en-US" dirty="0"/>
          </a:p>
          <a:p>
            <a:pPr>
              <a:spcBef>
                <a:spcPts val="0"/>
              </a:spcBef>
              <a:buSzPts val="2400"/>
            </a:pPr>
            <a:r>
              <a:rPr lang="en-US" dirty="0"/>
              <a:t>Experiment Test Framework ATLAS, CMS and </a:t>
            </a:r>
            <a:r>
              <a:rPr lang="en-US" dirty="0" err="1"/>
              <a:t>LHCb</a:t>
            </a:r>
            <a:r>
              <a:rPr lang="en-US" dirty="0"/>
              <a:t> now have IPv6-only ETF instances</a:t>
            </a:r>
            <a:endParaRPr dirty="0"/>
          </a:p>
          <a:p>
            <a:pPr lvl="1" indent="-317492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2000"/>
            </a:pPr>
            <a:r>
              <a:rPr lang="en-US" dirty="0"/>
              <a:t>running both IPv4-only and IPv6-only instances</a:t>
            </a:r>
            <a:endParaRPr dirty="0"/>
          </a:p>
          <a:p>
            <a:pPr lvl="1" indent="-317492">
              <a:lnSpc>
                <a:spcPct val="115000"/>
              </a:lnSpc>
              <a:spcBef>
                <a:spcPts val="0"/>
              </a:spcBef>
              <a:buSzPts val="2000"/>
            </a:pPr>
            <a:r>
              <a:rPr lang="en-US" dirty="0"/>
              <a:t>Able to generate WLCG reports with IPv4/IPv6 results</a:t>
            </a:r>
          </a:p>
          <a:p>
            <a:pPr indent="-317492">
              <a:lnSpc>
                <a:spcPct val="115000"/>
              </a:lnSpc>
              <a:spcBef>
                <a:spcPts val="0"/>
              </a:spcBef>
              <a:buSzPts val="2000"/>
            </a:pPr>
            <a:endParaRPr lang="en-US" dirty="0"/>
          </a:p>
          <a:p>
            <a:pPr indent="-317492">
              <a:lnSpc>
                <a:spcPct val="115000"/>
              </a:lnSpc>
              <a:spcBef>
                <a:spcPts val="0"/>
              </a:spcBef>
              <a:buSzPts val="2000"/>
            </a:pPr>
            <a:r>
              <a:rPr lang="en-US" dirty="0" err="1"/>
              <a:t>perfSONAR</a:t>
            </a:r>
            <a:r>
              <a:rPr lang="en-US" dirty="0"/>
              <a:t> </a:t>
            </a:r>
          </a:p>
          <a:p>
            <a:pPr lvl="1" indent="-317492">
              <a:lnSpc>
                <a:spcPct val="115000"/>
              </a:lnSpc>
              <a:spcBef>
                <a:spcPts val="0"/>
              </a:spcBef>
              <a:buSzPts val="2000"/>
            </a:pPr>
            <a:r>
              <a:rPr lang="en-US" dirty="0"/>
              <a:t>IPv6 measurements included in all meshes</a:t>
            </a:r>
          </a:p>
          <a:p>
            <a:pPr marL="596885" lvl="1" indent="0">
              <a:lnSpc>
                <a:spcPct val="115000"/>
              </a:lnSpc>
              <a:spcBef>
                <a:spcPts val="0"/>
              </a:spcBef>
              <a:buSzPts val="2000"/>
              <a:buNone/>
            </a:pPr>
            <a:endParaRPr dirty="0"/>
          </a:p>
          <a:p>
            <a:pPr marL="228594" indent="-50799">
              <a:buSzPts val="2800"/>
              <a:buNone/>
            </a:pPr>
            <a:endParaRPr dirty="0"/>
          </a:p>
        </p:txBody>
      </p:sp>
      <p:sp>
        <p:nvSpPr>
          <p:cNvPr id="285" name="Google Shape;285;p3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/>
              <a:t>14 Oct 2020</a:t>
            </a:r>
            <a:endParaRPr/>
          </a:p>
        </p:txBody>
      </p:sp>
      <p:sp>
        <p:nvSpPr>
          <p:cNvPr id="286" name="Google Shape;286;p3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D Kelsey, IPv6 WG, WLCG GDB</a:t>
            </a:r>
            <a:endParaRPr/>
          </a:p>
        </p:txBody>
      </p:sp>
      <p:sp>
        <p:nvSpPr>
          <p:cNvPr id="287" name="Google Shape;287;p3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4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 dirty="0"/>
              <a:t>IPv6-only networking</a:t>
            </a:r>
            <a:endParaRPr dirty="0"/>
          </a:p>
        </p:txBody>
      </p:sp>
      <p:sp>
        <p:nvSpPr>
          <p:cNvPr id="316" name="Google Shape;316;p34"/>
          <p:cNvSpPr txBox="1">
            <a:spLocks noGrp="1"/>
          </p:cNvSpPr>
          <p:nvPr>
            <p:ph type="body" idx="1"/>
          </p:nvPr>
        </p:nvSpPr>
        <p:spPr>
          <a:xfrm>
            <a:off x="838200" y="1690826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06390">
              <a:buSzPts val="2800"/>
            </a:pPr>
            <a:r>
              <a:rPr lang="en-US" dirty="0"/>
              <a:t>Our main use case for dual-stack storage was and still is:</a:t>
            </a:r>
          </a:p>
          <a:p>
            <a:pPr lvl="1" indent="-406390">
              <a:buSzPts val="2800"/>
            </a:pPr>
            <a:r>
              <a:rPr lang="en-US" dirty="0"/>
              <a:t>Be ready for use of (opportunistic) IPv6-only CPU</a:t>
            </a:r>
            <a:endParaRPr lang="en-US" dirty="0">
              <a:solidFill>
                <a:srgbClr val="FF0000"/>
              </a:solidFill>
            </a:endParaRPr>
          </a:p>
          <a:p>
            <a:pPr indent="-406390">
              <a:spcBef>
                <a:spcPts val="0"/>
              </a:spcBef>
              <a:buSzPts val="2800"/>
            </a:pPr>
            <a:r>
              <a:rPr lang="en-US" dirty="0">
                <a:solidFill>
                  <a:schemeClr val="tx1"/>
                </a:solidFill>
              </a:rPr>
              <a:t>BUT there is a new requirement for data transfers over IPv6</a:t>
            </a:r>
            <a:endParaRPr lang="en-US" sz="2400" dirty="0">
              <a:solidFill>
                <a:schemeClr val="tx1"/>
              </a:solidFill>
            </a:endParaRPr>
          </a:p>
          <a:p>
            <a:pPr lvl="1" indent="-406390">
              <a:spcBef>
                <a:spcPts val="0"/>
              </a:spcBef>
              <a:buSzPts val="2800"/>
            </a:pPr>
            <a:r>
              <a:rPr lang="en-US" dirty="0">
                <a:solidFill>
                  <a:schemeClr val="tx1"/>
                </a:solidFill>
              </a:rPr>
              <a:t>Talk by Shawn McKee on 29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 Sep 20 (IPv6 working group meeting)</a:t>
            </a:r>
          </a:p>
          <a:p>
            <a:pPr indent="-406390">
              <a:spcBef>
                <a:spcPts val="0"/>
              </a:spcBef>
              <a:buSzPts val="2800"/>
            </a:pPr>
            <a:r>
              <a:rPr lang="en-US" dirty="0">
                <a:solidFill>
                  <a:schemeClr val="tx1"/>
                </a:solidFill>
              </a:rPr>
              <a:t>Research Networking Technical Working Group (</a:t>
            </a:r>
            <a:r>
              <a:rPr lang="en-US" dirty="0">
                <a:solidFill>
                  <a:srgbClr val="FF0000"/>
                </a:solidFill>
              </a:rPr>
              <a:t>RNTWG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  <a:p>
            <a:pPr lvl="1" indent="-406390">
              <a:spcBef>
                <a:spcPts val="0"/>
              </a:spcBef>
              <a:buSzPts val="2800"/>
            </a:pPr>
            <a:r>
              <a:rPr lang="en-US" dirty="0">
                <a:solidFill>
                  <a:schemeClr val="tx1"/>
                </a:solidFill>
              </a:rPr>
              <a:t>The ability to understand WAN network flows is too limited</a:t>
            </a:r>
          </a:p>
          <a:p>
            <a:pPr lvl="2" indent="-406390">
              <a:spcBef>
                <a:spcPts val="0"/>
              </a:spcBef>
              <a:buSzPts val="2800"/>
            </a:pPr>
            <a:r>
              <a:rPr lang="en-US" dirty="0">
                <a:solidFill>
                  <a:schemeClr val="tx1"/>
                </a:solidFill>
              </a:rPr>
              <a:t>Preparing for HL-LHC</a:t>
            </a:r>
          </a:p>
          <a:p>
            <a:pPr lvl="1" indent="-406390">
              <a:spcBef>
                <a:spcPts val="0"/>
              </a:spcBef>
              <a:buSzPts val="2800"/>
            </a:pPr>
            <a:r>
              <a:rPr lang="en-US" dirty="0">
                <a:solidFill>
                  <a:schemeClr val="tx1"/>
                </a:solidFill>
              </a:rPr>
              <a:t>Need new methods to mark and monitor network use</a:t>
            </a:r>
          </a:p>
          <a:p>
            <a:pPr lvl="1" indent="-406390">
              <a:spcBef>
                <a:spcPts val="0"/>
              </a:spcBef>
              <a:buSzPts val="2800"/>
            </a:pPr>
            <a:r>
              <a:rPr lang="en-US" dirty="0">
                <a:solidFill>
                  <a:schemeClr val="tx1"/>
                </a:solidFill>
              </a:rPr>
              <a:t>label traffic at the packet level to indicate experiment and activity</a:t>
            </a:r>
          </a:p>
          <a:p>
            <a:pPr lvl="2" indent="-406390">
              <a:spcBef>
                <a:spcPts val="0"/>
              </a:spcBef>
              <a:buSzPts val="2800"/>
            </a:pPr>
            <a:r>
              <a:rPr lang="en-US" dirty="0">
                <a:solidFill>
                  <a:schemeClr val="tx1"/>
                </a:solidFill>
              </a:rPr>
              <a:t>better understand use of the network – data in flight, not just end points</a:t>
            </a:r>
          </a:p>
          <a:p>
            <a:pPr lvl="1" indent="-406390">
              <a:spcBef>
                <a:spcPts val="0"/>
              </a:spcBef>
              <a:buSzPts val="2800"/>
            </a:pPr>
            <a:r>
              <a:rPr lang="en-US" dirty="0">
                <a:solidFill>
                  <a:srgbClr val="FF0000"/>
                </a:solidFill>
              </a:rPr>
              <a:t>Packet Marking sub-group </a:t>
            </a:r>
            <a:r>
              <a:rPr lang="en-US" dirty="0">
                <a:solidFill>
                  <a:schemeClr val="tx1"/>
                </a:solidFill>
              </a:rPr>
              <a:t>started work</a:t>
            </a:r>
          </a:p>
          <a:p>
            <a:pPr lvl="1" indent="-406390">
              <a:spcBef>
                <a:spcPts val="0"/>
              </a:spcBef>
              <a:buSzPts val="2800"/>
            </a:pPr>
            <a:r>
              <a:rPr lang="en-US" dirty="0">
                <a:solidFill>
                  <a:schemeClr val="tx1"/>
                </a:solidFill>
              </a:rPr>
              <a:t>Decided to focus on IPv6 marking (and backport to IPv4 if possible)</a:t>
            </a:r>
          </a:p>
        </p:txBody>
      </p:sp>
      <p:sp>
        <p:nvSpPr>
          <p:cNvPr id="317" name="Google Shape;317;p3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11</a:t>
            </a:fld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FFFC8E-58D4-4A44-A8B0-AF6582FEEC1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14 Oct 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632EE5-E5FD-CA4B-89AB-946F862D809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 Kelsey, IPv6 WG, WLCG GDB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5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 dirty="0"/>
              <a:t>IPv6-only networking (2)</a:t>
            </a:r>
            <a:endParaRPr dirty="0"/>
          </a:p>
        </p:txBody>
      </p:sp>
      <p:sp>
        <p:nvSpPr>
          <p:cNvPr id="324" name="Google Shape;324;p35"/>
          <p:cNvSpPr txBox="1">
            <a:spLocks noGrp="1"/>
          </p:cNvSpPr>
          <p:nvPr>
            <p:ph type="body" idx="1"/>
          </p:nvPr>
        </p:nvSpPr>
        <p:spPr>
          <a:xfrm>
            <a:off x="838200" y="1319134"/>
            <a:ext cx="10515600" cy="47677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799" indent="0">
              <a:buSzPts val="2800"/>
              <a:buNone/>
            </a:pPr>
            <a:r>
              <a:rPr lang="en-US" i="1" dirty="0"/>
              <a:t>Important driver for IPv6-only</a:t>
            </a:r>
          </a:p>
          <a:p>
            <a:pPr indent="-406390">
              <a:buSzPts val="2800"/>
            </a:pPr>
            <a:r>
              <a:rPr lang="en-US" dirty="0"/>
              <a:t>Running a dual-stack IPv4/IPv6 infrastructure is </a:t>
            </a:r>
            <a:r>
              <a:rPr lang="en-US" dirty="0">
                <a:solidFill>
                  <a:srgbClr val="FF0000"/>
                </a:solidFill>
              </a:rPr>
              <a:t>complex</a:t>
            </a:r>
          </a:p>
          <a:p>
            <a:pPr indent="-406390">
              <a:buSzPts val="2800"/>
            </a:pPr>
            <a:r>
              <a:rPr lang="en-US" dirty="0">
                <a:solidFill>
                  <a:schemeClr val="tx1"/>
                </a:solidFill>
              </a:rPr>
              <a:t>Dual-stack everywhere – not desirable as the “end of transition”</a:t>
            </a:r>
            <a:endParaRPr dirty="0">
              <a:solidFill>
                <a:schemeClr val="tx1"/>
              </a:solidFill>
            </a:endParaRPr>
          </a:p>
          <a:p>
            <a:pPr indent="-406390">
              <a:spcBef>
                <a:spcPts val="0"/>
              </a:spcBef>
              <a:buSzPts val="2800"/>
            </a:pPr>
            <a:r>
              <a:rPr lang="en-US" dirty="0"/>
              <a:t>Large companies (e.g. Facebook, EE/BT) use IPv6-only internally</a:t>
            </a:r>
            <a:endParaRPr dirty="0"/>
          </a:p>
          <a:p>
            <a:pPr lvl="1" indent="-380990">
              <a:spcBef>
                <a:spcPts val="0"/>
              </a:spcBef>
              <a:buSzPts val="2400"/>
            </a:pPr>
            <a:r>
              <a:rPr lang="en-GB" dirty="0"/>
              <a:t>Then use tools like NAT64/DNS64/464XLAT for legacy world</a:t>
            </a:r>
            <a:endParaRPr lang="en-US" dirty="0"/>
          </a:p>
          <a:p>
            <a:pPr indent="-380990">
              <a:spcBef>
                <a:spcPts val="0"/>
              </a:spcBef>
              <a:buSzPts val="2400"/>
            </a:pPr>
            <a:r>
              <a:rPr lang="en-US" dirty="0"/>
              <a:t>CERN EOS infrastructure uses IPv6-only internally</a:t>
            </a:r>
          </a:p>
          <a:p>
            <a:pPr indent="-380990">
              <a:spcBef>
                <a:spcPts val="0"/>
              </a:spcBef>
              <a:buSzPts val="2400"/>
            </a:pPr>
            <a:endParaRPr lang="en-US" dirty="0">
              <a:solidFill>
                <a:schemeClr val="tx1"/>
              </a:solidFill>
            </a:endParaRPr>
          </a:p>
          <a:p>
            <a:pPr indent="-380990">
              <a:spcBef>
                <a:spcPts val="0"/>
              </a:spcBef>
              <a:buSzPts val="2400"/>
            </a:pPr>
            <a:r>
              <a:rPr lang="en-US" dirty="0">
                <a:solidFill>
                  <a:schemeClr val="tx1"/>
                </a:solidFill>
              </a:rPr>
              <a:t>Our proposed plan is to </a:t>
            </a:r>
            <a:r>
              <a:rPr lang="en-US" dirty="0">
                <a:solidFill>
                  <a:srgbClr val="FF0000"/>
                </a:solidFill>
              </a:rPr>
              <a:t>simplify</a:t>
            </a:r>
            <a:r>
              <a:rPr lang="en-US" dirty="0">
                <a:solidFill>
                  <a:schemeClr val="tx1"/>
                </a:solidFill>
              </a:rPr>
              <a:t> and move to IPv6-only in the majority of WLCG services and clients</a:t>
            </a:r>
          </a:p>
          <a:p>
            <a:pPr lvl="1" indent="-380990">
              <a:spcBef>
                <a:spcPts val="0"/>
              </a:spcBef>
              <a:buSzPts val="2400"/>
            </a:pPr>
            <a:r>
              <a:rPr lang="en-US" dirty="0">
                <a:solidFill>
                  <a:schemeClr val="tx1"/>
                </a:solidFill>
              </a:rPr>
              <a:t>Ongoing support for IPv4-only clients where needed (via use of NAT64?)</a:t>
            </a:r>
            <a:endParaRPr dirty="0">
              <a:solidFill>
                <a:schemeClr val="tx1"/>
              </a:solidFill>
            </a:endParaRPr>
          </a:p>
          <a:p>
            <a:pPr marL="507987" lvl="1" indent="0" algn="ctr">
              <a:spcBef>
                <a:spcPts val="0"/>
              </a:spcBef>
              <a:buSzPts val="2800"/>
              <a:buNone/>
            </a:pPr>
            <a:endParaRPr lang="en-GB" dirty="0"/>
          </a:p>
          <a:p>
            <a:pPr indent="-406390">
              <a:spcBef>
                <a:spcPts val="0"/>
              </a:spcBef>
              <a:buSzPts val="2800"/>
            </a:pPr>
            <a:endParaRPr lang="en-US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endParaRPr dirty="0"/>
          </a:p>
        </p:txBody>
      </p:sp>
      <p:sp>
        <p:nvSpPr>
          <p:cNvPr id="325" name="Google Shape;325;p3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12</a:t>
            </a:fld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24589A-7B07-1E41-965E-4A9FC6F017B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14 Oct 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33FC4D-1627-4348-B4E6-C9F3D105016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 Kelsey, IPv6 WG, WLCG GDB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 dirty="0"/>
              <a:t>Work to achieve IPv6-only networking </a:t>
            </a:r>
            <a:br>
              <a:rPr lang="en-US" dirty="0"/>
            </a:br>
            <a:r>
              <a:rPr lang="en-US" dirty="0"/>
              <a:t>on WLCG</a:t>
            </a:r>
            <a:endParaRPr dirty="0"/>
          </a:p>
        </p:txBody>
      </p:sp>
      <p:sp>
        <p:nvSpPr>
          <p:cNvPr id="332" name="Google Shape;332;p36"/>
          <p:cNvSpPr txBox="1">
            <a:spLocks noGrp="1"/>
          </p:cNvSpPr>
          <p:nvPr>
            <p:ph type="body" idx="1"/>
          </p:nvPr>
        </p:nvSpPr>
        <p:spPr>
          <a:xfrm>
            <a:off x="838200" y="1690826"/>
            <a:ext cx="10515600" cy="450011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06390">
              <a:buSzPts val="2800"/>
            </a:pPr>
            <a:r>
              <a:rPr lang="en-US" dirty="0"/>
              <a:t>Fix dual-stack endpoints that prefer to use IPv4 rather than IPv6</a:t>
            </a:r>
          </a:p>
          <a:p>
            <a:pPr indent="-406390">
              <a:spcBef>
                <a:spcPts val="0"/>
              </a:spcBef>
              <a:buSzPts val="2800"/>
            </a:pPr>
            <a:r>
              <a:rPr lang="en-US" dirty="0"/>
              <a:t>More testing of IPv6-only clusters</a:t>
            </a:r>
          </a:p>
          <a:p>
            <a:pPr indent="-406390">
              <a:spcBef>
                <a:spcPts val="0"/>
              </a:spcBef>
              <a:buSzPts val="2800"/>
            </a:pPr>
            <a:r>
              <a:rPr lang="en-US" dirty="0"/>
              <a:t>Encourage more sites to use dual-stack CPU</a:t>
            </a:r>
          </a:p>
          <a:p>
            <a:pPr lvl="1" indent="-406390">
              <a:spcBef>
                <a:spcPts val="0"/>
              </a:spcBef>
              <a:buSzPts val="2800"/>
            </a:pPr>
            <a:r>
              <a:rPr lang="en-US" dirty="0"/>
              <a:t>Many sites have successfully moved to dual-stack worker nodes</a:t>
            </a:r>
          </a:p>
          <a:p>
            <a:pPr lvl="1" indent="-406390">
              <a:spcBef>
                <a:spcPts val="0"/>
              </a:spcBef>
              <a:buSzPts val="2800"/>
            </a:pPr>
            <a:r>
              <a:rPr lang="en-US" dirty="0"/>
              <a:t>IPv6 CPU will more naturally transfer data over IPv6</a:t>
            </a:r>
          </a:p>
          <a:p>
            <a:pPr indent="-406390">
              <a:spcBef>
                <a:spcPts val="0"/>
              </a:spcBef>
              <a:buSzPts val="2800"/>
            </a:pPr>
            <a:endParaRPr lang="en-US" dirty="0"/>
          </a:p>
          <a:p>
            <a:pPr indent="-406390">
              <a:spcBef>
                <a:spcPts val="0"/>
              </a:spcBef>
              <a:buSzPts val="2800"/>
            </a:pPr>
            <a:r>
              <a:rPr lang="en-US" dirty="0"/>
              <a:t>WLCG may need to agree a date for “end of full support” of </a:t>
            </a:r>
            <a:br>
              <a:rPr lang="en-US" dirty="0"/>
            </a:br>
            <a:r>
              <a:rPr lang="en-US" dirty="0"/>
              <a:t>IPv4-only clients</a:t>
            </a:r>
            <a:endParaRPr dirty="0"/>
          </a:p>
          <a:p>
            <a:pPr lvl="1" indent="-406390">
              <a:spcBef>
                <a:spcPts val="0"/>
              </a:spcBef>
              <a:buSzPts val="2800"/>
            </a:pPr>
            <a:r>
              <a:rPr lang="en-US" sz="2800" dirty="0"/>
              <a:t>e.g. before the start of LHC Run4?</a:t>
            </a:r>
          </a:p>
          <a:p>
            <a:pPr lvl="1" indent="-406390">
              <a:spcBef>
                <a:spcPts val="0"/>
              </a:spcBef>
              <a:buSzPts val="2800"/>
            </a:pPr>
            <a:r>
              <a:rPr lang="en-GB" dirty="0"/>
              <a:t>Transition tools such as NAT64/DNS64 can be used once core is IPv6-only</a:t>
            </a:r>
          </a:p>
          <a:p>
            <a:pPr lvl="1" indent="-406390">
              <a:spcBef>
                <a:spcPts val="0"/>
              </a:spcBef>
              <a:buSzPts val="2800"/>
            </a:pPr>
            <a:endParaRPr dirty="0"/>
          </a:p>
        </p:txBody>
      </p:sp>
      <p:sp>
        <p:nvSpPr>
          <p:cNvPr id="333" name="Google Shape;333;p3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13</a:t>
            </a:fld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737A85-9832-F749-9ABE-FB3865B2197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14 Oct 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2382C3-38C3-FB45-9080-21382562AF7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 Kelsey, IPv6 WG, WLCG GDB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71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SzPts val="4400"/>
            </a:pPr>
            <a:r>
              <a:rPr lang="en-US"/>
              <a:t>Summary</a:t>
            </a:r>
            <a:endParaRPr/>
          </a:p>
        </p:txBody>
      </p:sp>
      <p:sp>
        <p:nvSpPr>
          <p:cNvPr id="340" name="Google Shape;340;p37"/>
          <p:cNvSpPr txBox="1">
            <a:spLocks noGrp="1"/>
          </p:cNvSpPr>
          <p:nvPr>
            <p:ph type="body" idx="1"/>
          </p:nvPr>
        </p:nvSpPr>
        <p:spPr>
          <a:xfrm>
            <a:off x="838200" y="1222811"/>
            <a:ext cx="10515600" cy="4732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594" indent="-228594">
              <a:spcBef>
                <a:spcPts val="0"/>
              </a:spcBef>
              <a:buSzPts val="2800"/>
            </a:pPr>
            <a:r>
              <a:rPr lang="en-US" dirty="0"/>
              <a:t>WLCG is ready to support use of IPv6-only CPU resources</a:t>
            </a:r>
            <a:endParaRPr dirty="0"/>
          </a:p>
          <a:p>
            <a:pPr marL="685782" lvl="1" indent="-228594">
              <a:buSzPts val="2800"/>
            </a:pPr>
            <a:r>
              <a:rPr lang="en-US" dirty="0"/>
              <a:t>Tier-1: 96% of storage is available via IPv6</a:t>
            </a:r>
            <a:endParaRPr dirty="0"/>
          </a:p>
          <a:p>
            <a:pPr marL="685782" lvl="1" indent="-228594">
              <a:buSzPts val="2800"/>
            </a:pPr>
            <a:r>
              <a:rPr lang="en-US" dirty="0"/>
              <a:t>Tier-2: 76% sites &amp; storage are now dual-stack</a:t>
            </a:r>
            <a:endParaRPr dirty="0"/>
          </a:p>
          <a:p>
            <a:pPr marL="228594" indent="-228594">
              <a:buSzPts val="2800"/>
            </a:pPr>
            <a:r>
              <a:rPr lang="en-US" dirty="0"/>
              <a:t>~60% of FTS transfers today over IPv6</a:t>
            </a:r>
          </a:p>
          <a:p>
            <a:pPr marL="228594" indent="-228594">
              <a:buSzPts val="2800"/>
            </a:pPr>
            <a:r>
              <a:rPr lang="en-US" dirty="0">
                <a:solidFill>
                  <a:schemeClr val="tx1"/>
                </a:solidFill>
              </a:rPr>
              <a:t>~50% LHCOPN+LHCONE traffic observed at CERN is IPv6</a:t>
            </a:r>
          </a:p>
          <a:p>
            <a:pPr marL="228594" indent="-228594">
              <a:buSzPts val="2800"/>
            </a:pPr>
            <a:r>
              <a:rPr lang="en-US" dirty="0">
                <a:solidFill>
                  <a:schemeClr val="tx1"/>
                </a:solidFill>
              </a:rPr>
              <a:t>But growth currently “on hold”</a:t>
            </a:r>
            <a:endParaRPr dirty="0">
              <a:solidFill>
                <a:schemeClr val="tx1"/>
              </a:solidFill>
            </a:endParaRPr>
          </a:p>
          <a:p>
            <a:pPr marL="228594" indent="-228594">
              <a:buSzPts val="2800"/>
            </a:pPr>
            <a:r>
              <a:rPr lang="en-US" dirty="0"/>
              <a:t>IPv6 WG is working on the move to </a:t>
            </a:r>
            <a:r>
              <a:rPr lang="en-US" dirty="0">
                <a:solidFill>
                  <a:srgbClr val="FF0000"/>
                </a:solidFill>
              </a:rPr>
              <a:t>IPv6-only</a:t>
            </a:r>
            <a:r>
              <a:rPr lang="en-US" dirty="0"/>
              <a:t> services</a:t>
            </a:r>
          </a:p>
          <a:p>
            <a:pPr marL="685782" lvl="1" indent="-228594">
              <a:buSzPts val="2800"/>
            </a:pPr>
            <a:r>
              <a:rPr lang="en-US" dirty="0"/>
              <a:t>Much simpler to manage</a:t>
            </a:r>
          </a:p>
          <a:p>
            <a:pPr marL="685782" lvl="1" indent="-228594">
              <a:buSzPts val="2800"/>
            </a:pPr>
            <a:r>
              <a:rPr lang="en-US" dirty="0"/>
              <a:t>IPv6 data transfers to help </a:t>
            </a:r>
            <a:r>
              <a:rPr lang="en-US" dirty="0" err="1"/>
              <a:t>netflow</a:t>
            </a:r>
            <a:r>
              <a:rPr lang="en-US" dirty="0"/>
              <a:t> packet marking</a:t>
            </a:r>
          </a:p>
          <a:p>
            <a:pPr marL="228594" indent="-228594">
              <a:buSzPts val="2800"/>
            </a:pPr>
            <a:r>
              <a:rPr lang="en-US" b="1" i="1" dirty="0"/>
              <a:t>Many thanks to all who contribute to this work – volunteers to join the working group are always welcome!</a:t>
            </a:r>
          </a:p>
          <a:p>
            <a:pPr marL="228594" indent="-228594">
              <a:buSzPts val="2800"/>
            </a:pPr>
            <a:endParaRPr dirty="0"/>
          </a:p>
          <a:p>
            <a:pPr marL="228594" indent="-50799">
              <a:buSzPts val="2800"/>
              <a:buNone/>
            </a:pPr>
            <a:endParaRPr dirty="0"/>
          </a:p>
          <a:p>
            <a:pPr marL="228594" indent="-50799">
              <a:buSzPts val="2800"/>
              <a:buNone/>
            </a:pPr>
            <a:endParaRPr dirty="0"/>
          </a:p>
        </p:txBody>
      </p:sp>
      <p:sp>
        <p:nvSpPr>
          <p:cNvPr id="341" name="Google Shape;341;p3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/>
              <a:t>14 Oct 2020</a:t>
            </a:r>
            <a:endParaRPr dirty="0"/>
          </a:p>
        </p:txBody>
      </p:sp>
      <p:sp>
        <p:nvSpPr>
          <p:cNvPr id="342" name="Google Shape;342;p3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D Kelsey, IPv6 WG, WLCG GDB</a:t>
            </a:r>
            <a:endParaRPr dirty="0"/>
          </a:p>
        </p:txBody>
      </p:sp>
      <p:sp>
        <p:nvSpPr>
          <p:cNvPr id="343" name="Google Shape;343;p3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594" indent="-50799">
              <a:spcBef>
                <a:spcPts val="0"/>
              </a:spcBef>
              <a:buSzPts val="2800"/>
              <a:buNone/>
            </a:pPr>
            <a:endParaRPr/>
          </a:p>
          <a:p>
            <a:pPr marL="228594" indent="-50799">
              <a:buSzPts val="2800"/>
              <a:buNone/>
            </a:pPr>
            <a:endParaRPr/>
          </a:p>
          <a:p>
            <a:pPr marL="0" indent="0" algn="ctr">
              <a:buSzPts val="4400"/>
              <a:buNone/>
            </a:pPr>
            <a:r>
              <a:rPr lang="en-US" sz="4400"/>
              <a:t>Questions?</a:t>
            </a:r>
            <a:endParaRPr/>
          </a:p>
        </p:txBody>
      </p:sp>
      <p:sp>
        <p:nvSpPr>
          <p:cNvPr id="349" name="Google Shape;349;p3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/>
              <a:t>14 Oct 2020</a:t>
            </a:r>
            <a:endParaRPr/>
          </a:p>
        </p:txBody>
      </p:sp>
      <p:sp>
        <p:nvSpPr>
          <p:cNvPr id="350" name="Google Shape;350;p3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D Kelsey, IPv6 WG, WLCG GDB</a:t>
            </a:r>
            <a:endParaRPr/>
          </a:p>
        </p:txBody>
      </p:sp>
      <p:sp>
        <p:nvSpPr>
          <p:cNvPr id="351" name="Google Shape;351;p3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15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SzPts val="4400"/>
            </a:pPr>
            <a:r>
              <a:rPr lang="en-US" dirty="0"/>
              <a:t>On behalf of all members of</a:t>
            </a:r>
            <a:br>
              <a:rPr lang="en-US" dirty="0"/>
            </a:br>
            <a:r>
              <a:rPr lang="en-US" dirty="0"/>
              <a:t>the </a:t>
            </a:r>
            <a:r>
              <a:rPr lang="en-US" dirty="0" err="1"/>
              <a:t>HEPiX</a:t>
            </a:r>
            <a:r>
              <a:rPr lang="en-US" dirty="0"/>
              <a:t> IPv6 working group</a:t>
            </a:r>
            <a:endParaRPr dirty="0"/>
          </a:p>
        </p:txBody>
      </p:sp>
      <p:sp>
        <p:nvSpPr>
          <p:cNvPr id="108" name="Google Shape;108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spcBef>
                <a:spcPts val="0"/>
              </a:spcBef>
              <a:buSzPts val="2800"/>
              <a:buNone/>
            </a:pPr>
            <a:r>
              <a:rPr lang="en-US" i="1" dirty="0"/>
              <a:t>Recently active in the </a:t>
            </a:r>
            <a:r>
              <a:rPr lang="en-US" i="1" dirty="0" err="1"/>
              <a:t>HEPiX</a:t>
            </a:r>
            <a:r>
              <a:rPr lang="en-US" i="1" dirty="0"/>
              <a:t> IPv6 Working Group</a:t>
            </a:r>
            <a:endParaRPr dirty="0"/>
          </a:p>
          <a:p>
            <a:pPr marL="228594" indent="-228594">
              <a:buSzPts val="2800"/>
            </a:pPr>
            <a:r>
              <a:rPr lang="en-US" dirty="0"/>
              <a:t>M </a:t>
            </a:r>
            <a:r>
              <a:rPr lang="en-US" dirty="0" err="1"/>
              <a:t>Babik</a:t>
            </a:r>
            <a:r>
              <a:rPr lang="en-US" dirty="0"/>
              <a:t> (CERN), M Bly (RAL), T Chown (Jisc), D </a:t>
            </a:r>
            <a:r>
              <a:rPr lang="en-US" dirty="0" err="1"/>
              <a:t>Christidis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(U Texas/ATLAS), J </a:t>
            </a:r>
            <a:r>
              <a:rPr lang="en-US" dirty="0" err="1"/>
              <a:t>Chudoba</a:t>
            </a:r>
            <a:r>
              <a:rPr lang="en-US" dirty="0"/>
              <a:t> (Prague), C </a:t>
            </a:r>
            <a:r>
              <a:rPr lang="en-US" dirty="0" err="1"/>
              <a:t>Condurache</a:t>
            </a:r>
            <a:r>
              <a:rPr lang="en-US" dirty="0"/>
              <a:t> (EGI.eu), </a:t>
            </a:r>
            <a:br>
              <a:rPr lang="en-US" dirty="0"/>
            </a:br>
            <a:r>
              <a:rPr lang="en-US" dirty="0"/>
              <a:t>C </a:t>
            </a:r>
            <a:r>
              <a:rPr lang="en-US" dirty="0" err="1"/>
              <a:t>Grigoras</a:t>
            </a:r>
            <a:r>
              <a:rPr lang="en-US" dirty="0"/>
              <a:t> (CERN/ALICE), B Hoeft (KIT), D P Kelsey (RAL), </a:t>
            </a:r>
            <a:br>
              <a:rPr lang="en-US" dirty="0"/>
            </a:br>
            <a:r>
              <a:rPr lang="en-US" dirty="0"/>
              <a:t>E Martelli (CERN), S McKee (U </a:t>
            </a:r>
            <a:r>
              <a:rPr lang="en-US" dirty="0" err="1"/>
              <a:t>Mich</a:t>
            </a:r>
            <a:r>
              <a:rPr lang="en-US" dirty="0"/>
              <a:t>), R Nandakumar (RAL/</a:t>
            </a:r>
            <a:r>
              <a:rPr lang="en-US" dirty="0" err="1"/>
              <a:t>LHCb</a:t>
            </a:r>
            <a:r>
              <a:rPr lang="en-US" dirty="0"/>
              <a:t>), </a:t>
            </a:r>
            <a:br>
              <a:rPr lang="en-US" dirty="0"/>
            </a:br>
            <a:r>
              <a:rPr lang="en-US" dirty="0"/>
              <a:t>K Ohrenberg (DESY), F Prelz (INFN), D Rand (Imperial), A </a:t>
            </a:r>
            <a:r>
              <a:rPr lang="en-US" dirty="0" err="1"/>
              <a:t>Sciabà</a:t>
            </a:r>
            <a:r>
              <a:rPr lang="en-US" dirty="0"/>
              <a:t> (CERN/CMS), D Stockland (Imperial)</a:t>
            </a:r>
            <a:endParaRPr dirty="0"/>
          </a:p>
          <a:p>
            <a:pPr marL="228594" indent="-228594">
              <a:buSzPts val="2800"/>
            </a:pPr>
            <a:r>
              <a:rPr lang="en-US" dirty="0"/>
              <a:t>Many more in the past and others join from time to time</a:t>
            </a:r>
            <a:endParaRPr dirty="0"/>
          </a:p>
          <a:p>
            <a:pPr marL="228594" indent="-228594">
              <a:buSzPts val="2800"/>
            </a:pPr>
            <a:r>
              <a:rPr lang="en-US" i="1" dirty="0"/>
              <a:t>and thanks also to WLCG operations, WLCG sites, LHC experiments, networking teams, monitoring groups, storage developers…</a:t>
            </a:r>
            <a:endParaRPr i="1" dirty="0"/>
          </a:p>
        </p:txBody>
      </p:sp>
      <p:sp>
        <p:nvSpPr>
          <p:cNvPr id="109" name="Google Shape;109;p1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/>
              <a:t>14 Oct 2020</a:t>
            </a:r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D Kelsey, IPv6 WG, WLCG GDB</a:t>
            </a:r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2</a:t>
            </a:fld>
            <a:endParaRPr/>
          </a:p>
        </p:txBody>
      </p:sp>
      <p:pic>
        <p:nvPicPr>
          <p:cNvPr id="112" name="Google Shape;112;p15" descr="HEPiX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82201" y="160915"/>
            <a:ext cx="1922711" cy="16647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SzPts val="4400"/>
            </a:pPr>
            <a:r>
              <a:rPr lang="en-US"/>
              <a:t>Outline</a:t>
            </a:r>
            <a:endParaRPr/>
          </a:p>
        </p:txBody>
      </p:sp>
      <p:sp>
        <p:nvSpPr>
          <p:cNvPr id="118" name="Google Shape;118;p16"/>
          <p:cNvSpPr txBox="1">
            <a:spLocks noGrp="1"/>
          </p:cNvSpPr>
          <p:nvPr>
            <p:ph type="body" idx="1"/>
          </p:nvPr>
        </p:nvSpPr>
        <p:spPr>
          <a:xfrm>
            <a:off x="838200" y="1570038"/>
            <a:ext cx="10515600" cy="4786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594" indent="-228594">
              <a:lnSpc>
                <a:spcPct val="80000"/>
              </a:lnSpc>
              <a:buSzPts val="2590"/>
            </a:pPr>
            <a:r>
              <a:rPr lang="en-US" dirty="0"/>
              <a:t>WLCG transition to dual-stack IPv4/IPv6 storage</a:t>
            </a:r>
          </a:p>
          <a:p>
            <a:pPr marL="685782" lvl="1" indent="-228594">
              <a:lnSpc>
                <a:spcPct val="80000"/>
              </a:lnSpc>
              <a:buSzPts val="2590"/>
            </a:pPr>
            <a:r>
              <a:rPr lang="en-US" dirty="0"/>
              <a:t>Tier-1/Tier-2 status</a:t>
            </a:r>
            <a:endParaRPr sz="2800" dirty="0"/>
          </a:p>
          <a:p>
            <a:pPr marL="228594" indent="-228594">
              <a:lnSpc>
                <a:spcPct val="80000"/>
              </a:lnSpc>
              <a:buSzPts val="2590"/>
            </a:pPr>
            <a:r>
              <a:rPr lang="en-US" dirty="0"/>
              <a:t>FTS data transfers – fraction over IPv6</a:t>
            </a:r>
            <a:endParaRPr sz="3200" dirty="0"/>
          </a:p>
          <a:p>
            <a:pPr marL="228594" indent="-228594">
              <a:lnSpc>
                <a:spcPct val="80000"/>
              </a:lnSpc>
              <a:buSzPts val="2590"/>
            </a:pPr>
            <a:r>
              <a:rPr lang="en-US" dirty="0"/>
              <a:t>Monitoring (ETF and </a:t>
            </a:r>
            <a:r>
              <a:rPr lang="en-US" dirty="0" err="1"/>
              <a:t>perfSONAR</a:t>
            </a:r>
            <a:r>
              <a:rPr lang="en-US" dirty="0"/>
              <a:t>)</a:t>
            </a:r>
            <a:endParaRPr dirty="0"/>
          </a:p>
          <a:p>
            <a:pPr marL="228594" indent="-228594">
              <a:lnSpc>
                <a:spcPct val="80000"/>
              </a:lnSpc>
              <a:buSzPts val="2590"/>
            </a:pPr>
            <a:r>
              <a:rPr lang="en-US" dirty="0"/>
              <a:t>IPv6-only networking</a:t>
            </a:r>
          </a:p>
          <a:p>
            <a:pPr marL="685782" lvl="1" indent="-228594">
              <a:lnSpc>
                <a:spcPct val="80000"/>
              </a:lnSpc>
              <a:buSzPts val="2590"/>
            </a:pPr>
            <a:r>
              <a:rPr lang="en-US" dirty="0"/>
              <a:t>Why? How?</a:t>
            </a:r>
            <a:endParaRPr dirty="0"/>
          </a:p>
          <a:p>
            <a:pPr marL="228594" indent="-228594">
              <a:lnSpc>
                <a:spcPct val="80000"/>
              </a:lnSpc>
              <a:buSzPts val="2590"/>
            </a:pPr>
            <a:r>
              <a:rPr lang="en-US" dirty="0"/>
              <a:t>Summary</a:t>
            </a:r>
          </a:p>
          <a:p>
            <a:pPr marL="228594" indent="-228594">
              <a:lnSpc>
                <a:spcPct val="80000"/>
              </a:lnSpc>
              <a:buSzPts val="2590"/>
            </a:pPr>
            <a:endParaRPr lang="en-US" dirty="0"/>
          </a:p>
          <a:p>
            <a:pPr marL="0" indent="0">
              <a:lnSpc>
                <a:spcPct val="80000"/>
              </a:lnSpc>
              <a:buSzPts val="2590"/>
              <a:buNone/>
            </a:pPr>
            <a:r>
              <a:rPr lang="en-US" sz="2400" i="1" dirty="0"/>
              <a:t>For Working Group meetings see </a:t>
            </a:r>
          </a:p>
          <a:p>
            <a:pPr marL="0" indent="0">
              <a:lnSpc>
                <a:spcPct val="80000"/>
              </a:lnSpc>
              <a:buSzPts val="2590"/>
              <a:buNone/>
            </a:pPr>
            <a:r>
              <a:rPr lang="en-US" sz="2591" i="1" dirty="0">
                <a:hlinkClick r:id="rId3"/>
              </a:rPr>
              <a:t>https://indico.cern.ch/category/3538/</a:t>
            </a:r>
            <a:endParaRPr lang="en-US" sz="2591" i="1" dirty="0"/>
          </a:p>
        </p:txBody>
      </p:sp>
      <p:sp>
        <p:nvSpPr>
          <p:cNvPr id="119" name="Google Shape;119;p1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/>
              <a:t>14 Oct 2020</a:t>
            </a:r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D Kelsey, IPv6 WG, WLCG GDB</a:t>
            </a:r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3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C96C55-2705-4B50-93B7-C073F04175D0}"/>
              </a:ext>
            </a:extLst>
          </p:cNvPr>
          <p:cNvSpPr txBox="1"/>
          <p:nvPr/>
        </p:nvSpPr>
        <p:spPr>
          <a:xfrm>
            <a:off x="8052047" y="2476870"/>
            <a:ext cx="393280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Meetings of working group (2020):</a:t>
            </a:r>
          </a:p>
          <a:p>
            <a:r>
              <a:rPr lang="en-US" dirty="0"/>
              <a:t>16-17 Jan (CERN – F2F)</a:t>
            </a:r>
          </a:p>
          <a:p>
            <a:r>
              <a:rPr lang="en-US" dirty="0"/>
              <a:t>3 June (half-day virtual meeting)</a:t>
            </a:r>
          </a:p>
          <a:p>
            <a:r>
              <a:rPr lang="en-US" dirty="0"/>
              <a:t>29-30 Sep (two half-days)</a:t>
            </a:r>
          </a:p>
          <a:p>
            <a:endParaRPr lang="en-US" dirty="0"/>
          </a:p>
          <a:p>
            <a:r>
              <a:rPr lang="en-US" b="1" dirty="0"/>
              <a:t>One-hour update meetings:</a:t>
            </a:r>
          </a:p>
          <a:p>
            <a:r>
              <a:rPr lang="en-US" dirty="0"/>
              <a:t>10 Mar, 30 Apr, 2 Jul, 3 Sep</a:t>
            </a:r>
          </a:p>
          <a:p>
            <a:endParaRPr lang="en-US" dirty="0"/>
          </a:p>
          <a:p>
            <a:r>
              <a:rPr lang="en-US" b="1" dirty="0"/>
              <a:t>Upcoming virtual meetings:</a:t>
            </a:r>
          </a:p>
          <a:p>
            <a:r>
              <a:rPr lang="en-GB" dirty="0"/>
              <a:t>19-20 Jan 2021 (2 half-days - assumed virtual)</a:t>
            </a:r>
          </a:p>
          <a:p>
            <a:r>
              <a:rPr lang="en-GB" dirty="0"/>
              <a:t>One-hour updates: 22 Oct, 26 Nov 2020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2"/>
          <p:cNvSpPr txBox="1">
            <a:spLocks noGrp="1"/>
          </p:cNvSpPr>
          <p:nvPr>
            <p:ph type="body" idx="1"/>
          </p:nvPr>
        </p:nvSpPr>
        <p:spPr>
          <a:xfrm>
            <a:off x="914400" y="914403"/>
            <a:ext cx="11176000" cy="521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594" indent="-228594">
              <a:spcBef>
                <a:spcPts val="0"/>
              </a:spcBef>
            </a:pPr>
            <a:r>
              <a:rPr lang="en-US" dirty="0"/>
              <a:t>FTS servers at BNL, CERN and RAL work in dual stack, while Fermilab is still IPv4-only</a:t>
            </a:r>
          </a:p>
          <a:p>
            <a:pPr marL="685782" lvl="1" indent="-228594">
              <a:spcBef>
                <a:spcPts val="0"/>
              </a:spcBef>
            </a:pPr>
            <a:r>
              <a:rPr lang="en-US" dirty="0"/>
              <a:t>But Fermilab T1 storage is dual-stack</a:t>
            </a:r>
            <a:endParaRPr dirty="0"/>
          </a:p>
          <a:p>
            <a:pPr marL="228594" indent="-228594"/>
            <a:r>
              <a:rPr lang="en-US" dirty="0" err="1"/>
              <a:t>GridFTP</a:t>
            </a:r>
            <a:r>
              <a:rPr lang="en-US" dirty="0"/>
              <a:t> transfers happen also via IPv6 at most Tier-1s</a:t>
            </a:r>
            <a:endParaRPr dirty="0"/>
          </a:p>
          <a:p>
            <a:pPr marL="228594" indent="-228594"/>
            <a:r>
              <a:rPr lang="en-US" dirty="0"/>
              <a:t>IPv6 transfers do not happen at</a:t>
            </a:r>
            <a:endParaRPr dirty="0"/>
          </a:p>
          <a:p>
            <a:pPr marL="685783" lvl="1" indent="-228594"/>
            <a:r>
              <a:rPr lang="en-US" dirty="0"/>
              <a:t>RRC-KI</a:t>
            </a:r>
            <a:endParaRPr dirty="0"/>
          </a:p>
          <a:p>
            <a:pPr marL="685783" lvl="1" indent="-228594"/>
            <a:r>
              <a:rPr lang="en-US" dirty="0"/>
              <a:t>Fermilab FTS IPv6 transfers are still not happening</a:t>
            </a:r>
          </a:p>
          <a:p>
            <a:pPr marL="228595" indent="-228594"/>
            <a:endParaRPr dirty="0"/>
          </a:p>
          <a:p>
            <a:pPr marL="228594" indent="-228594"/>
            <a:r>
              <a:rPr lang="en-US" dirty="0">
                <a:solidFill>
                  <a:srgbClr val="FF0000"/>
                </a:solidFill>
              </a:rPr>
              <a:t>Fraction of Tier-1 disk storage on IPv6 </a:t>
            </a:r>
            <a:r>
              <a:rPr lang="en-US" sz="1800" i="1" dirty="0">
                <a:solidFill>
                  <a:srgbClr val="FF0000"/>
                </a:solidFill>
              </a:rPr>
              <a:t>(not recently updated)</a:t>
            </a:r>
            <a:endParaRPr sz="1800" i="1" dirty="0">
              <a:solidFill>
                <a:srgbClr val="FF0000"/>
              </a:solidFill>
            </a:endParaRPr>
          </a:p>
          <a:p>
            <a:pPr marL="685783" lvl="1" indent="-228594"/>
            <a:r>
              <a:rPr lang="en-US" dirty="0">
                <a:solidFill>
                  <a:schemeClr val="bg2"/>
                </a:solidFill>
              </a:rPr>
              <a:t>ALICE:	78%</a:t>
            </a:r>
            <a:endParaRPr dirty="0">
              <a:solidFill>
                <a:schemeClr val="bg2"/>
              </a:solidFill>
            </a:endParaRPr>
          </a:p>
          <a:p>
            <a:pPr marL="685783" lvl="1" indent="-228594"/>
            <a:r>
              <a:rPr lang="en-US" dirty="0">
                <a:solidFill>
                  <a:schemeClr val="bg2"/>
                </a:solidFill>
              </a:rPr>
              <a:t>ATLAS:	96%</a:t>
            </a:r>
            <a:endParaRPr dirty="0">
              <a:solidFill>
                <a:schemeClr val="bg2"/>
              </a:solidFill>
            </a:endParaRPr>
          </a:p>
          <a:p>
            <a:pPr marL="685783" lvl="1" indent="-228594"/>
            <a:r>
              <a:rPr lang="en-US" dirty="0">
                <a:solidFill>
                  <a:schemeClr val="bg2"/>
                </a:solidFill>
              </a:rPr>
              <a:t>CMS:	100%</a:t>
            </a:r>
            <a:endParaRPr dirty="0">
              <a:solidFill>
                <a:schemeClr val="bg2"/>
              </a:solidFill>
            </a:endParaRPr>
          </a:p>
          <a:p>
            <a:pPr marL="685783" lvl="1" indent="-228594"/>
            <a:r>
              <a:rPr lang="en-US" dirty="0" err="1">
                <a:solidFill>
                  <a:schemeClr val="bg2"/>
                </a:solidFill>
              </a:rPr>
              <a:t>LHCb</a:t>
            </a:r>
            <a:r>
              <a:rPr lang="en-US" dirty="0">
                <a:solidFill>
                  <a:schemeClr val="bg2"/>
                </a:solidFill>
              </a:rPr>
              <a:t>:	94%</a:t>
            </a:r>
            <a:endParaRPr dirty="0">
              <a:solidFill>
                <a:schemeClr val="bg2"/>
              </a:solidFill>
            </a:endParaRPr>
          </a:p>
          <a:p>
            <a:pPr marL="685783" lvl="1" indent="-228594"/>
            <a:r>
              <a:rPr lang="en-US" dirty="0">
                <a:solidFill>
                  <a:srgbClr val="FF0000"/>
                </a:solidFill>
              </a:rPr>
              <a:t>All VOs:	96%</a:t>
            </a:r>
            <a:endParaRPr dirty="0">
              <a:solidFill>
                <a:srgbClr val="FF0000"/>
              </a:solidFill>
            </a:endParaRPr>
          </a:p>
          <a:p>
            <a:pPr marL="1142971" lvl="2" indent="-133347">
              <a:buNone/>
            </a:pPr>
            <a:endParaRPr dirty="0"/>
          </a:p>
        </p:txBody>
      </p:sp>
      <p:sp>
        <p:nvSpPr>
          <p:cNvPr id="197" name="Google Shape;197;p22"/>
          <p:cNvSpPr txBox="1">
            <a:spLocks noGrp="1"/>
          </p:cNvSpPr>
          <p:nvPr>
            <p:ph type="ftr" idx="11"/>
          </p:nvPr>
        </p:nvSpPr>
        <p:spPr>
          <a:xfrm>
            <a:off x="4470400" y="6356354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D Kelsey, IPv6 WG, WLCG GDB</a:t>
            </a:r>
            <a:endParaRPr/>
          </a:p>
        </p:txBody>
      </p:sp>
      <p:sp>
        <p:nvSpPr>
          <p:cNvPr id="198" name="Google Shape;198;p22"/>
          <p:cNvSpPr txBox="1">
            <a:spLocks noGrp="1"/>
          </p:cNvSpPr>
          <p:nvPr>
            <p:ph type="sldNum" idx="12"/>
          </p:nvPr>
        </p:nvSpPr>
        <p:spPr>
          <a:xfrm>
            <a:off x="9042400" y="635635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4</a:t>
            </a:fld>
            <a:endParaRPr dirty="0"/>
          </a:p>
        </p:txBody>
      </p:sp>
      <p:sp>
        <p:nvSpPr>
          <p:cNvPr id="199" name="Google Shape;199;p22"/>
          <p:cNvSpPr txBox="1">
            <a:spLocks noGrp="1"/>
          </p:cNvSpPr>
          <p:nvPr>
            <p:ph type="title"/>
          </p:nvPr>
        </p:nvSpPr>
        <p:spPr>
          <a:xfrm>
            <a:off x="1016000" y="0"/>
            <a:ext cx="1056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 dirty="0"/>
              <a:t>IPv6 and Tier-1 storage</a:t>
            </a:r>
            <a:endParaRPr dirty="0"/>
          </a:p>
        </p:txBody>
      </p:sp>
      <p:sp>
        <p:nvSpPr>
          <p:cNvPr id="200" name="Google Shape;200;p22"/>
          <p:cNvSpPr txBox="1">
            <a:spLocks noGrp="1"/>
          </p:cNvSpPr>
          <p:nvPr>
            <p:ph type="dt" idx="10"/>
          </p:nvPr>
        </p:nvSpPr>
        <p:spPr>
          <a:xfrm>
            <a:off x="914400" y="6356354"/>
            <a:ext cx="254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/>
              <a:t>14 Oct 2020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2338D855-2578-4942-9D15-6AE793CC86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7126" y="1028977"/>
            <a:ext cx="7163032" cy="5060400"/>
          </a:xfrm>
          <a:prstGeom prst="rect">
            <a:avLst/>
          </a:prstGeom>
        </p:spPr>
      </p:pic>
      <p:sp>
        <p:nvSpPr>
          <p:cNvPr id="191" name="Google Shape;191;p21"/>
          <p:cNvSpPr txBox="1"/>
          <p:nvPr/>
        </p:nvSpPr>
        <p:spPr>
          <a:xfrm>
            <a:off x="8253451" y="5205325"/>
            <a:ext cx="28449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400" u="sng" dirty="0">
                <a:solidFill>
                  <a:schemeClr val="hlink"/>
                </a:solidFill>
                <a:hlinkClick r:id="rId4"/>
              </a:rPr>
              <a:t>LINK</a:t>
            </a:r>
            <a:r>
              <a:rPr lang="en-US" sz="2400" dirty="0"/>
              <a:t> to these plots</a:t>
            </a:r>
            <a:endParaRPr sz="2400" dirty="0"/>
          </a:p>
        </p:txBody>
      </p:sp>
      <p:sp>
        <p:nvSpPr>
          <p:cNvPr id="190" name="Google Shape;190;p21"/>
          <p:cNvSpPr txBox="1"/>
          <p:nvPr/>
        </p:nvSpPr>
        <p:spPr>
          <a:xfrm>
            <a:off x="7620000" y="2976125"/>
            <a:ext cx="4111800" cy="18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IPv6 traffic on LHCOPN &amp; LHCONE as seen at CERN</a:t>
            </a:r>
            <a:endParaRPr sz="2400" dirty="0">
              <a:latin typeface="Calibri"/>
              <a:ea typeface="Calibri"/>
              <a:cs typeface="Calibri"/>
              <a:sym typeface="Calibri"/>
            </a:endParaRPr>
          </a:p>
          <a:p>
            <a:pPr marL="457189" indent="-380990">
              <a:buClr>
                <a:srgbClr val="FF0000"/>
              </a:buClr>
              <a:buSzPts val="2400"/>
              <a:buFont typeface="Calibri"/>
              <a:buChar char="●"/>
            </a:pPr>
            <a:r>
              <a:rPr lang="en-US" sz="24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~50% of all traffic is IPv6 </a:t>
            </a:r>
            <a:endParaRPr sz="24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189" indent="-380990">
              <a:buSzPts val="2400"/>
              <a:buFont typeface="Calibri"/>
              <a:buChar char="●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From June 2019 onwards</a:t>
            </a:r>
            <a:endParaRPr sz="2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21"/>
          <p:cNvSpPr txBox="1">
            <a:spLocks noGrp="1"/>
          </p:cNvSpPr>
          <p:nvPr>
            <p:ph type="sldNum" idx="12"/>
          </p:nvPr>
        </p:nvSpPr>
        <p:spPr>
          <a:xfrm>
            <a:off x="9042400" y="635635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5</a:t>
            </a:fld>
            <a:endParaRPr/>
          </a:p>
        </p:txBody>
      </p:sp>
      <p:sp>
        <p:nvSpPr>
          <p:cNvPr id="185" name="Google Shape;185;p21"/>
          <p:cNvSpPr txBox="1">
            <a:spLocks noGrp="1"/>
          </p:cNvSpPr>
          <p:nvPr>
            <p:ph type="title"/>
          </p:nvPr>
        </p:nvSpPr>
        <p:spPr>
          <a:xfrm>
            <a:off x="1016000" y="0"/>
            <a:ext cx="1056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/>
              <a:t>IPv6 traffic on LHCOPN &amp; LHCONE at CERN</a:t>
            </a:r>
            <a:endParaRPr/>
          </a:p>
        </p:txBody>
      </p:sp>
      <p:sp>
        <p:nvSpPr>
          <p:cNvPr id="186" name="Google Shape;186;p21"/>
          <p:cNvSpPr txBox="1">
            <a:spLocks noGrp="1"/>
          </p:cNvSpPr>
          <p:nvPr>
            <p:ph type="dt" idx="10"/>
          </p:nvPr>
        </p:nvSpPr>
        <p:spPr>
          <a:xfrm>
            <a:off x="914400" y="6356354"/>
            <a:ext cx="254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/>
              <a:t>14 Oct 2020</a:t>
            </a:r>
            <a:endParaRPr/>
          </a:p>
        </p:txBody>
      </p:sp>
      <p:sp>
        <p:nvSpPr>
          <p:cNvPr id="187" name="Google Shape;187;p21"/>
          <p:cNvSpPr txBox="1">
            <a:spLocks noGrp="1"/>
          </p:cNvSpPr>
          <p:nvPr>
            <p:ph type="ftr" idx="11"/>
          </p:nvPr>
        </p:nvSpPr>
        <p:spPr>
          <a:xfrm>
            <a:off x="4470400" y="6356354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D Kelsey, IPv6 WG, WLCG GDB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/>
              <a:t>14 Oct 2020</a:t>
            </a:r>
            <a:endParaRPr/>
          </a:p>
        </p:txBody>
      </p:sp>
      <p:sp>
        <p:nvSpPr>
          <p:cNvPr id="206" name="Google Shape;206;p2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D Kelsey, IPv6 WG, WLCG GDB</a:t>
            </a:r>
            <a:endParaRPr/>
          </a:p>
        </p:txBody>
      </p:sp>
      <p:sp>
        <p:nvSpPr>
          <p:cNvPr id="207" name="Google Shape;207;p2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6</a:t>
            </a:fld>
            <a:endParaRPr dirty="0"/>
          </a:p>
        </p:txBody>
      </p:sp>
      <p:sp>
        <p:nvSpPr>
          <p:cNvPr id="208" name="Google Shape;208;p23"/>
          <p:cNvSpPr txBox="1"/>
          <p:nvPr/>
        </p:nvSpPr>
        <p:spPr>
          <a:xfrm>
            <a:off x="1914527" y="285751"/>
            <a:ext cx="899514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Tier-2s: GGUS tickets to all Tier-2 sites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23"/>
          <p:cNvSpPr txBox="1"/>
          <p:nvPr/>
        </p:nvSpPr>
        <p:spPr>
          <a:xfrm>
            <a:off x="685800" y="914404"/>
            <a:ext cx="5935717" cy="4740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594" indent="-228594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deployment campaign was launched in November 2017</a:t>
            </a:r>
            <a:endParaRPr sz="1051" dirty="0"/>
          </a:p>
          <a:p>
            <a:pPr marL="228594" indent="-228594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Steady progress (</a:t>
            </a:r>
            <a:r>
              <a:rPr lang="en-US" sz="2800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status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051" dirty="0"/>
          </a:p>
          <a:p>
            <a:pPr marL="685783" lvl="1" indent="-228594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About 76% 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Tier-2 sites have storage on dual stack</a:t>
            </a: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Chart, bar chart&#10;&#10;Description automatically generated">
            <a:extLst>
              <a:ext uri="{FF2B5EF4-FFF2-40B4-BE49-F238E27FC236}">
                <a16:creationId xmlns:a16="http://schemas.microsoft.com/office/drawing/2014/main" id="{5D5B702B-5B9A-4402-890F-3D4C67DF89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9650" y="1915942"/>
            <a:ext cx="4625951" cy="2814793"/>
          </a:xfrm>
          <a:prstGeom prst="rect">
            <a:avLst/>
          </a:prstGeom>
        </p:spPr>
      </p:pic>
      <p:pic>
        <p:nvPicPr>
          <p:cNvPr id="5" name="Picture 4" descr="Chart, pie chart&#10;&#10;Description automatically generated">
            <a:extLst>
              <a:ext uri="{FF2B5EF4-FFF2-40B4-BE49-F238E27FC236}">
                <a16:creationId xmlns:a16="http://schemas.microsoft.com/office/drawing/2014/main" id="{C6D4D7CC-6E32-4D50-AF76-C3255ABE6F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4527" y="3429000"/>
            <a:ext cx="4288150" cy="249091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SzPts val="4400"/>
            </a:pPr>
            <a:r>
              <a:rPr lang="en-US" dirty="0"/>
              <a:t>Tier-2 status (cont’d)</a:t>
            </a:r>
            <a:endParaRPr dirty="0"/>
          </a:p>
        </p:txBody>
      </p:sp>
      <p:sp>
        <p:nvSpPr>
          <p:cNvPr id="218" name="Google Shape;218;p2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/>
              <a:t>14 Oct 2020</a:t>
            </a:r>
            <a:endParaRPr/>
          </a:p>
        </p:txBody>
      </p:sp>
      <p:sp>
        <p:nvSpPr>
          <p:cNvPr id="219" name="Google Shape;219;p2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D Kelsey, IPv6 WG, WLCG GDB</a:t>
            </a:r>
            <a:endParaRPr/>
          </a:p>
        </p:txBody>
      </p:sp>
      <p:sp>
        <p:nvSpPr>
          <p:cNvPr id="220" name="Google Shape;220;p2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7</a:t>
            </a:fld>
            <a:endParaRPr/>
          </a:p>
        </p:txBody>
      </p:sp>
      <p:graphicFrame>
        <p:nvGraphicFramePr>
          <p:cNvPr id="221" name="Google Shape;221;p24"/>
          <p:cNvGraphicFramePr/>
          <p:nvPr>
            <p:extLst>
              <p:ext uri="{D42A27DB-BD31-4B8C-83A1-F6EECF244321}">
                <p14:modId xmlns:p14="http://schemas.microsoft.com/office/powerpoint/2010/main" val="3337517769"/>
              </p:ext>
            </p:extLst>
          </p:nvPr>
        </p:nvGraphicFramePr>
        <p:xfrm>
          <a:off x="1088903" y="2615367"/>
          <a:ext cx="3767911" cy="2865180"/>
        </p:xfrm>
        <a:graphic>
          <a:graphicData uri="http://schemas.openxmlformats.org/drawingml/2006/table">
            <a:tbl>
              <a:tblPr firstRow="1" bandRow="1">
                <a:noFill/>
                <a:tableStyleId>{E41FF645-5CEA-4701-A536-8B1C9AD2DDB4}</a:tableStyleId>
              </a:tblPr>
              <a:tblGrid>
                <a:gridCol w="144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20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4489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Experiment</a:t>
                      </a:r>
                      <a:endParaRPr sz="1100"/>
                    </a:p>
                  </a:txBody>
                  <a:tcPr marL="91451" marR="91451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 dirty="0"/>
                        <a:t>Fraction of T2 storage accessible via IPv6</a:t>
                      </a:r>
                      <a:endParaRPr sz="1900" dirty="0"/>
                    </a:p>
                  </a:txBody>
                  <a:tcPr marL="91451" marR="91451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93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ALICE</a:t>
                      </a:r>
                      <a:endParaRPr sz="1100"/>
                    </a:p>
                  </a:txBody>
                  <a:tcPr marL="91451" marR="91451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 dirty="0"/>
                        <a:t>86%</a:t>
                      </a:r>
                      <a:endParaRPr sz="1900" dirty="0"/>
                    </a:p>
                  </a:txBody>
                  <a:tcPr marL="91451" marR="91451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93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ATLAS</a:t>
                      </a:r>
                      <a:endParaRPr sz="1100"/>
                    </a:p>
                  </a:txBody>
                  <a:tcPr marL="91451" marR="91451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 dirty="0"/>
                        <a:t>62%</a:t>
                      </a:r>
                      <a:endParaRPr sz="1900" dirty="0"/>
                    </a:p>
                  </a:txBody>
                  <a:tcPr marL="91451" marR="91451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593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CMS</a:t>
                      </a:r>
                      <a:endParaRPr sz="1100"/>
                    </a:p>
                  </a:txBody>
                  <a:tcPr marL="91451" marR="91451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 dirty="0"/>
                        <a:t>93%</a:t>
                      </a:r>
                      <a:endParaRPr sz="1100" dirty="0"/>
                    </a:p>
                  </a:txBody>
                  <a:tcPr marL="91451" marR="91451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593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LHCb</a:t>
                      </a:r>
                      <a:endParaRPr sz="1100"/>
                    </a:p>
                  </a:txBody>
                  <a:tcPr marL="91451" marR="91451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75%</a:t>
                      </a:r>
                      <a:endParaRPr sz="1100"/>
                    </a:p>
                  </a:txBody>
                  <a:tcPr marL="91451" marR="91451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593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/>
                        <a:t>Overall</a:t>
                      </a:r>
                      <a:endParaRPr sz="1100"/>
                    </a:p>
                  </a:txBody>
                  <a:tcPr marL="91451" marR="91451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 dirty="0"/>
                        <a:t>76%</a:t>
                      </a:r>
                      <a:endParaRPr sz="1900" dirty="0"/>
                    </a:p>
                  </a:txBody>
                  <a:tcPr marL="91451" marR="91451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1320F70F-50AD-439A-92C1-4A5C88761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615367"/>
            <a:ext cx="5067560" cy="308625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CF23304E-7B22-4060-B045-248D1A8D11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1762053"/>
            <a:ext cx="9487928" cy="3212448"/>
          </a:xfrm>
          <a:prstGeom prst="rect">
            <a:avLst/>
          </a:prstGeom>
        </p:spPr>
      </p:pic>
      <p:sp>
        <p:nvSpPr>
          <p:cNvPr id="255" name="Google Shape;255;p2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/>
              <a:t>14 Oct 2020</a:t>
            </a:r>
            <a:endParaRPr/>
          </a:p>
        </p:txBody>
      </p:sp>
      <p:sp>
        <p:nvSpPr>
          <p:cNvPr id="256" name="Google Shape;256;p2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D Kelsey, IPv6 WG, WLCG GDB</a:t>
            </a:r>
            <a:endParaRPr/>
          </a:p>
        </p:txBody>
      </p:sp>
      <p:sp>
        <p:nvSpPr>
          <p:cNvPr id="257" name="Google Shape;257;p2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8</a:t>
            </a:fld>
            <a:endParaRPr/>
          </a:p>
        </p:txBody>
      </p:sp>
      <p:sp>
        <p:nvSpPr>
          <p:cNvPr id="258" name="Google Shape;258;p28"/>
          <p:cNvSpPr txBox="1"/>
          <p:nvPr/>
        </p:nvSpPr>
        <p:spPr>
          <a:xfrm>
            <a:off x="136109" y="1554695"/>
            <a:ext cx="2008800" cy="14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Approximately </a:t>
            </a:r>
            <a:r>
              <a:rPr lang="en-US" sz="18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59% 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data transferred via FTS in Aug 2020 went over IPv6</a:t>
            </a:r>
            <a:endParaRPr sz="1051" dirty="0"/>
          </a:p>
        </p:txBody>
      </p:sp>
      <p:sp>
        <p:nvSpPr>
          <p:cNvPr id="259" name="Google Shape;259;p28"/>
          <p:cNvSpPr txBox="1"/>
          <p:nvPr/>
        </p:nvSpPr>
        <p:spPr>
          <a:xfrm>
            <a:off x="55431" y="193951"/>
            <a:ext cx="7277524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Transfers - FTS transfer monitoring - August 2020</a:t>
            </a:r>
          </a:p>
          <a:p>
            <a:endParaRPr sz="1051" dirty="0"/>
          </a:p>
        </p:txBody>
      </p:sp>
      <p:sp>
        <p:nvSpPr>
          <p:cNvPr id="260" name="Google Shape;260;p28"/>
          <p:cNvSpPr txBox="1"/>
          <p:nvPr/>
        </p:nvSpPr>
        <p:spPr>
          <a:xfrm>
            <a:off x="2" y="5332525"/>
            <a:ext cx="4287913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1867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https://monit-grafana.cern.ch/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2CC905-8234-9142-A491-8DBD6CAC62FB}"/>
              </a:ext>
            </a:extLst>
          </p:cNvPr>
          <p:cNvSpPr txBox="1"/>
          <p:nvPr/>
        </p:nvSpPr>
        <p:spPr>
          <a:xfrm>
            <a:off x="7197866" y="4206805"/>
            <a:ext cx="4564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                   IPv4                IPv6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9</a:t>
            </a:fld>
            <a:endParaRPr/>
          </a:p>
        </p:txBody>
      </p:sp>
      <p:sp>
        <p:nvSpPr>
          <p:cNvPr id="268" name="Google Shape;268;p29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 dirty="0"/>
              <a:t>% of FTS traffic over IPv6 - last &gt;2 years</a:t>
            </a:r>
            <a:endParaRPr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998641-4CFF-6C4E-A89E-9EDD2742951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14 Oct 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FBCEDE-1981-724A-A2DC-AD2F609EE71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 Kelsey, IPv6 WG, WLCG GDB</a:t>
            </a:r>
          </a:p>
        </p:txBody>
      </p:sp>
      <p:pic>
        <p:nvPicPr>
          <p:cNvPr id="6" name="Picture 5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EEFC446A-81AC-4C88-9D4F-2D1F19A2CE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810" y="1582768"/>
            <a:ext cx="8521314" cy="38786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353838-EAD3-4B76-91D9-F6753C5ABA56}"/>
              </a:ext>
            </a:extLst>
          </p:cNvPr>
          <p:cNvSpPr txBox="1"/>
          <p:nvPr/>
        </p:nvSpPr>
        <p:spPr>
          <a:xfrm>
            <a:off x="9374819" y="2908468"/>
            <a:ext cx="2743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IPv6 %traffic no longer increasing during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Since April 2020, total traffic reduced and mix of CMS to ATLAS traffic changed</a:t>
            </a:r>
            <a:endParaRPr lang="en-GB" sz="1600" dirty="0"/>
          </a:p>
          <a:p>
            <a:pPr marL="285750" lvl="5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lvl="5" indent="-285750">
              <a:buFont typeface="Arial" panose="020B0604020202020204" pitchFamily="34" charset="0"/>
              <a:buChar char="•"/>
            </a:pPr>
            <a:r>
              <a:rPr lang="en-GB" sz="1600" dirty="0"/>
              <a:t>all contribute to small downward trend in 2020</a:t>
            </a:r>
            <a:endParaRPr lang="en-US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1207</Words>
  <Application>Microsoft Office PowerPoint</Application>
  <PresentationFormat>Widescreen</PresentationFormat>
  <Paragraphs>185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Candara</vt:lpstr>
      <vt:lpstr>Calibri</vt:lpstr>
      <vt:lpstr>Office Theme</vt:lpstr>
      <vt:lpstr>Update from the HEPiX  IPv6 working group</vt:lpstr>
      <vt:lpstr>On behalf of all members of the HEPiX IPv6 working group</vt:lpstr>
      <vt:lpstr>Outline</vt:lpstr>
      <vt:lpstr>IPv6 and Tier-1 storage</vt:lpstr>
      <vt:lpstr>IPv6 traffic on LHCOPN &amp; LHCONE at CERN</vt:lpstr>
      <vt:lpstr>PowerPoint Presentation</vt:lpstr>
      <vt:lpstr>Tier-2 status (cont’d)</vt:lpstr>
      <vt:lpstr>PowerPoint Presentation</vt:lpstr>
      <vt:lpstr>% of FTS traffic over IPv6 - last &gt;2 years</vt:lpstr>
      <vt:lpstr>Monitoring &amp; IPv6</vt:lpstr>
      <vt:lpstr>IPv6-only networking</vt:lpstr>
      <vt:lpstr>IPv6-only networking (2)</vt:lpstr>
      <vt:lpstr>Work to achieve IPv6-only networking  on WLCG</vt:lpstr>
      <vt:lpstr>Summary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IPv6-only networking – an update from the HEPiX IPv6 working group</dc:title>
  <dc:subject/>
  <dc:creator>Davidu Kelsey</dc:creator>
  <cp:keywords/>
  <dc:description/>
  <cp:lastModifiedBy>David Kelsey</cp:lastModifiedBy>
  <cp:revision>71</cp:revision>
  <dcterms:modified xsi:type="dcterms:W3CDTF">2020-10-14T07:44:49Z</dcterms:modified>
  <cp:category/>
</cp:coreProperties>
</file>