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  <p:sldMasterId id="2147483674" r:id="rId6"/>
    <p:sldMasterId id="2147483675" r:id="rId7"/>
  </p:sldMasterIdLst>
  <p:notesMasterIdLst>
    <p:notesMasterId r:id="rId22"/>
  </p:notesMasterIdLst>
  <p:sldIdLst>
    <p:sldId id="257" r:id="rId8"/>
    <p:sldId id="284" r:id="rId9"/>
    <p:sldId id="285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88" r:id="rId18"/>
    <p:sldId id="287" r:id="rId19"/>
    <p:sldId id="286" r:id="rId20"/>
    <p:sldId id="28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088"/>
    <a:srgbClr val="F08900"/>
    <a:srgbClr val="FF6900"/>
    <a:srgbClr val="1E5DF8"/>
    <a:srgbClr val="626262"/>
    <a:srgbClr val="FFFFFF"/>
    <a:srgbClr val="00BED5"/>
    <a:srgbClr val="C13D33"/>
    <a:srgbClr val="E94D36"/>
    <a:srgbClr val="BE2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25"/>
    <p:restoredTop sz="94422"/>
  </p:normalViewPr>
  <p:slideViewPr>
    <p:cSldViewPr snapToGrid="0" snapToObjects="1">
      <p:cViewPr varScale="1">
        <p:scale>
          <a:sx n="108" d="100"/>
          <a:sy n="108" d="100"/>
        </p:scale>
        <p:origin x="1014" y="96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10/14/2020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7182fa58e2_2_1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g7182fa58e2_2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7182fa58e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7182fa58e2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g7182fa58e2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7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718862782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7188627825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g7188627825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8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7182fa58e2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7182fa58e2_0_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g7182fa58e2_0_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9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7f285c12cc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g7f285c12cc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4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359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359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35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35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35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dt" idx="10"/>
          </p:nvPr>
        </p:nvSpPr>
        <p:spPr>
          <a:xfrm>
            <a:off x="910732" y="5471988"/>
            <a:ext cx="63960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" y="2355"/>
            <a:ext cx="12196191" cy="6855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79292" y="287691"/>
            <a:ext cx="1674488" cy="9526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17" descr="eduGAIN.gif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5006" y="5873182"/>
            <a:ext cx="1931972" cy="52314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7"/>
          <p:cNvSpPr txBox="1"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7"/>
          <p:cNvSpPr txBox="1"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359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359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35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35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35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0" name="Google Shape;120;p17"/>
          <p:cNvSpPr txBox="1">
            <a:spLocks noGrp="1"/>
          </p:cNvSpPr>
          <p:nvPr>
            <p:ph type="dt" idx="10"/>
          </p:nvPr>
        </p:nvSpPr>
        <p:spPr>
          <a:xfrm>
            <a:off x="910732" y="5471988"/>
            <a:ext cx="63960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1" name="Google Shape;121;p17"/>
          <p:cNvSpPr txBox="1">
            <a:spLocks noGrp="1"/>
          </p:cNvSpPr>
          <p:nvPr>
            <p:ph type="sldNum" idx="12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9016" y="-2677"/>
            <a:ext cx="12201015" cy="132288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35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35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35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35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35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2" name="Google Shape;12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235117" y="220264"/>
            <a:ext cx="1566983" cy="89147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"/>
          <p:cNvSpPr/>
          <p:nvPr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ED7D3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48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8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61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9016" y="-2677"/>
            <a:ext cx="12201015" cy="1322886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3"/>
          <p:cNvSpPr txBox="1"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35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35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35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35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435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00435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02" name="Google Shape;102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235117" y="220264"/>
            <a:ext cx="1566983" cy="891472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3"/>
          <p:cNvSpPr/>
          <p:nvPr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3"/>
          <p:cNvSpPr txBox="1">
            <a:spLocks noGrp="1"/>
          </p:cNvSpPr>
          <p:nvPr>
            <p:ph type="sldNum" idx="12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i-FI"/>
              <a:t>‹#›</a:t>
            </a:fld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2400"/>
              <a:buFont typeface="Calibri"/>
              <a:buNone/>
              <a:defRPr sz="2400" b="1" i="0" u="none" strike="noStrike" cap="none">
                <a:solidFill>
                  <a:srgbClr val="ED7D3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8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61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lcg-docs.web.cern.ch/wlcg-docs/?dir=policy/securit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X6m8FhLHH3qe5plWOZQYoYJKt_z6oHJo6euDB1Y3e6s/edit" TargetMode="External"/><Relationship Id="rId2" Type="http://schemas.openxmlformats.org/officeDocument/2006/relationships/hyperlink" Target="https://wlcg.web.cern.ch/computer-securit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student@universityx.or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refeds.org/display/CODE/Code+of+Conduct+ver+2.0+projec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456483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GDPR news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3951163"/>
            <a:ext cx="79035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GDB meeting, 14 October 2020</a:t>
            </a:r>
          </a:p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Kelsey, STFC, UK Research and Innovation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5"/>
          <p:cNvSpPr txBox="1"/>
          <p:nvPr/>
        </p:nvSpPr>
        <p:spPr>
          <a:xfrm>
            <a:off x="5668600" y="1578050"/>
            <a:ext cx="2286900" cy="6984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b="1">
                <a:latin typeface="Calibri"/>
                <a:ea typeface="Calibri"/>
                <a:cs typeface="Calibri"/>
                <a:sym typeface="Calibri"/>
              </a:rPr>
              <a:t>In</a:t>
            </a:r>
            <a:r>
              <a:rPr lang="fi-FI">
                <a:latin typeface="Calibri"/>
                <a:ea typeface="Calibri"/>
                <a:cs typeface="Calibri"/>
                <a:sym typeface="Calibri"/>
              </a:rPr>
              <a:t> EU/EEA </a:t>
            </a:r>
            <a:br>
              <a:rPr lang="fi-FI">
                <a:latin typeface="Calibri"/>
                <a:ea typeface="Calibri"/>
                <a:cs typeface="Calibri"/>
                <a:sym typeface="Calibri"/>
              </a:rPr>
            </a:b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35"/>
          <p:cNvSpPr txBox="1">
            <a:spLocks noGrp="1"/>
          </p:cNvSpPr>
          <p:nvPr>
            <p:ph type="title"/>
          </p:nvPr>
        </p:nvSpPr>
        <p:spPr>
          <a:xfrm>
            <a:off x="454525" y="204374"/>
            <a:ext cx="10515600" cy="9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2400"/>
              <a:buFont typeface="Calibri"/>
              <a:buNone/>
            </a:pPr>
            <a:r>
              <a:rPr lang="fi-FI"/>
              <a:t>Our options for next steps (decision needed!)</a:t>
            </a:r>
            <a:endParaRPr/>
          </a:p>
        </p:txBody>
      </p:sp>
      <p:sp>
        <p:nvSpPr>
          <p:cNvPr id="330" name="Google Shape;330;p35"/>
          <p:cNvSpPr/>
          <p:nvPr/>
        </p:nvSpPr>
        <p:spPr>
          <a:xfrm>
            <a:off x="5758945" y="1743749"/>
            <a:ext cx="777900" cy="3888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300" tIns="41150" rIns="82300" bIns="41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16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</a:t>
            </a:r>
            <a:endParaRPr sz="216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p35"/>
          <p:cNvSpPr txBox="1"/>
          <p:nvPr/>
        </p:nvSpPr>
        <p:spPr>
          <a:xfrm>
            <a:off x="4499390" y="1614115"/>
            <a:ext cx="1178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Commit to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2" name="Google Shape;332;p35"/>
          <p:cNvCxnSpPr/>
          <p:nvPr/>
        </p:nvCxnSpPr>
        <p:spPr>
          <a:xfrm rot="10800000">
            <a:off x="4324999" y="1938150"/>
            <a:ext cx="1435200" cy="0"/>
          </a:xfrm>
          <a:prstGeom prst="straightConnector1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33" name="Google Shape;333;p35"/>
          <p:cNvSpPr/>
          <p:nvPr/>
        </p:nvSpPr>
        <p:spPr>
          <a:xfrm>
            <a:off x="519178" y="1743749"/>
            <a:ext cx="777900" cy="3888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300" tIns="41150" rIns="82300" bIns="41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16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</a:t>
            </a:r>
            <a:endParaRPr sz="216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p35"/>
          <p:cNvSpPr txBox="1"/>
          <p:nvPr/>
        </p:nvSpPr>
        <p:spPr>
          <a:xfrm>
            <a:off x="1372542" y="1578050"/>
            <a:ext cx="1344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Observe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5" name="Google Shape;335;p35"/>
          <p:cNvCxnSpPr/>
          <p:nvPr/>
        </p:nvCxnSpPr>
        <p:spPr>
          <a:xfrm rot="10800000">
            <a:off x="1302433" y="1938103"/>
            <a:ext cx="1284300" cy="0"/>
          </a:xfrm>
          <a:prstGeom prst="straightConnector1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</p:spPr>
      </p:cxnSp>
      <p:sp>
        <p:nvSpPr>
          <p:cNvPr id="336" name="Google Shape;336;p35"/>
          <p:cNvSpPr txBox="1"/>
          <p:nvPr/>
        </p:nvSpPr>
        <p:spPr>
          <a:xfrm>
            <a:off x="322275" y="1507850"/>
            <a:ext cx="2070600" cy="16689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>
                <a:latin typeface="Calibri"/>
                <a:ea typeface="Calibri"/>
                <a:cs typeface="Calibri"/>
                <a:sym typeface="Calibri"/>
              </a:rPr>
              <a:t>In EU/EEA 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7" name="Google Shape;337;p35"/>
          <p:cNvSpPr txBox="1"/>
          <p:nvPr/>
        </p:nvSpPr>
        <p:spPr>
          <a:xfrm>
            <a:off x="8495375" y="1546175"/>
            <a:ext cx="3398100" cy="1795200"/>
          </a:xfrm>
          <a:prstGeom prst="rect">
            <a:avLst/>
          </a:prstGeom>
          <a:solidFill>
            <a:srgbClr val="F29DB6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500" b="1">
                <a:latin typeface="Calibri"/>
                <a:ea typeface="Calibri"/>
                <a:cs typeface="Calibri"/>
                <a:sym typeface="Calibri"/>
              </a:rPr>
              <a:t>Option 1</a:t>
            </a:r>
            <a:r>
              <a:rPr lang="fi-FI" sz="1500">
                <a:latin typeface="Calibri"/>
                <a:ea typeface="Calibri"/>
                <a:cs typeface="Calibri"/>
                <a:sym typeface="Calibri"/>
              </a:rPr>
              <a:t>: proceed </a:t>
            </a:r>
            <a:r>
              <a:rPr lang="fi-FI" sz="1500" b="1">
                <a:latin typeface="Calibri"/>
                <a:ea typeface="Calibri"/>
                <a:cs typeface="Calibri"/>
                <a:sym typeface="Calibri"/>
              </a:rPr>
              <a:t>in two steps</a:t>
            </a:r>
            <a:endParaRPr sz="1500" b="1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Font typeface="Calibri"/>
              <a:buChar char="-"/>
            </a:pPr>
            <a:r>
              <a:rPr lang="fi-FI" sz="1500">
                <a:latin typeface="Calibri"/>
                <a:ea typeface="Calibri"/>
                <a:cs typeface="Calibri"/>
                <a:sym typeface="Calibri"/>
              </a:rPr>
              <a:t>Reduce current CoCo’s scope to SPs in EU/EEA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Font typeface="Calibri"/>
              <a:buChar char="-"/>
            </a:pPr>
            <a:r>
              <a:rPr lang="fi-FI" sz="1500">
                <a:latin typeface="Calibri"/>
                <a:ea typeface="Calibri"/>
                <a:cs typeface="Calibri"/>
                <a:sym typeface="Calibri"/>
              </a:rPr>
              <a:t>Develop CoCo for SPs outside EU/EEA later when guidelines available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35"/>
          <p:cNvSpPr/>
          <p:nvPr/>
        </p:nvSpPr>
        <p:spPr>
          <a:xfrm>
            <a:off x="2422600" y="1469325"/>
            <a:ext cx="1942800" cy="792900"/>
          </a:xfrm>
          <a:prstGeom prst="verticalScroll">
            <a:avLst>
              <a:gd name="adj" fmla="val 12500"/>
            </a:avLst>
          </a:prstGeom>
          <a:solidFill>
            <a:srgbClr val="FFE599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300" tIns="41150" rIns="82300" bIns="41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CoCo for SPs </a:t>
            </a:r>
            <a:br>
              <a:rPr lang="fi-FI" sz="1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i-FI" sz="1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EU/EEA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39" name="Google Shape;339;p35"/>
          <p:cNvGrpSpPr/>
          <p:nvPr/>
        </p:nvGrpSpPr>
        <p:grpSpPr>
          <a:xfrm>
            <a:off x="1325675" y="1959975"/>
            <a:ext cx="6629825" cy="1216650"/>
            <a:chOff x="1325675" y="1959975"/>
            <a:chExt cx="6629825" cy="1216650"/>
          </a:xfrm>
        </p:grpSpPr>
        <p:sp>
          <p:nvSpPr>
            <p:cNvPr id="340" name="Google Shape;340;p35"/>
            <p:cNvSpPr/>
            <p:nvPr/>
          </p:nvSpPr>
          <p:spPr>
            <a:xfrm>
              <a:off x="5758945" y="2567088"/>
              <a:ext cx="777900" cy="388800"/>
            </a:xfrm>
            <a:prstGeom prst="rect">
              <a:avLst/>
            </a:prstGeom>
            <a:solidFill>
              <a:srgbClr val="FFFF99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82300" tIns="41150" rIns="82300" bIns="4115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216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SP</a:t>
              </a:r>
              <a:endParaRPr sz="216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1" name="Google Shape;341;p35"/>
            <p:cNvSpPr txBox="1"/>
            <p:nvPr/>
          </p:nvSpPr>
          <p:spPr>
            <a:xfrm>
              <a:off x="4499390" y="2437453"/>
              <a:ext cx="11784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Commit to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42" name="Google Shape;342;p35"/>
            <p:cNvCxnSpPr/>
            <p:nvPr/>
          </p:nvCxnSpPr>
          <p:spPr>
            <a:xfrm rot="10800000">
              <a:off x="4324999" y="2761484"/>
              <a:ext cx="14352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343" name="Google Shape;343;p35"/>
            <p:cNvSpPr/>
            <p:nvPr/>
          </p:nvSpPr>
          <p:spPr>
            <a:xfrm>
              <a:off x="2422600" y="2383725"/>
              <a:ext cx="1942800" cy="792900"/>
            </a:xfrm>
            <a:prstGeom prst="verticalScroll">
              <a:avLst>
                <a:gd name="adj" fmla="val 12500"/>
              </a:avLst>
            </a:prstGeom>
            <a:solidFill>
              <a:srgbClr val="FFE599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82300" tIns="41150" rIns="82300" bIns="4115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1800" b="1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CoCo for SPs outside EU/EEA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4" name="Google Shape;344;p35"/>
            <p:cNvSpPr txBox="1"/>
            <p:nvPr/>
          </p:nvSpPr>
          <p:spPr>
            <a:xfrm>
              <a:off x="5668600" y="2416250"/>
              <a:ext cx="2286900" cy="698400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b="1">
                  <a:latin typeface="Calibri"/>
                  <a:ea typeface="Calibri"/>
                  <a:cs typeface="Calibri"/>
                  <a:sym typeface="Calibri"/>
                </a:rPr>
                <a:t>Outside </a:t>
              </a:r>
              <a:r>
                <a:rPr lang="fi-FI">
                  <a:latin typeface="Calibri"/>
                  <a:ea typeface="Calibri"/>
                  <a:cs typeface="Calibri"/>
                  <a:sym typeface="Calibri"/>
                </a:rPr>
                <a:t>EU/EEA </a:t>
              </a:r>
              <a:br>
                <a:rPr lang="fi-FI">
                  <a:latin typeface="Calibri"/>
                  <a:ea typeface="Calibri"/>
                  <a:cs typeface="Calibri"/>
                  <a:sym typeface="Calibri"/>
                </a:rPr>
              </a:b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45" name="Google Shape;345;p35"/>
            <p:cNvCxnSpPr/>
            <p:nvPr/>
          </p:nvCxnSpPr>
          <p:spPr>
            <a:xfrm rot="10800000">
              <a:off x="1325675" y="1959975"/>
              <a:ext cx="1178700" cy="857100"/>
            </a:xfrm>
            <a:prstGeom prst="straightConnector1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grpSp>
        <p:nvGrpSpPr>
          <p:cNvPr id="346" name="Google Shape;346;p35"/>
          <p:cNvGrpSpPr/>
          <p:nvPr/>
        </p:nvGrpSpPr>
        <p:grpSpPr>
          <a:xfrm>
            <a:off x="322275" y="3711650"/>
            <a:ext cx="11601993" cy="1440000"/>
            <a:chOff x="322275" y="3711650"/>
            <a:chExt cx="11601993" cy="1440000"/>
          </a:xfrm>
        </p:grpSpPr>
        <p:sp>
          <p:nvSpPr>
            <p:cNvPr id="347" name="Google Shape;347;p35"/>
            <p:cNvSpPr txBox="1"/>
            <p:nvPr/>
          </p:nvSpPr>
          <p:spPr>
            <a:xfrm>
              <a:off x="8526168" y="3717650"/>
              <a:ext cx="3398100" cy="1371900"/>
            </a:xfrm>
            <a:prstGeom prst="rect">
              <a:avLst/>
            </a:prstGeom>
            <a:solidFill>
              <a:srgbClr val="F29DB6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1500" b="1">
                  <a:latin typeface="Calibri"/>
                  <a:ea typeface="Calibri"/>
                  <a:cs typeface="Calibri"/>
                  <a:sym typeface="Calibri"/>
                </a:rPr>
                <a:t>Option 2</a:t>
              </a:r>
              <a:r>
                <a:rPr lang="fi-FI" sz="1500">
                  <a:latin typeface="Calibri"/>
                  <a:ea typeface="Calibri"/>
                  <a:cs typeface="Calibri"/>
                  <a:sym typeface="Calibri"/>
                </a:rPr>
                <a:t>: </a:t>
              </a:r>
              <a:r>
                <a:rPr lang="fi-FI" sz="1500" b="1">
                  <a:latin typeface="Calibri"/>
                  <a:ea typeface="Calibri"/>
                  <a:cs typeface="Calibri"/>
                  <a:sym typeface="Calibri"/>
                </a:rPr>
                <a:t>wait </a:t>
              </a:r>
              <a:r>
                <a:rPr lang="fi-FI" sz="1500">
                  <a:latin typeface="Calibri"/>
                  <a:ea typeface="Calibri"/>
                  <a:cs typeface="Calibri"/>
                  <a:sym typeface="Calibri"/>
                </a:rPr>
                <a:t>until guidelines</a:t>
              </a:r>
              <a:endParaRPr sz="1500" b="1">
                <a:latin typeface="Calibri"/>
                <a:ea typeface="Calibri"/>
                <a:cs typeface="Calibri"/>
                <a:sym typeface="Calibri"/>
              </a:endParaRPr>
            </a:p>
            <a:p>
              <a:pPr marL="457200" lvl="0" indent="-323850" algn="l" rtl="0">
                <a:spcBef>
                  <a:spcPts val="0"/>
                </a:spcBef>
                <a:spcAft>
                  <a:spcPts val="0"/>
                </a:spcAft>
                <a:buSzPts val="1500"/>
                <a:buFont typeface="Calibri"/>
                <a:buChar char="-"/>
              </a:pPr>
              <a:r>
                <a:rPr lang="fi-FI" sz="1500">
                  <a:latin typeface="Calibri"/>
                  <a:ea typeface="Calibri"/>
                  <a:cs typeface="Calibri"/>
                  <a:sym typeface="Calibri"/>
                </a:rPr>
                <a:t>put the work on hold until EDPB guidelines on CoCos for 3rd country release available</a:t>
              </a:r>
              <a:endParaRPr sz="15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8" name="Google Shape;348;p35"/>
            <p:cNvSpPr/>
            <p:nvPr/>
          </p:nvSpPr>
          <p:spPr>
            <a:xfrm>
              <a:off x="5530345" y="3953549"/>
              <a:ext cx="777900" cy="388800"/>
            </a:xfrm>
            <a:prstGeom prst="rect">
              <a:avLst/>
            </a:prstGeom>
            <a:solidFill>
              <a:srgbClr val="FFFF99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82300" tIns="41150" rIns="82300" bIns="4115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216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SP</a:t>
              </a:r>
              <a:endParaRPr sz="216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9" name="Google Shape;349;p35"/>
            <p:cNvSpPr txBox="1"/>
            <p:nvPr/>
          </p:nvSpPr>
          <p:spPr>
            <a:xfrm>
              <a:off x="4270790" y="3823915"/>
              <a:ext cx="11784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Commit to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0" name="Google Shape;350;p35"/>
            <p:cNvSpPr/>
            <p:nvPr/>
          </p:nvSpPr>
          <p:spPr>
            <a:xfrm>
              <a:off x="5530345" y="4624488"/>
              <a:ext cx="777900" cy="388800"/>
            </a:xfrm>
            <a:prstGeom prst="rect">
              <a:avLst/>
            </a:prstGeom>
            <a:solidFill>
              <a:srgbClr val="FFFF99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82300" tIns="41150" rIns="82300" bIns="4115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216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SP</a:t>
              </a:r>
              <a:endParaRPr sz="216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1" name="Google Shape;351;p35"/>
            <p:cNvSpPr txBox="1"/>
            <p:nvPr/>
          </p:nvSpPr>
          <p:spPr>
            <a:xfrm>
              <a:off x="4270790" y="4494853"/>
              <a:ext cx="11784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Commit to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52" name="Google Shape;352;p35"/>
            <p:cNvCxnSpPr/>
            <p:nvPr/>
          </p:nvCxnSpPr>
          <p:spPr>
            <a:xfrm rot="10800000">
              <a:off x="4096399" y="4147950"/>
              <a:ext cx="14352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353" name="Google Shape;353;p35"/>
            <p:cNvCxnSpPr/>
            <p:nvPr/>
          </p:nvCxnSpPr>
          <p:spPr>
            <a:xfrm rot="10800000">
              <a:off x="4096399" y="4818884"/>
              <a:ext cx="14352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354" name="Google Shape;354;p35"/>
            <p:cNvSpPr/>
            <p:nvPr/>
          </p:nvSpPr>
          <p:spPr>
            <a:xfrm>
              <a:off x="519178" y="4258349"/>
              <a:ext cx="777900" cy="388800"/>
            </a:xfrm>
            <a:prstGeom prst="rect">
              <a:avLst/>
            </a:prstGeom>
            <a:solidFill>
              <a:srgbClr val="FFFF99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82300" tIns="41150" rIns="82300" bIns="4115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216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HO</a:t>
              </a:r>
              <a:endParaRPr sz="216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Google Shape;355;p35"/>
            <p:cNvSpPr txBox="1"/>
            <p:nvPr/>
          </p:nvSpPr>
          <p:spPr>
            <a:xfrm>
              <a:off x="1372542" y="4092650"/>
              <a:ext cx="13446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Observe 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56" name="Google Shape;356;p35"/>
            <p:cNvCxnSpPr/>
            <p:nvPr/>
          </p:nvCxnSpPr>
          <p:spPr>
            <a:xfrm rot="10800000">
              <a:off x="1302433" y="4452703"/>
              <a:ext cx="12843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357" name="Google Shape;357;p35"/>
            <p:cNvSpPr txBox="1"/>
            <p:nvPr/>
          </p:nvSpPr>
          <p:spPr>
            <a:xfrm>
              <a:off x="5440000" y="3711650"/>
              <a:ext cx="2286900" cy="698400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b="1">
                  <a:latin typeface="Calibri"/>
                  <a:ea typeface="Calibri"/>
                  <a:cs typeface="Calibri"/>
                  <a:sym typeface="Calibri"/>
                </a:rPr>
                <a:t>In </a:t>
              </a:r>
              <a:r>
                <a:rPr lang="fi-FI">
                  <a:latin typeface="Calibri"/>
                  <a:ea typeface="Calibri"/>
                  <a:cs typeface="Calibri"/>
                  <a:sym typeface="Calibri"/>
                </a:rPr>
                <a:t>EU/EEA </a:t>
              </a:r>
              <a:br>
                <a:rPr lang="fi-FI">
                  <a:latin typeface="Calibri"/>
                  <a:ea typeface="Calibri"/>
                  <a:cs typeface="Calibri"/>
                  <a:sym typeface="Calibri"/>
                </a:rPr>
              </a:b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8" name="Google Shape;358;p35"/>
            <p:cNvSpPr txBox="1"/>
            <p:nvPr/>
          </p:nvSpPr>
          <p:spPr>
            <a:xfrm>
              <a:off x="5440000" y="4549850"/>
              <a:ext cx="2286900" cy="601800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b="1">
                  <a:latin typeface="Calibri"/>
                  <a:ea typeface="Calibri"/>
                  <a:cs typeface="Calibri"/>
                  <a:sym typeface="Calibri"/>
                </a:rPr>
                <a:t>Outside </a:t>
              </a:r>
              <a:r>
                <a:rPr lang="fi-FI">
                  <a:latin typeface="Calibri"/>
                  <a:ea typeface="Calibri"/>
                  <a:cs typeface="Calibri"/>
                  <a:sym typeface="Calibri"/>
                </a:rPr>
                <a:t>EU/EEA </a:t>
              </a:r>
              <a:br>
                <a:rPr lang="fi-FI">
                  <a:latin typeface="Calibri"/>
                  <a:ea typeface="Calibri"/>
                  <a:cs typeface="Calibri"/>
                  <a:sym typeface="Calibri"/>
                </a:rPr>
              </a:b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" name="Google Shape;359;p35"/>
            <p:cNvSpPr/>
            <p:nvPr/>
          </p:nvSpPr>
          <p:spPr>
            <a:xfrm>
              <a:off x="2422600" y="3831525"/>
              <a:ext cx="1767000" cy="1155900"/>
            </a:xfrm>
            <a:prstGeom prst="verticalScroll">
              <a:avLst>
                <a:gd name="adj" fmla="val 12500"/>
              </a:avLst>
            </a:prstGeom>
            <a:solidFill>
              <a:srgbClr val="FFE599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82300" tIns="41150" rIns="82300" bIns="4115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1800" b="1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GEANT CoCo for SPs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" name="Google Shape;360;p35"/>
            <p:cNvSpPr txBox="1"/>
            <p:nvPr/>
          </p:nvSpPr>
          <p:spPr>
            <a:xfrm>
              <a:off x="322275" y="3717650"/>
              <a:ext cx="2070600" cy="1295700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>
                  <a:latin typeface="Calibri"/>
                  <a:ea typeface="Calibri"/>
                  <a:cs typeface="Calibri"/>
                  <a:sym typeface="Calibri"/>
                </a:rPr>
                <a:t>In EU/EEA  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1" name="Google Shape;361;p35"/>
          <p:cNvGrpSpPr/>
          <p:nvPr/>
        </p:nvGrpSpPr>
        <p:grpSpPr>
          <a:xfrm>
            <a:off x="2194000" y="5298650"/>
            <a:ext cx="9730275" cy="1155900"/>
            <a:chOff x="2194000" y="5298650"/>
            <a:chExt cx="9730275" cy="1155900"/>
          </a:xfrm>
        </p:grpSpPr>
        <p:sp>
          <p:nvSpPr>
            <p:cNvPr id="362" name="Google Shape;362;p35"/>
            <p:cNvSpPr txBox="1"/>
            <p:nvPr/>
          </p:nvSpPr>
          <p:spPr>
            <a:xfrm>
              <a:off x="8526175" y="5394050"/>
              <a:ext cx="3398100" cy="1060500"/>
            </a:xfrm>
            <a:prstGeom prst="rect">
              <a:avLst/>
            </a:prstGeom>
            <a:solidFill>
              <a:srgbClr val="F29DB6"/>
            </a:solidFill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1500" b="1">
                  <a:latin typeface="Calibri"/>
                  <a:ea typeface="Calibri"/>
                  <a:cs typeface="Calibri"/>
                  <a:sym typeface="Calibri"/>
                </a:rPr>
                <a:t>Option 3</a:t>
              </a:r>
              <a:r>
                <a:rPr lang="fi-FI" sz="1500">
                  <a:latin typeface="Calibri"/>
                  <a:ea typeface="Calibri"/>
                  <a:cs typeface="Calibri"/>
                  <a:sym typeface="Calibri"/>
                </a:rPr>
                <a:t>: </a:t>
              </a:r>
              <a:r>
                <a:rPr lang="fi-FI" sz="1500" b="1">
                  <a:latin typeface="Calibri"/>
                  <a:ea typeface="Calibri"/>
                  <a:cs typeface="Calibri"/>
                  <a:sym typeface="Calibri"/>
                </a:rPr>
                <a:t>Stop </a:t>
              </a:r>
              <a:r>
                <a:rPr lang="fi-FI" sz="1500">
                  <a:latin typeface="Calibri"/>
                  <a:ea typeface="Calibri"/>
                  <a:cs typeface="Calibri"/>
                  <a:sym typeface="Calibri"/>
                </a:rPr>
                <a:t>developing CoCo</a:t>
              </a:r>
              <a:endParaRPr sz="1500">
                <a:latin typeface="Calibri"/>
                <a:ea typeface="Calibri"/>
                <a:cs typeface="Calibri"/>
                <a:sym typeface="Calibri"/>
              </a:endParaRPr>
            </a:p>
            <a:p>
              <a:pPr marL="457200" lvl="0" indent="-323850" algn="l" rtl="0">
                <a:spcBef>
                  <a:spcPts val="0"/>
                </a:spcBef>
                <a:spcAft>
                  <a:spcPts val="0"/>
                </a:spcAft>
                <a:buSzPts val="1500"/>
                <a:buFont typeface="Calibri"/>
                <a:buChar char="-"/>
              </a:pPr>
              <a:r>
                <a:rPr lang="fi-FI" sz="1500">
                  <a:latin typeface="Calibri"/>
                  <a:ea typeface="Calibri"/>
                  <a:cs typeface="Calibri"/>
                  <a:sym typeface="Calibri"/>
                </a:rPr>
                <a:t>publish the current CoCo as a GEANT good practice (c.f. CoCo 1.0)</a:t>
              </a:r>
              <a:endParaRPr sz="1500">
                <a:latin typeface="Calibri"/>
                <a:ea typeface="Calibri"/>
                <a:cs typeface="Calibri"/>
                <a:sym typeface="Calibri"/>
              </a:endParaRPr>
            </a:p>
            <a:p>
              <a:pPr marL="457200" lvl="0" indent="-323850" algn="l" rtl="0">
                <a:spcBef>
                  <a:spcPts val="0"/>
                </a:spcBef>
                <a:spcAft>
                  <a:spcPts val="0"/>
                </a:spcAft>
                <a:buSzPts val="1500"/>
                <a:buFont typeface="Calibri"/>
                <a:buChar char="-"/>
              </a:pPr>
              <a:r>
                <a:rPr lang="fi-FI" sz="1500">
                  <a:latin typeface="Calibri"/>
                  <a:ea typeface="Calibri"/>
                  <a:cs typeface="Calibri"/>
                  <a:sym typeface="Calibri"/>
                </a:rPr>
                <a:t>no authority blessing </a:t>
              </a:r>
              <a:endParaRPr sz="15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" name="Google Shape;363;p35"/>
            <p:cNvSpPr/>
            <p:nvPr/>
          </p:nvSpPr>
          <p:spPr>
            <a:xfrm>
              <a:off x="2194000" y="5298650"/>
              <a:ext cx="2070600" cy="1155900"/>
            </a:xfrm>
            <a:prstGeom prst="verticalScroll">
              <a:avLst>
                <a:gd name="adj" fmla="val 12500"/>
              </a:avLst>
            </a:prstGeom>
            <a:solidFill>
              <a:srgbClr val="FFE599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82300" tIns="41150" rIns="82300" bIns="4115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1800" b="1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GEANT good </a:t>
              </a:r>
              <a:br>
                <a:rPr lang="fi-FI" sz="1800" b="1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fi-FI" sz="1800" b="1" i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practice for SPs</a:t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254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D608F-A5B7-4767-BDAE-24FF42532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of Mikael’s slides from June 2020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83F4A-DD2F-4CD4-9DF3-C129BB3915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183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4D3FD-1BC9-48ED-A11C-6927A2CF3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Decision on approach to </a:t>
            </a:r>
            <a:r>
              <a:rPr lang="en-US" sz="4000" dirty="0" err="1"/>
              <a:t>Geant</a:t>
            </a:r>
            <a:r>
              <a:rPr lang="en-US" sz="4000" dirty="0"/>
              <a:t> </a:t>
            </a:r>
            <a:r>
              <a:rPr lang="en-US" sz="4000" dirty="0" err="1"/>
              <a:t>CoCo</a:t>
            </a:r>
            <a:r>
              <a:rPr lang="en-US" sz="4000" dirty="0"/>
              <a:t> V2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B7FAE7-A356-41A7-82D7-4DD007E71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Option 1 was the most popular, so my understanding is that that will be followed</a:t>
            </a:r>
          </a:p>
          <a:p>
            <a:r>
              <a:rPr lang="en-US" dirty="0"/>
              <a:t>When will EDPB guidelines on International Codes of Conduct be published?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Next steps for GEANT project</a:t>
            </a:r>
          </a:p>
          <a:p>
            <a:r>
              <a:rPr lang="en-US" dirty="0"/>
              <a:t>Modify the Code of Conduct V2 to be EU/EEA-only</a:t>
            </a:r>
          </a:p>
          <a:p>
            <a:r>
              <a:rPr lang="en-US" dirty="0"/>
              <a:t>Submit to Dutch DPA (when?) – approval when?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1880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D480D-C4C8-41EA-95B4-F17A835C3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for WLCG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574A0-A319-4FEE-A1D7-67DE64FB9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4907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Delayed (International) Code of Conduct V2 means</a:t>
            </a:r>
          </a:p>
          <a:p>
            <a:pPr lvl="1"/>
            <a:r>
              <a:rPr lang="en-US" dirty="0"/>
              <a:t>We should continue work on the updated WLCG DP Policy Framework</a:t>
            </a:r>
          </a:p>
          <a:p>
            <a:r>
              <a:rPr lang="en-US" dirty="0"/>
              <a:t>Aiming for a good draft for wider discussion</a:t>
            </a:r>
          </a:p>
          <a:p>
            <a:pPr lvl="1"/>
            <a:r>
              <a:rPr lang="en-US" dirty="0"/>
              <a:t>Address all issues raised last year</a:t>
            </a:r>
          </a:p>
          <a:p>
            <a:pPr lvl="1"/>
            <a:r>
              <a:rPr lang="en-US" dirty="0"/>
              <a:t>Security Policy teams have been busy on other tasks</a:t>
            </a:r>
          </a:p>
          <a:p>
            <a:pPr lvl="2"/>
            <a:r>
              <a:rPr lang="en-US" dirty="0"/>
              <a:t>And EU H2020 project obligations</a:t>
            </a:r>
          </a:p>
          <a:p>
            <a:r>
              <a:rPr lang="en-US" dirty="0"/>
              <a:t>Aim to complete the good draft before end of 2020</a:t>
            </a:r>
          </a:p>
          <a:p>
            <a:r>
              <a:rPr lang="en-US" dirty="0"/>
              <a:t>Note that the existing policy is not bad!</a:t>
            </a:r>
          </a:p>
          <a:p>
            <a:pPr marL="0" indent="0">
              <a:buNone/>
            </a:pPr>
            <a:r>
              <a:rPr lang="en-US" dirty="0"/>
              <a:t>But the </a:t>
            </a:r>
            <a:r>
              <a:rPr lang="en-US" b="1" dirty="0"/>
              <a:t>more urgent </a:t>
            </a:r>
            <a:r>
              <a:rPr lang="en-US" dirty="0"/>
              <a:t>activity:</a:t>
            </a:r>
          </a:p>
          <a:p>
            <a:r>
              <a:rPr lang="en-US" b="1" dirty="0"/>
              <a:t>Continue deployment of WLCG Privacy Notices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40101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456483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969D5D6-9CBF-2F47-ABA6-C44F092862B7}"/>
              </a:ext>
            </a:extLst>
          </p:cNvPr>
          <p:cNvSpPr/>
          <p:nvPr/>
        </p:nvSpPr>
        <p:spPr>
          <a:xfrm>
            <a:off x="973969" y="5904254"/>
            <a:ext cx="3556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Facebook: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D539E4-64DB-C141-80BC-DC0282462C17}"/>
              </a:ext>
            </a:extLst>
          </p:cNvPr>
          <p:cNvSpPr/>
          <p:nvPr/>
        </p:nvSpPr>
        <p:spPr>
          <a:xfrm>
            <a:off x="4286723" y="5904254"/>
            <a:ext cx="27346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Twitter:@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EB0994-2D52-2647-9C24-1B83B0A77782}"/>
              </a:ext>
            </a:extLst>
          </p:cNvPr>
          <p:cNvSpPr/>
          <p:nvPr/>
        </p:nvSpPr>
        <p:spPr>
          <a:xfrm>
            <a:off x="7265120" y="5904254"/>
            <a:ext cx="3319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YouTube: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729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0012B-375B-464B-AD17-1146AF376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WLCG Privacy Notice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6D34F-1C2E-4C3E-BD38-FF5382A394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Approved in 2019</a:t>
            </a:r>
          </a:p>
          <a:p>
            <a:r>
              <a:rPr lang="en-GB" dirty="0">
                <a:hlinkClick r:id="rId2"/>
              </a:rPr>
              <a:t>http://wlcg-docs.web.cern.ch/wlcg-docs/?dir=policy/security</a:t>
            </a:r>
            <a:endParaRPr lang="en-GB" dirty="0"/>
          </a:p>
          <a:p>
            <a:r>
              <a:rPr lang="en-GB" dirty="0"/>
              <a:t>Should be presented to users of all WLCG services</a:t>
            </a:r>
          </a:p>
          <a:p>
            <a:pPr lvl="1"/>
            <a:r>
              <a:rPr lang="en-GB" dirty="0"/>
              <a:t>Service needs to prepare its own if general WLCG PN does not work</a:t>
            </a:r>
          </a:p>
          <a:p>
            <a:pPr lvl="1"/>
            <a:r>
              <a:rPr lang="en-GB" dirty="0"/>
              <a:t>Including all LHC experiment services too</a:t>
            </a:r>
          </a:p>
          <a:p>
            <a:r>
              <a:rPr lang="en-GB" dirty="0"/>
              <a:t>What is the current status of deployment?</a:t>
            </a:r>
          </a:p>
          <a:p>
            <a:pPr lvl="1"/>
            <a:r>
              <a:rPr lang="en-GB" dirty="0"/>
              <a:t>Are services hosted at CERN still waiting for approval of their </a:t>
            </a:r>
            <a:r>
              <a:rPr lang="en-GB" dirty="0" err="1"/>
              <a:t>RoPO</a:t>
            </a:r>
            <a:r>
              <a:rPr lang="en-GB" dirty="0"/>
              <a:t>?</a:t>
            </a:r>
          </a:p>
          <a:p>
            <a:pPr lvl="2"/>
            <a:r>
              <a:rPr lang="en-GB" dirty="0" err="1"/>
              <a:t>RoPO</a:t>
            </a:r>
            <a:r>
              <a:rPr lang="en-GB" dirty="0"/>
              <a:t> = Record of Processing </a:t>
            </a:r>
            <a:r>
              <a:rPr lang="en-GB" dirty="0" err="1"/>
              <a:t>Opertions</a:t>
            </a:r>
            <a:endParaRPr lang="en-GB" dirty="0"/>
          </a:p>
          <a:p>
            <a:r>
              <a:rPr lang="en-GB" dirty="0"/>
              <a:t>Are there examples of </a:t>
            </a:r>
            <a:r>
              <a:rPr lang="en-GB" dirty="0" err="1"/>
              <a:t>RoPO</a:t>
            </a:r>
            <a:r>
              <a:rPr lang="en-GB" dirty="0"/>
              <a:t> for CERN IT scientific services?</a:t>
            </a:r>
          </a:p>
        </p:txBody>
      </p:sp>
    </p:spTree>
    <p:extLst>
      <p:ext uri="{BB962C8B-B14F-4D97-AF65-F5344CB8AC3E}">
        <p14:creationId xmlns:p14="http://schemas.microsoft.com/office/powerpoint/2010/main" val="1607804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EF9D6-F950-489B-80AC-70BF5C48E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Personal Data Policy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0B2C5-5864-4C9C-8F35-DCB6D3246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57175" indent="-257175"/>
            <a:r>
              <a:rPr lang="en-US" sz="2000" dirty="0"/>
              <a:t>The old framework (2017) still applies</a:t>
            </a:r>
          </a:p>
          <a:p>
            <a:pPr marL="714375" lvl="1" indent="-257175"/>
            <a:r>
              <a:rPr lang="en-GB" sz="1600" dirty="0">
                <a:hlinkClick r:id="rId2"/>
              </a:rPr>
              <a:t>https://wlcg.web.cern.ch/computer-security</a:t>
            </a:r>
            <a:endParaRPr lang="en-US" sz="1600" dirty="0"/>
          </a:p>
          <a:p>
            <a:pPr marL="257175" indent="-257175"/>
            <a:r>
              <a:rPr lang="en-US" sz="2000" dirty="0"/>
              <a:t>Updated draft “Processing of Personal Data Policy Framework” was discussed</a:t>
            </a:r>
          </a:p>
          <a:p>
            <a:pPr marL="714375" lvl="1" indent="-257175"/>
            <a:r>
              <a:rPr lang="en-GB" sz="1800" i="1" dirty="0">
                <a:hlinkClick r:id="rId3"/>
              </a:rPr>
              <a:t>https://docs.google.com/document/d/1X6m8FhLHH3qe5plWOZQYoYJKt_z6oHJo6euDB1Y3e6s/edit</a:t>
            </a:r>
            <a:endParaRPr lang="en-GB" sz="1800" i="1" dirty="0"/>
          </a:p>
          <a:p>
            <a:pPr marL="257175" indent="-257175"/>
            <a:r>
              <a:rPr lang="en-GB" sz="2000" dirty="0"/>
              <a:t>Lots of discussion during 2019</a:t>
            </a:r>
          </a:p>
          <a:p>
            <a:pPr marL="714375" lvl="1" indent="-257175"/>
            <a:r>
              <a:rPr lang="en-GB" sz="2000" dirty="0"/>
              <a:t>But draft was never finalised</a:t>
            </a:r>
          </a:p>
          <a:p>
            <a:pPr marL="714375" lvl="1" indent="-257175"/>
            <a:r>
              <a:rPr lang="en-GB" sz="2000" dirty="0"/>
              <a:t>We concentrated on the WLCG Privacy Notice</a:t>
            </a:r>
          </a:p>
          <a:p>
            <a:pPr marL="714375" lvl="1" indent="-257175"/>
            <a:r>
              <a:rPr lang="en-GB" sz="2000" dirty="0"/>
              <a:t>Waiting also for CERN to make progress on “Records of Processing Operations” for Scientific IT services</a:t>
            </a:r>
          </a:p>
          <a:p>
            <a:pPr marL="257175" indent="-257175"/>
            <a:r>
              <a:rPr lang="en-GB" sz="2000" dirty="0"/>
              <a:t>We were also waiting/hoping for the new </a:t>
            </a:r>
            <a:r>
              <a:rPr lang="en-GB" sz="2000" b="1" dirty="0"/>
              <a:t>GEANT DP Code of Conduct version 2</a:t>
            </a:r>
          </a:p>
          <a:p>
            <a:pPr marL="714375" lvl="1" indent="-257175"/>
            <a:r>
              <a:rPr lang="en-GB" sz="2000" dirty="0"/>
              <a:t>Status of this changed in recent months – see next slides</a:t>
            </a:r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8103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9"/>
          <p:cNvSpPr txBox="1"/>
          <p:nvPr/>
        </p:nvSpPr>
        <p:spPr>
          <a:xfrm>
            <a:off x="848735" y="3105446"/>
            <a:ext cx="8311741" cy="20364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600" b="1">
                <a:solidFill>
                  <a:schemeClr val="accent2"/>
                </a:solidFill>
              </a:rPr>
              <a:t>GEANT Data protection Code of Conduct </a:t>
            </a:r>
            <a:endParaRPr sz="2600" b="1">
              <a:solidFill>
                <a:schemeClr val="accent2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1">
              <a:solidFill>
                <a:schemeClr val="accent2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600" b="1">
                <a:solidFill>
                  <a:schemeClr val="accent2"/>
                </a:solidFill>
              </a:rPr>
              <a:t>Infoshare 8 June 2020</a:t>
            </a:r>
            <a:endParaRPr sz="8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b="1" i="0" u="none" strike="noStrike" cap="non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29"/>
          <p:cNvSpPr txBox="1"/>
          <p:nvPr/>
        </p:nvSpPr>
        <p:spPr>
          <a:xfrm>
            <a:off x="848725" y="5632350"/>
            <a:ext cx="6688800" cy="10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Mikael Linden, mikael.linden@csc.fi</a:t>
            </a:r>
            <a:br>
              <a:rPr lang="fi-FI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fi-FI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GEANT proje</a:t>
            </a:r>
            <a:r>
              <a:rPr lang="fi-FI" sz="1800">
                <a:solidFill>
                  <a:schemeClr val="lt1"/>
                </a:solidFill>
              </a:rPr>
              <a:t>ct, </a:t>
            </a:r>
            <a:r>
              <a:rPr lang="fi-FI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CSC – IT Center for Science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</a:endParaRP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4" name="Google Shape;22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73350" y="6281188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3464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0"/>
          <p:cNvSpPr/>
          <p:nvPr/>
        </p:nvSpPr>
        <p:spPr>
          <a:xfrm>
            <a:off x="5792484" y="3687889"/>
            <a:ext cx="1747800" cy="1491000"/>
          </a:xfrm>
          <a:prstGeom prst="rect">
            <a:avLst/>
          </a:prstGeom>
          <a:solidFill>
            <a:srgbClr val="FFF8E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325" tIns="41150" rIns="82325" bIns="324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Service Provider organisation</a:t>
            </a:r>
            <a:endParaRPr sz="1801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230" name="Google Shape;230;p30"/>
          <p:cNvSpPr/>
          <p:nvPr/>
        </p:nvSpPr>
        <p:spPr>
          <a:xfrm>
            <a:off x="411245" y="1808145"/>
            <a:ext cx="3954900" cy="3890100"/>
          </a:xfrm>
          <a:prstGeom prst="rect">
            <a:avLst/>
          </a:prstGeom>
          <a:solidFill>
            <a:srgbClr val="FFF8E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325" tIns="41150" rIns="82325" bIns="41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Home Organisation (HO):</a:t>
            </a:r>
            <a:endParaRPr/>
          </a:p>
        </p:txBody>
      </p:sp>
      <p:sp>
        <p:nvSpPr>
          <p:cNvPr id="231" name="Google Shape;231;p30"/>
          <p:cNvSpPr txBox="1"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2400"/>
              <a:buFont typeface="Calibri"/>
              <a:buNone/>
            </a:pPr>
            <a:r>
              <a:rPr lang="fi-FI"/>
              <a:t>The attribute release challenge: Why a Code of Conduct is needed</a:t>
            </a:r>
            <a:endParaRPr/>
          </a:p>
        </p:txBody>
      </p:sp>
      <p:sp>
        <p:nvSpPr>
          <p:cNvPr id="232" name="Google Shape;232;p30"/>
          <p:cNvSpPr/>
          <p:nvPr/>
        </p:nvSpPr>
        <p:spPr>
          <a:xfrm>
            <a:off x="1837062" y="3984837"/>
            <a:ext cx="973500" cy="519000"/>
          </a:xfrm>
          <a:prstGeom prst="rect">
            <a:avLst/>
          </a:prstGeom>
          <a:solidFill>
            <a:srgbClr val="C4E0B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52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IdP</a:t>
            </a:r>
            <a:endParaRPr sz="252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30"/>
          <p:cNvSpPr/>
          <p:nvPr/>
        </p:nvSpPr>
        <p:spPr>
          <a:xfrm>
            <a:off x="6098812" y="3984837"/>
            <a:ext cx="1249800" cy="519000"/>
          </a:xfrm>
          <a:prstGeom prst="rect">
            <a:avLst/>
          </a:prstGeom>
          <a:solidFill>
            <a:srgbClr val="C4E0B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52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 X</a:t>
            </a:r>
            <a:endParaRPr sz="252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30"/>
          <p:cNvSpPr txBox="1"/>
          <p:nvPr/>
        </p:nvSpPr>
        <p:spPr>
          <a:xfrm>
            <a:off x="610643" y="2456487"/>
            <a:ext cx="13260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User</a:t>
            </a:r>
            <a:br>
              <a:rPr lang="fi-FI" sz="180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i-FI" sz="180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(researcher)</a:t>
            </a:r>
            <a:endParaRPr sz="180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35" name="Google Shape;235;p30"/>
          <p:cNvGrpSpPr/>
          <p:nvPr/>
        </p:nvGrpSpPr>
        <p:grpSpPr>
          <a:xfrm>
            <a:off x="964916" y="3285990"/>
            <a:ext cx="1521339" cy="661523"/>
            <a:chOff x="1157605" y="3649479"/>
            <a:chExt cx="1689626" cy="734699"/>
          </a:xfrm>
        </p:grpSpPr>
        <p:cxnSp>
          <p:nvCxnSpPr>
            <p:cNvPr id="236" name="Google Shape;236;p30"/>
            <p:cNvCxnSpPr/>
            <p:nvPr/>
          </p:nvCxnSpPr>
          <p:spPr>
            <a:xfrm flipH="1">
              <a:off x="2846958" y="3649479"/>
              <a:ext cx="273" cy="734699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sp>
          <p:nvSpPr>
            <p:cNvPr id="237" name="Google Shape;237;p30"/>
            <p:cNvSpPr txBox="1"/>
            <p:nvPr/>
          </p:nvSpPr>
          <p:spPr>
            <a:xfrm>
              <a:off x="1157605" y="3768342"/>
              <a:ext cx="1651800" cy="41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180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Authenticates</a:t>
              </a:r>
              <a:endParaRPr sz="180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8" name="Google Shape;238;p30"/>
          <p:cNvGrpSpPr/>
          <p:nvPr/>
        </p:nvGrpSpPr>
        <p:grpSpPr>
          <a:xfrm>
            <a:off x="2024623" y="2386067"/>
            <a:ext cx="598463" cy="789182"/>
            <a:chOff x="4056" y="474"/>
            <a:chExt cx="364" cy="480"/>
          </a:xfrm>
        </p:grpSpPr>
        <p:grpSp>
          <p:nvGrpSpPr>
            <p:cNvPr id="239" name="Google Shape;239;p30"/>
            <p:cNvGrpSpPr/>
            <p:nvPr/>
          </p:nvGrpSpPr>
          <p:grpSpPr>
            <a:xfrm>
              <a:off x="4115" y="612"/>
              <a:ext cx="276" cy="342"/>
              <a:chOff x="702" y="2444"/>
              <a:chExt cx="276" cy="342"/>
            </a:xfrm>
          </p:grpSpPr>
          <p:sp>
            <p:nvSpPr>
              <p:cNvPr id="240" name="Google Shape;240;p30"/>
              <p:cNvSpPr/>
              <p:nvPr/>
            </p:nvSpPr>
            <p:spPr>
              <a:xfrm>
                <a:off x="712" y="2599"/>
                <a:ext cx="261" cy="187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2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41" name="Google Shape;241;p30"/>
              <p:cNvCxnSpPr/>
              <p:nvPr/>
            </p:nvCxnSpPr>
            <p:spPr>
              <a:xfrm rot="10800000" flipH="1">
                <a:off x="712" y="2608"/>
                <a:ext cx="133" cy="178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42" name="Google Shape;242;p30"/>
              <p:cNvCxnSpPr/>
              <p:nvPr/>
            </p:nvCxnSpPr>
            <p:spPr>
              <a:xfrm rot="10800000">
                <a:off x="815" y="2579"/>
                <a:ext cx="163" cy="202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43" name="Google Shape;243;p30"/>
              <p:cNvSpPr/>
              <p:nvPr/>
            </p:nvSpPr>
            <p:spPr>
              <a:xfrm>
                <a:off x="702" y="2444"/>
                <a:ext cx="253" cy="253"/>
              </a:xfrm>
              <a:prstGeom prst="ellipse">
                <a:avLst/>
              </a:prstGeom>
              <a:solidFill>
                <a:srgbClr val="FFFF99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2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4" name="Google Shape;244;p30"/>
            <p:cNvSpPr/>
            <p:nvPr/>
          </p:nvSpPr>
          <p:spPr>
            <a:xfrm>
              <a:off x="4139" y="474"/>
              <a:ext cx="198" cy="189"/>
            </a:xfrm>
            <a:prstGeom prst="rect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16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45" name="Google Shape;245;p30"/>
            <p:cNvCxnSpPr/>
            <p:nvPr/>
          </p:nvCxnSpPr>
          <p:spPr>
            <a:xfrm>
              <a:off x="4056" y="663"/>
              <a:ext cx="364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46" name="Google Shape;246;p30"/>
          <p:cNvSpPr/>
          <p:nvPr/>
        </p:nvSpPr>
        <p:spPr>
          <a:xfrm>
            <a:off x="4122491" y="1711245"/>
            <a:ext cx="3850200" cy="760800"/>
          </a:xfrm>
          <a:prstGeom prst="wedgeRectCallout">
            <a:avLst>
              <a:gd name="adj1" fmla="val -89643"/>
              <a:gd name="adj2" fmla="val 82631"/>
            </a:avLst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325" tIns="41150" rIns="82325" bIns="41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161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Release my attributes to SP X,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62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need it to do my job</a:t>
            </a:r>
            <a:r>
              <a:rPr lang="fi-FI" sz="2161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!</a:t>
            </a:r>
            <a:endParaRPr sz="2161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grpSp>
        <p:nvGrpSpPr>
          <p:cNvPr id="247" name="Google Shape;247;p30"/>
          <p:cNvGrpSpPr/>
          <p:nvPr/>
        </p:nvGrpSpPr>
        <p:grpSpPr>
          <a:xfrm>
            <a:off x="2024681" y="2386134"/>
            <a:ext cx="598480" cy="789204"/>
            <a:chOff x="2342902" y="2656284"/>
            <a:chExt cx="664682" cy="876504"/>
          </a:xfrm>
        </p:grpSpPr>
        <p:grpSp>
          <p:nvGrpSpPr>
            <p:cNvPr id="248" name="Google Shape;248;p30"/>
            <p:cNvGrpSpPr/>
            <p:nvPr/>
          </p:nvGrpSpPr>
          <p:grpSpPr>
            <a:xfrm>
              <a:off x="2450639" y="2908279"/>
              <a:ext cx="503990" cy="624509"/>
              <a:chOff x="702" y="2444"/>
              <a:chExt cx="276" cy="342"/>
            </a:xfrm>
          </p:grpSpPr>
          <p:sp>
            <p:nvSpPr>
              <p:cNvPr id="249" name="Google Shape;249;p30"/>
              <p:cNvSpPr/>
              <p:nvPr/>
            </p:nvSpPr>
            <p:spPr>
              <a:xfrm>
                <a:off x="712" y="2599"/>
                <a:ext cx="261" cy="187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2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250" name="Google Shape;250;p30"/>
              <p:cNvCxnSpPr/>
              <p:nvPr/>
            </p:nvCxnSpPr>
            <p:spPr>
              <a:xfrm rot="10800000" flipH="1">
                <a:off x="712" y="2608"/>
                <a:ext cx="133" cy="178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251" name="Google Shape;251;p30"/>
              <p:cNvCxnSpPr/>
              <p:nvPr/>
            </p:nvCxnSpPr>
            <p:spPr>
              <a:xfrm rot="10800000">
                <a:off x="815" y="2579"/>
                <a:ext cx="163" cy="202"/>
              </a:xfrm>
              <a:prstGeom prst="straightConnector1">
                <a:avLst/>
              </a:prstGeom>
              <a:noFill/>
              <a:ln w="12700" cap="flat" cmpd="sng">
                <a:solidFill>
                  <a:schemeClr val="dk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cxnSp>
          <p:sp>
            <p:nvSpPr>
              <p:cNvPr id="252" name="Google Shape;252;p30"/>
              <p:cNvSpPr/>
              <p:nvPr/>
            </p:nvSpPr>
            <p:spPr>
              <a:xfrm>
                <a:off x="702" y="2444"/>
                <a:ext cx="253" cy="253"/>
              </a:xfrm>
              <a:prstGeom prst="ellipse">
                <a:avLst/>
              </a:prstGeom>
              <a:solidFill>
                <a:srgbClr val="FFFF99"/>
              </a:solidFill>
              <a:ln w="12700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62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253" name="Google Shape;253;p30"/>
            <p:cNvCxnSpPr/>
            <p:nvPr/>
          </p:nvCxnSpPr>
          <p:spPr>
            <a:xfrm>
              <a:off x="2342902" y="3001407"/>
              <a:ext cx="664682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54" name="Google Shape;254;p30"/>
            <p:cNvSpPr/>
            <p:nvPr/>
          </p:nvSpPr>
          <p:spPr>
            <a:xfrm>
              <a:off x="2460258" y="2906210"/>
              <a:ext cx="458708" cy="470154"/>
            </a:xfrm>
            <a:prstGeom prst="smileyFace">
              <a:avLst>
                <a:gd name="adj" fmla="val -4653"/>
              </a:avLst>
            </a:prstGeom>
            <a:solidFill>
              <a:srgbClr val="FFFF99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82325" tIns="41150" rIns="82325" bIns="4115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161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255" name="Google Shape;255;p30"/>
            <p:cNvSpPr/>
            <p:nvPr/>
          </p:nvSpPr>
          <p:spPr>
            <a:xfrm>
              <a:off x="2494464" y="2656284"/>
              <a:ext cx="361558" cy="345123"/>
            </a:xfrm>
            <a:prstGeom prst="rect">
              <a:avLst/>
            </a:prstGeom>
            <a:solidFill>
              <a:schemeClr val="dk1"/>
            </a:solidFill>
            <a:ln w="9525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16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6" name="Google Shape;256;p30"/>
          <p:cNvGrpSpPr/>
          <p:nvPr/>
        </p:nvGrpSpPr>
        <p:grpSpPr>
          <a:xfrm>
            <a:off x="2810562" y="3623601"/>
            <a:ext cx="2484542" cy="1200810"/>
            <a:chOff x="3207411" y="4024436"/>
            <a:chExt cx="2759376" cy="1333641"/>
          </a:xfrm>
        </p:grpSpPr>
        <p:cxnSp>
          <p:nvCxnSpPr>
            <p:cNvPr id="257" name="Google Shape;257;p30"/>
            <p:cNvCxnSpPr>
              <a:stCxn id="232" idx="3"/>
            </p:cNvCxnSpPr>
            <p:nvPr/>
          </p:nvCxnSpPr>
          <p:spPr>
            <a:xfrm>
              <a:off x="3207411" y="4713837"/>
              <a:ext cx="21321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  <p:sp>
          <p:nvSpPr>
            <p:cNvPr id="258" name="Google Shape;258;p30"/>
            <p:cNvSpPr txBox="1"/>
            <p:nvPr/>
          </p:nvSpPr>
          <p:spPr>
            <a:xfrm>
              <a:off x="3223752" y="4272398"/>
              <a:ext cx="1242629" cy="4103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180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Attributes</a:t>
              </a:r>
              <a:endParaRPr sz="180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Google Shape;259;p30"/>
            <p:cNvSpPr txBox="1"/>
            <p:nvPr/>
          </p:nvSpPr>
          <p:spPr>
            <a:xfrm>
              <a:off x="5295230" y="4024436"/>
              <a:ext cx="671557" cy="13336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7203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?</a:t>
              </a:r>
              <a:endParaRPr sz="7203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0" name="Google Shape;260;p30"/>
          <p:cNvGrpSpPr/>
          <p:nvPr/>
        </p:nvGrpSpPr>
        <p:grpSpPr>
          <a:xfrm>
            <a:off x="2299800" y="2735512"/>
            <a:ext cx="5672889" cy="2972112"/>
            <a:chOff x="2640150" y="3038107"/>
            <a:chExt cx="6300410" cy="3300880"/>
          </a:xfrm>
        </p:grpSpPr>
        <p:grpSp>
          <p:nvGrpSpPr>
            <p:cNvPr id="261" name="Google Shape;261;p30"/>
            <p:cNvGrpSpPr/>
            <p:nvPr/>
          </p:nvGrpSpPr>
          <p:grpSpPr>
            <a:xfrm>
              <a:off x="3554352" y="4900717"/>
              <a:ext cx="876783" cy="1032188"/>
              <a:chOff x="7892201" y="4163095"/>
              <a:chExt cx="618387" cy="727993"/>
            </a:xfrm>
          </p:grpSpPr>
          <p:grpSp>
            <p:nvGrpSpPr>
              <p:cNvPr id="262" name="Google Shape;262;p30"/>
              <p:cNvGrpSpPr/>
              <p:nvPr/>
            </p:nvGrpSpPr>
            <p:grpSpPr>
              <a:xfrm>
                <a:off x="8072438" y="4348163"/>
                <a:ext cx="438150" cy="542925"/>
                <a:chOff x="702" y="2444"/>
                <a:chExt cx="276" cy="342"/>
              </a:xfrm>
            </p:grpSpPr>
            <p:sp>
              <p:nvSpPr>
                <p:cNvPr id="263" name="Google Shape;263;p30"/>
                <p:cNvSpPr/>
                <p:nvPr/>
              </p:nvSpPr>
              <p:spPr>
                <a:xfrm>
                  <a:off x="712" y="2599"/>
                  <a:ext cx="261" cy="1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99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2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264" name="Google Shape;264;p30"/>
                <p:cNvCxnSpPr/>
                <p:nvPr/>
              </p:nvCxnSpPr>
              <p:spPr>
                <a:xfrm rot="10800000" flipH="1">
                  <a:off x="712" y="2608"/>
                  <a:ext cx="133" cy="178"/>
                </a:xfrm>
                <a:prstGeom prst="straightConnector1">
                  <a:avLst/>
                </a:prstGeom>
                <a:noFill/>
                <a:ln w="12700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265" name="Google Shape;265;p30"/>
                <p:cNvCxnSpPr/>
                <p:nvPr/>
              </p:nvCxnSpPr>
              <p:spPr>
                <a:xfrm rot="10800000">
                  <a:off x="815" y="2579"/>
                  <a:ext cx="163" cy="202"/>
                </a:xfrm>
                <a:prstGeom prst="straightConnector1">
                  <a:avLst/>
                </a:prstGeom>
                <a:noFill/>
                <a:ln w="12700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sp>
              <p:nvSpPr>
                <p:cNvPr id="266" name="Google Shape;266;p30"/>
                <p:cNvSpPr/>
                <p:nvPr/>
              </p:nvSpPr>
              <p:spPr>
                <a:xfrm>
                  <a:off x="702" y="2444"/>
                  <a:ext cx="253" cy="253"/>
                </a:xfrm>
                <a:prstGeom prst="ellipse">
                  <a:avLst/>
                </a:prstGeom>
                <a:solidFill>
                  <a:srgbClr val="FFFF99"/>
                </a:solidFill>
                <a:ln w="12700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2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67" name="Google Shape;267;p30"/>
              <p:cNvGrpSpPr/>
              <p:nvPr/>
            </p:nvGrpSpPr>
            <p:grpSpPr>
              <a:xfrm rot="519153">
                <a:off x="7905750" y="4205288"/>
                <a:ext cx="577850" cy="223838"/>
                <a:chOff x="4642" y="2387"/>
                <a:chExt cx="234" cy="91"/>
              </a:xfrm>
            </p:grpSpPr>
            <p:sp>
              <p:nvSpPr>
                <p:cNvPr id="268" name="Google Shape;268;p30"/>
                <p:cNvSpPr/>
                <p:nvPr/>
              </p:nvSpPr>
              <p:spPr>
                <a:xfrm>
                  <a:off x="4723" y="2387"/>
                  <a:ext cx="153" cy="91"/>
                </a:xfrm>
                <a:prstGeom prst="rect">
                  <a:avLst/>
                </a:prstGeom>
                <a:solidFill>
                  <a:schemeClr val="dk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62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269" name="Google Shape;269;p30"/>
                <p:cNvCxnSpPr/>
                <p:nvPr/>
              </p:nvCxnSpPr>
              <p:spPr>
                <a:xfrm rot="10800000">
                  <a:off x="4642" y="2475"/>
                  <a:ext cx="231" cy="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</p:grpSp>
        <p:sp>
          <p:nvSpPr>
            <p:cNvPr id="270" name="Google Shape;270;p30"/>
            <p:cNvSpPr/>
            <p:nvPr/>
          </p:nvSpPr>
          <p:spPr>
            <a:xfrm>
              <a:off x="4664360" y="3038107"/>
              <a:ext cx="4276200" cy="902100"/>
            </a:xfrm>
            <a:prstGeom prst="wedgeRectCallout">
              <a:avLst>
                <a:gd name="adj1" fmla="val -61808"/>
                <a:gd name="adj2" fmla="val 173569"/>
              </a:avLst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82325" tIns="41150" rIns="82325" bIns="4115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2161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rPr>
                <a:t>Sorry, to protect your privacy, we cannot release your attributes.</a:t>
              </a:r>
              <a:endParaRPr sz="2161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271" name="Google Shape;271;p30"/>
            <p:cNvSpPr txBox="1"/>
            <p:nvPr/>
          </p:nvSpPr>
          <p:spPr>
            <a:xfrm>
              <a:off x="2640150" y="5928586"/>
              <a:ext cx="2024100" cy="41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i-FI" sz="180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IdP administrator</a:t>
              </a:r>
              <a:endParaRPr sz="180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2" name="Google Shape;272;p30"/>
          <p:cNvSpPr/>
          <p:nvPr/>
        </p:nvSpPr>
        <p:spPr>
          <a:xfrm>
            <a:off x="8095543" y="3020395"/>
            <a:ext cx="3588300" cy="2677850"/>
          </a:xfrm>
          <a:prstGeom prst="rect">
            <a:avLst/>
          </a:prstGeom>
          <a:solidFill>
            <a:srgbClr val="F29DB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Typical user attributes [personal data]: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name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e-mail address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unique user identifier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role and affiliation (“</a:t>
            </a:r>
            <a:r>
              <a:rPr lang="fi-FI" u="sng">
                <a:solidFill>
                  <a:schemeClr val="hlink"/>
                </a:solidFill>
                <a:hlinkClick r:id="rId3"/>
              </a:rPr>
              <a:t>student@universityx.org</a:t>
            </a:r>
            <a:r>
              <a:rPr lang="fi-FI"/>
              <a:t>”)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i-FI"/>
              <a:t>dedicated permissions to use the service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1892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1"/>
          <p:cNvSpPr txBox="1"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2400"/>
              <a:buFont typeface="Calibri"/>
              <a:buNone/>
            </a:pPr>
            <a:r>
              <a:rPr lang="fi-FI"/>
              <a:t>GEANT Data Protection Code of Conduct (CoCo) approach</a:t>
            </a:r>
            <a:endParaRPr/>
          </a:p>
        </p:txBody>
      </p:sp>
      <p:sp>
        <p:nvSpPr>
          <p:cNvPr id="278" name="Google Shape;278;p31"/>
          <p:cNvSpPr txBox="1">
            <a:spLocks noGrp="1"/>
          </p:cNvSpPr>
          <p:nvPr>
            <p:ph type="body" idx="1"/>
          </p:nvPr>
        </p:nvSpPr>
        <p:spPr>
          <a:xfrm>
            <a:off x="772925" y="3580025"/>
            <a:ext cx="8049900" cy="22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54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59"/>
              </a:buClr>
              <a:buSzPts val="2400"/>
              <a:buFont typeface="Arial"/>
              <a:buChar char="•"/>
            </a:pPr>
            <a:r>
              <a:rPr lang="fi-FI"/>
              <a:t>Service Providers (SP) commits to the CoCo</a:t>
            </a:r>
            <a:endParaRPr/>
          </a:p>
          <a:p>
            <a:pPr marL="22860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359"/>
              </a:buClr>
              <a:buSzPts val="2400"/>
              <a:buFont typeface="Arial"/>
              <a:buChar char="•"/>
            </a:pPr>
            <a:r>
              <a:rPr lang="fi-FI"/>
              <a:t>Identity federations (and eduGAIN) relays SPs’ commitment to Home Organisations (HO)</a:t>
            </a:r>
            <a:endParaRPr/>
          </a:p>
          <a:p>
            <a:pPr marL="228600" lvl="0" indent="-254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359"/>
              </a:buClr>
              <a:buSzPts val="2400"/>
              <a:buFont typeface="Arial"/>
              <a:buChar char="•"/>
            </a:pPr>
            <a:r>
              <a:rPr lang="fi-FI"/>
              <a:t>HO decides if it feels confident to release attributes to the SP</a:t>
            </a:r>
            <a:endParaRPr/>
          </a:p>
        </p:txBody>
      </p:sp>
      <p:sp>
        <p:nvSpPr>
          <p:cNvPr id="279" name="Google Shape;279;p31"/>
          <p:cNvSpPr/>
          <p:nvPr/>
        </p:nvSpPr>
        <p:spPr>
          <a:xfrm>
            <a:off x="7816345" y="1743749"/>
            <a:ext cx="777900" cy="3888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300" tIns="41150" rIns="82300" bIns="41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16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</a:t>
            </a:r>
            <a:endParaRPr sz="216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31"/>
          <p:cNvSpPr txBox="1"/>
          <p:nvPr/>
        </p:nvSpPr>
        <p:spPr>
          <a:xfrm>
            <a:off x="6175790" y="1614115"/>
            <a:ext cx="1178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Commit to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31"/>
          <p:cNvSpPr/>
          <p:nvPr/>
        </p:nvSpPr>
        <p:spPr>
          <a:xfrm>
            <a:off x="7816345" y="2262288"/>
            <a:ext cx="777900" cy="3888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300" tIns="41150" rIns="82300" bIns="41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16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</a:t>
            </a:r>
            <a:endParaRPr sz="216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31"/>
          <p:cNvSpPr txBox="1"/>
          <p:nvPr/>
        </p:nvSpPr>
        <p:spPr>
          <a:xfrm>
            <a:off x="6175790" y="2132653"/>
            <a:ext cx="1178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Commit to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31"/>
          <p:cNvSpPr/>
          <p:nvPr/>
        </p:nvSpPr>
        <p:spPr>
          <a:xfrm>
            <a:off x="7816345" y="2716009"/>
            <a:ext cx="777900" cy="3888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300" tIns="41150" rIns="82300" bIns="41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16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</a:t>
            </a:r>
            <a:endParaRPr sz="216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84" name="Google Shape;284;p31"/>
          <p:cNvGrpSpPr/>
          <p:nvPr/>
        </p:nvGrpSpPr>
        <p:grpSpPr>
          <a:xfrm>
            <a:off x="6001421" y="1938149"/>
            <a:ext cx="1814925" cy="972260"/>
            <a:chOff x="5727163" y="2152268"/>
            <a:chExt cx="2448300" cy="1080169"/>
          </a:xfrm>
        </p:grpSpPr>
        <p:cxnSp>
          <p:nvCxnSpPr>
            <p:cNvPr id="285" name="Google Shape;285;p31"/>
            <p:cNvCxnSpPr>
              <a:stCxn id="279" idx="1"/>
            </p:cNvCxnSpPr>
            <p:nvPr/>
          </p:nvCxnSpPr>
          <p:spPr>
            <a:xfrm rot="10800000">
              <a:off x="5727163" y="2152268"/>
              <a:ext cx="24483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86" name="Google Shape;286;p31"/>
            <p:cNvCxnSpPr>
              <a:stCxn id="281" idx="1"/>
            </p:cNvCxnSpPr>
            <p:nvPr/>
          </p:nvCxnSpPr>
          <p:spPr>
            <a:xfrm rot="10800000">
              <a:off x="5727163" y="2728358"/>
              <a:ext cx="24483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87" name="Google Shape;287;p31"/>
            <p:cNvCxnSpPr>
              <a:stCxn id="283" idx="1"/>
            </p:cNvCxnSpPr>
            <p:nvPr/>
          </p:nvCxnSpPr>
          <p:spPr>
            <a:xfrm rot="10800000">
              <a:off x="5727163" y="3232436"/>
              <a:ext cx="24483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sp>
        <p:nvSpPr>
          <p:cNvPr id="288" name="Google Shape;288;p31"/>
          <p:cNvSpPr txBox="1"/>
          <p:nvPr/>
        </p:nvSpPr>
        <p:spPr>
          <a:xfrm>
            <a:off x="6175790" y="2586375"/>
            <a:ext cx="1178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Commit to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31"/>
          <p:cNvSpPr/>
          <p:nvPr/>
        </p:nvSpPr>
        <p:spPr>
          <a:xfrm>
            <a:off x="900178" y="1743749"/>
            <a:ext cx="777900" cy="3888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300" tIns="41150" rIns="82300" bIns="41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16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</a:t>
            </a:r>
            <a:endParaRPr sz="216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31"/>
          <p:cNvSpPr/>
          <p:nvPr/>
        </p:nvSpPr>
        <p:spPr>
          <a:xfrm>
            <a:off x="900178" y="2262288"/>
            <a:ext cx="777900" cy="3888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300" tIns="41150" rIns="82300" bIns="41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16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</a:t>
            </a:r>
            <a:endParaRPr sz="216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31"/>
          <p:cNvSpPr/>
          <p:nvPr/>
        </p:nvSpPr>
        <p:spPr>
          <a:xfrm>
            <a:off x="900178" y="2716009"/>
            <a:ext cx="777900" cy="3888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300" tIns="41150" rIns="82300" bIns="4115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216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</a:t>
            </a:r>
            <a:endParaRPr sz="216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92" name="Google Shape;292;p31"/>
          <p:cNvGrpSpPr/>
          <p:nvPr/>
        </p:nvGrpSpPr>
        <p:grpSpPr>
          <a:xfrm>
            <a:off x="1683584" y="1938101"/>
            <a:ext cx="2587579" cy="972216"/>
            <a:chOff x="5727278" y="2152228"/>
            <a:chExt cx="2448272" cy="1080120"/>
          </a:xfrm>
        </p:grpSpPr>
        <p:cxnSp>
          <p:nvCxnSpPr>
            <p:cNvPr id="293" name="Google Shape;293;p31"/>
            <p:cNvCxnSpPr/>
            <p:nvPr/>
          </p:nvCxnSpPr>
          <p:spPr>
            <a:xfrm rot="10800000">
              <a:off x="5727278" y="2152228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94" name="Google Shape;294;p31"/>
            <p:cNvCxnSpPr/>
            <p:nvPr/>
          </p:nvCxnSpPr>
          <p:spPr>
            <a:xfrm rot="10800000">
              <a:off x="5727278" y="2728292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295" name="Google Shape;295;p31"/>
            <p:cNvCxnSpPr/>
            <p:nvPr/>
          </p:nvCxnSpPr>
          <p:spPr>
            <a:xfrm rot="10800000">
              <a:off x="5727278" y="3232348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sp>
        <p:nvSpPr>
          <p:cNvPr id="296" name="Google Shape;296;p31"/>
          <p:cNvSpPr txBox="1"/>
          <p:nvPr/>
        </p:nvSpPr>
        <p:spPr>
          <a:xfrm>
            <a:off x="1824600" y="2586371"/>
            <a:ext cx="2709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Observe SP’s commitment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1"/>
          <p:cNvSpPr txBox="1"/>
          <p:nvPr/>
        </p:nvSpPr>
        <p:spPr>
          <a:xfrm>
            <a:off x="1824600" y="2067836"/>
            <a:ext cx="2709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Observe SP’s commitment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1"/>
          <p:cNvSpPr txBox="1"/>
          <p:nvPr/>
        </p:nvSpPr>
        <p:spPr>
          <a:xfrm>
            <a:off x="1824600" y="1578050"/>
            <a:ext cx="2709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Observe SP’s commitment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31"/>
          <p:cNvSpPr/>
          <p:nvPr/>
        </p:nvSpPr>
        <p:spPr>
          <a:xfrm>
            <a:off x="4251393" y="1484480"/>
            <a:ext cx="1879800" cy="1750200"/>
          </a:xfrm>
          <a:prstGeom prst="verticalScroll">
            <a:avLst>
              <a:gd name="adj" fmla="val 12500"/>
            </a:avLst>
          </a:prstGeom>
          <a:solidFill>
            <a:srgbClr val="FFE599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2300" tIns="41150" rIns="82300" bIns="4115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 sz="1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GEANT Data protection Code of Conduct </a:t>
            </a:r>
            <a:br>
              <a:rPr lang="fi-FI" sz="1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i-FI" sz="1800" b="1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SPs.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2647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2"/>
          <p:cNvSpPr txBox="1">
            <a:spLocks noGrp="1"/>
          </p:cNvSpPr>
          <p:nvPr>
            <p:ph type="title"/>
          </p:nvPr>
        </p:nvSpPr>
        <p:spPr>
          <a:xfrm>
            <a:off x="454525" y="204374"/>
            <a:ext cx="10515600" cy="938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GEANT Data Protection Code of Conduct</a:t>
            </a:r>
            <a:endParaRPr/>
          </a:p>
        </p:txBody>
      </p:sp>
      <p:sp>
        <p:nvSpPr>
          <p:cNvPr id="306" name="Google Shape;306;p32"/>
          <p:cNvSpPr txBox="1"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fi-FI"/>
              <a:t>Code of Conduct ver 1.0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fi-FI"/>
              <a:t>Code of Conduct, SAML2 entity category and SAML metadata profile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/>
              <a:t>Published 6/2013, has a status of “good practice”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/>
              <a:t>205 SPs (in 21 federations) committed, 430 IdPs (20) respecting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fi-FI"/>
              <a:t>Code of Conduct ver 2.0 draft</a:t>
            </a:r>
            <a:endParaRPr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fi-FI"/>
              <a:t>work started in 2016 when GDPR published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/>
              <a:t>aiming at a formal approval by authorities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/>
              <a:t>EDPB guidelines for codes of conduct 6/2019</a:t>
            </a:r>
            <a:endParaRPr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fi-FI"/>
              <a:t>“EDPB will publish separate guidelines for codes for international transfers”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fi-FI"/>
              <a:t>informal meeting with Dutch (GEANT’s home) authorities 20 Jan 2020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fi-FI" u="sng">
                <a:solidFill>
                  <a:schemeClr val="hlink"/>
                </a:solidFill>
                <a:hlinkClick r:id="rId3"/>
              </a:rPr>
              <a:t>https://wiki.refeds.org/display/CODE/Code+of+Conduct+ver+2.0+project</a:t>
            </a:r>
            <a:r>
              <a:rPr lang="fi-FI"/>
              <a:t> 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fi-FI"/>
              <a:t> </a:t>
            </a:r>
            <a:endParaRPr/>
          </a:p>
        </p:txBody>
      </p:sp>
      <p:sp>
        <p:nvSpPr>
          <p:cNvPr id="307" name="Google Shape;307;p32"/>
          <p:cNvSpPr txBox="1">
            <a:spLocks noGrp="1"/>
          </p:cNvSpPr>
          <p:nvPr>
            <p:ph type="sldNum" idx="12"/>
          </p:nvPr>
        </p:nvSpPr>
        <p:spPr>
          <a:xfrm>
            <a:off x="11439527" y="6523901"/>
            <a:ext cx="569700" cy="321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4877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3"/>
          <p:cNvSpPr txBox="1">
            <a:spLocks noGrp="1"/>
          </p:cNvSpPr>
          <p:nvPr>
            <p:ph type="title"/>
          </p:nvPr>
        </p:nvSpPr>
        <p:spPr>
          <a:xfrm>
            <a:off x="454525" y="204374"/>
            <a:ext cx="10515600" cy="938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Dutch Data protection authority (DPA)</a:t>
            </a:r>
            <a:endParaRPr/>
          </a:p>
        </p:txBody>
      </p:sp>
      <p:sp>
        <p:nvSpPr>
          <p:cNvPr id="314" name="Google Shape;314;p33"/>
          <p:cNvSpPr txBox="1"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i-FI"/>
              <a:t>An approved CoCo gives some extra powers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</a:pPr>
            <a:r>
              <a:rPr lang="fi-FI"/>
              <a:t>contributes to demonstrating proper information security (Art 24, 28, 32)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i-FI"/>
              <a:t>contributes to the Data Protection Impact Assessment (Art 35)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i-FI"/>
              <a:t>can enable international transfer (Art 46)</a:t>
            </a:r>
            <a:endParaRPr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br>
              <a:rPr lang="fi-FI"/>
            </a:br>
            <a:r>
              <a:rPr lang="fi-FI"/>
              <a:t>GÉANT and DLAPiper (our law firm) has arranged a meeting with the Dutch DPA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fi-FI"/>
              <a:t>The Dutch DPA has shown interest in assisting our community in preparing the GÉANT CoCo for the EDPB approval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i-FI"/>
              <a:t>However… The Dutch DPA came back with some Q (next slide)</a:t>
            </a:r>
            <a:endParaRPr/>
          </a:p>
        </p:txBody>
      </p:sp>
      <p:sp>
        <p:nvSpPr>
          <p:cNvPr id="315" name="Google Shape;315;p33"/>
          <p:cNvSpPr txBox="1">
            <a:spLocks noGrp="1"/>
          </p:cNvSpPr>
          <p:nvPr>
            <p:ph type="sldNum" idx="12"/>
          </p:nvPr>
        </p:nvSpPr>
        <p:spPr>
          <a:xfrm>
            <a:off x="11439527" y="6523901"/>
            <a:ext cx="569700" cy="321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5674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34"/>
          <p:cNvSpPr txBox="1">
            <a:spLocks noGrp="1"/>
          </p:cNvSpPr>
          <p:nvPr>
            <p:ph type="title"/>
          </p:nvPr>
        </p:nvSpPr>
        <p:spPr>
          <a:xfrm>
            <a:off x="454525" y="204374"/>
            <a:ext cx="10515600" cy="938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i-FI"/>
              <a:t>Dutch Data protection authority’s (DPA) feedback </a:t>
            </a:r>
            <a:endParaRPr/>
          </a:p>
        </p:txBody>
      </p:sp>
      <p:sp>
        <p:nvSpPr>
          <p:cNvPr id="322" name="Google Shape;322;p34"/>
          <p:cNvSpPr txBox="1"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fi-FI"/>
              <a:t>Currently not possible to approve a CoCo for international transfers (including International Organisations, e.g. CERN, EMBL, ESA)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i-FI"/>
              <a:t>due to the pending EDPB guidelines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fi-FI"/>
              <a:t>The monitoring body has no power to monitor public authorities’ SPs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i-FI"/>
              <a:t>GEANT must collaborate with DPA for them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fi-FI"/>
              <a:t>Dutch DPA assuming submitting its criteria for monitoring bodies in April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i-FI"/>
              <a:t>enables us to formally submit GEANT CoCo</a:t>
            </a:r>
            <a:endParaRPr/>
          </a:p>
          <a:p>
            <a:pPr marL="914400" lvl="1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i-FI"/>
              <a:t>currently assuming GEANT Association as the monitoring body </a:t>
            </a:r>
            <a:endParaRPr/>
          </a:p>
        </p:txBody>
      </p:sp>
      <p:sp>
        <p:nvSpPr>
          <p:cNvPr id="323" name="Google Shape;323;p34"/>
          <p:cNvSpPr txBox="1">
            <a:spLocks noGrp="1"/>
          </p:cNvSpPr>
          <p:nvPr>
            <p:ph type="sldNum" idx="12"/>
          </p:nvPr>
        </p:nvSpPr>
        <p:spPr>
          <a:xfrm>
            <a:off x="11439527" y="6523901"/>
            <a:ext cx="569700" cy="3213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i-FI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7509549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GEANT EC Review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GEANT EC Review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31947B08D5984288BC8B16A979FF50" ma:contentTypeVersion="4" ma:contentTypeDescription="Create a new document." ma:contentTypeScope="" ma:versionID="d503cd8271a72c702ca1961133ba1754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759411a1d50091fc5acb248322c8eb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343E82-7DC5-4DF1-896D-E8C717438D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D5FE28F-E808-4D13-89A4-C40B1B8D9C60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187399C5-6643-4EBB-BF3C-1743A0F349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3708</TotalTime>
  <Words>1058</Words>
  <Application>Microsoft Office PowerPoint</Application>
  <PresentationFormat>Widescreen</PresentationFormat>
  <Paragraphs>157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Arial Regular</vt:lpstr>
      <vt:lpstr>Calibri</vt:lpstr>
      <vt:lpstr>Times</vt:lpstr>
      <vt:lpstr>Wingdings</vt:lpstr>
      <vt:lpstr>Font and logo master</vt:lpstr>
      <vt:lpstr>Font WITHOUT logo master</vt:lpstr>
      <vt:lpstr>GEANT EC Review</vt:lpstr>
      <vt:lpstr>GEANT EC Review</vt:lpstr>
      <vt:lpstr>PowerPoint Presentation</vt:lpstr>
      <vt:lpstr>WLCG Privacy Notice</vt:lpstr>
      <vt:lpstr>Personal Data Policy Framework</vt:lpstr>
      <vt:lpstr>PowerPoint Presentation</vt:lpstr>
      <vt:lpstr>The attribute release challenge: Why a Code of Conduct is needed</vt:lpstr>
      <vt:lpstr>GEANT Data Protection Code of Conduct (CoCo) approach</vt:lpstr>
      <vt:lpstr>GEANT Data Protection Code of Conduct</vt:lpstr>
      <vt:lpstr>Dutch Data protection authority (DPA)</vt:lpstr>
      <vt:lpstr>Dutch Data protection authority’s (DPA) feedback </vt:lpstr>
      <vt:lpstr>Our options for next steps (decision needed!)</vt:lpstr>
      <vt:lpstr>End of Mikael’s slides from June 2020</vt:lpstr>
      <vt:lpstr>Decision on approach to Geant CoCo V2</vt:lpstr>
      <vt:lpstr>Next Steps for WLCG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basic</dc:title>
  <dc:creator>Philip Millard</dc:creator>
  <cp:lastModifiedBy>David Kelsey</cp:lastModifiedBy>
  <cp:revision>202</cp:revision>
  <cp:lastPrinted>2019-10-02T08:27:37Z</cp:lastPrinted>
  <dcterms:created xsi:type="dcterms:W3CDTF">2019-09-17T08:04:08Z</dcterms:created>
  <dcterms:modified xsi:type="dcterms:W3CDTF">2020-10-14T08:51:11Z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0x010100F731947B08D5984288BC8B16A979FF50</vt:lpwstr>
  </property>
</Properties>
</file>