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firstSlideNum="0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 /><Relationship Id="rId19" Type="http://schemas.openxmlformats.org/officeDocument/2006/relationships/tableStyles" Target="tableStyles.xml" /><Relationship Id="rId2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Diapositive de titre">
    <p:bg>
      <p:bgPr shadeToTitle="0">
        <a:solidFill>
          <a:srgbClr val="104282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412473" y="1770399"/>
            <a:ext cx="3360000" cy="3326232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2E49C67-0DFB-574D-A62F-F96FAB2AB2DA}" type="datetime1">
              <a:rPr lang="en-US"/>
              <a:t/>
            </a:fld>
            <a:endParaRPr lang="en-US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u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2" hasCustomPrompt="0"/>
          </p:nvPr>
        </p:nvSpPr>
        <p:spPr bwMode="auto"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50"/>
            </a:lvl1pPr>
            <a:lvl2pPr>
              <a:buNone/>
              <a:defRPr sz="1600"/>
            </a:lvl2pPr>
            <a:lvl3pPr>
              <a:buNone/>
              <a:defRPr sz="135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Espace réservé du contenu 3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09600" y="1981200"/>
            <a:ext cx="9448799" cy="3683000"/>
          </a:xfrm>
        </p:spPr>
        <p:txBody>
          <a:bodyPr/>
          <a:lstStyle>
            <a:lvl1pPr>
              <a:defRPr sz="3750"/>
            </a:lvl1pPr>
            <a:lvl2pPr>
              <a:defRPr sz="3200"/>
            </a:lvl2pPr>
            <a:lvl3pPr>
              <a:defRPr sz="2950"/>
            </a:lvl3pPr>
            <a:lvl4pPr>
              <a:defRPr sz="2650"/>
            </a:lvl4pPr>
            <a:lvl5pPr>
              <a:defRPr sz="265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66C5BD-FBDD-6649-A205-2816BF05EB49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5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50"/>
            </a:lvl1pPr>
          </a:lstStyle>
          <a:p>
            <a:pPr>
              <a:defRPr/>
            </a:pPr>
            <a:r>
              <a:rPr lang="en-US"/>
              <a:t>Drag picture to placeholder or click icon to add</a:t>
            </a:r>
            <a:endParaRPr lang="en-US"/>
          </a:p>
        </p:txBody>
      </p:sp>
      <p:sp>
        <p:nvSpPr>
          <p:cNvPr id="6" name="Espace réservé du texte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50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7CF54FC-3549-8C4B-B293-52A582F008D4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3_Diapositive de titre">
    <p:bg>
      <p:bgPr shadeToTitle="0">
        <a:solidFill>
          <a:srgbClr val="104282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5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065562" y="2408918"/>
            <a:ext cx="2060876" cy="2040164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235E0C5-D1DA-F546-85EC-9BB12241B852}" type="datetime1">
              <a:rPr lang="en-US"/>
              <a:t/>
            </a:fld>
            <a:endParaRPr lang="en-US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4_Diapositive de titre">
    <p:bg>
      <p:bgPr shadeToTitle="0">
        <a:solidFill>
          <a:srgbClr val="104282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5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065562" y="2408918"/>
            <a:ext cx="2060876" cy="2040164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5_Diapositive de titr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LogoOutline.ai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416000" y="1753867"/>
            <a:ext cx="3360000" cy="3360000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6_Diapositive de titre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BadgeWeb.eps" hidden="0"/>
          <p:cNvPicPr>
            <a:picLocks noChangeAspect="1"/>
          </p:cNvPicPr>
          <p:nvPr isPhoto="0" userDrawn="0"/>
        </p:nvPicPr>
        <p:blipFill>
          <a:blip r:embed="rId2"/>
          <a:srcRect l="0" t="0" r="0" b="17835"/>
          <a:stretch/>
        </p:blipFill>
        <p:spPr bwMode="auto"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5" name="Espace réservé du titre 8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5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</p:spTree>
  </p:cSld>
  <p:clrMapOvr>
    <a:overrideClrMapping accent1="accent1" accent2="accent2" accent3="accent3" accent4="accent4" accent5="accent5" accent6="accent6" bg1="lt1" bg2="lt2" folHlink="folHlink" hlink="hlink" tx1="dk1" tx2="dk2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3_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397054-29C2-2D49-99FE-666821DBB2B7}" type="datetime1">
              <a:rPr lang="en-US"/>
              <a:t/>
            </a:fld>
            <a:endParaRPr lang="en-US"/>
          </a:p>
        </p:txBody>
      </p:sp>
      <p:sp>
        <p:nvSpPr>
          <p:cNvPr id="6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sp>
        <p:nvSpPr>
          <p:cNvPr id="8" name="Espace réservé du texte 2" hidden="0"/>
          <p:cNvSpPr>
            <a:spLocks noGrp="1"/>
          </p:cNvSpPr>
          <p:nvPr isPhoto="0" userDrawn="0">
            <p:ph type="body" idx="10" hasCustomPrompt="0"/>
          </p:nvPr>
        </p:nvSpPr>
        <p:spPr bwMode="auto"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50"/>
            </a:lvl1pPr>
            <a:lvl2pPr>
              <a:buNone/>
              <a:defRPr sz="1600"/>
            </a:lvl2pPr>
            <a:lvl3pPr>
              <a:buNone/>
              <a:defRPr sz="135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2_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0" hasCustomPrompt="0"/>
          </p:nvPr>
        </p:nvSpPr>
        <p:spPr bwMode="auto"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50"/>
            </a:lvl1pPr>
            <a:lvl2pPr>
              <a:buNone/>
              <a:defRPr sz="1600"/>
            </a:lvl2pPr>
            <a:lvl3pPr>
              <a:buNone/>
              <a:defRPr sz="1350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1_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165503-16F4-B848-A699-15FDEDD81304}" type="datetime1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Deux contenu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0" y="274639"/>
            <a:ext cx="9956800" cy="1143000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09600" y="1600201"/>
            <a:ext cx="4876800" cy="4350384"/>
          </a:xfrm>
        </p:spPr>
        <p:txBody>
          <a:bodyPr/>
          <a:lstStyle>
            <a:lvl1pPr>
              <a:defRPr sz="3450"/>
            </a:lvl1pPr>
            <a:lvl2pPr>
              <a:defRPr sz="2950"/>
            </a:lvl2pPr>
            <a:lvl3pPr>
              <a:defRPr sz="2650"/>
            </a:lvl3pPr>
            <a:lvl4pPr>
              <a:defRPr sz="2400"/>
            </a:lvl4pPr>
            <a:lvl5pPr>
              <a:defRPr sz="24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6" name="Espace réservé du contenu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689600" y="1600201"/>
            <a:ext cx="4876800" cy="4350385"/>
          </a:xfrm>
        </p:spPr>
        <p:txBody>
          <a:bodyPr/>
          <a:lstStyle>
            <a:lvl1pPr>
              <a:defRPr sz="3450"/>
            </a:lvl1pPr>
            <a:lvl2pPr>
              <a:defRPr sz="2950"/>
            </a:lvl2pPr>
            <a:lvl3pPr>
              <a:defRPr sz="2650"/>
            </a:lvl3pPr>
            <a:lvl4pPr>
              <a:defRPr sz="2400"/>
            </a:lvl4pPr>
            <a:lvl5pPr>
              <a:defRPr sz="24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719068-DEA6-EB49-93E2-3991205D2586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5" name="Espace réservé du texte 3" hidden="0"/>
          <p:cNvSpPr>
            <a:spLocks noGrp="1"/>
          </p:cNvSpPr>
          <p:nvPr isPhoto="0" userDrawn="0">
            <p:ph type="body" sz="half" idx="3" hasCustomPrompt="0"/>
          </p:nvPr>
        </p:nvSpPr>
        <p:spPr bwMode="auto"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50" b="1"/>
            </a:lvl2pPr>
            <a:lvl3pPr>
              <a:buNone/>
              <a:defRPr sz="2400" b="1"/>
            </a:lvl3pPr>
            <a:lvl4pPr>
              <a:buNone/>
              <a:defRPr sz="2150" b="1"/>
            </a:lvl4pPr>
            <a:lvl5pPr>
              <a:buNone/>
              <a:defRPr sz="2150" b="1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Espace réservé du contenu 4" hidden="0"/>
          <p:cNvSpPr>
            <a:spLocks noGrp="1"/>
          </p:cNvSpPr>
          <p:nvPr isPhoto="0" userDrawn="0">
            <p:ph sz="quarter" idx="2" hasCustomPrompt="0"/>
          </p:nvPr>
        </p:nvSpPr>
        <p:spPr bwMode="auto"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50"/>
            </a:lvl2pPr>
            <a:lvl3pPr>
              <a:defRPr sz="2400"/>
            </a:lvl3pPr>
            <a:lvl4pPr>
              <a:defRPr sz="2150"/>
            </a:lvl4pPr>
            <a:lvl5pPr>
              <a:defRPr sz="215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7" name="Espace réservé du contenu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50"/>
            </a:lvl2pPr>
            <a:lvl3pPr>
              <a:defRPr sz="2400"/>
            </a:lvl3pPr>
            <a:lvl4pPr>
              <a:defRPr sz="2150"/>
            </a:lvl4pPr>
            <a:lvl5pPr>
              <a:defRPr sz="215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US"/>
          </a:p>
        </p:txBody>
      </p:sp>
      <p:sp>
        <p:nvSpPr>
          <p:cNvPr id="8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8CE48-31FA-6F4B-8DAB-23C42BD8EC47}" type="datetime1">
              <a:rPr lang="en-US"/>
              <a:t/>
            </a:fld>
            <a:endParaRPr lang="en-US"/>
          </a:p>
        </p:txBody>
      </p:sp>
      <p:sp>
        <p:nvSpPr>
          <p:cNvPr id="9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9" descr="bande-01.eps" hidden="0"/>
          <p:cNvPicPr>
            <a:picLocks noChangeAspect="1"/>
          </p:cNvPicPr>
          <p:nvPr isPhoto="0" userDrawn="0"/>
        </p:nvPicPr>
        <p:blipFill>
          <a:blip r:embed="rId16"/>
          <a:stretch/>
        </p:blipFill>
        <p:spPr bwMode="auto">
          <a:xfrm>
            <a:off x="0" y="5923530"/>
            <a:ext cx="12192000" cy="942936"/>
          </a:xfrm>
          <a:prstGeom prst="rect">
            <a:avLst/>
          </a:prstGeom>
        </p:spPr>
      </p:pic>
      <p:sp>
        <p:nvSpPr>
          <p:cNvPr id="5" name="Espace réservé du titre 8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6" name="Espace réservé du texte 29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sp>
        <p:nvSpPr>
          <p:cNvPr id="7" name="Date Placeholder 1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B247E5-F663-7243-BC36-A754799D02DA}" type="datetime1">
              <a:rPr lang="en-US"/>
              <a:t/>
            </a:fld>
            <a:endParaRPr lang="en-US"/>
          </a:p>
        </p:txBody>
      </p:sp>
      <p:sp>
        <p:nvSpPr>
          <p:cNvPr id="8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pic>
        <p:nvPicPr>
          <p:cNvPr id="10" name="Image 7" descr="bande-01.eps" hidden="0"/>
          <p:cNvPicPr>
            <a:picLocks noChangeAspect="1"/>
          </p:cNvPicPr>
          <p:nvPr isPhoto="0" userDrawn="0"/>
        </p:nvPicPr>
        <p:blipFill>
          <a:blip r:embed="rId16"/>
          <a:stretch/>
        </p:blipFill>
        <p:spPr bwMode="auto">
          <a:xfrm>
            <a:off x="0" y="8210217"/>
            <a:ext cx="12192000" cy="942936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1"/>
  <p:txStyles>
    <p:titleStyle>
      <a:lvl1pPr algn="l">
        <a:spcBef>
          <a:spcPts val="0"/>
        </a:spcBef>
        <a:buNone/>
        <a:defRPr sz="615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>
        <a:spcBef>
          <a:spcPts val="0"/>
        </a:spcBef>
        <a:buClr>
          <a:schemeClr val="tx1"/>
        </a:buClr>
        <a:buSzPct val="80000"/>
        <a:buFont typeface="Arial"/>
        <a:buChar char="•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>
        <a:spcBef>
          <a:spcPts val="0"/>
        </a:spcBef>
        <a:buClr>
          <a:schemeClr val="tx1"/>
        </a:buClr>
        <a:buSzPct val="90000"/>
        <a:buFont typeface="Arial"/>
        <a:buChar char="•"/>
        <a:defRPr sz="345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>
        <a:spcBef>
          <a:spcPts val="0"/>
        </a:spcBef>
        <a:buClr>
          <a:schemeClr val="tx1"/>
        </a:buClr>
        <a:buSzPct val="85000"/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>
        <a:spcBef>
          <a:spcPts val="0"/>
        </a:spcBef>
        <a:buClr>
          <a:schemeClr val="tx1"/>
        </a:buClr>
        <a:buSzPct val="90000"/>
        <a:buFont typeface="Arial"/>
        <a:buChar char="•"/>
        <a:defRPr sz="265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>
        <a:spcBef>
          <a:spcPts val="0"/>
        </a:spcBef>
        <a:buClr>
          <a:schemeClr val="tx1"/>
        </a:buClr>
        <a:buSzPct val="100000"/>
        <a:buFont typeface="Arial"/>
        <a:buChar char="•"/>
        <a:defRPr sz="265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>
        <a:spcBef>
          <a:spcPts val="0"/>
        </a:spcBef>
        <a:buClr>
          <a:schemeClr val="accent5"/>
        </a:buClr>
        <a:buFont typeface="Arial"/>
        <a:buChar char="-"/>
        <a:defRPr sz="2650">
          <a:solidFill>
            <a:schemeClr val="tx1"/>
          </a:solidFill>
          <a:latin typeface="+mn-lt"/>
          <a:ea typeface="+mn-ea"/>
          <a:cs typeface="+mn-cs"/>
        </a:defRPr>
      </a:lvl6pPr>
      <a:lvl7pPr marL="2560255" indent="-243834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>
        <a:spcBef>
          <a:spcPts val="0"/>
        </a:spcBef>
        <a:buClr>
          <a:schemeClr val="accent6"/>
        </a:buClr>
        <a:buFont typeface="Arial"/>
        <a:buChar char="▪"/>
        <a:defRPr sz="215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>
        <a:spcBef>
          <a:spcPts val="0"/>
        </a:spcBef>
        <a:buClr>
          <a:schemeClr val="accent6"/>
        </a:buClr>
        <a:buFont typeface="Arial"/>
        <a:buChar char="•"/>
        <a:defRPr sz="21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09585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21917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828754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438339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3047924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3657509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4267093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4876678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hyperlink" Target="http://cern.ch/monit-wlcg-sitemon" TargetMode="Externa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915551" TargetMode="External"/><Relationship Id="rId3" Type="http://schemas.openxmlformats.org/officeDocument/2006/relationships/hyperlink" Target="https://indico.cern.ch/event/933764" TargetMode="External"/><Relationship Id="rId4" Type="http://schemas.openxmlformats.org/officeDocument/2006/relationships/hyperlink" Target="https://indico.cern.ch/event/813749" TargetMode="External"/><Relationship Id="rId5" Type="http://schemas.openxmlformats.org/officeDocument/2006/relationships/hyperlink" Target="https://indico.cern.ch/event/950710/" TargetMode="External"/><Relationship Id="rId6" Type="http://schemas.openxmlformats.org/officeDocument/2006/relationships/hyperlink" Target="https://indico.cern.ch/event/813752/" TargetMode="External"/><Relationship Id="rId7" Type="http://schemas.openxmlformats.org/officeDocument/2006/relationships/image" Target="../media/image19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cern.ch/monit-support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854296" y="1122363"/>
            <a:ext cx="10288984" cy="2387599"/>
          </a:xfrm>
        </p:spPr>
        <p:txBody>
          <a:bodyPr/>
          <a:lstStyle/>
          <a:p>
            <a:pPr>
              <a:defRPr/>
            </a:pPr>
            <a:r>
              <a:rPr lang="en-US"/>
              <a:t>WLCG SAM3 </a:t>
            </a:r>
            <a:r>
              <a:rPr lang="en-US"/>
              <a:t>Migration </a:t>
            </a:r>
            <a:br>
              <a:rPr lang="en-US"/>
            </a:br>
            <a:r>
              <a:rPr lang="en-US"/>
              <a:t>(Final Report)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MONIT Team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Recomputations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09600" y="1301858"/>
            <a:ext cx="11231301" cy="2424590"/>
          </a:xfrm>
        </p:spPr>
        <p:txBody>
          <a:bodyPr/>
          <a:lstStyle/>
          <a:p>
            <a:pPr>
              <a:lnSpc>
                <a:spcPct val="95000"/>
              </a:lnSpc>
              <a:defRPr/>
            </a:pPr>
            <a:r>
              <a:rPr lang="en-US" sz="2800"/>
              <a:t>Managed by Experiment </a:t>
            </a:r>
            <a:r>
              <a:rPr lang="en-US" sz="2800"/>
              <a:t>representatives</a:t>
            </a:r>
            <a:endParaRPr sz="2800"/>
          </a:p>
          <a:p>
            <a:pPr>
              <a:lnSpc>
                <a:spcPct val="80000"/>
              </a:lnSpc>
              <a:defRPr/>
            </a:pPr>
            <a:r>
              <a:rPr lang="en-US" sz="2800"/>
              <a:t>Based </a:t>
            </a:r>
            <a:r>
              <a:rPr lang="en-US" sz="2800"/>
              <a:t>on </a:t>
            </a:r>
            <a:r>
              <a:rPr lang="en-US" sz="2800"/>
              <a:t>G</a:t>
            </a:r>
            <a:r>
              <a:rPr lang="en-US" sz="2800"/>
              <a:t>itlab</a:t>
            </a:r>
            <a:r>
              <a:rPr lang="en-US" sz="2800"/>
              <a:t> with one </a:t>
            </a:r>
            <a:r>
              <a:rPr lang="en-US" sz="2800"/>
              <a:t>json</a:t>
            </a:r>
            <a:r>
              <a:rPr lang="en-US" sz="2800"/>
              <a:t> doc per </a:t>
            </a:r>
            <a:r>
              <a:rPr lang="en-US" sz="2800"/>
              <a:t>request</a:t>
            </a:r>
            <a:endParaRPr sz="2800"/>
          </a:p>
          <a:p>
            <a:pPr lvl="1">
              <a:lnSpc>
                <a:spcPct val="80000"/>
              </a:lnSpc>
              <a:defRPr/>
            </a:pPr>
            <a:r>
              <a:rPr lang="en-US" sz="2400"/>
              <a:t>Added new option to create VO-wide requests</a:t>
            </a:r>
            <a:endParaRPr sz="2400"/>
          </a:p>
          <a:p>
            <a:pPr lvl="1">
              <a:lnSpc>
                <a:spcPct val="80000"/>
              </a:lnSpc>
              <a:defRPr/>
            </a:pPr>
            <a:r>
              <a:rPr lang="en-US" sz="2400"/>
              <a:t>Built-in </a:t>
            </a:r>
            <a:r>
              <a:rPr lang="en-US" sz="2400"/>
              <a:t>tracking of requests </a:t>
            </a:r>
            <a:r>
              <a:rPr lang="en-US" sz="2400"/>
              <a:t>history</a:t>
            </a:r>
            <a:endParaRPr sz="2400"/>
          </a:p>
          <a:p>
            <a:pPr lvl="1">
              <a:lnSpc>
                <a:spcPct val="80000"/>
              </a:lnSpc>
              <a:defRPr/>
            </a:pPr>
            <a:r>
              <a:rPr lang="en-US" sz="2400"/>
              <a:t>Detailed </a:t>
            </a:r>
            <a:r>
              <a:rPr lang="en-US" sz="2400"/>
              <a:t>documentation provided in the repository</a:t>
            </a:r>
            <a:endParaRPr sz="2400"/>
          </a:p>
        </p:txBody>
      </p:sp>
      <p:sp>
        <p:nvSpPr>
          <p:cNvPr id="6" name="TextBox 6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1636545" y="3338802"/>
            <a:ext cx="5497262" cy="235404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{ </a:t>
            </a:r>
            <a:endParaRPr lang="pt-BR" sz="1700">
              <a:latin typeface="Consolas"/>
              <a:ea typeface="Consolas"/>
              <a:cs typeface="Consolas"/>
            </a:endParaRPr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"</a:t>
            </a:r>
            <a:r>
              <a:rPr lang="pt-BR" sz="1700">
                <a:latin typeface="Consolas"/>
                <a:ea typeface="Consolas"/>
                <a:cs typeface="Consolas"/>
              </a:rPr>
              <a:t>vo</a:t>
            </a:r>
            <a:r>
              <a:rPr lang="pt-BR" sz="1700">
                <a:latin typeface="Consolas"/>
                <a:ea typeface="Consolas"/>
                <a:cs typeface="Consolas"/>
              </a:rPr>
              <a:t>": "atlas", </a:t>
            </a:r>
            <a:endParaRPr/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 </a:t>
            </a:r>
            <a:r>
              <a:rPr lang="pt-BR" sz="1700">
                <a:latin typeface="Consolas"/>
                <a:ea typeface="Consolas"/>
                <a:cs typeface="Consolas"/>
              </a:rPr>
              <a:t> "</a:t>
            </a:r>
            <a:r>
              <a:rPr lang="pt-BR" sz="1700">
                <a:latin typeface="Consolas"/>
                <a:ea typeface="Consolas"/>
                <a:cs typeface="Consolas"/>
              </a:rPr>
              <a:t>dst_experiment_site</a:t>
            </a:r>
            <a:r>
              <a:rPr lang="pt-BR" sz="1700">
                <a:latin typeface="Consolas"/>
                <a:ea typeface="Consolas"/>
                <a:cs typeface="Consolas"/>
              </a:rPr>
              <a:t>": "IN2P3-LAPP", </a:t>
            </a:r>
            <a:endParaRPr/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 </a:t>
            </a:r>
            <a:r>
              <a:rPr lang="pt-BR" sz="1700">
                <a:latin typeface="Consolas"/>
                <a:ea typeface="Consolas"/>
                <a:cs typeface="Consolas"/>
              </a:rPr>
              <a:t> "</a:t>
            </a:r>
            <a:r>
              <a:rPr lang="pt-BR" sz="1700">
                <a:latin typeface="Consolas"/>
                <a:ea typeface="Consolas"/>
                <a:cs typeface="Consolas"/>
              </a:rPr>
              <a:t>periods</a:t>
            </a:r>
            <a:r>
              <a:rPr lang="pt-BR" sz="1700">
                <a:latin typeface="Consolas"/>
                <a:ea typeface="Consolas"/>
                <a:cs typeface="Consolas"/>
              </a:rPr>
              <a:t>": [ </a:t>
            </a:r>
            <a:endParaRPr/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 </a:t>
            </a:r>
            <a:r>
              <a:rPr lang="pt-BR" sz="1700">
                <a:latin typeface="Consolas"/>
                <a:ea typeface="Consolas"/>
                <a:cs typeface="Consolas"/>
              </a:rPr>
              <a:t>   { "</a:t>
            </a:r>
            <a:r>
              <a:rPr lang="pt-BR" sz="1700">
                <a:latin typeface="Consolas"/>
                <a:ea typeface="Consolas"/>
                <a:cs typeface="Consolas"/>
              </a:rPr>
              <a:t>start_time</a:t>
            </a:r>
            <a:r>
              <a:rPr lang="pt-BR" sz="1700">
                <a:latin typeface="Consolas"/>
                <a:ea typeface="Consolas"/>
                <a:cs typeface="Consolas"/>
              </a:rPr>
              <a:t>": "2019-12-01 12:00:00", </a:t>
            </a:r>
            <a:endParaRPr/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 </a:t>
            </a:r>
            <a:r>
              <a:rPr lang="pt-BR" sz="1700">
                <a:latin typeface="Consolas"/>
                <a:ea typeface="Consolas"/>
                <a:cs typeface="Consolas"/>
              </a:rPr>
              <a:t>     "</a:t>
            </a:r>
            <a:r>
              <a:rPr lang="pt-BR" sz="1700">
                <a:latin typeface="Consolas"/>
                <a:ea typeface="Consolas"/>
                <a:cs typeface="Consolas"/>
              </a:rPr>
              <a:t>end_time</a:t>
            </a:r>
            <a:r>
              <a:rPr lang="pt-BR" sz="1700">
                <a:latin typeface="Consolas"/>
                <a:ea typeface="Consolas"/>
                <a:cs typeface="Consolas"/>
              </a:rPr>
              <a:t>": "2019-12-01 12:13:00", </a:t>
            </a:r>
            <a:endParaRPr/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 </a:t>
            </a:r>
            <a:r>
              <a:rPr lang="pt-BR" sz="1700">
                <a:latin typeface="Consolas"/>
                <a:ea typeface="Consolas"/>
                <a:cs typeface="Consolas"/>
              </a:rPr>
              <a:t>     "status": "DOWNTIME" }</a:t>
            </a:r>
            <a:endParaRPr/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 </a:t>
            </a:r>
            <a:r>
              <a:rPr lang="pt-BR" sz="1700">
                <a:latin typeface="Consolas"/>
                <a:ea typeface="Consolas"/>
                <a:cs typeface="Consolas"/>
              </a:rPr>
              <a:t> ]</a:t>
            </a:r>
            <a:endParaRPr/>
          </a:p>
          <a:p>
            <a:pPr>
              <a:defRPr/>
            </a:pPr>
            <a:r>
              <a:rPr lang="pt-BR" sz="1700">
                <a:latin typeface="Consolas"/>
                <a:ea typeface="Consolas"/>
                <a:cs typeface="Consolas"/>
              </a:rPr>
              <a:t>} </a:t>
            </a:r>
            <a:endParaRPr lang="en-US" sz="1700">
              <a:latin typeface="Consolas"/>
              <a:ea typeface="Consolas"/>
              <a:cs typeface="Consolas"/>
            </a:endParaRPr>
          </a:p>
        </p:txBody>
      </p:sp>
      <p:sp>
        <p:nvSpPr>
          <p:cNvPr id="7" name="Rounded Rectangle 7" hidden="0"/>
          <p:cNvSpPr/>
          <p:nvPr isPhoto="0" userDrawn="0"/>
        </p:nvSpPr>
        <p:spPr bwMode="auto">
          <a:xfrm flipH="0" flipV="0">
            <a:off x="1261166" y="3289447"/>
            <a:ext cx="5995683" cy="2503081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Content Placeholder 3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0" y="0"/>
            <a:ext cx="6657022" cy="4224759"/>
          </a:xfrm>
          <a:prstGeom prst="rect">
            <a:avLst/>
          </a:prstGeom>
        </p:spPr>
      </p:pic>
      <p:pic>
        <p:nvPicPr>
          <p:cNvPr id="5" name="Picture 5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5823605" y="796311"/>
            <a:ext cx="6264420" cy="4599272"/>
          </a:xfrm>
          <a:prstGeom prst="rect">
            <a:avLst/>
          </a:prstGeom>
          <a:effectLst>
            <a:glow rad="317500">
              <a:schemeClr val="accent1">
                <a:alpha val="40000"/>
              </a:schemeClr>
            </a:glow>
          </a:effectLst>
        </p:spPr>
      </p:pic>
      <p:pic>
        <p:nvPicPr>
          <p:cNvPr id="6" name="Picture 6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1282059" y="2631754"/>
            <a:ext cx="5479136" cy="4126451"/>
          </a:xfrm>
          <a:prstGeom prst="rect">
            <a:avLst/>
          </a:prstGeom>
          <a:effectLst>
            <a:glow rad="533400">
              <a:schemeClr val="accent1">
                <a:alpha val="40000"/>
              </a:schemeClr>
            </a:glow>
          </a:effectLst>
        </p:spPr>
      </p:pic>
      <p:sp>
        <p:nvSpPr>
          <p:cNvPr id="7" name="Slide Number Placeholder 1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sp>
        <p:nvSpPr>
          <p:cNvPr id="8" name="Oval 7" hidden="0"/>
          <p:cNvSpPr/>
          <p:nvPr isPhoto="0" userDrawn="0"/>
        </p:nvSpPr>
        <p:spPr bwMode="auto">
          <a:xfrm>
            <a:off x="9887873" y="121120"/>
            <a:ext cx="2253664" cy="2253664"/>
          </a:xfrm>
          <a:prstGeom prst="ellipse">
            <a:avLst/>
          </a:prstGeom>
          <a:solidFill>
            <a:schemeClr val="tx1">
              <a:alpha val="1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i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SiteMon</a:t>
            </a:r>
            <a:endParaRPr lang="en-US" sz="2800" i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r>
              <a:rPr lang="en-US" sz="2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Repo</a:t>
            </a:r>
            <a:endParaRPr lang="en-US" sz="2800" b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Homepage</a:t>
            </a:r>
            <a:endParaRPr lang="en-US" sz="5500"/>
          </a:p>
        </p:txBody>
      </p:sp>
      <p:pic>
        <p:nvPicPr>
          <p:cNvPr id="5" name="Content Placeholder 3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rcRect l="0" t="0" r="0" b="48415"/>
          <a:stretch/>
        </p:blipFill>
        <p:spPr bwMode="auto">
          <a:xfrm>
            <a:off x="1596606" y="2481697"/>
            <a:ext cx="9735008" cy="2534059"/>
          </a:xfrm>
          <a:prstGeom prst="rect">
            <a:avLst/>
          </a:prstGeom>
        </p:spPr>
      </p:pic>
      <p:sp>
        <p:nvSpPr>
          <p:cNvPr id="6" name="Rectangle 4" hidden="0"/>
          <p:cNvSpPr/>
          <p:nvPr isPhoto="0" userDrawn="0"/>
        </p:nvSpPr>
        <p:spPr bwMode="auto">
          <a:xfrm>
            <a:off x="1596606" y="2009584"/>
            <a:ext cx="9735008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0" i="0" u="sng" strike="noStrike">
                <a:solidFill>
                  <a:srgbClr val="2299EE"/>
                </a:solidFill>
                <a:hlinkClick r:id="rId3" tooltip="http://cern.ch/monit-wlcg-sitemon"/>
              </a:rPr>
              <a:t>http://cern.ch/monit-wlcg-sitemon</a:t>
            </a:r>
            <a:endParaRPr lang="en-US"/>
          </a:p>
        </p:txBody>
      </p:sp>
      <p:sp>
        <p:nvSpPr>
          <p:cNvPr id="7" name="Slide Number Placeholder 2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Status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Presented the migration in multiple WLCG meetings</a:t>
            </a:r>
            <a:endParaRPr sz="2800"/>
          </a:p>
          <a:p>
            <a:pPr lvl="2">
              <a:lnSpc>
                <a:spcPct val="80000"/>
              </a:lnSpc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07 May: </a:t>
            </a:r>
            <a:r>
              <a:rPr lang="en-US" sz="2400" b="0" i="0" u="sng" strike="noStrike" cap="none" spc="0">
                <a:solidFill>
                  <a:schemeClr val="hlink"/>
                </a:solidFill>
                <a:latin typeface="+mn-lt"/>
                <a:ea typeface="+mn-ea"/>
                <a:cs typeface="+mn-cs"/>
                <a:hlinkClick r:id="rId2" tooltip="https://indico.cern.ch/event/915551"/>
              </a:rPr>
              <a:t>WLCG Operations Coordination</a:t>
            </a:r>
            <a:endParaRPr sz="2400"/>
          </a:p>
          <a:p>
            <a:pPr lvl="2">
              <a:lnSpc>
                <a:spcPct val="80000"/>
              </a:lnSpc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02 Jul: </a:t>
            </a:r>
            <a:r>
              <a:rPr lang="en-US" sz="2400" b="0" i="0" u="sng" strike="noStrike" cap="none" spc="0">
                <a:solidFill>
                  <a:schemeClr val="hlink"/>
                </a:solidFill>
                <a:latin typeface="+mn-lt"/>
                <a:ea typeface="+mn-ea"/>
                <a:cs typeface="+mn-cs"/>
                <a:hlinkClick r:id="rId3" tooltip="https://indico.cern.ch/event/933764"/>
              </a:rPr>
              <a:t>WLCG Operations Coordination</a:t>
            </a:r>
            <a:endParaRPr sz="2400"/>
          </a:p>
          <a:p>
            <a:pPr lvl="2">
              <a:lnSpc>
                <a:spcPct val="80000"/>
              </a:lnSpc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08 Jul: </a:t>
            </a:r>
            <a:r>
              <a:rPr lang="en-US" sz="2400" b="0" i="0" u="sng" strike="noStrike" cap="none" spc="0">
                <a:solidFill>
                  <a:schemeClr val="hlink"/>
                </a:solidFill>
                <a:latin typeface="+mn-lt"/>
                <a:ea typeface="+mn-ea"/>
                <a:cs typeface="+mn-cs"/>
                <a:hlinkClick r:id="rId4" tooltip="https://indico.cern.ch/event/813749"/>
              </a:rPr>
              <a:t>WLCG GDB</a:t>
            </a:r>
            <a:endParaRPr sz="2400"/>
          </a:p>
          <a:p>
            <a:pPr lvl="2">
              <a:lnSpc>
                <a:spcPct val="80000"/>
              </a:lnSpc>
              <a:defRPr/>
            </a:pP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03 Sep: </a:t>
            </a:r>
            <a:r>
              <a:rPr lang="en-US" sz="2400" b="0" i="0" u="sng" strike="noStrike" cap="none" spc="0">
                <a:solidFill>
                  <a:schemeClr val="hlink"/>
                </a:solidFill>
                <a:latin typeface="+mn-lt"/>
                <a:ea typeface="+mn-ea"/>
                <a:cs typeface="+mn-cs"/>
                <a:hlinkClick r:id="rId5" tooltip="https://indico.cern.ch/event/933764"/>
              </a:rPr>
              <a:t>WLCG Operations Coordination</a:t>
            </a:r>
            <a:endParaRPr/>
          </a:p>
          <a:p>
            <a:pPr lvl="2">
              <a:lnSpc>
                <a:spcPct val="80000"/>
              </a:lnSpc>
              <a:defRPr/>
            </a:pPr>
            <a:r>
              <a:rPr lang="en-US" sz="24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 Oct: </a:t>
            </a:r>
            <a:r>
              <a:rPr lang="en-US" sz="2400" b="0" i="0" u="sng" strike="noStrike" cap="none" spc="0">
                <a:solidFill>
                  <a:schemeClr val="hlink"/>
                </a:solidFill>
                <a:latin typeface="+mn-lt"/>
                <a:ea typeface="+mn-ea"/>
                <a:cs typeface="+mn-cs"/>
                <a:hlinkClick r:id="rId6" tooltip="https://indico.cern.ch/event/813749"/>
              </a:rPr>
              <a:t>WLCG GDB</a:t>
            </a:r>
            <a:endParaRPr sz="32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/>
              <a:t>Completed the implementation and deployment of </a:t>
            </a:r>
            <a:r>
              <a:rPr lang="en-US" sz="2800"/>
              <a:t>SiteMon</a:t>
            </a:r>
            <a:endParaRPr sz="2800"/>
          </a:p>
          <a:p>
            <a:pPr lvl="2">
              <a:lnSpc>
                <a:spcPct val="80000"/>
              </a:lnSpc>
              <a:defRPr/>
            </a:pPr>
            <a:r>
              <a:rPr lang="en-US" sz="2400"/>
              <a:t>Imported </a:t>
            </a:r>
            <a:r>
              <a:rPr lang="en-US" sz="2400"/>
              <a:t>historical data for availability and reliability</a:t>
            </a:r>
            <a:endParaRPr sz="2400"/>
          </a:p>
          <a:p>
            <a:pPr lvl="2">
              <a:lnSpc>
                <a:spcPct val="80000"/>
              </a:lnSpc>
              <a:defRPr/>
            </a:pPr>
            <a:r>
              <a:rPr lang="en-US" sz="2400"/>
              <a:t>Collected feedback and provided solutions </a:t>
            </a:r>
            <a:endParaRPr sz="2400"/>
          </a:p>
          <a:p>
            <a:pPr>
              <a:lnSpc>
                <a:spcPct val="80000"/>
              </a:lnSpc>
              <a:defRPr/>
            </a:pPr>
            <a:r>
              <a:rPr lang="en-US" sz="2800"/>
              <a:t>New </a:t>
            </a:r>
            <a:r>
              <a:rPr lang="en-US" sz="2800"/>
              <a:t>SiteMon</a:t>
            </a:r>
            <a:r>
              <a:rPr lang="en-US" sz="2800"/>
              <a:t> fully replaced SAM3</a:t>
            </a:r>
            <a:endParaRPr sz="2800"/>
          </a:p>
          <a:p>
            <a:pPr lvl="2">
              <a:lnSpc>
                <a:spcPct val="80000"/>
              </a:lnSpc>
              <a:defRPr/>
            </a:pPr>
            <a:r>
              <a:rPr lang="en-US" sz="2400"/>
              <a:t>Old dashboards and infrastructure shutdown </a:t>
            </a:r>
            <a:endParaRPr lang="en-US" sz="2400"/>
          </a:p>
          <a:p>
            <a:pPr lvl="2">
              <a:lnSpc>
                <a:spcPct val="80000"/>
              </a:lnSpc>
              <a:defRPr/>
            </a:pPr>
            <a:r>
              <a:rPr lang="en-US" sz="2400"/>
              <a:t>Reports </a:t>
            </a:r>
            <a:r>
              <a:rPr lang="en-US" sz="2400" b="1"/>
              <a:t>official </a:t>
            </a:r>
            <a:r>
              <a:rPr lang="en-US" sz="2400" b="1"/>
              <a:t>since July</a:t>
            </a:r>
            <a:r>
              <a:rPr lang="en-US" sz="2400"/>
              <a:t> </a:t>
            </a:r>
            <a:r>
              <a:rPr lang="en-US" sz="2400" i="1"/>
              <a:t>(~3 months)</a:t>
            </a:r>
            <a:endParaRPr sz="2400"/>
          </a:p>
          <a:p>
            <a:pPr lvl="2">
              <a:lnSpc>
                <a:spcPct val="80000"/>
              </a:lnSpc>
              <a:defRPr/>
            </a:pPr>
            <a:r>
              <a:rPr lang="en-US" sz="2400"/>
              <a:t>Dashboards </a:t>
            </a:r>
            <a:r>
              <a:rPr lang="en-US" sz="2400" b="1"/>
              <a:t>official </a:t>
            </a:r>
            <a:r>
              <a:rPr lang="en-US" sz="2400" b="1"/>
              <a:t>since mid September</a:t>
            </a:r>
            <a:r>
              <a:rPr lang="en-US" sz="2400"/>
              <a:t> </a:t>
            </a:r>
            <a:r>
              <a:rPr lang="en-US" sz="2400" i="1"/>
              <a:t>(~1 month)</a:t>
            </a:r>
            <a:endParaRPr lang="en-US" sz="2400" i="1"/>
          </a:p>
        </p:txBody>
      </p:sp>
      <p:pic>
        <p:nvPicPr>
          <p:cNvPr id="6" name="Picture 2" descr="white_check_mark:" hidden="0"/>
          <p:cNvPicPr>
            <a:picLocks noChangeAspect="1" noChangeArrowheads="1"/>
          </p:cNvPicPr>
          <p:nvPr isPhoto="0" userDrawn="0"/>
        </p:nvPicPr>
        <p:blipFill>
          <a:blip r:embed="rId7"/>
          <a:stretch/>
        </p:blipFill>
        <p:spPr bwMode="auto">
          <a:xfrm rot="0" flipH="0" flipV="0">
            <a:off x="662400" y="1324800"/>
            <a:ext cx="396000" cy="396000"/>
          </a:xfrm>
          <a:prstGeom prst="rect">
            <a:avLst/>
          </a:prstGeom>
          <a:noFill/>
        </p:spPr>
      </p:pic>
      <p:pic>
        <p:nvPicPr>
          <p:cNvPr id="7" name="Picture 2" descr="white_check_mark:" hidden="0"/>
          <p:cNvPicPr>
            <a:picLocks noChangeAspect="1" noChangeArrowheads="1"/>
          </p:cNvPicPr>
          <p:nvPr isPhoto="0" userDrawn="0"/>
        </p:nvPicPr>
        <p:blipFill>
          <a:blip r:embed="rId7"/>
          <a:stretch/>
        </p:blipFill>
        <p:spPr bwMode="auto">
          <a:xfrm rot="0" flipH="0" flipV="0">
            <a:off x="662399" y="3065036"/>
            <a:ext cx="396000" cy="396000"/>
          </a:xfrm>
          <a:prstGeom prst="rect">
            <a:avLst/>
          </a:prstGeom>
          <a:noFill/>
        </p:spPr>
      </p:pic>
      <p:pic>
        <p:nvPicPr>
          <p:cNvPr id="8" name="Picture 2" descr="white_check_mark:" hidden="0"/>
          <p:cNvPicPr>
            <a:picLocks noChangeAspect="1" noChangeArrowheads="1"/>
          </p:cNvPicPr>
          <p:nvPr isPhoto="0" userDrawn="0"/>
        </p:nvPicPr>
        <p:blipFill>
          <a:blip r:embed="rId7"/>
          <a:stretch/>
        </p:blipFill>
        <p:spPr bwMode="auto">
          <a:xfrm rot="0" flipH="0" flipV="0">
            <a:off x="662399" y="4026752"/>
            <a:ext cx="396000" cy="396000"/>
          </a:xfrm>
          <a:prstGeom prst="rect">
            <a:avLst/>
          </a:prstGeom>
          <a:noFill/>
        </p:spPr>
      </p:pic>
      <p:sp>
        <p:nvSpPr>
          <p:cNvPr id="9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Further Improvements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Test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validity per profile (now is 24h for all profiles)</a:t>
            </a: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Migrate topology enrichment from VOFeeds to CRIC</a:t>
            </a: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Improve freshness of profile computations (now is 1h)</a:t>
            </a: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Manage profile definition as time-series</a:t>
            </a:r>
            <a:endParaRPr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Thank you !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 vertOverflow="overflow" horzOverflow="clip" vert="horz" wrap="square" lIns="91440" tIns="45720" rIns="91440" bIns="45720" numCol="1" spcCol="0" rtlCol="0" fromWordArt="0" anchor="ctr" anchorCtr="0" forceAA="0" upright="0" compatLnSpc="0"/>
          <a:lstStyle/>
          <a:p>
            <a:pPr marL="48766" indent="0" algn="ctr">
              <a:lnSpc>
                <a:spcPct val="80000"/>
              </a:lnSpc>
              <a:buNone/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particular to all VO representatives for the feedback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provided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 validation of the new tools together with Site Managers.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48766" indent="0" algn="ctr">
              <a:lnSpc>
                <a:spcPct val="80000"/>
              </a:lnSpc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48766" indent="0" algn="ctr">
              <a:lnSpc>
                <a:spcPct val="80000"/>
              </a:lnSpc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48766" indent="0" algn="ctr">
              <a:lnSpc>
                <a:spcPct val="80000"/>
              </a:lnSpc>
              <a:buNone/>
              <a:defRPr/>
            </a:pP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marL="48766" indent="0" algn="ctr">
              <a:lnSpc>
                <a:spcPct val="80000"/>
              </a:lnSpc>
              <a:buNone/>
              <a:defRPr/>
            </a:pPr>
            <a:r>
              <a:rPr lang="en-US" sz="2800" b="0" i="0" u="sng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 tooltip="http://cern.ch/monit-support"/>
              </a:rPr>
              <a:t>http://cern.ch/monit-support</a:t>
            </a:r>
            <a:endParaRPr lang="en-US" sz="2800" b="0" i="0" u="none" strike="noStrike" cap="none" spc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531C78-9761-ED7C-3D02-91667CF5118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Overview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en-US" sz="2800"/>
              <a:t>Migration of WLCG </a:t>
            </a:r>
            <a:r>
              <a:rPr lang="en-US" sz="2800" i="0"/>
              <a:t>Site Monitoring from </a:t>
            </a:r>
            <a:r>
              <a:rPr lang="en-US" sz="2800" b="1" i="0"/>
              <a:t>SAM3 </a:t>
            </a:r>
            <a:r>
              <a:rPr lang="en-US" sz="2800"/>
              <a:t>to </a:t>
            </a:r>
            <a:r>
              <a:rPr lang="en-US" sz="2800" b="1"/>
              <a:t>SiteMon</a:t>
            </a:r>
            <a:endParaRPr sz="2800" b="1" i="1"/>
          </a:p>
          <a:p>
            <a:pPr>
              <a:defRPr/>
            </a:pPr>
            <a:r>
              <a:rPr lang="en-US" sz="2800" b="1" u="none"/>
              <a:t>No </a:t>
            </a:r>
            <a:r>
              <a:rPr lang="en-US" sz="2800" b="1" u="none"/>
              <a:t>major changes</a:t>
            </a:r>
            <a:r>
              <a:rPr lang="en-US" sz="2800" u="none">
                <a:solidFill>
                  <a:srgbClr val="FFC000"/>
                </a:solidFill>
              </a:rPr>
              <a:t> </a:t>
            </a:r>
            <a:r>
              <a:rPr lang="en-US" sz="2800"/>
              <a:t>for </a:t>
            </a:r>
            <a:r>
              <a:rPr lang="en-US" sz="2800"/>
              <a:t>Management and </a:t>
            </a:r>
            <a:r>
              <a:rPr lang="en-US" sz="2800"/>
              <a:t>Site Admins</a:t>
            </a:r>
            <a:endParaRPr sz="2800"/>
          </a:p>
          <a:p>
            <a:pPr lvl="1">
              <a:defRPr/>
            </a:pPr>
            <a:r>
              <a:rPr lang="en-US" sz="2800"/>
              <a:t>Same </a:t>
            </a:r>
            <a:r>
              <a:rPr lang="en-US" sz="2800"/>
              <a:t>ETF tests and Alice tests</a:t>
            </a:r>
            <a:endParaRPr sz="2800"/>
          </a:p>
          <a:p>
            <a:pPr lvl="1">
              <a:defRPr/>
            </a:pPr>
            <a:r>
              <a:rPr lang="en-US" sz="2800"/>
              <a:t>S</a:t>
            </a:r>
            <a:r>
              <a:rPr lang="en-US" sz="2800"/>
              <a:t>ame </a:t>
            </a:r>
            <a:r>
              <a:rPr lang="en-US" sz="2800"/>
              <a:t>profiles (the </a:t>
            </a:r>
            <a:r>
              <a:rPr lang="en-US" sz="2800"/>
              <a:t>aggregation </a:t>
            </a:r>
            <a:r>
              <a:rPr lang="en-US" sz="2800"/>
              <a:t>logic)</a:t>
            </a:r>
            <a:endParaRPr sz="2800"/>
          </a:p>
          <a:p>
            <a:pPr lvl="1">
              <a:defRPr/>
            </a:pPr>
            <a:r>
              <a:rPr lang="en-US" sz="2800"/>
              <a:t>Same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output of </a:t>
            </a:r>
            <a:r>
              <a:rPr lang="en-US" sz="2800"/>
              <a:t>PDF monthly reports </a:t>
            </a:r>
            <a:endParaRPr sz="2800"/>
          </a:p>
          <a:p>
            <a:pPr>
              <a:defRPr/>
            </a:pPr>
            <a:r>
              <a:rPr lang="en-US" sz="2800"/>
              <a:t>Just a different infrastructure handling the data</a:t>
            </a:r>
            <a:endParaRPr sz="2800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Reports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09599" y="1325607"/>
            <a:ext cx="11582401" cy="4496459"/>
          </a:xfrm>
        </p:spPr>
        <p:txBody>
          <a:bodyPr/>
          <a:lstStyle/>
          <a:p>
            <a:pPr>
              <a:lnSpc>
                <a:spcPct val="104999"/>
              </a:lnSpc>
              <a:defRPr/>
            </a:pPr>
            <a:r>
              <a:rPr lang="en-US" sz="2800"/>
              <a:t>Exact same look and feel as before</a:t>
            </a:r>
            <a:endParaRPr sz="2800"/>
          </a:p>
          <a:p>
            <a:pPr>
              <a:lnSpc>
                <a:spcPct val="90000"/>
              </a:lnSpc>
              <a:defRPr/>
            </a:pPr>
            <a:r>
              <a:rPr lang="en-US" sz="2800"/>
              <a:t>Provided in most used </a:t>
            </a:r>
            <a:r>
              <a:rPr lang="en-US" sz="2800"/>
              <a:t>formats: </a:t>
            </a:r>
            <a:r>
              <a:rPr lang="en-US" sz="2400"/>
              <a:t>PDF</a:t>
            </a:r>
            <a:r>
              <a:rPr lang="en-US" sz="2400"/>
              <a:t> and </a:t>
            </a:r>
            <a:r>
              <a:rPr lang="en-US" sz="2400"/>
              <a:t>JSON</a:t>
            </a:r>
            <a:endParaRPr sz="2800"/>
          </a:p>
          <a:p>
            <a:pPr>
              <a:lnSpc>
                <a:spcPct val="90000"/>
              </a:lnSpc>
              <a:defRPr/>
            </a:pPr>
            <a:r>
              <a:rPr lang="en-US" sz="2800"/>
              <a:t>Improved handling of UNKNOWN </a:t>
            </a:r>
            <a:r>
              <a:rPr lang="en-US" sz="2800"/>
              <a:t>status</a:t>
            </a:r>
            <a:endParaRPr sz="2800"/>
          </a:p>
          <a:p>
            <a:pPr lvl="2">
              <a:lnSpc>
                <a:spcPct val="90000"/>
              </a:lnSpc>
              <a:defRPr/>
            </a:pPr>
            <a:r>
              <a:rPr lang="en-US" sz="2400"/>
              <a:t>In </a:t>
            </a:r>
            <a:r>
              <a:rPr lang="en-US" sz="2400"/>
              <a:t>the old infrastructure </a:t>
            </a:r>
            <a:r>
              <a:rPr lang="en-US" sz="2400"/>
              <a:t>missing data was </a:t>
            </a:r>
            <a:r>
              <a:rPr lang="en-US" sz="2400"/>
              <a:t>replaced by OK</a:t>
            </a:r>
            <a:endParaRPr sz="2400"/>
          </a:p>
          <a:p>
            <a:pPr lvl="2">
              <a:lnSpc>
                <a:spcPct val="90000"/>
              </a:lnSpc>
              <a:defRPr/>
            </a:pPr>
            <a:r>
              <a:rPr lang="en-US" sz="2400"/>
              <a:t>Results can </a:t>
            </a:r>
            <a:r>
              <a:rPr lang="en-US" sz="2400"/>
              <a:t>be “fixed” in new infrastructure with a </a:t>
            </a:r>
            <a:r>
              <a:rPr lang="en-US" sz="2400"/>
              <a:t>recomputation</a:t>
            </a:r>
            <a:endParaRPr sz="2400"/>
          </a:p>
          <a:p>
            <a:pPr lvl="2">
              <a:lnSpc>
                <a:spcPct val="90000"/>
              </a:lnSpc>
              <a:defRPr/>
            </a:pPr>
            <a:r>
              <a:rPr lang="en-US" sz="2400"/>
              <a:t>Or by improving ETF and/or site configuration</a:t>
            </a:r>
            <a:endParaRPr lang="en-US" sz="2400"/>
          </a:p>
          <a:p>
            <a:pPr lvl="2">
              <a:lnSpc>
                <a:spcPct val="90000"/>
              </a:lnSpc>
              <a:defRPr/>
            </a:pPr>
            <a:endParaRPr lang="en-US" sz="2400"/>
          </a:p>
          <a:p>
            <a:pPr lvl="0">
              <a:lnSpc>
                <a:spcPct val="90000"/>
              </a:lnSpc>
              <a:defRPr/>
            </a:pPr>
            <a:r>
              <a:rPr lang="en-US" sz="32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Question</a:t>
            </a:r>
            <a:r>
              <a:rPr lang="en-US" sz="3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should the reports be reviewed at some point?</a:t>
            </a:r>
            <a:endParaRPr sz="2400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072935" y="326545"/>
            <a:ext cx="4524898" cy="2337203"/>
          </a:xfrm>
          <a:prstGeom prst="rect">
            <a:avLst/>
          </a:prstGeom>
        </p:spPr>
      </p:pic>
      <p:pic>
        <p:nvPicPr>
          <p:cNvPr id="5" name="Picture 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6158536" y="3090726"/>
            <a:ext cx="5717090" cy="2546144"/>
          </a:xfrm>
          <a:prstGeom prst="rect">
            <a:avLst/>
          </a:prstGeom>
        </p:spPr>
      </p:pic>
      <p:pic>
        <p:nvPicPr>
          <p:cNvPr id="6" name="Picture 3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-12700" y="159568"/>
            <a:ext cx="6282320" cy="2841706"/>
          </a:xfrm>
          <a:prstGeom prst="rect">
            <a:avLst/>
          </a:prstGeom>
        </p:spPr>
      </p:pic>
      <p:pic>
        <p:nvPicPr>
          <p:cNvPr id="7" name="Picture 4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593973" y="3090726"/>
            <a:ext cx="5240471" cy="2695588"/>
          </a:xfrm>
          <a:prstGeom prst="rect">
            <a:avLst/>
          </a:prstGeom>
        </p:spPr>
      </p:pic>
      <p:pic>
        <p:nvPicPr>
          <p:cNvPr id="8" name="Picture 5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2824464" y="1202478"/>
            <a:ext cx="7186218" cy="3149603"/>
          </a:xfrm>
          <a:prstGeom prst="rect">
            <a:avLst/>
          </a:prstGeom>
          <a:effectLst>
            <a:glow rad="114300">
              <a:schemeClr val="accent1"/>
            </a:glow>
          </a:effectLst>
        </p:spPr>
      </p:pic>
      <p:sp>
        <p:nvSpPr>
          <p:cNvPr id="9" name="Slide Number Placeholder 7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sp>
        <p:nvSpPr>
          <p:cNvPr id="10" name="Oval 8" hidden="0"/>
          <p:cNvSpPr/>
          <p:nvPr isPhoto="0" userDrawn="0"/>
        </p:nvSpPr>
        <p:spPr bwMode="auto">
          <a:xfrm>
            <a:off x="9887873" y="121120"/>
            <a:ext cx="2253664" cy="2253664"/>
          </a:xfrm>
          <a:prstGeom prst="ellipse">
            <a:avLst/>
          </a:prstGeom>
          <a:solidFill>
            <a:schemeClr val="tx1">
              <a:alpha val="1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i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SiteMon</a:t>
            </a:r>
            <a:endParaRPr lang="en-US" sz="2800" i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r>
              <a:rPr lang="en-US" sz="2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Reports</a:t>
            </a:r>
            <a:endParaRPr lang="en-US" sz="2800" b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bg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Dashboards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800" b="1"/>
              <a:t>Historical Profiles </a:t>
            </a:r>
            <a:r>
              <a:rPr lang="en-US" sz="2800" b="0"/>
              <a:t>dashboard</a:t>
            </a:r>
            <a:endParaRPr sz="2800"/>
          </a:p>
          <a:p>
            <a:pPr lvl="1">
              <a:lnSpc>
                <a:spcPct val="8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Availability/reliability p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lots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lnSpc>
                <a:spcPct val="80000"/>
              </a:lnSpc>
              <a:defRPr/>
            </a:pPr>
            <a:r>
              <a:rPr lang="en-US" sz="2800"/>
              <a:t>Status information for each site/endpoint/test</a:t>
            </a:r>
            <a:endParaRPr sz="2800"/>
          </a:p>
          <a:p>
            <a:pPr lvl="1">
              <a:lnSpc>
                <a:spcPct val="80000"/>
              </a:lnSpc>
              <a:defRPr/>
            </a:pPr>
            <a:r>
              <a:rPr lang="en-US" sz="2800"/>
              <a:t>Selector for raw data vs corrected data</a:t>
            </a:r>
            <a:endParaRPr sz="2800"/>
          </a:p>
          <a:p>
            <a:pPr>
              <a:lnSpc>
                <a:spcPct val="80000"/>
              </a:lnSpc>
              <a:defRPr/>
            </a:pPr>
            <a:r>
              <a:rPr lang="en-US" sz="2800" b="1"/>
              <a:t>Historical </a:t>
            </a:r>
            <a:r>
              <a:rPr lang="en-US" sz="2800" b="1"/>
              <a:t>Tests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dashboard</a:t>
            </a:r>
            <a:endParaRPr sz="2800"/>
          </a:p>
          <a:p>
            <a:pPr lvl="1">
              <a:lnSpc>
                <a:spcPct val="80000"/>
              </a:lnSpc>
              <a:defRPr/>
            </a:pPr>
            <a:r>
              <a:rPr lang="en-US" sz="2800"/>
              <a:t>All </a:t>
            </a:r>
            <a:r>
              <a:rPr lang="en-US" sz="2800"/>
              <a:t>raw test results from </a:t>
            </a:r>
            <a:r>
              <a:rPr lang="en-US" sz="2800"/>
              <a:t>ETF and Alice</a:t>
            </a:r>
            <a:endParaRPr sz="2800"/>
          </a:p>
          <a:p>
            <a:pPr>
              <a:lnSpc>
                <a:spcPct val="80000"/>
              </a:lnSpc>
              <a:defRPr/>
            </a:pPr>
            <a:r>
              <a:rPr lang="en-US" sz="2800" b="1"/>
              <a:t>Latest Tests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dashboard</a:t>
            </a:r>
            <a:endParaRPr sz="2800"/>
          </a:p>
          <a:p>
            <a:pPr lvl="1">
              <a:lnSpc>
                <a:spcPct val="80000"/>
              </a:lnSpc>
              <a:defRPr/>
            </a:pP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latest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 results from </a:t>
            </a:r>
            <a:r>
              <a:rPr lang="en-US" sz="28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ETF and Alice</a:t>
            </a:r>
            <a:endParaRPr lang="en-US" sz="2800" b="0" i="0" u="none" strike="noStrike" cap="none" spc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sp>
        <p:nvSpPr>
          <p:cNvPr id="7" name="Oval 2" hidden="0"/>
          <p:cNvSpPr/>
          <p:nvPr isPhoto="0" userDrawn="0"/>
        </p:nvSpPr>
        <p:spPr bwMode="auto">
          <a:xfrm rot="0" flipH="0" flipV="0">
            <a:off x="9614738" y="112377"/>
            <a:ext cx="2480929" cy="2426457"/>
          </a:xfrm>
          <a:prstGeom prst="ellipse">
            <a:avLst/>
          </a:prstGeom>
          <a:solidFill>
            <a:schemeClr val="tx1">
              <a:alpha val="1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Available from</a:t>
            </a:r>
            <a:r>
              <a:rPr lang="en-US" sz="24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4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Grafana</a:t>
            </a:r>
            <a:r>
              <a:rPr lang="en-US" sz="24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WLCG </a:t>
            </a:r>
            <a:r>
              <a:rPr lang="en-US" sz="24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1407732" y="4485610"/>
            <a:ext cx="9369941" cy="1218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699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Autofit/>
          </a:bodyPr>
          <a:p>
            <a:pPr algn="ctr">
              <a:lnSpc>
                <a:spcPct val="80000"/>
              </a:lnSpc>
              <a:defRPr/>
            </a:pPr>
            <a:r>
              <a:rPr lang="en-US" sz="2400" b="0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Computed availability/reliability (% per hour) </a:t>
            </a:r>
            <a:r>
              <a:rPr lang="en-US" sz="2400" b="1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kept forever</a:t>
            </a:r>
            <a:r>
              <a:rPr lang="en-US" sz="2400" b="1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 </a:t>
            </a:r>
            <a:endParaRPr sz="2400" b="0" i="0" u="none" strike="noStrike" cap="none" spc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r>
              <a:rPr lang="en-US" sz="2400" b="0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Computed </a:t>
            </a:r>
            <a:r>
              <a:rPr lang="en-US" sz="2400" b="0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status (ok, critical, </a:t>
            </a:r>
            <a:r>
              <a:rPr lang="en-US" sz="2400" b="0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etc</a:t>
            </a:r>
            <a:r>
              <a:rPr lang="en-US" sz="2400" b="0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)  </a:t>
            </a:r>
            <a:r>
              <a:rPr lang="en-US" sz="2400" b="1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kept for </a:t>
            </a:r>
            <a:r>
              <a:rPr lang="en-US" sz="2400" b="1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1 year</a:t>
            </a:r>
            <a:endParaRPr sz="2400" b="0" i="0" u="none" strike="noStrike" cap="none" spc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  <a:p>
            <a:pPr algn="ctr">
              <a:lnSpc>
                <a:spcPct val="80000"/>
              </a:lnSpc>
              <a:defRPr/>
            </a:pPr>
            <a:r>
              <a:rPr lang="en-US" sz="2400" b="0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Raw </a:t>
            </a:r>
            <a:r>
              <a:rPr lang="en-US" sz="2400" b="0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test results </a:t>
            </a:r>
            <a:r>
              <a:rPr lang="en-US" sz="2400" b="1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kept for </a:t>
            </a:r>
            <a:r>
              <a:rPr lang="en-US" sz="2400" b="1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1 </a:t>
            </a:r>
            <a:r>
              <a:rPr lang="en-US" sz="2400" b="1" i="0" u="none" strike="noStrike" cap="none" spc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year</a:t>
            </a:r>
            <a:endParaRPr sz="2400" b="0">
              <a:solidFill>
                <a:schemeClr val="bg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-1" y="-5235"/>
            <a:ext cx="12262650" cy="6890783"/>
          </a:xfrm>
          <a:prstGeom prst="rect">
            <a:avLst/>
          </a:prstGeom>
        </p:spPr>
      </p:pic>
      <p:sp>
        <p:nvSpPr>
          <p:cNvPr id="5" name="Oval 2" hidden="0"/>
          <p:cNvSpPr/>
          <p:nvPr isPhoto="0" userDrawn="0"/>
        </p:nvSpPr>
        <p:spPr bwMode="auto">
          <a:xfrm>
            <a:off x="9887873" y="121120"/>
            <a:ext cx="2253664" cy="2253664"/>
          </a:xfrm>
          <a:prstGeom prst="ellipse">
            <a:avLst/>
          </a:prstGeom>
          <a:solidFill>
            <a:schemeClr val="tx1">
              <a:alpha val="1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i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SiteMon</a:t>
            </a:r>
            <a:endParaRPr lang="en-US" sz="2800" i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r>
              <a:rPr lang="en-US" sz="2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Historical Profiles</a:t>
            </a:r>
            <a:endParaRPr lang="en-US" sz="2800" b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9525"/>
            <a:ext cx="12192000" cy="6848475"/>
          </a:xfrm>
          <a:prstGeom prst="rect">
            <a:avLst/>
          </a:prstGeom>
        </p:spPr>
      </p:pic>
      <p:sp>
        <p:nvSpPr>
          <p:cNvPr id="5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sp>
        <p:nvSpPr>
          <p:cNvPr id="6" name="Oval 6" hidden="0"/>
          <p:cNvSpPr/>
          <p:nvPr isPhoto="0" userDrawn="0"/>
        </p:nvSpPr>
        <p:spPr bwMode="auto">
          <a:xfrm>
            <a:off x="9887873" y="121120"/>
            <a:ext cx="2253664" cy="2253664"/>
          </a:xfrm>
          <a:prstGeom prst="ellipse">
            <a:avLst/>
          </a:prstGeom>
          <a:solidFill>
            <a:schemeClr val="tx1">
              <a:alpha val="1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i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SiteMon</a:t>
            </a:r>
            <a:endParaRPr lang="en-US" sz="2800" i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r>
              <a:rPr lang="en-US" sz="2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Historical Profiles</a:t>
            </a:r>
            <a:endParaRPr lang="en-US" sz="2800" b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pic>
        <p:nvPicPr>
          <p:cNvPr id="6" name="Picture 7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227053" y="3924244"/>
            <a:ext cx="8945583" cy="2864191"/>
          </a:xfrm>
          <a:prstGeom prst="rect">
            <a:avLst/>
          </a:prstGeom>
        </p:spPr>
      </p:pic>
      <p:sp>
        <p:nvSpPr>
          <p:cNvPr id="7" name="Oval 8" hidden="0"/>
          <p:cNvSpPr/>
          <p:nvPr isPhoto="0" userDrawn="0"/>
        </p:nvSpPr>
        <p:spPr bwMode="auto">
          <a:xfrm>
            <a:off x="9887873" y="121120"/>
            <a:ext cx="2253664" cy="2253664"/>
          </a:xfrm>
          <a:prstGeom prst="ellipse">
            <a:avLst/>
          </a:prstGeom>
          <a:solidFill>
            <a:schemeClr val="tx1">
              <a:alpha val="1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800" i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SiteMon</a:t>
            </a:r>
            <a:endParaRPr lang="en-US" sz="2800" i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algn="ctr">
              <a:defRPr/>
            </a:pPr>
            <a:r>
              <a:rPr lang="en-US" sz="2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Historical </a:t>
            </a:r>
            <a:r>
              <a:rPr lang="en-US" sz="2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Tests</a:t>
            </a:r>
            <a:endParaRPr lang="en-US" sz="2800" b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5500"/>
              <a:t>Profiles</a:t>
            </a:r>
            <a:endParaRPr lang="en-US" sz="5500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09600" y="1173936"/>
            <a:ext cx="11266025" cy="4670079"/>
          </a:xfrm>
        </p:spPr>
        <p:txBody>
          <a:bodyPr/>
          <a:lstStyle/>
          <a:p>
            <a:pPr>
              <a:lnSpc>
                <a:spcPct val="95000"/>
              </a:lnSpc>
              <a:defRPr/>
            </a:pPr>
            <a:r>
              <a:rPr lang="en-US" sz="2800"/>
              <a:t>Managed internally by the MONIT </a:t>
            </a:r>
            <a:r>
              <a:rPr lang="en-US" sz="2800"/>
              <a:t>team</a:t>
            </a:r>
            <a:endParaRPr sz="2800"/>
          </a:p>
          <a:p>
            <a:pPr>
              <a:lnSpc>
                <a:spcPct val="80000"/>
              </a:lnSpc>
              <a:defRPr/>
            </a:pPr>
            <a:r>
              <a:rPr lang="en-US" sz="2800"/>
              <a:t>All VO </a:t>
            </a:r>
            <a:r>
              <a:rPr lang="en-US" sz="2800"/>
              <a:t>critical profiles </a:t>
            </a:r>
            <a:r>
              <a:rPr lang="en-US" sz="2800"/>
              <a:t>initially added by MONIT</a:t>
            </a:r>
            <a:endParaRPr sz="2800"/>
          </a:p>
          <a:p>
            <a:pPr>
              <a:lnSpc>
                <a:spcPct val="80000"/>
              </a:lnSpc>
              <a:defRPr/>
            </a:pPr>
            <a:r>
              <a:rPr lang="en-US" sz="2800"/>
              <a:t>Other profiles added later as requested by VOs</a:t>
            </a:r>
            <a:endParaRPr sz="2800"/>
          </a:p>
          <a:p>
            <a:pPr>
              <a:lnSpc>
                <a:spcPct val="80000"/>
              </a:lnSpc>
              <a:defRPr/>
            </a:pPr>
            <a:endParaRPr lang="en-US" sz="2500"/>
          </a:p>
          <a:p>
            <a:pPr>
              <a:lnSpc>
                <a:spcPct val="80000"/>
              </a:lnSpc>
              <a:defRPr/>
            </a:pPr>
            <a:endParaRPr lang="en-US" sz="2500"/>
          </a:p>
          <a:p>
            <a:pPr>
              <a:lnSpc>
                <a:spcPct val="80000"/>
              </a:lnSpc>
              <a:defRPr/>
            </a:pPr>
            <a:endParaRPr lang="en-US" sz="2500"/>
          </a:p>
          <a:p>
            <a:pPr>
              <a:lnSpc>
                <a:spcPct val="80000"/>
              </a:lnSpc>
              <a:defRPr/>
            </a:pPr>
            <a:endParaRPr lang="en-US" sz="2500"/>
          </a:p>
          <a:p>
            <a:pPr>
              <a:lnSpc>
                <a:spcPct val="80000"/>
              </a:lnSpc>
              <a:defRPr/>
            </a:pPr>
            <a:endParaRPr lang="en-US" sz="2500"/>
          </a:p>
          <a:p>
            <a:pPr>
              <a:lnSpc>
                <a:spcPct val="80000"/>
              </a:lnSpc>
              <a:defRPr/>
            </a:pPr>
            <a:endParaRPr lang="en-US" sz="2500"/>
          </a:p>
          <a:p>
            <a:pPr>
              <a:lnSpc>
                <a:spcPct val="80000"/>
              </a:lnSpc>
              <a:defRPr/>
            </a:pPr>
            <a:endParaRPr lang="en-US" sz="2500"/>
          </a:p>
          <a:p>
            <a:pPr>
              <a:lnSpc>
                <a:spcPct val="80000"/>
              </a:lnSpc>
              <a:defRPr/>
            </a:pPr>
            <a:r>
              <a:rPr lang="en-US" sz="2500"/>
              <a:t>Please </a:t>
            </a:r>
            <a:r>
              <a:rPr lang="en-US" sz="2500"/>
              <a:t>open a SNOW ticket </a:t>
            </a:r>
            <a:r>
              <a:rPr lang="en-US" sz="2500"/>
              <a:t>for further missing </a:t>
            </a:r>
            <a:r>
              <a:rPr lang="en-US" sz="2500"/>
              <a:t>profiles</a:t>
            </a:r>
            <a:endParaRPr sz="2500"/>
          </a:p>
          <a:p>
            <a:pPr>
              <a:lnSpc>
                <a:spcPct val="80000"/>
              </a:lnSpc>
              <a:defRPr/>
            </a:pPr>
            <a:endParaRPr lang="en-US" sz="2500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/>
        <p:txBody>
          <a:bodyPr/>
          <a:lstStyle/>
          <a:p>
            <a:pPr>
              <a:defRPr/>
            </a:pPr>
            <a:fld id="{7F2D2B9E-682B-AA41-A28F-CFEBDCF0C211}" type="slidenum">
              <a:rPr lang="en-US"/>
              <a:t/>
            </a:fld>
            <a:endParaRPr lang="en-US"/>
          </a:p>
        </p:txBody>
      </p:sp>
      <p:pic>
        <p:nvPicPr>
          <p:cNvPr id="7" name="Picture 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58793" y="2778058"/>
            <a:ext cx="10760981" cy="24748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0</TotalTime>
  <Words>0</Words>
  <Application>ONLYOFFICE/5.6.3.2</Application>
  <DocSecurity>0</DocSecurity>
  <PresentationFormat>Widescreen</PresentationFormat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Site Monitoring Migration</dc:title>
  <dc:subject/>
  <dc:creator>Microsoft Office User</dc:creator>
  <cp:keywords/>
  <dc:description/>
  <dc:identifier/>
  <dc:language/>
  <cp:lastModifiedBy>Pedro Andrade (prodrigu)</cp:lastModifiedBy>
  <cp:revision>155</cp:revision>
  <dcterms:created xsi:type="dcterms:W3CDTF">2020-07-03T22:04:57Z</dcterms:created>
  <dcterms:modified xsi:type="dcterms:W3CDTF">2020-10-14T08:37:54Z</dcterms:modified>
  <cp:category/>
  <cp:contentStatus/>
  <cp:version/>
</cp:coreProperties>
</file>