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99" r:id="rId3"/>
    <p:sldId id="290" r:id="rId4"/>
    <p:sldId id="296" r:id="rId5"/>
    <p:sldId id="294" r:id="rId6"/>
    <p:sldId id="287" r:id="rId7"/>
    <p:sldId id="298" r:id="rId8"/>
    <p:sldId id="282" r:id="rId9"/>
    <p:sldId id="300" r:id="rId10"/>
    <p:sldId id="302" r:id="rId11"/>
    <p:sldId id="297" r:id="rId12"/>
    <p:sldId id="284" r:id="rId13"/>
    <p:sldId id="288" r:id="rId14"/>
    <p:sldId id="28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FF66"/>
    <a:srgbClr val="CC99FF"/>
    <a:srgbClr val="FFFFCC"/>
    <a:srgbClr val="FFFFFF"/>
    <a:srgbClr val="1E5AAE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59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8" d="100"/>
          <a:sy n="98" d="100"/>
        </p:scale>
        <p:origin x="359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3D027-C69E-46A5-A00F-6F17C2974CE0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3A0DE-36D5-49F2-87D8-2C0912B5A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033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4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80000" y="1144800"/>
            <a:ext cx="8791200" cy="484822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70814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arkBlu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Image 2" descr="LOGOfin.eps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2"/>
          <a:stretch/>
        </p:blipFill>
        <p:spPr>
          <a:xfrm>
            <a:off x="123867" y="6281665"/>
            <a:ext cx="516933" cy="520612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style</a:t>
            </a:r>
            <a:endParaRPr kumimoji="0"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72935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DarkBlue Layou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992162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DarkBlue Small Layou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Image 2" descr="LOGOfin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2"/>
          <a:stretch/>
        </p:blipFill>
        <p:spPr>
          <a:xfrm>
            <a:off x="3521067" y="2976142"/>
            <a:ext cx="1172455" cy="11808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060364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Whi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tx1"/>
                </a:solidFill>
              </a:rPr>
              <a:pPr algn="r"/>
              <a:t>‹#›</a:t>
            </a:fld>
            <a:endParaRPr lang="en-GB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04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White Smal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tx1"/>
                </a:solidFill>
              </a:rPr>
              <a:pPr algn="r"/>
              <a:t>‹#›</a:t>
            </a:fld>
            <a:endParaRPr lang="en-GB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37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u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0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52400" y="1143000"/>
            <a:ext cx="8791200" cy="484822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1764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3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80000" y="1144800"/>
            <a:ext cx="8791200" cy="484822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91510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y Smal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32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80000" y="1144800"/>
            <a:ext cx="8791200" cy="484822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95851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Column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>
            <a:spLocks noGrp="1"/>
          </p:cNvSpPr>
          <p:nvPr>
            <p:ph sz="half" idx="12"/>
          </p:nvPr>
        </p:nvSpPr>
        <p:spPr>
          <a:xfrm>
            <a:off x="4665600" y="1159200"/>
            <a:ext cx="4305600" cy="484222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3"/>
          </p:nvPr>
        </p:nvSpPr>
        <p:spPr>
          <a:xfrm>
            <a:off x="180000" y="1159200"/>
            <a:ext cx="4298400" cy="484222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0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33975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Columns Smal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>
            <a:spLocks noGrp="1"/>
          </p:cNvSpPr>
          <p:nvPr>
            <p:ph sz="half" idx="12"/>
          </p:nvPr>
        </p:nvSpPr>
        <p:spPr>
          <a:xfrm>
            <a:off x="4665600" y="1159200"/>
            <a:ext cx="4305600" cy="484222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3"/>
          </p:nvPr>
        </p:nvSpPr>
        <p:spPr>
          <a:xfrm>
            <a:off x="180000" y="1159200"/>
            <a:ext cx="4298400" cy="484222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0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057829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t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695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hi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tx1"/>
                </a:solidFill>
              </a:rPr>
              <a:pPr algn="r"/>
              <a:t>‹#›</a:t>
            </a:fld>
            <a:endParaRPr lang="en-GB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70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u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style</a:t>
            </a:r>
            <a:endParaRPr kumimoji="0" lang="en-US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style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Image 2" descr="LOGOfin.eps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2"/>
          <a:stretch/>
        </p:blipFill>
        <p:spPr>
          <a:xfrm>
            <a:off x="123867" y="6281665"/>
            <a:ext cx="516933" cy="520612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88722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age 2" descr="LOGOfin.eps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2"/>
          <a:stretch/>
        </p:blipFill>
        <p:spPr>
          <a:xfrm>
            <a:off x="123867" y="6281665"/>
            <a:ext cx="516933" cy="52061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38200" y="6324600"/>
            <a:ext cx="51816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400" dirty="0" smtClean="0"/>
              <a:t>A.</a:t>
            </a:r>
            <a:r>
              <a:rPr lang="en-GB" sz="1400" baseline="0" dirty="0" smtClean="0"/>
              <a:t> Valassi – HEP_OSlibs</a:t>
            </a:r>
            <a:endParaRPr lang="en-GB" sz="140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724400" y="6322131"/>
            <a:ext cx="37338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baseline="0" dirty="0" smtClean="0"/>
              <a:t>PreGDB – 5</a:t>
            </a:r>
            <a:r>
              <a:rPr lang="en-GB" sz="1400" baseline="30000" dirty="0" smtClean="0"/>
              <a:t>th</a:t>
            </a:r>
            <a:r>
              <a:rPr lang="en-GB" sz="1400" baseline="0" dirty="0" smtClean="0"/>
              <a:t> May 2020</a:t>
            </a:r>
            <a:endParaRPr lang="en-GB" sz="14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5" r:id="rId4"/>
    <p:sldLayoutId id="2147483660" r:id="rId5"/>
    <p:sldLayoutId id="2147483661" r:id="rId6"/>
    <p:sldLayoutId id="2147483659" r:id="rId7"/>
    <p:sldLayoutId id="2147483654" r:id="rId8"/>
    <p:sldLayoutId id="2147483657" r:id="rId9"/>
    <p:sldLayoutId id="2147483656" r:id="rId10"/>
    <p:sldLayoutId id="2147483652" r:id="rId11"/>
    <p:sldLayoutId id="2147483655" r:id="rId12"/>
    <p:sldLayoutId id="2147483651" r:id="rId13"/>
    <p:sldLayoutId id="2147483650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92029/" TargetMode="External"/><Relationship Id="rId7" Type="http://schemas.openxmlformats.org/officeDocument/2006/relationships/hyperlink" Target="https://indico.cern.ch/event/45476/" TargetMode="External"/><Relationship Id="rId2" Type="http://schemas.openxmlformats.org/officeDocument/2006/relationships/hyperlink" Target="https://indico.cern.ch/event/813800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543120" TargetMode="External"/><Relationship Id="rId5" Type="http://schemas.openxmlformats.org/officeDocument/2006/relationships/hyperlink" Target="https://indico.cern.ch/event/641686/" TargetMode="External"/><Relationship Id="rId4" Type="http://schemas.openxmlformats.org/officeDocument/2006/relationships/hyperlink" Target="https://indico.cern.ch/event/720948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linuxsupport/rpms/HEP_OSlibs/-/blob/7.2.14-1.el7/dependencies/HEP_OSlibs.x86_64.dependencies-installed-size.txt" TargetMode="External"/><Relationship Id="rId2" Type="http://schemas.openxmlformats.org/officeDocument/2006/relationships/hyperlink" Target="https://gitlab.cern.ch/linuxsupport/rpms/HEP_OSlibs/-/blob/7.2.14-1.el7/HEP_OSlibs.spec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linuxsupport/rpms/HEP_OSlibs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391886"/>
            <a:ext cx="8686800" cy="554787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600" dirty="0" smtClean="0"/>
          </a:p>
          <a:p>
            <a:pPr algn="ctr"/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4000" b="1" dirty="0" smtClean="0"/>
              <a:t>HEP_OSlibs</a:t>
            </a:r>
          </a:p>
          <a:p>
            <a:pPr algn="ctr"/>
            <a:r>
              <a:rPr lang="en-GB" sz="3200" b="1" dirty="0" smtClean="0"/>
              <a:t>status and outlook</a:t>
            </a: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1200" dirty="0" smtClean="0"/>
          </a:p>
          <a:p>
            <a:pPr algn="ctr"/>
            <a:endParaRPr lang="en-GB" sz="2400" dirty="0" smtClean="0">
              <a:solidFill>
                <a:srgbClr val="000000"/>
              </a:solidFill>
            </a:endParaRPr>
          </a:p>
          <a:p>
            <a:pPr algn="ctr"/>
            <a:r>
              <a:rPr lang="en-GB" sz="2400" dirty="0" smtClean="0">
                <a:solidFill>
                  <a:srgbClr val="000000"/>
                </a:solidFill>
              </a:rPr>
              <a:t>Andrea Valassi (CERN IT-SC-RD)</a:t>
            </a:r>
          </a:p>
          <a:p>
            <a:pPr algn="ctr"/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endParaRPr lang="en-GB" sz="1400" dirty="0" smtClean="0">
              <a:solidFill>
                <a:srgbClr val="000000"/>
              </a:solidFill>
            </a:endParaRPr>
          </a:p>
          <a:p>
            <a:pPr algn="ctr"/>
            <a:r>
              <a:rPr lang="en-GB" sz="2000" dirty="0" smtClean="0">
                <a:solidFill>
                  <a:srgbClr val="000000"/>
                </a:solidFill>
                <a:hlinkClick r:id="rId2"/>
              </a:rPr>
              <a:t>PreGDB Meeting on Software Deployment</a:t>
            </a:r>
            <a:r>
              <a:rPr lang="en-GB" sz="2000" dirty="0" smtClean="0">
                <a:solidFill>
                  <a:srgbClr val="000000"/>
                </a:solidFill>
              </a:rPr>
              <a:t>, 5</a:t>
            </a:r>
            <a:r>
              <a:rPr lang="en-GB" sz="2000" baseline="30000" dirty="0" smtClean="0">
                <a:solidFill>
                  <a:srgbClr val="000000"/>
                </a:solidFill>
              </a:rPr>
              <a:t>th</a:t>
            </a:r>
            <a:r>
              <a:rPr lang="en-GB" sz="2000" dirty="0" smtClean="0">
                <a:solidFill>
                  <a:srgbClr val="000000"/>
                </a:solidFill>
              </a:rPr>
              <a:t> May 2020</a:t>
            </a:r>
          </a:p>
          <a:p>
            <a:pPr algn="ctr"/>
            <a:r>
              <a:rPr lang="en-GB" sz="1800" dirty="0" smtClean="0">
                <a:solidFill>
                  <a:srgbClr val="000000"/>
                </a:solidFill>
              </a:rPr>
              <a:t>(and next week: </a:t>
            </a:r>
            <a:r>
              <a:rPr lang="en-GB" sz="1800" dirty="0" smtClean="0">
                <a:solidFill>
                  <a:srgbClr val="000000"/>
                </a:solidFill>
                <a:hlinkClick r:id="rId3"/>
              </a:rPr>
              <a:t>Librarian </a:t>
            </a:r>
            <a:r>
              <a:rPr lang="en-GB" sz="1800" dirty="0">
                <a:solidFill>
                  <a:srgbClr val="000000"/>
                </a:solidFill>
                <a:hlinkClick r:id="rId3"/>
              </a:rPr>
              <a:t>and Integrators </a:t>
            </a:r>
            <a:r>
              <a:rPr lang="en-GB" sz="1800" dirty="0" smtClean="0">
                <a:solidFill>
                  <a:srgbClr val="000000"/>
                </a:solidFill>
                <a:hlinkClick r:id="rId3"/>
              </a:rPr>
              <a:t>Meeting</a:t>
            </a:r>
            <a:r>
              <a:rPr lang="en-GB" sz="1800" dirty="0" smtClean="0">
                <a:solidFill>
                  <a:srgbClr val="000000"/>
                </a:solidFill>
              </a:rPr>
              <a:t>, 12</a:t>
            </a:r>
            <a:r>
              <a:rPr lang="en-GB" sz="1800" baseline="30000" dirty="0" smtClean="0">
                <a:solidFill>
                  <a:srgbClr val="000000"/>
                </a:solidFill>
              </a:rPr>
              <a:t>th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May </a:t>
            </a:r>
            <a:r>
              <a:rPr lang="en-GB" sz="1800" dirty="0" smtClean="0">
                <a:solidFill>
                  <a:srgbClr val="000000"/>
                </a:solidFill>
              </a:rPr>
              <a:t>2020)</a:t>
            </a:r>
          </a:p>
          <a:p>
            <a:pPr algn="ctr"/>
            <a:endParaRPr lang="en-US" sz="2000" dirty="0">
              <a:solidFill>
                <a:srgbClr val="000000"/>
              </a:solidFill>
            </a:endParaRPr>
          </a:p>
          <a:p>
            <a:pPr algn="ctr"/>
            <a:endParaRPr lang="en-US" sz="2000" dirty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See also my talks at the </a:t>
            </a:r>
            <a:r>
              <a:rPr lang="en-US" sz="1400" dirty="0" smtClean="0">
                <a:solidFill>
                  <a:srgbClr val="000000"/>
                </a:solidFill>
                <a:hlinkClick r:id="rId4"/>
              </a:rPr>
              <a:t>May 2018</a:t>
            </a:r>
            <a:r>
              <a:rPr lang="en-US" sz="1400" dirty="0" smtClean="0">
                <a:solidFill>
                  <a:srgbClr val="000000"/>
                </a:solidFill>
              </a:rPr>
              <a:t> LIM workshop, </a:t>
            </a:r>
            <a:r>
              <a:rPr lang="en-US" sz="1400" dirty="0" smtClean="0">
                <a:solidFill>
                  <a:srgbClr val="000000"/>
                </a:solidFill>
                <a:hlinkClick r:id="rId5"/>
              </a:rPr>
              <a:t>June </a:t>
            </a:r>
            <a:r>
              <a:rPr lang="en-US" sz="1400" dirty="0">
                <a:solidFill>
                  <a:srgbClr val="000000"/>
                </a:solidFill>
                <a:hlinkClick r:id="rId5"/>
              </a:rPr>
              <a:t>2017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LIM and </a:t>
            </a:r>
            <a:r>
              <a:rPr lang="en-US" sz="1400" dirty="0" smtClean="0">
                <a:solidFill>
                  <a:srgbClr val="000000"/>
                </a:solidFill>
                <a:hlinkClick r:id="rId6"/>
              </a:rPr>
              <a:t>July 2016</a:t>
            </a:r>
            <a:r>
              <a:rPr lang="en-US" sz="1400" dirty="0" smtClean="0">
                <a:solidFill>
                  <a:srgbClr val="000000"/>
                </a:solidFill>
              </a:rPr>
              <a:t> LIM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Further in the past: see Pere Mato’s and Oliver Keeble’s talks at the </a:t>
            </a:r>
            <a:r>
              <a:rPr lang="en-US" sz="1400" dirty="0" smtClean="0">
                <a:solidFill>
                  <a:srgbClr val="000000"/>
                </a:solidFill>
                <a:hlinkClick r:id="rId7"/>
              </a:rPr>
              <a:t>June 2009</a:t>
            </a:r>
            <a:r>
              <a:rPr lang="en-US" sz="1400" dirty="0" smtClean="0">
                <a:solidFill>
                  <a:srgbClr val="000000"/>
                </a:solidFill>
              </a:rPr>
              <a:t> GDB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63356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564507"/>
          </a:xfrm>
        </p:spPr>
        <p:txBody>
          <a:bodyPr/>
          <a:lstStyle/>
          <a:p>
            <a:r>
              <a:rPr lang="en-US" dirty="0" smtClean="0"/>
              <a:t>One-slide overview and summary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00" y="914400"/>
            <a:ext cx="8964000" cy="5105400"/>
          </a:xfrm>
        </p:spPr>
        <p:txBody>
          <a:bodyPr/>
          <a:lstStyle/>
          <a:p>
            <a:pPr marL="0" indent="0" algn="ctr">
              <a:spcBef>
                <a:spcPts val="200"/>
              </a:spcBef>
              <a:buNone/>
            </a:pPr>
            <a:r>
              <a:rPr lang="en-US" sz="2400" dirty="0"/>
              <a:t>P</a:t>
            </a:r>
            <a:r>
              <a:rPr lang="en-US" sz="2400" dirty="0" smtClean="0"/>
              <a:t>resent </a:t>
            </a:r>
            <a:r>
              <a:rPr lang="en-US" sz="2400" dirty="0"/>
              <a:t>status and </a:t>
            </a:r>
            <a:r>
              <a:rPr lang="en-US" sz="2400" i="1" dirty="0" smtClean="0">
                <a:solidFill>
                  <a:srgbClr val="FF0000"/>
                </a:solidFill>
              </a:rPr>
              <a:t>open questions </a:t>
            </a:r>
            <a:r>
              <a:rPr lang="en-US" sz="2400" dirty="0"/>
              <a:t>both at PreGDB and </a:t>
            </a:r>
            <a:r>
              <a:rPr lang="en-US" sz="2400" dirty="0" smtClean="0"/>
              <a:t>LIM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en-US" dirty="0" smtClean="0"/>
              <a:t>This talk provides some background information</a:t>
            </a:r>
            <a:endParaRPr lang="en-US" dirty="0"/>
          </a:p>
          <a:p>
            <a:pPr>
              <a:spcBef>
                <a:spcPts val="200"/>
              </a:spcBef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b="1" u="sng" dirty="0" smtClean="0"/>
              <a:t>HEP_OSlibs </a:t>
            </a:r>
            <a:r>
              <a:rPr lang="en-US" b="1" u="sng" dirty="0"/>
              <a:t>for </a:t>
            </a:r>
            <a:r>
              <a:rPr lang="en-US" b="1" u="sng" dirty="0" smtClean="0"/>
              <a:t>Grid deployment</a:t>
            </a:r>
            <a:r>
              <a:rPr lang="en-US" dirty="0" smtClean="0"/>
              <a:t> (discussion at WLCG meetings, PreGDB)</a:t>
            </a:r>
            <a:endParaRPr lang="en-US" dirty="0"/>
          </a:p>
          <a:p>
            <a:pPr>
              <a:spcBef>
                <a:spcPts val="200"/>
              </a:spcBef>
            </a:pPr>
            <a:r>
              <a:rPr lang="en-US" dirty="0" smtClean="0"/>
              <a:t>New </a:t>
            </a:r>
            <a:r>
              <a:rPr lang="en-US" dirty="0"/>
              <a:t>context: container deployment on Grid </a:t>
            </a:r>
            <a:r>
              <a:rPr lang="en-US" dirty="0" smtClean="0"/>
              <a:t>sites</a:t>
            </a:r>
          </a:p>
          <a:p>
            <a:pPr lvl="1">
              <a:spcBef>
                <a:spcPts val="2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Do Grid sites still need a HEP_OSlibs? For which experiments?</a:t>
            </a:r>
            <a:endParaRPr lang="en-US" dirty="0" smtClean="0"/>
          </a:p>
          <a:p>
            <a:pPr lvl="3">
              <a:spcBef>
                <a:spcPts val="200"/>
              </a:spcBef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b="1" u="sng" dirty="0" smtClean="0"/>
              <a:t>HEP_OSlibs for the LCG software stack </a:t>
            </a:r>
            <a:r>
              <a:rPr lang="en-US" dirty="0"/>
              <a:t>(discussion </a:t>
            </a:r>
            <a:r>
              <a:rPr lang="en-US" dirty="0" smtClean="0"/>
              <a:t>at recent LIM meeting)</a:t>
            </a:r>
            <a:endParaRPr lang="en-US" b="1" u="sng" dirty="0" smtClean="0"/>
          </a:p>
          <a:p>
            <a:pPr>
              <a:spcBef>
                <a:spcPts val="200"/>
              </a:spcBef>
            </a:pPr>
            <a:r>
              <a:rPr lang="en-US" dirty="0" smtClean="0"/>
              <a:t>New O/S platforms upcoming (CentOS8, Ubuntu20)</a:t>
            </a:r>
          </a:p>
          <a:p>
            <a:pPr lvl="1">
              <a:spcBef>
                <a:spcPts val="2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New versions for el8, ubuntu2004? Drop el6, ubuntu1604?</a:t>
            </a:r>
            <a:endParaRPr lang="en-US" dirty="0" smtClean="0"/>
          </a:p>
          <a:p>
            <a:pPr>
              <a:spcBef>
                <a:spcPts val="200"/>
              </a:spcBef>
            </a:pPr>
            <a:r>
              <a:rPr lang="en-US" dirty="0" smtClean="0"/>
              <a:t>Improve contents: runtime, developer packages, EPEL?</a:t>
            </a:r>
            <a:r>
              <a:rPr lang="en-US" dirty="0"/>
              <a:t> </a:t>
            </a:r>
            <a:endParaRPr lang="en-US" dirty="0" smtClean="0"/>
          </a:p>
          <a:p>
            <a:pPr lvl="1">
              <a:spcBef>
                <a:spcPts val="200"/>
              </a:spcBef>
            </a:pPr>
            <a:r>
              <a:rPr lang="en-US" i="1" dirty="0">
                <a:solidFill>
                  <a:srgbClr val="FF0000"/>
                </a:solidFill>
              </a:rPr>
              <a:t>Should we split runtime and developer meta-rpms?</a:t>
            </a:r>
          </a:p>
          <a:p>
            <a:pPr lvl="1">
              <a:spcBef>
                <a:spcPts val="200"/>
              </a:spcBef>
            </a:pPr>
            <a:r>
              <a:rPr lang="en-US" i="1" dirty="0">
                <a:solidFill>
                  <a:srgbClr val="FF0000"/>
                </a:solidFill>
              </a:rPr>
              <a:t>Should we allow the inclusion of EPEL packages?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New </a:t>
            </a:r>
            <a:r>
              <a:rPr lang="en-US" dirty="0"/>
              <a:t>model for software deployment? (Spack</a:t>
            </a:r>
            <a:r>
              <a:rPr lang="en-US" dirty="0" smtClean="0"/>
              <a:t>?)</a:t>
            </a:r>
          </a:p>
          <a:p>
            <a:pPr lvl="1">
              <a:spcBef>
                <a:spcPts val="2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Do developers still need a HEP_OSlibs (or an LCG stack)?</a:t>
            </a:r>
          </a:p>
          <a:p>
            <a:pPr lvl="1">
              <a:spcBef>
                <a:spcPts val="200"/>
              </a:spcBef>
            </a:pPr>
            <a:endParaRPr lang="en-US" dirty="0" smtClean="0"/>
          </a:p>
          <a:p>
            <a:pPr lvl="3">
              <a:spcBef>
                <a:spcPts val="20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510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400" dirty="0" smtClean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 smtClean="0"/>
              <a:t>BACKUP SLIDES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85944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Which packages cannot be in HEP_OSlibs?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Linux, I see only 3 reasons to build a package ourselves (LCG stack):</a:t>
            </a:r>
          </a:p>
          <a:p>
            <a:pPr lvl="1"/>
            <a:r>
              <a:rPr lang="en-US" dirty="0" smtClean="0"/>
              <a:t>1. Need a different C++ version than the O/S compiler (e.g. Boost)</a:t>
            </a:r>
          </a:p>
          <a:p>
            <a:pPr lvl="1"/>
            <a:r>
              <a:rPr lang="en-US" dirty="0" smtClean="0"/>
              <a:t>2. Need a newer package version than the O/S version (e.g. Python)</a:t>
            </a:r>
          </a:p>
          <a:p>
            <a:pPr lvl="1"/>
            <a:r>
              <a:rPr lang="en-US" dirty="0" smtClean="0"/>
              <a:t>3. Need a HEP or EPEL package not available in the O/S (e.g. ROOT)</a:t>
            </a:r>
          </a:p>
          <a:p>
            <a:pPr lvl="1"/>
            <a:r>
              <a:rPr lang="en-US" dirty="0" smtClean="0"/>
              <a:t>In all other cases, I would install missing O/S packages via HEP_OSlibs</a:t>
            </a:r>
          </a:p>
          <a:p>
            <a:pPr lvl="2"/>
            <a:endParaRPr lang="en-US" dirty="0"/>
          </a:p>
          <a:p>
            <a:r>
              <a:rPr lang="en-US" dirty="0" smtClean="0"/>
              <a:t>On MacOS, system directories (/bin, /sbin, /usr) may not be modified</a:t>
            </a:r>
          </a:p>
          <a:p>
            <a:pPr lvl="1"/>
            <a:r>
              <a:rPr lang="en-US" dirty="0" smtClean="0"/>
              <a:t>Linux is an open system, MacOS a closed one (the “Apple walled garden”)</a:t>
            </a:r>
          </a:p>
          <a:p>
            <a:pPr lvl="1"/>
            <a:r>
              <a:rPr lang="en-US" dirty="0" smtClean="0"/>
              <a:t>Three different policies and locations for Ports, Brew and Fink</a:t>
            </a:r>
          </a:p>
          <a:p>
            <a:pPr lvl="1"/>
            <a:r>
              <a:rPr lang="en-US" dirty="0" smtClean="0"/>
              <a:t>No HEP_OSlibs on MacOS: all external dependencies should be rebuilt</a:t>
            </a:r>
          </a:p>
          <a:p>
            <a:pPr lvl="2"/>
            <a:endParaRPr lang="en-US" i="1" dirty="0" smtClean="0"/>
          </a:p>
          <a:p>
            <a:r>
              <a:rPr lang="en-US" i="1" dirty="0" smtClean="0"/>
              <a:t>NB: if a package is missing on MacOS but can be included from the O/S on Linux, IMO it should be added to the LCG stack only on MacOS</a:t>
            </a:r>
          </a:p>
          <a:p>
            <a:pPr lvl="1"/>
            <a:r>
              <a:rPr lang="en-US" i="1" dirty="0" smtClean="0"/>
              <a:t>do not add unnecessary risks of conflicts on Grid deployment (100% Linux)</a:t>
            </a:r>
          </a:p>
        </p:txBody>
      </p:sp>
    </p:spTree>
    <p:extLst>
      <p:ext uri="{BB962C8B-B14F-4D97-AF65-F5344CB8AC3E}">
        <p14:creationId xmlns:p14="http://schemas.microsoft.com/office/powerpoint/2010/main" val="176242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ouble Brace 13"/>
          <p:cNvSpPr/>
          <p:nvPr/>
        </p:nvSpPr>
        <p:spPr>
          <a:xfrm>
            <a:off x="1273177" y="933703"/>
            <a:ext cx="609600" cy="951994"/>
          </a:xfrm>
          <a:prstGeom prst="bracePair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uble Brace 14"/>
          <p:cNvSpPr/>
          <p:nvPr/>
        </p:nvSpPr>
        <p:spPr>
          <a:xfrm>
            <a:off x="1273177" y="2438400"/>
            <a:ext cx="609600" cy="723394"/>
          </a:xfrm>
          <a:prstGeom prst="bracePair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52400"/>
            <a:ext cx="8791200" cy="412107"/>
          </a:xfrm>
        </p:spPr>
        <p:txBody>
          <a:bodyPr/>
          <a:lstStyle/>
          <a:p>
            <a:r>
              <a:rPr lang="en-US" dirty="0" smtClean="0"/>
              <a:t>Conflicts?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3674522"/>
            <a:ext cx="8791200" cy="2318505"/>
          </a:xfrm>
        </p:spPr>
        <p:txBody>
          <a:bodyPr/>
          <a:lstStyle/>
          <a:p>
            <a:r>
              <a:rPr lang="en-US" dirty="0" smtClean="0"/>
              <a:t>Build time configuration: deploy HEP_OSlibs on build nodes</a:t>
            </a:r>
          </a:p>
          <a:p>
            <a:pPr lvl="2"/>
            <a:endParaRPr lang="en-US" dirty="0" smtClean="0"/>
          </a:p>
          <a:p>
            <a:r>
              <a:rPr lang="en-US" dirty="0"/>
              <a:t>R</a:t>
            </a:r>
            <a:r>
              <a:rPr lang="en-US" dirty="0" smtClean="0"/>
              <a:t>untime configuration: use dependencies from LCG/experiment stack if an O/S package has been duplicated there (e.g. </a:t>
            </a:r>
            <a:r>
              <a:rPr lang="en-US" smtClean="0"/>
              <a:t>LD_LIBRARY_PATH)</a:t>
            </a:r>
            <a:endParaRPr lang="en-US" dirty="0" smtClean="0"/>
          </a:p>
          <a:p>
            <a:pPr lvl="1"/>
            <a:r>
              <a:rPr lang="en-US" dirty="0"/>
              <a:t>r</a:t>
            </a:r>
            <a:r>
              <a:rPr lang="en-US" dirty="0" smtClean="0"/>
              <a:t>esponsibility of LCG/experiment stack</a:t>
            </a:r>
          </a:p>
          <a:p>
            <a:pPr lvl="1"/>
            <a:r>
              <a:rPr lang="en-US" i="1" dirty="0"/>
              <a:t>c</a:t>
            </a:r>
            <a:r>
              <a:rPr lang="en-US" i="1" dirty="0" smtClean="0"/>
              <a:t>annot solve these issues by uninstalling packages from the O/S or HepOS</a:t>
            </a:r>
          </a:p>
          <a:p>
            <a:pPr lvl="1"/>
            <a:r>
              <a:rPr lang="en-US" dirty="0" smtClean="0"/>
              <a:t>BTW: are the experiments using LCG views or cherry-picking packages?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4154" y="889337"/>
            <a:ext cx="10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Built 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“by us”</a:t>
            </a: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Distributed on /cvmfs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0000" y="2260937"/>
            <a:ext cx="10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Built 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“by the O/S”</a:t>
            </a: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Local 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on /usr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57946" y="1295400"/>
            <a:ext cx="499454" cy="1162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562100" y="1466850"/>
            <a:ext cx="1295400" cy="55006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LCG_NN</a:t>
            </a: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gcc62</a:t>
            </a:r>
          </a:p>
        </p:txBody>
      </p:sp>
      <p:sp>
        <p:nvSpPr>
          <p:cNvPr id="7" name="Rectangle 6"/>
          <p:cNvSpPr/>
          <p:nvPr/>
        </p:nvSpPr>
        <p:spPr>
          <a:xfrm>
            <a:off x="1562100" y="838200"/>
            <a:ext cx="1295400" cy="550069"/>
          </a:xfrm>
          <a:prstGeom prst="rect">
            <a:avLst/>
          </a:prstGeom>
          <a:solidFill>
            <a:srgbClr val="CC99FF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ATLAS rXX</a:t>
            </a: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gcc62</a:t>
            </a:r>
          </a:p>
        </p:txBody>
      </p:sp>
      <p:sp>
        <p:nvSpPr>
          <p:cNvPr id="8" name="Rectangle 7"/>
          <p:cNvSpPr/>
          <p:nvPr/>
        </p:nvSpPr>
        <p:spPr>
          <a:xfrm>
            <a:off x="3124200" y="1466850"/>
            <a:ext cx="1295400" cy="55006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LCG_NN</a:t>
            </a: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gcc7</a:t>
            </a:r>
          </a:p>
        </p:txBody>
      </p:sp>
      <p:sp>
        <p:nvSpPr>
          <p:cNvPr id="9" name="Rectangle 8"/>
          <p:cNvSpPr/>
          <p:nvPr/>
        </p:nvSpPr>
        <p:spPr>
          <a:xfrm>
            <a:off x="3124200" y="838200"/>
            <a:ext cx="1295400" cy="550069"/>
          </a:xfrm>
          <a:prstGeom prst="rect">
            <a:avLst/>
          </a:prstGeom>
          <a:solidFill>
            <a:srgbClr val="CC99FF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ATLAS rXX</a:t>
            </a: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gcc7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76800" y="914400"/>
            <a:ext cx="4191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Conflicts between LCG/experiment  and the O/S are possible due to faulty runtime or build time configuration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sz="1400" i="1" dirty="0" smtClean="0">
                <a:solidFill>
                  <a:srgbClr val="FF0000"/>
                </a:solidFill>
              </a:rPr>
              <a:t>... here is where development meets deployment...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i="1" dirty="0" smtClean="0">
                <a:solidFill>
                  <a:srgbClr val="000000"/>
                </a:solidFill>
              </a:rPr>
              <a:t>No conflicts between O/S and HepOS</a:t>
            </a:r>
          </a:p>
          <a:p>
            <a:r>
              <a:rPr lang="en-US" i="1" dirty="0" smtClean="0">
                <a:solidFill>
                  <a:srgbClr val="000000"/>
                </a:solidFill>
              </a:rPr>
              <a:t>(essentially an extension of the O/S)</a:t>
            </a:r>
            <a:endParaRPr lang="en-GB" i="1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62100" y="2343403"/>
            <a:ext cx="2857500" cy="856997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564914" y="2343403"/>
            <a:ext cx="2857500" cy="856997"/>
          </a:xfrm>
          <a:prstGeom prst="rect">
            <a:avLst/>
          </a:prstGeom>
          <a:solidFill>
            <a:srgbClr val="CCFF66">
              <a:alpha val="40000"/>
            </a:srgbClr>
          </a:solidFill>
          <a:ln w="12700">
            <a:solidFill>
              <a:srgbClr val="00000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rgbClr val="000000"/>
                </a:solidFill>
              </a:rPr>
              <a:t>Minimal Linux </a:t>
            </a:r>
            <a:r>
              <a:rPr lang="en-US" sz="1200" i="1" dirty="0" smtClean="0">
                <a:solidFill>
                  <a:srgbClr val="000000"/>
                </a:solidFill>
              </a:rPr>
              <a:t>O/S</a:t>
            </a: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+</a:t>
            </a:r>
            <a:endParaRPr lang="en-GB" sz="1200" dirty="0">
              <a:solidFill>
                <a:srgbClr val="000000"/>
              </a:solidFill>
            </a:endParaRP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HEP_OSlibs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066800" y="2209800"/>
            <a:ext cx="3657600" cy="0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114800" y="2819400"/>
            <a:ext cx="762000" cy="0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733800" y="1388269"/>
            <a:ext cx="1143000" cy="745331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26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HEP_OSlibs too fat?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frequent user criticism on the deployment side</a:t>
            </a:r>
          </a:p>
          <a:p>
            <a:endParaRPr lang="en-US" dirty="0"/>
          </a:p>
          <a:p>
            <a:r>
              <a:rPr lang="en-US" dirty="0" smtClean="0"/>
              <a:t>By design, so far there has been only ONE HEP_OSlibs version</a:t>
            </a:r>
          </a:p>
          <a:p>
            <a:pPr lvl="1"/>
            <a:r>
              <a:rPr lang="en-US" dirty="0" smtClean="0"/>
              <a:t>dependencies of ALL experiments</a:t>
            </a:r>
          </a:p>
          <a:p>
            <a:pPr lvl="1"/>
            <a:r>
              <a:rPr lang="en-US" dirty="0" smtClean="0"/>
              <a:t>dependencies for both runtime and build time</a:t>
            </a:r>
          </a:p>
          <a:p>
            <a:pPr lvl="1"/>
            <a:r>
              <a:rPr lang="en-US" dirty="0" smtClean="0"/>
              <a:t>easier management... </a:t>
            </a:r>
          </a:p>
          <a:p>
            <a:pPr lvl="1"/>
            <a:r>
              <a:rPr lang="en-US" dirty="0" smtClean="0"/>
              <a:t>easier deployment (e.g. lxplus)... </a:t>
            </a:r>
            <a:r>
              <a:rPr lang="en-US" dirty="0"/>
              <a:t>and disk space is cheap after all?</a:t>
            </a:r>
          </a:p>
          <a:p>
            <a:endParaRPr lang="en-US" dirty="0" smtClean="0"/>
          </a:p>
          <a:p>
            <a:r>
              <a:rPr lang="en-US" dirty="0" smtClean="0"/>
              <a:t>Of course this could be improved</a:t>
            </a:r>
          </a:p>
          <a:p>
            <a:pPr lvl="1"/>
            <a:r>
              <a:rPr lang="en-US" dirty="0" smtClean="0"/>
              <a:t>but it would take </a:t>
            </a:r>
            <a:r>
              <a:rPr lang="en-US" smtClean="0"/>
              <a:t>someone’s effort </a:t>
            </a: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13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564507"/>
          </a:xfrm>
        </p:spPr>
        <p:txBody>
          <a:bodyPr/>
          <a:lstStyle/>
          <a:p>
            <a:r>
              <a:rPr lang="en-US" dirty="0" smtClean="0"/>
              <a:t>One-slide overview and summary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00" y="914400"/>
            <a:ext cx="8964000" cy="5105400"/>
          </a:xfrm>
        </p:spPr>
        <p:txBody>
          <a:bodyPr/>
          <a:lstStyle/>
          <a:p>
            <a:pPr marL="0" indent="0" algn="ctr">
              <a:spcBef>
                <a:spcPts val="200"/>
              </a:spcBef>
              <a:buNone/>
            </a:pPr>
            <a:r>
              <a:rPr lang="en-US" sz="2400" dirty="0"/>
              <a:t>P</a:t>
            </a:r>
            <a:r>
              <a:rPr lang="en-US" sz="2400" dirty="0" smtClean="0"/>
              <a:t>resent </a:t>
            </a:r>
            <a:r>
              <a:rPr lang="en-US" sz="2400" dirty="0"/>
              <a:t>status and </a:t>
            </a:r>
            <a:r>
              <a:rPr lang="en-US" sz="2400" i="1" dirty="0" smtClean="0">
                <a:solidFill>
                  <a:srgbClr val="FF0000"/>
                </a:solidFill>
              </a:rPr>
              <a:t>open questions </a:t>
            </a:r>
            <a:r>
              <a:rPr lang="en-US" sz="2400" dirty="0"/>
              <a:t>both at PreGDB and </a:t>
            </a:r>
            <a:r>
              <a:rPr lang="en-US" sz="2400" dirty="0" smtClean="0"/>
              <a:t>LIM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en-US" dirty="0" smtClean="0"/>
              <a:t>This talk provides some background information</a:t>
            </a:r>
            <a:endParaRPr lang="en-US" dirty="0"/>
          </a:p>
          <a:p>
            <a:pPr>
              <a:spcBef>
                <a:spcPts val="200"/>
              </a:spcBef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b="1" u="sng" dirty="0" smtClean="0"/>
              <a:t>HEP_OSlibs </a:t>
            </a:r>
            <a:r>
              <a:rPr lang="en-US" b="1" u="sng" dirty="0"/>
              <a:t>for </a:t>
            </a:r>
            <a:r>
              <a:rPr lang="en-US" b="1" u="sng" dirty="0" smtClean="0"/>
              <a:t>Grid deployment</a:t>
            </a:r>
            <a:r>
              <a:rPr lang="en-US" dirty="0" smtClean="0"/>
              <a:t> (discussion at WLCG meetings, PreGDB)</a:t>
            </a:r>
            <a:endParaRPr lang="en-US" dirty="0"/>
          </a:p>
          <a:p>
            <a:pPr>
              <a:spcBef>
                <a:spcPts val="200"/>
              </a:spcBef>
            </a:pPr>
            <a:r>
              <a:rPr lang="en-US" dirty="0" smtClean="0"/>
              <a:t>New </a:t>
            </a:r>
            <a:r>
              <a:rPr lang="en-US" dirty="0"/>
              <a:t>context: container deployment on Grid </a:t>
            </a:r>
            <a:r>
              <a:rPr lang="en-US" dirty="0" smtClean="0"/>
              <a:t>sites</a:t>
            </a:r>
          </a:p>
          <a:p>
            <a:pPr lvl="1">
              <a:spcBef>
                <a:spcPts val="2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Do Grid sites still need a HEP_OSlibs? For which experiments?</a:t>
            </a:r>
            <a:endParaRPr lang="en-US" dirty="0" smtClean="0"/>
          </a:p>
          <a:p>
            <a:pPr lvl="3">
              <a:spcBef>
                <a:spcPts val="200"/>
              </a:spcBef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b="1" u="sng" dirty="0" smtClean="0"/>
              <a:t>HEP_OSlibs for the LCG software stack </a:t>
            </a:r>
            <a:r>
              <a:rPr lang="en-US" dirty="0"/>
              <a:t>(discussion </a:t>
            </a:r>
            <a:r>
              <a:rPr lang="en-US" dirty="0" smtClean="0"/>
              <a:t>at recent LIM meeting)</a:t>
            </a:r>
            <a:endParaRPr lang="en-US" b="1" u="sng" dirty="0" smtClean="0"/>
          </a:p>
          <a:p>
            <a:pPr>
              <a:spcBef>
                <a:spcPts val="200"/>
              </a:spcBef>
            </a:pPr>
            <a:r>
              <a:rPr lang="en-US" dirty="0" smtClean="0"/>
              <a:t>New O/S platforms upcoming (CentOS8, Ubuntu20)</a:t>
            </a:r>
          </a:p>
          <a:p>
            <a:pPr lvl="1">
              <a:spcBef>
                <a:spcPts val="2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New versions for el8, ubuntu2004? Drop el6, ubuntu1604?</a:t>
            </a:r>
            <a:endParaRPr lang="en-US" dirty="0" smtClean="0"/>
          </a:p>
          <a:p>
            <a:pPr>
              <a:spcBef>
                <a:spcPts val="200"/>
              </a:spcBef>
            </a:pPr>
            <a:r>
              <a:rPr lang="en-US" dirty="0" smtClean="0"/>
              <a:t>Improve contents: runtime, developer packages, EPEL?</a:t>
            </a:r>
            <a:r>
              <a:rPr lang="en-US" dirty="0"/>
              <a:t> </a:t>
            </a:r>
            <a:endParaRPr lang="en-US" dirty="0" smtClean="0"/>
          </a:p>
          <a:p>
            <a:pPr lvl="1">
              <a:spcBef>
                <a:spcPts val="200"/>
              </a:spcBef>
            </a:pPr>
            <a:r>
              <a:rPr lang="en-US" i="1" dirty="0">
                <a:solidFill>
                  <a:srgbClr val="FF0000"/>
                </a:solidFill>
              </a:rPr>
              <a:t>Should we split runtime and developer meta-rpms?</a:t>
            </a:r>
          </a:p>
          <a:p>
            <a:pPr lvl="1">
              <a:spcBef>
                <a:spcPts val="200"/>
              </a:spcBef>
            </a:pPr>
            <a:r>
              <a:rPr lang="en-US" i="1" dirty="0">
                <a:solidFill>
                  <a:srgbClr val="FF0000"/>
                </a:solidFill>
              </a:rPr>
              <a:t>Should we allow the inclusion of EPEL packages?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New </a:t>
            </a:r>
            <a:r>
              <a:rPr lang="en-US" dirty="0"/>
              <a:t>model for software deployment? (Spack</a:t>
            </a:r>
            <a:r>
              <a:rPr lang="en-US" dirty="0" smtClean="0"/>
              <a:t>?)</a:t>
            </a:r>
          </a:p>
          <a:p>
            <a:pPr lvl="1">
              <a:spcBef>
                <a:spcPts val="2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Do developers still need a HEP_OSlibs (or an LCG stack)?</a:t>
            </a:r>
          </a:p>
          <a:p>
            <a:pPr lvl="1">
              <a:spcBef>
                <a:spcPts val="200"/>
              </a:spcBef>
            </a:pPr>
            <a:endParaRPr lang="en-US" dirty="0" smtClean="0"/>
          </a:p>
          <a:p>
            <a:pPr lvl="3">
              <a:spcBef>
                <a:spcPts val="20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7453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564507"/>
          </a:xfrm>
        </p:spPr>
        <p:txBody>
          <a:bodyPr/>
          <a:lstStyle/>
          <a:p>
            <a:r>
              <a:rPr lang="en-US" dirty="0" smtClean="0"/>
              <a:t>What is HEP_OSlibs?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00" y="914400"/>
            <a:ext cx="8964000" cy="510540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b="1" u="sng" dirty="0" smtClean="0">
                <a:solidFill>
                  <a:srgbClr val="00B050"/>
                </a:solidFill>
              </a:rPr>
              <a:t>A meta-package</a:t>
            </a:r>
            <a:r>
              <a:rPr lang="en-US" dirty="0" smtClean="0"/>
              <a:t>: </a:t>
            </a:r>
            <a:r>
              <a:rPr lang="en-US" i="1" dirty="0" smtClean="0"/>
              <a:t>‘yum </a:t>
            </a:r>
            <a:r>
              <a:rPr lang="en-US" i="1" dirty="0"/>
              <a:t>install </a:t>
            </a:r>
            <a:r>
              <a:rPr lang="en-US" i="1" dirty="0" smtClean="0"/>
              <a:t>HEP_OSlibs’</a:t>
            </a:r>
            <a:r>
              <a:rPr lang="en-US" dirty="0" smtClean="0"/>
              <a:t> on RedHat is equivalent to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i="1" dirty="0" smtClean="0"/>
              <a:t>‘yum install alsa-lib-devel.x86_64 ... zsh.x86_64’</a:t>
            </a:r>
          </a:p>
          <a:p>
            <a:pPr lvl="1">
              <a:spcBef>
                <a:spcPts val="200"/>
              </a:spcBef>
            </a:pPr>
            <a:r>
              <a:rPr lang="en-US" u="sng" dirty="0" smtClean="0">
                <a:solidFill>
                  <a:srgbClr val="00B050"/>
                </a:solidFill>
              </a:rPr>
              <a:t>a list of packages</a:t>
            </a:r>
          </a:p>
          <a:p>
            <a:pPr lvl="1">
              <a:spcBef>
                <a:spcPts val="200"/>
              </a:spcBef>
            </a:pPr>
            <a:r>
              <a:rPr lang="en-US" u="sng" dirty="0" smtClean="0">
                <a:solidFill>
                  <a:srgbClr val="00B050"/>
                </a:solidFill>
              </a:rPr>
              <a:t>without a specific version number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taken from the official O/S repos (not from EPEL)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“the O/S level dependencies of the LHC experiment software stacks”</a:t>
            </a:r>
          </a:p>
          <a:p>
            <a:pPr>
              <a:spcBef>
                <a:spcPts val="200"/>
              </a:spcBef>
            </a:pPr>
            <a:endParaRPr lang="en-US" i="1" dirty="0" smtClean="0"/>
          </a:p>
          <a:p>
            <a:pPr>
              <a:spcBef>
                <a:spcPts val="200"/>
              </a:spcBef>
            </a:pPr>
            <a:r>
              <a:rPr lang="en-US" b="1" u="sng" dirty="0" smtClean="0"/>
              <a:t>A more precise definition of what a “supported O/S” is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R</a:t>
            </a:r>
            <a:r>
              <a:rPr lang="en-US" dirty="0" smtClean="0"/>
              <a:t>ecent Linux default O/S’s are pretty “thin” (e.g. CC7 thinner than SLC6)</a:t>
            </a:r>
          </a:p>
          <a:p>
            <a:pPr lvl="1">
              <a:spcBef>
                <a:spcPts val="200"/>
              </a:spcBef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endParaRPr lang="en-US" dirty="0" smtClean="0"/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  <a:p>
            <a:pPr>
              <a:spcBef>
                <a:spcPts val="200"/>
              </a:spcBef>
            </a:pPr>
            <a:r>
              <a:rPr lang="en-US" dirty="0" smtClean="0"/>
              <a:t>Latest version on RedHat7: 7.2.14-1.el7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en-US" sz="1600" dirty="0" smtClean="0">
                <a:hlinkClick r:id="rId2"/>
              </a:rPr>
              <a:t>https</a:t>
            </a:r>
            <a:r>
              <a:rPr lang="en-US" sz="1600" dirty="0">
                <a:hlinkClick r:id="rId2"/>
              </a:rPr>
              <a:t>://gitlab.cern.ch/linuxsupport/rpms/HEP_OSlibs/-/</a:t>
            </a:r>
            <a:r>
              <a:rPr lang="en-US" sz="1600" dirty="0" smtClean="0">
                <a:hlinkClick r:id="rId2"/>
              </a:rPr>
              <a:t>blob/7.2.14-1.el7/HEP_OSlibs.spec</a:t>
            </a:r>
            <a:endParaRPr lang="en-US" sz="1600" dirty="0" smtClean="0"/>
          </a:p>
          <a:p>
            <a:pPr marL="0" indent="0" algn="ctr">
              <a:spcBef>
                <a:spcPts val="200"/>
              </a:spcBef>
              <a:buNone/>
            </a:pPr>
            <a:r>
              <a:rPr lang="en-US" sz="1100" dirty="0">
                <a:hlinkClick r:id="rId3"/>
              </a:rPr>
              <a:t>https://gitlab.cern.ch/linuxsupport/rpms/HEP_OSlibs/-/</a:t>
            </a:r>
            <a:r>
              <a:rPr lang="en-US" sz="1100" dirty="0" smtClean="0">
                <a:hlinkClick r:id="rId3"/>
              </a:rPr>
              <a:t>blob/7.2.14-1.el7/dependencies/HEP_OSlibs.x86_64.dependencies-installed-size.txt</a:t>
            </a:r>
            <a:endParaRPr lang="en-US" sz="1100" dirty="0" smtClean="0"/>
          </a:p>
          <a:p>
            <a:pPr lvl="1">
              <a:spcBef>
                <a:spcPts val="200"/>
              </a:spcBef>
            </a:pPr>
            <a:r>
              <a:rPr lang="en-US" dirty="0" smtClean="0"/>
              <a:t>694 MB (direct dependencies 185 packages, plus indirect dependencies)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06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564507"/>
          </a:xfrm>
        </p:spPr>
        <p:txBody>
          <a:bodyPr/>
          <a:lstStyle/>
          <a:p>
            <a:r>
              <a:rPr lang="en-US" dirty="0" smtClean="0"/>
              <a:t>How is HEP_OSlibs maintained?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00" y="914400"/>
            <a:ext cx="8964000" cy="510540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dirty="0" smtClean="0"/>
              <a:t>Since 2009 to 2017: built and maintained manually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Credits: O. Keeble, F. Furano, A.V.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Platforms: SLC5, SLC6, CC7 (all x86_64)</a:t>
            </a:r>
          </a:p>
          <a:p>
            <a:pPr>
              <a:spcBef>
                <a:spcPts val="200"/>
              </a:spcBef>
            </a:pPr>
            <a:endParaRPr lang="en-US" dirty="0" smtClean="0"/>
          </a:p>
          <a:p>
            <a:pPr>
              <a:spcBef>
                <a:spcPts val="200"/>
              </a:spcBef>
            </a:pPr>
            <a:r>
              <a:rPr lang="en-US" b="1" dirty="0" smtClean="0"/>
              <a:t>Since October 2017: fully built and maintained in the gitlab CI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Credits: A.V. (current maintainer), T. Oulevey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Platforms:</a:t>
            </a:r>
            <a:r>
              <a:rPr lang="en-US" i="1" dirty="0" smtClean="0">
                <a:solidFill>
                  <a:srgbClr val="FF0000"/>
                </a:solidFill>
              </a:rPr>
              <a:t> SLC6, CC7, Ubuntu16.10, Ubuntu18.10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All on x86_64 (one CC7 was released on ARM too)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See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gitlab.cern.ch/linuxsupport/rpms/HEP_OSlibs</a:t>
            </a:r>
            <a:endParaRPr lang="en-US" dirty="0" smtClean="0"/>
          </a:p>
          <a:p>
            <a:pPr lvl="2">
              <a:spcBef>
                <a:spcPts val="200"/>
              </a:spcBef>
            </a:pPr>
            <a:r>
              <a:rPr lang="en-US" dirty="0"/>
              <a:t>S</a:t>
            </a:r>
            <a:r>
              <a:rPr lang="en-US" dirty="0" smtClean="0"/>
              <a:t>ource code repo, </a:t>
            </a:r>
            <a:r>
              <a:rPr lang="en-US" dirty="0"/>
              <a:t>build and test (</a:t>
            </a:r>
            <a:r>
              <a:rPr lang="en-US" dirty="0" smtClean="0"/>
              <a:t>CI, koji), documentation (dependency lists)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Easy to add a package, </a:t>
            </a:r>
            <a:r>
              <a:rPr lang="en-US" i="1" dirty="0" smtClean="0">
                <a:solidFill>
                  <a:srgbClr val="FF0000"/>
                </a:solidFill>
              </a:rPr>
              <a:t>minimal maintenance (if there are no new features)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How to add a package? Edit spec file, commit, run ./pkg.sh, let the CI do its work…</a:t>
            </a:r>
          </a:p>
          <a:p>
            <a:pPr lvl="2">
              <a:spcBef>
                <a:spcPts val="200"/>
              </a:spcBef>
            </a:pPr>
            <a:endParaRPr lang="en-US" dirty="0" smtClean="0"/>
          </a:p>
          <a:p>
            <a:pPr lvl="2">
              <a:spcBef>
                <a:spcPts val="200"/>
              </a:spcBef>
            </a:pPr>
            <a:endParaRPr lang="en-US" dirty="0"/>
          </a:p>
          <a:p>
            <a:pPr>
              <a:spcBef>
                <a:spcPts val="200"/>
              </a:spcBef>
            </a:pPr>
            <a:r>
              <a:rPr lang="en-US" i="1" dirty="0" smtClean="0"/>
              <a:t>NB: </a:t>
            </a:r>
            <a:r>
              <a:rPr lang="en-US" i="1" dirty="0" smtClean="0">
                <a:solidFill>
                  <a:srgbClr val="FF0000"/>
                </a:solidFill>
              </a:rPr>
              <a:t>maintenance easy because there is a single meta-rpm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One for all experiments (union of all required packages)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No distinction between runtime and buildtime (and no EPEL included)</a:t>
            </a:r>
          </a:p>
        </p:txBody>
      </p:sp>
    </p:spTree>
    <p:extLst>
      <p:ext uri="{BB962C8B-B14F-4D97-AF65-F5344CB8AC3E}">
        <p14:creationId xmlns:p14="http://schemas.microsoft.com/office/powerpoint/2010/main" val="158049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564507"/>
          </a:xfrm>
        </p:spPr>
        <p:txBody>
          <a:bodyPr/>
          <a:lstStyle/>
          <a:p>
            <a:r>
              <a:rPr lang="en-US" dirty="0" smtClean="0"/>
              <a:t>HEP_OSlibs – two overlapping use 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00" y="914400"/>
            <a:ext cx="8964000" cy="510540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b="1" u="sng" dirty="0" smtClean="0"/>
              <a:t>Initial motivation: Grid deployment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Provide a uniform O/S </a:t>
            </a:r>
            <a:r>
              <a:rPr lang="en-US" i="1" dirty="0" smtClean="0">
                <a:solidFill>
                  <a:srgbClr val="FF0000"/>
                </a:solidFill>
              </a:rPr>
              <a:t>runtime</a:t>
            </a:r>
            <a:r>
              <a:rPr lang="en-US" dirty="0" smtClean="0"/>
              <a:t> environment </a:t>
            </a:r>
            <a:r>
              <a:rPr lang="en-US" dirty="0"/>
              <a:t>for landing of Grid jobs</a:t>
            </a:r>
          </a:p>
          <a:p>
            <a:pPr lvl="2">
              <a:spcBef>
                <a:spcPts val="200"/>
              </a:spcBef>
            </a:pPr>
            <a:r>
              <a:rPr lang="en-US" dirty="0"/>
              <a:t>En passant: this is also deployed on CERN </a:t>
            </a:r>
            <a:r>
              <a:rPr lang="en-US" dirty="0" smtClean="0"/>
              <a:t>lxplus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First version in 2009 on SLC5 (e.g. SLC4 compatibility packages)</a:t>
            </a:r>
          </a:p>
          <a:p>
            <a:pPr lvl="1">
              <a:spcBef>
                <a:spcPts val="200"/>
              </a:spcBef>
            </a:pPr>
            <a:r>
              <a:rPr lang="en-US" b="1" dirty="0" smtClean="0"/>
              <a:t>Forum for discussion: WLCG operations and grid deployment meetings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Grid deployment discussion in 2013 led to decision to </a:t>
            </a:r>
            <a:r>
              <a:rPr lang="en-US" i="1" dirty="0" smtClean="0">
                <a:solidFill>
                  <a:srgbClr val="FF0000"/>
                </a:solidFill>
              </a:rPr>
              <a:t>exclude EPEL packages</a:t>
            </a:r>
          </a:p>
          <a:p>
            <a:pPr lvl="1">
              <a:spcBef>
                <a:spcPts val="200"/>
              </a:spcBef>
            </a:pPr>
            <a:endParaRPr lang="en-US" dirty="0"/>
          </a:p>
          <a:p>
            <a:pPr>
              <a:spcBef>
                <a:spcPts val="200"/>
              </a:spcBef>
            </a:pPr>
            <a:r>
              <a:rPr lang="en-US" b="1" u="sng" dirty="0" smtClean="0"/>
              <a:t>Natural evolution: the substrate of the LCG software stack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Runtime: Grid jobs run software from /cvmfs, on top of the LCG stack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Slowly moved to including also </a:t>
            </a:r>
            <a:r>
              <a:rPr lang="en-US" i="1" dirty="0" smtClean="0">
                <a:solidFill>
                  <a:srgbClr val="FF0000"/>
                </a:solidFill>
              </a:rPr>
              <a:t>buildtime</a:t>
            </a:r>
            <a:r>
              <a:rPr lang="en-US" dirty="0" smtClean="0"/>
              <a:t> packages (e.g. headers)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Now also the substrate of SWAN software deployment</a:t>
            </a:r>
          </a:p>
          <a:p>
            <a:pPr lvl="1">
              <a:spcBef>
                <a:spcPts val="200"/>
              </a:spcBef>
            </a:pPr>
            <a:r>
              <a:rPr lang="en-US" b="1" dirty="0"/>
              <a:t>Forum for discussion: </a:t>
            </a:r>
            <a:r>
              <a:rPr lang="en-US" b="1" dirty="0" smtClean="0"/>
              <a:t>LIM meetings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Overall strategy clarified in a few LIM meetings in 2016-2018 (see title slide)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64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HEP_OSlibs deployed?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</a:pPr>
            <a:r>
              <a:rPr lang="en-US" dirty="0"/>
              <a:t>Current users </a:t>
            </a:r>
            <a:r>
              <a:rPr lang="en-US" dirty="0" smtClean="0"/>
              <a:t>from LHC: </a:t>
            </a:r>
            <a:r>
              <a:rPr lang="en-US" dirty="0"/>
              <a:t>ALICE, ATLAS, LHCb – </a:t>
            </a:r>
            <a:r>
              <a:rPr lang="en-US" dirty="0" smtClean="0"/>
              <a:t>is this still the case?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Use HEP_OSlibs directly (ALICE) or through the LCG stack (ATLAS, LHCb)</a:t>
            </a:r>
            <a:endParaRPr lang="en-US" dirty="0"/>
          </a:p>
          <a:p>
            <a:pPr lvl="1">
              <a:spcBef>
                <a:spcPts val="300"/>
              </a:spcBef>
            </a:pPr>
            <a:r>
              <a:rPr lang="en-US" dirty="0" smtClean="0"/>
              <a:t>CMS </a:t>
            </a:r>
            <a:r>
              <a:rPr lang="en-US" dirty="0"/>
              <a:t>has moved to a different model rebuilding much more than the others</a:t>
            </a:r>
          </a:p>
          <a:p>
            <a:pPr lvl="2"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r>
              <a:rPr lang="en-US" u="sng" dirty="0" smtClean="0"/>
              <a:t>Grid nodes</a:t>
            </a:r>
            <a:r>
              <a:rPr lang="en-US" dirty="0" smtClean="0"/>
              <a:t> (runtime) for /cvmfs software of the above experiments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the initial motivation of HEP_OSlibs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at CERN: lxbatch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</a:t>
            </a:r>
            <a:r>
              <a:rPr lang="en-US" dirty="0" smtClean="0"/>
              <a:t>ome of the Docker containers for benchmarking too (e.g. ALICE workloads)</a:t>
            </a:r>
          </a:p>
          <a:p>
            <a:pPr lvl="2"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r>
              <a:rPr lang="en-US" u="sng" dirty="0" smtClean="0"/>
              <a:t>Interactive user environments</a:t>
            </a:r>
            <a:r>
              <a:rPr lang="en-US" dirty="0" smtClean="0"/>
              <a:t> (development and runtime)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at CERN: lxplus; SWAN (through the LCG stack)</a:t>
            </a:r>
          </a:p>
          <a:p>
            <a:pPr lvl="2">
              <a:spcBef>
                <a:spcPts val="300"/>
              </a:spcBef>
            </a:pPr>
            <a:endParaRPr lang="en-US" dirty="0" smtClean="0"/>
          </a:p>
          <a:p>
            <a:pPr>
              <a:spcBef>
                <a:spcPts val="300"/>
              </a:spcBef>
            </a:pPr>
            <a:r>
              <a:rPr lang="en-US" u="sng" dirty="0" smtClean="0"/>
              <a:t>Build nodes</a:t>
            </a:r>
            <a:r>
              <a:rPr lang="en-US" dirty="0" smtClean="0"/>
              <a:t> (development packages)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in particular, the build nodes for the LCG stack and the experiments IIUC</a:t>
            </a:r>
            <a:endParaRPr lang="en-US" dirty="0"/>
          </a:p>
          <a:p>
            <a:pPr>
              <a:spcBef>
                <a:spcPts val="300"/>
              </a:spcBef>
            </a:pPr>
            <a:endParaRPr lang="en-GB" dirty="0" smtClean="0"/>
          </a:p>
          <a:p>
            <a:pPr>
              <a:spcBef>
                <a:spcPts val="3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72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4603107"/>
            <a:ext cx="8590200" cy="838200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0000"/>
                </a:solidFill>
              </a:rPr>
              <a:t>“Minimal” CentOS 7.5.1804</a:t>
            </a: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GB" sz="1200" dirty="0" smtClean="0">
                <a:solidFill>
                  <a:srgbClr val="000000"/>
                </a:solidFill>
              </a:rPr>
              <a:t>kernel-3.10.0-862.3.2.el7.x86_64.rpm </a:t>
            </a:r>
          </a:p>
          <a:p>
            <a:pPr algn="ctr"/>
            <a:r>
              <a:rPr lang="en-GB" sz="1200" dirty="0" smtClean="0">
                <a:solidFill>
                  <a:srgbClr val="000000"/>
                </a:solidFill>
              </a:rPr>
              <a:t>  </a:t>
            </a:r>
            <a:r>
              <a:rPr lang="en-GB" sz="1100" dirty="0" smtClean="0">
                <a:solidFill>
                  <a:srgbClr val="000000"/>
                </a:solidFill>
              </a:rPr>
              <a:t>– and “a few” more packages (much fewer for CC7 than previously for SLC6) –</a:t>
            </a:r>
            <a:r>
              <a:rPr lang="en-GB" sz="1200" dirty="0" smtClean="0">
                <a:solidFill>
                  <a:srgbClr val="000000"/>
                </a:solidFill>
              </a:rPr>
              <a:t>  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1936107"/>
            <a:ext cx="4191000" cy="14478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0000"/>
                </a:solidFill>
              </a:rPr>
              <a:t>LCG_93/x86_64-centos7-gcc62-opt</a:t>
            </a:r>
            <a:endParaRPr lang="en-US" sz="1600" i="1" dirty="0">
              <a:solidFill>
                <a:srgbClr val="000000"/>
              </a:solidFill>
            </a:endParaRPr>
          </a:p>
          <a:p>
            <a:pPr algn="ctr"/>
            <a:endParaRPr lang="en-US" sz="1200" i="1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LCG_93/ROOT/6.12.06/x86_64-centos7-gcc62-opt</a:t>
            </a: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LCG_93/Python/2.7.13/x86_64-centos7-gcc62-opt</a:t>
            </a:r>
          </a:p>
          <a:p>
            <a:pPr algn="ctr"/>
            <a:r>
              <a:rPr lang="en-US" sz="1200" i="1" dirty="0">
                <a:solidFill>
                  <a:srgbClr val="000000"/>
                </a:solidFill>
              </a:rPr>
              <a:t>LCG_93/Boost/1.66.0/x86_64-centos7-gcc62-opt</a:t>
            </a: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LCG_93/expat/2.2.5/x86_64-centos7-gcc62-opt</a:t>
            </a:r>
            <a:endParaRPr lang="en-US" sz="1200" i="1" dirty="0">
              <a:solidFill>
                <a:srgbClr val="000000"/>
              </a:solidFill>
            </a:endParaRP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...</a:t>
            </a:r>
          </a:p>
        </p:txBody>
      </p:sp>
      <p:sp>
        <p:nvSpPr>
          <p:cNvPr id="6" name="Rectangle 5"/>
          <p:cNvSpPr/>
          <p:nvPr/>
        </p:nvSpPr>
        <p:spPr>
          <a:xfrm>
            <a:off x="4800600" y="1936107"/>
            <a:ext cx="4191000" cy="14478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0000"/>
                </a:solidFill>
              </a:rPr>
              <a:t>LCG_93python3/x86_64-centos7-gcc62-opt</a:t>
            </a:r>
            <a:endParaRPr lang="en-US" sz="1600" i="1" dirty="0">
              <a:solidFill>
                <a:srgbClr val="000000"/>
              </a:solidFill>
            </a:endParaRPr>
          </a:p>
          <a:p>
            <a:pPr algn="ctr"/>
            <a:endParaRPr lang="en-US" sz="1200" i="1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LCG_93python3/ROOT/6.12.06/x86_64-centos7-gcc7-opt</a:t>
            </a: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LCG_93python3/Python/3.6.3/x86_64-centos7-gcc7-opt</a:t>
            </a:r>
            <a:endParaRPr lang="en-US" sz="1200" i="1" dirty="0">
              <a:solidFill>
                <a:srgbClr val="000000"/>
              </a:solidFill>
            </a:endParaRP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LCG_93python3/Boost/1.66.0/x86_64-centos7-gcc7-opt</a:t>
            </a:r>
            <a:endParaRPr lang="en-US" sz="1200" i="1" dirty="0">
              <a:solidFill>
                <a:srgbClr val="000000"/>
              </a:solidFill>
            </a:endParaRP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LCG_93python3/expat/2.2.5/x86_64-centos7-gcc7-opt</a:t>
            </a:r>
            <a:endParaRPr lang="en-US" sz="1200" i="1" dirty="0">
              <a:solidFill>
                <a:srgbClr val="000000"/>
              </a:solidFill>
            </a:endParaRP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...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3688707"/>
            <a:ext cx="8590200" cy="838200"/>
          </a:xfrm>
          <a:prstGeom prst="rect">
            <a:avLst/>
          </a:prstGeom>
          <a:solidFill>
            <a:srgbClr val="CCFF66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0000"/>
                </a:solidFill>
              </a:rPr>
              <a:t>HEP_OSlibs for CentOS 7</a:t>
            </a: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GB" sz="1200" dirty="0" smtClean="0">
                <a:solidFill>
                  <a:srgbClr val="000000"/>
                </a:solidFill>
              </a:rPr>
              <a:t>libX11.x86_64 (</a:t>
            </a:r>
            <a:r>
              <a:rPr lang="en-GB" sz="1200" dirty="0">
                <a:solidFill>
                  <a:srgbClr val="000000"/>
                </a:solidFill>
                <a:sym typeface="Symbol" panose="05050102010706020507" pitchFamily="18" charset="2"/>
              </a:rPr>
              <a:t> </a:t>
            </a:r>
            <a:r>
              <a:rPr lang="en-GB" sz="1200" dirty="0" smtClean="0">
                <a:solidFill>
                  <a:srgbClr val="000000"/>
                </a:solidFill>
                <a:sym typeface="Symbol" panose="05050102010706020507" pitchFamily="18" charset="2"/>
              </a:rPr>
              <a:t>libX11-1.6.5-1.el7.x86_64 for CentOS 7.5</a:t>
            </a:r>
            <a:r>
              <a:rPr lang="en-GB" sz="1200" dirty="0" smtClean="0">
                <a:solidFill>
                  <a:srgbClr val="000000"/>
                </a:solidFill>
              </a:rPr>
              <a:t>)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...</a:t>
            </a:r>
            <a:endParaRPr lang="en-GB" sz="1200" dirty="0" smtClean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1000" y="1097907"/>
            <a:ext cx="4191000" cy="762000"/>
          </a:xfrm>
          <a:prstGeom prst="rect">
            <a:avLst/>
          </a:prstGeom>
          <a:solidFill>
            <a:srgbClr val="CC99FF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0000"/>
                </a:solidFill>
              </a:rPr>
              <a:t>ATLAS rXX</a:t>
            </a:r>
            <a:r>
              <a:rPr lang="en-US" sz="1600" i="1" dirty="0">
                <a:solidFill>
                  <a:srgbClr val="000000"/>
                </a:solidFill>
              </a:rPr>
              <a:t> </a:t>
            </a:r>
            <a:r>
              <a:rPr lang="en-US" sz="1600" i="1" dirty="0" smtClean="0">
                <a:solidFill>
                  <a:srgbClr val="000000"/>
                </a:solidFill>
              </a:rPr>
              <a:t>x86_64-centos7-gcc62-opt</a:t>
            </a:r>
            <a:endParaRPr lang="en-US" sz="1600" i="1" dirty="0">
              <a:solidFill>
                <a:srgbClr val="000000"/>
              </a:solidFill>
            </a:endParaRPr>
          </a:p>
          <a:p>
            <a:pPr algn="ctr"/>
            <a:endParaRPr lang="en-US" sz="1200" i="1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...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00600" y="1097907"/>
            <a:ext cx="4191000" cy="762000"/>
          </a:xfrm>
          <a:prstGeom prst="rect">
            <a:avLst/>
          </a:prstGeom>
          <a:solidFill>
            <a:srgbClr val="CC99FF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0000"/>
                </a:solidFill>
              </a:rPr>
              <a:t>ATLAS rYY x86_64-centos7-gcc7-opt</a:t>
            </a:r>
            <a:endParaRPr lang="en-US" sz="1600" i="1" dirty="0">
              <a:solidFill>
                <a:srgbClr val="000000"/>
              </a:solidFill>
            </a:endParaRPr>
          </a:p>
          <a:p>
            <a:pPr algn="ctr"/>
            <a:endParaRPr lang="en-US" sz="1200" i="1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...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80000" y="152400"/>
            <a:ext cx="8791200" cy="731308"/>
          </a:xfrm>
        </p:spPr>
        <p:txBody>
          <a:bodyPr/>
          <a:lstStyle/>
          <a:p>
            <a:r>
              <a:rPr lang="en-US" sz="3200" dirty="0" smtClean="0"/>
              <a:t>Example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5782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ouble Brace 13"/>
          <p:cNvSpPr/>
          <p:nvPr/>
        </p:nvSpPr>
        <p:spPr>
          <a:xfrm>
            <a:off x="1778977" y="1314703"/>
            <a:ext cx="609600" cy="951994"/>
          </a:xfrm>
          <a:prstGeom prst="bracePair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uble Brace 14"/>
          <p:cNvSpPr/>
          <p:nvPr/>
        </p:nvSpPr>
        <p:spPr>
          <a:xfrm>
            <a:off x="1778977" y="2648203"/>
            <a:ext cx="609600" cy="951994"/>
          </a:xfrm>
          <a:prstGeom prst="bracePair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273693"/>
            <a:ext cx="8791200" cy="412107"/>
          </a:xfrm>
        </p:spPr>
        <p:txBody>
          <a:bodyPr/>
          <a:lstStyle/>
          <a:p>
            <a:r>
              <a:rPr lang="en-US" dirty="0" smtClean="0"/>
              <a:t>Why HEP_OSlibs?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419600"/>
            <a:ext cx="9067800" cy="1573427"/>
          </a:xfrm>
        </p:spPr>
        <p:txBody>
          <a:bodyPr/>
          <a:lstStyle/>
          <a:p>
            <a:r>
              <a:rPr lang="en-US" dirty="0" smtClean="0"/>
              <a:t>My opinion in short: </a:t>
            </a:r>
          </a:p>
          <a:p>
            <a:pPr lvl="1"/>
            <a:r>
              <a:rPr lang="en-US" b="1" dirty="0" smtClean="0"/>
              <a:t>IF you can take a package from the O/S, why build it yourself?</a:t>
            </a:r>
          </a:p>
          <a:p>
            <a:pPr lvl="1"/>
            <a:r>
              <a:rPr lang="en-US" i="1" u="sng" dirty="0" smtClean="0"/>
              <a:t>Lower risk </a:t>
            </a:r>
            <a:r>
              <a:rPr lang="en-US" i="1" u="sng" dirty="0"/>
              <a:t>of conflicts (we did observe many conflicts in the </a:t>
            </a:r>
            <a:r>
              <a:rPr lang="en-US" i="1" u="sng" dirty="0" smtClean="0"/>
              <a:t>past – expat, uuid...)</a:t>
            </a:r>
            <a:endParaRPr lang="en-US" i="1" u="sng" dirty="0"/>
          </a:p>
          <a:p>
            <a:pPr lvl="1"/>
            <a:r>
              <a:rPr lang="en-US" dirty="0" smtClean="0"/>
              <a:t>Lower overhead to build and distribute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1270337"/>
            <a:ext cx="1680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Built  “by us”</a:t>
            </a:r>
          </a:p>
          <a:p>
            <a:pPr algn="ctr"/>
            <a:endParaRPr lang="en-US" sz="6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Distributed on /cvmfs</a:t>
            </a:r>
          </a:p>
          <a:p>
            <a:pPr algn="ctr"/>
            <a:endParaRPr lang="en-US" sz="600" dirty="0">
              <a:solidFill>
                <a:srgbClr val="000000"/>
              </a:solidFill>
            </a:endParaRPr>
          </a:p>
          <a:p>
            <a:pPr algn="ctr"/>
            <a:r>
              <a:rPr lang="en-US" sz="1200" i="1" dirty="0" smtClean="0">
                <a:solidFill>
                  <a:srgbClr val="000000"/>
                </a:solidFill>
              </a:rPr>
              <a:t>Must add (*)PATH to default O/S (*)PATH</a:t>
            </a:r>
            <a:endParaRPr lang="en-GB" sz="1200" i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46" y="2533471"/>
            <a:ext cx="1680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Built “by the O/S”</a:t>
            </a:r>
          </a:p>
          <a:p>
            <a:pPr algn="ctr"/>
            <a:endParaRPr lang="en-US" sz="6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Local on /usr</a:t>
            </a:r>
          </a:p>
          <a:p>
            <a:pPr algn="ctr"/>
            <a:endParaRPr lang="en-US" sz="600" dirty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Default O/S PATH, LD_LIBRARY_PATH, PYTHONPATH…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53600" y="1219201"/>
            <a:ext cx="2743200" cy="243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2067900" y="1219200"/>
            <a:ext cx="2857500" cy="2514600"/>
            <a:chOff x="381000" y="457200"/>
            <a:chExt cx="2857500" cy="2438400"/>
          </a:xfrm>
        </p:grpSpPr>
        <p:sp>
          <p:nvSpPr>
            <p:cNvPr id="4" name="Rectangle 3"/>
            <p:cNvSpPr/>
            <p:nvPr/>
          </p:nvSpPr>
          <p:spPr>
            <a:xfrm>
              <a:off x="381000" y="2400300"/>
              <a:ext cx="2857500" cy="4953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00000"/>
                  </a:solidFill>
                </a:rPr>
                <a:t>Minimal Linux O/S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81000" y="1066800"/>
              <a:ext cx="1295400" cy="5334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00000"/>
                  </a:solidFill>
                </a:rPr>
                <a:t>LCG_NN</a:t>
              </a:r>
            </a:p>
            <a:p>
              <a:pPr algn="ctr"/>
              <a:r>
                <a:rPr lang="en-US" sz="1200" i="1" dirty="0" smtClean="0">
                  <a:solidFill>
                    <a:srgbClr val="000000"/>
                  </a:solidFill>
                </a:rPr>
                <a:t>gcc62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381000" y="1828800"/>
              <a:ext cx="2857500" cy="457200"/>
            </a:xfrm>
            <a:prstGeom prst="rect">
              <a:avLst/>
            </a:prstGeom>
            <a:solidFill>
              <a:srgbClr val="CCFF66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00000"/>
                  </a:solidFill>
                </a:rPr>
                <a:t>HEP_OSlibs</a:t>
              </a:r>
              <a:endParaRPr lang="en-GB" sz="12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81000" y="457200"/>
              <a:ext cx="1295400" cy="533400"/>
            </a:xfrm>
            <a:prstGeom prst="rect">
              <a:avLst/>
            </a:prstGeom>
            <a:solidFill>
              <a:srgbClr val="CC99FF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00000"/>
                  </a:solidFill>
                </a:rPr>
                <a:t>ATLAS rXX</a:t>
              </a:r>
            </a:p>
            <a:p>
              <a:pPr algn="ctr"/>
              <a:r>
                <a:rPr lang="en-US" sz="1200" i="1" dirty="0" smtClean="0">
                  <a:solidFill>
                    <a:srgbClr val="000000"/>
                  </a:solidFill>
                </a:rPr>
                <a:t>gcc62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943100" y="1066800"/>
              <a:ext cx="1295400" cy="5334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00000"/>
                  </a:solidFill>
                </a:rPr>
                <a:t>LCG_NN</a:t>
              </a:r>
            </a:p>
            <a:p>
              <a:pPr algn="ctr"/>
              <a:r>
                <a:rPr lang="en-US" sz="1200" i="1" dirty="0" smtClean="0">
                  <a:solidFill>
                    <a:srgbClr val="000000"/>
                  </a:solidFill>
                </a:rPr>
                <a:t>gcc7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943100" y="457200"/>
              <a:ext cx="1295400" cy="533400"/>
            </a:xfrm>
            <a:prstGeom prst="rect">
              <a:avLst/>
            </a:prstGeom>
            <a:solidFill>
              <a:srgbClr val="CC99FF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00000"/>
                  </a:solidFill>
                </a:rPr>
                <a:t>ATLAS rXX</a:t>
              </a:r>
            </a:p>
            <a:p>
              <a:pPr algn="ctr"/>
              <a:r>
                <a:rPr lang="en-US" sz="1200" i="1" dirty="0" smtClean="0">
                  <a:solidFill>
                    <a:srgbClr val="000000"/>
                  </a:solidFill>
                </a:rPr>
                <a:t>gcc7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257800" y="1224677"/>
            <a:ext cx="388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00"/>
                </a:solidFill>
              </a:rPr>
              <a:t>When a new dependency appears:</a:t>
            </a:r>
          </a:p>
          <a:p>
            <a:r>
              <a:rPr lang="en-US" i="1" dirty="0" smtClean="0">
                <a:solidFill>
                  <a:srgbClr val="000000"/>
                </a:solidFill>
              </a:rPr>
              <a:t>- should it be built in the LCG stack?</a:t>
            </a:r>
          </a:p>
          <a:p>
            <a:r>
              <a:rPr lang="en-US" i="1" dirty="0" smtClean="0">
                <a:solidFill>
                  <a:srgbClr val="000000"/>
                </a:solidFill>
              </a:rPr>
              <a:t>- should it be taken from the O/S?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b="1" i="1" u="sng" dirty="0" smtClean="0">
                <a:solidFill>
                  <a:srgbClr val="00B050"/>
                </a:solidFill>
              </a:rPr>
              <a:t>Where do you put the boundary?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IMO this question will continue to apply in the future regardless of technology (e.g. even with Spack)</a:t>
            </a:r>
            <a:endParaRPr lang="en-GB" i="1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52400" y="2514600"/>
            <a:ext cx="5040000" cy="0"/>
          </a:xfrm>
          <a:prstGeom prst="line">
            <a:avLst/>
          </a:prstGeom>
          <a:ln w="127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66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564507"/>
          </a:xfrm>
        </p:spPr>
        <p:txBody>
          <a:bodyPr/>
          <a:lstStyle/>
          <a:p>
            <a:r>
              <a:rPr lang="en-US" dirty="0" smtClean="0"/>
              <a:t>Some new scenarios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9067800" cy="510540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sz="2400" dirty="0" smtClean="0"/>
              <a:t>Grid nodes: only provide Docker/Singularity and /cvmfs?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Experiments ship their own containers including their favorite “O/S”?</a:t>
            </a:r>
          </a:p>
          <a:p>
            <a:pPr lvl="2">
              <a:spcBef>
                <a:spcPts val="200"/>
              </a:spcBef>
            </a:pPr>
            <a:r>
              <a:rPr lang="en-US" sz="1800" i="1" dirty="0" smtClean="0"/>
              <a:t>Containers with </a:t>
            </a:r>
            <a:r>
              <a:rPr lang="en-US" sz="1800" i="1" dirty="0" smtClean="0">
                <a:solidFill>
                  <a:srgbClr val="FF0000"/>
                </a:solidFill>
              </a:rPr>
              <a:t>granular selection of O/S packages </a:t>
            </a:r>
            <a:r>
              <a:rPr lang="en-US" sz="1800" i="1" dirty="0" smtClean="0"/>
              <a:t>(no HEP_OSlibs)?</a:t>
            </a:r>
          </a:p>
          <a:p>
            <a:pPr lvl="2">
              <a:spcBef>
                <a:spcPts val="200"/>
              </a:spcBef>
            </a:pPr>
            <a:r>
              <a:rPr lang="en-US" sz="1800" dirty="0" smtClean="0"/>
              <a:t>In any case: easy to cache O/S and HEP_OSlibs Docker layers if desired</a:t>
            </a:r>
          </a:p>
          <a:p>
            <a:pPr lvl="3">
              <a:spcBef>
                <a:spcPts val="200"/>
              </a:spcBef>
            </a:pPr>
            <a:endParaRPr lang="en-US" sz="1600" dirty="0" smtClean="0"/>
          </a:p>
          <a:p>
            <a:pPr>
              <a:spcBef>
                <a:spcPts val="200"/>
              </a:spcBef>
            </a:pPr>
            <a:r>
              <a:rPr lang="en-US" sz="2400" dirty="0" smtClean="0"/>
              <a:t>Replace “LCG stack” machinery by </a:t>
            </a:r>
            <a:r>
              <a:rPr lang="en-US" sz="2400" dirty="0"/>
              <a:t>S</a:t>
            </a:r>
            <a:r>
              <a:rPr lang="en-US" sz="2400" dirty="0" smtClean="0"/>
              <a:t>pack?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The question remains: </a:t>
            </a:r>
            <a:r>
              <a:rPr lang="en-US" sz="2000" i="1" dirty="0" smtClean="0">
                <a:solidFill>
                  <a:srgbClr val="FF0000"/>
                </a:solidFill>
              </a:rPr>
              <a:t>boundary between O/S and non-O/S packages?</a:t>
            </a:r>
          </a:p>
          <a:p>
            <a:pPr lvl="2">
              <a:spcBef>
                <a:spcPts val="200"/>
              </a:spcBef>
            </a:pPr>
            <a:r>
              <a:rPr lang="en-US" sz="1800" dirty="0" smtClean="0"/>
              <a:t>Choosing which O/S packages to use may still be needed</a:t>
            </a:r>
          </a:p>
          <a:p>
            <a:pPr lvl="2">
              <a:spcBef>
                <a:spcPts val="200"/>
              </a:spcBef>
            </a:pPr>
            <a:r>
              <a:rPr lang="en-US" sz="1800" dirty="0" smtClean="0"/>
              <a:t>Can Spack be used to trace dependencies on individual O/S packages?</a:t>
            </a:r>
          </a:p>
          <a:p>
            <a:pPr lvl="3">
              <a:spcBef>
                <a:spcPts val="200"/>
              </a:spcBef>
            </a:pPr>
            <a:endParaRPr lang="en-US" sz="1600" dirty="0"/>
          </a:p>
          <a:p>
            <a:pPr>
              <a:spcBef>
                <a:spcPts val="200"/>
              </a:spcBef>
            </a:pPr>
            <a:r>
              <a:rPr lang="en-US" sz="2200" dirty="0" smtClean="0"/>
              <a:t>Are there any scenarios left where HEP_OSlibs is still needed?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Should clarify this, before deciding whether to split runtime/</a:t>
            </a:r>
            <a:r>
              <a:rPr lang="en-US" sz="2000" dirty="0" err="1" smtClean="0"/>
              <a:t>devel</a:t>
            </a:r>
            <a:r>
              <a:rPr lang="en-US" sz="2000" dirty="0" smtClean="0"/>
              <a:t>/EPEL</a:t>
            </a:r>
          </a:p>
          <a:p>
            <a:pPr>
              <a:spcBef>
                <a:spcPts val="200"/>
              </a:spcBef>
            </a:pPr>
            <a:endParaRPr lang="en-US" sz="2200" dirty="0" smtClean="0"/>
          </a:p>
          <a:p>
            <a:pPr>
              <a:spcBef>
                <a:spcPts val="200"/>
              </a:spcBef>
            </a:pPr>
            <a:r>
              <a:rPr lang="en-US" sz="2200" dirty="0" smtClean="0"/>
              <a:t>Deploy HEP_OSlibs on /cvmfs itself?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I do not think it makes sense, unless you use CernVM (O/S on /cvmfs)</a:t>
            </a:r>
          </a:p>
        </p:txBody>
      </p:sp>
    </p:spTree>
    <p:extLst>
      <p:ext uri="{BB962C8B-B14F-4D97-AF65-F5344CB8AC3E}">
        <p14:creationId xmlns:p14="http://schemas.microsoft.com/office/powerpoint/2010/main" val="293301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4556</TotalTime>
  <Words>1626</Words>
  <Application>Microsoft Office PowerPoint</Application>
  <PresentationFormat>On-screen Show (4:3)</PresentationFormat>
  <Paragraphs>248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Symbol</vt:lpstr>
      <vt:lpstr>CERN2015-AV-MasterLayout</vt:lpstr>
      <vt:lpstr>PowerPoint Presentation</vt:lpstr>
      <vt:lpstr>One-slide overview and summary</vt:lpstr>
      <vt:lpstr>What is HEP_OSlibs?</vt:lpstr>
      <vt:lpstr>How is HEP_OSlibs maintained?</vt:lpstr>
      <vt:lpstr>HEP_OSlibs – two overlapping use cases</vt:lpstr>
      <vt:lpstr>Where is HEP_OSlibs deployed?</vt:lpstr>
      <vt:lpstr>Example</vt:lpstr>
      <vt:lpstr>Why HEP_OSlibs?</vt:lpstr>
      <vt:lpstr>Some new scenarios</vt:lpstr>
      <vt:lpstr>One-slide overview and summary</vt:lpstr>
      <vt:lpstr>PowerPoint Presentation</vt:lpstr>
      <vt:lpstr>Which packages cannot be in HEP_OSlibs?</vt:lpstr>
      <vt:lpstr>Conflicts?</vt:lpstr>
      <vt:lpstr>Is HEP_OSlibs too fat?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256</cp:revision>
  <dcterms:created xsi:type="dcterms:W3CDTF">2006-08-16T00:00:00Z</dcterms:created>
  <dcterms:modified xsi:type="dcterms:W3CDTF">2020-05-04T12:54:12Z</dcterms:modified>
</cp:coreProperties>
</file>