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9" r:id="rId2"/>
    <p:sldId id="305" r:id="rId3"/>
    <p:sldId id="257" r:id="rId4"/>
    <p:sldId id="302" r:id="rId5"/>
    <p:sldId id="301" r:id="rId6"/>
    <p:sldId id="263" r:id="rId7"/>
    <p:sldId id="280" r:id="rId8"/>
    <p:sldId id="267" r:id="rId9"/>
    <p:sldId id="258" r:id="rId10"/>
    <p:sldId id="265" r:id="rId11"/>
    <p:sldId id="260" r:id="rId12"/>
    <p:sldId id="278" r:id="rId13"/>
    <p:sldId id="270" r:id="rId14"/>
    <p:sldId id="259" r:id="rId15"/>
    <p:sldId id="279" r:id="rId16"/>
    <p:sldId id="276" r:id="rId17"/>
    <p:sldId id="271" r:id="rId18"/>
    <p:sldId id="303" r:id="rId19"/>
    <p:sldId id="304" r:id="rId20"/>
    <p:sldId id="282" r:id="rId21"/>
    <p:sldId id="273" r:id="rId22"/>
    <p:sldId id="283" r:id="rId23"/>
    <p:sldId id="266" r:id="rId24"/>
    <p:sldId id="306" r:id="rId25"/>
    <p:sldId id="298" r:id="rId26"/>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86" y="-378"/>
      </p:cViewPr>
      <p:guideLst>
        <p:guide orient="horz" pos="2160"/>
        <p:guide pos="2880"/>
      </p:guideLst>
    </p:cSldViewPr>
  </p:slideViewPr>
  <p:notesTextViewPr>
    <p:cViewPr>
      <p:scale>
        <a:sx n="1" d="1"/>
        <a:sy n="1" d="1"/>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CD0ACD39-B413-4ABB-BA49-97AEDB811455}" type="datetimeFigureOut">
              <a:rPr lang="fi-FI" smtClean="0"/>
              <a:t>29.4.2019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5E2FA24-53A6-4B80-8AEE-E2DE300492B1}" type="slidenum">
              <a:rPr lang="fi-FI" smtClean="0"/>
              <a:t>‹#›</a:t>
            </a:fld>
            <a:endParaRPr lang="fi-FI"/>
          </a:p>
        </p:txBody>
      </p:sp>
    </p:spTree>
    <p:extLst>
      <p:ext uri="{BB962C8B-B14F-4D97-AF65-F5344CB8AC3E}">
        <p14:creationId xmlns:p14="http://schemas.microsoft.com/office/powerpoint/2010/main" val="692474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CD0ACD39-B413-4ABB-BA49-97AEDB811455}" type="datetimeFigureOut">
              <a:rPr lang="fi-FI" smtClean="0"/>
              <a:t>29.4.2019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5E2FA24-53A6-4B80-8AEE-E2DE300492B1}" type="slidenum">
              <a:rPr lang="fi-FI" smtClean="0"/>
              <a:t>‹#›</a:t>
            </a:fld>
            <a:endParaRPr lang="fi-FI"/>
          </a:p>
        </p:txBody>
      </p:sp>
    </p:spTree>
    <p:extLst>
      <p:ext uri="{BB962C8B-B14F-4D97-AF65-F5344CB8AC3E}">
        <p14:creationId xmlns:p14="http://schemas.microsoft.com/office/powerpoint/2010/main" val="297590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CD0ACD39-B413-4ABB-BA49-97AEDB811455}" type="datetimeFigureOut">
              <a:rPr lang="fi-FI" smtClean="0"/>
              <a:t>29.4.2019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5E2FA24-53A6-4B80-8AEE-E2DE300492B1}" type="slidenum">
              <a:rPr lang="fi-FI" smtClean="0"/>
              <a:t>‹#›</a:t>
            </a:fld>
            <a:endParaRPr lang="fi-FI"/>
          </a:p>
        </p:txBody>
      </p:sp>
    </p:spTree>
    <p:extLst>
      <p:ext uri="{BB962C8B-B14F-4D97-AF65-F5344CB8AC3E}">
        <p14:creationId xmlns:p14="http://schemas.microsoft.com/office/powerpoint/2010/main" val="7735638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11" name="Picture 7" descr="FRIB_ppt_top.jpg"/>
          <p:cNvPicPr>
            <a:picLocks noChangeAspect="1"/>
          </p:cNvPicPr>
          <p:nvPr userDrawn="1"/>
        </p:nvPicPr>
        <p:blipFill>
          <a:blip r:embed="rId2" cstate="print"/>
          <a:srcRect/>
          <a:stretch>
            <a:fillRect/>
          </a:stretch>
        </p:blipFill>
        <p:spPr bwMode="auto">
          <a:xfrm>
            <a:off x="-5196" y="6173093"/>
            <a:ext cx="9149196" cy="698872"/>
          </a:xfrm>
          <a:prstGeom prst="rect">
            <a:avLst/>
          </a:prstGeom>
          <a:noFill/>
          <a:ln w="9525">
            <a:noFill/>
            <a:miter lim="800000"/>
            <a:headEnd/>
            <a:tailEnd/>
          </a:ln>
        </p:spPr>
      </p:pic>
      <p:pic>
        <p:nvPicPr>
          <p:cNvPr id="5" name="Picture 7" descr="FRIB_ppt_top.jpg"/>
          <p:cNvPicPr>
            <a:picLocks noChangeAspect="1"/>
          </p:cNvPicPr>
          <p:nvPr/>
        </p:nvPicPr>
        <p:blipFill>
          <a:blip r:embed="rId2" cstate="print"/>
          <a:srcRect/>
          <a:stretch>
            <a:fillRect/>
          </a:stretch>
        </p:blipFill>
        <p:spPr bwMode="auto">
          <a:xfrm>
            <a:off x="0" y="0"/>
            <a:ext cx="9144000" cy="1003102"/>
          </a:xfrm>
          <a:prstGeom prst="rect">
            <a:avLst/>
          </a:prstGeom>
          <a:noFill/>
          <a:ln w="9525">
            <a:noFill/>
            <a:miter lim="800000"/>
            <a:headEnd/>
            <a:tailEnd/>
          </a:ln>
        </p:spPr>
      </p:pic>
      <p:sp>
        <p:nvSpPr>
          <p:cNvPr id="6" name="Text Box 5"/>
          <p:cNvSpPr txBox="1">
            <a:spLocks noChangeArrowheads="1"/>
          </p:cNvSpPr>
          <p:nvPr/>
        </p:nvSpPr>
        <p:spPr bwMode="auto">
          <a:xfrm>
            <a:off x="669777" y="1320108"/>
            <a:ext cx="7864929"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latin typeface="Helvetica" pitchFamily="-107" charset="0"/>
              <a:ea typeface="ヒラギノ角ゴ Pro W3" pitchFamily="-107" charset="-128"/>
              <a:cs typeface="Arial" charset="0"/>
            </a:endParaRPr>
          </a:p>
        </p:txBody>
      </p:sp>
      <p:sp>
        <p:nvSpPr>
          <p:cNvPr id="7" name="Rectangle 6"/>
          <p:cNvSpPr>
            <a:spLocks noChangeArrowheads="1"/>
          </p:cNvSpPr>
          <p:nvPr/>
        </p:nvSpPr>
        <p:spPr bwMode="auto">
          <a:xfrm>
            <a:off x="4115405" y="3009305"/>
            <a:ext cx="9144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latin typeface="Arial" charset="0"/>
              <a:ea typeface="ヒラギノ角ゴ Pro W3" pitchFamily="-107" charset="-128"/>
              <a:cs typeface="Arial" charset="0"/>
            </a:endParaRPr>
          </a:p>
        </p:txBody>
      </p:sp>
      <p:sp>
        <p:nvSpPr>
          <p:cNvPr id="3" name="Content Placeholder 2"/>
          <p:cNvSpPr>
            <a:spLocks noGrp="1"/>
          </p:cNvSpPr>
          <p:nvPr>
            <p:ph idx="1"/>
          </p:nvPr>
        </p:nvSpPr>
        <p:spPr>
          <a:xfrm>
            <a:off x="76200" y="1067100"/>
            <a:ext cx="8990922" cy="5027414"/>
          </a:xfrm>
        </p:spPr>
        <p:txBody>
          <a:bodyPr/>
          <a:lstStyle>
            <a:lvl3pPr>
              <a:defRPr sz="18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a:xfrm>
            <a:off x="76200" y="285755"/>
            <a:ext cx="8991600" cy="485775"/>
          </a:xfrm>
        </p:spPr>
        <p:txBody>
          <a:bodyPr/>
          <a:lstStyle/>
          <a:p>
            <a:r>
              <a:rPr lang="en-US" smtClean="0"/>
              <a:t>Click to edit Master title style</a:t>
            </a:r>
            <a:endParaRPr lang="en-US" dirty="0"/>
          </a:p>
        </p:txBody>
      </p:sp>
      <p:sp>
        <p:nvSpPr>
          <p:cNvPr id="8"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smtClean="0"/>
              <a:t>H. Schatz, October 2014 SECAR TCSM Review - 01 </a:t>
            </a:r>
            <a:endParaRPr lang="en-US" dirty="0"/>
          </a:p>
        </p:txBody>
      </p:sp>
      <p:sp>
        <p:nvSpPr>
          <p:cNvPr id="10" name="Slide Number Placeholder 4"/>
          <p:cNvSpPr>
            <a:spLocks noGrp="1"/>
          </p:cNvSpPr>
          <p:nvPr>
            <p:ph type="sldNum" sz="quarter" idx="11"/>
          </p:nvPr>
        </p:nvSpPr>
        <p:spPr/>
        <p:txBody>
          <a:bodyPr/>
          <a:lstStyle>
            <a:lvl1pPr>
              <a:defRPr/>
            </a:lvl1pPr>
          </a:lstStyle>
          <a:p>
            <a:pPr>
              <a:defRPr/>
            </a:pPr>
            <a:r>
              <a:rPr lang="en-US"/>
              <a:t>, Slide </a:t>
            </a:r>
            <a:fld id="{35AD4620-7552-4207-8973-898801ED212B}" type="slidenum">
              <a:rPr lang="en-US"/>
              <a:pPr>
                <a:defRPr/>
              </a:pPr>
              <a:t>‹#›</a:t>
            </a:fld>
            <a:endParaRPr lang="en-US"/>
          </a:p>
        </p:txBody>
      </p:sp>
      <p:pic>
        <p:nvPicPr>
          <p:cNvPr id="2" name="Picture 1" descr="screenshot.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200" y="6320135"/>
            <a:ext cx="1371600" cy="414381"/>
          </a:xfrm>
          <a:prstGeom prst="rect">
            <a:avLst/>
          </a:prstGeom>
        </p:spPr>
      </p:pic>
      <p:sp>
        <p:nvSpPr>
          <p:cNvPr id="12" name="TextBox 11"/>
          <p:cNvSpPr txBox="1"/>
          <p:nvPr userDrawn="1"/>
        </p:nvSpPr>
        <p:spPr>
          <a:xfrm>
            <a:off x="1465157" y="6285182"/>
            <a:ext cx="1454244" cy="461665"/>
          </a:xfrm>
          <a:prstGeom prst="rect">
            <a:avLst/>
          </a:prstGeom>
          <a:noFill/>
        </p:spPr>
        <p:txBody>
          <a:bodyPr wrap="none" rtlCol="0">
            <a:spAutoFit/>
          </a:bodyPr>
          <a:lstStyle/>
          <a:p>
            <a:r>
              <a:rPr lang="en-US" sz="1200" dirty="0" smtClean="0"/>
              <a:t>Separator for</a:t>
            </a:r>
            <a:br>
              <a:rPr lang="en-US" sz="1200" dirty="0" smtClean="0"/>
            </a:br>
            <a:r>
              <a:rPr lang="en-US" sz="1200" dirty="0" smtClean="0"/>
              <a:t>Capture Reactions</a:t>
            </a:r>
          </a:p>
        </p:txBody>
      </p:sp>
    </p:spTree>
    <p:extLst>
      <p:ext uri="{BB962C8B-B14F-4D97-AF65-F5344CB8AC3E}">
        <p14:creationId xmlns:p14="http://schemas.microsoft.com/office/powerpoint/2010/main" val="1388098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CD0ACD39-B413-4ABB-BA49-97AEDB811455}" type="datetimeFigureOut">
              <a:rPr lang="fi-FI" smtClean="0"/>
              <a:t>29.4.2019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5E2FA24-53A6-4B80-8AEE-E2DE300492B1}" type="slidenum">
              <a:rPr lang="fi-FI" smtClean="0"/>
              <a:t>‹#›</a:t>
            </a:fld>
            <a:endParaRPr lang="fi-FI"/>
          </a:p>
        </p:txBody>
      </p:sp>
    </p:spTree>
    <p:extLst>
      <p:ext uri="{BB962C8B-B14F-4D97-AF65-F5344CB8AC3E}">
        <p14:creationId xmlns:p14="http://schemas.microsoft.com/office/powerpoint/2010/main" val="3226603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0ACD39-B413-4ABB-BA49-97AEDB811455}" type="datetimeFigureOut">
              <a:rPr lang="fi-FI" smtClean="0"/>
              <a:t>29.4.2019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5E2FA24-53A6-4B80-8AEE-E2DE300492B1}" type="slidenum">
              <a:rPr lang="fi-FI" smtClean="0"/>
              <a:t>‹#›</a:t>
            </a:fld>
            <a:endParaRPr lang="fi-FI"/>
          </a:p>
        </p:txBody>
      </p:sp>
    </p:spTree>
    <p:extLst>
      <p:ext uri="{BB962C8B-B14F-4D97-AF65-F5344CB8AC3E}">
        <p14:creationId xmlns:p14="http://schemas.microsoft.com/office/powerpoint/2010/main" val="605334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CD0ACD39-B413-4ABB-BA49-97AEDB811455}" type="datetimeFigureOut">
              <a:rPr lang="fi-FI" smtClean="0"/>
              <a:t>29.4.2019</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5E2FA24-53A6-4B80-8AEE-E2DE300492B1}" type="slidenum">
              <a:rPr lang="fi-FI" smtClean="0"/>
              <a:t>‹#›</a:t>
            </a:fld>
            <a:endParaRPr lang="fi-FI"/>
          </a:p>
        </p:txBody>
      </p:sp>
    </p:spTree>
    <p:extLst>
      <p:ext uri="{BB962C8B-B14F-4D97-AF65-F5344CB8AC3E}">
        <p14:creationId xmlns:p14="http://schemas.microsoft.com/office/powerpoint/2010/main" val="1797076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CD0ACD39-B413-4ABB-BA49-97AEDB811455}" type="datetimeFigureOut">
              <a:rPr lang="fi-FI" smtClean="0"/>
              <a:t>29.4.2019</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15E2FA24-53A6-4B80-8AEE-E2DE300492B1}" type="slidenum">
              <a:rPr lang="fi-FI" smtClean="0"/>
              <a:t>‹#›</a:t>
            </a:fld>
            <a:endParaRPr lang="fi-FI"/>
          </a:p>
        </p:txBody>
      </p:sp>
    </p:spTree>
    <p:extLst>
      <p:ext uri="{BB962C8B-B14F-4D97-AF65-F5344CB8AC3E}">
        <p14:creationId xmlns:p14="http://schemas.microsoft.com/office/powerpoint/2010/main" val="1963149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CD0ACD39-B413-4ABB-BA49-97AEDB811455}" type="datetimeFigureOut">
              <a:rPr lang="fi-FI" smtClean="0"/>
              <a:t>29.4.2019</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15E2FA24-53A6-4B80-8AEE-E2DE300492B1}" type="slidenum">
              <a:rPr lang="fi-FI" smtClean="0"/>
              <a:t>‹#›</a:t>
            </a:fld>
            <a:endParaRPr lang="fi-FI"/>
          </a:p>
        </p:txBody>
      </p:sp>
    </p:spTree>
    <p:extLst>
      <p:ext uri="{BB962C8B-B14F-4D97-AF65-F5344CB8AC3E}">
        <p14:creationId xmlns:p14="http://schemas.microsoft.com/office/powerpoint/2010/main" val="1279913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0ACD39-B413-4ABB-BA49-97AEDB811455}" type="datetimeFigureOut">
              <a:rPr lang="fi-FI" smtClean="0"/>
              <a:t>29.4.2019</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15E2FA24-53A6-4B80-8AEE-E2DE300492B1}" type="slidenum">
              <a:rPr lang="fi-FI" smtClean="0"/>
              <a:t>‹#›</a:t>
            </a:fld>
            <a:endParaRPr lang="fi-FI"/>
          </a:p>
        </p:txBody>
      </p:sp>
    </p:spTree>
    <p:extLst>
      <p:ext uri="{BB962C8B-B14F-4D97-AF65-F5344CB8AC3E}">
        <p14:creationId xmlns:p14="http://schemas.microsoft.com/office/powerpoint/2010/main" val="3082347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0ACD39-B413-4ABB-BA49-97AEDB811455}" type="datetimeFigureOut">
              <a:rPr lang="fi-FI" smtClean="0"/>
              <a:t>29.4.2019</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5E2FA24-53A6-4B80-8AEE-E2DE300492B1}" type="slidenum">
              <a:rPr lang="fi-FI" smtClean="0"/>
              <a:t>‹#›</a:t>
            </a:fld>
            <a:endParaRPr lang="fi-FI"/>
          </a:p>
        </p:txBody>
      </p:sp>
    </p:spTree>
    <p:extLst>
      <p:ext uri="{BB962C8B-B14F-4D97-AF65-F5344CB8AC3E}">
        <p14:creationId xmlns:p14="http://schemas.microsoft.com/office/powerpoint/2010/main" val="523999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0ACD39-B413-4ABB-BA49-97AEDB811455}" type="datetimeFigureOut">
              <a:rPr lang="fi-FI" smtClean="0"/>
              <a:t>29.4.2019</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5E2FA24-53A6-4B80-8AEE-E2DE300492B1}" type="slidenum">
              <a:rPr lang="fi-FI" smtClean="0"/>
              <a:t>‹#›</a:t>
            </a:fld>
            <a:endParaRPr lang="fi-FI"/>
          </a:p>
        </p:txBody>
      </p:sp>
    </p:spTree>
    <p:extLst>
      <p:ext uri="{BB962C8B-B14F-4D97-AF65-F5344CB8AC3E}">
        <p14:creationId xmlns:p14="http://schemas.microsoft.com/office/powerpoint/2010/main" val="3997761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ACD39-B413-4ABB-BA49-97AEDB811455}" type="datetimeFigureOut">
              <a:rPr lang="fi-FI" smtClean="0"/>
              <a:t>29.4.2019</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E2FA24-53A6-4B80-8AEE-E2DE300492B1}" type="slidenum">
              <a:rPr lang="fi-FI" smtClean="0"/>
              <a:t>‹#›</a:t>
            </a:fld>
            <a:endParaRPr lang="fi-FI"/>
          </a:p>
        </p:txBody>
      </p:sp>
    </p:spTree>
    <p:extLst>
      <p:ext uri="{BB962C8B-B14F-4D97-AF65-F5344CB8AC3E}">
        <p14:creationId xmlns:p14="http://schemas.microsoft.com/office/powerpoint/2010/main" val="1305690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fi/url?sa=i&amp;rct=j&amp;q=&amp;esrc=s&amp;source=images&amp;cd=&amp;cad=rja&amp;uact=8&amp;ved=0ahUKEwjw-MXiycDPAhUFXSwKHfWiAqkQjRwIBw&amp;url=http://dragon.triumf.ca/system.html&amp;bvm=bv.134495766,d.bGg&amp;psig=AFQjCNEW0VpCMbGaENhObA-8ZXSmAxcvGg&amp;ust=1475650798638176"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google.fi/url?sa=i&amp;rct=j&amp;q=&amp;esrc=s&amp;source=images&amp;cd=&amp;ved=0ahUKEwjviY38x8DPAhUBniwKHWU1C2AQjRwIBw&amp;url=http://davids.triumf.ca/emma.htm&amp;psig=AFQjCNGrPToB6lyIPeiPbX4yjjsyA_Iy6w&amp;ust=1475650309479092" TargetMode="Externa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google.fi/url?sa=i&amp;rct=j&amp;q=&amp;esrc=s&amp;source=images&amp;cd=&amp;ved=0ahUKEwjxr4rB48DPAhWCCCwKHVHmDMAQjRwIBQ&amp;url=https://www.phy.anl.gov/atlas/Year25th/Back.pdf&amp;psig=AFQjCNGJqnpDBTLVV5mn5gvr56bBG59qCg&amp;ust=1475657709205542&amp;cad=rjt"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google.fi/url?sa=i&amp;rct=j&amp;q=&amp;esrc=s&amp;source=images&amp;cd=&amp;ved=2ahUKEwiE3oit4PThAhVp1-AKHaexAyQQjRx6BAgBEAU&amp;url=https%3A%2F%2Fwww.phy.anl.gov%2Fatlas%2Fagfa%2F&amp;psig=AOvVaw1B6icZI5eI-WiDC2-z1F-j&amp;ust=1556608403512535" TargetMode="Externa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google.fi/url?sa=i&amp;rct=j&amp;q=&amp;esrc=s&amp;source=images&amp;cd=&amp;cad=rja&amp;uact=8&amp;ved=2ahUKEwieooWq4fThAhXXA2MBHUX_AnYQjRx6BAgBEAU&amp;url=http%3A%2F%2Firfu.cea.fr%2Fen%2FPhocea%2FVie_des_labos%2FAst%2Fast_technique.php%3Fid_ast%3D943&amp;psig=AOvVaw0h7_-OD1tExzVU41oOjDbh&amp;ust=1556608664215616"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5.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26.emf"/></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fi/url?sa=i&amp;rct=j&amp;q=&amp;esrc=s&amp;source=images&amp;cd=&amp;cad=rja&amp;uact=8&amp;ved=0ahUKEwi-qZKUucDPAhWEKiwKHaQPB_8QjRwIBw&amp;url=http://iopscience.iop.org/article/10.1088/0031-8949/2013/T152/014023&amp;psig=AFQjCNEZUUUwvKYwwT-zA-8bqx6virTEpQ&amp;ust=1475646309710221"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google.fi/url?sa=i&amp;rct=j&amp;q=&amp;esrc=s&amp;source=images&amp;cd=&amp;ved=2ahUKEwjhvsXYzfThAhVtAGMBHfeHBf0QjRx6BAgBEAU&amp;url=https://www.researchgate.net/figure/Layout-of-the-ISOLDE-CERN-facility-with-the-extended-hall-and-future-REX-ISOLDE_fig5_41217372&amp;psig=AOvVaw1OoN64QObNRaTNOOwn0BJc&amp;ust=1556603388588467" TargetMode="Externa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fi/url?sa=i&amp;rct=j&amp;q=&amp;esrc=s&amp;source=images&amp;cd=&amp;ved=0ahUKEwip-ZbsucDPAhUHiywKHQe2AyEQjRwIBw&amp;url=http://www.epj.org/epja-news/1053-epja-highlight-analysing-coulomb-excitation-experiments-with-exotic-beams&amp;psig=AFQjCNEZUUUwvKYwwT-zA-8bqx6virTEpQ&amp;ust=1475646309710221"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194" name="Picture 2" descr="IMG_2559 Un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384"/>
            <a:ext cx="9144000" cy="685800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64197" name="Text Box 5"/>
          <p:cNvSpPr txBox="1">
            <a:spLocks noChangeArrowheads="1"/>
          </p:cNvSpPr>
          <p:nvPr/>
        </p:nvSpPr>
        <p:spPr bwMode="auto">
          <a:xfrm>
            <a:off x="2124075" y="4652963"/>
            <a:ext cx="5040313" cy="1330325"/>
          </a:xfrm>
          <a:prstGeom prst="rect">
            <a:avLst/>
          </a:prstGeom>
          <a:solidFill>
            <a:srgbClr val="FFFF00"/>
          </a:solidFill>
          <a:ln w="19050">
            <a:solidFill>
              <a:srgbClr val="00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fi-FI" altLang="fi-FI" sz="2000">
                <a:solidFill>
                  <a:srgbClr val="0000CC"/>
                </a:solidFill>
                <a:latin typeface="Times New Roman" pitchFamily="18" charset="0"/>
              </a:rPr>
              <a:t>Juha Uusitalo</a:t>
            </a:r>
            <a:endParaRPr lang="en-US" altLang="fi-FI" sz="2000">
              <a:solidFill>
                <a:srgbClr val="0000CC"/>
              </a:solidFill>
              <a:latin typeface="Times New Roman" pitchFamily="18" charset="0"/>
            </a:endParaRPr>
          </a:p>
          <a:p>
            <a:pPr algn="ctr" eaLnBrk="0" hangingPunct="0"/>
            <a:r>
              <a:rPr lang="en-US" altLang="fi-FI" sz="2000">
                <a:solidFill>
                  <a:srgbClr val="0000CC"/>
                </a:solidFill>
                <a:latin typeface="Times New Roman" pitchFamily="18" charset="0"/>
              </a:rPr>
              <a:t>Department of Physics</a:t>
            </a:r>
          </a:p>
          <a:p>
            <a:pPr algn="ctr" eaLnBrk="0" hangingPunct="0"/>
            <a:r>
              <a:rPr lang="en-US" altLang="fi-FI" sz="2000">
                <a:solidFill>
                  <a:srgbClr val="0000CC"/>
                </a:solidFill>
                <a:latin typeface="Times New Roman" pitchFamily="18" charset="0"/>
              </a:rPr>
              <a:t>University of Jyväskylä (JYFL)</a:t>
            </a:r>
          </a:p>
          <a:p>
            <a:pPr algn="ctr" eaLnBrk="0" hangingPunct="0"/>
            <a:r>
              <a:rPr lang="fi-FI" altLang="fi-FI" sz="2000">
                <a:solidFill>
                  <a:srgbClr val="0000CC"/>
                </a:solidFill>
                <a:latin typeface="Times New Roman" pitchFamily="18" charset="0"/>
              </a:rPr>
              <a:t>Finland</a:t>
            </a:r>
            <a:endParaRPr lang="en-US" altLang="fi-FI" sz="2000" i="1">
              <a:solidFill>
                <a:srgbClr val="0000CC"/>
              </a:solidFill>
              <a:latin typeface="Times New Roman" pitchFamily="18" charset="0"/>
            </a:endParaRPr>
          </a:p>
        </p:txBody>
      </p:sp>
      <p:sp>
        <p:nvSpPr>
          <p:cNvPr id="264202" name="Text Box 10"/>
          <p:cNvSpPr txBox="1">
            <a:spLocks noChangeArrowheads="1"/>
          </p:cNvSpPr>
          <p:nvPr/>
        </p:nvSpPr>
        <p:spPr bwMode="auto">
          <a:xfrm>
            <a:off x="539552" y="404664"/>
            <a:ext cx="8064896" cy="1384995"/>
          </a:xfrm>
          <a:prstGeom prst="rect">
            <a:avLst/>
          </a:prstGeom>
          <a:solidFill>
            <a:srgbClr val="FFFF00"/>
          </a:solidFill>
          <a:ln w="28575">
            <a:solidFill>
              <a:srgbClr val="008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fr-FR" sz="2800" dirty="0" err="1" smtClean="0">
                <a:latin typeface="Times New Roman" panose="02020603050405020304" pitchFamily="18" charset="0"/>
                <a:cs typeface="Times New Roman" panose="02020603050405020304" pitchFamily="18" charset="0"/>
              </a:rPr>
              <a:t>IoP</a:t>
            </a:r>
            <a:r>
              <a:rPr lang="fr-FR" sz="2800" dirty="0" smtClean="0">
                <a:latin typeface="Times New Roman" panose="02020603050405020304" pitchFamily="18" charset="0"/>
                <a:cs typeface="Times New Roman" panose="02020603050405020304" pitchFamily="18" charset="0"/>
              </a:rPr>
              <a:t> Half Day Meeting</a:t>
            </a:r>
            <a:endParaRPr lang="fr-FR" sz="2800" dirty="0">
              <a:latin typeface="Times New Roman" panose="02020603050405020304" pitchFamily="18" charset="0"/>
              <a:cs typeface="Times New Roman" panose="02020603050405020304" pitchFamily="18" charset="0"/>
            </a:endParaRPr>
          </a:p>
          <a:p>
            <a:pPr algn="ctr"/>
            <a:r>
              <a:rPr lang="en-US" sz="2800" dirty="0"/>
              <a:t>Recoil separators, present and future design concepts</a:t>
            </a:r>
            <a:endParaRPr lang="fr-FR" sz="2800" dirty="0" smtClean="0">
              <a:latin typeface="Times New Roman" panose="02020603050405020304" pitchFamily="18" charset="0"/>
              <a:cs typeface="Times New Roman" panose="02020603050405020304" pitchFamily="18" charset="0"/>
            </a:endParaRPr>
          </a:p>
          <a:p>
            <a:pPr algn="ctr"/>
            <a:r>
              <a:rPr lang="fr-FR" sz="2800" dirty="0" smtClean="0">
                <a:latin typeface="Times New Roman" panose="02020603050405020304" pitchFamily="18" charset="0"/>
                <a:cs typeface="Times New Roman" panose="02020603050405020304" pitchFamily="18" charset="0"/>
              </a:rPr>
              <a:t> Liverpool, April 29</a:t>
            </a:r>
            <a:r>
              <a:rPr lang="fr-FR" sz="2800" baseline="30000" dirty="0" smtClean="0">
                <a:latin typeface="Times New Roman" panose="02020603050405020304" pitchFamily="18" charset="0"/>
                <a:cs typeface="Times New Roman" panose="02020603050405020304" pitchFamily="18" charset="0"/>
              </a:rPr>
              <a:t>th</a:t>
            </a:r>
            <a:r>
              <a:rPr lang="fr-FR" sz="2800" dirty="0" smtClean="0">
                <a:latin typeface="Times New Roman" panose="02020603050405020304" pitchFamily="18" charset="0"/>
                <a:cs typeface="Times New Roman" panose="02020603050405020304" pitchFamily="18" charset="0"/>
              </a:rPr>
              <a:t> , 2019</a:t>
            </a:r>
            <a:endParaRPr lang="fi-FI" sz="2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83885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565914"/>
            <a:ext cx="7187298" cy="5355312"/>
          </a:xfrm>
          <a:prstGeom prst="rect">
            <a:avLst/>
          </a:prstGeom>
        </p:spPr>
        <p:txBody>
          <a:bodyPr wrap="square">
            <a:spAutoFit/>
          </a:bodyPr>
          <a:lstStyle/>
          <a:p>
            <a:r>
              <a:rPr lang="fi-FI" dirty="0"/>
              <a:t>• </a:t>
            </a:r>
            <a:r>
              <a:rPr lang="en-US" dirty="0" smtClean="0"/>
              <a:t>Spectrometer (in-flight separators) key features:</a:t>
            </a:r>
          </a:p>
          <a:p>
            <a:r>
              <a:rPr lang="en-US" dirty="0" smtClean="0"/>
              <a:t>   	- acceptance (angular, energy, momentum, m/q), 	  	  resolving power, beam suppression, image size</a:t>
            </a:r>
            <a:endParaRPr lang="en-US" dirty="0"/>
          </a:p>
          <a:p>
            <a:r>
              <a:rPr lang="fi-FI" dirty="0"/>
              <a:t>• Small </a:t>
            </a:r>
            <a:r>
              <a:rPr lang="fi-FI" dirty="0" err="1"/>
              <a:t>acceptance</a:t>
            </a:r>
            <a:r>
              <a:rPr lang="fi-FI" dirty="0"/>
              <a:t> </a:t>
            </a:r>
            <a:r>
              <a:rPr lang="fi-FI" dirty="0" err="1" smtClean="0"/>
              <a:t>separators</a:t>
            </a:r>
            <a:endParaRPr lang="fi-FI" dirty="0"/>
          </a:p>
          <a:p>
            <a:r>
              <a:rPr lang="en-US" dirty="0" smtClean="0"/>
              <a:t>	- small aberrations, image size small, physical separation</a:t>
            </a:r>
            <a:endParaRPr lang="fi-FI" dirty="0"/>
          </a:p>
          <a:p>
            <a:r>
              <a:rPr lang="en-US" dirty="0" smtClean="0"/>
              <a:t>	- Examples</a:t>
            </a:r>
            <a:r>
              <a:rPr lang="en-US" dirty="0"/>
              <a:t>: FMA, </a:t>
            </a:r>
            <a:r>
              <a:rPr lang="en-US" dirty="0" smtClean="0"/>
              <a:t>EMMA, MARA, (SHIP)</a:t>
            </a:r>
          </a:p>
          <a:p>
            <a:r>
              <a:rPr lang="en-US" dirty="0" smtClean="0"/>
              <a:t>	- Transmission reasonable high in inverse kinematics 	   	   or in symmetric cases  </a:t>
            </a:r>
            <a:endParaRPr lang="en-US" dirty="0"/>
          </a:p>
          <a:p>
            <a:r>
              <a:rPr lang="fi-FI" dirty="0"/>
              <a:t>• </a:t>
            </a:r>
            <a:r>
              <a:rPr lang="fi-FI" dirty="0" err="1"/>
              <a:t>Large</a:t>
            </a:r>
            <a:r>
              <a:rPr lang="fi-FI" dirty="0"/>
              <a:t> </a:t>
            </a:r>
            <a:r>
              <a:rPr lang="fi-FI" dirty="0" err="1"/>
              <a:t>acceptance</a:t>
            </a:r>
            <a:r>
              <a:rPr lang="fi-FI" dirty="0"/>
              <a:t> </a:t>
            </a:r>
            <a:r>
              <a:rPr lang="fi-FI" dirty="0" err="1" smtClean="0"/>
              <a:t>separators</a:t>
            </a:r>
            <a:endParaRPr lang="fi-FI" dirty="0"/>
          </a:p>
          <a:p>
            <a:r>
              <a:rPr lang="fi-FI" dirty="0"/>
              <a:t>	</a:t>
            </a:r>
            <a:r>
              <a:rPr lang="fi-FI" dirty="0" smtClean="0"/>
              <a:t>- </a:t>
            </a:r>
            <a:r>
              <a:rPr lang="fi-FI" dirty="0" err="1" smtClean="0"/>
              <a:t>large</a:t>
            </a:r>
            <a:r>
              <a:rPr lang="fi-FI" dirty="0" smtClean="0"/>
              <a:t> </a:t>
            </a:r>
            <a:r>
              <a:rPr lang="fi-FI" dirty="0" err="1" smtClean="0"/>
              <a:t>aberrations</a:t>
            </a:r>
            <a:r>
              <a:rPr lang="fi-FI" dirty="0" smtClean="0"/>
              <a:t>, no </a:t>
            </a:r>
            <a:r>
              <a:rPr lang="fi-FI" dirty="0" err="1" smtClean="0"/>
              <a:t>physical</a:t>
            </a:r>
            <a:r>
              <a:rPr lang="fi-FI" dirty="0" smtClean="0"/>
              <a:t> </a:t>
            </a:r>
            <a:r>
              <a:rPr lang="fi-FI" dirty="0" err="1" smtClean="0"/>
              <a:t>separation</a:t>
            </a:r>
            <a:r>
              <a:rPr lang="fi-FI" dirty="0" smtClean="0"/>
              <a:t>,  	 	      	   </a:t>
            </a:r>
            <a:r>
              <a:rPr lang="fi-FI" dirty="0" err="1" smtClean="0"/>
              <a:t>identification</a:t>
            </a:r>
            <a:r>
              <a:rPr lang="fi-FI" dirty="0" smtClean="0"/>
              <a:t> </a:t>
            </a:r>
            <a:r>
              <a:rPr lang="fi-FI" dirty="0" err="1" smtClean="0"/>
              <a:t>based</a:t>
            </a:r>
            <a:r>
              <a:rPr lang="fi-FI" dirty="0" smtClean="0"/>
              <a:t> on </a:t>
            </a:r>
            <a:r>
              <a:rPr lang="en-US" dirty="0" smtClean="0"/>
              <a:t>using </a:t>
            </a:r>
            <a:r>
              <a:rPr lang="en-US" dirty="0"/>
              <a:t>large tracking </a:t>
            </a:r>
            <a:r>
              <a:rPr lang="en-US" dirty="0" smtClean="0"/>
              <a:t>detectors</a:t>
            </a:r>
            <a:endParaRPr lang="en-US" dirty="0"/>
          </a:p>
          <a:p>
            <a:r>
              <a:rPr lang="fi-FI" dirty="0" smtClean="0"/>
              <a:t>	- </a:t>
            </a:r>
            <a:r>
              <a:rPr lang="fi-FI" dirty="0" err="1" smtClean="0"/>
              <a:t>Examples</a:t>
            </a:r>
            <a:r>
              <a:rPr lang="fi-FI" dirty="0"/>
              <a:t>: VAMOS, </a:t>
            </a:r>
            <a:r>
              <a:rPr lang="fi-FI" dirty="0" smtClean="0"/>
              <a:t>PRISMA..</a:t>
            </a:r>
            <a:endParaRPr lang="fi-FI" dirty="0"/>
          </a:p>
          <a:p>
            <a:r>
              <a:rPr lang="fi-FI" dirty="0"/>
              <a:t>• </a:t>
            </a:r>
            <a:r>
              <a:rPr lang="fi-FI" dirty="0" err="1"/>
              <a:t>Gas-filled</a:t>
            </a:r>
            <a:r>
              <a:rPr lang="fi-FI" dirty="0"/>
              <a:t> </a:t>
            </a:r>
            <a:r>
              <a:rPr lang="fi-FI" dirty="0" err="1" smtClean="0"/>
              <a:t>separators</a:t>
            </a:r>
            <a:endParaRPr lang="fi-FI" dirty="0"/>
          </a:p>
          <a:p>
            <a:r>
              <a:rPr lang="en-US" dirty="0"/>
              <a:t>	</a:t>
            </a:r>
            <a:r>
              <a:rPr lang="en-US" dirty="0" smtClean="0"/>
              <a:t>- Charge and velocity focusing, high transmission and very good  	   beam suppression with as-symmetric cases </a:t>
            </a:r>
          </a:p>
          <a:p>
            <a:r>
              <a:rPr lang="en-US" dirty="0" smtClean="0"/>
              <a:t>	- TASCA, GARIS(I and II), BGS, RITU..</a:t>
            </a:r>
          </a:p>
          <a:p>
            <a:endParaRPr lang="fi-FI" dirty="0"/>
          </a:p>
          <a:p>
            <a:r>
              <a:rPr lang="fi-FI" dirty="0" smtClean="0"/>
              <a:t>• </a:t>
            </a:r>
            <a:r>
              <a:rPr lang="fi-FI" dirty="0" err="1" smtClean="0"/>
              <a:t>Detector</a:t>
            </a:r>
            <a:r>
              <a:rPr lang="fi-FI" dirty="0" smtClean="0"/>
              <a:t> </a:t>
            </a:r>
            <a:r>
              <a:rPr lang="fi-FI" dirty="0" err="1" smtClean="0"/>
              <a:t>setups</a:t>
            </a:r>
            <a:r>
              <a:rPr lang="fi-FI" dirty="0" smtClean="0"/>
              <a:t> </a:t>
            </a:r>
            <a:r>
              <a:rPr lang="fi-FI" dirty="0" err="1" smtClean="0"/>
              <a:t>around</a:t>
            </a:r>
            <a:r>
              <a:rPr lang="fi-FI" dirty="0" smtClean="0"/>
              <a:t> the </a:t>
            </a:r>
            <a:r>
              <a:rPr lang="fi-FI" dirty="0" err="1" smtClean="0"/>
              <a:t>target</a:t>
            </a:r>
            <a:r>
              <a:rPr lang="fi-FI" dirty="0" smtClean="0"/>
              <a:t> position and </a:t>
            </a:r>
            <a:r>
              <a:rPr lang="fi-FI" dirty="0" err="1" smtClean="0"/>
              <a:t>around</a:t>
            </a:r>
            <a:r>
              <a:rPr lang="fi-FI" dirty="0" smtClean="0"/>
              <a:t> the </a:t>
            </a:r>
            <a:r>
              <a:rPr lang="fi-FI" dirty="0" err="1" smtClean="0"/>
              <a:t>focal</a:t>
            </a:r>
            <a:r>
              <a:rPr lang="fi-FI" dirty="0" smtClean="0"/>
              <a:t> </a:t>
            </a:r>
            <a:r>
              <a:rPr lang="fi-FI" dirty="0" err="1" smtClean="0"/>
              <a:t>plane</a:t>
            </a:r>
            <a:r>
              <a:rPr lang="fi-FI" dirty="0" smtClean="0"/>
              <a:t> </a:t>
            </a:r>
            <a:endParaRPr lang="en-US" dirty="0"/>
          </a:p>
          <a:p>
            <a:r>
              <a:rPr lang="en-US" dirty="0" smtClean="0"/>
              <a:t>	</a:t>
            </a:r>
            <a:endParaRPr lang="en-US" dirty="0"/>
          </a:p>
        </p:txBody>
      </p:sp>
    </p:spTree>
    <p:extLst>
      <p:ext uri="{BB962C8B-B14F-4D97-AF65-F5344CB8AC3E}">
        <p14:creationId xmlns:p14="http://schemas.microsoft.com/office/powerpoint/2010/main" val="41801389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Kuvahaun tulos haulle emma separator">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268760"/>
            <a:ext cx="6127783" cy="471255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79880" y="5512262"/>
            <a:ext cx="1079463" cy="646331"/>
          </a:xfrm>
          <a:prstGeom prst="rect">
            <a:avLst/>
          </a:prstGeom>
          <a:noFill/>
        </p:spPr>
        <p:txBody>
          <a:bodyPr wrap="none" rtlCol="0">
            <a:spAutoFit/>
          </a:bodyPr>
          <a:lstStyle/>
          <a:p>
            <a:r>
              <a:rPr lang="el-GR" dirty="0" smtClean="0"/>
              <a:t>Δ</a:t>
            </a:r>
            <a:r>
              <a:rPr lang="fi-FI" dirty="0" smtClean="0"/>
              <a:t>E, E, </a:t>
            </a:r>
            <a:r>
              <a:rPr lang="fi-FI" dirty="0" err="1" smtClean="0"/>
              <a:t>ToF</a:t>
            </a:r>
            <a:endParaRPr lang="fi-FI" dirty="0" smtClean="0"/>
          </a:p>
          <a:p>
            <a:r>
              <a:rPr lang="fi-FI" dirty="0" smtClean="0">
                <a:sym typeface="Wingdings" panose="05000000000000000000" pitchFamily="2" charset="2"/>
              </a:rPr>
              <a:t> A, Z</a:t>
            </a:r>
            <a:endParaRPr lang="fi-FI" dirty="0"/>
          </a:p>
        </p:txBody>
      </p:sp>
      <p:sp>
        <p:nvSpPr>
          <p:cNvPr id="6" name="TextBox 5"/>
          <p:cNvSpPr txBox="1"/>
          <p:nvPr/>
        </p:nvSpPr>
        <p:spPr>
          <a:xfrm>
            <a:off x="2051720" y="347260"/>
            <a:ext cx="4176464" cy="369332"/>
          </a:xfrm>
          <a:prstGeom prst="rect">
            <a:avLst/>
          </a:prstGeom>
          <a:noFill/>
        </p:spPr>
        <p:txBody>
          <a:bodyPr wrap="square" rtlCol="0">
            <a:spAutoFit/>
          </a:bodyPr>
          <a:lstStyle/>
          <a:p>
            <a:pPr algn="ctr"/>
            <a:r>
              <a:rPr lang="fi-FI" dirty="0" err="1" smtClean="0"/>
              <a:t>Dragon</a:t>
            </a:r>
            <a:r>
              <a:rPr lang="fi-FI" dirty="0" smtClean="0"/>
              <a:t> at </a:t>
            </a:r>
            <a:r>
              <a:rPr lang="fi-FI" dirty="0" err="1" smtClean="0"/>
              <a:t>Triumf</a:t>
            </a:r>
            <a:r>
              <a:rPr lang="fi-FI" dirty="0"/>
              <a:t> </a:t>
            </a:r>
            <a:r>
              <a:rPr lang="fi-FI" dirty="0" smtClean="0"/>
              <a:t>for </a:t>
            </a:r>
            <a:r>
              <a:rPr lang="fi-FI" dirty="0" err="1" smtClean="0"/>
              <a:t>capture</a:t>
            </a:r>
            <a:r>
              <a:rPr lang="fi-FI" dirty="0" smtClean="0"/>
              <a:t> </a:t>
            </a:r>
            <a:r>
              <a:rPr lang="fi-FI" dirty="0" err="1"/>
              <a:t>reactions</a:t>
            </a:r>
            <a:r>
              <a:rPr lang="fi-FI" dirty="0"/>
              <a:t> </a:t>
            </a:r>
          </a:p>
        </p:txBody>
      </p:sp>
    </p:spTree>
    <p:extLst>
      <p:ext uri="{BB962C8B-B14F-4D97-AF65-F5344CB8AC3E}">
        <p14:creationId xmlns:p14="http://schemas.microsoft.com/office/powerpoint/2010/main" val="7367199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04800" y="6309320"/>
            <a:ext cx="2895600" cy="365125"/>
          </a:xfrm>
        </p:spPr>
        <p:txBody>
          <a:bodyPr/>
          <a:lstStyle/>
          <a:p>
            <a:pPr>
              <a:defRPr/>
            </a:pPr>
            <a:r>
              <a:rPr lang="en-US" dirty="0" smtClean="0"/>
              <a:t>H. Schatz, May 2016 SECAR Progress Review - 01 </a:t>
            </a:r>
            <a:endParaRPr lang="en-US" dirty="0"/>
          </a:p>
        </p:txBody>
      </p:sp>
      <p:pic>
        <p:nvPicPr>
          <p:cNvPr id="7" name="Picture 6" descr="screensho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0732" y="1856887"/>
            <a:ext cx="4648200" cy="3553313"/>
          </a:xfrm>
          <a:prstGeom prst="rect">
            <a:avLst/>
          </a:prstGeom>
        </p:spPr>
      </p:pic>
      <p:sp>
        <p:nvSpPr>
          <p:cNvPr id="8" name="TextBox 7"/>
          <p:cNvSpPr txBox="1"/>
          <p:nvPr/>
        </p:nvSpPr>
        <p:spPr>
          <a:xfrm>
            <a:off x="3554476" y="1088955"/>
            <a:ext cx="5277745" cy="646331"/>
          </a:xfrm>
          <a:prstGeom prst="rect">
            <a:avLst/>
          </a:prstGeom>
          <a:noFill/>
        </p:spPr>
        <p:txBody>
          <a:bodyPr wrap="none" rtlCol="0">
            <a:spAutoFit/>
          </a:bodyPr>
          <a:lstStyle/>
          <a:p>
            <a:pPr algn="ctr"/>
            <a:r>
              <a:rPr lang="en-US" dirty="0" smtClean="0"/>
              <a:t>Typical astrophysical resonances</a:t>
            </a:r>
          </a:p>
          <a:p>
            <a:pPr algn="ctr"/>
            <a:r>
              <a:rPr lang="en-US" dirty="0" smtClean="0"/>
              <a:t>Minimum beam </a:t>
            </a:r>
            <a:r>
              <a:rPr lang="en-US" dirty="0"/>
              <a:t>i</a:t>
            </a:r>
            <a:r>
              <a:rPr lang="en-US" dirty="0" smtClean="0"/>
              <a:t>ntensity for 2 week </a:t>
            </a:r>
            <a:r>
              <a:rPr lang="en-US" dirty="0"/>
              <a:t>m</a:t>
            </a:r>
            <a:r>
              <a:rPr lang="en-US" dirty="0" smtClean="0"/>
              <a:t>easurement</a:t>
            </a:r>
            <a:endParaRPr lang="en-US" dirty="0"/>
          </a:p>
        </p:txBody>
      </p:sp>
      <p:sp>
        <p:nvSpPr>
          <p:cNvPr id="9" name="TextBox 8"/>
          <p:cNvSpPr txBox="1"/>
          <p:nvPr/>
        </p:nvSpPr>
        <p:spPr>
          <a:xfrm rot="16200000">
            <a:off x="2615319" y="3051569"/>
            <a:ext cx="2301494" cy="369332"/>
          </a:xfrm>
          <a:prstGeom prst="rect">
            <a:avLst/>
          </a:prstGeom>
          <a:noFill/>
        </p:spPr>
        <p:txBody>
          <a:bodyPr wrap="none" rtlCol="0">
            <a:spAutoFit/>
          </a:bodyPr>
          <a:lstStyle/>
          <a:p>
            <a:r>
              <a:rPr lang="en-US" dirty="0" smtClean="0"/>
              <a:t>Beam Intensity (</a:t>
            </a:r>
            <a:r>
              <a:rPr lang="en-US" dirty="0" err="1" smtClean="0"/>
              <a:t>pps</a:t>
            </a:r>
            <a:r>
              <a:rPr lang="en-US" dirty="0" smtClean="0"/>
              <a:t>)</a:t>
            </a:r>
            <a:endParaRPr lang="en-US" dirty="0"/>
          </a:p>
        </p:txBody>
      </p:sp>
      <p:grpSp>
        <p:nvGrpSpPr>
          <p:cNvPr id="2" name="Group 1"/>
          <p:cNvGrpSpPr/>
          <p:nvPr/>
        </p:nvGrpSpPr>
        <p:grpSpPr>
          <a:xfrm>
            <a:off x="76200" y="1101233"/>
            <a:ext cx="8522732" cy="3470767"/>
            <a:chOff x="76200" y="1101233"/>
            <a:chExt cx="8522732" cy="3470767"/>
          </a:xfrm>
        </p:grpSpPr>
        <p:grpSp>
          <p:nvGrpSpPr>
            <p:cNvPr id="23" name="Group 22"/>
            <p:cNvGrpSpPr/>
            <p:nvPr/>
          </p:nvGrpSpPr>
          <p:grpSpPr>
            <a:xfrm>
              <a:off x="304800" y="1101233"/>
              <a:ext cx="8294132" cy="3470767"/>
              <a:chOff x="304800" y="1101233"/>
              <a:chExt cx="8294132" cy="3470767"/>
            </a:xfrm>
          </p:grpSpPr>
          <p:sp>
            <p:nvSpPr>
              <p:cNvPr id="14" name="TextBox 13"/>
              <p:cNvSpPr txBox="1"/>
              <p:nvPr/>
            </p:nvSpPr>
            <p:spPr>
              <a:xfrm>
                <a:off x="304800" y="1101233"/>
                <a:ext cx="2680654" cy="646331"/>
              </a:xfrm>
              <a:prstGeom prst="rect">
                <a:avLst/>
              </a:prstGeom>
              <a:noFill/>
            </p:spPr>
            <p:txBody>
              <a:bodyPr wrap="none" rtlCol="0">
                <a:spAutoFit/>
              </a:bodyPr>
              <a:lstStyle/>
              <a:p>
                <a:r>
                  <a:rPr lang="en-US" dirty="0" smtClean="0"/>
                  <a:t>Beam suppression</a:t>
                </a:r>
              </a:p>
              <a:p>
                <a:r>
                  <a:rPr lang="en-US" dirty="0" smtClean="0"/>
                  <a:t>for &lt;1 background event</a:t>
                </a:r>
                <a:endParaRPr lang="en-US" dirty="0"/>
              </a:p>
            </p:txBody>
          </p:sp>
          <p:grpSp>
            <p:nvGrpSpPr>
              <p:cNvPr id="22" name="Group 21"/>
              <p:cNvGrpSpPr/>
              <p:nvPr/>
            </p:nvGrpSpPr>
            <p:grpSpPr>
              <a:xfrm>
                <a:off x="1239972" y="2450068"/>
                <a:ext cx="7358960" cy="2121932"/>
                <a:chOff x="1239972" y="2450068"/>
                <a:chExt cx="7358960" cy="2121932"/>
              </a:xfrm>
            </p:grpSpPr>
            <p:cxnSp>
              <p:nvCxnSpPr>
                <p:cNvPr id="11" name="Straight Connector 10"/>
                <p:cNvCxnSpPr/>
                <p:nvPr/>
              </p:nvCxnSpPr>
              <p:spPr>
                <a:xfrm flipH="1">
                  <a:off x="2438400" y="4191000"/>
                  <a:ext cx="6160532" cy="0"/>
                </a:xfrm>
                <a:prstGeom prst="line">
                  <a:avLst/>
                </a:prstGeom>
                <a:ln>
                  <a:solidFill>
                    <a:srgbClr val="1111E9"/>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2438400" y="2667000"/>
                  <a:ext cx="6160532"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239972" y="3974068"/>
                  <a:ext cx="1198428" cy="369332"/>
                </a:xfrm>
                <a:prstGeom prst="rect">
                  <a:avLst/>
                </a:prstGeom>
                <a:noFill/>
              </p:spPr>
              <p:txBody>
                <a:bodyPr wrap="none" rtlCol="0">
                  <a:spAutoFit/>
                </a:bodyPr>
                <a:lstStyle/>
                <a:p>
                  <a:r>
                    <a:rPr lang="en-US" dirty="0" smtClean="0">
                      <a:solidFill>
                        <a:srgbClr val="0000FF"/>
                      </a:solidFill>
                    </a:rPr>
                    <a:t>KPP 10</a:t>
                  </a:r>
                  <a:r>
                    <a:rPr lang="en-US" baseline="30000" dirty="0" smtClean="0">
                      <a:solidFill>
                        <a:srgbClr val="0000FF"/>
                      </a:solidFill>
                    </a:rPr>
                    <a:t>-13</a:t>
                  </a:r>
                  <a:endParaRPr lang="en-US" baseline="30000" dirty="0">
                    <a:solidFill>
                      <a:srgbClr val="0000FF"/>
                    </a:solidFill>
                  </a:endParaRPr>
                </a:p>
              </p:txBody>
            </p:sp>
            <p:sp>
              <p:nvSpPr>
                <p:cNvPr id="16" name="TextBox 15"/>
                <p:cNvSpPr txBox="1"/>
                <p:nvPr/>
              </p:nvSpPr>
              <p:spPr>
                <a:xfrm>
                  <a:off x="1239972" y="2450068"/>
                  <a:ext cx="1198428" cy="369332"/>
                </a:xfrm>
                <a:prstGeom prst="rect">
                  <a:avLst/>
                </a:prstGeom>
                <a:noFill/>
              </p:spPr>
              <p:txBody>
                <a:bodyPr wrap="none" rtlCol="0">
                  <a:spAutoFit/>
                </a:bodyPr>
                <a:lstStyle/>
                <a:p>
                  <a:r>
                    <a:rPr lang="en-US" dirty="0" smtClean="0">
                      <a:solidFill>
                        <a:srgbClr val="FF0000"/>
                      </a:solidFill>
                    </a:rPr>
                    <a:t>UPP 10</a:t>
                  </a:r>
                  <a:r>
                    <a:rPr lang="en-US" baseline="30000" dirty="0" smtClean="0">
                      <a:solidFill>
                        <a:srgbClr val="FF0000"/>
                      </a:solidFill>
                    </a:rPr>
                    <a:t>-17</a:t>
                  </a:r>
                  <a:endParaRPr lang="en-US" baseline="30000" dirty="0">
                    <a:solidFill>
                      <a:srgbClr val="FF0000"/>
                    </a:solidFill>
                  </a:endParaRPr>
                </a:p>
              </p:txBody>
            </p:sp>
            <p:cxnSp>
              <p:nvCxnSpPr>
                <p:cNvPr id="19" name="Straight Arrow Connector 18"/>
                <p:cNvCxnSpPr/>
                <p:nvPr/>
              </p:nvCxnSpPr>
              <p:spPr>
                <a:xfrm flipV="1">
                  <a:off x="2743200" y="4191000"/>
                  <a:ext cx="0" cy="3810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743200" y="2667000"/>
                  <a:ext cx="0" cy="3810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grpSp>
        <p:sp>
          <p:nvSpPr>
            <p:cNvPr id="18" name="TextBox 17"/>
            <p:cNvSpPr txBox="1"/>
            <p:nvPr/>
          </p:nvSpPr>
          <p:spPr>
            <a:xfrm>
              <a:off x="99039" y="2145268"/>
              <a:ext cx="3185487" cy="338554"/>
            </a:xfrm>
            <a:prstGeom prst="rect">
              <a:avLst/>
            </a:prstGeom>
            <a:noFill/>
          </p:spPr>
          <p:txBody>
            <a:bodyPr wrap="none" rtlCol="0">
              <a:spAutoFit/>
            </a:bodyPr>
            <a:lstStyle/>
            <a:p>
              <a:r>
                <a:rPr lang="en-US" sz="1600" dirty="0" smtClean="0">
                  <a:solidFill>
                    <a:srgbClr val="FF0000"/>
                  </a:solidFill>
                </a:rPr>
                <a:t>Ultimate Performance Parameter</a:t>
              </a:r>
              <a:endParaRPr lang="en-US" sz="1600" baseline="30000" dirty="0">
                <a:solidFill>
                  <a:srgbClr val="FF0000"/>
                </a:solidFill>
              </a:endParaRPr>
            </a:p>
          </p:txBody>
        </p:sp>
        <p:sp>
          <p:nvSpPr>
            <p:cNvPr id="21" name="TextBox 20"/>
            <p:cNvSpPr txBox="1"/>
            <p:nvPr/>
          </p:nvSpPr>
          <p:spPr>
            <a:xfrm>
              <a:off x="76200" y="3700046"/>
              <a:ext cx="2784737" cy="338554"/>
            </a:xfrm>
            <a:prstGeom prst="rect">
              <a:avLst/>
            </a:prstGeom>
            <a:noFill/>
          </p:spPr>
          <p:txBody>
            <a:bodyPr wrap="none" rtlCol="0">
              <a:spAutoFit/>
            </a:bodyPr>
            <a:lstStyle/>
            <a:p>
              <a:r>
                <a:rPr lang="en-US" sz="1600" dirty="0" smtClean="0">
                  <a:solidFill>
                    <a:srgbClr val="0000FF"/>
                  </a:solidFill>
                </a:rPr>
                <a:t>Key Performance Parameter</a:t>
              </a:r>
              <a:endParaRPr lang="en-US" sz="1600" baseline="30000" dirty="0">
                <a:solidFill>
                  <a:srgbClr val="0000FF"/>
                </a:solidFill>
              </a:endParaRPr>
            </a:p>
          </p:txBody>
        </p:sp>
      </p:grpSp>
      <p:sp>
        <p:nvSpPr>
          <p:cNvPr id="5" name="TextBox 4"/>
          <p:cNvSpPr txBox="1"/>
          <p:nvPr/>
        </p:nvSpPr>
        <p:spPr>
          <a:xfrm>
            <a:off x="2860937" y="464246"/>
            <a:ext cx="3797130" cy="369332"/>
          </a:xfrm>
          <a:prstGeom prst="rect">
            <a:avLst/>
          </a:prstGeom>
          <a:noFill/>
        </p:spPr>
        <p:txBody>
          <a:bodyPr wrap="none" rtlCol="0">
            <a:spAutoFit/>
          </a:bodyPr>
          <a:lstStyle/>
          <a:p>
            <a:r>
              <a:rPr lang="fi-FI" dirty="0" smtClean="0"/>
              <a:t>SECAR, </a:t>
            </a:r>
            <a:r>
              <a:rPr lang="fi-FI" dirty="0" err="1" smtClean="0"/>
              <a:t>Separator</a:t>
            </a:r>
            <a:r>
              <a:rPr lang="fi-FI" dirty="0" smtClean="0"/>
              <a:t> for </a:t>
            </a:r>
            <a:r>
              <a:rPr lang="fi-FI" dirty="0" err="1" smtClean="0"/>
              <a:t>Capture</a:t>
            </a:r>
            <a:r>
              <a:rPr lang="fi-FI" dirty="0" smtClean="0"/>
              <a:t> </a:t>
            </a:r>
            <a:r>
              <a:rPr lang="fi-FI" dirty="0" err="1" smtClean="0"/>
              <a:t>Reaction</a:t>
            </a:r>
            <a:endParaRPr lang="fi-FI" dirty="0"/>
          </a:p>
        </p:txBody>
      </p:sp>
    </p:spTree>
    <p:extLst>
      <p:ext uri="{BB962C8B-B14F-4D97-AF65-F5344CB8AC3E}">
        <p14:creationId xmlns:p14="http://schemas.microsoft.com/office/powerpoint/2010/main" val="2466659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p:cNvPicPr>
            <a:picLocks noChangeAspect="1"/>
          </p:cNvPicPr>
          <p:nvPr/>
        </p:nvPicPr>
        <p:blipFill rotWithShape="1">
          <a:blip r:embed="rId2" cstate="print">
            <a:extLst>
              <a:ext uri="{28A0092B-C50C-407E-A947-70E740481C1C}">
                <a14:useLocalDpi xmlns:a14="http://schemas.microsoft.com/office/drawing/2010/main" val="0"/>
              </a:ext>
            </a:extLst>
          </a:blip>
          <a:srcRect l="25960" t="13333" r="10505" b="26667"/>
          <a:stretch/>
        </p:blipFill>
        <p:spPr>
          <a:xfrm rot="5280000">
            <a:off x="1211772" y="41421"/>
            <a:ext cx="4839709" cy="7063360"/>
          </a:xfrm>
          <a:prstGeom prst="rect">
            <a:avLst/>
          </a:prstGeom>
        </p:spPr>
      </p:pic>
      <p:sp>
        <p:nvSpPr>
          <p:cNvPr id="4" name="Footer Placeholder 3"/>
          <p:cNvSpPr>
            <a:spLocks noGrp="1"/>
          </p:cNvSpPr>
          <p:nvPr>
            <p:ph type="ftr" sz="quarter" idx="11"/>
          </p:nvPr>
        </p:nvSpPr>
        <p:spPr>
          <a:xfrm>
            <a:off x="6248400" y="6371911"/>
            <a:ext cx="2895600" cy="365125"/>
          </a:xfrm>
        </p:spPr>
        <p:txBody>
          <a:bodyPr/>
          <a:lstStyle/>
          <a:p>
            <a:pPr>
              <a:defRPr/>
            </a:pPr>
            <a:r>
              <a:rPr lang="en-US" dirty="0" smtClean="0"/>
              <a:t>H. Schatz, October 2014 SECAR TCSM Review - 01 </a:t>
            </a:r>
            <a:endParaRPr lang="en-US" dirty="0"/>
          </a:p>
        </p:txBody>
      </p:sp>
      <p:sp>
        <p:nvSpPr>
          <p:cNvPr id="8" name="Freeform 7"/>
          <p:cNvSpPr/>
          <p:nvPr/>
        </p:nvSpPr>
        <p:spPr>
          <a:xfrm>
            <a:off x="6718701" y="1863288"/>
            <a:ext cx="364067" cy="1295400"/>
          </a:xfrm>
          <a:custGeom>
            <a:avLst/>
            <a:gdLst>
              <a:gd name="connsiteX0" fmla="*/ 0 w 364067"/>
              <a:gd name="connsiteY0" fmla="*/ 0 h 1176867"/>
              <a:gd name="connsiteX1" fmla="*/ 237067 w 364067"/>
              <a:gd name="connsiteY1" fmla="*/ 330200 h 1176867"/>
              <a:gd name="connsiteX2" fmla="*/ 364067 w 364067"/>
              <a:gd name="connsiteY2" fmla="*/ 1176867 h 1176867"/>
            </a:gdLst>
            <a:ahLst/>
            <a:cxnLst>
              <a:cxn ang="0">
                <a:pos x="connsiteX0" y="connsiteY0"/>
              </a:cxn>
              <a:cxn ang="0">
                <a:pos x="connsiteX1" y="connsiteY1"/>
              </a:cxn>
              <a:cxn ang="0">
                <a:pos x="connsiteX2" y="connsiteY2"/>
              </a:cxn>
            </a:cxnLst>
            <a:rect l="l" t="t" r="r" b="b"/>
            <a:pathLst>
              <a:path w="364067" h="1176867">
                <a:moveTo>
                  <a:pt x="0" y="0"/>
                </a:moveTo>
                <a:lnTo>
                  <a:pt x="237067" y="330200"/>
                </a:lnTo>
                <a:lnTo>
                  <a:pt x="364067" y="1176867"/>
                </a:lnTo>
              </a:path>
            </a:pathLst>
          </a:custGeom>
          <a:ln w="57150" cmpd="sng">
            <a:solidFill>
              <a:srgbClr val="0000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 name="Freeform 8"/>
          <p:cNvSpPr/>
          <p:nvPr/>
        </p:nvSpPr>
        <p:spPr>
          <a:xfrm>
            <a:off x="6636078" y="1802270"/>
            <a:ext cx="184223" cy="1356418"/>
          </a:xfrm>
          <a:custGeom>
            <a:avLst/>
            <a:gdLst>
              <a:gd name="connsiteX0" fmla="*/ 25400 w 143933"/>
              <a:gd name="connsiteY0" fmla="*/ 0 h 1083734"/>
              <a:gd name="connsiteX1" fmla="*/ 143933 w 143933"/>
              <a:gd name="connsiteY1" fmla="*/ 414867 h 1083734"/>
              <a:gd name="connsiteX2" fmla="*/ 0 w 143933"/>
              <a:gd name="connsiteY2" fmla="*/ 1083734 h 1083734"/>
            </a:gdLst>
            <a:ahLst/>
            <a:cxnLst>
              <a:cxn ang="0">
                <a:pos x="connsiteX0" y="connsiteY0"/>
              </a:cxn>
              <a:cxn ang="0">
                <a:pos x="connsiteX1" y="connsiteY1"/>
              </a:cxn>
              <a:cxn ang="0">
                <a:pos x="connsiteX2" y="connsiteY2"/>
              </a:cxn>
            </a:cxnLst>
            <a:rect l="l" t="t" r="r" b="b"/>
            <a:pathLst>
              <a:path w="143933" h="1083734">
                <a:moveTo>
                  <a:pt x="25400" y="0"/>
                </a:moveTo>
                <a:lnTo>
                  <a:pt x="143933" y="414867"/>
                </a:lnTo>
                <a:lnTo>
                  <a:pt x="0" y="1083734"/>
                </a:lnTo>
              </a:path>
            </a:pathLst>
          </a:custGeom>
          <a:ln w="57150" cmpd="sng">
            <a:solidFill>
              <a:srgbClr val="0000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0" name="Straight Connector 9"/>
          <p:cNvCxnSpPr/>
          <p:nvPr/>
        </p:nvCxnSpPr>
        <p:spPr>
          <a:xfrm>
            <a:off x="6378648" y="3158688"/>
            <a:ext cx="38735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7000218" y="3158688"/>
            <a:ext cx="38735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737501" y="5044945"/>
            <a:ext cx="304800" cy="24734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787701" y="5275939"/>
            <a:ext cx="608009" cy="369332"/>
          </a:xfrm>
          <a:prstGeom prst="rect">
            <a:avLst/>
          </a:prstGeom>
          <a:noFill/>
        </p:spPr>
        <p:txBody>
          <a:bodyPr wrap="none" rtlCol="0">
            <a:spAutoFit/>
          </a:bodyPr>
          <a:lstStyle/>
          <a:p>
            <a:r>
              <a:rPr lang="en-US" b="1" dirty="0" smtClean="0"/>
              <a:t>FP2</a:t>
            </a:r>
            <a:endParaRPr lang="en-US" b="1" dirty="0"/>
          </a:p>
        </p:txBody>
      </p:sp>
      <p:sp>
        <p:nvSpPr>
          <p:cNvPr id="14" name="Freeform 13"/>
          <p:cNvSpPr/>
          <p:nvPr/>
        </p:nvSpPr>
        <p:spPr>
          <a:xfrm>
            <a:off x="981122" y="3839944"/>
            <a:ext cx="5278182" cy="1507067"/>
          </a:xfrm>
          <a:custGeom>
            <a:avLst/>
            <a:gdLst>
              <a:gd name="connsiteX0" fmla="*/ 5071533 w 5071533"/>
              <a:gd name="connsiteY0" fmla="*/ 0 h 1507067"/>
              <a:gd name="connsiteX1" fmla="*/ 3242733 w 5071533"/>
              <a:gd name="connsiteY1" fmla="*/ 1388533 h 1507067"/>
              <a:gd name="connsiteX2" fmla="*/ 2777066 w 5071533"/>
              <a:gd name="connsiteY2" fmla="*/ 1507067 h 1507067"/>
              <a:gd name="connsiteX3" fmla="*/ 2404533 w 5071533"/>
              <a:gd name="connsiteY3" fmla="*/ 1422400 h 1507067"/>
              <a:gd name="connsiteX4" fmla="*/ 1456266 w 5071533"/>
              <a:gd name="connsiteY4" fmla="*/ 889000 h 1507067"/>
              <a:gd name="connsiteX5" fmla="*/ 0 w 5071533"/>
              <a:gd name="connsiteY5" fmla="*/ 220133 h 1507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71533" h="1507067">
                <a:moveTo>
                  <a:pt x="5071533" y="0"/>
                </a:moveTo>
                <a:lnTo>
                  <a:pt x="3242733" y="1388533"/>
                </a:lnTo>
                <a:lnTo>
                  <a:pt x="2777066" y="1507067"/>
                </a:lnTo>
                <a:lnTo>
                  <a:pt x="2404533" y="1422400"/>
                </a:lnTo>
                <a:lnTo>
                  <a:pt x="1456266" y="889000"/>
                </a:lnTo>
                <a:lnTo>
                  <a:pt x="0" y="220133"/>
                </a:lnTo>
              </a:path>
            </a:pathLst>
          </a:custGeom>
          <a:ln>
            <a:solidFill>
              <a:srgbClr val="0000FF"/>
            </a:solidFill>
            <a:prstDash val="dash"/>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5" name="Straight Connector 14"/>
          <p:cNvCxnSpPr/>
          <p:nvPr/>
        </p:nvCxnSpPr>
        <p:spPr>
          <a:xfrm flipH="1">
            <a:off x="907120" y="3881710"/>
            <a:ext cx="152400" cy="24734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403696" y="4212543"/>
            <a:ext cx="1012917" cy="523220"/>
          </a:xfrm>
          <a:prstGeom prst="rect">
            <a:avLst/>
          </a:prstGeom>
          <a:noFill/>
        </p:spPr>
        <p:txBody>
          <a:bodyPr wrap="none" rtlCol="0">
            <a:spAutoFit/>
          </a:bodyPr>
          <a:lstStyle/>
          <a:p>
            <a:r>
              <a:rPr lang="en-US" sz="1400" dirty="0" smtClean="0">
                <a:solidFill>
                  <a:srgbClr val="0000FF"/>
                </a:solidFill>
              </a:rPr>
              <a:t>“Scattered</a:t>
            </a:r>
            <a:br>
              <a:rPr lang="en-US" sz="1400" dirty="0" smtClean="0">
                <a:solidFill>
                  <a:srgbClr val="0000FF"/>
                </a:solidFill>
              </a:rPr>
            </a:br>
            <a:r>
              <a:rPr lang="en-US" sz="1400" dirty="0" smtClean="0">
                <a:solidFill>
                  <a:srgbClr val="0000FF"/>
                </a:solidFill>
              </a:rPr>
              <a:t> Beam”</a:t>
            </a:r>
            <a:endParaRPr lang="en-US" sz="1400" dirty="0">
              <a:solidFill>
                <a:srgbClr val="0000FF"/>
              </a:solidFill>
            </a:endParaRPr>
          </a:p>
        </p:txBody>
      </p:sp>
      <p:sp>
        <p:nvSpPr>
          <p:cNvPr id="25" name="TextBox 24"/>
          <p:cNvSpPr txBox="1"/>
          <p:nvPr/>
        </p:nvSpPr>
        <p:spPr>
          <a:xfrm>
            <a:off x="2843884" y="4219211"/>
            <a:ext cx="620833" cy="369332"/>
          </a:xfrm>
          <a:prstGeom prst="rect">
            <a:avLst/>
          </a:prstGeom>
          <a:noFill/>
        </p:spPr>
        <p:txBody>
          <a:bodyPr wrap="none" rtlCol="0">
            <a:spAutoFit/>
          </a:bodyPr>
          <a:lstStyle/>
          <a:p>
            <a:r>
              <a:rPr lang="en-US" b="1" dirty="0"/>
              <a:t>V</a:t>
            </a:r>
            <a:r>
              <a:rPr lang="en-US" b="1" dirty="0" smtClean="0"/>
              <a:t>F2</a:t>
            </a:r>
            <a:endParaRPr lang="en-US" b="1" dirty="0"/>
          </a:p>
        </p:txBody>
      </p:sp>
      <p:sp>
        <p:nvSpPr>
          <p:cNvPr id="27" name="TextBox 26"/>
          <p:cNvSpPr txBox="1"/>
          <p:nvPr/>
        </p:nvSpPr>
        <p:spPr>
          <a:xfrm>
            <a:off x="4693051" y="3970460"/>
            <a:ext cx="620833" cy="369332"/>
          </a:xfrm>
          <a:prstGeom prst="rect">
            <a:avLst/>
          </a:prstGeom>
          <a:noFill/>
        </p:spPr>
        <p:txBody>
          <a:bodyPr wrap="none" rtlCol="0">
            <a:spAutoFit/>
          </a:bodyPr>
          <a:lstStyle/>
          <a:p>
            <a:r>
              <a:rPr lang="en-US" b="1" dirty="0"/>
              <a:t>V</a:t>
            </a:r>
            <a:r>
              <a:rPr lang="en-US" b="1" dirty="0" smtClean="0"/>
              <a:t>F1</a:t>
            </a:r>
            <a:endParaRPr lang="en-US" b="1" dirty="0"/>
          </a:p>
        </p:txBody>
      </p:sp>
      <p:sp>
        <p:nvSpPr>
          <p:cNvPr id="28" name="TextBox 27"/>
          <p:cNvSpPr txBox="1"/>
          <p:nvPr/>
        </p:nvSpPr>
        <p:spPr>
          <a:xfrm>
            <a:off x="1217922" y="3573102"/>
            <a:ext cx="607859" cy="369332"/>
          </a:xfrm>
          <a:prstGeom prst="rect">
            <a:avLst/>
          </a:prstGeom>
          <a:noFill/>
        </p:spPr>
        <p:txBody>
          <a:bodyPr wrap="none" rtlCol="0">
            <a:spAutoFit/>
          </a:bodyPr>
          <a:lstStyle/>
          <a:p>
            <a:r>
              <a:rPr lang="en-US" b="1" dirty="0" err="1" smtClean="0"/>
              <a:t>FP</a:t>
            </a:r>
            <a:r>
              <a:rPr lang="en-US" b="1" dirty="0" err="1"/>
              <a:t>3</a:t>
            </a:r>
            <a:endParaRPr lang="en-US" b="1" dirty="0"/>
          </a:p>
        </p:txBody>
      </p:sp>
      <p:sp>
        <p:nvSpPr>
          <p:cNvPr id="29" name="TextBox 28"/>
          <p:cNvSpPr txBox="1"/>
          <p:nvPr/>
        </p:nvSpPr>
        <p:spPr>
          <a:xfrm>
            <a:off x="7356128" y="2961363"/>
            <a:ext cx="607859" cy="369332"/>
          </a:xfrm>
          <a:prstGeom prst="rect">
            <a:avLst/>
          </a:prstGeom>
          <a:noFill/>
        </p:spPr>
        <p:txBody>
          <a:bodyPr wrap="none" rtlCol="0">
            <a:spAutoFit/>
          </a:bodyPr>
          <a:lstStyle/>
          <a:p>
            <a:r>
              <a:rPr lang="en-US" b="1" dirty="0" err="1" smtClean="0"/>
              <a:t>FP1</a:t>
            </a:r>
            <a:endParaRPr lang="en-US" b="1" dirty="0"/>
          </a:p>
        </p:txBody>
      </p:sp>
      <p:sp>
        <p:nvSpPr>
          <p:cNvPr id="30" name="TextBox 29"/>
          <p:cNvSpPr txBox="1"/>
          <p:nvPr/>
        </p:nvSpPr>
        <p:spPr>
          <a:xfrm>
            <a:off x="1241467" y="2609210"/>
            <a:ext cx="607859" cy="369332"/>
          </a:xfrm>
          <a:prstGeom prst="rect">
            <a:avLst/>
          </a:prstGeom>
          <a:noFill/>
        </p:spPr>
        <p:txBody>
          <a:bodyPr wrap="none" rtlCol="0">
            <a:spAutoFit/>
          </a:bodyPr>
          <a:lstStyle/>
          <a:p>
            <a:r>
              <a:rPr lang="en-US" b="1" dirty="0" err="1" smtClean="0"/>
              <a:t>FP4</a:t>
            </a:r>
            <a:endParaRPr lang="en-US" b="1" dirty="0"/>
          </a:p>
        </p:txBody>
      </p:sp>
      <p:sp>
        <p:nvSpPr>
          <p:cNvPr id="31" name="Freeform 30"/>
          <p:cNvSpPr/>
          <p:nvPr/>
        </p:nvSpPr>
        <p:spPr>
          <a:xfrm>
            <a:off x="6723956" y="1797597"/>
            <a:ext cx="474070" cy="1350591"/>
          </a:xfrm>
          <a:custGeom>
            <a:avLst/>
            <a:gdLst>
              <a:gd name="connsiteX0" fmla="*/ 0 w 441435"/>
              <a:gd name="connsiteY0" fmla="*/ 0 h 1208690"/>
              <a:gd name="connsiteX1" fmla="*/ 252248 w 441435"/>
              <a:gd name="connsiteY1" fmla="*/ 378373 h 1208690"/>
              <a:gd name="connsiteX2" fmla="*/ 441435 w 441435"/>
              <a:gd name="connsiteY2" fmla="*/ 1208690 h 1208690"/>
            </a:gdLst>
            <a:ahLst/>
            <a:cxnLst>
              <a:cxn ang="0">
                <a:pos x="connsiteX0" y="connsiteY0"/>
              </a:cxn>
              <a:cxn ang="0">
                <a:pos x="connsiteX1" y="connsiteY1"/>
              </a:cxn>
              <a:cxn ang="0">
                <a:pos x="connsiteX2" y="connsiteY2"/>
              </a:cxn>
            </a:cxnLst>
            <a:rect l="l" t="t" r="r" b="b"/>
            <a:pathLst>
              <a:path w="441435" h="1208690">
                <a:moveTo>
                  <a:pt x="0" y="0"/>
                </a:moveTo>
                <a:lnTo>
                  <a:pt x="252248" y="378373"/>
                </a:lnTo>
                <a:lnTo>
                  <a:pt x="441435" y="1208690"/>
                </a:lnTo>
              </a:path>
            </a:pathLst>
          </a:custGeom>
          <a:noFill/>
          <a:ln w="57150">
            <a:solidFill>
              <a:srgbClr val="00B0F0"/>
            </a:solidFill>
            <a:headEnd type="none" w="med" len="med"/>
            <a:tailEnd type="triangl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Freeform 31"/>
          <p:cNvSpPr/>
          <p:nvPr/>
        </p:nvSpPr>
        <p:spPr>
          <a:xfrm>
            <a:off x="6551171" y="1851214"/>
            <a:ext cx="247183" cy="1266507"/>
          </a:xfrm>
          <a:custGeom>
            <a:avLst/>
            <a:gdLst>
              <a:gd name="connsiteX0" fmla="*/ 42042 w 189187"/>
              <a:gd name="connsiteY0" fmla="*/ 0 h 1072055"/>
              <a:gd name="connsiteX1" fmla="*/ 189187 w 189187"/>
              <a:gd name="connsiteY1" fmla="*/ 367862 h 1072055"/>
              <a:gd name="connsiteX2" fmla="*/ 0 w 189187"/>
              <a:gd name="connsiteY2" fmla="*/ 1072055 h 1072055"/>
            </a:gdLst>
            <a:ahLst/>
            <a:cxnLst>
              <a:cxn ang="0">
                <a:pos x="connsiteX0" y="connsiteY0"/>
              </a:cxn>
              <a:cxn ang="0">
                <a:pos x="connsiteX1" y="connsiteY1"/>
              </a:cxn>
              <a:cxn ang="0">
                <a:pos x="connsiteX2" y="connsiteY2"/>
              </a:cxn>
            </a:cxnLst>
            <a:rect l="l" t="t" r="r" b="b"/>
            <a:pathLst>
              <a:path w="189187" h="1072055">
                <a:moveTo>
                  <a:pt x="42042" y="0"/>
                </a:moveTo>
                <a:lnTo>
                  <a:pt x="189187" y="367862"/>
                </a:lnTo>
                <a:lnTo>
                  <a:pt x="0" y="1072055"/>
                </a:lnTo>
              </a:path>
            </a:pathLst>
          </a:custGeom>
          <a:noFill/>
          <a:ln w="57150">
            <a:solidFill>
              <a:srgbClr val="00B0F0"/>
            </a:solidFill>
            <a:headEnd type="none" w="med" len="med"/>
            <a:tailEnd type="triangl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2064241" y="2220253"/>
            <a:ext cx="877163" cy="369332"/>
          </a:xfrm>
          <a:prstGeom prst="rect">
            <a:avLst/>
          </a:prstGeom>
          <a:noFill/>
        </p:spPr>
        <p:txBody>
          <a:bodyPr wrap="none" rtlCol="0">
            <a:spAutoFit/>
          </a:bodyPr>
          <a:lstStyle/>
          <a:p>
            <a:r>
              <a:rPr lang="en-US" b="1" dirty="0" smtClean="0">
                <a:solidFill>
                  <a:srgbClr val="00B0F0"/>
                </a:solidFill>
              </a:rPr>
              <a:t>Recoil</a:t>
            </a:r>
            <a:endParaRPr lang="en-US" b="1" dirty="0">
              <a:solidFill>
                <a:srgbClr val="00B0F0"/>
              </a:solidFill>
            </a:endParaRPr>
          </a:p>
        </p:txBody>
      </p:sp>
      <p:sp>
        <p:nvSpPr>
          <p:cNvPr id="34" name="TextBox 33"/>
          <p:cNvSpPr txBox="1"/>
          <p:nvPr/>
        </p:nvSpPr>
        <p:spPr>
          <a:xfrm>
            <a:off x="4977463" y="4979007"/>
            <a:ext cx="813043" cy="369332"/>
          </a:xfrm>
          <a:prstGeom prst="rect">
            <a:avLst/>
          </a:prstGeom>
          <a:noFill/>
        </p:spPr>
        <p:txBody>
          <a:bodyPr wrap="none" rtlCol="0">
            <a:spAutoFit/>
          </a:bodyPr>
          <a:lstStyle/>
          <a:p>
            <a:r>
              <a:rPr lang="en-US" b="1" dirty="0" smtClean="0">
                <a:solidFill>
                  <a:srgbClr val="0606BA"/>
                </a:solidFill>
              </a:rPr>
              <a:t>Beam</a:t>
            </a:r>
            <a:endParaRPr lang="en-US" b="1" dirty="0">
              <a:solidFill>
                <a:srgbClr val="0606BA"/>
              </a:solidFill>
            </a:endParaRPr>
          </a:p>
        </p:txBody>
      </p:sp>
      <p:sp>
        <p:nvSpPr>
          <p:cNvPr id="41" name="Can 40"/>
          <p:cNvSpPr/>
          <p:nvPr/>
        </p:nvSpPr>
        <p:spPr>
          <a:xfrm rot="4183774">
            <a:off x="1604211" y="1712639"/>
            <a:ext cx="342969" cy="1031024"/>
          </a:xfrm>
          <a:prstGeom prst="can">
            <a:avLst/>
          </a:prstGeom>
          <a:solidFill>
            <a:schemeClr val="bg1">
              <a:lumMod val="75000"/>
            </a:schemeClr>
          </a:solidFill>
          <a:ln>
            <a:solidFill>
              <a:schemeClr val="bg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Freeform 41"/>
          <p:cNvSpPr/>
          <p:nvPr/>
        </p:nvSpPr>
        <p:spPr>
          <a:xfrm>
            <a:off x="293814" y="1451947"/>
            <a:ext cx="6577440" cy="3883202"/>
          </a:xfrm>
          <a:custGeom>
            <a:avLst/>
            <a:gdLst>
              <a:gd name="connsiteX0" fmla="*/ 5725896 w 6577440"/>
              <a:gd name="connsiteY0" fmla="*/ 0 h 3883202"/>
              <a:gd name="connsiteX1" fmla="*/ 6349872 w 6577440"/>
              <a:gd name="connsiteY1" fmla="*/ 381713 h 3883202"/>
              <a:gd name="connsiteX2" fmla="*/ 6570099 w 6577440"/>
              <a:gd name="connsiteY2" fmla="*/ 756086 h 3883202"/>
              <a:gd name="connsiteX3" fmla="*/ 6577440 w 6577440"/>
              <a:gd name="connsiteY3" fmla="*/ 1703030 h 3883202"/>
              <a:gd name="connsiteX4" fmla="*/ 6371895 w 6577440"/>
              <a:gd name="connsiteY4" fmla="*/ 2033359 h 3883202"/>
              <a:gd name="connsiteX5" fmla="*/ 5836010 w 6577440"/>
              <a:gd name="connsiteY5" fmla="*/ 2356348 h 3883202"/>
              <a:gd name="connsiteX6" fmla="*/ 4213672 w 6577440"/>
              <a:gd name="connsiteY6" fmla="*/ 3633620 h 3883202"/>
              <a:gd name="connsiteX7" fmla="*/ 3920037 w 6577440"/>
              <a:gd name="connsiteY7" fmla="*/ 3802455 h 3883202"/>
              <a:gd name="connsiteX8" fmla="*/ 3655764 w 6577440"/>
              <a:gd name="connsiteY8" fmla="*/ 3883202 h 3883202"/>
              <a:gd name="connsiteX9" fmla="*/ 3494265 w 6577440"/>
              <a:gd name="connsiteY9" fmla="*/ 3883202 h 3883202"/>
              <a:gd name="connsiteX10" fmla="*/ 3296061 w 6577440"/>
              <a:gd name="connsiteY10" fmla="*/ 3853840 h 3883202"/>
              <a:gd name="connsiteX11" fmla="*/ 161499 w 6577440"/>
              <a:gd name="connsiteY11" fmla="*/ 1930590 h 3883202"/>
              <a:gd name="connsiteX12" fmla="*/ 58727 w 6577440"/>
              <a:gd name="connsiteY12" fmla="*/ 1798458 h 3883202"/>
              <a:gd name="connsiteX13" fmla="*/ 22022 w 6577440"/>
              <a:gd name="connsiteY13" fmla="*/ 1703030 h 3883202"/>
              <a:gd name="connsiteX14" fmla="*/ 0 w 6577440"/>
              <a:gd name="connsiteY14" fmla="*/ 1614942 h 3883202"/>
              <a:gd name="connsiteX15" fmla="*/ 22022 w 6577440"/>
              <a:gd name="connsiteY15" fmla="*/ 1438767 h 3883202"/>
              <a:gd name="connsiteX16" fmla="*/ 58727 w 6577440"/>
              <a:gd name="connsiteY16" fmla="*/ 1380041 h 3883202"/>
              <a:gd name="connsiteX17" fmla="*/ 117454 w 6577440"/>
              <a:gd name="connsiteY17" fmla="*/ 1306635 h 3883202"/>
              <a:gd name="connsiteX18" fmla="*/ 212886 w 6577440"/>
              <a:gd name="connsiteY18" fmla="*/ 1247910 h 3883202"/>
              <a:gd name="connsiteX19" fmla="*/ 256931 w 6577440"/>
              <a:gd name="connsiteY19" fmla="*/ 1211207 h 3883202"/>
              <a:gd name="connsiteX20" fmla="*/ 1673723 w 6577440"/>
              <a:gd name="connsiteY20" fmla="*/ 697361 h 3883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577440" h="3883202">
                <a:moveTo>
                  <a:pt x="5725896" y="0"/>
                </a:moveTo>
                <a:lnTo>
                  <a:pt x="6349872" y="381713"/>
                </a:lnTo>
                <a:lnTo>
                  <a:pt x="6570099" y="756086"/>
                </a:lnTo>
                <a:lnTo>
                  <a:pt x="6577440" y="1703030"/>
                </a:lnTo>
                <a:lnTo>
                  <a:pt x="6371895" y="2033359"/>
                </a:lnTo>
                <a:lnTo>
                  <a:pt x="5836010" y="2356348"/>
                </a:lnTo>
                <a:lnTo>
                  <a:pt x="4213672" y="3633620"/>
                </a:lnTo>
                <a:lnTo>
                  <a:pt x="3920037" y="3802455"/>
                </a:lnTo>
                <a:lnTo>
                  <a:pt x="3655764" y="3883202"/>
                </a:lnTo>
                <a:lnTo>
                  <a:pt x="3494265" y="3883202"/>
                </a:lnTo>
                <a:lnTo>
                  <a:pt x="3296061" y="3853840"/>
                </a:lnTo>
                <a:lnTo>
                  <a:pt x="161499" y="1930590"/>
                </a:lnTo>
                <a:lnTo>
                  <a:pt x="58727" y="1798458"/>
                </a:lnTo>
                <a:lnTo>
                  <a:pt x="22022" y="1703030"/>
                </a:lnTo>
                <a:lnTo>
                  <a:pt x="0" y="1614942"/>
                </a:lnTo>
                <a:lnTo>
                  <a:pt x="22022" y="1438767"/>
                </a:lnTo>
                <a:lnTo>
                  <a:pt x="58727" y="1380041"/>
                </a:lnTo>
                <a:lnTo>
                  <a:pt x="117454" y="1306635"/>
                </a:lnTo>
                <a:lnTo>
                  <a:pt x="212886" y="1247910"/>
                </a:lnTo>
                <a:lnTo>
                  <a:pt x="256931" y="1211207"/>
                </a:lnTo>
                <a:lnTo>
                  <a:pt x="1673723" y="697361"/>
                </a:lnTo>
              </a:path>
            </a:pathLst>
          </a:custGeom>
          <a:ln w="57150" cmpd="sng">
            <a:solidFill>
              <a:srgbClr val="28B1F1"/>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4" name="Freeform 43"/>
          <p:cNvSpPr/>
          <p:nvPr/>
        </p:nvSpPr>
        <p:spPr>
          <a:xfrm>
            <a:off x="4804630" y="1132131"/>
            <a:ext cx="2122714" cy="3964214"/>
          </a:xfrm>
          <a:custGeom>
            <a:avLst/>
            <a:gdLst>
              <a:gd name="connsiteX0" fmla="*/ 834571 w 2122714"/>
              <a:gd name="connsiteY0" fmla="*/ 0 h 3964214"/>
              <a:gd name="connsiteX1" fmla="*/ 1886857 w 2122714"/>
              <a:gd name="connsiteY1" fmla="*/ 662214 h 3964214"/>
              <a:gd name="connsiteX2" fmla="*/ 2104571 w 2122714"/>
              <a:gd name="connsiteY2" fmla="*/ 1070428 h 3964214"/>
              <a:gd name="connsiteX3" fmla="*/ 2122714 w 2122714"/>
              <a:gd name="connsiteY3" fmla="*/ 2032000 h 3964214"/>
              <a:gd name="connsiteX4" fmla="*/ 1923142 w 2122714"/>
              <a:gd name="connsiteY4" fmla="*/ 2394857 h 3964214"/>
              <a:gd name="connsiteX5" fmla="*/ 1324428 w 2122714"/>
              <a:gd name="connsiteY5" fmla="*/ 2775857 h 3964214"/>
              <a:gd name="connsiteX6" fmla="*/ 0 w 2122714"/>
              <a:gd name="connsiteY6" fmla="*/ 3964214 h 3964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22714" h="3964214">
                <a:moveTo>
                  <a:pt x="834571" y="0"/>
                </a:moveTo>
                <a:lnTo>
                  <a:pt x="1886857" y="662214"/>
                </a:lnTo>
                <a:lnTo>
                  <a:pt x="2104571" y="1070428"/>
                </a:lnTo>
                <a:lnTo>
                  <a:pt x="2122714" y="2032000"/>
                </a:lnTo>
                <a:lnTo>
                  <a:pt x="1923142" y="2394857"/>
                </a:lnTo>
                <a:lnTo>
                  <a:pt x="1324428" y="2775857"/>
                </a:lnTo>
                <a:lnTo>
                  <a:pt x="0" y="3964214"/>
                </a:lnTo>
              </a:path>
            </a:pathLst>
          </a:custGeom>
          <a:ln w="57150" cmpd="sng">
            <a:solidFill>
              <a:srgbClr val="0000FF"/>
            </a:solidFill>
            <a:headEnd type="none"/>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 name="TextBox 34"/>
          <p:cNvSpPr txBox="1"/>
          <p:nvPr/>
        </p:nvSpPr>
        <p:spPr>
          <a:xfrm>
            <a:off x="7387568" y="1761487"/>
            <a:ext cx="1402234" cy="738664"/>
          </a:xfrm>
          <a:prstGeom prst="rect">
            <a:avLst/>
          </a:prstGeom>
          <a:solidFill>
            <a:schemeClr val="accent3">
              <a:lumMod val="20000"/>
              <a:lumOff val="80000"/>
            </a:schemeClr>
          </a:solidFill>
        </p:spPr>
        <p:txBody>
          <a:bodyPr wrap="none" rtlCol="0">
            <a:spAutoFit/>
          </a:bodyPr>
          <a:lstStyle/>
          <a:p>
            <a:r>
              <a:rPr lang="en-US" sz="1400" dirty="0" smtClean="0"/>
              <a:t>Step 1: Dipoles</a:t>
            </a:r>
          </a:p>
          <a:p>
            <a:r>
              <a:rPr lang="en-US" sz="1400" dirty="0" smtClean="0"/>
              <a:t>Charge state</a:t>
            </a:r>
            <a:br>
              <a:rPr lang="en-US" sz="1400" dirty="0" smtClean="0"/>
            </a:br>
            <a:r>
              <a:rPr lang="en-US" sz="1400" dirty="0" smtClean="0"/>
              <a:t>selection</a:t>
            </a:r>
            <a:endParaRPr lang="en-US" sz="1400" dirty="0"/>
          </a:p>
        </p:txBody>
      </p:sp>
      <p:sp>
        <p:nvSpPr>
          <p:cNvPr id="36" name="TextBox 35"/>
          <p:cNvSpPr txBox="1"/>
          <p:nvPr/>
        </p:nvSpPr>
        <p:spPr>
          <a:xfrm>
            <a:off x="3997639" y="3360304"/>
            <a:ext cx="1877437" cy="523220"/>
          </a:xfrm>
          <a:prstGeom prst="rect">
            <a:avLst/>
          </a:prstGeom>
          <a:solidFill>
            <a:schemeClr val="accent3">
              <a:lumMod val="20000"/>
              <a:lumOff val="80000"/>
            </a:schemeClr>
          </a:solidFill>
        </p:spPr>
        <p:txBody>
          <a:bodyPr wrap="none" rtlCol="0">
            <a:spAutoFit/>
          </a:bodyPr>
          <a:lstStyle/>
          <a:p>
            <a:r>
              <a:rPr lang="en-US" sz="1400" dirty="0" smtClean="0"/>
              <a:t>Step 2: Velocity Filter</a:t>
            </a:r>
          </a:p>
          <a:p>
            <a:r>
              <a:rPr lang="en-US" sz="1400" dirty="0" smtClean="0"/>
              <a:t>Mass resolution 510</a:t>
            </a:r>
            <a:endParaRPr lang="en-US" sz="1400" dirty="0"/>
          </a:p>
        </p:txBody>
      </p:sp>
      <p:sp>
        <p:nvSpPr>
          <p:cNvPr id="37" name="TextBox 36"/>
          <p:cNvSpPr txBox="1"/>
          <p:nvPr/>
        </p:nvSpPr>
        <p:spPr>
          <a:xfrm>
            <a:off x="186804" y="4735763"/>
            <a:ext cx="1877437" cy="523220"/>
          </a:xfrm>
          <a:prstGeom prst="rect">
            <a:avLst/>
          </a:prstGeom>
          <a:solidFill>
            <a:schemeClr val="accent3">
              <a:lumMod val="20000"/>
              <a:lumOff val="80000"/>
            </a:schemeClr>
          </a:solidFill>
        </p:spPr>
        <p:txBody>
          <a:bodyPr wrap="none" rtlCol="0">
            <a:spAutoFit/>
          </a:bodyPr>
          <a:lstStyle/>
          <a:p>
            <a:r>
              <a:rPr lang="en-US" sz="1400" dirty="0" smtClean="0"/>
              <a:t>Step 3: Velocity Filter</a:t>
            </a:r>
            <a:br>
              <a:rPr lang="en-US" sz="1400" dirty="0" smtClean="0"/>
            </a:br>
            <a:r>
              <a:rPr lang="en-US" sz="1400" dirty="0" smtClean="0"/>
              <a:t>Mass resolution 770</a:t>
            </a:r>
            <a:endParaRPr lang="en-US" sz="1400" dirty="0"/>
          </a:p>
        </p:txBody>
      </p:sp>
      <p:sp>
        <p:nvSpPr>
          <p:cNvPr id="39" name="TextBox 38"/>
          <p:cNvSpPr txBox="1"/>
          <p:nvPr/>
        </p:nvSpPr>
        <p:spPr>
          <a:xfrm>
            <a:off x="208643" y="1150169"/>
            <a:ext cx="1551002" cy="523220"/>
          </a:xfrm>
          <a:prstGeom prst="rect">
            <a:avLst/>
          </a:prstGeom>
          <a:solidFill>
            <a:srgbClr val="FDE5CD"/>
          </a:solidFill>
        </p:spPr>
        <p:txBody>
          <a:bodyPr wrap="none" rtlCol="0">
            <a:spAutoFit/>
          </a:bodyPr>
          <a:lstStyle/>
          <a:p>
            <a:r>
              <a:rPr lang="en-US" sz="1400" dirty="0" smtClean="0"/>
              <a:t>Step 5: Focal Plane</a:t>
            </a:r>
            <a:br>
              <a:rPr lang="en-US" sz="1400" dirty="0" smtClean="0"/>
            </a:br>
            <a:r>
              <a:rPr lang="en-US" sz="1400" dirty="0" smtClean="0"/>
              <a:t> Detectors</a:t>
            </a:r>
            <a:endParaRPr lang="en-US" sz="1200" b="1" dirty="0" smtClean="0"/>
          </a:p>
        </p:txBody>
      </p:sp>
      <p:sp>
        <p:nvSpPr>
          <p:cNvPr id="47" name="TextBox 46"/>
          <p:cNvSpPr txBox="1"/>
          <p:nvPr/>
        </p:nvSpPr>
        <p:spPr>
          <a:xfrm>
            <a:off x="3937681" y="1676400"/>
            <a:ext cx="1956818" cy="584775"/>
          </a:xfrm>
          <a:prstGeom prst="rect">
            <a:avLst/>
          </a:prstGeom>
          <a:solidFill>
            <a:schemeClr val="accent1">
              <a:lumMod val="20000"/>
              <a:lumOff val="80000"/>
            </a:schemeClr>
          </a:solidFill>
        </p:spPr>
        <p:txBody>
          <a:bodyPr wrap="none" rtlCol="0">
            <a:spAutoFit/>
          </a:bodyPr>
          <a:lstStyle/>
          <a:p>
            <a:r>
              <a:rPr lang="en-US" sz="1600" dirty="0" smtClean="0"/>
              <a:t>Step 5: Gamma</a:t>
            </a:r>
            <a:br>
              <a:rPr lang="en-US" sz="1600" dirty="0" smtClean="0"/>
            </a:br>
            <a:r>
              <a:rPr lang="en-US" sz="1600" dirty="0" smtClean="0"/>
              <a:t>Detectors, BGO-array</a:t>
            </a:r>
            <a:endParaRPr lang="en-US" sz="1400" b="1" dirty="0" smtClean="0"/>
          </a:p>
        </p:txBody>
      </p:sp>
      <p:cxnSp>
        <p:nvCxnSpPr>
          <p:cNvPr id="49" name="Straight Connector 48"/>
          <p:cNvCxnSpPr>
            <a:stCxn id="39" idx="3"/>
            <a:endCxn id="47" idx="1"/>
          </p:cNvCxnSpPr>
          <p:nvPr/>
        </p:nvCxnSpPr>
        <p:spPr>
          <a:xfrm>
            <a:off x="1759645" y="1411779"/>
            <a:ext cx="2178036" cy="557009"/>
          </a:xfrm>
          <a:prstGeom prst="line">
            <a:avLst/>
          </a:prstGeom>
          <a:ln w="57150" cmpd="sng">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2362200" y="1307068"/>
            <a:ext cx="1518828" cy="369332"/>
          </a:xfrm>
          <a:prstGeom prst="rect">
            <a:avLst/>
          </a:prstGeom>
          <a:solidFill>
            <a:srgbClr val="FFFFFF"/>
          </a:solidFill>
        </p:spPr>
        <p:txBody>
          <a:bodyPr wrap="none" rtlCol="0">
            <a:spAutoFit/>
          </a:bodyPr>
          <a:lstStyle/>
          <a:p>
            <a:r>
              <a:rPr lang="en-US" b="1" dirty="0" smtClean="0">
                <a:solidFill>
                  <a:srgbClr val="FFB104"/>
                </a:solidFill>
              </a:rPr>
              <a:t>coincidence</a:t>
            </a:r>
            <a:endParaRPr lang="en-US" b="1" dirty="0">
              <a:solidFill>
                <a:srgbClr val="FFB104"/>
              </a:solidFill>
            </a:endParaRPr>
          </a:p>
        </p:txBody>
      </p:sp>
      <p:sp>
        <p:nvSpPr>
          <p:cNvPr id="53" name="TextBox 52"/>
          <p:cNvSpPr txBox="1"/>
          <p:nvPr/>
        </p:nvSpPr>
        <p:spPr>
          <a:xfrm>
            <a:off x="6406809" y="1060846"/>
            <a:ext cx="1522533" cy="307777"/>
          </a:xfrm>
          <a:prstGeom prst="rect">
            <a:avLst/>
          </a:prstGeom>
          <a:noFill/>
          <a:ln>
            <a:solidFill>
              <a:schemeClr val="tx1"/>
            </a:solidFill>
          </a:ln>
        </p:spPr>
        <p:txBody>
          <a:bodyPr wrap="none" rtlCol="0">
            <a:spAutoFit/>
          </a:bodyPr>
          <a:lstStyle/>
          <a:p>
            <a:r>
              <a:rPr lang="en-US" sz="1400" dirty="0" smtClean="0"/>
              <a:t>Gas target (H, He) </a:t>
            </a:r>
            <a:endParaRPr lang="en-US" sz="1200" b="1" dirty="0"/>
          </a:p>
        </p:txBody>
      </p:sp>
      <p:cxnSp>
        <p:nvCxnSpPr>
          <p:cNvPr id="54" name="Straight Arrow Connector 53"/>
          <p:cNvCxnSpPr/>
          <p:nvPr/>
        </p:nvCxnSpPr>
        <p:spPr>
          <a:xfrm flipH="1">
            <a:off x="6871255" y="1992631"/>
            <a:ext cx="516313" cy="0"/>
          </a:xfrm>
          <a:prstGeom prst="straightConnector1">
            <a:avLst/>
          </a:prstGeom>
          <a:ln>
            <a:solidFill>
              <a:schemeClr val="accent3">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flipH="1" flipV="1">
            <a:off x="403696" y="2895600"/>
            <a:ext cx="577426" cy="263088"/>
          </a:xfrm>
          <a:prstGeom prst="straightConnector1">
            <a:avLst/>
          </a:prstGeom>
          <a:ln>
            <a:solidFill>
              <a:schemeClr val="accent3">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5566575" y="1960467"/>
            <a:ext cx="529425" cy="0"/>
          </a:xfrm>
          <a:prstGeom prst="line">
            <a:avLst/>
          </a:prstGeom>
          <a:ln w="57150" cmpd="sng">
            <a:solidFill>
              <a:srgbClr val="F5DFC6"/>
            </a:solidFill>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892606" y="2978542"/>
            <a:ext cx="2140805" cy="523220"/>
          </a:xfrm>
          <a:prstGeom prst="rect">
            <a:avLst/>
          </a:prstGeom>
          <a:solidFill>
            <a:schemeClr val="accent3">
              <a:lumMod val="20000"/>
              <a:lumOff val="80000"/>
            </a:schemeClr>
          </a:solidFill>
        </p:spPr>
        <p:txBody>
          <a:bodyPr wrap="none" rtlCol="0">
            <a:spAutoFit/>
          </a:bodyPr>
          <a:lstStyle/>
          <a:p>
            <a:r>
              <a:rPr lang="en-US" sz="1400" dirty="0" smtClean="0"/>
              <a:t>Step 4: Dipole </a:t>
            </a:r>
          </a:p>
          <a:p>
            <a:r>
              <a:rPr lang="en-US" sz="1400" dirty="0" smtClean="0"/>
              <a:t>Cleanup scattered beam</a:t>
            </a:r>
            <a:endParaRPr lang="en-US" sz="1400" dirty="0"/>
          </a:p>
        </p:txBody>
      </p:sp>
      <p:sp>
        <p:nvSpPr>
          <p:cNvPr id="21" name="TextBox 20"/>
          <p:cNvSpPr txBox="1"/>
          <p:nvPr/>
        </p:nvSpPr>
        <p:spPr>
          <a:xfrm>
            <a:off x="6535594" y="4114800"/>
            <a:ext cx="2608406" cy="1323439"/>
          </a:xfrm>
          <a:prstGeom prst="rect">
            <a:avLst/>
          </a:prstGeom>
          <a:noFill/>
        </p:spPr>
        <p:txBody>
          <a:bodyPr wrap="none" rtlCol="0">
            <a:spAutoFit/>
          </a:bodyPr>
          <a:lstStyle/>
          <a:p>
            <a:r>
              <a:rPr lang="en-US" sz="1600" dirty="0" smtClean="0"/>
              <a:t>Better performance than </a:t>
            </a:r>
            <a:br>
              <a:rPr lang="en-US" sz="1600" dirty="0" smtClean="0"/>
            </a:br>
            <a:r>
              <a:rPr lang="en-US" sz="1600" dirty="0" smtClean="0"/>
              <a:t>DRAGON required.</a:t>
            </a:r>
            <a:br>
              <a:rPr lang="en-US" sz="1600" dirty="0" smtClean="0"/>
            </a:br>
            <a:r>
              <a:rPr lang="en-US" sz="1600" dirty="0" smtClean="0"/>
              <a:t>This is achieved through:</a:t>
            </a:r>
          </a:p>
          <a:p>
            <a:pPr marL="342900" indent="-342900">
              <a:buAutoNum type="arabicParenR"/>
            </a:pPr>
            <a:r>
              <a:rPr lang="en-US" sz="1600" dirty="0" smtClean="0"/>
              <a:t>Higher mass resolution</a:t>
            </a:r>
          </a:p>
          <a:p>
            <a:pPr marL="342900" indent="-342900">
              <a:buAutoNum type="arabicParenR"/>
            </a:pPr>
            <a:r>
              <a:rPr lang="en-US" sz="1600" dirty="0" smtClean="0"/>
              <a:t>“Clean up” section</a:t>
            </a:r>
            <a:endParaRPr lang="en-US" sz="1600" dirty="0"/>
          </a:p>
        </p:txBody>
      </p:sp>
      <p:sp>
        <p:nvSpPr>
          <p:cNvPr id="6" name="TextBox 5"/>
          <p:cNvSpPr txBox="1"/>
          <p:nvPr/>
        </p:nvSpPr>
        <p:spPr>
          <a:xfrm>
            <a:off x="2635602" y="179348"/>
            <a:ext cx="3886898" cy="369332"/>
          </a:xfrm>
          <a:prstGeom prst="rect">
            <a:avLst/>
          </a:prstGeom>
          <a:noFill/>
        </p:spPr>
        <p:txBody>
          <a:bodyPr wrap="none" rtlCol="0">
            <a:spAutoFit/>
          </a:bodyPr>
          <a:lstStyle/>
          <a:p>
            <a:r>
              <a:rPr lang="fi-FI" dirty="0" smtClean="0"/>
              <a:t>SECAR, </a:t>
            </a:r>
            <a:r>
              <a:rPr lang="fi-FI" dirty="0" err="1" smtClean="0"/>
              <a:t>Separator</a:t>
            </a:r>
            <a:r>
              <a:rPr lang="fi-FI" dirty="0" smtClean="0"/>
              <a:t> for </a:t>
            </a:r>
            <a:r>
              <a:rPr lang="fi-FI" dirty="0" err="1" smtClean="0"/>
              <a:t>Capture</a:t>
            </a:r>
            <a:r>
              <a:rPr lang="fi-FI" dirty="0" smtClean="0"/>
              <a:t> </a:t>
            </a:r>
            <a:r>
              <a:rPr lang="fi-FI" dirty="0" err="1" smtClean="0"/>
              <a:t>Reactions</a:t>
            </a:r>
            <a:endParaRPr lang="fi-FI" dirty="0"/>
          </a:p>
        </p:txBody>
      </p:sp>
      <p:sp>
        <p:nvSpPr>
          <p:cNvPr id="2" name="Rectangle 1"/>
          <p:cNvSpPr/>
          <p:nvPr/>
        </p:nvSpPr>
        <p:spPr>
          <a:xfrm>
            <a:off x="32692" y="5733256"/>
            <a:ext cx="4572000" cy="1077218"/>
          </a:xfrm>
          <a:prstGeom prst="rect">
            <a:avLst/>
          </a:prstGeom>
        </p:spPr>
        <p:txBody>
          <a:bodyPr>
            <a:spAutoFit/>
          </a:bodyPr>
          <a:lstStyle/>
          <a:p>
            <a:r>
              <a:rPr lang="fi-FI" sz="1600" dirty="0"/>
              <a:t>- Maximum B</a:t>
            </a:r>
            <a:r>
              <a:rPr lang="el-GR" sz="1600" dirty="0"/>
              <a:t>ρ</a:t>
            </a:r>
            <a:r>
              <a:rPr lang="fi-FI" sz="1600" dirty="0"/>
              <a:t> </a:t>
            </a:r>
            <a:r>
              <a:rPr lang="fi-FI" sz="1600" dirty="0" smtClean="0"/>
              <a:t>0.8 </a:t>
            </a:r>
            <a:r>
              <a:rPr lang="fi-FI" sz="1600" dirty="0" err="1"/>
              <a:t>Tm</a:t>
            </a:r>
            <a:r>
              <a:rPr lang="fi-FI" sz="1600" dirty="0"/>
              <a:t>, </a:t>
            </a:r>
            <a:r>
              <a:rPr lang="fi-FI" sz="1600" dirty="0" err="1"/>
              <a:t>maximum</a:t>
            </a:r>
            <a:r>
              <a:rPr lang="fi-FI" sz="1600" dirty="0"/>
              <a:t> E</a:t>
            </a:r>
            <a:r>
              <a:rPr lang="el-GR" sz="1600" dirty="0"/>
              <a:t>ρ</a:t>
            </a:r>
            <a:r>
              <a:rPr lang="fi-FI" sz="1600" dirty="0"/>
              <a:t> </a:t>
            </a:r>
            <a:r>
              <a:rPr lang="fi-FI" sz="1600" dirty="0" smtClean="0"/>
              <a:t>16 </a:t>
            </a:r>
            <a:r>
              <a:rPr lang="fi-FI" sz="1600" dirty="0"/>
              <a:t>MV</a:t>
            </a:r>
          </a:p>
          <a:p>
            <a:r>
              <a:rPr lang="fi-FI" sz="1600" dirty="0"/>
              <a:t>- </a:t>
            </a:r>
            <a:r>
              <a:rPr lang="fi-FI" sz="1600" dirty="0" err="1"/>
              <a:t>Angular</a:t>
            </a:r>
            <a:r>
              <a:rPr lang="fi-FI" sz="1600" dirty="0"/>
              <a:t> </a:t>
            </a:r>
            <a:r>
              <a:rPr lang="fi-FI" sz="1600" dirty="0" err="1"/>
              <a:t>acceptance</a:t>
            </a:r>
            <a:r>
              <a:rPr lang="fi-FI" sz="1600" dirty="0"/>
              <a:t> </a:t>
            </a:r>
            <a:r>
              <a:rPr lang="fi-FI" sz="1600" dirty="0" smtClean="0"/>
              <a:t>2.5 </a:t>
            </a:r>
            <a:r>
              <a:rPr lang="fi-FI" sz="1600" dirty="0" err="1"/>
              <a:t>msr</a:t>
            </a:r>
            <a:endParaRPr lang="fi-FI" sz="1600" dirty="0"/>
          </a:p>
          <a:p>
            <a:r>
              <a:rPr lang="fi-FI" sz="1600" dirty="0"/>
              <a:t>- Energy </a:t>
            </a:r>
            <a:r>
              <a:rPr lang="fi-FI" sz="1600" dirty="0" err="1"/>
              <a:t>acceptance</a:t>
            </a:r>
            <a:r>
              <a:rPr lang="fi-FI" sz="1600" dirty="0"/>
              <a:t> </a:t>
            </a:r>
            <a:r>
              <a:rPr lang="fi-FI" sz="1600" dirty="0" smtClean="0"/>
              <a:t>±</a:t>
            </a:r>
            <a:r>
              <a:rPr lang="fi-FI" sz="1600" dirty="0"/>
              <a:t> </a:t>
            </a:r>
            <a:r>
              <a:rPr lang="fi-FI" sz="1600" dirty="0" smtClean="0"/>
              <a:t>3.1 </a:t>
            </a:r>
            <a:r>
              <a:rPr lang="fi-FI" sz="1600" dirty="0"/>
              <a:t>%</a:t>
            </a:r>
          </a:p>
          <a:p>
            <a:r>
              <a:rPr lang="fi-FI" sz="1600" dirty="0"/>
              <a:t>- m/q </a:t>
            </a:r>
            <a:r>
              <a:rPr lang="fi-FI" sz="1600" dirty="0" err="1" smtClean="0"/>
              <a:t>acceptance</a:t>
            </a:r>
            <a:r>
              <a:rPr lang="fi-FI" sz="1600" dirty="0" smtClean="0"/>
              <a:t>, </a:t>
            </a:r>
            <a:r>
              <a:rPr lang="fi-FI" sz="1600" dirty="0" err="1" smtClean="0"/>
              <a:t>one</a:t>
            </a:r>
            <a:r>
              <a:rPr lang="fi-FI" sz="1600" dirty="0" smtClean="0"/>
              <a:t> </a:t>
            </a:r>
            <a:r>
              <a:rPr lang="fi-FI" sz="1600" dirty="0" err="1" smtClean="0"/>
              <a:t>charge</a:t>
            </a:r>
            <a:r>
              <a:rPr lang="fi-FI" sz="1600" dirty="0" smtClean="0"/>
              <a:t> </a:t>
            </a:r>
            <a:r>
              <a:rPr lang="fi-FI" sz="1600" dirty="0" err="1" smtClean="0"/>
              <a:t>state</a:t>
            </a:r>
            <a:endParaRPr lang="fi-FI" sz="1600" dirty="0"/>
          </a:p>
        </p:txBody>
      </p:sp>
    </p:spTree>
    <p:extLst>
      <p:ext uri="{BB962C8B-B14F-4D97-AF65-F5344CB8AC3E}">
        <p14:creationId xmlns:p14="http://schemas.microsoft.com/office/powerpoint/2010/main" val="12609179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Kuvahaun tulos haulle emma separator">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0436" y="2348880"/>
            <a:ext cx="8212621" cy="240674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20436" y="4653136"/>
            <a:ext cx="4053417" cy="2031325"/>
          </a:xfrm>
          <a:prstGeom prst="rect">
            <a:avLst/>
          </a:prstGeom>
          <a:noFill/>
        </p:spPr>
        <p:txBody>
          <a:bodyPr wrap="none" rtlCol="0">
            <a:spAutoFit/>
          </a:bodyPr>
          <a:lstStyle/>
          <a:p>
            <a:r>
              <a:rPr lang="fi-FI" dirty="0" smtClean="0"/>
              <a:t>- Maximum B</a:t>
            </a:r>
            <a:r>
              <a:rPr lang="el-GR" dirty="0" smtClean="0"/>
              <a:t>ρ</a:t>
            </a:r>
            <a:r>
              <a:rPr lang="fi-FI" dirty="0" smtClean="0"/>
              <a:t> 1 </a:t>
            </a:r>
            <a:r>
              <a:rPr lang="fi-FI" dirty="0" err="1" smtClean="0"/>
              <a:t>Tm</a:t>
            </a:r>
            <a:r>
              <a:rPr lang="fi-FI" dirty="0" smtClean="0"/>
              <a:t>, </a:t>
            </a:r>
            <a:r>
              <a:rPr lang="fi-FI" dirty="0" err="1" smtClean="0"/>
              <a:t>maximum</a:t>
            </a:r>
            <a:r>
              <a:rPr lang="fi-FI" dirty="0" smtClean="0"/>
              <a:t> E</a:t>
            </a:r>
            <a:r>
              <a:rPr lang="el-GR" dirty="0" smtClean="0"/>
              <a:t>ρ</a:t>
            </a:r>
            <a:r>
              <a:rPr lang="fi-FI" dirty="0" smtClean="0"/>
              <a:t> 25 MV</a:t>
            </a:r>
          </a:p>
          <a:p>
            <a:r>
              <a:rPr lang="fi-FI" dirty="0" smtClean="0"/>
              <a:t>- </a:t>
            </a:r>
            <a:r>
              <a:rPr lang="fi-FI" dirty="0" err="1" smtClean="0"/>
              <a:t>Angular</a:t>
            </a:r>
            <a:r>
              <a:rPr lang="fi-FI" dirty="0" smtClean="0"/>
              <a:t> </a:t>
            </a:r>
            <a:r>
              <a:rPr lang="fi-FI" dirty="0" err="1" smtClean="0"/>
              <a:t>acceptance</a:t>
            </a:r>
            <a:r>
              <a:rPr lang="fi-FI" dirty="0" smtClean="0"/>
              <a:t> 16 </a:t>
            </a:r>
            <a:r>
              <a:rPr lang="fi-FI" dirty="0" err="1" smtClean="0"/>
              <a:t>msr</a:t>
            </a:r>
            <a:endParaRPr lang="fi-FI" dirty="0" smtClean="0"/>
          </a:p>
          <a:p>
            <a:r>
              <a:rPr lang="fi-FI" dirty="0" smtClean="0"/>
              <a:t>- Energy </a:t>
            </a:r>
            <a:r>
              <a:rPr lang="fi-FI" dirty="0" err="1" smtClean="0"/>
              <a:t>acceptance</a:t>
            </a:r>
            <a:r>
              <a:rPr lang="fi-FI" dirty="0" smtClean="0"/>
              <a:t> ±20 %</a:t>
            </a:r>
          </a:p>
          <a:p>
            <a:r>
              <a:rPr lang="fi-FI" dirty="0" smtClean="0"/>
              <a:t>- m/q </a:t>
            </a:r>
            <a:r>
              <a:rPr lang="fi-FI" dirty="0" err="1" smtClean="0"/>
              <a:t>acceptance</a:t>
            </a:r>
            <a:r>
              <a:rPr lang="fi-FI" dirty="0" smtClean="0"/>
              <a:t> 4 %</a:t>
            </a:r>
          </a:p>
          <a:p>
            <a:r>
              <a:rPr lang="fi-FI" dirty="0" smtClean="0"/>
              <a:t>- </a:t>
            </a:r>
            <a:r>
              <a:rPr lang="fi-FI" dirty="0" err="1" smtClean="0"/>
              <a:t>Fusion</a:t>
            </a:r>
            <a:r>
              <a:rPr lang="fi-FI" dirty="0" smtClean="0"/>
              <a:t> </a:t>
            </a:r>
            <a:r>
              <a:rPr lang="fi-FI" dirty="0" err="1" smtClean="0"/>
              <a:t>evaporation</a:t>
            </a:r>
            <a:r>
              <a:rPr lang="fi-FI" dirty="0" smtClean="0"/>
              <a:t> </a:t>
            </a:r>
            <a:r>
              <a:rPr lang="fi-FI" dirty="0" err="1" smtClean="0"/>
              <a:t>studies</a:t>
            </a:r>
            <a:endParaRPr lang="fi-FI" dirty="0" smtClean="0"/>
          </a:p>
          <a:p>
            <a:r>
              <a:rPr lang="fi-FI" dirty="0" smtClean="0"/>
              <a:t>- </a:t>
            </a:r>
            <a:r>
              <a:rPr lang="fi-FI" dirty="0" err="1" smtClean="0"/>
              <a:t>Transfer</a:t>
            </a:r>
            <a:r>
              <a:rPr lang="fi-FI" dirty="0" smtClean="0"/>
              <a:t> </a:t>
            </a:r>
            <a:r>
              <a:rPr lang="fi-FI" dirty="0" err="1" smtClean="0"/>
              <a:t>studies</a:t>
            </a:r>
            <a:r>
              <a:rPr lang="fi-FI" dirty="0" smtClean="0"/>
              <a:t> in </a:t>
            </a:r>
            <a:r>
              <a:rPr lang="fi-FI" dirty="0" err="1" smtClean="0"/>
              <a:t>inverse</a:t>
            </a:r>
            <a:r>
              <a:rPr lang="fi-FI" dirty="0" smtClean="0"/>
              <a:t> </a:t>
            </a:r>
            <a:r>
              <a:rPr lang="fi-FI" dirty="0" err="1" smtClean="0"/>
              <a:t>kinematics</a:t>
            </a:r>
            <a:endParaRPr lang="fi-FI" dirty="0" smtClean="0"/>
          </a:p>
          <a:p>
            <a:pPr marL="742950" lvl="1" indent="-285750">
              <a:buFontTx/>
              <a:buChar char="-"/>
            </a:pPr>
            <a:r>
              <a:rPr lang="fi-FI" dirty="0" smtClean="0"/>
              <a:t>d(</a:t>
            </a:r>
            <a:r>
              <a:rPr lang="fi-FI" baseline="30000" dirty="0" smtClean="0"/>
              <a:t>132</a:t>
            </a:r>
            <a:r>
              <a:rPr lang="fi-FI" dirty="0" smtClean="0"/>
              <a:t>Sn,p)</a:t>
            </a:r>
            <a:r>
              <a:rPr lang="fi-FI" baseline="30000" dirty="0" smtClean="0"/>
              <a:t>133</a:t>
            </a:r>
            <a:r>
              <a:rPr lang="fi-FI" dirty="0" smtClean="0"/>
              <a:t>Sn, E</a:t>
            </a:r>
            <a:r>
              <a:rPr lang="el-GR" dirty="0" smtClean="0"/>
              <a:t>ρ</a:t>
            </a:r>
            <a:r>
              <a:rPr lang="fi-FI" dirty="0" smtClean="0"/>
              <a:t> = 38 MV</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8507" y="85800"/>
            <a:ext cx="6690693" cy="2136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02905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Kuvahaun tulos haulle helios spectrometer radioactive beams">
            <a:hlinkClick r:id="rId2"/>
          </p:cNvPr>
          <p:cNvSpPr>
            <a:spLocks noChangeAspect="1" noChangeArrowheads="1"/>
          </p:cNvSpPr>
          <p:nvPr/>
        </p:nvSpPr>
        <p:spPr bwMode="auto">
          <a:xfrm>
            <a:off x="38100" y="-890588"/>
            <a:ext cx="2466975" cy="18573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sp>
        <p:nvSpPr>
          <p:cNvPr id="3" name="AutoShape 6" descr="Kuvahaun tulos haulle helios spectrometer radioactive beams"/>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pic>
        <p:nvPicPr>
          <p:cNvPr id="61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60338"/>
            <a:ext cx="7372838" cy="4420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91220" y="2276872"/>
            <a:ext cx="2089226" cy="646331"/>
          </a:xfrm>
          <a:prstGeom prst="rect">
            <a:avLst/>
          </a:prstGeom>
          <a:noFill/>
        </p:spPr>
        <p:txBody>
          <a:bodyPr wrap="none" rtlCol="0">
            <a:spAutoFit/>
          </a:bodyPr>
          <a:lstStyle/>
          <a:p>
            <a:r>
              <a:rPr lang="fi-FI" dirty="0" err="1" smtClean="0"/>
              <a:t>Inverse</a:t>
            </a:r>
            <a:r>
              <a:rPr lang="fi-FI" dirty="0" smtClean="0"/>
              <a:t> </a:t>
            </a:r>
            <a:r>
              <a:rPr lang="fi-FI" dirty="0" err="1" smtClean="0"/>
              <a:t>kinematics</a:t>
            </a:r>
            <a:endParaRPr lang="fi-FI" dirty="0" smtClean="0"/>
          </a:p>
          <a:p>
            <a:r>
              <a:rPr lang="fi-FI" dirty="0" smtClean="0"/>
              <a:t>d(</a:t>
            </a:r>
            <a:r>
              <a:rPr lang="fi-FI" baseline="30000" dirty="0" smtClean="0"/>
              <a:t>A</a:t>
            </a:r>
            <a:r>
              <a:rPr lang="fi-FI" dirty="0" smtClean="0"/>
              <a:t>X,p)</a:t>
            </a:r>
            <a:r>
              <a:rPr lang="fi-FI" baseline="30000" dirty="0" smtClean="0"/>
              <a:t>A-1</a:t>
            </a:r>
            <a:r>
              <a:rPr lang="fi-FI" dirty="0" smtClean="0"/>
              <a:t>X </a:t>
            </a:r>
            <a:r>
              <a:rPr lang="fi-FI" dirty="0" err="1" smtClean="0"/>
              <a:t>reactions</a:t>
            </a:r>
            <a:endParaRPr lang="fi-FI" dirty="0"/>
          </a:p>
        </p:txBody>
      </p:sp>
      <p:sp>
        <p:nvSpPr>
          <p:cNvPr id="6" name="Rectangle 5"/>
          <p:cNvSpPr/>
          <p:nvPr/>
        </p:nvSpPr>
        <p:spPr>
          <a:xfrm>
            <a:off x="339983" y="3212976"/>
            <a:ext cx="2707758" cy="646331"/>
          </a:xfrm>
          <a:prstGeom prst="rect">
            <a:avLst/>
          </a:prstGeom>
        </p:spPr>
        <p:txBody>
          <a:bodyPr wrap="square">
            <a:spAutoFit/>
          </a:bodyPr>
          <a:lstStyle/>
          <a:p>
            <a:r>
              <a:rPr lang="fi-FI" dirty="0" err="1" smtClean="0"/>
              <a:t>Gas</a:t>
            </a:r>
            <a:r>
              <a:rPr lang="fi-FI" dirty="0" smtClean="0"/>
              <a:t> </a:t>
            </a:r>
            <a:r>
              <a:rPr lang="fi-FI" dirty="0" err="1" smtClean="0"/>
              <a:t>targets</a:t>
            </a:r>
            <a:r>
              <a:rPr lang="fi-FI" dirty="0" smtClean="0"/>
              <a:t> to </a:t>
            </a:r>
            <a:r>
              <a:rPr lang="fi-FI" dirty="0" err="1" smtClean="0"/>
              <a:t>allow</a:t>
            </a:r>
            <a:endParaRPr lang="fi-FI" dirty="0" smtClean="0"/>
          </a:p>
          <a:p>
            <a:r>
              <a:rPr lang="fi-FI" dirty="0" smtClean="0"/>
              <a:t>(</a:t>
            </a:r>
            <a:r>
              <a:rPr lang="fi-FI" dirty="0"/>
              <a:t>3He,p), (3He,d), (3He,</a:t>
            </a:r>
            <a:r>
              <a:rPr lang="el-GR" dirty="0"/>
              <a:t>α) </a:t>
            </a:r>
          </a:p>
        </p:txBody>
      </p:sp>
      <p:sp>
        <p:nvSpPr>
          <p:cNvPr id="5" name="TextBox 4"/>
          <p:cNvSpPr txBox="1"/>
          <p:nvPr/>
        </p:nvSpPr>
        <p:spPr>
          <a:xfrm>
            <a:off x="2627784" y="5157192"/>
            <a:ext cx="4138240" cy="369332"/>
          </a:xfrm>
          <a:prstGeom prst="rect">
            <a:avLst/>
          </a:prstGeom>
          <a:noFill/>
        </p:spPr>
        <p:txBody>
          <a:bodyPr wrap="square" rtlCol="0">
            <a:spAutoFit/>
          </a:bodyPr>
          <a:lstStyle/>
          <a:p>
            <a:r>
              <a:rPr lang="fi-FI" dirty="0" smtClean="0"/>
              <a:t>ISS, </a:t>
            </a:r>
            <a:r>
              <a:rPr lang="fi-FI" dirty="0" err="1" smtClean="0"/>
              <a:t>Isolde</a:t>
            </a:r>
            <a:r>
              <a:rPr lang="fi-FI" dirty="0" smtClean="0"/>
              <a:t> </a:t>
            </a:r>
            <a:r>
              <a:rPr lang="fi-FI" dirty="0" err="1" smtClean="0"/>
              <a:t>Solenoidal</a:t>
            </a:r>
            <a:r>
              <a:rPr lang="fi-FI" dirty="0" smtClean="0"/>
              <a:t> </a:t>
            </a:r>
            <a:r>
              <a:rPr lang="fi-FI" dirty="0" err="1" smtClean="0"/>
              <a:t>Spectrometer</a:t>
            </a:r>
            <a:endParaRPr lang="fi-FI" dirty="0"/>
          </a:p>
        </p:txBody>
      </p:sp>
    </p:spTree>
    <p:extLst>
      <p:ext uri="{BB962C8B-B14F-4D97-AF65-F5344CB8AC3E}">
        <p14:creationId xmlns:p14="http://schemas.microsoft.com/office/powerpoint/2010/main" val="40431462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yleiskuva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02072"/>
            <a:ext cx="5508104" cy="4131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http://users.jyu.fi/~japapepa/acclab_news_mara/DSC_172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3968" y="491807"/>
            <a:ext cx="4536504" cy="302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755576" y="548680"/>
            <a:ext cx="2258375" cy="369332"/>
          </a:xfrm>
          <a:prstGeom prst="rect">
            <a:avLst/>
          </a:prstGeom>
          <a:noFill/>
        </p:spPr>
        <p:txBody>
          <a:bodyPr wrap="none" rtlCol="0">
            <a:spAutoFit/>
          </a:bodyPr>
          <a:lstStyle/>
          <a:p>
            <a:r>
              <a:rPr lang="fi-FI" dirty="0" smtClean="0"/>
              <a:t>MARA at JYFL-ACCLAB</a:t>
            </a:r>
            <a:endParaRPr lang="fi-FI" dirty="0"/>
          </a:p>
        </p:txBody>
      </p:sp>
      <p:sp>
        <p:nvSpPr>
          <p:cNvPr id="2" name="Rectangle 1"/>
          <p:cNvSpPr/>
          <p:nvPr/>
        </p:nvSpPr>
        <p:spPr>
          <a:xfrm>
            <a:off x="107504" y="1124744"/>
            <a:ext cx="4572000" cy="1477328"/>
          </a:xfrm>
          <a:prstGeom prst="rect">
            <a:avLst/>
          </a:prstGeom>
        </p:spPr>
        <p:txBody>
          <a:bodyPr>
            <a:spAutoFit/>
          </a:bodyPr>
          <a:lstStyle/>
          <a:p>
            <a:r>
              <a:rPr lang="fi-FI" dirty="0"/>
              <a:t>- Maximum B</a:t>
            </a:r>
            <a:r>
              <a:rPr lang="el-GR" dirty="0"/>
              <a:t>ρ</a:t>
            </a:r>
            <a:r>
              <a:rPr lang="fi-FI" dirty="0"/>
              <a:t> 1 </a:t>
            </a:r>
            <a:r>
              <a:rPr lang="fi-FI" dirty="0" err="1"/>
              <a:t>Tm</a:t>
            </a:r>
            <a:r>
              <a:rPr lang="fi-FI" dirty="0"/>
              <a:t>, </a:t>
            </a:r>
            <a:r>
              <a:rPr lang="fi-FI" dirty="0" err="1"/>
              <a:t>maximum</a:t>
            </a:r>
            <a:r>
              <a:rPr lang="fi-FI" dirty="0"/>
              <a:t> E</a:t>
            </a:r>
            <a:r>
              <a:rPr lang="el-GR" dirty="0"/>
              <a:t>ρ</a:t>
            </a:r>
            <a:r>
              <a:rPr lang="fi-FI" dirty="0"/>
              <a:t> </a:t>
            </a:r>
            <a:r>
              <a:rPr lang="fi-FI" dirty="0" smtClean="0"/>
              <a:t>14 </a:t>
            </a:r>
            <a:r>
              <a:rPr lang="fi-FI" dirty="0"/>
              <a:t>MV</a:t>
            </a:r>
          </a:p>
          <a:p>
            <a:r>
              <a:rPr lang="fi-FI" dirty="0"/>
              <a:t>- </a:t>
            </a:r>
            <a:r>
              <a:rPr lang="fi-FI" dirty="0" err="1"/>
              <a:t>Angular</a:t>
            </a:r>
            <a:r>
              <a:rPr lang="fi-FI" dirty="0"/>
              <a:t> </a:t>
            </a:r>
            <a:r>
              <a:rPr lang="fi-FI" dirty="0" err="1"/>
              <a:t>acceptance</a:t>
            </a:r>
            <a:r>
              <a:rPr lang="fi-FI" dirty="0"/>
              <a:t> </a:t>
            </a:r>
            <a:r>
              <a:rPr lang="fi-FI" dirty="0" smtClean="0"/>
              <a:t>10 </a:t>
            </a:r>
            <a:r>
              <a:rPr lang="fi-FI" dirty="0" err="1"/>
              <a:t>msr</a:t>
            </a:r>
            <a:endParaRPr lang="fi-FI" dirty="0"/>
          </a:p>
          <a:p>
            <a:r>
              <a:rPr lang="fi-FI" dirty="0"/>
              <a:t>- Energy </a:t>
            </a:r>
            <a:r>
              <a:rPr lang="fi-FI" dirty="0" err="1"/>
              <a:t>acceptance</a:t>
            </a:r>
            <a:r>
              <a:rPr lang="fi-FI" dirty="0"/>
              <a:t> </a:t>
            </a:r>
            <a:r>
              <a:rPr lang="fi-FI" dirty="0" smtClean="0"/>
              <a:t>+20%, -15 </a:t>
            </a:r>
            <a:r>
              <a:rPr lang="fi-FI" dirty="0"/>
              <a:t>%</a:t>
            </a:r>
          </a:p>
          <a:p>
            <a:r>
              <a:rPr lang="fi-FI" dirty="0"/>
              <a:t>- m/q </a:t>
            </a:r>
            <a:r>
              <a:rPr lang="fi-FI" dirty="0" err="1"/>
              <a:t>acceptance</a:t>
            </a:r>
            <a:r>
              <a:rPr lang="fi-FI" dirty="0"/>
              <a:t> </a:t>
            </a:r>
            <a:r>
              <a:rPr lang="fi-FI" dirty="0" smtClean="0"/>
              <a:t>± 7 </a:t>
            </a:r>
            <a:r>
              <a:rPr lang="fi-FI" dirty="0"/>
              <a:t>%</a:t>
            </a:r>
          </a:p>
          <a:p>
            <a:r>
              <a:rPr lang="fi-FI" dirty="0"/>
              <a:t>- </a:t>
            </a:r>
            <a:r>
              <a:rPr lang="fi-FI" dirty="0" err="1"/>
              <a:t>Fusion</a:t>
            </a:r>
            <a:r>
              <a:rPr lang="fi-FI" dirty="0"/>
              <a:t> </a:t>
            </a:r>
            <a:r>
              <a:rPr lang="fi-FI" dirty="0" err="1"/>
              <a:t>evaporation</a:t>
            </a:r>
            <a:r>
              <a:rPr lang="fi-FI" dirty="0"/>
              <a:t> </a:t>
            </a:r>
            <a:r>
              <a:rPr lang="fi-FI" dirty="0" err="1" smtClean="0"/>
              <a:t>studies</a:t>
            </a:r>
            <a:endParaRPr lang="fi-FI" dirty="0"/>
          </a:p>
        </p:txBody>
      </p:sp>
    </p:spTree>
    <p:extLst>
      <p:ext uri="{BB962C8B-B14F-4D97-AF65-F5344CB8AC3E}">
        <p14:creationId xmlns:p14="http://schemas.microsoft.com/office/powerpoint/2010/main" val="25347431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38" name="Picture 2" descr="great-jurogam-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6803" y="764704"/>
            <a:ext cx="7308850" cy="5033962"/>
          </a:xfrm>
          <a:prstGeom prst="rect">
            <a:avLst/>
          </a:prstGeom>
          <a:noFill/>
          <a:extLst>
            <a:ext uri="{909E8E84-426E-40DD-AFC4-6F175D3DCCD1}">
              <a14:hiddenFill xmlns:a14="http://schemas.microsoft.com/office/drawing/2010/main">
                <a:solidFill>
                  <a:srgbClr val="FFFFFF"/>
                </a:solidFill>
              </a14:hiddenFill>
            </a:ext>
          </a:extLst>
        </p:spPr>
      </p:pic>
      <p:sp>
        <p:nvSpPr>
          <p:cNvPr id="270339" name="Text Box 3"/>
          <p:cNvSpPr txBox="1">
            <a:spLocks noChangeArrowheads="1"/>
          </p:cNvSpPr>
          <p:nvPr/>
        </p:nvSpPr>
        <p:spPr bwMode="auto">
          <a:xfrm rot="732768">
            <a:off x="5484813" y="2057400"/>
            <a:ext cx="2160587" cy="109537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v-SE" altLang="fi-FI" sz="2400">
                <a:latin typeface="Copperplate Gothic Bold" pitchFamily="34" charset="0"/>
              </a:rPr>
              <a:t>JUROGAM   </a:t>
            </a:r>
            <a:r>
              <a:rPr lang="sv-SE" altLang="fi-FI" sz="1400" b="0">
                <a:latin typeface="Arial Unicode MS" pitchFamily="34" charset="-128"/>
                <a:ea typeface="Arial Unicode MS" pitchFamily="34" charset="-128"/>
                <a:cs typeface="Arial Unicode MS" pitchFamily="34" charset="-128"/>
              </a:rPr>
              <a:t> </a:t>
            </a:r>
          </a:p>
          <a:p>
            <a:r>
              <a:rPr lang="sv-SE" altLang="fi-FI" sz="1400" b="0">
                <a:latin typeface="Arial Unicode MS" pitchFamily="34" charset="-128"/>
                <a:ea typeface="Arial Unicode MS" pitchFamily="34" charset="-128"/>
                <a:cs typeface="Arial Unicode MS" pitchFamily="34" charset="-128"/>
              </a:rPr>
              <a:t>Compton suppressed</a:t>
            </a:r>
          </a:p>
          <a:p>
            <a:r>
              <a:rPr lang="sv-SE" altLang="fi-FI" sz="1400" b="0">
                <a:latin typeface="Arial Unicode MS" pitchFamily="34" charset="-128"/>
                <a:ea typeface="Arial Unicode MS" pitchFamily="34" charset="-128"/>
                <a:cs typeface="Arial Unicode MS" pitchFamily="34" charset="-128"/>
              </a:rPr>
              <a:t>24Ge Clovers + 15 Ge  </a:t>
            </a:r>
          </a:p>
          <a:p>
            <a:r>
              <a:rPr lang="sv-SE" altLang="fi-FI" sz="1400" b="0">
                <a:latin typeface="Arial Unicode MS" pitchFamily="34" charset="-128"/>
                <a:ea typeface="Arial Unicode MS" pitchFamily="34" charset="-128"/>
                <a:cs typeface="Arial Unicode MS" pitchFamily="34" charset="-128"/>
              </a:rPr>
              <a:t> Eff. 6%</a:t>
            </a:r>
            <a:endParaRPr lang="en-GB" altLang="fi-FI" sz="2400" b="0">
              <a:latin typeface="Arial Unicode MS" pitchFamily="34" charset="-128"/>
              <a:ea typeface="Arial Unicode MS" pitchFamily="34" charset="-128"/>
              <a:cs typeface="Arial Unicode MS" pitchFamily="34" charset="-128"/>
            </a:endParaRPr>
          </a:p>
        </p:txBody>
      </p:sp>
      <p:sp>
        <p:nvSpPr>
          <p:cNvPr id="270340" name="Text Box 4"/>
          <p:cNvSpPr txBox="1">
            <a:spLocks noChangeArrowheads="1"/>
          </p:cNvSpPr>
          <p:nvPr/>
        </p:nvSpPr>
        <p:spPr bwMode="auto">
          <a:xfrm rot="-344060">
            <a:off x="2291424" y="2788029"/>
            <a:ext cx="2209800" cy="822325"/>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v-SE" altLang="fi-FI" sz="2000" dirty="0">
                <a:latin typeface="Arial Unicode MS" pitchFamily="34" charset="-128"/>
              </a:rPr>
              <a:t>RITU</a:t>
            </a:r>
          </a:p>
          <a:p>
            <a:r>
              <a:rPr lang="sv-SE" altLang="fi-FI" sz="1400" b="0" dirty="0">
                <a:latin typeface="Arial Unicode MS" pitchFamily="34" charset="-128"/>
              </a:rPr>
              <a:t>Gas-</a:t>
            </a:r>
            <a:r>
              <a:rPr lang="sv-SE" altLang="fi-FI" sz="1400" b="0" dirty="0" err="1">
                <a:latin typeface="Arial Unicode MS" pitchFamily="34" charset="-128"/>
              </a:rPr>
              <a:t>filled</a:t>
            </a:r>
            <a:r>
              <a:rPr lang="sv-SE" altLang="fi-FI" sz="1400" b="0" dirty="0">
                <a:latin typeface="Arial Unicode MS" pitchFamily="34" charset="-128"/>
              </a:rPr>
              <a:t> </a:t>
            </a:r>
            <a:r>
              <a:rPr lang="sv-SE" altLang="fi-FI" sz="1400" b="0" u="sng" dirty="0" err="1">
                <a:latin typeface="Arial Unicode MS" pitchFamily="34" charset="-128"/>
              </a:rPr>
              <a:t>recoil</a:t>
            </a:r>
            <a:r>
              <a:rPr lang="sv-SE" altLang="fi-FI" sz="1400" b="0" u="sng" dirty="0">
                <a:latin typeface="Arial Unicode MS" pitchFamily="34" charset="-128"/>
              </a:rPr>
              <a:t> separator</a:t>
            </a:r>
          </a:p>
          <a:p>
            <a:r>
              <a:rPr lang="sv-SE" altLang="fi-FI" sz="1400" b="0" dirty="0">
                <a:latin typeface="Arial Unicode MS" pitchFamily="34" charset="-128"/>
              </a:rPr>
              <a:t>Transmission 10-80 %</a:t>
            </a:r>
            <a:endParaRPr lang="en-GB" altLang="fi-FI" sz="1400" b="0" dirty="0">
              <a:latin typeface="Arial Unicode MS" pitchFamily="34" charset="-128"/>
            </a:endParaRPr>
          </a:p>
        </p:txBody>
      </p:sp>
      <p:sp>
        <p:nvSpPr>
          <p:cNvPr id="270341" name="Text Box 5"/>
          <p:cNvSpPr txBox="1">
            <a:spLocks noChangeArrowheads="1"/>
          </p:cNvSpPr>
          <p:nvPr/>
        </p:nvSpPr>
        <p:spPr bwMode="auto">
          <a:xfrm>
            <a:off x="29598" y="2407029"/>
            <a:ext cx="1219200" cy="79216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sv-SE" altLang="fi-FI" dirty="0">
                <a:latin typeface="Arial Unicode MS" pitchFamily="34" charset="-128"/>
              </a:rPr>
              <a:t>GREAT</a:t>
            </a:r>
          </a:p>
          <a:p>
            <a:r>
              <a:rPr lang="sv-SE" altLang="fi-FI" sz="1400" b="0" u="sng" dirty="0" err="1">
                <a:latin typeface="Arial Unicode MS" pitchFamily="34" charset="-128"/>
              </a:rPr>
              <a:t>Focal</a:t>
            </a:r>
            <a:r>
              <a:rPr lang="sv-SE" altLang="fi-FI" sz="1400" b="0" u="sng" dirty="0">
                <a:latin typeface="Arial Unicode MS" pitchFamily="34" charset="-128"/>
              </a:rPr>
              <a:t> plane</a:t>
            </a:r>
            <a:r>
              <a:rPr lang="sv-SE" altLang="fi-FI" sz="1400" b="0" dirty="0">
                <a:latin typeface="Arial Unicode MS" pitchFamily="34" charset="-128"/>
              </a:rPr>
              <a:t> </a:t>
            </a:r>
            <a:r>
              <a:rPr lang="sv-SE" altLang="fi-FI" sz="1400" b="0" dirty="0" err="1">
                <a:latin typeface="Arial Unicode MS" pitchFamily="34" charset="-128"/>
              </a:rPr>
              <a:t>spectrometer</a:t>
            </a:r>
            <a:endParaRPr lang="en-GB" altLang="fi-FI" sz="1400" b="0" dirty="0">
              <a:latin typeface="Arial Unicode MS" pitchFamily="34" charset="-128"/>
            </a:endParaRPr>
          </a:p>
        </p:txBody>
      </p:sp>
      <p:sp>
        <p:nvSpPr>
          <p:cNvPr id="270342" name="Text Box 6"/>
          <p:cNvSpPr txBox="1">
            <a:spLocks noChangeArrowheads="1"/>
          </p:cNvSpPr>
          <p:nvPr/>
        </p:nvSpPr>
        <p:spPr bwMode="auto">
          <a:xfrm>
            <a:off x="4284663" y="5004020"/>
            <a:ext cx="2952750" cy="12176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v-SE" altLang="fi-FI" dirty="0">
                <a:latin typeface="Arial Unicode MS" pitchFamily="34" charset="-128"/>
              </a:rPr>
              <a:t>TDR</a:t>
            </a:r>
          </a:p>
          <a:p>
            <a:r>
              <a:rPr lang="sv-SE" altLang="fi-FI" sz="1400" b="0" dirty="0">
                <a:latin typeface="Arial Unicode MS" pitchFamily="34" charset="-128"/>
              </a:rPr>
              <a:t>Total Data </a:t>
            </a:r>
            <a:r>
              <a:rPr lang="sv-SE" altLang="fi-FI" sz="1400" b="0" dirty="0" err="1">
                <a:latin typeface="Arial Unicode MS" pitchFamily="34" charset="-128"/>
              </a:rPr>
              <a:t>Readout</a:t>
            </a:r>
            <a:endParaRPr lang="sv-SE" altLang="fi-FI" sz="1400" b="0" dirty="0">
              <a:latin typeface="Arial Unicode MS" pitchFamily="34" charset="-128"/>
            </a:endParaRPr>
          </a:p>
          <a:p>
            <a:r>
              <a:rPr lang="sv-SE" altLang="fi-FI" sz="1400" b="0" dirty="0">
                <a:latin typeface="Arial Unicode MS" pitchFamily="34" charset="-128"/>
              </a:rPr>
              <a:t>Triggerless </a:t>
            </a:r>
            <a:r>
              <a:rPr lang="sv-SE" altLang="fi-FI" sz="1400" b="0" u="sng" dirty="0">
                <a:latin typeface="Arial Unicode MS" pitchFamily="34" charset="-128"/>
              </a:rPr>
              <a:t>data </a:t>
            </a:r>
            <a:r>
              <a:rPr lang="sv-SE" altLang="fi-FI" sz="1400" b="0" u="sng" dirty="0" err="1">
                <a:latin typeface="Arial Unicode MS" pitchFamily="34" charset="-128"/>
              </a:rPr>
              <a:t>acquisition</a:t>
            </a:r>
            <a:r>
              <a:rPr lang="sv-SE" altLang="fi-FI" sz="1400" b="0" u="sng" dirty="0">
                <a:latin typeface="Arial Unicode MS" pitchFamily="34" charset="-128"/>
              </a:rPr>
              <a:t> system</a:t>
            </a:r>
          </a:p>
          <a:p>
            <a:r>
              <a:rPr lang="sv-SE" altLang="fi-FI" sz="1400" b="0" dirty="0" err="1">
                <a:latin typeface="Arial Unicode MS" pitchFamily="34" charset="-128"/>
              </a:rPr>
              <a:t>with</a:t>
            </a:r>
            <a:r>
              <a:rPr lang="sv-SE" altLang="fi-FI" sz="1400" b="0" dirty="0">
                <a:latin typeface="Arial Unicode MS" pitchFamily="34" charset="-128"/>
              </a:rPr>
              <a:t> 10 </a:t>
            </a:r>
            <a:r>
              <a:rPr lang="sv-SE" altLang="fi-FI" sz="1400" b="0" dirty="0" err="1">
                <a:latin typeface="Arial Unicode MS" pitchFamily="34" charset="-128"/>
              </a:rPr>
              <a:t>ns</a:t>
            </a:r>
            <a:r>
              <a:rPr lang="sv-SE" altLang="fi-FI" sz="1400" b="0" dirty="0">
                <a:latin typeface="Arial Unicode MS" pitchFamily="34" charset="-128"/>
              </a:rPr>
              <a:t> </a:t>
            </a:r>
            <a:r>
              <a:rPr lang="sv-SE" altLang="fi-FI" sz="1400" b="0" dirty="0" err="1">
                <a:latin typeface="Arial Unicode MS" pitchFamily="34" charset="-128"/>
              </a:rPr>
              <a:t>time</a:t>
            </a:r>
            <a:r>
              <a:rPr lang="sv-SE" altLang="fi-FI" sz="1400" b="0" dirty="0">
                <a:latin typeface="Arial Unicode MS" pitchFamily="34" charset="-128"/>
              </a:rPr>
              <a:t> </a:t>
            </a:r>
            <a:r>
              <a:rPr lang="sv-SE" altLang="fi-FI" sz="1400" b="0" dirty="0" err="1">
                <a:latin typeface="Arial Unicode MS" pitchFamily="34" charset="-128"/>
              </a:rPr>
              <a:t>stamping</a:t>
            </a:r>
            <a:endParaRPr lang="sv-SE" altLang="fi-FI" sz="1400" b="0" dirty="0">
              <a:latin typeface="Arial Unicode MS" pitchFamily="34" charset="-128"/>
            </a:endParaRPr>
          </a:p>
          <a:p>
            <a:r>
              <a:rPr lang="sv-SE" altLang="fi-FI" sz="1400" b="0" dirty="0">
                <a:latin typeface="Arial Unicode MS" pitchFamily="34" charset="-128"/>
              </a:rPr>
              <a:t>+ GRAIN the Analyser</a:t>
            </a:r>
            <a:endParaRPr lang="en-GB" altLang="fi-FI" sz="1400" b="0" dirty="0">
              <a:latin typeface="Arial Unicode MS" pitchFamily="34" charset="-128"/>
            </a:endParaRPr>
          </a:p>
        </p:txBody>
      </p:sp>
      <p:sp>
        <p:nvSpPr>
          <p:cNvPr id="270343" name="Text Box 7"/>
          <p:cNvSpPr txBox="1">
            <a:spLocks noChangeArrowheads="1"/>
          </p:cNvSpPr>
          <p:nvPr/>
        </p:nvSpPr>
        <p:spPr bwMode="auto">
          <a:xfrm>
            <a:off x="445568" y="135304"/>
            <a:ext cx="835362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sv-SE" altLang="fi-FI" sz="2800" dirty="0">
                <a:solidFill>
                  <a:srgbClr val="0000CC"/>
                </a:solidFill>
                <a:latin typeface="Times New Roman" pitchFamily="18" charset="0"/>
              </a:rPr>
              <a:t>RDT Instrumentation at </a:t>
            </a:r>
            <a:r>
              <a:rPr lang="sv-SE" altLang="fi-FI" sz="2800" dirty="0" smtClean="0">
                <a:solidFill>
                  <a:srgbClr val="0000CC"/>
                </a:solidFill>
                <a:latin typeface="Times New Roman" pitchFamily="18" charset="0"/>
              </a:rPr>
              <a:t>JYFL-ACCLAB</a:t>
            </a:r>
            <a:endParaRPr lang="en-GB" altLang="fi-FI" sz="2800" dirty="0">
              <a:solidFill>
                <a:srgbClr val="0000CC"/>
              </a:solidFill>
              <a:latin typeface="Times New Roman" pitchFamily="18" charset="0"/>
            </a:endParaRPr>
          </a:p>
        </p:txBody>
      </p:sp>
      <p:sp>
        <p:nvSpPr>
          <p:cNvPr id="270344" name="Line 8"/>
          <p:cNvSpPr>
            <a:spLocks noChangeShapeType="1"/>
          </p:cNvSpPr>
          <p:nvPr/>
        </p:nvSpPr>
        <p:spPr bwMode="auto">
          <a:xfrm flipH="1">
            <a:off x="7019925" y="3429000"/>
            <a:ext cx="1008063" cy="361950"/>
          </a:xfrm>
          <a:prstGeom prst="line">
            <a:avLst/>
          </a:prstGeom>
          <a:noFill/>
          <a:ln w="5715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i-FI"/>
          </a:p>
        </p:txBody>
      </p:sp>
      <p:sp>
        <p:nvSpPr>
          <p:cNvPr id="270348" name="Text Box 12"/>
          <p:cNvSpPr txBox="1">
            <a:spLocks noChangeArrowheads="1"/>
          </p:cNvSpPr>
          <p:nvPr/>
        </p:nvSpPr>
        <p:spPr bwMode="auto">
          <a:xfrm rot="-1171304">
            <a:off x="7812088" y="2708275"/>
            <a:ext cx="806450" cy="3667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i-FI" altLang="fi-FI">
                <a:latin typeface="Arial" charset="0"/>
              </a:rPr>
              <a:t>Beam</a:t>
            </a:r>
            <a:endParaRPr lang="en-US" altLang="fi-FI">
              <a:latin typeface="Arial" charset="0"/>
            </a:endParaRPr>
          </a:p>
        </p:txBody>
      </p:sp>
    </p:spTree>
    <p:extLst>
      <p:ext uri="{BB962C8B-B14F-4D97-AF65-F5344CB8AC3E}">
        <p14:creationId xmlns:p14="http://schemas.microsoft.com/office/powerpoint/2010/main" val="22598568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Kuvahaun tulos haulle fma an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484784"/>
            <a:ext cx="3816424" cy="455085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beamdump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4427" y="2708920"/>
            <a:ext cx="4199970" cy="2519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331640" y="404664"/>
            <a:ext cx="2019912" cy="646331"/>
          </a:xfrm>
          <a:prstGeom prst="rect">
            <a:avLst/>
          </a:prstGeom>
          <a:noFill/>
        </p:spPr>
        <p:txBody>
          <a:bodyPr wrap="none" rtlCol="0">
            <a:spAutoFit/>
          </a:bodyPr>
          <a:lstStyle/>
          <a:p>
            <a:r>
              <a:rPr lang="fi-FI" dirty="0" err="1" smtClean="0"/>
              <a:t>Argonne</a:t>
            </a:r>
            <a:r>
              <a:rPr lang="fi-FI" dirty="0" smtClean="0"/>
              <a:t> </a:t>
            </a:r>
            <a:r>
              <a:rPr lang="fi-FI" dirty="0" err="1" smtClean="0"/>
              <a:t>separators</a:t>
            </a:r>
            <a:endParaRPr lang="fi-FI" dirty="0" smtClean="0"/>
          </a:p>
          <a:p>
            <a:r>
              <a:rPr lang="fi-FI" dirty="0" smtClean="0"/>
              <a:t>ANL, USA</a:t>
            </a:r>
            <a:endParaRPr lang="fi-FI" dirty="0"/>
          </a:p>
        </p:txBody>
      </p:sp>
      <p:sp>
        <p:nvSpPr>
          <p:cNvPr id="4" name="TextBox 3"/>
          <p:cNvSpPr txBox="1"/>
          <p:nvPr/>
        </p:nvSpPr>
        <p:spPr>
          <a:xfrm>
            <a:off x="6012160" y="1916832"/>
            <a:ext cx="1206036" cy="369332"/>
          </a:xfrm>
          <a:prstGeom prst="rect">
            <a:avLst/>
          </a:prstGeom>
          <a:noFill/>
        </p:spPr>
        <p:txBody>
          <a:bodyPr wrap="none" rtlCol="0">
            <a:spAutoFit/>
          </a:bodyPr>
          <a:lstStyle/>
          <a:p>
            <a:r>
              <a:rPr lang="fi-FI" dirty="0" smtClean="0"/>
              <a:t>ORNL, USA</a:t>
            </a:r>
            <a:endParaRPr lang="fi-FI" dirty="0"/>
          </a:p>
        </p:txBody>
      </p:sp>
    </p:spTree>
    <p:extLst>
      <p:ext uri="{BB962C8B-B14F-4D97-AF65-F5344CB8AC3E}">
        <p14:creationId xmlns:p14="http://schemas.microsoft.com/office/powerpoint/2010/main" val="4009212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Kuvahaun tulos haulle s3 separator">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404664"/>
            <a:ext cx="8448937" cy="63367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275856" y="930786"/>
            <a:ext cx="2133918" cy="369332"/>
          </a:xfrm>
          <a:prstGeom prst="rect">
            <a:avLst/>
          </a:prstGeom>
          <a:noFill/>
        </p:spPr>
        <p:txBody>
          <a:bodyPr wrap="none" rtlCol="0">
            <a:spAutoFit/>
          </a:bodyPr>
          <a:lstStyle/>
          <a:p>
            <a:r>
              <a:rPr lang="fi-FI" dirty="0" smtClean="0"/>
              <a:t>S3 </a:t>
            </a:r>
            <a:r>
              <a:rPr lang="fi-FI" dirty="0" err="1" smtClean="0"/>
              <a:t>separator</a:t>
            </a:r>
            <a:r>
              <a:rPr lang="fi-FI" dirty="0" smtClean="0"/>
              <a:t> at </a:t>
            </a:r>
            <a:r>
              <a:rPr lang="fi-FI" dirty="0" err="1" smtClean="0"/>
              <a:t>Ganil</a:t>
            </a:r>
            <a:endParaRPr lang="fi-FI" dirty="0"/>
          </a:p>
        </p:txBody>
      </p:sp>
    </p:spTree>
    <p:extLst>
      <p:ext uri="{BB962C8B-B14F-4D97-AF65-F5344CB8AC3E}">
        <p14:creationId xmlns:p14="http://schemas.microsoft.com/office/powerpoint/2010/main" val="1225118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836712"/>
            <a:ext cx="8604448" cy="4801314"/>
          </a:xfrm>
          <a:prstGeom prst="rect">
            <a:avLst/>
          </a:prstGeom>
        </p:spPr>
        <p:txBody>
          <a:bodyPr wrap="square">
            <a:spAutoFit/>
          </a:bodyPr>
          <a:lstStyle/>
          <a:p>
            <a:r>
              <a:rPr lang="en-US" dirty="0"/>
              <a:t>Nuclear reactions induced by exotic nuclei allow the exploration of nuclear structure at its extremes, the dynamics of stellar evolution and the limits of nuclear existence. Reaccelerated radioactive beams are currently available with energies up to around ~ 10 MeV/u from ISOL ion sources, where the beam is produced by the bombardment of thick targets by a primary particle accelerator. </a:t>
            </a:r>
            <a:endParaRPr lang="en-US" dirty="0" smtClean="0"/>
          </a:p>
          <a:p>
            <a:endParaRPr lang="en-US" dirty="0"/>
          </a:p>
          <a:p>
            <a:r>
              <a:rPr lang="en-US" dirty="0">
                <a:solidFill>
                  <a:srgbClr val="FF0000"/>
                </a:solidFill>
              </a:rPr>
              <a:t>High-resolution recoil separators are used to identify the reaction products, separating the primary beam from the products of interest. </a:t>
            </a:r>
            <a:r>
              <a:rPr lang="en-US" dirty="0"/>
              <a:t>The singular properties of ISOL beams and the variety of physics programs impose specific design requirements. </a:t>
            </a:r>
            <a:endParaRPr lang="en-US" dirty="0" smtClean="0"/>
          </a:p>
          <a:p>
            <a:endParaRPr lang="en-US" dirty="0"/>
          </a:p>
          <a:p>
            <a:r>
              <a:rPr lang="en-US" dirty="0"/>
              <a:t>This meeting will provide an opportunity to reinforce present collaborations and research activities across interdisciplinary lines, and to coordinate synergies and efforts for the development of a new instrument for HIE-ISOLDE</a:t>
            </a:r>
            <a:r>
              <a:rPr lang="en-US" dirty="0" smtClean="0"/>
              <a:t>.</a:t>
            </a:r>
          </a:p>
          <a:p>
            <a:endParaRPr lang="en-US" dirty="0"/>
          </a:p>
          <a:p>
            <a:endParaRPr lang="en-US" dirty="0" smtClean="0"/>
          </a:p>
          <a:p>
            <a:r>
              <a:rPr lang="en-US" dirty="0" smtClean="0">
                <a:solidFill>
                  <a:srgbClr val="FF0000"/>
                </a:solidFill>
              </a:rPr>
              <a:t>High-resolution recoil separation is a combination of a separator itself and various detector setups at the target position and the focal plane.</a:t>
            </a:r>
            <a:endParaRPr lang="en-US" dirty="0">
              <a:solidFill>
                <a:srgbClr val="FF0000"/>
              </a:solidFill>
            </a:endParaRPr>
          </a:p>
        </p:txBody>
      </p:sp>
    </p:spTree>
    <p:extLst>
      <p:ext uri="{BB962C8B-B14F-4D97-AF65-F5344CB8AC3E}">
        <p14:creationId xmlns:p14="http://schemas.microsoft.com/office/powerpoint/2010/main" val="4101068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519" y="694453"/>
            <a:ext cx="8255000" cy="6132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707903" y="219998"/>
            <a:ext cx="1768305" cy="369332"/>
          </a:xfrm>
          <a:prstGeom prst="rect">
            <a:avLst/>
          </a:prstGeom>
          <a:noFill/>
        </p:spPr>
        <p:txBody>
          <a:bodyPr wrap="none" rtlCol="0">
            <a:spAutoFit/>
          </a:bodyPr>
          <a:lstStyle/>
          <a:p>
            <a:r>
              <a:rPr lang="fi-FI" dirty="0" smtClean="0"/>
              <a:t>VAMOS at GANIL</a:t>
            </a:r>
            <a:endParaRPr lang="fi-FI" dirty="0"/>
          </a:p>
        </p:txBody>
      </p:sp>
    </p:spTree>
    <p:extLst>
      <p:ext uri="{BB962C8B-B14F-4D97-AF65-F5344CB8AC3E}">
        <p14:creationId xmlns:p14="http://schemas.microsoft.com/office/powerpoint/2010/main" val="32281179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18" name="Object 4"/>
          <p:cNvGraphicFramePr>
            <a:graphicFrameLocks noChangeAspect="1"/>
          </p:cNvGraphicFramePr>
          <p:nvPr>
            <p:extLst>
              <p:ext uri="{D42A27DB-BD31-4B8C-83A1-F6EECF244321}">
                <p14:modId xmlns:p14="http://schemas.microsoft.com/office/powerpoint/2010/main" val="719413274"/>
              </p:ext>
            </p:extLst>
          </p:nvPr>
        </p:nvGraphicFramePr>
        <p:xfrm>
          <a:off x="1115616" y="1052736"/>
          <a:ext cx="6838950" cy="5124450"/>
        </p:xfrm>
        <a:graphic>
          <a:graphicData uri="http://schemas.openxmlformats.org/presentationml/2006/ole">
            <mc:AlternateContent xmlns:mc="http://schemas.openxmlformats.org/markup-compatibility/2006">
              <mc:Choice xmlns:v="urn:schemas-microsoft-com:vml" Requires="v">
                <p:oleObj spid="_x0000_s2085" name="Acrobat Document" r:id="rId3" imgW="6838735" imgH="5124252" progId="AcroExch.Document.7">
                  <p:embed/>
                </p:oleObj>
              </mc:Choice>
              <mc:Fallback>
                <p:oleObj name="Acrobat Document" r:id="rId3" imgW="6838735" imgH="5124252"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1052736"/>
                        <a:ext cx="6838950" cy="512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extBox 1"/>
          <p:cNvSpPr txBox="1"/>
          <p:nvPr/>
        </p:nvSpPr>
        <p:spPr>
          <a:xfrm>
            <a:off x="3347864" y="476672"/>
            <a:ext cx="1966179" cy="369332"/>
          </a:xfrm>
          <a:prstGeom prst="rect">
            <a:avLst/>
          </a:prstGeom>
          <a:noFill/>
        </p:spPr>
        <p:txBody>
          <a:bodyPr wrap="none" rtlCol="0">
            <a:spAutoFit/>
          </a:bodyPr>
          <a:lstStyle/>
          <a:p>
            <a:r>
              <a:rPr lang="fi-FI" dirty="0" smtClean="0"/>
              <a:t>PRISMA at </a:t>
            </a:r>
            <a:r>
              <a:rPr lang="fi-FI" dirty="0" err="1" smtClean="0"/>
              <a:t>Legnaro</a:t>
            </a:r>
            <a:endParaRPr lang="fi-FI" dirty="0"/>
          </a:p>
        </p:txBody>
      </p:sp>
    </p:spTree>
    <p:extLst>
      <p:ext uri="{BB962C8B-B14F-4D97-AF65-F5344CB8AC3E}">
        <p14:creationId xmlns:p14="http://schemas.microsoft.com/office/powerpoint/2010/main" val="15659496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842" name="Object 4"/>
          <p:cNvGraphicFramePr>
            <a:graphicFrameLocks noChangeAspect="1"/>
          </p:cNvGraphicFramePr>
          <p:nvPr/>
        </p:nvGraphicFramePr>
        <p:xfrm>
          <a:off x="1152525" y="866775"/>
          <a:ext cx="6838950" cy="5124450"/>
        </p:xfrm>
        <a:graphic>
          <a:graphicData uri="http://schemas.openxmlformats.org/presentationml/2006/ole">
            <mc:AlternateContent xmlns:mc="http://schemas.openxmlformats.org/markup-compatibility/2006">
              <mc:Choice xmlns:v="urn:schemas-microsoft-com:vml" Requires="v">
                <p:oleObj spid="_x0000_s4122" name="Acrobat Document" r:id="rId3" imgW="6838735" imgH="5124252" progId="AcroExch.Document.7">
                  <p:embed/>
                </p:oleObj>
              </mc:Choice>
              <mc:Fallback>
                <p:oleObj name="Acrobat Document" r:id="rId3" imgW="6838735" imgH="5124252"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2525" y="866775"/>
                        <a:ext cx="6838950" cy="512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8117499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708" y="1772816"/>
            <a:ext cx="4970343" cy="4160732"/>
          </a:xfrm>
          <a:prstGeom prst="rect">
            <a:avLst/>
          </a:prstGeom>
        </p:spPr>
      </p:pic>
      <p:sp>
        <p:nvSpPr>
          <p:cNvPr id="7" name="Rectangle 6"/>
          <p:cNvSpPr/>
          <p:nvPr/>
        </p:nvSpPr>
        <p:spPr>
          <a:xfrm>
            <a:off x="1260413" y="116632"/>
            <a:ext cx="6696744" cy="1077218"/>
          </a:xfrm>
          <a:prstGeom prst="rect">
            <a:avLst/>
          </a:prstGeom>
        </p:spPr>
        <p:txBody>
          <a:bodyPr wrap="square">
            <a:spAutoFit/>
          </a:bodyPr>
          <a:lstStyle/>
          <a:p>
            <a:pPr algn="ctr"/>
            <a:r>
              <a:rPr lang="fi-FI" sz="1600" dirty="0"/>
              <a:t>ISLA</a:t>
            </a:r>
          </a:p>
          <a:p>
            <a:pPr algn="ctr"/>
            <a:r>
              <a:rPr lang="en-US" sz="1600" dirty="0"/>
              <a:t>Isochronous Separator with Large Acceptances</a:t>
            </a:r>
          </a:p>
          <a:p>
            <a:pPr algn="ctr"/>
            <a:r>
              <a:rPr lang="fi-FI" sz="1600" b="1" dirty="0" err="1"/>
              <a:t>Recoil</a:t>
            </a:r>
            <a:r>
              <a:rPr lang="fi-FI" sz="1600" b="1" dirty="0"/>
              <a:t> </a:t>
            </a:r>
            <a:r>
              <a:rPr lang="fi-FI" sz="1600" b="1" dirty="0" err="1"/>
              <a:t>Separator</a:t>
            </a:r>
            <a:r>
              <a:rPr lang="fi-FI" sz="1600" b="1" dirty="0"/>
              <a:t> for Rea12</a:t>
            </a:r>
          </a:p>
          <a:p>
            <a:pPr algn="ctr"/>
            <a:r>
              <a:rPr lang="en-US" sz="1600" b="1" dirty="0"/>
              <a:t>White paper on the science case and proposed technical solution</a:t>
            </a:r>
            <a:endParaRPr lang="fi-FI" sz="1600" dirty="0"/>
          </a:p>
        </p:txBody>
      </p:sp>
      <p:sp>
        <p:nvSpPr>
          <p:cNvPr id="3" name="TextBox 2"/>
          <p:cNvSpPr txBox="1"/>
          <p:nvPr/>
        </p:nvSpPr>
        <p:spPr>
          <a:xfrm>
            <a:off x="5508104" y="1700808"/>
            <a:ext cx="3564309" cy="3139321"/>
          </a:xfrm>
          <a:prstGeom prst="rect">
            <a:avLst/>
          </a:prstGeom>
          <a:noFill/>
        </p:spPr>
        <p:txBody>
          <a:bodyPr wrap="none" rtlCol="0">
            <a:spAutoFit/>
          </a:bodyPr>
          <a:lstStyle/>
          <a:p>
            <a:r>
              <a:rPr lang="fi-FI" dirty="0" err="1" smtClean="0"/>
              <a:t>Multi-purpose</a:t>
            </a:r>
            <a:r>
              <a:rPr lang="fi-FI" dirty="0" smtClean="0"/>
              <a:t> </a:t>
            </a:r>
            <a:r>
              <a:rPr lang="fi-FI" dirty="0" err="1" smtClean="0"/>
              <a:t>separator</a:t>
            </a:r>
            <a:r>
              <a:rPr lang="fi-FI" dirty="0" smtClean="0"/>
              <a:t> for </a:t>
            </a:r>
          </a:p>
          <a:p>
            <a:r>
              <a:rPr lang="fi-FI" dirty="0" err="1"/>
              <a:t>t</a:t>
            </a:r>
            <a:r>
              <a:rPr lang="fi-FI" dirty="0" err="1" smtClean="0"/>
              <a:t>ransfer</a:t>
            </a:r>
            <a:r>
              <a:rPr lang="fi-FI" dirty="0" smtClean="0"/>
              <a:t>, for </a:t>
            </a:r>
            <a:r>
              <a:rPr lang="fi-FI" dirty="0" err="1" smtClean="0"/>
              <a:t>deep-inelastic</a:t>
            </a:r>
            <a:r>
              <a:rPr lang="fi-FI" dirty="0" smtClean="0"/>
              <a:t> and </a:t>
            </a:r>
          </a:p>
          <a:p>
            <a:r>
              <a:rPr lang="fi-FI" dirty="0"/>
              <a:t>f</a:t>
            </a:r>
            <a:r>
              <a:rPr lang="fi-FI" dirty="0" smtClean="0"/>
              <a:t>or </a:t>
            </a:r>
            <a:r>
              <a:rPr lang="fi-FI" dirty="0" err="1" smtClean="0"/>
              <a:t>fusion</a:t>
            </a:r>
            <a:r>
              <a:rPr lang="fi-FI" dirty="0" smtClean="0"/>
              <a:t> </a:t>
            </a:r>
            <a:r>
              <a:rPr lang="fi-FI" dirty="0" err="1" smtClean="0"/>
              <a:t>evaporation</a:t>
            </a:r>
            <a:r>
              <a:rPr lang="fi-FI" dirty="0" smtClean="0"/>
              <a:t> </a:t>
            </a:r>
            <a:r>
              <a:rPr lang="fi-FI" dirty="0" err="1" smtClean="0"/>
              <a:t>reactions</a:t>
            </a:r>
            <a:endParaRPr lang="fi-FI" dirty="0" smtClean="0"/>
          </a:p>
          <a:p>
            <a:endParaRPr lang="fi-FI" dirty="0" smtClean="0"/>
          </a:p>
          <a:p>
            <a:r>
              <a:rPr lang="fi-FI" dirty="0" err="1" smtClean="0"/>
              <a:t>Large</a:t>
            </a:r>
            <a:r>
              <a:rPr lang="fi-FI" dirty="0" smtClean="0"/>
              <a:t> </a:t>
            </a:r>
            <a:r>
              <a:rPr lang="fi-FI" dirty="0" err="1" smtClean="0"/>
              <a:t>acceptance</a:t>
            </a:r>
            <a:r>
              <a:rPr lang="fi-FI" dirty="0" smtClean="0"/>
              <a:t> </a:t>
            </a:r>
            <a:r>
              <a:rPr lang="fi-FI" dirty="0" err="1" smtClean="0"/>
              <a:t>separator</a:t>
            </a:r>
            <a:r>
              <a:rPr lang="fi-FI" dirty="0" smtClean="0"/>
              <a:t> with </a:t>
            </a:r>
          </a:p>
          <a:p>
            <a:r>
              <a:rPr lang="fi-FI" dirty="0" err="1" smtClean="0"/>
              <a:t>Relatively</a:t>
            </a:r>
            <a:r>
              <a:rPr lang="fi-FI" dirty="0" smtClean="0"/>
              <a:t> </a:t>
            </a:r>
            <a:r>
              <a:rPr lang="fi-FI" dirty="0" err="1" smtClean="0"/>
              <a:t>small</a:t>
            </a:r>
            <a:r>
              <a:rPr lang="fi-FI" dirty="0" smtClean="0"/>
              <a:t> image </a:t>
            </a:r>
            <a:r>
              <a:rPr lang="fi-FI" dirty="0" err="1" smtClean="0"/>
              <a:t>size</a:t>
            </a:r>
            <a:r>
              <a:rPr lang="fi-FI" dirty="0" smtClean="0"/>
              <a:t> (&lt; 15 cm)</a:t>
            </a:r>
          </a:p>
          <a:p>
            <a:endParaRPr lang="fi-FI" dirty="0"/>
          </a:p>
          <a:p>
            <a:r>
              <a:rPr lang="fi-FI" dirty="0" err="1" smtClean="0"/>
              <a:t>Vacuum-mode</a:t>
            </a:r>
            <a:r>
              <a:rPr lang="fi-FI" dirty="0" smtClean="0"/>
              <a:t> as </a:t>
            </a:r>
            <a:r>
              <a:rPr lang="fi-FI" dirty="0" err="1" smtClean="0"/>
              <a:t>well</a:t>
            </a:r>
            <a:r>
              <a:rPr lang="fi-FI" dirty="0" smtClean="0"/>
              <a:t> as </a:t>
            </a:r>
          </a:p>
          <a:p>
            <a:r>
              <a:rPr lang="fi-FI" dirty="0" err="1" smtClean="0"/>
              <a:t>gas-filled</a:t>
            </a:r>
            <a:r>
              <a:rPr lang="fi-FI" dirty="0" smtClean="0"/>
              <a:t> </a:t>
            </a:r>
            <a:r>
              <a:rPr lang="fi-FI" dirty="0" err="1" smtClean="0"/>
              <a:t>mode</a:t>
            </a:r>
            <a:r>
              <a:rPr lang="fi-FI" dirty="0" smtClean="0"/>
              <a:t>.</a:t>
            </a:r>
          </a:p>
          <a:p>
            <a:endParaRPr lang="fi-FI" dirty="0"/>
          </a:p>
          <a:p>
            <a:r>
              <a:rPr lang="fi-FI" dirty="0" err="1" smtClean="0"/>
              <a:t>Moderate</a:t>
            </a:r>
            <a:r>
              <a:rPr lang="fi-FI" dirty="0" smtClean="0"/>
              <a:t> </a:t>
            </a:r>
            <a:r>
              <a:rPr lang="fi-FI" dirty="0" err="1" smtClean="0"/>
              <a:t>beam</a:t>
            </a:r>
            <a:r>
              <a:rPr lang="fi-FI" dirty="0" smtClean="0"/>
              <a:t> </a:t>
            </a:r>
            <a:r>
              <a:rPr lang="fi-FI" dirty="0" err="1" smtClean="0"/>
              <a:t>suppression</a:t>
            </a:r>
            <a:endParaRPr lang="fi-FI" dirty="0"/>
          </a:p>
        </p:txBody>
      </p:sp>
      <p:sp>
        <p:nvSpPr>
          <p:cNvPr id="5" name="Rectangle 4"/>
          <p:cNvSpPr/>
          <p:nvPr/>
        </p:nvSpPr>
        <p:spPr>
          <a:xfrm>
            <a:off x="4188896" y="4855427"/>
            <a:ext cx="4572000" cy="923330"/>
          </a:xfrm>
          <a:prstGeom prst="rect">
            <a:avLst/>
          </a:prstGeom>
        </p:spPr>
        <p:txBody>
          <a:bodyPr>
            <a:spAutoFit/>
          </a:bodyPr>
          <a:lstStyle/>
          <a:p>
            <a:r>
              <a:rPr lang="fi-FI" dirty="0"/>
              <a:t>- Maximum B</a:t>
            </a:r>
            <a:r>
              <a:rPr lang="el-GR" dirty="0"/>
              <a:t>ρ</a:t>
            </a:r>
            <a:r>
              <a:rPr lang="fi-FI" dirty="0"/>
              <a:t> </a:t>
            </a:r>
            <a:r>
              <a:rPr lang="fi-FI" dirty="0" smtClean="0"/>
              <a:t>2.6 </a:t>
            </a:r>
            <a:r>
              <a:rPr lang="fi-FI" dirty="0" err="1"/>
              <a:t>Tm</a:t>
            </a:r>
            <a:r>
              <a:rPr lang="fi-FI" dirty="0"/>
              <a:t>, </a:t>
            </a:r>
          </a:p>
          <a:p>
            <a:r>
              <a:rPr lang="fi-FI" dirty="0"/>
              <a:t>- </a:t>
            </a:r>
            <a:r>
              <a:rPr lang="fi-FI" dirty="0" err="1"/>
              <a:t>Angular</a:t>
            </a:r>
            <a:r>
              <a:rPr lang="fi-FI" dirty="0"/>
              <a:t> </a:t>
            </a:r>
            <a:r>
              <a:rPr lang="fi-FI" dirty="0" err="1"/>
              <a:t>acceptance</a:t>
            </a:r>
            <a:r>
              <a:rPr lang="fi-FI" dirty="0"/>
              <a:t> </a:t>
            </a:r>
            <a:r>
              <a:rPr lang="fi-FI" dirty="0" smtClean="0"/>
              <a:t>64 </a:t>
            </a:r>
            <a:r>
              <a:rPr lang="fi-FI" dirty="0" err="1"/>
              <a:t>msr</a:t>
            </a:r>
            <a:endParaRPr lang="fi-FI" dirty="0"/>
          </a:p>
          <a:p>
            <a:r>
              <a:rPr lang="fi-FI" dirty="0"/>
              <a:t>- </a:t>
            </a:r>
            <a:r>
              <a:rPr lang="fi-FI" dirty="0" err="1" smtClean="0"/>
              <a:t>Momentun</a:t>
            </a:r>
            <a:r>
              <a:rPr lang="fi-FI" dirty="0" smtClean="0"/>
              <a:t> </a:t>
            </a:r>
            <a:r>
              <a:rPr lang="fi-FI" dirty="0" err="1" smtClean="0"/>
              <a:t>acceptance</a:t>
            </a:r>
            <a:r>
              <a:rPr lang="fi-FI" dirty="0" smtClean="0"/>
              <a:t> </a:t>
            </a:r>
            <a:r>
              <a:rPr lang="fi-FI" dirty="0"/>
              <a:t>± </a:t>
            </a:r>
            <a:r>
              <a:rPr lang="fi-FI" dirty="0" smtClean="0"/>
              <a:t>10 %</a:t>
            </a:r>
            <a:endParaRPr lang="fi-FI" dirty="0"/>
          </a:p>
        </p:txBody>
      </p:sp>
    </p:spTree>
    <p:extLst>
      <p:ext uri="{BB962C8B-B14F-4D97-AF65-F5344CB8AC3E}">
        <p14:creationId xmlns:p14="http://schemas.microsoft.com/office/powerpoint/2010/main" val="31962832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39625" y="4581128"/>
            <a:ext cx="8172400" cy="1754326"/>
          </a:xfrm>
          <a:prstGeom prst="rect">
            <a:avLst/>
          </a:prstGeom>
        </p:spPr>
        <p:txBody>
          <a:bodyPr wrap="square">
            <a:spAutoFit/>
          </a:bodyPr>
          <a:lstStyle/>
          <a:p>
            <a:r>
              <a:rPr lang="fi-FI" dirty="0" smtClean="0"/>
              <a:t>- </a:t>
            </a:r>
            <a:r>
              <a:rPr lang="fi-FI" dirty="0" err="1" smtClean="0"/>
              <a:t>fusion-evaporation</a:t>
            </a:r>
            <a:r>
              <a:rPr lang="fi-FI" dirty="0" smtClean="0"/>
              <a:t> </a:t>
            </a:r>
            <a:r>
              <a:rPr lang="fi-FI" dirty="0" err="1"/>
              <a:t>reactions</a:t>
            </a:r>
            <a:endParaRPr lang="fi-FI" dirty="0"/>
          </a:p>
          <a:p>
            <a:r>
              <a:rPr lang="en-US" dirty="0" smtClean="0"/>
              <a:t>- high </a:t>
            </a:r>
            <a:r>
              <a:rPr lang="en-US" dirty="0"/>
              <a:t>spin state population</a:t>
            </a:r>
          </a:p>
          <a:p>
            <a:r>
              <a:rPr lang="en-US" dirty="0" smtClean="0"/>
              <a:t>- multi-nucleon </a:t>
            </a:r>
            <a:r>
              <a:rPr lang="en-US" dirty="0"/>
              <a:t>transfer reactions to </a:t>
            </a:r>
            <a:r>
              <a:rPr lang="en-US" dirty="0" smtClean="0"/>
              <a:t>regions not </a:t>
            </a:r>
            <a:r>
              <a:rPr lang="en-US" dirty="0"/>
              <a:t>accessible by fragmentation</a:t>
            </a:r>
          </a:p>
          <a:p>
            <a:r>
              <a:rPr lang="en-US" dirty="0" smtClean="0"/>
              <a:t>    (</a:t>
            </a:r>
            <a:r>
              <a:rPr lang="en-US" dirty="0"/>
              <a:t>neutron rich U isotopes, </a:t>
            </a:r>
            <a:r>
              <a:rPr lang="en-US" dirty="0" err="1"/>
              <a:t>transuraniums</a:t>
            </a:r>
            <a:r>
              <a:rPr lang="en-US" dirty="0"/>
              <a:t>, neutron rich nuclei below 208Pb,…)</a:t>
            </a:r>
          </a:p>
          <a:p>
            <a:r>
              <a:rPr lang="en-US" dirty="0" smtClean="0"/>
              <a:t>- direct </a:t>
            </a:r>
            <a:r>
              <a:rPr lang="en-US" dirty="0"/>
              <a:t>reactions such as (</a:t>
            </a:r>
            <a:r>
              <a:rPr lang="en-US" dirty="0" err="1"/>
              <a:t>d,p</a:t>
            </a:r>
            <a:r>
              <a:rPr lang="en-US" dirty="0"/>
              <a:t>), (</a:t>
            </a:r>
            <a:r>
              <a:rPr lang="en-US" dirty="0" err="1"/>
              <a:t>d,n</a:t>
            </a:r>
            <a:r>
              <a:rPr lang="en-US" dirty="0"/>
              <a:t>), (</a:t>
            </a:r>
            <a:r>
              <a:rPr lang="en-US" dirty="0" err="1"/>
              <a:t>p,t</a:t>
            </a:r>
            <a:r>
              <a:rPr lang="en-US" dirty="0"/>
              <a:t>)</a:t>
            </a:r>
          </a:p>
          <a:p>
            <a:r>
              <a:rPr lang="en-US" dirty="0" smtClean="0"/>
              <a:t>- </a:t>
            </a:r>
            <a:r>
              <a:rPr lang="en-US" dirty="0"/>
              <a:t>direct heavy ion transfer reactions such </a:t>
            </a:r>
            <a:r>
              <a:rPr lang="en-US" dirty="0" smtClean="0"/>
              <a:t>as (</a:t>
            </a:r>
            <a:r>
              <a:rPr lang="en-US" dirty="0"/>
              <a:t>7Li,4He), (12C,14C), 18O,16O)</a:t>
            </a:r>
            <a:endParaRPr lang="fi-FI"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10088"/>
            <a:ext cx="5599678" cy="4327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88031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132856"/>
            <a:ext cx="5508612"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88640"/>
            <a:ext cx="6084168" cy="18207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63543" y="2702137"/>
            <a:ext cx="3918663" cy="1594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537520" y="5612465"/>
            <a:ext cx="4104456" cy="400110"/>
          </a:xfrm>
          <a:prstGeom prst="rect">
            <a:avLst/>
          </a:prstGeom>
          <a:noFill/>
        </p:spPr>
        <p:txBody>
          <a:bodyPr wrap="square" rtlCol="0">
            <a:spAutoFit/>
          </a:bodyPr>
          <a:lstStyle/>
          <a:p>
            <a:r>
              <a:rPr lang="fi-FI" sz="2000" dirty="0" smtClean="0">
                <a:solidFill>
                  <a:srgbClr val="FF0000"/>
                </a:solidFill>
              </a:rPr>
              <a:t>THAN YOU FOR YOUR ATTENTION !</a:t>
            </a:r>
            <a:endParaRPr lang="fi-FI" sz="2000" dirty="0">
              <a:solidFill>
                <a:srgbClr val="FF0000"/>
              </a:solidFill>
            </a:endParaRPr>
          </a:p>
        </p:txBody>
      </p:sp>
    </p:spTree>
    <p:extLst>
      <p:ext uri="{BB962C8B-B14F-4D97-AF65-F5344CB8AC3E}">
        <p14:creationId xmlns:p14="http://schemas.microsoft.com/office/powerpoint/2010/main" val="3219775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Kuvahaun tulos haulle coulomb excitation radioactive beam">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412776"/>
            <a:ext cx="7084028"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888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Kuvahaun tulos haulle isolde cer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19486" y="603034"/>
            <a:ext cx="5362575" cy="408622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5990" y="4689260"/>
            <a:ext cx="6524550" cy="1916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4166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88" y="404664"/>
            <a:ext cx="9077325" cy="2486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2822611"/>
            <a:ext cx="5691534" cy="375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663134" y="4375729"/>
            <a:ext cx="2235356" cy="923330"/>
          </a:xfrm>
          <a:prstGeom prst="rect">
            <a:avLst/>
          </a:prstGeom>
          <a:noFill/>
        </p:spPr>
        <p:txBody>
          <a:bodyPr wrap="none" rtlCol="0">
            <a:spAutoFit/>
          </a:bodyPr>
          <a:lstStyle/>
          <a:p>
            <a:r>
              <a:rPr lang="fi-FI" dirty="0" smtClean="0"/>
              <a:t>M. </a:t>
            </a:r>
            <a:r>
              <a:rPr lang="fi-FI" dirty="0" err="1" smtClean="0"/>
              <a:t>Huyse</a:t>
            </a:r>
            <a:endParaRPr lang="fi-FI" dirty="0" smtClean="0"/>
          </a:p>
          <a:p>
            <a:r>
              <a:rPr lang="fi-FI" dirty="0"/>
              <a:t>a</a:t>
            </a:r>
            <a:r>
              <a:rPr lang="fi-FI" dirty="0" smtClean="0"/>
              <a:t>t Saariselkä 2009</a:t>
            </a:r>
          </a:p>
          <a:p>
            <a:r>
              <a:rPr lang="fi-FI" dirty="0" smtClean="0"/>
              <a:t>&lt; 2 </a:t>
            </a:r>
            <a:r>
              <a:rPr lang="fi-FI" dirty="0" err="1" smtClean="0"/>
              <a:t>enA</a:t>
            </a:r>
            <a:r>
              <a:rPr lang="fi-FI" dirty="0" smtClean="0"/>
              <a:t> ~ &lt; 1x10</a:t>
            </a:r>
            <a:r>
              <a:rPr lang="fi-FI" baseline="30000" dirty="0" smtClean="0"/>
              <a:t>9</a:t>
            </a:r>
            <a:r>
              <a:rPr lang="fi-FI" dirty="0" smtClean="0"/>
              <a:t> </a:t>
            </a:r>
            <a:r>
              <a:rPr lang="fi-FI" dirty="0" err="1" smtClean="0"/>
              <a:t>pps</a:t>
            </a:r>
            <a:endParaRPr lang="fi-FI" dirty="0"/>
          </a:p>
        </p:txBody>
      </p:sp>
    </p:spTree>
    <p:extLst>
      <p:ext uri="{BB962C8B-B14F-4D97-AF65-F5344CB8AC3E}">
        <p14:creationId xmlns:p14="http://schemas.microsoft.com/office/powerpoint/2010/main" val="184788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620688"/>
            <a:ext cx="8480252"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72321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907646"/>
            <a:ext cx="7848872" cy="5435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403648" y="244849"/>
            <a:ext cx="6336704" cy="646331"/>
          </a:xfrm>
          <a:prstGeom prst="rect">
            <a:avLst/>
          </a:prstGeom>
        </p:spPr>
        <p:txBody>
          <a:bodyPr wrap="square">
            <a:spAutoFit/>
          </a:bodyPr>
          <a:lstStyle/>
          <a:p>
            <a:pPr algn="ctr"/>
            <a:r>
              <a:rPr lang="fi-FI" b="1" dirty="0" err="1"/>
              <a:t>Recoil</a:t>
            </a:r>
            <a:r>
              <a:rPr lang="fi-FI" b="1" dirty="0"/>
              <a:t> </a:t>
            </a:r>
            <a:r>
              <a:rPr lang="fi-FI" b="1" dirty="0" err="1"/>
              <a:t>Separator</a:t>
            </a:r>
            <a:r>
              <a:rPr lang="fi-FI" b="1" dirty="0"/>
              <a:t> for Rea12</a:t>
            </a:r>
          </a:p>
          <a:p>
            <a:pPr algn="ctr"/>
            <a:r>
              <a:rPr lang="en-US" b="1" dirty="0"/>
              <a:t>White paper on the science case and proposed technical solution</a:t>
            </a:r>
            <a:endParaRPr lang="fi-FI" dirty="0"/>
          </a:p>
        </p:txBody>
      </p:sp>
    </p:spTree>
    <p:extLst>
      <p:ext uri="{BB962C8B-B14F-4D97-AF65-F5344CB8AC3E}">
        <p14:creationId xmlns:p14="http://schemas.microsoft.com/office/powerpoint/2010/main" val="20242914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660385"/>
            <a:ext cx="7344816" cy="4801314"/>
          </a:xfrm>
          <a:prstGeom prst="rect">
            <a:avLst/>
          </a:prstGeom>
          <a:noFill/>
        </p:spPr>
        <p:txBody>
          <a:bodyPr wrap="square" rtlCol="0">
            <a:spAutoFit/>
          </a:bodyPr>
          <a:lstStyle/>
          <a:p>
            <a:r>
              <a:rPr lang="fi-FI" dirty="0" err="1" smtClean="0"/>
              <a:t>Experiments</a:t>
            </a:r>
            <a:r>
              <a:rPr lang="fi-FI" dirty="0" smtClean="0"/>
              <a:t>:</a:t>
            </a:r>
          </a:p>
          <a:p>
            <a:endParaRPr lang="fi-FI" dirty="0" smtClean="0"/>
          </a:p>
          <a:p>
            <a:r>
              <a:rPr lang="fi-FI" dirty="0" smtClean="0"/>
              <a:t>	- &lt; 100 </a:t>
            </a:r>
            <a:r>
              <a:rPr lang="fi-FI" dirty="0" err="1" smtClean="0"/>
              <a:t>keV/A</a:t>
            </a:r>
            <a:endParaRPr lang="fi-FI" dirty="0" smtClean="0"/>
          </a:p>
          <a:p>
            <a:r>
              <a:rPr lang="fi-FI" dirty="0" smtClean="0"/>
              <a:t>		- Laser </a:t>
            </a:r>
            <a:r>
              <a:rPr lang="fi-FI" dirty="0" err="1" smtClean="0"/>
              <a:t>spectroscopic</a:t>
            </a:r>
            <a:r>
              <a:rPr lang="fi-FI" dirty="0" smtClean="0"/>
              <a:t> </a:t>
            </a:r>
            <a:r>
              <a:rPr lang="fi-FI" dirty="0" err="1" smtClean="0"/>
              <a:t>studies</a:t>
            </a:r>
            <a:r>
              <a:rPr lang="fi-FI" dirty="0" smtClean="0"/>
              <a:t>, </a:t>
            </a:r>
            <a:r>
              <a:rPr lang="fi-FI" dirty="0" err="1" smtClean="0"/>
              <a:t>mass</a:t>
            </a:r>
            <a:r>
              <a:rPr lang="fi-FI" dirty="0" smtClean="0"/>
              <a:t> </a:t>
            </a:r>
            <a:r>
              <a:rPr lang="fi-FI" dirty="0" err="1" smtClean="0"/>
              <a:t>measurements</a:t>
            </a:r>
            <a:r>
              <a:rPr lang="fi-FI" dirty="0" smtClean="0"/>
              <a:t>, 		   </a:t>
            </a:r>
            <a:r>
              <a:rPr lang="fi-FI" dirty="0" err="1" smtClean="0"/>
              <a:t>isobar</a:t>
            </a:r>
            <a:r>
              <a:rPr lang="fi-FI" dirty="0" smtClean="0"/>
              <a:t> </a:t>
            </a:r>
            <a:r>
              <a:rPr lang="fi-FI" dirty="0" err="1" smtClean="0"/>
              <a:t>purified</a:t>
            </a:r>
            <a:r>
              <a:rPr lang="fi-FI" dirty="0" smtClean="0"/>
              <a:t> </a:t>
            </a:r>
            <a:r>
              <a:rPr lang="fi-FI" dirty="0" err="1" smtClean="0"/>
              <a:t>spectroscopy</a:t>
            </a:r>
            <a:endParaRPr lang="fi-FI" dirty="0" smtClean="0"/>
          </a:p>
          <a:p>
            <a:r>
              <a:rPr lang="fi-FI" dirty="0"/>
              <a:t>	</a:t>
            </a:r>
            <a:r>
              <a:rPr lang="fi-FI" dirty="0" smtClean="0"/>
              <a:t>	- COLLAP, CRIS, ISOLTRAP, IDS</a:t>
            </a:r>
            <a:endParaRPr lang="fi-FI" dirty="0"/>
          </a:p>
          <a:p>
            <a:r>
              <a:rPr lang="fi-FI" dirty="0" smtClean="0"/>
              <a:t>	- &lt; 4 </a:t>
            </a:r>
            <a:r>
              <a:rPr lang="fi-FI" dirty="0" err="1" smtClean="0"/>
              <a:t>MeV/A</a:t>
            </a:r>
            <a:endParaRPr lang="fi-FI" dirty="0" smtClean="0"/>
          </a:p>
          <a:p>
            <a:r>
              <a:rPr lang="fi-FI" dirty="0"/>
              <a:t>	</a:t>
            </a:r>
            <a:r>
              <a:rPr lang="fi-FI" dirty="0" smtClean="0"/>
              <a:t>	- (”</a:t>
            </a:r>
            <a:r>
              <a:rPr lang="fi-FI" dirty="0" err="1" smtClean="0"/>
              <a:t>Safe</a:t>
            </a:r>
            <a:r>
              <a:rPr lang="fi-FI" dirty="0" smtClean="0"/>
              <a:t>”) </a:t>
            </a:r>
            <a:r>
              <a:rPr lang="fi-FI" dirty="0" err="1" smtClean="0"/>
              <a:t>Coulex</a:t>
            </a:r>
            <a:r>
              <a:rPr lang="fi-FI" dirty="0" smtClean="0"/>
              <a:t>, MINIBALL</a:t>
            </a:r>
            <a:endParaRPr lang="fi-FI" dirty="0" smtClean="0"/>
          </a:p>
          <a:p>
            <a:r>
              <a:rPr lang="fi-FI" dirty="0" smtClean="0"/>
              <a:t>		- </a:t>
            </a:r>
            <a:r>
              <a:rPr lang="fi-FI" dirty="0" err="1" smtClean="0"/>
              <a:t>Capture</a:t>
            </a:r>
            <a:r>
              <a:rPr lang="fi-FI" dirty="0" smtClean="0"/>
              <a:t> </a:t>
            </a:r>
            <a:r>
              <a:rPr lang="fi-FI" dirty="0" err="1" smtClean="0"/>
              <a:t>reactions</a:t>
            </a:r>
            <a:r>
              <a:rPr lang="fi-FI" dirty="0" smtClean="0"/>
              <a:t> (p, </a:t>
            </a:r>
            <a:r>
              <a:rPr lang="el-GR" dirty="0" smtClean="0"/>
              <a:t>γ</a:t>
            </a:r>
            <a:r>
              <a:rPr lang="fi-FI" dirty="0" smtClean="0"/>
              <a:t>), (α, </a:t>
            </a:r>
            <a:r>
              <a:rPr lang="el-GR" dirty="0" smtClean="0"/>
              <a:t>γ</a:t>
            </a:r>
            <a:r>
              <a:rPr lang="fi-FI" dirty="0" smtClean="0"/>
              <a:t>)</a:t>
            </a:r>
          </a:p>
          <a:p>
            <a:r>
              <a:rPr lang="fi-FI" dirty="0"/>
              <a:t>	</a:t>
            </a:r>
            <a:r>
              <a:rPr lang="fi-FI" dirty="0" smtClean="0"/>
              <a:t>- &lt; 20 </a:t>
            </a:r>
            <a:r>
              <a:rPr lang="fi-FI" dirty="0" err="1" smtClean="0"/>
              <a:t>MeV/n</a:t>
            </a:r>
            <a:endParaRPr lang="fi-FI" dirty="0" smtClean="0"/>
          </a:p>
          <a:p>
            <a:r>
              <a:rPr lang="fi-FI" dirty="0" smtClean="0"/>
              <a:t>		- </a:t>
            </a:r>
            <a:r>
              <a:rPr lang="fi-FI" dirty="0" err="1"/>
              <a:t>fusion-evaporation</a:t>
            </a:r>
            <a:r>
              <a:rPr lang="fi-FI" dirty="0"/>
              <a:t> </a:t>
            </a:r>
            <a:r>
              <a:rPr lang="fi-FI" dirty="0" err="1"/>
              <a:t>reactions</a:t>
            </a:r>
            <a:endParaRPr lang="fi-FI" dirty="0" smtClean="0"/>
          </a:p>
          <a:p>
            <a:r>
              <a:rPr lang="fi-FI" dirty="0" smtClean="0"/>
              <a:t>		- </a:t>
            </a:r>
            <a:r>
              <a:rPr lang="fi-FI" dirty="0" err="1" smtClean="0"/>
              <a:t>Transfer</a:t>
            </a:r>
            <a:r>
              <a:rPr lang="fi-FI" dirty="0" smtClean="0"/>
              <a:t> </a:t>
            </a:r>
            <a:r>
              <a:rPr lang="fi-FI" dirty="0" err="1" smtClean="0"/>
              <a:t>reactions</a:t>
            </a:r>
            <a:r>
              <a:rPr lang="fi-FI" dirty="0" smtClean="0"/>
              <a:t> (</a:t>
            </a:r>
            <a:r>
              <a:rPr lang="fi-FI" dirty="0" err="1" smtClean="0"/>
              <a:t>n,p</a:t>
            </a:r>
            <a:r>
              <a:rPr lang="fi-FI" dirty="0" smtClean="0"/>
              <a:t>)……</a:t>
            </a:r>
          </a:p>
          <a:p>
            <a:r>
              <a:rPr lang="fi-FI" dirty="0"/>
              <a:t>	</a:t>
            </a:r>
            <a:r>
              <a:rPr lang="fi-FI" dirty="0" smtClean="0"/>
              <a:t>	- </a:t>
            </a:r>
            <a:r>
              <a:rPr lang="fi-FI" dirty="0" err="1" smtClean="0"/>
              <a:t>Deep-inelastic</a:t>
            </a:r>
            <a:r>
              <a:rPr lang="fi-FI" dirty="0" smtClean="0"/>
              <a:t>, </a:t>
            </a:r>
            <a:r>
              <a:rPr lang="fi-FI" dirty="0" err="1" smtClean="0"/>
              <a:t>multi-nucleon</a:t>
            </a:r>
            <a:r>
              <a:rPr lang="fi-FI" dirty="0" smtClean="0"/>
              <a:t> </a:t>
            </a:r>
            <a:r>
              <a:rPr lang="fi-FI" dirty="0" err="1" smtClean="0"/>
              <a:t>transfer</a:t>
            </a:r>
            <a:r>
              <a:rPr lang="fi-FI" dirty="0" smtClean="0"/>
              <a:t>, </a:t>
            </a:r>
            <a:r>
              <a:rPr lang="fi-FI" dirty="0" err="1" smtClean="0"/>
              <a:t>cluster</a:t>
            </a:r>
            <a:r>
              <a:rPr lang="fi-FI" dirty="0" smtClean="0"/>
              <a:t> </a:t>
            </a:r>
            <a:r>
              <a:rPr lang="fi-FI" dirty="0" err="1" smtClean="0"/>
              <a:t>transfer</a:t>
            </a:r>
            <a:r>
              <a:rPr lang="fi-FI" dirty="0" smtClean="0"/>
              <a:t>…</a:t>
            </a:r>
          </a:p>
          <a:p>
            <a:r>
              <a:rPr lang="fi-FI" dirty="0"/>
              <a:t>	</a:t>
            </a:r>
            <a:r>
              <a:rPr lang="fi-FI" dirty="0" smtClean="0"/>
              <a:t>- 100 </a:t>
            </a:r>
            <a:r>
              <a:rPr lang="fi-FI" dirty="0" err="1" smtClean="0"/>
              <a:t>MeV/n</a:t>
            </a:r>
            <a:endParaRPr lang="fi-FI" dirty="0" smtClean="0"/>
          </a:p>
          <a:p>
            <a:r>
              <a:rPr lang="fi-FI" dirty="0"/>
              <a:t>	</a:t>
            </a:r>
            <a:r>
              <a:rPr lang="fi-FI" dirty="0" smtClean="0"/>
              <a:t>	- </a:t>
            </a:r>
            <a:r>
              <a:rPr lang="fi-FI" dirty="0" err="1" smtClean="0"/>
              <a:t>Spallation</a:t>
            </a:r>
            <a:r>
              <a:rPr lang="fi-FI" dirty="0" smtClean="0"/>
              <a:t>, </a:t>
            </a:r>
            <a:r>
              <a:rPr lang="fi-FI" dirty="0" err="1" smtClean="0"/>
              <a:t>fragmentation</a:t>
            </a:r>
            <a:r>
              <a:rPr lang="fi-FI" dirty="0" smtClean="0"/>
              <a:t>, fission</a:t>
            </a:r>
          </a:p>
          <a:p>
            <a:r>
              <a:rPr lang="fi-FI" dirty="0"/>
              <a:t>	</a:t>
            </a:r>
            <a:r>
              <a:rPr lang="fi-FI" dirty="0" smtClean="0"/>
              <a:t>	</a:t>
            </a:r>
            <a:endParaRPr lang="fi-FI" dirty="0"/>
          </a:p>
          <a:p>
            <a:endParaRPr lang="fi-FI" dirty="0"/>
          </a:p>
        </p:txBody>
      </p:sp>
    </p:spTree>
    <p:extLst>
      <p:ext uri="{BB962C8B-B14F-4D97-AF65-F5344CB8AC3E}">
        <p14:creationId xmlns:p14="http://schemas.microsoft.com/office/powerpoint/2010/main" val="26119029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Kuvahaun tulos haulle coulomb excitation radioactive beam">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68525" y="908720"/>
            <a:ext cx="4536504" cy="503502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347864" y="488549"/>
            <a:ext cx="2484847" cy="369332"/>
          </a:xfrm>
          <a:prstGeom prst="rect">
            <a:avLst/>
          </a:prstGeom>
          <a:noFill/>
        </p:spPr>
        <p:txBody>
          <a:bodyPr wrap="none" rtlCol="0">
            <a:spAutoFit/>
          </a:bodyPr>
          <a:lstStyle/>
          <a:p>
            <a:r>
              <a:rPr lang="fi-FI" dirty="0" err="1" smtClean="0"/>
              <a:t>Safe</a:t>
            </a:r>
            <a:r>
              <a:rPr lang="fi-FI" dirty="0" smtClean="0"/>
              <a:t> </a:t>
            </a:r>
            <a:r>
              <a:rPr lang="fi-FI" dirty="0" err="1" smtClean="0"/>
              <a:t>Coulex</a:t>
            </a:r>
            <a:r>
              <a:rPr lang="fi-FI" dirty="0" smtClean="0"/>
              <a:t> </a:t>
            </a:r>
            <a:r>
              <a:rPr lang="fi-FI" dirty="0" err="1" smtClean="0"/>
              <a:t>experiments</a:t>
            </a:r>
            <a:endParaRPr lang="fi-FI" dirty="0"/>
          </a:p>
        </p:txBody>
      </p:sp>
    </p:spTree>
    <p:extLst>
      <p:ext uri="{BB962C8B-B14F-4D97-AF65-F5344CB8AC3E}">
        <p14:creationId xmlns:p14="http://schemas.microsoft.com/office/powerpoint/2010/main" val="17783039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3033</TotalTime>
  <Words>555</Words>
  <Application>Microsoft Office PowerPoint</Application>
  <PresentationFormat>On-screen Show (4:3)</PresentationFormat>
  <Paragraphs>159</Paragraphs>
  <Slides>25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Office Theme</vt:lpstr>
      <vt:lpstr>Acrobat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Jyväskylä</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Uusitalo Juha</dc:creator>
  <cp:lastModifiedBy>Uusitalo Juha</cp:lastModifiedBy>
  <cp:revision>79</cp:revision>
  <dcterms:created xsi:type="dcterms:W3CDTF">2016-10-04T05:35:41Z</dcterms:created>
  <dcterms:modified xsi:type="dcterms:W3CDTF">2019-04-29T08:52:03Z</dcterms:modified>
</cp:coreProperties>
</file>