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3" r:id="rId2"/>
    <p:sldId id="280" r:id="rId3"/>
    <p:sldId id="267" r:id="rId4"/>
    <p:sldId id="285" r:id="rId5"/>
    <p:sldId id="283" r:id="rId6"/>
    <p:sldId id="286" r:id="rId7"/>
    <p:sldId id="288" r:id="rId8"/>
    <p:sldId id="290" r:id="rId9"/>
    <p:sldId id="292" r:id="rId10"/>
    <p:sldId id="268" r:id="rId11"/>
    <p:sldId id="269" r:id="rId12"/>
    <p:sldId id="272" r:id="rId13"/>
    <p:sldId id="287" r:id="rId14"/>
    <p:sldId id="291" r:id="rId15"/>
    <p:sldId id="270" r:id="rId16"/>
    <p:sldId id="273" r:id="rId17"/>
    <p:sldId id="289" r:id="rId18"/>
    <p:sldId id="282" r:id="rId19"/>
    <p:sldId id="278" r:id="rId20"/>
    <p:sldId id="266" r:id="rId21"/>
  </p:sldIdLst>
  <p:sldSz cx="9144000" cy="6858000" type="screen4x3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olai Beev" initials="NB" lastIdx="1" clrIdx="0">
    <p:extLst>
      <p:ext uri="{19B8F6BF-5375-455C-9EA6-DF929625EA0E}">
        <p15:presenceInfo xmlns:p15="http://schemas.microsoft.com/office/powerpoint/2012/main" userId="S-1-5-21-1526224874-1540688658-1361462980-49720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80"/>
    <p:restoredTop sz="86410"/>
  </p:normalViewPr>
  <p:slideViewPr>
    <p:cSldViewPr snapToObjects="1" showGuides="1">
      <p:cViewPr varScale="1">
        <p:scale>
          <a:sx n="163" d="100"/>
          <a:sy n="163" d="100"/>
        </p:scale>
        <p:origin x="74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3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115" d="100"/>
          <a:sy n="115" d="100"/>
        </p:scale>
        <p:origin x="517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73187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6125"/>
            <a:ext cx="4957762" cy="3719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1" tIns="47626" rIns="95251" bIns="4762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5251" tIns="47626" rIns="95251" bIns="47626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5251" tIns="47626" rIns="95251" bIns="47626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0305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9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Nikolai Beev,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hwr.org/project/opt-adc-10k-32b-1cha/wikis/wiki" TargetMode="Externa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54292/1" TargetMode="External"/><Relationship Id="rId2" Type="http://schemas.openxmlformats.org/officeDocument/2006/relationships/hyperlink" Target="https://edms.cern.ch/document/2048827/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ohwr.org/project/opt-adc-10k-32b-1cha/wikis/wik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Class 0 Power Converters </a:t>
            </a:r>
            <a:br>
              <a:rPr lang="en-GB" dirty="0" smtClean="0"/>
            </a:br>
            <a:r>
              <a:rPr lang="en-GB" b="0" dirty="0" smtClean="0"/>
              <a:t>Update on ADC development and testing</a:t>
            </a:r>
            <a:endParaRPr lang="en-GB" b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451290"/>
            <a:ext cx="6480000" cy="990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Nikolai Beev</a:t>
            </a:r>
            <a:endParaRPr lang="en-US" b="1" dirty="0"/>
          </a:p>
          <a:p>
            <a:endParaRPr lang="en-US" dirty="0" smtClean="0"/>
          </a:p>
          <a:p>
            <a:r>
              <a:rPr lang="en-US" sz="1300" dirty="0" smtClean="0"/>
              <a:t>High Precision Measurements Section</a:t>
            </a:r>
          </a:p>
          <a:p>
            <a:r>
              <a:rPr lang="en-US" sz="1300" dirty="0" smtClean="0"/>
              <a:t>Electrical Power Converters Group</a:t>
            </a:r>
          </a:p>
          <a:p>
            <a:r>
              <a:rPr lang="en-US" sz="1300" dirty="0" smtClean="0"/>
              <a:t>Technology Department</a:t>
            </a:r>
            <a:endParaRPr lang="en-GB" sz="13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HL-LHC TCC meeting								18.04.2019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891" y="2118122"/>
            <a:ext cx="6130964" cy="38461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ADC Survey and Pre-selection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Commercial ADCs with nominal resolution ≥24 bits were considered</a:t>
            </a:r>
          </a:p>
          <a:p>
            <a:r>
              <a:rPr lang="en-US" sz="1800" dirty="0" smtClean="0"/>
              <a:t>Datasheet information (noise, SNR, effective resolution) was carefully studied and scaled for a fair comparison. Results were reported in [5]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7370855" y="2770376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best </a:t>
            </a:r>
            <a:r>
              <a:rPr lang="el-GR" dirty="0" smtClean="0"/>
              <a:t>ΣΔ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370855" y="3316342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best SAR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691017" y="2955042"/>
            <a:ext cx="2679838" cy="6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100281" y="3501008"/>
            <a:ext cx="227057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147604" y="5964257"/>
            <a:ext cx="7560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[5] N</a:t>
            </a:r>
            <a:r>
              <a:rPr lang="en-US" sz="1200" dirty="0"/>
              <a:t>. Beev. Analog-to-digital conversion beyond 20 bits. Proceedings of </a:t>
            </a:r>
            <a:r>
              <a:rPr lang="en-US" sz="1200" dirty="0" smtClean="0"/>
              <a:t>I2MTC-2018, </a:t>
            </a:r>
            <a:r>
              <a:rPr lang="en-US" sz="1200" dirty="0"/>
              <a:t>Houston, TX (2018)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370855" y="445563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DS22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156176" y="4640299"/>
            <a:ext cx="121467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03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/>
      <p:bldP spid="14" grpId="0"/>
      <p:bldP spid="2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ADC testing - LF noise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A test bench </a:t>
            </a:r>
            <a:r>
              <a:rPr lang="en-US" sz="1800" dirty="0"/>
              <a:t>based on </a:t>
            </a:r>
            <a:r>
              <a:rPr lang="en-US" sz="1800" dirty="0" smtClean="0"/>
              <a:t>a NI </a:t>
            </a:r>
            <a:r>
              <a:rPr lang="en-US" sz="1800" dirty="0"/>
              <a:t>PXIe </a:t>
            </a:r>
            <a:r>
              <a:rPr lang="en-US" sz="1800" dirty="0" smtClean="0"/>
              <a:t>FPGA </a:t>
            </a:r>
            <a:r>
              <a:rPr lang="en-US" sz="1800" dirty="0"/>
              <a:t>system was </a:t>
            </a:r>
            <a:r>
              <a:rPr lang="en-US" sz="1800" dirty="0" smtClean="0"/>
              <a:t>developed</a:t>
            </a:r>
          </a:p>
          <a:p>
            <a:endParaRPr lang="en-US" sz="1800" b="1" dirty="0"/>
          </a:p>
          <a:p>
            <a:endParaRPr lang="en-US" sz="1800" b="1" dirty="0" smtClean="0"/>
          </a:p>
          <a:p>
            <a:endParaRPr lang="en-US" sz="1800" b="1" dirty="0"/>
          </a:p>
          <a:p>
            <a:endParaRPr lang="en-US" sz="1800" b="1" dirty="0" smtClean="0"/>
          </a:p>
          <a:p>
            <a:endParaRPr lang="en-US" sz="1800" b="1" dirty="0" smtClean="0"/>
          </a:p>
          <a:p>
            <a:r>
              <a:rPr lang="en-US" sz="1800" dirty="0" smtClean="0"/>
              <a:t>Tested devices: </a:t>
            </a:r>
            <a:r>
              <a:rPr lang="en-US" sz="1800" b="1" dirty="0" smtClean="0"/>
              <a:t>LTC2380-24</a:t>
            </a:r>
            <a:r>
              <a:rPr lang="en-US" sz="1800" dirty="0" smtClean="0"/>
              <a:t>, </a:t>
            </a:r>
            <a:r>
              <a:rPr lang="en-US" sz="1800" b="1" dirty="0" smtClean="0"/>
              <a:t>AD7177-2, </a:t>
            </a:r>
            <a:r>
              <a:rPr lang="en-US" sz="1800" dirty="0" smtClean="0"/>
              <a:t>LTC2378-20, AD7176-2 </a:t>
            </a:r>
          </a:p>
          <a:p>
            <a:r>
              <a:rPr lang="en-US" sz="1800" dirty="0" smtClean="0"/>
              <a:t>Identical  measurement conditions: shorted inputs, 20-minute acquisition buffer, FFT averaging (Welch method with </a:t>
            </a:r>
            <a:r>
              <a:rPr lang="en-US" sz="1800" dirty="0" err="1" smtClean="0"/>
              <a:t>Hanning</a:t>
            </a:r>
            <a:r>
              <a:rPr lang="en-US" sz="1800" dirty="0" smtClean="0"/>
              <a:t> window, no overlap)</a:t>
            </a:r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126" y="4080954"/>
            <a:ext cx="3240360" cy="242756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111294" y="5230857"/>
            <a:ext cx="1872208" cy="4959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97578" y="4430638"/>
            <a:ext cx="284084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AD7177-2 is the clear winner</a:t>
            </a: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32 </a:t>
            </a:r>
            <a:r>
              <a:rPr lang="en-US" sz="1400" dirty="0" err="1" smtClean="0"/>
              <a:t>nV</a:t>
            </a:r>
            <a:r>
              <a:rPr lang="en-US" sz="1400" dirty="0" smtClean="0"/>
              <a:t> Hz</a:t>
            </a:r>
            <a:r>
              <a:rPr lang="en-US" sz="1400" baseline="30000" dirty="0" smtClean="0"/>
              <a:t>-1/2 </a:t>
            </a:r>
            <a:r>
              <a:rPr lang="en-US" sz="1400" dirty="0" smtClean="0"/>
              <a:t>white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15 </a:t>
            </a:r>
            <a:r>
              <a:rPr lang="en-US" sz="1400" dirty="0" err="1" smtClean="0"/>
              <a:t>nV</a:t>
            </a:r>
            <a:r>
              <a:rPr lang="en-US" sz="1400" baseline="-25000" dirty="0" err="1" smtClean="0"/>
              <a:t>RMS</a:t>
            </a:r>
            <a:r>
              <a:rPr lang="en-US" sz="1400" dirty="0" smtClean="0"/>
              <a:t>/decade 1/f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err="1" smtClean="0"/>
              <a:t>f</a:t>
            </a:r>
            <a:r>
              <a:rPr lang="en-US" sz="1400" i="1" baseline="-25000" dirty="0" err="1" smtClean="0"/>
              <a:t>corner</a:t>
            </a:r>
            <a:r>
              <a:rPr lang="en-US" sz="1400" dirty="0" smtClean="0"/>
              <a:t> ≈ 0.05 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reproducible between devices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1" y="1539328"/>
            <a:ext cx="5229265" cy="16016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8670" y="1656084"/>
            <a:ext cx="314777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08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HPM7177 digitizer architecture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3" y="1556792"/>
            <a:ext cx="6668635" cy="3620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65557" y="5577169"/>
            <a:ext cx="6912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[</a:t>
            </a:r>
            <a:r>
              <a:rPr lang="en-US" sz="1400" dirty="0" smtClean="0"/>
              <a:t>6]	HPM7177 </a:t>
            </a:r>
            <a:r>
              <a:rPr lang="en-US" sz="1400" dirty="0"/>
              <a:t>Open Hardware project</a:t>
            </a:r>
          </a:p>
          <a:p>
            <a:r>
              <a:rPr lang="en-US" sz="1400" dirty="0"/>
              <a:t>	</a:t>
            </a:r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www.ohwr.org/project/opt-adc-10k-32b-1cha/wikis/wiki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399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DS24 and HPM7177 – Low-frequency noise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75945"/>
            <a:ext cx="5560431" cy="4197359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899592" y="2253954"/>
            <a:ext cx="4392488" cy="2736304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845770" y="2775931"/>
            <a:ext cx="28777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HPM7177 has advantage</a:t>
            </a:r>
          </a:p>
          <a:p>
            <a:r>
              <a:rPr lang="en-US" dirty="0" smtClean="0"/>
              <a:t>over DS24 above 0.1 Hz, </a:t>
            </a:r>
          </a:p>
          <a:p>
            <a:r>
              <a:rPr lang="en-US" dirty="0" smtClean="0"/>
              <a:t>particularly up to 10-20 Hz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24128" y="4151032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+10 V (full scale) both </a:t>
            </a:r>
          </a:p>
          <a:p>
            <a:r>
              <a:rPr lang="en-US" dirty="0" smtClean="0"/>
              <a:t>ADCs are limited by the voltage reference (LTZ1000)</a:t>
            </a:r>
            <a:r>
              <a:rPr lang="bg-BG" dirty="0" smtClean="0"/>
              <a:t> </a:t>
            </a:r>
            <a:r>
              <a:rPr lang="en-US" dirty="0" smtClean="0"/>
              <a:t>1/f noise below 0.1 Hz</a:t>
            </a:r>
          </a:p>
          <a:p>
            <a:endParaRPr lang="en-US" dirty="0"/>
          </a:p>
          <a:p>
            <a:r>
              <a:rPr lang="en-US" u="sng" dirty="0" smtClean="0"/>
              <a:t>Safely within the HL-LHC specs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4871841" y="3284984"/>
            <a:ext cx="996303" cy="8394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08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DS24 and HPM7177 – Broadband noise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DS24 is expected to be slightly better than DS22 (≈20%)</a:t>
            </a:r>
          </a:p>
          <a:p>
            <a:r>
              <a:rPr lang="en-US" sz="2000" dirty="0"/>
              <a:t>HPM7177 has </a:t>
            </a:r>
            <a:r>
              <a:rPr lang="en-US" sz="2000" dirty="0" smtClean="0"/>
              <a:t>yet lower broadband noise than DS24 up to 500 </a:t>
            </a:r>
            <a:r>
              <a:rPr lang="en-US" sz="2000" dirty="0"/>
              <a:t>Hz (≈</a:t>
            </a:r>
            <a:r>
              <a:rPr lang="en-US" sz="2000" dirty="0" smtClean="0"/>
              <a:t>25% lower)</a:t>
            </a:r>
            <a:endParaRPr lang="en-US" sz="2000" dirty="0"/>
          </a:p>
          <a:p>
            <a:r>
              <a:rPr lang="en-US" sz="2000" dirty="0" smtClean="0"/>
              <a:t>A new digital filter for DS24 will make a big difference for reducing the aliased noise after decimation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816582"/>
            <a:ext cx="4737934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4053350" y="4328750"/>
            <a:ext cx="2034133" cy="1690489"/>
          </a:xfrm>
          <a:prstGeom prst="rect">
            <a:avLst/>
          </a:prstGeom>
          <a:solidFill>
            <a:schemeClr val="accent1">
              <a:tint val="20000"/>
              <a:alpha val="23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58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DS22 and HPM7177 - Linearity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3562084"/>
            <a:ext cx="3531938" cy="26460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921768"/>
          </a:xfrm>
        </p:spPr>
        <p:txBody>
          <a:bodyPr/>
          <a:lstStyle/>
          <a:p>
            <a:r>
              <a:rPr lang="en-US" dirty="0" smtClean="0"/>
              <a:t>DS24 is expected to be the same as DS22</a:t>
            </a:r>
          </a:p>
          <a:p>
            <a:r>
              <a:rPr lang="en-US" dirty="0" smtClean="0"/>
              <a:t>LUT-based linearization could be implemented in HPM7177 to improve the figure</a:t>
            </a:r>
          </a:p>
          <a:p>
            <a:r>
              <a:rPr lang="en-US" dirty="0" smtClean="0"/>
              <a:t>In both ADCs, linearity is safely within the specs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547" y="3550288"/>
            <a:ext cx="3501127" cy="26426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2080" y="3305676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HPM7177 (prototype)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87508" y="330711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626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DS24 vs HPM7177 - Summary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0383555"/>
              </p:ext>
            </p:extLst>
          </p:nvPr>
        </p:nvGraphicFramePr>
        <p:xfrm>
          <a:off x="971600" y="1055965"/>
          <a:ext cx="6984776" cy="28018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8605">
                  <a:extLst>
                    <a:ext uri="{9D8B030D-6E8A-4147-A177-3AD203B41FA5}">
                      <a16:colId xmlns:a16="http://schemas.microsoft.com/office/drawing/2014/main" val="3299321410"/>
                    </a:ext>
                  </a:extLst>
                </a:gridCol>
                <a:gridCol w="1443683">
                  <a:extLst>
                    <a:ext uri="{9D8B030D-6E8A-4147-A177-3AD203B41FA5}">
                      <a16:colId xmlns:a16="http://schemas.microsoft.com/office/drawing/2014/main" val="332904641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331467260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312414158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2992681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878323321"/>
                    </a:ext>
                  </a:extLst>
                </a:gridCol>
              </a:tblGrid>
              <a:tr h="51662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Specification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Conditions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Unit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HL-LHC Class 0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requirement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DS24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HPM7177</a:t>
                      </a:r>
                      <a:endParaRPr lang="en-GB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5706173"/>
                  </a:ext>
                </a:extLst>
              </a:tr>
              <a:tr h="2195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Noise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 – 500 Hz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ppm (</a:t>
                      </a:r>
                      <a:r>
                        <a:rPr lang="en-US" sz="11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rms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&gt; 0.4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2039196"/>
                  </a:ext>
                </a:extLst>
              </a:tr>
              <a:tr h="4391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Short-term stability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– 100 </a:t>
                      </a:r>
                      <a:r>
                        <a:rPr lang="en-US" sz="1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mHz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ppm </a:t>
                      </a:r>
                      <a:r>
                        <a:rPr lang="en-US" sz="11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baseline="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rms</a:t>
                      </a:r>
                      <a:r>
                        <a:rPr lang="en-US" sz="11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0.025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0.025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856034"/>
                  </a:ext>
                </a:extLst>
              </a:tr>
              <a:tr h="4391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Fill stability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</a:t>
                      </a:r>
                      <a:r>
                        <a:rPr lang="el-GR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Hz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sz="11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mHz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ppm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(p-p)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≈ 0.2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≈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05983847"/>
                  </a:ext>
                </a:extLst>
              </a:tr>
              <a:tr h="39997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effectLst/>
                        </a:rPr>
                        <a:t>Linearity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3-point method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 to 0;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+FS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</a:t>
                      </a:r>
                      <a:endParaRPr lang="bg-BG" sz="1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bg-BG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</a:t>
                      </a:r>
                      <a:r>
                        <a:rPr lang="en-US" sz="1100" i="1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0.3 with digital</a:t>
                      </a:r>
                      <a:r>
                        <a:rPr lang="en-US" sz="1100" i="1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correction)</a:t>
                      </a:r>
                      <a:endParaRPr lang="en-GB" sz="1100" i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6800000"/>
                  </a:ext>
                </a:extLst>
              </a:tr>
              <a:tr h="516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Temperature coefficient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  <a:r>
                        <a:rPr lang="en-US" sz="1100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amb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=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20°C </a:t>
                      </a:r>
                      <a:r>
                        <a:rPr lang="en-US" sz="11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</a:t>
                      </a: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40°C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ppm</a:t>
                      </a:r>
                      <a:r>
                        <a:rPr lang="en-US" sz="11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/°C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  <a:endParaRPr lang="en-GB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 0.2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0.05</a:t>
                      </a:r>
                      <a:endParaRPr lang="en-GB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7356791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0171944"/>
              </p:ext>
            </p:extLst>
          </p:nvPr>
        </p:nvGraphicFramePr>
        <p:xfrm>
          <a:off x="971599" y="3933056"/>
          <a:ext cx="6984777" cy="2258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7">
                  <a:extLst>
                    <a:ext uri="{9D8B030D-6E8A-4147-A177-3AD203B41FA5}">
                      <a16:colId xmlns:a16="http://schemas.microsoft.com/office/drawing/2014/main" val="4022681559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3733569859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1893038525"/>
                    </a:ext>
                  </a:extLst>
                </a:gridCol>
              </a:tblGrid>
              <a:tr h="284786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DS24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HPM7177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289431"/>
                  </a:ext>
                </a:extLst>
              </a:tr>
              <a:tr h="77002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Optical interface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Unidirectional</a:t>
                      </a:r>
                    </a:p>
                    <a:p>
                      <a:endParaRPr lang="en-US" sz="1200" b="0" dirty="0" smtClean="0"/>
                    </a:p>
                    <a:p>
                      <a:r>
                        <a:rPr lang="en-US" sz="1200" i="1" dirty="0" smtClean="0"/>
                        <a:t>out: </a:t>
                      </a:r>
                      <a:r>
                        <a:rPr lang="en-US" sz="1200" i="1" dirty="0" err="1" smtClean="0"/>
                        <a:t>bitstream</a:t>
                      </a:r>
                      <a:endParaRPr lang="en-GB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Bi-directional</a:t>
                      </a:r>
                    </a:p>
                    <a:p>
                      <a:endParaRPr lang="en-US" sz="1200" b="0" dirty="0" smtClean="0"/>
                    </a:p>
                    <a:p>
                      <a:r>
                        <a:rPr lang="en-US" sz="1200" i="1" dirty="0" smtClean="0"/>
                        <a:t>in: synchronization</a:t>
                      </a:r>
                    </a:p>
                    <a:p>
                      <a:r>
                        <a:rPr lang="en-US" sz="1200" i="1" dirty="0" smtClean="0"/>
                        <a:t>out: serial data</a:t>
                      </a:r>
                      <a:endParaRPr lang="en-GB" sz="12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4805351"/>
                  </a:ext>
                </a:extLst>
              </a:tr>
              <a:tr h="42779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Built-in calibration capabilities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Yes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534859"/>
                  </a:ext>
                </a:extLst>
              </a:tr>
              <a:tr h="34698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Inputs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Fully differential with floating GND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Single-ended</a:t>
                      </a:r>
                      <a:r>
                        <a:rPr lang="en-US" sz="1200" baseline="0" dirty="0" smtClean="0"/>
                        <a:t> with floating GND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159683"/>
                  </a:ext>
                </a:extLst>
              </a:tr>
              <a:tr h="34698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Compatibility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FGC 2</a:t>
                      </a:r>
                      <a:r>
                        <a:rPr lang="en-GB" sz="1200" dirty="0" smtClean="0"/>
                        <a:t>,</a:t>
                      </a:r>
                      <a:r>
                        <a:rPr lang="en-GB" sz="1200" baseline="0" dirty="0" smtClean="0"/>
                        <a:t> FGC 3.2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FGC 3.2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86411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506410" y="1848052"/>
            <a:ext cx="3540390" cy="788859"/>
          </a:xfrm>
          <a:prstGeom prst="rect">
            <a:avLst/>
          </a:prstGeom>
          <a:solidFill>
            <a:srgbClr val="FFFF00">
              <a:alpha val="1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LTZ1000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-limited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6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and 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DS24 is currently in production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3 prototypes will be available in mid-2019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performance testing will finish by the end of 2019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r>
              <a:rPr lang="en-US" dirty="0" smtClean="0"/>
              <a:t>HPM7177 is currently in the final design stages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documentation is under preparation at the CERN Design Bureau, will be ready in mid-2019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3 prototypes will be produced by the end of 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 smtClean="0"/>
              <a:t>performance testing in early 2020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100" dirty="0" smtClean="0"/>
          </a:p>
          <a:p>
            <a:r>
              <a:rPr lang="en-US" dirty="0" smtClean="0"/>
              <a:t>HPM7177 characterization against a Josephson Junction array – external collaboration with PTB - Braunschweig planned for 2020</a:t>
            </a:r>
          </a:p>
          <a:p>
            <a:endParaRPr lang="en-US" dirty="0" smtClean="0"/>
          </a:p>
          <a:p>
            <a:r>
              <a:rPr lang="en-US" dirty="0" smtClean="0"/>
              <a:t>Decision on which ADC to use – mid 2020</a:t>
            </a:r>
          </a:p>
          <a:p>
            <a:r>
              <a:rPr lang="en-US" dirty="0" smtClean="0"/>
              <a:t>Pre-series production of 22 units for IT String – January 2021</a:t>
            </a:r>
          </a:p>
          <a:p>
            <a:r>
              <a:rPr lang="en-US" dirty="0" smtClean="0"/>
              <a:t>Series production of 89 units for HL-LHC – January 2024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70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The ADC plays an important role in the measurement chain and ultimately in the quality of the current delivered to the magnets</a:t>
            </a:r>
          </a:p>
          <a:p>
            <a:r>
              <a:rPr lang="en-US" sz="2400" dirty="0"/>
              <a:t>Higher performance in the ADC is desirable, as it relaxes the requirements for the DCCT </a:t>
            </a:r>
            <a:endParaRPr lang="en-US" sz="2400" dirty="0" smtClean="0"/>
          </a:p>
          <a:p>
            <a:r>
              <a:rPr lang="en-US" sz="2400" dirty="0" smtClean="0"/>
              <a:t>We have two feasible ADC candidates for HL-LHC Class 0</a:t>
            </a:r>
          </a:p>
          <a:p>
            <a:r>
              <a:rPr lang="en-US" sz="2400" dirty="0" smtClean="0"/>
              <a:t>Commercial integrated high-resolution ADCs have improved significantly over the years, but the discrete-component solution is still competitive</a:t>
            </a:r>
          </a:p>
          <a:p>
            <a:r>
              <a:rPr lang="en-US" sz="2400" dirty="0" smtClean="0"/>
              <a:t>At very low frequencies (&lt;0.1 Hz), both DS24 and HPM7177 will be limited by the LTZ1000 voltage reference</a:t>
            </a:r>
          </a:p>
          <a:p>
            <a:pPr marL="0" indent="0">
              <a:buNone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271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80480" cy="4906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800" dirty="0" smtClean="0"/>
              <a:t>[1] 	</a:t>
            </a:r>
            <a:r>
              <a:rPr lang="en-GB" sz="1800" dirty="0" smtClean="0"/>
              <a:t>M</a:t>
            </a:r>
            <a:r>
              <a:rPr lang="en-GB" sz="1800" dirty="0"/>
              <a:t>. C. Bastos </a:t>
            </a:r>
            <a:r>
              <a:rPr lang="en-GB" sz="1800" i="1" dirty="0"/>
              <a:t>et al</a:t>
            </a:r>
            <a:r>
              <a:rPr lang="en-GB" sz="1800" dirty="0"/>
              <a:t>., "High accuracy current measurement in the main power </a:t>
            </a:r>
            <a:r>
              <a:rPr lang="en-GB" sz="1800" dirty="0" smtClean="0"/>
              <a:t>	converters </a:t>
            </a:r>
            <a:r>
              <a:rPr lang="en-GB" sz="1800" dirty="0"/>
              <a:t>of the large hadron collider: tutorial 53," in </a:t>
            </a:r>
            <a:r>
              <a:rPr lang="en-GB" sz="1800" i="1" dirty="0"/>
              <a:t>IEEE Instrumentation &amp; </a:t>
            </a:r>
            <a:r>
              <a:rPr lang="en-GB" sz="1800" i="1" dirty="0" smtClean="0"/>
              <a:t>	Measurement </a:t>
            </a:r>
            <a:r>
              <a:rPr lang="en-GB" sz="1800" i="1" dirty="0"/>
              <a:t>Magazine</a:t>
            </a:r>
            <a:r>
              <a:rPr lang="en-GB" sz="1800" dirty="0"/>
              <a:t>, vol. 17, no. 1, pp. </a:t>
            </a:r>
            <a:r>
              <a:rPr lang="en-GB" sz="1800" dirty="0" smtClean="0"/>
              <a:t>66-73 (2014)</a:t>
            </a:r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[</a:t>
            </a:r>
            <a:r>
              <a:rPr lang="en-GB" sz="1800" dirty="0"/>
              <a:t>2] </a:t>
            </a:r>
            <a:r>
              <a:rPr lang="en-GB" sz="1800" dirty="0" smtClean="0"/>
              <a:t>	J</a:t>
            </a:r>
            <a:r>
              <a:rPr lang="en-GB" sz="1800" dirty="0"/>
              <a:t>. </a:t>
            </a:r>
            <a:r>
              <a:rPr lang="en-GB" sz="1800" dirty="0" err="1"/>
              <a:t>Pett</a:t>
            </a:r>
            <a:r>
              <a:rPr lang="en-GB" sz="1800" dirty="0"/>
              <a:t>. A high accuracy 22 bit sigma-delta converter for digital regulation of </a:t>
            </a:r>
            <a:r>
              <a:rPr lang="en-GB" sz="1800" dirty="0" smtClean="0"/>
              <a:t>	super-conducting </a:t>
            </a:r>
            <a:r>
              <a:rPr lang="en-GB" sz="1800" dirty="0"/>
              <a:t>magnet currents. Third International Conference on </a:t>
            </a:r>
            <a:r>
              <a:rPr lang="en-GB" sz="1800" dirty="0" smtClean="0"/>
              <a:t>	Advanced 	A/D </a:t>
            </a:r>
            <a:r>
              <a:rPr lang="en-GB" sz="1800" dirty="0"/>
              <a:t>and D/A Conversion Techniques and their Applications, </a:t>
            </a:r>
            <a:r>
              <a:rPr lang="en-GB" sz="1800" dirty="0" smtClean="0"/>
              <a:t>pp. </a:t>
            </a:r>
            <a:r>
              <a:rPr lang="en-GB" sz="1800" dirty="0"/>
              <a:t>46 </a:t>
            </a:r>
            <a:r>
              <a:rPr lang="en-GB" sz="1800" dirty="0" smtClean="0"/>
              <a:t>	– </a:t>
            </a:r>
            <a:r>
              <a:rPr lang="en-GB" sz="1800" dirty="0"/>
              <a:t>49 (</a:t>
            </a:r>
            <a:r>
              <a:rPr lang="en-GB" sz="1800" dirty="0" smtClean="0"/>
              <a:t>1999)</a:t>
            </a:r>
          </a:p>
          <a:p>
            <a:endParaRPr lang="en-GB" sz="1800" dirty="0" smtClean="0"/>
          </a:p>
          <a:p>
            <a:pPr marL="0" indent="0">
              <a:buNone/>
            </a:pPr>
            <a:r>
              <a:rPr lang="en-US" sz="1800" dirty="0" smtClean="0"/>
              <a:t>[3] 	M</a:t>
            </a:r>
            <a:r>
              <a:rPr lang="en-US" sz="1800" dirty="0"/>
              <a:t>. C. Bastos. HL-LHC Power Converter Requirements. </a:t>
            </a:r>
            <a:r>
              <a:rPr lang="en-US" sz="1800" dirty="0">
                <a:hlinkClick r:id="rId2"/>
              </a:rPr>
              <a:t>EDMS </a:t>
            </a:r>
            <a:r>
              <a:rPr lang="en-US" sz="1800">
                <a:hlinkClick r:id="rId2"/>
              </a:rPr>
              <a:t>2048827 </a:t>
            </a:r>
            <a:r>
              <a:rPr lang="en-US" sz="1800" smtClean="0">
                <a:hlinkClick r:id="rId2"/>
              </a:rPr>
              <a:t>V2</a:t>
            </a:r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[4] </a:t>
            </a:r>
            <a:r>
              <a:rPr lang="en-US" sz="1800" dirty="0"/>
              <a:t>	</a:t>
            </a:r>
            <a:r>
              <a:rPr lang="en-US" sz="1800" dirty="0" smtClean="0"/>
              <a:t>N. Beev. DS24 Design Proposal. </a:t>
            </a:r>
            <a:r>
              <a:rPr lang="en-US" sz="1800" dirty="0">
                <a:hlinkClick r:id="rId3"/>
              </a:rPr>
              <a:t>EDMS 2054292 V1</a:t>
            </a:r>
            <a:endParaRPr lang="en-US" sz="1800" dirty="0"/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[5] 	N</a:t>
            </a:r>
            <a:r>
              <a:rPr lang="en-US" sz="1800" dirty="0"/>
              <a:t>. Beev. Analog-to-digital conversion beyond 20 bits. Proceedings of </a:t>
            </a:r>
            <a:r>
              <a:rPr lang="en-US" sz="1800" dirty="0" smtClean="0"/>
              <a:t>I2MTC-	2018</a:t>
            </a:r>
            <a:r>
              <a:rPr lang="en-US" sz="1800" dirty="0"/>
              <a:t>. Houston, TX (2018</a:t>
            </a:r>
            <a:r>
              <a:rPr lang="en-US" sz="1800" dirty="0" smtClean="0"/>
              <a:t>)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[6] 	HPM7177 Open Hardware project</a:t>
            </a:r>
          </a:p>
          <a:p>
            <a:pPr marL="0" indent="0">
              <a:buNone/>
            </a:pPr>
            <a:r>
              <a:rPr lang="en-US" sz="1800" dirty="0" smtClean="0"/>
              <a:t>	</a:t>
            </a:r>
            <a:r>
              <a:rPr lang="en-US" sz="1800" dirty="0" smtClean="0">
                <a:hlinkClick r:id="rId4"/>
              </a:rPr>
              <a:t>https</a:t>
            </a:r>
            <a:r>
              <a:rPr lang="en-US" sz="1800" dirty="0">
                <a:hlinkClick r:id="rId4"/>
              </a:rPr>
              <a:t>://</a:t>
            </a:r>
            <a:r>
              <a:rPr lang="en-US" sz="1800" dirty="0" smtClean="0">
                <a:hlinkClick r:id="rId4"/>
              </a:rPr>
              <a:t>www.ohwr.org/project/opt-adc-10k-32b-1cha/wikis/wiki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GB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77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Significance of the ADC</a:t>
            </a:r>
          </a:p>
          <a:p>
            <a:r>
              <a:rPr lang="en-US" sz="4000" b="1" dirty="0" smtClean="0"/>
              <a:t>HL-LHC Class 0 Requirements</a:t>
            </a:r>
          </a:p>
          <a:p>
            <a:r>
              <a:rPr lang="en-US" sz="4000" b="1" dirty="0" smtClean="0"/>
              <a:t>ADC strategy: DS24 and HPM7177</a:t>
            </a:r>
          </a:p>
          <a:p>
            <a:r>
              <a:rPr lang="en-US" sz="4000" b="1" dirty="0" smtClean="0"/>
              <a:t>Preliminary test results</a:t>
            </a:r>
          </a:p>
          <a:p>
            <a:r>
              <a:rPr lang="en-US" sz="4000" b="1" dirty="0" smtClean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286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9988" y="3140968"/>
            <a:ext cx="6440400" cy="1634400"/>
          </a:xfrm>
        </p:spPr>
        <p:txBody>
          <a:bodyPr/>
          <a:lstStyle/>
          <a:p>
            <a:r>
              <a:rPr lang="en-US" sz="3600" dirty="0" smtClean="0"/>
              <a:t>Thank you!</a:t>
            </a:r>
            <a:endParaRPr lang="en-GB" sz="36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377136" cy="360000"/>
          </a:xfrm>
        </p:spPr>
        <p:txBody>
          <a:bodyPr/>
          <a:lstStyle/>
          <a:p>
            <a:r>
              <a:rPr lang="fr-FR" noProof="0" dirty="0" smtClean="0"/>
              <a:t>Nikolai Beev, TE-EPC-HPM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77358"/>
            <a:ext cx="2281551" cy="2231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High Precision Measurement System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8" name="TextBox 37"/>
          <p:cNvSpPr txBox="1"/>
          <p:nvPr/>
        </p:nvSpPr>
        <p:spPr>
          <a:xfrm>
            <a:off x="1867907" y="4768252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DS22 [2]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033264" y="5343037"/>
            <a:ext cx="74888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[1] M</a:t>
            </a:r>
            <a:r>
              <a:rPr lang="en-GB" sz="1100" dirty="0"/>
              <a:t>. C. Bastos </a:t>
            </a:r>
            <a:r>
              <a:rPr lang="en-GB" sz="1100" i="1" dirty="0"/>
              <a:t>et al</a:t>
            </a:r>
            <a:r>
              <a:rPr lang="en-GB" sz="1100" dirty="0" smtClean="0"/>
              <a:t>. </a:t>
            </a:r>
            <a:r>
              <a:rPr lang="en-GB" sz="1100" dirty="0"/>
              <a:t>"High accuracy current measurement in the main power converters of the large hadron collider: tutorial 53," in </a:t>
            </a:r>
            <a:r>
              <a:rPr lang="en-GB" sz="1100" i="1" dirty="0"/>
              <a:t>IEEE Instrumentation &amp; Measurement Magazine</a:t>
            </a:r>
            <a:r>
              <a:rPr lang="en-GB" sz="1100" dirty="0"/>
              <a:t>, vol. 17, no. 1, pp. </a:t>
            </a:r>
            <a:r>
              <a:rPr lang="en-GB" sz="1100" dirty="0" smtClean="0"/>
              <a:t>66-73 (2014)</a:t>
            </a:r>
            <a:endParaRPr lang="en-GB" sz="1100" dirty="0"/>
          </a:p>
        </p:txBody>
      </p:sp>
      <p:sp>
        <p:nvSpPr>
          <p:cNvPr id="40" name="Rectangle 39"/>
          <p:cNvSpPr/>
          <p:nvPr/>
        </p:nvSpPr>
        <p:spPr>
          <a:xfrm>
            <a:off x="1033264" y="5729459"/>
            <a:ext cx="75711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 smtClean="0"/>
              <a:t>[2] J. </a:t>
            </a:r>
            <a:r>
              <a:rPr lang="en-GB" sz="1100" dirty="0" err="1" smtClean="0"/>
              <a:t>Pett</a:t>
            </a:r>
            <a:r>
              <a:rPr lang="en-GB" sz="1100" dirty="0"/>
              <a:t>. A high accuracy 22 bit sigma-delta converter for digital regulation of super-conducting magnet </a:t>
            </a:r>
            <a:r>
              <a:rPr lang="en-GB" sz="1100" dirty="0" smtClean="0"/>
              <a:t>currents</a:t>
            </a:r>
            <a:r>
              <a:rPr lang="en-GB" sz="1100" dirty="0"/>
              <a:t>. </a:t>
            </a:r>
            <a:r>
              <a:rPr lang="en-GB" sz="1100" i="1" dirty="0"/>
              <a:t>Third International Conference on Advanced A/D and D/A Conversion Techniques and their </a:t>
            </a:r>
            <a:r>
              <a:rPr lang="en-GB" sz="1100" i="1" dirty="0" smtClean="0"/>
              <a:t>Applications</a:t>
            </a:r>
            <a:r>
              <a:rPr lang="en-GB" sz="1100" dirty="0" smtClean="0"/>
              <a:t>, pp. </a:t>
            </a:r>
            <a:r>
              <a:rPr lang="en-GB" sz="1100" dirty="0"/>
              <a:t>46 – 49 </a:t>
            </a:r>
            <a:r>
              <a:rPr lang="en-GB" sz="1100" dirty="0" smtClean="0"/>
              <a:t>(1999)</a:t>
            </a:r>
            <a:endParaRPr lang="en-GB" sz="11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9878" y="2164281"/>
            <a:ext cx="5250300" cy="2488855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V="1">
            <a:off x="6588224" y="1772816"/>
            <a:ext cx="5022" cy="61736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485771" y="1772816"/>
            <a:ext cx="1102453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5485771" y="1413629"/>
            <a:ext cx="2254581" cy="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14" idx="1"/>
          </p:cNvCxnSpPr>
          <p:nvPr/>
        </p:nvCxnSpPr>
        <p:spPr>
          <a:xfrm>
            <a:off x="1907704" y="1571139"/>
            <a:ext cx="2338536" cy="2595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905000" y="1556792"/>
            <a:ext cx="0" cy="18002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905000" y="3356992"/>
            <a:ext cx="21872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6588224" y="4509120"/>
            <a:ext cx="0" cy="62469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26" idx="1"/>
          </p:cNvCxnSpPr>
          <p:nvPr/>
        </p:nvCxnSpPr>
        <p:spPr>
          <a:xfrm flipH="1" flipV="1">
            <a:off x="6588224" y="2039478"/>
            <a:ext cx="5476" cy="26456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593246" y="5118984"/>
            <a:ext cx="1147106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7730366" y="1413629"/>
            <a:ext cx="9986" cy="1727339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7730366" y="3532409"/>
            <a:ext cx="9986" cy="1586575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415" y="3101489"/>
            <a:ext cx="218644" cy="4704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615687" y="3574333"/>
            <a:ext cx="497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FF0000"/>
                </a:solidFill>
              </a:rPr>
              <a:t>V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ADC</a:t>
            </a:r>
            <a:endParaRPr lang="en-GB" sz="1200" b="1" i="1" baseline="-25000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861169" y="3429000"/>
            <a:ext cx="3516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88224" y="1900978"/>
            <a:ext cx="1147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I out (primary)</a:t>
            </a:r>
            <a:endParaRPr lang="en-GB" sz="1200" i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4406" y="3255410"/>
            <a:ext cx="787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FF0000"/>
                </a:solidFill>
              </a:rPr>
              <a:t>I </a:t>
            </a:r>
            <a:r>
              <a:rPr lang="en-US" sz="1200" b="1" i="1" baseline="-25000" dirty="0" smtClean="0">
                <a:solidFill>
                  <a:srgbClr val="FF0000"/>
                </a:solidFill>
              </a:rPr>
              <a:t>secondary</a:t>
            </a:r>
            <a:endParaRPr lang="en-GB" sz="1200" b="1" i="1" baseline="-25000" dirty="0">
              <a:solidFill>
                <a:srgbClr val="FF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83764" y="2981843"/>
            <a:ext cx="1048965" cy="646331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Magnet</a:t>
            </a:r>
          </a:p>
          <a:p>
            <a:pPr algn="ctr"/>
            <a:r>
              <a:rPr lang="en-US" b="1" dirty="0" smtClean="0"/>
              <a:t>(R+L)</a:t>
            </a:r>
            <a:endParaRPr lang="en-GB" b="1" dirty="0"/>
          </a:p>
        </p:txBody>
      </p:sp>
      <p:cxnSp>
        <p:nvCxnSpPr>
          <p:cNvPr id="68" name="Straight Arrow Connector 67"/>
          <p:cNvCxnSpPr/>
          <p:nvPr/>
        </p:nvCxnSpPr>
        <p:spPr>
          <a:xfrm flipH="1">
            <a:off x="2555776" y="3997609"/>
            <a:ext cx="648072" cy="8113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1416320" y="3501008"/>
            <a:ext cx="70740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3718693" y="1290232"/>
            <a:ext cx="487634" cy="256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baseline="-25000" dirty="0" smtClean="0">
                <a:solidFill>
                  <a:srgbClr val="00B050"/>
                </a:solidFill>
              </a:rPr>
              <a:t>V ref</a:t>
            </a:r>
            <a:endParaRPr lang="en-GB" sz="1600" b="1" i="1" baseline="-25000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46240" y="1273925"/>
            <a:ext cx="1239531" cy="646331"/>
          </a:xfrm>
          <a:prstGeom prst="rect">
            <a:avLst/>
          </a:prstGeom>
          <a:noFill/>
          <a:ln w="25400" cmpd="thickThin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Power converter</a:t>
            </a:r>
            <a:endParaRPr lang="en-GB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495773" y="1438094"/>
            <a:ext cx="526106" cy="256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baseline="-25000" dirty="0" smtClean="0">
                <a:solidFill>
                  <a:srgbClr val="00B050"/>
                </a:solidFill>
              </a:rPr>
              <a:t>V out</a:t>
            </a:r>
            <a:endParaRPr lang="en-GB" sz="1600" b="1" i="1" baseline="-25000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23443" y="3947595"/>
            <a:ext cx="796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FF0000"/>
                </a:solidFill>
              </a:rPr>
              <a:t>digital </a:t>
            </a:r>
          </a:p>
          <a:p>
            <a:pPr algn="ctr"/>
            <a:r>
              <a:rPr lang="en-US" sz="1200" i="1" dirty="0" smtClean="0">
                <a:solidFill>
                  <a:srgbClr val="FF0000"/>
                </a:solidFill>
              </a:rPr>
              <a:t>control loop</a:t>
            </a:r>
          </a:p>
        </p:txBody>
      </p:sp>
      <p:sp>
        <p:nvSpPr>
          <p:cNvPr id="33" name="Oval 32"/>
          <p:cNvSpPr/>
          <p:nvPr/>
        </p:nvSpPr>
        <p:spPr>
          <a:xfrm>
            <a:off x="1999878" y="2780929"/>
            <a:ext cx="643265" cy="1171958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03230" y="3202156"/>
            <a:ext cx="466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baseline="-25000" dirty="0" smtClean="0">
                <a:solidFill>
                  <a:srgbClr val="00B0F0"/>
                </a:solidFill>
              </a:rPr>
              <a:t>I </a:t>
            </a:r>
            <a:r>
              <a:rPr lang="en-US" b="1" i="1" baseline="-25000" dirty="0">
                <a:solidFill>
                  <a:srgbClr val="00B0F0"/>
                </a:solidFill>
              </a:rPr>
              <a:t>ref</a:t>
            </a:r>
            <a:endParaRPr lang="en-GB" b="1" i="1" baseline="-25000" dirty="0">
              <a:solidFill>
                <a:srgbClr val="00B0F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7730366" y="1685408"/>
            <a:ext cx="9987" cy="8794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372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0" grpId="0"/>
      <p:bldP spid="30" grpId="0"/>
      <p:bldP spid="26" grpId="0"/>
      <p:bldP spid="27" grpId="0"/>
      <p:bldP spid="75" grpId="0"/>
      <p:bldP spid="32" grpId="0"/>
      <p:bldP spid="33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Regulation: Closed loop performance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965" y="1052736"/>
            <a:ext cx="7772177" cy="253127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1313382" y="2265588"/>
            <a:ext cx="1743746" cy="360040"/>
          </a:xfrm>
          <a:prstGeom prst="roundRect">
            <a:avLst/>
          </a:prstGeom>
          <a:solidFill>
            <a:srgbClr val="FFFF00">
              <a:alpha val="4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6639148" y="1412776"/>
            <a:ext cx="576064" cy="792088"/>
          </a:xfrm>
          <a:prstGeom prst="roundRect">
            <a:avLst/>
          </a:prstGeom>
          <a:solidFill>
            <a:srgbClr val="FFFF00">
              <a:alpha val="4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8028384" y="1412776"/>
            <a:ext cx="439466" cy="774942"/>
          </a:xfrm>
          <a:prstGeom prst="roundRect">
            <a:avLst/>
          </a:prstGeom>
          <a:solidFill>
            <a:srgbClr val="FFFF00">
              <a:alpha val="42000"/>
            </a:srgb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951465" y="3561810"/>
            <a:ext cx="3672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RPTE.UA83.RB.A78 – LHC 13 kA</a:t>
            </a:r>
            <a:endParaRPr lang="en-GB" dirty="0"/>
          </a:p>
        </p:txBody>
      </p:sp>
      <p:sp>
        <p:nvSpPr>
          <p:cNvPr id="19" name="Flowchart: Summing Junction 18"/>
          <p:cNvSpPr/>
          <p:nvPr/>
        </p:nvSpPr>
        <p:spPr>
          <a:xfrm>
            <a:off x="6876256" y="1876811"/>
            <a:ext cx="137160" cy="137160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957774" y="1503605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 </a:t>
            </a:r>
            <a:r>
              <a:rPr lang="en-US" sz="1200" dirty="0" err="1" smtClean="0"/>
              <a:t>dist</a:t>
            </a:r>
            <a:endParaRPr lang="en-GB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942244" y="1732795"/>
            <a:ext cx="0" cy="144016"/>
          </a:xfrm>
          <a:prstGeom prst="straightConnector1">
            <a:avLst/>
          </a:prstGeom>
          <a:ln w="12700">
            <a:solidFill>
              <a:schemeClr val="tx1"/>
            </a:solidFill>
            <a:headEnd w="sm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lowchart: Summing Junction 23"/>
          <p:cNvSpPr/>
          <p:nvPr/>
        </p:nvSpPr>
        <p:spPr>
          <a:xfrm>
            <a:off x="8172400" y="1876811"/>
            <a:ext cx="137160" cy="137160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238388" y="1732795"/>
            <a:ext cx="0" cy="144016"/>
          </a:xfrm>
          <a:prstGeom prst="straightConnector1">
            <a:avLst/>
          </a:prstGeom>
          <a:ln w="12700">
            <a:solidFill>
              <a:schemeClr val="tx1"/>
            </a:solidFill>
            <a:headEnd w="sm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lowchart: Summing Junction 25"/>
          <p:cNvSpPr/>
          <p:nvPr/>
        </p:nvSpPr>
        <p:spPr>
          <a:xfrm>
            <a:off x="2404872" y="2446311"/>
            <a:ext cx="137160" cy="137160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112264" y="2514891"/>
            <a:ext cx="288032" cy="0"/>
          </a:xfrm>
          <a:prstGeom prst="straightConnector1">
            <a:avLst/>
          </a:prstGeom>
          <a:ln w="12700">
            <a:solidFill>
              <a:schemeClr val="tx1"/>
            </a:solidFill>
            <a:headEnd w="sm" len="med"/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659608" y="1486906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 </a:t>
            </a:r>
            <a:r>
              <a:rPr lang="en-US" sz="1200" dirty="0" err="1" smtClean="0"/>
              <a:t>dist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1313382" y="2253526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 meas. noise</a:t>
            </a:r>
            <a:endParaRPr lang="en-GB" sz="12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250" y="4027668"/>
            <a:ext cx="2825550" cy="21168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940" y="4047066"/>
            <a:ext cx="2825550" cy="21168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5278" y="4047066"/>
            <a:ext cx="2825550" cy="211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03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6" grpId="0"/>
      <p:bldP spid="19" grpId="0" animBg="1"/>
      <p:bldP spid="8" grpId="0"/>
      <p:bldP spid="24" grpId="0" animBg="1"/>
      <p:bldP spid="26" grpId="0" animBg="1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Class 0 Requirements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358" y="851924"/>
            <a:ext cx="6290276" cy="2192066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86703"/>
              </p:ext>
            </p:extLst>
          </p:nvPr>
        </p:nvGraphicFramePr>
        <p:xfrm>
          <a:off x="1160817" y="3088620"/>
          <a:ext cx="5948769" cy="2675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9804">
                  <a:extLst>
                    <a:ext uri="{9D8B030D-6E8A-4147-A177-3AD203B41FA5}">
                      <a16:colId xmlns:a16="http://schemas.microsoft.com/office/drawing/2014/main" val="1242241439"/>
                    </a:ext>
                  </a:extLst>
                </a:gridCol>
                <a:gridCol w="1002726">
                  <a:extLst>
                    <a:ext uri="{9D8B030D-6E8A-4147-A177-3AD203B41FA5}">
                      <a16:colId xmlns:a16="http://schemas.microsoft.com/office/drawing/2014/main" val="2525480034"/>
                    </a:ext>
                  </a:extLst>
                </a:gridCol>
                <a:gridCol w="886239">
                  <a:extLst>
                    <a:ext uri="{9D8B030D-6E8A-4147-A177-3AD203B41FA5}">
                      <a16:colId xmlns:a16="http://schemas.microsoft.com/office/drawing/2014/main" val="853763171"/>
                    </a:ext>
                  </a:extLst>
                </a:gridCol>
              </a:tblGrid>
              <a:tr h="305760">
                <a:tc>
                  <a:txBody>
                    <a:bodyPr/>
                    <a:lstStyle/>
                    <a:p>
                      <a:endParaRPr lang="en-GB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Class 0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6990516"/>
                  </a:ext>
                </a:extLst>
              </a:tr>
              <a:tr h="305760">
                <a:tc>
                  <a:txBody>
                    <a:bodyPr/>
                    <a:lstStyle/>
                    <a:p>
                      <a:endParaRPr lang="en-GB" sz="16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total PC</a:t>
                      </a:r>
                      <a:endParaRPr lang="en-GB" sz="1600" b="1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err="1">
                          <a:effectLst/>
                        </a:rPr>
                        <a:t>adc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685630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Resolution [ppm]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0.5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0.2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510678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Initial uncertainty after 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  <a:effectLst/>
                        </a:rPr>
                        <a:t>cal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 [2xrms ppm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0923330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Linearity [ppm] [max abs ppm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0964786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Stability during a fill (12h) [max abs ppm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0.7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u="none" dirty="0" smtClean="0">
                          <a:effectLst/>
                        </a:rPr>
                        <a:t>0.3</a:t>
                      </a:r>
                      <a:endParaRPr lang="en-GB" sz="1600" b="1" u="none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811425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Short term stability (20min)  [2xrms ppm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0.2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0.1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37289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</a:rPr>
                        <a:t>Noise (&lt;500Hz)  [2xrms ppm</a:t>
                      </a:r>
                      <a:r>
                        <a:rPr lang="fr-FR" sz="1200" dirty="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3.0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1.0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821936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Fill to fill repeatability  [2xrms ppm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0.4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0.1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4562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Long term fill to fill stability  [max abs ppm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4.0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7378455"/>
                  </a:ext>
                </a:extLst>
              </a:tr>
              <a:tr h="2293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Temperature coefficient [max abs ppm/C] </a:t>
                      </a:r>
                      <a:endParaRPr lang="en-GB" sz="16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1.0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0.2</a:t>
                      </a:r>
                      <a:endParaRPr lang="en-GB" sz="16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C000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826776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43490" y="5879667"/>
            <a:ext cx="75608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[3] M. C. </a:t>
            </a:r>
            <a:r>
              <a:rPr lang="en-US" sz="1200" dirty="0"/>
              <a:t>Bastos. HL-LHC Power Converter </a:t>
            </a:r>
            <a:r>
              <a:rPr lang="en-US" sz="1200" dirty="0" smtClean="0"/>
              <a:t>Requirements. </a:t>
            </a:r>
            <a:r>
              <a:rPr lang="en-US" sz="1200" dirty="0"/>
              <a:t>EDMS 2048827 v.2</a:t>
            </a:r>
          </a:p>
        </p:txBody>
      </p:sp>
      <p:sp>
        <p:nvSpPr>
          <p:cNvPr id="3" name="Rectangle 2"/>
          <p:cNvSpPr/>
          <p:nvPr/>
        </p:nvSpPr>
        <p:spPr>
          <a:xfrm>
            <a:off x="1043608" y="3725618"/>
            <a:ext cx="7488392" cy="1800200"/>
          </a:xfrm>
          <a:prstGeom prst="rect">
            <a:avLst/>
          </a:prstGeom>
          <a:solidFill>
            <a:schemeClr val="accent1">
              <a:alpha val="1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137342" y="4463233"/>
            <a:ext cx="120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const.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109586" y="5525818"/>
            <a:ext cx="1157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ΔT = 0.5 ºC </a:t>
            </a:r>
            <a:endParaRPr lang="en-GB" sz="1400" dirty="0"/>
          </a:p>
        </p:txBody>
      </p:sp>
      <p:sp>
        <p:nvSpPr>
          <p:cNvPr id="11" name="Rectangle 10"/>
          <p:cNvSpPr/>
          <p:nvPr/>
        </p:nvSpPr>
        <p:spPr>
          <a:xfrm>
            <a:off x="1043608" y="5530013"/>
            <a:ext cx="7488392" cy="266167"/>
          </a:xfrm>
          <a:prstGeom prst="rect">
            <a:avLst/>
          </a:prstGeom>
          <a:solidFill>
            <a:schemeClr val="accent2">
              <a:lumMod val="60000"/>
              <a:lumOff val="40000"/>
              <a:alpha val="1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4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DS22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Designed at CERN in the 1990s [2]</a:t>
            </a:r>
          </a:p>
          <a:p>
            <a:r>
              <a:rPr lang="en-US" sz="24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400" dirty="0" smtClean="0"/>
              <a:t> </a:t>
            </a:r>
            <a:r>
              <a:rPr lang="en-US" sz="2400" dirty="0"/>
              <a:t>order </a:t>
            </a:r>
            <a:r>
              <a:rPr lang="en-US" sz="2400" dirty="0" smtClean="0"/>
              <a:t>Sigma-Delta </a:t>
            </a:r>
            <a:r>
              <a:rPr lang="en-US" sz="2400" dirty="0"/>
              <a:t>ADC built of discrete </a:t>
            </a:r>
            <a:r>
              <a:rPr lang="en-US" sz="2400" dirty="0" smtClean="0"/>
              <a:t>components</a:t>
            </a:r>
          </a:p>
          <a:p>
            <a:r>
              <a:rPr lang="en-US" sz="2400" dirty="0" smtClean="0"/>
              <a:t>Temperature-stabilized with a Peltier element</a:t>
            </a:r>
          </a:p>
          <a:p>
            <a:r>
              <a:rPr lang="en-US" sz="2400" dirty="0" smtClean="0"/>
              <a:t>Improved gradually over the years</a:t>
            </a:r>
          </a:p>
          <a:p>
            <a:r>
              <a:rPr lang="en-US" sz="2400" dirty="0" smtClean="0"/>
              <a:t>Version 10.1 (2006) installed in LHC: Class 1 – main bends, main quads, inner triplets</a:t>
            </a:r>
          </a:p>
          <a:p>
            <a:r>
              <a:rPr lang="en-US" sz="2400" dirty="0" smtClean="0"/>
              <a:t>Excellent reliability record so far</a:t>
            </a:r>
          </a:p>
          <a:p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Not compliant with HL-LHC Class 0 requirements for noise (LF and broadband) and fill stability</a:t>
            </a:r>
          </a:p>
          <a:p>
            <a:pPr>
              <a:buFontTx/>
              <a:buChar char="-"/>
            </a:pPr>
            <a:r>
              <a:rPr lang="en-US" sz="2400" dirty="0" smtClean="0"/>
              <a:t>Contains obsolete components</a:t>
            </a:r>
          </a:p>
          <a:p>
            <a:pPr>
              <a:buFontTx/>
              <a:buChar char="-"/>
            </a:pPr>
            <a:r>
              <a:rPr lang="en-US" sz="2400" dirty="0" smtClean="0"/>
              <a:t>Has known and recurring problems (e.g. idle tones)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942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ADC strategy for HL-LHC Class 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DS24</a:t>
            </a:r>
            <a:r>
              <a:rPr lang="en-US" dirty="0" smtClean="0"/>
              <a:t> – an improved version of DS22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replacement of obsolete components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improvements in LF and broadband noise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mitigation of the idle tones with a different dithering scheme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improvements in the digital low-pass filter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new documentation - schematics and layouts in </a:t>
            </a:r>
            <a:r>
              <a:rPr lang="en-US" sz="2400" dirty="0" err="1" smtClean="0"/>
              <a:t>Altium</a:t>
            </a:r>
            <a:r>
              <a:rPr lang="en-US" sz="2400" dirty="0" smtClean="0"/>
              <a:t> Designer; new 3D models and mechanical drawings </a:t>
            </a:r>
          </a:p>
          <a:p>
            <a:endParaRPr lang="en-US" dirty="0" smtClean="0"/>
          </a:p>
          <a:p>
            <a:r>
              <a:rPr lang="en-US" b="1" dirty="0" smtClean="0"/>
              <a:t>HPM7177</a:t>
            </a:r>
            <a:r>
              <a:rPr lang="en-US" dirty="0" smtClean="0"/>
              <a:t> - a brand new digitizer based on a commercial ADC chip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39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DS24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DS22 was studied in detail in the past 2 years to identify possible improvements</a:t>
            </a:r>
          </a:p>
          <a:p>
            <a:r>
              <a:rPr lang="en-US" b="1" dirty="0" smtClean="0"/>
              <a:t>EDMS </a:t>
            </a:r>
            <a:r>
              <a:rPr lang="en-GB" b="1" dirty="0" smtClean="0"/>
              <a:t>2054292 V1</a:t>
            </a:r>
            <a:r>
              <a:rPr lang="en-GB" dirty="0" smtClean="0"/>
              <a:t> [4] summarizes all changes from DS22 V10.1 to DS24</a:t>
            </a:r>
          </a:p>
          <a:p>
            <a:r>
              <a:rPr lang="en-US" dirty="0" smtClean="0"/>
              <a:t>Expected performance improvements: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significant decrease of LF noise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slight decrease of broadband noise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significant reduction or elimination of idle tones</a:t>
            </a:r>
            <a:endParaRPr lang="en-GB" sz="2200" dirty="0" smtClean="0"/>
          </a:p>
          <a:p>
            <a:r>
              <a:rPr lang="en-US" dirty="0" smtClean="0"/>
              <a:t>Design documentation: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EDA-03978 – ADC module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EDA-03979 </a:t>
            </a:r>
            <a:r>
              <a:rPr lang="en-US" sz="2200" dirty="0"/>
              <a:t>–</a:t>
            </a:r>
            <a:r>
              <a:rPr lang="en-US" sz="2200" dirty="0" smtClean="0"/>
              <a:t> Modulator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EDA-03980 – Power supply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 smtClean="0"/>
              <a:t>EDA-03981 – Shielding PCB</a:t>
            </a:r>
          </a:p>
          <a:p>
            <a:endParaRPr lang="en-US" dirty="0" smtClean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7468" y="4258063"/>
            <a:ext cx="2146510" cy="19761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978" y="4204920"/>
            <a:ext cx="2088232" cy="208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2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DS24 Low-frequency Noise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Nikolai Beev, TE-EPC-HPM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1580557" y="5218005"/>
            <a:ext cx="2267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HL-LHC Class 0 </a:t>
            </a:r>
          </a:p>
          <a:p>
            <a:pPr algn="ctr"/>
            <a:r>
              <a:rPr lang="en-US" sz="1600" dirty="0" smtClean="0"/>
              <a:t>short-term stability requirement BW</a:t>
            </a:r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48" y="1124744"/>
            <a:ext cx="5205403" cy="40068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3563888" y="2634569"/>
            <a:ext cx="216024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779914" y="3296626"/>
            <a:ext cx="19442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924630" y="3739746"/>
            <a:ext cx="1799498" cy="10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724128" y="2457067"/>
            <a:ext cx="761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DS22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724128" y="311365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improvement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724128" y="3511094"/>
            <a:ext cx="3240360" cy="120032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Further improvement -&gt; DS24</a:t>
            </a:r>
          </a:p>
          <a:p>
            <a:endParaRPr lang="en-US" b="1" dirty="0" smtClean="0"/>
          </a:p>
          <a:p>
            <a:r>
              <a:rPr lang="en-US" b="1" dirty="0" smtClean="0"/>
              <a:t>5x lower noise </a:t>
            </a:r>
          </a:p>
          <a:p>
            <a:r>
              <a:rPr lang="en-US" b="1" dirty="0" smtClean="0"/>
              <a:t>(2.3 effective bits)</a:t>
            </a:r>
            <a:endParaRPr lang="en-GB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058979" y="2839545"/>
            <a:ext cx="17930" cy="2691255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341700" y="2811797"/>
            <a:ext cx="0" cy="2691256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21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  <p:bldP spid="20" grpId="0"/>
      <p:bldP spid="2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12754</TotalTime>
  <Words>1286</Words>
  <Application>Microsoft Office PowerPoint</Application>
  <PresentationFormat>On-screen Show (4:3)</PresentationFormat>
  <Paragraphs>292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Verdana</vt:lpstr>
      <vt:lpstr>Wingdings</vt:lpstr>
      <vt:lpstr>Thème Office</vt:lpstr>
      <vt:lpstr>Class 0 Power Converters  Update on ADC development and testing</vt:lpstr>
      <vt:lpstr>Presentation Outline</vt:lpstr>
      <vt:lpstr>LHC High Precision Measurement System</vt:lpstr>
      <vt:lpstr>Current Regulation: Closed loop performance</vt:lpstr>
      <vt:lpstr>HL-LHC Class 0 Requirements</vt:lpstr>
      <vt:lpstr>DS22</vt:lpstr>
      <vt:lpstr>ADC strategy for HL-LHC Class 0</vt:lpstr>
      <vt:lpstr>DS24</vt:lpstr>
      <vt:lpstr>DS24 Low-frequency Noise</vt:lpstr>
      <vt:lpstr>Commercial ADC Survey and Pre-selection</vt:lpstr>
      <vt:lpstr>Commercial ADC testing - LF noise</vt:lpstr>
      <vt:lpstr>HPM7177 digitizer architecture</vt:lpstr>
      <vt:lpstr>DS24 and HPM7177 – Low-frequency noise</vt:lpstr>
      <vt:lpstr>DS24 and HPM7177 – Broadband noise</vt:lpstr>
      <vt:lpstr>DS22 and HPM7177 - Linearity</vt:lpstr>
      <vt:lpstr>DS24 vs HPM7177 - Summary</vt:lpstr>
      <vt:lpstr>Status and planning</vt:lpstr>
      <vt:lpstr>Conclusions</vt:lpstr>
      <vt:lpstr>References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Nikolai Beev</cp:lastModifiedBy>
  <cp:revision>250</cp:revision>
  <cp:lastPrinted>2019-04-16T14:08:53Z</cp:lastPrinted>
  <dcterms:created xsi:type="dcterms:W3CDTF">2016-01-11T14:38:10Z</dcterms:created>
  <dcterms:modified xsi:type="dcterms:W3CDTF">2019-04-17T14:19:15Z</dcterms:modified>
</cp:coreProperties>
</file>