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08" r:id="rId2"/>
  </p:sldMasterIdLst>
  <p:notesMasterIdLst>
    <p:notesMasterId r:id="rId8"/>
  </p:notesMasterIdLst>
  <p:handoutMasterIdLst>
    <p:handoutMasterId r:id="rId9"/>
  </p:handoutMasterIdLst>
  <p:sldIdLst>
    <p:sldId id="263" r:id="rId3"/>
    <p:sldId id="374" r:id="rId4"/>
    <p:sldId id="386" r:id="rId5"/>
    <p:sldId id="387" r:id="rId6"/>
    <p:sldId id="266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F6F7F8"/>
    <a:srgbClr val="F7F7F7"/>
    <a:srgbClr val="112E81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0" autoAdjust="0"/>
    <p:restoredTop sz="94660"/>
  </p:normalViewPr>
  <p:slideViewPr>
    <p:cSldViewPr snapToObjects="1" showGuides="1">
      <p:cViewPr varScale="1">
        <p:scale>
          <a:sx n="131" d="100"/>
          <a:sy n="131" d="100"/>
        </p:scale>
        <p:origin x="288" y="132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18/04/2019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92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80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5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40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04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961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45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21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654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01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277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535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C748A10F-3E1D-47FA-9A2A-897A4B822BF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685800"/>
              <a:t>18/04/2019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27310D9A-91F0-45D9-A399-41BCF01037A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88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indico.cern.ch/event/808362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90600" y="2442390"/>
            <a:ext cx="7093976" cy="3151524"/>
          </a:xfrm>
        </p:spPr>
        <p:txBody>
          <a:bodyPr/>
          <a:lstStyle/>
          <a:p>
            <a:pPr algn="ctr"/>
            <a:r>
              <a:rPr lang="en-GB" dirty="0"/>
              <a:t>Protection of magnet circuits for hollow </a:t>
            </a:r>
            <a:r>
              <a:rPr lang="en-GB" dirty="0" smtClean="0"/>
              <a:t>e-lens (introduction)</a:t>
            </a:r>
            <a:r>
              <a:rPr lang="en-GB" sz="4400" b="0" dirty="0" smtClean="0">
                <a:solidFill>
                  <a:srgbClr val="003399"/>
                </a:solidFill>
              </a:rPr>
              <a:t/>
            </a:r>
            <a:br>
              <a:rPr lang="en-GB" sz="4400" b="0" dirty="0" smtClean="0">
                <a:solidFill>
                  <a:srgbClr val="003399"/>
                </a:solidFill>
              </a:rPr>
            </a:br>
            <a:r>
              <a:rPr lang="en-GB" sz="4400" b="0" dirty="0">
                <a:solidFill>
                  <a:srgbClr val="003399"/>
                </a:solidFill>
              </a:rPr>
              <a:t/>
            </a:r>
            <a:br>
              <a:rPr lang="en-GB" sz="4400" b="0" dirty="0">
                <a:solidFill>
                  <a:srgbClr val="003399"/>
                </a:solidFill>
              </a:rPr>
            </a:br>
            <a:r>
              <a:rPr lang="en-GB" sz="1600" b="0" dirty="0" smtClean="0">
                <a:solidFill>
                  <a:srgbClr val="003399"/>
                </a:solidFill>
              </a:rPr>
              <a:t>74</a:t>
            </a:r>
            <a:r>
              <a:rPr lang="en-GB" sz="1600" b="0" dirty="0" smtClean="0">
                <a:solidFill>
                  <a:srgbClr val="003399"/>
                </a:solidFill>
              </a:rPr>
              <a:t>th </a:t>
            </a:r>
            <a:r>
              <a:rPr lang="en-GB" sz="1600" b="0" dirty="0">
                <a:solidFill>
                  <a:srgbClr val="003399"/>
                </a:solidFill>
              </a:rPr>
              <a:t>HL-LHC Technical Coordination Committee (TCC) </a:t>
            </a:r>
            <a:r>
              <a:rPr lang="en-GB" sz="1600" b="0" dirty="0" smtClean="0">
                <a:solidFill>
                  <a:srgbClr val="003399"/>
                </a:solidFill>
              </a:rPr>
              <a:t>meeting -  </a:t>
            </a:r>
            <a:r>
              <a:rPr lang="en-GB" sz="1600" b="0" dirty="0" smtClean="0">
                <a:solidFill>
                  <a:srgbClr val="003399"/>
                </a:solidFill>
              </a:rPr>
              <a:t>18</a:t>
            </a:r>
            <a:r>
              <a:rPr lang="en-GB" sz="1600" b="0" dirty="0" smtClean="0">
                <a:solidFill>
                  <a:srgbClr val="003399"/>
                </a:solidFill>
              </a:rPr>
              <a:t>.04.2018</a:t>
            </a:r>
            <a:r>
              <a:rPr lang="en-GB" sz="1600" b="0" dirty="0">
                <a:solidFill>
                  <a:srgbClr val="003399"/>
                </a:solidFill>
              </a:rPr>
              <a:t/>
            </a:r>
            <a:br>
              <a:rPr lang="en-GB" sz="1600" b="0" dirty="0">
                <a:solidFill>
                  <a:srgbClr val="003399"/>
                </a:solidFill>
              </a:rPr>
            </a:br>
            <a:endParaRPr lang="en-GB" sz="1600" b="0" dirty="0">
              <a:solidFill>
                <a:srgbClr val="003399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57268" y="5762109"/>
            <a:ext cx="5760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Diego </a:t>
            </a:r>
            <a:r>
              <a:rPr lang="en-GB" sz="1600" dirty="0" smtClean="0">
                <a:solidFill>
                  <a:srgbClr val="00B0F0"/>
                </a:solidFill>
              </a:rPr>
              <a:t>Perini, Giorgia Gobbi, Adriana Rossi, Stefano </a:t>
            </a:r>
            <a:r>
              <a:rPr lang="en-GB" sz="1600" dirty="0">
                <a:solidFill>
                  <a:srgbClr val="00B0F0"/>
                </a:solidFill>
              </a:rPr>
              <a:t>R</a:t>
            </a:r>
            <a:r>
              <a:rPr lang="en-GB" sz="1600" dirty="0" smtClean="0">
                <a:solidFill>
                  <a:srgbClr val="00B0F0"/>
                </a:solidFill>
              </a:rPr>
              <a:t>edaelli</a:t>
            </a:r>
            <a:endParaRPr lang="en-GB" sz="16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 rot="2713086">
            <a:off x="1746238" y="2444331"/>
            <a:ext cx="130730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5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 ring</a:t>
            </a: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148961" y="982787"/>
            <a:ext cx="8891908" cy="4896090"/>
            <a:chOff x="-157876" y="197360"/>
            <a:chExt cx="12349876" cy="6800125"/>
          </a:xfrm>
        </p:grpSpPr>
        <p:grpSp>
          <p:nvGrpSpPr>
            <p:cNvPr id="28" name="Group 27"/>
            <p:cNvGrpSpPr/>
            <p:nvPr/>
          </p:nvGrpSpPr>
          <p:grpSpPr>
            <a:xfrm>
              <a:off x="-157876" y="197360"/>
              <a:ext cx="12349876" cy="6800125"/>
              <a:chOff x="21598" y="0"/>
              <a:chExt cx="12148804" cy="6858001"/>
            </a:xfrm>
          </p:grpSpPr>
          <p:grpSp>
            <p:nvGrpSpPr>
              <p:cNvPr id="20" name="Group 19"/>
              <p:cNvGrpSpPr/>
              <p:nvPr/>
            </p:nvGrpSpPr>
            <p:grpSpPr>
              <a:xfrm flipH="1">
                <a:off x="21598" y="0"/>
                <a:ext cx="12148804" cy="6858001"/>
                <a:chOff x="21598" y="0"/>
                <a:chExt cx="12148804" cy="6858001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21598" y="0"/>
                  <a:ext cx="12148804" cy="6858001"/>
                  <a:chOff x="21598" y="0"/>
                  <a:chExt cx="12148804" cy="6858001"/>
                </a:xfrm>
              </p:grpSpPr>
              <p:pic>
                <p:nvPicPr>
                  <p:cNvPr id="2" name="Picture 1"/>
                  <p:cNvPicPr>
                    <a:picLocks noChangeAspect="1"/>
                  </p:cNvPicPr>
                  <p:nvPr/>
                </p:nvPicPr>
                <p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1598" y="0"/>
                    <a:ext cx="12148804" cy="6858001"/>
                  </a:xfrm>
                  <a:prstGeom prst="rect">
                    <a:avLst/>
                  </a:prstGeom>
                </p:spPr>
              </p:pic>
              <p:cxnSp>
                <p:nvCxnSpPr>
                  <p:cNvPr id="5" name="Straight Connector 4"/>
                  <p:cNvCxnSpPr/>
                  <p:nvPr/>
                </p:nvCxnSpPr>
                <p:spPr>
                  <a:xfrm flipV="1">
                    <a:off x="1371600" y="2390775"/>
                    <a:ext cx="8972550" cy="2628900"/>
                  </a:xfrm>
                  <a:prstGeom prst="line">
                    <a:avLst/>
                  </a:prstGeom>
                  <a:ln w="34925">
                    <a:solidFill>
                      <a:srgbClr val="FF0000"/>
                    </a:solidFill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7" name="TextBox 6"/>
                  <p:cNvSpPr txBox="1"/>
                  <p:nvPr/>
                </p:nvSpPr>
                <p:spPr>
                  <a:xfrm rot="20617000">
                    <a:off x="977128" y="4269440"/>
                    <a:ext cx="1743075" cy="711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6858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GB" sz="13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rPr>
                      <a:t>HL-LHC protons</a:t>
                    </a:r>
                  </a:p>
                </p:txBody>
              </p:sp>
            </p:grpSp>
            <p:cxnSp>
              <p:nvCxnSpPr>
                <p:cNvPr id="13" name="Straight Arrow Connector 12"/>
                <p:cNvCxnSpPr/>
                <p:nvPr/>
              </p:nvCxnSpPr>
              <p:spPr>
                <a:xfrm flipH="1">
                  <a:off x="8753475" y="1981200"/>
                  <a:ext cx="771525" cy="819150"/>
                </a:xfrm>
                <a:prstGeom prst="straightConnector1">
                  <a:avLst/>
                </a:prstGeom>
                <a:ln w="412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Arrow Connector 13"/>
                <p:cNvCxnSpPr/>
                <p:nvPr/>
              </p:nvCxnSpPr>
              <p:spPr>
                <a:xfrm flipH="1">
                  <a:off x="1895475" y="4486275"/>
                  <a:ext cx="1152526" cy="1238250"/>
                </a:xfrm>
                <a:prstGeom prst="straightConnector1">
                  <a:avLst/>
                </a:prstGeom>
                <a:ln w="412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Arrow Connector 15"/>
                <p:cNvCxnSpPr/>
                <p:nvPr/>
              </p:nvCxnSpPr>
              <p:spPr>
                <a:xfrm flipH="1">
                  <a:off x="3048001" y="2800350"/>
                  <a:ext cx="5705474" cy="1685925"/>
                </a:xfrm>
                <a:prstGeom prst="straightConnector1">
                  <a:avLst/>
                </a:prstGeom>
                <a:ln w="41275">
                  <a:solidFill>
                    <a:srgbClr val="FFFF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2" name="Straight Connector 21"/>
              <p:cNvCxnSpPr/>
              <p:nvPr/>
            </p:nvCxnSpPr>
            <p:spPr>
              <a:xfrm flipH="1">
                <a:off x="1295400" y="2876550"/>
                <a:ext cx="2143125" cy="103822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H="1">
                <a:off x="6900800" y="4586287"/>
                <a:ext cx="2143125" cy="103822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1295400" y="3914775"/>
                <a:ext cx="5596231" cy="1709737"/>
              </a:xfrm>
              <a:prstGeom prst="line">
                <a:avLst/>
              </a:prstGeom>
              <a:ln w="9525">
                <a:solidFill>
                  <a:schemeClr val="tx1"/>
                </a:solidFill>
                <a:headEnd type="stealth" w="med" len="lg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 rot="990286">
                <a:off x="2978012" y="4306252"/>
                <a:ext cx="1390649" cy="420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~ </a:t>
                </a:r>
                <a:r>
                  <a:rPr kumimoji="0" lang="en-GB" sz="135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3500 </a:t>
                </a:r>
                <a:r>
                  <a:rPr kumimoji="0" lang="en-GB" sz="13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mm</a:t>
                </a:r>
              </a:p>
            </p:txBody>
          </p:sp>
        </p:grpSp>
        <p:cxnSp>
          <p:nvCxnSpPr>
            <p:cNvPr id="30" name="Straight Arrow Connector 29"/>
            <p:cNvCxnSpPr>
              <a:stCxn id="32" idx="2"/>
            </p:cNvCxnSpPr>
            <p:nvPr/>
          </p:nvCxnSpPr>
          <p:spPr>
            <a:xfrm>
              <a:off x="1041580" y="2163489"/>
              <a:ext cx="1625420" cy="19532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03299" y="1522288"/>
              <a:ext cx="1476562" cy="641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E-gun solenoid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1128741" y="5179307"/>
              <a:ext cx="104925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Collector</a:t>
              </a:r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 flipH="1">
              <a:off x="10248945" y="5394018"/>
              <a:ext cx="921823" cy="18677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flipV="1">
              <a:off x="1813105" y="4579145"/>
              <a:ext cx="6159257" cy="506953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flipV="1">
              <a:off x="1779622" y="3397035"/>
              <a:ext cx="2320101" cy="166133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285048" y="4902349"/>
              <a:ext cx="1476562" cy="641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Main solenoids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301132" y="2047903"/>
              <a:ext cx="2800349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Space for Beam Gas Monitor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H="1">
              <a:off x="6023429" y="2468791"/>
              <a:ext cx="3723751" cy="1458925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/>
          <p:cNvSpPr txBox="1"/>
          <p:nvPr/>
        </p:nvSpPr>
        <p:spPr>
          <a:xfrm>
            <a:off x="3694202" y="914679"/>
            <a:ext cx="5336338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Electrons are produced by the  cathode of an e-gun.</a:t>
            </a:r>
          </a:p>
          <a:p>
            <a:pPr marL="0" marR="0" lvl="0" indent="0" algn="just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system of superconducting solenoids cooled at 4.5K generates the magnetic field to tune de size and steer the trajectory of the electron ring.</a:t>
            </a:r>
          </a:p>
        </p:txBody>
      </p:sp>
      <p:pic>
        <p:nvPicPr>
          <p:cNvPr id="29" name="Picture 28" descr="Book-red - PDF-XChange Editor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289" y="5324851"/>
            <a:ext cx="6631508" cy="142093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979712" y="334437"/>
            <a:ext cx="53640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70C0"/>
                </a:solidFill>
              </a:rPr>
              <a:t>The system configuration</a:t>
            </a:r>
            <a:endParaRPr lang="en-GB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48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6C380F-326D-3C40-9EE7-7FBAB095342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96752"/>
            <a:ext cx="9022862" cy="21033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7584" y="3812539"/>
            <a:ext cx="785921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Situation today: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dirty="0" smtClean="0"/>
              <a:t>System of solenoids optimized.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en-GB" dirty="0" smtClean="0"/>
              <a:t>Correctors under definition. Beam dynamic computation in BINP.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Compensation of mechanical tolerances.</a:t>
            </a:r>
          </a:p>
          <a:p>
            <a:pPr marL="1200150" lvl="2" indent="-285750">
              <a:buFont typeface="Courier New" panose="02070309020205020404" pitchFamily="49" charset="0"/>
              <a:buChar char="o"/>
            </a:pPr>
            <a:r>
              <a:rPr lang="en-GB" dirty="0" smtClean="0"/>
              <a:t>Tuning of beam position from injection to flat top.</a:t>
            </a:r>
          </a:p>
          <a:p>
            <a:endParaRPr lang="en-GB" dirty="0" smtClean="0"/>
          </a:p>
          <a:p>
            <a:r>
              <a:rPr lang="en-GB" dirty="0" smtClean="0"/>
              <a:t>EDMS 2036694  </a:t>
            </a:r>
            <a:r>
              <a:rPr lang="en-GB" u="sng" dirty="0" smtClean="0"/>
              <a:t>in work</a:t>
            </a:r>
            <a:r>
              <a:rPr lang="en-GB" dirty="0" smtClean="0"/>
              <a:t>. Attention: table of correctors need to be updated.</a:t>
            </a:r>
          </a:p>
        </p:txBody>
      </p:sp>
    </p:spTree>
    <p:extLst>
      <p:ext uri="{BB962C8B-B14F-4D97-AF65-F5344CB8AC3E}">
        <p14:creationId xmlns:p14="http://schemas.microsoft.com/office/powerpoint/2010/main" val="29068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55576" y="548680"/>
            <a:ext cx="7416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LHC Collimation Upgrade Specification </a:t>
            </a:r>
            <a:r>
              <a:rPr lang="en-GB" b="1" dirty="0"/>
              <a:t>Meeting (</a:t>
            </a:r>
            <a:r>
              <a:rPr lang="en-GB" b="1" dirty="0" err="1" smtClean="0"/>
              <a:t>ColUSM</a:t>
            </a:r>
            <a:r>
              <a:rPr lang="en-GB" b="1" dirty="0" smtClean="0"/>
              <a:t>) N114</a:t>
            </a:r>
            <a:endParaRPr lang="en-GB" b="1" dirty="0"/>
          </a:p>
          <a:p>
            <a:endParaRPr lang="en-GB" dirty="0">
              <a:hlinkClick r:id="rId2"/>
            </a:endParaRPr>
          </a:p>
          <a:p>
            <a:r>
              <a:rPr lang="en-GB" dirty="0" smtClean="0">
                <a:hlinkClick r:id="rId2"/>
              </a:rPr>
              <a:t>https</a:t>
            </a:r>
            <a:r>
              <a:rPr lang="en-GB" dirty="0">
                <a:hlinkClick r:id="rId2"/>
              </a:rPr>
              <a:t>://indico.cern.ch/event/808362</a:t>
            </a:r>
            <a:r>
              <a:rPr lang="en-GB" dirty="0" smtClean="0">
                <a:hlinkClick r:id="rId2"/>
              </a:rPr>
              <a:t>/</a:t>
            </a:r>
            <a:endParaRPr lang="en-GB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150218" y="1556792"/>
            <a:ext cx="8842732" cy="4032448"/>
            <a:chOff x="150218" y="1556792"/>
            <a:chExt cx="8842732" cy="4032448"/>
          </a:xfrm>
        </p:grpSpPr>
        <p:pic>
          <p:nvPicPr>
            <p:cNvPr id="5" name="Picture 4" descr="05042019_ColUSM114 - PDF-XChange Editor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42389" y="1556792"/>
              <a:ext cx="8650561" cy="2448272"/>
            </a:xfrm>
            <a:prstGeom prst="rect">
              <a:avLst/>
            </a:prstGeom>
          </p:spPr>
        </p:pic>
        <p:pic>
          <p:nvPicPr>
            <p:cNvPr id="6" name="Picture 5" descr="05042019_ColUSM114 - PDF-XChange Editor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50218" y="3717032"/>
              <a:ext cx="7999435" cy="1872208"/>
            </a:xfrm>
            <a:prstGeom prst="rect">
              <a:avLst/>
            </a:prstGeom>
          </p:spPr>
        </p:pic>
      </p:grpSp>
      <p:sp>
        <p:nvSpPr>
          <p:cNvPr id="8" name="Left Arrow 7"/>
          <p:cNvSpPr/>
          <p:nvPr/>
        </p:nvSpPr>
        <p:spPr>
          <a:xfrm>
            <a:off x="6012160" y="2276872"/>
            <a:ext cx="504056" cy="288032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Arrow 8"/>
          <p:cNvSpPr/>
          <p:nvPr/>
        </p:nvSpPr>
        <p:spPr>
          <a:xfrm>
            <a:off x="8434772" y="2996952"/>
            <a:ext cx="504056" cy="2880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Left Arrow 9"/>
          <p:cNvSpPr/>
          <p:nvPr/>
        </p:nvSpPr>
        <p:spPr>
          <a:xfrm>
            <a:off x="5148064" y="3488234"/>
            <a:ext cx="504056" cy="2880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Left Arrow 10"/>
          <p:cNvSpPr/>
          <p:nvPr/>
        </p:nvSpPr>
        <p:spPr>
          <a:xfrm>
            <a:off x="3851920" y="4233419"/>
            <a:ext cx="504056" cy="288032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Left Arrow 11"/>
          <p:cNvSpPr/>
          <p:nvPr/>
        </p:nvSpPr>
        <p:spPr>
          <a:xfrm>
            <a:off x="6372200" y="4869160"/>
            <a:ext cx="504056" cy="288032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Left Arrow 12"/>
          <p:cNvSpPr/>
          <p:nvPr/>
        </p:nvSpPr>
        <p:spPr>
          <a:xfrm>
            <a:off x="5004048" y="5178694"/>
            <a:ext cx="504056" cy="288032"/>
          </a:xfrm>
          <a:prstGeom prst="lef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204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6473</TotalTime>
  <Words>146</Words>
  <Application>Microsoft Office PowerPoint</Application>
  <PresentationFormat>On-screen Show (4:3)</PresentationFormat>
  <Paragraphs>27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Wingdings</vt:lpstr>
      <vt:lpstr>Thème Office</vt:lpstr>
      <vt:lpstr>Office Theme</vt:lpstr>
      <vt:lpstr>Protection of magnet circuits for hollow e-lens (introduction)  74th HL-LHC Technical Coordination Committee (TCC) meeting -  18.04.2018 </vt:lpstr>
      <vt:lpstr>PowerPoint Presentation</vt:lpstr>
      <vt:lpstr>PowerPoint Presentation</vt:lpstr>
      <vt:lpstr>PowerPoint Presentation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Diego Perini</cp:lastModifiedBy>
  <cp:revision>566</cp:revision>
  <dcterms:created xsi:type="dcterms:W3CDTF">2016-02-12T10:02:27Z</dcterms:created>
  <dcterms:modified xsi:type="dcterms:W3CDTF">2019-04-18T08:14:51Z</dcterms:modified>
</cp:coreProperties>
</file>