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tmp" ContentType="image/pn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28" r:id="rId2"/>
    <p:sldId id="420" r:id="rId3"/>
    <p:sldId id="470" r:id="rId4"/>
    <p:sldId id="479" r:id="rId5"/>
    <p:sldId id="463" r:id="rId6"/>
    <p:sldId id="459" r:id="rId7"/>
    <p:sldId id="473" r:id="rId8"/>
    <p:sldId id="474" r:id="rId9"/>
    <p:sldId id="466" r:id="rId10"/>
    <p:sldId id="471" r:id="rId11"/>
    <p:sldId id="426" r:id="rId12"/>
    <p:sldId id="465" r:id="rId13"/>
    <p:sldId id="413" r:id="rId14"/>
    <p:sldId id="472" r:id="rId15"/>
    <p:sldId id="445" r:id="rId16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E81"/>
    <a:srgbClr val="003399"/>
    <a:srgbClr val="F6F7F8"/>
    <a:srgbClr val="F7F7F7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5" autoAdjust="0"/>
    <p:restoredTop sz="94643" autoAdjust="0"/>
  </p:normalViewPr>
  <p:slideViewPr>
    <p:cSldViewPr snapToObjects="1" showGuides="1">
      <p:cViewPr varScale="1">
        <p:scale>
          <a:sx n="120" d="100"/>
          <a:sy n="120" d="100"/>
        </p:scale>
        <p:origin x="1344" y="176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cern.ch\dfs\Projects\STEAM\HL-LHC\Hollow%20Electron%20Lens\El\Excel\2\190417%20MIIts%20calculatio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cern.ch\dfs\Projects\STEAM\HL-LHC\Hollow%20Electron%20Lens\El\Excel\1\190410%20MIIts%20calcul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'e-gun'!$D$4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'e-gun'!$D$5:$D$11</c:f>
              <c:numCache>
                <c:formatCode>General</c:formatCode>
                <c:ptCount val="7"/>
                <c:pt idx="0">
                  <c:v>500.0</c:v>
                </c:pt>
                <c:pt idx="1">
                  <c:v>385.5</c:v>
                </c:pt>
                <c:pt idx="2">
                  <c:v>257.0</c:v>
                </c:pt>
                <c:pt idx="3">
                  <c:v>128.5</c:v>
                </c:pt>
                <c:pt idx="4">
                  <c:v>64.25</c:v>
                </c:pt>
                <c:pt idx="5">
                  <c:v>44.975</c:v>
                </c:pt>
                <c:pt idx="6">
                  <c:v>30.84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A63-441B-A9DB-4E34164BD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41705648"/>
        <c:axId val="-241702800"/>
      </c:scatterChart>
      <c:scatterChart>
        <c:scatterStyle val="lineMarker"/>
        <c:varyColors val="0"/>
        <c:ser>
          <c:idx val="2"/>
          <c:order val="1"/>
          <c:tx>
            <c:strRef>
              <c:f>'e-gun'!$G$4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'e-gun'!$G$5:$G$11</c:f>
              <c:numCache>
                <c:formatCode>General</c:formatCode>
                <c:ptCount val="7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  <c:pt idx="5">
                  <c:v>200.0</c:v>
                </c:pt>
                <c:pt idx="6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A63-441B-A9DB-4E34164BDDDD}"/>
            </c:ext>
          </c:extLst>
        </c:ser>
        <c:ser>
          <c:idx val="1"/>
          <c:order val="2"/>
          <c:tx>
            <c:strRef>
              <c:f>'e-gun'!$F$4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'e-gun'!$A$5:$A$11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'e-gun'!$F$5:$F$11</c:f>
              <c:numCache>
                <c:formatCode>General</c:formatCode>
                <c:ptCount val="7"/>
                <c:pt idx="0">
                  <c:v>39.0</c:v>
                </c:pt>
                <c:pt idx="1">
                  <c:v>41.0</c:v>
                </c:pt>
                <c:pt idx="2">
                  <c:v>46.0</c:v>
                </c:pt>
                <c:pt idx="3">
                  <c:v>58.0</c:v>
                </c:pt>
                <c:pt idx="4">
                  <c:v>88.0</c:v>
                </c:pt>
                <c:pt idx="5">
                  <c:v>126.0</c:v>
                </c:pt>
                <c:pt idx="6">
                  <c:v>214.0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A63-441B-A9DB-4E34164BDDDD}"/>
            </c:ext>
          </c:extLst>
        </c:ser>
        <c:ser>
          <c:idx val="3"/>
          <c:order val="3"/>
          <c:tx>
            <c:strRef>
              <c:f>'e-gun'!$F$16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'e-gun'!$A$17:$A$23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'e-gun'!$F$17:$F$23</c:f>
              <c:numCache>
                <c:formatCode>General</c:formatCode>
                <c:ptCount val="7"/>
                <c:pt idx="0">
                  <c:v>39.0</c:v>
                </c:pt>
                <c:pt idx="1">
                  <c:v>41.0</c:v>
                </c:pt>
                <c:pt idx="2">
                  <c:v>45.0</c:v>
                </c:pt>
                <c:pt idx="3">
                  <c:v>57.0</c:v>
                </c:pt>
                <c:pt idx="4">
                  <c:v>86.0</c:v>
                </c:pt>
                <c:pt idx="5">
                  <c:v>122.0</c:v>
                </c:pt>
                <c:pt idx="6">
                  <c:v>207.0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A63-441B-A9DB-4E34164BDDDD}"/>
            </c:ext>
          </c:extLst>
        </c:ser>
        <c:ser>
          <c:idx val="4"/>
          <c:order val="4"/>
          <c:tx>
            <c:strRef>
              <c:f>'e-gun'!$F$28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'e-gun'!$A$29:$A$35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'e-gun'!$F$29:$F$35</c:f>
              <c:numCache>
                <c:formatCode>General</c:formatCode>
                <c:ptCount val="7"/>
                <c:pt idx="0">
                  <c:v>39.0</c:v>
                </c:pt>
                <c:pt idx="1">
                  <c:v>40.0</c:v>
                </c:pt>
                <c:pt idx="2">
                  <c:v>44.0</c:v>
                </c:pt>
                <c:pt idx="3">
                  <c:v>55.0</c:v>
                </c:pt>
                <c:pt idx="4">
                  <c:v>82.0</c:v>
                </c:pt>
                <c:pt idx="5">
                  <c:v>115.0</c:v>
                </c:pt>
                <c:pt idx="6">
                  <c:v>194.0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A63-441B-A9DB-4E34164BDDDD}"/>
            </c:ext>
          </c:extLst>
        </c:ser>
        <c:ser>
          <c:idx val="5"/>
          <c:order val="5"/>
          <c:tx>
            <c:strRef>
              <c:f>'e-gun'!$F$40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'e-gun'!$A$41:$A$47</c:f>
              <c:numCache>
                <c:formatCode>General</c:formatCode>
                <c:ptCount val="7"/>
                <c:pt idx="0">
                  <c:v>1.945525291828793</c:v>
                </c:pt>
                <c:pt idx="1">
                  <c:v>1.5</c:v>
                </c:pt>
                <c:pt idx="2">
                  <c:v>1.0</c:v>
                </c:pt>
                <c:pt idx="3">
                  <c:v>0.5</c:v>
                </c:pt>
                <c:pt idx="4">
                  <c:v>0.25</c:v>
                </c:pt>
                <c:pt idx="5">
                  <c:v>0.175</c:v>
                </c:pt>
                <c:pt idx="6">
                  <c:v>0.12</c:v>
                </c:pt>
              </c:numCache>
            </c:numRef>
          </c:xVal>
          <c:yVal>
            <c:numRef>
              <c:f>'e-gun'!$F$41:$F$47</c:f>
              <c:numCache>
                <c:formatCode>General</c:formatCode>
                <c:ptCount val="7"/>
                <c:pt idx="0">
                  <c:v>38.0</c:v>
                </c:pt>
                <c:pt idx="1">
                  <c:v>40.0</c:v>
                </c:pt>
                <c:pt idx="2">
                  <c:v>43.0</c:v>
                </c:pt>
                <c:pt idx="3">
                  <c:v>53.0</c:v>
                </c:pt>
                <c:pt idx="4">
                  <c:v>77.0</c:v>
                </c:pt>
                <c:pt idx="5">
                  <c:v>108.0</c:v>
                </c:pt>
                <c:pt idx="6">
                  <c:v>182.0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A63-441B-A9DB-4E34164BD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41695504"/>
        <c:axId val="-241699408"/>
      </c:scatterChart>
      <c:valAx>
        <c:axId val="-241705648"/>
        <c:scaling>
          <c:orientation val="minMax"/>
          <c:max val="2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41702800"/>
        <c:crosses val="autoZero"/>
        <c:crossBetween val="midCat"/>
      </c:valAx>
      <c:valAx>
        <c:axId val="-241702800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41705648"/>
        <c:crosses val="autoZero"/>
        <c:crossBetween val="midCat"/>
        <c:majorUnit val="100.0"/>
      </c:valAx>
      <c:valAx>
        <c:axId val="-24169940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41695504"/>
        <c:crosses val="max"/>
        <c:crossBetween val="midCat"/>
      </c:valAx>
      <c:valAx>
        <c:axId val="-241695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41699408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'e-gun+after valve solenoid'!$D$4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solenoid'!$D$5:$D$9</c:f>
              <c:numCache>
                <c:formatCode>General</c:formatCode>
                <c:ptCount val="5"/>
                <c:pt idx="0">
                  <c:v>500.0</c:v>
                </c:pt>
                <c:pt idx="1">
                  <c:v>320.0</c:v>
                </c:pt>
                <c:pt idx="2">
                  <c:v>160.0</c:v>
                </c:pt>
                <c:pt idx="3">
                  <c:v>80.0</c:v>
                </c:pt>
                <c:pt idx="4">
                  <c:v>56.0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67A-48A3-A1E4-B4E843CD5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42210976"/>
        <c:axId val="-242254032"/>
      </c:scatterChart>
      <c:scatterChart>
        <c:scatterStyle val="lineMarker"/>
        <c:varyColors val="0"/>
        <c:ser>
          <c:idx val="2"/>
          <c:order val="1"/>
          <c:tx>
            <c:strRef>
              <c:f>'e-gun+after valve solenoid'!$G$4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solenoid'!$G$5:$G$9</c:f>
              <c:numCache>
                <c:formatCode>General</c:formatCode>
                <c:ptCount val="5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67A-48A3-A1E4-B4E843CD5AB2}"/>
            </c:ext>
          </c:extLst>
        </c:ser>
        <c:ser>
          <c:idx val="1"/>
          <c:order val="2"/>
          <c:tx>
            <c:strRef>
              <c:f>'e-gun+after valve solenoid'!$F$4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solenoid'!$A$5:$A$9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solenoid'!$F$5:$F$9</c:f>
              <c:numCache>
                <c:formatCode>General</c:formatCode>
                <c:ptCount val="5"/>
                <c:pt idx="0">
                  <c:v>46.0</c:v>
                </c:pt>
                <c:pt idx="1">
                  <c:v>52.0</c:v>
                </c:pt>
                <c:pt idx="2">
                  <c:v>73.0</c:v>
                </c:pt>
                <c:pt idx="3">
                  <c:v>140.0</c:v>
                </c:pt>
                <c:pt idx="4">
                  <c:v>246.0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67A-48A3-A1E4-B4E843CD5AB2}"/>
            </c:ext>
          </c:extLst>
        </c:ser>
        <c:ser>
          <c:idx val="3"/>
          <c:order val="3"/>
          <c:tx>
            <c:strRef>
              <c:f>'e-gun+after valve solenoid'!$F$14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solenoid'!$A$15:$A$19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solenoid'!$F$15:$F$19</c:f>
              <c:numCache>
                <c:formatCode>General</c:formatCode>
                <c:ptCount val="5"/>
                <c:pt idx="0">
                  <c:v>45.0</c:v>
                </c:pt>
                <c:pt idx="1">
                  <c:v>51.0</c:v>
                </c:pt>
                <c:pt idx="2">
                  <c:v>71.0</c:v>
                </c:pt>
                <c:pt idx="3">
                  <c:v>132.0</c:v>
                </c:pt>
                <c:pt idx="4">
                  <c:v>234.0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367A-48A3-A1E4-B4E843CD5AB2}"/>
            </c:ext>
          </c:extLst>
        </c:ser>
        <c:ser>
          <c:idx val="4"/>
          <c:order val="4"/>
          <c:tx>
            <c:strRef>
              <c:f>'e-gun+after valve solenoid'!$F$24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solenoid'!$A$25:$A$29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solenoid'!$F$25:$F$29</c:f>
              <c:numCache>
                <c:formatCode>General</c:formatCode>
                <c:ptCount val="5"/>
                <c:pt idx="0">
                  <c:v>44.0</c:v>
                </c:pt>
                <c:pt idx="1">
                  <c:v>49.0</c:v>
                </c:pt>
                <c:pt idx="2">
                  <c:v>67.0</c:v>
                </c:pt>
                <c:pt idx="3">
                  <c:v>122.0</c:v>
                </c:pt>
                <c:pt idx="4">
                  <c:v>218.0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367A-48A3-A1E4-B4E843CD5AB2}"/>
            </c:ext>
          </c:extLst>
        </c:ser>
        <c:ser>
          <c:idx val="5"/>
          <c:order val="5"/>
          <c:tx>
            <c:strRef>
              <c:f>'e-gun+after valve solenoid'!$F$34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'e-gun+after valve solenoid'!$A$35:$A$39</c:f>
              <c:numCache>
                <c:formatCode>General</c:formatCode>
                <c:ptCount val="5"/>
                <c:pt idx="0">
                  <c:v>1.5625</c:v>
                </c:pt>
                <c:pt idx="1">
                  <c:v>1.0</c:v>
                </c:pt>
                <c:pt idx="2">
                  <c:v>0.5</c:v>
                </c:pt>
                <c:pt idx="3">
                  <c:v>0.25</c:v>
                </c:pt>
                <c:pt idx="4">
                  <c:v>0.175</c:v>
                </c:pt>
              </c:numCache>
            </c:numRef>
          </c:xVal>
          <c:yVal>
            <c:numRef>
              <c:f>'e-gun+after valve solenoid'!$F$35:$F$39</c:f>
              <c:numCache>
                <c:formatCode>General</c:formatCode>
                <c:ptCount val="5"/>
                <c:pt idx="0">
                  <c:v>42.0</c:v>
                </c:pt>
                <c:pt idx="1">
                  <c:v>47.0</c:v>
                </c:pt>
                <c:pt idx="2">
                  <c:v>64.0</c:v>
                </c:pt>
                <c:pt idx="3">
                  <c:v>117.0</c:v>
                </c:pt>
                <c:pt idx="4">
                  <c:v>202.0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67A-48A3-A1E4-B4E843CD5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74756624"/>
        <c:axId val="-274759568"/>
      </c:scatterChart>
      <c:valAx>
        <c:axId val="-242210976"/>
        <c:scaling>
          <c:orientation val="minMax"/>
          <c:max val="1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42254032"/>
        <c:crosses val="autoZero"/>
        <c:crossBetween val="midCat"/>
      </c:valAx>
      <c:valAx>
        <c:axId val="-242254032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42210976"/>
        <c:crosses val="autoZero"/>
        <c:crossBetween val="midCat"/>
        <c:majorUnit val="100.0"/>
      </c:valAx>
      <c:valAx>
        <c:axId val="-274759568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74756624"/>
        <c:crosses val="max"/>
        <c:crossBetween val="midCat"/>
      </c:valAx>
      <c:valAx>
        <c:axId val="-274756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74759568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'Bending solenoids'!$D$4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solenoids'!$D$5:$D$9</c:f>
              <c:numCache>
                <c:formatCode>General</c:formatCode>
                <c:ptCount val="5"/>
                <c:pt idx="0">
                  <c:v>500.0000000000001</c:v>
                </c:pt>
                <c:pt idx="1">
                  <c:v>418.75</c:v>
                </c:pt>
                <c:pt idx="2">
                  <c:v>335.0</c:v>
                </c:pt>
                <c:pt idx="3">
                  <c:v>251.25</c:v>
                </c:pt>
                <c:pt idx="4">
                  <c:v>167.5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6FD-4E31-B342-CA851D2FF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39400176"/>
        <c:axId val="-255795872"/>
      </c:scatterChart>
      <c:scatterChart>
        <c:scatterStyle val="lineMarker"/>
        <c:varyColors val="0"/>
        <c:ser>
          <c:idx val="2"/>
          <c:order val="1"/>
          <c:tx>
            <c:strRef>
              <c:f>'Bending solenoids'!$G$4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solenoids'!$G$5:$G$9</c:f>
              <c:numCache>
                <c:formatCode>General</c:formatCode>
                <c:ptCount val="5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6FD-4E31-B342-CA851D2FF280}"/>
            </c:ext>
          </c:extLst>
        </c:ser>
        <c:ser>
          <c:idx val="1"/>
          <c:order val="2"/>
          <c:tx>
            <c:strRef>
              <c:f>'Bending solenoids'!$F$4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solenoids'!$A$5:$A$9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solenoids'!$F$5:$F$9</c:f>
              <c:numCache>
                <c:formatCode>General</c:formatCode>
                <c:ptCount val="5"/>
                <c:pt idx="0">
                  <c:v>73.0</c:v>
                </c:pt>
                <c:pt idx="1">
                  <c:v>83.0</c:v>
                </c:pt>
                <c:pt idx="2">
                  <c:v>100.0</c:v>
                </c:pt>
                <c:pt idx="3">
                  <c:v>138.0</c:v>
                </c:pt>
                <c:pt idx="4">
                  <c:v>269.0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6FD-4E31-B342-CA851D2FF280}"/>
            </c:ext>
          </c:extLst>
        </c:ser>
        <c:ser>
          <c:idx val="3"/>
          <c:order val="3"/>
          <c:tx>
            <c:strRef>
              <c:f>'Bending solenoids'!$F$14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solenoids'!$A$15:$A$19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solenoids'!$F$15:$F$19</c:f>
              <c:numCache>
                <c:formatCode>General</c:formatCode>
                <c:ptCount val="5"/>
                <c:pt idx="0">
                  <c:v>70.0</c:v>
                </c:pt>
                <c:pt idx="1">
                  <c:v>80.0</c:v>
                </c:pt>
                <c:pt idx="2">
                  <c:v>96.0</c:v>
                </c:pt>
                <c:pt idx="3">
                  <c:v>135.0</c:v>
                </c:pt>
                <c:pt idx="4">
                  <c:v>257.0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6FD-4E31-B342-CA851D2FF280}"/>
            </c:ext>
          </c:extLst>
        </c:ser>
        <c:ser>
          <c:idx val="4"/>
          <c:order val="4"/>
          <c:tx>
            <c:strRef>
              <c:f>'Bending solenoids'!$F$24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solenoids'!$A$25:$A$29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solenoids'!$F$25:$F$29</c:f>
              <c:numCache>
                <c:formatCode>General</c:formatCode>
                <c:ptCount val="5"/>
                <c:pt idx="0">
                  <c:v>67.0</c:v>
                </c:pt>
                <c:pt idx="1">
                  <c:v>75.0</c:v>
                </c:pt>
                <c:pt idx="2">
                  <c:v>91.0</c:v>
                </c:pt>
                <c:pt idx="3">
                  <c:v>125.0</c:v>
                </c:pt>
                <c:pt idx="4">
                  <c:v>239.0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96FD-4E31-B342-CA851D2FF280}"/>
            </c:ext>
          </c:extLst>
        </c:ser>
        <c:ser>
          <c:idx val="5"/>
          <c:order val="5"/>
          <c:tx>
            <c:strRef>
              <c:f>'Bending solenoids'!$F$34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'Bending solenoids'!$A$35:$A$39</c:f>
              <c:numCache>
                <c:formatCode>General</c:formatCode>
                <c:ptCount val="5"/>
                <c:pt idx="0">
                  <c:v>1.492537313432836</c:v>
                </c:pt>
                <c:pt idx="1">
                  <c:v>1.25</c:v>
                </c:pt>
                <c:pt idx="2">
                  <c:v>1.0</c:v>
                </c:pt>
                <c:pt idx="3">
                  <c:v>0.75</c:v>
                </c:pt>
                <c:pt idx="4">
                  <c:v>0.5</c:v>
                </c:pt>
              </c:numCache>
            </c:numRef>
          </c:xVal>
          <c:yVal>
            <c:numRef>
              <c:f>'Bending solenoids'!$F$35:$F$39</c:f>
              <c:numCache>
                <c:formatCode>General</c:formatCode>
                <c:ptCount val="5"/>
                <c:pt idx="0">
                  <c:v>64.0</c:v>
                </c:pt>
                <c:pt idx="1">
                  <c:v>72.0</c:v>
                </c:pt>
                <c:pt idx="2">
                  <c:v>86.0</c:v>
                </c:pt>
                <c:pt idx="3">
                  <c:v>117.0</c:v>
                </c:pt>
                <c:pt idx="4">
                  <c:v>224.0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96FD-4E31-B342-CA851D2FF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55186256"/>
        <c:axId val="-255792480"/>
      </c:scatterChart>
      <c:valAx>
        <c:axId val="-339400176"/>
        <c:scaling>
          <c:orientation val="minMax"/>
          <c:max val="1.5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55795872"/>
        <c:crosses val="autoZero"/>
        <c:crossBetween val="midCat"/>
      </c:valAx>
      <c:valAx>
        <c:axId val="-255795872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39400176"/>
        <c:crosses val="autoZero"/>
        <c:crossBetween val="midCat"/>
        <c:majorUnit val="100.0"/>
      </c:valAx>
      <c:valAx>
        <c:axId val="-255792480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55186256"/>
        <c:crosses val="max"/>
        <c:crossBetween val="midCat"/>
      </c:valAx>
      <c:valAx>
        <c:axId val="-255186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55792480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'Main solenoid'!$D$4</c:f>
              <c:strCache>
                <c:ptCount val="1"/>
                <c:pt idx="0">
                  <c:v>V_gnd [V]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solenoid'!$D$5:$D$10</c:f>
              <c:numCache>
                <c:formatCode>General</c:formatCode>
                <c:ptCount val="6"/>
                <c:pt idx="0">
                  <c:v>500.0</c:v>
                </c:pt>
                <c:pt idx="1">
                  <c:v>453.75</c:v>
                </c:pt>
                <c:pt idx="2">
                  <c:v>412.5</c:v>
                </c:pt>
                <c:pt idx="3">
                  <c:v>371.25</c:v>
                </c:pt>
                <c:pt idx="4">
                  <c:v>330.0</c:v>
                </c:pt>
                <c:pt idx="5">
                  <c:v>288.75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294-451A-8A5F-DA4D44D5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326287328"/>
        <c:axId val="-326352656"/>
      </c:scatterChart>
      <c:scatterChart>
        <c:scatterStyle val="lineMarker"/>
        <c:varyColors val="0"/>
        <c:ser>
          <c:idx val="2"/>
          <c:order val="1"/>
          <c:tx>
            <c:strRef>
              <c:f>'Main solenoid'!$G$4</c:f>
              <c:strCache>
                <c:ptCount val="1"/>
                <c:pt idx="0">
                  <c:v>T_HS_max [K]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solenoid'!$G$5:$G$10</c:f>
              <c:numCache>
                <c:formatCode>General</c:formatCode>
                <c:ptCount val="6"/>
                <c:pt idx="0">
                  <c:v>200.0</c:v>
                </c:pt>
                <c:pt idx="1">
                  <c:v>200.0</c:v>
                </c:pt>
                <c:pt idx="2">
                  <c:v>200.0</c:v>
                </c:pt>
                <c:pt idx="3">
                  <c:v>200.0</c:v>
                </c:pt>
                <c:pt idx="4">
                  <c:v>200.0</c:v>
                </c:pt>
                <c:pt idx="5">
                  <c:v>200.0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294-451A-8A5F-DA4D44D598AD}"/>
            </c:ext>
          </c:extLst>
        </c:ser>
        <c:ser>
          <c:idx val="1"/>
          <c:order val="2"/>
          <c:tx>
            <c:strRef>
              <c:f>'Main solenoid'!$F$4</c:f>
              <c:strCache>
                <c:ptCount val="1"/>
                <c:pt idx="0">
                  <c:v>T_HS_80 [K]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solenoid'!$A$5:$A$10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solenoid'!$F$5:$F$10</c:f>
              <c:numCache>
                <c:formatCode>General</c:formatCode>
                <c:ptCount val="6"/>
                <c:pt idx="0">
                  <c:v>143.0</c:v>
                </c:pt>
                <c:pt idx="1">
                  <c:v>166.0</c:v>
                </c:pt>
                <c:pt idx="2">
                  <c:v>191.0</c:v>
                </c:pt>
                <c:pt idx="3">
                  <c:v>228.0</c:v>
                </c:pt>
                <c:pt idx="4">
                  <c:v>285.0</c:v>
                </c:pt>
                <c:pt idx="5">
                  <c:v>380.0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294-451A-8A5F-DA4D44D598AD}"/>
            </c:ext>
          </c:extLst>
        </c:ser>
        <c:ser>
          <c:idx val="3"/>
          <c:order val="3"/>
          <c:tx>
            <c:strRef>
              <c:f>'Main solenoid'!$F$16</c:f>
              <c:strCache>
                <c:ptCount val="1"/>
                <c:pt idx="0">
                  <c:v>T_HS_100 [K]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solenoid'!$A$17:$A$22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solenoid'!$F$17:$F$22</c:f>
              <c:numCache>
                <c:formatCode>General</c:formatCode>
                <c:ptCount val="6"/>
                <c:pt idx="0">
                  <c:v>139.0</c:v>
                </c:pt>
                <c:pt idx="1">
                  <c:v>160.0</c:v>
                </c:pt>
                <c:pt idx="2">
                  <c:v>184.0</c:v>
                </c:pt>
                <c:pt idx="3">
                  <c:v>222.0</c:v>
                </c:pt>
                <c:pt idx="4">
                  <c:v>275.0</c:v>
                </c:pt>
                <c:pt idx="5">
                  <c:v>366.0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294-451A-8A5F-DA4D44D598AD}"/>
            </c:ext>
          </c:extLst>
        </c:ser>
        <c:ser>
          <c:idx val="4"/>
          <c:order val="4"/>
          <c:tx>
            <c:strRef>
              <c:f>'Main solenoid'!$F$28</c:f>
              <c:strCache>
                <c:ptCount val="1"/>
                <c:pt idx="0">
                  <c:v>T_HS_150 [K]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solenoid'!$A$29:$A$35</c:f>
              <c:numCache>
                <c:formatCode>General</c:formatCode>
                <c:ptCount val="7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solenoid'!$F$29:$F$34</c:f>
              <c:numCache>
                <c:formatCode>General</c:formatCode>
                <c:ptCount val="6"/>
                <c:pt idx="0">
                  <c:v>132.0</c:v>
                </c:pt>
                <c:pt idx="1">
                  <c:v>151.0</c:v>
                </c:pt>
                <c:pt idx="2">
                  <c:v>174.0</c:v>
                </c:pt>
                <c:pt idx="3">
                  <c:v>208.0</c:v>
                </c:pt>
                <c:pt idx="4">
                  <c:v>259.0</c:v>
                </c:pt>
                <c:pt idx="5">
                  <c:v>345.0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294-451A-8A5F-DA4D44D598AD}"/>
            </c:ext>
          </c:extLst>
        </c:ser>
        <c:ser>
          <c:idx val="5"/>
          <c:order val="5"/>
          <c:tx>
            <c:strRef>
              <c:f>'Main solenoid'!$F$40</c:f>
              <c:strCache>
                <c:ptCount val="1"/>
                <c:pt idx="0">
                  <c:v>T_HS_300 [K]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'Main solenoid'!$A$41:$A$46</c:f>
              <c:numCache>
                <c:formatCode>General</c:formatCode>
                <c:ptCount val="6"/>
                <c:pt idx="0" formatCode="0.00">
                  <c:v>3.030303030303028</c:v>
                </c:pt>
                <c:pt idx="1">
                  <c:v>2.75</c:v>
                </c:pt>
                <c:pt idx="2">
                  <c:v>2.5</c:v>
                </c:pt>
                <c:pt idx="3">
                  <c:v>2.25</c:v>
                </c:pt>
                <c:pt idx="4">
                  <c:v>2.0</c:v>
                </c:pt>
                <c:pt idx="5">
                  <c:v>1.75</c:v>
                </c:pt>
              </c:numCache>
            </c:numRef>
          </c:xVal>
          <c:yVal>
            <c:numRef>
              <c:f>'Main solenoid'!$F$41:$F$46</c:f>
              <c:numCache>
                <c:formatCode>General</c:formatCode>
                <c:ptCount val="6"/>
                <c:pt idx="0">
                  <c:v>124.0</c:v>
                </c:pt>
                <c:pt idx="1">
                  <c:v>141.0</c:v>
                </c:pt>
                <c:pt idx="2">
                  <c:v>162.0</c:v>
                </c:pt>
                <c:pt idx="3">
                  <c:v>195.0</c:v>
                </c:pt>
                <c:pt idx="4">
                  <c:v>241.0</c:v>
                </c:pt>
                <c:pt idx="5">
                  <c:v>322.0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294-451A-8A5F-DA4D44D59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74789552"/>
        <c:axId val="-275098144"/>
      </c:scatterChart>
      <c:valAx>
        <c:axId val="-326287328"/>
        <c:scaling>
          <c:orientation val="minMax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Energy extraction resistance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6352656"/>
        <c:crosses val="autoZero"/>
        <c:crossBetween val="midCat"/>
      </c:valAx>
      <c:valAx>
        <c:axId val="-326352656"/>
        <c:scaling>
          <c:orientation val="minMax"/>
          <c:max val="50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Voltage to ground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326287328"/>
        <c:crosses val="autoZero"/>
        <c:crossBetween val="midCat"/>
        <c:majorUnit val="100.0"/>
      </c:valAx>
      <c:valAx>
        <c:axId val="-275098144"/>
        <c:scaling>
          <c:orientation val="minMax"/>
          <c:max val="25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Hot-spot temperature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74789552"/>
        <c:crosses val="max"/>
        <c:crossBetween val="midCat"/>
      </c:valAx>
      <c:valAx>
        <c:axId val="-274789552"/>
        <c:scaling>
          <c:orientation val="minMax"/>
        </c:scaling>
        <c:delete val="1"/>
        <c:axPos val="t"/>
        <c:numFmt formatCode="0.00" sourceLinked="1"/>
        <c:majorTickMark val="out"/>
        <c:minorTickMark val="none"/>
        <c:tickLblPos val="nextTo"/>
        <c:crossAx val="-275098144"/>
        <c:crosses val="max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 smtClean="0"/>
              <a:t>We accept unreliability of the crowbar, i.e., if it doesn’t work, then circuit is not protected.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089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Lens\Th\COMSOL\9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4696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Lens\Th\COMSOL\8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746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Lens\Th\COMSOL\7</a:t>
            </a:r>
          </a:p>
          <a:p>
            <a:r>
              <a:rPr lang="en-GB" sz="1200" dirty="0" smtClean="0"/>
              <a:t>Results are available at \\cern.ch\dfs\Projects\STEAM\HL-LHC\Hollow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7351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Results are available at \\cern.ch\dfs\Projects\STEAM\HL-LHC\Hollow Electron Lens\Th\COMSOL\6</a:t>
            </a:r>
          </a:p>
          <a:p>
            <a:r>
              <a:rPr lang="en-GB" sz="1200" dirty="0" smtClean="0"/>
              <a:t>Results are available at \\cern.ch\dfs\Projects\STEAMHL-LHC\Hollow Electron Lens\El\Excel\2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605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speaker name go to Insert &gt; Header &amp; Footer and apply to all slides except title page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7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speaker name go to Insert &gt; Header &amp; Footer and apply to all slides except title page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6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ms.cern.ch/ui/#!master/navigator/document?D:100221695:100221695:subDoc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94680/" TargetMode="External"/><Relationship Id="rId4" Type="http://schemas.openxmlformats.org/officeDocument/2006/relationships/hyperlink" Target="https://indico.cern.ch/event/390114/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4" Type="http://schemas.openxmlformats.org/officeDocument/2006/relationships/hyperlink" Target="https://edms.cern.ch/ui/#!master/navigator/document?D:100221695:100221695:subDocs" TargetMode="External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0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Hollow Electron Lens</a:t>
            </a:r>
            <a:br>
              <a:rPr lang="en-GB" dirty="0" smtClean="0"/>
            </a:br>
            <a:r>
              <a:rPr lang="en-GB" sz="2400" b="0" i="1" dirty="0" smtClean="0"/>
              <a:t>Quench Protection Design and Analysis</a:t>
            </a:r>
            <a:br>
              <a:rPr lang="en-GB" sz="2400" b="0" i="1" dirty="0" smtClean="0"/>
            </a:br>
            <a:r>
              <a:rPr lang="en-GB" sz="2400" b="0" i="1" dirty="0" smtClean="0"/>
              <a:t>status update</a:t>
            </a:r>
            <a:endParaRPr lang="en-GB" b="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374" y="4437112"/>
            <a:ext cx="6480000" cy="1584176"/>
          </a:xfrm>
        </p:spPr>
        <p:txBody>
          <a:bodyPr>
            <a:normAutofit/>
          </a:bodyPr>
          <a:lstStyle/>
          <a:p>
            <a:r>
              <a:rPr lang="en-GB" dirty="0" smtClean="0"/>
              <a:t>TE-MPE (HEL Quench Protection):</a:t>
            </a:r>
          </a:p>
          <a:p>
            <a:r>
              <a:rPr lang="en-GB" dirty="0" smtClean="0"/>
              <a:t>M. Maciejewski, M. Mentink, D. Wollmann, </a:t>
            </a:r>
            <a:r>
              <a:rPr lang="en-GB" dirty="0"/>
              <a:t>A. </a:t>
            </a:r>
            <a:r>
              <a:rPr lang="en-GB" dirty="0" smtClean="0"/>
              <a:t>Verweij</a:t>
            </a:r>
          </a:p>
          <a:p>
            <a:r>
              <a:rPr lang="en-GB" dirty="0" smtClean="0"/>
              <a:t>EN-MME (HEL Design):</a:t>
            </a:r>
          </a:p>
          <a:p>
            <a:r>
              <a:rPr lang="en-GB" dirty="0" smtClean="0"/>
              <a:t>G. Gobbi, D. </a:t>
            </a:r>
            <a:r>
              <a:rPr lang="en-GB" dirty="0" smtClean="0"/>
              <a:t>Perini + G</a:t>
            </a:r>
            <a:r>
              <a:rPr lang="en-GB" dirty="0" smtClean="0"/>
              <a:t>. </a:t>
            </a:r>
            <a:r>
              <a:rPr lang="en-GB" dirty="0" smtClean="0"/>
              <a:t>Kirby (TE-MSC)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0020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079" y="16489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00" dirty="0" smtClean="0">
                <a:solidFill>
                  <a:srgbClr val="0070C0"/>
                </a:solidFill>
              </a:rPr>
              <a:t>2.B. Solenoid after Valve + e-gun – Energy Extraction Resistance Sweep</a:t>
            </a:r>
            <a:endParaRPr lang="en-GB" sz="21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490695"/>
              </p:ext>
            </p:extLst>
          </p:nvPr>
        </p:nvGraphicFramePr>
        <p:xfrm>
          <a:off x="2945902" y="975643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64015" y="5661248"/>
            <a:ext cx="716734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0.2</a:t>
            </a:r>
            <a:r>
              <a:rPr lang="en-GB" sz="1600" dirty="0" smtClean="0"/>
              <a:t> to </a:t>
            </a:r>
            <a:r>
              <a:rPr lang="en-GB" sz="1600" b="1" dirty="0" smtClean="0"/>
              <a:t>1.56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15" name="Char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409894"/>
              </p:ext>
            </p:extLst>
          </p:nvPr>
        </p:nvGraphicFramePr>
        <p:xfrm>
          <a:off x="-15853" y="2217040"/>
          <a:ext cx="9159854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Rectangle 16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337178" y="1686784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8142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 rot="20343143">
            <a:off x="3673546" y="1564040"/>
            <a:ext cx="645788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1095727">
            <a:off x="842455" y="1601375"/>
            <a:ext cx="645788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 rot="1095727">
            <a:off x="854326" y="1435844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 rot="20343143">
            <a:off x="4086490" y="141446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259632" y="-9987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2.C. Bending Solenoids - Parameters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095727">
            <a:off x="842455" y="1817399"/>
            <a:ext cx="6457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rot="1095727">
            <a:off x="1049976" y="1444837"/>
            <a:ext cx="6505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209549" y="1165469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150 mm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rot="20343143" flipV="1">
            <a:off x="3558408" y="1711971"/>
            <a:ext cx="0" cy="9361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852873" y="2040521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321 mm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rot="1095727" flipV="1">
            <a:off x="747966" y="1686935"/>
            <a:ext cx="0" cy="5040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91794" y="1742004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258 mm</a:t>
            </a:r>
            <a:endParaRPr lang="en-GB" sz="1200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01629"/>
              </p:ext>
            </p:extLst>
          </p:nvPr>
        </p:nvGraphicFramePr>
        <p:xfrm>
          <a:off x="5771731" y="1091903"/>
          <a:ext cx="24452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335 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J</a:t>
                      </a:r>
                      <a:r>
                        <a:rPr lang="en-GB" sz="1600" i="0" baseline="-25000" dirty="0" err="1" smtClean="0"/>
                        <a:t>nom</a:t>
                      </a:r>
                      <a:endParaRPr lang="en-GB" sz="16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193 A/mm</a:t>
                      </a:r>
                      <a:r>
                        <a:rPr lang="en-GB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19222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L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2.147 H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3.5 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08587203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 rot="20343143">
            <a:off x="3673546" y="1780064"/>
            <a:ext cx="645788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2260309" y="6352370"/>
            <a:ext cx="4463722" cy="369332"/>
          </a:xfrm>
          <a:prstGeom prst="rect">
            <a:avLst/>
          </a:prstGeom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CCT temporarily removed from the circuit.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727003" y="610359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4871219" y="4069565"/>
                <a:ext cx="3753272" cy="6183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nom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=2.147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335 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=0.48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219" y="4069565"/>
                <a:ext cx="3753272" cy="6183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4895043" y="3700233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grpSp>
        <p:nvGrpSpPr>
          <p:cNvPr id="47" name="Group 46"/>
          <p:cNvGrpSpPr/>
          <p:nvPr/>
        </p:nvGrpSpPr>
        <p:grpSpPr>
          <a:xfrm>
            <a:off x="647457" y="3916273"/>
            <a:ext cx="3547122" cy="2140374"/>
            <a:chOff x="120309" y="3218291"/>
            <a:chExt cx="4608512" cy="2780828"/>
          </a:xfrm>
        </p:grpSpPr>
        <p:sp>
          <p:nvSpPr>
            <p:cNvPr id="49" name="Rectangle 48"/>
            <p:cNvSpPr/>
            <p:nvPr/>
          </p:nvSpPr>
          <p:spPr>
            <a:xfrm>
              <a:off x="983898" y="4148353"/>
              <a:ext cx="1457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i="1" dirty="0"/>
                <a:t>t </a:t>
              </a:r>
              <a:r>
                <a:rPr lang="en-GB" sz="1600" dirty="0"/>
                <a:t>= </a:t>
              </a:r>
              <a:r>
                <a:rPr lang="en-GB" sz="1600" i="1" dirty="0" err="1"/>
                <a:t>t</a:t>
              </a:r>
              <a:r>
                <a:rPr lang="en-GB" sz="1600" baseline="-25000" dirty="0" err="1"/>
                <a:t>detect+validate</a:t>
              </a:r>
              <a:endParaRPr lang="en-GB" sz="1600" baseline="-25000" dirty="0"/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" r="1"/>
            <a:stretch/>
          </p:blipFill>
          <p:spPr>
            <a:xfrm>
              <a:off x="120309" y="3218291"/>
              <a:ext cx="4608512" cy="2780828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2096053" y="5629787"/>
              <a:ext cx="546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/>
                <a:t>I</a:t>
              </a:r>
              <a:r>
                <a:rPr lang="en-GB" baseline="-25000" dirty="0" err="1"/>
                <a:t>nom</a:t>
              </a:r>
              <a:endParaRPr lang="en-GB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5133" y="5629787"/>
              <a:ext cx="5565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/>
                <a:t>R</a:t>
              </a:r>
              <a:r>
                <a:rPr lang="en-GB" baseline="-25000" dirty="0" smtClean="0"/>
                <a:t>EE</a:t>
              </a:r>
              <a:endParaRPr lang="en-GB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087846" y="3543560"/>
              <a:ext cx="6110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L</a:t>
              </a:r>
              <a:r>
                <a:rPr lang="en-GB" baseline="-25000" dirty="0" err="1" smtClean="0"/>
                <a:t>nom</a:t>
              </a:r>
              <a:endParaRPr lang="en-GB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813079" y="3613290"/>
              <a:ext cx="7168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R</a:t>
              </a:r>
              <a:r>
                <a:rPr lang="en-GB" baseline="-25000" dirty="0" err="1" smtClean="0"/>
                <a:t>leads</a:t>
              </a:r>
              <a:endParaRPr lang="en-GB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03279" y="3700233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63982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7544" y="12924"/>
            <a:ext cx="8806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2.C. Bending Solenoids -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31697"/>
              </p:ext>
            </p:extLst>
          </p:nvPr>
        </p:nvGraphicFramePr>
        <p:xfrm>
          <a:off x="2945901" y="891019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54196" y="5406315"/>
            <a:ext cx="7195368" cy="83099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0.65</a:t>
            </a:r>
            <a:r>
              <a:rPr lang="en-GB" sz="1600" dirty="0" smtClean="0"/>
              <a:t> to </a:t>
            </a:r>
            <a:r>
              <a:rPr lang="en-GB" sz="1600" b="1" dirty="0" smtClean="0"/>
              <a:t>1.5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</a:p>
          <a:p>
            <a:pPr algn="ctr"/>
            <a:r>
              <a:rPr lang="en-GB" sz="1600" dirty="0" smtClean="0"/>
              <a:t>To stay below the limits, the maximum allowed inductance for the CCT is 8 H.</a:t>
            </a:r>
            <a:endParaRPr lang="en-GB" sz="1600" dirty="0"/>
          </a:p>
        </p:txBody>
      </p:sp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210097"/>
              </p:ext>
            </p:extLst>
          </p:nvPr>
        </p:nvGraphicFramePr>
        <p:xfrm>
          <a:off x="-101243" y="1964639"/>
          <a:ext cx="9297865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337178" y="1519543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2734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43" y="3917784"/>
            <a:ext cx="2600325" cy="1524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57238" y="1728442"/>
            <a:ext cx="1906724" cy="93610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1451272" y="164081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3140973" y="1630176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619672" y="-998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2.D. Main Solenoid - Parameters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7238" y="1944466"/>
            <a:ext cx="1906724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57238" y="1512418"/>
            <a:ext cx="190672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067606" y="1213336"/>
            <a:ext cx="8242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1599 mm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651994" y="1728442"/>
            <a:ext cx="0" cy="9361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79937" y="2057994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249.3 mm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304957" y="1944467"/>
            <a:ext cx="0" cy="5040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74471" y="2057993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180 mm</a:t>
            </a:r>
            <a:endParaRPr lang="en-GB" sz="1200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585076"/>
              </p:ext>
            </p:extLst>
          </p:nvPr>
        </p:nvGraphicFramePr>
        <p:xfrm>
          <a:off x="5773386" y="1213336"/>
          <a:ext cx="2445258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19119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Value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330 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b="0" i="1" dirty="0" err="1" smtClean="0"/>
                        <a:t>J</a:t>
                      </a:r>
                      <a:r>
                        <a:rPr lang="en-GB" sz="1600" b="0" i="0" baseline="-25000" dirty="0" err="1" smtClean="0"/>
                        <a:t>nom</a:t>
                      </a:r>
                      <a:endParaRPr lang="en-GB" sz="1600" b="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191 A/mm</a:t>
                      </a:r>
                      <a:r>
                        <a:rPr lang="en-GB" sz="1600" b="0" baseline="30000" dirty="0" smtClean="0"/>
                        <a:t>2</a:t>
                      </a:r>
                      <a:endParaRPr lang="en-GB" sz="1600" b="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8761011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L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8.877</a:t>
                      </a:r>
                      <a:r>
                        <a:rPr lang="en-GB" sz="1600" baseline="0" dirty="0" smtClean="0"/>
                        <a:t> 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73966757"/>
                  </a:ext>
                </a:extLst>
              </a:tr>
              <a:tr h="191195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 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0763561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1968934" y="5335920"/>
            <a:ext cx="5579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err="1"/>
              <a:t>I</a:t>
            </a:r>
            <a:r>
              <a:rPr lang="en-GB" sz="1400" baseline="-25000" dirty="0" err="1"/>
              <a:t>nom</a:t>
            </a:r>
            <a:endParaRPr lang="en-GB" sz="1400" dirty="0"/>
          </a:p>
        </p:txBody>
      </p:sp>
      <p:sp>
        <p:nvSpPr>
          <p:cNvPr id="40" name="Rectangle 39"/>
          <p:cNvSpPr/>
          <p:nvPr/>
        </p:nvSpPr>
        <p:spPr>
          <a:xfrm>
            <a:off x="1230296" y="5353189"/>
            <a:ext cx="4748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R</a:t>
            </a:r>
            <a:r>
              <a:rPr lang="en-GB" sz="1400" baseline="-25000" dirty="0" smtClean="0"/>
              <a:t>EE</a:t>
            </a:r>
            <a:endParaRPr lang="en-GB" dirty="0"/>
          </a:p>
        </p:txBody>
      </p:sp>
      <p:sp>
        <p:nvSpPr>
          <p:cNvPr id="41" name="Rectangle 40"/>
          <p:cNvSpPr/>
          <p:nvPr/>
        </p:nvSpPr>
        <p:spPr>
          <a:xfrm>
            <a:off x="1350390" y="3654316"/>
            <a:ext cx="717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err="1" smtClean="0"/>
              <a:t>L</a:t>
            </a:r>
            <a:r>
              <a:rPr lang="en-GB" sz="1400" baseline="-25000" dirty="0" err="1" smtClean="0"/>
              <a:t>nom</a:t>
            </a:r>
            <a:endParaRPr lang="en-GB" sz="1400" dirty="0"/>
          </a:p>
        </p:txBody>
      </p:sp>
      <p:sp>
        <p:nvSpPr>
          <p:cNvPr id="42" name="Rectangle 41"/>
          <p:cNvSpPr/>
          <p:nvPr/>
        </p:nvSpPr>
        <p:spPr>
          <a:xfrm>
            <a:off x="2390657" y="3651122"/>
            <a:ext cx="783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err="1" smtClean="0"/>
              <a:t>R</a:t>
            </a:r>
            <a:r>
              <a:rPr lang="en-GB" sz="1400" baseline="-25000" dirty="0" err="1" smtClean="0"/>
              <a:t>leads</a:t>
            </a:r>
            <a:endParaRPr lang="en-GB" sz="1400" dirty="0"/>
          </a:p>
        </p:txBody>
      </p:sp>
      <p:sp>
        <p:nvSpPr>
          <p:cNvPr id="37" name="Rectangle 36"/>
          <p:cNvSpPr/>
          <p:nvPr/>
        </p:nvSpPr>
        <p:spPr>
          <a:xfrm>
            <a:off x="1242599" y="4293560"/>
            <a:ext cx="13035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t </a:t>
            </a:r>
            <a:r>
              <a:rPr lang="en-GB" sz="1400" dirty="0"/>
              <a:t>= </a:t>
            </a:r>
            <a:r>
              <a:rPr lang="en-GB" sz="1400" i="1" dirty="0" err="1"/>
              <a:t>t</a:t>
            </a:r>
            <a:r>
              <a:rPr lang="en-GB" sz="1400" baseline="-25000" dirty="0" err="1"/>
              <a:t>detect+validate</a:t>
            </a:r>
            <a:endParaRPr lang="en-GB" sz="1400" baseline="-25000" dirty="0"/>
          </a:p>
        </p:txBody>
      </p:sp>
      <p:sp>
        <p:nvSpPr>
          <p:cNvPr id="44" name="Slide Number Placeholder 2"/>
          <p:cNvSpPr txBox="1">
            <a:spLocks/>
          </p:cNvSpPr>
          <p:nvPr/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4873237" y="3694720"/>
                <a:ext cx="3753272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nom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=8.877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330 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=1.95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3237" y="3694720"/>
                <a:ext cx="3753272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 65"/>
          <p:cNvSpPr/>
          <p:nvPr/>
        </p:nvSpPr>
        <p:spPr>
          <a:xfrm>
            <a:off x="4873237" y="3284984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sp>
        <p:nvSpPr>
          <p:cNvPr id="72" name="Rectangle 71"/>
          <p:cNvSpPr/>
          <p:nvPr/>
        </p:nvSpPr>
        <p:spPr>
          <a:xfrm>
            <a:off x="403279" y="3399376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  <p:sp>
        <p:nvSpPr>
          <p:cNvPr id="73" name="Rectangle 72"/>
          <p:cNvSpPr/>
          <p:nvPr/>
        </p:nvSpPr>
        <p:spPr>
          <a:xfrm>
            <a:off x="4727003" y="610359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51520" y="5667221"/>
            <a:ext cx="8735405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1600" dirty="0" smtClean="0"/>
              <a:t>Feasibility of application of 600 A LHC power converter with EE grounded in the middle</a:t>
            </a:r>
          </a:p>
          <a:p>
            <a:r>
              <a:rPr lang="en-GB" sz="1600" dirty="0" smtClean="0"/>
              <a:t>for this circuit (</a:t>
            </a:r>
            <a:r>
              <a:rPr lang="en-GB" sz="1600" b="1" dirty="0" smtClean="0"/>
              <a:t>maximum voltage, stored energy, inductance</a:t>
            </a:r>
            <a:r>
              <a:rPr lang="en-GB" sz="1600" dirty="0" smtClean="0"/>
              <a:t>) has to be studied by TE-EPC.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9114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1560" y="-9987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2.D. Main Solenoid -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0547" y="5636605"/>
            <a:ext cx="6995826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2.46</a:t>
            </a:r>
            <a:r>
              <a:rPr lang="en-GB" sz="1600" dirty="0" smtClean="0"/>
              <a:t> to </a:t>
            </a:r>
            <a:r>
              <a:rPr lang="en-GB" sz="1600" b="1" dirty="0" smtClean="0"/>
              <a:t>3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9171"/>
              </p:ext>
            </p:extLst>
          </p:nvPr>
        </p:nvGraphicFramePr>
        <p:xfrm>
          <a:off x="2936672" y="828689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75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95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090237"/>
              </p:ext>
            </p:extLst>
          </p:nvPr>
        </p:nvGraphicFramePr>
        <p:xfrm>
          <a:off x="0" y="2124000"/>
          <a:ext cx="882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337178" y="1415993"/>
            <a:ext cx="86811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b="1" dirty="0" smtClean="0"/>
              <a:t>Energy extraction grounded in the middle.</a:t>
            </a:r>
          </a:p>
          <a:p>
            <a:r>
              <a:rPr lang="en-GB" sz="1600" b="1" dirty="0"/>
              <a:t>500 V during standard operation, up to 1 kV under earth fault on current </a:t>
            </a:r>
            <a:r>
              <a:rPr lang="en-GB" sz="1600" b="1" dirty="0" smtClean="0"/>
              <a:t>lead.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68969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827584" y="-9987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3. Conclusion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489819"/>
            <a:ext cx="8820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The HEL superconducting magnets and circuits are still under design work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Very good contact with colleagues at EN-MME.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Changes are still expected and the study will undertake iterations (mostly correctors).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We study the main superconducting circuits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The circuits can be protected with energy extraction systems</a:t>
            </a:r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All circuits except the main solenoid are protectable with a regular EE system.</a:t>
            </a:r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/>
              <a:t>To limit the voltage to ground in the main solenoid circuit, </a:t>
            </a:r>
            <a:r>
              <a:rPr lang="en-GB" sz="1600" dirty="0" smtClean="0"/>
              <a:t>for the main solenoid we assume that the </a:t>
            </a:r>
            <a:r>
              <a:rPr lang="en-GB" sz="1600" dirty="0"/>
              <a:t>energy extractor is grounded in the middle. </a:t>
            </a:r>
            <a:br>
              <a:rPr lang="en-GB" sz="1600" dirty="0"/>
            </a:br>
            <a:r>
              <a:rPr lang="en-GB" sz="1600" i="1" dirty="0" smtClean="0"/>
              <a:t>However</a:t>
            </a:r>
            <a:r>
              <a:rPr lang="en-GB" sz="1600" i="1" dirty="0"/>
              <a:t>, this option needs further study in cooperation with TE-EPC to ensure that this is compatible with the power </a:t>
            </a:r>
            <a:r>
              <a:rPr lang="en-GB" sz="1600" i="1" dirty="0" smtClean="0"/>
              <a:t>converter</a:t>
            </a:r>
            <a:r>
              <a:rPr lang="en-GB" sz="1600" i="1" dirty="0"/>
              <a:t>. </a:t>
            </a:r>
            <a:endParaRPr lang="en-GB" sz="1600" i="1" dirty="0" smtClean="0"/>
          </a:p>
          <a:p>
            <a:pPr marL="1257300" lvl="2" indent="-342900">
              <a:lnSpc>
                <a:spcPct val="150000"/>
              </a:lnSpc>
              <a:buAutoNum type="arabicPeriod"/>
            </a:pPr>
            <a:r>
              <a:rPr lang="en-GB" sz="1600" dirty="0" smtClean="0"/>
              <a:t>The choice of the final EE resistance is a trade-off between the peak voltage and temperature (the peak values might need to be adjusted).</a:t>
            </a:r>
          </a:p>
          <a:p>
            <a:pPr marL="800100" lvl="1" indent="-342900">
              <a:lnSpc>
                <a:spcPct val="150000"/>
              </a:lnSpc>
              <a:buAutoNum type="arabicPeriod"/>
            </a:pPr>
            <a:r>
              <a:rPr lang="en-GB" sz="1600" b="1" dirty="0" smtClean="0"/>
              <a:t>Design* of the corrector magnets to be confirmed with beam dynamics analysis.</a:t>
            </a:r>
            <a:endParaRPr lang="en-GB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26771" y="6477000"/>
            <a:ext cx="5566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*G. </a:t>
            </a:r>
            <a:r>
              <a:rPr lang="en-US" sz="1200" dirty="0" err="1" smtClean="0"/>
              <a:t>Gobbi</a:t>
            </a:r>
            <a:r>
              <a:rPr lang="en-US" sz="1200" dirty="0" smtClean="0"/>
              <a:t>, D. </a:t>
            </a:r>
            <a:r>
              <a:rPr lang="en-US" sz="1200" dirty="0" err="1" smtClean="0"/>
              <a:t>Perin</a:t>
            </a:r>
            <a:r>
              <a:rPr lang="en-US" sz="1200" dirty="0"/>
              <a:t>:</a:t>
            </a:r>
            <a:r>
              <a:rPr lang="en-US" sz="1200" dirty="0" smtClean="0"/>
              <a:t> Main parameters of HEL electrical circuits, EDMS </a:t>
            </a:r>
            <a:r>
              <a:rPr lang="is-IS" sz="1200" b="1" dirty="0">
                <a:hlinkClick r:id="rId2"/>
              </a:rPr>
              <a:t>2036694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1686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25" y="976808"/>
            <a:ext cx="2015133" cy="3410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725722" y="0"/>
            <a:ext cx="81410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The HEL System – SC Magnets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402" y="4387285"/>
            <a:ext cx="93881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The </a:t>
            </a:r>
            <a:r>
              <a:rPr lang="en-GB" sz="1600" dirty="0"/>
              <a:t>Hollow </a:t>
            </a:r>
            <a:r>
              <a:rPr lang="en-GB" sz="1600" dirty="0" smtClean="0"/>
              <a:t>Electron Lens system consists of multiple superconducting magnets for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Guiding the hollow beam of electrons: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 smtClean="0"/>
              <a:t>(</a:t>
            </a:r>
            <a:r>
              <a:rPr lang="en-GB" sz="1600" dirty="0" smtClean="0">
                <a:solidFill>
                  <a:srgbClr val="00B050"/>
                </a:solidFill>
              </a:rPr>
              <a:t>main solenoid, bending solenoid, solenoid after valve, e-gun</a:t>
            </a:r>
            <a:r>
              <a:rPr lang="en-GB" sz="1600" dirty="0" smtClean="0"/>
              <a:t>, </a:t>
            </a:r>
            <a:r>
              <a:rPr lang="en-GB" sz="1600" dirty="0" smtClean="0">
                <a:solidFill>
                  <a:srgbClr val="FF0000"/>
                </a:solidFill>
              </a:rPr>
              <a:t>CCT</a:t>
            </a:r>
            <a:r>
              <a:rPr lang="en-GB" sz="1600" dirty="0" smtClean="0"/>
              <a:t>)</a:t>
            </a:r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 smtClean="0">
                <a:solidFill>
                  <a:srgbClr val="FF0000"/>
                </a:solidFill>
              </a:rPr>
              <a:t>Correcting the field imperfections and fine tune the beam </a:t>
            </a:r>
            <a:r>
              <a:rPr lang="en-GB" sz="1600" dirty="0" smtClean="0">
                <a:solidFill>
                  <a:srgbClr val="FF0000"/>
                </a:solidFill>
              </a:rPr>
              <a:t>position:</a:t>
            </a:r>
            <a:endParaRPr lang="en-GB" sz="16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GB" sz="1600" dirty="0" smtClean="0">
                <a:solidFill>
                  <a:srgbClr val="FF0000"/>
                </a:solidFill>
              </a:rPr>
              <a:t>(4 for the main solenoid, 4 for the main bending, 2 for the e-gun)</a:t>
            </a:r>
          </a:p>
          <a:p>
            <a:pPr marL="800100" lvl="1" indent="-342900">
              <a:buFont typeface="+mj-lt"/>
              <a:buAutoNum type="alphaLcPeriod"/>
            </a:pP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1259632" y="6173865"/>
            <a:ext cx="75315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Roboto"/>
              </a:rPr>
              <a:t>HL-MCF Meeting # 46: Conceptual Design of IFS, CLIQ and K-MOD Feeders+ Quench Study for MCBXF Magnets + Status on HEL Circuits, </a:t>
            </a:r>
            <a:r>
              <a:rPr lang="en-GB" sz="1100" dirty="0" smtClean="0">
                <a:latin typeface="Roboto"/>
                <a:hlinkClick r:id="rId3"/>
              </a:rPr>
              <a:t>https</a:t>
            </a:r>
            <a:r>
              <a:rPr lang="en-GB" sz="1100" dirty="0">
                <a:latin typeface="Roboto"/>
                <a:hlinkClick r:id="rId3"/>
              </a:rPr>
              <a:t>://indico.cern.ch/event/794680</a:t>
            </a:r>
            <a:r>
              <a:rPr lang="en-GB" sz="1100" dirty="0" smtClean="0">
                <a:latin typeface="Roboto"/>
                <a:hlinkClick r:id="rId3"/>
              </a:rPr>
              <a:t>/</a:t>
            </a:r>
            <a:r>
              <a:rPr lang="en-GB" sz="1100" dirty="0" smtClean="0">
                <a:latin typeface="Roboto"/>
              </a:rPr>
              <a:t>  D. Perini: </a:t>
            </a:r>
            <a:r>
              <a:rPr lang="en-GB" sz="1100" u="sng" dirty="0" smtClean="0">
                <a:latin typeface="Roboto"/>
              </a:rPr>
              <a:t>Status Report on HEL Circuits</a:t>
            </a:r>
          </a:p>
          <a:p>
            <a:r>
              <a:rPr lang="it-IT" altLang="x-none" sz="1100" dirty="0" smtClean="0">
                <a:latin typeface="Roboto"/>
              </a:rPr>
              <a:t>*A</a:t>
            </a:r>
            <a:r>
              <a:rPr lang="it-IT" altLang="x-none" sz="1100" dirty="0">
                <a:latin typeface="Roboto"/>
              </a:rPr>
              <a:t>. Bertarelli, et al.</a:t>
            </a:r>
            <a:r>
              <a:rPr lang="en-US" altLang="x-none" sz="1100" dirty="0">
                <a:latin typeface="Roboto"/>
              </a:rPr>
              <a:t> Hollow Electron Lens Update</a:t>
            </a:r>
            <a:r>
              <a:rPr lang="en-GB" altLang="x-none" sz="1100" dirty="0">
                <a:latin typeface="Roboto"/>
              </a:rPr>
              <a:t>, </a:t>
            </a:r>
            <a:r>
              <a:rPr lang="en-GB" sz="1100" dirty="0">
                <a:latin typeface="Roboto"/>
              </a:rPr>
              <a:t>Collimation Upgrade Specification Meeting #</a:t>
            </a:r>
            <a:r>
              <a:rPr lang="en-GB" sz="1100" dirty="0">
                <a:hlinkClick r:id="rId4"/>
              </a:rPr>
              <a:t>56</a:t>
            </a:r>
            <a:endParaRPr lang="en-US" altLang="x-none" sz="11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b="8779"/>
          <a:stretch/>
        </p:blipFill>
        <p:spPr>
          <a:xfrm>
            <a:off x="3981192" y="525903"/>
            <a:ext cx="4966656" cy="290633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1920243" y="248252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74421" y="610541"/>
            <a:ext cx="349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Operating Principle (Collimator)*</a:t>
            </a:r>
            <a:endParaRPr lang="en-US" u="sng" dirty="0"/>
          </a:p>
        </p:txBody>
      </p:sp>
      <p:pic>
        <p:nvPicPr>
          <p:cNvPr id="20" name="Picture 19" descr="Book-red - PDF-XChange Editor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853765" y="3506603"/>
            <a:ext cx="3937463" cy="8436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82663" y="3461608"/>
            <a:ext cx="1365531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Electron Trajectory</a:t>
            </a:r>
            <a:endParaRPr lang="en-GB" sz="1050" dirty="0"/>
          </a:p>
        </p:txBody>
      </p:sp>
      <p:sp>
        <p:nvSpPr>
          <p:cNvPr id="36" name="Rectangle 35"/>
          <p:cNvSpPr/>
          <p:nvPr/>
        </p:nvSpPr>
        <p:spPr>
          <a:xfrm>
            <a:off x="4832726" y="3429000"/>
            <a:ext cx="1570976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Magnetic Flux Lines</a:t>
            </a:r>
            <a:endParaRPr lang="en-GB" sz="1050" dirty="0"/>
          </a:p>
        </p:txBody>
      </p:sp>
      <p:sp>
        <p:nvSpPr>
          <p:cNvPr id="37" name="Rectangle 36"/>
          <p:cNvSpPr/>
          <p:nvPr/>
        </p:nvSpPr>
        <p:spPr>
          <a:xfrm>
            <a:off x="6017789" y="4196180"/>
            <a:ext cx="2016224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GB" sz="1050" dirty="0" smtClean="0"/>
              <a:t>Force Directed Radially Inward</a:t>
            </a:r>
            <a:endParaRPr lang="en-GB" sz="1050" dirty="0"/>
          </a:p>
        </p:txBody>
      </p:sp>
      <p:sp>
        <p:nvSpPr>
          <p:cNvPr id="4" name="Rectangle 3"/>
          <p:cNvSpPr/>
          <p:nvPr/>
        </p:nvSpPr>
        <p:spPr>
          <a:xfrm>
            <a:off x="1857068" y="1866727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+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260099" y="2359169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2617" y="2026391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2370382" y="158234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2024342" y="136432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3" name="TextBox 42"/>
          <p:cNvSpPr txBox="1"/>
          <p:nvPr/>
        </p:nvSpPr>
        <p:spPr>
          <a:xfrm>
            <a:off x="1574989" y="1493951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1393580" y="180137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45" name="TextBox 44"/>
          <p:cNvSpPr txBox="1"/>
          <p:nvPr/>
        </p:nvSpPr>
        <p:spPr>
          <a:xfrm>
            <a:off x="1505815" y="2246578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" y="5787317"/>
            <a:ext cx="9111158" cy="33855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/>
              <a:t>The </a:t>
            </a:r>
            <a:r>
              <a:rPr lang="en-GB" sz="1600" b="1" dirty="0" smtClean="0"/>
              <a:t>aim </a:t>
            </a:r>
            <a:r>
              <a:rPr lang="en-GB" sz="1600" b="1" dirty="0"/>
              <a:t>of this work is to study the </a:t>
            </a:r>
            <a:r>
              <a:rPr lang="en-GB" sz="1600" b="1" dirty="0" err="1"/>
              <a:t>protectability</a:t>
            </a:r>
            <a:r>
              <a:rPr lang="en-GB" sz="1600" b="1" dirty="0"/>
              <a:t> </a:t>
            </a:r>
            <a:r>
              <a:rPr lang="en-GB" sz="1600" b="1" dirty="0" smtClean="0"/>
              <a:t>of </a:t>
            </a:r>
            <a:r>
              <a:rPr lang="en-GB" sz="1600" b="1" dirty="0"/>
              <a:t>the superconducting </a:t>
            </a:r>
            <a:r>
              <a:rPr lang="en-GB" sz="1600" b="1" dirty="0" smtClean="0"/>
              <a:t>circuits</a:t>
            </a:r>
            <a:r>
              <a:rPr lang="en-GB" sz="1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4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8779"/>
          <a:stretch/>
        </p:blipFill>
        <p:spPr>
          <a:xfrm>
            <a:off x="3559358" y="3397328"/>
            <a:ext cx="4966656" cy="2906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28" y="900000"/>
            <a:ext cx="7920000" cy="4906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System Overview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Quench Protection Design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E-gun cathode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Solenoid After Valve + e-gun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 smtClean="0"/>
              <a:t>Main Bending Solenoids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GB" dirty="0"/>
              <a:t>Main Solenoids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580112" y="2021450"/>
            <a:ext cx="0" cy="162357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580112" y="2648571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direction of electrons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4624" y="2916132"/>
            <a:ext cx="10800000" cy="3551122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724128" y="404664"/>
            <a:ext cx="2313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direction of electrons</a:t>
            </a:r>
            <a:endParaRPr lang="en-GB" dirty="0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4</a:t>
            </a:fld>
            <a:endParaRPr lang="en-GB"/>
          </a:p>
        </p:txBody>
      </p:sp>
      <p:pic>
        <p:nvPicPr>
          <p:cNvPr id="24" name="Picture 2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0613"/>
            <a:ext cx="9144000" cy="2155903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 flipH="1">
            <a:off x="5724128" y="771492"/>
            <a:ext cx="2206044" cy="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91580" y="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1. System Overview*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22664" y="3177938"/>
            <a:ext cx="1224136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chemeClr val="bg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Bx</a:t>
            </a:r>
            <a:endParaRPr lang="en-US" sz="1200" dirty="0" smtClean="0">
              <a:solidFill>
                <a:schemeClr val="bg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By</a:t>
            </a:r>
          </a:p>
          <a:p>
            <a:r>
              <a:rPr lang="en-US" sz="1200" dirty="0" smtClean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Bz</a:t>
            </a:r>
            <a:endParaRPr lang="en-US" sz="1200" dirty="0" smtClean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7030A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</a:t>
            </a:r>
            <a:r>
              <a:rPr lang="en-US" sz="1200" dirty="0" err="1" smtClean="0">
                <a:solidFill>
                  <a:srgbClr val="7030A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Btot</a:t>
            </a:r>
            <a:endParaRPr lang="en-US" sz="1200" dirty="0" smtClean="0">
              <a:solidFill>
                <a:srgbClr val="7030A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 </a:t>
            </a:r>
            <a:r>
              <a:rPr lang="en-US" sz="1200" dirty="0" err="1" smtClean="0">
                <a:solidFill>
                  <a:srgbClr val="00B05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Bcathode</a:t>
            </a:r>
            <a:endParaRPr lang="en-US" sz="1200" dirty="0" smtClean="0">
              <a:solidFill>
                <a:srgbClr val="00B05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US" sz="12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* </a:t>
            </a:r>
            <a:r>
              <a:rPr lang="en-US" sz="12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Bvalve</a:t>
            </a:r>
            <a:endParaRPr lang="en-US" sz="1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14203" y="6397850"/>
            <a:ext cx="5566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</a:t>
            </a:r>
            <a:r>
              <a:rPr lang="en-US" sz="1200" dirty="0" smtClean="0"/>
              <a:t>G. Gobbi, D, Perini: Main parameters of HEL electrical circuits, EDMS </a:t>
            </a:r>
            <a:r>
              <a:rPr lang="is-IS" sz="1200" b="1" dirty="0">
                <a:hlinkClick r:id="rId4"/>
              </a:rPr>
              <a:t>2036694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43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8868" y="25460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 Solenoids – Powering Scheme</a:t>
            </a: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68586-219A-4DA6-85FA-6CF910DFB2EB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97" y="522999"/>
            <a:ext cx="9144000" cy="215590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95588" y="2873203"/>
            <a:ext cx="1143262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MainSol2_tot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15003" y="2874311"/>
            <a:ext cx="1143262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MainSol1_tot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22197" y="3303728"/>
            <a:ext cx="883747" cy="4071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330 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44761" y="3334124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330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36853" y="3150202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65322" y="3144594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65704" y="3156918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94173" y="3151310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237678" y="2813879"/>
            <a:ext cx="73449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 smtClean="0">
                <a:solidFill>
                  <a:schemeClr val="bg1"/>
                </a:solidFill>
              </a:rPr>
              <a:t>GunSol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163053" y="3279924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257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8383996" y="3102718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8812465" y="3097110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387532" y="2826026"/>
            <a:ext cx="164179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BendSolGunSol_tot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822454" y="3285963"/>
            <a:ext cx="883747" cy="37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320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7043397" y="3108757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7471866" y="3103149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233953" y="6229831"/>
            <a:ext cx="5602816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 dirty="0" err="1" smtClean="0"/>
              <a:t>BendSolGunSol_tot</a:t>
            </a:r>
            <a:r>
              <a:rPr lang="en-GB" sz="1100" dirty="0" smtClean="0"/>
              <a:t> = SolAftValve1…4 + GunSol1 + GunSol1a; </a:t>
            </a:r>
            <a:r>
              <a:rPr lang="en-GB" sz="1100" b="1" dirty="0" err="1" smtClean="0"/>
              <a:t>GunSol</a:t>
            </a:r>
            <a:r>
              <a:rPr lang="en-GB" sz="1100" dirty="0" smtClean="0"/>
              <a:t> = GunSol2</a:t>
            </a:r>
          </a:p>
          <a:p>
            <a:r>
              <a:rPr lang="en-GB" sz="1100" b="1" dirty="0"/>
              <a:t>MainSol1_tot</a:t>
            </a:r>
            <a:r>
              <a:rPr lang="en-GB" sz="1100" dirty="0"/>
              <a:t> = </a:t>
            </a:r>
            <a:r>
              <a:rPr lang="en-GB" sz="1100" dirty="0" smtClean="0"/>
              <a:t>Main1 + Main1A + Main1B</a:t>
            </a:r>
            <a:r>
              <a:rPr lang="en-GB" sz="1100" dirty="0"/>
              <a:t>; </a:t>
            </a:r>
            <a:r>
              <a:rPr lang="en-GB" sz="1100" b="1" dirty="0"/>
              <a:t>MainSol2_tot</a:t>
            </a:r>
            <a:r>
              <a:rPr lang="en-GB" sz="1100" dirty="0"/>
              <a:t> = </a:t>
            </a:r>
            <a:r>
              <a:rPr lang="en-GB" sz="1100" dirty="0" smtClean="0"/>
              <a:t>Main2+Main2A + Main2B</a:t>
            </a:r>
          </a:p>
          <a:p>
            <a:r>
              <a:rPr lang="en-GB" sz="1100" b="1" dirty="0" err="1" smtClean="0"/>
              <a:t>BendSol_tot</a:t>
            </a:r>
            <a:r>
              <a:rPr lang="en-GB" sz="1100" dirty="0" smtClean="0"/>
              <a:t> = </a:t>
            </a:r>
            <a:r>
              <a:rPr lang="en-GB" sz="1100" dirty="0" err="1" smtClean="0"/>
              <a:t>BendSolIN</a:t>
            </a:r>
            <a:r>
              <a:rPr lang="en-GB" sz="1100" dirty="0" smtClean="0"/>
              <a:t> + </a:t>
            </a:r>
            <a:r>
              <a:rPr lang="en-GB" sz="1100" dirty="0" err="1" smtClean="0"/>
              <a:t>BendSolINA</a:t>
            </a:r>
            <a:r>
              <a:rPr lang="en-GB" sz="1100" dirty="0" smtClean="0"/>
              <a:t> + </a:t>
            </a:r>
            <a:r>
              <a:rPr lang="en-GB" sz="1100" dirty="0" err="1" smtClean="0"/>
              <a:t>BendSolIN</a:t>
            </a:r>
            <a:r>
              <a:rPr lang="en-GB" sz="1100" dirty="0" smtClean="0"/>
              <a:t> + </a:t>
            </a:r>
            <a:r>
              <a:rPr lang="en-GB" sz="1100" dirty="0" err="1"/>
              <a:t>BendSolINA</a:t>
            </a:r>
            <a:r>
              <a:rPr lang="en-GB" sz="1100" dirty="0"/>
              <a:t> 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2971"/>
              </p:ext>
            </p:extLst>
          </p:nvPr>
        </p:nvGraphicFramePr>
        <p:xfrm>
          <a:off x="107504" y="4931246"/>
          <a:ext cx="5664200" cy="1162050"/>
        </p:xfrm>
        <a:graphic>
          <a:graphicData uri="http://schemas.openxmlformats.org/drawingml/2006/table">
            <a:tbl>
              <a:tblPr/>
              <a:tblGrid>
                <a:gridCol w="1282700">
                  <a:extLst>
                    <a:ext uri="{9D8B030D-6E8A-4147-A177-3AD203B41FA5}">
                      <a16:colId xmlns:a16="http://schemas.microsoft.com/office/drawing/2014/main" xmlns="" val="1759421363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xmlns="" val="77424773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xmlns="" val="223197034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1337301366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962143548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6142299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874632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834.18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6229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806.74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58909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2146.47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753503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8877.46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144505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130.35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8877.46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3157455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1914743" y="4636115"/>
            <a:ext cx="23903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u="sng" dirty="0" smtClean="0"/>
              <a:t>Differential Inductance [</a:t>
            </a:r>
            <a:r>
              <a:rPr lang="en-GB" sz="1400" u="sng" dirty="0" err="1" smtClean="0"/>
              <a:t>mH</a:t>
            </a:r>
            <a:r>
              <a:rPr lang="en-GB" sz="1400" u="sng" dirty="0" smtClean="0"/>
              <a:t>]</a:t>
            </a:r>
            <a:endParaRPr lang="en-GB" sz="1400" u="sng" dirty="0"/>
          </a:p>
        </p:txBody>
      </p:sp>
      <p:sp>
        <p:nvSpPr>
          <p:cNvPr id="43" name="Rectangle 42"/>
          <p:cNvSpPr/>
          <p:nvPr/>
        </p:nvSpPr>
        <p:spPr>
          <a:xfrm>
            <a:off x="6913558" y="4593768"/>
            <a:ext cx="16578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u="sng" dirty="0" smtClean="0"/>
              <a:t>Stored Energy [kJ]</a:t>
            </a:r>
            <a:endParaRPr lang="en-GB" sz="1400" u="sng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265979"/>
              </p:ext>
            </p:extLst>
          </p:nvPr>
        </p:nvGraphicFramePr>
        <p:xfrm>
          <a:off x="6793384" y="5110583"/>
          <a:ext cx="1778000" cy="971550"/>
        </p:xfrm>
        <a:graphic>
          <a:graphicData uri="http://schemas.openxmlformats.org/drawingml/2006/table">
            <a:tbl>
              <a:tblPr/>
              <a:tblGrid>
                <a:gridCol w="1282700">
                  <a:extLst>
                    <a:ext uri="{9D8B030D-6E8A-4147-A177-3AD203B41FA5}">
                      <a16:colId xmlns:a16="http://schemas.microsoft.com/office/drawing/2014/main" xmlns="" val="2758601316"/>
                    </a:ext>
                  </a:extLst>
                </a:gridCol>
                <a:gridCol w="495300">
                  <a:extLst>
                    <a:ext uri="{9D8B030D-6E8A-4147-A177-3AD203B41FA5}">
                      <a16:colId xmlns:a16="http://schemas.microsoft.com/office/drawing/2014/main" xmlns="" val="3120737600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GunSol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06203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BendSolGunSol_tot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610912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BendSol_tot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2347708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MainSol1_tot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4289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MainSol2_tot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89471463"/>
                  </a:ext>
                </a:extLst>
              </a:tr>
            </a:tbl>
          </a:graphicData>
        </a:graphic>
      </p:graphicFrame>
      <p:sp>
        <p:nvSpPr>
          <p:cNvPr id="44" name="Rectangle 43"/>
          <p:cNvSpPr/>
          <p:nvPr/>
        </p:nvSpPr>
        <p:spPr>
          <a:xfrm>
            <a:off x="2871001" y="3806785"/>
            <a:ext cx="1091966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BendSol_tot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997610" y="4237310"/>
            <a:ext cx="883747" cy="4071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PC+EE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335 A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3212266" y="4083784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640735" y="4078176"/>
            <a:ext cx="0" cy="153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49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34" grpId="0" animBg="1"/>
      <p:bldP spid="35" grpId="0" animBg="1"/>
      <p:bldP spid="38" grpId="0" animBg="1"/>
      <p:bldP spid="39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827584" y="-998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 Strategy for Quench Protection Analysis</a:t>
            </a:r>
            <a:endParaRPr lang="en-GB" sz="2800" dirty="0">
              <a:solidFill>
                <a:srgbClr val="0070C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516331"/>
            <a:ext cx="882047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GB" sz="1600" dirty="0"/>
              <a:t>We study protection of </a:t>
            </a:r>
            <a:r>
              <a:rPr lang="en-GB" sz="1600" dirty="0" err="1"/>
              <a:t>busbars</a:t>
            </a:r>
            <a:r>
              <a:rPr lang="en-GB" sz="1600" dirty="0"/>
              <a:t>, magnets, and circuits</a:t>
            </a:r>
            <a:r>
              <a:rPr lang="en-GB" sz="1600" dirty="0" smtClean="0"/>
              <a:t>.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/>
              <a:t>We assume that if one of the main circuits quenches, all circuits are discharged.</a:t>
            </a:r>
          </a:p>
          <a:p>
            <a:pPr marL="285750" indent="-285750">
              <a:buFont typeface="Wingdings" charset="2"/>
              <a:buChar char="Ø"/>
            </a:pPr>
            <a:r>
              <a:rPr lang="en-GB" sz="1600" dirty="0" smtClean="0"/>
              <a:t>For coils, we </a:t>
            </a:r>
            <a:r>
              <a:rPr lang="en-GB" sz="1600" dirty="0"/>
              <a:t>consider 100 mV </a:t>
            </a:r>
            <a:r>
              <a:rPr lang="en-GB" sz="1600" dirty="0" smtClean="0"/>
              <a:t>threshold </a:t>
            </a:r>
            <a:r>
              <a:rPr lang="en-GB" sz="1600" dirty="0"/>
              <a:t>for quench detection and 10 </a:t>
            </a:r>
            <a:r>
              <a:rPr lang="en-GB" sz="1600" dirty="0" err="1"/>
              <a:t>ms</a:t>
            </a:r>
            <a:r>
              <a:rPr lang="en-GB" sz="1600" dirty="0"/>
              <a:t> validation</a:t>
            </a:r>
            <a:r>
              <a:rPr lang="en-GB" sz="1600" dirty="0" smtClean="0"/>
              <a:t>.</a:t>
            </a:r>
          </a:p>
          <a:p>
            <a:endParaRPr lang="en-GB" sz="1600" dirty="0" smtClean="0"/>
          </a:p>
          <a:p>
            <a:r>
              <a:rPr lang="en-GB" sz="1600" dirty="0" smtClean="0"/>
              <a:t>In order to explore the parameter space, the following strategy was applied: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Quench propagation to calculate the quench detection time – 1D </a:t>
            </a:r>
            <a:r>
              <a:rPr lang="en-GB" sz="1600" b="1" dirty="0" smtClean="0"/>
              <a:t>STEAM-BBQ </a:t>
            </a:r>
            <a:r>
              <a:rPr lang="en-GB" sz="1600" dirty="0" smtClean="0"/>
              <a:t>model</a:t>
            </a:r>
          </a:p>
          <a:p>
            <a:pPr marL="342900" indent="-342900">
              <a:buAutoNum type="arabicPeriod"/>
            </a:pPr>
            <a:r>
              <a:rPr lang="en-GB" sz="1600" dirty="0"/>
              <a:t>Calculation of the maximum hot-spot temperature</a:t>
            </a:r>
          </a:p>
          <a:p>
            <a:pPr marL="800100" lvl="1" indent="-342900">
              <a:buFont typeface="+mj-lt"/>
              <a:buAutoNum type="alphaUcPeriod"/>
            </a:pPr>
            <a:r>
              <a:rPr lang="en-GB" sz="1600" dirty="0"/>
              <a:t>Quench integral curves with 1D </a:t>
            </a:r>
            <a:r>
              <a:rPr lang="en-GB" sz="1600" b="1" dirty="0"/>
              <a:t>STEAM-BBQ</a:t>
            </a:r>
            <a:r>
              <a:rPr lang="en-GB" sz="1600" dirty="0"/>
              <a:t> </a:t>
            </a:r>
            <a:r>
              <a:rPr lang="en-GB" sz="1600" dirty="0" smtClean="0"/>
              <a:t>model</a:t>
            </a:r>
          </a:p>
          <a:p>
            <a:pPr marL="342900" indent="-342900">
              <a:buAutoNum type="arabicPeriod"/>
            </a:pPr>
            <a:r>
              <a:rPr lang="en-GB" sz="1600" dirty="0" smtClean="0"/>
              <a:t>Calculation of minimum quench integral for a given maximum voltage to ground – </a:t>
            </a:r>
            <a:r>
              <a:rPr lang="en-GB" sz="1600" b="1" dirty="0" smtClean="0"/>
              <a:t>Excel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 smtClean="0"/>
              <a:t>Neglecting internal magnet resistance growth and assuming constant inductance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 smtClean="0"/>
              <a:t>Constant energy extraction resistance</a:t>
            </a:r>
          </a:p>
          <a:p>
            <a:endParaRPr lang="en-GB" sz="1600" dirty="0" smtClean="0"/>
          </a:p>
          <a:p>
            <a:r>
              <a:rPr lang="en-GB" sz="1600" dirty="0" smtClean="0"/>
              <a:t>Iterate 3. varying energy extraction resistance until to conditions (can be adjusted) are met</a:t>
            </a:r>
            <a:br>
              <a:rPr lang="en-GB" sz="1600" dirty="0" smtClean="0"/>
            </a:br>
            <a:r>
              <a:rPr lang="en-GB" sz="1600" b="1" i="1" dirty="0" smtClean="0"/>
              <a:t>T</a:t>
            </a:r>
            <a:r>
              <a:rPr lang="en-GB" sz="1600" b="1" baseline="-25000" dirty="0" smtClean="0"/>
              <a:t>hot-spot</a:t>
            </a:r>
            <a:r>
              <a:rPr lang="en-GB" sz="1600" b="1" dirty="0" smtClean="0"/>
              <a:t> &lt; 200 K </a:t>
            </a:r>
            <a:r>
              <a:rPr lang="en-GB" sz="1600" dirty="0" smtClean="0"/>
              <a:t>-</a:t>
            </a:r>
            <a:r>
              <a:rPr lang="en-GB" sz="1600" b="1" dirty="0" smtClean="0"/>
              <a:t> </a:t>
            </a:r>
            <a:r>
              <a:rPr lang="en-GB" sz="1600" dirty="0" smtClean="0"/>
              <a:t>to limit the thermal load on the conductor as well as the cryogenic system</a:t>
            </a:r>
            <a:br>
              <a:rPr lang="en-GB" sz="1600" dirty="0" smtClean="0"/>
            </a:br>
            <a:r>
              <a:rPr lang="en-GB" sz="1600" b="1" i="1" dirty="0" err="1" smtClean="0"/>
              <a:t>V</a:t>
            </a:r>
            <a:r>
              <a:rPr lang="en-GB" sz="1600" b="1" baseline="-25000" dirty="0" err="1" smtClean="0"/>
              <a:t>ground,max</a:t>
            </a:r>
            <a:r>
              <a:rPr lang="en-GB" sz="1600" b="1" dirty="0" smtClean="0"/>
              <a:t> &lt; 500 V</a:t>
            </a:r>
            <a:r>
              <a:rPr lang="en-GB" sz="1600" dirty="0" smtClean="0"/>
              <a:t> - to limit the power converter common mode voltage and the insulation testing voltage</a:t>
            </a:r>
          </a:p>
        </p:txBody>
      </p:sp>
      <p:sp>
        <p:nvSpPr>
          <p:cNvPr id="10" name="Oval 9"/>
          <p:cNvSpPr/>
          <p:nvPr/>
        </p:nvSpPr>
        <p:spPr>
          <a:xfrm>
            <a:off x="2294749" y="4425107"/>
            <a:ext cx="1110259" cy="9437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1</a:t>
            </a:r>
            <a:endParaRPr lang="en-GB" sz="3600" dirty="0"/>
          </a:p>
        </p:txBody>
      </p:sp>
      <p:sp>
        <p:nvSpPr>
          <p:cNvPr id="11" name="Oval 10"/>
          <p:cNvSpPr/>
          <p:nvPr/>
        </p:nvSpPr>
        <p:spPr>
          <a:xfrm>
            <a:off x="5482288" y="4425107"/>
            <a:ext cx="1110259" cy="94372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2</a:t>
            </a:r>
            <a:endParaRPr lang="en-GB" sz="3200" dirty="0"/>
          </a:p>
        </p:txBody>
      </p:sp>
      <p:sp>
        <p:nvSpPr>
          <p:cNvPr id="12" name="Oval 11"/>
          <p:cNvSpPr/>
          <p:nvPr/>
        </p:nvSpPr>
        <p:spPr>
          <a:xfrm>
            <a:off x="3838232" y="5755119"/>
            <a:ext cx="1238781" cy="105296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/>
              <a:t>3</a:t>
            </a:r>
            <a:endParaRPr lang="en-GB" sz="3600" dirty="0"/>
          </a:p>
        </p:txBody>
      </p:sp>
      <p:sp>
        <p:nvSpPr>
          <p:cNvPr id="13" name="Arc 12"/>
          <p:cNvSpPr/>
          <p:nvPr/>
        </p:nvSpPr>
        <p:spPr>
          <a:xfrm>
            <a:off x="3153047" y="4308357"/>
            <a:ext cx="2571081" cy="576064"/>
          </a:xfrm>
          <a:prstGeom prst="arc">
            <a:avLst>
              <a:gd name="adj1" fmla="val 11009359"/>
              <a:gd name="adj2" fmla="val 21452218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rot="8326155">
            <a:off x="4554601" y="5244798"/>
            <a:ext cx="1639220" cy="910924"/>
          </a:xfrm>
          <a:prstGeom prst="arc">
            <a:avLst>
              <a:gd name="adj1" fmla="val 11754457"/>
              <a:gd name="adj2" fmla="val 20169267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/>
          <p:cNvSpPr/>
          <p:nvPr/>
        </p:nvSpPr>
        <p:spPr>
          <a:xfrm rot="13273845" flipH="1">
            <a:off x="2721424" y="5115179"/>
            <a:ext cx="1639220" cy="910924"/>
          </a:xfrm>
          <a:prstGeom prst="arc">
            <a:avLst>
              <a:gd name="adj1" fmla="val 12199281"/>
              <a:gd name="adj2" fmla="val 20169267"/>
            </a:avLst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c 16"/>
          <p:cNvSpPr/>
          <p:nvPr/>
        </p:nvSpPr>
        <p:spPr>
          <a:xfrm rot="8326155">
            <a:off x="4141897" y="5934876"/>
            <a:ext cx="665303" cy="693451"/>
          </a:xfrm>
          <a:prstGeom prst="arc">
            <a:avLst>
              <a:gd name="adj1" fmla="val 2917025"/>
              <a:gd name="adj2" fmla="val 20169267"/>
            </a:avLst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006330" y="4840539"/>
            <a:ext cx="1120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Design</a:t>
            </a:r>
          </a:p>
          <a:p>
            <a:pPr algn="ctr"/>
            <a:r>
              <a:rPr lang="en-GB" dirty="0" smtClean="0"/>
              <a:t>iterations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50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38" r="1"/>
          <a:stretch/>
        </p:blipFill>
        <p:spPr>
          <a:xfrm>
            <a:off x="647457" y="4057957"/>
            <a:ext cx="3547122" cy="214037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1619672" y="-9987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2.A. E-gun Cathode - Parameters</a:t>
            </a:r>
            <a:endParaRPr lang="en-GB" sz="32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935308" y="6223565"/>
                <a:ext cx="3549754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n-GB" b="0" i="0" baseline="-25000" smtClean="0">
                          <a:latin typeface="Cambria Math" panose="02040503050406030204" pitchFamily="18" charset="0"/>
                        </a:rPr>
                        <m:t>nom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=0.8</m:t>
                      </m:r>
                      <m:r>
                        <a:rPr lang="pl-PL" b="0" i="1" smtClean="0">
                          <a:latin typeface="Cambria Math" charset="0"/>
                        </a:rPr>
                        <m:t>3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pl-PL" b="0" i="1" smtClean="0">
                              <a:latin typeface="Cambria Math" charset="0"/>
                            </a:rPr>
                            <m:t>257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a:rPr lang="pl-PL" b="0" i="1" smtClean="0">
                          <a:latin typeface="Cambria Math" charset="0"/>
                        </a:rPr>
                        <m:t>4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308" y="6223565"/>
                <a:ext cx="3549754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8416"/>
              </p:ext>
            </p:extLst>
          </p:nvPr>
        </p:nvGraphicFramePr>
        <p:xfrm>
          <a:off x="6105327" y="791644"/>
          <a:ext cx="2627821" cy="3051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6368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39042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Parameter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Value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Cu/</a:t>
                      </a:r>
                      <a:r>
                        <a:rPr lang="en-GB" sz="1500" dirty="0" err="1" smtClean="0"/>
                        <a:t>Nb-Ti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4:1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74973872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I</a:t>
                      </a:r>
                      <a:r>
                        <a:rPr lang="en-GB" sz="1500" baseline="-25000" dirty="0" err="1" smtClean="0"/>
                        <a:t>c</a:t>
                      </a:r>
                      <a:r>
                        <a:rPr lang="en-GB" sz="1500" dirty="0" smtClean="0"/>
                        <a:t>(5 T, 4.2 K)</a:t>
                      </a:r>
                      <a:endParaRPr lang="en-GB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&gt;=</a:t>
                      </a:r>
                      <a:r>
                        <a:rPr lang="en-GB" sz="1500" baseline="0" dirty="0" smtClean="0"/>
                        <a:t> 750 A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4626511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baseline="0" dirty="0" smtClean="0"/>
                        <a:t>RRR</a:t>
                      </a:r>
                      <a:endParaRPr lang="en-GB" sz="15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500" baseline="0" dirty="0" smtClean="0"/>
                        <a:t>&gt;=100*</a:t>
                      </a:r>
                      <a:endParaRPr lang="en-GB" sz="15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91653455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I</a:t>
                      </a:r>
                      <a:r>
                        <a:rPr lang="en-GB" sz="1500" baseline="-25000" dirty="0" err="1" smtClean="0"/>
                        <a:t>nom</a:t>
                      </a:r>
                      <a:endParaRPr lang="en-GB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257 A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J</a:t>
                      </a:r>
                      <a:r>
                        <a:rPr lang="en-GB" sz="1500" i="0" baseline="-25000" dirty="0" err="1" smtClean="0"/>
                        <a:t>nom</a:t>
                      </a:r>
                      <a:endParaRPr lang="en-GB" sz="1500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500" dirty="0" smtClean="0"/>
                        <a:t>149 A/mm</a:t>
                      </a:r>
                      <a:r>
                        <a:rPr lang="en-GB" sz="1500" baseline="30000" dirty="0" smtClean="0"/>
                        <a:t>2</a:t>
                      </a:r>
                      <a:endParaRPr lang="en-GB" sz="15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6408256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dirty="0" err="1" smtClean="0"/>
                        <a:t>L</a:t>
                      </a:r>
                      <a:r>
                        <a:rPr lang="en-GB" sz="1500" baseline="-25000" dirty="0" err="1" smtClean="0"/>
                        <a:t>nom</a:t>
                      </a:r>
                      <a:endParaRPr lang="en-GB" sz="15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  <a:r>
                        <a:rPr lang="en-GB" sz="1500" baseline="0" dirty="0" smtClean="0"/>
                        <a:t> H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5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5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5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smtClean="0"/>
                        <a:t>3.7 T</a:t>
                      </a:r>
                      <a:endParaRPr lang="en-GB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2204040"/>
                  </a:ext>
                </a:extLst>
              </a:tr>
              <a:tr h="339042">
                <a:tc>
                  <a:txBody>
                    <a:bodyPr/>
                    <a:lstStyle/>
                    <a:p>
                      <a:r>
                        <a:rPr lang="en-GB" sz="1600" i="1" dirty="0" err="1" smtClean="0"/>
                        <a:t>V</a:t>
                      </a:r>
                      <a:r>
                        <a:rPr lang="en-GB" sz="1600" i="1" baseline="-25000" dirty="0" err="1" smtClean="0"/>
                        <a:t>R</a:t>
                      </a:r>
                      <a:r>
                        <a:rPr lang="en-GB" sz="1600" baseline="-25000" dirty="0" err="1" smtClean="0"/>
                        <a:t>leads</a:t>
                      </a:r>
                      <a:r>
                        <a:rPr lang="en-GB" sz="1600" dirty="0" smtClean="0"/>
                        <a:t> @ </a:t>
                      </a:r>
                      <a:r>
                        <a:rPr lang="en-GB" sz="1600" i="1" dirty="0" err="1" smtClean="0"/>
                        <a:t>I</a:t>
                      </a:r>
                      <a:r>
                        <a:rPr lang="en-GB" sz="1600" baseline="-25000" dirty="0" err="1" smtClean="0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89082714"/>
                  </a:ext>
                </a:extLst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 rot="20186531">
            <a:off x="1485260" y="1317069"/>
            <a:ext cx="1440000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20186531">
            <a:off x="1485259" y="1619898"/>
            <a:ext cx="1440000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835037" y="2188778"/>
            <a:ext cx="1301678" cy="5773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377483" y="2534194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39.6 mm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1241055" y="1999938"/>
            <a:ext cx="185739" cy="5051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48966" y="2131949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76 mm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17987" y="1888637"/>
            <a:ext cx="387896" cy="105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274" y="2359678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109 mm</a:t>
            </a:r>
            <a:endParaRPr lang="en-GB" sz="1200" dirty="0"/>
          </a:p>
        </p:txBody>
      </p:sp>
      <p:sp>
        <p:nvSpPr>
          <p:cNvPr id="24" name="Rectangle 23"/>
          <p:cNvSpPr/>
          <p:nvPr/>
        </p:nvSpPr>
        <p:spPr>
          <a:xfrm>
            <a:off x="4876677" y="3886215"/>
            <a:ext cx="4177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HEL circuits follow LHC powering cycle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413194" y="5616657"/>
            <a:ext cx="294198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413194" y="4250180"/>
            <a:ext cx="0" cy="13392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822723" y="4222393"/>
            <a:ext cx="5950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 [A]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7844455" y="5643919"/>
            <a:ext cx="5565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t</a:t>
            </a:r>
            <a:r>
              <a:rPr lang="en-GB" dirty="0" smtClean="0"/>
              <a:t> [s]</a:t>
            </a:r>
            <a:endParaRPr lang="en-GB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413194" y="5338226"/>
            <a:ext cx="1656184" cy="27843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7069378" y="5338226"/>
            <a:ext cx="10533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187501" y="5332574"/>
            <a:ext cx="9969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err="1" smtClean="0"/>
              <a:t>I</a:t>
            </a:r>
            <a:r>
              <a:rPr lang="en-GB" sz="1200" baseline="-25000" dirty="0" err="1" smtClean="0"/>
              <a:t>nom</a:t>
            </a:r>
            <a:r>
              <a:rPr lang="en-GB" sz="1200" dirty="0" smtClean="0"/>
              <a:t> = 257 A</a:t>
            </a:r>
            <a:endParaRPr lang="en-GB" sz="12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7069378" y="4250180"/>
            <a:ext cx="0" cy="1366477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720562" y="5668605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1500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4851502" y="5921052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5413194" y="4407059"/>
            <a:ext cx="1651621" cy="1205309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7069378" y="4407059"/>
            <a:ext cx="1053358" cy="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7246210" y="4419854"/>
            <a:ext cx="10977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/>
              <a:t>I</a:t>
            </a:r>
            <a:r>
              <a:rPr lang="en-GB" sz="1200" baseline="-25000" dirty="0" smtClean="0"/>
              <a:t>RB</a:t>
            </a:r>
            <a:r>
              <a:rPr lang="en-GB" sz="1200" dirty="0" smtClean="0"/>
              <a:t> = 11850 A</a:t>
            </a:r>
            <a:endParaRPr lang="en-GB" sz="1200" dirty="0"/>
          </a:p>
        </p:txBody>
      </p:sp>
      <p:sp>
        <p:nvSpPr>
          <p:cNvPr id="41" name="Rectangle 40"/>
          <p:cNvSpPr/>
          <p:nvPr/>
        </p:nvSpPr>
        <p:spPr>
          <a:xfrm>
            <a:off x="1312152" y="4773816"/>
            <a:ext cx="1121784" cy="260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/>
              <a:t>t </a:t>
            </a:r>
            <a:r>
              <a:rPr lang="en-GB" sz="1600" dirty="0"/>
              <a:t>= </a:t>
            </a:r>
            <a:r>
              <a:rPr lang="en-GB" sz="1600" i="1" dirty="0" err="1"/>
              <a:t>t</a:t>
            </a:r>
            <a:r>
              <a:rPr lang="en-GB" sz="1600" baseline="-25000" dirty="0" err="1"/>
              <a:t>detect+validate</a:t>
            </a:r>
            <a:endParaRPr lang="en-GB" sz="1600" baseline="-25000" dirty="0"/>
          </a:p>
        </p:txBody>
      </p:sp>
      <p:sp>
        <p:nvSpPr>
          <p:cNvPr id="52" name="Rectangle 51"/>
          <p:cNvSpPr/>
          <p:nvPr/>
        </p:nvSpPr>
        <p:spPr>
          <a:xfrm>
            <a:off x="2168166" y="5914060"/>
            <a:ext cx="420978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/>
              <a:t>I</a:t>
            </a:r>
            <a:r>
              <a:rPr lang="en-GB" baseline="-25000" dirty="0" err="1"/>
              <a:t>nom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1120680" y="5914060"/>
            <a:ext cx="428381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/>
              <a:t>R</a:t>
            </a:r>
            <a:r>
              <a:rPr lang="en-GB" baseline="-25000" dirty="0" smtClean="0"/>
              <a:t>EE</a:t>
            </a:r>
            <a:endParaRPr lang="en-GB" dirty="0"/>
          </a:p>
        </p:txBody>
      </p:sp>
      <p:sp>
        <p:nvSpPr>
          <p:cNvPr id="54" name="Rectangle 53"/>
          <p:cNvSpPr/>
          <p:nvPr/>
        </p:nvSpPr>
        <p:spPr>
          <a:xfrm>
            <a:off x="1392160" y="4308313"/>
            <a:ext cx="470330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L</a:t>
            </a:r>
            <a:r>
              <a:rPr lang="en-GB" baseline="-25000" dirty="0" err="1" smtClean="0"/>
              <a:t>nom</a:t>
            </a:r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2720053" y="4361984"/>
            <a:ext cx="551762" cy="2842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baseline="-25000" dirty="0" err="1" smtClean="0"/>
              <a:t>leads</a:t>
            </a:r>
            <a:endParaRPr lang="en-GB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3873257" y="928487"/>
            <a:ext cx="0" cy="5947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134362" y="1163210"/>
            <a:ext cx="874251" cy="541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 rot="20336932">
            <a:off x="2506357" y="1113458"/>
            <a:ext cx="171006" cy="12204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Connector 76"/>
          <p:cNvCxnSpPr>
            <a:stCxn id="76" idx="1"/>
          </p:cNvCxnSpPr>
          <p:nvPr/>
        </p:nvCxnSpPr>
        <p:spPr>
          <a:xfrm>
            <a:off x="2512063" y="1205193"/>
            <a:ext cx="1598423" cy="530933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638783" y="1060474"/>
            <a:ext cx="1471703" cy="79712"/>
          </a:xfrm>
          <a:prstGeom prst="lin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4207667" y="1247382"/>
            <a:ext cx="727641" cy="37235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5115357" y="1163211"/>
            <a:ext cx="0" cy="5623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4134362" y="1797573"/>
            <a:ext cx="87425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4226026" y="1796320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1.65 mm</a:t>
            </a:r>
            <a:endParaRPr lang="en-GB" sz="1200" dirty="0"/>
          </a:p>
        </p:txBody>
      </p:sp>
      <p:sp>
        <p:nvSpPr>
          <p:cNvPr id="83" name="Rectangle 82"/>
          <p:cNvSpPr/>
          <p:nvPr/>
        </p:nvSpPr>
        <p:spPr>
          <a:xfrm>
            <a:off x="5074883" y="1326804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1.05 mm</a:t>
            </a:r>
            <a:endParaRPr lang="en-GB" sz="1200" dirty="0"/>
          </a:p>
        </p:txBody>
      </p:sp>
      <p:sp>
        <p:nvSpPr>
          <p:cNvPr id="84" name="Rectangle 83"/>
          <p:cNvSpPr/>
          <p:nvPr/>
        </p:nvSpPr>
        <p:spPr>
          <a:xfrm>
            <a:off x="3387885" y="1966647"/>
            <a:ext cx="22445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Cable with </a:t>
            </a:r>
            <a:r>
              <a:rPr lang="en-GB" sz="1200" dirty="0" err="1" smtClean="0"/>
              <a:t>polymide</a:t>
            </a:r>
            <a:r>
              <a:rPr lang="en-GB" sz="1200" dirty="0" smtClean="0"/>
              <a:t> insulation</a:t>
            </a:r>
            <a:endParaRPr lang="en-GB" sz="1200" dirty="0"/>
          </a:p>
        </p:txBody>
      </p:sp>
      <p:cxnSp>
        <p:nvCxnSpPr>
          <p:cNvPr id="85" name="Straight Connector 84"/>
          <p:cNvCxnSpPr/>
          <p:nvPr/>
        </p:nvCxnSpPr>
        <p:spPr>
          <a:xfrm flipH="1">
            <a:off x="3873257" y="1163210"/>
            <a:ext cx="26652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H="1">
            <a:off x="3873257" y="1293517"/>
            <a:ext cx="266529" cy="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V="1">
            <a:off x="3873257" y="933477"/>
            <a:ext cx="0" cy="22973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873257" y="1293517"/>
            <a:ext cx="0" cy="229733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049415" y="1120473"/>
            <a:ext cx="8322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15-20 um</a:t>
            </a:r>
            <a:endParaRPr lang="en-GB" sz="1200" dirty="0"/>
          </a:p>
        </p:txBody>
      </p:sp>
      <p:sp>
        <p:nvSpPr>
          <p:cNvPr id="13" name="Rounded Rectangle 12"/>
          <p:cNvSpPr/>
          <p:nvPr/>
        </p:nvSpPr>
        <p:spPr>
          <a:xfrm>
            <a:off x="3096036" y="1106098"/>
            <a:ext cx="5652428" cy="1078391"/>
          </a:xfrm>
          <a:prstGeom prst="roundRect">
            <a:avLst/>
          </a:prstGeom>
          <a:noFill/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01573" y="2202032"/>
            <a:ext cx="2581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>
                <a:solidFill>
                  <a:srgbClr val="7030A0"/>
                </a:solidFill>
              </a:rPr>
              <a:t>Same conductor for all coils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sp>
        <p:nvSpPr>
          <p:cNvPr id="90" name="Rectangle 89"/>
          <p:cNvSpPr/>
          <p:nvPr/>
        </p:nvSpPr>
        <p:spPr>
          <a:xfrm>
            <a:off x="403279" y="3841917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01574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11560" y="-9987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2.A. E-gun – Energy Extraction Resistance Sweep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136992"/>
              </p:ext>
            </p:extLst>
          </p:nvPr>
        </p:nvGraphicFramePr>
        <p:xfrm>
          <a:off x="2950096" y="1051884"/>
          <a:ext cx="3203575" cy="548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90955">
                  <a:extLst>
                    <a:ext uri="{9D8B030D-6E8A-4147-A177-3AD203B41FA5}">
                      <a16:colId xmlns:a16="http://schemas.microsoft.com/office/drawing/2014/main" xmlns="" val="3791441767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432535573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52717912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90291433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xmlns="" val="1124859896"/>
                    </a:ext>
                  </a:extLst>
                </a:gridCol>
              </a:tblGrid>
              <a:tr h="12932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RRR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80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4908744"/>
                  </a:ext>
                </a:extLst>
              </a:tr>
              <a:tr h="157340">
                <a:tc>
                  <a:txBody>
                    <a:bodyPr/>
                    <a:lstStyle/>
                    <a:p>
                      <a:r>
                        <a:rPr lang="en-US" sz="1200" i="1" dirty="0" err="1" smtClean="0"/>
                        <a:t>t</a:t>
                      </a:r>
                      <a:r>
                        <a:rPr lang="en-US" sz="1200" baseline="-25000" dirty="0" err="1" smtClean="0"/>
                        <a:t>detect+validate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ms</a:t>
                      </a:r>
                      <a:r>
                        <a:rPr lang="en-US" sz="1200" baseline="0" dirty="0" smtClean="0"/>
                        <a:t>]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160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190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220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270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1050657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337178" y="474589"/>
            <a:ext cx="35589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Quench detection and validation time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337178" y="1686784"/>
            <a:ext cx="86811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Voltage to ground and hot-spot temperature as a function of energy extraction resistance.</a:t>
            </a:r>
          </a:p>
          <a:p>
            <a:r>
              <a:rPr lang="en-GB" sz="1600" dirty="0" smtClean="0"/>
              <a:t>Energy extraction grounded at the input terminal.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950175" y="5661248"/>
            <a:ext cx="7167347" cy="584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smtClean="0"/>
              <a:t>With the maximum temperature (</a:t>
            </a:r>
            <a:r>
              <a:rPr lang="en-GB" sz="1600" b="1" dirty="0" smtClean="0"/>
              <a:t>200 K</a:t>
            </a:r>
            <a:r>
              <a:rPr lang="en-GB" sz="1600" dirty="0" smtClean="0"/>
              <a:t>) and voltage to ground (</a:t>
            </a:r>
            <a:r>
              <a:rPr lang="en-GB" sz="1600" b="1" dirty="0" smtClean="0"/>
              <a:t>500 V</a:t>
            </a:r>
            <a:r>
              <a:rPr lang="en-GB" sz="1600" dirty="0" smtClean="0"/>
              <a:t>)</a:t>
            </a:r>
          </a:p>
          <a:p>
            <a:pPr algn="ctr"/>
            <a:r>
              <a:rPr lang="en-GB" sz="1600" dirty="0" smtClean="0"/>
              <a:t>the permissible energy extraction resistance values span from </a:t>
            </a:r>
            <a:r>
              <a:rPr lang="en-GB" sz="1600" b="1" dirty="0" smtClean="0"/>
              <a:t>0.12</a:t>
            </a:r>
            <a:r>
              <a:rPr lang="en-GB" sz="1600" dirty="0" smtClean="0"/>
              <a:t> to </a:t>
            </a:r>
            <a:r>
              <a:rPr lang="en-GB" sz="1600" b="1" dirty="0" smtClean="0"/>
              <a:t>1.9</a:t>
            </a:r>
            <a:r>
              <a:rPr lang="en-GB" sz="1600" dirty="0" smtClean="0"/>
              <a:t> </a:t>
            </a:r>
            <a:r>
              <a:rPr lang="el-GR" sz="1600" dirty="0" smtClean="0"/>
              <a:t>Ω</a:t>
            </a:r>
            <a:r>
              <a:rPr lang="en-GB" sz="1600" dirty="0" smtClean="0"/>
              <a:t>. </a:t>
            </a:r>
            <a:endParaRPr lang="en-GB" sz="1600" dirty="0"/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797805"/>
              </p:ext>
            </p:extLst>
          </p:nvPr>
        </p:nvGraphicFramePr>
        <p:xfrm>
          <a:off x="-76301" y="2214765"/>
          <a:ext cx="9220301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339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93912" y="-9226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70C0"/>
                </a:solidFill>
              </a:rPr>
              <a:t>2.B. Solenoids After Valve + e-gun - Parameters</a:t>
            </a:r>
            <a:endParaRPr lang="en-GB" sz="28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4830959" y="4166629"/>
                <a:ext cx="3549754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m:rPr>
                          <m:sty m:val="p"/>
                        </m:rPr>
                        <a:rPr lang="en-GB" b="0" i="0" baseline="-25000" smtClean="0">
                          <a:latin typeface="Cambria Math" panose="02040503050406030204" pitchFamily="18" charset="0"/>
                        </a:rPr>
                        <m:t>nom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=0.81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</m:t>
                      </m:r>
                      <m:f>
                        <m:fPr>
                          <m:ctrlPr>
                            <a:rPr lang="en-GB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320 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1500 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=0.17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0959" y="4166629"/>
                <a:ext cx="3549754" cy="6183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595054"/>
              </p:ext>
            </p:extLst>
          </p:nvPr>
        </p:nvGraphicFramePr>
        <p:xfrm>
          <a:off x="5802585" y="1027008"/>
          <a:ext cx="244525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3805">
                  <a:extLst>
                    <a:ext uri="{9D8B030D-6E8A-4147-A177-3AD203B41FA5}">
                      <a16:colId xmlns:a16="http://schemas.microsoft.com/office/drawing/2014/main" xmlns="" val="1869502428"/>
                    </a:ext>
                  </a:extLst>
                </a:gridCol>
                <a:gridCol w="1211453">
                  <a:extLst>
                    <a:ext uri="{9D8B030D-6E8A-4147-A177-3AD203B41FA5}">
                      <a16:colId xmlns:a16="http://schemas.microsoft.com/office/drawing/2014/main" xmlns="" val="40222403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Parameter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Value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975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I</a:t>
                      </a:r>
                      <a:r>
                        <a:rPr lang="en-GB" sz="1600" baseline="-25000" dirty="0" err="1" smtClean="0">
                          <a:latin typeface="+mn-lt"/>
                        </a:rPr>
                        <a:t>nom</a:t>
                      </a:r>
                      <a:endParaRPr lang="en-GB" sz="16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320 A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19261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J</a:t>
                      </a:r>
                      <a:r>
                        <a:rPr lang="en-GB" sz="1600" i="0" baseline="-25000" dirty="0" err="1" smtClean="0">
                          <a:latin typeface="+mn-lt"/>
                        </a:rPr>
                        <a:t>nom</a:t>
                      </a:r>
                      <a:endParaRPr lang="en-GB" sz="1600" i="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</a:rPr>
                        <a:t>185 A/mm</a:t>
                      </a:r>
                      <a:r>
                        <a:rPr lang="en-GB" sz="1600" baseline="30000" dirty="0" smtClean="0">
                          <a:latin typeface="+mn-lt"/>
                        </a:rPr>
                        <a:t>2</a:t>
                      </a:r>
                      <a:endParaRPr lang="en-GB" sz="1600" baseline="300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28636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err="1" smtClean="0">
                          <a:latin typeface="+mn-lt"/>
                        </a:rPr>
                        <a:t>L</a:t>
                      </a:r>
                      <a:r>
                        <a:rPr lang="en-GB" sz="1600" baseline="-25000" dirty="0" err="1" smtClean="0">
                          <a:latin typeface="+mn-lt"/>
                        </a:rPr>
                        <a:t>nom</a:t>
                      </a:r>
                      <a:endParaRPr lang="en-GB" sz="1600" baseline="-25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0.81</a:t>
                      </a:r>
                      <a:r>
                        <a:rPr lang="en-GB" sz="1600" baseline="0" dirty="0" smtClean="0">
                          <a:latin typeface="+mn-lt"/>
                        </a:rPr>
                        <a:t> H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58619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nom,max</a:t>
                      </a:r>
                      <a:endParaRPr lang="en-GB" sz="1600" i="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+mn-lt"/>
                        </a:rPr>
                        <a:t>3.1 T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3889662"/>
                  </a:ext>
                </a:extLst>
              </a:tr>
            </a:tbl>
          </a:graphicData>
        </a:graphic>
      </p:graphicFrame>
      <p:sp>
        <p:nvSpPr>
          <p:cNvPr id="56" name="Rectangle 55"/>
          <p:cNvSpPr/>
          <p:nvPr/>
        </p:nvSpPr>
        <p:spPr>
          <a:xfrm>
            <a:off x="4836153" y="645087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Same conductor as in the e-gun solenoid</a:t>
            </a:r>
            <a:endParaRPr lang="en-GB" dirty="0"/>
          </a:p>
        </p:txBody>
      </p:sp>
      <p:sp>
        <p:nvSpPr>
          <p:cNvPr id="70" name="Rectangle 69"/>
          <p:cNvSpPr/>
          <p:nvPr/>
        </p:nvSpPr>
        <p:spPr>
          <a:xfrm rot="20186531">
            <a:off x="3258376" y="1183676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 rot="20186531">
            <a:off x="3264342" y="1487323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836153" y="3700233"/>
            <a:ext cx="3544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Inductive voltage during ramp-up</a:t>
            </a:r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 rot="20186531">
            <a:off x="3581342" y="1025890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20186531">
            <a:off x="3587308" y="1329537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 rot="20186531">
            <a:off x="2651208" y="1408918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 rot="20186531">
            <a:off x="2657174" y="1712565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 rot="20186531">
            <a:off x="2293916" y="1555113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 rot="20186531">
            <a:off x="2299882" y="1858760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 rot="20186531">
            <a:off x="1945461" y="1701309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 rot="20186531">
            <a:off x="1951427" y="2004956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 rot="20186531">
            <a:off x="1588170" y="1847334"/>
            <a:ext cx="222989" cy="110971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 rot="20186531">
            <a:off x="1594136" y="2150981"/>
            <a:ext cx="217023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295337" y="1724592"/>
            <a:ext cx="240651" cy="1028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005609" y="1491393"/>
            <a:ext cx="7825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39.6 mm</a:t>
            </a:r>
            <a:endParaRPr lang="en-GB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1345070" y="2255320"/>
            <a:ext cx="185739" cy="5051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811586" y="2419896"/>
            <a:ext cx="654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76 mm</a:t>
            </a:r>
            <a:endParaRPr lang="en-GB" sz="12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78231" y="2169434"/>
            <a:ext cx="387896" cy="105492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10077" y="2647700"/>
            <a:ext cx="7393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/>
              <a:t>109 mm</a:t>
            </a:r>
            <a:endParaRPr lang="en-GB" sz="1200" dirty="0"/>
          </a:p>
        </p:txBody>
      </p:sp>
      <p:sp>
        <p:nvSpPr>
          <p:cNvPr id="50" name="Rectangle 49"/>
          <p:cNvSpPr/>
          <p:nvPr/>
        </p:nvSpPr>
        <p:spPr>
          <a:xfrm>
            <a:off x="398635" y="610520"/>
            <a:ext cx="1980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Magnet geometry</a:t>
            </a:r>
            <a:endParaRPr lang="en-GB" u="sng" dirty="0"/>
          </a:p>
        </p:txBody>
      </p:sp>
      <p:grpSp>
        <p:nvGrpSpPr>
          <p:cNvPr id="52" name="Group 51"/>
          <p:cNvGrpSpPr/>
          <p:nvPr/>
        </p:nvGrpSpPr>
        <p:grpSpPr>
          <a:xfrm>
            <a:off x="647457" y="3916273"/>
            <a:ext cx="3547122" cy="2140374"/>
            <a:chOff x="120309" y="3218291"/>
            <a:chExt cx="4608512" cy="2780828"/>
          </a:xfrm>
        </p:grpSpPr>
        <p:sp>
          <p:nvSpPr>
            <p:cNvPr id="53" name="Rectangle 52"/>
            <p:cNvSpPr/>
            <p:nvPr/>
          </p:nvSpPr>
          <p:spPr>
            <a:xfrm>
              <a:off x="983898" y="4148353"/>
              <a:ext cx="145745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i="1" dirty="0"/>
                <a:t>t </a:t>
              </a:r>
              <a:r>
                <a:rPr lang="en-GB" sz="1600" dirty="0"/>
                <a:t>= </a:t>
              </a:r>
              <a:r>
                <a:rPr lang="en-GB" sz="1600" i="1" dirty="0" err="1"/>
                <a:t>t</a:t>
              </a:r>
              <a:r>
                <a:rPr lang="en-GB" sz="1600" baseline="-25000" dirty="0" err="1"/>
                <a:t>detect+validate</a:t>
              </a:r>
              <a:endParaRPr lang="en-GB" sz="1600" baseline="-25000" dirty="0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538" r="1"/>
            <a:stretch/>
          </p:blipFill>
          <p:spPr>
            <a:xfrm>
              <a:off x="120309" y="3218291"/>
              <a:ext cx="4608512" cy="2780828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2096053" y="5629787"/>
              <a:ext cx="5469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/>
                <a:t>I</a:t>
              </a:r>
              <a:r>
                <a:rPr lang="en-GB" baseline="-25000" dirty="0" err="1"/>
                <a:t>nom</a:t>
              </a:r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35133" y="5629787"/>
              <a:ext cx="5565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/>
                <a:t>R</a:t>
              </a:r>
              <a:r>
                <a:rPr lang="en-GB" baseline="-25000" dirty="0" smtClean="0"/>
                <a:t>EE</a:t>
              </a:r>
              <a:endParaRPr lang="en-GB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87846" y="3543560"/>
              <a:ext cx="61106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L</a:t>
              </a:r>
              <a:r>
                <a:rPr lang="en-GB" baseline="-25000" dirty="0" err="1" smtClean="0"/>
                <a:t>nom</a:t>
              </a:r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813079" y="3613290"/>
              <a:ext cx="71686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 smtClean="0"/>
                <a:t>R</a:t>
              </a:r>
              <a:r>
                <a:rPr lang="en-GB" baseline="-25000" dirty="0" err="1" smtClean="0"/>
                <a:t>leads</a:t>
              </a:r>
              <a:endParaRPr lang="en-GB" dirty="0"/>
            </a:p>
          </p:txBody>
        </p:sp>
      </p:grpSp>
      <p:sp>
        <p:nvSpPr>
          <p:cNvPr id="60" name="Rectangle 59"/>
          <p:cNvSpPr/>
          <p:nvPr/>
        </p:nvSpPr>
        <p:spPr>
          <a:xfrm>
            <a:off x="403279" y="3700233"/>
            <a:ext cx="1774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u="sng" dirty="0" smtClean="0"/>
              <a:t>Circuit topology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179290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25613</TotalTime>
  <Words>1514</Words>
  <Application>Microsoft Macintosh PowerPoint</Application>
  <PresentationFormat>On-screen Show (4:3)</PresentationFormat>
  <Paragraphs>365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Cambria Math</vt:lpstr>
      <vt:lpstr>Helvetica</vt:lpstr>
      <vt:lpstr>Roboto</vt:lpstr>
      <vt:lpstr>Wingdings</vt:lpstr>
      <vt:lpstr>Arial</vt:lpstr>
      <vt:lpstr>Thème Office</vt:lpstr>
      <vt:lpstr>Hollow Electron Lens Quench Protection Design and Analysis status update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Michal Maciejewski</cp:lastModifiedBy>
  <cp:revision>1445</cp:revision>
  <cp:lastPrinted>2019-04-10T16:02:01Z</cp:lastPrinted>
  <dcterms:created xsi:type="dcterms:W3CDTF">2016-02-12T10:02:27Z</dcterms:created>
  <dcterms:modified xsi:type="dcterms:W3CDTF">2019-04-18T13:38:41Z</dcterms:modified>
</cp:coreProperties>
</file>