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361" r:id="rId3"/>
    <p:sldId id="362" r:id="rId4"/>
    <p:sldId id="363" r:id="rId5"/>
    <p:sldId id="364" r:id="rId6"/>
    <p:sldId id="365" r:id="rId7"/>
    <p:sldId id="366" r:id="rId8"/>
    <p:sldId id="367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6"/>
    <p:restoredTop sz="55831" autoAdjust="0"/>
  </p:normalViewPr>
  <p:slideViewPr>
    <p:cSldViewPr snapToGrid="0" snapToObjects="1">
      <p:cViewPr varScale="1">
        <p:scale>
          <a:sx n="46" d="100"/>
          <a:sy n="46" d="100"/>
        </p:scale>
        <p:origin x="2560" y="176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62E91-8E6C-438A-BA8A-13B59525428D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5079E-D175-4B4C-BB76-C2C03E5E7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8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Trouver ce que l’on a repris chez EPPCN…rien en fait parce que personne n’a rien fait de pertinent proche du CERN ou rien fait du tout…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67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Engagement rate of a social-media post?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fr-CH" sz="1200" b="0" i="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Σ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𝑜𝑓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𝑡h𝑒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𝑒𝑛𝑔𝑎𝑔𝑒𝑚𝑒𝑛𝑡𝑠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(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𝑐𝑜𝑚𝑚𝑒𝑛𝑡𝑠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𝑠h𝑎𝑟𝑒𝑠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𝑙𝑖𝑘𝑒𝑠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𝑐𝑙𝑖𝑐𝑠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𝑒𝑡𝑐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Σ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𝑜𝑓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𝑡h𝑒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𝑖𝑚𝑝𝑟𝑒𝑠𝑠𝑖𝑜𝑛𝑠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(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𝑣𝑖𝑒𝑤𝑠</m:t>
                        </m:r>
                        <m:r>
                          <a:rPr lang="fr-CH" sz="1200" b="0" i="1" kern="1200" baseline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den>
                    </m:f>
                    <m:r>
                      <a:rPr lang="fr-CH" sz="1200" b="0" i="0" kern="1200" baseline="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×100=</m:t>
                    </m:r>
                    <m:r>
                      <m:rPr>
                        <m:sty m:val="p"/>
                      </m:rPr>
                      <a:rPr lang="fr-CH" sz="1200" b="0" i="0" kern="1200" baseline="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engagement</m:t>
                    </m:r>
                    <m:r>
                      <a:rPr lang="fr-CH" sz="1200" b="0" i="0" kern="1200" baseline="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lang="fr-CH" sz="1200" b="0" i="0" kern="1200" baseline="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rate</m:t>
                    </m:r>
                    <m:r>
                      <a:rPr lang="fr-CH" sz="1200" b="0" i="0" kern="1200" baseline="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(%)</a:t>
                </a:r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For CERN,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it’s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around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1.5% on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average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for a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picture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on Twitter, 2.5% on Facebook, 2.8% on LinkedIn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Engagement rate of a social-media post?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fr-CH" sz="1200" b="0" i="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:r>
                  <a:rPr lang="fr-CH" sz="1200" b="0" i="0" kern="1200" baseline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+mn-ea"/>
                    <a:cs typeface="+mn-cs"/>
                  </a:rPr>
                  <a:t>(</a:t>
                </a:r>
                <a:r>
                  <a:rPr lang="el-GR" sz="1200" b="0" i="0" kern="1200" baseline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Σ</a:t>
                </a:r>
                <a:r>
                  <a:rPr lang="fr-CH" sz="1200" b="0" i="0" kern="1200" baseline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+mn-ea"/>
                    <a:cs typeface="+mn-cs"/>
                  </a:rPr>
                  <a:t> 𝑜𝑓 𝑡ℎ𝑒 𝑒𝑛𝑔𝑎𝑔𝑒𝑚𝑒𝑛𝑡𝑠 (𝑐𝑜𝑚𝑚𝑒𝑛𝑡𝑠, 𝑠ℎ𝑎𝑟𝑒𝑠, 𝑙𝑖𝑘𝑒𝑠, 𝑐𝑙𝑖𝑐𝑠, 𝑒𝑡𝑐))/(</a:t>
                </a:r>
                <a:r>
                  <a:rPr lang="el-GR" sz="1200" b="0" i="0" kern="1200" baseline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Σ</a:t>
                </a:r>
                <a:r>
                  <a:rPr lang="fr-CH" sz="1200" b="0" i="0" kern="1200" baseline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𝑜𝑓 𝑡ℎ𝑒 𝑖𝑚𝑝𝑟𝑒𝑠𝑠𝑖𝑜𝑛𝑠 (𝑣𝑖𝑒𝑤𝑠)</a:t>
                </a:r>
                <a:r>
                  <a:rPr lang="fr-CH" sz="1200" b="0" i="0" kern="1200" baseline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+mn-ea"/>
                    <a:cs typeface="+mn-cs"/>
                  </a:rPr>
                  <a:t>)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×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+mn-ea"/>
                    <a:cs typeface="+mn-cs"/>
                  </a:rPr>
                  <a:t>100=engagement rate 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(%)</a:t>
                </a:r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For CERN,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it’s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around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1.5% on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average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for a </a:t>
                </a:r>
                <a:r>
                  <a:rPr lang="fr-CH" sz="1200" b="0" i="0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picture</a:t>
                </a:r>
                <a:r>
                  <a:rPr lang="fr-CH" sz="1200" b="0" i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on Twitter, 2.5% on Facebook, 2.8% on LinkedIn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92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H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22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H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33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H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22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H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92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H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0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Julie Haffner -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Julie Haffner -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Julie Haffner -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Julie Haffner -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14165" y="465173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3"/>
          <p:cNvSpPr txBox="1">
            <a:spLocks/>
          </p:cNvSpPr>
          <p:nvPr userDrawn="1"/>
        </p:nvSpPr>
        <p:spPr>
          <a:xfrm>
            <a:off x="6049389" y="463034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@</a:t>
            </a:r>
            <a:r>
              <a:rPr lang="en-US" err="1"/>
              <a:t>leaui</a:t>
            </a:r>
            <a:r>
              <a:rPr lang="en-US"/>
              <a:t> @</a:t>
            </a:r>
            <a:r>
              <a:rPr lang="en-US" err="1"/>
              <a:t>cern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048677" y="4634861"/>
            <a:ext cx="4722126" cy="273844"/>
          </a:xfrm>
        </p:spPr>
        <p:txBody>
          <a:bodyPr/>
          <a:lstStyle/>
          <a:p>
            <a:r>
              <a:rPr lang="fr-CH"/>
              <a:t>European Communication Summit, Brussels, 30 June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Julie Haffner -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Julie Haffner -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European Communication Summit, Brussels, 30 June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Loïc Bommersbach -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5287?ln=fr" TargetMode="External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hyperlink" Target="https://home.cern/news/news/knowledge-sharing/making-difference-science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38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/>
              <a:t>#</a:t>
            </a:r>
            <a:r>
              <a:rPr lang="fr-FR" sz="3600" b="1" dirty="0" err="1"/>
              <a:t>WomenInScience</a:t>
            </a:r>
            <a:r>
              <a:rPr lang="fr-FR" sz="3600" b="1" dirty="0"/>
              <a:t> </a:t>
            </a:r>
            <a:r>
              <a:rPr lang="fr-FR" sz="3600" b="1" dirty="0" err="1"/>
              <a:t>Campaign</a:t>
            </a:r>
            <a:r>
              <a:rPr lang="fr-FR" sz="3600" b="1" dirty="0"/>
              <a:t> 2019</a:t>
            </a: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6EAAB368-5129-EF4B-8651-CFA1613D71F1}"/>
              </a:ext>
            </a:extLst>
          </p:cNvPr>
          <p:cNvSpPr txBox="1"/>
          <p:nvPr/>
        </p:nvSpPr>
        <p:spPr>
          <a:xfrm>
            <a:off x="0" y="1650161"/>
            <a:ext cx="4436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 women featured from different </a:t>
            </a:r>
            <a:r>
              <a:rPr lang="en-GB" dirty="0" smtClean="0"/>
              <a:t>CERN Member States.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 article on </a:t>
            </a:r>
            <a:r>
              <a:rPr lang="en-GB" dirty="0" err="1"/>
              <a:t>home.cern</a:t>
            </a: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dirty="0" smtClean="0"/>
              <a:t>social-media </a:t>
            </a:r>
            <a:r>
              <a:rPr lang="en-GB" dirty="0"/>
              <a:t>campaign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dirty="0">
                <a:hlinkClick r:id="rId3"/>
              </a:rPr>
              <a:t>photography shooting </a:t>
            </a:r>
            <a:r>
              <a:rPr lang="en-GB" dirty="0"/>
              <a:t>with different places at CERN.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052575EE-91FA-D84C-8AF3-460D2722B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627" y="965224"/>
            <a:ext cx="43815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2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/>
              <a:t>Twitter</a:t>
            </a: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060E1932-45D8-664D-A775-911DDE722EED}"/>
              </a:ext>
            </a:extLst>
          </p:cNvPr>
          <p:cNvSpPr txBox="1"/>
          <p:nvPr/>
        </p:nvSpPr>
        <p:spPr>
          <a:xfrm>
            <a:off x="457201" y="1533295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5 </a:t>
            </a:r>
            <a:r>
              <a:rPr lang="fr-CH" dirty="0" err="1"/>
              <a:t>dedicated</a:t>
            </a:r>
            <a:r>
              <a:rPr lang="fr-CH" dirty="0"/>
              <a:t> tweets, </a:t>
            </a:r>
            <a:r>
              <a:rPr lang="fr-CH" dirty="0" err="1" smtClean="0"/>
              <a:t>retweeting</a:t>
            </a:r>
            <a:r>
              <a:rPr lang="fr-CH" dirty="0" smtClean="0"/>
              <a:t>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own</a:t>
            </a:r>
            <a:r>
              <a:rPr lang="fr-CH" dirty="0"/>
              <a:t> </a:t>
            </a:r>
            <a:r>
              <a:rPr lang="fr-CH" dirty="0" smtClean="0"/>
              <a:t>tweets on 11 </a:t>
            </a:r>
            <a:r>
              <a:rPr lang="fr-CH" dirty="0" err="1" smtClean="0"/>
              <a:t>February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600,000 impressions (1.5x the </a:t>
            </a:r>
            <a:r>
              <a:rPr lang="fr-CH" dirty="0" err="1"/>
              <a:t>average</a:t>
            </a:r>
            <a:r>
              <a:rPr lang="fr-CH" dirty="0"/>
              <a:t> of </a:t>
            </a:r>
            <a:r>
              <a:rPr lang="fr-CH" dirty="0" err="1"/>
              <a:t>our</a:t>
            </a:r>
            <a:r>
              <a:rPr lang="fr-CH" dirty="0"/>
              <a:t> tweets)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Engagement rate </a:t>
            </a:r>
            <a:r>
              <a:rPr lang="fr-CH" dirty="0" smtClean="0"/>
              <a:t>of </a:t>
            </a:r>
            <a:r>
              <a:rPr lang="fr-CH" dirty="0"/>
              <a:t>1.5% (1.5x the </a:t>
            </a:r>
            <a:r>
              <a:rPr lang="fr-CH" dirty="0" err="1"/>
              <a:t>average</a:t>
            </a:r>
            <a:r>
              <a:rPr lang="fr-CH" dirty="0"/>
              <a:t> of </a:t>
            </a:r>
            <a:r>
              <a:rPr lang="fr-CH" dirty="0" err="1"/>
              <a:t>our</a:t>
            </a:r>
            <a:r>
              <a:rPr lang="fr-CH" dirty="0"/>
              <a:t> tweets)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7E20A13F-3EDA-D14C-8ED7-50B2D0D78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886" y="175120"/>
            <a:ext cx="4621324" cy="419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5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/>
              <a:t>Facebook</a:t>
            </a: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0406984B-8D37-6F42-9A00-B0C03B5D57D4}"/>
              </a:ext>
            </a:extLst>
          </p:cNvPr>
          <p:cNvSpPr txBox="1"/>
          <p:nvPr/>
        </p:nvSpPr>
        <p:spPr>
          <a:xfrm>
            <a:off x="457200" y="1738876"/>
            <a:ext cx="5266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5 </a:t>
            </a:r>
            <a:r>
              <a:rPr lang="fr-CH" dirty="0" err="1"/>
              <a:t>dedicated</a:t>
            </a:r>
            <a:r>
              <a:rPr lang="fr-CH" dirty="0"/>
              <a:t> </a:t>
            </a:r>
            <a:r>
              <a:rPr lang="fr-CH" dirty="0" err="1"/>
              <a:t>posts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300,000 </a:t>
            </a:r>
            <a:r>
              <a:rPr lang="fr-CH" dirty="0" err="1"/>
              <a:t>reach</a:t>
            </a:r>
            <a:r>
              <a:rPr lang="fr-CH" dirty="0"/>
              <a:t> (1.2x the </a:t>
            </a:r>
            <a:r>
              <a:rPr lang="fr-CH" dirty="0" err="1"/>
              <a:t>average</a:t>
            </a:r>
            <a:r>
              <a:rPr lang="fr-CH" dirty="0"/>
              <a:t> of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posts</a:t>
            </a:r>
            <a:r>
              <a:rPr lang="fr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Great engagement on </a:t>
            </a:r>
            <a:r>
              <a:rPr lang="fr-CH" dirty="0" err="1"/>
              <a:t>those</a:t>
            </a:r>
            <a:r>
              <a:rPr lang="fr-CH" dirty="0"/>
              <a:t> </a:t>
            </a:r>
            <a:r>
              <a:rPr lang="fr-CH" dirty="0" err="1"/>
              <a:t>posts</a:t>
            </a:r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83FF1EA2-8732-C540-A3E3-9420146F8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46295"/>
            <a:ext cx="2904067" cy="430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4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/>
              <a:t>LinkedIn</a:t>
            </a: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7E735FC0-69BC-124C-B551-1B8D86BA6C4B}"/>
              </a:ext>
            </a:extLst>
          </p:cNvPr>
          <p:cNvSpPr txBox="1"/>
          <p:nvPr/>
        </p:nvSpPr>
        <p:spPr>
          <a:xfrm>
            <a:off x="457200" y="1708901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5 </a:t>
            </a:r>
            <a:r>
              <a:rPr lang="fr-CH" dirty="0" err="1"/>
              <a:t>dedicated</a:t>
            </a:r>
            <a:r>
              <a:rPr lang="fr-CH" dirty="0"/>
              <a:t> </a:t>
            </a:r>
            <a:r>
              <a:rPr lang="fr-CH" dirty="0" err="1"/>
              <a:t>posts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180,000 impressions (1.5x the </a:t>
            </a:r>
            <a:r>
              <a:rPr lang="fr-CH" dirty="0" err="1"/>
              <a:t>average</a:t>
            </a:r>
            <a:r>
              <a:rPr lang="fr-CH" dirty="0"/>
              <a:t> of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posts</a:t>
            </a:r>
            <a:r>
              <a:rPr lang="fr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Average</a:t>
            </a:r>
            <a:r>
              <a:rPr lang="fr-CH" dirty="0" smtClean="0"/>
              <a:t> engagement </a:t>
            </a:r>
            <a:r>
              <a:rPr lang="fr-CH" dirty="0"/>
              <a:t>rate 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80514310-A41C-F141-B148-A4D23C81A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066" y="274895"/>
            <a:ext cx="3181349" cy="406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6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err="1"/>
              <a:t>Home.cern</a:t>
            </a:r>
            <a:endParaRPr lang="fr-FR" sz="3600" b="1" dirty="0"/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B6746F41-6AAE-1F45-8ADA-C73B1D3E6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933" y="102984"/>
            <a:ext cx="5295843" cy="162949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6FB95721-675B-684B-AA91-97D10E685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4133" y="1742222"/>
            <a:ext cx="3568643" cy="256644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741E2D7F-0D33-0043-AB28-612B9A5608E4}"/>
              </a:ext>
            </a:extLst>
          </p:cNvPr>
          <p:cNvSpPr txBox="1"/>
          <p:nvPr/>
        </p:nvSpPr>
        <p:spPr>
          <a:xfrm>
            <a:off x="457200" y="952588"/>
            <a:ext cx="43135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 </a:t>
            </a:r>
            <a:r>
              <a:rPr lang="en-GB" dirty="0"/>
              <a:t>article </a:t>
            </a:r>
            <a:r>
              <a:rPr lang="en-GB" dirty="0" smtClean="0"/>
              <a:t>on </a:t>
            </a:r>
            <a:r>
              <a:rPr lang="en-GB" dirty="0"/>
              <a:t>the </a:t>
            </a:r>
            <a:r>
              <a:rPr lang="en-GB" dirty="0" smtClean="0"/>
              <a:t>website grew each day with a new woman profiled: </a:t>
            </a:r>
            <a:r>
              <a:rPr lang="en-GB" dirty="0">
                <a:hlinkClick r:id="rId5"/>
              </a:rPr>
              <a:t>https://home.cern/news/news/knowledge-sharing/making-difference-science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…but </a:t>
            </a:r>
            <a:r>
              <a:rPr lang="en-GB" dirty="0"/>
              <a:t>we had </a:t>
            </a:r>
            <a:r>
              <a:rPr lang="en-GB" dirty="0" smtClean="0"/>
              <a:t>limited </a:t>
            </a:r>
            <a:r>
              <a:rPr lang="en-GB" dirty="0"/>
              <a:t>views of the article (</a:t>
            </a:r>
            <a:r>
              <a:rPr lang="en-GB" dirty="0" smtClean="0"/>
              <a:t>drove </a:t>
            </a:r>
            <a:r>
              <a:rPr lang="en-GB" dirty="0"/>
              <a:t>only </a:t>
            </a:r>
            <a:r>
              <a:rPr lang="en-GB" dirty="0" smtClean="0"/>
              <a:t>0.42</a:t>
            </a:r>
            <a:r>
              <a:rPr lang="en-GB" dirty="0"/>
              <a:t>% of the traffic)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effort to research, write and translate the profiles in the article did not justify the </a:t>
            </a:r>
            <a:r>
              <a:rPr lang="en-GB" dirty="0"/>
              <a:t>limited impact.</a:t>
            </a:r>
          </a:p>
        </p:txBody>
      </p:sp>
    </p:spTree>
    <p:extLst>
      <p:ext uri="{BB962C8B-B14F-4D97-AF65-F5344CB8AC3E}">
        <p14:creationId xmlns:p14="http://schemas.microsoft.com/office/powerpoint/2010/main" val="383871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/>
              <a:t>Conclusion</a:t>
            </a: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30E47881-3573-4548-8D6C-82F6875E0526}"/>
              </a:ext>
            </a:extLst>
          </p:cNvPr>
          <p:cNvSpPr txBox="1"/>
          <p:nvPr/>
        </p:nvSpPr>
        <p:spPr>
          <a:xfrm>
            <a:off x="711200" y="745067"/>
            <a:ext cx="59042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had great stats on </a:t>
            </a:r>
            <a:r>
              <a:rPr lang="en-GB" dirty="0" smtClean="0"/>
              <a:t>social media </a:t>
            </a:r>
            <a:r>
              <a:rPr lang="en-GB" dirty="0"/>
              <a:t>for this campaign.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Promoting </a:t>
            </a:r>
            <a:r>
              <a:rPr lang="en-GB" dirty="0" smtClean="0"/>
              <a:t>behind-the-scenes </a:t>
            </a:r>
            <a:r>
              <a:rPr lang="en-GB" dirty="0"/>
              <a:t>and people who do science is still (and always) a great </a:t>
            </a:r>
            <a:r>
              <a:rPr lang="en-GB" dirty="0" smtClean="0"/>
              <a:t>way to </a:t>
            </a:r>
            <a:r>
              <a:rPr lang="en-GB" dirty="0"/>
              <a:t>increase engagement on </a:t>
            </a:r>
            <a:r>
              <a:rPr lang="en-GB" dirty="0" smtClean="0"/>
              <a:t>social media.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Keep </a:t>
            </a:r>
            <a:r>
              <a:rPr lang="en-GB" dirty="0" smtClean="0"/>
              <a:t>such a </a:t>
            </a:r>
            <a:r>
              <a:rPr lang="en-GB" dirty="0"/>
              <a:t>campaign on </a:t>
            </a:r>
            <a:r>
              <a:rPr lang="en-GB" dirty="0" smtClean="0"/>
              <a:t>social media</a:t>
            </a:r>
            <a:r>
              <a:rPr lang="en-GB" dirty="0"/>
              <a:t>, </a:t>
            </a:r>
            <a:r>
              <a:rPr lang="en-GB" dirty="0" smtClean="0"/>
              <a:t>a </a:t>
            </a:r>
            <a:br>
              <a:rPr lang="en-GB" dirty="0" smtClean="0"/>
            </a:br>
            <a:r>
              <a:rPr lang="en-GB" dirty="0" smtClean="0"/>
              <a:t>web </a:t>
            </a:r>
            <a:r>
              <a:rPr lang="en-GB" dirty="0"/>
              <a:t>article is not so relevant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future have photos of people working </a:t>
            </a:r>
            <a:br>
              <a:rPr lang="en-US" dirty="0" smtClean="0"/>
            </a:br>
            <a:r>
              <a:rPr lang="en-US" dirty="0" smtClean="0"/>
              <a:t>rather than posing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 </a:t>
            </a:r>
            <a:r>
              <a:rPr lang="en-GB" dirty="0" smtClean="0"/>
              <a:t>more in </a:t>
            </a:r>
            <a:r>
              <a:rPr lang="en-GB" dirty="0"/>
              <a:t>advance, having everything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almost </a:t>
            </a:r>
            <a:r>
              <a:rPr lang="en-GB" dirty="0"/>
              <a:t>prepare before </a:t>
            </a:r>
            <a:r>
              <a:rPr lang="en-GB" dirty="0" smtClean="0"/>
              <a:t>the Christmas </a:t>
            </a:r>
            <a:r>
              <a:rPr lang="en-GB" dirty="0"/>
              <a:t>break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</a:t>
            </a:r>
            <a:r>
              <a:rPr lang="en-GB" dirty="0"/>
              <a:t>the end, we didn’t work a lot together, it’s something we have to improve for next campaigns…(how?)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4B93D960-3CD9-2E4B-AA5E-8E2CF21BC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789" y="2015067"/>
            <a:ext cx="3420211" cy="254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4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xmlns="" id="{E226F035-EC88-BA4F-A33F-9A797A310C80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err="1"/>
              <a:t>What’s</a:t>
            </a:r>
            <a:r>
              <a:rPr lang="fr-FR" sz="3600" b="1" dirty="0"/>
              <a:t> </a:t>
            </a:r>
            <a:r>
              <a:rPr lang="fr-FR" sz="3600" b="1" dirty="0" err="1"/>
              <a:t>next</a:t>
            </a:r>
            <a:r>
              <a:rPr lang="fr-FR" sz="3600" b="1" dirty="0"/>
              <a:t>?</a:t>
            </a: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xmlns="" id="{E95A2272-7D01-1047-BDBC-CE92EE6B6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4643695"/>
            <a:ext cx="2895600" cy="273844"/>
          </a:xfrm>
        </p:spPr>
        <p:txBody>
          <a:bodyPr/>
          <a:lstStyle/>
          <a:p>
            <a:r>
              <a:rPr lang="en-US"/>
              <a:t>Loïc Bommersbach - CERN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70D61EBD-0BFD-2445-B9B3-CEC250C4FD85}"/>
              </a:ext>
            </a:extLst>
          </p:cNvPr>
          <p:cNvSpPr txBox="1"/>
          <p:nvPr/>
        </p:nvSpPr>
        <p:spPr>
          <a:xfrm>
            <a:off x="643467" y="2285983"/>
            <a:ext cx="80405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LS2 plan at CERN: share Facebook Live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#</a:t>
            </a:r>
            <a:r>
              <a:rPr lang="en-GB" dirty="0" err="1"/>
              <a:t>CERNOpenDays</a:t>
            </a:r>
            <a:r>
              <a:rPr lang="en-GB" dirty="0"/>
              <a:t>: </a:t>
            </a:r>
            <a:r>
              <a:rPr lang="en-GB" dirty="0" smtClean="0"/>
              <a:t>User-generated </a:t>
            </a:r>
            <a:r>
              <a:rPr lang="en-GB" dirty="0"/>
              <a:t>content on Instagram and Lives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Expectations from your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EPPCN campaigns to come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Best </a:t>
            </a:r>
            <a:r>
              <a:rPr lang="en-GB" dirty="0" smtClean="0"/>
              <a:t>practice </a:t>
            </a:r>
            <a:r>
              <a:rPr lang="en-GB" dirty="0"/>
              <a:t>sharing from CERN’s Social Media team if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AOB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CB198056-79EB-5348-ACEE-B839BB517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487" y="-135468"/>
            <a:ext cx="5432513" cy="244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3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21605</TotalTime>
  <Words>367</Words>
  <Application>Microsoft Macintosh PowerPoint</Application>
  <PresentationFormat>On-screen Show (16:9)</PresentationFormat>
  <Paragraphs>56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Optima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Julie Haffner</dc:creator>
  <cp:keywords/>
  <dc:description/>
  <cp:lastModifiedBy>Microsoft Office User</cp:lastModifiedBy>
  <cp:revision>439</cp:revision>
  <dcterms:created xsi:type="dcterms:W3CDTF">2012-11-30T11:04:26Z</dcterms:created>
  <dcterms:modified xsi:type="dcterms:W3CDTF">2019-05-13T17:37:46Z</dcterms:modified>
  <cp:category/>
</cp:coreProperties>
</file>