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58" r:id="rId2"/>
    <p:sldId id="806" r:id="rId3"/>
    <p:sldId id="807" r:id="rId4"/>
    <p:sldId id="809" r:id="rId5"/>
    <p:sldId id="808" r:id="rId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478F00"/>
    <a:srgbClr val="E60000"/>
    <a:srgbClr val="CC0000"/>
    <a:srgbClr val="253971"/>
    <a:srgbClr val="F8F8F8"/>
    <a:srgbClr val="5F97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35" autoAdjust="0"/>
    <p:restoredTop sz="92188" autoAdjust="0"/>
  </p:normalViewPr>
  <p:slideViewPr>
    <p:cSldViewPr snapToGrid="0" snapToObjects="1">
      <p:cViewPr varScale="1">
        <p:scale>
          <a:sx n="87" d="100"/>
          <a:sy n="87" d="100"/>
        </p:scale>
        <p:origin x="-14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-2838" y="-90"/>
      </p:cViewPr>
      <p:guideLst>
        <p:guide orient="horz" pos="3223"/>
        <p:guide pos="2236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39B8E54-F87B-4776-B821-894A5B72BB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6DD3393-83AD-49B5-8BA7-B4CA2512A4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266C1D-E826-4EEF-A521-B85732D5C41A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0675" y="-8792"/>
            <a:ext cx="7182997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725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smtClean="0"/>
              <a:t>WG7</a:t>
            </a:r>
            <a:endParaRPr lang="en-U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42200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fld id="{3A512BDC-A9B2-40C5-B41A-886EF27F098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RD51 Mini Week – CERN – September 24, 2009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725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smtClean="0"/>
              <a:t>WG7</a:t>
            </a:r>
            <a:endParaRPr lang="en-U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42200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fld id="{3A512BDC-A9B2-40C5-B41A-886EF27F098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RD51 Mini Week – CERN – September 24, 2009</a:t>
            </a:r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95760" y="-8792"/>
            <a:ext cx="713893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 bwMode="auto">
          <a:xfrm>
            <a:off x="0" y="-7938"/>
            <a:ext cx="9144000" cy="439738"/>
          </a:xfrm>
          <a:prstGeom prst="rect">
            <a:avLst/>
          </a:prstGeom>
          <a:solidFill>
            <a:srgbClr val="F8F8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5725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smtClean="0"/>
              <a:t>WG7</a:t>
            </a:r>
            <a:endParaRPr lang="en-US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42200" y="6661150"/>
            <a:ext cx="161925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fld id="{3A512BDC-A9B2-40C5-B41A-886EF27F098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latin typeface="Bookman Old Style" pitchFamily="18" charset="0"/>
            </a:endParaRPr>
          </a:p>
        </p:txBody>
      </p:sp>
      <p:sp>
        <p:nvSpPr>
          <p:cNvPr id="307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255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pic>
        <p:nvPicPr>
          <p:cNvPr id="3079" name="Picture 20" descr="Sigle-Irfu"/>
          <p:cNvPicPr>
            <a:picLocks noChangeAspect="1" noChangeArrowheads="1"/>
          </p:cNvPicPr>
          <p:nvPr userDrawn="1"/>
        </p:nvPicPr>
        <p:blipFill>
          <a:blip r:embed="rId4" cstate="print">
            <a:lum bright="-30000" contrast="30000"/>
          </a:blip>
          <a:srcRect l="2844" t="23494" r="2844" b="20253"/>
          <a:stretch>
            <a:fillRect/>
          </a:stretch>
        </p:blipFill>
        <p:spPr bwMode="auto">
          <a:xfrm>
            <a:off x="21772" y="906"/>
            <a:ext cx="43497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pied de page 4"/>
          <p:cNvSpPr>
            <a:spLocks noGrp="1"/>
          </p:cNvSpPr>
          <p:nvPr userDrawn="1"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RD51 Mini Week – CERN – September 24, 2009</a:t>
            </a:r>
            <a:endParaRPr lang="en-US" dirty="0"/>
          </a:p>
        </p:txBody>
      </p:sp>
      <p:cxnSp>
        <p:nvCxnSpPr>
          <p:cNvPr id="3083" name="Connecteur droit 13"/>
          <p:cNvCxnSpPr>
            <a:cxnSpLocks noChangeShapeType="1"/>
          </p:cNvCxnSpPr>
          <p:nvPr userDrawn="1"/>
        </p:nvCxnSpPr>
        <p:spPr bwMode="auto">
          <a:xfrm>
            <a:off x="494200" y="447221"/>
            <a:ext cx="8649800" cy="0"/>
          </a:xfrm>
          <a:prstGeom prst="line">
            <a:avLst/>
          </a:prstGeom>
          <a:noFill/>
          <a:ln w="19050" algn="ctr">
            <a:solidFill>
              <a:srgbClr val="5F9723"/>
            </a:solidFill>
            <a:round/>
            <a:headEnd/>
            <a:tailEnd/>
          </a:ln>
        </p:spPr>
      </p:cxnSp>
      <p:pic>
        <p:nvPicPr>
          <p:cNvPr id="10" name="Picture 2" descr="D:\CU_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30628" y="-7938"/>
            <a:ext cx="150495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a date 1"/>
          <p:cNvSpPr>
            <a:spLocks noGrp="1"/>
          </p:cNvSpPr>
          <p:nvPr>
            <p:ph type="dt" sz="quarter" idx="2"/>
          </p:nvPr>
        </p:nvSpPr>
        <p:spPr>
          <a:xfrm>
            <a:off x="106363" y="6356350"/>
            <a:ext cx="1905000" cy="457200"/>
          </a:xfrm>
          <a:noFill/>
        </p:spPr>
        <p:txBody>
          <a:bodyPr/>
          <a:lstStyle/>
          <a:p>
            <a:endParaRPr lang="fr-FR" smtClean="0"/>
          </a:p>
          <a:p>
            <a:r>
              <a:rPr lang="fr-FR" smtClean="0"/>
              <a:t>David.Attie@cea.fr</a:t>
            </a:r>
          </a:p>
          <a:p>
            <a:endParaRPr lang="fr-FR" smtClean="0"/>
          </a:p>
        </p:txBody>
      </p:sp>
      <p:sp>
        <p:nvSpPr>
          <p:cNvPr id="4099" name="Espace réservé du pied de page 2"/>
          <p:cNvSpPr>
            <a:spLocks noGrp="1"/>
          </p:cNvSpPr>
          <p:nvPr>
            <p:ph type="ftr" sz="quarter" idx="3"/>
          </p:nvPr>
        </p:nvSpPr>
        <p:spPr bwMode="auto">
          <a:xfrm>
            <a:off x="2184400" y="6356350"/>
            <a:ext cx="47625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  <a:p>
            <a:r>
              <a:rPr lang="fr-FR" dirty="0" err="1" smtClean="0"/>
              <a:t>Astrophysics</a:t>
            </a:r>
            <a:r>
              <a:rPr lang="fr-FR" dirty="0" smtClean="0"/>
              <a:t> Detector Workshop – Nice – </a:t>
            </a:r>
            <a:r>
              <a:rPr lang="fr-FR" dirty="0" err="1" smtClean="0"/>
              <a:t>November</a:t>
            </a:r>
            <a:r>
              <a:rPr lang="fr-FR" dirty="0" smtClean="0"/>
              <a:t> 18</a:t>
            </a:r>
            <a:r>
              <a:rPr lang="fr-FR" baseline="30000" dirty="0" smtClean="0"/>
              <a:t>th</a:t>
            </a:r>
            <a:r>
              <a:rPr lang="fr-FR" dirty="0" smtClean="0"/>
              <a:t>, 2008</a:t>
            </a: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112000" y="6356350"/>
            <a:ext cx="1905000" cy="457200"/>
          </a:xfrm>
          <a:noFill/>
        </p:spPr>
        <p:txBody>
          <a:bodyPr/>
          <a:lstStyle/>
          <a:p>
            <a:endParaRPr lang="fr-FR" smtClean="0"/>
          </a:p>
          <a:p>
            <a:fld id="{2E058F89-1A74-42AC-835E-382C2BF6D7DE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4101" name="Rectangle 2"/>
          <p:cNvSpPr>
            <a:spLocks noChangeArrowheads="1"/>
          </p:cNvSpPr>
          <p:nvPr/>
        </p:nvSpPr>
        <p:spPr bwMode="auto">
          <a:xfrm>
            <a:off x="0" y="6451600"/>
            <a:ext cx="9144000" cy="406400"/>
          </a:xfrm>
          <a:prstGeom prst="rect">
            <a:avLst/>
          </a:prstGeom>
          <a:solidFill>
            <a:srgbClr val="F8F8F8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611188" y="3514725"/>
            <a:ext cx="7921625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1800" u="sng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D. </a:t>
            </a:r>
            <a:r>
              <a:rPr lang="en-US" sz="1800" u="sng" dirty="0" err="1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Attié</a:t>
            </a:r>
            <a:r>
              <a:rPr lang="en-US" sz="1800" dirty="0" smtClean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, P</a:t>
            </a:r>
            <a:r>
              <a:rPr lang="en-US" sz="18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. </a:t>
            </a:r>
            <a:r>
              <a:rPr lang="en-US" sz="1800" dirty="0" smtClean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Colas, M. Dixit, M</a:t>
            </a:r>
            <a:r>
              <a:rPr lang="en-US" sz="1800" dirty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. </a:t>
            </a:r>
            <a:r>
              <a:rPr lang="en-US" sz="1800" dirty="0" err="1" smtClean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Riallot</a:t>
            </a:r>
            <a:r>
              <a:rPr lang="en-US" sz="1800" dirty="0" smtClean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, W</a:t>
            </a:r>
            <a:r>
              <a:rPr lang="en-US" sz="1800" dirty="0" smtClean="0">
                <a:solidFill>
                  <a:srgbClr val="0000FF"/>
                </a:solidFill>
                <a:latin typeface="Bell MT" pitchFamily="18" charset="0"/>
                <a:cs typeface="Arial" pitchFamily="34" charset="0"/>
              </a:rPr>
              <a:t>. Wang</a:t>
            </a:r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04850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91418" tIns="45709" rIns="91418" bIns="45709" anchor="ctr"/>
          <a:lstStyle/>
          <a:p>
            <a:pPr algn="ctr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sp>
        <p:nvSpPr>
          <p:cNvPr id="325635" name="Rectangle 3"/>
          <p:cNvSpPr>
            <a:spLocks noChangeArrowheads="1"/>
          </p:cNvSpPr>
          <p:nvPr/>
        </p:nvSpPr>
        <p:spPr bwMode="auto">
          <a:xfrm>
            <a:off x="1043485" y="430213"/>
            <a:ext cx="7035497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Micromegas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tests 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/>
              </a:rPr>
              <a:t>̶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Test beam 2010 plans 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/>
              </a:rPr>
              <a:t>̶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105" name="Rectangle 10"/>
          <p:cNvSpPr txBox="1">
            <a:spLocks noChangeArrowheads="1"/>
          </p:cNvSpPr>
          <p:nvPr/>
        </p:nvSpPr>
        <p:spPr bwMode="auto">
          <a:xfrm>
            <a:off x="1854200" y="5499100"/>
            <a:ext cx="4762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000" dirty="0" smtClean="0">
                <a:solidFill>
                  <a:srgbClr val="253971"/>
                </a:solidFill>
                <a:latin typeface="Bell MT" pitchFamily="18" charset="0"/>
                <a:cs typeface="Arial" pitchFamily="34" charset="0"/>
              </a:rPr>
              <a:t>RD51 Mini </a:t>
            </a:r>
            <a:r>
              <a:rPr lang="fr-FR" sz="2000" dirty="0" err="1" smtClean="0">
                <a:solidFill>
                  <a:srgbClr val="253971"/>
                </a:solidFill>
                <a:latin typeface="Bell MT" pitchFamily="18" charset="0"/>
                <a:cs typeface="Arial" pitchFamily="34" charset="0"/>
              </a:rPr>
              <a:t>Week</a:t>
            </a:r>
            <a:r>
              <a:rPr lang="fr-FR" sz="2000" dirty="0" smtClean="0">
                <a:solidFill>
                  <a:srgbClr val="253971"/>
                </a:solidFill>
                <a:latin typeface="Bell MT" pitchFamily="18" charset="0"/>
                <a:cs typeface="Arial" pitchFamily="34" charset="0"/>
              </a:rPr>
              <a:t> - CERN</a:t>
            </a:r>
            <a:endParaRPr lang="fr-FR" sz="2000" dirty="0">
              <a:solidFill>
                <a:srgbClr val="253971"/>
              </a:solidFill>
              <a:latin typeface="Bell MT" pitchFamily="18" charset="0"/>
              <a:cs typeface="Arial" pitchFamily="34" charset="0"/>
            </a:endParaRPr>
          </a:p>
        </p:txBody>
      </p:sp>
      <p:pic>
        <p:nvPicPr>
          <p:cNvPr id="4108" name="Picture 4" descr="D:\irfu_i_transparent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036" y="5157559"/>
            <a:ext cx="71120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D:\CU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6700" y="5499100"/>
            <a:ext cx="20415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91" y="4682222"/>
            <a:ext cx="1367703" cy="136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141480" y="6649999"/>
            <a:ext cx="1619250" cy="179388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Micromegas</a:t>
            </a:r>
            <a:r>
              <a:rPr lang="en-US" dirty="0" smtClean="0"/>
              <a:t> TB2010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512BDC-A9B2-40C5-B41A-886EF27F098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RD51 Mini-week, CERN – WG7 – February 24, 2010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taking diagram </a:t>
            </a: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36254" y="2993122"/>
            <a:ext cx="1862137" cy="7715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800">
                <a:solidFill>
                  <a:srgbClr val="0000CC"/>
                </a:solidFill>
                <a:latin typeface="Bell MT" pitchFamily="18" charset="0"/>
              </a:rPr>
              <a:t>T2K electronics</a:t>
            </a:r>
          </a:p>
          <a:p>
            <a:pPr algn="ctr"/>
            <a:r>
              <a:rPr lang="fr-FR" sz="1800">
                <a:solidFill>
                  <a:srgbClr val="0000CC"/>
                </a:solidFill>
                <a:latin typeface="Bell MT" pitchFamily="18" charset="0"/>
              </a:rPr>
              <a:t>1728 channels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867142" y="2993160"/>
            <a:ext cx="1522412" cy="782638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fr-FR" sz="1800" dirty="0">
                <a:solidFill>
                  <a:srgbClr val="0000CC"/>
                </a:solidFill>
                <a:latin typeface="Bell MT" pitchFamily="18" charset="0"/>
              </a:rPr>
              <a:t>Back-end </a:t>
            </a:r>
            <a:r>
              <a:rPr lang="fr-FR" sz="1800" dirty="0" err="1">
                <a:solidFill>
                  <a:srgbClr val="0000CC"/>
                </a:solidFill>
                <a:latin typeface="Bell MT" pitchFamily="18" charset="0"/>
              </a:rPr>
              <a:t>electronic</a:t>
            </a:r>
            <a:endParaRPr lang="fr-FR" sz="1800" dirty="0">
              <a:solidFill>
                <a:srgbClr val="0000CC"/>
              </a:solidFill>
              <a:latin typeface="Bell MT" pitchFamily="18" charset="0"/>
            </a:endParaRPr>
          </a:p>
          <a:p>
            <a:pPr algn="ctr"/>
            <a:r>
              <a:rPr lang="fr-FR" sz="1800" dirty="0">
                <a:solidFill>
                  <a:srgbClr val="0000CC"/>
                </a:solidFill>
                <a:latin typeface="Bell MT" pitchFamily="18" charset="0"/>
              </a:rPr>
              <a:t>(ML405)</a:t>
            </a:r>
          </a:p>
        </p:txBody>
      </p:sp>
      <p:cxnSp>
        <p:nvCxnSpPr>
          <p:cNvPr id="11" name="Connecteur droit avec flèche 23"/>
          <p:cNvCxnSpPr>
            <a:cxnSpLocks noChangeShapeType="1"/>
            <a:stCxn id="10" idx="2"/>
            <a:endCxn id="13" idx="1"/>
          </p:cNvCxnSpPr>
          <p:nvPr/>
        </p:nvCxnSpPr>
        <p:spPr bwMode="auto">
          <a:xfrm rot="16200000" flipH="1">
            <a:off x="5362442" y="4040910"/>
            <a:ext cx="5318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2" name="Connecteur droit avec flèche 32"/>
          <p:cNvCxnSpPr>
            <a:cxnSpLocks noChangeShapeType="1"/>
            <a:stCxn id="9" idx="3"/>
            <a:endCxn id="10" idx="1"/>
          </p:cNvCxnSpPr>
          <p:nvPr/>
        </p:nvCxnSpPr>
        <p:spPr bwMode="auto">
          <a:xfrm>
            <a:off x="2598391" y="3378885"/>
            <a:ext cx="2268751" cy="5594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3" name="computr3"/>
          <p:cNvSpPr>
            <a:spLocks noEditPoints="1" noChangeArrowheads="1"/>
          </p:cNvSpPr>
          <p:nvPr/>
        </p:nvSpPr>
        <p:spPr bwMode="auto">
          <a:xfrm>
            <a:off x="4495667" y="4307610"/>
            <a:ext cx="2266950" cy="169545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7811 w 21600"/>
              <a:gd name="T13" fmla="*/ 2584 h 21600"/>
              <a:gd name="T14" fmla="*/ 16359 w 21600"/>
              <a:gd name="T15" fmla="*/ 1176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200">
                <a:latin typeface="Bell MT" pitchFamily="18" charset="0"/>
              </a:rPr>
              <a:t>PC</a:t>
            </a:r>
          </a:p>
          <a:p>
            <a:pPr algn="ctr"/>
            <a:r>
              <a:rPr lang="fr-FR" sz="1200">
                <a:latin typeface="Bell MT" pitchFamily="18" charset="0"/>
              </a:rPr>
              <a:t>T2K DAQ on Linux</a:t>
            </a:r>
          </a:p>
        </p:txBody>
      </p:sp>
      <p:sp>
        <p:nvSpPr>
          <p:cNvPr id="15" name="modem"/>
          <p:cNvSpPr>
            <a:spLocks noEditPoints="1" noChangeArrowheads="1"/>
          </p:cNvSpPr>
          <p:nvPr/>
        </p:nvSpPr>
        <p:spPr bwMode="auto">
          <a:xfrm>
            <a:off x="7365867" y="5283923"/>
            <a:ext cx="1092200" cy="360362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0 w 21600"/>
              <a:gd name="T11" fmla="*/ 2147483647 h 21600"/>
              <a:gd name="T12" fmla="*/ 2147483647 w 21600"/>
              <a:gd name="T13" fmla="*/ 0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00 w 21600"/>
              <a:gd name="T31" fmla="*/ 22400 h 21600"/>
              <a:gd name="T32" fmla="*/ 21200 w 21600"/>
              <a:gd name="T33" fmla="*/ 30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 sz="1000" dirty="0">
              <a:solidFill>
                <a:srgbClr val="00B050"/>
              </a:solidFill>
              <a:latin typeface="Bell MT" pitchFamily="18" charset="0"/>
            </a:endParaRPr>
          </a:p>
        </p:txBody>
      </p:sp>
      <p:pic>
        <p:nvPicPr>
          <p:cNvPr id="19" name="Picture 5" descr="081126_2D_140c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191" y="1095405"/>
            <a:ext cx="185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en angle 48"/>
          <p:cNvCxnSpPr>
            <a:cxnSpLocks noChangeShapeType="1"/>
            <a:stCxn id="13" idx="3"/>
            <a:endCxn id="15" idx="8"/>
          </p:cNvCxnSpPr>
          <p:nvPr/>
        </p:nvCxnSpPr>
        <p:spPr bwMode="auto">
          <a:xfrm>
            <a:off x="6399079" y="5155335"/>
            <a:ext cx="966788" cy="350838"/>
          </a:xfrm>
          <a:prstGeom prst="bentConnector3">
            <a:avLst>
              <a:gd name="adj1" fmla="val 42935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ZoneTexte 22"/>
          <p:cNvSpPr txBox="1"/>
          <p:nvPr/>
        </p:nvSpPr>
        <p:spPr>
          <a:xfrm>
            <a:off x="7821479" y="4712423"/>
            <a:ext cx="571500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Bell MT" pitchFamily="18" charset="0"/>
              </a:rPr>
              <a:t>500 Go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840529" y="5380760"/>
            <a:ext cx="47801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ell MT" pitchFamily="18" charset="0"/>
              </a:rPr>
              <a:t>HDD</a:t>
            </a:r>
            <a:endParaRPr lang="fr-FR" sz="1000" dirty="0">
              <a:solidFill>
                <a:schemeClr val="accent5">
                  <a:lumMod val="20000"/>
                  <a:lumOff val="80000"/>
                </a:schemeClr>
              </a:solidFill>
              <a:latin typeface="Bell MT" pitchFamily="18" charset="0"/>
            </a:endParaRPr>
          </a:p>
        </p:txBody>
      </p:sp>
      <p:cxnSp>
        <p:nvCxnSpPr>
          <p:cNvPr id="28" name="Connecteur droit avec flèche 72"/>
          <p:cNvCxnSpPr>
            <a:cxnSpLocks noChangeShapeType="1"/>
            <a:stCxn id="19" idx="2"/>
            <a:endCxn id="9" idx="0"/>
          </p:cNvCxnSpPr>
          <p:nvPr/>
        </p:nvCxnSpPr>
        <p:spPr bwMode="auto">
          <a:xfrm rot="5400000">
            <a:off x="1384420" y="2706251"/>
            <a:ext cx="573742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30" name="ZoneTexte 88"/>
          <p:cNvSpPr txBox="1">
            <a:spLocks noChangeArrowheads="1"/>
          </p:cNvSpPr>
          <p:nvPr/>
        </p:nvSpPr>
        <p:spPr bwMode="auto">
          <a:xfrm>
            <a:off x="5683117" y="3917085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7030A0"/>
                </a:solidFill>
                <a:latin typeface="Bell MT" pitchFamily="18" charset="0"/>
              </a:rPr>
              <a:t>TCP/IP via ethenet</a:t>
            </a:r>
          </a:p>
        </p:txBody>
      </p:sp>
      <p:sp>
        <p:nvSpPr>
          <p:cNvPr id="31" name="ZoneTexte 89"/>
          <p:cNvSpPr txBox="1">
            <a:spLocks noChangeArrowheads="1"/>
          </p:cNvSpPr>
          <p:nvPr/>
        </p:nvSpPr>
        <p:spPr bwMode="auto">
          <a:xfrm>
            <a:off x="2829974" y="3126510"/>
            <a:ext cx="720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>
                <a:solidFill>
                  <a:srgbClr val="7030A0"/>
                </a:solidFill>
                <a:latin typeface="Bell MT" pitchFamily="18" charset="0"/>
              </a:rPr>
              <a:t>Optical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  <a:latin typeface="Bell MT" pitchFamily="18" charset="0"/>
              </a:rPr>
              <a:t>fibre</a:t>
            </a:r>
          </a:p>
        </p:txBody>
      </p:sp>
      <p:sp>
        <p:nvSpPr>
          <p:cNvPr id="36" name="Espace réservé du contenu 2"/>
          <p:cNvSpPr>
            <a:spLocks noGrp="1"/>
          </p:cNvSpPr>
          <p:nvPr>
            <p:ph idx="1"/>
          </p:nvPr>
        </p:nvSpPr>
        <p:spPr>
          <a:xfrm>
            <a:off x="7168849" y="1758450"/>
            <a:ext cx="1667690" cy="395661"/>
          </a:xfrm>
        </p:spPr>
        <p:txBody>
          <a:bodyPr/>
          <a:lstStyle/>
          <a:p>
            <a:pPr algn="ctr">
              <a:buNone/>
            </a:pPr>
            <a:r>
              <a:rPr lang="en-US" sz="1800" dirty="0" smtClean="0"/>
              <a:t>Beam trigger</a:t>
            </a:r>
          </a:p>
        </p:txBody>
      </p:sp>
      <p:cxnSp>
        <p:nvCxnSpPr>
          <p:cNvPr id="39" name="Connecteur en angle 48"/>
          <p:cNvCxnSpPr>
            <a:cxnSpLocks noChangeShapeType="1"/>
            <a:stCxn id="36" idx="2"/>
            <a:endCxn id="10" idx="3"/>
          </p:cNvCxnSpPr>
          <p:nvPr/>
        </p:nvCxnSpPr>
        <p:spPr bwMode="auto">
          <a:xfrm rot="5400000">
            <a:off x="6580940" y="1962725"/>
            <a:ext cx="1230368" cy="1613140"/>
          </a:xfrm>
          <a:prstGeom prst="bentConnector2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5" name="ZoneTexte 89"/>
          <p:cNvSpPr txBox="1">
            <a:spLocks noChangeArrowheads="1"/>
          </p:cNvSpPr>
          <p:nvPr/>
        </p:nvSpPr>
        <p:spPr bwMode="auto">
          <a:xfrm>
            <a:off x="6932181" y="3128097"/>
            <a:ext cx="8165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7030A0"/>
                </a:solidFill>
                <a:latin typeface="Bell MT" pitchFamily="18" charset="0"/>
              </a:rPr>
              <a:t>Lemo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  <a:p>
            <a:pPr algn="ctr"/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LV-TTL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</p:txBody>
      </p:sp>
      <p:grpSp>
        <p:nvGrpSpPr>
          <p:cNvPr id="58" name="Groupe 57"/>
          <p:cNvGrpSpPr/>
          <p:nvPr/>
        </p:nvGrpSpPr>
        <p:grpSpPr>
          <a:xfrm>
            <a:off x="7313184" y="1258619"/>
            <a:ext cx="1379019" cy="389885"/>
            <a:chOff x="7579112" y="3152550"/>
            <a:chExt cx="1379019" cy="389885"/>
          </a:xfrm>
        </p:grpSpPr>
        <p:cxnSp>
          <p:nvCxnSpPr>
            <p:cNvPr id="48" name="Connecteur en angle 47"/>
            <p:cNvCxnSpPr/>
            <p:nvPr/>
          </p:nvCxnSpPr>
          <p:spPr bwMode="auto">
            <a:xfrm flipV="1">
              <a:off x="7579112" y="3152550"/>
              <a:ext cx="457200" cy="3857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Connecteur en angle 52"/>
            <p:cNvCxnSpPr/>
            <p:nvPr/>
          </p:nvCxnSpPr>
          <p:spPr bwMode="auto">
            <a:xfrm flipV="1">
              <a:off x="8036312" y="3156673"/>
              <a:ext cx="457200" cy="3857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Connecteur droit 54"/>
            <p:cNvCxnSpPr/>
            <p:nvPr/>
          </p:nvCxnSpPr>
          <p:spPr bwMode="auto">
            <a:xfrm rot="5400000">
              <a:off x="7843431" y="3349554"/>
              <a:ext cx="3857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Connecteur droit 55"/>
            <p:cNvCxnSpPr/>
            <p:nvPr/>
          </p:nvCxnSpPr>
          <p:spPr bwMode="auto">
            <a:xfrm rot="5400000">
              <a:off x="8300631" y="3349554"/>
              <a:ext cx="3857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Connecteur en angle 56"/>
            <p:cNvCxnSpPr/>
            <p:nvPr/>
          </p:nvCxnSpPr>
          <p:spPr bwMode="auto">
            <a:xfrm flipV="1">
              <a:off x="8500931" y="3156673"/>
              <a:ext cx="457200" cy="3857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64" name="Connecteur droit avec flèche 72"/>
          <p:cNvCxnSpPr>
            <a:cxnSpLocks noChangeShapeType="1"/>
          </p:cNvCxnSpPr>
          <p:nvPr/>
        </p:nvCxnSpPr>
        <p:spPr bwMode="auto">
          <a:xfrm rot="16200000" flipH="1">
            <a:off x="1085769" y="4337880"/>
            <a:ext cx="1152000" cy="1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67" name="ZoneTexte 89"/>
          <p:cNvSpPr txBox="1">
            <a:spLocks noChangeArrowheads="1"/>
          </p:cNvSpPr>
          <p:nvPr/>
        </p:nvSpPr>
        <p:spPr bwMode="auto">
          <a:xfrm>
            <a:off x="1696465" y="4130387"/>
            <a:ext cx="6703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LV</a:t>
            </a:r>
          </a:p>
          <a:p>
            <a:pPr algn="ctr"/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(+5 V)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2328" y="690760"/>
            <a:ext cx="720000" cy="170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0" name="Connecteur en angle 48"/>
          <p:cNvCxnSpPr>
            <a:cxnSpLocks noChangeShapeType="1"/>
            <a:endCxn id="19" idx="3"/>
          </p:cNvCxnSpPr>
          <p:nvPr/>
        </p:nvCxnSpPr>
        <p:spPr bwMode="auto">
          <a:xfrm rot="10800000" flipV="1">
            <a:off x="2598391" y="1284969"/>
            <a:ext cx="2509692" cy="472423"/>
          </a:xfrm>
          <a:prstGeom prst="bentConnector3">
            <a:avLst>
              <a:gd name="adj1" fmla="val 77548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2" name="Connecteur en angle 48"/>
          <p:cNvCxnSpPr>
            <a:cxnSpLocks noChangeShapeType="1"/>
          </p:cNvCxnSpPr>
          <p:nvPr/>
        </p:nvCxnSpPr>
        <p:spPr bwMode="auto">
          <a:xfrm rot="10800000" flipV="1">
            <a:off x="2542636" y="1648503"/>
            <a:ext cx="2509692" cy="532591"/>
          </a:xfrm>
          <a:prstGeom prst="bentConnector3">
            <a:avLst>
              <a:gd name="adj1" fmla="val 64218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7" name="ZoneTexte 89"/>
          <p:cNvSpPr txBox="1">
            <a:spLocks noChangeArrowheads="1"/>
          </p:cNvSpPr>
          <p:nvPr/>
        </p:nvSpPr>
        <p:spPr bwMode="auto">
          <a:xfrm>
            <a:off x="4042593" y="1318425"/>
            <a:ext cx="10175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SHV </a:t>
            </a:r>
            <a:r>
              <a:rPr lang="fr-FR" sz="1400" dirty="0" err="1" smtClean="0">
                <a:solidFill>
                  <a:srgbClr val="7030A0"/>
                </a:solidFill>
                <a:latin typeface="Bell MT" pitchFamily="18" charset="0"/>
              </a:rPr>
              <a:t>cables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</p:txBody>
      </p:sp>
      <p:sp>
        <p:nvSpPr>
          <p:cNvPr id="85" name="ZoneTexte 89"/>
          <p:cNvSpPr txBox="1">
            <a:spLocks noChangeArrowheads="1"/>
          </p:cNvSpPr>
          <p:nvPr/>
        </p:nvSpPr>
        <p:spPr bwMode="auto">
          <a:xfrm>
            <a:off x="3880379" y="1648504"/>
            <a:ext cx="1192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7030A0"/>
                </a:solidFill>
                <a:latin typeface="Bell MT" pitchFamily="18" charset="0"/>
              </a:rPr>
              <a:t>V</a:t>
            </a:r>
            <a:r>
              <a:rPr lang="fr-FR" sz="1400" baseline="-25000" dirty="0" err="1" smtClean="0">
                <a:solidFill>
                  <a:srgbClr val="7030A0"/>
                </a:solidFill>
                <a:latin typeface="Bell MT" pitchFamily="18" charset="0"/>
              </a:rPr>
              <a:t>mesh</a:t>
            </a:r>
            <a:r>
              <a:rPr lang="fr-FR" sz="1400" baseline="-25000" dirty="0" smtClean="0">
                <a:solidFill>
                  <a:srgbClr val="7030A0"/>
                </a:solidFill>
                <a:latin typeface="Bell MT" pitchFamily="18" charset="0"/>
              </a:rPr>
              <a:t> </a:t>
            </a:r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= 380 V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</p:txBody>
      </p:sp>
      <p:sp>
        <p:nvSpPr>
          <p:cNvPr id="86" name="ZoneTexte 89"/>
          <p:cNvSpPr txBox="1">
            <a:spLocks noChangeArrowheads="1"/>
          </p:cNvSpPr>
          <p:nvPr/>
        </p:nvSpPr>
        <p:spPr bwMode="auto">
          <a:xfrm>
            <a:off x="4034101" y="988342"/>
            <a:ext cx="10182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7030A0"/>
                </a:solidFill>
                <a:latin typeface="Bell MT" pitchFamily="18" charset="0"/>
              </a:rPr>
              <a:t>V</a:t>
            </a:r>
            <a:r>
              <a:rPr lang="fr-FR" sz="1400" baseline="-25000" dirty="0" err="1" smtClean="0">
                <a:solidFill>
                  <a:srgbClr val="7030A0"/>
                </a:solidFill>
                <a:latin typeface="Bell MT" pitchFamily="18" charset="0"/>
              </a:rPr>
              <a:t>drift</a:t>
            </a:r>
            <a:r>
              <a:rPr lang="fr-FR" sz="1400" baseline="-25000" dirty="0" smtClean="0">
                <a:solidFill>
                  <a:srgbClr val="7030A0"/>
                </a:solidFill>
                <a:latin typeface="Bell MT" pitchFamily="18" charset="0"/>
              </a:rPr>
              <a:t> </a:t>
            </a:r>
            <a:r>
              <a:rPr lang="fr-FR" sz="1400" dirty="0" smtClean="0">
                <a:solidFill>
                  <a:srgbClr val="7030A0"/>
                </a:solidFill>
                <a:latin typeface="Bell MT" pitchFamily="18" charset="0"/>
              </a:rPr>
              <a:t>=1 kV</a:t>
            </a:r>
            <a:endParaRPr lang="fr-FR" sz="1400" dirty="0">
              <a:solidFill>
                <a:srgbClr val="7030A0"/>
              </a:solidFill>
              <a:latin typeface="Bell MT" pitchFamily="18" charset="0"/>
            </a:endParaRPr>
          </a:p>
        </p:txBody>
      </p:sp>
      <p:cxnSp>
        <p:nvCxnSpPr>
          <p:cNvPr id="95" name="Connecteur droit 94"/>
          <p:cNvCxnSpPr/>
          <p:nvPr/>
        </p:nvCxnSpPr>
        <p:spPr bwMode="auto">
          <a:xfrm rot="5400000">
            <a:off x="576691" y="3542179"/>
            <a:ext cx="6237942" cy="0"/>
          </a:xfrm>
          <a:prstGeom prst="line">
            <a:avLst/>
          </a:prstGeom>
          <a:ln w="38100">
            <a:solidFill>
              <a:schemeClr val="accent1">
                <a:shade val="95000"/>
                <a:satMod val="105000"/>
                <a:alpha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/>
          <p:cNvSpPr txBox="1"/>
          <p:nvPr/>
        </p:nvSpPr>
        <p:spPr>
          <a:xfrm>
            <a:off x="5537468" y="6187726"/>
            <a:ext cx="1612942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Control room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Bell MT" pitchFamily="18" charset="0"/>
            </a:endParaRPr>
          </a:p>
        </p:txBody>
      </p:sp>
      <p:cxnSp>
        <p:nvCxnSpPr>
          <p:cNvPr id="97" name="Connecteur droit 96"/>
          <p:cNvCxnSpPr/>
          <p:nvPr/>
        </p:nvCxnSpPr>
        <p:spPr bwMode="auto">
          <a:xfrm rot="10800000" flipV="1">
            <a:off x="1" y="4106650"/>
            <a:ext cx="3695663" cy="1"/>
          </a:xfrm>
          <a:prstGeom prst="line">
            <a:avLst/>
          </a:prstGeom>
          <a:ln w="38100">
            <a:solidFill>
              <a:schemeClr val="accent1">
                <a:shade val="95000"/>
                <a:satMod val="105000"/>
                <a:alpha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/>
          <p:cNvSpPr txBox="1"/>
          <p:nvPr/>
        </p:nvSpPr>
        <p:spPr>
          <a:xfrm>
            <a:off x="1317129" y="6184012"/>
            <a:ext cx="636713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Hall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752483" y="563255"/>
            <a:ext cx="1819281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Goliath magnet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Bell MT" pitchFamily="18" charset="0"/>
            </a:endParaRPr>
          </a:p>
        </p:txBody>
      </p:sp>
      <p:cxnSp>
        <p:nvCxnSpPr>
          <p:cNvPr id="109" name="Connecteur en angle 48"/>
          <p:cNvCxnSpPr>
            <a:cxnSpLocks noChangeShapeType="1"/>
            <a:stCxn id="19" idx="1"/>
            <a:endCxn id="112" idx="0"/>
          </p:cNvCxnSpPr>
          <p:nvPr/>
        </p:nvCxnSpPr>
        <p:spPr bwMode="auto">
          <a:xfrm rot="10800000" flipV="1">
            <a:off x="472679" y="1757392"/>
            <a:ext cx="271512" cy="2698383"/>
          </a:xfrm>
          <a:prstGeom prst="bentConnector2">
            <a:avLst/>
          </a:prstGeom>
          <a:noFill/>
          <a:ln w="12700" algn="ctr">
            <a:solidFill>
              <a:schemeClr val="tx1"/>
            </a:solidFill>
            <a:round/>
            <a:headEnd type="arrow"/>
            <a:tailEnd type="arrow" w="med" len="med"/>
          </a:ln>
        </p:spPr>
      </p:cxnSp>
      <p:sp>
        <p:nvSpPr>
          <p:cNvPr id="112" name="Espace réservé du contenu 2"/>
          <p:cNvSpPr txBox="1">
            <a:spLocks/>
          </p:cNvSpPr>
          <p:nvPr/>
        </p:nvSpPr>
        <p:spPr bwMode="auto">
          <a:xfrm>
            <a:off x="55756" y="4455776"/>
            <a:ext cx="833845" cy="45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ell MT" pitchFamily="18" charset="0"/>
                <a:ea typeface="+mn-ea"/>
                <a:cs typeface="Arial" pitchFamily="34" charset="0"/>
              </a:rPr>
              <a:t>T2K gas </a:t>
            </a:r>
          </a:p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ell MT" pitchFamily="18" charset="0"/>
                <a:ea typeface="+mn-ea"/>
                <a:cs typeface="Arial" pitchFamily="34" charset="0"/>
              </a:rPr>
              <a:t>(5L/h)</a:t>
            </a:r>
          </a:p>
        </p:txBody>
      </p:sp>
      <p:sp>
        <p:nvSpPr>
          <p:cNvPr id="118" name="Espace réservé du contenu 2"/>
          <p:cNvSpPr txBox="1">
            <a:spLocks/>
          </p:cNvSpPr>
          <p:nvPr/>
        </p:nvSpPr>
        <p:spPr bwMode="auto">
          <a:xfrm>
            <a:off x="5682431" y="1262670"/>
            <a:ext cx="1186491" cy="59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ell MT" pitchFamily="18" charset="0"/>
                <a:ea typeface="+mn-ea"/>
                <a:cs typeface="Arial" pitchFamily="34" charset="0"/>
              </a:rPr>
              <a:t>CAEN 471A</a:t>
            </a:r>
          </a:p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(NIM)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Bell MT" pitchFamily="18" charset="0"/>
              <a:ea typeface="+mn-ea"/>
              <a:cs typeface="Arial" pitchFamily="34" charset="0"/>
            </a:endParaRPr>
          </a:p>
        </p:txBody>
      </p:sp>
      <p:sp>
        <p:nvSpPr>
          <p:cNvPr id="120" name="Espace réservé du contenu 2"/>
          <p:cNvSpPr txBox="1">
            <a:spLocks/>
          </p:cNvSpPr>
          <p:nvPr/>
        </p:nvSpPr>
        <p:spPr bwMode="auto">
          <a:xfrm>
            <a:off x="2236728" y="5345546"/>
            <a:ext cx="1186491" cy="59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ell MT" pitchFamily="18" charset="0"/>
                <a:ea typeface="+mn-ea"/>
                <a:cs typeface="Arial" pitchFamily="34" charset="0"/>
              </a:rPr>
              <a:t>Standard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ell MT" pitchFamily="18" charset="0"/>
                <a:ea typeface="+mn-ea"/>
                <a:cs typeface="Arial" pitchFamily="34" charset="0"/>
              </a:rPr>
              <a:t> PC</a:t>
            </a:r>
          </a:p>
          <a:p>
            <a:pPr marL="174625" marR="0" lvl="0" indent="-1746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baseline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Power supply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Bell MT" pitchFamily="18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00" grpId="0" animBg="1"/>
      <p:bldP spid="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Micromegas</a:t>
            </a:r>
            <a:r>
              <a:rPr lang="en-US" dirty="0" smtClean="0"/>
              <a:t> TB2010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512BDC-A9B2-40C5-B41A-886EF27F098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RD51 Mini-week, CERN – WG7 – February 24, 2010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description 1/2</a:t>
            </a:r>
            <a:endParaRPr lang="en-US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709" y="581834"/>
            <a:ext cx="3790033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 descr="D:\Test_Chamb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16" y="581834"/>
            <a:ext cx="3511237" cy="2880000"/>
          </a:xfrm>
          <a:prstGeom prst="rect">
            <a:avLst/>
          </a:prstGeom>
          <a:noFill/>
        </p:spPr>
      </p:pic>
      <p:pic>
        <p:nvPicPr>
          <p:cNvPr id="28677" name="Picture 5" descr="D:\Test_Chamber2.jpg"/>
          <p:cNvPicPr>
            <a:picLocks noChangeAspect="1" noChangeArrowheads="1"/>
          </p:cNvPicPr>
          <p:nvPr/>
        </p:nvPicPr>
        <p:blipFill>
          <a:blip r:embed="rId4" cstate="print"/>
          <a:srcRect r="13536"/>
          <a:stretch>
            <a:fillRect/>
          </a:stretch>
        </p:blipFill>
        <p:spPr bwMode="auto">
          <a:xfrm>
            <a:off x="562665" y="3637082"/>
            <a:ext cx="3511238" cy="2880000"/>
          </a:xfrm>
          <a:prstGeom prst="rect">
            <a:avLst/>
          </a:prstGeom>
          <a:noFill/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633689" y="6316915"/>
            <a:ext cx="43150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buSzPct val="55000"/>
            </a:pPr>
            <a:r>
              <a:rPr lang="en-US" altLang="ja-JP" sz="1600" dirty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24 </a:t>
            </a:r>
            <a:r>
              <a:rPr lang="en-US" altLang="ja-JP" sz="1600" dirty="0" smtClean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rows </a:t>
            </a:r>
            <a:r>
              <a:rPr lang="en-US" altLang="ja-JP" sz="1600" dirty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x 72 </a:t>
            </a:r>
            <a:r>
              <a:rPr lang="en-US" altLang="ja-JP" sz="1600" dirty="0" smtClean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columns; &lt;pad size&gt; </a:t>
            </a:r>
            <a:r>
              <a:rPr lang="en-US" altLang="ja-JP" sz="1600" dirty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~ 3.2x7 mm</a:t>
            </a:r>
            <a:r>
              <a:rPr lang="en-US" altLang="ja-JP" sz="1600" baseline="30000" dirty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2</a:t>
            </a:r>
            <a:endParaRPr lang="en-CA" sz="1600" baseline="30000" dirty="0">
              <a:solidFill>
                <a:srgbClr val="0000FF"/>
              </a:solidFill>
              <a:latin typeface="Bell MT" pitchFamily="18" charset="0"/>
              <a:ea typeface="ＭＳ Ｐゴシック" charset="-128"/>
              <a:sym typeface="Comic Sans MS" pitchFamily="66" charset="0"/>
            </a:endParaRPr>
          </a:p>
        </p:txBody>
      </p:sp>
      <p:pic>
        <p:nvPicPr>
          <p:cNvPr id="28679" name="Picture 7" descr="D:\te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5628" y="3697443"/>
            <a:ext cx="3807114" cy="2700000"/>
          </a:xfrm>
          <a:prstGeom prst="rect">
            <a:avLst/>
          </a:prstGeom>
          <a:noFill/>
        </p:spPr>
      </p:pic>
      <p:cxnSp>
        <p:nvCxnSpPr>
          <p:cNvPr id="17" name="Connecteur droit 16"/>
          <p:cNvCxnSpPr/>
          <p:nvPr/>
        </p:nvCxnSpPr>
        <p:spPr bwMode="auto">
          <a:xfrm>
            <a:off x="5098092" y="6237961"/>
            <a:ext cx="288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8" name="Connecteur droit 17"/>
          <p:cNvCxnSpPr/>
          <p:nvPr/>
        </p:nvCxnSpPr>
        <p:spPr bwMode="auto">
          <a:xfrm rot="5400000">
            <a:off x="7362741" y="4837808"/>
            <a:ext cx="216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1" name="ZoneTexte 20"/>
          <p:cNvSpPr txBox="1"/>
          <p:nvPr/>
        </p:nvSpPr>
        <p:spPr>
          <a:xfrm>
            <a:off x="8486070" y="469726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ell MT" pitchFamily="18" charset="0"/>
              </a:rPr>
              <a:t>17 cm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316022" y="5955386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ell MT" pitchFamily="18" charset="0"/>
              </a:rPr>
              <a:t>23 cm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593776" y="3450109"/>
            <a:ext cx="40773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buSzPct val="55000"/>
            </a:pPr>
            <a:r>
              <a:rPr lang="en-US" altLang="ja-JP" sz="1600" dirty="0" smtClean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1726 pads Micromegas resistive </a:t>
            </a:r>
            <a:r>
              <a:rPr lang="en-US" altLang="ja-JP" sz="1600" dirty="0" err="1" smtClean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Kapton</a:t>
            </a:r>
            <a:r>
              <a:rPr lang="en-US" altLang="ja-JP" sz="1600" dirty="0" smtClean="0">
                <a:solidFill>
                  <a:srgbClr val="0000FF"/>
                </a:solidFill>
                <a:latin typeface="Bell MT" pitchFamily="18" charset="0"/>
                <a:ea typeface="ＭＳ Ｐゴシック" charset="-128"/>
                <a:sym typeface="Comic Sans MS" pitchFamily="66" charset="0"/>
              </a:rPr>
              <a:t> bulk</a:t>
            </a:r>
            <a:endParaRPr lang="en-CA" sz="1600" baseline="30000" dirty="0">
              <a:solidFill>
                <a:srgbClr val="0000FF"/>
              </a:solidFill>
              <a:latin typeface="Bell MT" pitchFamily="18" charset="0"/>
              <a:ea typeface="ＭＳ Ｐゴシック" charset="-128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:\t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1215"/>
            <a:ext cx="9018514" cy="4943821"/>
          </a:xfrm>
          <a:prstGeom prst="rect">
            <a:avLst/>
          </a:prstGeom>
          <a:noFill/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799" y="580178"/>
            <a:ext cx="5893423" cy="858330"/>
          </a:xfrm>
        </p:spPr>
        <p:txBody>
          <a:bodyPr/>
          <a:lstStyle/>
          <a:p>
            <a:r>
              <a:rPr lang="en-US" dirty="0" smtClean="0"/>
              <a:t>Total weight: ~20 kg</a:t>
            </a:r>
          </a:p>
          <a:p>
            <a:r>
              <a:rPr lang="en-US" dirty="0" smtClean="0"/>
              <a:t>Radiation length: 40% (2</a:t>
            </a:r>
            <a:r>
              <a:rPr lang="en-US" dirty="0" smtClean="0">
                <a:latin typeface="Baskerville Old Face"/>
              </a:rPr>
              <a:t>×1.8 cm of </a:t>
            </a:r>
            <a:r>
              <a:rPr lang="en-US" dirty="0" err="1" smtClean="0">
                <a:latin typeface="Baskerville Old Face"/>
              </a:rPr>
              <a:t>aluminium</a:t>
            </a:r>
            <a:r>
              <a:rPr lang="en-US" dirty="0" smtClean="0">
                <a:latin typeface="Baskerville Old Face"/>
              </a:rPr>
              <a:t>)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Micromegas</a:t>
            </a:r>
            <a:r>
              <a:rPr lang="en-US" dirty="0" smtClean="0"/>
              <a:t> TB2010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512BDC-A9B2-40C5-B41A-886EF27F098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RD51 Mini-week, CERN – WG7 – February 24, 2010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description 2/2</a:t>
            </a:r>
            <a:endParaRPr lang="en-US" dirty="0"/>
          </a:p>
        </p:txBody>
      </p:sp>
      <p:cxnSp>
        <p:nvCxnSpPr>
          <p:cNvPr id="9" name="Connecteur droit avec flèche 8"/>
          <p:cNvCxnSpPr/>
          <p:nvPr/>
        </p:nvCxnSpPr>
        <p:spPr bwMode="auto">
          <a:xfrm flipV="1">
            <a:off x="4716965" y="4895377"/>
            <a:ext cx="2007221" cy="11990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1" name="Connecteur droit avec flèche 10"/>
          <p:cNvCxnSpPr/>
          <p:nvPr/>
        </p:nvCxnSpPr>
        <p:spPr bwMode="auto">
          <a:xfrm rot="10800000">
            <a:off x="2141038" y="4884228"/>
            <a:ext cx="2129880" cy="1199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 rot="5400000" flipH="1" flipV="1">
            <a:off x="1183870" y="3927059"/>
            <a:ext cx="191274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8" name="ZoneTexte 17"/>
          <p:cNvSpPr txBox="1"/>
          <p:nvPr/>
        </p:nvSpPr>
        <p:spPr>
          <a:xfrm>
            <a:off x="1092820" y="3601836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ll MT" pitchFamily="18" charset="0"/>
              </a:rPr>
              <a:t>27 cm</a:t>
            </a:r>
            <a:endParaRPr lang="en-US" sz="2000" dirty="0">
              <a:latin typeface="Bell MT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548195" y="5152832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ll MT" pitchFamily="18" charset="0"/>
              </a:rPr>
              <a:t>40 cm</a:t>
            </a:r>
            <a:endParaRPr lang="en-US" sz="2000" dirty="0">
              <a:latin typeface="Bell MT" pitchFamily="18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273261" y="5437861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ll MT" pitchFamily="18" charset="0"/>
              </a:rPr>
              <a:t>35cm</a:t>
            </a:r>
            <a:endParaRPr lang="en-US" sz="2000" dirty="0">
              <a:latin typeface="Bell MT" pitchFamily="18" charset="0"/>
            </a:endParaRPr>
          </a:p>
        </p:txBody>
      </p:sp>
      <p:cxnSp>
        <p:nvCxnSpPr>
          <p:cNvPr id="21" name="Connecteur droit avec flèche 20"/>
          <p:cNvCxnSpPr>
            <a:cxnSpLocks noChangeAspect="1"/>
          </p:cNvCxnSpPr>
          <p:nvPr/>
        </p:nvCxnSpPr>
        <p:spPr bwMode="auto">
          <a:xfrm flipV="1">
            <a:off x="5326565" y="6083294"/>
            <a:ext cx="540000" cy="3099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ZoneTexte 21"/>
          <p:cNvSpPr txBox="1"/>
          <p:nvPr/>
        </p:nvSpPr>
        <p:spPr>
          <a:xfrm>
            <a:off x="5663094" y="6214484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ll MT" pitchFamily="18" charset="0"/>
              </a:rPr>
              <a:t>11 cm</a:t>
            </a:r>
            <a:endParaRPr lang="en-US" sz="2000" dirty="0">
              <a:latin typeface="Bell MT" pitchFamily="18" charset="0"/>
            </a:endParaRPr>
          </a:p>
        </p:txBody>
      </p:sp>
      <p:cxnSp>
        <p:nvCxnSpPr>
          <p:cNvPr id="25" name="Connecteur droit 24"/>
          <p:cNvCxnSpPr/>
          <p:nvPr/>
        </p:nvCxnSpPr>
        <p:spPr bwMode="auto">
          <a:xfrm>
            <a:off x="4460489" y="5938330"/>
            <a:ext cx="899527" cy="50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5047778" y="5611237"/>
            <a:ext cx="899527" cy="50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Connecteur droit avec flèche 30"/>
          <p:cNvCxnSpPr>
            <a:cxnSpLocks noChangeAspect="1"/>
          </p:cNvCxnSpPr>
          <p:nvPr/>
        </p:nvCxnSpPr>
        <p:spPr bwMode="auto">
          <a:xfrm flipV="1">
            <a:off x="1443481" y="2265857"/>
            <a:ext cx="627118" cy="36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1092650" y="1865747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ll MT" pitchFamily="18" charset="0"/>
              </a:rPr>
              <a:t>B field</a:t>
            </a:r>
            <a:endParaRPr lang="en-US" sz="2000" dirty="0">
              <a:latin typeface="Bell MT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08552" y="5352887"/>
            <a:ext cx="968535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Bottom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7361238" y="1876235"/>
            <a:ext cx="606128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Bell MT" pitchFamily="18" charset="0"/>
              </a:rPr>
              <a:t>Top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36" name="Flèche vers le bas 35"/>
          <p:cNvSpPr/>
          <p:nvPr/>
        </p:nvSpPr>
        <p:spPr bwMode="auto">
          <a:xfrm rot="10800000">
            <a:off x="3774584" y="1679147"/>
            <a:ext cx="198000" cy="1440000"/>
          </a:xfrm>
          <a:prstGeom prst="downArrow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8" name="Connecteur droit 37"/>
          <p:cNvCxnSpPr/>
          <p:nvPr/>
        </p:nvCxnSpPr>
        <p:spPr bwMode="auto">
          <a:xfrm rot="5400000">
            <a:off x="5451677" y="5700349"/>
            <a:ext cx="8297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3825240" y="3124200"/>
            <a:ext cx="90000" cy="2150375"/>
          </a:xfrm>
          <a:prstGeom prst="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solidFill>
                  <a:schemeClr val="tx1"/>
                </a:solidFill>
                <a:prstDash val="dash"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4" grpId="0" animBg="1"/>
      <p:bldP spid="35" grpId="0" animBg="1"/>
      <p:bldP spid="36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97900" y="756208"/>
            <a:ext cx="8752664" cy="5441485"/>
          </a:xfrm>
        </p:spPr>
        <p:txBody>
          <a:bodyPr/>
          <a:lstStyle/>
          <a:p>
            <a:r>
              <a:rPr lang="en-US" dirty="0" smtClean="0"/>
              <a:t>Detector placed in the centre of the magnet for homogeneous B field </a:t>
            </a:r>
          </a:p>
          <a:p>
            <a:endParaRPr lang="en-US" sz="1000" dirty="0" smtClean="0"/>
          </a:p>
          <a:p>
            <a:r>
              <a:rPr lang="en-US" u="sng" dirty="0" smtClean="0"/>
              <a:t>Goal</a:t>
            </a:r>
            <a:r>
              <a:rPr lang="en-US" dirty="0" smtClean="0"/>
              <a:t>: precision tracking and performance measurement of the resistive </a:t>
            </a:r>
            <a:r>
              <a:rPr lang="en-US" dirty="0" err="1" smtClean="0"/>
              <a:t>Kapton</a:t>
            </a:r>
            <a:r>
              <a:rPr lang="en-US" dirty="0" smtClean="0"/>
              <a:t> </a:t>
            </a:r>
            <a:r>
              <a:rPr lang="en-US" dirty="0" err="1" smtClean="0"/>
              <a:t>coverlay</a:t>
            </a:r>
            <a:r>
              <a:rPr lang="en-US" dirty="0" smtClean="0"/>
              <a:t> with hadrons at different </a:t>
            </a:r>
            <a:r>
              <a:rPr lang="en-US" dirty="0" smtClean="0"/>
              <a:t>beam</a:t>
            </a:r>
            <a:r>
              <a:rPr lang="en-US" dirty="0" smtClean="0"/>
              <a:t> </a:t>
            </a:r>
            <a:r>
              <a:rPr lang="en-US" dirty="0" smtClean="0"/>
              <a:t>intensities</a:t>
            </a:r>
            <a:r>
              <a:rPr lang="en-US" dirty="0" smtClean="0"/>
              <a:t> </a:t>
            </a:r>
            <a:r>
              <a:rPr lang="en-US" dirty="0" smtClean="0"/>
              <a:t>in TPC mode</a:t>
            </a:r>
          </a:p>
          <a:p>
            <a:endParaRPr lang="en-US" sz="1000" dirty="0" smtClean="0"/>
          </a:p>
          <a:p>
            <a:r>
              <a:rPr lang="en-US" u="sng" dirty="0" smtClean="0"/>
              <a:t>Duration</a:t>
            </a:r>
            <a:r>
              <a:rPr lang="en-US" dirty="0" smtClean="0"/>
              <a:t>: 3-4 days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u="sng" dirty="0" smtClean="0"/>
              <a:t>Particles</a:t>
            </a:r>
            <a:r>
              <a:rPr lang="en-US" dirty="0" smtClean="0"/>
              <a:t>: </a:t>
            </a:r>
            <a:r>
              <a:rPr lang="en-US" dirty="0" err="1" smtClean="0"/>
              <a:t>muons</a:t>
            </a:r>
            <a:r>
              <a:rPr lang="en-US" dirty="0" smtClean="0"/>
              <a:t> preferably, the rest can be hadrons, from low to very high rates</a:t>
            </a:r>
          </a:p>
          <a:p>
            <a:endParaRPr lang="en-US" sz="1000" dirty="0" smtClean="0"/>
          </a:p>
          <a:p>
            <a:r>
              <a:rPr lang="en-US" u="sng" dirty="0" smtClean="0"/>
              <a:t>Intensity</a:t>
            </a:r>
            <a:r>
              <a:rPr lang="en-US" dirty="0" smtClean="0"/>
              <a:t>: scan necessary. 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u="sng" dirty="0" smtClean="0"/>
              <a:t>Gas</a:t>
            </a:r>
            <a:r>
              <a:rPr lang="en-US" dirty="0" smtClean="0"/>
              <a:t>: premix bottle of T2K gas (</a:t>
            </a:r>
            <a:r>
              <a:rPr lang="en-US" smtClean="0"/>
              <a:t>ArCF</a:t>
            </a:r>
            <a:r>
              <a:rPr lang="en-US" baseline="-25000" smtClean="0"/>
              <a:t>4</a:t>
            </a:r>
            <a:r>
              <a:rPr lang="en-US" smtClean="0"/>
              <a:t>Iso</a:t>
            </a:r>
            <a:r>
              <a:rPr lang="en-US" smtClean="0"/>
              <a:t>) at 5 L/h</a:t>
            </a:r>
            <a:endParaRPr lang="fr-FR" dirty="0" smtClean="0"/>
          </a:p>
          <a:p>
            <a:endParaRPr lang="en-US" sz="1000" dirty="0" smtClean="0"/>
          </a:p>
          <a:p>
            <a:r>
              <a:rPr lang="en-US" u="sng" dirty="0" smtClean="0"/>
              <a:t>Status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optical fiber, </a:t>
            </a:r>
            <a:r>
              <a:rPr lang="en-US" dirty="0" smtClean="0"/>
              <a:t>SHV cables, </a:t>
            </a:r>
            <a:r>
              <a:rPr lang="en-US" dirty="0" smtClean="0"/>
              <a:t>gas </a:t>
            </a:r>
            <a:r>
              <a:rPr lang="en-US" dirty="0" smtClean="0"/>
              <a:t>tube</a:t>
            </a:r>
            <a:r>
              <a:rPr lang="en-US" dirty="0" smtClean="0"/>
              <a:t> </a:t>
            </a:r>
            <a:r>
              <a:rPr lang="en-US" dirty="0" smtClean="0"/>
              <a:t>already installed</a:t>
            </a:r>
          </a:p>
          <a:p>
            <a:pPr lvl="1"/>
            <a:r>
              <a:rPr lang="en-US" dirty="0" smtClean="0"/>
              <a:t>improve the box installation: secured small lift table</a:t>
            </a:r>
          </a:p>
          <a:p>
            <a:pPr lvl="1"/>
            <a:r>
              <a:rPr lang="en-US" dirty="0" smtClean="0"/>
              <a:t>own beam trigger </a:t>
            </a:r>
            <a:r>
              <a:rPr lang="en-US" dirty="0" smtClean="0"/>
              <a:t>as close </a:t>
            </a:r>
            <a:r>
              <a:rPr lang="en-US" dirty="0" smtClean="0"/>
              <a:t>as possible to the gas box but out of the B field</a:t>
            </a:r>
          </a:p>
          <a:p>
            <a:endParaRPr lang="en-US" sz="10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Micromegas</a:t>
            </a:r>
            <a:r>
              <a:rPr lang="en-US" dirty="0" smtClean="0"/>
              <a:t> TB2010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512BDC-A9B2-40C5-B41A-886EF27F098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RD51 Mini-week, CERN – WG7 – February 24, 2010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95760" y="-41450"/>
            <a:ext cx="7138930" cy="432000"/>
          </a:xfrm>
        </p:spPr>
        <p:txBody>
          <a:bodyPr/>
          <a:lstStyle/>
          <a:p>
            <a:r>
              <a:rPr lang="en-US" dirty="0" smtClean="0"/>
              <a:t>Requests for the beam tests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34257</TotalTime>
  <Words>344</Words>
  <Application>Microsoft Office PowerPoint</Application>
  <PresentationFormat>Affichage à l'écran (4:3)</PresentationFormat>
  <Paragraphs>89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Modèle par défaut</vt:lpstr>
      <vt:lpstr>Diapositive 1</vt:lpstr>
      <vt:lpstr>Data taking diagram </vt:lpstr>
      <vt:lpstr>Detector description 1/2</vt:lpstr>
      <vt:lpstr>Detector description 2/2</vt:lpstr>
      <vt:lpstr>Requests for the beam tests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</cp:lastModifiedBy>
  <cp:revision>2687</cp:revision>
  <dcterms:created xsi:type="dcterms:W3CDTF">1601-01-01T00:00:00Z</dcterms:created>
  <dcterms:modified xsi:type="dcterms:W3CDTF">2010-02-24T13:03:47Z</dcterms:modified>
</cp:coreProperties>
</file>