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69" r:id="rId4"/>
    <p:sldId id="268" r:id="rId5"/>
    <p:sldId id="265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DDB02C-894F-440D-BB4C-FFF94F425B4D}" v="84" dt="2019-04-05T13:56:56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9"/>
    <p:restoredTop sz="94662"/>
  </p:normalViewPr>
  <p:slideViewPr>
    <p:cSldViewPr snapToGrid="0" snapToObjects="1">
      <p:cViewPr varScale="1">
        <p:scale>
          <a:sx n="69" d="100"/>
          <a:sy n="69" d="100"/>
        </p:scale>
        <p:origin x="5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31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6B495C6-4560-264E-9DFA-1D5A89BC63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B45200D-D90C-D34D-9948-85075F8797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0D3BF-E2B9-2A40-8362-6403DCFB9191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A096E2-EA03-4248-97F5-66AC70E737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9BE9D99-B984-3841-ABF7-563FA98142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6D953-6B51-434D-8C24-54EDA0BC05A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443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D2905-E109-6840-959D-F0559FE4D176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E124E-8BA2-D34A-85FF-D48E7F643BC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73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03333" y="2054899"/>
            <a:ext cx="6864047" cy="2387600"/>
          </a:xfrm>
        </p:spPr>
        <p:txBody>
          <a:bodyPr anchor="b">
            <a:noAutofit/>
          </a:bodyPr>
          <a:lstStyle>
            <a:lvl1pPr algn="l">
              <a:defRPr sz="36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03334" y="4618987"/>
            <a:ext cx="6864047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646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ECF8-4D47-A841-84BC-FE53D2067081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571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378B-D099-E34C-9034-03F883739ACF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96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D9AD-D183-C34C-82FA-64A09BB1D35E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10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A316-6EEE-D24D-A636-72D7F85665A7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017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D91F-C69A-1242-B007-81FC0628EFFF}" type="datetime1">
              <a:rPr lang="it-IT" smtClean="0"/>
              <a:t>04/05/2019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53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3EB7-63BE-D844-BD49-72CCD794D30D}" type="datetime1">
              <a:rPr lang="it-IT" smtClean="0"/>
              <a:t>04/05/2019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46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21A08-7D28-704A-B617-1591185CFEFD}" type="datetime1">
              <a:rPr lang="it-IT" smtClean="0"/>
              <a:t>04/05/2019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1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0742-5078-3742-9C2E-7E74CCF39740}" type="datetime1">
              <a:rPr lang="it-IT" smtClean="0"/>
              <a:t>04/05/2019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85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C8C5-DC7A-0146-9220-98ED720884FE}" type="datetime1">
              <a:rPr lang="it-IT" smtClean="0"/>
              <a:t>04/05/2019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99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B8FA-1606-8C44-ADB2-4B36D437C644}" type="datetime1">
              <a:rPr lang="it-IT" smtClean="0"/>
              <a:t>04/05/2019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2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86597"/>
            <a:ext cx="10515600" cy="1104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F6E925E-4910-5247-A06B-0F1BCD4B56FC}" type="datetime1">
              <a:rPr lang="it-IT" smtClean="0"/>
              <a:pPr/>
              <a:t>04/05/2019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66B0888C-3087-0742-8883-C4FA4C2B828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10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rgbClr val="4A7FB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66B526-4FEF-FE4B-9B16-274AC0CB0A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Open Market Consultation Session </a:t>
            </a:r>
            <a:r>
              <a:rPr lang="it-IT" dirty="0" smtClean="0"/>
              <a:t>2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398A163-654F-5149-BF8B-F2F8E2422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07.05.2019 </a:t>
            </a:r>
            <a:r>
              <a:rPr lang="it-IT" dirty="0"/>
              <a:t>– </a:t>
            </a:r>
            <a:r>
              <a:rPr lang="it-IT" dirty="0" smtClean="0"/>
              <a:t>Barcelona</a:t>
            </a:r>
            <a:endParaRPr lang="it-IT" dirty="0"/>
          </a:p>
          <a:p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706873" y="6446047"/>
            <a:ext cx="54242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dirty="0">
                <a:solidFill>
                  <a:schemeClr val="bg2"/>
                </a:solidFill>
              </a:rPr>
              <a:t>ARCHIVER – Archiving and Preservation for Research Environments Project has received funding from the European Union’s Horizon 2020 research and innovation programme under grant agreement No 824516</a:t>
            </a:r>
            <a:r>
              <a:rPr lang="en-US" sz="900" dirty="0">
                <a:solidFill>
                  <a:schemeClr val="bg2"/>
                </a:solidFill>
              </a:rPr>
              <a:t>.</a:t>
            </a:r>
            <a:endParaRPr lang="en-GB" sz="900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508" y="6422595"/>
            <a:ext cx="600194" cy="416234"/>
          </a:xfrm>
          <a:prstGeom prst="rect">
            <a:avLst/>
          </a:prstGeom>
        </p:spPr>
      </p:pic>
      <p:pic>
        <p:nvPicPr>
          <p:cNvPr id="6" name="Picture 2" descr="Image result for addestino logo">
            <a:extLst>
              <a:ext uri="{FF2B5EF4-FFF2-40B4-BE49-F238E27FC236}">
                <a16:creationId xmlns:a16="http://schemas.microsoft.com/office/drawing/2014/main" id="{992EE73C-D509-4184-A58F-F58A3F8DD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334" y="5720148"/>
            <a:ext cx="2008798" cy="57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207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DC46C-FBDE-9A49-823F-98C89E2BD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632"/>
            <a:ext cx="10515600" cy="1104093"/>
          </a:xfrm>
        </p:spPr>
        <p:txBody>
          <a:bodyPr/>
          <a:lstStyle/>
          <a:p>
            <a:r>
              <a:rPr lang="it-IT" dirty="0"/>
              <a:t>A set of 43 use cases has been defined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3148B0-2095-0043-965D-1CE334A6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D9AD-D183-C34C-82FA-64A09BB1D35E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847E99-4106-5340-90F8-8BF1F6B4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2B5414-B904-DC48-BEB2-F9A72517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2</a:t>
            </a:fld>
            <a:endParaRPr lang="it-IT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0D4A154-484B-43DA-8E01-B69FA407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0877"/>
            <a:ext cx="10515600" cy="50832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Preparation sessions with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Buyers</a:t>
            </a:r>
            <a:r>
              <a:rPr lang="en-US" sz="2200" dirty="0">
                <a:latin typeface="+mn-lt"/>
              </a:rPr>
              <a:t> resulted in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43 use cases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Use cases have been written in atomic format: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/>
            </a:r>
            <a:br>
              <a:rPr lang="en-US" sz="2200" dirty="0">
                <a:solidFill>
                  <a:schemeClr val="accent1"/>
                </a:solidFill>
                <a:latin typeface="+mn-lt"/>
              </a:rPr>
            </a:br>
            <a:r>
              <a:rPr lang="en-US" sz="2200" dirty="0">
                <a:solidFill>
                  <a:schemeClr val="accent1"/>
                </a:solidFill>
                <a:latin typeface="+mn-lt"/>
              </a:rPr>
              <a:t>“As a </a:t>
            </a:r>
            <a:r>
              <a:rPr lang="en-US" sz="2200" dirty="0">
                <a:latin typeface="+mn-lt"/>
              </a:rPr>
              <a:t>&lt;actor&gt;,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I can </a:t>
            </a:r>
            <a:r>
              <a:rPr lang="en-US" sz="2200" dirty="0">
                <a:latin typeface="+mn-lt"/>
              </a:rPr>
              <a:t>&lt;do something&gt;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so that </a:t>
            </a:r>
            <a:r>
              <a:rPr lang="en-US" sz="2200" dirty="0">
                <a:latin typeface="+mn-lt"/>
              </a:rPr>
              <a:t>&lt;achieve value&gt;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Use cases have be grouped in 7 categories: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1062E84-679F-4CE3-8CD1-CECD1DC35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464615"/>
              </p:ext>
            </p:extLst>
          </p:nvPr>
        </p:nvGraphicFramePr>
        <p:xfrm>
          <a:off x="4234425" y="3431294"/>
          <a:ext cx="4049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9600">
                  <a:extLst>
                    <a:ext uri="{9D8B030D-6E8A-4147-A177-3AD203B41FA5}">
                      <a16:colId xmlns:a16="http://schemas.microsoft.com/office/drawing/2014/main" val="10860197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568062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Category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54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OAIS Conformance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8772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Hybrid Archives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31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Business &amp; Deployment Model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8034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Scalability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54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Federation &amp; Integration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7285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Network &amp; Federated AAI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610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 Multidisciplinary Science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530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15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DC46C-FBDE-9A49-823F-98C89E2BD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632"/>
            <a:ext cx="10515600" cy="1104093"/>
          </a:xfrm>
        </p:spPr>
        <p:txBody>
          <a:bodyPr/>
          <a:lstStyle/>
          <a:p>
            <a:r>
              <a:rPr lang="it-IT" dirty="0"/>
              <a:t>All use cases will be mapped on a value-risk matrix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3148B0-2095-0043-965D-1CE334A6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D9AD-D183-C34C-82FA-64A09BB1D35E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847E99-4106-5340-90F8-8BF1F6B4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2B5414-B904-DC48-BEB2-F9A72517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3</a:t>
            </a:fld>
            <a:endParaRPr lang="it-IT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0D4A154-484B-43DA-8E01-B69FA407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0877"/>
            <a:ext cx="10891684" cy="508327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2200" dirty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7E3CAE-287E-4AF3-96E7-FBBE97575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863" y="1297402"/>
            <a:ext cx="4590098" cy="365572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C441E24-E8CD-41FB-BD0E-2503D74C3A4D}"/>
              </a:ext>
            </a:extLst>
          </p:cNvPr>
          <p:cNvSpPr txBox="1">
            <a:spLocks/>
          </p:cNvSpPr>
          <p:nvPr/>
        </p:nvSpPr>
        <p:spPr>
          <a:xfrm>
            <a:off x="838200" y="1120877"/>
            <a:ext cx="10515600" cy="5083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200" dirty="0">
                <a:latin typeface="+mn-lt"/>
              </a:rPr>
              <a:t>This requires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your input </a:t>
            </a:r>
            <a:r>
              <a:rPr lang="en-US" sz="2200" dirty="0">
                <a:latin typeface="+mn-lt"/>
              </a:rPr>
              <a:t>regarding </a:t>
            </a:r>
            <a:r>
              <a:rPr lang="en-US" sz="2200" dirty="0">
                <a:solidFill>
                  <a:schemeClr val="accent1"/>
                </a:solidFill>
                <a:latin typeface="+mn-lt"/>
              </a:rPr>
              <a:t>use case feasibility &amp; perceived risks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CE1F894-67F3-420B-A8BD-9E2160FF7CF2}"/>
              </a:ext>
            </a:extLst>
          </p:cNvPr>
          <p:cNvSpPr/>
          <p:nvPr/>
        </p:nvSpPr>
        <p:spPr>
          <a:xfrm>
            <a:off x="1866180" y="5093109"/>
            <a:ext cx="8408529" cy="55060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61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DC46C-FBDE-9A49-823F-98C89E2BD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632"/>
            <a:ext cx="10515600" cy="1104093"/>
          </a:xfrm>
        </p:spPr>
        <p:txBody>
          <a:bodyPr/>
          <a:lstStyle/>
          <a:p>
            <a:r>
              <a:rPr lang="it-IT" dirty="0"/>
              <a:t>These use cases have been prioritized with the Buyers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3148B0-2095-0043-965D-1CE334A6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D9AD-D183-C34C-82FA-64A09BB1D35E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847E99-4106-5340-90F8-8BF1F6B4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2B5414-B904-DC48-BEB2-F9A72517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4</a:t>
            </a:fld>
            <a:endParaRPr lang="it-IT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0D4A154-484B-43DA-8E01-B69FA407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0877"/>
            <a:ext cx="10891684" cy="508327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solidFill>
                  <a:schemeClr val="accent1"/>
                </a:solidFill>
                <a:latin typeface="+mn-lt"/>
              </a:rPr>
              <a:t>Value &amp; innovation potential </a:t>
            </a:r>
            <a:r>
              <a:rPr lang="en-US" sz="2200" dirty="0">
                <a:latin typeface="+mn-lt"/>
              </a:rPr>
              <a:t>of each use cases has been assessed together with all Buyers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B561FF94-8852-417A-8E26-7A1A335A0904}"/>
              </a:ext>
            </a:extLst>
          </p:cNvPr>
          <p:cNvSpPr/>
          <p:nvPr/>
        </p:nvSpPr>
        <p:spPr>
          <a:xfrm>
            <a:off x="2433262" y="3429000"/>
            <a:ext cx="7757410" cy="484632"/>
          </a:xfrm>
          <a:prstGeom prst="homePlate">
            <a:avLst/>
          </a:prstGeom>
          <a:gradFill flip="none" rotWithShape="1">
            <a:gsLst>
              <a:gs pos="0">
                <a:srgbClr val="C20000"/>
              </a:gs>
              <a:gs pos="23000">
                <a:srgbClr val="C20000">
                  <a:lumMod val="45000"/>
                  <a:lumOff val="55000"/>
                </a:srgbClr>
              </a:gs>
              <a:gs pos="54000">
                <a:srgbClr val="FFC000">
                  <a:lumMod val="60000"/>
                  <a:lumOff val="40000"/>
                </a:srgbClr>
              </a:gs>
              <a:gs pos="100000">
                <a:srgbClr val="00B050"/>
              </a:gs>
            </a:gsLst>
            <a:lin ang="0" scaled="0"/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11EAA90-3C8D-44B0-8D20-06C210351606}"/>
              </a:ext>
            </a:extLst>
          </p:cNvPr>
          <p:cNvSpPr/>
          <p:nvPr/>
        </p:nvSpPr>
        <p:spPr>
          <a:xfrm>
            <a:off x="2015053" y="4018673"/>
            <a:ext cx="134405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No value</a:t>
            </a:r>
            <a:r>
              <a:rPr lang="en-US" sz="1400" dirty="0">
                <a:solidFill>
                  <a:srgbClr val="C00000"/>
                </a:solidFill>
              </a:rPr>
              <a:t/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for the user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0499A6A-92C7-4CC7-8649-2B0B037D6D26}"/>
              </a:ext>
            </a:extLst>
          </p:cNvPr>
          <p:cNvSpPr/>
          <p:nvPr/>
        </p:nvSpPr>
        <p:spPr>
          <a:xfrm>
            <a:off x="4416071" y="4018673"/>
            <a:ext cx="1344051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Nice to have</a:t>
            </a:r>
            <a:r>
              <a:rPr lang="en-US" sz="1400" dirty="0">
                <a:solidFill>
                  <a:srgbClr val="C00000"/>
                </a:solidFill>
              </a:rPr>
              <a:t/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If time or budget left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4B1D362-EF5A-4C0F-8103-E4601FBDDFA2}"/>
              </a:ext>
            </a:extLst>
          </p:cNvPr>
          <p:cNvSpPr/>
          <p:nvPr/>
        </p:nvSpPr>
        <p:spPr>
          <a:xfrm>
            <a:off x="6817090" y="4018673"/>
            <a:ext cx="134405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Must have</a:t>
            </a:r>
            <a:endParaRPr lang="en-US" sz="1400" dirty="0">
              <a:solidFill>
                <a:srgbClr val="C00000"/>
              </a:solidFill>
            </a:endParaRP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We need this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93BCA00-EF4B-4AA3-85D1-218193A40DF9}"/>
              </a:ext>
            </a:extLst>
          </p:cNvPr>
          <p:cNvSpPr/>
          <p:nvPr/>
        </p:nvSpPr>
        <p:spPr>
          <a:xfrm>
            <a:off x="9218108" y="4018673"/>
            <a:ext cx="134405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WOW!!!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I’d give my house for this</a:t>
            </a:r>
          </a:p>
        </p:txBody>
      </p:sp>
    </p:spTree>
    <p:extLst>
      <p:ext uri="{BB962C8B-B14F-4D97-AF65-F5344CB8AC3E}">
        <p14:creationId xmlns:p14="http://schemas.microsoft.com/office/powerpoint/2010/main" val="247793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DC46C-FBDE-9A49-823F-98C89E2BD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632"/>
            <a:ext cx="10515600" cy="1104093"/>
          </a:xfrm>
        </p:spPr>
        <p:txBody>
          <a:bodyPr/>
          <a:lstStyle/>
          <a:p>
            <a:r>
              <a:rPr lang="it-IT" dirty="0"/>
              <a:t>Feasibility will be assessed using planning poker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3148B0-2095-0043-965D-1CE334A6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D9AD-D183-C34C-82FA-64A09BB1D35E}" type="datetime1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847E99-4106-5340-90F8-8BF1F6B4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2B5414-B904-DC48-BEB2-F9A72517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888C-3087-0742-8883-C4FA4C2B8288}" type="slidenum">
              <a:rPr lang="it-IT" smtClean="0"/>
              <a:t>5</a:t>
            </a:fld>
            <a:endParaRPr lang="it-IT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0D4A154-484B-43DA-8E01-B69FA407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0877"/>
            <a:ext cx="10515600" cy="508327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Each participant has a set of </a:t>
            </a:r>
            <a:r>
              <a:rPr lang="en-US" sz="2400" dirty="0">
                <a:solidFill>
                  <a:schemeClr val="accent1"/>
                </a:solidFill>
                <a:latin typeface="+mn-lt"/>
              </a:rPr>
              <a:t>planning poker cards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When asked, please </a:t>
            </a:r>
            <a:r>
              <a:rPr lang="en-US" sz="2400" dirty="0">
                <a:solidFill>
                  <a:schemeClr val="accent1"/>
                </a:solidFill>
                <a:latin typeface="+mn-lt"/>
              </a:rPr>
              <a:t>show your cards</a:t>
            </a:r>
            <a:r>
              <a:rPr lang="en-US" sz="2400" dirty="0">
                <a:latin typeface="+mn-lt"/>
              </a:rPr>
              <a:t>, everybody </a:t>
            </a:r>
            <a:r>
              <a:rPr lang="en-US" sz="2400" dirty="0">
                <a:solidFill>
                  <a:schemeClr val="accent1"/>
                </a:solidFill>
                <a:latin typeface="+mn-lt"/>
              </a:rPr>
              <a:t>at the same time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We will </a:t>
            </a:r>
            <a:r>
              <a:rPr lang="en-US" sz="2400" dirty="0">
                <a:solidFill>
                  <a:schemeClr val="accent1"/>
                </a:solidFill>
                <a:latin typeface="+mn-lt"/>
              </a:rPr>
              <a:t>discuss</a:t>
            </a:r>
            <a:r>
              <a:rPr lang="en-US" sz="2400" dirty="0">
                <a:latin typeface="+mn-lt"/>
              </a:rPr>
              <a:t> the votes to land on a </a:t>
            </a:r>
            <a:r>
              <a:rPr lang="en-US" sz="2400" dirty="0">
                <a:solidFill>
                  <a:schemeClr val="accent1"/>
                </a:solidFill>
                <a:latin typeface="+mn-lt"/>
              </a:rPr>
              <a:t>common agreement </a:t>
            </a:r>
            <a:r>
              <a:rPr lang="en-US" sz="2400" dirty="0">
                <a:latin typeface="+mn-lt"/>
              </a:rPr>
              <a:t>&amp; feasibility assessment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2B3E16-787F-407C-8544-251B2FBA1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022" y="2024793"/>
            <a:ext cx="8545564" cy="886207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983A446A-6A90-4513-9759-C4550D005F3E}"/>
              </a:ext>
            </a:extLst>
          </p:cNvPr>
          <p:cNvSpPr/>
          <p:nvPr/>
        </p:nvSpPr>
        <p:spPr>
          <a:xfrm>
            <a:off x="2006022" y="3036110"/>
            <a:ext cx="7757410" cy="484632"/>
          </a:xfrm>
          <a:prstGeom prst="homePlate">
            <a:avLst/>
          </a:prstGeom>
          <a:gradFill flip="none" rotWithShape="1">
            <a:gsLst>
              <a:gs pos="0">
                <a:srgbClr val="C20000"/>
              </a:gs>
              <a:gs pos="23000">
                <a:srgbClr val="C20000">
                  <a:lumMod val="45000"/>
                  <a:lumOff val="55000"/>
                </a:srgbClr>
              </a:gs>
              <a:gs pos="54000">
                <a:srgbClr val="FFC000">
                  <a:lumMod val="60000"/>
                  <a:lumOff val="40000"/>
                </a:srgbClr>
              </a:gs>
              <a:gs pos="100000">
                <a:srgbClr val="00B050"/>
              </a:gs>
            </a:gsLst>
            <a:lin ang="0" scaled="0"/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205F515-622E-4B9D-8FBD-183B6106A3B3}"/>
              </a:ext>
            </a:extLst>
          </p:cNvPr>
          <p:cNvSpPr/>
          <p:nvPr/>
        </p:nvSpPr>
        <p:spPr>
          <a:xfrm>
            <a:off x="1718697" y="3625783"/>
            <a:ext cx="1344050" cy="12706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Off the shelf</a:t>
            </a:r>
            <a:r>
              <a:rPr lang="en-US" sz="1400" dirty="0">
                <a:solidFill>
                  <a:srgbClr val="C00000"/>
                </a:solidFill>
              </a:rPr>
              <a:t/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No risk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F2BED3-9B55-475A-830B-26DF0B652F6D}"/>
              </a:ext>
            </a:extLst>
          </p:cNvPr>
          <p:cNvSpPr/>
          <p:nvPr/>
        </p:nvSpPr>
        <p:spPr>
          <a:xfrm>
            <a:off x="3601575" y="3625783"/>
            <a:ext cx="1344051" cy="12706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Can be done</a:t>
            </a:r>
            <a:r>
              <a:rPr lang="en-US" sz="1400" dirty="0">
                <a:solidFill>
                  <a:srgbClr val="C00000"/>
                </a:solidFill>
              </a:rPr>
              <a:t/>
            </a:r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&amp; has been done before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6B78179-13C1-4BAB-B753-975676C65AD0}"/>
              </a:ext>
            </a:extLst>
          </p:cNvPr>
          <p:cNvSpPr/>
          <p:nvPr/>
        </p:nvSpPr>
        <p:spPr>
          <a:xfrm>
            <a:off x="6389850" y="3625783"/>
            <a:ext cx="1344050" cy="12706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Not standard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Might be possible with sufficient time &amp; effort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C9ADCDB-9D57-40D9-8CA6-D598A9C0946B}"/>
              </a:ext>
            </a:extLst>
          </p:cNvPr>
          <p:cNvSpPr/>
          <p:nvPr/>
        </p:nvSpPr>
        <p:spPr>
          <a:xfrm>
            <a:off x="8790868" y="3625783"/>
            <a:ext cx="1344050" cy="12706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Mission Impossible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Defies laws of physics</a:t>
            </a:r>
          </a:p>
        </p:txBody>
      </p:sp>
    </p:spTree>
    <p:extLst>
      <p:ext uri="{BB962C8B-B14F-4D97-AF65-F5344CB8AC3E}">
        <p14:creationId xmlns:p14="http://schemas.microsoft.com/office/powerpoint/2010/main" val="3757459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r_PPT_template" id="{FF07DBB6-147D-9D4C-8BA6-6CB7F80A49C5}" vid="{28E04032-76F0-344D-8097-DD68F1237DD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463</TotalTime>
  <Words>240</Words>
  <Application>Microsoft Office PowerPoint</Application>
  <PresentationFormat>Widescreen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Open Market Consultation Session 2  </vt:lpstr>
      <vt:lpstr>A set of 43 use cases has been defined</vt:lpstr>
      <vt:lpstr>All use cases will be mapped on a value-risk matrix</vt:lpstr>
      <vt:lpstr>These use cases have been prioritized with the Buyers</vt:lpstr>
      <vt:lpstr>Feasibility will be assessed using planning poker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Marion Devouassoux</cp:lastModifiedBy>
  <cp:revision>12</cp:revision>
  <dcterms:created xsi:type="dcterms:W3CDTF">2019-01-22T11:06:50Z</dcterms:created>
  <dcterms:modified xsi:type="dcterms:W3CDTF">2019-05-04T08:37:47Z</dcterms:modified>
</cp:coreProperties>
</file>