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6"/>
  </p:notesMasterIdLst>
  <p:handoutMasterIdLst>
    <p:handoutMasterId r:id="rId27"/>
  </p:handoutMasterIdLst>
  <p:sldIdLst>
    <p:sldId id="435" r:id="rId2"/>
    <p:sldId id="436" r:id="rId3"/>
    <p:sldId id="469" r:id="rId4"/>
    <p:sldId id="464" r:id="rId5"/>
    <p:sldId id="477" r:id="rId6"/>
    <p:sldId id="438" r:id="rId7"/>
    <p:sldId id="476" r:id="rId8"/>
    <p:sldId id="486" r:id="rId9"/>
    <p:sldId id="478" r:id="rId10"/>
    <p:sldId id="483" r:id="rId11"/>
    <p:sldId id="480" r:id="rId12"/>
    <p:sldId id="482" r:id="rId13"/>
    <p:sldId id="484" r:id="rId14"/>
    <p:sldId id="485" r:id="rId15"/>
    <p:sldId id="487" r:id="rId16"/>
    <p:sldId id="488" r:id="rId17"/>
    <p:sldId id="489" r:id="rId18"/>
    <p:sldId id="490" r:id="rId19"/>
    <p:sldId id="491" r:id="rId20"/>
    <p:sldId id="494" r:id="rId21"/>
    <p:sldId id="495" r:id="rId22"/>
    <p:sldId id="496" r:id="rId23"/>
    <p:sldId id="444" r:id="rId24"/>
    <p:sldId id="445" r:id="rId25"/>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36" autoAdjust="0"/>
    <p:restoredTop sz="97130" autoAdjust="0"/>
  </p:normalViewPr>
  <p:slideViewPr>
    <p:cSldViewPr>
      <p:cViewPr varScale="1">
        <p:scale>
          <a:sx n="116" d="100"/>
          <a:sy n="116" d="100"/>
        </p:scale>
        <p:origin x="402" y="108"/>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oleObject" Target="file:///\\Volumes\joser\Documents\MeetingsAndPresentations\2018_11_28_SlidesRendePaul\AvailabilityData3.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5017704279422"/>
          <c:y val="7.0224186403576999E-2"/>
          <c:w val="0.851924682880426"/>
          <c:h val="0.74448137164672601"/>
        </c:manualLayout>
      </c:layout>
      <c:barChart>
        <c:barDir val="col"/>
        <c:grouping val="stacked"/>
        <c:varyColors val="0"/>
        <c:ser>
          <c:idx val="0"/>
          <c:order val="0"/>
          <c:tx>
            <c:v>Conducted</c:v>
          </c:tx>
          <c:spPr>
            <a:solidFill>
              <a:schemeClr val="accent1"/>
            </a:solidFill>
            <a:ln w="19050">
              <a:solidFill>
                <a:schemeClr val="tx1"/>
              </a:solidFill>
            </a:ln>
            <a:effectLst/>
          </c:spPr>
          <c:invertIfNegative val="0"/>
          <c:cat>
            <c:numRef>
              <c:f>'REX HIE-ISOLDE'!$B$160:$B$175</c:f>
              <c:numCache>
                <c:formatCode>General</c:formatCode>
                <c:ptCount val="16"/>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numCache>
            </c:numRef>
          </c:cat>
          <c:val>
            <c:numRef>
              <c:f>'REX HIE-ISOLDE'!$E$160:$E$175</c:f>
              <c:numCache>
                <c:formatCode>General</c:formatCode>
                <c:ptCount val="16"/>
                <c:pt idx="0">
                  <c:v>1</c:v>
                </c:pt>
                <c:pt idx="1">
                  <c:v>5</c:v>
                </c:pt>
                <c:pt idx="2">
                  <c:v>10</c:v>
                </c:pt>
                <c:pt idx="3">
                  <c:v>8</c:v>
                </c:pt>
                <c:pt idx="4">
                  <c:v>7</c:v>
                </c:pt>
                <c:pt idx="5">
                  <c:v>8</c:v>
                </c:pt>
                <c:pt idx="6">
                  <c:v>9</c:v>
                </c:pt>
                <c:pt idx="7">
                  <c:v>10</c:v>
                </c:pt>
                <c:pt idx="8">
                  <c:v>12</c:v>
                </c:pt>
                <c:pt idx="9">
                  <c:v>14</c:v>
                </c:pt>
                <c:pt idx="10">
                  <c:v>0</c:v>
                </c:pt>
                <c:pt idx="11">
                  <c:v>0</c:v>
                </c:pt>
                <c:pt idx="12" formatCode="0">
                  <c:v>1</c:v>
                </c:pt>
                <c:pt idx="13" formatCode="0">
                  <c:v>6</c:v>
                </c:pt>
                <c:pt idx="14" formatCode="0">
                  <c:v>12</c:v>
                </c:pt>
                <c:pt idx="15" formatCode="0">
                  <c:v>13</c:v>
                </c:pt>
              </c:numCache>
            </c:numRef>
          </c:val>
          <c:extLst>
            <c:ext xmlns:c16="http://schemas.microsoft.com/office/drawing/2014/chart" uri="{C3380CC4-5D6E-409C-BE32-E72D297353CC}">
              <c16:uniqueId val="{00000000-6D13-453A-B288-94496F2D6846}"/>
            </c:ext>
          </c:extLst>
        </c:ser>
        <c:dLbls>
          <c:showLegendKey val="0"/>
          <c:showVal val="0"/>
          <c:showCatName val="0"/>
          <c:showSerName val="0"/>
          <c:showPercent val="0"/>
          <c:showBubbleSize val="0"/>
        </c:dLbls>
        <c:gapWidth val="54"/>
        <c:overlap val="100"/>
        <c:axId val="-995581376"/>
        <c:axId val="-995578624"/>
      </c:barChart>
      <c:catAx>
        <c:axId val="-995581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995578624"/>
        <c:crosses val="autoZero"/>
        <c:auto val="1"/>
        <c:lblAlgn val="ctr"/>
        <c:lblOffset val="100"/>
        <c:noMultiLvlLbl val="0"/>
      </c:catAx>
      <c:valAx>
        <c:axId val="-995578624"/>
        <c:scaling>
          <c:orientation val="minMax"/>
          <c:max val="15"/>
          <c:min val="0"/>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 Experiments</a:t>
                </a:r>
              </a:p>
            </c:rich>
          </c:tx>
          <c:layout>
            <c:manualLayout>
              <c:xMode val="edge"/>
              <c:yMode val="edge"/>
              <c:x val="1.6297796151953117E-2"/>
              <c:y val="0.21511944675418559"/>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995581376"/>
        <c:crosses val="autoZero"/>
        <c:crossBetween val="between"/>
      </c:valAx>
      <c:spPr>
        <a:noFill/>
        <a:ln w="15875">
          <a:solidFill>
            <a:schemeClr val="tx1"/>
          </a:solidFill>
        </a:ln>
        <a:effectLst/>
      </c:spPr>
    </c:plotArea>
    <c:plotVisOnly val="1"/>
    <c:dispBlanksAs val="gap"/>
    <c:showDLblsOverMax val="0"/>
  </c:chart>
  <c:spPr>
    <a:solidFill>
      <a:schemeClr val="bg1"/>
    </a:solidFill>
    <a:ln w="12700" cap="flat" cmpd="sng" algn="ctr">
      <a:solidFill>
        <a:srgbClr val="0055A0"/>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1177707900148804E-2"/>
          <c:y val="0.16729521996624599"/>
          <c:w val="0.90443914681119397"/>
          <c:h val="0.63014753495141396"/>
        </c:manualLayout>
      </c:layout>
      <c:barChart>
        <c:barDir val="col"/>
        <c:grouping val="clustered"/>
        <c:varyColors val="0"/>
        <c:ser>
          <c:idx val="0"/>
          <c:order val="0"/>
          <c:tx>
            <c:strRef>
              <c:f>Sheet1!$C$2</c:f>
              <c:strCache>
                <c:ptCount val="1"/>
                <c:pt idx="0">
                  <c:v>GPS (97.5 %)</c:v>
                </c:pt>
              </c:strCache>
            </c:strRef>
          </c:tx>
          <c:spPr>
            <a:solidFill>
              <a:srgbClr val="00B0F0"/>
            </a:solidFill>
            <a:ln>
              <a:solidFill>
                <a:schemeClr val="tx1"/>
              </a:solidFill>
            </a:ln>
            <a:effectLst/>
          </c:spPr>
          <c:invertIfNegative val="0"/>
          <c:cat>
            <c:numRef>
              <c:f>Sheet1!$A$3:$A$36</c:f>
              <c:numCache>
                <c:formatCode>General</c:formatCode>
                <c:ptCount val="34"/>
                <c:pt idx="0">
                  <c:v>15</c:v>
                </c:pt>
                <c:pt idx="1">
                  <c:v>16</c:v>
                </c:pt>
                <c:pt idx="2">
                  <c:v>17</c:v>
                </c:pt>
                <c:pt idx="3">
                  <c:v>18</c:v>
                </c:pt>
                <c:pt idx="4">
                  <c:v>19</c:v>
                </c:pt>
                <c:pt idx="5">
                  <c:v>20</c:v>
                </c:pt>
                <c:pt idx="6">
                  <c:v>21</c:v>
                </c:pt>
                <c:pt idx="7">
                  <c:v>22</c:v>
                </c:pt>
                <c:pt idx="8">
                  <c:v>23</c:v>
                </c:pt>
                <c:pt idx="9">
                  <c:v>24</c:v>
                </c:pt>
                <c:pt idx="10">
                  <c:v>25</c:v>
                </c:pt>
                <c:pt idx="11">
                  <c:v>26</c:v>
                </c:pt>
                <c:pt idx="12">
                  <c:v>27</c:v>
                </c:pt>
                <c:pt idx="13">
                  <c:v>28</c:v>
                </c:pt>
                <c:pt idx="14">
                  <c:v>29</c:v>
                </c:pt>
                <c:pt idx="15">
                  <c:v>30</c:v>
                </c:pt>
                <c:pt idx="16">
                  <c:v>31</c:v>
                </c:pt>
                <c:pt idx="17">
                  <c:v>32</c:v>
                </c:pt>
                <c:pt idx="18">
                  <c:v>33</c:v>
                </c:pt>
                <c:pt idx="19">
                  <c:v>34</c:v>
                </c:pt>
                <c:pt idx="20">
                  <c:v>35</c:v>
                </c:pt>
                <c:pt idx="21">
                  <c:v>36</c:v>
                </c:pt>
                <c:pt idx="22">
                  <c:v>37</c:v>
                </c:pt>
                <c:pt idx="23">
                  <c:v>38</c:v>
                </c:pt>
                <c:pt idx="24">
                  <c:v>39</c:v>
                </c:pt>
                <c:pt idx="25">
                  <c:v>40</c:v>
                </c:pt>
                <c:pt idx="26">
                  <c:v>41</c:v>
                </c:pt>
                <c:pt idx="27">
                  <c:v>42</c:v>
                </c:pt>
                <c:pt idx="28">
                  <c:v>43</c:v>
                </c:pt>
                <c:pt idx="29">
                  <c:v>44</c:v>
                </c:pt>
                <c:pt idx="30">
                  <c:v>45</c:v>
                </c:pt>
                <c:pt idx="31">
                  <c:v>46</c:v>
                </c:pt>
                <c:pt idx="32">
                  <c:v>47</c:v>
                </c:pt>
                <c:pt idx="33">
                  <c:v>48</c:v>
                </c:pt>
              </c:numCache>
            </c:numRef>
          </c:cat>
          <c:val>
            <c:numRef>
              <c:f>Sheet1!$C$3:$C$36</c:f>
              <c:numCache>
                <c:formatCode>General</c:formatCode>
                <c:ptCount val="34"/>
                <c:pt idx="1">
                  <c:v>97.5</c:v>
                </c:pt>
                <c:pt idx="2">
                  <c:v>80.900000000000006</c:v>
                </c:pt>
                <c:pt idx="3">
                  <c:v>100</c:v>
                </c:pt>
                <c:pt idx="4">
                  <c:v>97.1</c:v>
                </c:pt>
                <c:pt idx="6">
                  <c:v>98.1</c:v>
                </c:pt>
                <c:pt idx="8">
                  <c:v>100</c:v>
                </c:pt>
                <c:pt idx="9">
                  <c:v>96.9</c:v>
                </c:pt>
                <c:pt idx="10" formatCode="0.0">
                  <c:v>99.9</c:v>
                </c:pt>
                <c:pt idx="11" formatCode="0.0">
                  <c:v>100</c:v>
                </c:pt>
                <c:pt idx="21" formatCode="0.0">
                  <c:v>98.9</c:v>
                </c:pt>
                <c:pt idx="22" formatCode="0.0">
                  <c:v>98.6</c:v>
                </c:pt>
                <c:pt idx="23" formatCode="0.0">
                  <c:v>97.6</c:v>
                </c:pt>
                <c:pt idx="27">
                  <c:v>98.1</c:v>
                </c:pt>
                <c:pt idx="28">
                  <c:v>99.3</c:v>
                </c:pt>
                <c:pt idx="30">
                  <c:v>99.5</c:v>
                </c:pt>
              </c:numCache>
            </c:numRef>
          </c:val>
          <c:extLst>
            <c:ext xmlns:c16="http://schemas.microsoft.com/office/drawing/2014/chart" uri="{C3380CC4-5D6E-409C-BE32-E72D297353CC}">
              <c16:uniqueId val="{00000000-727D-44CE-B936-F5CFE0A1B3A9}"/>
            </c:ext>
          </c:extLst>
        </c:ser>
        <c:ser>
          <c:idx val="2"/>
          <c:order val="1"/>
          <c:tx>
            <c:strRef>
              <c:f>Sheet1!$B$2</c:f>
              <c:strCache>
                <c:ptCount val="1"/>
                <c:pt idx="0">
                  <c:v>HRS (96.6 %)</c:v>
                </c:pt>
              </c:strCache>
            </c:strRef>
          </c:tx>
          <c:spPr>
            <a:solidFill>
              <a:srgbClr val="00B050"/>
            </a:solidFill>
            <a:ln>
              <a:solidFill>
                <a:schemeClr val="tx1"/>
              </a:solidFill>
            </a:ln>
            <a:effectLst/>
          </c:spPr>
          <c:invertIfNegative val="0"/>
          <c:cat>
            <c:numRef>
              <c:f>Sheet1!$A$3:$A$36</c:f>
              <c:numCache>
                <c:formatCode>General</c:formatCode>
                <c:ptCount val="34"/>
                <c:pt idx="0">
                  <c:v>15</c:v>
                </c:pt>
                <c:pt idx="1">
                  <c:v>16</c:v>
                </c:pt>
                <c:pt idx="2">
                  <c:v>17</c:v>
                </c:pt>
                <c:pt idx="3">
                  <c:v>18</c:v>
                </c:pt>
                <c:pt idx="4">
                  <c:v>19</c:v>
                </c:pt>
                <c:pt idx="5">
                  <c:v>20</c:v>
                </c:pt>
                <c:pt idx="6">
                  <c:v>21</c:v>
                </c:pt>
                <c:pt idx="7">
                  <c:v>22</c:v>
                </c:pt>
                <c:pt idx="8">
                  <c:v>23</c:v>
                </c:pt>
                <c:pt idx="9">
                  <c:v>24</c:v>
                </c:pt>
                <c:pt idx="10">
                  <c:v>25</c:v>
                </c:pt>
                <c:pt idx="11">
                  <c:v>26</c:v>
                </c:pt>
                <c:pt idx="12">
                  <c:v>27</c:v>
                </c:pt>
                <c:pt idx="13">
                  <c:v>28</c:v>
                </c:pt>
                <c:pt idx="14">
                  <c:v>29</c:v>
                </c:pt>
                <c:pt idx="15">
                  <c:v>30</c:v>
                </c:pt>
                <c:pt idx="16">
                  <c:v>31</c:v>
                </c:pt>
                <c:pt idx="17">
                  <c:v>32</c:v>
                </c:pt>
                <c:pt idx="18">
                  <c:v>33</c:v>
                </c:pt>
                <c:pt idx="19">
                  <c:v>34</c:v>
                </c:pt>
                <c:pt idx="20">
                  <c:v>35</c:v>
                </c:pt>
                <c:pt idx="21">
                  <c:v>36</c:v>
                </c:pt>
                <c:pt idx="22">
                  <c:v>37</c:v>
                </c:pt>
                <c:pt idx="23">
                  <c:v>38</c:v>
                </c:pt>
                <c:pt idx="24">
                  <c:v>39</c:v>
                </c:pt>
                <c:pt idx="25">
                  <c:v>40</c:v>
                </c:pt>
                <c:pt idx="26">
                  <c:v>41</c:v>
                </c:pt>
                <c:pt idx="27">
                  <c:v>42</c:v>
                </c:pt>
                <c:pt idx="28">
                  <c:v>43</c:v>
                </c:pt>
                <c:pt idx="29">
                  <c:v>44</c:v>
                </c:pt>
                <c:pt idx="30">
                  <c:v>45</c:v>
                </c:pt>
                <c:pt idx="31">
                  <c:v>46</c:v>
                </c:pt>
                <c:pt idx="32">
                  <c:v>47</c:v>
                </c:pt>
                <c:pt idx="33">
                  <c:v>48</c:v>
                </c:pt>
              </c:numCache>
            </c:numRef>
          </c:cat>
          <c:val>
            <c:numRef>
              <c:f>Sheet1!$B$3:$B$36</c:f>
              <c:numCache>
                <c:formatCode>General</c:formatCode>
                <c:ptCount val="34"/>
                <c:pt idx="0">
                  <c:v>92.8</c:v>
                </c:pt>
                <c:pt idx="2">
                  <c:v>93.2</c:v>
                </c:pt>
                <c:pt idx="3">
                  <c:v>95.4</c:v>
                </c:pt>
                <c:pt idx="4">
                  <c:v>98.7</c:v>
                </c:pt>
                <c:pt idx="5">
                  <c:v>99</c:v>
                </c:pt>
                <c:pt idx="7">
                  <c:v>98.8</c:v>
                </c:pt>
                <c:pt idx="8">
                  <c:v>97.5</c:v>
                </c:pt>
                <c:pt idx="12" formatCode="0.0">
                  <c:v>82.7</c:v>
                </c:pt>
                <c:pt idx="19" formatCode="0.0">
                  <c:v>98</c:v>
                </c:pt>
                <c:pt idx="24">
                  <c:v>98.7</c:v>
                </c:pt>
                <c:pt idx="25" formatCode="0.0">
                  <c:v>97.4</c:v>
                </c:pt>
                <c:pt idx="28">
                  <c:v>99.8</c:v>
                </c:pt>
                <c:pt idx="30">
                  <c:v>98.7</c:v>
                </c:pt>
                <c:pt idx="32">
                  <c:v>98.8</c:v>
                </c:pt>
                <c:pt idx="33">
                  <c:v>100</c:v>
                </c:pt>
              </c:numCache>
            </c:numRef>
          </c:val>
          <c:extLst>
            <c:ext xmlns:c16="http://schemas.microsoft.com/office/drawing/2014/chart" uri="{C3380CC4-5D6E-409C-BE32-E72D297353CC}">
              <c16:uniqueId val="{00000001-727D-44CE-B936-F5CFE0A1B3A9}"/>
            </c:ext>
          </c:extLst>
        </c:ser>
        <c:ser>
          <c:idx val="1"/>
          <c:order val="2"/>
          <c:tx>
            <c:strRef>
              <c:f>Sheet1!$D$2</c:f>
              <c:strCache>
                <c:ptCount val="1"/>
                <c:pt idx="0">
                  <c:v>REX/HIE-ISOLDE (93.3 %)</c:v>
                </c:pt>
              </c:strCache>
            </c:strRef>
          </c:tx>
          <c:spPr>
            <a:solidFill>
              <a:srgbClr val="FF0000"/>
            </a:solidFill>
            <a:ln>
              <a:solidFill>
                <a:schemeClr val="tx1"/>
              </a:solidFill>
            </a:ln>
            <a:effectLst/>
          </c:spPr>
          <c:invertIfNegative val="0"/>
          <c:cat>
            <c:numRef>
              <c:f>Sheet1!$A$3:$A$36</c:f>
              <c:numCache>
                <c:formatCode>General</c:formatCode>
                <c:ptCount val="34"/>
                <c:pt idx="0">
                  <c:v>15</c:v>
                </c:pt>
                <c:pt idx="1">
                  <c:v>16</c:v>
                </c:pt>
                <c:pt idx="2">
                  <c:v>17</c:v>
                </c:pt>
                <c:pt idx="3">
                  <c:v>18</c:v>
                </c:pt>
                <c:pt idx="4">
                  <c:v>19</c:v>
                </c:pt>
                <c:pt idx="5">
                  <c:v>20</c:v>
                </c:pt>
                <c:pt idx="6">
                  <c:v>21</c:v>
                </c:pt>
                <c:pt idx="7">
                  <c:v>22</c:v>
                </c:pt>
                <c:pt idx="8">
                  <c:v>23</c:v>
                </c:pt>
                <c:pt idx="9">
                  <c:v>24</c:v>
                </c:pt>
                <c:pt idx="10">
                  <c:v>25</c:v>
                </c:pt>
                <c:pt idx="11">
                  <c:v>26</c:v>
                </c:pt>
                <c:pt idx="12">
                  <c:v>27</c:v>
                </c:pt>
                <c:pt idx="13">
                  <c:v>28</c:v>
                </c:pt>
                <c:pt idx="14">
                  <c:v>29</c:v>
                </c:pt>
                <c:pt idx="15">
                  <c:v>30</c:v>
                </c:pt>
                <c:pt idx="16">
                  <c:v>31</c:v>
                </c:pt>
                <c:pt idx="17">
                  <c:v>32</c:v>
                </c:pt>
                <c:pt idx="18">
                  <c:v>33</c:v>
                </c:pt>
                <c:pt idx="19">
                  <c:v>34</c:v>
                </c:pt>
                <c:pt idx="20">
                  <c:v>35</c:v>
                </c:pt>
                <c:pt idx="21">
                  <c:v>36</c:v>
                </c:pt>
                <c:pt idx="22">
                  <c:v>37</c:v>
                </c:pt>
                <c:pt idx="23">
                  <c:v>38</c:v>
                </c:pt>
                <c:pt idx="24">
                  <c:v>39</c:v>
                </c:pt>
                <c:pt idx="25">
                  <c:v>40</c:v>
                </c:pt>
                <c:pt idx="26">
                  <c:v>41</c:v>
                </c:pt>
                <c:pt idx="27">
                  <c:v>42</c:v>
                </c:pt>
                <c:pt idx="28">
                  <c:v>43</c:v>
                </c:pt>
                <c:pt idx="29">
                  <c:v>44</c:v>
                </c:pt>
                <c:pt idx="30">
                  <c:v>45</c:v>
                </c:pt>
                <c:pt idx="31">
                  <c:v>46</c:v>
                </c:pt>
                <c:pt idx="32">
                  <c:v>47</c:v>
                </c:pt>
                <c:pt idx="33">
                  <c:v>48</c:v>
                </c:pt>
              </c:numCache>
            </c:numRef>
          </c:cat>
          <c:val>
            <c:numRef>
              <c:f>Sheet1!$D$3:$D$36</c:f>
              <c:numCache>
                <c:formatCode>General</c:formatCode>
                <c:ptCount val="34"/>
                <c:pt idx="13" formatCode="0.0">
                  <c:v>96</c:v>
                </c:pt>
                <c:pt idx="14" formatCode="0.0">
                  <c:v>97.4</c:v>
                </c:pt>
                <c:pt idx="15" formatCode="0.0">
                  <c:v>79.8</c:v>
                </c:pt>
                <c:pt idx="16" formatCode="0.0">
                  <c:v>94.3</c:v>
                </c:pt>
                <c:pt idx="17" formatCode="0.0">
                  <c:v>87.7</c:v>
                </c:pt>
                <c:pt idx="18" formatCode="0.0">
                  <c:v>91.1</c:v>
                </c:pt>
                <c:pt idx="19" formatCode="0.0">
                  <c:v>97.9</c:v>
                </c:pt>
                <c:pt idx="20" formatCode="0.0">
                  <c:v>93.9</c:v>
                </c:pt>
                <c:pt idx="21" formatCode="0.0">
                  <c:v>91.7</c:v>
                </c:pt>
                <c:pt idx="23" formatCode="0.0">
                  <c:v>80.8</c:v>
                </c:pt>
                <c:pt idx="24">
                  <c:v>97.9</c:v>
                </c:pt>
                <c:pt idx="26">
                  <c:v>96.3</c:v>
                </c:pt>
                <c:pt idx="29">
                  <c:v>95.3</c:v>
                </c:pt>
                <c:pt idx="31">
                  <c:v>100</c:v>
                </c:pt>
                <c:pt idx="32">
                  <c:v>99.1</c:v>
                </c:pt>
              </c:numCache>
            </c:numRef>
          </c:val>
          <c:extLst>
            <c:ext xmlns:c16="http://schemas.microsoft.com/office/drawing/2014/chart" uri="{C3380CC4-5D6E-409C-BE32-E72D297353CC}">
              <c16:uniqueId val="{00000002-727D-44CE-B936-F5CFE0A1B3A9}"/>
            </c:ext>
          </c:extLst>
        </c:ser>
        <c:dLbls>
          <c:showLegendKey val="0"/>
          <c:showVal val="0"/>
          <c:showCatName val="0"/>
          <c:showSerName val="0"/>
          <c:showPercent val="0"/>
          <c:showBubbleSize val="0"/>
        </c:dLbls>
        <c:gapWidth val="0"/>
        <c:axId val="-2022116800"/>
        <c:axId val="-2022113408"/>
      </c:barChart>
      <c:catAx>
        <c:axId val="-2022116800"/>
        <c:scaling>
          <c:orientation val="minMax"/>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sz="1200">
                    <a:solidFill>
                      <a:schemeClr val="tx1"/>
                    </a:solidFill>
                  </a:rPr>
                  <a:t>Week #</a:t>
                </a:r>
              </a:p>
            </c:rich>
          </c:tx>
          <c:layout>
            <c:manualLayout>
              <c:xMode val="edge"/>
              <c:yMode val="edge"/>
              <c:x val="0.47310970299141503"/>
              <c:y val="0.8921784069020950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2022113408"/>
        <c:crosses val="autoZero"/>
        <c:auto val="1"/>
        <c:lblAlgn val="ctr"/>
        <c:lblOffset val="100"/>
        <c:noMultiLvlLbl val="0"/>
      </c:catAx>
      <c:valAx>
        <c:axId val="-2022113408"/>
        <c:scaling>
          <c:orientation val="minMax"/>
          <c:max val="100"/>
          <c:min val="75"/>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sz="1400">
                    <a:solidFill>
                      <a:schemeClr val="tx1"/>
                    </a:solidFill>
                  </a:rPr>
                  <a:t>Availability [%]</a:t>
                </a:r>
              </a:p>
            </c:rich>
          </c:tx>
          <c:layout>
            <c:manualLayout>
              <c:xMode val="edge"/>
              <c:yMode val="edge"/>
              <c:x val="9.976548937778093E-3"/>
              <c:y val="0.20162191830383114"/>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2022116800"/>
        <c:crosses val="autoZero"/>
        <c:crossBetween val="between"/>
      </c:valAx>
      <c:spPr>
        <a:noFill/>
        <a:ln>
          <a:solidFill>
            <a:schemeClr val="tx1"/>
          </a:solidFill>
        </a:ln>
        <a:effectLst/>
      </c:spPr>
    </c:plotArea>
    <c:legend>
      <c:legendPos val="b"/>
      <c:layout>
        <c:manualLayout>
          <c:xMode val="edge"/>
          <c:yMode val="edge"/>
          <c:x val="7.5439094403178489E-2"/>
          <c:y val="0"/>
          <c:w val="0.609273198920112"/>
          <c:h val="0.11124756146947"/>
        </c:manualLayout>
      </c:layout>
      <c:overlay val="0"/>
      <c:spPr>
        <a:solidFill>
          <a:schemeClr val="bg1"/>
        </a:solidFill>
        <a:ln>
          <a:solidFill>
            <a:schemeClr val="tx1"/>
          </a:solid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nchor="ctr"/>
    <a:lstStyle/>
    <a:p>
      <a:pPr algn="just">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8395"/>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sz="quarter" idx="1"/>
          </p:nvPr>
        </p:nvSpPr>
        <p:spPr>
          <a:xfrm>
            <a:off x="3776866" y="1"/>
            <a:ext cx="2890665" cy="498395"/>
          </a:xfrm>
          <a:prstGeom prst="rect">
            <a:avLst/>
          </a:prstGeom>
        </p:spPr>
        <p:txBody>
          <a:bodyPr vert="horz" lIns="90727" tIns="45363" rIns="90727" bIns="45363" rtlCol="0"/>
          <a:lstStyle>
            <a:lvl1pPr algn="r">
              <a:defRPr sz="1200"/>
            </a:lvl1pPr>
          </a:lstStyle>
          <a:p>
            <a:fld id="{2A25550D-C7D6-4A18-9DD5-798D4E85C6F8}" type="datetimeFigureOut">
              <a:rPr lang="en-GB" smtClean="0"/>
              <a:t>27/05/2019</a:t>
            </a:fld>
            <a:endParaRPr lang="en-GB"/>
          </a:p>
        </p:txBody>
      </p:sp>
      <p:sp>
        <p:nvSpPr>
          <p:cNvPr id="4" name="Footer Placeholder 3"/>
          <p:cNvSpPr>
            <a:spLocks noGrp="1"/>
          </p:cNvSpPr>
          <p:nvPr>
            <p:ph type="ftr" sz="quarter" idx="2"/>
          </p:nvPr>
        </p:nvSpPr>
        <p:spPr>
          <a:xfrm>
            <a:off x="0" y="9428243"/>
            <a:ext cx="2890665" cy="498395"/>
          </a:xfrm>
          <a:prstGeom prst="rect">
            <a:avLst/>
          </a:prstGeom>
        </p:spPr>
        <p:txBody>
          <a:bodyPr vert="horz" lIns="90727" tIns="45363" rIns="90727" bIns="45363" rtlCol="0" anchor="b"/>
          <a:lstStyle>
            <a:lvl1pPr algn="l">
              <a:defRPr sz="1200"/>
            </a:lvl1pPr>
          </a:lstStyle>
          <a:p>
            <a:endParaRPr lang="en-GB"/>
          </a:p>
        </p:txBody>
      </p:sp>
      <p:sp>
        <p:nvSpPr>
          <p:cNvPr id="5" name="Slide Number Placeholder 4"/>
          <p:cNvSpPr>
            <a:spLocks noGrp="1"/>
          </p:cNvSpPr>
          <p:nvPr>
            <p:ph type="sldNum" sz="quarter" idx="3"/>
          </p:nvPr>
        </p:nvSpPr>
        <p:spPr>
          <a:xfrm>
            <a:off x="3776866" y="9428243"/>
            <a:ext cx="2890665" cy="498395"/>
          </a:xfrm>
          <a:prstGeom prst="rect">
            <a:avLst/>
          </a:prstGeom>
        </p:spPr>
        <p:txBody>
          <a:bodyPr vert="horz" lIns="90727" tIns="45363" rIns="90727" bIns="45363" rtlCol="0" anchor="b"/>
          <a:lstStyle>
            <a:lvl1pPr algn="r">
              <a:defRPr sz="1200"/>
            </a:lvl1pPr>
          </a:lstStyle>
          <a:p>
            <a:fld id="{C9C2E95D-FBC1-4431-A33E-A52756E0B0D8}" type="slidenum">
              <a:rPr lang="en-GB" smtClean="0"/>
              <a:t>‹#›</a:t>
            </a:fld>
            <a:endParaRPr lang="en-GB"/>
          </a:p>
        </p:txBody>
      </p:sp>
    </p:spTree>
    <p:extLst>
      <p:ext uri="{BB962C8B-B14F-4D97-AF65-F5344CB8AC3E}">
        <p14:creationId xmlns:p14="http://schemas.microsoft.com/office/powerpoint/2010/main" val="2913776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8007"/>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idx="1"/>
          </p:nvPr>
        </p:nvSpPr>
        <p:spPr>
          <a:xfrm>
            <a:off x="3776866" y="1"/>
            <a:ext cx="2890665" cy="498007"/>
          </a:xfrm>
          <a:prstGeom prst="rect">
            <a:avLst/>
          </a:prstGeom>
        </p:spPr>
        <p:txBody>
          <a:bodyPr vert="horz" lIns="90727" tIns="45363" rIns="90727" bIns="45363" rtlCol="0"/>
          <a:lstStyle>
            <a:lvl1pPr algn="r">
              <a:defRPr sz="1200"/>
            </a:lvl1pPr>
          </a:lstStyle>
          <a:p>
            <a:fld id="{70DE6E00-832A-465F-9B44-BB4B80F2A769}" type="datetimeFigureOut">
              <a:rPr lang="en-GB" smtClean="0"/>
              <a:pPr/>
              <a:t>27/05/2019</a:t>
            </a:fld>
            <a:endParaRPr lang="en-GB"/>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0727" tIns="45363" rIns="90727" bIns="45363" rtlCol="0" anchor="ctr"/>
          <a:lstStyle/>
          <a:p>
            <a:endParaRPr lang="en-GB"/>
          </a:p>
        </p:txBody>
      </p:sp>
      <p:sp>
        <p:nvSpPr>
          <p:cNvPr id="5" name="Notes Placeholder 4"/>
          <p:cNvSpPr>
            <a:spLocks noGrp="1"/>
          </p:cNvSpPr>
          <p:nvPr>
            <p:ph type="body" sz="quarter" idx="3"/>
          </p:nvPr>
        </p:nvSpPr>
        <p:spPr>
          <a:xfrm>
            <a:off x="666598" y="4777366"/>
            <a:ext cx="5335893" cy="3909042"/>
          </a:xfrm>
          <a:prstGeom prst="rect">
            <a:avLst/>
          </a:prstGeom>
        </p:spPr>
        <p:txBody>
          <a:bodyPr vert="horz" lIns="90727" tIns="45363" rIns="90727" bIns="4536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631"/>
            <a:ext cx="2890665" cy="498007"/>
          </a:xfrm>
          <a:prstGeom prst="rect">
            <a:avLst/>
          </a:prstGeom>
        </p:spPr>
        <p:txBody>
          <a:bodyPr vert="horz" lIns="90727" tIns="45363" rIns="90727" bIns="45363" rtlCol="0" anchor="b"/>
          <a:lstStyle>
            <a:lvl1pPr algn="l">
              <a:defRPr sz="1200"/>
            </a:lvl1pPr>
          </a:lstStyle>
          <a:p>
            <a:endParaRPr lang="en-GB"/>
          </a:p>
        </p:txBody>
      </p:sp>
      <p:sp>
        <p:nvSpPr>
          <p:cNvPr id="7" name="Slide Number Placeholder 6"/>
          <p:cNvSpPr>
            <a:spLocks noGrp="1"/>
          </p:cNvSpPr>
          <p:nvPr>
            <p:ph type="sldNum" sz="quarter" idx="5"/>
          </p:nvPr>
        </p:nvSpPr>
        <p:spPr>
          <a:xfrm>
            <a:off x="3776866" y="9428631"/>
            <a:ext cx="2890665" cy="498007"/>
          </a:xfrm>
          <a:prstGeom prst="rect">
            <a:avLst/>
          </a:prstGeom>
        </p:spPr>
        <p:txBody>
          <a:bodyPr vert="horz" lIns="90727" tIns="45363" rIns="90727" bIns="45363" rtlCol="0" anchor="b"/>
          <a:lstStyle>
            <a:lvl1pPr algn="r">
              <a:defRPr sz="1200"/>
            </a:lvl1pPr>
          </a:lstStyle>
          <a:p>
            <a:fld id="{DD2A321E-EB7F-4E0A-8927-AEB10E2611B1}" type="slidenum">
              <a:rPr lang="en-GB" smtClean="0"/>
              <a:pPr/>
              <a:t>‹#›</a:t>
            </a:fld>
            <a:endParaRPr lang="en-GB"/>
          </a:p>
        </p:txBody>
      </p:sp>
    </p:spTree>
    <p:extLst>
      <p:ext uri="{BB962C8B-B14F-4D97-AF65-F5344CB8AC3E}">
        <p14:creationId xmlns:p14="http://schemas.microsoft.com/office/powerpoint/2010/main" val="124242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pic>
        <p:nvPicPr>
          <p:cNvPr id="3"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97365941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5/27/2019</a:t>
            </a:fld>
            <a:endParaRPr lang="en-US"/>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83929654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5/27/2019</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0650148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5/27/2019</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1024562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77780210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49288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23871887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4356113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59455767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print">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62908634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5/27/2019</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8141492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6298796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5/27/2019</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4327339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5/27/2019</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6765446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5/27/2019</a:t>
            </a:fld>
            <a:endParaRPr lang="en-US"/>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546832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5/27/2019</a:t>
            </a:fld>
            <a:endParaRPr lang="en-US"/>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10" name="Image 9" descr="bande-02.eps"/>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extLst>
      <p:ext uri="{BB962C8B-B14F-4D97-AF65-F5344CB8AC3E}">
        <p14:creationId xmlns:p14="http://schemas.microsoft.com/office/powerpoint/2010/main" val="398527299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60" r:id="rId15"/>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5.png"/><Relationship Id="rId1" Type="http://schemas.openxmlformats.org/officeDocument/2006/relationships/slideLayout" Target="../slideLayouts/slideLayout14.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5.png"/><Relationship Id="rId1" Type="http://schemas.openxmlformats.org/officeDocument/2006/relationships/slideLayout" Target="../slideLayouts/slideLayout14.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4.png"/><Relationship Id="rId7" Type="http://schemas.openxmlformats.org/officeDocument/2006/relationships/image" Target="../media/image27.jpeg"/><Relationship Id="rId2" Type="http://schemas.openxmlformats.org/officeDocument/2006/relationships/image" Target="../media/image23.png"/><Relationship Id="rId1" Type="http://schemas.openxmlformats.org/officeDocument/2006/relationships/slideLayout" Target="../slideLayouts/slideLayout14.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5.png"/><Relationship Id="rId9"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5.png"/><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3568383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1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30" name="TextBox 29"/>
          <p:cNvSpPr txBox="1"/>
          <p:nvPr/>
        </p:nvSpPr>
        <p:spPr>
          <a:xfrm>
            <a:off x="72047" y="727976"/>
            <a:ext cx="9069369" cy="1738938"/>
          </a:xfrm>
          <a:prstGeom prst="rect">
            <a:avLst/>
          </a:prstGeom>
          <a:solidFill>
            <a:schemeClr val="bg1"/>
          </a:solidFill>
          <a:ln>
            <a:noFill/>
          </a:ln>
        </p:spPr>
        <p:txBody>
          <a:bodyPr wrap="square" rtlCol="0">
            <a:spAutoFit/>
          </a:bodyPr>
          <a:lstStyle/>
          <a:p>
            <a:pPr>
              <a:spcBef>
                <a:spcPts val="300"/>
              </a:spcBef>
            </a:pPr>
            <a:r>
              <a:rPr lang="en-US" sz="1600" dirty="0" smtClean="0">
                <a:solidFill>
                  <a:schemeClr val="tx2"/>
                </a:solidFill>
              </a:rPr>
              <a:t>Main issues/worries:</a:t>
            </a:r>
          </a:p>
          <a:p>
            <a:pPr marL="285750" indent="-285750">
              <a:spcBef>
                <a:spcPts val="300"/>
              </a:spcBef>
              <a:buFont typeface="Wingdings" panose="05000000000000000000" pitchFamily="2" charset="2"/>
              <a:buChar char="§"/>
            </a:pPr>
            <a:r>
              <a:rPr lang="en-GB" sz="1600" dirty="0" smtClean="0">
                <a:solidFill>
                  <a:schemeClr val="tx2"/>
                </a:solidFill>
              </a:rPr>
              <a:t>Around 15-20 % not understood beam losses</a:t>
            </a:r>
          </a:p>
          <a:p>
            <a:pPr marL="742950" lvl="1" indent="-285750">
              <a:spcBef>
                <a:spcPts val="300"/>
              </a:spcBef>
              <a:buFont typeface="Wingdings" panose="05000000000000000000" pitchFamily="2" charset="2"/>
              <a:buChar char="Ø"/>
            </a:pPr>
            <a:r>
              <a:rPr lang="en-GB" sz="1200" dirty="0" smtClean="0">
                <a:solidFill>
                  <a:schemeClr val="tx2"/>
                </a:solidFill>
              </a:rPr>
              <a:t>Aperture check between REX separator and CM1 (E. Siesling)</a:t>
            </a:r>
          </a:p>
          <a:p>
            <a:pPr marL="742950" lvl="1" indent="-285750">
              <a:spcBef>
                <a:spcPts val="300"/>
              </a:spcBef>
              <a:buFont typeface="Wingdings" panose="05000000000000000000" pitchFamily="2" charset="2"/>
              <a:buChar char="Ø"/>
            </a:pPr>
            <a:r>
              <a:rPr lang="en-GB" sz="1200" dirty="0" smtClean="0">
                <a:solidFill>
                  <a:schemeClr val="tx2"/>
                </a:solidFill>
              </a:rPr>
              <a:t>Additional diagnostics and steerers in the REX linac (S. Mataguez)</a:t>
            </a:r>
          </a:p>
          <a:p>
            <a:pPr marL="742950" lvl="1" indent="-285750">
              <a:spcBef>
                <a:spcPts val="300"/>
              </a:spcBef>
              <a:buFont typeface="Wingdings" panose="05000000000000000000" pitchFamily="2" charset="2"/>
              <a:buChar char="Ø"/>
            </a:pPr>
            <a:r>
              <a:rPr lang="en-GB" sz="1200" dirty="0">
                <a:solidFill>
                  <a:schemeClr val="tx2"/>
                </a:solidFill>
              </a:rPr>
              <a:t>Additional beam commissioning time 2020 requested (E. Siesling)</a:t>
            </a:r>
          </a:p>
          <a:p>
            <a:pPr marL="742950" lvl="1" indent="-285750">
              <a:spcBef>
                <a:spcPts val="300"/>
              </a:spcBef>
              <a:buFont typeface="Wingdings" panose="05000000000000000000" pitchFamily="2" charset="2"/>
              <a:buChar char="Ø"/>
            </a:pPr>
            <a:r>
              <a:rPr lang="en-GB" sz="1200" dirty="0" smtClean="0">
                <a:solidFill>
                  <a:schemeClr val="tx2"/>
                </a:solidFill>
              </a:rPr>
              <a:t>Additional (automatic) machine checkout tests (J.A. Rodriguez)</a:t>
            </a:r>
          </a:p>
          <a:p>
            <a:pPr marL="742950" lvl="1" indent="-285750">
              <a:spcBef>
                <a:spcPts val="300"/>
              </a:spcBef>
              <a:buFont typeface="Wingdings" panose="05000000000000000000" pitchFamily="2" charset="2"/>
              <a:buChar char="Ø"/>
            </a:pPr>
            <a:r>
              <a:rPr lang="en-GB" sz="1200" dirty="0" smtClean="0">
                <a:solidFill>
                  <a:schemeClr val="tx2"/>
                </a:solidFill>
              </a:rPr>
              <a:t>Automatic beam optimizer (E. Piselli)</a:t>
            </a:r>
          </a:p>
        </p:txBody>
      </p:sp>
      <p:sp>
        <p:nvSpPr>
          <p:cNvPr id="7" name="TextBox 6"/>
          <p:cNvSpPr txBox="1"/>
          <p:nvPr/>
        </p:nvSpPr>
        <p:spPr>
          <a:xfrm>
            <a:off x="5486400" y="1303292"/>
            <a:ext cx="3429000" cy="1169551"/>
          </a:xfrm>
          <a:prstGeom prst="rect">
            <a:avLst/>
          </a:prstGeom>
          <a:solidFill>
            <a:schemeClr val="bg1"/>
          </a:solidFill>
          <a:ln>
            <a:noFill/>
          </a:ln>
        </p:spPr>
        <p:txBody>
          <a:bodyPr wrap="square" rtlCol="0">
            <a:spAutoFit/>
          </a:bodyPr>
          <a:lstStyle/>
          <a:p>
            <a:pPr>
              <a:spcBef>
                <a:spcPts val="300"/>
              </a:spcBef>
            </a:pPr>
            <a:r>
              <a:rPr lang="en-GB" sz="1200" dirty="0" smtClean="0">
                <a:solidFill>
                  <a:schemeClr val="tx2"/>
                </a:solidFill>
                <a:sym typeface="Wingdings" panose="05000000000000000000" pitchFamily="2" charset="2"/>
              </a:rPr>
              <a:t> Done</a:t>
            </a:r>
            <a:endParaRPr lang="en-GB" sz="1200" dirty="0" smtClean="0">
              <a:solidFill>
                <a:schemeClr val="tx2"/>
              </a:solidFill>
            </a:endParaRPr>
          </a:p>
          <a:p>
            <a:pPr>
              <a:spcBef>
                <a:spcPts val="300"/>
              </a:spcBef>
            </a:pPr>
            <a:r>
              <a:rPr lang="en-GB" sz="1200" dirty="0">
                <a:solidFill>
                  <a:schemeClr val="tx2"/>
                </a:solidFill>
                <a:sym typeface="Wingdings" panose="05000000000000000000" pitchFamily="2" charset="2"/>
              </a:rPr>
              <a:t> </a:t>
            </a:r>
            <a:r>
              <a:rPr lang="en-GB" sz="1200" dirty="0" smtClean="0">
                <a:solidFill>
                  <a:schemeClr val="tx2"/>
                </a:solidFill>
                <a:sym typeface="Wingdings" panose="05000000000000000000" pitchFamily="2" charset="2"/>
              </a:rPr>
              <a:t>Scheduled for the beginning of 2020</a:t>
            </a:r>
            <a:endParaRPr lang="en-GB" sz="1200" dirty="0">
              <a:solidFill>
                <a:schemeClr val="tx2"/>
              </a:solidFill>
            </a:endParaRPr>
          </a:p>
          <a:p>
            <a:pPr marL="171450" indent="-171450">
              <a:spcBef>
                <a:spcPts val="300"/>
              </a:spcBef>
              <a:buFont typeface="Wingdings" panose="05000000000000000000" pitchFamily="2" charset="2"/>
              <a:buChar char="à"/>
            </a:pPr>
            <a:r>
              <a:rPr lang="en-GB" sz="1200" dirty="0" smtClean="0">
                <a:solidFill>
                  <a:schemeClr val="tx2"/>
                </a:solidFill>
                <a:sym typeface="Wingdings" panose="05000000000000000000" pitchFamily="2" charset="2"/>
              </a:rPr>
              <a:t>Waiting for formal approval by LS2 committee</a:t>
            </a:r>
          </a:p>
          <a:p>
            <a:pPr>
              <a:spcBef>
                <a:spcPts val="300"/>
              </a:spcBef>
            </a:pPr>
            <a:r>
              <a:rPr lang="en-GB" sz="1200" dirty="0" smtClean="0">
                <a:solidFill>
                  <a:schemeClr val="tx2"/>
                </a:solidFill>
                <a:sym typeface="Wingdings" panose="05000000000000000000" pitchFamily="2" charset="2"/>
              </a:rPr>
              <a:t> Prototype software under development</a:t>
            </a:r>
            <a:endParaRPr lang="en-GB" sz="1200" dirty="0">
              <a:solidFill>
                <a:schemeClr val="tx2"/>
              </a:solidFill>
            </a:endParaRPr>
          </a:p>
          <a:p>
            <a:pPr>
              <a:spcBef>
                <a:spcPts val="300"/>
              </a:spcBef>
            </a:pPr>
            <a:r>
              <a:rPr lang="en-GB" sz="1200" dirty="0">
                <a:solidFill>
                  <a:schemeClr val="tx2"/>
                </a:solidFill>
                <a:sym typeface="Wingdings" panose="05000000000000000000" pitchFamily="2" charset="2"/>
              </a:rPr>
              <a:t> </a:t>
            </a:r>
            <a:r>
              <a:rPr lang="en-GB" sz="1200" dirty="0" smtClean="0">
                <a:solidFill>
                  <a:schemeClr val="tx2"/>
                </a:solidFill>
                <a:sym typeface="Wingdings" panose="05000000000000000000" pitchFamily="2" charset="2"/>
              </a:rPr>
              <a:t>Software ready</a:t>
            </a:r>
            <a:endParaRPr lang="en-GB" sz="1200" dirty="0">
              <a:solidFill>
                <a:schemeClr val="tx2"/>
              </a:solidFill>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t="19684"/>
          <a:stretch/>
        </p:blipFill>
        <p:spPr>
          <a:xfrm>
            <a:off x="176823" y="4942720"/>
            <a:ext cx="2750195" cy="1468587"/>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2425" r="3452"/>
          <a:stretch/>
        </p:blipFill>
        <p:spPr>
          <a:xfrm>
            <a:off x="3169299" y="4942720"/>
            <a:ext cx="2748601" cy="1468587"/>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r="4220"/>
          <a:stretch/>
        </p:blipFill>
        <p:spPr>
          <a:xfrm>
            <a:off x="6201011" y="4943380"/>
            <a:ext cx="2796981" cy="1467927"/>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5016" y="2972906"/>
            <a:ext cx="2850685" cy="1608790"/>
          </a:xfrm>
          <a:prstGeom prst="rect">
            <a:avLst/>
          </a:prstGeom>
          <a:ln>
            <a:solidFill>
              <a:srgbClr val="FF0000"/>
            </a:solidFill>
          </a:ln>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31743" y="2975656"/>
            <a:ext cx="2845812" cy="1606040"/>
          </a:xfrm>
          <a:prstGeom prst="rect">
            <a:avLst/>
          </a:prstGeom>
          <a:ln>
            <a:solidFill>
              <a:srgbClr val="FF0000"/>
            </a:solidFill>
          </a:ln>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72200" y="2971800"/>
            <a:ext cx="2854604" cy="1611002"/>
          </a:xfrm>
          <a:prstGeom prst="rect">
            <a:avLst/>
          </a:prstGeom>
          <a:ln>
            <a:solidFill>
              <a:srgbClr val="FF0000"/>
            </a:solidFill>
          </a:ln>
        </p:spPr>
      </p:pic>
      <p:sp>
        <p:nvSpPr>
          <p:cNvPr id="17" name="TextBox 16">
            <a:extLst>
              <a:ext uri="{FF2B5EF4-FFF2-40B4-BE49-F238E27FC236}">
                <a16:creationId xmlns:a16="http://schemas.microsoft.com/office/drawing/2014/main" id="{5D070E16-F0BB-9245-A969-EFAB507C3F15}"/>
              </a:ext>
            </a:extLst>
          </p:cNvPr>
          <p:cNvSpPr txBox="1"/>
          <p:nvPr/>
        </p:nvSpPr>
        <p:spPr>
          <a:xfrm>
            <a:off x="5785432" y="4600984"/>
            <a:ext cx="3338399" cy="253916"/>
          </a:xfrm>
          <a:prstGeom prst="rect">
            <a:avLst/>
          </a:prstGeom>
          <a:solidFill>
            <a:schemeClr val="bg1"/>
          </a:solidFill>
        </p:spPr>
        <p:txBody>
          <a:bodyPr wrap="square" rtlCol="0">
            <a:spAutoFit/>
          </a:bodyPr>
          <a:lstStyle/>
          <a:p>
            <a:r>
              <a:rPr lang="en-GB" sz="1050" dirty="0" smtClean="0"/>
              <a:t>Mechanical drawings courtesy of C. </a:t>
            </a:r>
            <a:r>
              <a:rPr lang="en-GB" sz="1050" dirty="0" smtClean="0"/>
              <a:t>Capelli </a:t>
            </a:r>
            <a:r>
              <a:rPr lang="en-GB" sz="1050" dirty="0" smtClean="0"/>
              <a:t>EN-MME</a:t>
            </a:r>
            <a:endParaRPr lang="en-GB" sz="1050" dirty="0" smtClean="0"/>
          </a:p>
        </p:txBody>
      </p:sp>
      <p:sp>
        <p:nvSpPr>
          <p:cNvPr id="18" name="TextBox 17"/>
          <p:cNvSpPr txBox="1"/>
          <p:nvPr/>
        </p:nvSpPr>
        <p:spPr>
          <a:xfrm>
            <a:off x="125988" y="166392"/>
            <a:ext cx="7570212" cy="584775"/>
          </a:xfrm>
          <a:prstGeom prst="rect">
            <a:avLst/>
          </a:prstGeom>
          <a:noFill/>
        </p:spPr>
        <p:txBody>
          <a:bodyPr wrap="square" rtlCol="0">
            <a:spAutoFit/>
          </a:bodyPr>
          <a:lstStyle/>
          <a:p>
            <a:r>
              <a:rPr lang="en-GB" sz="3200" u="sng" dirty="0"/>
              <a:t>REX/HIE-ISOLDE </a:t>
            </a:r>
            <a:r>
              <a:rPr lang="en-GB" sz="3200" u="sng" dirty="0" smtClean="0"/>
              <a:t>after </a:t>
            </a:r>
            <a:r>
              <a:rPr lang="en-GB" sz="3200" u="sng" dirty="0"/>
              <a:t>LS2</a:t>
            </a:r>
          </a:p>
        </p:txBody>
      </p:sp>
    </p:spTree>
    <p:extLst>
      <p:ext uri="{BB962C8B-B14F-4D97-AF65-F5344CB8AC3E}">
        <p14:creationId xmlns:p14="http://schemas.microsoft.com/office/powerpoint/2010/main" val="16984881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1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18" name="TextBox 17"/>
          <p:cNvSpPr txBox="1"/>
          <p:nvPr/>
        </p:nvSpPr>
        <p:spPr>
          <a:xfrm>
            <a:off x="125988" y="166392"/>
            <a:ext cx="7570212" cy="584775"/>
          </a:xfrm>
          <a:prstGeom prst="rect">
            <a:avLst/>
          </a:prstGeom>
          <a:noFill/>
        </p:spPr>
        <p:txBody>
          <a:bodyPr wrap="square" rtlCol="0">
            <a:spAutoFit/>
          </a:bodyPr>
          <a:lstStyle/>
          <a:p>
            <a:r>
              <a:rPr lang="en-GB" sz="3200" u="sng" dirty="0"/>
              <a:t>REX/HIE-ISOLDE </a:t>
            </a:r>
            <a:r>
              <a:rPr lang="en-GB" sz="3200" u="sng" dirty="0" smtClean="0"/>
              <a:t>after </a:t>
            </a:r>
            <a:r>
              <a:rPr lang="en-GB" sz="3200" u="sng" dirty="0"/>
              <a:t>LS2</a:t>
            </a:r>
          </a:p>
        </p:txBody>
      </p:sp>
      <p:pic>
        <p:nvPicPr>
          <p:cNvPr id="20" name="Picture 19"/>
          <p:cNvPicPr>
            <a:picLocks noChangeAspect="1"/>
          </p:cNvPicPr>
          <p:nvPr/>
        </p:nvPicPr>
        <p:blipFill rotWithShape="1">
          <a:blip r:embed="rId3"/>
          <a:srcRect t="7457"/>
          <a:stretch/>
        </p:blipFill>
        <p:spPr>
          <a:xfrm>
            <a:off x="66967" y="2238517"/>
            <a:ext cx="8848433" cy="3410791"/>
          </a:xfrm>
          <a:prstGeom prst="rect">
            <a:avLst/>
          </a:prstGeom>
        </p:spPr>
      </p:pic>
      <p:pic>
        <p:nvPicPr>
          <p:cNvPr id="3" name="Picture 2"/>
          <p:cNvPicPr>
            <a:picLocks noChangeAspect="1"/>
          </p:cNvPicPr>
          <p:nvPr/>
        </p:nvPicPr>
        <p:blipFill rotWithShape="1">
          <a:blip r:embed="rId4"/>
          <a:srcRect t="15277" b="62326"/>
          <a:stretch/>
        </p:blipFill>
        <p:spPr>
          <a:xfrm>
            <a:off x="106938" y="5381531"/>
            <a:ext cx="8725253" cy="838201"/>
          </a:xfrm>
          <a:prstGeom prst="rect">
            <a:avLst/>
          </a:prstGeom>
        </p:spPr>
      </p:pic>
      <p:sp>
        <p:nvSpPr>
          <p:cNvPr id="42" name="TextBox 41"/>
          <p:cNvSpPr txBox="1"/>
          <p:nvPr/>
        </p:nvSpPr>
        <p:spPr>
          <a:xfrm>
            <a:off x="762000" y="6230618"/>
            <a:ext cx="2309240" cy="374906"/>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srgbClr val="FF0000"/>
                </a:solidFill>
                <a:effectLst/>
                <a:uLnTx/>
                <a:uFillTx/>
                <a:latin typeface="Calibri"/>
                <a:ea typeface=""/>
                <a:cs typeface=""/>
              </a:rPr>
              <a:t>Request</a:t>
            </a:r>
            <a:r>
              <a:rPr kumimoji="0" lang="en-US" sz="1100" b="0" i="0" u="none" strike="noStrike" kern="1200" cap="none" spc="0" normalizeH="0" noProof="0" dirty="0" smtClean="0">
                <a:ln>
                  <a:noFill/>
                </a:ln>
                <a:solidFill>
                  <a:srgbClr val="FF0000"/>
                </a:solidFill>
                <a:effectLst/>
                <a:uLnTx/>
                <a:uFillTx/>
                <a:latin typeface="Calibri"/>
                <a:ea typeface=""/>
                <a:cs typeface=""/>
              </a:rPr>
              <a:t> for schedule change made to the LS2 committee (E. Siesling) </a:t>
            </a:r>
            <a:endParaRPr kumimoji="0" lang="en-US" sz="1100" b="0" i="0" u="none" strike="noStrike" kern="1200" cap="none" spc="0" normalizeH="0" baseline="0" noProof="0" dirty="0">
              <a:ln>
                <a:noFill/>
              </a:ln>
              <a:solidFill>
                <a:srgbClr val="FF0000"/>
              </a:solidFill>
              <a:effectLst/>
              <a:uLnTx/>
              <a:uFillTx/>
              <a:latin typeface="Calibri"/>
              <a:ea typeface=""/>
              <a:cs typeface=""/>
            </a:endParaRPr>
          </a:p>
        </p:txBody>
      </p:sp>
      <p:sp>
        <p:nvSpPr>
          <p:cNvPr id="43" name="TextBox 42"/>
          <p:cNvSpPr txBox="1"/>
          <p:nvPr/>
        </p:nvSpPr>
        <p:spPr>
          <a:xfrm>
            <a:off x="72047" y="727976"/>
            <a:ext cx="5414353" cy="1738938"/>
          </a:xfrm>
          <a:prstGeom prst="rect">
            <a:avLst/>
          </a:prstGeom>
          <a:solidFill>
            <a:schemeClr val="bg1"/>
          </a:solidFill>
          <a:ln>
            <a:noFill/>
          </a:ln>
        </p:spPr>
        <p:txBody>
          <a:bodyPr wrap="square" rtlCol="0">
            <a:spAutoFit/>
          </a:bodyPr>
          <a:lstStyle/>
          <a:p>
            <a:pPr>
              <a:spcBef>
                <a:spcPts val="300"/>
              </a:spcBef>
            </a:pPr>
            <a:r>
              <a:rPr lang="en-US" sz="1600" dirty="0" smtClean="0">
                <a:solidFill>
                  <a:schemeClr val="tx2"/>
                </a:solidFill>
              </a:rPr>
              <a:t>Main issues/worries:</a:t>
            </a:r>
          </a:p>
          <a:p>
            <a:pPr marL="285750" indent="-285750">
              <a:spcBef>
                <a:spcPts val="300"/>
              </a:spcBef>
              <a:buFont typeface="Wingdings" panose="05000000000000000000" pitchFamily="2" charset="2"/>
              <a:buChar char="§"/>
            </a:pPr>
            <a:r>
              <a:rPr lang="en-GB" sz="1600" dirty="0" smtClean="0">
                <a:solidFill>
                  <a:schemeClr val="tx2"/>
                </a:solidFill>
              </a:rPr>
              <a:t>Around 15-20 % not understood beam losses</a:t>
            </a:r>
          </a:p>
          <a:p>
            <a:pPr marL="742950" lvl="1" indent="-285750">
              <a:spcBef>
                <a:spcPts val="300"/>
              </a:spcBef>
              <a:buFont typeface="Wingdings" panose="05000000000000000000" pitchFamily="2" charset="2"/>
              <a:buChar char="Ø"/>
            </a:pPr>
            <a:r>
              <a:rPr lang="en-GB" sz="1200" dirty="0" smtClean="0">
                <a:solidFill>
                  <a:schemeClr val="tx2"/>
                </a:solidFill>
              </a:rPr>
              <a:t>Aperture check between REX separator and CM1 (E. Siesling)</a:t>
            </a:r>
          </a:p>
          <a:p>
            <a:pPr marL="742950" lvl="1" indent="-285750">
              <a:spcBef>
                <a:spcPts val="300"/>
              </a:spcBef>
              <a:buFont typeface="Wingdings" panose="05000000000000000000" pitchFamily="2" charset="2"/>
              <a:buChar char="Ø"/>
            </a:pPr>
            <a:r>
              <a:rPr lang="en-GB" sz="1200" dirty="0" smtClean="0">
                <a:solidFill>
                  <a:schemeClr val="tx2"/>
                </a:solidFill>
              </a:rPr>
              <a:t>Additional diagnostics and steerers in the REX linac (S. Mataguez)</a:t>
            </a:r>
          </a:p>
          <a:p>
            <a:pPr marL="742950" lvl="1" indent="-285750">
              <a:spcBef>
                <a:spcPts val="300"/>
              </a:spcBef>
              <a:buFont typeface="Wingdings" panose="05000000000000000000" pitchFamily="2" charset="2"/>
              <a:buChar char="Ø"/>
            </a:pPr>
            <a:r>
              <a:rPr lang="en-GB" sz="1200" dirty="0">
                <a:solidFill>
                  <a:schemeClr val="tx2"/>
                </a:solidFill>
              </a:rPr>
              <a:t>Additional beam commissioning time 2020 requested (E. Siesling)</a:t>
            </a:r>
          </a:p>
          <a:p>
            <a:pPr marL="742950" lvl="1" indent="-285750">
              <a:spcBef>
                <a:spcPts val="300"/>
              </a:spcBef>
              <a:buFont typeface="Wingdings" panose="05000000000000000000" pitchFamily="2" charset="2"/>
              <a:buChar char="Ø"/>
            </a:pPr>
            <a:r>
              <a:rPr lang="en-GB" sz="1200" dirty="0" smtClean="0">
                <a:solidFill>
                  <a:schemeClr val="tx2"/>
                </a:solidFill>
              </a:rPr>
              <a:t>Additional (automatic) machine checkout tests (J.A. Rodriguez)</a:t>
            </a:r>
          </a:p>
          <a:p>
            <a:pPr marL="742950" lvl="1" indent="-285750">
              <a:spcBef>
                <a:spcPts val="300"/>
              </a:spcBef>
              <a:buFont typeface="Wingdings" panose="05000000000000000000" pitchFamily="2" charset="2"/>
              <a:buChar char="Ø"/>
            </a:pPr>
            <a:r>
              <a:rPr lang="en-GB" sz="1200" dirty="0" smtClean="0">
                <a:solidFill>
                  <a:schemeClr val="tx2"/>
                </a:solidFill>
              </a:rPr>
              <a:t>Automatic beam optimizer (E. Piselli)</a:t>
            </a:r>
          </a:p>
        </p:txBody>
      </p:sp>
      <p:sp>
        <p:nvSpPr>
          <p:cNvPr id="44" name="TextBox 43"/>
          <p:cNvSpPr txBox="1"/>
          <p:nvPr/>
        </p:nvSpPr>
        <p:spPr>
          <a:xfrm>
            <a:off x="5486400" y="1303292"/>
            <a:ext cx="3429000" cy="1169551"/>
          </a:xfrm>
          <a:prstGeom prst="rect">
            <a:avLst/>
          </a:prstGeom>
          <a:solidFill>
            <a:schemeClr val="bg1"/>
          </a:solidFill>
          <a:ln>
            <a:noFill/>
          </a:ln>
        </p:spPr>
        <p:txBody>
          <a:bodyPr wrap="square" rtlCol="0">
            <a:spAutoFit/>
          </a:bodyPr>
          <a:lstStyle/>
          <a:p>
            <a:pPr>
              <a:spcBef>
                <a:spcPts val="300"/>
              </a:spcBef>
            </a:pPr>
            <a:r>
              <a:rPr lang="en-GB" sz="1200" dirty="0" smtClean="0">
                <a:solidFill>
                  <a:schemeClr val="tx2"/>
                </a:solidFill>
                <a:sym typeface="Wingdings" panose="05000000000000000000" pitchFamily="2" charset="2"/>
              </a:rPr>
              <a:t> Done</a:t>
            </a:r>
            <a:endParaRPr lang="en-GB" sz="1200" dirty="0" smtClean="0">
              <a:solidFill>
                <a:schemeClr val="tx2"/>
              </a:solidFill>
            </a:endParaRPr>
          </a:p>
          <a:p>
            <a:pPr>
              <a:spcBef>
                <a:spcPts val="300"/>
              </a:spcBef>
            </a:pPr>
            <a:r>
              <a:rPr lang="en-GB" sz="1200" dirty="0">
                <a:solidFill>
                  <a:schemeClr val="tx2"/>
                </a:solidFill>
                <a:sym typeface="Wingdings" panose="05000000000000000000" pitchFamily="2" charset="2"/>
              </a:rPr>
              <a:t> </a:t>
            </a:r>
            <a:r>
              <a:rPr lang="en-GB" sz="1200" dirty="0" smtClean="0">
                <a:solidFill>
                  <a:schemeClr val="tx2"/>
                </a:solidFill>
                <a:sym typeface="Wingdings" panose="05000000000000000000" pitchFamily="2" charset="2"/>
              </a:rPr>
              <a:t>Scheduled for the beginning of 2020</a:t>
            </a:r>
            <a:endParaRPr lang="en-GB" sz="1200" dirty="0">
              <a:solidFill>
                <a:schemeClr val="tx2"/>
              </a:solidFill>
            </a:endParaRPr>
          </a:p>
          <a:p>
            <a:pPr marL="171450" indent="-171450">
              <a:spcBef>
                <a:spcPts val="300"/>
              </a:spcBef>
              <a:buFont typeface="Wingdings" panose="05000000000000000000" pitchFamily="2" charset="2"/>
              <a:buChar char="à"/>
            </a:pPr>
            <a:r>
              <a:rPr lang="en-GB" sz="1200" dirty="0" smtClean="0">
                <a:solidFill>
                  <a:schemeClr val="tx2"/>
                </a:solidFill>
                <a:sym typeface="Wingdings" panose="05000000000000000000" pitchFamily="2" charset="2"/>
              </a:rPr>
              <a:t>Waiting for formal approval by LS2 committee</a:t>
            </a:r>
          </a:p>
          <a:p>
            <a:pPr>
              <a:spcBef>
                <a:spcPts val="300"/>
              </a:spcBef>
            </a:pPr>
            <a:r>
              <a:rPr lang="en-GB" sz="1200" dirty="0" smtClean="0">
                <a:solidFill>
                  <a:schemeClr val="tx2"/>
                </a:solidFill>
                <a:sym typeface="Wingdings" panose="05000000000000000000" pitchFamily="2" charset="2"/>
              </a:rPr>
              <a:t> Prototype software under development</a:t>
            </a:r>
            <a:endParaRPr lang="en-GB" sz="1200" dirty="0">
              <a:solidFill>
                <a:schemeClr val="tx2"/>
              </a:solidFill>
            </a:endParaRPr>
          </a:p>
          <a:p>
            <a:pPr>
              <a:spcBef>
                <a:spcPts val="300"/>
              </a:spcBef>
            </a:pPr>
            <a:r>
              <a:rPr lang="en-GB" sz="1200" dirty="0">
                <a:solidFill>
                  <a:schemeClr val="tx2"/>
                </a:solidFill>
                <a:sym typeface="Wingdings" panose="05000000000000000000" pitchFamily="2" charset="2"/>
              </a:rPr>
              <a:t> </a:t>
            </a:r>
            <a:r>
              <a:rPr lang="en-GB" sz="1200" dirty="0" smtClean="0">
                <a:solidFill>
                  <a:schemeClr val="tx2"/>
                </a:solidFill>
                <a:sym typeface="Wingdings" panose="05000000000000000000" pitchFamily="2" charset="2"/>
              </a:rPr>
              <a:t>Software ready</a:t>
            </a:r>
            <a:endParaRPr lang="en-GB" sz="1200" dirty="0">
              <a:solidFill>
                <a:schemeClr val="tx2"/>
              </a:solidFill>
            </a:endParaRPr>
          </a:p>
        </p:txBody>
      </p:sp>
    </p:spTree>
    <p:extLst>
      <p:ext uri="{BB962C8B-B14F-4D97-AF65-F5344CB8AC3E}">
        <p14:creationId xmlns:p14="http://schemas.microsoft.com/office/powerpoint/2010/main" val="37210104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1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30" name="TextBox 29"/>
          <p:cNvSpPr txBox="1"/>
          <p:nvPr/>
        </p:nvSpPr>
        <p:spPr>
          <a:xfrm>
            <a:off x="72047" y="727976"/>
            <a:ext cx="9069369" cy="5378395"/>
          </a:xfrm>
          <a:prstGeom prst="rect">
            <a:avLst/>
          </a:prstGeom>
          <a:solidFill>
            <a:schemeClr val="bg1"/>
          </a:solidFill>
          <a:ln>
            <a:noFill/>
          </a:ln>
        </p:spPr>
        <p:txBody>
          <a:bodyPr wrap="square" rtlCol="0">
            <a:spAutoFit/>
          </a:bodyPr>
          <a:lstStyle/>
          <a:p>
            <a:pPr>
              <a:spcBef>
                <a:spcPts val="300"/>
              </a:spcBef>
            </a:pPr>
            <a:r>
              <a:rPr lang="en-US" sz="1600" dirty="0" smtClean="0">
                <a:solidFill>
                  <a:schemeClr val="tx2"/>
                </a:solidFill>
              </a:rPr>
              <a:t>Main issues/worries:</a:t>
            </a:r>
          </a:p>
          <a:p>
            <a:pPr marL="285750" indent="-285750">
              <a:spcBef>
                <a:spcPts val="300"/>
              </a:spcBef>
              <a:buFont typeface="Wingdings" panose="05000000000000000000" pitchFamily="2" charset="2"/>
              <a:buChar char="§"/>
            </a:pPr>
            <a:r>
              <a:rPr lang="en-GB" sz="1600" dirty="0">
                <a:solidFill>
                  <a:schemeClr val="tx2"/>
                </a:solidFill>
              </a:rPr>
              <a:t>REX-EBIS electron gun cathode degradation faster than anticipated</a:t>
            </a:r>
          </a:p>
          <a:p>
            <a:pPr lvl="1">
              <a:spcBef>
                <a:spcPts val="300"/>
              </a:spcBef>
            </a:pPr>
            <a:r>
              <a:rPr lang="en-GB" sz="1400" dirty="0" smtClean="0">
                <a:solidFill>
                  <a:schemeClr val="tx2"/>
                </a:solidFill>
              </a:rPr>
              <a:t>Three approaches being pursued in parallel to address this problem (F. Wenander):</a:t>
            </a:r>
          </a:p>
          <a:p>
            <a:pPr marL="742950" lvl="1" indent="-285750">
              <a:spcBef>
                <a:spcPts val="300"/>
              </a:spcBef>
              <a:buFont typeface="Wingdings" panose="05000000000000000000" pitchFamily="2" charset="2"/>
              <a:buChar char="Ø"/>
            </a:pPr>
            <a:r>
              <a:rPr lang="en-GB" sz="1400" dirty="0" smtClean="0">
                <a:solidFill>
                  <a:schemeClr val="tx2"/>
                </a:solidFill>
              </a:rPr>
              <a:t>Understanding and solving or mitigating the problem with the present cathode</a:t>
            </a:r>
          </a:p>
          <a:p>
            <a:pPr marL="1200150" lvl="2" indent="-285750">
              <a:spcBef>
                <a:spcPts val="300"/>
              </a:spcBef>
              <a:buFont typeface="Arial" panose="020B0604020202020204" pitchFamily="34" charset="0"/>
              <a:buChar char="•"/>
            </a:pPr>
            <a:r>
              <a:rPr lang="en-GB" sz="1200" dirty="0">
                <a:solidFill>
                  <a:schemeClr val="tx2"/>
                </a:solidFill>
              </a:rPr>
              <a:t>Less risky </a:t>
            </a:r>
            <a:r>
              <a:rPr lang="en-GB" sz="1200" dirty="0" smtClean="0">
                <a:solidFill>
                  <a:schemeClr val="tx2"/>
                </a:solidFill>
              </a:rPr>
              <a:t>option since there would be no major design changes </a:t>
            </a:r>
          </a:p>
          <a:p>
            <a:pPr marL="1200150" lvl="2" indent="-285750">
              <a:spcBef>
                <a:spcPts val="300"/>
              </a:spcBef>
              <a:buFont typeface="Arial" panose="020B0604020202020204" pitchFamily="34" charset="0"/>
              <a:buChar char="•"/>
            </a:pPr>
            <a:r>
              <a:rPr lang="en-GB" sz="1200" dirty="0" smtClean="0">
                <a:solidFill>
                  <a:schemeClr val="tx2"/>
                </a:solidFill>
              </a:rPr>
              <a:t>Spare </a:t>
            </a:r>
            <a:r>
              <a:rPr lang="en-GB" sz="1200" dirty="0">
                <a:solidFill>
                  <a:schemeClr val="tx2"/>
                </a:solidFill>
              </a:rPr>
              <a:t>cathodes </a:t>
            </a:r>
            <a:r>
              <a:rPr lang="en-GB" sz="1200" dirty="0" smtClean="0">
                <a:solidFill>
                  <a:schemeClr val="tx2"/>
                </a:solidFill>
              </a:rPr>
              <a:t>available. Cathode replacement could potentially be scheduled</a:t>
            </a:r>
            <a:endParaRPr lang="en-GB" sz="1200" dirty="0">
              <a:solidFill>
                <a:schemeClr val="tx2"/>
              </a:solidFill>
            </a:endParaRPr>
          </a:p>
          <a:p>
            <a:pPr marL="1200150" lvl="2" indent="-285750">
              <a:spcBef>
                <a:spcPts val="300"/>
              </a:spcBef>
              <a:buFont typeface="Arial" panose="020B0604020202020204" pitchFamily="34" charset="0"/>
              <a:buChar char="•"/>
            </a:pPr>
            <a:r>
              <a:rPr lang="en-GB" sz="1200" dirty="0" smtClean="0">
                <a:solidFill>
                  <a:schemeClr val="tx2"/>
                </a:solidFill>
              </a:rPr>
              <a:t>Discussions with the manufacturer on-going </a:t>
            </a:r>
          </a:p>
          <a:p>
            <a:pPr marL="742950" lvl="1" indent="-285750">
              <a:spcBef>
                <a:spcPts val="300"/>
              </a:spcBef>
              <a:buFont typeface="Wingdings" panose="05000000000000000000" pitchFamily="2" charset="2"/>
              <a:buChar char="Ø"/>
            </a:pPr>
            <a:r>
              <a:rPr lang="en-GB" sz="1400" dirty="0" smtClean="0">
                <a:solidFill>
                  <a:schemeClr val="tx2"/>
                </a:solidFill>
              </a:rPr>
              <a:t>New immersed gun solution</a:t>
            </a:r>
            <a:endParaRPr lang="en-GB" sz="1400" dirty="0">
              <a:solidFill>
                <a:schemeClr val="tx2"/>
              </a:solidFill>
            </a:endParaRPr>
          </a:p>
          <a:p>
            <a:pPr marL="1200150" lvl="2" indent="-285750">
              <a:spcBef>
                <a:spcPts val="300"/>
              </a:spcBef>
              <a:buFont typeface="Arial" panose="020B0604020202020204" pitchFamily="34" charset="0"/>
              <a:buChar char="•"/>
            </a:pPr>
            <a:r>
              <a:rPr lang="en-GB" sz="1200" dirty="0" smtClean="0">
                <a:solidFill>
                  <a:schemeClr val="tx2"/>
                </a:solidFill>
              </a:rPr>
              <a:t>New cathode provider identified</a:t>
            </a:r>
            <a:endParaRPr lang="en-GB" sz="1200" dirty="0">
              <a:solidFill>
                <a:schemeClr val="tx2"/>
              </a:solidFill>
            </a:endParaRPr>
          </a:p>
          <a:p>
            <a:pPr marL="1200150" lvl="2" indent="-285750">
              <a:spcBef>
                <a:spcPts val="300"/>
              </a:spcBef>
              <a:buFont typeface="Arial" panose="020B0604020202020204" pitchFamily="34" charset="0"/>
              <a:buChar char="•"/>
            </a:pPr>
            <a:r>
              <a:rPr lang="en-GB" sz="1200" dirty="0" smtClean="0">
                <a:solidFill>
                  <a:schemeClr val="tx2"/>
                </a:solidFill>
              </a:rPr>
              <a:t>Electron beam gun simulations on-going</a:t>
            </a:r>
          </a:p>
          <a:p>
            <a:pPr marL="1200150" lvl="2" indent="-285750">
              <a:spcBef>
                <a:spcPts val="300"/>
              </a:spcBef>
              <a:buFont typeface="Arial" panose="020B0604020202020204" pitchFamily="34" charset="0"/>
              <a:buChar char="•"/>
            </a:pPr>
            <a:r>
              <a:rPr lang="en-GB" sz="1200" dirty="0" smtClean="0">
                <a:solidFill>
                  <a:schemeClr val="tx2"/>
                </a:solidFill>
              </a:rPr>
              <a:t>Technical design will follow and it take 2-3 months</a:t>
            </a:r>
          </a:p>
          <a:p>
            <a:pPr marL="1200150" lvl="2" indent="-285750">
              <a:spcBef>
                <a:spcPts val="300"/>
              </a:spcBef>
              <a:buFont typeface="Arial" panose="020B0604020202020204" pitchFamily="34" charset="0"/>
              <a:buChar char="•"/>
            </a:pPr>
            <a:r>
              <a:rPr lang="en-GB" sz="1200" dirty="0" smtClean="0">
                <a:solidFill>
                  <a:schemeClr val="tx2"/>
                </a:solidFill>
              </a:rPr>
              <a:t>Manufacturing of the pieces will need to be outsourced (CERN main workshop busy with LS2) and will take several months</a:t>
            </a:r>
          </a:p>
          <a:p>
            <a:pPr marL="742950" lvl="1" indent="-285750">
              <a:spcBef>
                <a:spcPts val="300"/>
              </a:spcBef>
              <a:buFont typeface="Wingdings" panose="05000000000000000000" pitchFamily="2" charset="2"/>
              <a:buChar char="Ø"/>
            </a:pPr>
            <a:r>
              <a:rPr lang="en-GB" sz="1400" dirty="0" smtClean="0">
                <a:solidFill>
                  <a:schemeClr val="tx2"/>
                </a:solidFill>
              </a:rPr>
              <a:t>New </a:t>
            </a:r>
            <a:r>
              <a:rPr lang="en-GB" sz="1400" dirty="0" err="1" smtClean="0">
                <a:solidFill>
                  <a:schemeClr val="tx2"/>
                </a:solidFill>
              </a:rPr>
              <a:t>MEDeGUN</a:t>
            </a:r>
            <a:r>
              <a:rPr lang="en-GB" sz="1400" dirty="0" smtClean="0">
                <a:solidFill>
                  <a:schemeClr val="tx2"/>
                </a:solidFill>
              </a:rPr>
              <a:t> Brillouin gun solution</a:t>
            </a:r>
            <a:endParaRPr lang="en-GB" sz="1400" dirty="0">
              <a:solidFill>
                <a:schemeClr val="tx2"/>
              </a:solidFill>
            </a:endParaRPr>
          </a:p>
          <a:p>
            <a:pPr marL="1200150" lvl="2" indent="-285750">
              <a:spcBef>
                <a:spcPts val="300"/>
              </a:spcBef>
              <a:buFont typeface="Arial" panose="020B0604020202020204" pitchFamily="34" charset="0"/>
              <a:buChar char="•"/>
            </a:pPr>
            <a:r>
              <a:rPr lang="en-GB" sz="1200" dirty="0" smtClean="0">
                <a:solidFill>
                  <a:schemeClr val="tx2"/>
                </a:solidFill>
              </a:rPr>
              <a:t>Currently being tested at the </a:t>
            </a:r>
            <a:r>
              <a:rPr lang="en-GB" sz="1200" dirty="0" err="1" smtClean="0">
                <a:solidFill>
                  <a:schemeClr val="tx2"/>
                </a:solidFill>
              </a:rPr>
              <a:t>TwinEBIS</a:t>
            </a:r>
            <a:endParaRPr lang="en-GB" sz="1200" dirty="0" smtClean="0">
              <a:solidFill>
                <a:schemeClr val="tx2"/>
              </a:solidFill>
            </a:endParaRPr>
          </a:p>
          <a:p>
            <a:pPr marL="1200150" lvl="2" indent="-285750">
              <a:spcBef>
                <a:spcPts val="300"/>
              </a:spcBef>
              <a:buFont typeface="Arial" panose="020B0604020202020204" pitchFamily="34" charset="0"/>
              <a:buChar char="•"/>
            </a:pPr>
            <a:r>
              <a:rPr lang="en-GB" sz="1200" dirty="0" smtClean="0">
                <a:solidFill>
                  <a:schemeClr val="tx2"/>
                </a:solidFill>
              </a:rPr>
              <a:t>Working well but very complex design and no long-term performance data available </a:t>
            </a:r>
            <a:br>
              <a:rPr lang="en-GB" sz="1200" dirty="0" smtClean="0">
                <a:solidFill>
                  <a:schemeClr val="tx2"/>
                </a:solidFill>
              </a:rPr>
            </a:br>
            <a:r>
              <a:rPr lang="en-GB" sz="1200" dirty="0" smtClean="0">
                <a:solidFill>
                  <a:schemeClr val="tx2"/>
                </a:solidFill>
              </a:rPr>
              <a:t>(most risky option)</a:t>
            </a:r>
          </a:p>
          <a:p>
            <a:pPr marL="1200150" lvl="2" indent="-285750">
              <a:spcBef>
                <a:spcPts val="300"/>
              </a:spcBef>
              <a:buFont typeface="Arial" panose="020B0604020202020204" pitchFamily="34" charset="0"/>
              <a:buChar char="•"/>
            </a:pPr>
            <a:r>
              <a:rPr lang="en-GB" sz="1200" dirty="0" smtClean="0">
                <a:solidFill>
                  <a:schemeClr val="tx2"/>
                </a:solidFill>
              </a:rPr>
              <a:t>Current design will need to be adapted for REX-EBIS</a:t>
            </a:r>
            <a:endParaRPr lang="en-GB" sz="1200" dirty="0">
              <a:solidFill>
                <a:schemeClr val="tx2"/>
              </a:solidFill>
            </a:endParaRPr>
          </a:p>
          <a:p>
            <a:pPr marL="1200150" lvl="2" indent="-285750">
              <a:spcBef>
                <a:spcPts val="300"/>
              </a:spcBef>
              <a:buFont typeface="Arial" panose="020B0604020202020204" pitchFamily="34" charset="0"/>
              <a:buChar char="•"/>
            </a:pPr>
            <a:r>
              <a:rPr lang="en-GB" sz="1200" dirty="0">
                <a:solidFill>
                  <a:schemeClr val="tx2"/>
                </a:solidFill>
              </a:rPr>
              <a:t>Discussions with the manufacturer on-going </a:t>
            </a:r>
          </a:p>
          <a:p>
            <a:pPr marL="1200150" lvl="2" indent="-285750">
              <a:spcBef>
                <a:spcPts val="300"/>
              </a:spcBef>
              <a:buFont typeface="Arial" panose="020B0604020202020204" pitchFamily="34" charset="0"/>
              <a:buChar char="•"/>
            </a:pPr>
            <a:endParaRPr lang="en-GB" sz="1400" dirty="0">
              <a:solidFill>
                <a:schemeClr val="tx2"/>
              </a:solidFill>
            </a:endParaRPr>
          </a:p>
          <a:p>
            <a:pPr marL="742950" lvl="1" indent="-285750">
              <a:spcBef>
                <a:spcPts val="300"/>
              </a:spcBef>
              <a:buFont typeface="Arial" panose="020B0604020202020204" pitchFamily="34" charset="0"/>
              <a:buChar char="•"/>
            </a:pPr>
            <a:endParaRPr lang="en-GB" sz="1400" dirty="0" smtClean="0">
              <a:solidFill>
                <a:schemeClr val="tx2"/>
              </a:solidFill>
            </a:endParaRPr>
          </a:p>
          <a:p>
            <a:pPr marL="1200150" lvl="2" indent="-285750">
              <a:spcBef>
                <a:spcPts val="300"/>
              </a:spcBef>
              <a:buFont typeface="Arial" panose="020B0604020202020204" pitchFamily="34" charset="0"/>
              <a:buChar char="•"/>
            </a:pPr>
            <a:endParaRPr lang="en-GB" sz="1400" dirty="0">
              <a:solidFill>
                <a:schemeClr val="tx2"/>
              </a:solidFill>
            </a:endParaRPr>
          </a:p>
        </p:txBody>
      </p:sp>
      <p:sp>
        <p:nvSpPr>
          <p:cNvPr id="18" name="TextBox 17"/>
          <p:cNvSpPr txBox="1"/>
          <p:nvPr/>
        </p:nvSpPr>
        <p:spPr>
          <a:xfrm>
            <a:off x="125988" y="166392"/>
            <a:ext cx="7570212" cy="584775"/>
          </a:xfrm>
          <a:prstGeom prst="rect">
            <a:avLst/>
          </a:prstGeom>
          <a:noFill/>
        </p:spPr>
        <p:txBody>
          <a:bodyPr wrap="square" rtlCol="0">
            <a:spAutoFit/>
          </a:bodyPr>
          <a:lstStyle/>
          <a:p>
            <a:r>
              <a:rPr lang="en-GB" sz="3200" u="sng" dirty="0"/>
              <a:t>REX/HIE-ISOLDE </a:t>
            </a:r>
            <a:r>
              <a:rPr lang="en-GB" sz="3200" u="sng" dirty="0" smtClean="0"/>
              <a:t>after </a:t>
            </a:r>
            <a:r>
              <a:rPr lang="en-GB" sz="3200" u="sng" dirty="0"/>
              <a:t>LS2</a:t>
            </a:r>
          </a:p>
        </p:txBody>
      </p:sp>
    </p:spTree>
    <p:extLst>
      <p:ext uri="{BB962C8B-B14F-4D97-AF65-F5344CB8AC3E}">
        <p14:creationId xmlns:p14="http://schemas.microsoft.com/office/powerpoint/2010/main" val="1198038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1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30" name="TextBox 29"/>
          <p:cNvSpPr txBox="1"/>
          <p:nvPr/>
        </p:nvSpPr>
        <p:spPr>
          <a:xfrm>
            <a:off x="72047" y="727976"/>
            <a:ext cx="9069369" cy="1700466"/>
          </a:xfrm>
          <a:prstGeom prst="rect">
            <a:avLst/>
          </a:prstGeom>
          <a:solidFill>
            <a:schemeClr val="bg1"/>
          </a:solidFill>
          <a:ln>
            <a:noFill/>
          </a:ln>
        </p:spPr>
        <p:txBody>
          <a:bodyPr wrap="square" rtlCol="0">
            <a:spAutoFit/>
          </a:bodyPr>
          <a:lstStyle/>
          <a:p>
            <a:pPr>
              <a:spcBef>
                <a:spcPts val="300"/>
              </a:spcBef>
            </a:pPr>
            <a:r>
              <a:rPr lang="en-US" sz="1600" dirty="0" smtClean="0">
                <a:solidFill>
                  <a:schemeClr val="tx2"/>
                </a:solidFill>
              </a:rPr>
              <a:t>Main issues/worries:</a:t>
            </a:r>
          </a:p>
          <a:p>
            <a:pPr marL="285750" indent="-285750">
              <a:spcBef>
                <a:spcPts val="300"/>
              </a:spcBef>
              <a:buFont typeface="Wingdings" panose="05000000000000000000" pitchFamily="2" charset="2"/>
              <a:buChar char="§"/>
            </a:pPr>
            <a:r>
              <a:rPr lang="en-GB" sz="1600" dirty="0">
                <a:solidFill>
                  <a:schemeClr val="tx2"/>
                </a:solidFill>
              </a:rPr>
              <a:t>Trips of SRF cavities after instability of the </a:t>
            </a:r>
            <a:r>
              <a:rPr lang="en-GB" sz="1600" dirty="0" err="1">
                <a:solidFill>
                  <a:schemeClr val="tx2"/>
                </a:solidFill>
              </a:rPr>
              <a:t>cryo</a:t>
            </a:r>
            <a:r>
              <a:rPr lang="en-GB" sz="1600" dirty="0">
                <a:solidFill>
                  <a:schemeClr val="tx2"/>
                </a:solidFill>
              </a:rPr>
              <a:t> system</a:t>
            </a:r>
          </a:p>
          <a:p>
            <a:pPr marL="742950" lvl="1" indent="-285750">
              <a:spcBef>
                <a:spcPts val="300"/>
              </a:spcBef>
              <a:buFont typeface="Wingdings" panose="05000000000000000000" pitchFamily="2" charset="2"/>
              <a:buChar char="Ø"/>
            </a:pPr>
            <a:r>
              <a:rPr lang="en-GB" sz="1200" dirty="0" smtClean="0">
                <a:solidFill>
                  <a:schemeClr val="tx2"/>
                </a:solidFill>
              </a:rPr>
              <a:t>Maintenance of the </a:t>
            </a:r>
            <a:r>
              <a:rPr lang="en-GB" sz="1200" dirty="0" err="1" smtClean="0">
                <a:solidFill>
                  <a:schemeClr val="tx2"/>
                </a:solidFill>
              </a:rPr>
              <a:t>cryo</a:t>
            </a:r>
            <a:r>
              <a:rPr lang="en-GB" sz="1200" dirty="0" smtClean="0">
                <a:solidFill>
                  <a:schemeClr val="tx2"/>
                </a:solidFill>
              </a:rPr>
              <a:t>-plant on-going (O. Pirotte)</a:t>
            </a:r>
          </a:p>
          <a:p>
            <a:pPr marL="742950" lvl="1" indent="-285750">
              <a:spcBef>
                <a:spcPts val="300"/>
              </a:spcBef>
              <a:buFont typeface="Wingdings" panose="05000000000000000000" pitchFamily="2" charset="2"/>
              <a:buChar char="Ø"/>
            </a:pPr>
            <a:r>
              <a:rPr lang="en-GB" sz="1200" dirty="0" smtClean="0">
                <a:solidFill>
                  <a:schemeClr val="tx2"/>
                </a:solidFill>
              </a:rPr>
              <a:t>Setup of automatic controls for transient modes on-going</a:t>
            </a:r>
          </a:p>
          <a:p>
            <a:pPr marL="742950" lvl="1" indent="-285750">
              <a:spcBef>
                <a:spcPts val="300"/>
              </a:spcBef>
              <a:buFont typeface="Wingdings" panose="05000000000000000000" pitchFamily="2" charset="2"/>
              <a:buChar char="Ø"/>
            </a:pPr>
            <a:r>
              <a:rPr lang="en-GB" sz="1200" dirty="0" smtClean="0">
                <a:solidFill>
                  <a:schemeClr val="tx2"/>
                </a:solidFill>
              </a:rPr>
              <a:t>Additional time for restart and recommissioning of </a:t>
            </a:r>
            <a:r>
              <a:rPr lang="en-GB" sz="1200" dirty="0" err="1" smtClean="0">
                <a:solidFill>
                  <a:schemeClr val="tx2"/>
                </a:solidFill>
              </a:rPr>
              <a:t>cryo</a:t>
            </a:r>
            <a:r>
              <a:rPr lang="en-GB" sz="1200" dirty="0" smtClean="0">
                <a:solidFill>
                  <a:schemeClr val="tx2"/>
                </a:solidFill>
              </a:rPr>
              <a:t> available</a:t>
            </a:r>
            <a:br>
              <a:rPr lang="en-GB" sz="1200" dirty="0" smtClean="0">
                <a:solidFill>
                  <a:schemeClr val="tx2"/>
                </a:solidFill>
              </a:rPr>
            </a:br>
            <a:r>
              <a:rPr lang="en-GB" sz="1200" dirty="0" smtClean="0">
                <a:solidFill>
                  <a:schemeClr val="tx2"/>
                </a:solidFill>
              </a:rPr>
              <a:t>(cost of early restart ~ 15 </a:t>
            </a:r>
            <a:r>
              <a:rPr lang="en-GB" sz="1200" dirty="0" err="1" smtClean="0">
                <a:solidFill>
                  <a:schemeClr val="tx2"/>
                </a:solidFill>
              </a:rPr>
              <a:t>kCHF</a:t>
            </a:r>
            <a:r>
              <a:rPr lang="en-GB" sz="1200" dirty="0" smtClean="0">
                <a:solidFill>
                  <a:schemeClr val="tx2"/>
                </a:solidFill>
              </a:rPr>
              <a:t>/month)</a:t>
            </a:r>
          </a:p>
          <a:p>
            <a:pPr marL="742950" lvl="1" indent="-285750">
              <a:spcBef>
                <a:spcPts val="300"/>
              </a:spcBef>
              <a:buFont typeface="Wingdings" panose="05000000000000000000" pitchFamily="2" charset="2"/>
              <a:buChar char="Ø"/>
            </a:pPr>
            <a:r>
              <a:rPr lang="en-GB" sz="1200" dirty="0" smtClean="0">
                <a:solidFill>
                  <a:schemeClr val="tx2"/>
                </a:solidFill>
              </a:rPr>
              <a:t>Additional </a:t>
            </a:r>
            <a:r>
              <a:rPr lang="en-GB" sz="1200" dirty="0">
                <a:solidFill>
                  <a:schemeClr val="tx2"/>
                </a:solidFill>
              </a:rPr>
              <a:t>time for </a:t>
            </a:r>
            <a:r>
              <a:rPr lang="en-GB" sz="1200" dirty="0" smtClean="0">
                <a:solidFill>
                  <a:schemeClr val="tx2"/>
                </a:solidFill>
              </a:rPr>
              <a:t>recommissioning </a:t>
            </a:r>
            <a:r>
              <a:rPr lang="en-GB" sz="1200" dirty="0">
                <a:solidFill>
                  <a:schemeClr val="tx2"/>
                </a:solidFill>
              </a:rPr>
              <a:t>of </a:t>
            </a:r>
            <a:r>
              <a:rPr lang="en-GB" sz="1200" dirty="0" smtClean="0">
                <a:solidFill>
                  <a:schemeClr val="tx2"/>
                </a:solidFill>
              </a:rPr>
              <a:t>SRF systems available</a:t>
            </a:r>
            <a:endParaRPr lang="en-GB" sz="1200" dirty="0">
              <a:solidFill>
                <a:schemeClr val="tx2"/>
              </a:solidFill>
            </a:endParaRPr>
          </a:p>
        </p:txBody>
      </p:sp>
      <p:sp>
        <p:nvSpPr>
          <p:cNvPr id="18" name="TextBox 17"/>
          <p:cNvSpPr txBox="1"/>
          <p:nvPr/>
        </p:nvSpPr>
        <p:spPr>
          <a:xfrm>
            <a:off x="125988" y="166392"/>
            <a:ext cx="7570212" cy="584775"/>
          </a:xfrm>
          <a:prstGeom prst="rect">
            <a:avLst/>
          </a:prstGeom>
          <a:noFill/>
        </p:spPr>
        <p:txBody>
          <a:bodyPr wrap="square" rtlCol="0">
            <a:spAutoFit/>
          </a:bodyPr>
          <a:lstStyle/>
          <a:p>
            <a:r>
              <a:rPr lang="en-GB" sz="3200" u="sng" dirty="0"/>
              <a:t>REX/HIE-ISOLDE </a:t>
            </a:r>
            <a:r>
              <a:rPr lang="en-GB" sz="3200" u="sng" dirty="0" smtClean="0"/>
              <a:t>after </a:t>
            </a:r>
            <a:r>
              <a:rPr lang="en-GB" sz="3200" u="sng" dirty="0"/>
              <a:t>LS2</a:t>
            </a:r>
          </a:p>
        </p:txBody>
      </p:sp>
      <p:sp>
        <p:nvSpPr>
          <p:cNvPr id="6" name="TextBox 5"/>
          <p:cNvSpPr txBox="1"/>
          <p:nvPr/>
        </p:nvSpPr>
        <p:spPr>
          <a:xfrm>
            <a:off x="5549130" y="1258891"/>
            <a:ext cx="3581400" cy="1169551"/>
          </a:xfrm>
          <a:prstGeom prst="rect">
            <a:avLst/>
          </a:prstGeom>
          <a:solidFill>
            <a:schemeClr val="bg1"/>
          </a:solidFill>
          <a:ln>
            <a:noFill/>
          </a:ln>
        </p:spPr>
        <p:txBody>
          <a:bodyPr wrap="square" rtlCol="0">
            <a:spAutoFit/>
          </a:bodyPr>
          <a:lstStyle/>
          <a:p>
            <a:pPr>
              <a:spcBef>
                <a:spcPts val="300"/>
              </a:spcBef>
            </a:pPr>
            <a:r>
              <a:rPr lang="en-GB" sz="1200" dirty="0" smtClean="0">
                <a:solidFill>
                  <a:schemeClr val="tx2"/>
                </a:solidFill>
                <a:sym typeface="Wingdings" panose="05000000000000000000" pitchFamily="2" charset="2"/>
              </a:rPr>
              <a:t> Scheduled to be completed before end of 2019</a:t>
            </a:r>
            <a:endParaRPr lang="en-GB" sz="1200" dirty="0" smtClean="0">
              <a:solidFill>
                <a:schemeClr val="tx2"/>
              </a:solidFill>
            </a:endParaRPr>
          </a:p>
          <a:p>
            <a:pPr>
              <a:spcBef>
                <a:spcPts val="300"/>
              </a:spcBef>
            </a:pPr>
            <a:r>
              <a:rPr lang="en-GB" sz="1200" dirty="0">
                <a:solidFill>
                  <a:schemeClr val="tx2"/>
                </a:solidFill>
                <a:sym typeface="Wingdings" panose="05000000000000000000" pitchFamily="2" charset="2"/>
              </a:rPr>
              <a:t> Scheduled to be completed before end of 2019</a:t>
            </a:r>
            <a:endParaRPr lang="en-GB" sz="1200" dirty="0">
              <a:solidFill>
                <a:schemeClr val="tx2"/>
              </a:solidFill>
            </a:endParaRPr>
          </a:p>
          <a:p>
            <a:pPr marL="171450" indent="-171450">
              <a:spcBef>
                <a:spcPts val="300"/>
              </a:spcBef>
              <a:buFont typeface="Wingdings" panose="05000000000000000000" pitchFamily="2" charset="2"/>
              <a:buChar char="à"/>
            </a:pPr>
            <a:r>
              <a:rPr lang="en-GB" sz="1200" dirty="0">
                <a:solidFill>
                  <a:schemeClr val="tx2"/>
                </a:solidFill>
                <a:sym typeface="Wingdings" panose="05000000000000000000" pitchFamily="2" charset="2"/>
              </a:rPr>
              <a:t>Waiting for formal approval by LS2 </a:t>
            </a:r>
            <a:r>
              <a:rPr lang="en-GB" sz="1200" dirty="0" smtClean="0">
                <a:solidFill>
                  <a:schemeClr val="tx2"/>
                </a:solidFill>
                <a:sym typeface="Wingdings" panose="05000000000000000000" pitchFamily="2" charset="2"/>
              </a:rPr>
              <a:t>committee</a:t>
            </a:r>
          </a:p>
          <a:p>
            <a:pPr marL="171450" indent="-171450">
              <a:spcBef>
                <a:spcPts val="300"/>
              </a:spcBef>
              <a:buFont typeface="Wingdings" panose="05000000000000000000" pitchFamily="2" charset="2"/>
              <a:buChar char="à"/>
            </a:pPr>
            <a:endParaRPr lang="en-GB" sz="1200" dirty="0" smtClean="0">
              <a:solidFill>
                <a:schemeClr val="tx2"/>
              </a:solidFill>
              <a:sym typeface="Wingdings" panose="05000000000000000000" pitchFamily="2" charset="2"/>
            </a:endParaRPr>
          </a:p>
          <a:p>
            <a:pPr marL="171450" indent="-171450">
              <a:spcBef>
                <a:spcPts val="300"/>
              </a:spcBef>
              <a:buFont typeface="Wingdings" panose="05000000000000000000" pitchFamily="2" charset="2"/>
              <a:buChar char="à"/>
            </a:pPr>
            <a:r>
              <a:rPr lang="en-GB" sz="1200" dirty="0" smtClean="0">
                <a:solidFill>
                  <a:schemeClr val="tx2"/>
                </a:solidFill>
                <a:sym typeface="Wingdings" panose="05000000000000000000" pitchFamily="2" charset="2"/>
              </a:rPr>
              <a:t>Waiting </a:t>
            </a:r>
            <a:r>
              <a:rPr lang="en-GB" sz="1200" dirty="0">
                <a:solidFill>
                  <a:schemeClr val="tx2"/>
                </a:solidFill>
                <a:sym typeface="Wingdings" panose="05000000000000000000" pitchFamily="2" charset="2"/>
              </a:rPr>
              <a:t>for formal approval by LS2 </a:t>
            </a:r>
            <a:r>
              <a:rPr lang="en-GB" sz="1200" dirty="0" smtClean="0">
                <a:solidFill>
                  <a:schemeClr val="tx2"/>
                </a:solidFill>
                <a:sym typeface="Wingdings" panose="05000000000000000000" pitchFamily="2" charset="2"/>
              </a:rPr>
              <a:t>committee</a:t>
            </a:r>
            <a:endParaRPr lang="en-GB" sz="1200" dirty="0">
              <a:solidFill>
                <a:schemeClr val="tx2"/>
              </a:solidFill>
              <a:sym typeface="Wingdings" panose="05000000000000000000" pitchFamily="2" charset="2"/>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227" y="3264040"/>
            <a:ext cx="4417679" cy="2484945"/>
          </a:xfrm>
          <a:prstGeom prst="rect">
            <a:avLst/>
          </a:prstGeom>
          <a:ln w="19050">
            <a:solidFill>
              <a:schemeClr val="accent6">
                <a:lumMod val="50000"/>
              </a:schemeClr>
            </a:solidFill>
          </a:ln>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7400" y="2507701"/>
            <a:ext cx="2228850" cy="3962401"/>
          </a:xfrm>
          <a:prstGeom prst="rect">
            <a:avLst/>
          </a:prstGeom>
          <a:ln w="19050">
            <a:solidFill>
              <a:schemeClr val="accent6">
                <a:lumMod val="50000"/>
              </a:schemeClr>
            </a:solidFill>
          </a:ln>
        </p:spPr>
      </p:pic>
    </p:spTree>
    <p:extLst>
      <p:ext uri="{BB962C8B-B14F-4D97-AF65-F5344CB8AC3E}">
        <p14:creationId xmlns:p14="http://schemas.microsoft.com/office/powerpoint/2010/main" val="235951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stretch>
            <a:fillRect/>
          </a:stretch>
        </p:blipFill>
        <p:spPr>
          <a:xfrm>
            <a:off x="5260917" y="2318043"/>
            <a:ext cx="2374639" cy="1419124"/>
          </a:xfrm>
          <a:prstGeom prst="rect">
            <a:avLst/>
          </a:prstGeom>
          <a:ln>
            <a:solidFill>
              <a:srgbClr val="FF0000"/>
            </a:solidFill>
          </a:ln>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t="38627" r="49167" b="2424"/>
          <a:stretch/>
        </p:blipFill>
        <p:spPr>
          <a:xfrm>
            <a:off x="5728127" y="335957"/>
            <a:ext cx="3097947" cy="1856158"/>
          </a:xfrm>
          <a:prstGeom prst="rect">
            <a:avLst/>
          </a:prstGeom>
        </p:spPr>
      </p:pic>
      <p:pic>
        <p:nvPicPr>
          <p:cNvPr id="16" name="Picture 15"/>
          <p:cNvPicPr>
            <a:picLocks noChangeAspect="1"/>
          </p:cNvPicPr>
          <p:nvPr/>
        </p:nvPicPr>
        <p:blipFill>
          <a:blip r:embed="rId4"/>
          <a:stretch>
            <a:fillRect/>
          </a:stretch>
        </p:blipFill>
        <p:spPr>
          <a:xfrm>
            <a:off x="8260984" y="15810"/>
            <a:ext cx="880432" cy="878306"/>
          </a:xfrm>
          <a:prstGeom prst="rect">
            <a:avLst/>
          </a:prstGeom>
        </p:spPr>
      </p:pic>
      <p:sp>
        <p:nvSpPr>
          <p:cNvPr id="1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30" name="TextBox 29"/>
          <p:cNvSpPr txBox="1"/>
          <p:nvPr/>
        </p:nvSpPr>
        <p:spPr>
          <a:xfrm>
            <a:off x="72047" y="727976"/>
            <a:ext cx="6785953" cy="5940088"/>
          </a:xfrm>
          <a:prstGeom prst="rect">
            <a:avLst/>
          </a:prstGeom>
          <a:noFill/>
          <a:ln>
            <a:noFill/>
          </a:ln>
        </p:spPr>
        <p:txBody>
          <a:bodyPr wrap="square" rtlCol="0">
            <a:spAutoFit/>
          </a:bodyPr>
          <a:lstStyle/>
          <a:p>
            <a:pPr>
              <a:spcBef>
                <a:spcPts val="300"/>
              </a:spcBef>
            </a:pPr>
            <a:r>
              <a:rPr lang="en-US" sz="1600" dirty="0" smtClean="0">
                <a:solidFill>
                  <a:schemeClr val="tx2"/>
                </a:solidFill>
              </a:rPr>
              <a:t>Additional planned improvements:</a:t>
            </a:r>
          </a:p>
          <a:p>
            <a:pPr marL="285750" indent="-285750">
              <a:spcBef>
                <a:spcPts val="300"/>
              </a:spcBef>
              <a:buFont typeface="Wingdings" panose="05000000000000000000" pitchFamily="2" charset="2"/>
              <a:buChar char="§"/>
            </a:pPr>
            <a:r>
              <a:rPr lang="en-GB" sz="1400" dirty="0" smtClean="0">
                <a:solidFill>
                  <a:schemeClr val="tx2"/>
                </a:solidFill>
              </a:rPr>
              <a:t>New silicon detectors will be installed between the two </a:t>
            </a:r>
            <a:br>
              <a:rPr lang="en-GB" sz="1400" dirty="0" smtClean="0">
                <a:solidFill>
                  <a:schemeClr val="tx2"/>
                </a:solidFill>
              </a:rPr>
            </a:br>
            <a:r>
              <a:rPr lang="en-GB" sz="1400" dirty="0" smtClean="0">
                <a:solidFill>
                  <a:schemeClr val="tx2"/>
                </a:solidFill>
              </a:rPr>
              <a:t>dipoles in XT02 and XT03</a:t>
            </a:r>
            <a:endParaRPr lang="en-GB" sz="1400" dirty="0">
              <a:solidFill>
                <a:schemeClr val="tx2"/>
              </a:solidFill>
            </a:endParaRPr>
          </a:p>
          <a:p>
            <a:pPr marL="742950" lvl="1" indent="-285750">
              <a:spcBef>
                <a:spcPts val="300"/>
              </a:spcBef>
              <a:buFont typeface="Wingdings" panose="05000000000000000000" pitchFamily="2" charset="2"/>
              <a:buChar char="Ø"/>
            </a:pPr>
            <a:r>
              <a:rPr lang="en-GB" sz="1200" dirty="0" smtClean="0">
                <a:solidFill>
                  <a:schemeClr val="tx2"/>
                </a:solidFill>
              </a:rPr>
              <a:t>Beam energy measurements possible in the three HEBT lines</a:t>
            </a:r>
          </a:p>
          <a:p>
            <a:pPr marL="742950" lvl="1" indent="-285750">
              <a:spcBef>
                <a:spcPts val="300"/>
              </a:spcBef>
              <a:buFont typeface="Wingdings" panose="05000000000000000000" pitchFamily="2" charset="2"/>
              <a:buChar char="Ø"/>
            </a:pPr>
            <a:r>
              <a:rPr lang="en-GB" sz="1200" dirty="0" smtClean="0">
                <a:solidFill>
                  <a:schemeClr val="tx2"/>
                </a:solidFill>
              </a:rPr>
              <a:t>Reduction in set-up time for beams to ISS and Scattering Chamber</a:t>
            </a:r>
          </a:p>
          <a:p>
            <a:pPr marL="742950" lvl="1" indent="-285750">
              <a:spcBef>
                <a:spcPts val="300"/>
              </a:spcBef>
              <a:buFont typeface="Wingdings" panose="05000000000000000000" pitchFamily="2" charset="2"/>
              <a:buChar char="Ø"/>
            </a:pPr>
            <a:r>
              <a:rPr lang="en-GB" sz="1200" dirty="0" smtClean="0">
                <a:solidFill>
                  <a:schemeClr val="tx2"/>
                </a:solidFill>
              </a:rPr>
              <a:t>Energy loss measurements after stripping foils possible</a:t>
            </a:r>
          </a:p>
          <a:p>
            <a:pPr marL="742950" lvl="1" indent="-285750">
              <a:spcBef>
                <a:spcPts val="300"/>
              </a:spcBef>
              <a:buFont typeface="Wingdings" panose="05000000000000000000" pitchFamily="2" charset="2"/>
              <a:buChar char="Ø"/>
            </a:pPr>
            <a:r>
              <a:rPr lang="en-GB" sz="1200" dirty="0" smtClean="0">
                <a:solidFill>
                  <a:schemeClr val="tx2"/>
                </a:solidFill>
              </a:rPr>
              <a:t>Redundancy in case one of them fails</a:t>
            </a:r>
          </a:p>
          <a:p>
            <a:pPr marL="285750" indent="-285750">
              <a:spcBef>
                <a:spcPts val="300"/>
              </a:spcBef>
              <a:buFont typeface="Wingdings" panose="05000000000000000000" pitchFamily="2" charset="2"/>
              <a:buChar char="§"/>
            </a:pPr>
            <a:r>
              <a:rPr lang="en-GB" sz="1400" dirty="0">
                <a:solidFill>
                  <a:schemeClr val="tx2"/>
                </a:solidFill>
              </a:rPr>
              <a:t>Semi-automatic phasing of SRF cavities (E. Piselli)</a:t>
            </a:r>
          </a:p>
          <a:p>
            <a:pPr marL="742950" lvl="1" indent="-285750">
              <a:spcBef>
                <a:spcPts val="300"/>
              </a:spcBef>
              <a:buFont typeface="Wingdings" panose="05000000000000000000" pitchFamily="2" charset="2"/>
              <a:buChar char="Ø"/>
            </a:pPr>
            <a:r>
              <a:rPr lang="en-GB" sz="1100" dirty="0">
                <a:solidFill>
                  <a:schemeClr val="tx2"/>
                </a:solidFill>
              </a:rPr>
              <a:t>Additional reference set-ups at the beginning of the Physics campaign</a:t>
            </a:r>
          </a:p>
          <a:p>
            <a:pPr marL="742950" lvl="1" indent="-285750">
              <a:spcBef>
                <a:spcPts val="300"/>
              </a:spcBef>
              <a:buFont typeface="Wingdings" panose="05000000000000000000" pitchFamily="2" charset="2"/>
              <a:buChar char="Ø"/>
            </a:pPr>
            <a:r>
              <a:rPr lang="en-GB" sz="1100" dirty="0">
                <a:solidFill>
                  <a:schemeClr val="tx2"/>
                </a:solidFill>
              </a:rPr>
              <a:t>Less set-up time needed if problems with one SRF cavity </a:t>
            </a:r>
            <a:r>
              <a:rPr lang="en-GB" sz="1100" dirty="0" smtClean="0">
                <a:solidFill>
                  <a:schemeClr val="tx2"/>
                </a:solidFill>
              </a:rPr>
              <a:t>appear</a:t>
            </a:r>
            <a:endParaRPr lang="en-GB" sz="1200" dirty="0" smtClean="0">
              <a:solidFill>
                <a:schemeClr val="tx2"/>
              </a:solidFill>
            </a:endParaRPr>
          </a:p>
          <a:p>
            <a:pPr marL="285750" indent="-285750">
              <a:spcBef>
                <a:spcPts val="300"/>
              </a:spcBef>
              <a:buFont typeface="Wingdings" panose="05000000000000000000" pitchFamily="2" charset="2"/>
              <a:buChar char="§"/>
            </a:pPr>
            <a:r>
              <a:rPr lang="en-GB" sz="1400" dirty="0" smtClean="0">
                <a:solidFill>
                  <a:schemeClr val="tx2"/>
                </a:solidFill>
              </a:rPr>
              <a:t>Improvements in beam diagnostics applications (E</a:t>
            </a:r>
            <a:r>
              <a:rPr lang="en-GB" sz="1400" dirty="0">
                <a:solidFill>
                  <a:schemeClr val="tx2"/>
                </a:solidFill>
              </a:rPr>
              <a:t>. Piselli)</a:t>
            </a:r>
          </a:p>
          <a:p>
            <a:pPr marL="285750" indent="-285750">
              <a:spcBef>
                <a:spcPts val="300"/>
              </a:spcBef>
              <a:buFont typeface="Wingdings" panose="05000000000000000000" pitchFamily="2" charset="2"/>
              <a:buChar char="§"/>
            </a:pPr>
            <a:r>
              <a:rPr lang="en-GB" sz="1400" dirty="0" smtClean="0">
                <a:solidFill>
                  <a:schemeClr val="tx2"/>
                </a:solidFill>
              </a:rPr>
              <a:t>New </a:t>
            </a:r>
            <a:r>
              <a:rPr lang="en-GB" sz="1400" dirty="0">
                <a:solidFill>
                  <a:schemeClr val="tx2"/>
                </a:solidFill>
              </a:rPr>
              <a:t>version of the </a:t>
            </a:r>
            <a:r>
              <a:rPr lang="en-GB" sz="1400" dirty="0" smtClean="0">
                <a:solidFill>
                  <a:schemeClr val="tx2"/>
                </a:solidFill>
              </a:rPr>
              <a:t>Fast Beam Investigation (FBI) (E. Fadakis)</a:t>
            </a:r>
            <a:endParaRPr lang="en-GB" sz="1400" dirty="0">
              <a:solidFill>
                <a:schemeClr val="tx2"/>
              </a:solidFill>
            </a:endParaRPr>
          </a:p>
          <a:p>
            <a:pPr marL="742950" lvl="1" indent="-285750">
              <a:spcBef>
                <a:spcPts val="300"/>
              </a:spcBef>
              <a:buFont typeface="Wingdings" panose="05000000000000000000" pitchFamily="2" charset="2"/>
              <a:buChar char="Ø"/>
            </a:pPr>
            <a:r>
              <a:rPr lang="en-GB" sz="1100" dirty="0" smtClean="0">
                <a:solidFill>
                  <a:schemeClr val="tx2"/>
                </a:solidFill>
              </a:rPr>
              <a:t>Full integration of C2MON and </a:t>
            </a:r>
            <a:r>
              <a:rPr lang="en-GB" sz="1100" dirty="0" err="1" smtClean="0">
                <a:solidFill>
                  <a:schemeClr val="tx2"/>
                </a:solidFill>
              </a:rPr>
              <a:t>Grafana</a:t>
            </a:r>
            <a:endParaRPr lang="en-GB" sz="1100" dirty="0">
              <a:solidFill>
                <a:schemeClr val="tx2"/>
              </a:solidFill>
            </a:endParaRPr>
          </a:p>
          <a:p>
            <a:pPr marL="742950" lvl="1" indent="-285750">
              <a:spcBef>
                <a:spcPts val="300"/>
              </a:spcBef>
              <a:buFont typeface="Wingdings" panose="05000000000000000000" pitchFamily="2" charset="2"/>
              <a:buChar char="Ø"/>
            </a:pPr>
            <a:r>
              <a:rPr lang="en-GB" sz="1100" dirty="0" smtClean="0">
                <a:solidFill>
                  <a:schemeClr val="tx2"/>
                </a:solidFill>
              </a:rPr>
              <a:t>More functionalities and additional views will be available</a:t>
            </a:r>
            <a:endParaRPr lang="en-GB" sz="1100" dirty="0">
              <a:solidFill>
                <a:schemeClr val="tx2"/>
              </a:solidFill>
            </a:endParaRPr>
          </a:p>
          <a:p>
            <a:pPr marL="285750" indent="-285750">
              <a:spcBef>
                <a:spcPts val="300"/>
              </a:spcBef>
              <a:buFont typeface="Wingdings" panose="05000000000000000000" pitchFamily="2" charset="2"/>
              <a:buChar char="§"/>
            </a:pPr>
            <a:r>
              <a:rPr lang="en-GB" sz="1400" dirty="0" smtClean="0">
                <a:solidFill>
                  <a:schemeClr val="tx2"/>
                </a:solidFill>
              </a:rPr>
              <a:t>X-ray monitors for each of the cryomodules</a:t>
            </a:r>
          </a:p>
          <a:p>
            <a:pPr marL="742950" lvl="1" indent="-285750">
              <a:spcBef>
                <a:spcPts val="300"/>
              </a:spcBef>
              <a:buFont typeface="Wingdings" panose="05000000000000000000" pitchFamily="2" charset="2"/>
              <a:buChar char="Ø"/>
            </a:pPr>
            <a:r>
              <a:rPr lang="en-GB" sz="1100" dirty="0" smtClean="0">
                <a:solidFill>
                  <a:schemeClr val="tx2"/>
                </a:solidFill>
              </a:rPr>
              <a:t>Better diagnostics on the field emission of the SRF cavities</a:t>
            </a:r>
            <a:endParaRPr lang="en-GB" sz="1100" dirty="0">
              <a:solidFill>
                <a:schemeClr val="tx2"/>
              </a:solidFill>
            </a:endParaRPr>
          </a:p>
          <a:p>
            <a:pPr marL="742950" lvl="1" indent="-285750">
              <a:spcBef>
                <a:spcPts val="300"/>
              </a:spcBef>
              <a:buFont typeface="Wingdings" panose="05000000000000000000" pitchFamily="2" charset="2"/>
              <a:buChar char="Ø"/>
            </a:pPr>
            <a:r>
              <a:rPr lang="en-GB" sz="1100" dirty="0" smtClean="0">
                <a:solidFill>
                  <a:schemeClr val="tx2"/>
                </a:solidFill>
              </a:rPr>
              <a:t>Potential gains in cavity gradients</a:t>
            </a:r>
          </a:p>
          <a:p>
            <a:pPr marL="285750" indent="-285750">
              <a:spcBef>
                <a:spcPts val="300"/>
              </a:spcBef>
              <a:buFont typeface="Wingdings" panose="05000000000000000000" pitchFamily="2" charset="2"/>
              <a:buChar char="§"/>
            </a:pPr>
            <a:r>
              <a:rPr lang="en-GB" sz="1400" dirty="0" smtClean="0">
                <a:solidFill>
                  <a:schemeClr val="tx2"/>
                </a:solidFill>
              </a:rPr>
              <a:t>Major refurbishment of REX RF amplifiers (C. Gagliardi, L</a:t>
            </a:r>
            <a:r>
              <a:rPr lang="en-GB" sz="1400" dirty="0">
                <a:solidFill>
                  <a:schemeClr val="tx2"/>
                </a:solidFill>
              </a:rPr>
              <a:t>. </a:t>
            </a:r>
            <a:r>
              <a:rPr lang="en-GB" sz="1400" dirty="0" smtClean="0">
                <a:solidFill>
                  <a:schemeClr val="tx2"/>
                </a:solidFill>
              </a:rPr>
              <a:t>Timeo)  </a:t>
            </a:r>
            <a:endParaRPr lang="en-GB" sz="1400" dirty="0">
              <a:solidFill>
                <a:schemeClr val="tx2"/>
              </a:solidFill>
            </a:endParaRPr>
          </a:p>
          <a:p>
            <a:pPr marL="742950" lvl="1" indent="-285750">
              <a:spcBef>
                <a:spcPts val="300"/>
              </a:spcBef>
              <a:buFont typeface="Wingdings" panose="05000000000000000000" pitchFamily="2" charset="2"/>
              <a:buChar char="Ø"/>
            </a:pPr>
            <a:r>
              <a:rPr lang="en-GB" sz="1100" dirty="0" smtClean="0">
                <a:solidFill>
                  <a:schemeClr val="tx2"/>
                </a:solidFill>
              </a:rPr>
              <a:t>Remote and automatic re-start after trip on-going</a:t>
            </a:r>
          </a:p>
          <a:p>
            <a:pPr marL="742950" lvl="1" indent="-285750">
              <a:spcBef>
                <a:spcPts val="300"/>
              </a:spcBef>
              <a:buFont typeface="Wingdings" panose="05000000000000000000" pitchFamily="2" charset="2"/>
              <a:buChar char="Ø"/>
            </a:pPr>
            <a:r>
              <a:rPr lang="en-GB" sz="1100" dirty="0" smtClean="0">
                <a:solidFill>
                  <a:schemeClr val="tx2"/>
                </a:solidFill>
              </a:rPr>
              <a:t>Several sources of problems identified and fixed</a:t>
            </a:r>
            <a:endParaRPr lang="en-GB" sz="1100" dirty="0">
              <a:solidFill>
                <a:schemeClr val="tx2"/>
              </a:solidFill>
            </a:endParaRPr>
          </a:p>
          <a:p>
            <a:pPr marL="742950" lvl="1" indent="-285750">
              <a:spcBef>
                <a:spcPts val="300"/>
              </a:spcBef>
              <a:buFont typeface="Wingdings" panose="05000000000000000000" pitchFamily="2" charset="2"/>
              <a:buChar char="Ø"/>
            </a:pPr>
            <a:r>
              <a:rPr lang="en-GB" sz="1100" dirty="0" smtClean="0">
                <a:solidFill>
                  <a:schemeClr val="tx2"/>
                </a:solidFill>
              </a:rPr>
              <a:t>Better power and gradient calibrations</a:t>
            </a:r>
          </a:p>
          <a:p>
            <a:pPr marL="742950" lvl="1" indent="-285750">
              <a:spcBef>
                <a:spcPts val="300"/>
              </a:spcBef>
              <a:buFont typeface="Wingdings" panose="05000000000000000000" pitchFamily="2" charset="2"/>
              <a:buChar char="Ø"/>
            </a:pPr>
            <a:r>
              <a:rPr lang="en-GB" sz="1100" dirty="0" smtClean="0">
                <a:solidFill>
                  <a:schemeClr val="tx2"/>
                </a:solidFill>
              </a:rPr>
              <a:t>Higher peak powers available (90 kW)</a:t>
            </a:r>
          </a:p>
          <a:p>
            <a:pPr marL="742950" lvl="1" indent="-285750">
              <a:spcBef>
                <a:spcPts val="300"/>
              </a:spcBef>
              <a:buFont typeface="Wingdings" panose="05000000000000000000" pitchFamily="2" charset="2"/>
              <a:buChar char="Ø"/>
            </a:pPr>
            <a:r>
              <a:rPr lang="en-GB" sz="1100" dirty="0" smtClean="0">
                <a:solidFill>
                  <a:schemeClr val="tx2"/>
                </a:solidFill>
              </a:rPr>
              <a:t>New cooling for the IH structure</a:t>
            </a:r>
          </a:p>
          <a:p>
            <a:pPr marL="742950" lvl="1" indent="-285750">
              <a:spcBef>
                <a:spcPts val="300"/>
              </a:spcBef>
              <a:buFont typeface="Wingdings" panose="05000000000000000000" pitchFamily="2" charset="2"/>
              <a:buChar char="Ø"/>
            </a:pPr>
            <a:r>
              <a:rPr lang="en-GB" sz="1100" dirty="0" smtClean="0">
                <a:solidFill>
                  <a:schemeClr val="tx2"/>
                </a:solidFill>
              </a:rPr>
              <a:t>Potential more reliable operations and less down time</a:t>
            </a:r>
            <a:endParaRPr lang="en-GB" sz="1400" dirty="0">
              <a:solidFill>
                <a:schemeClr val="tx2"/>
              </a:solidFill>
            </a:endParaRPr>
          </a:p>
          <a:p>
            <a:pPr marL="285750" indent="-285750">
              <a:spcBef>
                <a:spcPts val="300"/>
              </a:spcBef>
              <a:buFont typeface="Wingdings" panose="05000000000000000000" pitchFamily="2" charset="2"/>
              <a:buChar char="§"/>
            </a:pPr>
            <a:r>
              <a:rPr lang="en-GB" sz="1400" dirty="0" smtClean="0">
                <a:solidFill>
                  <a:schemeClr val="tx2"/>
                </a:solidFill>
              </a:rPr>
              <a:t>Validation of beam optics models (J.A. Rodriguez, N. Bidault) </a:t>
            </a:r>
          </a:p>
          <a:p>
            <a:pPr marL="742950" lvl="1" indent="-285750">
              <a:spcBef>
                <a:spcPts val="300"/>
              </a:spcBef>
              <a:buFont typeface="Wingdings" panose="05000000000000000000" pitchFamily="2" charset="2"/>
              <a:buChar char="Ø"/>
            </a:pPr>
            <a:r>
              <a:rPr lang="en-GB" sz="1200" dirty="0" smtClean="0">
                <a:solidFill>
                  <a:schemeClr val="tx2"/>
                </a:solidFill>
              </a:rPr>
              <a:t>Important time investment during the recommissioning in 2020</a:t>
            </a:r>
            <a:endParaRPr lang="en-GB" sz="1200" dirty="0">
              <a:solidFill>
                <a:schemeClr val="tx2"/>
              </a:solidFill>
            </a:endParaRPr>
          </a:p>
        </p:txBody>
      </p:sp>
      <p:sp>
        <p:nvSpPr>
          <p:cNvPr id="18" name="TextBox 17"/>
          <p:cNvSpPr txBox="1"/>
          <p:nvPr/>
        </p:nvSpPr>
        <p:spPr>
          <a:xfrm>
            <a:off x="125988" y="166392"/>
            <a:ext cx="7570212" cy="584775"/>
          </a:xfrm>
          <a:prstGeom prst="rect">
            <a:avLst/>
          </a:prstGeom>
          <a:noFill/>
        </p:spPr>
        <p:txBody>
          <a:bodyPr wrap="square" rtlCol="0">
            <a:spAutoFit/>
          </a:bodyPr>
          <a:lstStyle/>
          <a:p>
            <a:r>
              <a:rPr lang="en-GB" sz="3200" u="sng" dirty="0"/>
              <a:t>REX/HIE-ISOLDE </a:t>
            </a:r>
            <a:r>
              <a:rPr lang="en-GB" sz="3200" u="sng" dirty="0" smtClean="0"/>
              <a:t>after </a:t>
            </a:r>
            <a:r>
              <a:rPr lang="en-GB" sz="3200" u="sng" dirty="0"/>
              <a:t>LS2</a:t>
            </a:r>
          </a:p>
        </p:txBody>
      </p:sp>
      <p:cxnSp>
        <p:nvCxnSpPr>
          <p:cNvPr id="7" name="Straight Arrow Connector 6"/>
          <p:cNvCxnSpPr/>
          <p:nvPr/>
        </p:nvCxnSpPr>
        <p:spPr>
          <a:xfrm flipH="1" flipV="1">
            <a:off x="7600850" y="815130"/>
            <a:ext cx="304800" cy="10824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6311280" y="690825"/>
            <a:ext cx="419703" cy="140535"/>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5956727" y="690825"/>
            <a:ext cx="354553" cy="38048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916260" y="815130"/>
            <a:ext cx="675190" cy="211203"/>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900" dirty="0" smtClean="0"/>
              <a:t>Before LS2</a:t>
            </a:r>
            <a:endParaRPr lang="en-GB" sz="900" dirty="0"/>
          </a:p>
        </p:txBody>
      </p:sp>
      <p:sp>
        <p:nvSpPr>
          <p:cNvPr id="21" name="TextBox 20"/>
          <p:cNvSpPr txBox="1"/>
          <p:nvPr/>
        </p:nvSpPr>
        <p:spPr>
          <a:xfrm>
            <a:off x="5973685" y="479622"/>
            <a:ext cx="616472" cy="211203"/>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900" dirty="0" smtClean="0"/>
              <a:t>After LS2</a:t>
            </a:r>
            <a:endParaRPr lang="en-GB" sz="900" dirty="0"/>
          </a:p>
        </p:txBody>
      </p:sp>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92424" y="4576802"/>
            <a:ext cx="965645" cy="1716702"/>
          </a:xfrm>
          <a:prstGeom prst="rect">
            <a:avLst/>
          </a:prstGeom>
        </p:spPr>
      </p:pic>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7547" y="4637705"/>
            <a:ext cx="920905" cy="1637163"/>
          </a:xfrm>
          <a:prstGeom prst="rect">
            <a:avLst/>
          </a:prstGeom>
        </p:spPr>
      </p:pic>
      <p:pic>
        <p:nvPicPr>
          <p:cNvPr id="26" name="Pictur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52857" y="4573908"/>
            <a:ext cx="951075" cy="1690800"/>
          </a:xfrm>
          <a:prstGeom prst="rect">
            <a:avLst/>
          </a:prstGeom>
        </p:spPr>
      </p:pic>
      <p:pic>
        <p:nvPicPr>
          <p:cNvPr id="27" name="Picture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95082" y="4600162"/>
            <a:ext cx="929543" cy="1652521"/>
          </a:xfrm>
          <a:prstGeom prst="rect">
            <a:avLst/>
          </a:prstGeom>
        </p:spPr>
      </p:pic>
      <p:pic>
        <p:nvPicPr>
          <p:cNvPr id="29" name="Picture 28"/>
          <p:cNvPicPr>
            <a:picLocks noChangeAspect="1"/>
          </p:cNvPicPr>
          <p:nvPr/>
        </p:nvPicPr>
        <p:blipFill>
          <a:blip r:embed="rId9"/>
          <a:stretch>
            <a:fillRect/>
          </a:stretch>
        </p:blipFill>
        <p:spPr>
          <a:xfrm>
            <a:off x="6574128" y="3083490"/>
            <a:ext cx="2535818" cy="1020281"/>
          </a:xfrm>
          <a:prstGeom prst="rect">
            <a:avLst/>
          </a:prstGeom>
          <a:ln>
            <a:solidFill>
              <a:srgbClr val="FF0000"/>
            </a:solidFill>
          </a:ln>
        </p:spPr>
      </p:pic>
    </p:spTree>
    <p:extLst>
      <p:ext uri="{BB962C8B-B14F-4D97-AF65-F5344CB8AC3E}">
        <p14:creationId xmlns:p14="http://schemas.microsoft.com/office/powerpoint/2010/main" val="1301129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600" u="sng" dirty="0" smtClean="0"/>
              <a:t>Outline:</a:t>
            </a:r>
            <a:endParaRPr lang="en-GB" sz="3600" u="sng" dirty="0"/>
          </a:p>
        </p:txBody>
      </p:sp>
      <p:sp>
        <p:nvSpPr>
          <p:cNvPr id="3" name="Content Placeholder 2"/>
          <p:cNvSpPr>
            <a:spLocks noGrp="1"/>
          </p:cNvSpPr>
          <p:nvPr>
            <p:ph idx="1"/>
          </p:nvPr>
        </p:nvSpPr>
        <p:spPr>
          <a:xfrm>
            <a:off x="304800" y="1066800"/>
            <a:ext cx="8572500" cy="4267200"/>
          </a:xfrm>
        </p:spPr>
        <p:txBody>
          <a:bodyPr>
            <a:normAutofit/>
          </a:bodyPr>
          <a:lstStyle/>
          <a:p>
            <a:pPr>
              <a:buFont typeface="Wingdings" panose="05000000000000000000" pitchFamily="2" charset="2"/>
              <a:buChar char="§"/>
            </a:pPr>
            <a:r>
              <a:rPr lang="en-GB" dirty="0" smtClean="0"/>
              <a:t>REX/HIE-ISOLDE before LS2</a:t>
            </a:r>
          </a:p>
          <a:p>
            <a:pPr>
              <a:buFont typeface="Wingdings" panose="05000000000000000000" pitchFamily="2" charset="2"/>
              <a:buChar char="§"/>
            </a:pPr>
            <a:r>
              <a:rPr lang="en-GB" dirty="0" smtClean="0"/>
              <a:t>REX/HIE-ISOLDE after LS2</a:t>
            </a:r>
            <a:endParaRPr lang="en-GB" dirty="0"/>
          </a:p>
          <a:p>
            <a:pPr>
              <a:buFont typeface="Wingdings" panose="05000000000000000000" pitchFamily="2" charset="2"/>
              <a:buChar char="§"/>
            </a:pPr>
            <a:r>
              <a:rPr lang="en-GB" dirty="0" smtClean="0"/>
              <a:t>Ideas </a:t>
            </a:r>
            <a:r>
              <a:rPr lang="en-GB" dirty="0"/>
              <a:t>for </a:t>
            </a:r>
            <a:r>
              <a:rPr lang="en-GB" dirty="0" smtClean="0"/>
              <a:t>long-term upgrades</a:t>
            </a:r>
          </a:p>
          <a:p>
            <a:pPr>
              <a:buFont typeface="Wingdings" panose="05000000000000000000" pitchFamily="2" charset="2"/>
              <a:buChar char="§"/>
            </a:pPr>
            <a:r>
              <a:rPr lang="en-GB" dirty="0" smtClean="0"/>
              <a:t>Summary</a:t>
            </a:r>
            <a:endParaRPr lang="en-GB" dirty="0" smtClean="0"/>
          </a:p>
        </p:txBody>
      </p:sp>
      <p:sp>
        <p:nvSpPr>
          <p:cNvPr id="11" name="Rounded Rectangle 10"/>
          <p:cNvSpPr/>
          <p:nvPr/>
        </p:nvSpPr>
        <p:spPr>
          <a:xfrm flipV="1">
            <a:off x="266700" y="2109477"/>
            <a:ext cx="8610600" cy="6271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p:nvPicPr>
        <p:blipFill>
          <a:blip r:embed="rId2" cstate="print"/>
          <a:stretch>
            <a:fillRect/>
          </a:stretch>
        </p:blipFill>
        <p:spPr>
          <a:xfrm>
            <a:off x="8260984" y="15810"/>
            <a:ext cx="880432" cy="878306"/>
          </a:xfrm>
          <a:prstGeom prst="rect">
            <a:avLst/>
          </a:prstGeom>
        </p:spPr>
      </p:pic>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Tree>
    <p:extLst>
      <p:ext uri="{BB962C8B-B14F-4D97-AF65-F5344CB8AC3E}">
        <p14:creationId xmlns:p14="http://schemas.microsoft.com/office/powerpoint/2010/main" val="18734500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2"/>
          <p:cNvPicPr>
            <a:picLocks noChangeAspect="1" noChangeArrowheads="1"/>
          </p:cNvPicPr>
          <p:nvPr/>
        </p:nvPicPr>
        <p:blipFill>
          <a:blip r:embed="rId2" cstate="print"/>
          <a:srcRect/>
          <a:stretch>
            <a:fillRect/>
          </a:stretch>
        </p:blipFill>
        <p:spPr bwMode="auto">
          <a:xfrm>
            <a:off x="133350" y="4572000"/>
            <a:ext cx="8934450" cy="2190750"/>
          </a:xfrm>
          <a:prstGeom prst="rect">
            <a:avLst/>
          </a:prstGeom>
          <a:noFill/>
          <a:ln w="9525">
            <a:noFill/>
            <a:miter lim="800000"/>
            <a:headEnd/>
            <a:tailEnd/>
          </a:ln>
        </p:spPr>
      </p:pic>
      <p:sp>
        <p:nvSpPr>
          <p:cNvPr id="31" name="TextBox 30"/>
          <p:cNvSpPr txBox="1"/>
          <p:nvPr/>
        </p:nvSpPr>
        <p:spPr>
          <a:xfrm rot="16200000">
            <a:off x="2319657"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32" name="TextBox 31"/>
          <p:cNvSpPr txBox="1"/>
          <p:nvPr/>
        </p:nvSpPr>
        <p:spPr>
          <a:xfrm rot="16200000">
            <a:off x="3515834" y="5979800"/>
            <a:ext cx="534881"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IHS</a:t>
            </a:r>
          </a:p>
        </p:txBody>
      </p:sp>
      <p:sp>
        <p:nvSpPr>
          <p:cNvPr id="33" name="TextBox 32"/>
          <p:cNvSpPr txBox="1"/>
          <p:nvPr/>
        </p:nvSpPr>
        <p:spPr>
          <a:xfrm rot="16200000">
            <a:off x="1425088" y="5979800"/>
            <a:ext cx="534881"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RFQ</a:t>
            </a:r>
          </a:p>
        </p:txBody>
      </p:sp>
      <p:sp>
        <p:nvSpPr>
          <p:cNvPr id="34" name="TextBox 33"/>
          <p:cNvSpPr txBox="1"/>
          <p:nvPr/>
        </p:nvSpPr>
        <p:spPr>
          <a:xfrm rot="16200000">
            <a:off x="2753462" y="6132572"/>
            <a:ext cx="840426"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err="1" smtClean="0">
                <a:solidFill>
                  <a:srgbClr val="FF0000"/>
                </a:solidFill>
              </a:rPr>
              <a:t>Buncher</a:t>
            </a:r>
            <a:endParaRPr lang="en-US" sz="1200" dirty="0" smtClean="0">
              <a:solidFill>
                <a:srgbClr val="FF0000"/>
              </a:solidFill>
            </a:endParaRPr>
          </a:p>
        </p:txBody>
      </p:sp>
      <p:sp>
        <p:nvSpPr>
          <p:cNvPr id="35" name="TextBox 34"/>
          <p:cNvSpPr txBox="1"/>
          <p:nvPr/>
        </p:nvSpPr>
        <p:spPr>
          <a:xfrm rot="16200000">
            <a:off x="4623598" y="6079947"/>
            <a:ext cx="735175"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7gap 1</a:t>
            </a:r>
          </a:p>
        </p:txBody>
      </p:sp>
      <p:sp>
        <p:nvSpPr>
          <p:cNvPr id="36" name="TextBox 35"/>
          <p:cNvSpPr txBox="1"/>
          <p:nvPr/>
        </p:nvSpPr>
        <p:spPr>
          <a:xfrm rot="16200000">
            <a:off x="5319199" y="6079946"/>
            <a:ext cx="735174"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7gap 2</a:t>
            </a:r>
          </a:p>
        </p:txBody>
      </p:sp>
      <p:sp>
        <p:nvSpPr>
          <p:cNvPr id="37" name="TextBox 36"/>
          <p:cNvSpPr txBox="1"/>
          <p:nvPr/>
        </p:nvSpPr>
        <p:spPr>
          <a:xfrm rot="16200000">
            <a:off x="5714515" y="6079946"/>
            <a:ext cx="735173"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7gap 3</a:t>
            </a:r>
          </a:p>
        </p:txBody>
      </p:sp>
      <p:sp>
        <p:nvSpPr>
          <p:cNvPr id="38" name="TextBox 37"/>
          <p:cNvSpPr txBox="1"/>
          <p:nvPr/>
        </p:nvSpPr>
        <p:spPr>
          <a:xfrm rot="16200000">
            <a:off x="6852584" y="6079945"/>
            <a:ext cx="735172"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9gap</a:t>
            </a:r>
          </a:p>
        </p:txBody>
      </p:sp>
      <p:sp>
        <p:nvSpPr>
          <p:cNvPr id="39" name="TextBox 38"/>
          <p:cNvSpPr txBox="1"/>
          <p:nvPr/>
        </p:nvSpPr>
        <p:spPr>
          <a:xfrm rot="16200000">
            <a:off x="3122224"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40" name="TextBox 39"/>
          <p:cNvSpPr txBox="1"/>
          <p:nvPr/>
        </p:nvSpPr>
        <p:spPr>
          <a:xfrm rot="16200000">
            <a:off x="3762210"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41" name="TextBox 40"/>
          <p:cNvSpPr txBox="1"/>
          <p:nvPr/>
        </p:nvSpPr>
        <p:spPr>
          <a:xfrm rot="16200000">
            <a:off x="4314070"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42" name="TextBox 41"/>
          <p:cNvSpPr txBox="1"/>
          <p:nvPr/>
        </p:nvSpPr>
        <p:spPr>
          <a:xfrm rot="16200000">
            <a:off x="6231115"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43" name="TextBox 42"/>
          <p:cNvSpPr txBox="1"/>
          <p:nvPr/>
        </p:nvSpPr>
        <p:spPr>
          <a:xfrm rot="16200000">
            <a:off x="7399438"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44" name="TextBox 43"/>
          <p:cNvSpPr txBox="1"/>
          <p:nvPr/>
        </p:nvSpPr>
        <p:spPr>
          <a:xfrm rot="16200000">
            <a:off x="4947999" y="6079944"/>
            <a:ext cx="735173"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a:solidFill>
                  <a:srgbClr val="00B050"/>
                </a:solidFill>
              </a:rPr>
              <a:t>D</a:t>
            </a:r>
            <a:r>
              <a:rPr lang="en-US" sz="1200" dirty="0" smtClean="0">
                <a:solidFill>
                  <a:srgbClr val="00B050"/>
                </a:solidFill>
              </a:rPr>
              <a:t>oublet</a:t>
            </a:r>
          </a:p>
        </p:txBody>
      </p:sp>
      <p:sp>
        <p:nvSpPr>
          <p:cNvPr id="45" name="TextBox 44"/>
          <p:cNvSpPr txBox="1"/>
          <p:nvPr/>
        </p:nvSpPr>
        <p:spPr>
          <a:xfrm rot="16200000">
            <a:off x="6285641" y="6199245"/>
            <a:ext cx="973782"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HV </a:t>
            </a:r>
            <a:r>
              <a:rPr lang="en-US" sz="1200" dirty="0" err="1" smtClean="0">
                <a:solidFill>
                  <a:srgbClr val="00B050"/>
                </a:solidFill>
              </a:rPr>
              <a:t>Steerer</a:t>
            </a:r>
            <a:endParaRPr lang="en-US" sz="1200" dirty="0" smtClean="0">
              <a:solidFill>
                <a:srgbClr val="00B050"/>
              </a:solidFill>
            </a:endParaRPr>
          </a:p>
        </p:txBody>
      </p:sp>
      <p:sp>
        <p:nvSpPr>
          <p:cNvPr id="47" name="TextBox 46"/>
          <p:cNvSpPr txBox="1"/>
          <p:nvPr/>
        </p:nvSpPr>
        <p:spPr>
          <a:xfrm rot="16200000">
            <a:off x="2383497" y="6199246"/>
            <a:ext cx="97377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sp>
        <p:nvSpPr>
          <p:cNvPr id="50" name="TextBox 49"/>
          <p:cNvSpPr txBox="1"/>
          <p:nvPr/>
        </p:nvSpPr>
        <p:spPr>
          <a:xfrm rot="16200000">
            <a:off x="7582141" y="6132571"/>
            <a:ext cx="93438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pic>
        <p:nvPicPr>
          <p:cNvPr id="53" name="Picture 52"/>
          <p:cNvPicPr>
            <a:picLocks noChangeAspect="1"/>
          </p:cNvPicPr>
          <p:nvPr/>
        </p:nvPicPr>
        <p:blipFill>
          <a:blip r:embed="rId3"/>
          <a:stretch>
            <a:fillRect/>
          </a:stretch>
        </p:blipFill>
        <p:spPr>
          <a:xfrm>
            <a:off x="8260984" y="15810"/>
            <a:ext cx="880432" cy="878306"/>
          </a:xfrm>
          <a:prstGeom prst="rect">
            <a:avLst/>
          </a:prstGeom>
        </p:spPr>
      </p:pic>
      <p:sp>
        <p:nvSpPr>
          <p:cNvPr id="56" name="TextBox 55"/>
          <p:cNvSpPr txBox="1"/>
          <p:nvPr/>
        </p:nvSpPr>
        <p:spPr>
          <a:xfrm>
            <a:off x="7001220" y="2225805"/>
            <a:ext cx="1073280" cy="276999"/>
          </a:xfrm>
          <a:prstGeom prst="rect">
            <a:avLst/>
          </a:prstGeom>
          <a:solidFill>
            <a:schemeClr val="bg2">
              <a:lumMod val="90000"/>
            </a:schemeClr>
          </a:solidFill>
          <a:ln>
            <a:solidFill>
              <a:srgbClr val="00B050"/>
            </a:solidFill>
          </a:ln>
        </p:spPr>
        <p:txBody>
          <a:bodyPr wrap="square" rtlCol="0">
            <a:spAutoFit/>
          </a:bodyPr>
          <a:lstStyle/>
          <a:p>
            <a:r>
              <a:rPr lang="en-US" sz="1200" dirty="0" smtClean="0">
                <a:solidFill>
                  <a:srgbClr val="00B050"/>
                </a:solidFill>
              </a:rPr>
              <a:t>Magnets:</a:t>
            </a:r>
          </a:p>
        </p:txBody>
      </p:sp>
      <p:graphicFrame>
        <p:nvGraphicFramePr>
          <p:cNvPr id="57" name="Table 56"/>
          <p:cNvGraphicFramePr>
            <a:graphicFrameLocks noGrp="1"/>
          </p:cNvGraphicFramePr>
          <p:nvPr>
            <p:extLst>
              <p:ext uri="{D42A27DB-BD31-4B8C-83A1-F6EECF244321}">
                <p14:modId xmlns:p14="http://schemas.microsoft.com/office/powerpoint/2010/main" val="3818994226"/>
              </p:ext>
            </p:extLst>
          </p:nvPr>
        </p:nvGraphicFramePr>
        <p:xfrm>
          <a:off x="7017073" y="2545807"/>
          <a:ext cx="1593527" cy="822960"/>
        </p:xfrm>
        <a:graphic>
          <a:graphicData uri="http://schemas.openxmlformats.org/drawingml/2006/table">
            <a:tbl>
              <a:tblPr firstRow="1" bandRow="1">
                <a:tableStyleId>{5940675A-B579-460E-94D1-54222C63F5DA}</a:tableStyleId>
              </a:tblPr>
              <a:tblGrid>
                <a:gridCol w="793579">
                  <a:extLst>
                    <a:ext uri="{9D8B030D-6E8A-4147-A177-3AD203B41FA5}">
                      <a16:colId xmlns:a16="http://schemas.microsoft.com/office/drawing/2014/main" val="20000"/>
                    </a:ext>
                  </a:extLst>
                </a:gridCol>
                <a:gridCol w="799948">
                  <a:extLst>
                    <a:ext uri="{9D8B030D-6E8A-4147-A177-3AD203B41FA5}">
                      <a16:colId xmlns:a16="http://schemas.microsoft.com/office/drawing/2014/main" val="20001"/>
                    </a:ext>
                  </a:extLst>
                </a:gridCol>
              </a:tblGrid>
              <a:tr h="214855">
                <a:tc>
                  <a:txBody>
                    <a:bodyPr/>
                    <a:lstStyle/>
                    <a:p>
                      <a:pPr algn="l"/>
                      <a:r>
                        <a:rPr lang="en-GB" sz="1200" dirty="0" smtClean="0"/>
                        <a:t>Triplets</a:t>
                      </a:r>
                      <a:endParaRPr lang="en-GB" sz="1200" dirty="0"/>
                    </a:p>
                  </a:txBody>
                  <a:tcPr/>
                </a:tc>
                <a:tc>
                  <a:txBody>
                    <a:bodyPr/>
                    <a:lstStyle/>
                    <a:p>
                      <a:pPr algn="ctr"/>
                      <a:r>
                        <a:rPr lang="en-GB" sz="1200" dirty="0" smtClean="0"/>
                        <a:t>6</a:t>
                      </a:r>
                      <a:endParaRPr lang="en-GB" sz="1200" dirty="0"/>
                    </a:p>
                  </a:txBody>
                  <a:tcPr/>
                </a:tc>
                <a:extLst>
                  <a:ext uri="{0D108BD9-81ED-4DB2-BD59-A6C34878D82A}">
                    <a16:rowId xmlns:a16="http://schemas.microsoft.com/office/drawing/2014/main" val="10000"/>
                  </a:ext>
                </a:extLst>
              </a:tr>
              <a:tr h="214855">
                <a:tc>
                  <a:txBody>
                    <a:bodyPr/>
                    <a:lstStyle/>
                    <a:p>
                      <a:pPr algn="l"/>
                      <a:r>
                        <a:rPr lang="en-GB" sz="1200" dirty="0" smtClean="0"/>
                        <a:t>Doublets</a:t>
                      </a:r>
                      <a:endParaRPr lang="en-GB" sz="1200" dirty="0"/>
                    </a:p>
                  </a:txBody>
                  <a:tcPr/>
                </a:tc>
                <a:tc>
                  <a:txBody>
                    <a:bodyPr/>
                    <a:lstStyle/>
                    <a:p>
                      <a:pPr algn="ctr"/>
                      <a:r>
                        <a:rPr lang="en-GB" sz="1200" dirty="0" smtClean="0"/>
                        <a:t>1</a:t>
                      </a:r>
                      <a:endParaRPr lang="en-GB" sz="1200" dirty="0"/>
                    </a:p>
                  </a:txBody>
                  <a:tcPr/>
                </a:tc>
                <a:extLst>
                  <a:ext uri="{0D108BD9-81ED-4DB2-BD59-A6C34878D82A}">
                    <a16:rowId xmlns:a16="http://schemas.microsoft.com/office/drawing/2014/main" val="10001"/>
                  </a:ext>
                </a:extLst>
              </a:tr>
              <a:tr h="214855">
                <a:tc>
                  <a:txBody>
                    <a:bodyPr/>
                    <a:lstStyle/>
                    <a:p>
                      <a:pPr algn="l"/>
                      <a:r>
                        <a:rPr lang="en-GB" sz="1200" dirty="0" err="1" smtClean="0"/>
                        <a:t>Steerers</a:t>
                      </a:r>
                      <a:endParaRPr lang="en-GB" sz="1200" dirty="0"/>
                    </a:p>
                  </a:txBody>
                  <a:tcPr/>
                </a:tc>
                <a:tc>
                  <a:txBody>
                    <a:bodyPr/>
                    <a:lstStyle/>
                    <a:p>
                      <a:pPr algn="ctr"/>
                      <a:r>
                        <a:rPr lang="en-GB" sz="1200" dirty="0" smtClean="0"/>
                        <a:t>2H</a:t>
                      </a:r>
                      <a:r>
                        <a:rPr lang="en-GB" sz="1200" dirty="0" smtClean="0"/>
                        <a:t>,</a:t>
                      </a:r>
                      <a:r>
                        <a:rPr lang="en-GB" sz="1200" baseline="0" dirty="0" smtClean="0"/>
                        <a:t> </a:t>
                      </a:r>
                      <a:r>
                        <a:rPr lang="en-GB" sz="1200" baseline="0" dirty="0" smtClean="0"/>
                        <a:t>2V</a:t>
                      </a:r>
                      <a:endParaRPr lang="en-GB" sz="1200" dirty="0"/>
                    </a:p>
                  </a:txBody>
                  <a:tcPr/>
                </a:tc>
                <a:extLst>
                  <a:ext uri="{0D108BD9-81ED-4DB2-BD59-A6C34878D82A}">
                    <a16:rowId xmlns:a16="http://schemas.microsoft.com/office/drawing/2014/main" val="10002"/>
                  </a:ext>
                </a:extLst>
              </a:tr>
            </a:tbl>
          </a:graphicData>
        </a:graphic>
      </p:graphicFrame>
      <p:sp>
        <p:nvSpPr>
          <p:cNvPr id="64" name="TextBox 63"/>
          <p:cNvSpPr txBox="1"/>
          <p:nvPr/>
        </p:nvSpPr>
        <p:spPr>
          <a:xfrm>
            <a:off x="43303" y="4728124"/>
            <a:ext cx="1335918" cy="461665"/>
          </a:xfrm>
          <a:prstGeom prst="rect">
            <a:avLst/>
          </a:prstGeom>
          <a:noFill/>
          <a:ln>
            <a:solidFill>
              <a:srgbClr val="FF0000"/>
            </a:solidFill>
          </a:ln>
        </p:spPr>
        <p:txBody>
          <a:bodyPr wrap="square" rtlCol="0">
            <a:spAutoFit/>
          </a:bodyPr>
          <a:lstStyle/>
          <a:p>
            <a:pPr algn="ctr"/>
            <a:r>
              <a:rPr lang="en-US" sz="1200" dirty="0" smtClean="0"/>
              <a:t>Beam from EBIS</a:t>
            </a:r>
          </a:p>
          <a:p>
            <a:pPr algn="ctr"/>
            <a:r>
              <a:rPr lang="en-US" sz="1200" dirty="0" smtClean="0"/>
              <a:t>5 </a:t>
            </a:r>
            <a:r>
              <a:rPr lang="en-US" sz="1200" dirty="0" err="1" smtClean="0"/>
              <a:t>keV</a:t>
            </a:r>
            <a:r>
              <a:rPr lang="en-US" sz="1200" dirty="0" smtClean="0"/>
              <a:t>/u</a:t>
            </a:r>
          </a:p>
        </p:txBody>
      </p:sp>
      <p:sp>
        <p:nvSpPr>
          <p:cNvPr id="65" name="Right Arrow 64"/>
          <p:cNvSpPr/>
          <p:nvPr/>
        </p:nvSpPr>
        <p:spPr>
          <a:xfrm>
            <a:off x="320346" y="5251207"/>
            <a:ext cx="1069761" cy="15873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Table 3"/>
          <p:cNvGraphicFramePr>
            <a:graphicFrameLocks noGrp="1"/>
          </p:cNvGraphicFramePr>
          <p:nvPr>
            <p:extLst>
              <p:ext uri="{D42A27DB-BD31-4B8C-83A1-F6EECF244321}">
                <p14:modId xmlns:p14="http://schemas.microsoft.com/office/powerpoint/2010/main" val="1138103953"/>
              </p:ext>
            </p:extLst>
          </p:nvPr>
        </p:nvGraphicFramePr>
        <p:xfrm>
          <a:off x="82694" y="2288662"/>
          <a:ext cx="3651106" cy="2221920"/>
        </p:xfrm>
        <a:graphic>
          <a:graphicData uri="http://schemas.openxmlformats.org/drawingml/2006/table">
            <a:tbl>
              <a:tblPr>
                <a:tableStyleId>{5C22544A-7EE6-4342-B048-85BDC9FD1C3A}</a:tableStyleId>
              </a:tblPr>
              <a:tblGrid>
                <a:gridCol w="801083">
                  <a:extLst>
                    <a:ext uri="{9D8B030D-6E8A-4147-A177-3AD203B41FA5}">
                      <a16:colId xmlns:a16="http://schemas.microsoft.com/office/drawing/2014/main" val="20000"/>
                    </a:ext>
                  </a:extLst>
                </a:gridCol>
                <a:gridCol w="660549">
                  <a:extLst>
                    <a:ext uri="{9D8B030D-6E8A-4147-A177-3AD203B41FA5}">
                      <a16:colId xmlns:a16="http://schemas.microsoft.com/office/drawing/2014/main" val="20001"/>
                    </a:ext>
                  </a:extLst>
                </a:gridCol>
                <a:gridCol w="513762">
                  <a:extLst>
                    <a:ext uri="{9D8B030D-6E8A-4147-A177-3AD203B41FA5}">
                      <a16:colId xmlns:a16="http://schemas.microsoft.com/office/drawing/2014/main" val="20002"/>
                    </a:ext>
                  </a:extLst>
                </a:gridCol>
                <a:gridCol w="807338">
                  <a:extLst>
                    <a:ext uri="{9D8B030D-6E8A-4147-A177-3AD203B41FA5}">
                      <a16:colId xmlns:a16="http://schemas.microsoft.com/office/drawing/2014/main" val="20003"/>
                    </a:ext>
                  </a:extLst>
                </a:gridCol>
                <a:gridCol w="868374">
                  <a:extLst>
                    <a:ext uri="{9D8B030D-6E8A-4147-A177-3AD203B41FA5}">
                      <a16:colId xmlns:a16="http://schemas.microsoft.com/office/drawing/2014/main" val="2909343369"/>
                    </a:ext>
                  </a:extLst>
                </a:gridCol>
              </a:tblGrid>
              <a:tr h="412013">
                <a:tc>
                  <a:txBody>
                    <a:bodyPr/>
                    <a:lstStyle/>
                    <a:p>
                      <a:pPr algn="ctr">
                        <a:spcBef>
                          <a:spcPts val="300"/>
                        </a:spcBef>
                        <a:spcAft>
                          <a:spcPts val="0"/>
                        </a:spcAft>
                      </a:pPr>
                      <a:r>
                        <a:rPr lang="en-GB" sz="1200" b="0" kern="800" dirty="0">
                          <a:effectLst/>
                          <a:latin typeface="+mn-lt"/>
                        </a:rPr>
                        <a:t>RF structure</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err="1">
                          <a:effectLst/>
                          <a:latin typeface="+mn-lt"/>
                        </a:rPr>
                        <a:t>E</a:t>
                      </a:r>
                      <a:r>
                        <a:rPr lang="en-GB" sz="1200" b="0" kern="800" baseline="-25000" dirty="0" err="1">
                          <a:effectLst/>
                          <a:latin typeface="+mn-lt"/>
                        </a:rPr>
                        <a:t>f</a:t>
                      </a:r>
                      <a:r>
                        <a:rPr lang="en-GB" sz="1200" b="0" kern="800" dirty="0">
                          <a:effectLst/>
                          <a:latin typeface="+mn-lt"/>
                        </a:rPr>
                        <a:t> [MeV/u]</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a:effectLst/>
                          <a:latin typeface="+mn-lt"/>
                        </a:rPr>
                        <a:t>β</a:t>
                      </a:r>
                      <a:r>
                        <a:rPr lang="en-GB" sz="1200" b="0" kern="800" baseline="-25000" dirty="0">
                          <a:effectLst/>
                          <a:latin typeface="+mn-lt"/>
                        </a:rPr>
                        <a:t>f </a:t>
                      </a:r>
                      <a:r>
                        <a:rPr lang="en-GB" sz="1200" b="0" kern="800" dirty="0">
                          <a:effectLst/>
                          <a:latin typeface="+mn-lt"/>
                        </a:rPr>
                        <a:t>[%]</a:t>
                      </a:r>
                      <a:endParaRPr lang="en-GB" sz="1200" b="0" dirty="0">
                        <a:effectLst/>
                        <a:latin typeface="+mn-lt"/>
                        <a:ea typeface="Times New Roman" panose="02020603050405020304" pitchFamily="18"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a:effectLst/>
                          <a:latin typeface="+mn-lt"/>
                        </a:rPr>
                        <a:t>P [kW] for A/q=4.0</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dirty="0" smtClean="0">
                          <a:effectLst/>
                          <a:latin typeface="+mn-lt"/>
                          <a:ea typeface="Times New Roman" panose="02020603050405020304" pitchFamily="18" charset="0"/>
                        </a:rPr>
                        <a:t>A/q</a:t>
                      </a:r>
                      <a:r>
                        <a:rPr lang="en-GB" sz="1200" b="0" baseline="0" dirty="0" smtClean="0">
                          <a:effectLst/>
                          <a:latin typeface="+mn-lt"/>
                          <a:ea typeface="Times New Roman" panose="02020603050405020304" pitchFamily="18" charset="0"/>
                        </a:rPr>
                        <a:t> acceptance</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39889">
                <a:tc>
                  <a:txBody>
                    <a:bodyPr/>
                    <a:lstStyle/>
                    <a:p>
                      <a:pPr algn="ctr">
                        <a:spcBef>
                          <a:spcPts val="300"/>
                        </a:spcBef>
                        <a:spcAft>
                          <a:spcPts val="0"/>
                        </a:spcAft>
                      </a:pPr>
                      <a:r>
                        <a:rPr lang="en-GB" sz="1200" kern="800" dirty="0">
                          <a:effectLst/>
                          <a:latin typeface="+mn-lt"/>
                        </a:rPr>
                        <a:t>RFQ</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0.3</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2.5</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29</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&lt; 5.5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39889">
                <a:tc>
                  <a:txBody>
                    <a:bodyPr/>
                    <a:lstStyle/>
                    <a:p>
                      <a:pPr algn="ctr">
                        <a:spcBef>
                          <a:spcPts val="300"/>
                        </a:spcBef>
                        <a:spcAft>
                          <a:spcPts val="0"/>
                        </a:spcAft>
                      </a:pPr>
                      <a:r>
                        <a:rPr lang="en-GB" sz="1200" kern="800" dirty="0" err="1">
                          <a:effectLst/>
                          <a:latin typeface="+mn-lt"/>
                        </a:rPr>
                        <a:t>Buncher</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0.3</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2.5</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1.3</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&gt; 2.5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39889">
                <a:tc>
                  <a:txBody>
                    <a:bodyPr/>
                    <a:lstStyle/>
                    <a:p>
                      <a:pPr algn="ctr">
                        <a:spcBef>
                          <a:spcPts val="300"/>
                        </a:spcBef>
                        <a:spcAft>
                          <a:spcPts val="0"/>
                        </a:spcAft>
                      </a:pPr>
                      <a:r>
                        <a:rPr lang="en-GB" sz="1200" kern="800" dirty="0">
                          <a:effectLst/>
                          <a:latin typeface="+mn-lt"/>
                        </a:rPr>
                        <a:t>IHS</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1.2</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5.1</a:t>
                      </a:r>
                      <a:endParaRPr lang="en-GB" sz="120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40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&lt; 4.5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39889">
                <a:tc>
                  <a:txBody>
                    <a:bodyPr/>
                    <a:lstStyle/>
                    <a:p>
                      <a:pPr algn="ctr">
                        <a:spcBef>
                          <a:spcPts val="300"/>
                        </a:spcBef>
                        <a:spcAft>
                          <a:spcPts val="0"/>
                        </a:spcAft>
                      </a:pPr>
                      <a:r>
                        <a:rPr lang="en-GB" sz="1200" kern="800">
                          <a:effectLst/>
                          <a:latin typeface="+mn-lt"/>
                        </a:rPr>
                        <a:t>7gap1</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1.55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5.7</a:t>
                      </a:r>
                      <a:endParaRPr lang="en-GB" sz="120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60</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&gt; 2.5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39889">
                <a:tc>
                  <a:txBody>
                    <a:bodyPr/>
                    <a:lstStyle/>
                    <a:p>
                      <a:pPr algn="ctr">
                        <a:spcBef>
                          <a:spcPts val="300"/>
                        </a:spcBef>
                        <a:spcAft>
                          <a:spcPts val="0"/>
                        </a:spcAft>
                      </a:pPr>
                      <a:r>
                        <a:rPr lang="en-GB" sz="1200" kern="800">
                          <a:effectLst/>
                          <a:latin typeface="+mn-lt"/>
                        </a:rPr>
                        <a:t>7gap2</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1.88</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6.3</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60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200" dirty="0" smtClean="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39889">
                <a:tc>
                  <a:txBody>
                    <a:bodyPr/>
                    <a:lstStyle/>
                    <a:p>
                      <a:pPr algn="ctr">
                        <a:spcBef>
                          <a:spcPts val="300"/>
                        </a:spcBef>
                        <a:spcAft>
                          <a:spcPts val="0"/>
                        </a:spcAft>
                      </a:pPr>
                      <a:r>
                        <a:rPr lang="en-GB" sz="1200" kern="800">
                          <a:effectLst/>
                          <a:latin typeface="+mn-lt"/>
                        </a:rPr>
                        <a:t>7gap3</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2.2</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6.8</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60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200" dirty="0" smtClean="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39889">
                <a:tc>
                  <a:txBody>
                    <a:bodyPr/>
                    <a:lstStyle/>
                    <a:p>
                      <a:pPr algn="ctr">
                        <a:spcBef>
                          <a:spcPts val="300"/>
                        </a:spcBef>
                        <a:spcAft>
                          <a:spcPts val="0"/>
                        </a:spcAft>
                      </a:pPr>
                      <a:r>
                        <a:rPr lang="en-GB" sz="1200" kern="800">
                          <a:effectLst/>
                          <a:latin typeface="+mn-lt"/>
                        </a:rPr>
                        <a:t>9gap</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2.85 </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7.8</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71</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200" dirty="0" smtClean="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
        <p:nvSpPr>
          <p:cNvPr id="66" name="TextBox 65"/>
          <p:cNvSpPr txBox="1"/>
          <p:nvPr/>
        </p:nvSpPr>
        <p:spPr>
          <a:xfrm>
            <a:off x="7109661" y="4716072"/>
            <a:ext cx="1797763" cy="461665"/>
          </a:xfrm>
          <a:prstGeom prst="rect">
            <a:avLst/>
          </a:prstGeom>
          <a:solidFill>
            <a:schemeClr val="bg1"/>
          </a:solidFill>
          <a:ln>
            <a:solidFill>
              <a:srgbClr val="FF0000"/>
            </a:solidFill>
          </a:ln>
        </p:spPr>
        <p:txBody>
          <a:bodyPr wrap="square" rtlCol="0">
            <a:spAutoFit/>
          </a:bodyPr>
          <a:lstStyle/>
          <a:p>
            <a:pPr algn="ctr"/>
            <a:r>
              <a:rPr lang="en-US" sz="1200" dirty="0" smtClean="0"/>
              <a:t>Beam to HIE-ISOLDE</a:t>
            </a:r>
          </a:p>
          <a:p>
            <a:pPr algn="ctr"/>
            <a:r>
              <a:rPr lang="en-US" sz="1200" dirty="0" smtClean="0"/>
              <a:t>2.8 </a:t>
            </a:r>
            <a:r>
              <a:rPr lang="en-US" sz="1200" dirty="0" smtClean="0"/>
              <a:t>MeV/u</a:t>
            </a:r>
          </a:p>
        </p:txBody>
      </p:sp>
      <p:sp>
        <p:nvSpPr>
          <p:cNvPr id="67" name="Right Arrow 66"/>
          <p:cNvSpPr/>
          <p:nvPr/>
        </p:nvSpPr>
        <p:spPr>
          <a:xfrm>
            <a:off x="7645645" y="5222385"/>
            <a:ext cx="1069761" cy="15873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67"/>
          <p:cNvSpPr txBox="1"/>
          <p:nvPr/>
        </p:nvSpPr>
        <p:spPr>
          <a:xfrm>
            <a:off x="180975" y="674580"/>
            <a:ext cx="8960441" cy="1069524"/>
          </a:xfrm>
          <a:prstGeom prst="rect">
            <a:avLst/>
          </a:prstGeom>
          <a:noFill/>
          <a:ln>
            <a:noFill/>
          </a:ln>
        </p:spPr>
        <p:txBody>
          <a:bodyPr wrap="square" rtlCol="0">
            <a:spAutoFit/>
          </a:bodyPr>
          <a:lstStyle/>
          <a:p>
            <a:pPr>
              <a:spcBef>
                <a:spcPts val="300"/>
              </a:spcBef>
            </a:pPr>
            <a:r>
              <a:rPr lang="en-GB" sz="1400" dirty="0" smtClean="0"/>
              <a:t>The REX normal conducting linac:</a:t>
            </a:r>
          </a:p>
          <a:p>
            <a:pPr marL="342900" indent="-342900">
              <a:spcBef>
                <a:spcPts val="300"/>
              </a:spcBef>
              <a:buFont typeface="Wingdings" panose="05000000000000000000" pitchFamily="2" charset="2"/>
              <a:buChar char="§"/>
            </a:pPr>
            <a:r>
              <a:rPr lang="en-GB" sz="1400" dirty="0" smtClean="0"/>
              <a:t>Beam from the charge breeder with 5 keV/u energy </a:t>
            </a:r>
            <a:r>
              <a:rPr lang="en-GB" sz="1400" dirty="0" smtClean="0"/>
              <a:t>is </a:t>
            </a:r>
            <a:r>
              <a:rPr lang="en-GB" sz="1400" dirty="0" smtClean="0"/>
              <a:t>accelerated to 2.85 MeV/u</a:t>
            </a:r>
          </a:p>
          <a:p>
            <a:pPr marL="342900" indent="-342900">
              <a:spcBef>
                <a:spcPts val="300"/>
              </a:spcBef>
              <a:buFont typeface="Wingdings" panose="05000000000000000000" pitchFamily="2" charset="2"/>
              <a:buChar char="§"/>
            </a:pPr>
            <a:r>
              <a:rPr lang="en-GB" sz="1400" dirty="0" smtClean="0"/>
              <a:t>Seven RF structures:  f = 101.28 MHz (except for 9gap at 202.56 MHz) up to 10% duty cycle</a:t>
            </a:r>
          </a:p>
          <a:p>
            <a:pPr marL="342900" indent="-342900">
              <a:spcBef>
                <a:spcPts val="300"/>
              </a:spcBef>
              <a:buFont typeface="Wingdings" panose="05000000000000000000" pitchFamily="2" charset="2"/>
              <a:buChar char="§"/>
            </a:pPr>
            <a:r>
              <a:rPr lang="en-GB" sz="1400" dirty="0" smtClean="0">
                <a:solidFill>
                  <a:schemeClr val="tx2"/>
                </a:solidFill>
              </a:rPr>
              <a:t>Charge state dynamic acceptance: 2.5 &lt; A/q &lt; </a:t>
            </a:r>
            <a:r>
              <a:rPr lang="en-GB" sz="1400" dirty="0" smtClean="0">
                <a:solidFill>
                  <a:schemeClr val="tx2"/>
                </a:solidFill>
              </a:rPr>
              <a:t>4.5</a:t>
            </a:r>
            <a:endParaRPr lang="en-GB" sz="1400" dirty="0" smtClean="0">
              <a:solidFill>
                <a:schemeClr val="tx2"/>
              </a:solidFill>
            </a:endParaRPr>
          </a:p>
        </p:txBody>
      </p:sp>
      <p:sp>
        <p:nvSpPr>
          <p:cNvPr id="54" name="TextBox 53"/>
          <p:cNvSpPr txBox="1"/>
          <p:nvPr/>
        </p:nvSpPr>
        <p:spPr>
          <a:xfrm>
            <a:off x="125171" y="1965908"/>
            <a:ext cx="1453584" cy="276999"/>
          </a:xfrm>
          <a:prstGeom prst="rect">
            <a:avLst/>
          </a:prstGeom>
          <a:solidFill>
            <a:schemeClr val="bg2">
              <a:lumMod val="90000"/>
            </a:schemeClr>
          </a:solidFill>
          <a:ln>
            <a:solidFill>
              <a:srgbClr val="FF0000"/>
            </a:solidFill>
          </a:ln>
        </p:spPr>
        <p:txBody>
          <a:bodyPr wrap="square" rtlCol="0">
            <a:spAutoFit/>
          </a:bodyPr>
          <a:lstStyle/>
          <a:p>
            <a:r>
              <a:rPr lang="en-US" sz="1200" dirty="0" smtClean="0">
                <a:solidFill>
                  <a:srgbClr val="FF0000"/>
                </a:solidFill>
              </a:rPr>
              <a:t>RF Systems:</a:t>
            </a:r>
          </a:p>
        </p:txBody>
      </p:sp>
      <p:pic>
        <p:nvPicPr>
          <p:cNvPr id="7" name="Picture 6"/>
          <p:cNvPicPr>
            <a:picLocks noChangeAspect="1"/>
          </p:cNvPicPr>
          <p:nvPr/>
        </p:nvPicPr>
        <p:blipFill>
          <a:blip r:embed="rId4"/>
          <a:stretch>
            <a:fillRect/>
          </a:stretch>
        </p:blipFill>
        <p:spPr>
          <a:xfrm>
            <a:off x="3887336" y="2526826"/>
            <a:ext cx="3074303" cy="2305727"/>
          </a:xfrm>
          <a:prstGeom prst="rect">
            <a:avLst/>
          </a:prstGeom>
        </p:spPr>
      </p:pic>
      <p:sp>
        <p:nvSpPr>
          <p:cNvPr id="49" name="TextBox 48"/>
          <p:cNvSpPr txBox="1"/>
          <p:nvPr/>
        </p:nvSpPr>
        <p:spPr>
          <a:xfrm>
            <a:off x="125988" y="166392"/>
            <a:ext cx="8134996" cy="584775"/>
          </a:xfrm>
          <a:prstGeom prst="rect">
            <a:avLst/>
          </a:prstGeom>
          <a:noFill/>
        </p:spPr>
        <p:txBody>
          <a:bodyPr wrap="square" rtlCol="0">
            <a:spAutoFit/>
          </a:bodyPr>
          <a:lstStyle/>
          <a:p>
            <a:r>
              <a:rPr lang="en-GB" sz="3200" u="sng" dirty="0" smtClean="0"/>
              <a:t>REX linac</a:t>
            </a:r>
            <a:endParaRPr lang="en-GB" sz="3200" u="sng" dirty="0"/>
          </a:p>
        </p:txBody>
      </p:sp>
      <p:sp>
        <p:nvSpPr>
          <p:cNvPr id="59" name="TextBox 58"/>
          <p:cNvSpPr txBox="1"/>
          <p:nvPr/>
        </p:nvSpPr>
        <p:spPr>
          <a:xfrm rot="16200000">
            <a:off x="6485920" y="6185047"/>
            <a:ext cx="93438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sp>
        <p:nvSpPr>
          <p:cNvPr id="62" name="TextBox 61"/>
          <p:cNvSpPr txBox="1"/>
          <p:nvPr/>
        </p:nvSpPr>
        <p:spPr>
          <a:xfrm rot="16200000">
            <a:off x="-379457" y="6199246"/>
            <a:ext cx="97377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sp>
        <p:nvSpPr>
          <p:cNvPr id="63" name="TextBox 62"/>
          <p:cNvSpPr txBox="1"/>
          <p:nvPr/>
        </p:nvSpPr>
        <p:spPr>
          <a:xfrm rot="16200000">
            <a:off x="2584580" y="6199245"/>
            <a:ext cx="973782"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HV </a:t>
            </a:r>
            <a:r>
              <a:rPr lang="en-US" sz="1200" dirty="0" err="1" smtClean="0">
                <a:solidFill>
                  <a:srgbClr val="00B050"/>
                </a:solidFill>
              </a:rPr>
              <a:t>Steerer</a:t>
            </a:r>
            <a:endParaRPr lang="en-US" sz="1200" dirty="0" smtClean="0">
              <a:solidFill>
                <a:srgbClr val="00B050"/>
              </a:solidFill>
            </a:endParaRPr>
          </a:p>
        </p:txBody>
      </p:sp>
      <p:sp>
        <p:nvSpPr>
          <p:cNvPr id="6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Tree>
    <p:extLst>
      <p:ext uri="{BB962C8B-B14F-4D97-AF65-F5344CB8AC3E}">
        <p14:creationId xmlns:p14="http://schemas.microsoft.com/office/powerpoint/2010/main" val="20589280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2"/>
          <p:cNvPicPr>
            <a:picLocks noChangeAspect="1" noChangeArrowheads="1"/>
          </p:cNvPicPr>
          <p:nvPr/>
        </p:nvPicPr>
        <p:blipFill>
          <a:blip r:embed="rId2" cstate="print"/>
          <a:srcRect/>
          <a:stretch>
            <a:fillRect/>
          </a:stretch>
        </p:blipFill>
        <p:spPr bwMode="auto">
          <a:xfrm>
            <a:off x="133350" y="4572000"/>
            <a:ext cx="8934450" cy="2190750"/>
          </a:xfrm>
          <a:prstGeom prst="rect">
            <a:avLst/>
          </a:prstGeom>
          <a:noFill/>
          <a:ln w="9525">
            <a:noFill/>
            <a:miter lim="800000"/>
            <a:headEnd/>
            <a:tailEnd/>
          </a:ln>
        </p:spPr>
      </p:pic>
      <p:sp>
        <p:nvSpPr>
          <p:cNvPr id="31" name="TextBox 30"/>
          <p:cNvSpPr txBox="1"/>
          <p:nvPr/>
        </p:nvSpPr>
        <p:spPr>
          <a:xfrm rot="16200000">
            <a:off x="2395064"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32" name="TextBox 31"/>
          <p:cNvSpPr txBox="1"/>
          <p:nvPr/>
        </p:nvSpPr>
        <p:spPr>
          <a:xfrm rot="16200000">
            <a:off x="3515834" y="5979800"/>
            <a:ext cx="534881"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IHS</a:t>
            </a:r>
          </a:p>
        </p:txBody>
      </p:sp>
      <p:sp>
        <p:nvSpPr>
          <p:cNvPr id="33" name="TextBox 32"/>
          <p:cNvSpPr txBox="1"/>
          <p:nvPr/>
        </p:nvSpPr>
        <p:spPr>
          <a:xfrm rot="16200000">
            <a:off x="1425088" y="5979800"/>
            <a:ext cx="534881"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RFQ</a:t>
            </a:r>
          </a:p>
        </p:txBody>
      </p:sp>
      <p:sp>
        <p:nvSpPr>
          <p:cNvPr id="34" name="TextBox 33"/>
          <p:cNvSpPr txBox="1"/>
          <p:nvPr/>
        </p:nvSpPr>
        <p:spPr>
          <a:xfrm rot="16200000">
            <a:off x="2753462" y="6132572"/>
            <a:ext cx="840426"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err="1" smtClean="0">
                <a:solidFill>
                  <a:srgbClr val="FF0000"/>
                </a:solidFill>
              </a:rPr>
              <a:t>Buncher</a:t>
            </a:r>
            <a:endParaRPr lang="en-US" sz="1200" dirty="0" smtClean="0">
              <a:solidFill>
                <a:srgbClr val="FF0000"/>
              </a:solidFill>
            </a:endParaRPr>
          </a:p>
        </p:txBody>
      </p:sp>
      <p:sp>
        <p:nvSpPr>
          <p:cNvPr id="35" name="TextBox 34"/>
          <p:cNvSpPr txBox="1"/>
          <p:nvPr/>
        </p:nvSpPr>
        <p:spPr>
          <a:xfrm rot="16200000">
            <a:off x="4623598" y="6079947"/>
            <a:ext cx="735175"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7gap 1</a:t>
            </a:r>
          </a:p>
        </p:txBody>
      </p:sp>
      <p:sp>
        <p:nvSpPr>
          <p:cNvPr id="36" name="TextBox 35"/>
          <p:cNvSpPr txBox="1"/>
          <p:nvPr/>
        </p:nvSpPr>
        <p:spPr>
          <a:xfrm rot="16200000">
            <a:off x="5319199" y="6079946"/>
            <a:ext cx="735174"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7gap 2</a:t>
            </a:r>
          </a:p>
        </p:txBody>
      </p:sp>
      <p:sp>
        <p:nvSpPr>
          <p:cNvPr id="37" name="TextBox 36"/>
          <p:cNvSpPr txBox="1"/>
          <p:nvPr/>
        </p:nvSpPr>
        <p:spPr>
          <a:xfrm rot="16200000">
            <a:off x="5714515" y="6079946"/>
            <a:ext cx="735173"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7gap 3</a:t>
            </a:r>
          </a:p>
        </p:txBody>
      </p:sp>
      <p:sp>
        <p:nvSpPr>
          <p:cNvPr id="38" name="TextBox 37"/>
          <p:cNvSpPr txBox="1"/>
          <p:nvPr/>
        </p:nvSpPr>
        <p:spPr>
          <a:xfrm rot="16200000">
            <a:off x="6852584" y="6079945"/>
            <a:ext cx="735172"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9gap</a:t>
            </a:r>
          </a:p>
        </p:txBody>
      </p:sp>
      <p:sp>
        <p:nvSpPr>
          <p:cNvPr id="39" name="TextBox 38"/>
          <p:cNvSpPr txBox="1"/>
          <p:nvPr/>
        </p:nvSpPr>
        <p:spPr>
          <a:xfrm rot="16200000">
            <a:off x="3122224"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40" name="TextBox 39"/>
          <p:cNvSpPr txBox="1"/>
          <p:nvPr/>
        </p:nvSpPr>
        <p:spPr>
          <a:xfrm rot="16200000">
            <a:off x="3762210"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47" name="TextBox 46"/>
          <p:cNvSpPr txBox="1"/>
          <p:nvPr/>
        </p:nvSpPr>
        <p:spPr>
          <a:xfrm rot="16200000">
            <a:off x="2450439" y="6199246"/>
            <a:ext cx="97377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sp>
        <p:nvSpPr>
          <p:cNvPr id="50" name="TextBox 49"/>
          <p:cNvSpPr txBox="1"/>
          <p:nvPr/>
        </p:nvSpPr>
        <p:spPr>
          <a:xfrm rot="16200000">
            <a:off x="7582141" y="6132571"/>
            <a:ext cx="93438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pic>
        <p:nvPicPr>
          <p:cNvPr id="53" name="Picture 52"/>
          <p:cNvPicPr>
            <a:picLocks noChangeAspect="1"/>
          </p:cNvPicPr>
          <p:nvPr/>
        </p:nvPicPr>
        <p:blipFill>
          <a:blip r:embed="rId3"/>
          <a:stretch>
            <a:fillRect/>
          </a:stretch>
        </p:blipFill>
        <p:spPr>
          <a:xfrm>
            <a:off x="8260984" y="15810"/>
            <a:ext cx="880432" cy="878306"/>
          </a:xfrm>
          <a:prstGeom prst="rect">
            <a:avLst/>
          </a:prstGeom>
        </p:spPr>
      </p:pic>
      <p:sp>
        <p:nvSpPr>
          <p:cNvPr id="64" name="TextBox 63"/>
          <p:cNvSpPr txBox="1"/>
          <p:nvPr/>
        </p:nvSpPr>
        <p:spPr>
          <a:xfrm>
            <a:off x="5686786" y="4695471"/>
            <a:ext cx="2054654" cy="461665"/>
          </a:xfrm>
          <a:prstGeom prst="rect">
            <a:avLst/>
          </a:prstGeom>
          <a:noFill/>
          <a:ln>
            <a:solidFill>
              <a:srgbClr val="FF0000"/>
            </a:solidFill>
          </a:ln>
        </p:spPr>
        <p:txBody>
          <a:bodyPr wrap="square" rtlCol="0">
            <a:spAutoFit/>
          </a:bodyPr>
          <a:lstStyle/>
          <a:p>
            <a:pPr algn="ctr"/>
            <a:r>
              <a:rPr lang="en-US" sz="1200" dirty="0" smtClean="0"/>
              <a:t>Replacement by 2 low-beta cryomodules</a:t>
            </a:r>
            <a:endParaRPr lang="en-US" sz="1200" dirty="0" smtClean="0"/>
          </a:p>
        </p:txBody>
      </p:sp>
      <p:graphicFrame>
        <p:nvGraphicFramePr>
          <p:cNvPr id="4" name="Table 3"/>
          <p:cNvGraphicFramePr>
            <a:graphicFrameLocks noGrp="1"/>
          </p:cNvGraphicFramePr>
          <p:nvPr>
            <p:extLst>
              <p:ext uri="{D42A27DB-BD31-4B8C-83A1-F6EECF244321}">
                <p14:modId xmlns:p14="http://schemas.microsoft.com/office/powerpoint/2010/main" val="926101862"/>
              </p:ext>
            </p:extLst>
          </p:nvPr>
        </p:nvGraphicFramePr>
        <p:xfrm>
          <a:off x="466521" y="1779001"/>
          <a:ext cx="3651106" cy="1202400"/>
        </p:xfrm>
        <a:graphic>
          <a:graphicData uri="http://schemas.openxmlformats.org/drawingml/2006/table">
            <a:tbl>
              <a:tblPr>
                <a:tableStyleId>{5C22544A-7EE6-4342-B048-85BDC9FD1C3A}</a:tableStyleId>
              </a:tblPr>
              <a:tblGrid>
                <a:gridCol w="801083">
                  <a:extLst>
                    <a:ext uri="{9D8B030D-6E8A-4147-A177-3AD203B41FA5}">
                      <a16:colId xmlns:a16="http://schemas.microsoft.com/office/drawing/2014/main" val="20000"/>
                    </a:ext>
                  </a:extLst>
                </a:gridCol>
                <a:gridCol w="660549">
                  <a:extLst>
                    <a:ext uri="{9D8B030D-6E8A-4147-A177-3AD203B41FA5}">
                      <a16:colId xmlns:a16="http://schemas.microsoft.com/office/drawing/2014/main" val="20001"/>
                    </a:ext>
                  </a:extLst>
                </a:gridCol>
                <a:gridCol w="513762">
                  <a:extLst>
                    <a:ext uri="{9D8B030D-6E8A-4147-A177-3AD203B41FA5}">
                      <a16:colId xmlns:a16="http://schemas.microsoft.com/office/drawing/2014/main" val="20002"/>
                    </a:ext>
                  </a:extLst>
                </a:gridCol>
                <a:gridCol w="807338">
                  <a:extLst>
                    <a:ext uri="{9D8B030D-6E8A-4147-A177-3AD203B41FA5}">
                      <a16:colId xmlns:a16="http://schemas.microsoft.com/office/drawing/2014/main" val="20003"/>
                    </a:ext>
                  </a:extLst>
                </a:gridCol>
                <a:gridCol w="868374">
                  <a:extLst>
                    <a:ext uri="{9D8B030D-6E8A-4147-A177-3AD203B41FA5}">
                      <a16:colId xmlns:a16="http://schemas.microsoft.com/office/drawing/2014/main" val="2909343369"/>
                    </a:ext>
                  </a:extLst>
                </a:gridCol>
              </a:tblGrid>
              <a:tr h="412013">
                <a:tc>
                  <a:txBody>
                    <a:bodyPr/>
                    <a:lstStyle/>
                    <a:p>
                      <a:pPr algn="ctr">
                        <a:spcBef>
                          <a:spcPts val="300"/>
                        </a:spcBef>
                        <a:spcAft>
                          <a:spcPts val="0"/>
                        </a:spcAft>
                      </a:pPr>
                      <a:r>
                        <a:rPr lang="en-GB" sz="1200" b="0" kern="800" dirty="0">
                          <a:effectLst/>
                          <a:latin typeface="+mn-lt"/>
                        </a:rPr>
                        <a:t>RF structure</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err="1">
                          <a:effectLst/>
                          <a:latin typeface="+mn-lt"/>
                        </a:rPr>
                        <a:t>E</a:t>
                      </a:r>
                      <a:r>
                        <a:rPr lang="en-GB" sz="1200" b="0" kern="800" baseline="-25000" dirty="0" err="1">
                          <a:effectLst/>
                          <a:latin typeface="+mn-lt"/>
                        </a:rPr>
                        <a:t>f</a:t>
                      </a:r>
                      <a:r>
                        <a:rPr lang="en-GB" sz="1200" b="0" kern="800" dirty="0">
                          <a:effectLst/>
                          <a:latin typeface="+mn-lt"/>
                        </a:rPr>
                        <a:t> [MeV/u]</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a:effectLst/>
                          <a:latin typeface="+mn-lt"/>
                        </a:rPr>
                        <a:t>β</a:t>
                      </a:r>
                      <a:r>
                        <a:rPr lang="en-GB" sz="1200" b="0" kern="800" baseline="-25000" dirty="0">
                          <a:effectLst/>
                          <a:latin typeface="+mn-lt"/>
                        </a:rPr>
                        <a:t>f </a:t>
                      </a:r>
                      <a:r>
                        <a:rPr lang="en-GB" sz="1200" b="0" kern="800" dirty="0">
                          <a:effectLst/>
                          <a:latin typeface="+mn-lt"/>
                        </a:rPr>
                        <a:t>[%]</a:t>
                      </a:r>
                      <a:endParaRPr lang="en-GB" sz="1200" b="0" dirty="0">
                        <a:effectLst/>
                        <a:latin typeface="+mn-lt"/>
                        <a:ea typeface="Times New Roman" panose="02020603050405020304" pitchFamily="18"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a:effectLst/>
                          <a:latin typeface="+mn-lt"/>
                        </a:rPr>
                        <a:t>P [kW] for A/q=4.0</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dirty="0" smtClean="0">
                          <a:effectLst/>
                          <a:latin typeface="+mn-lt"/>
                          <a:ea typeface="Times New Roman" panose="02020603050405020304" pitchFamily="18" charset="0"/>
                        </a:rPr>
                        <a:t>A/q</a:t>
                      </a:r>
                      <a:r>
                        <a:rPr lang="en-GB" sz="1200" b="0" baseline="0" dirty="0" smtClean="0">
                          <a:effectLst/>
                          <a:latin typeface="+mn-lt"/>
                          <a:ea typeface="Times New Roman" panose="02020603050405020304" pitchFamily="18" charset="0"/>
                        </a:rPr>
                        <a:t> acceptance</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39889">
                <a:tc>
                  <a:txBody>
                    <a:bodyPr/>
                    <a:lstStyle/>
                    <a:p>
                      <a:pPr algn="ctr">
                        <a:spcBef>
                          <a:spcPts val="300"/>
                        </a:spcBef>
                        <a:spcAft>
                          <a:spcPts val="0"/>
                        </a:spcAft>
                      </a:pPr>
                      <a:r>
                        <a:rPr lang="en-GB" sz="1200" kern="800" dirty="0">
                          <a:effectLst/>
                          <a:latin typeface="+mn-lt"/>
                        </a:rPr>
                        <a:t>RFQ</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0.3</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2.5</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29</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&lt; 5.5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39889">
                <a:tc>
                  <a:txBody>
                    <a:bodyPr/>
                    <a:lstStyle/>
                    <a:p>
                      <a:pPr algn="ctr">
                        <a:spcBef>
                          <a:spcPts val="300"/>
                        </a:spcBef>
                        <a:spcAft>
                          <a:spcPts val="0"/>
                        </a:spcAft>
                      </a:pPr>
                      <a:r>
                        <a:rPr lang="en-GB" sz="1200" kern="800" dirty="0" err="1">
                          <a:effectLst/>
                          <a:latin typeface="+mn-lt"/>
                        </a:rPr>
                        <a:t>Buncher</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0.3</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2.5</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1.3</a:t>
                      </a:r>
                      <a:endParaRPr lang="en-GB" sz="12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&gt; 2.5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39889">
                <a:tc>
                  <a:txBody>
                    <a:bodyPr/>
                    <a:lstStyle/>
                    <a:p>
                      <a:pPr algn="ctr">
                        <a:spcBef>
                          <a:spcPts val="300"/>
                        </a:spcBef>
                        <a:spcAft>
                          <a:spcPts val="0"/>
                        </a:spcAft>
                      </a:pPr>
                      <a:r>
                        <a:rPr lang="en-GB" sz="1200" kern="800" dirty="0">
                          <a:effectLst/>
                          <a:latin typeface="+mn-lt"/>
                        </a:rPr>
                        <a:t>IHS</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1.2</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a:effectLst/>
                          <a:latin typeface="+mn-lt"/>
                        </a:rPr>
                        <a:t>5.1</a:t>
                      </a:r>
                      <a:endParaRPr lang="en-GB" sz="120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a:effectLst/>
                          <a:latin typeface="+mn-lt"/>
                        </a:rPr>
                        <a:t>40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&lt; 4.5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8" name="TextBox 67"/>
          <p:cNvSpPr txBox="1"/>
          <p:nvPr/>
        </p:nvSpPr>
        <p:spPr>
          <a:xfrm>
            <a:off x="180975" y="674580"/>
            <a:ext cx="8960441" cy="1069524"/>
          </a:xfrm>
          <a:prstGeom prst="rect">
            <a:avLst/>
          </a:prstGeom>
          <a:noFill/>
          <a:ln>
            <a:noFill/>
          </a:ln>
        </p:spPr>
        <p:txBody>
          <a:bodyPr wrap="square" rtlCol="0">
            <a:spAutoFit/>
          </a:bodyPr>
          <a:lstStyle/>
          <a:p>
            <a:pPr marL="342900" indent="-342900">
              <a:spcBef>
                <a:spcPts val="300"/>
              </a:spcBef>
              <a:buFont typeface="Wingdings" panose="05000000000000000000" pitchFamily="2" charset="2"/>
              <a:buChar char="§"/>
            </a:pPr>
            <a:r>
              <a:rPr lang="en-GB" sz="1400" dirty="0" smtClean="0"/>
              <a:t>Replacement of the 9gap and the 3x7gap structures by two low-beta cryomodules</a:t>
            </a:r>
          </a:p>
          <a:p>
            <a:pPr marL="342900" indent="-342900">
              <a:spcBef>
                <a:spcPts val="300"/>
              </a:spcBef>
              <a:buFont typeface="Wingdings" panose="05000000000000000000" pitchFamily="2" charset="2"/>
              <a:buChar char="§"/>
            </a:pPr>
            <a:r>
              <a:rPr lang="en-GB" sz="1400" dirty="0" smtClean="0"/>
              <a:t>First high-beta cryomodule moved to the end of the tunnel</a:t>
            </a:r>
          </a:p>
          <a:p>
            <a:pPr marL="342900" indent="-342900">
              <a:spcBef>
                <a:spcPts val="300"/>
              </a:spcBef>
              <a:buFont typeface="Wingdings" panose="05000000000000000000" pitchFamily="2" charset="2"/>
              <a:buChar char="§"/>
            </a:pPr>
            <a:r>
              <a:rPr lang="en-GB" sz="1400" dirty="0" smtClean="0"/>
              <a:t>Energy: 10 MeV/u for A/q = 4.5, 16.5 MeV/u for A/q = 2.5</a:t>
            </a:r>
            <a:endParaRPr lang="en-GB" sz="1400" dirty="0" smtClean="0"/>
          </a:p>
          <a:p>
            <a:pPr marL="342900" indent="-342900">
              <a:spcBef>
                <a:spcPts val="300"/>
              </a:spcBef>
              <a:buFont typeface="Wingdings" panose="05000000000000000000" pitchFamily="2" charset="2"/>
              <a:buChar char="§"/>
            </a:pPr>
            <a:r>
              <a:rPr lang="en-GB" sz="1400" dirty="0" smtClean="0"/>
              <a:t>Possible pre-buncher and chopper to increase bunch spacing </a:t>
            </a:r>
            <a:endParaRPr lang="en-GB" sz="1400" dirty="0" smtClean="0"/>
          </a:p>
        </p:txBody>
      </p:sp>
      <p:sp>
        <p:nvSpPr>
          <p:cNvPr id="49" name="TextBox 48"/>
          <p:cNvSpPr txBox="1"/>
          <p:nvPr/>
        </p:nvSpPr>
        <p:spPr>
          <a:xfrm>
            <a:off x="125988" y="166392"/>
            <a:ext cx="8134996" cy="584775"/>
          </a:xfrm>
          <a:prstGeom prst="rect">
            <a:avLst/>
          </a:prstGeom>
          <a:noFill/>
        </p:spPr>
        <p:txBody>
          <a:bodyPr wrap="square" rtlCol="0">
            <a:spAutoFit/>
          </a:bodyPr>
          <a:lstStyle/>
          <a:p>
            <a:r>
              <a:rPr lang="en-GB" sz="3200" u="sng" dirty="0" smtClean="0"/>
              <a:t>HIE Phase 3</a:t>
            </a:r>
            <a:endParaRPr lang="en-GB" sz="3200" u="sng" dirty="0"/>
          </a:p>
        </p:txBody>
      </p:sp>
      <p:sp>
        <p:nvSpPr>
          <p:cNvPr id="59" name="TextBox 58"/>
          <p:cNvSpPr txBox="1"/>
          <p:nvPr/>
        </p:nvSpPr>
        <p:spPr>
          <a:xfrm rot="16200000">
            <a:off x="6485920" y="6185047"/>
            <a:ext cx="93438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sp>
        <p:nvSpPr>
          <p:cNvPr id="62" name="TextBox 61"/>
          <p:cNvSpPr txBox="1"/>
          <p:nvPr/>
        </p:nvSpPr>
        <p:spPr>
          <a:xfrm rot="16200000">
            <a:off x="-379457" y="6199246"/>
            <a:ext cx="97377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graphicFrame>
        <p:nvGraphicFramePr>
          <p:cNvPr id="48" name="Table 47"/>
          <p:cNvGraphicFramePr>
            <a:graphicFrameLocks noGrp="1"/>
          </p:cNvGraphicFramePr>
          <p:nvPr>
            <p:extLst>
              <p:ext uri="{D42A27DB-BD31-4B8C-83A1-F6EECF244321}">
                <p14:modId xmlns:p14="http://schemas.microsoft.com/office/powerpoint/2010/main" val="3462449484"/>
              </p:ext>
            </p:extLst>
          </p:nvPr>
        </p:nvGraphicFramePr>
        <p:xfrm>
          <a:off x="5539991" y="964698"/>
          <a:ext cx="3301741" cy="3458749"/>
        </p:xfrm>
        <a:graphic>
          <a:graphicData uri="http://schemas.openxmlformats.org/drawingml/2006/table">
            <a:tbl>
              <a:tblPr bandRow="1">
                <a:tableStyleId>{16D9F66E-5EB9-4882-86FB-DCBF35E3C3E4}</a:tableStyleId>
              </a:tblPr>
              <a:tblGrid>
                <a:gridCol w="1535115">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928426">
                  <a:extLst>
                    <a:ext uri="{9D8B030D-6E8A-4147-A177-3AD203B41FA5}">
                      <a16:colId xmlns:a16="http://schemas.microsoft.com/office/drawing/2014/main" val="3988729465"/>
                    </a:ext>
                  </a:extLst>
                </a:gridCol>
              </a:tblGrid>
              <a:tr h="237027">
                <a:tc>
                  <a:txBody>
                    <a:bodyPr/>
                    <a:lstStyle/>
                    <a:p>
                      <a:pPr algn="ctr"/>
                      <a:endParaRPr lang="en-US" sz="1100" dirty="0"/>
                    </a:p>
                  </a:txBody>
                  <a:tcPr anchor="ctr"/>
                </a:tc>
                <a:tc>
                  <a:txBody>
                    <a:bodyPr/>
                    <a:lstStyle/>
                    <a:p>
                      <a:pPr algn="ctr"/>
                      <a:r>
                        <a:rPr lang="en-US" sz="1100" dirty="0" smtClean="0"/>
                        <a:t>Phase</a:t>
                      </a:r>
                      <a:r>
                        <a:rPr lang="en-US" sz="1100" baseline="0" dirty="0" smtClean="0"/>
                        <a:t> 1-2</a:t>
                      </a:r>
                      <a:endParaRPr lang="en-US" sz="1100" dirty="0"/>
                    </a:p>
                  </a:txBody>
                  <a:tcPr anchor="ctr"/>
                </a:tc>
                <a:tc>
                  <a:txBody>
                    <a:bodyPr/>
                    <a:lstStyle/>
                    <a:p>
                      <a:pPr algn="ctr"/>
                      <a:r>
                        <a:rPr lang="en-US" sz="1100" dirty="0" smtClean="0"/>
                        <a:t>Phase 3</a:t>
                      </a:r>
                      <a:endParaRPr lang="en-US" sz="1100" dirty="0"/>
                    </a:p>
                  </a:txBody>
                  <a:tcPr anchor="ctr"/>
                </a:tc>
                <a:extLst>
                  <a:ext uri="{0D108BD9-81ED-4DB2-BD59-A6C34878D82A}">
                    <a16:rowId xmlns:a16="http://schemas.microsoft.com/office/drawing/2014/main" val="3960719667"/>
                  </a:ext>
                </a:extLst>
              </a:tr>
              <a:tr h="237027">
                <a:tc>
                  <a:txBody>
                    <a:bodyPr/>
                    <a:lstStyle/>
                    <a:p>
                      <a:pPr algn="ctr"/>
                      <a:r>
                        <a:rPr lang="en-US" sz="1100" dirty="0" smtClean="0"/>
                        <a:t># of cavities</a:t>
                      </a:r>
                      <a:endParaRPr lang="en-US" sz="1100" dirty="0"/>
                    </a:p>
                  </a:txBody>
                  <a:tcPr anchor="ctr"/>
                </a:tc>
                <a:tc>
                  <a:txBody>
                    <a:bodyPr/>
                    <a:lstStyle/>
                    <a:p>
                      <a:pPr algn="ctr"/>
                      <a:r>
                        <a:rPr lang="en-US" sz="1100" dirty="0" smtClean="0"/>
                        <a:t>20</a:t>
                      </a:r>
                      <a:endParaRPr lang="en-US" sz="1100" dirty="0"/>
                    </a:p>
                  </a:txBody>
                  <a:tcPr anchor="ctr"/>
                </a:tc>
                <a:tc>
                  <a:txBody>
                    <a:bodyPr/>
                    <a:lstStyle/>
                    <a:p>
                      <a:pPr algn="ctr"/>
                      <a:r>
                        <a:rPr lang="en-US" sz="1100" dirty="0" smtClean="0"/>
                        <a:t>12</a:t>
                      </a:r>
                      <a:endParaRPr lang="en-US" sz="1100" dirty="0"/>
                    </a:p>
                  </a:txBody>
                  <a:tcPr anchor="ctr"/>
                </a:tc>
                <a:extLst>
                  <a:ext uri="{0D108BD9-81ED-4DB2-BD59-A6C34878D82A}">
                    <a16:rowId xmlns:a16="http://schemas.microsoft.com/office/drawing/2014/main" val="4130097980"/>
                  </a:ext>
                </a:extLst>
              </a:tr>
              <a:tr h="273589">
                <a:tc>
                  <a:txBody>
                    <a:bodyPr/>
                    <a:lstStyle/>
                    <a:p>
                      <a:pPr algn="ctr"/>
                      <a:r>
                        <a:rPr lang="en-US" sz="1100" dirty="0" smtClean="0"/>
                        <a:t># of solenoids</a:t>
                      </a:r>
                      <a:endParaRPr lang="en-US" sz="1100" dirty="0"/>
                    </a:p>
                  </a:txBody>
                  <a:tcPr anchor="ctr"/>
                </a:tc>
                <a:tc>
                  <a:txBody>
                    <a:bodyPr/>
                    <a:lstStyle/>
                    <a:p>
                      <a:pPr algn="ctr"/>
                      <a:r>
                        <a:rPr lang="en-US" sz="1100" dirty="0" smtClean="0"/>
                        <a:t>4</a:t>
                      </a:r>
                      <a:endParaRPr lang="en-US" sz="1100" dirty="0"/>
                    </a:p>
                  </a:txBody>
                  <a:tcPr anchor="ctr"/>
                </a:tc>
                <a:tc>
                  <a:txBody>
                    <a:bodyPr/>
                    <a:lstStyle/>
                    <a:p>
                      <a:pPr algn="ctr"/>
                      <a:r>
                        <a:rPr lang="en-US" sz="1100" dirty="0" smtClean="0"/>
                        <a:t>4</a:t>
                      </a:r>
                      <a:endParaRPr lang="en-US" sz="1100" dirty="0"/>
                    </a:p>
                  </a:txBody>
                  <a:tcPr anchor="ctr"/>
                </a:tc>
                <a:extLst>
                  <a:ext uri="{0D108BD9-81ED-4DB2-BD59-A6C34878D82A}">
                    <a16:rowId xmlns:a16="http://schemas.microsoft.com/office/drawing/2014/main" val="224803631"/>
                  </a:ext>
                </a:extLst>
              </a:tr>
              <a:tr h="237027">
                <a:tc>
                  <a:txBody>
                    <a:bodyPr/>
                    <a:lstStyle/>
                    <a:p>
                      <a:pPr algn="ctr"/>
                      <a:r>
                        <a:rPr lang="en-US" sz="1100" dirty="0" smtClean="0"/>
                        <a:t>f [MHz]</a:t>
                      </a:r>
                      <a:endParaRPr lang="en-US" sz="1100" dirty="0"/>
                    </a:p>
                  </a:txBody>
                  <a:tcPr anchor="ctr"/>
                </a:tc>
                <a:tc>
                  <a:txBody>
                    <a:bodyPr/>
                    <a:lstStyle/>
                    <a:p>
                      <a:pPr algn="ctr"/>
                      <a:r>
                        <a:rPr lang="en-US" sz="1100" dirty="0" smtClean="0"/>
                        <a:t>101.28</a:t>
                      </a:r>
                      <a:endParaRPr lang="en-US" sz="1100" dirty="0"/>
                    </a:p>
                  </a:txBody>
                  <a:tcPr anchor="ctr"/>
                </a:tc>
                <a:tc>
                  <a:txBody>
                    <a:bodyPr/>
                    <a:lstStyle/>
                    <a:p>
                      <a:pPr algn="ctr"/>
                      <a:r>
                        <a:rPr lang="en-US" sz="1100" dirty="0" smtClean="0"/>
                        <a:t>101.28</a:t>
                      </a:r>
                      <a:endParaRPr lang="en-US" sz="1100" dirty="0"/>
                    </a:p>
                  </a:txBody>
                  <a:tcPr anchor="ctr"/>
                </a:tc>
                <a:extLst>
                  <a:ext uri="{0D108BD9-81ED-4DB2-BD59-A6C34878D82A}">
                    <a16:rowId xmlns:a16="http://schemas.microsoft.com/office/drawing/2014/main" val="10000"/>
                  </a:ext>
                </a:extLst>
              </a:tr>
              <a:tr h="237027">
                <a:tc>
                  <a:txBody>
                    <a:bodyPr/>
                    <a:lstStyle/>
                    <a:p>
                      <a:pPr algn="ctr"/>
                      <a:r>
                        <a:rPr lang="en-US" sz="1100" dirty="0" smtClean="0"/>
                        <a:t>Geometrical</a:t>
                      </a:r>
                      <a:r>
                        <a:rPr lang="en-US" sz="1100" baseline="0" dirty="0" smtClean="0"/>
                        <a:t> b</a:t>
                      </a:r>
                      <a:r>
                        <a:rPr lang="en-US" sz="1100" dirty="0" smtClean="0"/>
                        <a:t>eta (</a:t>
                      </a:r>
                      <a:r>
                        <a:rPr lang="el-GR" sz="1100" kern="1200" dirty="0" smtClean="0"/>
                        <a:t>β</a:t>
                      </a:r>
                      <a:r>
                        <a:rPr lang="en-US" sz="1100" kern="1200" baseline="-25000" dirty="0" smtClean="0"/>
                        <a:t>g</a:t>
                      </a:r>
                      <a:r>
                        <a:rPr lang="en-US" sz="1100" kern="1200" dirty="0" smtClean="0"/>
                        <a:t>)</a:t>
                      </a:r>
                      <a:endParaRPr lang="en-US" sz="1100" dirty="0"/>
                    </a:p>
                  </a:txBody>
                  <a:tcPr anchor="ctr"/>
                </a:tc>
                <a:tc>
                  <a:txBody>
                    <a:bodyPr/>
                    <a:lstStyle/>
                    <a:p>
                      <a:pPr algn="ctr"/>
                      <a:r>
                        <a:rPr lang="en-US" sz="1100" dirty="0" smtClean="0"/>
                        <a:t>10.3</a:t>
                      </a:r>
                      <a:endParaRPr lang="en-US" sz="1100" dirty="0"/>
                    </a:p>
                  </a:txBody>
                  <a:tcPr anchor="ctr"/>
                </a:tc>
                <a:tc>
                  <a:txBody>
                    <a:bodyPr/>
                    <a:lstStyle/>
                    <a:p>
                      <a:pPr algn="ctr"/>
                      <a:r>
                        <a:rPr lang="en-US" sz="1100" dirty="0" smtClean="0"/>
                        <a:t>6.3</a:t>
                      </a:r>
                      <a:endParaRPr lang="en-US" sz="1100" dirty="0"/>
                    </a:p>
                  </a:txBody>
                  <a:tcPr anchor="ctr"/>
                </a:tc>
                <a:extLst>
                  <a:ext uri="{0D108BD9-81ED-4DB2-BD59-A6C34878D82A}">
                    <a16:rowId xmlns:a16="http://schemas.microsoft.com/office/drawing/2014/main" val="10001"/>
                  </a:ext>
                </a:extLst>
              </a:tr>
              <a:tr h="237027">
                <a:tc>
                  <a:txBody>
                    <a:bodyPr/>
                    <a:lstStyle/>
                    <a:p>
                      <a:pPr algn="ctr"/>
                      <a:r>
                        <a:rPr lang="en-US" sz="1100" dirty="0" err="1" smtClean="0"/>
                        <a:t>E</a:t>
                      </a:r>
                      <a:r>
                        <a:rPr lang="en-US" sz="1100" baseline="-25000" dirty="0" err="1" smtClean="0"/>
                        <a:t>acc</a:t>
                      </a:r>
                      <a:r>
                        <a:rPr lang="en-US" sz="1100" dirty="0" smtClean="0"/>
                        <a:t> [MV/m]</a:t>
                      </a:r>
                      <a:endParaRPr lang="en-US" sz="1100" dirty="0"/>
                    </a:p>
                  </a:txBody>
                  <a:tcPr anchor="ctr"/>
                </a:tc>
                <a:tc>
                  <a:txBody>
                    <a:bodyPr/>
                    <a:lstStyle/>
                    <a:p>
                      <a:pPr algn="ctr"/>
                      <a:r>
                        <a:rPr lang="en-US" sz="1100" dirty="0" smtClean="0"/>
                        <a:t>6.0</a:t>
                      </a:r>
                      <a:endParaRPr lang="en-US" sz="1100" dirty="0"/>
                    </a:p>
                  </a:txBody>
                  <a:tcPr anchor="ctr"/>
                </a:tc>
                <a:tc>
                  <a:txBody>
                    <a:bodyPr/>
                    <a:lstStyle/>
                    <a:p>
                      <a:pPr algn="ctr"/>
                      <a:r>
                        <a:rPr lang="en-US" sz="1100" dirty="0" smtClean="0"/>
                        <a:t>6.0</a:t>
                      </a:r>
                      <a:endParaRPr lang="en-US" sz="1100" dirty="0"/>
                    </a:p>
                  </a:txBody>
                  <a:tcPr anchor="ctr"/>
                </a:tc>
                <a:extLst>
                  <a:ext uri="{0D108BD9-81ED-4DB2-BD59-A6C34878D82A}">
                    <a16:rowId xmlns:a16="http://schemas.microsoft.com/office/drawing/2014/main" val="10002"/>
                  </a:ext>
                </a:extLst>
              </a:tr>
              <a:tr h="237027">
                <a:tc>
                  <a:txBody>
                    <a:bodyPr/>
                    <a:lstStyle/>
                    <a:p>
                      <a:pPr algn="ctr"/>
                      <a:r>
                        <a:rPr lang="en-US" sz="1100" dirty="0" smtClean="0"/>
                        <a:t>Quality</a:t>
                      </a:r>
                      <a:r>
                        <a:rPr lang="en-US" sz="1100" baseline="0" dirty="0" smtClean="0"/>
                        <a:t> factor (</a:t>
                      </a:r>
                      <a:r>
                        <a:rPr lang="en-US" sz="1100" baseline="0" dirty="0" err="1" smtClean="0"/>
                        <a:t>Q</a:t>
                      </a:r>
                      <a:r>
                        <a:rPr lang="en-US" sz="1100" baseline="-25000" dirty="0" err="1" smtClean="0"/>
                        <a:t>o</a:t>
                      </a:r>
                      <a:r>
                        <a:rPr lang="en-US" sz="1100" baseline="0" dirty="0" smtClean="0"/>
                        <a:t>) </a:t>
                      </a:r>
                      <a:endParaRPr lang="en-US" sz="1100" baseline="-25000" dirty="0"/>
                    </a:p>
                  </a:txBody>
                  <a:tcPr anchor="ctr"/>
                </a:tc>
                <a:tc>
                  <a:txBody>
                    <a:bodyPr/>
                    <a:lstStyle/>
                    <a:p>
                      <a:pPr algn="ctr"/>
                      <a:r>
                        <a:rPr lang="en-US" sz="1100" dirty="0" smtClean="0"/>
                        <a:t>&gt; 5</a:t>
                      </a:r>
                      <a:r>
                        <a:rPr lang="en-US" sz="1100" dirty="0" smtClean="0"/>
                        <a:t>∙10</a:t>
                      </a:r>
                      <a:r>
                        <a:rPr lang="en-US" sz="1100" baseline="30000" dirty="0" smtClean="0"/>
                        <a:t>8</a:t>
                      </a:r>
                      <a:endParaRPr lang="en-US" sz="1100" baseline="300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smtClean="0"/>
                        <a:t>&gt; 3.2∙10</a:t>
                      </a:r>
                      <a:r>
                        <a:rPr lang="en-US" sz="1100" baseline="30000" dirty="0" smtClean="0"/>
                        <a:t>8</a:t>
                      </a:r>
                    </a:p>
                  </a:txBody>
                  <a:tcPr anchor="ctr"/>
                </a:tc>
                <a:extLst>
                  <a:ext uri="{0D108BD9-81ED-4DB2-BD59-A6C34878D82A}">
                    <a16:rowId xmlns:a16="http://schemas.microsoft.com/office/drawing/2014/main" val="10003"/>
                  </a:ext>
                </a:extLst>
              </a:tr>
              <a:tr h="237027">
                <a:tc>
                  <a:txBody>
                    <a:bodyPr/>
                    <a:lstStyle/>
                    <a:p>
                      <a:pPr algn="ctr"/>
                      <a:r>
                        <a:rPr lang="en-US" sz="1100" dirty="0" smtClean="0"/>
                        <a:t>P [W] at 4.2</a:t>
                      </a:r>
                      <a:r>
                        <a:rPr lang="en-US" sz="1100" baseline="0" dirty="0" smtClean="0"/>
                        <a:t> K for </a:t>
                      </a:r>
                      <a:r>
                        <a:rPr lang="en-US" sz="1100" baseline="0" dirty="0" err="1" smtClean="0"/>
                        <a:t>E</a:t>
                      </a:r>
                      <a:r>
                        <a:rPr lang="en-US" sz="1100" baseline="-25000" dirty="0" err="1" smtClean="0"/>
                        <a:t>acc</a:t>
                      </a:r>
                      <a:endParaRPr lang="en-US" sz="1100" baseline="-25000" dirty="0"/>
                    </a:p>
                  </a:txBody>
                  <a:tcPr anchor="ctr"/>
                </a:tc>
                <a:tc>
                  <a:txBody>
                    <a:bodyPr/>
                    <a:lstStyle/>
                    <a:p>
                      <a:pPr algn="ctr"/>
                      <a:r>
                        <a:rPr lang="en-US" sz="1100" dirty="0" smtClean="0"/>
                        <a:t>&lt; 10</a:t>
                      </a:r>
                      <a:endParaRPr lang="en-US" sz="1100" dirty="0"/>
                    </a:p>
                  </a:txBody>
                  <a:tcPr anchor="ctr"/>
                </a:tc>
                <a:tc>
                  <a:txBody>
                    <a:bodyPr/>
                    <a:lstStyle/>
                    <a:p>
                      <a:pPr algn="ctr"/>
                      <a:r>
                        <a:rPr lang="en-US" sz="1100" dirty="0" smtClean="0"/>
                        <a:t>&lt; 7</a:t>
                      </a:r>
                      <a:endParaRPr lang="en-US" sz="1100" dirty="0"/>
                    </a:p>
                  </a:txBody>
                  <a:tcPr anchor="ctr"/>
                </a:tc>
                <a:extLst>
                  <a:ext uri="{0D108BD9-81ED-4DB2-BD59-A6C34878D82A}">
                    <a16:rowId xmlns:a16="http://schemas.microsoft.com/office/drawing/2014/main" val="10004"/>
                  </a:ext>
                </a:extLst>
              </a:tr>
              <a:tr h="237027">
                <a:tc>
                  <a:txBody>
                    <a:bodyPr/>
                    <a:lstStyle/>
                    <a:p>
                      <a:pPr algn="ctr"/>
                      <a:r>
                        <a:rPr lang="en-US" sz="1100" dirty="0" smtClean="0"/>
                        <a:t>Length </a:t>
                      </a:r>
                      <a:r>
                        <a:rPr lang="en-US" sz="1100" dirty="0" smtClean="0"/>
                        <a:t>[m]</a:t>
                      </a:r>
                      <a:endParaRPr lang="en-US" sz="1100" dirty="0"/>
                    </a:p>
                  </a:txBody>
                  <a:tcPr anchor="ctr"/>
                </a:tc>
                <a:tc>
                  <a:txBody>
                    <a:bodyPr/>
                    <a:lstStyle/>
                    <a:p>
                      <a:pPr algn="ctr"/>
                      <a:r>
                        <a:rPr lang="en-US" sz="1100" dirty="0" smtClean="0"/>
                        <a:t>0.3</a:t>
                      </a:r>
                      <a:endParaRPr lang="en-US" sz="1100" dirty="0"/>
                    </a:p>
                  </a:txBody>
                  <a:tcPr anchor="ctr"/>
                </a:tc>
                <a:tc>
                  <a:txBody>
                    <a:bodyPr/>
                    <a:lstStyle/>
                    <a:p>
                      <a:pPr algn="ctr"/>
                      <a:r>
                        <a:rPr lang="en-US" sz="1100" dirty="0" smtClean="0"/>
                        <a:t>0.195</a:t>
                      </a:r>
                      <a:endParaRPr lang="en-US" sz="1100" dirty="0"/>
                    </a:p>
                  </a:txBody>
                  <a:tcPr anchor="ctr"/>
                </a:tc>
                <a:extLst>
                  <a:ext uri="{0D108BD9-81ED-4DB2-BD59-A6C34878D82A}">
                    <a16:rowId xmlns:a16="http://schemas.microsoft.com/office/drawing/2014/main" val="10005"/>
                  </a:ext>
                </a:extLst>
              </a:tr>
              <a:tr h="390397">
                <a:tc>
                  <a:txBody>
                    <a:bodyPr/>
                    <a:lstStyle/>
                    <a:p>
                      <a:pPr algn="ctr"/>
                      <a:r>
                        <a:rPr lang="en-US" sz="1100" dirty="0" smtClean="0"/>
                        <a:t>Beam aperture</a:t>
                      </a:r>
                      <a:r>
                        <a:rPr lang="en-US" sz="1100" baseline="0" dirty="0" smtClean="0"/>
                        <a:t> diameter [cm]</a:t>
                      </a:r>
                      <a:endParaRPr lang="en-US" sz="1100" dirty="0"/>
                    </a:p>
                  </a:txBody>
                  <a:tcPr anchor="ctr"/>
                </a:tc>
                <a:tc>
                  <a:txBody>
                    <a:bodyPr/>
                    <a:lstStyle/>
                    <a:p>
                      <a:pPr algn="ctr"/>
                      <a:r>
                        <a:rPr lang="en-US" sz="1100" dirty="0" smtClean="0"/>
                        <a:t>2.0</a:t>
                      </a:r>
                      <a:endParaRPr lang="en-US" sz="1100" dirty="0"/>
                    </a:p>
                  </a:txBody>
                  <a:tcPr anchor="ctr"/>
                </a:tc>
                <a:tc>
                  <a:txBody>
                    <a:bodyPr/>
                    <a:lstStyle/>
                    <a:p>
                      <a:pPr algn="ctr"/>
                      <a:r>
                        <a:rPr lang="en-US" sz="1100" dirty="0" smtClean="0"/>
                        <a:t>2.0</a:t>
                      </a:r>
                      <a:endParaRPr lang="en-US" sz="1100" dirty="0"/>
                    </a:p>
                  </a:txBody>
                  <a:tcPr anchor="ctr"/>
                </a:tc>
                <a:extLst>
                  <a:ext uri="{0D108BD9-81ED-4DB2-BD59-A6C34878D82A}">
                    <a16:rowId xmlns:a16="http://schemas.microsoft.com/office/drawing/2014/main" val="10006"/>
                  </a:ext>
                </a:extLst>
              </a:tr>
              <a:tr h="390397">
                <a:tc>
                  <a:txBody>
                    <a:bodyPr/>
                    <a:lstStyle/>
                    <a:p>
                      <a:pPr algn="ctr"/>
                      <a:r>
                        <a:rPr lang="en-US" sz="1100" dirty="0" smtClean="0"/>
                        <a:t>Maximum Transit Time</a:t>
                      </a:r>
                      <a:r>
                        <a:rPr lang="en-US" sz="1100" baseline="0" dirty="0" smtClean="0"/>
                        <a:t> Factor (</a:t>
                      </a:r>
                      <a:r>
                        <a:rPr lang="en-US" sz="1100" baseline="0" dirty="0" smtClean="0"/>
                        <a:t>TTF)</a:t>
                      </a:r>
                      <a:endParaRPr lang="en-US" sz="1100" dirty="0"/>
                    </a:p>
                  </a:txBody>
                  <a:tcPr anchor="ctr"/>
                </a:tc>
                <a:tc>
                  <a:txBody>
                    <a:bodyPr/>
                    <a:lstStyle/>
                    <a:p>
                      <a:pPr algn="ctr"/>
                      <a:r>
                        <a:rPr lang="en-US" sz="1100" dirty="0" smtClean="0"/>
                        <a:t>0.9</a:t>
                      </a:r>
                      <a:endParaRPr lang="en-US" sz="1100" dirty="0"/>
                    </a:p>
                  </a:txBody>
                  <a:tcPr anchor="ctr"/>
                </a:tc>
                <a:tc>
                  <a:txBody>
                    <a:bodyPr/>
                    <a:lstStyle/>
                    <a:p>
                      <a:pPr algn="ctr"/>
                      <a:r>
                        <a:rPr lang="en-US" sz="1100" dirty="0" smtClean="0"/>
                        <a:t>0.85</a:t>
                      </a:r>
                      <a:endParaRPr lang="en-US" sz="1100" dirty="0"/>
                    </a:p>
                  </a:txBody>
                  <a:tcPr anchor="ctr"/>
                </a:tc>
                <a:extLst>
                  <a:ext uri="{0D108BD9-81ED-4DB2-BD59-A6C34878D82A}">
                    <a16:rowId xmlns:a16="http://schemas.microsoft.com/office/drawing/2014/main" val="10007"/>
                  </a:ext>
                </a:extLst>
              </a:tr>
              <a:tr h="237027">
                <a:tc>
                  <a:txBody>
                    <a:bodyPr/>
                    <a:lstStyle/>
                    <a:p>
                      <a:pPr algn="ctr"/>
                      <a:r>
                        <a:rPr lang="en-US" sz="1100" dirty="0" err="1" smtClean="0"/>
                        <a:t>E</a:t>
                      </a:r>
                      <a:r>
                        <a:rPr lang="en-US" sz="1100" baseline="-25000" dirty="0" err="1" smtClean="0"/>
                        <a:t>peak</a:t>
                      </a:r>
                      <a:r>
                        <a:rPr lang="en-US" sz="1100" dirty="0" smtClean="0"/>
                        <a:t> / </a:t>
                      </a:r>
                      <a:r>
                        <a:rPr lang="en-US" sz="1100" dirty="0" err="1" smtClean="0"/>
                        <a:t>E</a:t>
                      </a:r>
                      <a:r>
                        <a:rPr lang="en-US" sz="1100" baseline="-25000" dirty="0" err="1" smtClean="0"/>
                        <a:t>acc</a:t>
                      </a:r>
                      <a:endParaRPr lang="en-US" sz="1100" baseline="-25000" dirty="0"/>
                    </a:p>
                  </a:txBody>
                  <a:tcPr anchor="ctr"/>
                </a:tc>
                <a:tc>
                  <a:txBody>
                    <a:bodyPr/>
                    <a:lstStyle/>
                    <a:p>
                      <a:pPr algn="ctr"/>
                      <a:r>
                        <a:rPr lang="en-US" sz="1100" dirty="0" smtClean="0"/>
                        <a:t>5.6</a:t>
                      </a:r>
                      <a:endParaRPr lang="en-US" sz="1100" dirty="0"/>
                    </a:p>
                  </a:txBody>
                  <a:tcPr anchor="ctr"/>
                </a:tc>
                <a:tc>
                  <a:txBody>
                    <a:bodyPr/>
                    <a:lstStyle/>
                    <a:p>
                      <a:pPr algn="ctr"/>
                      <a:r>
                        <a:rPr lang="en-US" sz="1100" dirty="0" smtClean="0"/>
                        <a:t>5.4</a:t>
                      </a:r>
                      <a:endParaRPr lang="en-US" sz="1100" dirty="0"/>
                    </a:p>
                  </a:txBody>
                  <a:tcPr anchor="ctr"/>
                </a:tc>
                <a:extLst>
                  <a:ext uri="{0D108BD9-81ED-4DB2-BD59-A6C34878D82A}">
                    <a16:rowId xmlns:a16="http://schemas.microsoft.com/office/drawing/2014/main" val="10008"/>
                  </a:ext>
                </a:extLst>
              </a:tr>
            </a:tbl>
          </a:graphicData>
        </a:graphic>
      </p:graphicFrame>
      <p:cxnSp>
        <p:nvCxnSpPr>
          <p:cNvPr id="51" name="Straight Arrow Connector 50"/>
          <p:cNvCxnSpPr/>
          <p:nvPr/>
        </p:nvCxnSpPr>
        <p:spPr>
          <a:xfrm flipH="1">
            <a:off x="4432999" y="5208313"/>
            <a:ext cx="3519224" cy="2"/>
          </a:xfrm>
          <a:prstGeom prst="straightConnector1">
            <a:avLst/>
          </a:prstGeom>
          <a:ln w="34925">
            <a:solidFill>
              <a:srgbClr val="FF0000"/>
            </a:solidFill>
            <a:headEnd type="stealth" w="lg" len="med"/>
            <a:tailEnd type="stealth" w="lg" len="med"/>
          </a:ln>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p:nvPicPr>
        <p:blipFill>
          <a:blip r:embed="rId4"/>
          <a:stretch>
            <a:fillRect/>
          </a:stretch>
        </p:blipFill>
        <p:spPr>
          <a:xfrm>
            <a:off x="625197" y="3022552"/>
            <a:ext cx="3333755" cy="2134584"/>
          </a:xfrm>
          <a:prstGeom prst="rect">
            <a:avLst/>
          </a:prstGeom>
        </p:spPr>
      </p:pic>
      <p:sp>
        <p:nvSpPr>
          <p:cNvPr id="52"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Tree>
    <p:extLst>
      <p:ext uri="{BB962C8B-B14F-4D97-AF65-F5344CB8AC3E}">
        <p14:creationId xmlns:p14="http://schemas.microsoft.com/office/powerpoint/2010/main" val="4204252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2"/>
          <p:cNvPicPr>
            <a:picLocks noChangeAspect="1" noChangeArrowheads="1"/>
          </p:cNvPicPr>
          <p:nvPr/>
        </p:nvPicPr>
        <p:blipFill>
          <a:blip r:embed="rId2" cstate="print"/>
          <a:srcRect/>
          <a:stretch>
            <a:fillRect/>
          </a:stretch>
        </p:blipFill>
        <p:spPr bwMode="auto">
          <a:xfrm>
            <a:off x="133350" y="4572000"/>
            <a:ext cx="8934450" cy="2190750"/>
          </a:xfrm>
          <a:prstGeom prst="rect">
            <a:avLst/>
          </a:prstGeom>
          <a:noFill/>
          <a:ln w="9525">
            <a:noFill/>
            <a:miter lim="800000"/>
            <a:headEnd/>
            <a:tailEnd/>
          </a:ln>
        </p:spPr>
      </p:pic>
      <p:sp>
        <p:nvSpPr>
          <p:cNvPr id="31" name="TextBox 30"/>
          <p:cNvSpPr txBox="1"/>
          <p:nvPr/>
        </p:nvSpPr>
        <p:spPr>
          <a:xfrm rot="16200000">
            <a:off x="2395064"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32" name="TextBox 31"/>
          <p:cNvSpPr txBox="1"/>
          <p:nvPr/>
        </p:nvSpPr>
        <p:spPr>
          <a:xfrm rot="16200000">
            <a:off x="3515834" y="5979800"/>
            <a:ext cx="534881"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IHS</a:t>
            </a:r>
          </a:p>
        </p:txBody>
      </p:sp>
      <p:sp>
        <p:nvSpPr>
          <p:cNvPr id="33" name="TextBox 32"/>
          <p:cNvSpPr txBox="1"/>
          <p:nvPr/>
        </p:nvSpPr>
        <p:spPr>
          <a:xfrm rot="16200000">
            <a:off x="1425088" y="5979800"/>
            <a:ext cx="534881"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RFQ</a:t>
            </a:r>
          </a:p>
        </p:txBody>
      </p:sp>
      <p:sp>
        <p:nvSpPr>
          <p:cNvPr id="34" name="TextBox 33"/>
          <p:cNvSpPr txBox="1"/>
          <p:nvPr/>
        </p:nvSpPr>
        <p:spPr>
          <a:xfrm rot="16200000">
            <a:off x="2753462" y="6132572"/>
            <a:ext cx="840426"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err="1" smtClean="0">
                <a:solidFill>
                  <a:srgbClr val="FF0000"/>
                </a:solidFill>
              </a:rPr>
              <a:t>Buncher</a:t>
            </a:r>
            <a:endParaRPr lang="en-US" sz="1200" dirty="0" smtClean="0">
              <a:solidFill>
                <a:srgbClr val="FF0000"/>
              </a:solidFill>
            </a:endParaRPr>
          </a:p>
        </p:txBody>
      </p:sp>
      <p:sp>
        <p:nvSpPr>
          <p:cNvPr id="35" name="TextBox 34"/>
          <p:cNvSpPr txBox="1"/>
          <p:nvPr/>
        </p:nvSpPr>
        <p:spPr>
          <a:xfrm rot="16200000">
            <a:off x="4623598" y="6079947"/>
            <a:ext cx="735175"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7gap 1</a:t>
            </a:r>
          </a:p>
        </p:txBody>
      </p:sp>
      <p:sp>
        <p:nvSpPr>
          <p:cNvPr id="36" name="TextBox 35"/>
          <p:cNvSpPr txBox="1"/>
          <p:nvPr/>
        </p:nvSpPr>
        <p:spPr>
          <a:xfrm rot="16200000">
            <a:off x="5319199" y="6079946"/>
            <a:ext cx="735174"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7gap 2</a:t>
            </a:r>
          </a:p>
        </p:txBody>
      </p:sp>
      <p:sp>
        <p:nvSpPr>
          <p:cNvPr id="37" name="TextBox 36"/>
          <p:cNvSpPr txBox="1"/>
          <p:nvPr/>
        </p:nvSpPr>
        <p:spPr>
          <a:xfrm rot="16200000">
            <a:off x="5714515" y="6079946"/>
            <a:ext cx="735173"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7gap 3</a:t>
            </a:r>
          </a:p>
        </p:txBody>
      </p:sp>
      <p:sp>
        <p:nvSpPr>
          <p:cNvPr id="38" name="TextBox 37"/>
          <p:cNvSpPr txBox="1"/>
          <p:nvPr/>
        </p:nvSpPr>
        <p:spPr>
          <a:xfrm rot="16200000">
            <a:off x="6852584" y="6079945"/>
            <a:ext cx="735172" cy="221018"/>
          </a:xfrm>
          <a:prstGeom prst="rect">
            <a:avLst/>
          </a:prstGeom>
          <a:solidFill>
            <a:schemeClr val="bg1">
              <a:lumMod val="85000"/>
            </a:schemeClr>
          </a:solidFill>
          <a:ln>
            <a:solidFill>
              <a:srgbClr val="FF0000"/>
            </a:solidFill>
          </a:ln>
        </p:spPr>
        <p:txBody>
          <a:bodyPr wrap="square" lIns="36000" tIns="18000" rIns="36000" bIns="18000" rtlCol="0">
            <a:spAutoFit/>
          </a:bodyPr>
          <a:lstStyle/>
          <a:p>
            <a:pPr algn="ctr"/>
            <a:r>
              <a:rPr lang="en-US" sz="1200" dirty="0" smtClean="0">
                <a:solidFill>
                  <a:srgbClr val="FF0000"/>
                </a:solidFill>
              </a:rPr>
              <a:t>9gap</a:t>
            </a:r>
          </a:p>
        </p:txBody>
      </p:sp>
      <p:sp>
        <p:nvSpPr>
          <p:cNvPr id="39" name="TextBox 38"/>
          <p:cNvSpPr txBox="1"/>
          <p:nvPr/>
        </p:nvSpPr>
        <p:spPr>
          <a:xfrm rot="16200000">
            <a:off x="3122224"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40" name="TextBox 39"/>
          <p:cNvSpPr txBox="1"/>
          <p:nvPr/>
        </p:nvSpPr>
        <p:spPr>
          <a:xfrm rot="16200000">
            <a:off x="3762210" y="6018274"/>
            <a:ext cx="611831" cy="221018"/>
          </a:xfrm>
          <a:prstGeom prst="rect">
            <a:avLst/>
          </a:prstGeom>
          <a:solidFill>
            <a:schemeClr val="bg2">
              <a:lumMod val="90000"/>
            </a:schemeClr>
          </a:solidFill>
          <a:ln>
            <a:solidFill>
              <a:srgbClr val="00B050"/>
            </a:solidFill>
          </a:ln>
        </p:spPr>
        <p:txBody>
          <a:bodyPr wrap="square" lIns="36000" tIns="18000" rIns="36000" bIns="18000" rtlCol="0">
            <a:spAutoFit/>
          </a:bodyPr>
          <a:lstStyle/>
          <a:p>
            <a:r>
              <a:rPr lang="en-US" sz="1200" dirty="0" smtClean="0">
                <a:solidFill>
                  <a:srgbClr val="00B050"/>
                </a:solidFill>
              </a:rPr>
              <a:t>Triplet</a:t>
            </a:r>
          </a:p>
        </p:txBody>
      </p:sp>
      <p:sp>
        <p:nvSpPr>
          <p:cNvPr id="47" name="TextBox 46"/>
          <p:cNvSpPr txBox="1"/>
          <p:nvPr/>
        </p:nvSpPr>
        <p:spPr>
          <a:xfrm rot="16200000">
            <a:off x="2450439" y="6199246"/>
            <a:ext cx="97377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sp>
        <p:nvSpPr>
          <p:cNvPr id="50" name="TextBox 49"/>
          <p:cNvSpPr txBox="1"/>
          <p:nvPr/>
        </p:nvSpPr>
        <p:spPr>
          <a:xfrm rot="16200000">
            <a:off x="7582141" y="6132571"/>
            <a:ext cx="93438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pic>
        <p:nvPicPr>
          <p:cNvPr id="53" name="Picture 52"/>
          <p:cNvPicPr>
            <a:picLocks noChangeAspect="1"/>
          </p:cNvPicPr>
          <p:nvPr/>
        </p:nvPicPr>
        <p:blipFill>
          <a:blip r:embed="rId3"/>
          <a:stretch>
            <a:fillRect/>
          </a:stretch>
        </p:blipFill>
        <p:spPr>
          <a:xfrm>
            <a:off x="8260984" y="15810"/>
            <a:ext cx="880432" cy="878306"/>
          </a:xfrm>
          <a:prstGeom prst="rect">
            <a:avLst/>
          </a:prstGeom>
        </p:spPr>
      </p:pic>
      <p:sp>
        <p:nvSpPr>
          <p:cNvPr id="64" name="TextBox 63"/>
          <p:cNvSpPr txBox="1"/>
          <p:nvPr/>
        </p:nvSpPr>
        <p:spPr>
          <a:xfrm>
            <a:off x="3840202" y="4839599"/>
            <a:ext cx="2938817" cy="276999"/>
          </a:xfrm>
          <a:prstGeom prst="rect">
            <a:avLst/>
          </a:prstGeom>
          <a:noFill/>
          <a:ln>
            <a:solidFill>
              <a:srgbClr val="FF0000"/>
            </a:solidFill>
          </a:ln>
        </p:spPr>
        <p:txBody>
          <a:bodyPr wrap="square" rtlCol="0">
            <a:spAutoFit/>
          </a:bodyPr>
          <a:lstStyle/>
          <a:p>
            <a:pPr algn="ctr"/>
            <a:r>
              <a:rPr lang="en-US" sz="1200" dirty="0" smtClean="0"/>
              <a:t>Replacement by 5-6 structures</a:t>
            </a:r>
            <a:endParaRPr lang="en-US" sz="1200" dirty="0" smtClean="0"/>
          </a:p>
        </p:txBody>
      </p:sp>
      <p:sp>
        <p:nvSpPr>
          <p:cNvPr id="68" name="TextBox 67"/>
          <p:cNvSpPr txBox="1"/>
          <p:nvPr/>
        </p:nvSpPr>
        <p:spPr>
          <a:xfrm>
            <a:off x="180975" y="674580"/>
            <a:ext cx="9039225" cy="815608"/>
          </a:xfrm>
          <a:prstGeom prst="rect">
            <a:avLst/>
          </a:prstGeom>
          <a:noFill/>
          <a:ln>
            <a:noFill/>
          </a:ln>
        </p:spPr>
        <p:txBody>
          <a:bodyPr wrap="square" rtlCol="0">
            <a:spAutoFit/>
          </a:bodyPr>
          <a:lstStyle/>
          <a:p>
            <a:pPr marL="342900" indent="-342900">
              <a:spcBef>
                <a:spcPts val="300"/>
              </a:spcBef>
              <a:buFont typeface="Wingdings" panose="05000000000000000000" pitchFamily="2" charset="2"/>
              <a:buChar char="§"/>
            </a:pPr>
            <a:r>
              <a:rPr lang="en-GB" sz="1400" dirty="0" smtClean="0"/>
              <a:t>Replacement of the 9gap, the 3x7gap and the IH structures by 5-6 new normal conducting structures</a:t>
            </a:r>
          </a:p>
          <a:p>
            <a:pPr marL="342900" indent="-342900">
              <a:spcBef>
                <a:spcPts val="300"/>
              </a:spcBef>
              <a:buFont typeface="Wingdings" panose="05000000000000000000" pitchFamily="2" charset="2"/>
              <a:buChar char="§"/>
            </a:pPr>
            <a:r>
              <a:rPr lang="en-GB" sz="1400" dirty="0"/>
              <a:t>Possible pre-buncher and chopper to increase bunch spacing </a:t>
            </a:r>
          </a:p>
          <a:p>
            <a:pPr marL="342900" indent="-342900">
              <a:spcBef>
                <a:spcPts val="300"/>
              </a:spcBef>
              <a:buFont typeface="Wingdings" panose="05000000000000000000" pitchFamily="2" charset="2"/>
              <a:buChar char="§"/>
            </a:pPr>
            <a:r>
              <a:rPr lang="en-GB" sz="1400" dirty="0" smtClean="0"/>
              <a:t>This </a:t>
            </a:r>
            <a:r>
              <a:rPr lang="en-GB" sz="1400" dirty="0"/>
              <a:t>is only a possibility worth studying. At this point, </a:t>
            </a:r>
            <a:r>
              <a:rPr lang="en-GB" sz="1400" dirty="0" smtClean="0"/>
              <a:t>only qualitative analysis. </a:t>
            </a:r>
            <a:r>
              <a:rPr lang="en-GB" sz="1400" dirty="0" smtClean="0"/>
              <a:t>Full study is needed</a:t>
            </a:r>
          </a:p>
        </p:txBody>
      </p:sp>
      <p:sp>
        <p:nvSpPr>
          <p:cNvPr id="49" name="TextBox 48"/>
          <p:cNvSpPr txBox="1"/>
          <p:nvPr/>
        </p:nvSpPr>
        <p:spPr>
          <a:xfrm>
            <a:off x="125988" y="166392"/>
            <a:ext cx="8637012" cy="584775"/>
          </a:xfrm>
          <a:prstGeom prst="rect">
            <a:avLst/>
          </a:prstGeom>
          <a:noFill/>
        </p:spPr>
        <p:txBody>
          <a:bodyPr wrap="square" rtlCol="0">
            <a:spAutoFit/>
          </a:bodyPr>
          <a:lstStyle/>
          <a:p>
            <a:r>
              <a:rPr lang="en-GB" sz="3200" u="sng" dirty="0" smtClean="0"/>
              <a:t>Normal conducting upgrade</a:t>
            </a:r>
            <a:endParaRPr lang="en-GB" sz="3200" u="sng" dirty="0"/>
          </a:p>
        </p:txBody>
      </p:sp>
      <p:sp>
        <p:nvSpPr>
          <p:cNvPr id="59" name="TextBox 58"/>
          <p:cNvSpPr txBox="1"/>
          <p:nvPr/>
        </p:nvSpPr>
        <p:spPr>
          <a:xfrm rot="16200000">
            <a:off x="6485920" y="6185047"/>
            <a:ext cx="93438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sp>
        <p:nvSpPr>
          <p:cNvPr id="62" name="TextBox 61"/>
          <p:cNvSpPr txBox="1"/>
          <p:nvPr/>
        </p:nvSpPr>
        <p:spPr>
          <a:xfrm rot="16200000">
            <a:off x="-379457" y="6199246"/>
            <a:ext cx="973778" cy="221018"/>
          </a:xfrm>
          <a:prstGeom prst="rect">
            <a:avLst/>
          </a:prstGeom>
          <a:solidFill>
            <a:schemeClr val="bg2">
              <a:lumMod val="90000"/>
            </a:schemeClr>
          </a:solidFill>
          <a:ln>
            <a:solidFill>
              <a:srgbClr val="00B0F0"/>
            </a:solidFill>
          </a:ln>
        </p:spPr>
        <p:txBody>
          <a:bodyPr wrap="square" lIns="36000" tIns="18000" rIns="36000" bIns="18000" rtlCol="0">
            <a:spAutoFit/>
          </a:bodyPr>
          <a:lstStyle/>
          <a:p>
            <a:r>
              <a:rPr lang="en-US" sz="1200" dirty="0" smtClean="0">
                <a:solidFill>
                  <a:srgbClr val="00B0F0"/>
                </a:solidFill>
              </a:rPr>
              <a:t>Diagnostics</a:t>
            </a:r>
          </a:p>
        </p:txBody>
      </p:sp>
      <p:cxnSp>
        <p:nvCxnSpPr>
          <p:cNvPr id="51" name="Straight Arrow Connector 50"/>
          <p:cNvCxnSpPr/>
          <p:nvPr/>
        </p:nvCxnSpPr>
        <p:spPr>
          <a:xfrm flipH="1">
            <a:off x="2667000" y="5208313"/>
            <a:ext cx="5285223" cy="0"/>
          </a:xfrm>
          <a:prstGeom prst="straightConnector1">
            <a:avLst/>
          </a:prstGeom>
          <a:ln w="34925">
            <a:solidFill>
              <a:srgbClr val="FF0000"/>
            </a:solidFill>
            <a:headEnd type="stealth" w="lg" len="med"/>
            <a:tailEnd type="stealth" w="lg" len="med"/>
          </a:ln>
        </p:spPr>
        <p:style>
          <a:lnRef idx="2">
            <a:schemeClr val="accent1"/>
          </a:lnRef>
          <a:fillRef idx="0">
            <a:schemeClr val="accent1"/>
          </a:fillRef>
          <a:effectRef idx="1">
            <a:schemeClr val="accent1"/>
          </a:effectRef>
          <a:fontRef idx="minor">
            <a:schemeClr val="tx1"/>
          </a:fontRef>
        </p:style>
      </p:cxnSp>
      <p:sp>
        <p:nvSpPr>
          <p:cNvPr id="26"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Tree>
    <p:extLst>
      <p:ext uri="{BB962C8B-B14F-4D97-AF65-F5344CB8AC3E}">
        <p14:creationId xmlns:p14="http://schemas.microsoft.com/office/powerpoint/2010/main" val="32971318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p:cNvPicPr>
            <a:picLocks noChangeAspect="1"/>
          </p:cNvPicPr>
          <p:nvPr/>
        </p:nvPicPr>
        <p:blipFill>
          <a:blip r:embed="rId2"/>
          <a:stretch>
            <a:fillRect/>
          </a:stretch>
        </p:blipFill>
        <p:spPr>
          <a:xfrm>
            <a:off x="8260984" y="15810"/>
            <a:ext cx="880432" cy="878306"/>
          </a:xfrm>
          <a:prstGeom prst="rect">
            <a:avLst/>
          </a:prstGeom>
        </p:spPr>
      </p:pic>
      <p:sp>
        <p:nvSpPr>
          <p:cNvPr id="49" name="TextBox 48"/>
          <p:cNvSpPr txBox="1"/>
          <p:nvPr/>
        </p:nvSpPr>
        <p:spPr>
          <a:xfrm>
            <a:off x="125988" y="166392"/>
            <a:ext cx="8637012" cy="584775"/>
          </a:xfrm>
          <a:prstGeom prst="rect">
            <a:avLst/>
          </a:prstGeom>
          <a:noFill/>
        </p:spPr>
        <p:txBody>
          <a:bodyPr wrap="square" rtlCol="0">
            <a:spAutoFit/>
          </a:bodyPr>
          <a:lstStyle/>
          <a:p>
            <a:r>
              <a:rPr lang="en-GB" sz="3200" u="sng" dirty="0" smtClean="0"/>
              <a:t>HIE-ISOLDE Phase 3 vs. Normal Conducting</a:t>
            </a:r>
            <a:endParaRPr lang="en-GB" sz="3200" u="sng" dirty="0"/>
          </a:p>
        </p:txBody>
      </p:sp>
      <p:sp>
        <p:nvSpPr>
          <p:cNvPr id="2" name="Rectangle 1"/>
          <p:cNvSpPr/>
          <p:nvPr/>
        </p:nvSpPr>
        <p:spPr>
          <a:xfrm>
            <a:off x="125988" y="860525"/>
            <a:ext cx="4094391" cy="307777"/>
          </a:xfrm>
          <a:prstGeom prst="rect">
            <a:avLst/>
          </a:prstGeom>
        </p:spPr>
        <p:txBody>
          <a:bodyPr wrap="none">
            <a:spAutoFit/>
          </a:bodyPr>
          <a:lstStyle/>
          <a:p>
            <a:r>
              <a:rPr lang="en-GB" sz="1400" u="sng" dirty="0" smtClean="0"/>
              <a:t>Beam intensity and time structure considerations:</a:t>
            </a:r>
            <a:endParaRPr lang="en-GB" sz="1400" u="sng" dirty="0"/>
          </a:p>
        </p:txBody>
      </p:sp>
      <p:sp>
        <p:nvSpPr>
          <p:cNvPr id="27" name="TextBox 26"/>
          <p:cNvSpPr txBox="1"/>
          <p:nvPr/>
        </p:nvSpPr>
        <p:spPr>
          <a:xfrm>
            <a:off x="125988" y="1245504"/>
            <a:ext cx="9039225" cy="815608"/>
          </a:xfrm>
          <a:prstGeom prst="rect">
            <a:avLst/>
          </a:prstGeom>
          <a:noFill/>
          <a:ln>
            <a:noFill/>
          </a:ln>
        </p:spPr>
        <p:txBody>
          <a:bodyPr wrap="square" rtlCol="0">
            <a:spAutoFit/>
          </a:bodyPr>
          <a:lstStyle/>
          <a:p>
            <a:pPr>
              <a:spcBef>
                <a:spcPts val="300"/>
              </a:spcBef>
            </a:pPr>
            <a:r>
              <a:rPr lang="en-GB" sz="1400" dirty="0" smtClean="0"/>
              <a:t>HIE-ISOLDE Phase 3:</a:t>
            </a:r>
          </a:p>
          <a:p>
            <a:pPr marL="342900" indent="-342900">
              <a:spcBef>
                <a:spcPts val="300"/>
              </a:spcBef>
              <a:buFont typeface="Wingdings" panose="05000000000000000000" pitchFamily="2" charset="2"/>
              <a:buChar char="§"/>
            </a:pPr>
            <a:r>
              <a:rPr lang="en-GB" sz="1400" dirty="0" smtClean="0"/>
              <a:t>Improved beam dynamics resulting in lower beam losses</a:t>
            </a:r>
          </a:p>
          <a:p>
            <a:pPr marL="342900" indent="-342900">
              <a:spcBef>
                <a:spcPts val="300"/>
              </a:spcBef>
              <a:buFont typeface="Wingdings" panose="05000000000000000000" pitchFamily="2" charset="2"/>
              <a:buChar char="§"/>
            </a:pPr>
            <a:r>
              <a:rPr lang="en-GB" sz="1400" dirty="0" smtClean="0"/>
              <a:t>Maximum A/q still at 4.5 (limited by the IH structure)</a:t>
            </a:r>
          </a:p>
        </p:txBody>
      </p:sp>
      <p:sp>
        <p:nvSpPr>
          <p:cNvPr id="2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29" name="TextBox 28"/>
          <p:cNvSpPr txBox="1"/>
          <p:nvPr/>
        </p:nvSpPr>
        <p:spPr>
          <a:xfrm>
            <a:off x="125988" y="2743200"/>
            <a:ext cx="9039225" cy="1792798"/>
          </a:xfrm>
          <a:prstGeom prst="rect">
            <a:avLst/>
          </a:prstGeom>
          <a:noFill/>
          <a:ln>
            <a:noFill/>
          </a:ln>
        </p:spPr>
        <p:txBody>
          <a:bodyPr wrap="square" rtlCol="0">
            <a:spAutoFit/>
          </a:bodyPr>
          <a:lstStyle/>
          <a:p>
            <a:pPr>
              <a:spcBef>
                <a:spcPts val="300"/>
              </a:spcBef>
            </a:pPr>
            <a:r>
              <a:rPr lang="en-GB" sz="1400" dirty="0" smtClean="0"/>
              <a:t>Normal conducting upgrade:</a:t>
            </a:r>
          </a:p>
          <a:p>
            <a:pPr marL="342900" indent="-342900">
              <a:spcBef>
                <a:spcPts val="300"/>
              </a:spcBef>
              <a:buFont typeface="Wingdings" panose="05000000000000000000" pitchFamily="2" charset="2"/>
              <a:buChar char="§"/>
            </a:pPr>
            <a:r>
              <a:rPr lang="en-GB" sz="1400" dirty="0" smtClean="0"/>
              <a:t>Improved beam dynamics resulting in lower beam losses</a:t>
            </a:r>
          </a:p>
          <a:p>
            <a:pPr marL="342900" indent="-342900">
              <a:spcBef>
                <a:spcPts val="300"/>
              </a:spcBef>
              <a:buFont typeface="Wingdings" panose="05000000000000000000" pitchFamily="2" charset="2"/>
              <a:buChar char="§"/>
            </a:pPr>
            <a:r>
              <a:rPr lang="en-GB" sz="1400" dirty="0" smtClean="0"/>
              <a:t>Maximum A/q could be pushed to 5.5 (limited by the RFQ and REX-EBIS high tension)</a:t>
            </a:r>
          </a:p>
          <a:p>
            <a:pPr marL="800100" lvl="1" indent="-342900">
              <a:spcBef>
                <a:spcPts val="300"/>
              </a:spcBef>
              <a:buFont typeface="Wingdings" panose="05000000000000000000" pitchFamily="2" charset="2"/>
              <a:buChar char="Ø"/>
            </a:pPr>
            <a:r>
              <a:rPr lang="en-GB" sz="1400" dirty="0" smtClean="0"/>
              <a:t>Lower charge states could be accelerated. </a:t>
            </a:r>
            <a:br>
              <a:rPr lang="en-GB" sz="1400" dirty="0" smtClean="0"/>
            </a:br>
            <a:r>
              <a:rPr lang="en-GB" sz="1400" dirty="0" smtClean="0"/>
              <a:t>For example: </a:t>
            </a:r>
            <a:r>
              <a:rPr lang="en-GB" sz="1400" baseline="30000" dirty="0" smtClean="0"/>
              <a:t>206</a:t>
            </a:r>
            <a:r>
              <a:rPr lang="en-GB" sz="1400" dirty="0" smtClean="0"/>
              <a:t>Hg</a:t>
            </a:r>
            <a:r>
              <a:rPr lang="en-GB" sz="1400" baseline="30000" dirty="0" smtClean="0"/>
              <a:t>38+</a:t>
            </a:r>
            <a:r>
              <a:rPr lang="en-GB" sz="1400" dirty="0" smtClean="0"/>
              <a:t> (A/q = 5.421) instead of </a:t>
            </a:r>
            <a:r>
              <a:rPr lang="en-GB" sz="1400" baseline="30000" dirty="0" smtClean="0"/>
              <a:t>206</a:t>
            </a:r>
            <a:r>
              <a:rPr lang="en-GB" sz="1400" dirty="0" smtClean="0"/>
              <a:t>Hg</a:t>
            </a:r>
            <a:r>
              <a:rPr lang="en-GB" sz="1400" baseline="30000" dirty="0" smtClean="0"/>
              <a:t>46+</a:t>
            </a:r>
            <a:r>
              <a:rPr lang="en-GB" sz="1400" dirty="0" smtClean="0"/>
              <a:t> </a:t>
            </a:r>
            <a:r>
              <a:rPr lang="en-GB" sz="1400" dirty="0"/>
              <a:t>(A/q = </a:t>
            </a:r>
            <a:r>
              <a:rPr lang="en-GB" sz="1400" dirty="0" smtClean="0"/>
              <a:t>4.478) </a:t>
            </a:r>
          </a:p>
          <a:p>
            <a:pPr marL="800100" lvl="1" indent="-342900">
              <a:spcBef>
                <a:spcPts val="300"/>
              </a:spcBef>
              <a:buFont typeface="Wingdings" panose="05000000000000000000" pitchFamily="2" charset="2"/>
              <a:buChar char="Ø"/>
            </a:pPr>
            <a:r>
              <a:rPr lang="en-GB" sz="1400" dirty="0" smtClean="0"/>
              <a:t>Very significant increase </a:t>
            </a:r>
            <a:r>
              <a:rPr lang="en-GB" sz="1400" dirty="0" smtClean="0"/>
              <a:t>in </a:t>
            </a:r>
            <a:r>
              <a:rPr lang="en-GB" sz="1400" dirty="0"/>
              <a:t>beam intensity </a:t>
            </a:r>
            <a:r>
              <a:rPr lang="en-GB" sz="1400" dirty="0" smtClean="0"/>
              <a:t>(i.e. higher REX-EBIS efficiency)</a:t>
            </a:r>
          </a:p>
          <a:p>
            <a:pPr marL="800100" lvl="1" indent="-342900">
              <a:spcBef>
                <a:spcPts val="300"/>
              </a:spcBef>
              <a:buFont typeface="Wingdings" panose="05000000000000000000" pitchFamily="2" charset="2"/>
              <a:buChar char="Ø"/>
            </a:pPr>
            <a:r>
              <a:rPr lang="en-GB" sz="1400" dirty="0" smtClean="0"/>
              <a:t>Higher repetition rates and better time structure (i.e. r</a:t>
            </a:r>
            <a:r>
              <a:rPr lang="en-GB" sz="1400" dirty="0" smtClean="0"/>
              <a:t>eduction in the optimum breeding time)</a:t>
            </a:r>
            <a:endParaRPr lang="en-GB" sz="1400" dirty="0" smtClean="0"/>
          </a:p>
        </p:txBody>
      </p:sp>
    </p:spTree>
    <p:extLst>
      <p:ext uri="{BB962C8B-B14F-4D97-AF65-F5344CB8AC3E}">
        <p14:creationId xmlns:p14="http://schemas.microsoft.com/office/powerpoint/2010/main" val="37074726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514600"/>
            <a:ext cx="8915400" cy="1371600"/>
          </a:xfrm>
        </p:spPr>
        <p:txBody>
          <a:bodyPr>
            <a:normAutofit fontScale="90000"/>
          </a:bodyPr>
          <a:lstStyle/>
          <a:p>
            <a:pPr algn="ctr"/>
            <a:r>
              <a:rPr lang="en-GB" dirty="0" smtClean="0"/>
              <a:t>Ideas for REX/HIE-ISOLDE Upgrade</a:t>
            </a:r>
            <a:endParaRPr lang="en-GB" dirty="0"/>
          </a:p>
        </p:txBody>
      </p:sp>
      <p:sp>
        <p:nvSpPr>
          <p:cNvPr id="3" name="Subtitle 2"/>
          <p:cNvSpPr>
            <a:spLocks noGrp="1"/>
          </p:cNvSpPr>
          <p:nvPr>
            <p:ph type="subTitle" idx="1"/>
          </p:nvPr>
        </p:nvSpPr>
        <p:spPr>
          <a:xfrm>
            <a:off x="5334000" y="6248400"/>
            <a:ext cx="3780912" cy="519851"/>
          </a:xfrm>
        </p:spPr>
        <p:txBody>
          <a:bodyPr>
            <a:normAutofit fontScale="92500" lnSpcReduction="10000"/>
          </a:bodyPr>
          <a:lstStyle/>
          <a:p>
            <a:pPr algn="l"/>
            <a:r>
              <a:rPr lang="en-GB" sz="1600" dirty="0" smtClean="0">
                <a:solidFill>
                  <a:schemeClr val="tx1"/>
                </a:solidFill>
              </a:rPr>
              <a:t>Jose Alberto </a:t>
            </a:r>
            <a:r>
              <a:rPr lang="en-GB" sz="1600" dirty="0" smtClean="0">
                <a:solidFill>
                  <a:schemeClr val="tx1"/>
                </a:solidFill>
              </a:rPr>
              <a:t>Rodriguez </a:t>
            </a:r>
            <a:br>
              <a:rPr lang="en-GB" sz="1600" dirty="0" smtClean="0">
                <a:solidFill>
                  <a:schemeClr val="tx1"/>
                </a:solidFill>
              </a:rPr>
            </a:br>
            <a:r>
              <a:rPr lang="en-GB" sz="1600" dirty="0" smtClean="0">
                <a:solidFill>
                  <a:schemeClr val="tx1"/>
                </a:solidFill>
              </a:rPr>
              <a:t>on behalf of the ISOLDE Operations team</a:t>
            </a:r>
            <a:endParaRPr lang="en-GB" sz="1600" dirty="0" smtClean="0">
              <a:solidFill>
                <a:schemeClr val="tx1"/>
              </a:solidFill>
            </a:endParaRPr>
          </a:p>
        </p:txBody>
      </p:sp>
      <p:pic>
        <p:nvPicPr>
          <p:cNvPr id="7" name="Picture 6"/>
          <p:cNvPicPr>
            <a:picLocks noChangeAspect="1"/>
          </p:cNvPicPr>
          <p:nvPr/>
        </p:nvPicPr>
        <p:blipFill>
          <a:blip r:embed="rId2" cstate="print"/>
          <a:stretch>
            <a:fillRect/>
          </a:stretch>
        </p:blipFill>
        <p:spPr>
          <a:xfrm>
            <a:off x="8260984" y="15810"/>
            <a:ext cx="880432" cy="878306"/>
          </a:xfrm>
          <a:prstGeom prst="rect">
            <a:avLst/>
          </a:prstGeom>
        </p:spPr>
      </p:pic>
    </p:spTree>
    <p:extLst>
      <p:ext uri="{BB962C8B-B14F-4D97-AF65-F5344CB8AC3E}">
        <p14:creationId xmlns:p14="http://schemas.microsoft.com/office/powerpoint/2010/main" val="33491086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p:cNvPicPr>
            <a:picLocks noChangeAspect="1"/>
          </p:cNvPicPr>
          <p:nvPr/>
        </p:nvPicPr>
        <p:blipFill>
          <a:blip r:embed="rId2"/>
          <a:stretch>
            <a:fillRect/>
          </a:stretch>
        </p:blipFill>
        <p:spPr>
          <a:xfrm>
            <a:off x="8260984" y="15810"/>
            <a:ext cx="880432" cy="878306"/>
          </a:xfrm>
          <a:prstGeom prst="rect">
            <a:avLst/>
          </a:prstGeom>
        </p:spPr>
      </p:pic>
      <p:sp>
        <p:nvSpPr>
          <p:cNvPr id="49" name="TextBox 48"/>
          <p:cNvSpPr txBox="1"/>
          <p:nvPr/>
        </p:nvSpPr>
        <p:spPr>
          <a:xfrm>
            <a:off x="125988" y="166392"/>
            <a:ext cx="8637012" cy="584775"/>
          </a:xfrm>
          <a:prstGeom prst="rect">
            <a:avLst/>
          </a:prstGeom>
          <a:noFill/>
        </p:spPr>
        <p:txBody>
          <a:bodyPr wrap="square" rtlCol="0">
            <a:spAutoFit/>
          </a:bodyPr>
          <a:lstStyle/>
          <a:p>
            <a:r>
              <a:rPr lang="en-GB" sz="3200" u="sng" dirty="0" smtClean="0"/>
              <a:t>HIE-ISOLDE Phase 3 vs. Normal Conducting</a:t>
            </a:r>
            <a:endParaRPr lang="en-GB" sz="3200" u="sng" dirty="0"/>
          </a:p>
        </p:txBody>
      </p:sp>
      <p:sp>
        <p:nvSpPr>
          <p:cNvPr id="2" name="Rectangle 1"/>
          <p:cNvSpPr/>
          <p:nvPr/>
        </p:nvSpPr>
        <p:spPr>
          <a:xfrm>
            <a:off x="125988" y="860525"/>
            <a:ext cx="2502608" cy="307777"/>
          </a:xfrm>
          <a:prstGeom prst="rect">
            <a:avLst/>
          </a:prstGeom>
        </p:spPr>
        <p:txBody>
          <a:bodyPr wrap="none">
            <a:spAutoFit/>
          </a:bodyPr>
          <a:lstStyle/>
          <a:p>
            <a:r>
              <a:rPr lang="en-GB" sz="1400" u="sng" dirty="0" smtClean="0"/>
              <a:t>Beam energy considerations:</a:t>
            </a:r>
            <a:endParaRPr lang="en-GB" sz="1400" u="sng" dirty="0"/>
          </a:p>
        </p:txBody>
      </p:sp>
      <p:sp>
        <p:nvSpPr>
          <p:cNvPr id="27" name="TextBox 26"/>
          <p:cNvSpPr txBox="1"/>
          <p:nvPr/>
        </p:nvSpPr>
        <p:spPr>
          <a:xfrm>
            <a:off x="125988" y="1172028"/>
            <a:ext cx="9039225" cy="1069524"/>
          </a:xfrm>
          <a:prstGeom prst="rect">
            <a:avLst/>
          </a:prstGeom>
          <a:noFill/>
          <a:ln>
            <a:noFill/>
          </a:ln>
        </p:spPr>
        <p:txBody>
          <a:bodyPr wrap="square" rtlCol="0">
            <a:spAutoFit/>
          </a:bodyPr>
          <a:lstStyle/>
          <a:p>
            <a:pPr>
              <a:spcBef>
                <a:spcPts val="300"/>
              </a:spcBef>
            </a:pPr>
            <a:r>
              <a:rPr lang="en-GB" sz="1400" dirty="0" smtClean="0"/>
              <a:t>HIE-ISOLDE Phase 3:</a:t>
            </a:r>
          </a:p>
          <a:p>
            <a:pPr marL="285750" indent="-285750">
              <a:spcBef>
                <a:spcPts val="300"/>
              </a:spcBef>
              <a:buFont typeface="Wingdings" panose="05000000000000000000" pitchFamily="2" charset="2"/>
              <a:buChar char="§"/>
            </a:pPr>
            <a:r>
              <a:rPr lang="en-GB" sz="1400" dirty="0" smtClean="0"/>
              <a:t>Continuous energy changes above 1.2 MeV/u</a:t>
            </a:r>
          </a:p>
          <a:p>
            <a:pPr marL="285750" indent="-285750">
              <a:spcBef>
                <a:spcPts val="300"/>
              </a:spcBef>
              <a:buFont typeface="Wingdings" panose="05000000000000000000" pitchFamily="2" charset="2"/>
              <a:buChar char="§"/>
            </a:pPr>
            <a:r>
              <a:rPr lang="en-GB" sz="1400" dirty="0" smtClean="0"/>
              <a:t>Possible beam deceleration down to ~ 0.6 MeV/u </a:t>
            </a:r>
            <a:endParaRPr lang="en-GB" sz="1400" dirty="0"/>
          </a:p>
          <a:p>
            <a:pPr>
              <a:spcBef>
                <a:spcPts val="300"/>
              </a:spcBef>
            </a:pPr>
            <a:endParaRPr lang="en-GB" sz="1400" dirty="0" smtClean="0"/>
          </a:p>
        </p:txBody>
      </p:sp>
      <p:sp>
        <p:nvSpPr>
          <p:cNvPr id="2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29" name="TextBox 28"/>
          <p:cNvSpPr txBox="1"/>
          <p:nvPr/>
        </p:nvSpPr>
        <p:spPr>
          <a:xfrm>
            <a:off x="125988" y="3727350"/>
            <a:ext cx="9039225" cy="1069524"/>
          </a:xfrm>
          <a:prstGeom prst="rect">
            <a:avLst/>
          </a:prstGeom>
          <a:noFill/>
          <a:ln>
            <a:noFill/>
          </a:ln>
        </p:spPr>
        <p:txBody>
          <a:bodyPr wrap="square" rtlCol="0">
            <a:spAutoFit/>
          </a:bodyPr>
          <a:lstStyle/>
          <a:p>
            <a:pPr>
              <a:spcBef>
                <a:spcPts val="300"/>
              </a:spcBef>
            </a:pPr>
            <a:r>
              <a:rPr lang="en-GB" sz="1400" dirty="0" smtClean="0"/>
              <a:t>Normal conducting upgrade:</a:t>
            </a:r>
          </a:p>
          <a:p>
            <a:pPr marL="285750" indent="-285750">
              <a:spcBef>
                <a:spcPts val="300"/>
              </a:spcBef>
              <a:buFont typeface="Wingdings" panose="05000000000000000000" pitchFamily="2" charset="2"/>
              <a:buChar char="§"/>
            </a:pPr>
            <a:r>
              <a:rPr lang="en-GB" sz="1400" dirty="0" smtClean="0"/>
              <a:t>These estimates are based on a rough </a:t>
            </a:r>
            <a:r>
              <a:rPr lang="en-GB" sz="1400" dirty="0" smtClean="0"/>
              <a:t>initial analysis </a:t>
            </a:r>
          </a:p>
          <a:p>
            <a:pPr marL="285750" indent="-285750">
              <a:spcBef>
                <a:spcPts val="300"/>
              </a:spcBef>
              <a:buFont typeface="Wingdings" panose="05000000000000000000" pitchFamily="2" charset="2"/>
              <a:buChar char="§"/>
            </a:pPr>
            <a:r>
              <a:rPr lang="en-GB" sz="1400" dirty="0" smtClean="0"/>
              <a:t>Final number depend on the design and the number of cavities as well as on the amplifiers peak powers</a:t>
            </a:r>
          </a:p>
          <a:p>
            <a:pPr marL="285750" indent="-285750">
              <a:spcBef>
                <a:spcPts val="300"/>
              </a:spcBef>
              <a:buFont typeface="Wingdings" panose="05000000000000000000" pitchFamily="2" charset="2"/>
              <a:buChar char="§"/>
            </a:pPr>
            <a:r>
              <a:rPr lang="en-GB" sz="1400" dirty="0" smtClean="0"/>
              <a:t>Only discrete energy steps between 0.3 and 3.5 MeV/u</a:t>
            </a:r>
            <a:endParaRPr lang="en-GB" sz="1400" dirty="0" smtClean="0"/>
          </a:p>
        </p:txBody>
      </p:sp>
      <p:pic>
        <p:nvPicPr>
          <p:cNvPr id="3" name="Picture 2"/>
          <p:cNvPicPr>
            <a:picLocks noChangeAspect="1"/>
          </p:cNvPicPr>
          <p:nvPr/>
        </p:nvPicPr>
        <p:blipFill>
          <a:blip r:embed="rId3"/>
          <a:stretch>
            <a:fillRect/>
          </a:stretch>
        </p:blipFill>
        <p:spPr>
          <a:xfrm>
            <a:off x="4848419" y="1624805"/>
            <a:ext cx="3922819" cy="1900286"/>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2539227803"/>
              </p:ext>
            </p:extLst>
          </p:nvPr>
        </p:nvGraphicFramePr>
        <p:xfrm>
          <a:off x="211584" y="2021395"/>
          <a:ext cx="4419600" cy="1457280"/>
        </p:xfrm>
        <a:graphic>
          <a:graphicData uri="http://schemas.openxmlformats.org/drawingml/2006/table">
            <a:tbl>
              <a:tblPr>
                <a:tableStyleId>{5C22544A-7EE6-4342-B048-85BDC9FD1C3A}</a:tableStyleId>
              </a:tblPr>
              <a:tblGrid>
                <a:gridCol w="17526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609600">
                  <a:extLst>
                    <a:ext uri="{9D8B030D-6E8A-4147-A177-3AD203B41FA5}">
                      <a16:colId xmlns:a16="http://schemas.microsoft.com/office/drawing/2014/main" val="2909343369"/>
                    </a:ext>
                  </a:extLst>
                </a:gridCol>
              </a:tblGrid>
              <a:tr h="412013">
                <a:tc>
                  <a:txBody>
                    <a:bodyPr/>
                    <a:lstStyle/>
                    <a:p>
                      <a:pPr algn="ctr">
                        <a:spcBef>
                          <a:spcPts val="300"/>
                        </a:spcBef>
                        <a:spcAft>
                          <a:spcPts val="0"/>
                        </a:spcAft>
                      </a:pP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err="1" smtClean="0">
                          <a:effectLst/>
                          <a:latin typeface="+mn-lt"/>
                        </a:rPr>
                        <a:t>E</a:t>
                      </a:r>
                      <a:r>
                        <a:rPr lang="en-GB" sz="1200" b="0" kern="800" baseline="-25000" dirty="0" err="1">
                          <a:effectLst/>
                          <a:latin typeface="+mn-lt"/>
                        </a:rPr>
                        <a:t>o</a:t>
                      </a:r>
                      <a:r>
                        <a:rPr lang="en-GB" sz="1200" b="0" kern="800" dirty="0" smtClean="0">
                          <a:effectLst/>
                          <a:latin typeface="+mn-lt"/>
                        </a:rPr>
                        <a:t> </a:t>
                      </a:r>
                      <a:r>
                        <a:rPr lang="en-GB" sz="1200" b="0" kern="800" dirty="0">
                          <a:effectLst/>
                          <a:latin typeface="+mn-lt"/>
                        </a:rPr>
                        <a:t>[MeV/u]</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smtClean="0">
                          <a:effectLst/>
                          <a:latin typeface="+mn-lt"/>
                        </a:rPr>
                        <a:t>β</a:t>
                      </a:r>
                      <a:r>
                        <a:rPr lang="en-GB" sz="1200" b="0" kern="800" baseline="-25000" dirty="0">
                          <a:effectLst/>
                          <a:latin typeface="+mn-lt"/>
                        </a:rPr>
                        <a:t>o</a:t>
                      </a:r>
                      <a:r>
                        <a:rPr lang="en-GB" sz="1200" b="0" kern="800" baseline="-25000" dirty="0" smtClean="0">
                          <a:effectLst/>
                          <a:latin typeface="+mn-lt"/>
                        </a:rPr>
                        <a:t> </a:t>
                      </a:r>
                      <a:r>
                        <a:rPr lang="en-GB" sz="1200" b="0" kern="800" dirty="0">
                          <a:effectLst/>
                          <a:latin typeface="+mn-lt"/>
                        </a:rPr>
                        <a:t>[%]</a:t>
                      </a:r>
                      <a:endParaRPr lang="en-GB" sz="1200" b="0" dirty="0">
                        <a:effectLst/>
                        <a:latin typeface="+mn-lt"/>
                        <a:ea typeface="Times New Roman" panose="02020603050405020304" pitchFamily="18"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err="1">
                          <a:effectLst/>
                          <a:latin typeface="+mn-lt"/>
                        </a:rPr>
                        <a:t>E</a:t>
                      </a:r>
                      <a:r>
                        <a:rPr lang="en-GB" sz="1200" b="0" kern="800" baseline="-25000" dirty="0" err="1">
                          <a:effectLst/>
                          <a:latin typeface="+mn-lt"/>
                        </a:rPr>
                        <a:t>f</a:t>
                      </a:r>
                      <a:r>
                        <a:rPr lang="en-GB" sz="1200" b="0" kern="800" dirty="0">
                          <a:effectLst/>
                          <a:latin typeface="+mn-lt"/>
                        </a:rPr>
                        <a:t> [MeV/u]</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a:effectLst/>
                          <a:latin typeface="+mn-lt"/>
                        </a:rPr>
                        <a:t>β</a:t>
                      </a:r>
                      <a:r>
                        <a:rPr lang="en-GB" sz="1200" b="0" kern="800" baseline="-25000" dirty="0">
                          <a:effectLst/>
                          <a:latin typeface="+mn-lt"/>
                        </a:rPr>
                        <a:t>f </a:t>
                      </a:r>
                      <a:r>
                        <a:rPr lang="en-GB" sz="1200" b="0" kern="800" dirty="0">
                          <a:effectLst/>
                          <a:latin typeface="+mn-lt"/>
                        </a:rPr>
                        <a:t>[%]</a:t>
                      </a:r>
                      <a:endParaRPr lang="en-GB" sz="1200" b="0" dirty="0">
                        <a:effectLst/>
                        <a:latin typeface="+mn-lt"/>
                        <a:ea typeface="Times New Roman" panose="02020603050405020304" pitchFamily="18"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39889">
                <a:tc>
                  <a:txBody>
                    <a:bodyPr/>
                    <a:lstStyle/>
                    <a:p>
                      <a:pPr algn="ctr">
                        <a:spcBef>
                          <a:spcPts val="300"/>
                        </a:spcBef>
                        <a:spcAft>
                          <a:spcPts val="0"/>
                        </a:spcAft>
                      </a:pPr>
                      <a:r>
                        <a:rPr lang="en-GB" sz="1200" dirty="0" smtClean="0">
                          <a:effectLst/>
                          <a:latin typeface="+mn-lt"/>
                          <a:ea typeface="Times New Roman" panose="02020603050405020304" pitchFamily="18" charset="0"/>
                        </a:rPr>
                        <a:t>Nominal</a:t>
                      </a:r>
                      <a:r>
                        <a:rPr lang="en-GB" sz="1200" baseline="0" dirty="0" smtClean="0">
                          <a:effectLst/>
                          <a:latin typeface="+mn-lt"/>
                          <a:ea typeface="Times New Roman" panose="02020603050405020304" pitchFamily="18" charset="0"/>
                        </a:rPr>
                        <a:t> – A/q = 4.5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3.5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8.6</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smtClean="0">
                          <a:effectLst/>
                          <a:latin typeface="+mn-lt"/>
                        </a:rPr>
                        <a:t>10.0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14.3</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39889">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200" dirty="0" smtClean="0">
                          <a:effectLst/>
                          <a:latin typeface="+mn-lt"/>
                          <a:ea typeface="Times New Roman" panose="02020603050405020304" pitchFamily="18" charset="0"/>
                        </a:rPr>
                        <a:t>Nominal</a:t>
                      </a:r>
                      <a:r>
                        <a:rPr lang="en-GB" sz="1200" baseline="0" dirty="0" smtClean="0">
                          <a:effectLst/>
                          <a:latin typeface="+mn-lt"/>
                          <a:ea typeface="Times New Roman" panose="02020603050405020304" pitchFamily="18" charset="0"/>
                        </a:rPr>
                        <a:t> – A/q = 2.5</a:t>
                      </a:r>
                      <a:endParaRPr lang="en-GB" sz="1200" dirty="0" smtClean="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5.4</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10.7</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16.5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18.6</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39889">
                <a:tc>
                  <a:txBody>
                    <a:bodyPr/>
                    <a:lstStyle/>
                    <a:p>
                      <a:pPr algn="ctr">
                        <a:spcBef>
                          <a:spcPts val="300"/>
                        </a:spcBef>
                        <a:spcAft>
                          <a:spcPts val="0"/>
                        </a:spcAft>
                      </a:pPr>
                      <a:r>
                        <a:rPr lang="en-GB" sz="1200" dirty="0" smtClean="0">
                          <a:effectLst/>
                          <a:latin typeface="+mn-lt"/>
                          <a:ea typeface="Times New Roman" panose="02020603050405020304" pitchFamily="18" charset="0"/>
                        </a:rPr>
                        <a:t>80% nominal</a:t>
                      </a:r>
                      <a:r>
                        <a:rPr lang="en-GB" sz="1200" baseline="0" dirty="0" smtClean="0">
                          <a:effectLst/>
                          <a:latin typeface="+mn-lt"/>
                          <a:ea typeface="Times New Roman" panose="02020603050405020304" pitchFamily="18" charset="0"/>
                        </a:rPr>
                        <a:t> </a:t>
                      </a:r>
                      <a:r>
                        <a:rPr lang="en-GB" sz="1200" baseline="0" dirty="0" smtClean="0">
                          <a:effectLst/>
                          <a:latin typeface="+mn-lt"/>
                          <a:ea typeface="Times New Roman" panose="02020603050405020304" pitchFamily="18" charset="0"/>
                        </a:rPr>
                        <a:t>– A/q = 4.5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3.0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8.1</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8.2</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13.0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39889">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200" dirty="0" smtClean="0">
                          <a:effectLst/>
                          <a:latin typeface="+mn-lt"/>
                          <a:ea typeface="Times New Roman" panose="02020603050405020304" pitchFamily="18" charset="0"/>
                        </a:rPr>
                        <a:t>80% nominal</a:t>
                      </a:r>
                      <a:r>
                        <a:rPr lang="en-GB" sz="1200" baseline="0" dirty="0" smtClean="0">
                          <a:effectLst/>
                          <a:latin typeface="+mn-lt"/>
                          <a:ea typeface="Times New Roman" panose="02020603050405020304" pitchFamily="18" charset="0"/>
                        </a:rPr>
                        <a:t> – </a:t>
                      </a:r>
                      <a:r>
                        <a:rPr lang="en-GB" sz="1200" baseline="0" dirty="0" smtClean="0">
                          <a:effectLst/>
                          <a:latin typeface="+mn-lt"/>
                          <a:ea typeface="Times New Roman" panose="02020603050405020304" pitchFamily="18" charset="0"/>
                        </a:rPr>
                        <a:t>A/q = 2.5</a:t>
                      </a:r>
                      <a:endParaRPr lang="en-GB" sz="1200" dirty="0" smtClean="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4.8</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10.1</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13.7</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16.7</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66325593"/>
              </p:ext>
            </p:extLst>
          </p:nvPr>
        </p:nvGraphicFramePr>
        <p:xfrm>
          <a:off x="203346" y="4800600"/>
          <a:ext cx="4419600" cy="1967040"/>
        </p:xfrm>
        <a:graphic>
          <a:graphicData uri="http://schemas.openxmlformats.org/drawingml/2006/table">
            <a:tbl>
              <a:tblPr>
                <a:tableStyleId>{5C22544A-7EE6-4342-B048-85BDC9FD1C3A}</a:tableStyleId>
              </a:tblPr>
              <a:tblGrid>
                <a:gridCol w="17526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609600">
                  <a:extLst>
                    <a:ext uri="{9D8B030D-6E8A-4147-A177-3AD203B41FA5}">
                      <a16:colId xmlns:a16="http://schemas.microsoft.com/office/drawing/2014/main" val="2909343369"/>
                    </a:ext>
                  </a:extLst>
                </a:gridCol>
              </a:tblGrid>
              <a:tr h="412013">
                <a:tc>
                  <a:txBody>
                    <a:bodyPr/>
                    <a:lstStyle/>
                    <a:p>
                      <a:pPr algn="ctr">
                        <a:spcBef>
                          <a:spcPts val="300"/>
                        </a:spcBef>
                        <a:spcAft>
                          <a:spcPts val="0"/>
                        </a:spcAft>
                      </a:pP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err="1" smtClean="0">
                          <a:effectLst/>
                          <a:latin typeface="+mn-lt"/>
                        </a:rPr>
                        <a:t>E</a:t>
                      </a:r>
                      <a:r>
                        <a:rPr lang="en-GB" sz="1200" b="0" kern="800" baseline="-25000" dirty="0" err="1">
                          <a:effectLst/>
                          <a:latin typeface="+mn-lt"/>
                        </a:rPr>
                        <a:t>o</a:t>
                      </a:r>
                      <a:r>
                        <a:rPr lang="en-GB" sz="1200" b="0" kern="800" dirty="0" smtClean="0">
                          <a:effectLst/>
                          <a:latin typeface="+mn-lt"/>
                        </a:rPr>
                        <a:t> </a:t>
                      </a:r>
                      <a:r>
                        <a:rPr lang="en-GB" sz="1200" b="0" kern="800" dirty="0">
                          <a:effectLst/>
                          <a:latin typeface="+mn-lt"/>
                        </a:rPr>
                        <a:t>[MeV/u]</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smtClean="0">
                          <a:effectLst/>
                          <a:latin typeface="+mn-lt"/>
                        </a:rPr>
                        <a:t>β</a:t>
                      </a:r>
                      <a:r>
                        <a:rPr lang="en-GB" sz="1200" b="0" kern="800" baseline="-25000" dirty="0">
                          <a:effectLst/>
                          <a:latin typeface="+mn-lt"/>
                        </a:rPr>
                        <a:t>o</a:t>
                      </a:r>
                      <a:r>
                        <a:rPr lang="en-GB" sz="1200" b="0" kern="800" baseline="-25000" dirty="0" smtClean="0">
                          <a:effectLst/>
                          <a:latin typeface="+mn-lt"/>
                        </a:rPr>
                        <a:t> </a:t>
                      </a:r>
                      <a:r>
                        <a:rPr lang="en-GB" sz="1200" b="0" kern="800" dirty="0">
                          <a:effectLst/>
                          <a:latin typeface="+mn-lt"/>
                        </a:rPr>
                        <a:t>[%]</a:t>
                      </a:r>
                      <a:endParaRPr lang="en-GB" sz="1200" b="0" dirty="0">
                        <a:effectLst/>
                        <a:latin typeface="+mn-lt"/>
                        <a:ea typeface="Times New Roman" panose="02020603050405020304" pitchFamily="18"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err="1">
                          <a:effectLst/>
                          <a:latin typeface="+mn-lt"/>
                        </a:rPr>
                        <a:t>E</a:t>
                      </a:r>
                      <a:r>
                        <a:rPr lang="en-GB" sz="1200" b="0" kern="800" baseline="-25000" dirty="0" err="1">
                          <a:effectLst/>
                          <a:latin typeface="+mn-lt"/>
                        </a:rPr>
                        <a:t>f</a:t>
                      </a:r>
                      <a:r>
                        <a:rPr lang="en-GB" sz="1200" b="0" kern="800" dirty="0">
                          <a:effectLst/>
                          <a:latin typeface="+mn-lt"/>
                        </a:rPr>
                        <a:t> [MeV/u]</a:t>
                      </a:r>
                      <a:endParaRPr lang="en-GB" sz="12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b="0" kern="800" dirty="0">
                          <a:effectLst/>
                          <a:latin typeface="+mn-lt"/>
                        </a:rPr>
                        <a:t>β</a:t>
                      </a:r>
                      <a:r>
                        <a:rPr lang="en-GB" sz="1200" b="0" kern="800" baseline="-25000" dirty="0">
                          <a:effectLst/>
                          <a:latin typeface="+mn-lt"/>
                        </a:rPr>
                        <a:t>f </a:t>
                      </a:r>
                      <a:r>
                        <a:rPr lang="en-GB" sz="1200" b="0" kern="800" dirty="0">
                          <a:effectLst/>
                          <a:latin typeface="+mn-lt"/>
                        </a:rPr>
                        <a:t>[%]</a:t>
                      </a:r>
                      <a:endParaRPr lang="en-GB" sz="1200" b="0" dirty="0">
                        <a:effectLst/>
                        <a:latin typeface="+mn-lt"/>
                        <a:ea typeface="Times New Roman" panose="02020603050405020304" pitchFamily="18"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39889">
                <a:tc>
                  <a:txBody>
                    <a:bodyPr/>
                    <a:lstStyle/>
                    <a:p>
                      <a:pPr algn="ctr">
                        <a:spcBef>
                          <a:spcPts val="300"/>
                        </a:spcBef>
                        <a:spcAft>
                          <a:spcPts val="0"/>
                        </a:spcAft>
                      </a:pPr>
                      <a:r>
                        <a:rPr lang="en-GB" sz="1200" dirty="0" smtClean="0">
                          <a:effectLst/>
                          <a:latin typeface="+mn-lt"/>
                          <a:ea typeface="Times New Roman" panose="02020603050405020304" pitchFamily="18" charset="0"/>
                        </a:rPr>
                        <a:t>Nominal</a:t>
                      </a:r>
                      <a:r>
                        <a:rPr lang="en-GB" sz="1200" baseline="0" dirty="0" smtClean="0">
                          <a:effectLst/>
                          <a:latin typeface="+mn-lt"/>
                          <a:ea typeface="Times New Roman" panose="02020603050405020304" pitchFamily="18" charset="0"/>
                        </a:rPr>
                        <a:t> – A/q = 5.5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3.5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8.6</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8.6</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13.2</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68840">
                <a:tc>
                  <a:txBody>
                    <a:bodyPr/>
                    <a:lstStyle/>
                    <a:p>
                      <a:pPr algn="ctr">
                        <a:spcBef>
                          <a:spcPts val="300"/>
                        </a:spcBef>
                        <a:spcAft>
                          <a:spcPts val="0"/>
                        </a:spcAft>
                      </a:pPr>
                      <a:r>
                        <a:rPr lang="en-GB" sz="1200" dirty="0" smtClean="0">
                          <a:effectLst/>
                          <a:latin typeface="+mn-lt"/>
                          <a:ea typeface="Times New Roman" panose="02020603050405020304" pitchFamily="18" charset="0"/>
                        </a:rPr>
                        <a:t>Nominal</a:t>
                      </a:r>
                      <a:r>
                        <a:rPr lang="en-GB" sz="1200" baseline="0" dirty="0" smtClean="0">
                          <a:effectLst/>
                          <a:latin typeface="+mn-lt"/>
                          <a:ea typeface="Times New Roman" panose="02020603050405020304" pitchFamily="18" charset="0"/>
                        </a:rPr>
                        <a:t> – A/q = 4.5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3.5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8.6</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kern="800" dirty="0" smtClean="0">
                          <a:effectLst/>
                          <a:latin typeface="+mn-lt"/>
                        </a:rPr>
                        <a:t>10.0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14.3</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39889">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200" dirty="0" smtClean="0">
                          <a:effectLst/>
                          <a:latin typeface="+mn-lt"/>
                          <a:ea typeface="Times New Roman" panose="02020603050405020304" pitchFamily="18" charset="0"/>
                        </a:rPr>
                        <a:t>Nominal</a:t>
                      </a:r>
                      <a:r>
                        <a:rPr lang="en-GB" sz="1200" baseline="0" dirty="0" smtClean="0">
                          <a:effectLst/>
                          <a:latin typeface="+mn-lt"/>
                          <a:ea typeface="Times New Roman" panose="02020603050405020304" pitchFamily="18" charset="0"/>
                        </a:rPr>
                        <a:t> – A/q = 2.5</a:t>
                      </a:r>
                      <a:endParaRPr lang="en-GB" sz="1200" dirty="0" smtClean="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3.5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8.6</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14.6</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17.0</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01856236"/>
                  </a:ext>
                </a:extLst>
              </a:tr>
              <a:tr h="239889">
                <a:tc>
                  <a:txBody>
                    <a:bodyPr/>
                    <a:lstStyle/>
                    <a:p>
                      <a:pPr algn="ctr">
                        <a:spcBef>
                          <a:spcPts val="300"/>
                        </a:spcBef>
                        <a:spcAft>
                          <a:spcPts val="0"/>
                        </a:spcAft>
                      </a:pPr>
                      <a:r>
                        <a:rPr lang="en-GB" sz="1200" dirty="0" smtClean="0">
                          <a:effectLst/>
                          <a:latin typeface="+mn-lt"/>
                          <a:ea typeface="Times New Roman" panose="02020603050405020304" pitchFamily="18" charset="0"/>
                        </a:rPr>
                        <a:t>80% nominal</a:t>
                      </a:r>
                      <a:r>
                        <a:rPr lang="en-GB" sz="1200" baseline="0" dirty="0" smtClean="0">
                          <a:effectLst/>
                          <a:latin typeface="+mn-lt"/>
                          <a:ea typeface="Times New Roman" panose="02020603050405020304" pitchFamily="18" charset="0"/>
                        </a:rPr>
                        <a:t> </a:t>
                      </a:r>
                      <a:r>
                        <a:rPr lang="en-GB" sz="1200" baseline="0" dirty="0" smtClean="0">
                          <a:effectLst/>
                          <a:latin typeface="+mn-lt"/>
                          <a:ea typeface="Times New Roman" panose="02020603050405020304" pitchFamily="18" charset="0"/>
                        </a:rPr>
                        <a:t>– A/q = </a:t>
                      </a:r>
                      <a:r>
                        <a:rPr lang="en-GB" sz="1200" baseline="0" dirty="0" smtClean="0">
                          <a:effectLst/>
                          <a:latin typeface="+mn-lt"/>
                          <a:ea typeface="Times New Roman" panose="02020603050405020304" pitchFamily="18" charset="0"/>
                        </a:rPr>
                        <a:t>5.5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3.5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8.6</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7.5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12.5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39889">
                <a:tc>
                  <a:txBody>
                    <a:bodyPr/>
                    <a:lstStyle/>
                    <a:p>
                      <a:pPr algn="ctr">
                        <a:spcBef>
                          <a:spcPts val="300"/>
                        </a:spcBef>
                        <a:spcAft>
                          <a:spcPts val="0"/>
                        </a:spcAft>
                      </a:pPr>
                      <a:r>
                        <a:rPr lang="en-GB" sz="1200" dirty="0" smtClean="0">
                          <a:effectLst/>
                          <a:latin typeface="+mn-lt"/>
                          <a:ea typeface="Times New Roman" panose="02020603050405020304" pitchFamily="18" charset="0"/>
                        </a:rPr>
                        <a:t>80% nominal</a:t>
                      </a:r>
                      <a:r>
                        <a:rPr lang="en-GB" sz="1200" baseline="0" dirty="0" smtClean="0">
                          <a:effectLst/>
                          <a:latin typeface="+mn-lt"/>
                          <a:ea typeface="Times New Roman" panose="02020603050405020304" pitchFamily="18" charset="0"/>
                        </a:rPr>
                        <a:t> – A/q = 4.5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3.5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8.6</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13.0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3479369"/>
                  </a:ext>
                </a:extLst>
              </a:tr>
              <a:tr h="239889">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200" dirty="0" smtClean="0">
                          <a:effectLst/>
                          <a:latin typeface="+mn-lt"/>
                          <a:ea typeface="Times New Roman" panose="02020603050405020304" pitchFamily="18" charset="0"/>
                        </a:rPr>
                        <a:t>80% nominal</a:t>
                      </a:r>
                      <a:r>
                        <a:rPr lang="en-GB" sz="1200" baseline="0" dirty="0" smtClean="0">
                          <a:effectLst/>
                          <a:latin typeface="+mn-lt"/>
                          <a:ea typeface="Times New Roman" panose="02020603050405020304" pitchFamily="18" charset="0"/>
                        </a:rPr>
                        <a:t> – </a:t>
                      </a:r>
                      <a:r>
                        <a:rPr lang="en-GB" sz="1200" baseline="0" dirty="0" smtClean="0">
                          <a:effectLst/>
                          <a:latin typeface="+mn-lt"/>
                          <a:ea typeface="Times New Roman" panose="02020603050405020304" pitchFamily="18" charset="0"/>
                        </a:rPr>
                        <a:t>A/q = 2.5</a:t>
                      </a:r>
                      <a:endParaRPr lang="en-GB" sz="1200" dirty="0" smtClean="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3.5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8.6</a:t>
                      </a:r>
                      <a:endParaRPr lang="en-GB" sz="12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12.5</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200" dirty="0" smtClean="0">
                          <a:effectLst/>
                          <a:latin typeface="+mn-lt"/>
                          <a:ea typeface="Times New Roman" panose="02020603050405020304" pitchFamily="18" charset="0"/>
                        </a:rPr>
                        <a:t>16.0</a:t>
                      </a:r>
                      <a:endParaRPr lang="en-GB" sz="12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38399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p:cNvPicPr>
            <a:picLocks noChangeAspect="1"/>
          </p:cNvPicPr>
          <p:nvPr/>
        </p:nvPicPr>
        <p:blipFill>
          <a:blip r:embed="rId2"/>
          <a:stretch>
            <a:fillRect/>
          </a:stretch>
        </p:blipFill>
        <p:spPr>
          <a:xfrm>
            <a:off x="8260984" y="15810"/>
            <a:ext cx="880432" cy="878306"/>
          </a:xfrm>
          <a:prstGeom prst="rect">
            <a:avLst/>
          </a:prstGeom>
        </p:spPr>
      </p:pic>
      <p:sp>
        <p:nvSpPr>
          <p:cNvPr id="49" name="TextBox 48"/>
          <p:cNvSpPr txBox="1"/>
          <p:nvPr/>
        </p:nvSpPr>
        <p:spPr>
          <a:xfrm>
            <a:off x="125988" y="166392"/>
            <a:ext cx="8637012" cy="584775"/>
          </a:xfrm>
          <a:prstGeom prst="rect">
            <a:avLst/>
          </a:prstGeom>
          <a:noFill/>
        </p:spPr>
        <p:txBody>
          <a:bodyPr wrap="square" rtlCol="0">
            <a:spAutoFit/>
          </a:bodyPr>
          <a:lstStyle/>
          <a:p>
            <a:r>
              <a:rPr lang="en-GB" sz="3200" u="sng" dirty="0" smtClean="0"/>
              <a:t>HIE-ISOLDE Phase 3 vs. Normal Conducting</a:t>
            </a:r>
            <a:endParaRPr lang="en-GB" sz="3200" u="sng" dirty="0"/>
          </a:p>
        </p:txBody>
      </p:sp>
      <p:sp>
        <p:nvSpPr>
          <p:cNvPr id="2" name="Rectangle 1"/>
          <p:cNvSpPr/>
          <p:nvPr/>
        </p:nvSpPr>
        <p:spPr>
          <a:xfrm>
            <a:off x="125988" y="860525"/>
            <a:ext cx="2710999" cy="307777"/>
          </a:xfrm>
          <a:prstGeom prst="rect">
            <a:avLst/>
          </a:prstGeom>
        </p:spPr>
        <p:txBody>
          <a:bodyPr wrap="none">
            <a:spAutoFit/>
          </a:bodyPr>
          <a:lstStyle/>
          <a:p>
            <a:r>
              <a:rPr lang="en-GB" sz="1400" u="sng" dirty="0" smtClean="0"/>
              <a:t>Cost and other considerations:</a:t>
            </a:r>
            <a:endParaRPr lang="en-GB" sz="1400" u="sng" dirty="0"/>
          </a:p>
        </p:txBody>
      </p:sp>
      <p:sp>
        <p:nvSpPr>
          <p:cNvPr id="27" name="TextBox 26"/>
          <p:cNvSpPr txBox="1"/>
          <p:nvPr/>
        </p:nvSpPr>
        <p:spPr>
          <a:xfrm>
            <a:off x="125989" y="1245504"/>
            <a:ext cx="8332212" cy="2339102"/>
          </a:xfrm>
          <a:prstGeom prst="rect">
            <a:avLst/>
          </a:prstGeom>
          <a:noFill/>
          <a:ln>
            <a:noFill/>
          </a:ln>
        </p:spPr>
        <p:txBody>
          <a:bodyPr wrap="square" rtlCol="0">
            <a:spAutoFit/>
          </a:bodyPr>
          <a:lstStyle/>
          <a:p>
            <a:pPr>
              <a:spcBef>
                <a:spcPts val="300"/>
              </a:spcBef>
            </a:pPr>
            <a:r>
              <a:rPr lang="en-GB" sz="1400" dirty="0" smtClean="0"/>
              <a:t>HIE-ISOLDE Phase 3:</a:t>
            </a:r>
          </a:p>
          <a:p>
            <a:pPr marL="342900" indent="-342900">
              <a:spcBef>
                <a:spcPts val="300"/>
              </a:spcBef>
              <a:buFont typeface="Wingdings" panose="05000000000000000000" pitchFamily="2" charset="2"/>
              <a:buChar char="§"/>
            </a:pPr>
            <a:r>
              <a:rPr lang="en-GB" sz="1400" dirty="0" smtClean="0"/>
              <a:t>Upgrade of the </a:t>
            </a:r>
            <a:r>
              <a:rPr lang="en-GB" sz="1400" dirty="0" err="1" smtClean="0"/>
              <a:t>cryoplant</a:t>
            </a:r>
            <a:r>
              <a:rPr lang="en-GB" sz="1400" dirty="0" smtClean="0"/>
              <a:t> necessary</a:t>
            </a:r>
          </a:p>
          <a:p>
            <a:pPr marL="342900" indent="-342900">
              <a:spcBef>
                <a:spcPts val="300"/>
              </a:spcBef>
              <a:buFont typeface="Wingdings" panose="05000000000000000000" pitchFamily="2" charset="2"/>
              <a:buChar char="§"/>
            </a:pPr>
            <a:r>
              <a:rPr lang="en-GB" sz="1400" dirty="0" smtClean="0"/>
              <a:t>R&amp;D for new low-beta cavity required</a:t>
            </a:r>
          </a:p>
          <a:p>
            <a:pPr marL="342900" indent="-342900">
              <a:spcBef>
                <a:spcPts val="300"/>
              </a:spcBef>
              <a:buFont typeface="Wingdings" panose="05000000000000000000" pitchFamily="2" charset="2"/>
              <a:buChar char="§"/>
            </a:pPr>
            <a:r>
              <a:rPr lang="en-GB" sz="1400" dirty="0" smtClean="0"/>
              <a:t>Low beta cryomodule design needed</a:t>
            </a:r>
          </a:p>
          <a:p>
            <a:pPr marL="342900" indent="-342900">
              <a:spcBef>
                <a:spcPts val="300"/>
              </a:spcBef>
              <a:buFont typeface="Wingdings" panose="05000000000000000000" pitchFamily="2" charset="2"/>
              <a:buChar char="§"/>
            </a:pPr>
            <a:r>
              <a:rPr lang="en-GB" sz="1400" dirty="0" err="1" smtClean="0"/>
              <a:t>Cryoline</a:t>
            </a:r>
            <a:r>
              <a:rPr lang="en-GB" sz="1400" dirty="0" smtClean="0"/>
              <a:t> and other ancillary equipment already in place</a:t>
            </a:r>
          </a:p>
          <a:p>
            <a:pPr marL="342900" indent="-342900">
              <a:spcBef>
                <a:spcPts val="300"/>
              </a:spcBef>
              <a:buFont typeface="Wingdings" panose="05000000000000000000" pitchFamily="2" charset="2"/>
              <a:buChar char="§"/>
            </a:pPr>
            <a:r>
              <a:rPr lang="en-GB" sz="1400" dirty="0" smtClean="0"/>
              <a:t>Longer </a:t>
            </a:r>
            <a:r>
              <a:rPr lang="en-GB" sz="1400" dirty="0"/>
              <a:t>set-up times than for the </a:t>
            </a:r>
            <a:r>
              <a:rPr lang="en-GB" sz="1400" dirty="0" smtClean="0"/>
              <a:t>normal conducting </a:t>
            </a:r>
            <a:r>
              <a:rPr lang="en-GB" sz="1400" dirty="0"/>
              <a:t>option (i.e. </a:t>
            </a:r>
            <a:r>
              <a:rPr lang="en-GB" sz="1400" dirty="0" smtClean="0"/>
              <a:t>higher </a:t>
            </a:r>
            <a:r>
              <a:rPr lang="en-GB" sz="1400" dirty="0"/>
              <a:t>operational cost</a:t>
            </a:r>
            <a:r>
              <a:rPr lang="en-GB" sz="1400" dirty="0" smtClean="0"/>
              <a:t>)</a:t>
            </a:r>
          </a:p>
          <a:p>
            <a:pPr marL="342900" indent="-342900">
              <a:spcBef>
                <a:spcPts val="300"/>
              </a:spcBef>
              <a:buFont typeface="Wingdings" panose="05000000000000000000" pitchFamily="2" charset="2"/>
              <a:buChar char="§"/>
            </a:pPr>
            <a:r>
              <a:rPr lang="en-GB" sz="1400" dirty="0"/>
              <a:t>Possibly </a:t>
            </a:r>
            <a:r>
              <a:rPr lang="en-GB" sz="1400" dirty="0" smtClean="0"/>
              <a:t>less </a:t>
            </a:r>
            <a:r>
              <a:rPr lang="en-GB" sz="1400" dirty="0"/>
              <a:t>AC power consumption (i.e. </a:t>
            </a:r>
            <a:r>
              <a:rPr lang="en-GB" sz="1400" dirty="0" smtClean="0"/>
              <a:t>lower </a:t>
            </a:r>
            <a:r>
              <a:rPr lang="en-GB" sz="1400" dirty="0"/>
              <a:t>operational cost) </a:t>
            </a:r>
            <a:endParaRPr lang="en-GB" sz="1400" dirty="0" smtClean="0"/>
          </a:p>
          <a:p>
            <a:pPr marL="342900" indent="-342900">
              <a:spcBef>
                <a:spcPts val="300"/>
              </a:spcBef>
              <a:buFont typeface="Wingdings" panose="05000000000000000000" pitchFamily="2" charset="2"/>
              <a:buChar char="§"/>
            </a:pPr>
            <a:r>
              <a:rPr lang="en-GB" sz="1400" dirty="0" smtClean="0"/>
              <a:t>In-vacuum triplet in the IH structure will remain a very weak point</a:t>
            </a:r>
            <a:endParaRPr lang="en-GB" sz="1400" dirty="0"/>
          </a:p>
          <a:p>
            <a:pPr marL="342900" indent="-342900">
              <a:spcBef>
                <a:spcPts val="300"/>
              </a:spcBef>
              <a:buFont typeface="Wingdings" panose="05000000000000000000" pitchFamily="2" charset="2"/>
              <a:buChar char="§"/>
            </a:pPr>
            <a:endParaRPr lang="en-GB" sz="1400" dirty="0" smtClean="0"/>
          </a:p>
        </p:txBody>
      </p:sp>
      <p:sp>
        <p:nvSpPr>
          <p:cNvPr id="2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29" name="TextBox 28"/>
          <p:cNvSpPr txBox="1"/>
          <p:nvPr/>
        </p:nvSpPr>
        <p:spPr>
          <a:xfrm>
            <a:off x="125988" y="3825920"/>
            <a:ext cx="9039225" cy="1831271"/>
          </a:xfrm>
          <a:prstGeom prst="rect">
            <a:avLst/>
          </a:prstGeom>
          <a:noFill/>
          <a:ln>
            <a:noFill/>
          </a:ln>
        </p:spPr>
        <p:txBody>
          <a:bodyPr wrap="square" rtlCol="0">
            <a:spAutoFit/>
          </a:bodyPr>
          <a:lstStyle/>
          <a:p>
            <a:pPr>
              <a:spcBef>
                <a:spcPts val="300"/>
              </a:spcBef>
            </a:pPr>
            <a:r>
              <a:rPr lang="en-GB" sz="1400" dirty="0" smtClean="0"/>
              <a:t>Normal conducting upgrade:</a:t>
            </a:r>
          </a:p>
          <a:p>
            <a:pPr marL="342900" indent="-342900">
              <a:spcBef>
                <a:spcPts val="300"/>
              </a:spcBef>
              <a:buFont typeface="Wingdings" panose="05000000000000000000" pitchFamily="2" charset="2"/>
              <a:buChar char="§"/>
            </a:pPr>
            <a:r>
              <a:rPr lang="en-GB" sz="1400" dirty="0" smtClean="0"/>
              <a:t>Possible </a:t>
            </a:r>
            <a:r>
              <a:rPr lang="en-GB" sz="1400" dirty="0" smtClean="0"/>
              <a:t>spreading of the cost over a longer period of time</a:t>
            </a:r>
          </a:p>
          <a:p>
            <a:pPr marL="800100" lvl="1" indent="-342900">
              <a:spcBef>
                <a:spcPts val="300"/>
              </a:spcBef>
              <a:buFont typeface="Wingdings" panose="05000000000000000000" pitchFamily="2" charset="2"/>
              <a:buChar char="§"/>
            </a:pPr>
            <a:r>
              <a:rPr lang="en-GB" sz="1400" dirty="0" smtClean="0"/>
              <a:t>RF cavities and 2-3 amplifiers initially</a:t>
            </a:r>
          </a:p>
          <a:p>
            <a:pPr marL="800100" lvl="1" indent="-342900">
              <a:spcBef>
                <a:spcPts val="300"/>
              </a:spcBef>
              <a:buFont typeface="Wingdings" panose="05000000000000000000" pitchFamily="2" charset="2"/>
              <a:buChar char="§"/>
            </a:pPr>
            <a:r>
              <a:rPr lang="en-GB" sz="1400" dirty="0" smtClean="0"/>
              <a:t>Four REX amplifiers could be used for a few years and replaced later</a:t>
            </a:r>
          </a:p>
          <a:p>
            <a:pPr marL="342900" indent="-342900">
              <a:spcBef>
                <a:spcPts val="300"/>
              </a:spcBef>
              <a:buFont typeface="Wingdings" panose="05000000000000000000" pitchFamily="2" charset="2"/>
              <a:buChar char="§"/>
            </a:pPr>
            <a:r>
              <a:rPr lang="en-GB" sz="1400" dirty="0" smtClean="0"/>
              <a:t>Shorter set-up times than for the superconducting option (i.e. lower operational cost)</a:t>
            </a:r>
          </a:p>
          <a:p>
            <a:pPr marL="342900" indent="-342900">
              <a:spcBef>
                <a:spcPts val="300"/>
              </a:spcBef>
              <a:buFont typeface="Wingdings" panose="05000000000000000000" pitchFamily="2" charset="2"/>
              <a:buChar char="§"/>
            </a:pPr>
            <a:r>
              <a:rPr lang="en-GB" sz="1400" dirty="0" smtClean="0"/>
              <a:t>Possibly more AC power consumption (i.e. higher operational cost) </a:t>
            </a:r>
          </a:p>
          <a:p>
            <a:pPr marL="342900" indent="-342900">
              <a:spcBef>
                <a:spcPts val="300"/>
              </a:spcBef>
              <a:buFont typeface="Wingdings" panose="05000000000000000000" pitchFamily="2" charset="2"/>
              <a:buChar char="§"/>
            </a:pPr>
            <a:r>
              <a:rPr lang="en-GB" sz="1400" dirty="0" smtClean="0"/>
              <a:t>Possibly lower maintenance cost</a:t>
            </a:r>
            <a:endParaRPr lang="en-GB" sz="1400" dirty="0" smtClean="0"/>
          </a:p>
        </p:txBody>
      </p:sp>
    </p:spTree>
    <p:extLst>
      <p:ext uri="{BB962C8B-B14F-4D97-AF65-F5344CB8AC3E}">
        <p14:creationId xmlns:p14="http://schemas.microsoft.com/office/powerpoint/2010/main" val="1037270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600" u="sng" dirty="0" smtClean="0"/>
              <a:t>Outline:</a:t>
            </a:r>
            <a:endParaRPr lang="en-GB" sz="3600" u="sng" dirty="0"/>
          </a:p>
        </p:txBody>
      </p:sp>
      <p:sp>
        <p:nvSpPr>
          <p:cNvPr id="3" name="Content Placeholder 2"/>
          <p:cNvSpPr>
            <a:spLocks noGrp="1"/>
          </p:cNvSpPr>
          <p:nvPr>
            <p:ph idx="1"/>
          </p:nvPr>
        </p:nvSpPr>
        <p:spPr>
          <a:xfrm>
            <a:off x="304800" y="1066800"/>
            <a:ext cx="8572500" cy="4267200"/>
          </a:xfrm>
        </p:spPr>
        <p:txBody>
          <a:bodyPr>
            <a:normAutofit/>
          </a:bodyPr>
          <a:lstStyle/>
          <a:p>
            <a:pPr>
              <a:buFont typeface="Wingdings" panose="05000000000000000000" pitchFamily="2" charset="2"/>
              <a:buChar char="§"/>
            </a:pPr>
            <a:r>
              <a:rPr lang="en-GB" dirty="0" smtClean="0"/>
              <a:t>REX/HIE-ISOLDE before LS2</a:t>
            </a:r>
          </a:p>
          <a:p>
            <a:pPr>
              <a:buFont typeface="Wingdings" panose="05000000000000000000" pitchFamily="2" charset="2"/>
              <a:buChar char="§"/>
            </a:pPr>
            <a:r>
              <a:rPr lang="en-GB" dirty="0" smtClean="0"/>
              <a:t>REX/HIE-ISOLDE after LS2</a:t>
            </a:r>
            <a:endParaRPr lang="en-GB" dirty="0"/>
          </a:p>
          <a:p>
            <a:pPr>
              <a:buFont typeface="Wingdings" panose="05000000000000000000" pitchFamily="2" charset="2"/>
              <a:buChar char="§"/>
            </a:pPr>
            <a:r>
              <a:rPr lang="en-GB" dirty="0" smtClean="0"/>
              <a:t>Ideas </a:t>
            </a:r>
            <a:r>
              <a:rPr lang="en-GB" dirty="0"/>
              <a:t>for </a:t>
            </a:r>
            <a:r>
              <a:rPr lang="en-GB" dirty="0" smtClean="0"/>
              <a:t>long-term upgrades</a:t>
            </a:r>
          </a:p>
          <a:p>
            <a:pPr>
              <a:buFont typeface="Wingdings" panose="05000000000000000000" pitchFamily="2" charset="2"/>
              <a:buChar char="§"/>
            </a:pPr>
            <a:r>
              <a:rPr lang="en-GB" dirty="0" smtClean="0"/>
              <a:t>Summary</a:t>
            </a:r>
            <a:endParaRPr lang="en-GB" dirty="0" smtClean="0"/>
          </a:p>
        </p:txBody>
      </p:sp>
      <p:sp>
        <p:nvSpPr>
          <p:cNvPr id="11" name="Rounded Rectangle 10"/>
          <p:cNvSpPr/>
          <p:nvPr/>
        </p:nvSpPr>
        <p:spPr>
          <a:xfrm flipV="1">
            <a:off x="266700" y="2743200"/>
            <a:ext cx="8610600" cy="6271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p:nvPicPr>
        <p:blipFill>
          <a:blip r:embed="rId2" cstate="print"/>
          <a:stretch>
            <a:fillRect/>
          </a:stretch>
        </p:blipFill>
        <p:spPr>
          <a:xfrm>
            <a:off x="8260984" y="15810"/>
            <a:ext cx="880432" cy="878306"/>
          </a:xfrm>
          <a:prstGeom prst="rect">
            <a:avLst/>
          </a:prstGeom>
        </p:spPr>
      </p:pic>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Tree>
    <p:extLst>
      <p:ext uri="{BB962C8B-B14F-4D97-AF65-F5344CB8AC3E}">
        <p14:creationId xmlns:p14="http://schemas.microsoft.com/office/powerpoint/2010/main" val="38846235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cstate="print"/>
          <a:stretch>
            <a:fillRect/>
          </a:stretch>
        </p:blipFill>
        <p:spPr>
          <a:xfrm>
            <a:off x="8260984" y="15810"/>
            <a:ext cx="880432" cy="878306"/>
          </a:xfrm>
          <a:prstGeom prst="rect">
            <a:avLst/>
          </a:prstGeom>
        </p:spPr>
      </p:pic>
      <p:sp>
        <p:nvSpPr>
          <p:cNvPr id="8" name="Title 1"/>
          <p:cNvSpPr txBox="1">
            <a:spLocks/>
          </p:cNvSpPr>
          <p:nvPr/>
        </p:nvSpPr>
        <p:spPr>
          <a:xfrm>
            <a:off x="152400" y="76200"/>
            <a:ext cx="89154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600" u="sng" dirty="0" smtClean="0"/>
              <a:t>Summary:</a:t>
            </a:r>
            <a:endParaRPr lang="en-GB" sz="3600" u="sng" dirty="0"/>
          </a:p>
        </p:txBody>
      </p:sp>
      <p:sp>
        <p:nvSpPr>
          <p:cNvPr id="15" name="TextBox 14"/>
          <p:cNvSpPr txBox="1"/>
          <p:nvPr/>
        </p:nvSpPr>
        <p:spPr>
          <a:xfrm>
            <a:off x="152400" y="954506"/>
            <a:ext cx="8831977" cy="2077492"/>
          </a:xfrm>
          <a:prstGeom prst="rect">
            <a:avLst/>
          </a:prstGeom>
          <a:noFill/>
          <a:ln>
            <a:noFill/>
          </a:ln>
        </p:spPr>
        <p:txBody>
          <a:bodyPr wrap="square" rtlCol="0">
            <a:spAutoFit/>
          </a:bodyPr>
          <a:lstStyle/>
          <a:p>
            <a:pPr marL="285750" indent="-285750">
              <a:spcBef>
                <a:spcPts val="300"/>
              </a:spcBef>
              <a:buFont typeface="Wingdings" panose="05000000000000000000" pitchFamily="2" charset="2"/>
              <a:buChar char="Ø"/>
            </a:pPr>
            <a:r>
              <a:rPr lang="en-GB" dirty="0" smtClean="0"/>
              <a:t>Main improvements after LS2</a:t>
            </a:r>
            <a:r>
              <a:rPr lang="en-GB" dirty="0" smtClean="0"/>
              <a:t>:</a:t>
            </a:r>
            <a:endParaRPr lang="en-GB" dirty="0" smtClean="0"/>
          </a:p>
          <a:p>
            <a:pPr marL="742950" lvl="1" indent="-285750">
              <a:spcBef>
                <a:spcPts val="300"/>
              </a:spcBef>
              <a:buFont typeface="Wingdings" panose="05000000000000000000" pitchFamily="2" charset="2"/>
              <a:buChar char="§"/>
            </a:pPr>
            <a:r>
              <a:rPr lang="en-GB" sz="1600" dirty="0" smtClean="0"/>
              <a:t>CM4 partially repaired</a:t>
            </a:r>
          </a:p>
          <a:p>
            <a:pPr marL="742950" lvl="1" indent="-285750">
              <a:spcBef>
                <a:spcPts val="300"/>
              </a:spcBef>
              <a:buFont typeface="Wingdings" panose="05000000000000000000" pitchFamily="2" charset="2"/>
              <a:buChar char="§"/>
            </a:pPr>
            <a:r>
              <a:rPr lang="en-GB" sz="1600" dirty="0" smtClean="0"/>
              <a:t>Additional beam diagnostics and steerers in REX</a:t>
            </a:r>
            <a:endParaRPr lang="en-GB" sz="1600" dirty="0" smtClean="0"/>
          </a:p>
          <a:p>
            <a:pPr marL="742950" lvl="1" indent="-285750">
              <a:spcBef>
                <a:spcPts val="300"/>
              </a:spcBef>
              <a:buFont typeface="Wingdings" panose="05000000000000000000" pitchFamily="2" charset="2"/>
              <a:buChar char="§"/>
            </a:pPr>
            <a:r>
              <a:rPr lang="en-GB" sz="1600" dirty="0" smtClean="0"/>
              <a:t>Additional time to restart and recommission the </a:t>
            </a:r>
            <a:r>
              <a:rPr lang="en-GB" sz="1600" dirty="0" err="1" smtClean="0"/>
              <a:t>cryoplant</a:t>
            </a:r>
            <a:r>
              <a:rPr lang="en-GB" sz="1600" dirty="0" smtClean="0"/>
              <a:t> and the SRF systems</a:t>
            </a:r>
          </a:p>
          <a:p>
            <a:pPr marL="742950" lvl="1" indent="-285750">
              <a:spcBef>
                <a:spcPts val="300"/>
              </a:spcBef>
              <a:buFont typeface="Wingdings" panose="05000000000000000000" pitchFamily="2" charset="2"/>
              <a:buChar char="§"/>
            </a:pPr>
            <a:r>
              <a:rPr lang="en-GB" sz="1600" dirty="0" smtClean="0"/>
              <a:t>Thorough beam commissioning. Validation of beam optics models</a:t>
            </a:r>
          </a:p>
          <a:p>
            <a:pPr marL="742950" lvl="1" indent="-285750">
              <a:spcBef>
                <a:spcPts val="300"/>
              </a:spcBef>
              <a:buFont typeface="Wingdings" panose="05000000000000000000" pitchFamily="2" charset="2"/>
              <a:buChar char="§"/>
            </a:pPr>
            <a:r>
              <a:rPr lang="en-GB" sz="1600" dirty="0" smtClean="0"/>
              <a:t>Semi-automatic phasing application</a:t>
            </a:r>
            <a:endParaRPr lang="en-GB" sz="1600" dirty="0" smtClean="0"/>
          </a:p>
          <a:p>
            <a:pPr marL="742950" lvl="1" indent="-285750">
              <a:spcBef>
                <a:spcPts val="300"/>
              </a:spcBef>
              <a:buFont typeface="Wingdings" panose="05000000000000000000" pitchFamily="2" charset="2"/>
              <a:buChar char="§"/>
            </a:pPr>
            <a:r>
              <a:rPr lang="en-GB" sz="1600" dirty="0" smtClean="0"/>
              <a:t>Improved controls for the beam diagnostics</a:t>
            </a:r>
            <a:endParaRPr lang="en-GB" sz="1600" dirty="0" smtClean="0"/>
          </a:p>
        </p:txBody>
      </p:sp>
      <p:sp>
        <p:nvSpPr>
          <p:cNvPr id="17" name="TextBox 16"/>
          <p:cNvSpPr txBox="1"/>
          <p:nvPr/>
        </p:nvSpPr>
        <p:spPr>
          <a:xfrm>
            <a:off x="152399" y="3286532"/>
            <a:ext cx="8831977" cy="1754326"/>
          </a:xfrm>
          <a:prstGeom prst="rect">
            <a:avLst/>
          </a:prstGeom>
          <a:noFill/>
          <a:ln>
            <a:noFill/>
          </a:ln>
        </p:spPr>
        <p:txBody>
          <a:bodyPr wrap="square" rtlCol="0">
            <a:spAutoFit/>
          </a:bodyPr>
          <a:lstStyle/>
          <a:p>
            <a:pPr marL="342900" indent="-342900">
              <a:spcBef>
                <a:spcPts val="300"/>
              </a:spcBef>
              <a:buFont typeface="Wingdings" panose="05000000000000000000" pitchFamily="2" charset="2"/>
              <a:buChar char="Ø"/>
            </a:pPr>
            <a:r>
              <a:rPr lang="en-GB" dirty="0" smtClean="0"/>
              <a:t>Long-term upgrade of REX:</a:t>
            </a:r>
            <a:endParaRPr lang="en-GB" dirty="0" smtClean="0"/>
          </a:p>
          <a:p>
            <a:pPr marL="742950" lvl="1" indent="-285750">
              <a:spcBef>
                <a:spcPts val="300"/>
              </a:spcBef>
              <a:buFont typeface="Wingdings" panose="05000000000000000000" pitchFamily="2" charset="2"/>
              <a:buChar char="§"/>
            </a:pPr>
            <a:r>
              <a:rPr lang="en-GB" sz="1600" dirty="0" smtClean="0"/>
              <a:t>Normal conducting option should be evaluated. Potentially:</a:t>
            </a:r>
            <a:endParaRPr lang="en-GB" sz="1600" dirty="0"/>
          </a:p>
          <a:p>
            <a:pPr marL="1200150" lvl="2" indent="-285750">
              <a:spcBef>
                <a:spcPts val="300"/>
              </a:spcBef>
              <a:buFont typeface="Wingdings" panose="05000000000000000000" pitchFamily="2" charset="2"/>
              <a:buChar char="§"/>
            </a:pPr>
            <a:r>
              <a:rPr lang="en-GB" sz="1600" dirty="0" smtClean="0"/>
              <a:t>Lower cost</a:t>
            </a:r>
          </a:p>
          <a:p>
            <a:pPr marL="1200150" lvl="2" indent="-285750">
              <a:spcBef>
                <a:spcPts val="300"/>
              </a:spcBef>
              <a:buFont typeface="Wingdings" panose="05000000000000000000" pitchFamily="2" charset="2"/>
              <a:buChar char="§"/>
            </a:pPr>
            <a:r>
              <a:rPr lang="en-GB" sz="1600" dirty="0" smtClean="0"/>
              <a:t>A/q as high as 5.5 (i.e. highe</a:t>
            </a:r>
            <a:r>
              <a:rPr lang="en-GB" sz="1600" dirty="0" smtClean="0"/>
              <a:t>r beam intensities specially for heavier beams)</a:t>
            </a:r>
            <a:endParaRPr lang="en-GB" sz="1600" dirty="0"/>
          </a:p>
          <a:p>
            <a:pPr marL="742950" lvl="1" indent="-285750">
              <a:spcBef>
                <a:spcPts val="300"/>
              </a:spcBef>
              <a:buFont typeface="Wingdings" panose="05000000000000000000" pitchFamily="2" charset="2"/>
              <a:buChar char="§"/>
            </a:pPr>
            <a:r>
              <a:rPr lang="en-GB" sz="1600" dirty="0" smtClean="0"/>
              <a:t>Both normal conducting and superconducting upgrades will require years. In my opinion, we should start working on them very soon</a:t>
            </a:r>
          </a:p>
        </p:txBody>
      </p:sp>
      <p:sp>
        <p:nvSpPr>
          <p:cNvPr id="11"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Tree>
    <p:extLst>
      <p:ext uri="{BB962C8B-B14F-4D97-AF65-F5344CB8AC3E}">
        <p14:creationId xmlns:p14="http://schemas.microsoft.com/office/powerpoint/2010/main" val="4918358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38889536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600" u="sng" dirty="0" smtClean="0"/>
              <a:t>Outline:</a:t>
            </a:r>
            <a:endParaRPr lang="en-GB" sz="3600" u="sng" dirty="0"/>
          </a:p>
        </p:txBody>
      </p:sp>
      <p:sp>
        <p:nvSpPr>
          <p:cNvPr id="3" name="Content Placeholder 2"/>
          <p:cNvSpPr>
            <a:spLocks noGrp="1"/>
          </p:cNvSpPr>
          <p:nvPr>
            <p:ph idx="1"/>
          </p:nvPr>
        </p:nvSpPr>
        <p:spPr>
          <a:xfrm>
            <a:off x="304800" y="1066800"/>
            <a:ext cx="8572500" cy="4267200"/>
          </a:xfrm>
        </p:spPr>
        <p:txBody>
          <a:bodyPr>
            <a:normAutofit/>
          </a:bodyPr>
          <a:lstStyle/>
          <a:p>
            <a:pPr>
              <a:buFont typeface="Wingdings" panose="05000000000000000000" pitchFamily="2" charset="2"/>
              <a:buChar char="§"/>
            </a:pPr>
            <a:r>
              <a:rPr lang="en-GB" dirty="0" smtClean="0"/>
              <a:t>REX/HIE-ISOLDE before LS2</a:t>
            </a:r>
          </a:p>
          <a:p>
            <a:pPr>
              <a:buFont typeface="Wingdings" panose="05000000000000000000" pitchFamily="2" charset="2"/>
              <a:buChar char="§"/>
            </a:pPr>
            <a:r>
              <a:rPr lang="en-GB" dirty="0" smtClean="0"/>
              <a:t>REX/HIE-ISOLDE after LS2</a:t>
            </a:r>
            <a:endParaRPr lang="en-GB" dirty="0"/>
          </a:p>
          <a:p>
            <a:pPr>
              <a:buFont typeface="Wingdings" panose="05000000000000000000" pitchFamily="2" charset="2"/>
              <a:buChar char="§"/>
            </a:pPr>
            <a:r>
              <a:rPr lang="en-GB" dirty="0" smtClean="0"/>
              <a:t>Ideas </a:t>
            </a:r>
            <a:r>
              <a:rPr lang="en-GB" dirty="0"/>
              <a:t>for </a:t>
            </a:r>
            <a:r>
              <a:rPr lang="en-GB" dirty="0" smtClean="0"/>
              <a:t>long-term upgrades</a:t>
            </a:r>
          </a:p>
          <a:p>
            <a:pPr>
              <a:buFont typeface="Wingdings" panose="05000000000000000000" pitchFamily="2" charset="2"/>
              <a:buChar char="§"/>
            </a:pPr>
            <a:r>
              <a:rPr lang="en-GB" dirty="0" smtClean="0"/>
              <a:t>Summary</a:t>
            </a:r>
            <a:endParaRPr lang="en-GB" dirty="0" smtClean="0"/>
          </a:p>
        </p:txBody>
      </p:sp>
      <p:sp>
        <p:nvSpPr>
          <p:cNvPr id="11" name="Rounded Rectangle 10"/>
          <p:cNvSpPr/>
          <p:nvPr/>
        </p:nvSpPr>
        <p:spPr>
          <a:xfrm flipV="1">
            <a:off x="266700" y="1066800"/>
            <a:ext cx="8610600" cy="6271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p:nvPicPr>
        <p:blipFill>
          <a:blip r:embed="rId2" cstate="print"/>
          <a:stretch>
            <a:fillRect/>
          </a:stretch>
        </p:blipFill>
        <p:spPr>
          <a:xfrm>
            <a:off x="8260984" y="15810"/>
            <a:ext cx="880432" cy="878306"/>
          </a:xfrm>
          <a:prstGeom prst="rect">
            <a:avLst/>
          </a:prstGeom>
        </p:spPr>
      </p:pic>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Tree>
    <p:extLst>
      <p:ext uri="{BB962C8B-B14F-4D97-AF65-F5344CB8AC3E}">
        <p14:creationId xmlns:p14="http://schemas.microsoft.com/office/powerpoint/2010/main" val="2738683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rotWithShape="1">
          <a:blip r:embed="rId2">
            <a:extLst>
              <a:ext uri="{28A0092B-C50C-407E-A947-70E740481C1C}">
                <a14:useLocalDpi xmlns:a14="http://schemas.microsoft.com/office/drawing/2010/main" val="0"/>
              </a:ext>
            </a:extLst>
          </a:blip>
          <a:srcRect t="2818" b="2424"/>
          <a:stretch/>
        </p:blipFill>
        <p:spPr>
          <a:xfrm>
            <a:off x="0" y="2371725"/>
            <a:ext cx="9144000" cy="4476750"/>
          </a:xfrm>
          <a:prstGeom prst="rect">
            <a:avLst/>
          </a:prstGeom>
        </p:spPr>
      </p:pic>
      <p:sp>
        <p:nvSpPr>
          <p:cNvPr id="23" name="TextBox 22"/>
          <p:cNvSpPr txBox="1"/>
          <p:nvPr/>
        </p:nvSpPr>
        <p:spPr>
          <a:xfrm>
            <a:off x="125988" y="166392"/>
            <a:ext cx="7570212" cy="584775"/>
          </a:xfrm>
          <a:prstGeom prst="rect">
            <a:avLst/>
          </a:prstGeom>
          <a:noFill/>
        </p:spPr>
        <p:txBody>
          <a:bodyPr wrap="square" rtlCol="0">
            <a:spAutoFit/>
          </a:bodyPr>
          <a:lstStyle/>
          <a:p>
            <a:r>
              <a:rPr lang="en-GB" sz="3200" u="sng" dirty="0"/>
              <a:t>REX/HIE-ISOLDE before LS2</a:t>
            </a:r>
          </a:p>
        </p:txBody>
      </p:sp>
      <p:pic>
        <p:nvPicPr>
          <p:cNvPr id="16" name="Picture 15"/>
          <p:cNvPicPr>
            <a:picLocks noChangeAspect="1"/>
          </p:cNvPicPr>
          <p:nvPr/>
        </p:nvPicPr>
        <p:blipFill>
          <a:blip r:embed="rId3"/>
          <a:stretch>
            <a:fillRect/>
          </a:stretch>
        </p:blipFill>
        <p:spPr>
          <a:xfrm>
            <a:off x="8260984" y="15810"/>
            <a:ext cx="880432" cy="878306"/>
          </a:xfrm>
          <a:prstGeom prst="rect">
            <a:avLst/>
          </a:prstGeom>
        </p:spPr>
      </p:pic>
      <p:sp>
        <p:nvSpPr>
          <p:cNvPr id="17" name="TextBox 16"/>
          <p:cNvSpPr txBox="1"/>
          <p:nvPr/>
        </p:nvSpPr>
        <p:spPr>
          <a:xfrm>
            <a:off x="0" y="823977"/>
            <a:ext cx="6248400" cy="1069524"/>
          </a:xfrm>
          <a:prstGeom prst="rect">
            <a:avLst/>
          </a:prstGeom>
          <a:solidFill>
            <a:schemeClr val="bg1"/>
          </a:solidFill>
          <a:ln>
            <a:noFill/>
          </a:ln>
        </p:spPr>
        <p:txBody>
          <a:bodyPr wrap="square" rtlCol="0">
            <a:spAutoFit/>
          </a:bodyPr>
          <a:lstStyle/>
          <a:p>
            <a:pPr>
              <a:spcBef>
                <a:spcPts val="300"/>
              </a:spcBef>
            </a:pPr>
            <a:r>
              <a:rPr lang="en-GB" sz="1400" dirty="0" smtClean="0">
                <a:solidFill>
                  <a:schemeClr val="tx2"/>
                </a:solidFill>
              </a:rPr>
              <a:t>Phase 2B of HIE-ISOLDE </a:t>
            </a:r>
            <a:r>
              <a:rPr lang="en-GB" sz="1400" dirty="0" smtClean="0">
                <a:solidFill>
                  <a:schemeClr val="tx2"/>
                </a:solidFill>
              </a:rPr>
              <a:t>completed and operational since 2018:</a:t>
            </a:r>
            <a:endParaRPr lang="en-GB" sz="1400" dirty="0" smtClean="0">
              <a:solidFill>
                <a:schemeClr val="tx2"/>
              </a:solidFill>
            </a:endParaRPr>
          </a:p>
          <a:p>
            <a:pPr marL="285750" indent="-285750">
              <a:spcBef>
                <a:spcPts val="300"/>
              </a:spcBef>
              <a:buFont typeface="Wingdings" panose="05000000000000000000" pitchFamily="2" charset="2"/>
              <a:buChar char="§"/>
            </a:pPr>
            <a:r>
              <a:rPr lang="en-GB" sz="1400" dirty="0" smtClean="0">
                <a:solidFill>
                  <a:schemeClr val="tx2"/>
                </a:solidFill>
              </a:rPr>
              <a:t>Four cryomodules</a:t>
            </a:r>
            <a:endParaRPr lang="en-GB" sz="1400" dirty="0" smtClean="0">
              <a:solidFill>
                <a:schemeClr val="tx2"/>
              </a:solidFill>
            </a:endParaRPr>
          </a:p>
          <a:p>
            <a:pPr marL="285750" indent="-285750">
              <a:spcBef>
                <a:spcPts val="300"/>
              </a:spcBef>
              <a:buFont typeface="Wingdings" panose="05000000000000000000" pitchFamily="2" charset="2"/>
              <a:buChar char="§"/>
            </a:pPr>
            <a:r>
              <a:rPr lang="en-US" sz="1400" dirty="0" smtClean="0">
                <a:solidFill>
                  <a:schemeClr val="tx2"/>
                </a:solidFill>
              </a:rPr>
              <a:t>Three High Energy Transfer Beamlines (HEBT)</a:t>
            </a:r>
          </a:p>
          <a:p>
            <a:pPr marL="285750" indent="-285750">
              <a:spcBef>
                <a:spcPts val="300"/>
              </a:spcBef>
              <a:buFont typeface="Wingdings" panose="05000000000000000000" pitchFamily="2" charset="2"/>
              <a:buChar char="§"/>
            </a:pPr>
            <a:r>
              <a:rPr lang="en-US" sz="1400" dirty="0" smtClean="0">
                <a:solidFill>
                  <a:schemeClr val="tx2"/>
                </a:solidFill>
              </a:rPr>
              <a:t>ISS experimental station</a:t>
            </a:r>
            <a:endParaRPr lang="en-US" sz="1400" dirty="0">
              <a:solidFill>
                <a:schemeClr val="tx2"/>
              </a:solidFill>
            </a:endParaRPr>
          </a:p>
        </p:txBody>
      </p:sp>
      <p:cxnSp>
        <p:nvCxnSpPr>
          <p:cNvPr id="25" name="Straight Arrow Connector 24"/>
          <p:cNvCxnSpPr/>
          <p:nvPr/>
        </p:nvCxnSpPr>
        <p:spPr>
          <a:xfrm flipH="1" flipV="1">
            <a:off x="5181600" y="4343400"/>
            <a:ext cx="1852370" cy="30480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218615" y="6383594"/>
            <a:ext cx="543386"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SEC</a:t>
            </a:r>
            <a:endParaRPr lang="en-GB" sz="1100" dirty="0"/>
          </a:p>
        </p:txBody>
      </p:sp>
      <p:sp>
        <p:nvSpPr>
          <p:cNvPr id="24" name="TextBox 23"/>
          <p:cNvSpPr txBox="1"/>
          <p:nvPr/>
        </p:nvSpPr>
        <p:spPr>
          <a:xfrm>
            <a:off x="1637252" y="6262604"/>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ISS</a:t>
            </a:r>
            <a:endParaRPr lang="en-GB" sz="1100" dirty="0"/>
          </a:p>
        </p:txBody>
      </p:sp>
      <p:sp>
        <p:nvSpPr>
          <p:cNvPr id="26" name="TextBox 25"/>
          <p:cNvSpPr txBox="1"/>
          <p:nvPr/>
        </p:nvSpPr>
        <p:spPr>
          <a:xfrm>
            <a:off x="2209800" y="5164116"/>
            <a:ext cx="577417"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err="1" smtClean="0"/>
              <a:t>Miniball</a:t>
            </a:r>
            <a:endParaRPr lang="en-GB" sz="1100" dirty="0"/>
          </a:p>
        </p:txBody>
      </p:sp>
      <p:sp>
        <p:nvSpPr>
          <p:cNvPr id="1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pic>
        <p:nvPicPr>
          <p:cNvPr id="32" name="Picture 31"/>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3491"/>
                    </a14:imgEffect>
                  </a14:imgLayer>
                </a14:imgProps>
              </a:ext>
              <a:ext uri="{28A0092B-C50C-407E-A947-70E740481C1C}">
                <a14:useLocalDpi xmlns:a14="http://schemas.microsoft.com/office/drawing/2010/main" val="0"/>
              </a:ext>
            </a:extLst>
          </a:blip>
          <a:stretch>
            <a:fillRect/>
          </a:stretch>
        </p:blipFill>
        <p:spPr>
          <a:xfrm>
            <a:off x="3809378" y="5054498"/>
            <a:ext cx="3128405" cy="1759728"/>
          </a:xfrm>
          <a:prstGeom prst="rect">
            <a:avLst/>
          </a:prstGeom>
          <a:ln w="19050">
            <a:solidFill>
              <a:srgbClr val="FF0000"/>
            </a:solidFill>
          </a:ln>
        </p:spPr>
      </p:pic>
      <p:pic>
        <p:nvPicPr>
          <p:cNvPr id="28" name="Picture 27"/>
          <p:cNvPicPr>
            <a:picLocks noChangeAspect="1"/>
          </p:cNvPicPr>
          <p:nvPr/>
        </p:nvPicPr>
        <p:blipFill rotWithShape="1">
          <a:blip r:embed="rId6"/>
          <a:srcRect b="15705"/>
          <a:stretch/>
        </p:blipFill>
        <p:spPr>
          <a:xfrm>
            <a:off x="7055740" y="3784898"/>
            <a:ext cx="1917297" cy="2539200"/>
          </a:xfrm>
          <a:prstGeom prst="rect">
            <a:avLst/>
          </a:prstGeom>
          <a:ln w="9525">
            <a:solidFill>
              <a:srgbClr val="FF0000"/>
            </a:solidFill>
          </a:ln>
        </p:spPr>
      </p:pic>
      <p:cxnSp>
        <p:nvCxnSpPr>
          <p:cNvPr id="36" name="Straight Arrow Connector 35"/>
          <p:cNvCxnSpPr/>
          <p:nvPr/>
        </p:nvCxnSpPr>
        <p:spPr>
          <a:xfrm flipH="1" flipV="1">
            <a:off x="2863419" y="6396549"/>
            <a:ext cx="924188" cy="108035"/>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pic>
        <p:nvPicPr>
          <p:cNvPr id="37" name="Picture 36"/>
          <p:cNvPicPr>
            <a:picLocks noChangeAspect="1"/>
          </p:cNvPicPr>
          <p:nvPr/>
        </p:nvPicPr>
        <p:blipFill rotWithShape="1">
          <a:blip r:embed="rId7" cstate="print">
            <a:extLst>
              <a:ext uri="{BEBA8EAE-BF5A-486C-A8C5-ECC9F3942E4B}">
                <a14:imgProps xmlns:a14="http://schemas.microsoft.com/office/drawing/2010/main">
                  <a14:imgLayer r:embed="rId8">
                    <a14:imgEffect>
                      <a14:colorTemperature colorTemp="4871"/>
                    </a14:imgEffect>
                  </a14:imgLayer>
                </a14:imgProps>
              </a:ext>
              <a:ext uri="{28A0092B-C50C-407E-A947-70E740481C1C}">
                <a14:useLocalDpi xmlns:a14="http://schemas.microsoft.com/office/drawing/2010/main" val="0"/>
              </a:ext>
            </a:extLst>
          </a:blip>
          <a:srcRect t="14505"/>
          <a:stretch/>
        </p:blipFill>
        <p:spPr>
          <a:xfrm>
            <a:off x="141266" y="2110073"/>
            <a:ext cx="3351290" cy="1611665"/>
          </a:xfrm>
          <a:prstGeom prst="rect">
            <a:avLst/>
          </a:prstGeom>
          <a:ln w="19050">
            <a:solidFill>
              <a:srgbClr val="FF0000"/>
            </a:solidFill>
          </a:ln>
        </p:spPr>
      </p:pic>
      <p:cxnSp>
        <p:nvCxnSpPr>
          <p:cNvPr id="38" name="Straight Arrow Connector 37"/>
          <p:cNvCxnSpPr/>
          <p:nvPr/>
        </p:nvCxnSpPr>
        <p:spPr>
          <a:xfrm flipH="1">
            <a:off x="615873" y="3721738"/>
            <a:ext cx="832561" cy="1163535"/>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6963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17" name="TextBox 16"/>
          <p:cNvSpPr txBox="1"/>
          <p:nvPr/>
        </p:nvSpPr>
        <p:spPr>
          <a:xfrm>
            <a:off x="0" y="878055"/>
            <a:ext cx="4876800" cy="2662267"/>
          </a:xfrm>
          <a:prstGeom prst="rect">
            <a:avLst/>
          </a:prstGeom>
          <a:solidFill>
            <a:schemeClr val="bg1"/>
          </a:solidFill>
          <a:ln>
            <a:noFill/>
          </a:ln>
        </p:spPr>
        <p:txBody>
          <a:bodyPr wrap="square" rtlCol="0">
            <a:spAutoFit/>
          </a:bodyPr>
          <a:lstStyle/>
          <a:p>
            <a:pPr>
              <a:spcBef>
                <a:spcPts val="300"/>
              </a:spcBef>
            </a:pPr>
            <a:r>
              <a:rPr lang="en-US" sz="1400" dirty="0" smtClean="0">
                <a:solidFill>
                  <a:schemeClr val="tx2"/>
                </a:solidFill>
              </a:rPr>
              <a:t>Highlights 2018 Physics campaign:</a:t>
            </a:r>
          </a:p>
          <a:p>
            <a:pPr marL="285750" indent="-285750">
              <a:spcBef>
                <a:spcPts val="300"/>
              </a:spcBef>
              <a:buFont typeface="Wingdings" panose="05000000000000000000" pitchFamily="2" charset="2"/>
              <a:buChar char="§"/>
            </a:pPr>
            <a:r>
              <a:rPr lang="en-GB" sz="1400" dirty="0">
                <a:solidFill>
                  <a:schemeClr val="tx2"/>
                </a:solidFill>
              </a:rPr>
              <a:t>First radioactive ion beam (RIB) delivered on July </a:t>
            </a:r>
            <a:r>
              <a:rPr lang="en-GB" sz="1400" dirty="0" smtClean="0">
                <a:solidFill>
                  <a:schemeClr val="tx2"/>
                </a:solidFill>
              </a:rPr>
              <a:t>11</a:t>
            </a:r>
            <a:r>
              <a:rPr lang="en-GB" sz="1400" baseline="30000" dirty="0" smtClean="0">
                <a:solidFill>
                  <a:schemeClr val="tx2"/>
                </a:solidFill>
              </a:rPr>
              <a:t>th</a:t>
            </a:r>
          </a:p>
          <a:p>
            <a:pPr marL="285750" indent="-285750">
              <a:spcBef>
                <a:spcPts val="300"/>
              </a:spcBef>
              <a:buFont typeface="Wingdings" panose="05000000000000000000" pitchFamily="2" charset="2"/>
              <a:buChar char="§"/>
            </a:pPr>
            <a:r>
              <a:rPr lang="en-GB" sz="1400" dirty="0" smtClean="0">
                <a:solidFill>
                  <a:schemeClr val="tx2"/>
                </a:solidFill>
              </a:rPr>
              <a:t>Campaign ended in Nov. 21</a:t>
            </a:r>
            <a:r>
              <a:rPr lang="en-GB" sz="1400" baseline="30000" dirty="0" smtClean="0">
                <a:solidFill>
                  <a:schemeClr val="tx2"/>
                </a:solidFill>
              </a:rPr>
              <a:t>st</a:t>
            </a:r>
            <a:r>
              <a:rPr lang="en-GB" sz="1400" dirty="0" smtClean="0">
                <a:solidFill>
                  <a:schemeClr val="tx2"/>
                </a:solidFill>
              </a:rPr>
              <a:t> (pre-irradiated target)</a:t>
            </a:r>
          </a:p>
          <a:p>
            <a:pPr marL="285750" indent="-285750">
              <a:spcBef>
                <a:spcPts val="300"/>
              </a:spcBef>
              <a:buFont typeface="Wingdings" panose="05000000000000000000" pitchFamily="2" charset="2"/>
              <a:buChar char="§"/>
            </a:pPr>
            <a:r>
              <a:rPr lang="en-GB" sz="1400" dirty="0" smtClean="0">
                <a:solidFill>
                  <a:schemeClr val="tx2"/>
                </a:solidFill>
              </a:rPr>
              <a:t>Thirteen </a:t>
            </a:r>
            <a:r>
              <a:rPr lang="en-GB" sz="1400" dirty="0">
                <a:solidFill>
                  <a:schemeClr val="tx2"/>
                </a:solidFill>
              </a:rPr>
              <a:t>experiments </a:t>
            </a:r>
            <a:r>
              <a:rPr lang="en-GB" sz="1400" dirty="0" smtClean="0">
                <a:solidFill>
                  <a:schemeClr val="tx2"/>
                </a:solidFill>
              </a:rPr>
              <a:t>conducted</a:t>
            </a:r>
          </a:p>
          <a:p>
            <a:pPr marL="742950" lvl="1" indent="-285750">
              <a:spcBef>
                <a:spcPts val="300"/>
              </a:spcBef>
              <a:buFont typeface="Wingdings" panose="05000000000000000000" pitchFamily="2" charset="2"/>
              <a:buChar char="§"/>
            </a:pPr>
            <a:r>
              <a:rPr lang="en-GB" sz="1200" dirty="0">
                <a:solidFill>
                  <a:schemeClr val="tx2"/>
                </a:solidFill>
              </a:rPr>
              <a:t>First beams to the ISS (</a:t>
            </a:r>
            <a:r>
              <a:rPr lang="en-GB" sz="1200" baseline="30000" dirty="0">
                <a:solidFill>
                  <a:schemeClr val="tx2"/>
                </a:solidFill>
              </a:rPr>
              <a:t>28</a:t>
            </a:r>
            <a:r>
              <a:rPr lang="en-GB" sz="1200" dirty="0">
                <a:solidFill>
                  <a:schemeClr val="tx2"/>
                </a:solidFill>
              </a:rPr>
              <a:t>Mg and </a:t>
            </a:r>
            <a:r>
              <a:rPr lang="en-GB" sz="1200" baseline="30000" dirty="0">
                <a:solidFill>
                  <a:schemeClr val="tx2"/>
                </a:solidFill>
              </a:rPr>
              <a:t>206</a:t>
            </a:r>
            <a:r>
              <a:rPr lang="en-GB" sz="1200" dirty="0">
                <a:solidFill>
                  <a:schemeClr val="tx2"/>
                </a:solidFill>
              </a:rPr>
              <a:t>Hg)</a:t>
            </a:r>
          </a:p>
          <a:p>
            <a:pPr marL="742950" lvl="1" indent="-285750">
              <a:spcBef>
                <a:spcPts val="300"/>
              </a:spcBef>
              <a:buFont typeface="Wingdings" panose="05000000000000000000" pitchFamily="2" charset="2"/>
              <a:buChar char="§"/>
            </a:pPr>
            <a:r>
              <a:rPr lang="en-GB" sz="1200" dirty="0" smtClean="0">
                <a:solidFill>
                  <a:schemeClr val="tx2"/>
                </a:solidFill>
              </a:rPr>
              <a:t>Light </a:t>
            </a:r>
            <a:r>
              <a:rPr lang="en-GB" sz="1200" dirty="0">
                <a:solidFill>
                  <a:schemeClr val="tx2"/>
                </a:solidFill>
              </a:rPr>
              <a:t>isotopes (</a:t>
            </a:r>
            <a:r>
              <a:rPr lang="en-GB" sz="1200" baseline="30000" dirty="0">
                <a:solidFill>
                  <a:schemeClr val="tx2"/>
                </a:solidFill>
              </a:rPr>
              <a:t>7</a:t>
            </a:r>
            <a:r>
              <a:rPr lang="en-GB" sz="1200" dirty="0">
                <a:solidFill>
                  <a:schemeClr val="tx2"/>
                </a:solidFill>
              </a:rPr>
              <a:t>Be, </a:t>
            </a:r>
            <a:r>
              <a:rPr lang="en-GB" sz="1200" baseline="30000" dirty="0">
                <a:solidFill>
                  <a:schemeClr val="tx2"/>
                </a:solidFill>
              </a:rPr>
              <a:t>8</a:t>
            </a:r>
            <a:r>
              <a:rPr lang="en-GB" sz="1200" dirty="0">
                <a:solidFill>
                  <a:schemeClr val="tx2"/>
                </a:solidFill>
              </a:rPr>
              <a:t>B, </a:t>
            </a:r>
            <a:r>
              <a:rPr lang="en-GB" sz="1200" baseline="30000" dirty="0">
                <a:solidFill>
                  <a:schemeClr val="tx2"/>
                </a:solidFill>
              </a:rPr>
              <a:t>9</a:t>
            </a:r>
            <a:r>
              <a:rPr lang="en-GB" sz="1200" dirty="0">
                <a:solidFill>
                  <a:schemeClr val="tx2"/>
                </a:solidFill>
              </a:rPr>
              <a:t>Li…)</a:t>
            </a:r>
          </a:p>
          <a:p>
            <a:pPr marL="742950" lvl="1" indent="-285750">
              <a:spcBef>
                <a:spcPts val="300"/>
              </a:spcBef>
              <a:buFont typeface="Wingdings" panose="05000000000000000000" pitchFamily="2" charset="2"/>
              <a:buChar char="§"/>
            </a:pPr>
            <a:r>
              <a:rPr lang="en-GB" sz="1200" dirty="0">
                <a:solidFill>
                  <a:schemeClr val="tx2"/>
                </a:solidFill>
              </a:rPr>
              <a:t>Heavy isotopes </a:t>
            </a:r>
            <a:r>
              <a:rPr lang="en-GB" sz="1200" dirty="0" smtClean="0">
                <a:solidFill>
                  <a:schemeClr val="tx2"/>
                </a:solidFill>
              </a:rPr>
              <a:t>(</a:t>
            </a:r>
            <a:r>
              <a:rPr lang="en-US" sz="1200" baseline="30000" dirty="0" smtClean="0"/>
              <a:t>228</a:t>
            </a:r>
            <a:r>
              <a:rPr lang="en-US" sz="1200" dirty="0" smtClean="0"/>
              <a:t>Ra, </a:t>
            </a:r>
            <a:r>
              <a:rPr lang="en-US" sz="1200" baseline="30000" dirty="0" smtClean="0"/>
              <a:t>226</a:t>
            </a:r>
            <a:r>
              <a:rPr lang="en-US" sz="1200" dirty="0" smtClean="0"/>
              <a:t>Rn, </a:t>
            </a:r>
            <a:r>
              <a:rPr lang="en-US" sz="1200" baseline="30000" dirty="0" smtClean="0"/>
              <a:t>206</a:t>
            </a:r>
            <a:r>
              <a:rPr lang="en-US" sz="1200" dirty="0" smtClean="0"/>
              <a:t>Hg…)</a:t>
            </a:r>
          </a:p>
          <a:p>
            <a:pPr marL="742950" lvl="1" indent="-285750">
              <a:spcBef>
                <a:spcPts val="300"/>
              </a:spcBef>
              <a:buFont typeface="Wingdings" panose="05000000000000000000" pitchFamily="2" charset="2"/>
              <a:buChar char="§"/>
            </a:pPr>
            <a:r>
              <a:rPr lang="en-GB" sz="1200" dirty="0">
                <a:solidFill>
                  <a:schemeClr val="tx2"/>
                </a:solidFill>
              </a:rPr>
              <a:t>Slow extraction used during most of the experiments</a:t>
            </a:r>
          </a:p>
          <a:p>
            <a:pPr marL="742950" lvl="1" indent="-285750">
              <a:spcBef>
                <a:spcPts val="300"/>
              </a:spcBef>
              <a:buFont typeface="Wingdings" panose="05000000000000000000" pitchFamily="2" charset="2"/>
              <a:buChar char="§"/>
            </a:pPr>
            <a:r>
              <a:rPr lang="en-US" sz="1200" dirty="0" smtClean="0">
                <a:solidFill>
                  <a:schemeClr val="tx2"/>
                </a:solidFill>
              </a:rPr>
              <a:t>Stripping foils to clean contaminants (</a:t>
            </a:r>
            <a:r>
              <a:rPr lang="en-US" sz="1200" baseline="30000" dirty="0" smtClean="0">
                <a:solidFill>
                  <a:schemeClr val="tx2"/>
                </a:solidFill>
              </a:rPr>
              <a:t>9</a:t>
            </a:r>
            <a:r>
              <a:rPr lang="en-US" sz="1200" dirty="0" smtClean="0">
                <a:solidFill>
                  <a:schemeClr val="tx2"/>
                </a:solidFill>
              </a:rPr>
              <a:t>Li, </a:t>
            </a:r>
            <a:r>
              <a:rPr lang="en-US" sz="1200" baseline="30000" dirty="0" smtClean="0">
                <a:solidFill>
                  <a:schemeClr val="tx2"/>
                </a:solidFill>
              </a:rPr>
              <a:t>7,11</a:t>
            </a:r>
            <a:r>
              <a:rPr lang="en-US" sz="1200" dirty="0" smtClean="0">
                <a:solidFill>
                  <a:schemeClr val="tx2"/>
                </a:solidFill>
              </a:rPr>
              <a:t>Be</a:t>
            </a:r>
            <a:r>
              <a:rPr lang="en-GB" sz="1200" dirty="0">
                <a:solidFill>
                  <a:schemeClr val="tx2"/>
                </a:solidFill>
              </a:rPr>
              <a:t> , </a:t>
            </a:r>
            <a:r>
              <a:rPr lang="en-GB" sz="1200" baseline="30000" dirty="0" smtClean="0">
                <a:solidFill>
                  <a:schemeClr val="tx2"/>
                </a:solidFill>
              </a:rPr>
              <a:t>8</a:t>
            </a:r>
            <a:r>
              <a:rPr lang="en-GB" sz="1200" dirty="0" smtClean="0">
                <a:solidFill>
                  <a:schemeClr val="tx2"/>
                </a:solidFill>
              </a:rPr>
              <a:t>B)</a:t>
            </a:r>
          </a:p>
          <a:p>
            <a:pPr marL="742950" lvl="1" indent="-285750">
              <a:spcBef>
                <a:spcPts val="300"/>
              </a:spcBef>
              <a:buFont typeface="Wingdings" panose="05000000000000000000" pitchFamily="2" charset="2"/>
              <a:buChar char="§"/>
            </a:pPr>
            <a:r>
              <a:rPr lang="en-GB" sz="1200" dirty="0" smtClean="0">
                <a:solidFill>
                  <a:schemeClr val="tx2"/>
                </a:solidFill>
              </a:rPr>
              <a:t>Molecular beams (</a:t>
            </a:r>
            <a:r>
              <a:rPr lang="en-GB" sz="1200" baseline="30000" dirty="0" smtClean="0">
                <a:solidFill>
                  <a:schemeClr val="tx2"/>
                </a:solidFill>
              </a:rPr>
              <a:t>8</a:t>
            </a:r>
            <a:r>
              <a:rPr lang="en-GB" sz="1200" dirty="0" smtClean="0">
                <a:solidFill>
                  <a:schemeClr val="tx2"/>
                </a:solidFill>
              </a:rPr>
              <a:t>B</a:t>
            </a:r>
            <a:r>
              <a:rPr lang="en-GB" sz="1200" baseline="30000" dirty="0" smtClean="0">
                <a:solidFill>
                  <a:schemeClr val="tx2"/>
                </a:solidFill>
              </a:rPr>
              <a:t>19</a:t>
            </a:r>
            <a:r>
              <a:rPr lang="en-GB" sz="1200" dirty="0" smtClean="0">
                <a:solidFill>
                  <a:schemeClr val="tx2"/>
                </a:solidFill>
              </a:rPr>
              <a:t>F</a:t>
            </a:r>
            <a:r>
              <a:rPr lang="en-GB" sz="1200" baseline="-25000" dirty="0" smtClean="0">
                <a:solidFill>
                  <a:schemeClr val="tx2"/>
                </a:solidFill>
              </a:rPr>
              <a:t>2</a:t>
            </a:r>
            <a:r>
              <a:rPr lang="en-GB" sz="1200" dirty="0" smtClean="0">
                <a:solidFill>
                  <a:schemeClr val="tx2"/>
                </a:solidFill>
              </a:rPr>
              <a:t>, </a:t>
            </a:r>
            <a:r>
              <a:rPr lang="en-GB" sz="1200" baseline="30000" dirty="0" smtClean="0">
                <a:solidFill>
                  <a:schemeClr val="tx2"/>
                </a:solidFill>
              </a:rPr>
              <a:t>134</a:t>
            </a:r>
            <a:r>
              <a:rPr lang="en-GB" sz="1200" dirty="0" smtClean="0">
                <a:solidFill>
                  <a:schemeClr val="tx2"/>
                </a:solidFill>
              </a:rPr>
              <a:t>Sn</a:t>
            </a:r>
            <a:r>
              <a:rPr lang="en-GB" sz="1200" baseline="30000" dirty="0" smtClean="0">
                <a:solidFill>
                  <a:schemeClr val="tx2"/>
                </a:solidFill>
              </a:rPr>
              <a:t>34</a:t>
            </a:r>
            <a:r>
              <a:rPr lang="en-GB" sz="1200" dirty="0" smtClean="0">
                <a:solidFill>
                  <a:schemeClr val="tx2"/>
                </a:solidFill>
              </a:rPr>
              <a:t>S)</a:t>
            </a:r>
          </a:p>
          <a:p>
            <a:pPr marL="285750" indent="-285750">
              <a:spcBef>
                <a:spcPts val="300"/>
              </a:spcBef>
              <a:buFont typeface="Wingdings" panose="05000000000000000000" pitchFamily="2" charset="2"/>
              <a:buChar char="§"/>
            </a:pPr>
            <a:r>
              <a:rPr lang="en-GB" sz="1400" kern="0" dirty="0" smtClean="0">
                <a:solidFill>
                  <a:schemeClr val="tx2"/>
                </a:solidFill>
              </a:rPr>
              <a:t>Multiple </a:t>
            </a:r>
            <a:r>
              <a:rPr lang="en-GB" sz="1400" kern="0" dirty="0">
                <a:solidFill>
                  <a:schemeClr val="tx2"/>
                </a:solidFill>
              </a:rPr>
              <a:t>stable beams </a:t>
            </a:r>
            <a:r>
              <a:rPr lang="en-GB" sz="1400" kern="0" dirty="0" smtClean="0">
                <a:solidFill>
                  <a:schemeClr val="tx2"/>
                </a:solidFill>
              </a:rPr>
              <a:t>to </a:t>
            </a:r>
            <a:r>
              <a:rPr lang="en-GB" sz="1400" kern="0" dirty="0">
                <a:solidFill>
                  <a:schemeClr val="tx2"/>
                </a:solidFill>
              </a:rPr>
              <a:t>the three experimental </a:t>
            </a:r>
            <a:r>
              <a:rPr lang="en-GB" sz="1400" kern="0" dirty="0" smtClean="0">
                <a:solidFill>
                  <a:schemeClr val="tx2"/>
                </a:solidFill>
              </a:rPr>
              <a:t>stations</a:t>
            </a:r>
            <a:endParaRPr lang="en-GB" sz="1400" dirty="0">
              <a:solidFill>
                <a:schemeClr val="tx2"/>
              </a:solidFill>
            </a:endParaRPr>
          </a:p>
        </p:txBody>
      </p:sp>
      <p:sp>
        <p:nvSpPr>
          <p:cNvPr id="1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graphicFrame>
        <p:nvGraphicFramePr>
          <p:cNvPr id="31" name="Table 30"/>
          <p:cNvGraphicFramePr>
            <a:graphicFrameLocks noGrp="1"/>
          </p:cNvGraphicFramePr>
          <p:nvPr>
            <p:extLst>
              <p:ext uri="{D42A27DB-BD31-4B8C-83A1-F6EECF244321}">
                <p14:modId xmlns:p14="http://schemas.microsoft.com/office/powerpoint/2010/main" val="2080826879"/>
              </p:ext>
            </p:extLst>
          </p:nvPr>
        </p:nvGraphicFramePr>
        <p:xfrm>
          <a:off x="4947612" y="901875"/>
          <a:ext cx="4120188" cy="3497880"/>
        </p:xfrm>
        <a:graphic>
          <a:graphicData uri="http://schemas.openxmlformats.org/drawingml/2006/table">
            <a:tbl>
              <a:tblPr firstRow="1" bandRow="1"/>
              <a:tblGrid>
                <a:gridCol w="930479">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990600">
                  <a:extLst>
                    <a:ext uri="{9D8B030D-6E8A-4147-A177-3AD203B41FA5}">
                      <a16:colId xmlns:a16="http://schemas.microsoft.com/office/drawing/2014/main" val="2868708208"/>
                    </a:ext>
                  </a:extLst>
                </a:gridCol>
                <a:gridCol w="598909">
                  <a:extLst>
                    <a:ext uri="{9D8B030D-6E8A-4147-A177-3AD203B41FA5}">
                      <a16:colId xmlns:a16="http://schemas.microsoft.com/office/drawing/2014/main" val="20003"/>
                    </a:ext>
                  </a:extLst>
                </a:gridCol>
              </a:tblGrid>
              <a:tr h="351492">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Experiment number</a:t>
                      </a:r>
                      <a:endParaRPr lang="en-US" sz="1100" b="1"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Isotope(s)</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Energy [MeV/u]</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b="1" dirty="0" smtClean="0">
                          <a:solidFill>
                            <a:schemeClr val="tx1"/>
                          </a:solidFill>
                          <a:latin typeface="+mn-lt"/>
                        </a:rPr>
                        <a:t>Experimental station</a:t>
                      </a:r>
                      <a:endParaRPr lang="en-US" sz="1100" b="1" dirty="0">
                        <a:solidFill>
                          <a:schemeClr val="tx1"/>
                        </a:solidFill>
                        <a:latin typeface="+mn-lt"/>
                      </a:endParaRP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Time</a:t>
                      </a:r>
                      <a:r>
                        <a:rPr lang="en-US" sz="1100" b="1" baseline="0" dirty="0" smtClean="0">
                          <a:solidFill>
                            <a:schemeClr val="tx1"/>
                          </a:solidFill>
                          <a:latin typeface="+mn-lt"/>
                        </a:rPr>
                        <a:t> [hours]</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a16="http://schemas.microsoft.com/office/drawing/2014/main" val="10000"/>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IS644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96</a:t>
                      </a:r>
                      <a:r>
                        <a:rPr lang="en-US" sz="1100" baseline="0" dirty="0" smtClean="0">
                          <a:solidFill>
                            <a:schemeClr val="tx1"/>
                          </a:solidFill>
                          <a:latin typeface="+mn-lt"/>
                        </a:rPr>
                        <a:t>Kr</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4.7, 5.3</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178.2</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20117163"/>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IS506</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212</a:t>
                      </a:r>
                      <a:r>
                        <a:rPr lang="en-US" sz="1100" baseline="0" dirty="0" smtClean="0">
                          <a:solidFill>
                            <a:schemeClr val="tx1"/>
                          </a:solidFill>
                          <a:latin typeface="+mn-lt"/>
                        </a:rPr>
                        <a:t>Rn</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3.8, 4.4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49.0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extLst>
                  <a:ext uri="{0D108BD9-81ED-4DB2-BD59-A6C34878D82A}">
                    <a16:rowId xmlns:a16="http://schemas.microsoft.com/office/drawing/2014/main" val="682276889"/>
                  </a:ext>
                </a:extLst>
              </a:tr>
              <a:tr h="35149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IS552</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222, 228</a:t>
                      </a:r>
                      <a:r>
                        <a:rPr lang="en-US" sz="1100" baseline="0" dirty="0" smtClean="0">
                          <a:solidFill>
                            <a:schemeClr val="tx1"/>
                          </a:solidFill>
                          <a:latin typeface="+mn-lt"/>
                        </a:rPr>
                        <a:t>Ra, </a:t>
                      </a:r>
                      <a:br>
                        <a:rPr lang="en-US" sz="1100" baseline="0" dirty="0" smtClean="0">
                          <a:solidFill>
                            <a:schemeClr val="tx1"/>
                          </a:solidFill>
                          <a:latin typeface="+mn-lt"/>
                        </a:rPr>
                      </a:br>
                      <a:r>
                        <a:rPr kumimoji="0" lang="en-US" sz="1100" kern="1200" baseline="30000" dirty="0" smtClean="0">
                          <a:solidFill>
                            <a:schemeClr val="tx1"/>
                          </a:solidFill>
                          <a:latin typeface="Arial"/>
                          <a:ea typeface="+mn-ea"/>
                          <a:cs typeface="+mn-cs"/>
                        </a:rPr>
                        <a:t>222, 224, 226</a:t>
                      </a:r>
                      <a:r>
                        <a:rPr kumimoji="0" lang="en-US" sz="1100" kern="1200" baseline="0" dirty="0" smtClean="0">
                          <a:solidFill>
                            <a:schemeClr val="tx1"/>
                          </a:solidFill>
                          <a:latin typeface="Arial"/>
                          <a:ea typeface="+mn-ea"/>
                          <a:cs typeface="+mn-cs"/>
                        </a:rPr>
                        <a:t>Rn </a:t>
                      </a:r>
                      <a:endParaRPr kumimoji="0" lang="en-US" sz="1100" kern="1200" baseline="30000" dirty="0" smtClean="0">
                        <a:solidFill>
                          <a:schemeClr val="tx1"/>
                        </a:solidFill>
                        <a:latin typeface="Arial"/>
                        <a:ea typeface="+mn-ea"/>
                        <a:cs typeface="+mn-cs"/>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4.3,</a:t>
                      </a:r>
                      <a:br>
                        <a:rPr lang="en-US" sz="1100" dirty="0" smtClean="0">
                          <a:solidFill>
                            <a:schemeClr val="tx1"/>
                          </a:solidFill>
                          <a:latin typeface="+mn-lt"/>
                        </a:rPr>
                      </a:br>
                      <a:r>
                        <a:rPr lang="en-US" sz="1100" dirty="0" smtClean="0">
                          <a:solidFill>
                            <a:schemeClr val="tx1"/>
                          </a:solidFill>
                          <a:latin typeface="+mn-lt"/>
                        </a:rPr>
                        <a:t>4.2, 5.1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31.3,</a:t>
                      </a:r>
                      <a:br>
                        <a:rPr lang="en-US" sz="1100" dirty="0" smtClean="0">
                          <a:solidFill>
                            <a:schemeClr val="tx1"/>
                          </a:solidFill>
                          <a:latin typeface="+mn-lt"/>
                        </a:rPr>
                      </a:br>
                      <a:r>
                        <a:rPr lang="en-US" sz="1100" dirty="0" smtClean="0">
                          <a:solidFill>
                            <a:schemeClr val="tx1"/>
                          </a:solidFill>
                          <a:latin typeface="+mn-lt"/>
                        </a:rPr>
                        <a:t>82.9</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0584778"/>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IS553</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142</a:t>
                      </a:r>
                      <a:r>
                        <a:rPr lang="en-US" sz="1100" baseline="0" dirty="0" smtClean="0">
                          <a:solidFill>
                            <a:schemeClr val="tx1"/>
                          </a:solidFill>
                          <a:latin typeface="+mn-lt"/>
                        </a:rPr>
                        <a:t>Ba</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4.2</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38.5</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extLst>
                  <a:ext uri="{0D108BD9-81ED-4DB2-BD59-A6C34878D82A}">
                    <a16:rowId xmlns:a16="http://schemas.microsoft.com/office/drawing/2014/main" val="3671773539"/>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IS562</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106</a:t>
                      </a:r>
                      <a:r>
                        <a:rPr lang="en-US" sz="1100" baseline="0" dirty="0" smtClean="0">
                          <a:solidFill>
                            <a:schemeClr val="tx1"/>
                          </a:solidFill>
                          <a:latin typeface="+mn-lt"/>
                        </a:rPr>
                        <a:t>Sn</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91.4</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82240"/>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IS616</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8</a:t>
                      </a:r>
                      <a:r>
                        <a:rPr lang="en-US" sz="1100" baseline="0" dirty="0" smtClean="0">
                          <a:solidFill>
                            <a:schemeClr val="tx1"/>
                          </a:solidFill>
                          <a:latin typeface="+mn-lt"/>
                        </a:rPr>
                        <a:t>B</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4.9</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SEC</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97.2</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extLst>
                  <a:ext uri="{0D108BD9-81ED-4DB2-BD59-A6C34878D82A}">
                    <a16:rowId xmlns:a16="http://schemas.microsoft.com/office/drawing/2014/main" val="2835977736"/>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IS655</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11</a:t>
                      </a:r>
                      <a:r>
                        <a:rPr lang="en-US" sz="1100" baseline="0" dirty="0" smtClean="0">
                          <a:solidFill>
                            <a:schemeClr val="tx1"/>
                          </a:solidFill>
                          <a:latin typeface="+mn-lt"/>
                        </a:rPr>
                        <a:t>Be</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7.5</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OTPC</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117.5</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IS654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134, 132</a:t>
                      </a:r>
                      <a:r>
                        <a:rPr lang="en-US" sz="1100" baseline="0" dirty="0" smtClean="0">
                          <a:solidFill>
                            <a:schemeClr val="tx1"/>
                          </a:solidFill>
                          <a:latin typeface="+mn-lt"/>
                        </a:rPr>
                        <a:t>Sn</a:t>
                      </a:r>
                      <a:endParaRPr lang="en-US" sz="1100" baseline="30000" dirty="0" smtClean="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7.4, 7.2</a:t>
                      </a:r>
                      <a:endParaRPr lang="en-US" sz="1100"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67.5</a:t>
                      </a: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a16="http://schemas.microsoft.com/office/drawing/2014/main" val="10002"/>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IS651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28</a:t>
                      </a:r>
                      <a:r>
                        <a:rPr lang="en-US" sz="1100" baseline="0" dirty="0" smtClean="0">
                          <a:solidFill>
                            <a:schemeClr val="tx1"/>
                          </a:solidFill>
                          <a:latin typeface="+mn-lt"/>
                        </a:rPr>
                        <a:t>Mg</a:t>
                      </a:r>
                      <a:endParaRPr lang="en-US" sz="1100" baseline="30000" dirty="0" smtClean="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9.5</a:t>
                      </a:r>
                      <a:endParaRPr lang="en-US" sz="1100"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116.0</a:t>
                      </a: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IS621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28</a:t>
                      </a:r>
                      <a:r>
                        <a:rPr lang="en-US" sz="1100" baseline="0" dirty="0" smtClean="0">
                          <a:solidFill>
                            <a:schemeClr val="tx1"/>
                          </a:solidFill>
                          <a:latin typeface="+mn-lt"/>
                        </a:rPr>
                        <a:t>Mg</a:t>
                      </a:r>
                      <a:endParaRPr lang="en-US" sz="1100" baseline="30000" dirty="0" smtClean="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9.5</a:t>
                      </a:r>
                      <a:endParaRPr lang="en-US" sz="1100"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ISS</a:t>
                      </a: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116.8</a:t>
                      </a: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a16="http://schemas.microsoft.com/office/drawing/2014/main" val="10004"/>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IS631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206</a:t>
                      </a:r>
                      <a:r>
                        <a:rPr lang="en-US" sz="1100" baseline="0" dirty="0" smtClean="0">
                          <a:solidFill>
                            <a:schemeClr val="tx1"/>
                          </a:solidFill>
                          <a:latin typeface="+mn-lt"/>
                        </a:rPr>
                        <a:t>Hg</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ISS</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98.0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IS561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9</a:t>
                      </a:r>
                      <a:r>
                        <a:rPr lang="en-US" sz="1100" baseline="0" dirty="0" smtClean="0">
                          <a:solidFill>
                            <a:schemeClr val="tx1"/>
                          </a:solidFill>
                          <a:latin typeface="+mn-lt"/>
                        </a:rPr>
                        <a:t>Li</a:t>
                      </a:r>
                      <a:endParaRPr lang="en-US" sz="1100" baseline="30000" dirty="0" smtClean="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8.0</a:t>
                      </a:r>
                      <a:endParaRPr lang="en-US" sz="1100"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SEC</a:t>
                      </a:r>
                      <a:endParaRPr lang="en-US" sz="1100" dirty="0" smtClean="0">
                        <a:solidFill>
                          <a:schemeClr val="tx1"/>
                        </a:solidFill>
                        <a:latin typeface="+mn-lt"/>
                      </a:endParaRP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103.0</a:t>
                      </a: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a16="http://schemas.microsoft.com/office/drawing/2014/main" val="10009"/>
                  </a:ext>
                </a:extLst>
              </a:tr>
              <a:tr h="195806">
                <a:tc>
                  <a:txBody>
                    <a:bodyPr/>
                    <a:lstStyle/>
                    <a:p>
                      <a:pPr algn="ctr"/>
                      <a:r>
                        <a:rPr lang="en-US" sz="1100" dirty="0" smtClean="0">
                          <a:solidFill>
                            <a:schemeClr val="tx2"/>
                          </a:solidFill>
                          <a:latin typeface="+mn-lt"/>
                        </a:rPr>
                        <a:t>IS554</a:t>
                      </a:r>
                      <a:endParaRPr lang="en-US" sz="1100" dirty="0">
                        <a:solidFill>
                          <a:schemeClr val="tx2"/>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2"/>
                          </a:solidFill>
                          <a:latin typeface="+mn-lt"/>
                        </a:rPr>
                        <a:t>7</a:t>
                      </a:r>
                      <a:r>
                        <a:rPr lang="en-US" sz="1100" baseline="0" dirty="0" smtClean="0">
                          <a:solidFill>
                            <a:schemeClr val="tx2"/>
                          </a:solidFill>
                          <a:latin typeface="+mn-lt"/>
                        </a:rPr>
                        <a:t>Be</a:t>
                      </a:r>
                      <a:endParaRPr lang="en-US" sz="1100" baseline="30000" dirty="0" smtClean="0">
                        <a:solidFill>
                          <a:schemeClr val="tx2"/>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2"/>
                          </a:solidFill>
                          <a:latin typeface="+mn-lt"/>
                        </a:rPr>
                        <a:t>5.0</a:t>
                      </a:r>
                      <a:endParaRPr lang="en-US" sz="1100" dirty="0">
                        <a:solidFill>
                          <a:schemeClr val="tx2"/>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2"/>
                          </a:solidFill>
                          <a:latin typeface="+mn-lt"/>
                        </a:rPr>
                        <a:t>SEC</a:t>
                      </a:r>
                      <a:endParaRPr lang="en-US" sz="1100" dirty="0" smtClean="0">
                        <a:solidFill>
                          <a:schemeClr val="tx2"/>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2"/>
                          </a:solidFill>
                          <a:latin typeface="+mn-lt"/>
                        </a:rPr>
                        <a:t>135.0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06421943"/>
                  </a:ext>
                </a:extLst>
              </a:tr>
              <a:tr h="195806">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1" baseline="30000" dirty="0">
                        <a:solidFill>
                          <a:schemeClr val="tx1"/>
                        </a:solidFill>
                      </a:endParaRPr>
                    </a:p>
                  </a:txBody>
                  <a:tcPr marL="36000" marR="36000" marT="36000" marB="360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7E6E6"/>
                    </a:solidFill>
                  </a:tcPr>
                </a:tc>
                <a:tc hMerge="1">
                  <a:txBody>
                    <a:bodyPr/>
                    <a:lstStyle/>
                    <a:p>
                      <a:pPr algn="ctr"/>
                      <a:endParaRPr lang="en-US" sz="1600" b="1" dirty="0">
                        <a:solidFill>
                          <a:schemeClr val="tx1"/>
                        </a:solidFill>
                      </a:endParaRPr>
                    </a:p>
                  </a:txBody>
                  <a:tcPr marL="36000" marR="36000" marT="36000" marB="360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7E6E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latin typeface="+mn-lt"/>
                        </a:rPr>
                        <a:t>Total</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algn="ctr"/>
                      <a:r>
                        <a:rPr lang="en-US" sz="1100" b="1" dirty="0" smtClean="0">
                          <a:solidFill>
                            <a:schemeClr val="tx1"/>
                          </a:solidFill>
                          <a:latin typeface="+mn-lt"/>
                        </a:rPr>
                        <a:t>1322.3</a:t>
                      </a:r>
                      <a:endParaRPr lang="en-US" sz="1100" b="1"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77541950"/>
                  </a:ext>
                </a:extLst>
              </a:tr>
            </a:tbl>
          </a:graphicData>
        </a:graphic>
      </p:graphicFrame>
      <p:sp>
        <p:nvSpPr>
          <p:cNvPr id="15" name="TextBox 14"/>
          <p:cNvSpPr txBox="1"/>
          <p:nvPr/>
        </p:nvSpPr>
        <p:spPr>
          <a:xfrm>
            <a:off x="125988" y="166392"/>
            <a:ext cx="7570212" cy="584775"/>
          </a:xfrm>
          <a:prstGeom prst="rect">
            <a:avLst/>
          </a:prstGeom>
          <a:noFill/>
        </p:spPr>
        <p:txBody>
          <a:bodyPr wrap="square" rtlCol="0">
            <a:spAutoFit/>
          </a:bodyPr>
          <a:lstStyle/>
          <a:p>
            <a:r>
              <a:rPr lang="en-GB" sz="3200" u="sng" dirty="0"/>
              <a:t>REX/HIE-ISOLDE before LS2</a:t>
            </a:r>
          </a:p>
        </p:txBody>
      </p:sp>
      <p:graphicFrame>
        <p:nvGraphicFramePr>
          <p:cNvPr id="18" name="Table 17"/>
          <p:cNvGraphicFramePr>
            <a:graphicFrameLocks noGrp="1"/>
          </p:cNvGraphicFramePr>
          <p:nvPr>
            <p:extLst>
              <p:ext uri="{D42A27DB-BD31-4B8C-83A1-F6EECF244321}">
                <p14:modId xmlns:p14="http://schemas.microsoft.com/office/powerpoint/2010/main" val="1665544721"/>
              </p:ext>
            </p:extLst>
          </p:nvPr>
        </p:nvGraphicFramePr>
        <p:xfrm>
          <a:off x="4947612" y="4532516"/>
          <a:ext cx="3392892" cy="2171164"/>
        </p:xfrm>
        <a:graphic>
          <a:graphicData uri="http://schemas.openxmlformats.org/drawingml/2006/table">
            <a:tbl>
              <a:tblPr firstRow="1" bandRow="1"/>
              <a:tblGrid>
                <a:gridCol w="790188">
                  <a:extLst>
                    <a:ext uri="{9D8B030D-6E8A-4147-A177-3AD203B41FA5}">
                      <a16:colId xmlns:a16="http://schemas.microsoft.com/office/drawing/2014/main" val="20001"/>
                    </a:ext>
                  </a:extLst>
                </a:gridCol>
                <a:gridCol w="926304">
                  <a:extLst>
                    <a:ext uri="{9D8B030D-6E8A-4147-A177-3AD203B41FA5}">
                      <a16:colId xmlns:a16="http://schemas.microsoft.com/office/drawing/2014/main" val="20002"/>
                    </a:ext>
                  </a:extLst>
                </a:gridCol>
                <a:gridCol w="990600">
                  <a:extLst>
                    <a:ext uri="{9D8B030D-6E8A-4147-A177-3AD203B41FA5}">
                      <a16:colId xmlns:a16="http://schemas.microsoft.com/office/drawing/2014/main" val="2868708208"/>
                    </a:ext>
                  </a:extLst>
                </a:gridCol>
                <a:gridCol w="685800">
                  <a:extLst>
                    <a:ext uri="{9D8B030D-6E8A-4147-A177-3AD203B41FA5}">
                      <a16:colId xmlns:a16="http://schemas.microsoft.com/office/drawing/2014/main" val="20003"/>
                    </a:ext>
                  </a:extLst>
                </a:gridCol>
              </a:tblGrid>
              <a:tr h="400171">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Beam(s)</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Energy [MeV/u]</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b="1" dirty="0" smtClean="0">
                          <a:solidFill>
                            <a:schemeClr val="tx1"/>
                          </a:solidFill>
                          <a:latin typeface="+mn-lt"/>
                        </a:rPr>
                        <a:t>Experimental station</a:t>
                      </a:r>
                      <a:endParaRPr lang="en-US" sz="1100" b="1" dirty="0">
                        <a:solidFill>
                          <a:schemeClr val="tx1"/>
                        </a:solidFill>
                        <a:latin typeface="+mn-lt"/>
                      </a:endParaRP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Time</a:t>
                      </a:r>
                      <a:r>
                        <a:rPr lang="en-US" sz="1100" b="1" baseline="0" dirty="0" smtClean="0">
                          <a:solidFill>
                            <a:schemeClr val="tx1"/>
                          </a:solidFill>
                          <a:latin typeface="+mn-lt"/>
                        </a:rPr>
                        <a:t> [hours]</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a16="http://schemas.microsoft.com/office/drawing/2014/main" val="10000"/>
                  </a:ext>
                </a:extLst>
              </a:tr>
              <a:tr h="17934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kern="1200" baseline="30000" dirty="0" smtClean="0">
                          <a:solidFill>
                            <a:schemeClr val="tx1"/>
                          </a:solidFill>
                          <a:latin typeface="Arial"/>
                          <a:ea typeface="+mn-ea"/>
                          <a:cs typeface="+mn-cs"/>
                        </a:rPr>
                        <a:t>22</a:t>
                      </a:r>
                      <a:r>
                        <a:rPr kumimoji="0" lang="en-US" sz="1100" kern="1200" baseline="0" dirty="0" smtClean="0">
                          <a:solidFill>
                            <a:schemeClr val="tx1"/>
                          </a:solidFill>
                          <a:latin typeface="Arial"/>
                          <a:ea typeface="+mn-ea"/>
                          <a:cs typeface="+mn-cs"/>
                        </a:rPr>
                        <a:t>Ne</a:t>
                      </a:r>
                      <a:r>
                        <a:rPr kumimoji="0" lang="en-US" sz="1100" kern="1200" baseline="30000" dirty="0" smtClean="0">
                          <a:solidFill>
                            <a:schemeClr val="tx1"/>
                          </a:solidFill>
                          <a:latin typeface="Arial"/>
                          <a:ea typeface="+mn-ea"/>
                          <a:cs typeface="+mn-cs"/>
                        </a:rPr>
                        <a:t>7+</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6.2, 4.6, 9.5</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110.5</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20117163"/>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kern="1200" baseline="30000" dirty="0" smtClean="0">
                          <a:solidFill>
                            <a:schemeClr val="tx1"/>
                          </a:solidFill>
                          <a:latin typeface="Arial"/>
                          <a:ea typeface="+mn-ea"/>
                          <a:cs typeface="+mn-cs"/>
                        </a:rPr>
                        <a:t>22</a:t>
                      </a:r>
                      <a:r>
                        <a:rPr kumimoji="0" lang="en-US" sz="1100" kern="1200" baseline="0" dirty="0" smtClean="0">
                          <a:solidFill>
                            <a:schemeClr val="tx1"/>
                          </a:solidFill>
                          <a:latin typeface="Arial"/>
                          <a:ea typeface="+mn-ea"/>
                          <a:cs typeface="+mn-cs"/>
                        </a:rPr>
                        <a:t>Ne</a:t>
                      </a:r>
                      <a:r>
                        <a:rPr kumimoji="0" lang="en-US" sz="1100" kern="1200" baseline="30000" dirty="0" smtClean="0">
                          <a:solidFill>
                            <a:schemeClr val="tx1"/>
                          </a:solidFill>
                          <a:latin typeface="Arial"/>
                          <a:ea typeface="+mn-ea"/>
                          <a:cs typeface="+mn-cs"/>
                        </a:rPr>
                        <a:t>7+</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9.5</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ISS</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126.8</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extLst>
                  <a:ext uri="{0D108BD9-81ED-4DB2-BD59-A6C34878D82A}">
                    <a16:rowId xmlns:a16="http://schemas.microsoft.com/office/drawing/2014/main" val="682276889"/>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129</a:t>
                      </a:r>
                      <a:r>
                        <a:rPr lang="en-US" sz="1100" baseline="0" dirty="0" smtClean="0">
                          <a:solidFill>
                            <a:schemeClr val="tx1"/>
                          </a:solidFill>
                          <a:latin typeface="+mn-lt"/>
                        </a:rPr>
                        <a:t>Xe</a:t>
                      </a:r>
                      <a:r>
                        <a:rPr kumimoji="0" lang="en-US" sz="1100" kern="1200" baseline="30000" dirty="0" smtClean="0">
                          <a:solidFill>
                            <a:schemeClr val="tx1"/>
                          </a:solidFill>
                          <a:latin typeface="Arial"/>
                          <a:ea typeface="+mn-ea"/>
                          <a:cs typeface="+mn-cs"/>
                        </a:rPr>
                        <a:t>31+</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4.8</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0584778"/>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12</a:t>
                      </a:r>
                      <a:r>
                        <a:rPr lang="en-US" sz="1100" baseline="0" dirty="0" smtClean="0">
                          <a:solidFill>
                            <a:schemeClr val="tx1"/>
                          </a:solidFill>
                          <a:latin typeface="+mn-lt"/>
                        </a:rPr>
                        <a:t>C</a:t>
                      </a:r>
                      <a:r>
                        <a:rPr lang="en-US" sz="1100" baseline="30000" dirty="0" smtClean="0">
                          <a:solidFill>
                            <a:schemeClr val="tx1"/>
                          </a:solidFill>
                          <a:latin typeface="+mn-lt"/>
                        </a:rPr>
                        <a:t>4+</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2.8, 4.9, 8.0</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SEC</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89.8</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extLst>
                  <a:ext uri="{0D108BD9-81ED-4DB2-BD59-A6C34878D82A}">
                    <a16:rowId xmlns:a16="http://schemas.microsoft.com/office/drawing/2014/main" val="3671773539"/>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132</a:t>
                      </a:r>
                      <a:r>
                        <a:rPr lang="en-US" sz="1100" baseline="0" dirty="0" smtClean="0">
                          <a:solidFill>
                            <a:schemeClr val="tx1"/>
                          </a:solidFill>
                          <a:latin typeface="+mn-lt"/>
                        </a:rPr>
                        <a:t>Xe</a:t>
                      </a:r>
                      <a:r>
                        <a:rPr kumimoji="0" lang="en-US" sz="1100" kern="1200" baseline="30000" dirty="0" smtClean="0">
                          <a:solidFill>
                            <a:schemeClr val="tx1"/>
                          </a:solidFill>
                          <a:latin typeface="Arial"/>
                          <a:ea typeface="+mn-ea"/>
                          <a:cs typeface="+mn-cs"/>
                        </a:rPr>
                        <a:t>31+</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7.2</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21.0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82240"/>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130</a:t>
                      </a:r>
                      <a:r>
                        <a:rPr lang="en-US" sz="1100" baseline="0" dirty="0" smtClean="0">
                          <a:solidFill>
                            <a:schemeClr val="tx1"/>
                          </a:solidFill>
                          <a:latin typeface="+mn-lt"/>
                        </a:rPr>
                        <a:t>Xe</a:t>
                      </a:r>
                      <a:r>
                        <a:rPr kumimoji="0" lang="en-US" sz="1100" kern="1200" baseline="30000" dirty="0" smtClean="0">
                          <a:solidFill>
                            <a:schemeClr val="tx1"/>
                          </a:solidFill>
                          <a:latin typeface="Arial"/>
                          <a:ea typeface="+mn-ea"/>
                          <a:cs typeface="+mn-cs"/>
                        </a:rPr>
                        <a:t>29+</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ISS</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14.5</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extLst>
                  <a:ext uri="{0D108BD9-81ED-4DB2-BD59-A6C34878D82A}">
                    <a16:rowId xmlns:a16="http://schemas.microsoft.com/office/drawing/2014/main" val="2835977736"/>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181</a:t>
                      </a:r>
                      <a:r>
                        <a:rPr lang="en-US" sz="1100" baseline="0" dirty="0" smtClean="0">
                          <a:solidFill>
                            <a:schemeClr val="tx1"/>
                          </a:solidFill>
                          <a:latin typeface="+mn-lt"/>
                        </a:rPr>
                        <a:t>Ta</a:t>
                      </a:r>
                      <a:r>
                        <a:rPr kumimoji="0" lang="en-US" sz="1100" kern="1200" baseline="30000" dirty="0" smtClean="0">
                          <a:solidFill>
                            <a:schemeClr val="tx1"/>
                          </a:solidFill>
                          <a:latin typeface="Arial"/>
                          <a:ea typeface="+mn-ea"/>
                          <a:cs typeface="+mn-cs"/>
                        </a:rPr>
                        <a:t>42+</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100" kern="1200" dirty="0" err="1" smtClean="0">
                          <a:solidFill>
                            <a:schemeClr val="tx1"/>
                          </a:solidFill>
                          <a:latin typeface="Arial"/>
                          <a:ea typeface="+mn-ea"/>
                          <a:cs typeface="+mn-cs"/>
                        </a:rPr>
                        <a:t>Miniball</a:t>
                      </a:r>
                      <a:endParaRPr kumimoji="0" lang="en-US" sz="1100" kern="1200" dirty="0" smtClean="0">
                        <a:solidFill>
                          <a:schemeClr val="tx1"/>
                        </a:solidFill>
                        <a:latin typeface="Arial"/>
                        <a:ea typeface="+mn-ea"/>
                        <a:cs typeface="+mn-cs"/>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2.0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22879">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1" dirty="0">
                        <a:solidFill>
                          <a:schemeClr val="tx1"/>
                        </a:solidFill>
                      </a:endParaRPr>
                    </a:p>
                  </a:txBody>
                  <a:tcPr marL="36000" marR="36000" marT="36000" marB="360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7E6E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latin typeface="+mn-lt"/>
                        </a:rPr>
                        <a:t>Total</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algn="ctr"/>
                      <a:r>
                        <a:rPr lang="en-US" sz="1100" b="1" dirty="0" smtClean="0">
                          <a:solidFill>
                            <a:schemeClr val="tx1"/>
                          </a:solidFill>
                          <a:latin typeface="+mn-lt"/>
                        </a:rPr>
                        <a:t>368.6</a:t>
                      </a:r>
                      <a:endParaRPr lang="en-US" sz="1100" b="1"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77541950"/>
                  </a:ext>
                </a:extLst>
              </a:tr>
            </a:tbl>
          </a:graphicData>
        </a:graphic>
      </p:graphicFrame>
      <p:grpSp>
        <p:nvGrpSpPr>
          <p:cNvPr id="2" name="Group 1"/>
          <p:cNvGrpSpPr/>
          <p:nvPr/>
        </p:nvGrpSpPr>
        <p:grpSpPr>
          <a:xfrm>
            <a:off x="304800" y="3813317"/>
            <a:ext cx="4213797" cy="2587483"/>
            <a:chOff x="304800" y="3813317"/>
            <a:chExt cx="4213797" cy="2587483"/>
          </a:xfrm>
        </p:grpSpPr>
        <p:graphicFrame>
          <p:nvGraphicFramePr>
            <p:cNvPr id="20" name="Chart 19"/>
            <p:cNvGraphicFramePr>
              <a:graphicFrameLocks/>
            </p:cNvGraphicFramePr>
            <p:nvPr>
              <p:extLst>
                <p:ext uri="{D42A27DB-BD31-4B8C-83A1-F6EECF244321}">
                  <p14:modId xmlns:p14="http://schemas.microsoft.com/office/powerpoint/2010/main" val="946892136"/>
                </p:ext>
              </p:extLst>
            </p:nvPr>
          </p:nvGraphicFramePr>
          <p:xfrm>
            <a:off x="304800" y="3973889"/>
            <a:ext cx="3925316" cy="2246524"/>
          </p:xfrm>
          <a:graphic>
            <a:graphicData uri="http://schemas.openxmlformats.org/drawingml/2006/chart">
              <c:chart xmlns:c="http://schemas.openxmlformats.org/drawingml/2006/chart" xmlns:r="http://schemas.openxmlformats.org/officeDocument/2006/relationships" r:id="rId3"/>
            </a:graphicData>
          </a:graphic>
        </p:graphicFrame>
        <p:sp>
          <p:nvSpPr>
            <p:cNvPr id="30" name="TextBox 29"/>
            <p:cNvSpPr txBox="1"/>
            <p:nvPr/>
          </p:nvSpPr>
          <p:spPr>
            <a:xfrm>
              <a:off x="1585832" y="6195171"/>
              <a:ext cx="2932765" cy="205629"/>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srgbClr val="FF0000"/>
                  </a:solidFill>
                  <a:effectLst/>
                  <a:uLnTx/>
                  <a:uFillTx/>
                  <a:latin typeface="Calibri"/>
                  <a:ea typeface=""/>
                  <a:cs typeface=""/>
                </a:rPr>
                <a:t>Number of High Energy Experiments at ISOLDE </a:t>
              </a:r>
              <a:endParaRPr kumimoji="0" lang="en-US" sz="1100" b="0" i="0" u="none" strike="noStrike" kern="1200" cap="none" spc="0" normalizeH="0" baseline="0" noProof="0" dirty="0">
                <a:ln>
                  <a:noFill/>
                </a:ln>
                <a:solidFill>
                  <a:srgbClr val="FF0000"/>
                </a:solidFill>
                <a:effectLst/>
                <a:uLnTx/>
                <a:uFillTx/>
                <a:latin typeface="Calibri"/>
                <a:ea typeface=""/>
                <a:cs typeface=""/>
              </a:endParaRPr>
            </a:p>
          </p:txBody>
        </p:sp>
        <p:sp>
          <p:nvSpPr>
            <p:cNvPr id="32" name="TextBox 31"/>
            <p:cNvSpPr txBox="1"/>
            <p:nvPr/>
          </p:nvSpPr>
          <p:spPr>
            <a:xfrm>
              <a:off x="1658730" y="3813681"/>
              <a:ext cx="386737" cy="251795"/>
            </a:xfrm>
            <a:prstGeom prst="rect">
              <a:avLst/>
            </a:prstGeom>
            <a:solidFill>
              <a:sysClr val="window" lastClr="FFFFFF"/>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1400" dirty="0" smtClean="0">
                  <a:solidFill>
                    <a:srgbClr val="FF0000"/>
                  </a:solidFill>
                  <a:latin typeface="Calibri"/>
                  <a:ea typeface=""/>
                  <a:cs typeface=""/>
                </a:rPr>
                <a:t>REX</a:t>
              </a:r>
              <a:endParaRPr kumimoji="0" lang="en-US" sz="1400" b="0" i="0" u="none" strike="noStrike" kern="1200" cap="none" spc="0" normalizeH="0" baseline="0" noProof="0" dirty="0">
                <a:ln>
                  <a:noFill/>
                </a:ln>
                <a:solidFill>
                  <a:srgbClr val="FF0000"/>
                </a:solidFill>
                <a:effectLst/>
                <a:uLnTx/>
                <a:uFillTx/>
                <a:latin typeface="Calibri"/>
                <a:ea typeface=""/>
                <a:cs typeface=""/>
              </a:endParaRPr>
            </a:p>
          </p:txBody>
        </p:sp>
        <p:sp>
          <p:nvSpPr>
            <p:cNvPr id="33" name="Right Brace 32"/>
            <p:cNvSpPr/>
            <p:nvPr/>
          </p:nvSpPr>
          <p:spPr>
            <a:xfrm rot="16200000">
              <a:off x="1819696" y="3185052"/>
              <a:ext cx="64806" cy="2044153"/>
            </a:xfrm>
            <a:prstGeom prst="rightBrace">
              <a:avLst>
                <a:gd name="adj1" fmla="val 89460"/>
                <a:gd name="adj2" fmla="val 49390"/>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black"/>
                </a:solidFill>
                <a:effectLst/>
                <a:uLnTx/>
                <a:uFillTx/>
                <a:latin typeface="Calibri"/>
                <a:ea typeface=""/>
                <a:cs typeface=""/>
              </a:endParaRPr>
            </a:p>
          </p:txBody>
        </p:sp>
        <p:sp>
          <p:nvSpPr>
            <p:cNvPr id="34" name="TextBox 33"/>
            <p:cNvSpPr txBox="1"/>
            <p:nvPr/>
          </p:nvSpPr>
          <p:spPr>
            <a:xfrm>
              <a:off x="2941775" y="3813317"/>
              <a:ext cx="1291771" cy="251795"/>
            </a:xfrm>
            <a:prstGeom prst="rect">
              <a:avLst/>
            </a:prstGeom>
            <a:solidFill>
              <a:sysClr val="window" lastClr="FFFFFF"/>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FF0000"/>
                  </a:solidFill>
                  <a:effectLst/>
                  <a:uLnTx/>
                  <a:uFillTx/>
                  <a:latin typeface="Calibri"/>
                  <a:ea typeface=""/>
                  <a:cs typeface=""/>
                </a:rPr>
                <a:t>REX/HIE-ISOLDE</a:t>
              </a:r>
              <a:endParaRPr kumimoji="0" lang="en-US" sz="1400" b="0" i="0" u="none" strike="noStrike" kern="1200" cap="none" spc="0" normalizeH="0" baseline="0" noProof="0" dirty="0">
                <a:ln>
                  <a:noFill/>
                </a:ln>
                <a:solidFill>
                  <a:srgbClr val="FF0000"/>
                </a:solidFill>
                <a:effectLst/>
                <a:uLnTx/>
                <a:uFillTx/>
                <a:latin typeface="Calibri"/>
                <a:ea typeface=""/>
                <a:cs typeface=""/>
              </a:endParaRPr>
            </a:p>
          </p:txBody>
        </p:sp>
        <p:sp>
          <p:nvSpPr>
            <p:cNvPr id="36" name="Right Brace 35"/>
            <p:cNvSpPr/>
            <p:nvPr/>
          </p:nvSpPr>
          <p:spPr>
            <a:xfrm rot="16200000">
              <a:off x="3609887" y="3684569"/>
              <a:ext cx="48628" cy="1063491"/>
            </a:xfrm>
            <a:prstGeom prst="rightBrace">
              <a:avLst>
                <a:gd name="adj1" fmla="val 89460"/>
                <a:gd name="adj2" fmla="val 49390"/>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black"/>
                </a:solidFill>
                <a:effectLst/>
                <a:uLnTx/>
                <a:uFillTx/>
                <a:latin typeface="Calibri"/>
                <a:ea typeface=""/>
                <a:cs typeface=""/>
              </a:endParaRPr>
            </a:p>
          </p:txBody>
        </p:sp>
      </p:grpSp>
    </p:spTree>
    <p:extLst>
      <p:ext uri="{BB962C8B-B14F-4D97-AF65-F5344CB8AC3E}">
        <p14:creationId xmlns:p14="http://schemas.microsoft.com/office/powerpoint/2010/main" val="1522075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260984" y="15810"/>
            <a:ext cx="880432" cy="878306"/>
          </a:xfrm>
          <a:prstGeom prst="rect">
            <a:avLst/>
          </a:prstGeom>
        </p:spPr>
      </p:pic>
      <p:sp>
        <p:nvSpPr>
          <p:cNvPr id="12" name="TextBox 11"/>
          <p:cNvSpPr txBox="1"/>
          <p:nvPr/>
        </p:nvSpPr>
        <p:spPr>
          <a:xfrm>
            <a:off x="3902495" y="3501254"/>
            <a:ext cx="1524641" cy="461665"/>
          </a:xfrm>
          <a:prstGeom prst="rect">
            <a:avLst/>
          </a:prstGeom>
          <a:solidFill>
            <a:sysClr val="window" lastClr="FFFFFF"/>
          </a:solid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kumimoji="0" lang="en-GB" sz="1200" b="0" i="0" u="none" strike="noStrike" kern="0" cap="none" spc="0" normalizeH="0" baseline="0" noProof="0" dirty="0" smtClean="0">
                <a:ln>
                  <a:noFill/>
                </a:ln>
                <a:solidFill>
                  <a:srgbClr val="FF0000"/>
                </a:solidFill>
                <a:effectLst/>
                <a:uLnTx/>
                <a:uFillTx/>
              </a:rPr>
              <a:t>Initial block of high</a:t>
            </a:r>
            <a:r>
              <a:rPr kumimoji="0" lang="en-GB" sz="1200" b="0" i="0" u="none" strike="noStrike" kern="0" cap="none" spc="0" normalizeH="0" noProof="0" dirty="0" smtClean="0">
                <a:ln>
                  <a:noFill/>
                </a:ln>
                <a:solidFill>
                  <a:srgbClr val="FF0000"/>
                </a:solidFill>
                <a:effectLst/>
                <a:uLnTx/>
                <a:uFillTx/>
              </a:rPr>
              <a:t> energy Physics</a:t>
            </a:r>
            <a:endParaRPr kumimoji="0" lang="en-GB" sz="1200" b="0" i="0" u="none" strike="noStrike" kern="0" cap="none" spc="0" normalizeH="0" baseline="0" noProof="0" dirty="0" smtClean="0">
              <a:ln>
                <a:noFill/>
              </a:ln>
              <a:solidFill>
                <a:srgbClr val="FF0000"/>
              </a:solidFill>
              <a:effectLst/>
              <a:uLnTx/>
              <a:uFillTx/>
            </a:endParaRPr>
          </a:p>
        </p:txBody>
      </p:sp>
      <p:graphicFrame>
        <p:nvGraphicFramePr>
          <p:cNvPr id="17" name="Chart 16"/>
          <p:cNvGraphicFramePr>
            <a:graphicFrameLocks/>
          </p:cNvGraphicFramePr>
          <p:nvPr>
            <p:extLst>
              <p:ext uri="{D42A27DB-BD31-4B8C-83A1-F6EECF244321}">
                <p14:modId xmlns:p14="http://schemas.microsoft.com/office/powerpoint/2010/main" val="2477328592"/>
              </p:ext>
            </p:extLst>
          </p:nvPr>
        </p:nvGraphicFramePr>
        <p:xfrm>
          <a:off x="84976" y="1168563"/>
          <a:ext cx="8910897" cy="2432305"/>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p:cNvSpPr txBox="1"/>
          <p:nvPr/>
        </p:nvSpPr>
        <p:spPr>
          <a:xfrm>
            <a:off x="6395393" y="1066800"/>
            <a:ext cx="1996767" cy="461665"/>
          </a:xfrm>
          <a:prstGeom prst="rect">
            <a:avLst/>
          </a:prstGeom>
          <a:solidFill>
            <a:schemeClr val="bg1"/>
          </a:solidFill>
          <a:ln>
            <a:solidFill>
              <a:srgbClr val="FF0000"/>
            </a:solidFill>
          </a:ln>
        </p:spPr>
        <p:txBody>
          <a:bodyPr wrap="square" rtlCol="0">
            <a:spAutoFit/>
          </a:bodyPr>
          <a:lstStyle/>
          <a:p>
            <a:r>
              <a:rPr lang="en-US" sz="1200" dirty="0" smtClean="0"/>
              <a:t>Availability of the ISOLDE facility by week number</a:t>
            </a:r>
          </a:p>
        </p:txBody>
      </p:sp>
      <p:sp>
        <p:nvSpPr>
          <p:cNvPr id="30" name="TextBox 29"/>
          <p:cNvSpPr txBox="1"/>
          <p:nvPr/>
        </p:nvSpPr>
        <p:spPr>
          <a:xfrm>
            <a:off x="823410" y="3501255"/>
            <a:ext cx="2874998" cy="461665"/>
          </a:xfrm>
          <a:prstGeom prst="rect">
            <a:avLst/>
          </a:prstGeom>
          <a:solidFill>
            <a:sysClr val="window" lastClr="FFFFFF"/>
          </a:solidFill>
        </p:spPr>
        <p:txBody>
          <a:bodyPr wrap="square" rtlCol="0">
            <a:spAutoFit/>
          </a:bodyPr>
          <a:lstStyle/>
          <a:p>
            <a:pPr marR="0" lvl="0" algn="ctr" defTabSz="914400" eaLnBrk="1" fontAlgn="auto" latinLnBrk="0" hangingPunct="1">
              <a:lnSpc>
                <a:spcPct val="100000"/>
              </a:lnSpc>
              <a:spcBef>
                <a:spcPts val="0"/>
              </a:spcBef>
              <a:spcAft>
                <a:spcPts val="0"/>
              </a:spcAft>
              <a:buClrTx/>
              <a:buSzTx/>
              <a:tabLst/>
              <a:defRPr/>
            </a:pPr>
            <a:r>
              <a:rPr kumimoji="0" lang="en-GB" sz="1200" b="0" i="0" u="none" strike="noStrike" kern="0" cap="none" spc="0" normalizeH="0" baseline="0" noProof="0" dirty="0" smtClean="0">
                <a:ln>
                  <a:noFill/>
                </a:ln>
                <a:solidFill>
                  <a:srgbClr val="FF0000"/>
                </a:solidFill>
                <a:effectLst/>
                <a:uLnTx/>
                <a:uFillTx/>
              </a:rPr>
              <a:t>Low energy Physics</a:t>
            </a:r>
          </a:p>
          <a:p>
            <a:pPr marR="0" lvl="0" algn="ctr" defTabSz="914400" eaLnBrk="1" fontAlgn="auto" latinLnBrk="0" hangingPunct="1">
              <a:lnSpc>
                <a:spcPct val="100000"/>
              </a:lnSpc>
              <a:spcBef>
                <a:spcPts val="0"/>
              </a:spcBef>
              <a:spcAft>
                <a:spcPts val="0"/>
              </a:spcAft>
              <a:buClrTx/>
              <a:buSzTx/>
              <a:tabLst/>
              <a:defRPr/>
            </a:pPr>
            <a:r>
              <a:rPr lang="en-GB" sz="1200" kern="0" dirty="0" smtClean="0">
                <a:solidFill>
                  <a:srgbClr val="FF0000"/>
                </a:solidFill>
              </a:rPr>
              <a:t>Installation &amp; commissioning CM4</a:t>
            </a:r>
            <a:endParaRPr kumimoji="0" lang="en-GB" sz="1200" b="0" i="0" u="none" strike="noStrike" kern="0" cap="none" spc="0" normalizeH="0" baseline="0" noProof="0" dirty="0" smtClean="0">
              <a:ln>
                <a:noFill/>
              </a:ln>
              <a:solidFill>
                <a:srgbClr val="FF0000"/>
              </a:solidFill>
              <a:effectLst/>
              <a:uLnTx/>
              <a:uFillTx/>
            </a:endParaRPr>
          </a:p>
        </p:txBody>
      </p:sp>
      <p:sp>
        <p:nvSpPr>
          <p:cNvPr id="7" name="Left Brace 6"/>
          <p:cNvSpPr/>
          <p:nvPr/>
        </p:nvSpPr>
        <p:spPr>
          <a:xfrm rot="16200000">
            <a:off x="2255464" y="1828096"/>
            <a:ext cx="258433" cy="3155443"/>
          </a:xfrm>
          <a:prstGeom prst="leftBrace">
            <a:avLst>
              <a:gd name="adj1" fmla="val 27563"/>
              <a:gd name="adj2" fmla="val 50000"/>
            </a:avLst>
          </a:prstGeom>
          <a:ln w="22225">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1" name="Left Brace 30"/>
          <p:cNvSpPr/>
          <p:nvPr/>
        </p:nvSpPr>
        <p:spPr>
          <a:xfrm rot="16200000">
            <a:off x="4534812" y="2763471"/>
            <a:ext cx="258433" cy="1284694"/>
          </a:xfrm>
          <a:prstGeom prst="leftBrace">
            <a:avLst>
              <a:gd name="adj1" fmla="val 27563"/>
              <a:gd name="adj2" fmla="val 50000"/>
            </a:avLst>
          </a:prstGeom>
          <a:ln w="22225">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7" name="TextBox 26"/>
          <p:cNvSpPr txBox="1"/>
          <p:nvPr/>
        </p:nvSpPr>
        <p:spPr>
          <a:xfrm>
            <a:off x="5367214" y="3466650"/>
            <a:ext cx="1643186" cy="461665"/>
          </a:xfrm>
          <a:prstGeom prst="rect">
            <a:avLst/>
          </a:prstGeom>
          <a:solidFill>
            <a:sysClr val="window" lastClr="FFFFFF"/>
          </a:solid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kumimoji="0" lang="en-GB" sz="1200" b="0" i="0" u="none" strike="noStrike" kern="0" cap="none" spc="0" normalizeH="0" baseline="0" noProof="0" dirty="0" smtClean="0">
                <a:ln>
                  <a:noFill/>
                </a:ln>
                <a:solidFill>
                  <a:srgbClr val="FF0000"/>
                </a:solidFill>
                <a:effectLst/>
                <a:uLnTx/>
                <a:uFillTx/>
              </a:rPr>
              <a:t>Parallel</a:t>
            </a:r>
            <a:r>
              <a:rPr kumimoji="0" lang="en-GB" sz="1200" b="0" i="0" u="none" strike="noStrike" kern="0" cap="none" spc="0" normalizeH="0" noProof="0" dirty="0" smtClean="0">
                <a:ln>
                  <a:noFill/>
                </a:ln>
                <a:solidFill>
                  <a:srgbClr val="FF0000"/>
                </a:solidFill>
                <a:effectLst/>
                <a:uLnTx/>
                <a:uFillTx/>
              </a:rPr>
              <a:t> low and </a:t>
            </a:r>
            <a:r>
              <a:rPr kumimoji="0" lang="en-GB" sz="1200" b="0" i="0" u="none" strike="noStrike" kern="0" cap="none" spc="0" normalizeH="0" baseline="0" noProof="0" dirty="0" smtClean="0">
                <a:ln>
                  <a:noFill/>
                </a:ln>
                <a:solidFill>
                  <a:srgbClr val="FF0000"/>
                </a:solidFill>
                <a:effectLst/>
                <a:uLnTx/>
                <a:uFillTx/>
              </a:rPr>
              <a:t>high</a:t>
            </a:r>
            <a:r>
              <a:rPr kumimoji="0" lang="en-GB" sz="1200" b="0" i="0" u="none" strike="noStrike" kern="0" cap="none" spc="0" normalizeH="0" noProof="0" dirty="0" smtClean="0">
                <a:ln>
                  <a:noFill/>
                </a:ln>
                <a:solidFill>
                  <a:srgbClr val="FF0000"/>
                </a:solidFill>
                <a:effectLst/>
                <a:uLnTx/>
                <a:uFillTx/>
              </a:rPr>
              <a:t> energy Physics</a:t>
            </a:r>
            <a:endParaRPr kumimoji="0" lang="en-GB" sz="1200" b="0" i="0" u="none" strike="noStrike" kern="0" cap="none" spc="0" normalizeH="0" baseline="0" noProof="0" dirty="0" smtClean="0">
              <a:ln>
                <a:noFill/>
              </a:ln>
              <a:solidFill>
                <a:srgbClr val="FF0000"/>
              </a:solidFill>
              <a:effectLst/>
              <a:uLnTx/>
              <a:uFillTx/>
            </a:endParaRPr>
          </a:p>
        </p:txBody>
      </p:sp>
      <p:sp>
        <p:nvSpPr>
          <p:cNvPr id="32" name="Left Brace 31"/>
          <p:cNvSpPr/>
          <p:nvPr/>
        </p:nvSpPr>
        <p:spPr>
          <a:xfrm rot="16200000">
            <a:off x="5939623" y="2763471"/>
            <a:ext cx="258433" cy="1284694"/>
          </a:xfrm>
          <a:prstGeom prst="leftBrace">
            <a:avLst>
              <a:gd name="adj1" fmla="val 27563"/>
              <a:gd name="adj2" fmla="val 50000"/>
            </a:avLst>
          </a:prstGeom>
          <a:ln w="22225">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4" name="TextBox 33"/>
          <p:cNvSpPr txBox="1"/>
          <p:nvPr/>
        </p:nvSpPr>
        <p:spPr>
          <a:xfrm>
            <a:off x="7129589" y="3466650"/>
            <a:ext cx="1803110" cy="461665"/>
          </a:xfrm>
          <a:prstGeom prst="rect">
            <a:avLst/>
          </a:prstGeom>
          <a:solidFill>
            <a:sysClr val="window" lastClr="FFFFFF"/>
          </a:solid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kumimoji="0" lang="en-GB" sz="1200" b="0" i="0" u="none" strike="noStrike" kern="0" cap="none" spc="0" normalizeH="0" baseline="0" noProof="0" dirty="0" smtClean="0">
                <a:ln>
                  <a:noFill/>
                </a:ln>
                <a:solidFill>
                  <a:srgbClr val="FF0000"/>
                </a:solidFill>
                <a:effectLst/>
                <a:uLnTx/>
                <a:uFillTx/>
              </a:rPr>
              <a:t>Alternating</a:t>
            </a:r>
            <a:r>
              <a:rPr kumimoji="0" lang="en-GB" sz="1200" b="0" i="0" u="none" strike="noStrike" kern="0" cap="none" spc="0" normalizeH="0" noProof="0" dirty="0" smtClean="0">
                <a:ln>
                  <a:noFill/>
                </a:ln>
                <a:solidFill>
                  <a:srgbClr val="FF0000"/>
                </a:solidFill>
                <a:effectLst/>
                <a:uLnTx/>
                <a:uFillTx/>
              </a:rPr>
              <a:t> low and </a:t>
            </a:r>
            <a:r>
              <a:rPr kumimoji="0" lang="en-GB" sz="1200" b="0" i="0" u="none" strike="noStrike" kern="0" cap="none" spc="0" normalizeH="0" baseline="0" noProof="0" dirty="0" smtClean="0">
                <a:ln>
                  <a:noFill/>
                </a:ln>
                <a:solidFill>
                  <a:srgbClr val="FF0000"/>
                </a:solidFill>
                <a:effectLst/>
                <a:uLnTx/>
                <a:uFillTx/>
              </a:rPr>
              <a:t>high</a:t>
            </a:r>
            <a:r>
              <a:rPr kumimoji="0" lang="en-GB" sz="1200" b="0" i="0" u="none" strike="noStrike" kern="0" cap="none" spc="0" normalizeH="0" noProof="0" dirty="0" smtClean="0">
                <a:ln>
                  <a:noFill/>
                </a:ln>
                <a:solidFill>
                  <a:srgbClr val="FF0000"/>
                </a:solidFill>
                <a:effectLst/>
                <a:uLnTx/>
                <a:uFillTx/>
              </a:rPr>
              <a:t> energy Physics</a:t>
            </a:r>
            <a:endParaRPr kumimoji="0" lang="en-GB" sz="1200" b="0" i="0" u="none" strike="noStrike" kern="0" cap="none" spc="0" normalizeH="0" baseline="0" noProof="0" dirty="0" smtClean="0">
              <a:ln>
                <a:noFill/>
              </a:ln>
              <a:solidFill>
                <a:srgbClr val="FF0000"/>
              </a:solidFill>
              <a:effectLst/>
              <a:uLnTx/>
              <a:uFillTx/>
            </a:endParaRPr>
          </a:p>
        </p:txBody>
      </p:sp>
      <p:sp>
        <p:nvSpPr>
          <p:cNvPr id="33" name="Left Brace 32"/>
          <p:cNvSpPr/>
          <p:nvPr/>
        </p:nvSpPr>
        <p:spPr>
          <a:xfrm rot="16200000">
            <a:off x="7858452" y="2428549"/>
            <a:ext cx="258433" cy="1954536"/>
          </a:xfrm>
          <a:prstGeom prst="leftBrace">
            <a:avLst>
              <a:gd name="adj1" fmla="val 27563"/>
              <a:gd name="adj2" fmla="val 50000"/>
            </a:avLst>
          </a:prstGeom>
          <a:ln w="22225">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6"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37" name="TextBox 36"/>
          <p:cNvSpPr txBox="1"/>
          <p:nvPr/>
        </p:nvSpPr>
        <p:spPr>
          <a:xfrm>
            <a:off x="125988" y="166392"/>
            <a:ext cx="7570212" cy="584775"/>
          </a:xfrm>
          <a:prstGeom prst="rect">
            <a:avLst/>
          </a:prstGeom>
          <a:noFill/>
        </p:spPr>
        <p:txBody>
          <a:bodyPr wrap="square" rtlCol="0">
            <a:spAutoFit/>
          </a:bodyPr>
          <a:lstStyle/>
          <a:p>
            <a:r>
              <a:rPr lang="en-GB" sz="3200" u="sng" dirty="0"/>
              <a:t>REX/HIE-ISOLDE before LS2</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93" y="4139572"/>
            <a:ext cx="6953014" cy="2586441"/>
          </a:xfrm>
          <a:prstGeom prst="rect">
            <a:avLst/>
          </a:prstGeom>
        </p:spPr>
      </p:pic>
      <p:sp>
        <p:nvSpPr>
          <p:cNvPr id="38" name="TextBox 37"/>
          <p:cNvSpPr txBox="1"/>
          <p:nvPr/>
        </p:nvSpPr>
        <p:spPr>
          <a:xfrm>
            <a:off x="4833811" y="4799213"/>
            <a:ext cx="4098888" cy="723275"/>
          </a:xfrm>
          <a:prstGeom prst="rect">
            <a:avLst/>
          </a:prstGeom>
          <a:solidFill>
            <a:schemeClr val="bg1"/>
          </a:solidFill>
          <a:ln>
            <a:noFill/>
          </a:ln>
        </p:spPr>
        <p:txBody>
          <a:bodyPr wrap="square" rtlCol="0">
            <a:spAutoFit/>
          </a:bodyPr>
          <a:lstStyle/>
          <a:p>
            <a:pPr marL="285750" indent="-285750">
              <a:spcBef>
                <a:spcPts val="300"/>
              </a:spcBef>
              <a:buFont typeface="Wingdings" panose="05000000000000000000" pitchFamily="2" charset="2"/>
              <a:buChar char="§"/>
            </a:pPr>
            <a:r>
              <a:rPr lang="en-GB" sz="1200" dirty="0" smtClean="0">
                <a:solidFill>
                  <a:schemeClr val="tx2"/>
                </a:solidFill>
              </a:rPr>
              <a:t>Wk</a:t>
            </a:r>
            <a:r>
              <a:rPr lang="en-GB" sz="1200" dirty="0">
                <a:solidFill>
                  <a:schemeClr val="tx2"/>
                </a:solidFill>
              </a:rPr>
              <a:t>. </a:t>
            </a:r>
            <a:r>
              <a:rPr lang="en-GB" sz="1200" dirty="0" smtClean="0">
                <a:solidFill>
                  <a:schemeClr val="tx2"/>
                </a:solidFill>
              </a:rPr>
              <a:t>30: CERN wide power cut</a:t>
            </a:r>
            <a:endParaRPr lang="en-GB" sz="1200" baseline="30000" dirty="0">
              <a:solidFill>
                <a:schemeClr val="tx2"/>
              </a:solidFill>
            </a:endParaRPr>
          </a:p>
          <a:p>
            <a:pPr marL="285750" indent="-285750">
              <a:spcBef>
                <a:spcPts val="300"/>
              </a:spcBef>
              <a:buFont typeface="Wingdings" panose="05000000000000000000" pitchFamily="2" charset="2"/>
              <a:buChar char="§"/>
            </a:pPr>
            <a:r>
              <a:rPr lang="en-GB" sz="1200" dirty="0" smtClean="0">
                <a:solidFill>
                  <a:schemeClr val="tx2"/>
                </a:solidFill>
              </a:rPr>
              <a:t>Wk. 38, 32: Problems in Linac2</a:t>
            </a:r>
          </a:p>
          <a:p>
            <a:pPr marL="285750" indent="-285750">
              <a:spcBef>
                <a:spcPts val="300"/>
              </a:spcBef>
              <a:buFont typeface="Wingdings" panose="05000000000000000000" pitchFamily="2" charset="2"/>
              <a:buChar char="§"/>
            </a:pPr>
            <a:r>
              <a:rPr lang="en-GB" sz="1200" dirty="0" smtClean="0">
                <a:solidFill>
                  <a:schemeClr val="tx2"/>
                </a:solidFill>
              </a:rPr>
              <a:t>Wk</a:t>
            </a:r>
            <a:r>
              <a:rPr lang="en-GB" sz="1200" dirty="0">
                <a:solidFill>
                  <a:schemeClr val="tx2"/>
                </a:solidFill>
              </a:rPr>
              <a:t>. </a:t>
            </a:r>
            <a:r>
              <a:rPr lang="en-GB" sz="1200" dirty="0" smtClean="0">
                <a:solidFill>
                  <a:schemeClr val="tx2"/>
                </a:solidFill>
              </a:rPr>
              <a:t>33: SRF controls / Timing problem with request</a:t>
            </a:r>
            <a:endParaRPr lang="en-GB" sz="1200" dirty="0">
              <a:solidFill>
                <a:schemeClr val="tx2"/>
              </a:solidFill>
            </a:endParaRPr>
          </a:p>
        </p:txBody>
      </p:sp>
    </p:spTree>
    <p:extLst>
      <p:ext uri="{BB962C8B-B14F-4D97-AF65-F5344CB8AC3E}">
        <p14:creationId xmlns:p14="http://schemas.microsoft.com/office/powerpoint/2010/main" val="1701948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25988" y="166392"/>
            <a:ext cx="7570212" cy="584775"/>
          </a:xfrm>
          <a:prstGeom prst="rect">
            <a:avLst/>
          </a:prstGeom>
          <a:noFill/>
        </p:spPr>
        <p:txBody>
          <a:bodyPr wrap="square" rtlCol="0">
            <a:spAutoFit/>
          </a:bodyPr>
          <a:lstStyle/>
          <a:p>
            <a:r>
              <a:rPr lang="en-GB" sz="3200" u="sng" dirty="0"/>
              <a:t>REX/HIE-ISOLDE before LS2</a:t>
            </a:r>
          </a:p>
        </p:txBody>
      </p:sp>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1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30" name="TextBox 29"/>
          <p:cNvSpPr txBox="1"/>
          <p:nvPr/>
        </p:nvSpPr>
        <p:spPr>
          <a:xfrm>
            <a:off x="72047" y="727976"/>
            <a:ext cx="8919553" cy="2739211"/>
          </a:xfrm>
          <a:prstGeom prst="rect">
            <a:avLst/>
          </a:prstGeom>
          <a:solidFill>
            <a:schemeClr val="bg1"/>
          </a:solidFill>
          <a:ln>
            <a:noFill/>
          </a:ln>
        </p:spPr>
        <p:txBody>
          <a:bodyPr wrap="square" rtlCol="0">
            <a:spAutoFit/>
          </a:bodyPr>
          <a:lstStyle/>
          <a:p>
            <a:pPr>
              <a:spcBef>
                <a:spcPts val="300"/>
              </a:spcBef>
            </a:pPr>
            <a:r>
              <a:rPr lang="en-US" sz="1600" dirty="0" smtClean="0">
                <a:solidFill>
                  <a:schemeClr val="tx2"/>
                </a:solidFill>
              </a:rPr>
              <a:t>Main issues/worries:</a:t>
            </a:r>
          </a:p>
          <a:p>
            <a:pPr marL="285750" indent="-285750">
              <a:spcBef>
                <a:spcPts val="300"/>
              </a:spcBef>
              <a:buFont typeface="Wingdings" panose="05000000000000000000" pitchFamily="2" charset="2"/>
              <a:buChar char="§"/>
            </a:pPr>
            <a:r>
              <a:rPr lang="en-GB" sz="1600" dirty="0" smtClean="0">
                <a:solidFill>
                  <a:schemeClr val="tx2"/>
                </a:solidFill>
              </a:rPr>
              <a:t>SRF cavities operating at 74.5 % of </a:t>
            </a:r>
            <a:r>
              <a:rPr lang="en-GB" sz="1600" dirty="0">
                <a:solidFill>
                  <a:schemeClr val="tx2"/>
                </a:solidFill>
              </a:rPr>
              <a:t>nominal </a:t>
            </a:r>
            <a:r>
              <a:rPr lang="en-GB" sz="1600" dirty="0" smtClean="0">
                <a:solidFill>
                  <a:schemeClr val="tx2"/>
                </a:solidFill>
              </a:rPr>
              <a:t>gradient</a:t>
            </a:r>
          </a:p>
          <a:p>
            <a:pPr marL="742950" lvl="1" indent="-285750">
              <a:spcBef>
                <a:spcPts val="300"/>
              </a:spcBef>
              <a:buFont typeface="Wingdings" panose="05000000000000000000" pitchFamily="2" charset="2"/>
              <a:buChar char="Ø"/>
            </a:pPr>
            <a:r>
              <a:rPr lang="en-GB" sz="1400" dirty="0" smtClean="0">
                <a:solidFill>
                  <a:schemeClr val="tx2"/>
                </a:solidFill>
              </a:rPr>
              <a:t>Three </a:t>
            </a:r>
            <a:r>
              <a:rPr lang="en-GB" sz="1400" dirty="0">
                <a:solidFill>
                  <a:schemeClr val="tx2"/>
                </a:solidFill>
              </a:rPr>
              <a:t>of the 13 experiments conducted </a:t>
            </a:r>
            <a:r>
              <a:rPr lang="en-GB" sz="1400" dirty="0" smtClean="0">
                <a:solidFill>
                  <a:schemeClr val="tx2"/>
                </a:solidFill>
              </a:rPr>
              <a:t>last year would </a:t>
            </a:r>
            <a:r>
              <a:rPr lang="en-GB" sz="1400" dirty="0">
                <a:solidFill>
                  <a:schemeClr val="tx2"/>
                </a:solidFill>
              </a:rPr>
              <a:t>have benefited from higher energies </a:t>
            </a:r>
            <a:endParaRPr lang="en-GB" sz="1400" dirty="0" smtClean="0">
              <a:solidFill>
                <a:schemeClr val="tx2"/>
              </a:solidFill>
            </a:endParaRPr>
          </a:p>
          <a:p>
            <a:pPr marL="285750" indent="-285750">
              <a:spcBef>
                <a:spcPts val="300"/>
              </a:spcBef>
              <a:buFont typeface="Wingdings" panose="05000000000000000000" pitchFamily="2" charset="2"/>
              <a:buChar char="§"/>
            </a:pPr>
            <a:r>
              <a:rPr lang="en-GB" sz="1600" dirty="0" smtClean="0">
                <a:solidFill>
                  <a:schemeClr val="tx2"/>
                </a:solidFill>
              </a:rPr>
              <a:t>Around 15-20 % not understood beam losses</a:t>
            </a:r>
          </a:p>
          <a:p>
            <a:pPr marL="742950" lvl="1" indent="-285750">
              <a:spcBef>
                <a:spcPts val="300"/>
              </a:spcBef>
              <a:buFont typeface="Wingdings" panose="05000000000000000000" pitchFamily="2" charset="2"/>
              <a:buChar char="Ø"/>
            </a:pPr>
            <a:r>
              <a:rPr lang="en-GB" sz="1400" dirty="0" smtClean="0">
                <a:solidFill>
                  <a:schemeClr val="tx2"/>
                </a:solidFill>
              </a:rPr>
              <a:t>Linac transmission better during the REX years. Not explained by beam dynamics simulations</a:t>
            </a:r>
          </a:p>
          <a:p>
            <a:pPr marL="285750" indent="-285750">
              <a:spcBef>
                <a:spcPts val="300"/>
              </a:spcBef>
              <a:buFont typeface="Wingdings" panose="05000000000000000000" pitchFamily="2" charset="2"/>
              <a:buChar char="§"/>
            </a:pPr>
            <a:r>
              <a:rPr lang="en-GB" sz="1600" dirty="0" smtClean="0">
                <a:solidFill>
                  <a:schemeClr val="tx2"/>
                </a:solidFill>
              </a:rPr>
              <a:t>REX-EBIS electron gun cathode degradation faster than anticipated</a:t>
            </a:r>
          </a:p>
          <a:p>
            <a:pPr marL="742950" lvl="1" indent="-285750">
              <a:spcBef>
                <a:spcPts val="300"/>
              </a:spcBef>
              <a:buFont typeface="Wingdings" panose="05000000000000000000" pitchFamily="2" charset="2"/>
              <a:buChar char="Ø"/>
            </a:pPr>
            <a:r>
              <a:rPr lang="en-GB" sz="1400" dirty="0">
                <a:solidFill>
                  <a:schemeClr val="tx2"/>
                </a:solidFill>
              </a:rPr>
              <a:t>No impact on the Physics in </a:t>
            </a:r>
            <a:r>
              <a:rPr lang="en-GB" sz="1400" dirty="0" smtClean="0">
                <a:solidFill>
                  <a:schemeClr val="tx2"/>
                </a:solidFill>
              </a:rPr>
              <a:t>2018. However, it had to be replaced once during the campaign and the second one also degraded towards the end of the year. </a:t>
            </a:r>
          </a:p>
          <a:p>
            <a:pPr marL="285750" indent="-285750">
              <a:spcBef>
                <a:spcPts val="300"/>
              </a:spcBef>
              <a:buFont typeface="Wingdings" panose="05000000000000000000" pitchFamily="2" charset="2"/>
              <a:buChar char="§"/>
            </a:pPr>
            <a:r>
              <a:rPr lang="en-GB" sz="1600" dirty="0" smtClean="0">
                <a:solidFill>
                  <a:schemeClr val="tx2"/>
                </a:solidFill>
              </a:rPr>
              <a:t>Trips </a:t>
            </a:r>
            <a:r>
              <a:rPr lang="en-GB" sz="1600" dirty="0">
                <a:solidFill>
                  <a:schemeClr val="tx2"/>
                </a:solidFill>
              </a:rPr>
              <a:t>of SRF cavities after instability of the </a:t>
            </a:r>
            <a:r>
              <a:rPr lang="en-GB" sz="1600" dirty="0" err="1">
                <a:solidFill>
                  <a:schemeClr val="tx2"/>
                </a:solidFill>
              </a:rPr>
              <a:t>cryo</a:t>
            </a:r>
            <a:r>
              <a:rPr lang="en-GB" sz="1600" dirty="0">
                <a:solidFill>
                  <a:schemeClr val="tx2"/>
                </a:solidFill>
              </a:rPr>
              <a:t> </a:t>
            </a:r>
            <a:r>
              <a:rPr lang="en-GB" sz="1600" dirty="0" smtClean="0">
                <a:solidFill>
                  <a:schemeClr val="tx2"/>
                </a:solidFill>
              </a:rPr>
              <a:t>system</a:t>
            </a:r>
          </a:p>
          <a:p>
            <a:pPr marL="742950" lvl="1" indent="-285750">
              <a:spcBef>
                <a:spcPts val="300"/>
              </a:spcBef>
              <a:buFont typeface="Wingdings" panose="05000000000000000000" pitchFamily="2" charset="2"/>
              <a:buChar char="Ø"/>
            </a:pPr>
            <a:r>
              <a:rPr lang="en-GB" sz="1400" dirty="0" smtClean="0">
                <a:solidFill>
                  <a:schemeClr val="tx2"/>
                </a:solidFill>
              </a:rPr>
              <a:t>Main source of downtime in the post-accelerator. Additional set-up time required to re-phase the linac</a:t>
            </a:r>
            <a:endParaRPr lang="en-GB" sz="1400" dirty="0">
              <a:solidFill>
                <a:schemeClr val="tx2"/>
              </a:solidFill>
            </a:endParaRPr>
          </a:p>
        </p:txBody>
      </p:sp>
      <p:pic>
        <p:nvPicPr>
          <p:cNvPr id="5" name="Picture 4"/>
          <p:cNvPicPr>
            <a:picLocks noChangeAspect="1"/>
          </p:cNvPicPr>
          <p:nvPr/>
        </p:nvPicPr>
        <p:blipFill>
          <a:blip r:embed="rId3"/>
          <a:stretch>
            <a:fillRect/>
          </a:stretch>
        </p:blipFill>
        <p:spPr>
          <a:xfrm>
            <a:off x="1295400" y="3581400"/>
            <a:ext cx="7008111" cy="3194372"/>
          </a:xfrm>
          <a:prstGeom prst="rect">
            <a:avLst/>
          </a:prstGeom>
        </p:spPr>
      </p:pic>
    </p:spTree>
    <p:extLst>
      <p:ext uri="{BB962C8B-B14F-4D97-AF65-F5344CB8AC3E}">
        <p14:creationId xmlns:p14="http://schemas.microsoft.com/office/powerpoint/2010/main" val="11774685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600" u="sng" dirty="0" smtClean="0"/>
              <a:t>Outline:</a:t>
            </a:r>
            <a:endParaRPr lang="en-GB" sz="3600" u="sng" dirty="0"/>
          </a:p>
        </p:txBody>
      </p:sp>
      <p:sp>
        <p:nvSpPr>
          <p:cNvPr id="3" name="Content Placeholder 2"/>
          <p:cNvSpPr>
            <a:spLocks noGrp="1"/>
          </p:cNvSpPr>
          <p:nvPr>
            <p:ph idx="1"/>
          </p:nvPr>
        </p:nvSpPr>
        <p:spPr>
          <a:xfrm>
            <a:off x="304800" y="1066800"/>
            <a:ext cx="8572500" cy="4267200"/>
          </a:xfrm>
        </p:spPr>
        <p:txBody>
          <a:bodyPr>
            <a:normAutofit/>
          </a:bodyPr>
          <a:lstStyle/>
          <a:p>
            <a:pPr>
              <a:buFont typeface="Wingdings" panose="05000000000000000000" pitchFamily="2" charset="2"/>
              <a:buChar char="§"/>
            </a:pPr>
            <a:r>
              <a:rPr lang="en-GB" dirty="0" smtClean="0"/>
              <a:t>REX/HIE-ISOLDE before LS2</a:t>
            </a:r>
          </a:p>
          <a:p>
            <a:pPr>
              <a:buFont typeface="Wingdings" panose="05000000000000000000" pitchFamily="2" charset="2"/>
              <a:buChar char="§"/>
            </a:pPr>
            <a:r>
              <a:rPr lang="en-GB" dirty="0" smtClean="0"/>
              <a:t>REX/HIE-ISOLDE after LS2</a:t>
            </a:r>
            <a:endParaRPr lang="en-GB" dirty="0"/>
          </a:p>
          <a:p>
            <a:pPr>
              <a:buFont typeface="Wingdings" panose="05000000000000000000" pitchFamily="2" charset="2"/>
              <a:buChar char="§"/>
            </a:pPr>
            <a:r>
              <a:rPr lang="en-GB" dirty="0" smtClean="0"/>
              <a:t>Ideas </a:t>
            </a:r>
            <a:r>
              <a:rPr lang="en-GB" dirty="0"/>
              <a:t>for </a:t>
            </a:r>
            <a:r>
              <a:rPr lang="en-GB" dirty="0" smtClean="0"/>
              <a:t>long-term upgrades</a:t>
            </a:r>
          </a:p>
          <a:p>
            <a:pPr>
              <a:buFont typeface="Wingdings" panose="05000000000000000000" pitchFamily="2" charset="2"/>
              <a:buChar char="§"/>
            </a:pPr>
            <a:r>
              <a:rPr lang="en-GB" dirty="0" smtClean="0"/>
              <a:t>Summary</a:t>
            </a:r>
            <a:endParaRPr lang="en-GB" dirty="0" smtClean="0"/>
          </a:p>
        </p:txBody>
      </p:sp>
      <p:sp>
        <p:nvSpPr>
          <p:cNvPr id="11" name="Rounded Rectangle 10"/>
          <p:cNvSpPr/>
          <p:nvPr/>
        </p:nvSpPr>
        <p:spPr>
          <a:xfrm flipV="1">
            <a:off x="266700" y="1600200"/>
            <a:ext cx="8610600" cy="6271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p:nvPicPr>
        <p:blipFill>
          <a:blip r:embed="rId2" cstate="print"/>
          <a:stretch>
            <a:fillRect/>
          </a:stretch>
        </p:blipFill>
        <p:spPr>
          <a:xfrm>
            <a:off x="8260984" y="15810"/>
            <a:ext cx="880432" cy="878306"/>
          </a:xfrm>
          <a:prstGeom prst="rect">
            <a:avLst/>
          </a:prstGeom>
        </p:spPr>
      </p:pic>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Tree>
    <p:extLst>
      <p:ext uri="{BB962C8B-B14F-4D97-AF65-F5344CB8AC3E}">
        <p14:creationId xmlns:p14="http://schemas.microsoft.com/office/powerpoint/2010/main" val="3467201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25988" y="166392"/>
            <a:ext cx="7570212" cy="584775"/>
          </a:xfrm>
          <a:prstGeom prst="rect">
            <a:avLst/>
          </a:prstGeom>
          <a:noFill/>
        </p:spPr>
        <p:txBody>
          <a:bodyPr wrap="square" rtlCol="0">
            <a:spAutoFit/>
          </a:bodyPr>
          <a:lstStyle/>
          <a:p>
            <a:r>
              <a:rPr lang="en-GB" sz="3200" u="sng" dirty="0"/>
              <a:t>REX/HIE-ISOLDE </a:t>
            </a:r>
            <a:r>
              <a:rPr lang="en-GB" sz="3200" u="sng" dirty="0" smtClean="0"/>
              <a:t>after </a:t>
            </a:r>
            <a:r>
              <a:rPr lang="en-GB" sz="3200" u="sng" dirty="0"/>
              <a:t>LS2</a:t>
            </a:r>
          </a:p>
        </p:txBody>
      </p:sp>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19"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a:t>
            </a:r>
            <a:r>
              <a:rPr lang="en-GB" sz="1200" dirty="0" smtClean="0"/>
              <a:t>–</a:t>
            </a:r>
            <a:r>
              <a:rPr lang="en-GB" sz="1200" dirty="0" smtClean="0"/>
              <a:t> Group for the Upgrade of the ISOLDE Facility </a:t>
            </a:r>
            <a:r>
              <a:rPr lang="en-GB" sz="1200" dirty="0" smtClean="0"/>
              <a:t>– 2019/06/03</a:t>
            </a:r>
            <a:endParaRPr lang="en-GB" sz="1200" dirty="0"/>
          </a:p>
        </p:txBody>
      </p:sp>
      <p:sp>
        <p:nvSpPr>
          <p:cNvPr id="8" name="TextBox 7"/>
          <p:cNvSpPr txBox="1"/>
          <p:nvPr/>
        </p:nvSpPr>
        <p:spPr>
          <a:xfrm>
            <a:off x="72047" y="727976"/>
            <a:ext cx="5566753" cy="1923604"/>
          </a:xfrm>
          <a:prstGeom prst="rect">
            <a:avLst/>
          </a:prstGeom>
          <a:solidFill>
            <a:schemeClr val="bg1"/>
          </a:solidFill>
          <a:ln>
            <a:noFill/>
          </a:ln>
        </p:spPr>
        <p:txBody>
          <a:bodyPr wrap="square" rtlCol="0">
            <a:spAutoFit/>
          </a:bodyPr>
          <a:lstStyle/>
          <a:p>
            <a:pPr>
              <a:spcBef>
                <a:spcPts val="300"/>
              </a:spcBef>
            </a:pPr>
            <a:r>
              <a:rPr lang="en-US" sz="1600" dirty="0">
                <a:solidFill>
                  <a:schemeClr val="tx2"/>
                </a:solidFill>
              </a:rPr>
              <a:t>Main issues/worries:</a:t>
            </a:r>
          </a:p>
          <a:p>
            <a:pPr marL="285750" indent="-285750">
              <a:spcBef>
                <a:spcPts val="300"/>
              </a:spcBef>
              <a:buFont typeface="Wingdings" panose="05000000000000000000" pitchFamily="2" charset="2"/>
              <a:buChar char="§"/>
            </a:pPr>
            <a:r>
              <a:rPr lang="en-GB" sz="1600" dirty="0" smtClean="0">
                <a:solidFill>
                  <a:schemeClr val="tx2"/>
                </a:solidFill>
              </a:rPr>
              <a:t>SRF cavities operating at 74.5 % of </a:t>
            </a:r>
            <a:r>
              <a:rPr lang="en-GB" sz="1600" dirty="0">
                <a:solidFill>
                  <a:schemeClr val="tx2"/>
                </a:solidFill>
              </a:rPr>
              <a:t>nominal </a:t>
            </a:r>
            <a:r>
              <a:rPr lang="en-GB" sz="1600" dirty="0" smtClean="0">
                <a:solidFill>
                  <a:schemeClr val="tx2"/>
                </a:solidFill>
              </a:rPr>
              <a:t>gradient</a:t>
            </a:r>
          </a:p>
          <a:p>
            <a:pPr marL="742950" lvl="1" indent="-285750">
              <a:spcBef>
                <a:spcPts val="300"/>
              </a:spcBef>
              <a:buFont typeface="Wingdings" panose="05000000000000000000" pitchFamily="2" charset="2"/>
              <a:buChar char="Ø"/>
            </a:pPr>
            <a:r>
              <a:rPr lang="en-GB" sz="1200" dirty="0" smtClean="0">
                <a:solidFill>
                  <a:schemeClr val="tx2"/>
                </a:solidFill>
              </a:rPr>
              <a:t>CM4 uninstalled and sent back to SM18 (E. Siesling)</a:t>
            </a:r>
          </a:p>
          <a:p>
            <a:pPr marL="742950" lvl="1" indent="-285750">
              <a:spcBef>
                <a:spcPts val="300"/>
              </a:spcBef>
              <a:buFont typeface="Wingdings" panose="05000000000000000000" pitchFamily="2" charset="2"/>
              <a:buChar char="Ø"/>
            </a:pPr>
            <a:r>
              <a:rPr lang="en-GB" sz="1200" dirty="0" smtClean="0">
                <a:solidFill>
                  <a:schemeClr val="tx2"/>
                </a:solidFill>
              </a:rPr>
              <a:t>Cavity SRF18 repair (W. Venturini)</a:t>
            </a:r>
          </a:p>
          <a:p>
            <a:pPr marL="742950" lvl="1" indent="-285750">
              <a:spcBef>
                <a:spcPts val="300"/>
              </a:spcBef>
              <a:buFont typeface="Wingdings" panose="05000000000000000000" pitchFamily="2" charset="2"/>
              <a:buChar char="Ø"/>
            </a:pPr>
            <a:r>
              <a:rPr lang="en-GB" sz="1200" dirty="0" smtClean="0">
                <a:solidFill>
                  <a:schemeClr val="tx2"/>
                </a:solidFill>
              </a:rPr>
              <a:t>Replacement of the two worse performing cavities </a:t>
            </a:r>
            <a:br>
              <a:rPr lang="en-GB" sz="1200" dirty="0" smtClean="0">
                <a:solidFill>
                  <a:schemeClr val="tx2"/>
                </a:solidFill>
              </a:rPr>
            </a:br>
            <a:r>
              <a:rPr lang="en-GB" sz="1200" dirty="0" smtClean="0">
                <a:solidFill>
                  <a:schemeClr val="tx2"/>
                </a:solidFill>
              </a:rPr>
              <a:t>by the best two spares (W. Venturini)</a:t>
            </a:r>
          </a:p>
          <a:p>
            <a:pPr marL="742950" lvl="1" indent="-285750">
              <a:spcBef>
                <a:spcPts val="300"/>
              </a:spcBef>
              <a:buFont typeface="Wingdings" panose="05000000000000000000" pitchFamily="2" charset="2"/>
              <a:buChar char="Ø"/>
            </a:pPr>
            <a:r>
              <a:rPr lang="en-GB" sz="1200" dirty="0" smtClean="0">
                <a:solidFill>
                  <a:schemeClr val="tx2"/>
                </a:solidFill>
              </a:rPr>
              <a:t>Testing in bunker of SM18 </a:t>
            </a:r>
            <a:r>
              <a:rPr lang="en-GB" sz="1200" dirty="0">
                <a:solidFill>
                  <a:schemeClr val="tx2"/>
                </a:solidFill>
              </a:rPr>
              <a:t>(W. Venturini)</a:t>
            </a:r>
          </a:p>
          <a:p>
            <a:pPr marL="742950" lvl="1" indent="-285750">
              <a:spcBef>
                <a:spcPts val="300"/>
              </a:spcBef>
              <a:buFont typeface="Wingdings" panose="05000000000000000000" pitchFamily="2" charset="2"/>
              <a:buChar char="Ø"/>
            </a:pPr>
            <a:r>
              <a:rPr lang="en-GB" sz="1200" dirty="0" smtClean="0">
                <a:solidFill>
                  <a:schemeClr val="tx2"/>
                </a:solidFill>
              </a:rPr>
              <a:t>Transport </a:t>
            </a:r>
            <a:r>
              <a:rPr lang="en-GB" sz="1200" dirty="0">
                <a:solidFill>
                  <a:schemeClr val="tx2"/>
                </a:solidFill>
              </a:rPr>
              <a:t>back to </a:t>
            </a:r>
            <a:r>
              <a:rPr lang="en-GB" sz="1200" dirty="0" smtClean="0">
                <a:solidFill>
                  <a:schemeClr val="tx2"/>
                </a:solidFill>
              </a:rPr>
              <a:t>ISOLDE and installation (E. Siesling) </a:t>
            </a:r>
          </a:p>
        </p:txBody>
      </p:sp>
      <p:pic>
        <p:nvPicPr>
          <p:cNvPr id="12" name="Picture 11"/>
          <p:cNvPicPr>
            <a:picLocks noChangeAspect="1"/>
          </p:cNvPicPr>
          <p:nvPr/>
        </p:nvPicPr>
        <p:blipFill>
          <a:blip r:embed="rId3"/>
          <a:stretch>
            <a:fillRect/>
          </a:stretch>
        </p:blipFill>
        <p:spPr>
          <a:xfrm>
            <a:off x="228600" y="2791566"/>
            <a:ext cx="4876800" cy="3551188"/>
          </a:xfrm>
          <a:prstGeom prst="rect">
            <a:avLst/>
          </a:prstGeom>
          <a:ln w="15875">
            <a:solidFill>
              <a:srgbClr val="FF0000"/>
            </a:solidFill>
          </a:ln>
        </p:spPr>
      </p:pic>
      <p:sp>
        <p:nvSpPr>
          <p:cNvPr id="17" name="TextBox 16"/>
          <p:cNvSpPr txBox="1"/>
          <p:nvPr/>
        </p:nvSpPr>
        <p:spPr>
          <a:xfrm>
            <a:off x="5794893" y="2901930"/>
            <a:ext cx="2363219" cy="374906"/>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srgbClr val="FF0000"/>
                </a:solidFill>
                <a:effectLst/>
                <a:uLnTx/>
                <a:uFillTx/>
                <a:latin typeface="Calibri"/>
                <a:ea typeface=""/>
                <a:cs typeface=""/>
              </a:rPr>
              <a:t>Operational gradient for each SRF cavity during the 2018 campaign [MV/m]</a:t>
            </a:r>
            <a:endParaRPr kumimoji="0" lang="en-US" sz="1100" b="0" i="0" u="none" strike="noStrike" kern="1200" cap="none" spc="0" normalizeH="0" baseline="0" noProof="0" dirty="0">
              <a:ln>
                <a:noFill/>
              </a:ln>
              <a:solidFill>
                <a:srgbClr val="FF0000"/>
              </a:solidFill>
              <a:effectLst/>
              <a:uLnTx/>
              <a:uFillTx/>
              <a:latin typeface="Calibri"/>
              <a:ea typeface=""/>
              <a:cs typeface=""/>
            </a:endParaRPr>
          </a:p>
        </p:txBody>
      </p:sp>
      <p:graphicFrame>
        <p:nvGraphicFramePr>
          <p:cNvPr id="6" name="Table 5"/>
          <p:cNvGraphicFramePr>
            <a:graphicFrameLocks noGrp="1"/>
          </p:cNvGraphicFramePr>
          <p:nvPr>
            <p:extLst>
              <p:ext uri="{D42A27DB-BD31-4B8C-83A1-F6EECF244321}">
                <p14:modId xmlns:p14="http://schemas.microsoft.com/office/powerpoint/2010/main" val="1898239290"/>
              </p:ext>
            </p:extLst>
          </p:nvPr>
        </p:nvGraphicFramePr>
        <p:xfrm>
          <a:off x="5943600" y="3304271"/>
          <a:ext cx="2502286" cy="1516039"/>
        </p:xfrm>
        <a:graphic>
          <a:graphicData uri="http://schemas.openxmlformats.org/drawingml/2006/table">
            <a:tbl>
              <a:tblPr/>
              <a:tblGrid>
                <a:gridCol w="610314">
                  <a:extLst>
                    <a:ext uri="{9D8B030D-6E8A-4147-A177-3AD203B41FA5}">
                      <a16:colId xmlns:a16="http://schemas.microsoft.com/office/drawing/2014/main" val="3081006193"/>
                    </a:ext>
                  </a:extLst>
                </a:gridCol>
                <a:gridCol w="472993">
                  <a:extLst>
                    <a:ext uri="{9D8B030D-6E8A-4147-A177-3AD203B41FA5}">
                      <a16:colId xmlns:a16="http://schemas.microsoft.com/office/drawing/2014/main" val="1336138233"/>
                    </a:ext>
                  </a:extLst>
                </a:gridCol>
                <a:gridCol w="472993">
                  <a:extLst>
                    <a:ext uri="{9D8B030D-6E8A-4147-A177-3AD203B41FA5}">
                      <a16:colId xmlns:a16="http://schemas.microsoft.com/office/drawing/2014/main" val="2593901011"/>
                    </a:ext>
                  </a:extLst>
                </a:gridCol>
                <a:gridCol w="472993">
                  <a:extLst>
                    <a:ext uri="{9D8B030D-6E8A-4147-A177-3AD203B41FA5}">
                      <a16:colId xmlns:a16="http://schemas.microsoft.com/office/drawing/2014/main" val="2679310767"/>
                    </a:ext>
                  </a:extLst>
                </a:gridCol>
                <a:gridCol w="472993">
                  <a:extLst>
                    <a:ext uri="{9D8B030D-6E8A-4147-A177-3AD203B41FA5}">
                      <a16:colId xmlns:a16="http://schemas.microsoft.com/office/drawing/2014/main" val="3945623213"/>
                    </a:ext>
                  </a:extLst>
                </a:gridCol>
              </a:tblGrid>
              <a:tr h="221089">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CM1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CM2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CM3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CM4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4009437"/>
                  </a:ext>
                </a:extLst>
              </a:tr>
              <a:tr h="221089">
                <a:tc>
                  <a:txBody>
                    <a:bodyPr/>
                    <a:lstStyle/>
                    <a:p>
                      <a:pPr algn="ctr" fontAlgn="b"/>
                      <a:r>
                        <a:rPr lang="en-GB" sz="1100" b="0" i="0" u="none" strike="noStrike">
                          <a:solidFill>
                            <a:srgbClr val="000000"/>
                          </a:solidFill>
                          <a:effectLst/>
                          <a:latin typeface="Calibri" panose="020F0502020204030204" pitchFamily="34" charset="0"/>
                        </a:rPr>
                        <a:t>CAV. 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dirty="0">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628477168"/>
                  </a:ext>
                </a:extLst>
              </a:tr>
              <a:tr h="210561">
                <a:tc>
                  <a:txBody>
                    <a:bodyPr/>
                    <a:lstStyle/>
                    <a:p>
                      <a:pPr algn="ctr" fontAlgn="b"/>
                      <a:r>
                        <a:rPr lang="en-GB" sz="1100" b="0" i="0" u="none" strike="noStrike">
                          <a:solidFill>
                            <a:srgbClr val="000000"/>
                          </a:solidFill>
                          <a:effectLst/>
                          <a:latin typeface="Calibri" panose="020F0502020204030204" pitchFamily="34" charset="0"/>
                        </a:rPr>
                        <a:t>CAV. 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578941841"/>
                  </a:ext>
                </a:extLst>
              </a:tr>
              <a:tr h="210561">
                <a:tc>
                  <a:txBody>
                    <a:bodyPr/>
                    <a:lstStyle/>
                    <a:p>
                      <a:pPr algn="ctr" fontAlgn="b"/>
                      <a:r>
                        <a:rPr lang="en-GB" sz="1100" b="0" i="0" u="none" strike="noStrike">
                          <a:solidFill>
                            <a:srgbClr val="000000"/>
                          </a:solidFill>
                          <a:effectLst/>
                          <a:latin typeface="Calibri" panose="020F0502020204030204" pitchFamily="34" charset="0"/>
                        </a:rPr>
                        <a:t>CAV. 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765179493"/>
                  </a:ext>
                </a:extLst>
              </a:tr>
              <a:tr h="210561">
                <a:tc>
                  <a:txBody>
                    <a:bodyPr/>
                    <a:lstStyle/>
                    <a:p>
                      <a:pPr algn="ctr" fontAlgn="b"/>
                      <a:r>
                        <a:rPr lang="en-GB" sz="1100" b="0" i="0" u="none" strike="noStrike">
                          <a:solidFill>
                            <a:srgbClr val="000000"/>
                          </a:solidFill>
                          <a:effectLst/>
                          <a:latin typeface="Calibri" panose="020F0502020204030204" pitchFamily="34" charset="0"/>
                        </a:rPr>
                        <a:t>CAV. 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799911510"/>
                  </a:ext>
                </a:extLst>
              </a:tr>
              <a:tr h="221089">
                <a:tc>
                  <a:txBody>
                    <a:bodyPr/>
                    <a:lstStyle/>
                    <a:p>
                      <a:pPr algn="ctr" fontAlgn="b"/>
                      <a:r>
                        <a:rPr lang="en-GB" sz="1100" b="0" i="0" u="none" strike="noStrike">
                          <a:solidFill>
                            <a:srgbClr val="000000"/>
                          </a:solidFill>
                          <a:effectLst/>
                          <a:latin typeface="Calibri" panose="020F0502020204030204" pitchFamily="34" charset="0"/>
                        </a:rPr>
                        <a:t>CAV. 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dirty="0">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595949927"/>
                  </a:ext>
                </a:extLst>
              </a:tr>
              <a:tr h="221089">
                <a:tc>
                  <a:txBody>
                    <a:bodyPr/>
                    <a:lstStyle/>
                    <a:p>
                      <a:pPr algn="ctr" fontAlgn="b"/>
                      <a:r>
                        <a:rPr lang="en-GB" sz="1100" b="0" i="0" u="none" strike="noStrike">
                          <a:solidFill>
                            <a:srgbClr val="000000"/>
                          </a:solidFill>
                          <a:effectLst/>
                          <a:latin typeface="Calibri" panose="020F0502020204030204" pitchFamily="34" charset="0"/>
                        </a:rPr>
                        <a:t>Average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4.6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3.4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6292829"/>
                  </a:ext>
                </a:extLst>
              </a:tr>
            </a:tbl>
          </a:graphicData>
        </a:graphic>
      </p:graphicFrame>
      <p:sp>
        <p:nvSpPr>
          <p:cNvPr id="20" name="TextBox 19"/>
          <p:cNvSpPr txBox="1"/>
          <p:nvPr/>
        </p:nvSpPr>
        <p:spPr>
          <a:xfrm>
            <a:off x="4724400" y="1293595"/>
            <a:ext cx="3092816" cy="1392689"/>
          </a:xfrm>
          <a:prstGeom prst="rect">
            <a:avLst/>
          </a:prstGeom>
          <a:solidFill>
            <a:schemeClr val="bg1"/>
          </a:solidFill>
          <a:ln>
            <a:noFill/>
          </a:ln>
        </p:spPr>
        <p:txBody>
          <a:bodyPr wrap="square" rtlCol="0">
            <a:spAutoFit/>
          </a:bodyPr>
          <a:lstStyle/>
          <a:p>
            <a:pPr>
              <a:spcBef>
                <a:spcPts val="300"/>
              </a:spcBef>
            </a:pPr>
            <a:r>
              <a:rPr lang="en-GB" sz="1200" dirty="0" smtClean="0">
                <a:solidFill>
                  <a:schemeClr val="tx2"/>
                </a:solidFill>
                <a:sym typeface="Wingdings" panose="05000000000000000000" pitchFamily="2" charset="2"/>
              </a:rPr>
              <a:t> Done</a:t>
            </a:r>
            <a:endParaRPr lang="en-GB" sz="1200" dirty="0" smtClean="0">
              <a:solidFill>
                <a:schemeClr val="tx2"/>
              </a:solidFill>
            </a:endParaRPr>
          </a:p>
          <a:p>
            <a:pPr>
              <a:spcBef>
                <a:spcPts val="300"/>
              </a:spcBef>
            </a:pPr>
            <a:r>
              <a:rPr lang="en-GB" sz="1200" dirty="0">
                <a:solidFill>
                  <a:schemeClr val="tx2"/>
                </a:solidFill>
                <a:sym typeface="Wingdings" panose="05000000000000000000" pitchFamily="2" charset="2"/>
              </a:rPr>
              <a:t> Done</a:t>
            </a:r>
            <a:endParaRPr lang="en-GB" sz="1200" dirty="0">
              <a:solidFill>
                <a:schemeClr val="tx2"/>
              </a:solidFill>
            </a:endParaRPr>
          </a:p>
          <a:p>
            <a:pPr marL="171450" indent="-171450">
              <a:spcBef>
                <a:spcPts val="300"/>
              </a:spcBef>
              <a:buFont typeface="Wingdings" panose="05000000000000000000" pitchFamily="2" charset="2"/>
              <a:buChar char="à"/>
            </a:pPr>
            <a:r>
              <a:rPr lang="en-GB" sz="1200" dirty="0" smtClean="0">
                <a:solidFill>
                  <a:schemeClr val="tx2"/>
                </a:solidFill>
                <a:sym typeface="Wingdings" panose="05000000000000000000" pitchFamily="2" charset="2"/>
              </a:rPr>
              <a:t>Decided not to exchange</a:t>
            </a:r>
          </a:p>
          <a:p>
            <a:pPr lvl="1">
              <a:spcBef>
                <a:spcPts val="300"/>
              </a:spcBef>
            </a:pPr>
            <a:endParaRPr lang="en-GB" sz="1200" dirty="0">
              <a:solidFill>
                <a:schemeClr val="tx2"/>
              </a:solidFill>
            </a:endParaRPr>
          </a:p>
          <a:p>
            <a:pPr>
              <a:spcBef>
                <a:spcPts val="300"/>
              </a:spcBef>
            </a:pPr>
            <a:r>
              <a:rPr lang="en-GB" sz="1200" dirty="0" smtClean="0">
                <a:solidFill>
                  <a:schemeClr val="tx2"/>
                </a:solidFill>
                <a:sym typeface="Wingdings" panose="05000000000000000000" pitchFamily="2" charset="2"/>
              </a:rPr>
              <a:t> Waiting for bunker to be available</a:t>
            </a:r>
            <a:endParaRPr lang="en-GB" sz="1200" dirty="0">
              <a:solidFill>
                <a:schemeClr val="tx2"/>
              </a:solidFill>
            </a:endParaRPr>
          </a:p>
          <a:p>
            <a:pPr>
              <a:spcBef>
                <a:spcPts val="300"/>
              </a:spcBef>
            </a:pPr>
            <a:r>
              <a:rPr lang="en-GB" sz="1200" dirty="0">
                <a:solidFill>
                  <a:schemeClr val="tx2"/>
                </a:solidFill>
                <a:sym typeface="Wingdings" panose="05000000000000000000" pitchFamily="2" charset="2"/>
              </a:rPr>
              <a:t> </a:t>
            </a:r>
            <a:r>
              <a:rPr lang="en-GB" sz="1200" dirty="0" smtClean="0">
                <a:solidFill>
                  <a:schemeClr val="tx2"/>
                </a:solidFill>
                <a:sym typeface="Wingdings" panose="05000000000000000000" pitchFamily="2" charset="2"/>
              </a:rPr>
              <a:t>Scheduled for Jan. 2020</a:t>
            </a:r>
            <a:endParaRPr lang="en-GB" sz="1200" dirty="0">
              <a:solidFill>
                <a:schemeClr val="tx2"/>
              </a:solidFill>
            </a:endParaRPr>
          </a:p>
        </p:txBody>
      </p:sp>
      <p:sp>
        <p:nvSpPr>
          <p:cNvPr id="21" name="TextBox 20"/>
          <p:cNvSpPr txBox="1"/>
          <p:nvPr/>
        </p:nvSpPr>
        <p:spPr>
          <a:xfrm>
            <a:off x="5211254" y="5035956"/>
            <a:ext cx="3704146" cy="1384995"/>
          </a:xfrm>
          <a:prstGeom prst="rect">
            <a:avLst/>
          </a:prstGeom>
          <a:solidFill>
            <a:schemeClr val="bg1"/>
          </a:solidFill>
          <a:ln>
            <a:noFill/>
          </a:ln>
        </p:spPr>
        <p:txBody>
          <a:bodyPr wrap="square" rtlCol="0">
            <a:spAutoFit/>
          </a:bodyPr>
          <a:lstStyle/>
          <a:p>
            <a:pPr>
              <a:spcBef>
                <a:spcPts val="300"/>
              </a:spcBef>
            </a:pPr>
            <a:r>
              <a:rPr lang="en-GB" sz="1400" dirty="0" smtClean="0">
                <a:solidFill>
                  <a:schemeClr val="tx2"/>
                </a:solidFill>
              </a:rPr>
              <a:t>After LS2 (with SRF18 and the rest of the couplers in CM4 repaired and with additional conditioning of some of the other cavities), we hope we will be able to reach 7.8 MeV/u for beams with A/q = 4.5 or 10.4 MeV/u for A/q = 3.0 (~ 80 % nominal gradient)</a:t>
            </a:r>
          </a:p>
        </p:txBody>
      </p:sp>
    </p:spTree>
    <p:extLst>
      <p:ext uri="{BB962C8B-B14F-4D97-AF65-F5344CB8AC3E}">
        <p14:creationId xmlns:p14="http://schemas.microsoft.com/office/powerpoint/2010/main" val="119414388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CERN-cobranding_4-3</Template>
  <TotalTime>41435</TotalTime>
  <Words>2368</Words>
  <Application>Microsoft Office PowerPoint</Application>
  <PresentationFormat>On-screen Show (4:3)</PresentationFormat>
  <Paragraphs>611</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Optima</vt:lpstr>
      <vt:lpstr>Times New Roman</vt:lpstr>
      <vt:lpstr>Wingdings</vt:lpstr>
      <vt:lpstr>CERNCobranding4-3</vt:lpstr>
      <vt:lpstr>PowerPoint Presentation</vt:lpstr>
      <vt:lpstr>Ideas for REX/HIE-ISOLDE Upgrade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Jose Rodriguez</dc:creator>
  <cp:lastModifiedBy>Jose Alberto Rodriguez Rodriguez</cp:lastModifiedBy>
  <cp:revision>1253</cp:revision>
  <cp:lastPrinted>2018-12-06T13:49:04Z</cp:lastPrinted>
  <dcterms:created xsi:type="dcterms:W3CDTF">2006-08-16T00:00:00Z</dcterms:created>
  <dcterms:modified xsi:type="dcterms:W3CDTF">2019-06-03T00:45:45Z</dcterms:modified>
</cp:coreProperties>
</file>