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39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02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9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3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0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1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7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1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9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74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5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CE6-0B91-4CA4-A838-B104B477EEE3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4A196-EBFB-4DDE-8DEA-BF47B956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6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EPIC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Richard Catherall</a:t>
            </a:r>
          </a:p>
          <a:p>
            <a:r>
              <a:rPr lang="en-GB" dirty="0" smtClean="0"/>
              <a:t>EN-STI-RBS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3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Gaining momentum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 of the ESPP paper presented at Granada early May</a:t>
            </a:r>
          </a:p>
          <a:p>
            <a:pPr lvl="1"/>
            <a:r>
              <a:rPr lang="en-GB" dirty="0" smtClean="0"/>
              <a:t>Mentioned at least 5 times throughout the week</a:t>
            </a:r>
          </a:p>
          <a:p>
            <a:r>
              <a:rPr lang="en-GB" dirty="0" smtClean="0"/>
              <a:t>Presented (and published) at IPAC 19 last week.</a:t>
            </a:r>
          </a:p>
          <a:p>
            <a:pPr lvl="1"/>
            <a:r>
              <a:rPr lang="en-GB" dirty="0" smtClean="0"/>
              <a:t>Discussion with STFC representative during poster session</a:t>
            </a:r>
          </a:p>
          <a:p>
            <a:r>
              <a:rPr lang="en-GB" dirty="0" smtClean="0"/>
              <a:t>To be presented (ISOLDE V) by Tim in INPC 29</a:t>
            </a:r>
            <a:r>
              <a:rPr lang="en-GB" baseline="30000" dirty="0" smtClean="0"/>
              <a:t>th</a:t>
            </a:r>
            <a:r>
              <a:rPr lang="en-GB" dirty="0" smtClean="0"/>
              <a:t> July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02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757" y="1027906"/>
            <a:ext cx="5881243" cy="492109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96000" y="348845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The EPIC project comprises of 6 key upgrades: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4"/>
                </a:solidFill>
              </a:rPr>
              <a:t>The addition of two new target stations and high resolution mass separator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Improvement of the existing beam dumps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Provide 2 GeV protons to ISOLDE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3B7BF"/>
                </a:solidFill>
              </a:rPr>
              <a:t>The addition of a second experimental hall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5530B"/>
                </a:solidFill>
              </a:rPr>
              <a:t>Installation of a storage ring beyond the HIE-ISOLDE post accelerator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30A0"/>
                </a:solidFill>
              </a:rPr>
              <a:t>An upgrade of the non-superconducting part of HIE-ISOLDE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Priorities – possible scenario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3765" y="1810871"/>
            <a:ext cx="4132729" cy="19543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en-GB" dirty="0" smtClean="0"/>
          </a:p>
          <a:p>
            <a:pPr marL="342900" indent="-342900" algn="ctr">
              <a:buAutoNum type="arabicPeriod"/>
            </a:pPr>
            <a:r>
              <a:rPr lang="en-GB" dirty="0" smtClean="0"/>
              <a:t>Beam dumps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Infrastructure for new target stations and HRMS</a:t>
            </a:r>
          </a:p>
          <a:p>
            <a:pPr marL="342900" indent="-342900" algn="ctr">
              <a:buAutoNum type="arabicPeriod"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114802" y="3352801"/>
            <a:ext cx="4132729" cy="19543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en-GB" dirty="0" smtClean="0"/>
          </a:p>
          <a:p>
            <a:pPr marL="342900" indent="-342900" algn="ctr">
              <a:buAutoNum type="arabicPeriod"/>
            </a:pPr>
            <a:r>
              <a:rPr lang="en-GB" dirty="0" smtClean="0"/>
              <a:t>Frontend and HRMS installation</a:t>
            </a:r>
          </a:p>
          <a:p>
            <a:pPr marL="342900" indent="-342900" algn="ctr">
              <a:buFontTx/>
              <a:buAutoNum type="arabicPeriod"/>
            </a:pPr>
            <a:r>
              <a:rPr lang="en-GB" dirty="0" smtClean="0"/>
              <a:t>2 GeV upgrade</a:t>
            </a:r>
          </a:p>
          <a:p>
            <a:pPr marL="342900" indent="-342900" algn="ctr">
              <a:buAutoNum type="arabicPeriod"/>
            </a:pP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906871" y="4796118"/>
            <a:ext cx="4132729" cy="19543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en-GB" dirty="0" smtClean="0"/>
          </a:p>
          <a:p>
            <a:pPr marL="342900" indent="-342900" algn="ctr">
              <a:buAutoNum type="arabicPeriod"/>
            </a:pPr>
            <a:r>
              <a:rPr lang="en-GB" dirty="0" smtClean="0"/>
              <a:t>HIE upgrade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TSR</a:t>
            </a:r>
          </a:p>
          <a:p>
            <a:pPr marL="342900" indent="-342900" algn="ctr">
              <a:buFontTx/>
              <a:buAutoNum type="arabicPeriod"/>
            </a:pPr>
            <a:r>
              <a:rPr lang="en-GB" dirty="0" smtClean="0"/>
              <a:t>New experimental hall</a:t>
            </a:r>
          </a:p>
          <a:p>
            <a:pPr marL="342900" indent="-342900" algn="ctr">
              <a:buAutoNum type="arabicPeriod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6312" y="3982144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LSx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67020" y="5485511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LSx+1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091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UK pre-project budget of 120kGBP (150kCHF) via Manchester University</a:t>
            </a:r>
          </a:p>
          <a:p>
            <a:pPr lvl="1"/>
            <a:r>
              <a:rPr lang="en-GB" dirty="0" smtClean="0"/>
              <a:t>1 Fellow for 1.5 years</a:t>
            </a:r>
          </a:p>
          <a:p>
            <a:pPr lvl="1"/>
            <a:r>
              <a:rPr lang="en-GB" dirty="0" smtClean="0"/>
              <a:t>Could be complemented by CONS budget </a:t>
            </a:r>
          </a:p>
          <a:p>
            <a:pPr lvl="1"/>
            <a:r>
              <a:rPr lang="en-GB" dirty="0" smtClean="0"/>
              <a:t>=1 Fellow for 3 years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1 full TDR for leverage for further funding</a:t>
            </a:r>
          </a:p>
          <a:p>
            <a:pPr lvl="1"/>
            <a:r>
              <a:rPr lang="en-GB" dirty="0" smtClean="0"/>
              <a:t>Beam dump integration</a:t>
            </a:r>
          </a:p>
          <a:p>
            <a:pPr lvl="1"/>
            <a:r>
              <a:rPr lang="en-GB" dirty="0" smtClean="0"/>
              <a:t>New FE and HRMS integration</a:t>
            </a:r>
          </a:p>
          <a:p>
            <a:pPr lvl="1"/>
            <a:r>
              <a:rPr lang="en-GB" dirty="0" smtClean="0"/>
              <a:t>New 2 GeV beam line should be taken on by CERN support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49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203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The EPIC Project</vt:lpstr>
      <vt:lpstr>Gaining momentum</vt:lpstr>
      <vt:lpstr>PowerPoint Presentation</vt:lpstr>
      <vt:lpstr>Priorities – possible scenario</vt:lpstr>
      <vt:lpstr>Funding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Catherall</dc:creator>
  <cp:lastModifiedBy>Richard Catherall</cp:lastModifiedBy>
  <cp:revision>8</cp:revision>
  <dcterms:created xsi:type="dcterms:W3CDTF">2019-05-31T13:22:07Z</dcterms:created>
  <dcterms:modified xsi:type="dcterms:W3CDTF">2019-05-31T15:29:50Z</dcterms:modified>
</cp:coreProperties>
</file>