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16"/>
  </p:notesMasterIdLst>
  <p:sldIdLst>
    <p:sldId id="257" r:id="rId2"/>
    <p:sldId id="259" r:id="rId3"/>
    <p:sldId id="258" r:id="rId4"/>
    <p:sldId id="260" r:id="rId5"/>
    <p:sldId id="261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4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C913C-B55D-574C-B342-B258205FA847}" type="datetimeFigureOut">
              <a:rPr lang="en-US" smtClean="0"/>
              <a:t>4/29/19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05A66-C72C-034E-BCE4-7C78A7DD7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43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05A66-C72C-034E-BCE4-7C78A7DD71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474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9133" y="1953928"/>
            <a:ext cx="8633861" cy="1556034"/>
          </a:xfrm>
        </p:spPr>
        <p:txBody>
          <a:bodyPr anchor="ctr">
            <a:normAutofit/>
          </a:bodyPr>
          <a:lstStyle>
            <a:lvl1pPr algn="ctr">
              <a:defRPr sz="5400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9133" y="6356351"/>
            <a:ext cx="2057400" cy="365125"/>
          </a:xfrm>
        </p:spPr>
        <p:txBody>
          <a:bodyPr/>
          <a:lstStyle/>
          <a:p>
            <a:r>
              <a:rPr lang="en-GB"/>
              <a:t>05/07/2017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2568" y="6356351"/>
            <a:ext cx="421586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5594" y="6350403"/>
            <a:ext cx="2057400" cy="365125"/>
          </a:xfrm>
        </p:spPr>
        <p:txBody>
          <a:bodyPr/>
          <a:lstStyle/>
          <a:p>
            <a:fld id="{1141D999-DABD-7246-90F7-1A66A8123FE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958" y="121218"/>
            <a:ext cx="1786672" cy="1786672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FB7A4E98-3C46-3E48-B499-3FFAD8FE29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4583" t="24682" r="51275" b="20666"/>
          <a:stretch/>
        </p:blipFill>
        <p:spPr>
          <a:xfrm>
            <a:off x="225482" y="201688"/>
            <a:ext cx="4346518" cy="15295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D999-DABD-7246-90F7-1A66A8123F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D999-DABD-7246-90F7-1A66A8123F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005" y="113229"/>
            <a:ext cx="8691613" cy="705176"/>
          </a:xfrm>
        </p:spPr>
        <p:txBody>
          <a:bodyPr>
            <a:normAutofit/>
          </a:bodyPr>
          <a:lstStyle>
            <a:lvl1pPr>
              <a:defRPr sz="4000" u="sng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005" y="981777"/>
            <a:ext cx="8691613" cy="5195186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382" y="6344012"/>
            <a:ext cx="2057400" cy="365125"/>
          </a:xfrm>
        </p:spPr>
        <p:txBody>
          <a:bodyPr/>
          <a:lstStyle/>
          <a:p>
            <a:r>
              <a:rPr lang="en-GB"/>
              <a:t>05/07/2017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5941" y="6356351"/>
            <a:ext cx="4331368" cy="365125"/>
          </a:xfrm>
        </p:spPr>
        <p:txBody>
          <a:bodyPr/>
          <a:lstStyle/>
          <a:p>
            <a:r>
              <a:rPr lang="en-US" dirty="0"/>
              <a:t>Matthew Kenzie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65218" y="6344012"/>
            <a:ext cx="2057400" cy="365125"/>
          </a:xfrm>
        </p:spPr>
        <p:txBody>
          <a:bodyPr/>
          <a:lstStyle/>
          <a:p>
            <a:fld id="{ACBE9EB9-7B24-2443-9730-172E93D610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D999-DABD-7246-90F7-1A66A8123F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D999-DABD-7246-90F7-1A66A8123F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D999-DABD-7246-90F7-1A66A8123F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D999-DABD-7246-90F7-1A66A8123F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D999-DABD-7246-90F7-1A66A8123F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D999-DABD-7246-90F7-1A66A8123F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D999-DABD-7246-90F7-1A66A8123F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05/07/2017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1D999-DABD-7246-90F7-1A66A8123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6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000" dirty="0"/>
              <a:t>Applying for fellowships</a:t>
            </a:r>
            <a:br>
              <a:rPr lang="en-US" sz="4000" dirty="0"/>
            </a:br>
            <a:r>
              <a:rPr lang="en-US" sz="2800" dirty="0">
                <a:solidFill>
                  <a:srgbClr val="002060"/>
                </a:solidFill>
              </a:rPr>
              <a:t>A very individual, biased and personal viewpoint</a:t>
            </a:r>
            <a:endParaRPr lang="en-US" sz="4000" baseline="-25000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94600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Matthew Kenzie</a:t>
            </a:r>
          </a:p>
          <a:p>
            <a:endParaRPr lang="en-US" sz="1200" dirty="0"/>
          </a:p>
          <a:p>
            <a:r>
              <a:rPr lang="en-US" sz="2000" b="1" dirty="0">
                <a:solidFill>
                  <a:schemeClr val="tx1"/>
                </a:solidFill>
              </a:rPr>
              <a:t>UCL ‘Applying for fellowships’ event</a:t>
            </a:r>
          </a:p>
          <a:p>
            <a:endParaRPr lang="en-US" sz="1200" b="1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sz="2000" baseline="30000" dirty="0">
                <a:solidFill>
                  <a:schemeClr val="bg1">
                    <a:lumMod val="50000"/>
                  </a:schemeClr>
                </a:solidFill>
              </a:rPr>
              <a:t>nd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May 2019</a:t>
            </a:r>
          </a:p>
        </p:txBody>
      </p:sp>
    </p:spTree>
    <p:extLst>
      <p:ext uri="{BB962C8B-B14F-4D97-AF65-F5344CB8AC3E}">
        <p14:creationId xmlns:p14="http://schemas.microsoft.com/office/powerpoint/2010/main" val="1266435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A28FB-B260-224B-A067-25E0D4005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Write proposal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E7982-3C62-FA48-BAB3-EAE2B47A11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Read the guidelines!</a:t>
            </a:r>
          </a:p>
          <a:p>
            <a:r>
              <a:rPr lang="en-US" sz="2400" dirty="0"/>
              <a:t>Get an idea of what the funding body wants. </a:t>
            </a:r>
          </a:p>
          <a:p>
            <a:pPr lvl="1"/>
            <a:r>
              <a:rPr lang="en-US" sz="2000" dirty="0"/>
              <a:t>In terms of the research idea</a:t>
            </a:r>
          </a:p>
          <a:p>
            <a:pPr lvl="1"/>
            <a:r>
              <a:rPr lang="en-US" sz="2000" dirty="0"/>
              <a:t>Also in terms of the kind of individual they are looking for</a:t>
            </a:r>
          </a:p>
          <a:p>
            <a:r>
              <a:rPr lang="en-US" sz="2400" dirty="0"/>
              <a:t>What rules and regulations they have</a:t>
            </a:r>
          </a:p>
          <a:p>
            <a:pPr lvl="1"/>
            <a:r>
              <a:rPr lang="en-US" sz="2000" dirty="0"/>
              <a:t>Eligibility / location / age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Font size</a:t>
            </a:r>
            <a:r>
              <a:rPr lang="en-US" sz="2000" dirty="0"/>
              <a:t>, page limits!</a:t>
            </a:r>
          </a:p>
          <a:p>
            <a:r>
              <a:rPr lang="en-US" sz="2400" dirty="0"/>
              <a:t>Try and find friends / colleagues who have written successful or unsuccessful applications in the past </a:t>
            </a:r>
          </a:p>
          <a:p>
            <a:pPr lvl="1"/>
            <a:r>
              <a:rPr lang="en-US" sz="2000" dirty="0"/>
              <a:t>Read their applications</a:t>
            </a:r>
          </a:p>
          <a:p>
            <a:pPr lvl="1"/>
            <a:r>
              <a:rPr lang="en-US" sz="2000" dirty="0"/>
              <a:t>Ask for any tips</a:t>
            </a:r>
          </a:p>
          <a:p>
            <a:r>
              <a:rPr lang="en-US" sz="2400" dirty="0"/>
              <a:t>Think about whether you are suitable and how your profile fits with the funding body’s desires</a:t>
            </a:r>
          </a:p>
          <a:p>
            <a:pPr lvl="1"/>
            <a:r>
              <a:rPr lang="en-US" sz="2000" dirty="0"/>
              <a:t>In most cases the funding is for you as an individual as much as it is for the research (I certainly got this impression with the ERF). </a:t>
            </a:r>
          </a:p>
          <a:p>
            <a:pPr lvl="1"/>
            <a:r>
              <a:rPr lang="en-US" sz="2000" dirty="0"/>
              <a:t>Do you tick the right “leadership” boxes. </a:t>
            </a:r>
          </a:p>
          <a:p>
            <a:pPr lvl="1"/>
            <a:r>
              <a:rPr lang="en-US" sz="2000" dirty="0"/>
              <a:t>Have you demonstrated you can lead and deliver?</a:t>
            </a:r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62736-1A00-F34B-AE25-28534A9D7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7DC81C-2405-9E4C-91AA-00CEB06FB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9EB9-7B24-2443-9730-172E93D6104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73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5E0B1-A89A-1D41-B6BA-59446586C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Write the rest of the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CB271-30A3-3D40-97AF-D15811F02A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/>
              <a:t>This can take a long time</a:t>
            </a:r>
          </a:p>
          <a:p>
            <a:pPr lvl="1"/>
            <a:r>
              <a:rPr lang="en-US" sz="2000" dirty="0"/>
              <a:t>Do not repeat what you’ve already said in the research proposal</a:t>
            </a:r>
          </a:p>
          <a:p>
            <a:pPr lvl="1"/>
            <a:r>
              <a:rPr lang="en-US" sz="2000" dirty="0"/>
              <a:t>Use it as an opportunity to demonstrate your diversity / variety / other strings to your bow</a:t>
            </a:r>
          </a:p>
          <a:p>
            <a:r>
              <a:rPr lang="en-US" sz="2400" dirty="0"/>
              <a:t>This requires a lot more effort and time than you think (and I’m not sure how seriously it should be taken – but I took it fairly seriously)</a:t>
            </a:r>
          </a:p>
          <a:p>
            <a:pPr lvl="1"/>
            <a:r>
              <a:rPr lang="en-US" sz="2000" dirty="0"/>
              <a:t>CV</a:t>
            </a:r>
          </a:p>
          <a:p>
            <a:pPr lvl="1"/>
            <a:r>
              <a:rPr lang="en-US" sz="2000" dirty="0"/>
              <a:t>Publication List</a:t>
            </a:r>
          </a:p>
          <a:p>
            <a:pPr lvl="1"/>
            <a:r>
              <a:rPr lang="en-US" sz="2000" dirty="0"/>
              <a:t>Pathways to Impact</a:t>
            </a:r>
          </a:p>
          <a:p>
            <a:pPr lvl="1"/>
            <a:r>
              <a:rPr lang="en-US" sz="2000" dirty="0"/>
              <a:t>Data Management Plan</a:t>
            </a:r>
          </a:p>
          <a:p>
            <a:pPr lvl="1"/>
            <a:r>
              <a:rPr lang="en-US" sz="2000" dirty="0"/>
              <a:t>Public Engagement Statement</a:t>
            </a:r>
          </a:p>
          <a:p>
            <a:r>
              <a:rPr lang="en-US" sz="2400" dirty="0"/>
              <a:t>If you plan your application early enough and write a decent draft of the proposal to circulate to academics then you can work on these other elements in the meantime</a:t>
            </a:r>
          </a:p>
          <a:p>
            <a:r>
              <a:rPr lang="en-US" sz="2400" dirty="0">
                <a:solidFill>
                  <a:srgbClr val="FF0000"/>
                </a:solidFill>
              </a:rPr>
              <a:t>Put yourself in the mindset of a reviewer in a different field and explain yourself</a:t>
            </a:r>
          </a:p>
          <a:p>
            <a:pPr lvl="1"/>
            <a:r>
              <a:rPr lang="en-US" sz="2000" dirty="0"/>
              <a:t>I have &gt;800 publications ?!?!</a:t>
            </a:r>
          </a:p>
          <a:p>
            <a:pPr lvl="1"/>
            <a:r>
              <a:rPr lang="en-US" sz="2000" dirty="0"/>
              <a:t>I have convened the </a:t>
            </a:r>
            <a:r>
              <a:rPr lang="en-US" sz="2000" dirty="0" err="1"/>
              <a:t>LHCb</a:t>
            </a:r>
            <a:r>
              <a:rPr lang="en-US" sz="2000" dirty="0"/>
              <a:t> B2OC working group ?!?</a:t>
            </a:r>
          </a:p>
          <a:p>
            <a:pPr lvl="1"/>
            <a:endParaRPr lang="en-US" sz="2000" dirty="0"/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9A2A8-7C12-FA42-98D4-6B423A136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F3E657-5714-D241-91BE-6BEFE4B54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9EB9-7B24-2443-9730-172E93D6104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750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1B560-1057-214F-815F-9C699D066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Responding to reviewers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6564A-7277-3E4B-987D-960FDBD6C7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Read the guidelines again</a:t>
            </a:r>
          </a:p>
          <a:p>
            <a:pPr lvl="1"/>
            <a:r>
              <a:rPr lang="en-US" sz="2000" dirty="0"/>
              <a:t>And read the guidelines for reviewers</a:t>
            </a:r>
          </a:p>
          <a:p>
            <a:r>
              <a:rPr lang="en-US" sz="2400" dirty="0"/>
              <a:t>You can establish where exactly you stand </a:t>
            </a:r>
          </a:p>
          <a:p>
            <a:pPr lvl="1"/>
            <a:r>
              <a:rPr lang="en-US" sz="2000" dirty="0"/>
              <a:t>My responses all looked “good” but one was not actually</a:t>
            </a:r>
          </a:p>
          <a:p>
            <a:r>
              <a:rPr lang="en-US" sz="2400" dirty="0"/>
              <a:t>Stand up for yourself but do not argue</a:t>
            </a:r>
          </a:p>
          <a:p>
            <a:r>
              <a:rPr lang="en-US" sz="2400" dirty="0"/>
              <a:t>Be polite</a:t>
            </a:r>
          </a:p>
          <a:p>
            <a:r>
              <a:rPr lang="en-US" sz="2400" dirty="0"/>
              <a:t>Be concise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BD881D-BF6B-B24D-8524-20D1BD50E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E4393C-E645-6D46-B0E2-325238B79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9EB9-7B24-2443-9730-172E93D6104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046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BE941-9672-0042-8B51-E7B1F4184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for interview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A0FE5D-8F19-E944-ABAE-1164AC398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At this point the panel will likely consider the proposal good enough to be funded</a:t>
            </a:r>
          </a:p>
          <a:p>
            <a:r>
              <a:rPr lang="en-US" sz="2400" dirty="0"/>
              <a:t>Make some killer slides!</a:t>
            </a:r>
          </a:p>
          <a:p>
            <a:pPr lvl="1"/>
            <a:r>
              <a:rPr lang="en-US" sz="2000" dirty="0"/>
              <a:t>You have about 10 minutes to give a presentation</a:t>
            </a:r>
          </a:p>
          <a:p>
            <a:r>
              <a:rPr lang="en-US" sz="2400" dirty="0"/>
              <a:t>Sell your project and sell yourself</a:t>
            </a:r>
          </a:p>
          <a:p>
            <a:pPr lvl="1"/>
            <a:r>
              <a:rPr lang="en-US" sz="2000" dirty="0"/>
              <a:t>Most people on the panel will not be intimately familiar with your area of research</a:t>
            </a:r>
          </a:p>
          <a:p>
            <a:r>
              <a:rPr lang="en-US" sz="2400" dirty="0"/>
              <a:t>Be enthusiastic, be engaging</a:t>
            </a:r>
          </a:p>
          <a:p>
            <a:r>
              <a:rPr lang="en-US" sz="2400" dirty="0"/>
              <a:t>Most questions are about you as an individual</a:t>
            </a:r>
          </a:p>
          <a:p>
            <a:r>
              <a:rPr lang="en-US" sz="2400" dirty="0"/>
              <a:t>Most questions are very typical interview questions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I got the impression that you couldn’t win the grant with any single aspect (proposal, interview, reviews, CV) but you </a:t>
            </a:r>
            <a:r>
              <a:rPr lang="en-US" sz="2400" b="1" dirty="0">
                <a:solidFill>
                  <a:srgbClr val="FF0000"/>
                </a:solidFill>
              </a:rPr>
              <a:t>could</a:t>
            </a:r>
            <a:r>
              <a:rPr lang="en-US" sz="2400" dirty="0">
                <a:solidFill>
                  <a:srgbClr val="FF0000"/>
                </a:solidFill>
              </a:rPr>
              <a:t> lose 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00A8F-0971-914F-A232-591098A73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70CE61-DC6B-CC4C-BF46-ACD319B41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9EB9-7B24-2443-9730-172E93D6104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515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32571-6E2B-7F46-85D4-61D5BE995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743CE-03A2-6A44-AAF5-61D5B2E9C7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 on your overall research profile as an individual</a:t>
            </a:r>
          </a:p>
          <a:p>
            <a:r>
              <a:rPr lang="en-US" dirty="0"/>
              <a:t>Keep thinking of good ideas</a:t>
            </a:r>
          </a:p>
          <a:p>
            <a:r>
              <a:rPr lang="en-US" dirty="0"/>
              <a:t>Keep thinking of good ways to sell these to funding agencies</a:t>
            </a:r>
          </a:p>
          <a:p>
            <a:r>
              <a:rPr lang="en-US" dirty="0"/>
              <a:t>Leave plenty of time and write a good proposal</a:t>
            </a:r>
          </a:p>
          <a:p>
            <a:r>
              <a:rPr lang="en-US" dirty="0"/>
              <a:t>Get lots of feedback from colleagues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b="1" u="sng" dirty="0"/>
              <a:t>GOOD LUCK!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C90CF-AE0B-734F-8DD3-5F5F16DFF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7D355D-5883-0E43-BA99-CAE558CAD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9EB9-7B24-2443-9730-172E93D6104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373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4A1AB-E425-034F-AA4E-A34642912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Disclaimer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4DD4C-1487-304A-8DF5-1AC25E661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005" y="912106"/>
            <a:ext cx="8691613" cy="126503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ts val="4000"/>
              </a:spcBef>
            </a:pPr>
            <a:r>
              <a:rPr lang="en-US" dirty="0"/>
              <a:t>I can only speak about my </a:t>
            </a:r>
            <a:r>
              <a:rPr lang="en-US" dirty="0">
                <a:solidFill>
                  <a:srgbClr val="FF0000"/>
                </a:solidFill>
              </a:rPr>
              <a:t>own personal experience</a:t>
            </a:r>
          </a:p>
          <a:p>
            <a:pPr>
              <a:lnSpc>
                <a:spcPct val="100000"/>
              </a:lnSpc>
              <a:spcBef>
                <a:spcPts val="4000"/>
              </a:spcBef>
            </a:pPr>
            <a:r>
              <a:rPr lang="en-US" dirty="0"/>
              <a:t>Much of what I say </a:t>
            </a:r>
            <a:r>
              <a:rPr lang="en-US" dirty="0">
                <a:solidFill>
                  <a:srgbClr val="FF0000"/>
                </a:solidFill>
              </a:rPr>
              <a:t>may not be applicable to you </a:t>
            </a:r>
          </a:p>
          <a:p>
            <a:pPr>
              <a:lnSpc>
                <a:spcPct val="100000"/>
              </a:lnSpc>
              <a:spcBef>
                <a:spcPts val="4000"/>
              </a:spcBef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8E816-34F9-C440-8A37-65B09BD30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BAAD81-F003-194C-8845-C0500A52A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9EB9-7B24-2443-9730-172E93D6104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929B177B-F35A-A142-B3AF-6C5A75BC41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300" r="1423"/>
          <a:stretch/>
        </p:blipFill>
        <p:spPr>
          <a:xfrm>
            <a:off x="4921431" y="2103824"/>
            <a:ext cx="4222569" cy="423286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2DB0EB-2CF1-AD42-847D-97431045601D}"/>
              </a:ext>
            </a:extLst>
          </p:cNvPr>
          <p:cNvSpPr txBox="1">
            <a:spLocks/>
          </p:cNvSpPr>
          <p:nvPr/>
        </p:nvSpPr>
        <p:spPr>
          <a:xfrm>
            <a:off x="231005" y="2524104"/>
            <a:ext cx="4428081" cy="381258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4000"/>
              </a:spcBef>
            </a:pPr>
            <a:r>
              <a:rPr lang="en-US" dirty="0"/>
              <a:t>I have been </a:t>
            </a:r>
            <a:r>
              <a:rPr lang="en-US" dirty="0">
                <a:solidFill>
                  <a:srgbClr val="FF0000"/>
                </a:solidFill>
              </a:rPr>
              <a:t>incredibly fortunate </a:t>
            </a:r>
            <a:r>
              <a:rPr lang="en-US" dirty="0"/>
              <a:t>and elements of luck are required</a:t>
            </a:r>
          </a:p>
          <a:p>
            <a:pPr>
              <a:lnSpc>
                <a:spcPct val="100000"/>
              </a:lnSpc>
              <a:spcBef>
                <a:spcPts val="4000"/>
              </a:spcBef>
            </a:pPr>
            <a:r>
              <a:rPr lang="en-US" dirty="0"/>
              <a:t>I am an experimental particle physicist so some advice is very </a:t>
            </a:r>
            <a:r>
              <a:rPr lang="en-US" dirty="0">
                <a:solidFill>
                  <a:srgbClr val="FF0000"/>
                </a:solidFill>
              </a:rPr>
              <a:t>specific to my field</a:t>
            </a:r>
          </a:p>
          <a:p>
            <a:pPr>
              <a:lnSpc>
                <a:spcPct val="100000"/>
              </a:lnSpc>
              <a:spcBef>
                <a:spcPts val="4000"/>
              </a:spcBef>
            </a:pPr>
            <a:r>
              <a:rPr lang="en-US" dirty="0">
                <a:solidFill>
                  <a:schemeClr val="accent1"/>
                </a:solidFill>
              </a:rPr>
              <a:t>The following slides are just </a:t>
            </a:r>
            <a:r>
              <a:rPr lang="en-US" dirty="0">
                <a:solidFill>
                  <a:srgbClr val="FF0000"/>
                </a:solidFill>
              </a:rPr>
              <a:t>my </a:t>
            </a:r>
            <a:r>
              <a:rPr lang="en-US" b="1" dirty="0">
                <a:solidFill>
                  <a:srgbClr val="FF0000"/>
                </a:solidFill>
              </a:rPr>
              <a:t>opinion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289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I been up to?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005" y="981776"/>
            <a:ext cx="8691613" cy="548869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sz="3800" dirty="0">
                <a:solidFill>
                  <a:srgbClr val="002060"/>
                </a:solidFill>
              </a:rPr>
              <a:t>Every individual academic career is unique</a:t>
            </a:r>
          </a:p>
          <a:p>
            <a:pPr marL="0" indent="0">
              <a:buNone/>
            </a:pPr>
            <a:r>
              <a:rPr lang="en-GB" sz="3800" dirty="0">
                <a:solidFill>
                  <a:srgbClr val="002060"/>
                </a:solidFill>
              </a:rPr>
              <a:t>Try and sell anything </a:t>
            </a:r>
            <a:r>
              <a:rPr lang="en-GB" sz="3800" b="1" i="1" dirty="0">
                <a:solidFill>
                  <a:srgbClr val="002060"/>
                </a:solidFill>
              </a:rPr>
              <a:t>different</a:t>
            </a:r>
            <a:r>
              <a:rPr lang="en-GB" sz="3800" dirty="0">
                <a:solidFill>
                  <a:srgbClr val="002060"/>
                </a:solidFill>
              </a:rPr>
              <a:t> and </a:t>
            </a:r>
            <a:r>
              <a:rPr lang="en-GB" sz="3800" b="1" i="1" dirty="0">
                <a:solidFill>
                  <a:srgbClr val="002060"/>
                </a:solidFill>
              </a:rPr>
              <a:t>unusual</a:t>
            </a:r>
            <a:r>
              <a:rPr lang="en-GB" sz="3800" dirty="0">
                <a:solidFill>
                  <a:srgbClr val="002060"/>
                </a:solidFill>
              </a:rPr>
              <a:t> as a </a:t>
            </a:r>
            <a:r>
              <a:rPr lang="en-GB" sz="3800" dirty="0">
                <a:solidFill>
                  <a:srgbClr val="FF0000"/>
                </a:solidFill>
              </a:rPr>
              <a:t>positive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Undergraduate (2006 – 2009)</a:t>
            </a:r>
          </a:p>
          <a:p>
            <a:pPr lvl="1"/>
            <a:r>
              <a:rPr lang="en-GB" dirty="0"/>
              <a:t>BSc Physics – Durham University – 1</a:t>
            </a:r>
            <a:r>
              <a:rPr lang="en-GB" baseline="30000" dirty="0"/>
              <a:t>st</a:t>
            </a:r>
            <a:r>
              <a:rPr lang="en-GB" dirty="0"/>
              <a:t> Class</a:t>
            </a:r>
          </a:p>
          <a:p>
            <a:r>
              <a:rPr lang="en-GB" dirty="0"/>
              <a:t>Masters (2009 – 2010)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MSc Theoretical Physics* </a:t>
            </a:r>
            <a:r>
              <a:rPr lang="en-GB" dirty="0"/>
              <a:t>(QFFF) – Imperial College London – </a:t>
            </a:r>
            <a:r>
              <a:rPr lang="en-GB" dirty="0">
                <a:solidFill>
                  <a:srgbClr val="FF0000"/>
                </a:solidFill>
              </a:rPr>
              <a:t>Grundy Scholarship* </a:t>
            </a:r>
            <a:r>
              <a:rPr lang="en-GB" dirty="0"/>
              <a:t>–  Distinction</a:t>
            </a:r>
          </a:p>
          <a:p>
            <a:r>
              <a:rPr lang="en-GB" dirty="0"/>
              <a:t>PhD (2010 – 2014)</a:t>
            </a:r>
          </a:p>
          <a:p>
            <a:pPr lvl="1"/>
            <a:r>
              <a:rPr lang="en-GB" dirty="0"/>
              <a:t>High Energy Physics – Imperial College London – STFC Funding – </a:t>
            </a:r>
            <a:r>
              <a:rPr lang="en-GB" dirty="0">
                <a:solidFill>
                  <a:srgbClr val="FF0000"/>
                </a:solidFill>
              </a:rPr>
              <a:t>Higgs Boson discovery*</a:t>
            </a:r>
            <a:r>
              <a:rPr lang="en-GB" dirty="0"/>
              <a:t> on CMS – </a:t>
            </a:r>
            <a:r>
              <a:rPr lang="en-GB" dirty="0">
                <a:solidFill>
                  <a:srgbClr val="FF0000"/>
                </a:solidFill>
              </a:rPr>
              <a:t>Thesis Prize*</a:t>
            </a:r>
          </a:p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Postdoc (2014 – 2016)</a:t>
            </a:r>
          </a:p>
          <a:p>
            <a:pPr lvl="1"/>
            <a:r>
              <a:rPr lang="en-GB" dirty="0"/>
              <a:t>CERN Research Fellow – </a:t>
            </a:r>
            <a:r>
              <a:rPr lang="en-GB" dirty="0">
                <a:solidFill>
                  <a:srgbClr val="FF0000"/>
                </a:solidFill>
              </a:rPr>
              <a:t>Moved to </a:t>
            </a:r>
            <a:r>
              <a:rPr lang="en-GB" dirty="0" err="1">
                <a:solidFill>
                  <a:srgbClr val="FF0000"/>
                </a:solidFill>
              </a:rPr>
              <a:t>LHCb</a:t>
            </a:r>
            <a:r>
              <a:rPr lang="en-GB" dirty="0">
                <a:solidFill>
                  <a:srgbClr val="FF0000"/>
                </a:solidFill>
              </a:rPr>
              <a:t> experiment* </a:t>
            </a:r>
            <a:r>
              <a:rPr lang="en-GB" dirty="0"/>
              <a:t>– CP-violation in </a:t>
            </a:r>
            <a:r>
              <a:rPr lang="en-GB" i="1" dirty="0"/>
              <a:t>B</a:t>
            </a:r>
            <a:r>
              <a:rPr lang="en-GB" dirty="0"/>
              <a:t> decays</a:t>
            </a:r>
          </a:p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Postdoc (2016 – 2019)</a:t>
            </a:r>
          </a:p>
          <a:p>
            <a:pPr lvl="1"/>
            <a:r>
              <a:rPr lang="en-GB" dirty="0"/>
              <a:t>Junior Research Fellow - Clare College, University of Cambridge – </a:t>
            </a:r>
            <a:r>
              <a:rPr lang="en-GB" dirty="0" err="1">
                <a:solidFill>
                  <a:srgbClr val="FF0000"/>
                </a:solidFill>
              </a:rPr>
              <a:t>LHCb</a:t>
            </a:r>
            <a:r>
              <a:rPr lang="en-GB" dirty="0">
                <a:solidFill>
                  <a:srgbClr val="FF0000"/>
                </a:solidFill>
              </a:rPr>
              <a:t> B2OC WG convenor*</a:t>
            </a:r>
            <a:endParaRPr lang="en-GB" dirty="0"/>
          </a:p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Postdoc (2019 – 2024)</a:t>
            </a:r>
          </a:p>
          <a:p>
            <a:pPr lvl="1"/>
            <a:r>
              <a:rPr lang="en-GB" dirty="0"/>
              <a:t>STFC Ernest Rutherford Fellow – University of Cambridge – </a:t>
            </a:r>
            <a:r>
              <a:rPr lang="en-GB" dirty="0" err="1"/>
              <a:t>LHCb</a:t>
            </a:r>
            <a:r>
              <a:rPr lang="en-GB" dirty="0"/>
              <a:t> CPV</a:t>
            </a:r>
          </a:p>
          <a:p>
            <a:r>
              <a:rPr lang="en-GB" dirty="0"/>
              <a:t>Permanent (2019 – ?)</a:t>
            </a:r>
          </a:p>
          <a:p>
            <a:pPr lvl="1"/>
            <a:r>
              <a:rPr lang="en-US" dirty="0">
                <a:sym typeface="Wingdings"/>
              </a:rPr>
              <a:t>Senior Research Fellow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>
                <a:sym typeface="Wingdings"/>
              </a:rPr>
              <a:t> Lecturer – University of Warwick</a:t>
            </a:r>
          </a:p>
          <a:p>
            <a:pPr lvl="1"/>
            <a:endParaRPr lang="en-US" dirty="0">
              <a:sym typeface="Wingding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sym typeface="Wingdings"/>
              </a:rPr>
              <a:t>* Things which potentially </a:t>
            </a:r>
            <a:r>
              <a:rPr lang="en-US" b="1" i="1" dirty="0">
                <a:solidFill>
                  <a:srgbClr val="FF0000"/>
                </a:solidFill>
                <a:sym typeface="Wingdings"/>
              </a:rPr>
              <a:t>stand out 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on an application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9EB9-7B24-2443-9730-172E93D6104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87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FD7A2-5E0F-254F-90A8-E1DFF3798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win the lottery?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7CE2D-7CFF-0643-B616-D975FBAA7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005" y="818405"/>
            <a:ext cx="8691613" cy="585216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Can’t win the lottery if you don’t buy a ticket</a:t>
            </a:r>
          </a:p>
          <a:p>
            <a:pPr lvl="1">
              <a:spcBef>
                <a:spcPts val="1100"/>
              </a:spcBef>
            </a:pPr>
            <a:r>
              <a:rPr lang="en-US" sz="2300" dirty="0"/>
              <a:t>Increase your chances by buying lots of tickets</a:t>
            </a:r>
          </a:p>
          <a:p>
            <a:pPr lvl="1">
              <a:spcBef>
                <a:spcPts val="1100"/>
              </a:spcBef>
            </a:pPr>
            <a:r>
              <a:rPr lang="en-US" sz="2300" dirty="0">
                <a:solidFill>
                  <a:srgbClr val="002060"/>
                </a:solidFill>
              </a:rPr>
              <a:t>Apply early </a:t>
            </a:r>
            <a:r>
              <a:rPr lang="en-US" sz="2300" dirty="0"/>
              <a:t>(well before end of current contract – I did this every time)</a:t>
            </a:r>
          </a:p>
          <a:p>
            <a:pPr lvl="1">
              <a:spcBef>
                <a:spcPts val="1100"/>
              </a:spcBef>
            </a:pPr>
            <a:r>
              <a:rPr lang="en-US" sz="2300" dirty="0">
                <a:solidFill>
                  <a:srgbClr val="002060"/>
                </a:solidFill>
              </a:rPr>
              <a:t>Apply often</a:t>
            </a:r>
            <a:r>
              <a:rPr lang="en-US" sz="2300" dirty="0">
                <a:solidFill>
                  <a:srgbClr val="FF0000"/>
                </a:solidFill>
              </a:rPr>
              <a:t>* </a:t>
            </a:r>
            <a:r>
              <a:rPr lang="en-US" sz="2300" dirty="0"/>
              <a:t>(in </a:t>
            </a:r>
            <a:r>
              <a:rPr lang="en-US" sz="2300" i="1" dirty="0"/>
              <a:t>most</a:t>
            </a:r>
            <a:r>
              <a:rPr lang="en-US" sz="2300" dirty="0"/>
              <a:t> cases there is no harm done by applying again + eligibility is finite)</a:t>
            </a:r>
          </a:p>
          <a:p>
            <a:pPr lvl="1">
              <a:spcBef>
                <a:spcPts val="1100"/>
              </a:spcBef>
            </a:pPr>
            <a:r>
              <a:rPr lang="en-US" sz="2300" dirty="0">
                <a:solidFill>
                  <a:srgbClr val="002060"/>
                </a:solidFill>
              </a:rPr>
              <a:t>Apply to many options</a:t>
            </a:r>
            <a:r>
              <a:rPr lang="en-US" sz="2300" dirty="0">
                <a:solidFill>
                  <a:srgbClr val="FF0000"/>
                </a:solidFill>
              </a:rPr>
              <a:t>* </a:t>
            </a:r>
            <a:r>
              <a:rPr lang="en-US" sz="2300" dirty="0"/>
              <a:t>(there is a very little overhead in duplicating applications)</a:t>
            </a:r>
          </a:p>
          <a:p>
            <a:pPr marL="457200" lvl="1" indent="0">
              <a:spcBef>
                <a:spcPts val="1100"/>
              </a:spcBef>
              <a:buNone/>
            </a:pPr>
            <a:r>
              <a:rPr lang="en-US" sz="2100" dirty="0">
                <a:solidFill>
                  <a:srgbClr val="FF0000"/>
                </a:solidFill>
              </a:rPr>
              <a:t>     *wouldn’t recommend submitting the same application for the same position in different rounds</a:t>
            </a:r>
          </a:p>
          <a:p>
            <a:pPr>
              <a:spcBef>
                <a:spcPts val="1600"/>
              </a:spcBef>
            </a:pPr>
            <a:r>
              <a:rPr lang="en-US" dirty="0"/>
              <a:t>For my (un)successful fellowship applications</a:t>
            </a:r>
          </a:p>
          <a:p>
            <a:pPr lvl="1">
              <a:spcBef>
                <a:spcPts val="1100"/>
              </a:spcBef>
            </a:pPr>
            <a:r>
              <a:rPr lang="en-US" sz="2300" dirty="0"/>
              <a:t>CERN fellowship</a:t>
            </a:r>
          </a:p>
          <a:p>
            <a:pPr lvl="2"/>
            <a:r>
              <a:rPr lang="en-US" dirty="0"/>
              <a:t>1/1 application (but there are caveats)</a:t>
            </a:r>
          </a:p>
          <a:p>
            <a:pPr lvl="1">
              <a:spcBef>
                <a:spcPts val="1100"/>
              </a:spcBef>
            </a:pPr>
            <a:r>
              <a:rPr lang="en-US" sz="2300" dirty="0"/>
              <a:t>Cambridge JRF</a:t>
            </a:r>
          </a:p>
          <a:p>
            <a:pPr lvl="2"/>
            <a:r>
              <a:rPr lang="en-US" dirty="0"/>
              <a:t>2 applications at Oxford, 4 applications at Cambridge</a:t>
            </a:r>
          </a:p>
          <a:p>
            <a:pPr lvl="2"/>
            <a:r>
              <a:rPr lang="en-US" dirty="0"/>
              <a:t>Made 2 short lists, Had 1 success</a:t>
            </a:r>
          </a:p>
          <a:p>
            <a:pPr lvl="2"/>
            <a:r>
              <a:rPr lang="en-US" dirty="0"/>
              <a:t>Also applied for 2 other post-docs as backup (Imperial and Manchester also offer similar schemes now)</a:t>
            </a:r>
          </a:p>
          <a:p>
            <a:pPr lvl="1">
              <a:spcBef>
                <a:spcPts val="1100"/>
              </a:spcBef>
            </a:pPr>
            <a:r>
              <a:rPr lang="en-US" sz="2300" dirty="0"/>
              <a:t>ERF</a:t>
            </a:r>
          </a:p>
          <a:p>
            <a:pPr lvl="2"/>
            <a:r>
              <a:rPr lang="en-US" dirty="0"/>
              <a:t>Also applied to URF (with almost same application)</a:t>
            </a:r>
          </a:p>
          <a:p>
            <a:pPr lvl="2"/>
            <a:r>
              <a:rPr lang="en-US" dirty="0"/>
              <a:t>This was canned in the </a:t>
            </a:r>
            <a:r>
              <a:rPr lang="en-US" b="1" dirty="0"/>
              <a:t>very first round </a:t>
            </a:r>
            <a:r>
              <a:rPr lang="en-US" dirty="0"/>
              <a:t>(i.e. before even the long list) </a:t>
            </a:r>
            <a:r>
              <a:rPr lang="en-US" dirty="0">
                <a:solidFill>
                  <a:srgbClr val="FF0000"/>
                </a:solidFill>
              </a:rPr>
              <a:t>– SO THERE IS A STOCHASTIC ELEMENT!!</a:t>
            </a:r>
          </a:p>
          <a:p>
            <a:pPr marL="914400" lvl="2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3400" b="1" dirty="0">
                <a:solidFill>
                  <a:schemeClr val="tx1"/>
                </a:solidFill>
              </a:rPr>
              <a:t>I WAS INSANELY LUCKY TO GET SOMETHING EVERY YEAR I APPLIED 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US" sz="3400" dirty="0">
                <a:solidFill>
                  <a:schemeClr val="tx1"/>
                </a:solidFill>
              </a:rPr>
              <a:t>(this is not that common and is mostly chance)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00DBE-0864-9047-B8A1-0BA98B6FE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C5E6CC-A052-F74D-98C4-FEE0AF59C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9EB9-7B24-2443-9730-172E93D6104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9C4101-1590-9945-820D-D2B90411F6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9565" y="172826"/>
            <a:ext cx="1274503" cy="135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45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8A45F-23CA-5344-970F-184ACAF87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you apply for?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33D665-7E0E-DB46-8FD5-CDFFF0469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005" y="818406"/>
            <a:ext cx="8691613" cy="568689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10000"/>
              </a:lnSpc>
              <a:spcBef>
                <a:spcPts val="400"/>
              </a:spcBef>
              <a:buNone/>
            </a:pPr>
            <a:r>
              <a:rPr lang="en-US" b="1" dirty="0">
                <a:solidFill>
                  <a:srgbClr val="FF0000"/>
                </a:solidFill>
              </a:rPr>
              <a:t>Fellowships are great because they allow you to plot your </a:t>
            </a:r>
          </a:p>
          <a:p>
            <a:pPr marL="0" indent="0" algn="ctr">
              <a:lnSpc>
                <a:spcPct val="110000"/>
              </a:lnSpc>
              <a:spcBef>
                <a:spcPts val="400"/>
              </a:spcBef>
              <a:buNone/>
            </a:pPr>
            <a:r>
              <a:rPr lang="en-US" b="1" dirty="0">
                <a:solidFill>
                  <a:srgbClr val="FF0000"/>
                </a:solidFill>
              </a:rPr>
              <a:t>own path and develop your own research ideas!!!</a:t>
            </a:r>
          </a:p>
          <a:p>
            <a:pPr marL="0" indent="0" algn="ctr">
              <a:lnSpc>
                <a:spcPct val="110000"/>
              </a:lnSpc>
              <a:spcBef>
                <a:spcPts val="400"/>
              </a:spcBef>
              <a:buNone/>
            </a:pPr>
            <a:endParaRPr lang="en-US" sz="300" b="1" dirty="0">
              <a:solidFill>
                <a:srgbClr val="FF0000"/>
              </a:solidFill>
            </a:endParaRPr>
          </a:p>
          <a:p>
            <a:pPr lvl="1"/>
            <a:r>
              <a:rPr lang="en-US" sz="2300" dirty="0">
                <a:solidFill>
                  <a:srgbClr val="002060"/>
                </a:solidFill>
              </a:rPr>
              <a:t>They are very </a:t>
            </a:r>
            <a:r>
              <a:rPr lang="en-US" sz="2300" dirty="0">
                <a:solidFill>
                  <a:srgbClr val="FF0000"/>
                </a:solidFill>
              </a:rPr>
              <a:t>competitive</a:t>
            </a:r>
            <a:r>
              <a:rPr lang="en-US" sz="2300" dirty="0">
                <a:solidFill>
                  <a:srgbClr val="002060"/>
                </a:solidFill>
              </a:rPr>
              <a:t> (e.g. typical JRF has ~1/2 places and ~250 applicants)</a:t>
            </a:r>
          </a:p>
          <a:p>
            <a:pPr lvl="1"/>
            <a:r>
              <a:rPr lang="en-US" sz="2300" dirty="0">
                <a:solidFill>
                  <a:srgbClr val="002060"/>
                </a:solidFill>
              </a:rPr>
              <a:t>They are very </a:t>
            </a:r>
            <a:r>
              <a:rPr lang="en-US" sz="2300" dirty="0">
                <a:solidFill>
                  <a:srgbClr val="FF0000"/>
                </a:solidFill>
              </a:rPr>
              <a:t>prestigious</a:t>
            </a:r>
            <a:r>
              <a:rPr lang="en-US" sz="2300" dirty="0">
                <a:solidFill>
                  <a:srgbClr val="002060"/>
                </a:solidFill>
              </a:rPr>
              <a:t> (fellowships breed fellowships)</a:t>
            </a:r>
          </a:p>
          <a:p>
            <a:pPr lvl="1"/>
            <a:r>
              <a:rPr lang="en-US" sz="2300" dirty="0">
                <a:solidFill>
                  <a:srgbClr val="002060"/>
                </a:solidFill>
              </a:rPr>
              <a:t>They are very </a:t>
            </a:r>
            <a:r>
              <a:rPr lang="en-US" sz="2300" dirty="0">
                <a:solidFill>
                  <a:srgbClr val="FF0000"/>
                </a:solidFill>
              </a:rPr>
              <a:t>attractive</a:t>
            </a:r>
            <a:r>
              <a:rPr lang="en-US" sz="2300" dirty="0">
                <a:solidFill>
                  <a:srgbClr val="002060"/>
                </a:solidFill>
              </a:rPr>
              <a:t> to Departments (because you are free!)</a:t>
            </a:r>
          </a:p>
          <a:p>
            <a:pPr marL="457200" lvl="1" indent="0">
              <a:buNone/>
            </a:pPr>
            <a:endParaRPr lang="en-US" sz="900" dirty="0">
              <a:solidFill>
                <a:srgbClr val="002060"/>
              </a:solidFill>
            </a:endParaRPr>
          </a:p>
          <a:p>
            <a:r>
              <a:rPr lang="en-US" dirty="0"/>
              <a:t>Early Career - usually 2-3 years in duration</a:t>
            </a:r>
          </a:p>
          <a:p>
            <a:pPr marL="0" indent="0">
              <a:buNone/>
            </a:pPr>
            <a:endParaRPr lang="en-US" sz="300" dirty="0"/>
          </a:p>
          <a:p>
            <a:pPr lvl="1"/>
            <a:r>
              <a:rPr lang="en-US" dirty="0"/>
              <a:t>Lab specific fellowships </a:t>
            </a:r>
            <a:r>
              <a:rPr lang="en-US" dirty="0">
                <a:solidFill>
                  <a:srgbClr val="002060"/>
                </a:solidFill>
              </a:rPr>
              <a:t>(CERN / DESY / </a:t>
            </a:r>
            <a:r>
              <a:rPr lang="en-US" dirty="0" err="1">
                <a:solidFill>
                  <a:srgbClr val="002060"/>
                </a:solidFill>
              </a:rPr>
              <a:t>Fermilab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etc</a:t>
            </a:r>
            <a:r>
              <a:rPr lang="en-US" dirty="0">
                <a:solidFill>
                  <a:srgbClr val="002060"/>
                </a:solidFill>
              </a:rPr>
              <a:t>).</a:t>
            </a:r>
          </a:p>
          <a:p>
            <a:pPr lvl="1"/>
            <a:r>
              <a:rPr lang="en-US" dirty="0"/>
              <a:t>UKRI Stephen Hawking fellowship </a:t>
            </a:r>
          </a:p>
          <a:p>
            <a:pPr lvl="1"/>
            <a:r>
              <a:rPr lang="en-US" dirty="0"/>
              <a:t>Junior Research Fellowships </a:t>
            </a:r>
            <a:r>
              <a:rPr lang="en-US" dirty="0">
                <a:solidFill>
                  <a:srgbClr val="002060"/>
                </a:solidFill>
              </a:rPr>
              <a:t>(Oxbridge and a few others)</a:t>
            </a:r>
          </a:p>
          <a:p>
            <a:pPr lvl="1"/>
            <a:r>
              <a:rPr lang="en-US" dirty="0"/>
              <a:t>Marie-Curie Fellowship (we hope / pray we still </a:t>
            </a:r>
            <a:r>
              <a:rPr lang="en-US"/>
              <a:t>have access)</a:t>
            </a:r>
            <a:endParaRPr lang="en-US" dirty="0"/>
          </a:p>
          <a:p>
            <a:pPr lvl="1"/>
            <a:r>
              <a:rPr lang="en-US" dirty="0" err="1"/>
              <a:t>Leverhulme</a:t>
            </a:r>
            <a:r>
              <a:rPr lang="en-US" dirty="0"/>
              <a:t> trust</a:t>
            </a:r>
          </a:p>
          <a:p>
            <a:pPr lvl="1"/>
            <a:r>
              <a:rPr lang="en-US" dirty="0" err="1"/>
              <a:t>Herchel</a:t>
            </a:r>
            <a:r>
              <a:rPr lang="en-US" dirty="0"/>
              <a:t> Smith fund</a:t>
            </a:r>
          </a:p>
          <a:p>
            <a:pPr lvl="1"/>
            <a:r>
              <a:rPr lang="en-US" dirty="0"/>
              <a:t>Royal Commission 1851</a:t>
            </a:r>
          </a:p>
          <a:p>
            <a:pPr lvl="1"/>
            <a:r>
              <a:rPr lang="en-US" dirty="0"/>
              <a:t>Probably countless others I don’t know about</a:t>
            </a:r>
          </a:p>
          <a:p>
            <a:pPr marL="457200" lvl="1" indent="0">
              <a:buNone/>
            </a:pPr>
            <a:endParaRPr lang="en-US" sz="1300" dirty="0"/>
          </a:p>
          <a:p>
            <a:r>
              <a:rPr lang="en-US" dirty="0"/>
              <a:t>Advanced Level (still </a:t>
            </a:r>
            <a:r>
              <a:rPr lang="en-US" dirty="0" err="1"/>
              <a:t>earlyish</a:t>
            </a:r>
            <a:r>
              <a:rPr lang="en-US" dirty="0"/>
              <a:t> career) – usually 5+ years in duration</a:t>
            </a:r>
          </a:p>
          <a:p>
            <a:pPr marL="0" indent="0">
              <a:buNone/>
            </a:pPr>
            <a:endParaRPr lang="en-US" sz="200" dirty="0"/>
          </a:p>
          <a:p>
            <a:pPr lvl="1"/>
            <a:r>
              <a:rPr lang="en-US" dirty="0"/>
              <a:t>STFC ERF / EPSRC equivalent</a:t>
            </a:r>
          </a:p>
          <a:p>
            <a:pPr lvl="1"/>
            <a:r>
              <a:rPr lang="en-US" dirty="0"/>
              <a:t>Royal Society URF</a:t>
            </a:r>
          </a:p>
          <a:p>
            <a:pPr lvl="1"/>
            <a:r>
              <a:rPr lang="en-US" dirty="0"/>
              <a:t>UKRI Future Leaders Fellowship</a:t>
            </a:r>
          </a:p>
          <a:p>
            <a:pPr lvl="1"/>
            <a:r>
              <a:rPr lang="en-US" dirty="0"/>
              <a:t>ERC Starter Grant (we hope / pray will still have access)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5B221E-F7B8-344A-8D5A-B12CC8148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C21A78-3829-C649-AA45-C14BDBEF5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9EB9-7B24-2443-9730-172E93D6104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17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BBB40-9CAD-CC41-90E8-F78BC7DE7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an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0CA2DC-0F1D-444B-A79F-FFC0CDAE8F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I have broken this down into 6 points </a:t>
            </a:r>
          </a:p>
          <a:p>
            <a:pPr lvl="1"/>
            <a:r>
              <a:rPr lang="en-US" dirty="0"/>
              <a:t>only one is about actually writing the research proposal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Give yourself plenty of time</a:t>
            </a:r>
          </a:p>
          <a:p>
            <a:pPr marL="457200" lvl="1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Think + Discuss + </a:t>
            </a:r>
            <a:r>
              <a:rPr lang="en-US" b="1" dirty="0"/>
              <a:t>Idea</a:t>
            </a:r>
          </a:p>
          <a:p>
            <a:pPr marL="514350" indent="-514350">
              <a:buFont typeface="+mj-lt"/>
              <a:buAutoNum type="arabicPeriod"/>
            </a:pPr>
            <a:endParaRPr lang="en-US" b="1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Get mentoring + </a:t>
            </a:r>
            <a:r>
              <a:rPr lang="en-US" b="1" dirty="0"/>
              <a:t>advice</a:t>
            </a:r>
            <a:r>
              <a:rPr lang="en-US" dirty="0"/>
              <a:t> + approach host institute and referees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Read guidelines + get inspiration + write proposal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Write the rest of the application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Review, hone and perfect it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032D8-6B2B-C543-BD66-58781C2CB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21592F-76D6-BE4D-AC20-018AF631F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9EB9-7B24-2443-9730-172E93D6104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25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D914A-034A-E844-9824-F58903CC5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Give yourself plenty of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313DA-0C80-C142-B1BA-E0023E01F8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Applications are typically over the summer </a:t>
            </a:r>
          </a:p>
          <a:p>
            <a:pPr lvl="1"/>
            <a:r>
              <a:rPr lang="en-US" sz="2000" dirty="0"/>
              <a:t>you want as much feedback as possible before submitting it</a:t>
            </a:r>
          </a:p>
          <a:p>
            <a:r>
              <a:rPr lang="en-US" sz="2400" dirty="0"/>
              <a:t>Senior academics will be away in the summer </a:t>
            </a:r>
          </a:p>
          <a:p>
            <a:pPr lvl="1"/>
            <a:r>
              <a:rPr lang="en-US" sz="2000" dirty="0"/>
              <a:t>It will take you ages to get feedback</a:t>
            </a:r>
          </a:p>
          <a:p>
            <a:r>
              <a:rPr lang="en-US" sz="2400" dirty="0"/>
              <a:t>Most institutes have </a:t>
            </a:r>
            <a:r>
              <a:rPr lang="en-US" sz="2400" dirty="0">
                <a:solidFill>
                  <a:srgbClr val="FF0000"/>
                </a:solidFill>
              </a:rPr>
              <a:t>internal deadlines </a:t>
            </a:r>
            <a:r>
              <a:rPr lang="en-US" sz="2400" dirty="0"/>
              <a:t>and </a:t>
            </a:r>
            <a:r>
              <a:rPr lang="en-US" sz="2400" dirty="0">
                <a:solidFill>
                  <a:srgbClr val="FF0000"/>
                </a:solidFill>
              </a:rPr>
              <a:t>internal competition</a:t>
            </a:r>
          </a:p>
          <a:p>
            <a:pPr lvl="1"/>
            <a:r>
              <a:rPr lang="en-US" sz="2000" dirty="0"/>
              <a:t>You do not want to waste weeks planning an application which you are prevented from even submitting to the funding body</a:t>
            </a:r>
          </a:p>
          <a:p>
            <a:r>
              <a:rPr lang="en-US" sz="2400" dirty="0"/>
              <a:t>I spent a good solid month (at least) writing the ERF/URF application </a:t>
            </a:r>
          </a:p>
          <a:p>
            <a:pPr lvl="1"/>
            <a:r>
              <a:rPr lang="en-US" sz="2000" dirty="0"/>
              <a:t>I have heard advice which totally contradicts this (i.e. don’t waste too much time on applications) but would be reticent to follow it</a:t>
            </a:r>
          </a:p>
          <a:p>
            <a:pPr lvl="1"/>
            <a:endParaRPr lang="en-US" sz="2000" dirty="0"/>
          </a:p>
          <a:p>
            <a:r>
              <a:rPr lang="en-US" sz="2400" b="1" dirty="0">
                <a:solidFill>
                  <a:srgbClr val="FF0000"/>
                </a:solidFill>
              </a:rPr>
              <a:t>Get an idea of the required timeline and plan accordingly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7C97C-6F3C-E948-8AE3-702D3B690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97DCF8-2E30-9842-AE37-2AEDF0054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9EB9-7B24-2443-9730-172E93D6104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76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040E1-06EC-0B4E-8B37-D3C451903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Think + Discuss + Have an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F2E06-0B8E-A24A-88D6-519D8257B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You should always be thinking of research ideas</a:t>
            </a:r>
          </a:p>
          <a:p>
            <a:pPr lvl="1"/>
            <a:r>
              <a:rPr lang="en-US" sz="2000" dirty="0"/>
              <a:t>Discuss with colleagues (at coffee time, at workshops at conferences)</a:t>
            </a:r>
          </a:p>
          <a:p>
            <a:pPr lvl="1"/>
            <a:r>
              <a:rPr lang="en-US" sz="2000" dirty="0"/>
              <a:t>Read papers</a:t>
            </a:r>
          </a:p>
          <a:p>
            <a:pPr lvl="1"/>
            <a:r>
              <a:rPr lang="en-US" sz="2000" dirty="0"/>
              <a:t>Come up with an idea or set of ideas</a:t>
            </a:r>
          </a:p>
          <a:p>
            <a:r>
              <a:rPr lang="en-US" sz="2400" dirty="0"/>
              <a:t>Think how best to sell those ideas to a funding body</a:t>
            </a:r>
          </a:p>
          <a:p>
            <a:pPr lvl="1"/>
            <a:r>
              <a:rPr lang="en-US" sz="2000" dirty="0"/>
              <a:t>Make sure you’re familiar with the application guidelines</a:t>
            </a:r>
          </a:p>
          <a:p>
            <a:r>
              <a:rPr lang="en-US" sz="2400" dirty="0"/>
              <a:t>You don’t always need a brilliant idea if you can sell it well</a:t>
            </a:r>
          </a:p>
          <a:p>
            <a:pPr lvl="1"/>
            <a:r>
              <a:rPr lang="en-US" sz="2000" dirty="0"/>
              <a:t>My own application had a mixture of “safe” but not exciting aspects and “risky” but novel aspects</a:t>
            </a:r>
          </a:p>
          <a:p>
            <a:r>
              <a:rPr lang="en-US" sz="2400" dirty="0"/>
              <a:t>You can have a brilliant idea and not be able to sell it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You have to understand what the funding body want </a:t>
            </a:r>
          </a:p>
          <a:p>
            <a:pPr lvl="1"/>
            <a:r>
              <a:rPr lang="en-US" sz="2000" dirty="0">
                <a:solidFill>
                  <a:srgbClr val="002060"/>
                </a:solidFill>
              </a:rPr>
              <a:t>convince them the idea is good </a:t>
            </a:r>
          </a:p>
          <a:p>
            <a:pPr lvl="1"/>
            <a:r>
              <a:rPr lang="en-US" sz="2000" dirty="0">
                <a:solidFill>
                  <a:srgbClr val="002060"/>
                </a:solidFill>
              </a:rPr>
              <a:t>convince them that </a:t>
            </a:r>
            <a:r>
              <a:rPr lang="en-US" sz="2000" b="1" dirty="0">
                <a:solidFill>
                  <a:srgbClr val="FF0000"/>
                </a:solidFill>
              </a:rPr>
              <a:t>you</a:t>
            </a:r>
            <a:r>
              <a:rPr lang="en-US" sz="2000" dirty="0">
                <a:solidFill>
                  <a:srgbClr val="002060"/>
                </a:solidFill>
              </a:rPr>
              <a:t> are the person who can deliver it</a:t>
            </a:r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CAA86B-B7BE-EE4C-9D81-2491ED394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62634F-AEB8-A84A-8B52-D3C249AA4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9EB9-7B24-2443-9730-172E93D6104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19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DC002-9EC9-544C-8939-07D08DD58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3. Approach host institute + referees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3F0447-0E51-DD47-9646-BA633614C2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Find a mentor or someone to help guide you</a:t>
            </a:r>
          </a:p>
          <a:p>
            <a:pPr lvl="1"/>
            <a:r>
              <a:rPr lang="en-US" sz="2000" dirty="0"/>
              <a:t>Preferably someone who knows you and knows your research profile</a:t>
            </a:r>
          </a:p>
          <a:p>
            <a:r>
              <a:rPr lang="en-US" sz="2400" dirty="0"/>
              <a:t>Find a host institute</a:t>
            </a:r>
          </a:p>
          <a:p>
            <a:pPr lvl="1"/>
            <a:r>
              <a:rPr lang="en-US" sz="2000" dirty="0"/>
              <a:t>Should be suitably matched with your research idea</a:t>
            </a:r>
          </a:p>
          <a:p>
            <a:r>
              <a:rPr lang="en-US" sz="2400" dirty="0"/>
              <a:t>Get feedback on your ideas and your application </a:t>
            </a:r>
          </a:p>
          <a:p>
            <a:pPr lvl="1"/>
            <a:r>
              <a:rPr lang="en-US" sz="2000" dirty="0"/>
              <a:t> Send it to as many people as you can for advice</a:t>
            </a:r>
          </a:p>
          <a:p>
            <a:r>
              <a:rPr lang="en-US" sz="2400" dirty="0"/>
              <a:t>Independent reviewers and panel members are typically people in permanent posts who have held similar positions in the past</a:t>
            </a:r>
          </a:p>
          <a:p>
            <a:pPr lvl="1"/>
            <a:r>
              <a:rPr lang="en-US" sz="2000" dirty="0"/>
              <a:t>These are the people you need to convince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4B88C-4373-4842-92F1-671A8A044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05/07/2017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DB8881-FD9A-D348-89B4-48EF47EF2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9EB9-7B24-2443-9730-172E93D6104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49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HCbTemplate" id="{5A63F3EB-3619-104E-ABFE-BC08689B34DF}" vid="{A967F27E-DF6B-6E47-A20D-13444CA453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5694</TotalTime>
  <Words>1512</Words>
  <Application>Microsoft Macintosh PowerPoint</Application>
  <PresentationFormat>On-screen Show (4:3)</PresentationFormat>
  <Paragraphs>209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Applying for fellowships A very individual, biased and personal viewpoint</vt:lpstr>
      <vt:lpstr>Disclaimer</vt:lpstr>
      <vt:lpstr>What have I been up to?</vt:lpstr>
      <vt:lpstr>How to win the lottery?</vt:lpstr>
      <vt:lpstr>What can you apply for?</vt:lpstr>
      <vt:lpstr>Planning an application</vt:lpstr>
      <vt:lpstr>1. Give yourself plenty of time</vt:lpstr>
      <vt:lpstr>2. Think + Discuss + Have an idea</vt:lpstr>
      <vt:lpstr>3. Approach host institute + referees</vt:lpstr>
      <vt:lpstr>4. Write proposal </vt:lpstr>
      <vt:lpstr>5. Write the rest of the application</vt:lpstr>
      <vt:lpstr>Responding to reviewers</vt:lpstr>
      <vt:lpstr>Preparing for interview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M. Kenzie</dc:creator>
  <cp:lastModifiedBy>Matthew Kenzie</cp:lastModifiedBy>
  <cp:revision>52</cp:revision>
  <dcterms:created xsi:type="dcterms:W3CDTF">2017-07-05T10:35:38Z</dcterms:created>
  <dcterms:modified xsi:type="dcterms:W3CDTF">2019-05-02T11:38:32Z</dcterms:modified>
</cp:coreProperties>
</file>