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77" r:id="rId2"/>
    <p:sldId id="531" r:id="rId3"/>
    <p:sldId id="535" r:id="rId4"/>
    <p:sldId id="532" r:id="rId5"/>
    <p:sldId id="533" r:id="rId6"/>
    <p:sldId id="530" r:id="rId7"/>
    <p:sldId id="527" r:id="rId8"/>
    <p:sldId id="526" r:id="rId9"/>
    <p:sldId id="536" r:id="rId10"/>
    <p:sldId id="346" r:id="rId1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9D69"/>
    <a:srgbClr val="DBF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7" d="100"/>
          <a:sy n="167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47C58-AACA-4E07-98CA-45D98CF9B547}" type="datetimeFigureOut">
              <a:rPr lang="en-GB" smtClean="0"/>
              <a:t>30/04/19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686E5-5014-4809-A554-E5AB3048F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7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1F145FC-E78B-42E4-8725-1F2578206D33}" type="datetimeFigureOut">
              <a:rPr lang="en-GB" smtClean="0"/>
              <a:t>30/04/19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9E64123-9169-4E6E-B0B8-6A9683A5A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5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2433-73E7-4908-919E-9D6CBAB3E1D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244798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8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84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lhcdashboard.web.cern.ch/lhcdashboard/ls2/%23page=12_image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84200" y="2273690"/>
            <a:ext cx="8265984" cy="182636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lang="en-GB" dirty="0" smtClean="0"/>
              <a:t>LIU-PS Planning report</a:t>
            </a:r>
          </a:p>
        </p:txBody>
      </p:sp>
    </p:spTree>
    <p:extLst>
      <p:ext uri="{BB962C8B-B14F-4D97-AF65-F5344CB8AC3E}">
        <p14:creationId xmlns:p14="http://schemas.microsoft.com/office/powerpoint/2010/main" val="10393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96083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Question?</a:t>
            </a:r>
            <a:endParaRPr lang="en-US" sz="6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</a:t>
            </a:r>
            <a:r>
              <a:rPr lang="en-US" dirty="0" smtClean="0"/>
              <a:t>-</a:t>
            </a:r>
            <a:r>
              <a:rPr lang="en-US" dirty="0" smtClean="0"/>
              <a:t>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7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4513"/>
            <a:ext cx="6269518" cy="71584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New demineralized water circuit</a:t>
            </a:r>
            <a:endParaRPr lang="en-US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386618" cy="5016068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 smtClean="0"/>
              <a:t>Pipes installation in the Central ring, Gallery 1, Gallery 3 and Gallery 7 have been completed last Saturday (1 week delay)</a:t>
            </a:r>
          </a:p>
          <a:p>
            <a:r>
              <a:rPr lang="en-US" sz="1800" dirty="0" smtClean="0"/>
              <a:t>Integration discussions are still ongoing for the connection between the end of the galleries and the outer side of the ring</a:t>
            </a:r>
          </a:p>
          <a:p>
            <a:r>
              <a:rPr lang="en-US" sz="1800" dirty="0" smtClean="0"/>
              <a:t>Delay to start the connection between end of gallery 1 and the gallery that goes to B.355 (integration concluded late </a:t>
            </a:r>
            <a:r>
              <a:rPr lang="mr-IN" sz="1800" dirty="0" smtClean="0"/>
              <a:t>–</a:t>
            </a:r>
            <a:r>
              <a:rPr lang="en-US" sz="1800" dirty="0" smtClean="0"/>
              <a:t> the works were suppose to start the 25/03 but the integration was completed last week)</a:t>
            </a:r>
          </a:p>
          <a:p>
            <a:r>
              <a:rPr lang="en-US" sz="1800" dirty="0" smtClean="0"/>
              <a:t>Planning shuffling discussions are ongoing with the following priority list defined last Friday (Serge is checking with the company how many works they can perform in parallel):</a:t>
            </a:r>
          </a:p>
          <a:p>
            <a:pPr lvl="1"/>
            <a:r>
              <a:rPr lang="en-US" sz="1800" dirty="0" smtClean="0"/>
              <a:t>End of gallery 1 up to the ring (part between the ring and the connection to the gallery that goes to B.355 will be performed after) </a:t>
            </a:r>
            <a:r>
              <a:rPr lang="mr-IN" sz="1800" dirty="0" smtClean="0"/>
              <a:t>–</a:t>
            </a:r>
            <a:r>
              <a:rPr lang="en-US" sz="1800" dirty="0" smtClean="0"/>
              <a:t> to be completed by the 13/05/2019</a:t>
            </a:r>
          </a:p>
          <a:p>
            <a:pPr lvl="1"/>
            <a:r>
              <a:rPr lang="en-US" sz="1800" dirty="0" smtClean="0"/>
              <a:t>PS SWY to TT2 (finish the work started in January and that could not be finished due to some integration issues) </a:t>
            </a:r>
            <a:r>
              <a:rPr lang="mr-IN" sz="1800" dirty="0" smtClean="0"/>
              <a:t>–</a:t>
            </a:r>
            <a:r>
              <a:rPr lang="en-US" sz="1800" dirty="0" smtClean="0"/>
              <a:t> 6 to 10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May 2019</a:t>
            </a:r>
          </a:p>
          <a:p>
            <a:pPr lvl="1"/>
            <a:r>
              <a:rPr lang="en-US" sz="1800" dirty="0" smtClean="0"/>
              <a:t>Connection gallery 7 to the outer side of the ring </a:t>
            </a:r>
            <a:r>
              <a:rPr lang="mr-IN" sz="1800" dirty="0" smtClean="0"/>
              <a:t>–</a:t>
            </a:r>
            <a:r>
              <a:rPr lang="en-US" sz="1800" dirty="0" smtClean="0"/>
              <a:t> 8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May </a:t>
            </a:r>
            <a:r>
              <a:rPr lang="mr-IN" sz="1800" dirty="0" smtClean="0"/>
              <a:t>–</a:t>
            </a:r>
            <a:r>
              <a:rPr lang="en-US" sz="1800" dirty="0" smtClean="0"/>
              <a:t> 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June/2019</a:t>
            </a:r>
          </a:p>
          <a:p>
            <a:pPr lvl="1"/>
            <a:r>
              <a:rPr lang="en-US" sz="1800" dirty="0" smtClean="0"/>
              <a:t>Connection gallery 5 to the outer side of the ring</a:t>
            </a:r>
          </a:p>
          <a:p>
            <a:pPr lvl="1"/>
            <a:r>
              <a:rPr lang="en-US" sz="1800" dirty="0" smtClean="0"/>
              <a:t>Connection between TT2 and B.269</a:t>
            </a:r>
          </a:p>
          <a:p>
            <a:pPr lvl="1"/>
            <a:r>
              <a:rPr lang="en-US" sz="1800" dirty="0" smtClean="0"/>
              <a:t>Connection between inner side of the ring and the gallery that goes to B.355</a:t>
            </a:r>
          </a:p>
          <a:p>
            <a:pPr lvl="1"/>
            <a:endParaRPr lang="en-US" sz="1800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</a:t>
            </a:r>
            <a:r>
              <a:rPr lang="en-US" dirty="0" smtClean="0"/>
              <a:t>-</a:t>
            </a:r>
            <a:r>
              <a:rPr lang="en-US" dirty="0" smtClean="0"/>
              <a:t>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99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4513"/>
            <a:ext cx="6269518" cy="71584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New demineralized water circuit</a:t>
            </a:r>
            <a:endParaRPr lang="en-US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 descr="IMG_20190418_1502329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88809" y="2551376"/>
            <a:ext cx="3888770" cy="2916578"/>
          </a:xfrm>
          <a:prstGeom prst="rect">
            <a:avLst/>
          </a:prstGeom>
        </p:spPr>
      </p:pic>
      <p:pic>
        <p:nvPicPr>
          <p:cNvPr id="9" name="Picture 8" descr="IMG_20190424_14292264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04" y="603989"/>
            <a:ext cx="4145985" cy="3109489"/>
          </a:xfrm>
          <a:prstGeom prst="rect">
            <a:avLst/>
          </a:prstGeom>
        </p:spPr>
      </p:pic>
      <p:pic>
        <p:nvPicPr>
          <p:cNvPr id="7" name="Picture 6" descr="IMG_20190418_15031835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28729" y="1818042"/>
            <a:ext cx="3769312" cy="2826984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</a:t>
            </a:r>
            <a:r>
              <a:rPr lang="en-US" dirty="0" smtClean="0"/>
              <a:t>-</a:t>
            </a:r>
            <a:r>
              <a:rPr lang="en-US" dirty="0" smtClean="0"/>
              <a:t>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801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B.365 </a:t>
            </a:r>
            <a:r>
              <a:rPr lang="mr-IN" sz="4400" b="1" dirty="0" smtClean="0"/>
              <a:t>–</a:t>
            </a:r>
            <a:r>
              <a:rPr lang="en-US" sz="4400" b="1" dirty="0" smtClean="0"/>
              <a:t> KFA45 area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5708073" cy="5016068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SMB modifications performed in the new structure after the CV pipes installation </a:t>
            </a:r>
          </a:p>
          <a:p>
            <a:pPr lvl="1"/>
            <a:r>
              <a:rPr lang="en-US" sz="1800" dirty="0" smtClean="0"/>
              <a:t>Additional rack not included in the integration study</a:t>
            </a:r>
          </a:p>
          <a:p>
            <a:pPr lvl="2"/>
            <a:r>
              <a:rPr lang="en-US" sz="1800" dirty="0" smtClean="0"/>
              <a:t>SMB performed the already the modifications and agreed to provide the study after</a:t>
            </a:r>
          </a:p>
          <a:p>
            <a:pPr lvl="2"/>
            <a:r>
              <a:rPr lang="en-US" sz="1800" dirty="0" smtClean="0"/>
              <a:t>Rack installed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Cabling campaign ongoing with some difficulties, incidents and delays</a:t>
            </a:r>
          </a:p>
          <a:p>
            <a:pPr lvl="1"/>
            <a:r>
              <a:rPr lang="en-US" sz="1800" dirty="0" smtClean="0"/>
              <a:t>EN-EL LV consolidation works ongoing </a:t>
            </a:r>
            <a:r>
              <a:rPr lang="mr-IN" sz="1800" dirty="0" smtClean="0"/>
              <a:t>–</a:t>
            </a:r>
            <a:r>
              <a:rPr lang="en-US" sz="1800" dirty="0" smtClean="0"/>
              <a:t> Anticipated on request of TE-ABT and EN-EL (co-activity managed internally in EN-EL)</a:t>
            </a:r>
          </a:p>
        </p:txBody>
      </p:sp>
      <p:pic>
        <p:nvPicPr>
          <p:cNvPr id="4" name="Picture 3" descr="20190320_15275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082" y="669482"/>
            <a:ext cx="2786510" cy="2089882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</a:t>
            </a:r>
            <a:r>
              <a:rPr lang="en-US" dirty="0" smtClean="0"/>
              <a:t>-</a:t>
            </a:r>
            <a:r>
              <a:rPr lang="en-US" dirty="0" smtClean="0"/>
              <a:t>Apr-2019</a:t>
            </a:r>
            <a:endParaRPr lang="en-US" dirty="0"/>
          </a:p>
        </p:txBody>
      </p:sp>
      <p:pic>
        <p:nvPicPr>
          <p:cNvPr id="3" name="Picture 2" descr="IMG_20190429_10235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263" y="2220721"/>
            <a:ext cx="1761082" cy="2348109"/>
          </a:xfrm>
          <a:prstGeom prst="rect">
            <a:avLst/>
          </a:prstGeom>
        </p:spPr>
      </p:pic>
      <p:pic>
        <p:nvPicPr>
          <p:cNvPr id="9" name="Picture 8" descr="IMG_20190429_10234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731" y="4166668"/>
            <a:ext cx="1796045" cy="239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B.365 </a:t>
            </a:r>
            <a:r>
              <a:rPr lang="mr-IN" sz="4400" b="1" dirty="0" smtClean="0"/>
              <a:t>–</a:t>
            </a:r>
            <a:r>
              <a:rPr lang="en-US" sz="4400" b="1" dirty="0" smtClean="0"/>
              <a:t> PCs area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190345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Last minute integration modification following the issue detected with the overhead crane</a:t>
            </a:r>
          </a:p>
          <a:p>
            <a:pPr lvl="1"/>
            <a:r>
              <a:rPr lang="en-US" sz="1800" dirty="0" smtClean="0"/>
              <a:t>No need for SMB modifications</a:t>
            </a:r>
          </a:p>
          <a:p>
            <a:pPr lvl="1"/>
            <a:endParaRPr lang="en-US" sz="1800" dirty="0"/>
          </a:p>
          <a:p>
            <a:r>
              <a:rPr lang="en-US" sz="1800" dirty="0" smtClean="0">
                <a:solidFill>
                  <a:srgbClr val="FF0000"/>
                </a:solidFill>
              </a:rPr>
              <a:t>Issue with the SMB works on the roof not declared, and anticipated by one year without informing anyone (on-site meeting foreseen this Friday at 9:00, but I will also report it in the LS2C presentation)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</a:t>
            </a:r>
            <a:r>
              <a:rPr lang="en-US" dirty="0" smtClean="0"/>
              <a:t>-</a:t>
            </a:r>
            <a:r>
              <a:rPr lang="en-US" dirty="0" smtClean="0"/>
              <a:t>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574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59" y="199168"/>
            <a:ext cx="8226854" cy="71584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B.269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88555" y="1408746"/>
            <a:ext cx="4727218" cy="4644030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De-cabling progressing well, and maybe finished in advance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Integration modifications is blocking part of the SMB installation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Information on the new Switchboard known only since 2 weeks ago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Racks in R-003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Connection between the ventilation unit and the external wall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I’m discussing with SMB to find a way to move forward on the different points and unblock the situation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Contract for the PCB decontamination went out last Friday (the slot to perform this job starts the 10</a:t>
            </a:r>
            <a:r>
              <a:rPr lang="en-US" sz="1800" baseline="30000" dirty="0" smtClean="0">
                <a:solidFill>
                  <a:srgbClr val="FF0000"/>
                </a:solidFill>
              </a:rPr>
              <a:t>th</a:t>
            </a:r>
            <a:r>
              <a:rPr lang="en-US" sz="1800" dirty="0" smtClean="0">
                <a:solidFill>
                  <a:srgbClr val="FF0000"/>
                </a:solidFill>
              </a:rPr>
              <a:t> of June and will last 2 </a:t>
            </a:r>
            <a:r>
              <a:rPr lang="en-US" sz="1800" dirty="0" smtClean="0">
                <a:solidFill>
                  <a:srgbClr val="FF0000"/>
                </a:solidFill>
              </a:rPr>
              <a:t>weeks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Transformer installation issues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pic>
        <p:nvPicPr>
          <p:cNvPr id="12" name="Picture 11" descr="IMG_20190417_15122185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859" y="3264301"/>
            <a:ext cx="3434520" cy="2575891"/>
          </a:xfrm>
          <a:prstGeom prst="rect">
            <a:avLst/>
          </a:prstGeom>
        </p:spPr>
      </p:pic>
      <p:pic>
        <p:nvPicPr>
          <p:cNvPr id="13" name="Picture 12" descr="IMG_20190417_15123257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824" y="273015"/>
            <a:ext cx="3456000" cy="2592000"/>
          </a:xfrm>
          <a:prstGeom prst="rect">
            <a:avLst/>
          </a:prstGeom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</a:t>
            </a:r>
            <a:r>
              <a:rPr lang="en-US" dirty="0" smtClean="0"/>
              <a:t>-</a:t>
            </a:r>
            <a:r>
              <a:rPr lang="en-US" dirty="0" smtClean="0"/>
              <a:t>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6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B.355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Due to the unavailability of the new power converters (new readiness date), not much activity is ongoing</a:t>
            </a:r>
          </a:p>
          <a:p>
            <a:r>
              <a:rPr lang="en-US" sz="1800" dirty="0" smtClean="0"/>
              <a:t>BE-CO hardware installation </a:t>
            </a:r>
            <a:r>
              <a:rPr lang="mr-IN" sz="1800" dirty="0" smtClean="0"/>
              <a:t>–</a:t>
            </a:r>
            <a:r>
              <a:rPr lang="en-US" sz="1800" dirty="0" smtClean="0"/>
              <a:t> with the new estimations the time required for installation is quite reduced compared to the baseline</a:t>
            </a:r>
          </a:p>
          <a:p>
            <a:r>
              <a:rPr lang="en-US" sz="1800" dirty="0" smtClean="0"/>
              <a:t> ME6 switch room installation is ongoing and we will have a new cabling campaign (not declared initially) starting next week for 2 weeks</a:t>
            </a:r>
          </a:p>
          <a:p>
            <a:endParaRPr lang="en-US" sz="1800" dirty="0"/>
          </a:p>
          <a:p>
            <a:r>
              <a:rPr lang="en-US" sz="1800" dirty="0" smtClean="0">
                <a:solidFill>
                  <a:srgbClr val="FF0000"/>
                </a:solidFill>
              </a:rPr>
              <a:t>Issue: Waste transferred from the ME6 room to the R-009</a:t>
            </a:r>
          </a:p>
        </p:txBody>
      </p:sp>
      <p:pic>
        <p:nvPicPr>
          <p:cNvPr id="8" name="Picture 7" descr="IMG_20190417_14271589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755" y="0"/>
            <a:ext cx="3339478" cy="2504609"/>
          </a:xfrm>
          <a:prstGeom prst="rect">
            <a:avLst/>
          </a:prstGeom>
        </p:spPr>
      </p:pic>
      <p:pic>
        <p:nvPicPr>
          <p:cNvPr id="9" name="Picture 8" descr="IMG_20190417_14471288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642" y="4388764"/>
            <a:ext cx="3292315" cy="2469236"/>
          </a:xfrm>
          <a:prstGeom prst="rect">
            <a:avLst/>
          </a:prstGeom>
        </p:spPr>
      </p:pic>
      <p:pic>
        <p:nvPicPr>
          <p:cNvPr id="10" name="Picture 9" descr="IMG_20190417_14472526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442" y="2129428"/>
            <a:ext cx="3285779" cy="2464334"/>
          </a:xfrm>
          <a:prstGeom prst="rect">
            <a:avLst/>
          </a:prstGeom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</a:t>
            </a:r>
            <a:r>
              <a:rPr lang="en-US" dirty="0" smtClean="0"/>
              <a:t>-</a:t>
            </a:r>
            <a:r>
              <a:rPr lang="en-US" dirty="0" smtClean="0"/>
              <a:t>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74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Main Units renovation (cons.)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191989" cy="5016068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008000"/>
                </a:solidFill>
              </a:rPr>
              <a:t>15/43 </a:t>
            </a:r>
          </a:p>
          <a:p>
            <a:pPr lvl="1"/>
            <a:r>
              <a:rPr lang="en-US" sz="1800" dirty="0" smtClean="0"/>
              <a:t>already renovated</a:t>
            </a:r>
          </a:p>
          <a:p>
            <a:endParaRPr lang="en-US" sz="1800" dirty="0"/>
          </a:p>
          <a:p>
            <a:r>
              <a:rPr lang="en-US" sz="4000" b="1" i="1" dirty="0" smtClean="0">
                <a:solidFill>
                  <a:srgbClr val="008000"/>
                </a:solidFill>
              </a:rPr>
              <a:t>2/15 </a:t>
            </a:r>
          </a:p>
          <a:p>
            <a:pPr lvl="1"/>
            <a:r>
              <a:rPr lang="en-US" sz="1800" dirty="0" smtClean="0"/>
              <a:t>kept in B.150 (MU27 and MU39) for the LINAC4 and BTP works</a:t>
            </a:r>
          </a:p>
          <a:p>
            <a:endParaRPr lang="en-US" sz="1800" dirty="0"/>
          </a:p>
          <a:p>
            <a:r>
              <a:rPr lang="en-US" sz="4000" b="1" i="1" dirty="0" smtClean="0">
                <a:solidFill>
                  <a:srgbClr val="008000"/>
                </a:solidFill>
              </a:rPr>
              <a:t>13/15 </a:t>
            </a:r>
          </a:p>
          <a:p>
            <a:pPr lvl="1"/>
            <a:r>
              <a:rPr lang="en-US" sz="1800" dirty="0" smtClean="0"/>
              <a:t>already re-installed and re-aligned in the machine (MU73, MU24, MU22, MU29, MU32, MU13, MU11, MU4, MU30, MU6, MU40, MU12, and MU21)</a:t>
            </a:r>
          </a:p>
          <a:p>
            <a:pPr lvl="1"/>
            <a:r>
              <a:rPr lang="en-US" sz="1800" dirty="0" smtClean="0"/>
              <a:t>MU12 and MU21 alignment to be performed this Thursday</a:t>
            </a:r>
            <a:endParaRPr lang="en-US" sz="1800" dirty="0"/>
          </a:p>
          <a:p>
            <a:pPr marL="231775" lvl="1" indent="0">
              <a:buNone/>
            </a:pPr>
            <a:endParaRPr lang="en-US" sz="1800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</a:t>
            </a:r>
            <a:r>
              <a:rPr lang="en-US" dirty="0" smtClean="0"/>
              <a:t>-</a:t>
            </a:r>
            <a:r>
              <a:rPr lang="en-US" dirty="0" smtClean="0"/>
              <a:t>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4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Dashboard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09601" y="1260000"/>
            <a:ext cx="7817775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r>
              <a:rPr lang="en-US" sz="2000" dirty="0" smtClean="0">
                <a:hlinkClick r:id="rId2"/>
              </a:rPr>
              <a:t>https://lhcdashboard.web.cern.ch/lhcdashboard/ls2/#page%3D12_image%3D0</a:t>
            </a:r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</a:t>
            </a:r>
            <a:r>
              <a:rPr lang="en-US" dirty="0" smtClean="0"/>
              <a:t>-</a:t>
            </a:r>
            <a:r>
              <a:rPr lang="en-US" dirty="0" smtClean="0"/>
              <a:t>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338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R-SPS-PS-IEFC-2015-01-23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21718</TotalTime>
  <Words>735</Words>
  <Application>Microsoft Macintosh PowerPoint</Application>
  <PresentationFormat>On-screen Show (4:3)</PresentationFormat>
  <Paragraphs>72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ECR-SPS-PS-IEFC-2015-01-23</vt:lpstr>
      <vt:lpstr>PowerPoint Presentation</vt:lpstr>
      <vt:lpstr>New demineralized water circuit</vt:lpstr>
      <vt:lpstr>New demineralized water circuit</vt:lpstr>
      <vt:lpstr>B.365 – KFA45 area</vt:lpstr>
      <vt:lpstr>B.365 – PCs area</vt:lpstr>
      <vt:lpstr>B.269</vt:lpstr>
      <vt:lpstr>B.355</vt:lpstr>
      <vt:lpstr>Main Units renovation (cons.)</vt:lpstr>
      <vt:lpstr>Dashboard</vt:lpstr>
      <vt:lpstr>Question?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PS_Undergoing_ECRs_2015-07-28_14.14.04</dc:title>
  <dc:subject>PS_Undergoing_ECRs_2015-07-28_14.14.04</dc:subject>
  <dc:creator>CERN Slide Generator</dc:creator>
  <cp:keywords>cern</cp:keywords>
  <dc:description>Automatically generated script by Slide Generator</dc:description>
  <cp:lastModifiedBy>Fernando Baltasar dos Santos Pedrosa</cp:lastModifiedBy>
  <cp:revision>318</cp:revision>
  <cp:lastPrinted>2016-11-16T14:39:55Z</cp:lastPrinted>
  <dcterms:created xsi:type="dcterms:W3CDTF">2015-07-28T12:14:04Z</dcterms:created>
  <dcterms:modified xsi:type="dcterms:W3CDTF">2019-04-30T11:51:38Z</dcterms:modified>
  <cp:category>administrative</cp:category>
</cp:coreProperties>
</file>