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6"/>
  </p:notesMasterIdLst>
  <p:sldIdLst>
    <p:sldId id="370" r:id="rId2"/>
    <p:sldId id="371" r:id="rId3"/>
    <p:sldId id="372" r:id="rId4"/>
    <p:sldId id="373" r:id="rId5"/>
    <p:sldId id="339" r:id="rId6"/>
    <p:sldId id="340" r:id="rId7"/>
    <p:sldId id="341" r:id="rId8"/>
    <p:sldId id="342" r:id="rId9"/>
    <p:sldId id="343" r:id="rId10"/>
    <p:sldId id="344" r:id="rId11"/>
    <p:sldId id="345" r:id="rId12"/>
    <p:sldId id="346" r:id="rId13"/>
    <p:sldId id="347" r:id="rId14"/>
    <p:sldId id="348" r:id="rId15"/>
    <p:sldId id="349" r:id="rId16"/>
    <p:sldId id="350" r:id="rId17"/>
    <p:sldId id="351" r:id="rId18"/>
    <p:sldId id="382" r:id="rId19"/>
    <p:sldId id="383" r:id="rId20"/>
    <p:sldId id="384" r:id="rId21"/>
    <p:sldId id="385" r:id="rId22"/>
    <p:sldId id="386" r:id="rId23"/>
    <p:sldId id="387" r:id="rId24"/>
    <p:sldId id="388" r:id="rId25"/>
    <p:sldId id="299" r:id="rId26"/>
    <p:sldId id="330" r:id="rId27"/>
    <p:sldId id="331" r:id="rId28"/>
    <p:sldId id="332" r:id="rId29"/>
    <p:sldId id="335" r:id="rId30"/>
    <p:sldId id="336" r:id="rId31"/>
    <p:sldId id="337" r:id="rId32"/>
    <p:sldId id="334" r:id="rId33"/>
    <p:sldId id="333" r:id="rId34"/>
    <p:sldId id="313"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99CC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napToObjects="1">
      <p:cViewPr>
        <p:scale>
          <a:sx n="108" d="100"/>
          <a:sy n="108" d="100"/>
        </p:scale>
        <p:origin x="-200" y="-80"/>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AA9C9C-4D72-4C3A-B746-6A79E34BA34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E342CA58-D333-473A-8D6D-14296A7EC546}">
      <dgm:prSet phldrT="[Text]"/>
      <dgm:spPr/>
      <dgm:t>
        <a:bodyPr/>
        <a:lstStyle/>
        <a:p>
          <a:r>
            <a:rPr lang="en-US" dirty="0" smtClean="0"/>
            <a:t>4 weeks</a:t>
          </a:r>
          <a:endParaRPr lang="en-US" dirty="0"/>
        </a:p>
      </dgm:t>
    </dgm:pt>
    <dgm:pt modelId="{95D614D5-DFAE-4F30-B4A2-A571E9BC4195}" type="parTrans" cxnId="{CBB5851A-B984-4C4E-BE76-EC6E9A2A7537}">
      <dgm:prSet/>
      <dgm:spPr/>
      <dgm:t>
        <a:bodyPr/>
        <a:lstStyle/>
        <a:p>
          <a:endParaRPr lang="en-US"/>
        </a:p>
      </dgm:t>
    </dgm:pt>
    <dgm:pt modelId="{C11B1EA4-146F-4F15-875F-9B5A95B72F3D}" type="sibTrans" cxnId="{CBB5851A-B984-4C4E-BE76-EC6E9A2A7537}">
      <dgm:prSet/>
      <dgm:spPr/>
      <dgm:t>
        <a:bodyPr/>
        <a:lstStyle/>
        <a:p>
          <a:endParaRPr lang="en-US"/>
        </a:p>
      </dgm:t>
    </dgm:pt>
    <dgm:pt modelId="{1E744692-C79D-4816-B2D8-D211D03F0634}">
      <dgm:prSet phldrT="[Text]"/>
      <dgm:spPr/>
      <dgm:t>
        <a:bodyPr/>
        <a:lstStyle/>
        <a:p>
          <a:r>
            <a:rPr lang="en-US" b="1" dirty="0" smtClean="0"/>
            <a:t>BHP</a:t>
          </a:r>
          <a:r>
            <a:rPr lang="en-US" dirty="0" smtClean="0"/>
            <a:t> </a:t>
          </a:r>
        </a:p>
        <a:p>
          <a:r>
            <a:rPr lang="en-US" dirty="0" smtClean="0"/>
            <a:t>Remove rack supports</a:t>
          </a:r>
          <a:endParaRPr lang="en-US" dirty="0"/>
        </a:p>
      </dgm:t>
    </dgm:pt>
    <dgm:pt modelId="{274B7B22-7422-4B52-A247-1856813FAE4C}" type="parTrans" cxnId="{E49F38FC-5825-4AFA-B342-E8C4E5E0B51A}">
      <dgm:prSet/>
      <dgm:spPr/>
      <dgm:t>
        <a:bodyPr/>
        <a:lstStyle/>
        <a:p>
          <a:endParaRPr lang="en-US"/>
        </a:p>
      </dgm:t>
    </dgm:pt>
    <dgm:pt modelId="{92D699DD-2ED6-4C62-9A7D-4CF2D3E6C693}" type="sibTrans" cxnId="{E49F38FC-5825-4AFA-B342-E8C4E5E0B51A}">
      <dgm:prSet/>
      <dgm:spPr/>
      <dgm:t>
        <a:bodyPr/>
        <a:lstStyle/>
        <a:p>
          <a:endParaRPr lang="en-US"/>
        </a:p>
      </dgm:t>
    </dgm:pt>
    <dgm:pt modelId="{6D0362F5-6412-4F9A-9E41-D4F3D602F0A9}">
      <dgm:prSet phldrT="[Text]"/>
      <dgm:spPr/>
      <dgm:t>
        <a:bodyPr/>
        <a:lstStyle/>
        <a:p>
          <a:r>
            <a:rPr lang="en-US" b="1" dirty="0" smtClean="0"/>
            <a:t>BAT</a:t>
          </a:r>
          <a:r>
            <a:rPr lang="en-US" dirty="0" smtClean="0"/>
            <a:t> </a:t>
          </a:r>
        </a:p>
        <a:p>
          <a:r>
            <a:rPr lang="en-US" dirty="0" smtClean="0"/>
            <a:t>RF 7 Cooling &amp; cabling </a:t>
          </a:r>
          <a:endParaRPr lang="en-US" dirty="0"/>
        </a:p>
      </dgm:t>
    </dgm:pt>
    <dgm:pt modelId="{346723D0-73A7-4872-9838-A8392A98A1A5}" type="parTrans" cxnId="{EAA53730-9A95-40AD-AA2F-49A4EECD05BE}">
      <dgm:prSet/>
      <dgm:spPr/>
      <dgm:t>
        <a:bodyPr/>
        <a:lstStyle/>
        <a:p>
          <a:endParaRPr lang="en-US"/>
        </a:p>
      </dgm:t>
    </dgm:pt>
    <dgm:pt modelId="{773458F2-B416-4485-9953-CD36A5C8F855}" type="sibTrans" cxnId="{EAA53730-9A95-40AD-AA2F-49A4EECD05BE}">
      <dgm:prSet/>
      <dgm:spPr/>
      <dgm:t>
        <a:bodyPr/>
        <a:lstStyle/>
        <a:p>
          <a:endParaRPr lang="en-US"/>
        </a:p>
      </dgm:t>
    </dgm:pt>
    <dgm:pt modelId="{A14B6A54-AF7B-4284-A121-6686CAF3EB2D}">
      <dgm:prSet phldrT="[Text]"/>
      <dgm:spPr/>
      <dgm:t>
        <a:bodyPr/>
        <a:lstStyle/>
        <a:p>
          <a:r>
            <a:rPr lang="en-US" b="1" dirty="0" smtClean="0"/>
            <a:t>BCER</a:t>
          </a:r>
          <a:r>
            <a:rPr lang="en-US" dirty="0" smtClean="0"/>
            <a:t> </a:t>
          </a:r>
        </a:p>
        <a:p>
          <a:r>
            <a:rPr lang="en-US" dirty="0" smtClean="0"/>
            <a:t>Install rack supports and PFN racks</a:t>
          </a:r>
        </a:p>
        <a:p>
          <a:r>
            <a:rPr lang="en-US" dirty="0" smtClean="0"/>
            <a:t>BE CO consolidation </a:t>
          </a:r>
          <a:endParaRPr lang="en-US" dirty="0"/>
        </a:p>
      </dgm:t>
    </dgm:pt>
    <dgm:pt modelId="{DCF42B6F-6A1F-466E-ADB5-EA3D597A7CAD}" type="parTrans" cxnId="{05263145-1EE3-4CCF-9D9B-6EFBBA1CC3B2}">
      <dgm:prSet/>
      <dgm:spPr/>
      <dgm:t>
        <a:bodyPr/>
        <a:lstStyle/>
        <a:p>
          <a:endParaRPr lang="en-US"/>
        </a:p>
      </dgm:t>
    </dgm:pt>
    <dgm:pt modelId="{3D1FF1EA-ABE2-4FC6-B001-1FD0B7F847F8}" type="sibTrans" cxnId="{05263145-1EE3-4CCF-9D9B-6EFBBA1CC3B2}">
      <dgm:prSet/>
      <dgm:spPr/>
      <dgm:t>
        <a:bodyPr/>
        <a:lstStyle/>
        <a:p>
          <a:endParaRPr lang="en-US"/>
        </a:p>
      </dgm:t>
    </dgm:pt>
    <dgm:pt modelId="{C3219AE6-F223-4822-AE76-AC46CECBCE04}">
      <dgm:prSet phldrT="[Text]"/>
      <dgm:spPr/>
      <dgm:t>
        <a:bodyPr/>
        <a:lstStyle/>
        <a:p>
          <a:r>
            <a:rPr lang="en-US" b="1" dirty="0" smtClean="0"/>
            <a:t>BRF1</a:t>
          </a:r>
          <a:r>
            <a:rPr lang="en-US" dirty="0" smtClean="0"/>
            <a:t> </a:t>
          </a:r>
        </a:p>
        <a:p>
          <a:r>
            <a:rPr lang="en-US" dirty="0" smtClean="0"/>
            <a:t>RF 13 cabling</a:t>
          </a:r>
          <a:endParaRPr lang="en-US" dirty="0"/>
        </a:p>
      </dgm:t>
    </dgm:pt>
    <dgm:pt modelId="{ACA371FA-4630-4CA3-9B44-85C2AEF5F333}" type="parTrans" cxnId="{8475949B-EF5B-4599-870B-1E02CD0E8AD7}">
      <dgm:prSet/>
      <dgm:spPr/>
      <dgm:t>
        <a:bodyPr/>
        <a:lstStyle/>
        <a:p>
          <a:endParaRPr lang="en-US"/>
        </a:p>
      </dgm:t>
    </dgm:pt>
    <dgm:pt modelId="{715D62B5-65A8-4CB8-95D0-16DB303E6D32}" type="sibTrans" cxnId="{8475949B-EF5B-4599-870B-1E02CD0E8AD7}">
      <dgm:prSet/>
      <dgm:spPr/>
      <dgm:t>
        <a:bodyPr/>
        <a:lstStyle/>
        <a:p>
          <a:endParaRPr lang="en-US"/>
        </a:p>
      </dgm:t>
    </dgm:pt>
    <dgm:pt modelId="{4AC3CA8F-A1BF-42D7-91DB-88A305451323}">
      <dgm:prSet phldrT="[Text]"/>
      <dgm:spPr/>
      <dgm:t>
        <a:bodyPr/>
        <a:lstStyle/>
        <a:p>
          <a:r>
            <a:rPr lang="en-US" b="1" dirty="0" smtClean="0"/>
            <a:t>BHP</a:t>
          </a:r>
          <a:r>
            <a:rPr lang="en-US" dirty="0" smtClean="0"/>
            <a:t> </a:t>
          </a:r>
        </a:p>
        <a:p>
          <a:r>
            <a:rPr lang="en-US" dirty="0" smtClean="0"/>
            <a:t>Remove rack supports</a:t>
          </a:r>
          <a:endParaRPr lang="en-US" dirty="0"/>
        </a:p>
      </dgm:t>
    </dgm:pt>
    <dgm:pt modelId="{BC230D5E-08DF-4166-9536-C8DA5CDBE37D}" type="parTrans" cxnId="{4D29E4A7-7E1F-4C7C-AA10-5D8C83AE91EF}">
      <dgm:prSet/>
      <dgm:spPr/>
      <dgm:t>
        <a:bodyPr/>
        <a:lstStyle/>
        <a:p>
          <a:endParaRPr lang="en-US"/>
        </a:p>
      </dgm:t>
    </dgm:pt>
    <dgm:pt modelId="{1A538528-447E-4B5F-A58B-C250C7D61BE4}" type="sibTrans" cxnId="{4D29E4A7-7E1F-4C7C-AA10-5D8C83AE91EF}">
      <dgm:prSet/>
      <dgm:spPr/>
      <dgm:t>
        <a:bodyPr/>
        <a:lstStyle/>
        <a:p>
          <a:endParaRPr lang="en-US"/>
        </a:p>
      </dgm:t>
    </dgm:pt>
    <dgm:pt modelId="{5312A6F4-B4A5-4D83-B310-8CCB120AF30C}" type="pres">
      <dgm:prSet presAssocID="{46AA9C9C-4D72-4C3A-B746-6A79E34BA340}" presName="vert0" presStyleCnt="0">
        <dgm:presLayoutVars>
          <dgm:dir/>
          <dgm:animOne val="branch"/>
          <dgm:animLvl val="lvl"/>
        </dgm:presLayoutVars>
      </dgm:prSet>
      <dgm:spPr/>
      <dgm:t>
        <a:bodyPr/>
        <a:lstStyle/>
        <a:p>
          <a:endParaRPr lang="en-US"/>
        </a:p>
      </dgm:t>
    </dgm:pt>
    <dgm:pt modelId="{6CC7E250-32D0-4F45-91DF-F053A126DF32}" type="pres">
      <dgm:prSet presAssocID="{E342CA58-D333-473A-8D6D-14296A7EC546}" presName="thickLine" presStyleLbl="alignNode1" presStyleIdx="0" presStyleCnt="1"/>
      <dgm:spPr/>
    </dgm:pt>
    <dgm:pt modelId="{E11B48F6-8384-471C-80E7-6EEAA9641BE7}" type="pres">
      <dgm:prSet presAssocID="{E342CA58-D333-473A-8D6D-14296A7EC546}" presName="horz1" presStyleCnt="0"/>
      <dgm:spPr/>
    </dgm:pt>
    <dgm:pt modelId="{6635AABA-0C47-4C2E-80FF-4C3B175B445E}" type="pres">
      <dgm:prSet presAssocID="{E342CA58-D333-473A-8D6D-14296A7EC546}" presName="tx1" presStyleLbl="revTx" presStyleIdx="0" presStyleCnt="6"/>
      <dgm:spPr/>
      <dgm:t>
        <a:bodyPr/>
        <a:lstStyle/>
        <a:p>
          <a:endParaRPr lang="en-US"/>
        </a:p>
      </dgm:t>
    </dgm:pt>
    <dgm:pt modelId="{BDE53365-4313-42DF-92FB-B93B73F37CEA}" type="pres">
      <dgm:prSet presAssocID="{E342CA58-D333-473A-8D6D-14296A7EC546}" presName="vert1" presStyleCnt="0"/>
      <dgm:spPr/>
    </dgm:pt>
    <dgm:pt modelId="{43224B71-362B-4E57-8F1A-820D58188BB2}" type="pres">
      <dgm:prSet presAssocID="{1E744692-C79D-4816-B2D8-D211D03F0634}" presName="vertSpace2a" presStyleCnt="0"/>
      <dgm:spPr/>
    </dgm:pt>
    <dgm:pt modelId="{F2A4170C-1F14-4ED7-83FA-A5F704B41D95}" type="pres">
      <dgm:prSet presAssocID="{1E744692-C79D-4816-B2D8-D211D03F0634}" presName="horz2" presStyleCnt="0"/>
      <dgm:spPr/>
    </dgm:pt>
    <dgm:pt modelId="{947A1BFA-5491-461D-A8EE-D8C4F87A81D7}" type="pres">
      <dgm:prSet presAssocID="{1E744692-C79D-4816-B2D8-D211D03F0634}" presName="horzSpace2" presStyleCnt="0"/>
      <dgm:spPr/>
    </dgm:pt>
    <dgm:pt modelId="{B67515D0-D999-44D4-AE3C-A8DC2E9DF5AF}" type="pres">
      <dgm:prSet presAssocID="{1E744692-C79D-4816-B2D8-D211D03F0634}" presName="tx2" presStyleLbl="revTx" presStyleIdx="1" presStyleCnt="6"/>
      <dgm:spPr/>
      <dgm:t>
        <a:bodyPr/>
        <a:lstStyle/>
        <a:p>
          <a:endParaRPr lang="en-US"/>
        </a:p>
      </dgm:t>
    </dgm:pt>
    <dgm:pt modelId="{30EEC907-445E-4067-86D2-4173978CD41E}" type="pres">
      <dgm:prSet presAssocID="{1E744692-C79D-4816-B2D8-D211D03F0634}" presName="vert2" presStyleCnt="0"/>
      <dgm:spPr/>
    </dgm:pt>
    <dgm:pt modelId="{A6028093-B910-492E-94A0-5AE12A19E4EA}" type="pres">
      <dgm:prSet presAssocID="{1E744692-C79D-4816-B2D8-D211D03F0634}" presName="thinLine2b" presStyleLbl="callout" presStyleIdx="0" presStyleCnt="5"/>
      <dgm:spPr/>
    </dgm:pt>
    <dgm:pt modelId="{640CF15A-4FF3-420D-8E03-039A8CFC3EEB}" type="pres">
      <dgm:prSet presAssocID="{1E744692-C79D-4816-B2D8-D211D03F0634}" presName="vertSpace2b" presStyleCnt="0"/>
      <dgm:spPr/>
    </dgm:pt>
    <dgm:pt modelId="{489CF14C-F1E6-4DF8-968A-9EBA180EA870}" type="pres">
      <dgm:prSet presAssocID="{6D0362F5-6412-4F9A-9E41-D4F3D602F0A9}" presName="horz2" presStyleCnt="0"/>
      <dgm:spPr/>
    </dgm:pt>
    <dgm:pt modelId="{F1838879-4330-4075-AC12-A797ED37C4DE}" type="pres">
      <dgm:prSet presAssocID="{6D0362F5-6412-4F9A-9E41-D4F3D602F0A9}" presName="horzSpace2" presStyleCnt="0"/>
      <dgm:spPr/>
    </dgm:pt>
    <dgm:pt modelId="{33B1281D-D535-4499-AABE-7C8114395EE9}" type="pres">
      <dgm:prSet presAssocID="{6D0362F5-6412-4F9A-9E41-D4F3D602F0A9}" presName="tx2" presStyleLbl="revTx" presStyleIdx="2" presStyleCnt="6"/>
      <dgm:spPr/>
      <dgm:t>
        <a:bodyPr/>
        <a:lstStyle/>
        <a:p>
          <a:endParaRPr lang="en-US"/>
        </a:p>
      </dgm:t>
    </dgm:pt>
    <dgm:pt modelId="{DAC0FC22-B846-4524-8A37-97DC640581BD}" type="pres">
      <dgm:prSet presAssocID="{6D0362F5-6412-4F9A-9E41-D4F3D602F0A9}" presName="vert2" presStyleCnt="0"/>
      <dgm:spPr/>
    </dgm:pt>
    <dgm:pt modelId="{B70F82D0-C2F6-4191-941B-58F8D6E32578}" type="pres">
      <dgm:prSet presAssocID="{6D0362F5-6412-4F9A-9E41-D4F3D602F0A9}" presName="thinLine2b" presStyleLbl="callout" presStyleIdx="1" presStyleCnt="5"/>
      <dgm:spPr/>
    </dgm:pt>
    <dgm:pt modelId="{30A72DE6-5AA8-4273-BD94-7FA46C9E3BEC}" type="pres">
      <dgm:prSet presAssocID="{6D0362F5-6412-4F9A-9E41-D4F3D602F0A9}" presName="vertSpace2b" presStyleCnt="0"/>
      <dgm:spPr/>
    </dgm:pt>
    <dgm:pt modelId="{C1B8338C-2AF9-4B0D-887A-D8307C47135D}" type="pres">
      <dgm:prSet presAssocID="{A14B6A54-AF7B-4284-A121-6686CAF3EB2D}" presName="horz2" presStyleCnt="0"/>
      <dgm:spPr/>
    </dgm:pt>
    <dgm:pt modelId="{F405F4C2-C500-4C5A-9835-A2A56D618AC1}" type="pres">
      <dgm:prSet presAssocID="{A14B6A54-AF7B-4284-A121-6686CAF3EB2D}" presName="horzSpace2" presStyleCnt="0"/>
      <dgm:spPr/>
    </dgm:pt>
    <dgm:pt modelId="{B3635369-C0A3-49A8-AF1E-30C68A4505B9}" type="pres">
      <dgm:prSet presAssocID="{A14B6A54-AF7B-4284-A121-6686CAF3EB2D}" presName="tx2" presStyleLbl="revTx" presStyleIdx="3" presStyleCnt="6"/>
      <dgm:spPr/>
      <dgm:t>
        <a:bodyPr/>
        <a:lstStyle/>
        <a:p>
          <a:endParaRPr lang="en-US"/>
        </a:p>
      </dgm:t>
    </dgm:pt>
    <dgm:pt modelId="{AF65EF29-9B78-42FD-B5DB-A2E664F2F90C}" type="pres">
      <dgm:prSet presAssocID="{A14B6A54-AF7B-4284-A121-6686CAF3EB2D}" presName="vert2" presStyleCnt="0"/>
      <dgm:spPr/>
    </dgm:pt>
    <dgm:pt modelId="{F719A768-5F79-4A78-BE76-3118C85BFEB9}" type="pres">
      <dgm:prSet presAssocID="{A14B6A54-AF7B-4284-A121-6686CAF3EB2D}" presName="thinLine2b" presStyleLbl="callout" presStyleIdx="2" presStyleCnt="5"/>
      <dgm:spPr/>
    </dgm:pt>
    <dgm:pt modelId="{843A022E-CEA6-49D0-9A6D-70904B721EEA}" type="pres">
      <dgm:prSet presAssocID="{A14B6A54-AF7B-4284-A121-6686CAF3EB2D}" presName="vertSpace2b" presStyleCnt="0"/>
      <dgm:spPr/>
    </dgm:pt>
    <dgm:pt modelId="{B640C1CF-7CF9-4111-A50B-C8A2184F7FDD}" type="pres">
      <dgm:prSet presAssocID="{C3219AE6-F223-4822-AE76-AC46CECBCE04}" presName="horz2" presStyleCnt="0"/>
      <dgm:spPr/>
    </dgm:pt>
    <dgm:pt modelId="{F6DE48BD-CF0B-4FB1-90D0-93403D316C22}" type="pres">
      <dgm:prSet presAssocID="{C3219AE6-F223-4822-AE76-AC46CECBCE04}" presName="horzSpace2" presStyleCnt="0"/>
      <dgm:spPr/>
    </dgm:pt>
    <dgm:pt modelId="{533EE4A8-5E5F-4385-B8B1-F2DCF671E27A}" type="pres">
      <dgm:prSet presAssocID="{C3219AE6-F223-4822-AE76-AC46CECBCE04}" presName="tx2" presStyleLbl="revTx" presStyleIdx="4" presStyleCnt="6"/>
      <dgm:spPr/>
      <dgm:t>
        <a:bodyPr/>
        <a:lstStyle/>
        <a:p>
          <a:endParaRPr lang="en-US"/>
        </a:p>
      </dgm:t>
    </dgm:pt>
    <dgm:pt modelId="{CE9C8571-12A4-4BB7-ACE1-1BAFA0E68E3E}" type="pres">
      <dgm:prSet presAssocID="{C3219AE6-F223-4822-AE76-AC46CECBCE04}" presName="vert2" presStyleCnt="0"/>
      <dgm:spPr/>
    </dgm:pt>
    <dgm:pt modelId="{B5E46229-5C04-4A92-8983-222185A31BF9}" type="pres">
      <dgm:prSet presAssocID="{C3219AE6-F223-4822-AE76-AC46CECBCE04}" presName="thinLine2b" presStyleLbl="callout" presStyleIdx="3" presStyleCnt="5"/>
      <dgm:spPr/>
    </dgm:pt>
    <dgm:pt modelId="{6354CE14-EF56-4C4B-84C1-B484628B575C}" type="pres">
      <dgm:prSet presAssocID="{C3219AE6-F223-4822-AE76-AC46CECBCE04}" presName="vertSpace2b" presStyleCnt="0"/>
      <dgm:spPr/>
    </dgm:pt>
    <dgm:pt modelId="{CB82D65E-3994-49CF-BAA1-680A47A1130F}" type="pres">
      <dgm:prSet presAssocID="{4AC3CA8F-A1BF-42D7-91DB-88A305451323}" presName="horz2" presStyleCnt="0"/>
      <dgm:spPr/>
    </dgm:pt>
    <dgm:pt modelId="{DB6D047F-B1BF-4442-A046-BD6E2882A6F5}" type="pres">
      <dgm:prSet presAssocID="{4AC3CA8F-A1BF-42D7-91DB-88A305451323}" presName="horzSpace2" presStyleCnt="0"/>
      <dgm:spPr/>
    </dgm:pt>
    <dgm:pt modelId="{9D21AEE1-23A0-4249-8D17-25713167CC42}" type="pres">
      <dgm:prSet presAssocID="{4AC3CA8F-A1BF-42D7-91DB-88A305451323}" presName="tx2" presStyleLbl="revTx" presStyleIdx="5" presStyleCnt="6"/>
      <dgm:spPr/>
      <dgm:t>
        <a:bodyPr/>
        <a:lstStyle/>
        <a:p>
          <a:endParaRPr lang="en-US"/>
        </a:p>
      </dgm:t>
    </dgm:pt>
    <dgm:pt modelId="{16B746DE-2899-4C36-ADC5-950E877E084A}" type="pres">
      <dgm:prSet presAssocID="{4AC3CA8F-A1BF-42D7-91DB-88A305451323}" presName="vert2" presStyleCnt="0"/>
      <dgm:spPr/>
    </dgm:pt>
    <dgm:pt modelId="{499DBD94-2792-4C96-9B5E-79BE2B054653}" type="pres">
      <dgm:prSet presAssocID="{4AC3CA8F-A1BF-42D7-91DB-88A305451323}" presName="thinLine2b" presStyleLbl="callout" presStyleIdx="4" presStyleCnt="5"/>
      <dgm:spPr/>
    </dgm:pt>
    <dgm:pt modelId="{985C1CA3-CB4F-4093-8B8A-BDAA865599D5}" type="pres">
      <dgm:prSet presAssocID="{4AC3CA8F-A1BF-42D7-91DB-88A305451323}" presName="vertSpace2b" presStyleCnt="0"/>
      <dgm:spPr/>
    </dgm:pt>
  </dgm:ptLst>
  <dgm:cxnLst>
    <dgm:cxn modelId="{EFC6F3F7-93D9-9A40-815A-15602F23C708}" type="presOf" srcId="{1E744692-C79D-4816-B2D8-D211D03F0634}" destId="{B67515D0-D999-44D4-AE3C-A8DC2E9DF5AF}" srcOrd="0" destOrd="0" presId="urn:microsoft.com/office/officeart/2008/layout/LinedList"/>
    <dgm:cxn modelId="{11ACB445-5646-DE43-89A1-CA4B685CA2F9}" type="presOf" srcId="{46AA9C9C-4D72-4C3A-B746-6A79E34BA340}" destId="{5312A6F4-B4A5-4D83-B310-8CCB120AF30C}" srcOrd="0" destOrd="0" presId="urn:microsoft.com/office/officeart/2008/layout/LinedList"/>
    <dgm:cxn modelId="{56BB2322-EC0B-AB41-9E20-24E981107CBF}" type="presOf" srcId="{C3219AE6-F223-4822-AE76-AC46CECBCE04}" destId="{533EE4A8-5E5F-4385-B8B1-F2DCF671E27A}" srcOrd="0" destOrd="0" presId="urn:microsoft.com/office/officeart/2008/layout/LinedList"/>
    <dgm:cxn modelId="{5E99FC52-D8CE-6D49-AAC1-6AB1AF0719A5}" type="presOf" srcId="{E342CA58-D333-473A-8D6D-14296A7EC546}" destId="{6635AABA-0C47-4C2E-80FF-4C3B175B445E}" srcOrd="0" destOrd="0" presId="urn:microsoft.com/office/officeart/2008/layout/LinedList"/>
    <dgm:cxn modelId="{EAA53730-9A95-40AD-AA2F-49A4EECD05BE}" srcId="{E342CA58-D333-473A-8D6D-14296A7EC546}" destId="{6D0362F5-6412-4F9A-9E41-D4F3D602F0A9}" srcOrd="1" destOrd="0" parTransId="{346723D0-73A7-4872-9838-A8392A98A1A5}" sibTransId="{773458F2-B416-4485-9953-CD36A5C8F855}"/>
    <dgm:cxn modelId="{94E9F411-FBAF-164F-B183-00FCCA0E829B}" type="presOf" srcId="{6D0362F5-6412-4F9A-9E41-D4F3D602F0A9}" destId="{33B1281D-D535-4499-AABE-7C8114395EE9}" srcOrd="0" destOrd="0" presId="urn:microsoft.com/office/officeart/2008/layout/LinedList"/>
    <dgm:cxn modelId="{05263145-1EE3-4CCF-9D9B-6EFBBA1CC3B2}" srcId="{E342CA58-D333-473A-8D6D-14296A7EC546}" destId="{A14B6A54-AF7B-4284-A121-6686CAF3EB2D}" srcOrd="2" destOrd="0" parTransId="{DCF42B6F-6A1F-466E-ADB5-EA3D597A7CAD}" sibTransId="{3D1FF1EA-ABE2-4FC6-B001-1FD0B7F847F8}"/>
    <dgm:cxn modelId="{CBB5851A-B984-4C4E-BE76-EC6E9A2A7537}" srcId="{46AA9C9C-4D72-4C3A-B746-6A79E34BA340}" destId="{E342CA58-D333-473A-8D6D-14296A7EC546}" srcOrd="0" destOrd="0" parTransId="{95D614D5-DFAE-4F30-B4A2-A571E9BC4195}" sibTransId="{C11B1EA4-146F-4F15-875F-9B5A95B72F3D}"/>
    <dgm:cxn modelId="{09F650DF-A757-A44F-9AFA-93400978CD0A}" type="presOf" srcId="{A14B6A54-AF7B-4284-A121-6686CAF3EB2D}" destId="{B3635369-C0A3-49A8-AF1E-30C68A4505B9}" srcOrd="0" destOrd="0" presId="urn:microsoft.com/office/officeart/2008/layout/LinedList"/>
    <dgm:cxn modelId="{4D29E4A7-7E1F-4C7C-AA10-5D8C83AE91EF}" srcId="{E342CA58-D333-473A-8D6D-14296A7EC546}" destId="{4AC3CA8F-A1BF-42D7-91DB-88A305451323}" srcOrd="4" destOrd="0" parTransId="{BC230D5E-08DF-4166-9536-C8DA5CDBE37D}" sibTransId="{1A538528-447E-4B5F-A58B-C250C7D61BE4}"/>
    <dgm:cxn modelId="{CF398597-8073-4642-9C5F-98D8061BCC33}" type="presOf" srcId="{4AC3CA8F-A1BF-42D7-91DB-88A305451323}" destId="{9D21AEE1-23A0-4249-8D17-25713167CC42}" srcOrd="0" destOrd="0" presId="urn:microsoft.com/office/officeart/2008/layout/LinedList"/>
    <dgm:cxn modelId="{8475949B-EF5B-4599-870B-1E02CD0E8AD7}" srcId="{E342CA58-D333-473A-8D6D-14296A7EC546}" destId="{C3219AE6-F223-4822-AE76-AC46CECBCE04}" srcOrd="3" destOrd="0" parTransId="{ACA371FA-4630-4CA3-9B44-85C2AEF5F333}" sibTransId="{715D62B5-65A8-4CB8-95D0-16DB303E6D32}"/>
    <dgm:cxn modelId="{E49F38FC-5825-4AFA-B342-E8C4E5E0B51A}" srcId="{E342CA58-D333-473A-8D6D-14296A7EC546}" destId="{1E744692-C79D-4816-B2D8-D211D03F0634}" srcOrd="0" destOrd="0" parTransId="{274B7B22-7422-4B52-A247-1856813FAE4C}" sibTransId="{92D699DD-2ED6-4C62-9A7D-4CF2D3E6C693}"/>
    <dgm:cxn modelId="{0172EF6C-E74B-7940-A027-9530760B2D22}" type="presParOf" srcId="{5312A6F4-B4A5-4D83-B310-8CCB120AF30C}" destId="{6CC7E250-32D0-4F45-91DF-F053A126DF32}" srcOrd="0" destOrd="0" presId="urn:microsoft.com/office/officeart/2008/layout/LinedList"/>
    <dgm:cxn modelId="{8DF5F683-9167-2748-B95D-CC93EB231664}" type="presParOf" srcId="{5312A6F4-B4A5-4D83-B310-8CCB120AF30C}" destId="{E11B48F6-8384-471C-80E7-6EEAA9641BE7}" srcOrd="1" destOrd="0" presId="urn:microsoft.com/office/officeart/2008/layout/LinedList"/>
    <dgm:cxn modelId="{64D4261D-2DE0-6548-BC0A-8424F0AD8429}" type="presParOf" srcId="{E11B48F6-8384-471C-80E7-6EEAA9641BE7}" destId="{6635AABA-0C47-4C2E-80FF-4C3B175B445E}" srcOrd="0" destOrd="0" presId="urn:microsoft.com/office/officeart/2008/layout/LinedList"/>
    <dgm:cxn modelId="{9E3523D5-0404-7542-96C5-F35991D52CD8}" type="presParOf" srcId="{E11B48F6-8384-471C-80E7-6EEAA9641BE7}" destId="{BDE53365-4313-42DF-92FB-B93B73F37CEA}" srcOrd="1" destOrd="0" presId="urn:microsoft.com/office/officeart/2008/layout/LinedList"/>
    <dgm:cxn modelId="{F78ADB42-8BED-9946-ADBD-FC9221E028F9}" type="presParOf" srcId="{BDE53365-4313-42DF-92FB-B93B73F37CEA}" destId="{43224B71-362B-4E57-8F1A-820D58188BB2}" srcOrd="0" destOrd="0" presId="urn:microsoft.com/office/officeart/2008/layout/LinedList"/>
    <dgm:cxn modelId="{76CA3F54-618E-9944-A82B-EF0F20835451}" type="presParOf" srcId="{BDE53365-4313-42DF-92FB-B93B73F37CEA}" destId="{F2A4170C-1F14-4ED7-83FA-A5F704B41D95}" srcOrd="1" destOrd="0" presId="urn:microsoft.com/office/officeart/2008/layout/LinedList"/>
    <dgm:cxn modelId="{7E604349-9A21-A94C-9B58-8B43B5A4E5EA}" type="presParOf" srcId="{F2A4170C-1F14-4ED7-83FA-A5F704B41D95}" destId="{947A1BFA-5491-461D-A8EE-D8C4F87A81D7}" srcOrd="0" destOrd="0" presId="urn:microsoft.com/office/officeart/2008/layout/LinedList"/>
    <dgm:cxn modelId="{1BF91600-4F72-0240-A584-0DDBF859DA2C}" type="presParOf" srcId="{F2A4170C-1F14-4ED7-83FA-A5F704B41D95}" destId="{B67515D0-D999-44D4-AE3C-A8DC2E9DF5AF}" srcOrd="1" destOrd="0" presId="urn:microsoft.com/office/officeart/2008/layout/LinedList"/>
    <dgm:cxn modelId="{271FD3A5-CA4E-A148-A11C-F4ACDD1AA22B}" type="presParOf" srcId="{F2A4170C-1F14-4ED7-83FA-A5F704B41D95}" destId="{30EEC907-445E-4067-86D2-4173978CD41E}" srcOrd="2" destOrd="0" presId="urn:microsoft.com/office/officeart/2008/layout/LinedList"/>
    <dgm:cxn modelId="{2FDA5318-2330-0B4E-81E9-9BBA56BC9C33}" type="presParOf" srcId="{BDE53365-4313-42DF-92FB-B93B73F37CEA}" destId="{A6028093-B910-492E-94A0-5AE12A19E4EA}" srcOrd="2" destOrd="0" presId="urn:microsoft.com/office/officeart/2008/layout/LinedList"/>
    <dgm:cxn modelId="{7BFA9F3A-F1AE-0E42-A9C7-6C1DD0D2D527}" type="presParOf" srcId="{BDE53365-4313-42DF-92FB-B93B73F37CEA}" destId="{640CF15A-4FF3-420D-8E03-039A8CFC3EEB}" srcOrd="3" destOrd="0" presId="urn:microsoft.com/office/officeart/2008/layout/LinedList"/>
    <dgm:cxn modelId="{51A58F60-847D-FC40-AEDA-5EAB7E521FD3}" type="presParOf" srcId="{BDE53365-4313-42DF-92FB-B93B73F37CEA}" destId="{489CF14C-F1E6-4DF8-968A-9EBA180EA870}" srcOrd="4" destOrd="0" presId="urn:microsoft.com/office/officeart/2008/layout/LinedList"/>
    <dgm:cxn modelId="{0916CEF5-D875-CE4C-9714-D10EEF9DED68}" type="presParOf" srcId="{489CF14C-F1E6-4DF8-968A-9EBA180EA870}" destId="{F1838879-4330-4075-AC12-A797ED37C4DE}" srcOrd="0" destOrd="0" presId="urn:microsoft.com/office/officeart/2008/layout/LinedList"/>
    <dgm:cxn modelId="{32738016-8C5C-7F4F-B19E-394D4BF1A0DA}" type="presParOf" srcId="{489CF14C-F1E6-4DF8-968A-9EBA180EA870}" destId="{33B1281D-D535-4499-AABE-7C8114395EE9}" srcOrd="1" destOrd="0" presId="urn:microsoft.com/office/officeart/2008/layout/LinedList"/>
    <dgm:cxn modelId="{62D67453-DFCA-C740-8C17-7AFE0DB20454}" type="presParOf" srcId="{489CF14C-F1E6-4DF8-968A-9EBA180EA870}" destId="{DAC0FC22-B846-4524-8A37-97DC640581BD}" srcOrd="2" destOrd="0" presId="urn:microsoft.com/office/officeart/2008/layout/LinedList"/>
    <dgm:cxn modelId="{6932C9B3-7592-A84B-B444-956EBFD2E1E5}" type="presParOf" srcId="{BDE53365-4313-42DF-92FB-B93B73F37CEA}" destId="{B70F82D0-C2F6-4191-941B-58F8D6E32578}" srcOrd="5" destOrd="0" presId="urn:microsoft.com/office/officeart/2008/layout/LinedList"/>
    <dgm:cxn modelId="{87BD6705-C878-BF43-A7B8-20725E271B34}" type="presParOf" srcId="{BDE53365-4313-42DF-92FB-B93B73F37CEA}" destId="{30A72DE6-5AA8-4273-BD94-7FA46C9E3BEC}" srcOrd="6" destOrd="0" presId="urn:microsoft.com/office/officeart/2008/layout/LinedList"/>
    <dgm:cxn modelId="{B4E477CD-F8A8-3B4B-A534-717894810018}" type="presParOf" srcId="{BDE53365-4313-42DF-92FB-B93B73F37CEA}" destId="{C1B8338C-2AF9-4B0D-887A-D8307C47135D}" srcOrd="7" destOrd="0" presId="urn:microsoft.com/office/officeart/2008/layout/LinedList"/>
    <dgm:cxn modelId="{2A5B0CB1-032E-834B-9BF9-1EAD38A9A0E8}" type="presParOf" srcId="{C1B8338C-2AF9-4B0D-887A-D8307C47135D}" destId="{F405F4C2-C500-4C5A-9835-A2A56D618AC1}" srcOrd="0" destOrd="0" presId="urn:microsoft.com/office/officeart/2008/layout/LinedList"/>
    <dgm:cxn modelId="{1EE9FD60-FF0F-3A4B-9E74-D496B88C1228}" type="presParOf" srcId="{C1B8338C-2AF9-4B0D-887A-D8307C47135D}" destId="{B3635369-C0A3-49A8-AF1E-30C68A4505B9}" srcOrd="1" destOrd="0" presId="urn:microsoft.com/office/officeart/2008/layout/LinedList"/>
    <dgm:cxn modelId="{2C232C44-D317-9542-8D44-6288E043FCC5}" type="presParOf" srcId="{C1B8338C-2AF9-4B0D-887A-D8307C47135D}" destId="{AF65EF29-9B78-42FD-B5DB-A2E664F2F90C}" srcOrd="2" destOrd="0" presId="urn:microsoft.com/office/officeart/2008/layout/LinedList"/>
    <dgm:cxn modelId="{3ABF8C15-B13E-CC4E-912C-B2CB13E0CC13}" type="presParOf" srcId="{BDE53365-4313-42DF-92FB-B93B73F37CEA}" destId="{F719A768-5F79-4A78-BE76-3118C85BFEB9}" srcOrd="8" destOrd="0" presId="urn:microsoft.com/office/officeart/2008/layout/LinedList"/>
    <dgm:cxn modelId="{60F88CE7-7CCC-EE43-A5E8-F46CFE2444D0}" type="presParOf" srcId="{BDE53365-4313-42DF-92FB-B93B73F37CEA}" destId="{843A022E-CEA6-49D0-9A6D-70904B721EEA}" srcOrd="9" destOrd="0" presId="urn:microsoft.com/office/officeart/2008/layout/LinedList"/>
    <dgm:cxn modelId="{B0FA8741-4E94-984D-AD19-0100A2D56916}" type="presParOf" srcId="{BDE53365-4313-42DF-92FB-B93B73F37CEA}" destId="{B640C1CF-7CF9-4111-A50B-C8A2184F7FDD}" srcOrd="10" destOrd="0" presId="urn:microsoft.com/office/officeart/2008/layout/LinedList"/>
    <dgm:cxn modelId="{C33C0A18-3746-FB42-8C37-2C648F773DA5}" type="presParOf" srcId="{B640C1CF-7CF9-4111-A50B-C8A2184F7FDD}" destId="{F6DE48BD-CF0B-4FB1-90D0-93403D316C22}" srcOrd="0" destOrd="0" presId="urn:microsoft.com/office/officeart/2008/layout/LinedList"/>
    <dgm:cxn modelId="{254F9A14-22D2-CA4C-9891-DFE2B16D3402}" type="presParOf" srcId="{B640C1CF-7CF9-4111-A50B-C8A2184F7FDD}" destId="{533EE4A8-5E5F-4385-B8B1-F2DCF671E27A}" srcOrd="1" destOrd="0" presId="urn:microsoft.com/office/officeart/2008/layout/LinedList"/>
    <dgm:cxn modelId="{2FAFECBE-8CB7-F64B-AF4D-4150FBF93543}" type="presParOf" srcId="{B640C1CF-7CF9-4111-A50B-C8A2184F7FDD}" destId="{CE9C8571-12A4-4BB7-ACE1-1BAFA0E68E3E}" srcOrd="2" destOrd="0" presId="urn:microsoft.com/office/officeart/2008/layout/LinedList"/>
    <dgm:cxn modelId="{EA358F93-72EE-A546-B331-ECA141257DB5}" type="presParOf" srcId="{BDE53365-4313-42DF-92FB-B93B73F37CEA}" destId="{B5E46229-5C04-4A92-8983-222185A31BF9}" srcOrd="11" destOrd="0" presId="urn:microsoft.com/office/officeart/2008/layout/LinedList"/>
    <dgm:cxn modelId="{377E8E4B-8091-0C4A-A7BA-E30FFDA0E67A}" type="presParOf" srcId="{BDE53365-4313-42DF-92FB-B93B73F37CEA}" destId="{6354CE14-EF56-4C4B-84C1-B484628B575C}" srcOrd="12" destOrd="0" presId="urn:microsoft.com/office/officeart/2008/layout/LinedList"/>
    <dgm:cxn modelId="{FB9CDA68-AC41-874C-B446-7A536A3DC768}" type="presParOf" srcId="{BDE53365-4313-42DF-92FB-B93B73F37CEA}" destId="{CB82D65E-3994-49CF-BAA1-680A47A1130F}" srcOrd="13" destOrd="0" presId="urn:microsoft.com/office/officeart/2008/layout/LinedList"/>
    <dgm:cxn modelId="{2B9B5E3E-4F37-314C-9863-AF71E219E89B}" type="presParOf" srcId="{CB82D65E-3994-49CF-BAA1-680A47A1130F}" destId="{DB6D047F-B1BF-4442-A046-BD6E2882A6F5}" srcOrd="0" destOrd="0" presId="urn:microsoft.com/office/officeart/2008/layout/LinedList"/>
    <dgm:cxn modelId="{BFD73E96-BCF0-0A40-8FB0-39087C5CC00A}" type="presParOf" srcId="{CB82D65E-3994-49CF-BAA1-680A47A1130F}" destId="{9D21AEE1-23A0-4249-8D17-25713167CC42}" srcOrd="1" destOrd="0" presId="urn:microsoft.com/office/officeart/2008/layout/LinedList"/>
    <dgm:cxn modelId="{C14545F5-D5E1-F64D-8D8A-2E864BF9AA2D}" type="presParOf" srcId="{CB82D65E-3994-49CF-BAA1-680A47A1130F}" destId="{16B746DE-2899-4C36-ADC5-950E877E084A}" srcOrd="2" destOrd="0" presId="urn:microsoft.com/office/officeart/2008/layout/LinedList"/>
    <dgm:cxn modelId="{FBB34E09-BCD9-D046-9D99-6D67D6D85463}" type="presParOf" srcId="{BDE53365-4313-42DF-92FB-B93B73F37CEA}" destId="{499DBD94-2792-4C96-9B5E-79BE2B054653}" srcOrd="14" destOrd="0" presId="urn:microsoft.com/office/officeart/2008/layout/LinedList"/>
    <dgm:cxn modelId="{E7B5566B-E37D-B445-BD2F-E188C7E43EC8}" type="presParOf" srcId="{BDE53365-4313-42DF-92FB-B93B73F37CEA}" destId="{985C1CA3-CB4F-4093-8B8A-BDAA865599D5}"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C7E250-32D0-4F45-91DF-F053A126DF32}">
      <dsp:nvSpPr>
        <dsp:cNvPr id="0" name=""/>
        <dsp:cNvSpPr/>
      </dsp:nvSpPr>
      <dsp:spPr>
        <a:xfrm>
          <a:off x="0" y="0"/>
          <a:ext cx="4761832"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35AABA-0C47-4C2E-80FF-4C3B175B445E}">
      <dsp:nvSpPr>
        <dsp:cNvPr id="0" name=""/>
        <dsp:cNvSpPr/>
      </dsp:nvSpPr>
      <dsp:spPr>
        <a:xfrm>
          <a:off x="0" y="0"/>
          <a:ext cx="952366" cy="50615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smtClean="0"/>
            <a:t>4 weeks</a:t>
          </a:r>
          <a:endParaRPr lang="en-US" sz="2100" kern="1200" dirty="0"/>
        </a:p>
      </dsp:txBody>
      <dsp:txXfrm>
        <a:off x="0" y="0"/>
        <a:ext cx="952366" cy="5061511"/>
      </dsp:txXfrm>
    </dsp:sp>
    <dsp:sp modelId="{B67515D0-D999-44D4-AE3C-A8DC2E9DF5AF}">
      <dsp:nvSpPr>
        <dsp:cNvPr id="0" name=""/>
        <dsp:cNvSpPr/>
      </dsp:nvSpPr>
      <dsp:spPr>
        <a:xfrm>
          <a:off x="1023793" y="47698"/>
          <a:ext cx="3738038" cy="953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b="1" kern="1200" dirty="0" smtClean="0"/>
            <a:t>BHP</a:t>
          </a:r>
          <a:r>
            <a:rPr lang="en-US" sz="1500" kern="1200" dirty="0" smtClean="0"/>
            <a:t> </a:t>
          </a:r>
        </a:p>
        <a:p>
          <a:pPr lvl="0" algn="l" defTabSz="666750">
            <a:lnSpc>
              <a:spcPct val="90000"/>
            </a:lnSpc>
            <a:spcBef>
              <a:spcPct val="0"/>
            </a:spcBef>
            <a:spcAft>
              <a:spcPct val="35000"/>
            </a:spcAft>
          </a:pPr>
          <a:r>
            <a:rPr lang="en-US" sz="1500" kern="1200" dirty="0" smtClean="0"/>
            <a:t>Remove rack supports</a:t>
          </a:r>
          <a:endParaRPr lang="en-US" sz="1500" kern="1200" dirty="0"/>
        </a:p>
      </dsp:txBody>
      <dsp:txXfrm>
        <a:off x="1023793" y="47698"/>
        <a:ext cx="3738038" cy="953976"/>
      </dsp:txXfrm>
    </dsp:sp>
    <dsp:sp modelId="{A6028093-B910-492E-94A0-5AE12A19E4EA}">
      <dsp:nvSpPr>
        <dsp:cNvPr id="0" name=""/>
        <dsp:cNvSpPr/>
      </dsp:nvSpPr>
      <dsp:spPr>
        <a:xfrm>
          <a:off x="952366" y="1001675"/>
          <a:ext cx="3809465"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B1281D-D535-4499-AABE-7C8114395EE9}">
      <dsp:nvSpPr>
        <dsp:cNvPr id="0" name=""/>
        <dsp:cNvSpPr/>
      </dsp:nvSpPr>
      <dsp:spPr>
        <a:xfrm>
          <a:off x="1023793" y="1049373"/>
          <a:ext cx="3738038" cy="953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b="1" kern="1200" dirty="0" smtClean="0"/>
            <a:t>BAT</a:t>
          </a:r>
          <a:r>
            <a:rPr lang="en-US" sz="1500" kern="1200" dirty="0" smtClean="0"/>
            <a:t> </a:t>
          </a:r>
        </a:p>
        <a:p>
          <a:pPr lvl="0" algn="l" defTabSz="666750">
            <a:lnSpc>
              <a:spcPct val="90000"/>
            </a:lnSpc>
            <a:spcBef>
              <a:spcPct val="0"/>
            </a:spcBef>
            <a:spcAft>
              <a:spcPct val="35000"/>
            </a:spcAft>
          </a:pPr>
          <a:r>
            <a:rPr lang="en-US" sz="1500" kern="1200" dirty="0" smtClean="0"/>
            <a:t>RF 7 Cooling &amp; cabling </a:t>
          </a:r>
          <a:endParaRPr lang="en-US" sz="1500" kern="1200" dirty="0"/>
        </a:p>
      </dsp:txBody>
      <dsp:txXfrm>
        <a:off x="1023793" y="1049373"/>
        <a:ext cx="3738038" cy="953976"/>
      </dsp:txXfrm>
    </dsp:sp>
    <dsp:sp modelId="{B70F82D0-C2F6-4191-941B-58F8D6E32578}">
      <dsp:nvSpPr>
        <dsp:cNvPr id="0" name=""/>
        <dsp:cNvSpPr/>
      </dsp:nvSpPr>
      <dsp:spPr>
        <a:xfrm>
          <a:off x="952366" y="2003350"/>
          <a:ext cx="3809465"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3635369-C0A3-49A8-AF1E-30C68A4505B9}">
      <dsp:nvSpPr>
        <dsp:cNvPr id="0" name=""/>
        <dsp:cNvSpPr/>
      </dsp:nvSpPr>
      <dsp:spPr>
        <a:xfrm>
          <a:off x="1023793" y="2051048"/>
          <a:ext cx="3738038" cy="953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b="1" kern="1200" dirty="0" smtClean="0"/>
            <a:t>BCER</a:t>
          </a:r>
          <a:r>
            <a:rPr lang="en-US" sz="1500" kern="1200" dirty="0" smtClean="0"/>
            <a:t> </a:t>
          </a:r>
        </a:p>
        <a:p>
          <a:pPr lvl="0" algn="l" defTabSz="666750">
            <a:lnSpc>
              <a:spcPct val="90000"/>
            </a:lnSpc>
            <a:spcBef>
              <a:spcPct val="0"/>
            </a:spcBef>
            <a:spcAft>
              <a:spcPct val="35000"/>
            </a:spcAft>
          </a:pPr>
          <a:r>
            <a:rPr lang="en-US" sz="1500" kern="1200" dirty="0" smtClean="0"/>
            <a:t>Install rack supports and PFN racks</a:t>
          </a:r>
        </a:p>
        <a:p>
          <a:pPr lvl="0" algn="l" defTabSz="666750">
            <a:lnSpc>
              <a:spcPct val="90000"/>
            </a:lnSpc>
            <a:spcBef>
              <a:spcPct val="0"/>
            </a:spcBef>
            <a:spcAft>
              <a:spcPct val="35000"/>
            </a:spcAft>
          </a:pPr>
          <a:r>
            <a:rPr lang="en-US" sz="1500" kern="1200" dirty="0" smtClean="0"/>
            <a:t>BE CO consolidation </a:t>
          </a:r>
          <a:endParaRPr lang="en-US" sz="1500" kern="1200" dirty="0"/>
        </a:p>
      </dsp:txBody>
      <dsp:txXfrm>
        <a:off x="1023793" y="2051048"/>
        <a:ext cx="3738038" cy="953976"/>
      </dsp:txXfrm>
    </dsp:sp>
    <dsp:sp modelId="{F719A768-5F79-4A78-BE76-3118C85BFEB9}">
      <dsp:nvSpPr>
        <dsp:cNvPr id="0" name=""/>
        <dsp:cNvSpPr/>
      </dsp:nvSpPr>
      <dsp:spPr>
        <a:xfrm>
          <a:off x="952366" y="3005025"/>
          <a:ext cx="3809465"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3EE4A8-5E5F-4385-B8B1-F2DCF671E27A}">
      <dsp:nvSpPr>
        <dsp:cNvPr id="0" name=""/>
        <dsp:cNvSpPr/>
      </dsp:nvSpPr>
      <dsp:spPr>
        <a:xfrm>
          <a:off x="1023793" y="3052723"/>
          <a:ext cx="3738038" cy="953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b="1" kern="1200" dirty="0" smtClean="0"/>
            <a:t>BRF1</a:t>
          </a:r>
          <a:r>
            <a:rPr lang="en-US" sz="1500" kern="1200" dirty="0" smtClean="0"/>
            <a:t> </a:t>
          </a:r>
        </a:p>
        <a:p>
          <a:pPr lvl="0" algn="l" defTabSz="666750">
            <a:lnSpc>
              <a:spcPct val="90000"/>
            </a:lnSpc>
            <a:spcBef>
              <a:spcPct val="0"/>
            </a:spcBef>
            <a:spcAft>
              <a:spcPct val="35000"/>
            </a:spcAft>
          </a:pPr>
          <a:r>
            <a:rPr lang="en-US" sz="1500" kern="1200" dirty="0" smtClean="0"/>
            <a:t>RF 13 cabling</a:t>
          </a:r>
          <a:endParaRPr lang="en-US" sz="1500" kern="1200" dirty="0"/>
        </a:p>
      </dsp:txBody>
      <dsp:txXfrm>
        <a:off x="1023793" y="3052723"/>
        <a:ext cx="3738038" cy="953976"/>
      </dsp:txXfrm>
    </dsp:sp>
    <dsp:sp modelId="{B5E46229-5C04-4A92-8983-222185A31BF9}">
      <dsp:nvSpPr>
        <dsp:cNvPr id="0" name=""/>
        <dsp:cNvSpPr/>
      </dsp:nvSpPr>
      <dsp:spPr>
        <a:xfrm>
          <a:off x="952366" y="4006700"/>
          <a:ext cx="3809465"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21AEE1-23A0-4249-8D17-25713167CC42}">
      <dsp:nvSpPr>
        <dsp:cNvPr id="0" name=""/>
        <dsp:cNvSpPr/>
      </dsp:nvSpPr>
      <dsp:spPr>
        <a:xfrm>
          <a:off x="1023793" y="4054398"/>
          <a:ext cx="3738038" cy="953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b="1" kern="1200" dirty="0" smtClean="0"/>
            <a:t>BHP</a:t>
          </a:r>
          <a:r>
            <a:rPr lang="en-US" sz="1500" kern="1200" dirty="0" smtClean="0"/>
            <a:t> </a:t>
          </a:r>
        </a:p>
        <a:p>
          <a:pPr lvl="0" algn="l" defTabSz="666750">
            <a:lnSpc>
              <a:spcPct val="90000"/>
            </a:lnSpc>
            <a:spcBef>
              <a:spcPct val="0"/>
            </a:spcBef>
            <a:spcAft>
              <a:spcPct val="35000"/>
            </a:spcAft>
          </a:pPr>
          <a:r>
            <a:rPr lang="en-US" sz="1500" kern="1200" dirty="0" smtClean="0"/>
            <a:t>Remove rack supports</a:t>
          </a:r>
          <a:endParaRPr lang="en-US" sz="1500" kern="1200" dirty="0"/>
        </a:p>
      </dsp:txBody>
      <dsp:txXfrm>
        <a:off x="1023793" y="4054398"/>
        <a:ext cx="3738038" cy="953976"/>
      </dsp:txXfrm>
    </dsp:sp>
    <dsp:sp modelId="{499DBD94-2792-4C96-9B5E-79BE2B054653}">
      <dsp:nvSpPr>
        <dsp:cNvPr id="0" name=""/>
        <dsp:cNvSpPr/>
      </dsp:nvSpPr>
      <dsp:spPr>
        <a:xfrm>
          <a:off x="952366" y="5008375"/>
          <a:ext cx="3809465"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C23B1-0E10-40BB-A339-5D281BD48A12}" type="datetimeFigureOut">
              <a:rPr lang="en-GB" smtClean="0"/>
              <a:t>02/05/19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66FE3A-A63C-4B8C-80BC-5AAF52E25367}" type="slidenum">
              <a:rPr lang="en-GB" smtClean="0"/>
              <a:t>‹#›</a:t>
            </a:fld>
            <a:endParaRPr lang="en-GB"/>
          </a:p>
        </p:txBody>
      </p:sp>
    </p:spTree>
    <p:extLst>
      <p:ext uri="{BB962C8B-B14F-4D97-AF65-F5344CB8AC3E}">
        <p14:creationId xmlns:p14="http://schemas.microsoft.com/office/powerpoint/2010/main" val="800617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88001" y="5471818"/>
            <a:ext cx="4100713" cy="1152182"/>
          </a:xfrm>
          <a:prstGeom prst="rect">
            <a:avLst/>
          </a:prstGeom>
        </p:spPr>
      </p:pic>
      <p:sp>
        <p:nvSpPr>
          <p:cNvPr id="2" name="Titre 1"/>
          <p:cNvSpPr>
            <a:spLocks noGrp="1"/>
          </p:cNvSpPr>
          <p:nvPr>
            <p:ph type="title" hasCustomPrompt="1"/>
          </p:nvPr>
        </p:nvSpPr>
        <p:spPr>
          <a:xfrm>
            <a:off x="575733" y="2121291"/>
            <a:ext cx="11021312"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575733" y="4171952"/>
            <a:ext cx="11021312"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16-Nov-2018</a:t>
            </a:r>
            <a:endParaRPr lang="en-US" dirty="0"/>
          </a:p>
        </p:txBody>
      </p:sp>
      <p:sp>
        <p:nvSpPr>
          <p:cNvPr id="4" name="Footer Placeholder 3"/>
          <p:cNvSpPr>
            <a:spLocks noGrp="1"/>
          </p:cNvSpPr>
          <p:nvPr>
            <p:ph type="ftr" sz="quarter" idx="11"/>
          </p:nvPr>
        </p:nvSpPr>
        <p:spPr/>
        <p:txBody>
          <a:bodyPr/>
          <a:lstStyle/>
          <a:p>
            <a:r>
              <a:rPr lang="en-US" smtClean="0"/>
              <a:t>LS2 Master Schedule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60000"/>
            <a:ext cx="10968567"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16-Nov-2018</a:t>
            </a:r>
            <a:endParaRPr lang="en-US" dirty="0"/>
          </a:p>
        </p:txBody>
      </p:sp>
      <p:sp>
        <p:nvSpPr>
          <p:cNvPr id="4" name="Footer Placeholder 3"/>
          <p:cNvSpPr>
            <a:spLocks noGrp="1"/>
          </p:cNvSpPr>
          <p:nvPr>
            <p:ph type="ftr" sz="quarter" idx="11"/>
          </p:nvPr>
        </p:nvSpPr>
        <p:spPr/>
        <p:txBody>
          <a:bodyPr/>
          <a:lstStyle/>
          <a:p>
            <a:r>
              <a:rPr lang="en-US" smtClean="0"/>
              <a:t>LS2 Master Schedule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45522"/>
            <a:ext cx="10968567" cy="502827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16-Nov-2018</a:t>
            </a:r>
            <a:endParaRPr lang="en-US" dirty="0"/>
          </a:p>
        </p:txBody>
      </p:sp>
      <p:sp>
        <p:nvSpPr>
          <p:cNvPr id="4" name="Footer Placeholder 3"/>
          <p:cNvSpPr>
            <a:spLocks noGrp="1"/>
          </p:cNvSpPr>
          <p:nvPr>
            <p:ph type="ftr" sz="quarter" idx="11"/>
          </p:nvPr>
        </p:nvSpPr>
        <p:spPr/>
        <p:txBody>
          <a:bodyPr/>
          <a:lstStyle/>
          <a:p>
            <a:r>
              <a:rPr lang="en-US" smtClean="0"/>
              <a:t>LS2 Master Schedule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16-Nov-2018</a:t>
            </a:r>
            <a:endParaRPr lang="en-US" dirty="0"/>
          </a:p>
        </p:txBody>
      </p:sp>
      <p:sp>
        <p:nvSpPr>
          <p:cNvPr id="4" name="Footer Placeholder 3"/>
          <p:cNvSpPr>
            <a:spLocks noGrp="1"/>
          </p:cNvSpPr>
          <p:nvPr>
            <p:ph type="ftr" sz="quarter" idx="11"/>
          </p:nvPr>
        </p:nvSpPr>
        <p:spPr/>
        <p:txBody>
          <a:bodyPr/>
          <a:lstStyle/>
          <a:p>
            <a:r>
              <a:rPr lang="en-US" smtClean="0"/>
              <a:t>LS2 Master Schedule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752600" y="4214814"/>
            <a:ext cx="8714317" cy="1609725"/>
          </a:xfrm>
        </p:spPr>
        <p:txBody>
          <a:bodyPr anchor="ctr"/>
          <a:lstStyle>
            <a:lvl1pPr marL="0" indent="0" algn="ctr">
              <a:buNone/>
              <a:defRPr>
                <a:solidFill>
                  <a:schemeClr val="accent4"/>
                </a:solidFill>
              </a:defRPr>
            </a:lvl1pPr>
          </a:lstStyle>
          <a:p>
            <a:pPr lvl="0"/>
            <a:r>
              <a:rPr lang="en-US" smtClean="0"/>
              <a:t>Edit Master text styles</a:t>
            </a:r>
          </a:p>
        </p:txBody>
      </p:sp>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24534" y="2796780"/>
            <a:ext cx="4100713"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528000" y="6335170"/>
            <a:ext cx="1536243" cy="432830"/>
          </a:xfrm>
          <a:prstGeom prst="rect">
            <a:avLst/>
          </a:prstGeom>
        </p:spPr>
      </p:pic>
      <p:sp>
        <p:nvSpPr>
          <p:cNvPr id="2" name="Date Placeholder 1"/>
          <p:cNvSpPr>
            <a:spLocks noGrp="1"/>
          </p:cNvSpPr>
          <p:nvPr>
            <p:ph type="dt" sz="half" idx="2"/>
          </p:nvPr>
        </p:nvSpPr>
        <p:spPr>
          <a:xfrm>
            <a:off x="3060435" y="6356351"/>
            <a:ext cx="1828144"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smtClean="0"/>
              <a:t>16-Nov-2018</a:t>
            </a:r>
            <a:endParaRPr lang="en-US" dirty="0"/>
          </a:p>
        </p:txBody>
      </p:sp>
      <p:sp>
        <p:nvSpPr>
          <p:cNvPr id="3" name="Footer Placeholder 2"/>
          <p:cNvSpPr>
            <a:spLocks noGrp="1"/>
          </p:cNvSpPr>
          <p:nvPr>
            <p:ph type="ftr" sz="quarter" idx="3"/>
          </p:nvPr>
        </p:nvSpPr>
        <p:spPr>
          <a:xfrm>
            <a:off x="4888579" y="6356351"/>
            <a:ext cx="5720652"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smtClean="0"/>
              <a:t>LS2 Master Schedule</a:t>
            </a:r>
            <a:endParaRPr lang="en-US" dirty="0"/>
          </a:p>
        </p:txBody>
      </p:sp>
      <p:sp>
        <p:nvSpPr>
          <p:cNvPr id="4" name="Slide Number Placeholder 3"/>
          <p:cNvSpPr>
            <a:spLocks noGrp="1"/>
          </p:cNvSpPr>
          <p:nvPr>
            <p:ph type="sldNum" sz="quarter" idx="4"/>
          </p:nvPr>
        </p:nvSpPr>
        <p:spPr>
          <a:xfrm>
            <a:off x="10609232" y="6356351"/>
            <a:ext cx="973168"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609600" y="1260001"/>
            <a:ext cx="10969139" cy="5028031"/>
          </a:xfrm>
          <a:prstGeom prst="rect">
            <a:avLst/>
          </a:prstGeom>
        </p:spPr>
        <p:txBody>
          <a:bodyPr vert="horz">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sp>
        <p:nvSpPr>
          <p:cNvPr id="9" name="Espace réservé du titre 8"/>
          <p:cNvSpPr>
            <a:spLocks noGrp="1"/>
          </p:cNvSpPr>
          <p:nvPr>
            <p:ph type="title"/>
          </p:nvPr>
        </p:nvSpPr>
        <p:spPr>
          <a:xfrm>
            <a:off x="609600" y="233493"/>
            <a:ext cx="10969139" cy="715840"/>
          </a:xfrm>
          <a:prstGeom prst="rect">
            <a:avLst/>
          </a:prstGeom>
        </p:spPr>
        <p:txBody>
          <a:bodyPr vert="horz" lIns="45720" rIns="45720" anchor="ctr">
            <a:normAutofit/>
          </a:bodyPr>
          <a:lstStyle/>
          <a:p>
            <a:r>
              <a:rPr kumimoji="0" lang="en-GB" noProof="0" dirty="0" smtClean="0"/>
              <a:t>Slide Title</a:t>
            </a:r>
            <a:endParaRPr kumimoji="0" lang="en-GB" noProof="0" dirty="0"/>
          </a:p>
        </p:txBody>
      </p:sp>
      <p:cxnSp>
        <p:nvCxnSpPr>
          <p:cNvPr id="8" name="Straight Connector 7"/>
          <p:cNvCxnSpPr/>
          <p:nvPr/>
        </p:nvCxnSpPr>
        <p:spPr>
          <a:xfrm>
            <a:off x="609600" y="6285763"/>
            <a:ext cx="10969139"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3600" b="1"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24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16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12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105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JPG"/><Relationship Id="rId4" Type="http://schemas.openxmlformats.org/officeDocument/2006/relationships/image" Target="../media/image34.jpeg"/><Relationship Id="rId5" Type="http://schemas.openxmlformats.org/officeDocument/2006/relationships/image" Target="../media/image35.jpeg"/><Relationship Id="rId1" Type="http://schemas.openxmlformats.org/officeDocument/2006/relationships/slideLayout" Target="../slideLayouts/slideLayout4.xml"/><Relationship Id="rId2"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JPG"/><Relationship Id="rId1" Type="http://schemas.openxmlformats.org/officeDocument/2006/relationships/slideLayout" Target="../slideLayouts/slideLayout4.xml"/><Relationship Id="rId2" Type="http://schemas.openxmlformats.org/officeDocument/2006/relationships/image" Target="../media/image36.jpeg"/></Relationships>
</file>

<file path=ppt/slides/_rels/slide12.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png"/><Relationship Id="rId1" Type="http://schemas.openxmlformats.org/officeDocument/2006/relationships/slideLayout" Target="../slideLayouts/slideLayout4.xml"/><Relationship Id="rId2" Type="http://schemas.openxmlformats.org/officeDocument/2006/relationships/image" Target="../media/image39.jpeg"/></Relationships>
</file>

<file path=ppt/slides/_rels/slide13.xml.rels><?xml version="1.0" encoding="UTF-8" standalone="yes"?>
<Relationships xmlns="http://schemas.openxmlformats.org/package/2006/relationships"><Relationship Id="rId3" Type="http://schemas.openxmlformats.org/officeDocument/2006/relationships/image" Target="../media/image43.JPG"/><Relationship Id="rId4" Type="http://schemas.openxmlformats.org/officeDocument/2006/relationships/image" Target="../media/image44.JPG"/><Relationship Id="rId5" Type="http://schemas.openxmlformats.org/officeDocument/2006/relationships/image" Target="../media/image45.JPG"/><Relationship Id="rId6" Type="http://schemas.openxmlformats.org/officeDocument/2006/relationships/image" Target="../media/image46.png"/><Relationship Id="rId7" Type="http://schemas.openxmlformats.org/officeDocument/2006/relationships/image" Target="../media/image47.jpeg"/><Relationship Id="rId1" Type="http://schemas.openxmlformats.org/officeDocument/2006/relationships/slideLayout" Target="../slideLayouts/slideLayout4.xml"/><Relationship Id="rId2"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image" Target="../media/image49.jpeg"/><Relationship Id="rId4" Type="http://schemas.openxmlformats.org/officeDocument/2006/relationships/image" Target="../media/image42.png"/><Relationship Id="rId5" Type="http://schemas.openxmlformats.org/officeDocument/2006/relationships/image" Target="../media/image46.png"/><Relationship Id="rId6" Type="http://schemas.openxmlformats.org/officeDocument/2006/relationships/image" Target="../media/image50.JPG"/><Relationship Id="rId1" Type="http://schemas.openxmlformats.org/officeDocument/2006/relationships/slideLayout" Target="../slideLayouts/slideLayout4.xml"/><Relationship Id="rId2" Type="http://schemas.openxmlformats.org/officeDocument/2006/relationships/image" Target="../media/image48.jpeg"/></Relationships>
</file>

<file path=ppt/slides/_rels/slide15.xml.rels><?xml version="1.0" encoding="UTF-8" standalone="yes"?>
<Relationships xmlns="http://schemas.openxmlformats.org/package/2006/relationships"><Relationship Id="rId3" Type="http://schemas.openxmlformats.org/officeDocument/2006/relationships/image" Target="../media/image52.JPG"/><Relationship Id="rId4" Type="http://schemas.openxmlformats.org/officeDocument/2006/relationships/image" Target="../media/image53.png"/><Relationship Id="rId1" Type="http://schemas.openxmlformats.org/officeDocument/2006/relationships/slideLayout" Target="../slideLayouts/slideLayout4.xml"/><Relationship Id="rId2" Type="http://schemas.openxmlformats.org/officeDocument/2006/relationships/image" Target="../media/image51.JP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image" Target="../media/image5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8.png"/></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61.png"/><Relationship Id="rId5" Type="http://schemas.openxmlformats.org/officeDocument/2006/relationships/image" Target="../media/image62.jpeg"/><Relationship Id="rId6" Type="http://schemas.openxmlformats.org/officeDocument/2006/relationships/image" Target="../media/image63.jpeg"/><Relationship Id="rId1" Type="http://schemas.openxmlformats.org/officeDocument/2006/relationships/slideLayout" Target="../slideLayouts/slideLayout3.xml"/><Relationship Id="rId2" Type="http://schemas.openxmlformats.org/officeDocument/2006/relationships/image" Target="../media/image59.jpeg"/></Relationships>
</file>

<file path=ppt/slides/_rels/slide22.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png"/><Relationship Id="rId5" Type="http://schemas.openxmlformats.org/officeDocument/2006/relationships/image" Target="../media/image66.jpeg"/><Relationship Id="rId6" Type="http://schemas.openxmlformats.org/officeDocument/2006/relationships/image" Target="../media/image67.jpeg"/><Relationship Id="rId1" Type="http://schemas.openxmlformats.org/officeDocument/2006/relationships/slideLayout" Target="../slideLayouts/slideLayout2.xml"/><Relationship Id="rId2" Type="http://schemas.openxmlformats.org/officeDocument/2006/relationships/hyperlink" Target="https://edh.cern.ch/Document/General/Accident2/7739090"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5" Type="http://schemas.openxmlformats.org/officeDocument/2006/relationships/image" Target="../media/image71.png"/><Relationship Id="rId6"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image" Target="../media/image68.gif"/></Relationships>
</file>

<file path=ppt/slides/_rels/slide24.xml.rels><?xml version="1.0" encoding="UTF-8" standalone="yes"?>
<Relationships xmlns="http://schemas.openxmlformats.org/package/2006/relationships"><Relationship Id="rId3" Type="http://schemas.openxmlformats.org/officeDocument/2006/relationships/image" Target="../media/image74.jpeg"/><Relationship Id="rId4" Type="http://schemas.openxmlformats.org/officeDocument/2006/relationships/image" Target="../media/image75.jpeg"/><Relationship Id="rId5" Type="http://schemas.openxmlformats.org/officeDocument/2006/relationships/image" Target="../media/image76.jpeg"/><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7.png"/></Relationships>
</file>

<file path=ppt/slides/_rels/slide26.xml.rels><?xml version="1.0" encoding="UTF-8" standalone="yes"?>
<Relationships xmlns="http://schemas.openxmlformats.org/package/2006/relationships"><Relationship Id="rId3" Type="http://schemas.openxmlformats.org/officeDocument/2006/relationships/image" Target="../media/image79.jpeg"/><Relationship Id="rId4" Type="http://schemas.openxmlformats.org/officeDocument/2006/relationships/image" Target="../media/image80.jpeg"/><Relationship Id="rId5" Type="http://schemas.openxmlformats.org/officeDocument/2006/relationships/image" Target="../media/image81.jpeg"/><Relationship Id="rId6" Type="http://schemas.openxmlformats.org/officeDocument/2006/relationships/image" Target="../media/image82.png"/><Relationship Id="rId1" Type="http://schemas.openxmlformats.org/officeDocument/2006/relationships/slideLayout" Target="../slideLayouts/slideLayout4.xml"/><Relationship Id="rId2" Type="http://schemas.openxmlformats.org/officeDocument/2006/relationships/image" Target="../media/image78.jpeg"/></Relationships>
</file>

<file path=ppt/slides/_rels/slide27.xml.rels><?xml version="1.0" encoding="UTF-8" standalone="yes"?>
<Relationships xmlns="http://schemas.openxmlformats.org/package/2006/relationships"><Relationship Id="rId3" Type="http://schemas.openxmlformats.org/officeDocument/2006/relationships/image" Target="../media/image84.jpeg"/><Relationship Id="rId4" Type="http://schemas.openxmlformats.org/officeDocument/2006/relationships/image" Target="../media/image85.jpeg"/><Relationship Id="rId5" Type="http://schemas.openxmlformats.org/officeDocument/2006/relationships/image" Target="../media/image86.jpeg"/><Relationship Id="rId1" Type="http://schemas.openxmlformats.org/officeDocument/2006/relationships/slideLayout" Target="../slideLayouts/slideLayout4.xml"/><Relationship Id="rId2" Type="http://schemas.openxmlformats.org/officeDocument/2006/relationships/image" Target="../media/image83.png"/></Relationships>
</file>

<file path=ppt/slides/_rels/slide28.xml.rels><?xml version="1.0" encoding="UTF-8" standalone="yes"?>
<Relationships xmlns="http://schemas.openxmlformats.org/package/2006/relationships"><Relationship Id="rId3" Type="http://schemas.openxmlformats.org/officeDocument/2006/relationships/image" Target="../media/image88.jpeg"/><Relationship Id="rId4" Type="http://schemas.openxmlformats.org/officeDocument/2006/relationships/image" Target="../media/image89.png"/><Relationship Id="rId1" Type="http://schemas.openxmlformats.org/officeDocument/2006/relationships/slideLayout" Target="../slideLayouts/slideLayout4.xml"/><Relationship Id="rId2" Type="http://schemas.openxmlformats.org/officeDocument/2006/relationships/image" Target="../media/image87.jpeg"/></Relationships>
</file>

<file path=ppt/slides/_rels/slide29.xml.rels><?xml version="1.0" encoding="UTF-8" standalone="yes"?>
<Relationships xmlns="http://schemas.openxmlformats.org/package/2006/relationships"><Relationship Id="rId3" Type="http://schemas.openxmlformats.org/officeDocument/2006/relationships/image" Target="../media/image91.jpeg"/><Relationship Id="rId4" Type="http://schemas.openxmlformats.org/officeDocument/2006/relationships/image" Target="../media/image92.jpeg"/><Relationship Id="rId5" Type="http://schemas.openxmlformats.org/officeDocument/2006/relationships/image" Target="../media/image93.png"/><Relationship Id="rId6" Type="http://schemas.openxmlformats.org/officeDocument/2006/relationships/image" Target="../media/image94.png"/><Relationship Id="rId7" Type="http://schemas.openxmlformats.org/officeDocument/2006/relationships/image" Target="../media/image95.png"/><Relationship Id="rId1" Type="http://schemas.openxmlformats.org/officeDocument/2006/relationships/slideLayout" Target="../slideLayouts/slideLayout4.xml"/><Relationship Id="rId2" Type="http://schemas.openxmlformats.org/officeDocument/2006/relationships/image" Target="../media/image9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97.jpeg"/><Relationship Id="rId4" Type="http://schemas.openxmlformats.org/officeDocument/2006/relationships/image" Target="../media/image98.jpeg"/><Relationship Id="rId5" Type="http://schemas.openxmlformats.org/officeDocument/2006/relationships/image" Target="../media/image99.png"/><Relationship Id="rId6" Type="http://schemas.openxmlformats.org/officeDocument/2006/relationships/image" Target="../media/image100.png"/><Relationship Id="rId7" Type="http://schemas.openxmlformats.org/officeDocument/2006/relationships/image" Target="../media/image95.png"/><Relationship Id="rId1" Type="http://schemas.openxmlformats.org/officeDocument/2006/relationships/slideLayout" Target="../slideLayouts/slideLayout4.xml"/><Relationship Id="rId2" Type="http://schemas.openxmlformats.org/officeDocument/2006/relationships/image" Target="../media/image96.jpeg"/></Relationships>
</file>

<file path=ppt/slides/_rels/slide31.xml.rels><?xml version="1.0" encoding="UTF-8" standalone="yes"?>
<Relationships xmlns="http://schemas.openxmlformats.org/package/2006/relationships"><Relationship Id="rId3" Type="http://schemas.openxmlformats.org/officeDocument/2006/relationships/image" Target="../media/image101.jpeg"/><Relationship Id="rId4" Type="http://schemas.openxmlformats.org/officeDocument/2006/relationships/image" Target="../media/image102.jpeg"/><Relationship Id="rId5" Type="http://schemas.openxmlformats.org/officeDocument/2006/relationships/image" Target="../media/image103.jpeg"/><Relationship Id="rId1" Type="http://schemas.openxmlformats.org/officeDocument/2006/relationships/slideLayout" Target="../slideLayouts/slideLayout4.xml"/><Relationship Id="rId2" Type="http://schemas.openxmlformats.org/officeDocument/2006/relationships/image" Target="../media/image77.png"/></Relationships>
</file>

<file path=ppt/slides/_rels/slide32.xml.rels><?xml version="1.0" encoding="UTF-8" standalone="yes"?>
<Relationships xmlns="http://schemas.openxmlformats.org/package/2006/relationships"><Relationship Id="rId3" Type="http://schemas.openxmlformats.org/officeDocument/2006/relationships/image" Target="../media/image105.jpeg"/><Relationship Id="rId4" Type="http://schemas.openxmlformats.org/officeDocument/2006/relationships/image" Target="../media/image106.jpeg"/><Relationship Id="rId5" Type="http://schemas.openxmlformats.org/officeDocument/2006/relationships/image" Target="../media/image107.jpeg"/><Relationship Id="rId6" Type="http://schemas.openxmlformats.org/officeDocument/2006/relationships/image" Target="../media/image108.jpeg"/><Relationship Id="rId7" Type="http://schemas.openxmlformats.org/officeDocument/2006/relationships/image" Target="../media/image109.jpeg"/><Relationship Id="rId1" Type="http://schemas.openxmlformats.org/officeDocument/2006/relationships/slideLayout" Target="../slideLayouts/slideLayout4.xml"/><Relationship Id="rId2" Type="http://schemas.openxmlformats.org/officeDocument/2006/relationships/image" Target="../media/image104.png"/></Relationships>
</file>

<file path=ppt/slides/_rels/slide33.xml.rels><?xml version="1.0" encoding="UTF-8" standalone="yes"?>
<Relationships xmlns="http://schemas.openxmlformats.org/package/2006/relationships"><Relationship Id="rId3" Type="http://schemas.openxmlformats.org/officeDocument/2006/relationships/image" Target="../media/image111.jpeg"/><Relationship Id="rId4" Type="http://schemas.openxmlformats.org/officeDocument/2006/relationships/image" Target="../media/image112.jpeg"/><Relationship Id="rId5" Type="http://schemas.openxmlformats.org/officeDocument/2006/relationships/image" Target="../media/image113.jpeg"/><Relationship Id="rId6" Type="http://schemas.openxmlformats.org/officeDocument/2006/relationships/image" Target="../media/image114.jpeg"/><Relationship Id="rId7" Type="http://schemas.openxmlformats.org/officeDocument/2006/relationships/image" Target="../media/image115.jpeg"/><Relationship Id="rId8" Type="http://schemas.openxmlformats.org/officeDocument/2006/relationships/image" Target="../media/image116.jpeg"/><Relationship Id="rId9" Type="http://schemas.openxmlformats.org/officeDocument/2006/relationships/image" Target="../media/image117.jpeg"/><Relationship Id="rId10" Type="http://schemas.openxmlformats.org/officeDocument/2006/relationships/image" Target="../media/image118.png"/><Relationship Id="rId1" Type="http://schemas.openxmlformats.org/officeDocument/2006/relationships/slideLayout" Target="../slideLayouts/slideLayout4.xml"/><Relationship Id="rId2" Type="http://schemas.openxmlformats.org/officeDocument/2006/relationships/image" Target="../media/image110.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JPG"/><Relationship Id="rId6" Type="http://schemas.openxmlformats.org/officeDocument/2006/relationships/image" Target="../media/image9.jpeg"/><Relationship Id="rId7" Type="http://schemas.openxmlformats.org/officeDocument/2006/relationships/image" Target="../media/image10.JPG"/><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G"/><Relationship Id="rId5" Type="http://schemas.openxmlformats.org/officeDocument/2006/relationships/image" Target="../media/image14.JPG"/><Relationship Id="rId6" Type="http://schemas.openxmlformats.org/officeDocument/2006/relationships/image" Target="../media/image15.png"/><Relationship Id="rId1" Type="http://schemas.openxmlformats.org/officeDocument/2006/relationships/slideLayout" Target="../slideLayouts/slideLayout4.xml"/><Relationship Id="rId2"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jpeg"/><Relationship Id="rId1" Type="http://schemas.openxmlformats.org/officeDocument/2006/relationships/slideLayout" Target="../slideLayouts/slideLayout4.xml"/><Relationship Id="rId2"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png"/><Relationship Id="rId5" Type="http://schemas.openxmlformats.org/officeDocument/2006/relationships/image" Target="../media/image23.JPG"/><Relationship Id="rId6" Type="http://schemas.openxmlformats.org/officeDocument/2006/relationships/image" Target="../media/image24.JPG"/><Relationship Id="rId1" Type="http://schemas.openxmlformats.org/officeDocument/2006/relationships/slideLayout" Target="../slideLayouts/slideLayout4.xml"/><Relationship Id="rId2"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JPG"/><Relationship Id="rId5" Type="http://schemas.openxmlformats.org/officeDocument/2006/relationships/image" Target="../media/image28.JPG"/><Relationship Id="rId6" Type="http://schemas.openxmlformats.org/officeDocument/2006/relationships/image" Target="../media/image29.JPG"/><Relationship Id="rId7" Type="http://schemas.openxmlformats.org/officeDocument/2006/relationships/image" Target="../media/image30.png"/><Relationship Id="rId8" Type="http://schemas.openxmlformats.org/officeDocument/2006/relationships/image" Target="../media/image31.jpeg"/><Relationship Id="rId1" Type="http://schemas.openxmlformats.org/officeDocument/2006/relationships/slideLayout" Target="../slideLayouts/slideLayout4.xml"/><Relationship Id="rId2"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PS Complex </a:t>
            </a:r>
            <a:r>
              <a:rPr lang="mr-IN" dirty="0"/>
              <a:t>–</a:t>
            </a:r>
            <a:r>
              <a:rPr lang="en-GB" dirty="0"/>
              <a:t> LS2 progress report</a:t>
            </a:r>
            <a:br>
              <a:rPr lang="en-GB" dirty="0"/>
            </a:br>
            <a:r>
              <a:rPr lang="en-GB" sz="2400" b="0" dirty="0"/>
              <a:t>LS2 Committee Meeting </a:t>
            </a:r>
            <a:r>
              <a:rPr lang="en-GB" sz="2400" b="0" dirty="0" smtClean="0"/>
              <a:t>03-May-2019</a:t>
            </a:r>
            <a:r>
              <a:rPr lang="en-GB" dirty="0" smtClean="0"/>
              <a:t/>
            </a:r>
            <a:br>
              <a:rPr lang="en-GB" dirty="0" smtClean="0"/>
            </a:br>
            <a:endParaRPr lang="en-US" sz="4400" b="0" dirty="0"/>
          </a:p>
        </p:txBody>
      </p:sp>
      <p:sp>
        <p:nvSpPr>
          <p:cNvPr id="3" name="Text Placeholder 2"/>
          <p:cNvSpPr>
            <a:spLocks noGrp="1"/>
          </p:cNvSpPr>
          <p:nvPr>
            <p:ph type="body" idx="1"/>
          </p:nvPr>
        </p:nvSpPr>
        <p:spPr/>
        <p:txBody>
          <a:bodyPr>
            <a:normAutofit/>
          </a:bodyPr>
          <a:lstStyle/>
          <a:p>
            <a:r>
              <a:rPr lang="en-US" dirty="0" smtClean="0"/>
              <a:t>Julie </a:t>
            </a:r>
            <a:r>
              <a:rPr lang="en-US" dirty="0" err="1" smtClean="0"/>
              <a:t>Coupard</a:t>
            </a:r>
            <a:r>
              <a:rPr lang="en-US" dirty="0" smtClean="0"/>
              <a:t>, David Hay and</a:t>
            </a:r>
            <a:r>
              <a:rPr lang="en-US" b="1" dirty="0" smtClean="0"/>
              <a:t> </a:t>
            </a:r>
            <a:r>
              <a:rPr lang="en-US" b="1" dirty="0"/>
              <a:t>Fernando </a:t>
            </a:r>
            <a:r>
              <a:rPr lang="en-US" b="1" dirty="0" smtClean="0"/>
              <a:t>Pedrosa</a:t>
            </a:r>
            <a:endParaRPr lang="en-US" b="1" dirty="0"/>
          </a:p>
        </p:txBody>
      </p:sp>
    </p:spTree>
    <p:extLst>
      <p:ext uri="{BB962C8B-B14F-4D97-AF65-F5344CB8AC3E}">
        <p14:creationId xmlns:p14="http://schemas.microsoft.com/office/powerpoint/2010/main" val="258531748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dirty="0" smtClean="0"/>
              <a:t>De-cabling</a:t>
            </a:r>
            <a:r>
              <a:rPr lang="en-GB" sz="2800" dirty="0"/>
              <a:t>, </a:t>
            </a:r>
            <a:r>
              <a:rPr lang="en-GB" sz="2800" dirty="0" smtClean="0"/>
              <a:t>Cabling </a:t>
            </a:r>
            <a:r>
              <a:rPr lang="en-GB" sz="2800" dirty="0"/>
              <a:t>&amp; </a:t>
            </a:r>
            <a:r>
              <a:rPr lang="en-GB" sz="2800" dirty="0" smtClean="0"/>
              <a:t>Consolidation (EN-EL)</a:t>
            </a:r>
            <a:br>
              <a:rPr lang="en-GB" sz="2800" dirty="0" smtClean="0"/>
            </a:br>
            <a:r>
              <a:rPr lang="en-GB" sz="1600" dirty="0" smtClean="0">
                <a:latin typeface="+mn-lt"/>
              </a:rPr>
              <a:t>ATC </a:t>
            </a:r>
            <a:r>
              <a:rPr lang="fr-CH" sz="1600" dirty="0" smtClean="0">
                <a:latin typeface="+mn-lt"/>
              </a:rPr>
              <a:t>Georgi Minchev Georgiev WSS T. Turk</a:t>
            </a:r>
            <a:endParaRPr lang="en-GB" sz="1600" dirty="0">
              <a:latin typeface="+mn-lt"/>
            </a:endParaRPr>
          </a:p>
        </p:txBody>
      </p:sp>
      <p:cxnSp>
        <p:nvCxnSpPr>
          <p:cNvPr id="18" name="Straight Arrow Connector 17"/>
          <p:cNvCxnSpPr/>
          <p:nvPr/>
        </p:nvCxnSpPr>
        <p:spPr>
          <a:xfrm>
            <a:off x="2700708" y="2242955"/>
            <a:ext cx="0" cy="5249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40551" y="3598421"/>
            <a:ext cx="7431824" cy="2585323"/>
          </a:xfrm>
          <a:prstGeom prst="rect">
            <a:avLst/>
          </a:prstGeom>
          <a:solidFill>
            <a:srgbClr val="8AE234"/>
          </a:solidFill>
          <a:effectLst>
            <a:outerShdw blurRad="63500" sx="102000" sy="102000" algn="ctr" rotWithShape="0">
              <a:prstClr val="black">
                <a:alpha val="40000"/>
              </a:prstClr>
            </a:outerShdw>
          </a:effectLst>
        </p:spPr>
        <p:txBody>
          <a:bodyPr wrap="square" rtlCol="0">
            <a:spAutoFit/>
          </a:bodyPr>
          <a:lstStyle/>
          <a:p>
            <a:pPr marL="285750" indent="-285750">
              <a:buFont typeface="Arial" panose="020B0604020202020204" pitchFamily="34" charset="0"/>
              <a:buChar char="•"/>
            </a:pPr>
            <a:r>
              <a:rPr lang="en-GB" dirty="0" smtClean="0">
                <a:solidFill>
                  <a:schemeClr val="bg1"/>
                </a:solidFill>
              </a:rPr>
              <a:t>BRF1 BE-RF cable trays Completed.</a:t>
            </a:r>
            <a:endParaRPr lang="en-GB" dirty="0">
              <a:solidFill>
                <a:schemeClr val="bg1"/>
              </a:solidFill>
            </a:endParaRPr>
          </a:p>
          <a:p>
            <a:pPr marL="285750" indent="-285750">
              <a:buFont typeface="Arial" panose="020B0604020202020204" pitchFamily="34" charset="0"/>
              <a:buChar char="•"/>
            </a:pPr>
            <a:r>
              <a:rPr lang="en-GB" dirty="0" smtClean="0">
                <a:solidFill>
                  <a:srgbClr val="FFFFFF"/>
                </a:solidFill>
              </a:rPr>
              <a:t>Installation of the pit 5 cable trays completed</a:t>
            </a:r>
          </a:p>
          <a:p>
            <a:pPr marL="285750" indent="-285750">
              <a:buFont typeface="Arial" panose="020B0604020202020204" pitchFamily="34" charset="0"/>
              <a:buChar char="•"/>
            </a:pPr>
            <a:r>
              <a:rPr lang="en-GB" dirty="0" smtClean="0">
                <a:solidFill>
                  <a:srgbClr val="FFFFFF"/>
                </a:solidFill>
              </a:rPr>
              <a:t>Installation of the pit 13 cable trays </a:t>
            </a:r>
            <a:r>
              <a:rPr lang="en-GB" dirty="0" smtClean="0">
                <a:solidFill>
                  <a:schemeClr val="bg1"/>
                </a:solidFill>
              </a:rPr>
              <a:t>completed</a:t>
            </a:r>
          </a:p>
          <a:p>
            <a:pPr marL="285750" indent="-285750">
              <a:buFont typeface="Arial" panose="020B0604020202020204" pitchFamily="34" charset="0"/>
              <a:buChar char="•"/>
            </a:pPr>
            <a:r>
              <a:rPr lang="en-GB" dirty="0" smtClean="0">
                <a:solidFill>
                  <a:srgbClr val="FFFFFF"/>
                </a:solidFill>
              </a:rPr>
              <a:t>Cabling campaign PSBLIU0-CC07 BRF2 -&gt; RF period 5 signal cables </a:t>
            </a:r>
            <a:r>
              <a:rPr lang="en-GB" dirty="0" smtClean="0">
                <a:solidFill>
                  <a:srgbClr val="FF6600"/>
                </a:solidFill>
              </a:rPr>
              <a:t>ongoing but linked to the EN-CV problem slide 8.</a:t>
            </a:r>
          </a:p>
          <a:p>
            <a:r>
              <a:rPr lang="en-GB" b="1" dirty="0">
                <a:solidFill>
                  <a:srgbClr val="FFFF00"/>
                </a:solidFill>
              </a:rPr>
              <a:t>Work TBD next 4 </a:t>
            </a:r>
            <a:r>
              <a:rPr lang="en-GB" b="1" dirty="0" smtClean="0">
                <a:solidFill>
                  <a:srgbClr val="FFFF00"/>
                </a:solidFill>
              </a:rPr>
              <a:t>weeks</a:t>
            </a:r>
          </a:p>
          <a:p>
            <a:pPr marL="285750" indent="-285750">
              <a:buFont typeface="Arial" panose="020B0604020202020204" pitchFamily="34" charset="0"/>
              <a:buChar char="•"/>
            </a:pPr>
            <a:r>
              <a:rPr lang="en-GB" dirty="0" smtClean="0">
                <a:solidFill>
                  <a:srgbClr val="FFFFFF"/>
                </a:solidFill>
              </a:rPr>
              <a:t>Connection of the RF-5 cavity patch panels</a:t>
            </a:r>
          </a:p>
          <a:p>
            <a:pPr marL="285750" indent="-285750">
              <a:buFont typeface="Arial" panose="020B0604020202020204" pitchFamily="34" charset="0"/>
              <a:buChar char="•"/>
            </a:pPr>
            <a:r>
              <a:rPr lang="en-GB" dirty="0" smtClean="0">
                <a:solidFill>
                  <a:srgbClr val="FFFFFF"/>
                </a:solidFill>
              </a:rPr>
              <a:t>Installation of the RF-13 power cables</a:t>
            </a:r>
          </a:p>
          <a:p>
            <a:pPr marL="285750" indent="-285750">
              <a:buFont typeface="Arial" panose="020B0604020202020204" pitchFamily="34" charset="0"/>
              <a:buChar char="•"/>
            </a:pPr>
            <a:r>
              <a:rPr lang="en-GB" dirty="0" smtClean="0">
                <a:solidFill>
                  <a:srgbClr val="FFFFFF"/>
                </a:solidFill>
              </a:rPr>
              <a:t>Installation of cable trays period 10 for future cabling of RF-7</a:t>
            </a:r>
            <a:endParaRPr lang="en-GB" dirty="0">
              <a:solidFill>
                <a:srgbClr val="FF6600"/>
              </a:solidFill>
            </a:endParaRPr>
          </a:p>
        </p:txBody>
      </p:sp>
      <p:sp>
        <p:nvSpPr>
          <p:cNvPr id="8" name="Slide Number Placeholder 7"/>
          <p:cNvSpPr>
            <a:spLocks noGrp="1"/>
          </p:cNvSpPr>
          <p:nvPr>
            <p:ph type="sldNum" sz="quarter" idx="12"/>
          </p:nvPr>
        </p:nvSpPr>
        <p:spPr/>
        <p:txBody>
          <a:bodyPr/>
          <a:lstStyle/>
          <a:p>
            <a:fld id="{8D6C380F-326D-3C40-9EE7-7FBAB0953422}" type="slidenum">
              <a:rPr lang="en-US" smtClean="0"/>
              <a:pPr/>
              <a:t>10</a:t>
            </a:fld>
            <a:endParaRPr lang="en-US"/>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2925" y="962797"/>
            <a:ext cx="7431825" cy="2374086"/>
          </a:xfrm>
          <a:prstGeom prst="rect">
            <a:avLst/>
          </a:prstGeom>
        </p:spPr>
      </p:pic>
      <p:cxnSp>
        <p:nvCxnSpPr>
          <p:cNvPr id="11" name="Straight Connector 10"/>
          <p:cNvCxnSpPr/>
          <p:nvPr/>
        </p:nvCxnSpPr>
        <p:spPr>
          <a:xfrm>
            <a:off x="0" y="2405254"/>
            <a:ext cx="7631356" cy="0"/>
          </a:xfrm>
          <a:prstGeom prst="line">
            <a:avLst/>
          </a:prstGeom>
          <a:ln w="38100">
            <a:prstDash val="sysDash"/>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0" y="1754446"/>
            <a:ext cx="1019831" cy="276999"/>
          </a:xfrm>
          <a:prstGeom prst="rect">
            <a:avLst/>
          </a:prstGeom>
          <a:noFill/>
        </p:spPr>
        <p:txBody>
          <a:bodyPr wrap="none" rtlCol="0">
            <a:spAutoFit/>
          </a:bodyPr>
          <a:lstStyle/>
          <a:p>
            <a:r>
              <a:rPr lang="en-GB" sz="1200" b="1" dirty="0" smtClean="0"/>
              <a:t>March 2019</a:t>
            </a:r>
          </a:p>
        </p:txBody>
      </p:sp>
      <p:sp>
        <p:nvSpPr>
          <p:cNvPr id="13" name="Rectangle 12"/>
          <p:cNvSpPr/>
          <p:nvPr/>
        </p:nvSpPr>
        <p:spPr>
          <a:xfrm>
            <a:off x="522810" y="1826366"/>
            <a:ext cx="589946" cy="565269"/>
          </a:xfrm>
          <a:prstGeom prst="rect">
            <a:avLst/>
          </a:prstGeom>
          <a:noFill/>
          <a:ln w="57150"/>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4" name="Rectangle 13"/>
          <p:cNvSpPr/>
          <p:nvPr/>
        </p:nvSpPr>
        <p:spPr>
          <a:xfrm>
            <a:off x="6747934" y="1794267"/>
            <a:ext cx="609600" cy="587001"/>
          </a:xfrm>
          <a:prstGeom prst="rect">
            <a:avLst/>
          </a:prstGeom>
          <a:noFill/>
          <a:ln w="57150"/>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7" name="TextBox 16"/>
          <p:cNvSpPr txBox="1"/>
          <p:nvPr/>
        </p:nvSpPr>
        <p:spPr>
          <a:xfrm>
            <a:off x="11041422" y="14959"/>
            <a:ext cx="1133644" cy="369332"/>
          </a:xfrm>
          <a:prstGeom prst="rect">
            <a:avLst/>
          </a:prstGeom>
          <a:solidFill>
            <a:srgbClr val="FFC000"/>
          </a:solidFill>
        </p:spPr>
        <p:txBody>
          <a:bodyPr wrap="none" rtlCol="0">
            <a:spAutoFit/>
          </a:bodyPr>
          <a:lstStyle/>
          <a:p>
            <a:r>
              <a:rPr lang="en-GB" b="1" dirty="0" smtClean="0">
                <a:solidFill>
                  <a:schemeClr val="bg1"/>
                </a:solidFill>
              </a:rPr>
              <a:t>Ongoing</a:t>
            </a:r>
            <a:endParaRPr lang="en-GB" b="1" dirty="0">
              <a:solidFill>
                <a:schemeClr val="bg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03066" y="2767914"/>
            <a:ext cx="4563533" cy="3422650"/>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9372598" y="480743"/>
            <a:ext cx="2760133" cy="2248733"/>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7335962" y="761113"/>
            <a:ext cx="2242955" cy="1682216"/>
          </a:xfrm>
          <a:prstGeom prst="rect">
            <a:avLst/>
          </a:prstGeom>
        </p:spPr>
      </p:pic>
      <p:sp>
        <p:nvSpPr>
          <p:cNvPr id="16" name="Footer Placeholder 2"/>
          <p:cNvSpPr>
            <a:spLocks noGrp="1"/>
          </p:cNvSpPr>
          <p:nvPr>
            <p:ph type="ftr" sz="quarter" idx="11"/>
          </p:nvPr>
        </p:nvSpPr>
        <p:spPr>
          <a:xfrm>
            <a:off x="4888579" y="6356351"/>
            <a:ext cx="5720652" cy="365125"/>
          </a:xfrm>
        </p:spPr>
        <p:txBody>
          <a:bodyPr/>
          <a:lstStyle/>
          <a:p>
            <a:r>
              <a:rPr lang="en-US" dirty="0" smtClean="0"/>
              <a:t>LS2 committee meeting 03/05/2019</a:t>
            </a:r>
            <a:endParaRPr lang="en-US" dirty="0"/>
          </a:p>
        </p:txBody>
      </p:sp>
    </p:spTree>
    <p:extLst>
      <p:ext uri="{BB962C8B-B14F-4D97-AF65-F5344CB8AC3E}">
        <p14:creationId xmlns:p14="http://schemas.microsoft.com/office/powerpoint/2010/main" val="263026093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24189" y="1008411"/>
            <a:ext cx="5705311" cy="4278985"/>
          </a:xfrm>
          <a:prstGeom prst="rect">
            <a:avLst/>
          </a:prstGeom>
          <a:ln>
            <a:noFill/>
          </a:ln>
          <a:effectLst>
            <a:softEdge rad="112500"/>
          </a:effectLst>
        </p:spPr>
      </p:pic>
      <p:sp>
        <p:nvSpPr>
          <p:cNvPr id="2" name="Title 1"/>
          <p:cNvSpPr>
            <a:spLocks noGrp="1"/>
          </p:cNvSpPr>
          <p:nvPr>
            <p:ph type="title"/>
          </p:nvPr>
        </p:nvSpPr>
        <p:spPr/>
        <p:txBody>
          <a:bodyPr>
            <a:normAutofit fontScale="90000"/>
          </a:bodyPr>
          <a:lstStyle/>
          <a:p>
            <a:r>
              <a:rPr lang="en-GB" sz="2800" dirty="0"/>
              <a:t>B.361 BHP </a:t>
            </a:r>
            <a:r>
              <a:rPr lang="en-GB" sz="2800" dirty="0" smtClean="0"/>
              <a:t>(transfer lines) Power </a:t>
            </a:r>
            <a:r>
              <a:rPr lang="en-GB" sz="2800" dirty="0"/>
              <a:t>Converters Refurbishment </a:t>
            </a:r>
            <a:r>
              <a:rPr lang="en-GB" sz="2800" dirty="0" smtClean="0"/>
              <a:t>(TE-EPC)</a:t>
            </a:r>
            <a:br>
              <a:rPr lang="en-GB" sz="2800" dirty="0" smtClean="0"/>
            </a:br>
            <a:r>
              <a:rPr lang="en-GB" sz="1600" dirty="0" smtClean="0"/>
              <a:t>ATC Maxime Sardano</a:t>
            </a:r>
            <a:endParaRPr lang="en-GB" sz="1600"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b="15877"/>
          <a:stretch/>
        </p:blipFill>
        <p:spPr>
          <a:xfrm>
            <a:off x="107634" y="941737"/>
            <a:ext cx="1543050" cy="5336480"/>
          </a:xfrm>
          <a:prstGeom prst="rect">
            <a:avLst/>
          </a:prstGeom>
        </p:spPr>
      </p:pic>
      <p:cxnSp>
        <p:nvCxnSpPr>
          <p:cNvPr id="15" name="Straight Connector 14"/>
          <p:cNvCxnSpPr/>
          <p:nvPr/>
        </p:nvCxnSpPr>
        <p:spPr>
          <a:xfrm>
            <a:off x="456720" y="4093985"/>
            <a:ext cx="1275179" cy="2124"/>
          </a:xfrm>
          <a:prstGeom prst="line">
            <a:avLst/>
          </a:prstGeom>
          <a:ln w="38100">
            <a:prstDash val="sysDash"/>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667815" y="5338831"/>
            <a:ext cx="5948473" cy="646331"/>
          </a:xfrm>
          <a:prstGeom prst="rect">
            <a:avLst/>
          </a:prstGeom>
          <a:solidFill>
            <a:srgbClr val="8AE234"/>
          </a:solidFill>
          <a:effectLst>
            <a:outerShdw blurRad="63500" sx="102000" sy="102000" algn="ctr" rotWithShape="0">
              <a:prstClr val="black">
                <a:alpha val="40000"/>
              </a:prstClr>
            </a:outerShdw>
          </a:effectLst>
        </p:spPr>
        <p:txBody>
          <a:bodyPr wrap="square" rtlCol="0">
            <a:spAutoFit/>
          </a:bodyPr>
          <a:lstStyle/>
          <a:p>
            <a:pPr marL="285750" indent="-285750">
              <a:buFont typeface="Arial" panose="020B0604020202020204" pitchFamily="34" charset="0"/>
              <a:buChar char="•"/>
            </a:pPr>
            <a:r>
              <a:rPr lang="en-GB" dirty="0" smtClean="0">
                <a:solidFill>
                  <a:schemeClr val="bg1"/>
                </a:solidFill>
              </a:rPr>
              <a:t>Removal of the power converters Completed </a:t>
            </a:r>
            <a:r>
              <a:rPr lang="en-GB" dirty="0" smtClean="0">
                <a:solidFill>
                  <a:srgbClr val="FF6600"/>
                </a:solidFill>
              </a:rPr>
              <a:t>Modifications to the rack structures </a:t>
            </a:r>
            <a:r>
              <a:rPr lang="en-GB" b="1" dirty="0" smtClean="0">
                <a:solidFill>
                  <a:srgbClr val="FF0000"/>
                </a:solidFill>
              </a:rPr>
              <a:t>postponed</a:t>
            </a:r>
            <a:endParaRPr lang="en-GB" b="1" dirty="0">
              <a:solidFill>
                <a:srgbClr val="FF0000"/>
              </a:solidFill>
            </a:endParaRPr>
          </a:p>
        </p:txBody>
      </p:sp>
      <p:sp>
        <p:nvSpPr>
          <p:cNvPr id="5" name="Slide Number Placeholder 4"/>
          <p:cNvSpPr>
            <a:spLocks noGrp="1"/>
          </p:cNvSpPr>
          <p:nvPr>
            <p:ph type="sldNum" sz="quarter" idx="12"/>
          </p:nvPr>
        </p:nvSpPr>
        <p:spPr/>
        <p:txBody>
          <a:bodyPr/>
          <a:lstStyle/>
          <a:p>
            <a:fld id="{8D6C380F-326D-3C40-9EE7-7FBAB0953422}" type="slidenum">
              <a:rPr lang="en-US" smtClean="0"/>
              <a:pPr/>
              <a:t>11</a:t>
            </a:fld>
            <a:endParaRPr lang="en-US"/>
          </a:p>
        </p:txBody>
      </p:sp>
      <p:sp>
        <p:nvSpPr>
          <p:cNvPr id="12" name="TextBox 11"/>
          <p:cNvSpPr txBox="1"/>
          <p:nvPr/>
        </p:nvSpPr>
        <p:spPr>
          <a:xfrm>
            <a:off x="11041422" y="14959"/>
            <a:ext cx="1133644" cy="369332"/>
          </a:xfrm>
          <a:prstGeom prst="rect">
            <a:avLst/>
          </a:prstGeom>
          <a:solidFill>
            <a:srgbClr val="FFC000"/>
          </a:solidFill>
        </p:spPr>
        <p:txBody>
          <a:bodyPr wrap="none" rtlCol="0">
            <a:spAutoFit/>
          </a:bodyPr>
          <a:lstStyle/>
          <a:p>
            <a:r>
              <a:rPr lang="en-GB" b="1" dirty="0" smtClean="0">
                <a:solidFill>
                  <a:schemeClr val="bg1"/>
                </a:solidFill>
              </a:rPr>
              <a:t>Ongoing</a:t>
            </a:r>
            <a:endParaRPr lang="en-GB" b="1" dirty="0">
              <a:solidFill>
                <a:schemeClr val="bg1"/>
              </a:solidFill>
            </a:endParaRPr>
          </a:p>
        </p:txBody>
      </p:sp>
      <p:pic>
        <p:nvPicPr>
          <p:cNvPr id="4" name="Picture 3"/>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6918257" y="1378577"/>
            <a:ext cx="5584254" cy="4188191"/>
          </a:xfrm>
          <a:prstGeom prst="rect">
            <a:avLst/>
          </a:prstGeom>
        </p:spPr>
      </p:pic>
      <p:sp>
        <p:nvSpPr>
          <p:cNvPr id="10" name="TextBox 9"/>
          <p:cNvSpPr txBox="1"/>
          <p:nvPr/>
        </p:nvSpPr>
        <p:spPr>
          <a:xfrm>
            <a:off x="1975656" y="4689861"/>
            <a:ext cx="1223412" cy="369332"/>
          </a:xfrm>
          <a:prstGeom prst="rect">
            <a:avLst/>
          </a:prstGeom>
          <a:solidFill>
            <a:srgbClr val="00B050"/>
          </a:solidFill>
        </p:spPr>
        <p:txBody>
          <a:bodyPr wrap="none" rtlCol="0">
            <a:spAutoFit/>
          </a:bodyPr>
          <a:lstStyle/>
          <a:p>
            <a:r>
              <a:rPr lang="en-GB" b="1" dirty="0" smtClean="0">
                <a:solidFill>
                  <a:schemeClr val="bg1"/>
                </a:solidFill>
              </a:rPr>
              <a:t>Removed</a:t>
            </a:r>
            <a:endParaRPr lang="en-GB" b="1" dirty="0">
              <a:solidFill>
                <a:schemeClr val="bg1"/>
              </a:solidFill>
            </a:endParaRPr>
          </a:p>
        </p:txBody>
      </p:sp>
      <p:sp>
        <p:nvSpPr>
          <p:cNvPr id="11" name="Footer Placeholder 2"/>
          <p:cNvSpPr>
            <a:spLocks noGrp="1"/>
          </p:cNvSpPr>
          <p:nvPr>
            <p:ph type="ftr" sz="quarter" idx="11"/>
          </p:nvPr>
        </p:nvSpPr>
        <p:spPr>
          <a:xfrm>
            <a:off x="4888579" y="6356351"/>
            <a:ext cx="5720652" cy="365125"/>
          </a:xfrm>
        </p:spPr>
        <p:txBody>
          <a:bodyPr/>
          <a:lstStyle/>
          <a:p>
            <a:r>
              <a:rPr lang="en-US" dirty="0" smtClean="0"/>
              <a:t>LS2 committee meeting 03/05/2019</a:t>
            </a:r>
            <a:endParaRPr lang="en-US" dirty="0"/>
          </a:p>
        </p:txBody>
      </p:sp>
    </p:spTree>
    <p:extLst>
      <p:ext uri="{BB962C8B-B14F-4D97-AF65-F5344CB8AC3E}">
        <p14:creationId xmlns:p14="http://schemas.microsoft.com/office/powerpoint/2010/main" val="358165963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dirty="0"/>
              <a:t>B.361 BHP </a:t>
            </a:r>
            <a:r>
              <a:rPr lang="en-GB" sz="2800" dirty="0" smtClean="0"/>
              <a:t>(transfer lines) Power </a:t>
            </a:r>
            <a:r>
              <a:rPr lang="en-GB" sz="2800" dirty="0"/>
              <a:t>Converters Refurbishment </a:t>
            </a:r>
            <a:r>
              <a:rPr lang="en-GB" sz="2800" dirty="0" smtClean="0"/>
              <a:t>(TE-EPC)</a:t>
            </a:r>
            <a:br>
              <a:rPr lang="en-GB" sz="2800" dirty="0" smtClean="0"/>
            </a:br>
            <a:r>
              <a:rPr lang="en-GB" sz="1600" dirty="0" smtClean="0"/>
              <a:t>ATC Maxime Sardano</a:t>
            </a:r>
            <a:endParaRPr lang="en-GB" sz="1600"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12</a:t>
            </a:fld>
            <a:endParaRPr lang="en-US"/>
          </a:p>
        </p:txBody>
      </p:sp>
      <p:sp>
        <p:nvSpPr>
          <p:cNvPr id="12" name="TextBox 11"/>
          <p:cNvSpPr txBox="1"/>
          <p:nvPr/>
        </p:nvSpPr>
        <p:spPr>
          <a:xfrm>
            <a:off x="11041422" y="14959"/>
            <a:ext cx="1133644" cy="369332"/>
          </a:xfrm>
          <a:prstGeom prst="rect">
            <a:avLst/>
          </a:prstGeom>
          <a:solidFill>
            <a:srgbClr val="FFC000"/>
          </a:solidFill>
        </p:spPr>
        <p:txBody>
          <a:bodyPr wrap="none" rtlCol="0">
            <a:spAutoFit/>
          </a:bodyPr>
          <a:lstStyle/>
          <a:p>
            <a:r>
              <a:rPr lang="en-GB" b="1" dirty="0" smtClean="0">
                <a:solidFill>
                  <a:schemeClr val="bg1"/>
                </a:solidFill>
              </a:rPr>
              <a:t>Ongoing</a:t>
            </a:r>
            <a:endParaRPr lang="en-GB" b="1" dirty="0">
              <a:solidFill>
                <a:schemeClr val="bg1"/>
              </a:solidFill>
            </a:endParaRPr>
          </a:p>
        </p:txBody>
      </p:sp>
      <p:pic>
        <p:nvPicPr>
          <p:cNvPr id="1028" name="Picture 4" descr="image00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3833" y="949333"/>
            <a:ext cx="1864765" cy="5299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2" descr="image00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43314" y="949332"/>
            <a:ext cx="1950372" cy="5299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p:cNvPicPr>
            <a:picLocks noChangeAspect="1"/>
          </p:cNvPicPr>
          <p:nvPr/>
        </p:nvPicPr>
        <p:blipFill>
          <a:blip r:embed="rId4"/>
          <a:stretch>
            <a:fillRect/>
          </a:stretch>
        </p:blipFill>
        <p:spPr>
          <a:xfrm rot="21298754">
            <a:off x="5212067" y="2091184"/>
            <a:ext cx="6668630" cy="3843994"/>
          </a:xfrm>
          <a:prstGeom prst="rect">
            <a:avLst/>
          </a:prstGeom>
        </p:spPr>
      </p:pic>
      <p:sp>
        <p:nvSpPr>
          <p:cNvPr id="20" name="Rectangle 19"/>
          <p:cNvSpPr/>
          <p:nvPr/>
        </p:nvSpPr>
        <p:spPr>
          <a:xfrm>
            <a:off x="887762" y="1531773"/>
            <a:ext cx="907171" cy="1651694"/>
          </a:xfrm>
          <a:prstGeom prst="rect">
            <a:avLst/>
          </a:prstGeom>
          <a:noFill/>
          <a:ln w="57150"/>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21" name="Rectangle 20"/>
          <p:cNvSpPr/>
          <p:nvPr/>
        </p:nvSpPr>
        <p:spPr>
          <a:xfrm>
            <a:off x="3158726" y="2615506"/>
            <a:ext cx="907171" cy="1651694"/>
          </a:xfrm>
          <a:prstGeom prst="rect">
            <a:avLst/>
          </a:prstGeom>
          <a:noFill/>
          <a:ln w="57150"/>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cxnSp>
        <p:nvCxnSpPr>
          <p:cNvPr id="13" name="Straight Arrow Connector 12"/>
          <p:cNvCxnSpPr>
            <a:stCxn id="20" idx="3"/>
            <a:endCxn id="21" idx="1"/>
          </p:cNvCxnSpPr>
          <p:nvPr/>
        </p:nvCxnSpPr>
        <p:spPr>
          <a:xfrm>
            <a:off x="1794933" y="2357620"/>
            <a:ext cx="1363793" cy="108373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4705271" y="763262"/>
            <a:ext cx="7241195" cy="1200329"/>
          </a:xfrm>
          <a:prstGeom prst="rect">
            <a:avLst/>
          </a:prstGeom>
          <a:noFill/>
        </p:spPr>
        <p:txBody>
          <a:bodyPr wrap="square" rtlCol="0">
            <a:spAutoFit/>
          </a:bodyPr>
          <a:lstStyle/>
          <a:p>
            <a:r>
              <a:rPr lang="en-GB" dirty="0" smtClean="0"/>
              <a:t>Important shift in the planning due to lead paint with the existing metallic structures and traces of asbestos in the floor tiles   </a:t>
            </a:r>
          </a:p>
          <a:p>
            <a:r>
              <a:rPr lang="en-GB" dirty="0" smtClean="0">
                <a:solidFill>
                  <a:srgbClr val="FF0000"/>
                </a:solidFill>
              </a:rPr>
              <a:t>Awaiting a technical and financial offer from SMB to renew the false floor in their entirety. </a:t>
            </a:r>
            <a:endParaRPr lang="en-GB" dirty="0">
              <a:solidFill>
                <a:srgbClr val="FF0000"/>
              </a:solidFill>
            </a:endParaRPr>
          </a:p>
        </p:txBody>
      </p:sp>
      <p:sp>
        <p:nvSpPr>
          <p:cNvPr id="3" name="TextBox 2"/>
          <p:cNvSpPr txBox="1"/>
          <p:nvPr/>
        </p:nvSpPr>
        <p:spPr>
          <a:xfrm>
            <a:off x="3380151" y="1930844"/>
            <a:ext cx="1204461" cy="738664"/>
          </a:xfrm>
          <a:prstGeom prst="rect">
            <a:avLst/>
          </a:prstGeom>
          <a:noFill/>
        </p:spPr>
        <p:txBody>
          <a:bodyPr wrap="square" rtlCol="0">
            <a:spAutoFit/>
          </a:bodyPr>
          <a:lstStyle/>
          <a:p>
            <a:r>
              <a:rPr lang="en-GB" sz="1400" dirty="0" smtClean="0"/>
              <a:t>Integration and SMB studies</a:t>
            </a:r>
            <a:endParaRPr lang="en-GB" sz="1400" dirty="0"/>
          </a:p>
        </p:txBody>
      </p:sp>
      <p:cxnSp>
        <p:nvCxnSpPr>
          <p:cNvPr id="6" name="Straight Arrow Connector 5"/>
          <p:cNvCxnSpPr/>
          <p:nvPr/>
        </p:nvCxnSpPr>
        <p:spPr>
          <a:xfrm>
            <a:off x="3276225" y="2045368"/>
            <a:ext cx="0" cy="509616"/>
          </a:xfrm>
          <a:prstGeom prst="straightConnector1">
            <a:avLst/>
          </a:prstGeom>
          <a:ln>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4" name="Footer Placeholder 2"/>
          <p:cNvSpPr>
            <a:spLocks noGrp="1"/>
          </p:cNvSpPr>
          <p:nvPr>
            <p:ph type="ftr" sz="quarter" idx="11"/>
          </p:nvPr>
        </p:nvSpPr>
        <p:spPr>
          <a:xfrm>
            <a:off x="4888579" y="6356351"/>
            <a:ext cx="5720652" cy="365125"/>
          </a:xfrm>
        </p:spPr>
        <p:txBody>
          <a:bodyPr/>
          <a:lstStyle/>
          <a:p>
            <a:r>
              <a:rPr lang="en-US" dirty="0" smtClean="0"/>
              <a:t>LS2 committee meeting 03/05/2019</a:t>
            </a:r>
            <a:endParaRPr lang="en-US" dirty="0"/>
          </a:p>
        </p:txBody>
      </p:sp>
    </p:spTree>
    <p:extLst>
      <p:ext uri="{BB962C8B-B14F-4D97-AF65-F5344CB8AC3E}">
        <p14:creationId xmlns:p14="http://schemas.microsoft.com/office/powerpoint/2010/main" val="20805115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dirty="0"/>
              <a:t>B.361 </a:t>
            </a:r>
            <a:r>
              <a:rPr lang="en-GB" sz="2800" dirty="0" smtClean="0"/>
              <a:t>BCER </a:t>
            </a:r>
            <a:r>
              <a:rPr lang="en-GB" sz="2800" dirty="0"/>
              <a:t>Power Converters Refurbishment (TE-EPC)</a:t>
            </a:r>
            <a:br>
              <a:rPr lang="en-GB" sz="2800" dirty="0"/>
            </a:br>
            <a:r>
              <a:rPr lang="en-GB" sz="2000" dirty="0"/>
              <a:t>ATC Maxime Sardano</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13</a:t>
            </a:fld>
            <a:endParaRPr lang="en-US"/>
          </a:p>
        </p:txBody>
      </p:sp>
      <p:pic>
        <p:nvPicPr>
          <p:cNvPr id="4" name="Picture 3"/>
          <p:cNvPicPr>
            <a:picLocks noChangeAspect="1"/>
          </p:cNvPicPr>
          <p:nvPr/>
        </p:nvPicPr>
        <p:blipFill>
          <a:blip r:embed="rId2"/>
          <a:stretch>
            <a:fillRect/>
          </a:stretch>
        </p:blipFill>
        <p:spPr>
          <a:xfrm>
            <a:off x="3913450" y="1041031"/>
            <a:ext cx="4365101" cy="519043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9508" y="1117599"/>
            <a:ext cx="3358198" cy="2518649"/>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62325" y="3699933"/>
            <a:ext cx="3375379" cy="2531534"/>
          </a:xfrm>
          <a:prstGeom prst="rect">
            <a:avLst/>
          </a:prstGeom>
        </p:spPr>
      </p:pic>
      <p:sp>
        <p:nvSpPr>
          <p:cNvPr id="9" name="Rectangle 8"/>
          <p:cNvSpPr/>
          <p:nvPr/>
        </p:nvSpPr>
        <p:spPr>
          <a:xfrm rot="17704609">
            <a:off x="4466792" y="4202067"/>
            <a:ext cx="1633131" cy="274861"/>
          </a:xfrm>
          <a:prstGeom prst="rect">
            <a:avLst/>
          </a:prstGeom>
          <a:noFill/>
          <a:ln w="57150">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Rectangle 10"/>
          <p:cNvSpPr/>
          <p:nvPr/>
        </p:nvSpPr>
        <p:spPr>
          <a:xfrm rot="17704609">
            <a:off x="5212566" y="3834024"/>
            <a:ext cx="1088989" cy="290636"/>
          </a:xfrm>
          <a:prstGeom prst="rect">
            <a:avLst/>
          </a:prstGeom>
          <a:noFill/>
          <a:ln w="57150">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cxnSp>
        <p:nvCxnSpPr>
          <p:cNvPr id="19" name="Straight Arrow Connector 18"/>
          <p:cNvCxnSpPr>
            <a:stCxn id="11" idx="1"/>
          </p:cNvCxnSpPr>
          <p:nvPr/>
        </p:nvCxnSpPr>
        <p:spPr>
          <a:xfrm flipH="1">
            <a:off x="2771076" y="4472513"/>
            <a:ext cx="2755210" cy="489003"/>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9" idx="0"/>
          </p:cNvCxnSpPr>
          <p:nvPr/>
        </p:nvCxnSpPr>
        <p:spPr>
          <a:xfrm flipH="1" flipV="1">
            <a:off x="3388253" y="2363389"/>
            <a:ext cx="1770628" cy="1917860"/>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2806655" y="3278261"/>
            <a:ext cx="1031051" cy="369332"/>
          </a:xfrm>
          <a:prstGeom prst="rect">
            <a:avLst/>
          </a:prstGeom>
          <a:noFill/>
        </p:spPr>
        <p:txBody>
          <a:bodyPr wrap="none" rtlCol="0">
            <a:spAutoFit/>
          </a:bodyPr>
          <a:lstStyle/>
          <a:p>
            <a:r>
              <a:rPr lang="en-GB" dirty="0" smtClean="0">
                <a:solidFill>
                  <a:schemeClr val="bg1"/>
                </a:solidFill>
              </a:rPr>
              <a:t>534-556</a:t>
            </a:r>
            <a:endParaRPr lang="en-GB" dirty="0">
              <a:solidFill>
                <a:schemeClr val="bg1"/>
              </a:solidFill>
            </a:endParaRPr>
          </a:p>
        </p:txBody>
      </p:sp>
      <p:sp>
        <p:nvSpPr>
          <p:cNvPr id="24" name="TextBox 23"/>
          <p:cNvSpPr txBox="1"/>
          <p:nvPr/>
        </p:nvSpPr>
        <p:spPr>
          <a:xfrm>
            <a:off x="2170960" y="5538969"/>
            <a:ext cx="1479892" cy="646331"/>
          </a:xfrm>
          <a:prstGeom prst="rect">
            <a:avLst/>
          </a:prstGeom>
          <a:noFill/>
        </p:spPr>
        <p:txBody>
          <a:bodyPr wrap="none" rtlCol="0">
            <a:spAutoFit/>
          </a:bodyPr>
          <a:lstStyle/>
          <a:p>
            <a:r>
              <a:rPr lang="en-GB" dirty="0" smtClean="0">
                <a:solidFill>
                  <a:schemeClr val="bg1"/>
                </a:solidFill>
              </a:rPr>
              <a:t>447-459</a:t>
            </a:r>
          </a:p>
          <a:p>
            <a:r>
              <a:rPr lang="en-GB" dirty="0" smtClean="0">
                <a:solidFill>
                  <a:schemeClr val="bg1"/>
                </a:solidFill>
              </a:rPr>
              <a:t>SMV &amp; SMH</a:t>
            </a:r>
            <a:endParaRPr lang="en-GB" dirty="0">
              <a:solidFill>
                <a:schemeClr val="bg1"/>
              </a:solidFill>
            </a:endParaRPr>
          </a:p>
        </p:txBody>
      </p:sp>
      <p:sp>
        <p:nvSpPr>
          <p:cNvPr id="27" name="TextBox 26"/>
          <p:cNvSpPr txBox="1"/>
          <p:nvPr/>
        </p:nvSpPr>
        <p:spPr>
          <a:xfrm>
            <a:off x="3916654" y="782594"/>
            <a:ext cx="4361897" cy="923330"/>
          </a:xfrm>
          <a:prstGeom prst="rect">
            <a:avLst/>
          </a:prstGeom>
          <a:solidFill>
            <a:srgbClr val="8AE234"/>
          </a:solidFill>
          <a:effectLst>
            <a:outerShdw blurRad="63500" sx="102000" sy="102000" algn="ctr" rotWithShape="0">
              <a:prstClr val="black">
                <a:alpha val="40000"/>
              </a:prstClr>
            </a:outerShdw>
          </a:effectLst>
        </p:spPr>
        <p:txBody>
          <a:bodyPr wrap="square" rtlCol="0">
            <a:spAutoFit/>
          </a:bodyPr>
          <a:lstStyle/>
          <a:p>
            <a:pPr marL="285750" indent="-285750">
              <a:buFont typeface="Arial" panose="020B0604020202020204" pitchFamily="34" charset="0"/>
              <a:buChar char="•"/>
            </a:pPr>
            <a:r>
              <a:rPr lang="en-GB" b="1" dirty="0" smtClean="0">
                <a:solidFill>
                  <a:srgbClr val="FFFFFF"/>
                </a:solidFill>
              </a:rPr>
              <a:t>Racks removed</a:t>
            </a:r>
          </a:p>
          <a:p>
            <a:r>
              <a:rPr lang="en-GB" b="1" dirty="0">
                <a:solidFill>
                  <a:srgbClr val="FFFF00"/>
                </a:solidFill>
              </a:rPr>
              <a:t>Work TBD next 4 weeks</a:t>
            </a:r>
          </a:p>
          <a:p>
            <a:pPr marL="285750" indent="-285750">
              <a:buFont typeface="Arial" panose="020B0604020202020204" pitchFamily="34" charset="0"/>
              <a:buChar char="•"/>
            </a:pPr>
            <a:r>
              <a:rPr lang="en-GB" b="1" dirty="0" smtClean="0">
                <a:solidFill>
                  <a:schemeClr val="bg1"/>
                </a:solidFill>
              </a:rPr>
              <a:t>SMB to install </a:t>
            </a:r>
            <a:r>
              <a:rPr lang="en-GB" b="1" dirty="0">
                <a:solidFill>
                  <a:schemeClr val="bg1"/>
                </a:solidFill>
              </a:rPr>
              <a:t>new rack </a:t>
            </a:r>
            <a:r>
              <a:rPr lang="en-GB" b="1" dirty="0" smtClean="0">
                <a:solidFill>
                  <a:schemeClr val="bg1"/>
                </a:solidFill>
              </a:rPr>
              <a:t>supports</a:t>
            </a:r>
            <a:endParaRPr lang="en-GB" dirty="0">
              <a:solidFill>
                <a:srgbClr val="FF6600"/>
              </a:solidFill>
            </a:endParaRPr>
          </a:p>
        </p:txBody>
      </p:sp>
      <p:sp>
        <p:nvSpPr>
          <p:cNvPr id="20" name="TextBox 19"/>
          <p:cNvSpPr txBox="1"/>
          <p:nvPr/>
        </p:nvSpPr>
        <p:spPr>
          <a:xfrm>
            <a:off x="11041422" y="14959"/>
            <a:ext cx="1133644" cy="369332"/>
          </a:xfrm>
          <a:prstGeom prst="rect">
            <a:avLst/>
          </a:prstGeom>
          <a:solidFill>
            <a:srgbClr val="FFC000"/>
          </a:solidFill>
        </p:spPr>
        <p:txBody>
          <a:bodyPr wrap="none" rtlCol="0">
            <a:spAutoFit/>
          </a:bodyPr>
          <a:lstStyle/>
          <a:p>
            <a:r>
              <a:rPr lang="en-GB" b="1" dirty="0" smtClean="0">
                <a:solidFill>
                  <a:schemeClr val="bg1"/>
                </a:solidFill>
              </a:rPr>
              <a:t>Ongoing</a:t>
            </a:r>
            <a:endParaRPr lang="en-GB" b="1" dirty="0">
              <a:solidFill>
                <a:schemeClr val="bg1"/>
              </a:solidFill>
            </a:endParaRPr>
          </a:p>
        </p:txBody>
      </p:sp>
      <p:pic>
        <p:nvPicPr>
          <p:cNvPr id="10" name="Picture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354296" y="782594"/>
            <a:ext cx="3510282" cy="2632711"/>
          </a:xfrm>
          <a:prstGeom prst="rect">
            <a:avLst/>
          </a:prstGeom>
        </p:spPr>
      </p:pic>
      <p:pic>
        <p:nvPicPr>
          <p:cNvPr id="22" name="Picture 21"/>
          <p:cNvPicPr>
            <a:picLocks noChangeAspect="1"/>
          </p:cNvPicPr>
          <p:nvPr/>
        </p:nvPicPr>
        <p:blipFill rotWithShape="1">
          <a:blip r:embed="rId6" cstate="print">
            <a:extLst>
              <a:ext uri="{28A0092B-C50C-407E-A947-70E740481C1C}">
                <a14:useLocalDpi xmlns:a14="http://schemas.microsoft.com/office/drawing/2010/main"/>
              </a:ext>
            </a:extLst>
          </a:blip>
          <a:srcRect l="8976" t="10538" r="5624"/>
          <a:stretch/>
        </p:blipFill>
        <p:spPr>
          <a:xfrm>
            <a:off x="20553" y="982372"/>
            <a:ext cx="1215581" cy="4095671"/>
          </a:xfrm>
          <a:prstGeom prst="rect">
            <a:avLst/>
          </a:prstGeom>
        </p:spPr>
      </p:pic>
      <p:sp>
        <p:nvSpPr>
          <p:cNvPr id="26" name="Rectangle 25"/>
          <p:cNvSpPr/>
          <p:nvPr/>
        </p:nvSpPr>
        <p:spPr>
          <a:xfrm>
            <a:off x="534480" y="2700867"/>
            <a:ext cx="499532" cy="414866"/>
          </a:xfrm>
          <a:prstGeom prst="rect">
            <a:avLst/>
          </a:prstGeom>
          <a:noFill/>
          <a:ln w="57150">
            <a:solidFill>
              <a:srgbClr val="00B0F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5" name="Picture 4"/>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rot="5400000">
            <a:off x="8748508" y="3055075"/>
            <a:ext cx="2736012" cy="3524438"/>
          </a:xfrm>
          <a:prstGeom prst="rect">
            <a:avLst/>
          </a:prstGeom>
        </p:spPr>
      </p:pic>
      <p:sp>
        <p:nvSpPr>
          <p:cNvPr id="25" name="TextBox 24"/>
          <p:cNvSpPr txBox="1"/>
          <p:nvPr/>
        </p:nvSpPr>
        <p:spPr>
          <a:xfrm>
            <a:off x="8579655" y="2946833"/>
            <a:ext cx="1223412" cy="369332"/>
          </a:xfrm>
          <a:prstGeom prst="rect">
            <a:avLst/>
          </a:prstGeom>
          <a:solidFill>
            <a:srgbClr val="00B050"/>
          </a:solidFill>
        </p:spPr>
        <p:txBody>
          <a:bodyPr wrap="none" rtlCol="0">
            <a:spAutoFit/>
          </a:bodyPr>
          <a:lstStyle/>
          <a:p>
            <a:r>
              <a:rPr lang="en-GB" b="1" dirty="0" smtClean="0">
                <a:solidFill>
                  <a:schemeClr val="bg1"/>
                </a:solidFill>
              </a:rPr>
              <a:t>Removed</a:t>
            </a:r>
            <a:endParaRPr lang="en-GB" b="1" dirty="0">
              <a:solidFill>
                <a:schemeClr val="bg1"/>
              </a:solidFill>
            </a:endParaRPr>
          </a:p>
        </p:txBody>
      </p:sp>
      <p:sp>
        <p:nvSpPr>
          <p:cNvPr id="28" name="Footer Placeholder 2"/>
          <p:cNvSpPr>
            <a:spLocks noGrp="1"/>
          </p:cNvSpPr>
          <p:nvPr>
            <p:ph type="ftr" sz="quarter" idx="11"/>
          </p:nvPr>
        </p:nvSpPr>
        <p:spPr>
          <a:xfrm>
            <a:off x="4888579" y="6356351"/>
            <a:ext cx="5720652" cy="365125"/>
          </a:xfrm>
        </p:spPr>
        <p:txBody>
          <a:bodyPr/>
          <a:lstStyle/>
          <a:p>
            <a:r>
              <a:rPr lang="en-US" dirty="0" smtClean="0"/>
              <a:t>LS2 committee meeting 03/05/2019</a:t>
            </a:r>
            <a:endParaRPr lang="en-US" dirty="0"/>
          </a:p>
        </p:txBody>
      </p:sp>
    </p:spTree>
    <p:extLst>
      <p:ext uri="{BB962C8B-B14F-4D97-AF65-F5344CB8AC3E}">
        <p14:creationId xmlns:p14="http://schemas.microsoft.com/office/powerpoint/2010/main" val="329145586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400000">
            <a:off x="4979100" y="556498"/>
            <a:ext cx="2182359" cy="2628174"/>
          </a:xfrm>
          <a:prstGeom prst="rect">
            <a:avLst/>
          </a:prstGeom>
        </p:spPr>
      </p:pic>
      <p:pic>
        <p:nvPicPr>
          <p:cNvPr id="12" name="Picture 1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389609" y="923508"/>
            <a:ext cx="3259864" cy="4244899"/>
          </a:xfrm>
          <a:prstGeom prst="rect">
            <a:avLst/>
          </a:prstGeom>
        </p:spPr>
      </p:pic>
      <p:sp>
        <p:nvSpPr>
          <p:cNvPr id="2" name="Title 1"/>
          <p:cNvSpPr>
            <a:spLocks noGrp="1"/>
          </p:cNvSpPr>
          <p:nvPr>
            <p:ph type="title"/>
          </p:nvPr>
        </p:nvSpPr>
        <p:spPr/>
        <p:txBody>
          <a:bodyPr>
            <a:normAutofit fontScale="90000"/>
          </a:bodyPr>
          <a:lstStyle/>
          <a:p>
            <a:r>
              <a:rPr lang="en-GB" sz="2800" dirty="0"/>
              <a:t>B.361 </a:t>
            </a:r>
            <a:r>
              <a:rPr lang="en-GB" sz="2800" dirty="0" smtClean="0"/>
              <a:t>BCER BI.DIS10 PFN’s </a:t>
            </a:r>
            <a:r>
              <a:rPr lang="en-GB" sz="2800" dirty="0"/>
              <a:t>Refurbishment (</a:t>
            </a:r>
            <a:r>
              <a:rPr lang="en-GB" sz="2800" dirty="0" smtClean="0"/>
              <a:t>TE-ABT)</a:t>
            </a:r>
            <a:r>
              <a:rPr lang="en-GB" sz="2800" dirty="0"/>
              <a:t/>
            </a:r>
            <a:br>
              <a:rPr lang="en-GB" sz="2800" dirty="0"/>
            </a:br>
            <a:r>
              <a:rPr lang="en-GB" sz="2000" dirty="0"/>
              <a:t>ATC </a:t>
            </a:r>
            <a:r>
              <a:rPr lang="en-GB" sz="2000" dirty="0" smtClean="0"/>
              <a:t>W. Weterings WSS P. Burkel</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14</a:t>
            </a:fld>
            <a:endParaRPr lang="en-US"/>
          </a:p>
        </p:txBody>
      </p:sp>
      <p:sp>
        <p:nvSpPr>
          <p:cNvPr id="20" name="TextBox 19"/>
          <p:cNvSpPr txBox="1"/>
          <p:nvPr/>
        </p:nvSpPr>
        <p:spPr>
          <a:xfrm>
            <a:off x="11041422" y="14959"/>
            <a:ext cx="1133644" cy="369332"/>
          </a:xfrm>
          <a:prstGeom prst="rect">
            <a:avLst/>
          </a:prstGeom>
          <a:solidFill>
            <a:srgbClr val="FFC000"/>
          </a:solidFill>
        </p:spPr>
        <p:txBody>
          <a:bodyPr wrap="none" rtlCol="0">
            <a:spAutoFit/>
          </a:bodyPr>
          <a:lstStyle/>
          <a:p>
            <a:r>
              <a:rPr lang="en-GB" b="1" dirty="0" smtClean="0">
                <a:solidFill>
                  <a:schemeClr val="bg1"/>
                </a:solidFill>
              </a:rPr>
              <a:t>Ongoing</a:t>
            </a:r>
            <a:endParaRPr lang="en-GB" b="1" dirty="0">
              <a:solidFill>
                <a:schemeClr val="bg1"/>
              </a:solidFill>
            </a:endParaRPr>
          </a:p>
        </p:txBody>
      </p:sp>
      <p:grpSp>
        <p:nvGrpSpPr>
          <p:cNvPr id="5" name="Group 4"/>
          <p:cNvGrpSpPr/>
          <p:nvPr/>
        </p:nvGrpSpPr>
        <p:grpSpPr>
          <a:xfrm>
            <a:off x="7622684" y="775103"/>
            <a:ext cx="4365101" cy="5190436"/>
            <a:chOff x="3913450" y="954660"/>
            <a:chExt cx="4365101" cy="5190436"/>
          </a:xfrm>
        </p:grpSpPr>
        <p:pic>
          <p:nvPicPr>
            <p:cNvPr id="4" name="Picture 3"/>
            <p:cNvPicPr>
              <a:picLocks noChangeAspect="1"/>
            </p:cNvPicPr>
            <p:nvPr/>
          </p:nvPicPr>
          <p:blipFill>
            <a:blip r:embed="rId4"/>
            <a:stretch>
              <a:fillRect/>
            </a:stretch>
          </p:blipFill>
          <p:spPr>
            <a:xfrm>
              <a:off x="3913450" y="954660"/>
              <a:ext cx="4365101" cy="5190436"/>
            </a:xfrm>
            <a:prstGeom prst="rect">
              <a:avLst/>
            </a:prstGeom>
          </p:spPr>
        </p:pic>
        <p:sp>
          <p:nvSpPr>
            <p:cNvPr id="9" name="Rectangle 8"/>
            <p:cNvSpPr/>
            <p:nvPr/>
          </p:nvSpPr>
          <p:spPr>
            <a:xfrm rot="17704609">
              <a:off x="5909869" y="4076082"/>
              <a:ext cx="590952" cy="274861"/>
            </a:xfrm>
            <a:prstGeom prst="rect">
              <a:avLst/>
            </a:prstGeom>
            <a:noFill/>
            <a:ln w="57150">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Rectangle 10"/>
            <p:cNvSpPr/>
            <p:nvPr/>
          </p:nvSpPr>
          <p:spPr>
            <a:xfrm rot="12412179">
              <a:off x="5286607" y="4424317"/>
              <a:ext cx="826659" cy="429835"/>
            </a:xfrm>
            <a:prstGeom prst="rect">
              <a:avLst/>
            </a:prstGeom>
            <a:noFill/>
            <a:ln w="57150">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8" name="Rectangle 17"/>
            <p:cNvSpPr/>
            <p:nvPr/>
          </p:nvSpPr>
          <p:spPr>
            <a:xfrm rot="17704609">
              <a:off x="4937601" y="4878478"/>
              <a:ext cx="590952" cy="274861"/>
            </a:xfrm>
            <a:prstGeom prst="rect">
              <a:avLst/>
            </a:prstGeom>
            <a:noFill/>
            <a:ln w="57150">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pic>
        <p:nvPicPr>
          <p:cNvPr id="28" name="Picture 27"/>
          <p:cNvPicPr>
            <a:picLocks noChangeAspect="1"/>
          </p:cNvPicPr>
          <p:nvPr/>
        </p:nvPicPr>
        <p:blipFill rotWithShape="1">
          <a:blip r:embed="rId5" cstate="print">
            <a:extLst>
              <a:ext uri="{28A0092B-C50C-407E-A947-70E740481C1C}">
                <a14:useLocalDpi xmlns:a14="http://schemas.microsoft.com/office/drawing/2010/main"/>
              </a:ext>
            </a:extLst>
          </a:blip>
          <a:srcRect l="8976" t="10538" r="5624"/>
          <a:stretch/>
        </p:blipFill>
        <p:spPr>
          <a:xfrm>
            <a:off x="88289" y="982372"/>
            <a:ext cx="1215581" cy="4095671"/>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756193" y="3025151"/>
            <a:ext cx="2628175" cy="1971131"/>
          </a:xfrm>
          <a:prstGeom prst="rect">
            <a:avLst/>
          </a:prstGeom>
        </p:spPr>
      </p:pic>
      <p:sp>
        <p:nvSpPr>
          <p:cNvPr id="31" name="Rectangle 30"/>
          <p:cNvSpPr/>
          <p:nvPr/>
        </p:nvSpPr>
        <p:spPr>
          <a:xfrm>
            <a:off x="609600" y="2802467"/>
            <a:ext cx="499532" cy="516466"/>
          </a:xfrm>
          <a:prstGeom prst="rect">
            <a:avLst/>
          </a:prstGeom>
          <a:noFill/>
          <a:ln w="57150">
            <a:solidFill>
              <a:srgbClr val="00B0F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cxnSp>
        <p:nvCxnSpPr>
          <p:cNvPr id="34" name="Straight Arrow Connector 33"/>
          <p:cNvCxnSpPr>
            <a:endCxn id="11" idx="3"/>
          </p:cNvCxnSpPr>
          <p:nvPr/>
        </p:nvCxnSpPr>
        <p:spPr>
          <a:xfrm>
            <a:off x="6138285" y="4023237"/>
            <a:ext cx="2902180" cy="24963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1472173" y="1021880"/>
            <a:ext cx="1223412" cy="369332"/>
          </a:xfrm>
          <a:prstGeom prst="rect">
            <a:avLst/>
          </a:prstGeom>
          <a:solidFill>
            <a:srgbClr val="00B050"/>
          </a:solidFill>
        </p:spPr>
        <p:txBody>
          <a:bodyPr wrap="none" rtlCol="0">
            <a:spAutoFit/>
          </a:bodyPr>
          <a:lstStyle/>
          <a:p>
            <a:r>
              <a:rPr lang="en-GB" b="1" dirty="0" smtClean="0">
                <a:solidFill>
                  <a:schemeClr val="bg1"/>
                </a:solidFill>
              </a:rPr>
              <a:t>Removed</a:t>
            </a:r>
            <a:endParaRPr lang="en-GB" b="1" dirty="0">
              <a:solidFill>
                <a:schemeClr val="bg1"/>
              </a:solidFill>
            </a:endParaRPr>
          </a:p>
        </p:txBody>
      </p:sp>
      <p:sp>
        <p:nvSpPr>
          <p:cNvPr id="27" name="TextBox 26"/>
          <p:cNvSpPr txBox="1"/>
          <p:nvPr/>
        </p:nvSpPr>
        <p:spPr>
          <a:xfrm>
            <a:off x="696079" y="5037583"/>
            <a:ext cx="6712561" cy="1200329"/>
          </a:xfrm>
          <a:prstGeom prst="rect">
            <a:avLst/>
          </a:prstGeom>
          <a:solidFill>
            <a:srgbClr val="8AE234"/>
          </a:solidFill>
          <a:effectLst>
            <a:outerShdw blurRad="63500" sx="102000" sy="102000" algn="ctr" rotWithShape="0">
              <a:prstClr val="black">
                <a:alpha val="40000"/>
              </a:prstClr>
            </a:outerShdw>
          </a:effectLst>
        </p:spPr>
        <p:txBody>
          <a:bodyPr wrap="square" rtlCol="0">
            <a:spAutoFit/>
          </a:bodyPr>
          <a:lstStyle/>
          <a:p>
            <a:pPr marL="285750" indent="-285750">
              <a:buFont typeface="Arial" panose="020B0604020202020204" pitchFamily="34" charset="0"/>
              <a:buChar char="•"/>
            </a:pPr>
            <a:r>
              <a:rPr lang="en-GB" dirty="0" smtClean="0">
                <a:solidFill>
                  <a:schemeClr val="bg1"/>
                </a:solidFill>
              </a:rPr>
              <a:t>PFN’s removed</a:t>
            </a:r>
          </a:p>
          <a:p>
            <a:r>
              <a:rPr lang="en-GB" b="1" dirty="0" smtClean="0">
                <a:solidFill>
                  <a:srgbClr val="FFFF00"/>
                </a:solidFill>
              </a:rPr>
              <a:t>Work TBD next 4 weeks</a:t>
            </a:r>
          </a:p>
          <a:p>
            <a:pPr marL="285750" indent="-285750">
              <a:buFont typeface="Arial" panose="020B0604020202020204" pitchFamily="34" charset="0"/>
              <a:buChar char="•"/>
            </a:pPr>
            <a:r>
              <a:rPr lang="en-GB" dirty="0" smtClean="0">
                <a:solidFill>
                  <a:schemeClr val="bg1"/>
                </a:solidFill>
              </a:rPr>
              <a:t>SMB to install new rack supports</a:t>
            </a:r>
          </a:p>
          <a:p>
            <a:pPr marL="285750" indent="-285750">
              <a:buFont typeface="Arial" panose="020B0604020202020204" pitchFamily="34" charset="0"/>
              <a:buChar char="•"/>
            </a:pPr>
            <a:r>
              <a:rPr lang="en-GB" dirty="0" smtClean="0">
                <a:solidFill>
                  <a:schemeClr val="bg1"/>
                </a:solidFill>
              </a:rPr>
              <a:t>Install New PFN’s and control racks week 20</a:t>
            </a:r>
          </a:p>
        </p:txBody>
      </p:sp>
      <p:sp>
        <p:nvSpPr>
          <p:cNvPr id="19" name="Footer Placeholder 2"/>
          <p:cNvSpPr>
            <a:spLocks noGrp="1"/>
          </p:cNvSpPr>
          <p:nvPr>
            <p:ph type="ftr" sz="quarter" idx="11"/>
          </p:nvPr>
        </p:nvSpPr>
        <p:spPr>
          <a:xfrm>
            <a:off x="4888579" y="6356351"/>
            <a:ext cx="5720652" cy="365125"/>
          </a:xfrm>
        </p:spPr>
        <p:txBody>
          <a:bodyPr/>
          <a:lstStyle/>
          <a:p>
            <a:r>
              <a:rPr lang="en-US" dirty="0" smtClean="0"/>
              <a:t>LS2 committee meeting 03/05/2019</a:t>
            </a:r>
            <a:endParaRPr lang="en-US" dirty="0"/>
          </a:p>
        </p:txBody>
      </p:sp>
    </p:spTree>
    <p:extLst>
      <p:ext uri="{BB962C8B-B14F-4D97-AF65-F5344CB8AC3E}">
        <p14:creationId xmlns:p14="http://schemas.microsoft.com/office/powerpoint/2010/main" val="368108353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662333" y="1058332"/>
            <a:ext cx="4501444" cy="3376083"/>
          </a:xfrm>
          <a:prstGeom prst="rect">
            <a:avLst/>
          </a:prstGeom>
        </p:spPr>
      </p:pic>
      <p:sp>
        <p:nvSpPr>
          <p:cNvPr id="3" name="Slide Number Placeholder 2"/>
          <p:cNvSpPr>
            <a:spLocks noGrp="1"/>
          </p:cNvSpPr>
          <p:nvPr>
            <p:ph type="sldNum" sz="quarter" idx="12"/>
          </p:nvPr>
        </p:nvSpPr>
        <p:spPr/>
        <p:txBody>
          <a:bodyPr/>
          <a:lstStyle/>
          <a:p>
            <a:fld id="{8D6C380F-326D-3C40-9EE7-7FBAB0953422}" type="slidenum">
              <a:rPr lang="en-US" smtClean="0"/>
              <a:pPr/>
              <a:t>15</a:t>
            </a:fld>
            <a:endParaRPr lang="en-US"/>
          </a:p>
        </p:txBody>
      </p:sp>
      <p:sp>
        <p:nvSpPr>
          <p:cNvPr id="4" name="Title 1"/>
          <p:cNvSpPr>
            <a:spLocks noGrp="1"/>
          </p:cNvSpPr>
          <p:nvPr>
            <p:ph type="title"/>
          </p:nvPr>
        </p:nvSpPr>
        <p:spPr>
          <a:xfrm>
            <a:off x="609600" y="233493"/>
            <a:ext cx="10969139" cy="715840"/>
          </a:xfrm>
        </p:spPr>
        <p:txBody>
          <a:bodyPr>
            <a:normAutofit fontScale="90000"/>
          </a:bodyPr>
          <a:lstStyle/>
          <a:p>
            <a:r>
              <a:rPr lang="en-GB" dirty="0" err="1"/>
              <a:t>Finemet</a:t>
            </a:r>
            <a:r>
              <a:rPr lang="en-GB" dirty="0"/>
              <a:t> Cavity Installation (BE-RF)</a:t>
            </a:r>
            <a:br>
              <a:rPr lang="en-GB" dirty="0"/>
            </a:br>
            <a:r>
              <a:rPr lang="en-GB" sz="1600" dirty="0"/>
              <a:t>ATC Matthias Haase</a:t>
            </a:r>
            <a:endParaRPr lang="en-GB" sz="2000" dirty="0"/>
          </a:p>
        </p:txBody>
      </p:sp>
      <p:sp>
        <p:nvSpPr>
          <p:cNvPr id="11" name="TextBox 10"/>
          <p:cNvSpPr txBox="1"/>
          <p:nvPr/>
        </p:nvSpPr>
        <p:spPr>
          <a:xfrm>
            <a:off x="11041422" y="14959"/>
            <a:ext cx="1133644" cy="369332"/>
          </a:xfrm>
          <a:prstGeom prst="rect">
            <a:avLst/>
          </a:prstGeom>
          <a:solidFill>
            <a:srgbClr val="FFC000"/>
          </a:solidFill>
        </p:spPr>
        <p:txBody>
          <a:bodyPr wrap="none" rtlCol="0">
            <a:spAutoFit/>
          </a:bodyPr>
          <a:lstStyle/>
          <a:p>
            <a:r>
              <a:rPr lang="en-GB" b="1" dirty="0" smtClean="0">
                <a:solidFill>
                  <a:schemeClr val="bg1"/>
                </a:solidFill>
              </a:rPr>
              <a:t>Ongoing</a:t>
            </a:r>
            <a:endParaRPr lang="en-GB" b="1" dirty="0">
              <a:solidFill>
                <a:schemeClr val="bg1"/>
              </a:solidFill>
            </a:endParaRPr>
          </a:p>
        </p:txBody>
      </p:sp>
      <p:pic>
        <p:nvPicPr>
          <p:cNvPr id="20" name="Picture 1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87191" y="1058333"/>
            <a:ext cx="4501444" cy="3376083"/>
          </a:xfrm>
          <a:prstGeom prst="rect">
            <a:avLst/>
          </a:prstGeom>
        </p:spPr>
      </p:pic>
      <p:sp>
        <p:nvSpPr>
          <p:cNvPr id="23" name="TextBox 22"/>
          <p:cNvSpPr txBox="1"/>
          <p:nvPr/>
        </p:nvSpPr>
        <p:spPr>
          <a:xfrm>
            <a:off x="2990851" y="4305627"/>
            <a:ext cx="9172925" cy="2246769"/>
          </a:xfrm>
          <a:prstGeom prst="rect">
            <a:avLst/>
          </a:prstGeom>
          <a:solidFill>
            <a:srgbClr val="8AE234"/>
          </a:solidFill>
          <a:effectLst>
            <a:outerShdw blurRad="63500" sx="102000" sy="102000" algn="ctr" rotWithShape="0">
              <a:prstClr val="black">
                <a:alpha val="40000"/>
              </a:prstClr>
            </a:outerShdw>
          </a:effectLst>
        </p:spPr>
        <p:txBody>
          <a:bodyPr wrap="square" rtlCol="0">
            <a:spAutoFit/>
          </a:bodyPr>
          <a:lstStyle/>
          <a:p>
            <a:pPr marL="342900" indent="-342900">
              <a:buFont typeface="Arial" panose="020B0604020202020204" pitchFamily="34" charset="0"/>
              <a:buChar char="•"/>
            </a:pPr>
            <a:r>
              <a:rPr lang="en-GB" sz="2000" dirty="0" smtClean="0">
                <a:solidFill>
                  <a:srgbClr val="FFFFFF"/>
                </a:solidFill>
              </a:rPr>
              <a:t>Installation of the BAT &amp; BRF1 rack support structures Completed</a:t>
            </a:r>
          </a:p>
          <a:p>
            <a:pPr marL="342900" indent="-342900">
              <a:buFont typeface="Arial" panose="020B0604020202020204" pitchFamily="34" charset="0"/>
              <a:buChar char="•"/>
            </a:pPr>
            <a:r>
              <a:rPr lang="en-GB" sz="2000" dirty="0" smtClean="0">
                <a:solidFill>
                  <a:srgbClr val="FFFFFF"/>
                </a:solidFill>
              </a:rPr>
              <a:t>Platform cable </a:t>
            </a:r>
            <a:r>
              <a:rPr lang="en-GB" sz="2000" dirty="0">
                <a:solidFill>
                  <a:srgbClr val="FFFFFF"/>
                </a:solidFill>
              </a:rPr>
              <a:t>tray </a:t>
            </a:r>
            <a:r>
              <a:rPr lang="en-GB" sz="2000" dirty="0" smtClean="0">
                <a:solidFill>
                  <a:srgbClr val="FFFFFF"/>
                </a:solidFill>
              </a:rPr>
              <a:t>installations completed.</a:t>
            </a:r>
          </a:p>
          <a:p>
            <a:pPr marL="285750" indent="-285750">
              <a:buFont typeface="Arial" panose="020B0604020202020204" pitchFamily="34" charset="0"/>
              <a:buChar char="•"/>
            </a:pPr>
            <a:r>
              <a:rPr lang="en-GB" sz="2000" dirty="0" smtClean="0">
                <a:solidFill>
                  <a:srgbClr val="FFFFFF"/>
                </a:solidFill>
              </a:rPr>
              <a:t>Signal cabling </a:t>
            </a:r>
            <a:r>
              <a:rPr lang="en-GB" sz="2000" dirty="0">
                <a:solidFill>
                  <a:srgbClr val="FFFFFF"/>
                </a:solidFill>
              </a:rPr>
              <a:t>from BRF2 to Period 5 </a:t>
            </a:r>
            <a:r>
              <a:rPr lang="en-GB" sz="2000" dirty="0">
                <a:solidFill>
                  <a:srgbClr val="FF6600"/>
                </a:solidFill>
              </a:rPr>
              <a:t>ongoing but linked to the EN-CV problem slide </a:t>
            </a:r>
            <a:r>
              <a:rPr lang="en-GB" sz="2000" dirty="0" smtClean="0">
                <a:solidFill>
                  <a:srgbClr val="FF6600"/>
                </a:solidFill>
              </a:rPr>
              <a:t>8.</a:t>
            </a:r>
            <a:endParaRPr lang="en-GB" sz="2000" dirty="0">
              <a:solidFill>
                <a:srgbClr val="FF6600"/>
              </a:solidFill>
            </a:endParaRPr>
          </a:p>
          <a:p>
            <a:r>
              <a:rPr lang="en-GB" sz="2000" b="1" dirty="0" smtClean="0">
                <a:solidFill>
                  <a:srgbClr val="FFFF00"/>
                </a:solidFill>
              </a:rPr>
              <a:t>Work </a:t>
            </a:r>
            <a:r>
              <a:rPr lang="en-GB" sz="2000" b="1" dirty="0">
                <a:solidFill>
                  <a:srgbClr val="FFFF00"/>
                </a:solidFill>
              </a:rPr>
              <a:t>TBD next 4 weeks</a:t>
            </a:r>
          </a:p>
          <a:p>
            <a:pPr marL="342900" indent="-342900">
              <a:buFont typeface="Arial" panose="020B0604020202020204" pitchFamily="34" charset="0"/>
              <a:buChar char="•"/>
            </a:pPr>
            <a:r>
              <a:rPr lang="en-GB" sz="2000" dirty="0" smtClean="0">
                <a:solidFill>
                  <a:schemeClr val="bg1"/>
                </a:solidFill>
              </a:rPr>
              <a:t>Complete the BRF1 rack installation</a:t>
            </a:r>
          </a:p>
          <a:p>
            <a:pPr marL="342900" indent="-342900">
              <a:buFont typeface="Arial" panose="020B0604020202020204" pitchFamily="34" charset="0"/>
              <a:buChar char="•"/>
            </a:pPr>
            <a:r>
              <a:rPr lang="en-GB" sz="2000" dirty="0" smtClean="0">
                <a:solidFill>
                  <a:srgbClr val="FFFFFF"/>
                </a:solidFill>
              </a:rPr>
              <a:t>Cabling campaign BRF1 to periods 7 &amp; 13</a:t>
            </a:r>
          </a:p>
        </p:txBody>
      </p:sp>
      <p:pic>
        <p:nvPicPr>
          <p:cNvPr id="5" name="Picture 4"/>
          <p:cNvPicPr>
            <a:picLocks noChangeAspect="1"/>
          </p:cNvPicPr>
          <p:nvPr/>
        </p:nvPicPr>
        <p:blipFill>
          <a:blip r:embed="rId4"/>
          <a:stretch>
            <a:fillRect/>
          </a:stretch>
        </p:blipFill>
        <p:spPr>
          <a:xfrm>
            <a:off x="352392" y="949334"/>
            <a:ext cx="2297673" cy="5291214"/>
          </a:xfrm>
          <a:prstGeom prst="rect">
            <a:avLst/>
          </a:prstGeom>
        </p:spPr>
      </p:pic>
      <p:cxnSp>
        <p:nvCxnSpPr>
          <p:cNvPr id="16" name="Straight Connector 15"/>
          <p:cNvCxnSpPr/>
          <p:nvPr/>
        </p:nvCxnSpPr>
        <p:spPr>
          <a:xfrm>
            <a:off x="52928" y="3419476"/>
            <a:ext cx="2926247" cy="0"/>
          </a:xfrm>
          <a:prstGeom prst="line">
            <a:avLst/>
          </a:prstGeom>
          <a:ln w="38100">
            <a:prstDash val="sysDash"/>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endCxn id="23" idx="1"/>
          </p:cNvCxnSpPr>
          <p:nvPr/>
        </p:nvCxnSpPr>
        <p:spPr>
          <a:xfrm>
            <a:off x="1388532" y="3495680"/>
            <a:ext cx="1602319" cy="1933332"/>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13" name="Footer Placeholder 2"/>
          <p:cNvSpPr>
            <a:spLocks noGrp="1"/>
          </p:cNvSpPr>
          <p:nvPr>
            <p:ph type="ftr" sz="quarter" idx="11"/>
          </p:nvPr>
        </p:nvSpPr>
        <p:spPr>
          <a:xfrm>
            <a:off x="4888579" y="6511030"/>
            <a:ext cx="5720652" cy="365125"/>
          </a:xfrm>
        </p:spPr>
        <p:txBody>
          <a:bodyPr/>
          <a:lstStyle/>
          <a:p>
            <a:r>
              <a:rPr lang="en-US" dirty="0" smtClean="0"/>
              <a:t>LS2 committee meeting 03/05/2019</a:t>
            </a:r>
            <a:endParaRPr lang="en-US" dirty="0"/>
          </a:p>
        </p:txBody>
      </p:sp>
    </p:spTree>
    <p:extLst>
      <p:ext uri="{BB962C8B-B14F-4D97-AF65-F5344CB8AC3E}">
        <p14:creationId xmlns:p14="http://schemas.microsoft.com/office/powerpoint/2010/main" val="187946830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Major </a:t>
            </a:r>
            <a:r>
              <a:rPr lang="en-GB" dirty="0" smtClean="0"/>
              <a:t>surface </a:t>
            </a:r>
            <a:r>
              <a:rPr lang="en-GB" dirty="0"/>
              <a:t>activities for the </a:t>
            </a:r>
            <a:r>
              <a:rPr lang="en-GB" dirty="0" smtClean="0"/>
              <a:t>next 4 weeks </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16</a:t>
            </a:fld>
            <a:endParaRPr lang="en-US"/>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l="3046" b="21188"/>
          <a:stretch/>
        </p:blipFill>
        <p:spPr>
          <a:xfrm>
            <a:off x="144379" y="949333"/>
            <a:ext cx="6752472" cy="5162936"/>
          </a:xfrm>
          <a:prstGeom prst="rect">
            <a:avLst/>
          </a:prstGeom>
        </p:spPr>
      </p:pic>
      <p:sp>
        <p:nvSpPr>
          <p:cNvPr id="5" name="Rectangle 4"/>
          <p:cNvSpPr/>
          <p:nvPr/>
        </p:nvSpPr>
        <p:spPr>
          <a:xfrm>
            <a:off x="457200" y="4034088"/>
            <a:ext cx="6545179" cy="453245"/>
          </a:xfrm>
          <a:prstGeom prst="rect">
            <a:avLst/>
          </a:prstGeom>
          <a:noFill/>
          <a:ln w="57150">
            <a:solidFill>
              <a:schemeClr val="tx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aphicFrame>
        <p:nvGraphicFramePr>
          <p:cNvPr id="6" name="Diagram 5"/>
          <p:cNvGraphicFramePr/>
          <p:nvPr>
            <p:extLst>
              <p:ext uri="{D42A27DB-BD31-4B8C-83A1-F6EECF244321}">
                <p14:modId xmlns:p14="http://schemas.microsoft.com/office/powerpoint/2010/main" val="2336837881"/>
              </p:ext>
            </p:extLst>
          </p:nvPr>
        </p:nvGraphicFramePr>
        <p:xfrm>
          <a:off x="7002379" y="1050757"/>
          <a:ext cx="4761832" cy="50615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Footer Placeholder 2"/>
          <p:cNvSpPr>
            <a:spLocks noGrp="1"/>
          </p:cNvSpPr>
          <p:nvPr>
            <p:ph type="ftr" sz="quarter" idx="11"/>
          </p:nvPr>
        </p:nvSpPr>
        <p:spPr>
          <a:xfrm>
            <a:off x="4888579" y="6356351"/>
            <a:ext cx="5720652" cy="365125"/>
          </a:xfrm>
        </p:spPr>
        <p:txBody>
          <a:bodyPr/>
          <a:lstStyle/>
          <a:p>
            <a:r>
              <a:rPr lang="en-US" dirty="0" smtClean="0"/>
              <a:t>LS2 committee meeting 03/05/2019</a:t>
            </a:r>
            <a:endParaRPr lang="en-US" dirty="0"/>
          </a:p>
        </p:txBody>
      </p:sp>
    </p:spTree>
    <p:extLst>
      <p:ext uri="{BB962C8B-B14F-4D97-AF65-F5344CB8AC3E}">
        <p14:creationId xmlns:p14="http://schemas.microsoft.com/office/powerpoint/2010/main" val="70146690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Major machine activities for the next 4 weeks</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17</a:t>
            </a:fld>
            <a:endParaRPr lang="en-US"/>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b="19878"/>
          <a:stretch/>
        </p:blipFill>
        <p:spPr>
          <a:xfrm>
            <a:off x="609600" y="1126817"/>
            <a:ext cx="10668000" cy="5009892"/>
          </a:xfrm>
          <a:prstGeom prst="rect">
            <a:avLst/>
          </a:prstGeom>
        </p:spPr>
      </p:pic>
      <p:sp>
        <p:nvSpPr>
          <p:cNvPr id="5" name="Rectangle 4"/>
          <p:cNvSpPr/>
          <p:nvPr/>
        </p:nvSpPr>
        <p:spPr>
          <a:xfrm>
            <a:off x="779984" y="3552825"/>
            <a:ext cx="10497616" cy="353667"/>
          </a:xfrm>
          <a:prstGeom prst="rect">
            <a:avLst/>
          </a:prstGeom>
          <a:noFill/>
          <a:ln w="57150">
            <a:solidFill>
              <a:schemeClr val="tx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6" name="Rectangular Callout 5"/>
          <p:cNvSpPr/>
          <p:nvPr/>
        </p:nvSpPr>
        <p:spPr>
          <a:xfrm>
            <a:off x="456133" y="4322138"/>
            <a:ext cx="1935023" cy="1445930"/>
          </a:xfrm>
          <a:prstGeom prst="wedgeRectCallout">
            <a:avLst>
              <a:gd name="adj1" fmla="val 31751"/>
              <a:gd name="adj2" fmla="val -85849"/>
            </a:avLst>
          </a:prstGeom>
          <a:solidFill>
            <a:srgbClr val="FFFF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 typeface="Arial" panose="020B0604020202020204" pitchFamily="34" charset="0"/>
              <a:buChar char="•"/>
            </a:pPr>
            <a:r>
              <a:rPr lang="en-GB" sz="1400" dirty="0" smtClean="0">
                <a:solidFill>
                  <a:srgbClr val="000000"/>
                </a:solidFill>
              </a:rPr>
              <a:t>Ejection and Injection marking campaign.</a:t>
            </a:r>
          </a:p>
        </p:txBody>
      </p:sp>
      <p:sp>
        <p:nvSpPr>
          <p:cNvPr id="8" name="Rectangular Callout 7"/>
          <p:cNvSpPr/>
          <p:nvPr/>
        </p:nvSpPr>
        <p:spPr>
          <a:xfrm>
            <a:off x="7219950" y="4509176"/>
            <a:ext cx="1608476" cy="1024849"/>
          </a:xfrm>
          <a:prstGeom prst="wedgeRectCallout">
            <a:avLst>
              <a:gd name="adj1" fmla="val -90706"/>
              <a:gd name="adj2" fmla="val -121684"/>
            </a:avLst>
          </a:prstGeom>
          <a:solidFill>
            <a:srgbClr val="FFFF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 typeface="Arial" panose="020B0604020202020204" pitchFamily="34" charset="0"/>
              <a:buChar char="•"/>
            </a:pPr>
            <a:r>
              <a:rPr lang="en-GB" sz="1400" dirty="0" smtClean="0">
                <a:solidFill>
                  <a:srgbClr val="000000"/>
                </a:solidFill>
              </a:rPr>
              <a:t>Terminate RF- cooling circuits</a:t>
            </a:r>
          </a:p>
        </p:txBody>
      </p:sp>
      <p:sp>
        <p:nvSpPr>
          <p:cNvPr id="9" name="Rectangular Callout 8"/>
          <p:cNvSpPr/>
          <p:nvPr/>
        </p:nvSpPr>
        <p:spPr>
          <a:xfrm>
            <a:off x="9191624" y="4533833"/>
            <a:ext cx="2268017" cy="1234236"/>
          </a:xfrm>
          <a:prstGeom prst="wedgeRectCallout">
            <a:avLst>
              <a:gd name="adj1" fmla="val -65493"/>
              <a:gd name="adj2" fmla="val -114394"/>
            </a:avLst>
          </a:prstGeom>
          <a:solidFill>
            <a:srgbClr val="FFFF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 typeface="Arial" panose="020B0604020202020204" pitchFamily="34" charset="0"/>
              <a:buChar char="•"/>
            </a:pPr>
            <a:r>
              <a:rPr lang="en-GB" sz="1400" dirty="0" smtClean="0">
                <a:solidFill>
                  <a:srgbClr val="000000"/>
                </a:solidFill>
              </a:rPr>
              <a:t>RF cabling campaigns</a:t>
            </a:r>
          </a:p>
        </p:txBody>
      </p:sp>
      <p:sp>
        <p:nvSpPr>
          <p:cNvPr id="10" name="Rectangular Callout 9"/>
          <p:cNvSpPr/>
          <p:nvPr/>
        </p:nvSpPr>
        <p:spPr>
          <a:xfrm>
            <a:off x="4991099" y="4509176"/>
            <a:ext cx="1777809" cy="1108055"/>
          </a:xfrm>
          <a:prstGeom prst="wedgeRectCallout">
            <a:avLst>
              <a:gd name="adj1" fmla="val -70769"/>
              <a:gd name="adj2" fmla="val -120403"/>
            </a:avLst>
          </a:prstGeom>
          <a:solidFill>
            <a:srgbClr val="FFFF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 typeface="Arial" panose="020B0604020202020204" pitchFamily="34" charset="0"/>
              <a:buChar char="•"/>
            </a:pPr>
            <a:r>
              <a:rPr lang="en-GB" sz="1400" dirty="0" smtClean="0">
                <a:solidFill>
                  <a:srgbClr val="000000"/>
                </a:solidFill>
              </a:rPr>
              <a:t>Install the BSW magnet stacks</a:t>
            </a:r>
          </a:p>
        </p:txBody>
      </p:sp>
      <p:sp>
        <p:nvSpPr>
          <p:cNvPr id="11" name="Footer Placeholder 2"/>
          <p:cNvSpPr>
            <a:spLocks noGrp="1"/>
          </p:cNvSpPr>
          <p:nvPr>
            <p:ph type="ftr" sz="quarter" idx="11"/>
          </p:nvPr>
        </p:nvSpPr>
        <p:spPr>
          <a:xfrm>
            <a:off x="4888579" y="6356351"/>
            <a:ext cx="5720652" cy="365125"/>
          </a:xfrm>
        </p:spPr>
        <p:txBody>
          <a:bodyPr/>
          <a:lstStyle/>
          <a:p>
            <a:r>
              <a:rPr lang="en-US" dirty="0" smtClean="0"/>
              <a:t>LS2 committee meeting 03/05/2019</a:t>
            </a:r>
            <a:endParaRPr lang="en-US" dirty="0"/>
          </a:p>
        </p:txBody>
      </p:sp>
    </p:spTree>
    <p:extLst>
      <p:ext uri="{BB962C8B-B14F-4D97-AF65-F5344CB8AC3E}">
        <p14:creationId xmlns:p14="http://schemas.microsoft.com/office/powerpoint/2010/main" val="328304765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Linac4 Connection</a:t>
            </a:r>
            <a:br>
              <a:rPr lang="en-US" b="1" dirty="0" smtClean="0"/>
            </a:br>
            <a:r>
              <a:rPr lang="en-US" sz="2000" dirty="0"/>
              <a:t>Broken </a:t>
            </a:r>
            <a:r>
              <a:rPr lang="en-US" sz="2000" dirty="0" smtClean="0"/>
              <a:t>Line 20/03/19 (presented in coordination meeting)</a:t>
            </a:r>
            <a:endParaRPr lang="en-US" dirty="0"/>
          </a:p>
        </p:txBody>
      </p:sp>
      <p:grpSp>
        <p:nvGrpSpPr>
          <p:cNvPr id="8" name="Group 7"/>
          <p:cNvGrpSpPr/>
          <p:nvPr/>
        </p:nvGrpSpPr>
        <p:grpSpPr>
          <a:xfrm>
            <a:off x="1522169" y="1122586"/>
            <a:ext cx="9144000" cy="5017349"/>
            <a:chOff x="1380931" y="1122586"/>
            <a:chExt cx="9144000" cy="5017349"/>
          </a:xfrm>
        </p:grpSpPr>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80931" y="1122586"/>
              <a:ext cx="9144000" cy="5017349"/>
            </a:xfrm>
            <a:prstGeom prst="rect">
              <a:avLst/>
            </a:prstGeom>
          </p:spPr>
        </p:pic>
        <p:sp>
          <p:nvSpPr>
            <p:cNvPr id="5" name="Rectangular Callout 4"/>
            <p:cNvSpPr/>
            <p:nvPr/>
          </p:nvSpPr>
          <p:spPr>
            <a:xfrm>
              <a:off x="1770675" y="2597044"/>
              <a:ext cx="1641423" cy="187377"/>
            </a:xfrm>
            <a:prstGeom prst="wedgeRectCallout">
              <a:avLst>
                <a:gd name="adj1" fmla="val 29478"/>
                <a:gd name="adj2" fmla="val 152500"/>
              </a:avLst>
            </a:prstGeom>
            <a:ln w="9525">
              <a:solidFill>
                <a:srgbClr val="000000"/>
              </a:solidFill>
            </a:ln>
          </p:spPr>
          <p:style>
            <a:lnRef idx="2">
              <a:schemeClr val="accent5"/>
            </a:lnRef>
            <a:fillRef idx="1">
              <a:schemeClr val="lt1"/>
            </a:fillRef>
            <a:effectRef idx="0">
              <a:schemeClr val="accent5"/>
            </a:effectRef>
            <a:fontRef idx="minor">
              <a:schemeClr val="dk1"/>
            </a:fontRef>
          </p:style>
          <p:txBody>
            <a:bodyPr rtlCol="0" anchor="ctr"/>
            <a:lstStyle/>
            <a:p>
              <a:pPr marL="90488" indent="-90488">
                <a:buFont typeface="Arial" panose="020B0604020202020204" pitchFamily="34" charset="0"/>
                <a:buChar char="•"/>
              </a:pPr>
              <a:r>
                <a:rPr lang="en-GB" sz="700" dirty="0" smtClean="0">
                  <a:solidFill>
                    <a:sysClr val="windowText" lastClr="000000"/>
                  </a:solidFill>
                </a:rPr>
                <a:t>Dates mistake 13-14</a:t>
              </a:r>
              <a:r>
                <a:rPr lang="en-GB" sz="700" baseline="30000" dirty="0" smtClean="0">
                  <a:solidFill>
                    <a:sysClr val="windowText" lastClr="000000"/>
                  </a:solidFill>
                </a:rPr>
                <a:t>th</a:t>
              </a:r>
              <a:r>
                <a:rPr lang="en-GB" sz="700" dirty="0" smtClean="0">
                  <a:solidFill>
                    <a:sysClr val="windowText" lastClr="000000"/>
                  </a:solidFill>
                </a:rPr>
                <a:t> </a:t>
              </a:r>
              <a:r>
                <a:rPr lang="en-GB" sz="700" dirty="0" smtClean="0">
                  <a:solidFill>
                    <a:sysClr val="windowText" lastClr="000000"/>
                  </a:solidFill>
                  <a:sym typeface="Wingdings" panose="05000000000000000000" pitchFamily="2" charset="2"/>
                </a:rPr>
                <a:t> 23-24</a:t>
              </a:r>
              <a:r>
                <a:rPr lang="en-GB" sz="700" baseline="30000" dirty="0" smtClean="0">
                  <a:solidFill>
                    <a:sysClr val="windowText" lastClr="000000"/>
                  </a:solidFill>
                  <a:sym typeface="Wingdings" panose="05000000000000000000" pitchFamily="2" charset="2"/>
                </a:rPr>
                <a:t>th</a:t>
              </a:r>
              <a:r>
                <a:rPr lang="en-GB" sz="700" dirty="0" smtClean="0">
                  <a:solidFill>
                    <a:sysClr val="windowText" lastClr="000000"/>
                  </a:solidFill>
                  <a:sym typeface="Wingdings" panose="05000000000000000000" pitchFamily="2" charset="2"/>
                </a:rPr>
                <a:t> </a:t>
              </a:r>
              <a:endParaRPr lang="en-GB" sz="700" dirty="0">
                <a:solidFill>
                  <a:sysClr val="windowText" lastClr="000000"/>
                </a:solidFill>
              </a:endParaRPr>
            </a:p>
          </p:txBody>
        </p:sp>
        <p:sp>
          <p:nvSpPr>
            <p:cNvPr id="6" name="Rectangular Callout 5"/>
            <p:cNvSpPr/>
            <p:nvPr/>
          </p:nvSpPr>
          <p:spPr>
            <a:xfrm>
              <a:off x="4264373" y="2327222"/>
              <a:ext cx="1193881" cy="363510"/>
            </a:xfrm>
            <a:prstGeom prst="wedgeRectCallout">
              <a:avLst>
                <a:gd name="adj1" fmla="val 29478"/>
                <a:gd name="adj2" fmla="val 152500"/>
              </a:avLst>
            </a:prstGeom>
            <a:ln w="9525">
              <a:solidFill>
                <a:srgbClr val="000000"/>
              </a:solidFill>
            </a:ln>
          </p:spPr>
          <p:style>
            <a:lnRef idx="2">
              <a:schemeClr val="accent5"/>
            </a:lnRef>
            <a:fillRef idx="1">
              <a:schemeClr val="lt1"/>
            </a:fillRef>
            <a:effectRef idx="0">
              <a:schemeClr val="accent5"/>
            </a:effectRef>
            <a:fontRef idx="minor">
              <a:schemeClr val="dk1"/>
            </a:fontRef>
          </p:style>
          <p:txBody>
            <a:bodyPr rtlCol="0" anchor="ctr"/>
            <a:lstStyle/>
            <a:p>
              <a:pPr marL="90488" indent="-90488">
                <a:buFont typeface="Arial" panose="020B0604020202020204" pitchFamily="34" charset="0"/>
                <a:buChar char="•"/>
              </a:pPr>
              <a:r>
                <a:rPr lang="en-GB" sz="700" dirty="0" smtClean="0">
                  <a:solidFill>
                    <a:sysClr val="windowText" lastClr="000000"/>
                  </a:solidFill>
                </a:rPr>
                <a:t>Switchboard installed one week earlier</a:t>
              </a:r>
            </a:p>
            <a:p>
              <a:pPr marL="90488" indent="-90488">
                <a:buFont typeface="Arial" panose="020B0604020202020204" pitchFamily="34" charset="0"/>
                <a:buChar char="•"/>
              </a:pPr>
              <a:r>
                <a:rPr lang="en-GB" sz="700" dirty="0" smtClean="0">
                  <a:solidFill>
                    <a:sysClr val="windowText" lastClr="000000"/>
                  </a:solidFill>
                </a:rPr>
                <a:t>EL works started</a:t>
              </a:r>
              <a:endParaRPr lang="en-GB" sz="700" dirty="0">
                <a:solidFill>
                  <a:sysClr val="windowText" lastClr="000000"/>
                </a:solidFill>
              </a:endParaRPr>
            </a:p>
          </p:txBody>
        </p:sp>
        <p:sp>
          <p:nvSpPr>
            <p:cNvPr id="7" name="Rectangular Callout 6"/>
            <p:cNvSpPr/>
            <p:nvPr/>
          </p:nvSpPr>
          <p:spPr>
            <a:xfrm>
              <a:off x="7192784" y="2211049"/>
              <a:ext cx="1405911" cy="497169"/>
            </a:xfrm>
            <a:prstGeom prst="wedgeRectCallout">
              <a:avLst>
                <a:gd name="adj1" fmla="val 22014"/>
                <a:gd name="adj2" fmla="val 119334"/>
              </a:avLst>
            </a:prstGeom>
            <a:ln w="9525">
              <a:solidFill>
                <a:srgbClr val="000000"/>
              </a:solidFill>
            </a:ln>
          </p:spPr>
          <p:style>
            <a:lnRef idx="2">
              <a:schemeClr val="accent5"/>
            </a:lnRef>
            <a:fillRef idx="1">
              <a:schemeClr val="lt1"/>
            </a:fillRef>
            <a:effectRef idx="0">
              <a:schemeClr val="accent5"/>
            </a:effectRef>
            <a:fontRef idx="minor">
              <a:schemeClr val="dk1"/>
            </a:fontRef>
          </p:style>
          <p:txBody>
            <a:bodyPr rtlCol="0" anchor="ctr"/>
            <a:lstStyle/>
            <a:p>
              <a:pPr marL="90488" indent="-90488">
                <a:buFont typeface="Arial" panose="020B0604020202020204" pitchFamily="34" charset="0"/>
                <a:buChar char="•"/>
              </a:pPr>
              <a:r>
                <a:rPr lang="en-GB" sz="700" dirty="0" smtClean="0">
                  <a:solidFill>
                    <a:sysClr val="windowText" lastClr="000000"/>
                  </a:solidFill>
                </a:rPr>
                <a:t>Two days of delay due to equipment left on-site too long </a:t>
              </a:r>
              <a:r>
                <a:rPr lang="en-GB" sz="700" dirty="0" smtClean="0">
                  <a:solidFill>
                    <a:sysClr val="windowText" lastClr="000000"/>
                  </a:solidFill>
                  <a:sym typeface="Wingdings" panose="05000000000000000000" pitchFamily="2" charset="2"/>
                </a:rPr>
                <a:t> aim to complete on time</a:t>
              </a:r>
              <a:endParaRPr lang="en-GB" sz="700" dirty="0">
                <a:solidFill>
                  <a:sysClr val="windowText" lastClr="000000"/>
                </a:solidFill>
              </a:endParaRPr>
            </a:p>
          </p:txBody>
        </p:sp>
      </p:grpSp>
    </p:spTree>
    <p:extLst>
      <p:ext uri="{BB962C8B-B14F-4D97-AF65-F5344CB8AC3E}">
        <p14:creationId xmlns:p14="http://schemas.microsoft.com/office/powerpoint/2010/main" val="280371961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522169" y="1122586"/>
            <a:ext cx="9144000" cy="5017349"/>
            <a:chOff x="0" y="1122584"/>
            <a:chExt cx="9144000" cy="5017349"/>
          </a:xfrm>
        </p:grpSpPr>
        <p:pic>
          <p:nvPicPr>
            <p:cNvPr id="9"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122584"/>
              <a:ext cx="9144000" cy="5017349"/>
            </a:xfrm>
            <a:prstGeom prst="rect">
              <a:avLst/>
            </a:prstGeom>
          </p:spPr>
        </p:pic>
        <p:sp>
          <p:nvSpPr>
            <p:cNvPr id="10" name="Rectangular Callout 9"/>
            <p:cNvSpPr/>
            <p:nvPr/>
          </p:nvSpPr>
          <p:spPr>
            <a:xfrm>
              <a:off x="2883442" y="2327222"/>
              <a:ext cx="1193881" cy="363510"/>
            </a:xfrm>
            <a:prstGeom prst="wedgeRectCallout">
              <a:avLst>
                <a:gd name="adj1" fmla="val 29478"/>
                <a:gd name="adj2" fmla="val 152500"/>
              </a:avLst>
            </a:prstGeom>
            <a:ln w="9525">
              <a:solidFill>
                <a:srgbClr val="000000"/>
              </a:solidFill>
            </a:ln>
          </p:spPr>
          <p:style>
            <a:lnRef idx="2">
              <a:schemeClr val="accent5"/>
            </a:lnRef>
            <a:fillRef idx="1">
              <a:schemeClr val="lt1"/>
            </a:fillRef>
            <a:effectRef idx="0">
              <a:schemeClr val="accent5"/>
            </a:effectRef>
            <a:fontRef idx="minor">
              <a:schemeClr val="dk1"/>
            </a:fontRef>
          </p:style>
          <p:txBody>
            <a:bodyPr rtlCol="0" anchor="ctr"/>
            <a:lstStyle/>
            <a:p>
              <a:pPr marL="90488" indent="-90488">
                <a:buFont typeface="Arial" panose="020B0604020202020204" pitchFamily="34" charset="0"/>
                <a:buChar char="•"/>
              </a:pPr>
              <a:r>
                <a:rPr lang="en-GB" sz="700" dirty="0" smtClean="0">
                  <a:solidFill>
                    <a:sysClr val="windowText" lastClr="000000"/>
                  </a:solidFill>
                </a:rPr>
                <a:t>EL works: 2 additional weeks to complete the work</a:t>
              </a:r>
              <a:endParaRPr lang="en-GB" sz="700" dirty="0">
                <a:solidFill>
                  <a:sysClr val="windowText" lastClr="000000"/>
                </a:solidFill>
              </a:endParaRPr>
            </a:p>
          </p:txBody>
        </p:sp>
        <p:sp>
          <p:nvSpPr>
            <p:cNvPr id="11" name="Rectangular Callout 10"/>
            <p:cNvSpPr/>
            <p:nvPr/>
          </p:nvSpPr>
          <p:spPr>
            <a:xfrm>
              <a:off x="4570627" y="2083633"/>
              <a:ext cx="1193881" cy="577744"/>
            </a:xfrm>
            <a:prstGeom prst="wedgeRectCallout">
              <a:avLst>
                <a:gd name="adj1" fmla="val -42718"/>
                <a:gd name="adj2" fmla="val 113581"/>
              </a:avLst>
            </a:prstGeom>
            <a:ln w="9525">
              <a:solidFill>
                <a:srgbClr val="000000"/>
              </a:solidFill>
            </a:ln>
          </p:spPr>
          <p:style>
            <a:lnRef idx="2">
              <a:schemeClr val="accent5"/>
            </a:lnRef>
            <a:fillRef idx="1">
              <a:schemeClr val="lt1"/>
            </a:fillRef>
            <a:effectRef idx="0">
              <a:schemeClr val="accent5"/>
            </a:effectRef>
            <a:fontRef idx="minor">
              <a:schemeClr val="dk1"/>
            </a:fontRef>
          </p:style>
          <p:txBody>
            <a:bodyPr rtlCol="0" anchor="ctr"/>
            <a:lstStyle/>
            <a:p>
              <a:pPr marL="90488" indent="-90488">
                <a:buFont typeface="Arial" panose="020B0604020202020204" pitchFamily="34" charset="0"/>
                <a:buChar char="•"/>
              </a:pPr>
              <a:r>
                <a:rPr lang="en-GB" sz="700" dirty="0" smtClean="0">
                  <a:solidFill>
                    <a:sysClr val="windowText" lastClr="000000"/>
                  </a:solidFill>
                </a:rPr>
                <a:t>Civil Engineering: shielding built before the holes, 2 additional days to complete the holes</a:t>
              </a:r>
              <a:endParaRPr lang="en-GB" sz="700" dirty="0">
                <a:solidFill>
                  <a:sysClr val="windowText" lastClr="000000"/>
                </a:solidFill>
              </a:endParaRPr>
            </a:p>
          </p:txBody>
        </p:sp>
        <p:cxnSp>
          <p:nvCxnSpPr>
            <p:cNvPr id="12" name="Straight Arrow Connector 11"/>
            <p:cNvCxnSpPr/>
            <p:nvPr/>
          </p:nvCxnSpPr>
          <p:spPr>
            <a:xfrm flipH="1">
              <a:off x="3282846" y="2661377"/>
              <a:ext cx="1484026" cy="539023"/>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p:txBody>
          <a:bodyPr>
            <a:normAutofit fontScale="90000"/>
          </a:bodyPr>
          <a:lstStyle/>
          <a:p>
            <a:r>
              <a:rPr lang="en-US" b="1" dirty="0" smtClean="0"/>
              <a:t>Linac4 Connection</a:t>
            </a:r>
            <a:br>
              <a:rPr lang="en-US" b="1" dirty="0" smtClean="0"/>
            </a:br>
            <a:r>
              <a:rPr lang="en-US" sz="2000" dirty="0"/>
              <a:t>Broken </a:t>
            </a:r>
            <a:r>
              <a:rPr lang="en-US" sz="2000" dirty="0" smtClean="0"/>
              <a:t>Line </a:t>
            </a:r>
            <a:r>
              <a:rPr lang="en-US" sz="2000" dirty="0"/>
              <a:t>10/04/19 (presented in coordination meeting)</a:t>
            </a:r>
            <a:endParaRPr lang="en-US" dirty="0"/>
          </a:p>
        </p:txBody>
      </p:sp>
    </p:spTree>
    <p:extLst>
      <p:ext uri="{BB962C8B-B14F-4D97-AF65-F5344CB8AC3E}">
        <p14:creationId xmlns:p14="http://schemas.microsoft.com/office/powerpoint/2010/main" val="25255842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txBody>
          <a:bodyPr>
            <a:normAutofit/>
          </a:bodyPr>
          <a:lstStyle/>
          <a:p>
            <a:r>
              <a:rPr lang="en-GB" dirty="0" smtClean="0"/>
              <a:t>Master schedule</a:t>
            </a:r>
          </a:p>
          <a:p>
            <a:r>
              <a:rPr lang="en-GB" dirty="0"/>
              <a:t>PSB activities</a:t>
            </a:r>
          </a:p>
          <a:p>
            <a:r>
              <a:rPr lang="en-GB" dirty="0" smtClean="0"/>
              <a:t>LINAC4 connection activities</a:t>
            </a:r>
          </a:p>
          <a:p>
            <a:r>
              <a:rPr lang="en-GB" dirty="0" smtClean="0"/>
              <a:t>PS activities</a:t>
            </a:r>
          </a:p>
        </p:txBody>
      </p:sp>
      <p:sp>
        <p:nvSpPr>
          <p:cNvPr id="9" name="Footer Placeholder 2"/>
          <p:cNvSpPr>
            <a:spLocks noGrp="1"/>
          </p:cNvSpPr>
          <p:nvPr>
            <p:ph type="ftr" sz="quarter" idx="11"/>
          </p:nvPr>
        </p:nvSpPr>
        <p:spPr>
          <a:xfrm>
            <a:off x="4888579" y="6356351"/>
            <a:ext cx="5720652" cy="365125"/>
          </a:xfrm>
        </p:spPr>
        <p:txBody>
          <a:bodyPr/>
          <a:lstStyle/>
          <a:p>
            <a:r>
              <a:rPr lang="en-GB" dirty="0" smtClean="0"/>
              <a:t>LS2 committee meeting 03/05/2019</a:t>
            </a:r>
            <a:endParaRPr lang="en-US" dirty="0"/>
          </a:p>
        </p:txBody>
      </p:sp>
      <p:sp>
        <p:nvSpPr>
          <p:cNvPr id="3" name="Title 2"/>
          <p:cNvSpPr>
            <a:spLocks noGrp="1"/>
          </p:cNvSpPr>
          <p:nvPr>
            <p:ph type="title"/>
          </p:nvPr>
        </p:nvSpPr>
        <p:spPr/>
        <p:txBody>
          <a:bodyPr/>
          <a:lstStyle/>
          <a:p>
            <a:r>
              <a:rPr lang="en-US" dirty="0" smtClean="0"/>
              <a:t>Table of Contents</a:t>
            </a:r>
            <a:endParaRPr lang="en-US" dirty="0"/>
          </a:p>
        </p:txBody>
      </p:sp>
    </p:spTree>
    <p:extLst>
      <p:ext uri="{BB962C8B-B14F-4D97-AF65-F5344CB8AC3E}">
        <p14:creationId xmlns:p14="http://schemas.microsoft.com/office/powerpoint/2010/main" val="383278038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Linac4 Connection</a:t>
            </a:r>
            <a:br>
              <a:rPr lang="en-US" b="1" dirty="0" smtClean="0"/>
            </a:br>
            <a:r>
              <a:rPr lang="en-US" sz="2000" dirty="0"/>
              <a:t>Broken </a:t>
            </a:r>
            <a:r>
              <a:rPr lang="en-US" sz="2000" dirty="0" smtClean="0"/>
              <a:t>Line 30/04/19</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22168" y="1122585"/>
            <a:ext cx="9144001" cy="5017349"/>
          </a:xfrm>
          <a:prstGeom prst="rect">
            <a:avLst/>
          </a:prstGeom>
        </p:spPr>
      </p:pic>
      <p:sp>
        <p:nvSpPr>
          <p:cNvPr id="5" name="Rectangular Callout 4"/>
          <p:cNvSpPr/>
          <p:nvPr/>
        </p:nvSpPr>
        <p:spPr>
          <a:xfrm>
            <a:off x="8440580" y="2100650"/>
            <a:ext cx="1576631" cy="791390"/>
          </a:xfrm>
          <a:prstGeom prst="wedgeRectCallout">
            <a:avLst>
              <a:gd name="adj1" fmla="val -42718"/>
              <a:gd name="adj2" fmla="val 113581"/>
            </a:avLst>
          </a:prstGeom>
          <a:ln w="9525">
            <a:solidFill>
              <a:srgbClr val="000000"/>
            </a:solidFill>
          </a:ln>
        </p:spPr>
        <p:style>
          <a:lnRef idx="2">
            <a:schemeClr val="accent5"/>
          </a:lnRef>
          <a:fillRef idx="1">
            <a:schemeClr val="lt1"/>
          </a:fillRef>
          <a:effectRef idx="0">
            <a:schemeClr val="accent5"/>
          </a:effectRef>
          <a:fontRef idx="minor">
            <a:schemeClr val="dk1"/>
          </a:fontRef>
        </p:style>
        <p:txBody>
          <a:bodyPr rtlCol="0" anchor="ctr"/>
          <a:lstStyle/>
          <a:p>
            <a:pPr marL="90488" indent="-90488">
              <a:buFont typeface="Arial" panose="020B0604020202020204" pitchFamily="34" charset="0"/>
              <a:buChar char="•"/>
            </a:pPr>
            <a:r>
              <a:rPr lang="en-GB" sz="700" dirty="0" smtClean="0">
                <a:solidFill>
                  <a:sysClr val="windowText" lastClr="000000"/>
                </a:solidFill>
              </a:rPr>
              <a:t>Rescheduling of the installation of the LT.QFW70 in June/July after civil engineering intervention on the wall close to LT.QDN65</a:t>
            </a:r>
            <a:br>
              <a:rPr lang="en-GB" sz="700" dirty="0" smtClean="0">
                <a:solidFill>
                  <a:sysClr val="windowText" lastClr="000000"/>
                </a:solidFill>
              </a:rPr>
            </a:br>
            <a:r>
              <a:rPr lang="en-GB" sz="700" dirty="0" smtClean="0">
                <a:solidFill>
                  <a:schemeClr val="accent6">
                    <a:lumMod val="75000"/>
                  </a:schemeClr>
                </a:solidFill>
              </a:rPr>
              <a:t>NO IMPACT on the schedule</a:t>
            </a:r>
          </a:p>
        </p:txBody>
      </p:sp>
      <p:cxnSp>
        <p:nvCxnSpPr>
          <p:cNvPr id="7" name="Straight Arrow Connector 6"/>
          <p:cNvCxnSpPr/>
          <p:nvPr/>
        </p:nvCxnSpPr>
        <p:spPr>
          <a:xfrm>
            <a:off x="8550876" y="3575222"/>
            <a:ext cx="0" cy="716692"/>
          </a:xfrm>
          <a:prstGeom prst="straightConnector1">
            <a:avLst/>
          </a:prstGeom>
          <a:ln w="19050">
            <a:solidFill>
              <a:srgbClr val="000000"/>
            </a:solidFill>
            <a:headEnd type="none" w="med" len="med"/>
            <a:tailEnd type="triangle" w="med" len="med"/>
          </a:ln>
        </p:spPr>
        <p:style>
          <a:lnRef idx="2">
            <a:schemeClr val="accent5"/>
          </a:lnRef>
          <a:fillRef idx="1">
            <a:schemeClr val="lt1"/>
          </a:fillRef>
          <a:effectRef idx="0">
            <a:schemeClr val="accent5"/>
          </a:effectRef>
          <a:fontRef idx="minor">
            <a:schemeClr val="dk1"/>
          </a:fontRef>
        </p:style>
      </p:cxnSp>
      <p:sp>
        <p:nvSpPr>
          <p:cNvPr id="10" name="Rectangular Callout 9"/>
          <p:cNvSpPr/>
          <p:nvPr/>
        </p:nvSpPr>
        <p:spPr>
          <a:xfrm>
            <a:off x="3404743" y="2611395"/>
            <a:ext cx="1576631" cy="445401"/>
          </a:xfrm>
          <a:prstGeom prst="wedgeRectCallout">
            <a:avLst>
              <a:gd name="adj1" fmla="val -42718"/>
              <a:gd name="adj2" fmla="val 113581"/>
            </a:avLst>
          </a:prstGeom>
          <a:ln w="9525">
            <a:solidFill>
              <a:srgbClr val="000000"/>
            </a:solidFill>
          </a:ln>
        </p:spPr>
        <p:style>
          <a:lnRef idx="2">
            <a:schemeClr val="accent5"/>
          </a:lnRef>
          <a:fillRef idx="1">
            <a:schemeClr val="lt1"/>
          </a:fillRef>
          <a:effectRef idx="0">
            <a:schemeClr val="accent5"/>
          </a:effectRef>
          <a:fontRef idx="minor">
            <a:schemeClr val="dk1"/>
          </a:fontRef>
        </p:style>
        <p:txBody>
          <a:bodyPr rtlCol="0" anchor="ctr"/>
          <a:lstStyle/>
          <a:p>
            <a:pPr marL="90488" indent="-90488">
              <a:buFont typeface="Arial" panose="020B0604020202020204" pitchFamily="34" charset="0"/>
              <a:buChar char="•"/>
            </a:pPr>
            <a:r>
              <a:rPr lang="en-GB" sz="700" dirty="0" smtClean="0">
                <a:solidFill>
                  <a:sysClr val="windowText" lastClr="000000"/>
                </a:solidFill>
              </a:rPr>
              <a:t>Schedule sequence of activities reviewed</a:t>
            </a:r>
            <a:br>
              <a:rPr lang="en-GB" sz="700" dirty="0" smtClean="0">
                <a:solidFill>
                  <a:sysClr val="windowText" lastClr="000000"/>
                </a:solidFill>
              </a:rPr>
            </a:br>
            <a:r>
              <a:rPr lang="en-GB" sz="700" dirty="0">
                <a:solidFill>
                  <a:schemeClr val="accent6">
                    <a:lumMod val="75000"/>
                  </a:schemeClr>
                </a:solidFill>
              </a:rPr>
              <a:t>NO IMPACT on the </a:t>
            </a:r>
            <a:r>
              <a:rPr lang="en-GB" sz="700" dirty="0" smtClean="0">
                <a:solidFill>
                  <a:schemeClr val="accent6">
                    <a:lumMod val="75000"/>
                  </a:schemeClr>
                </a:solidFill>
              </a:rPr>
              <a:t>schedule</a:t>
            </a:r>
            <a:endParaRPr lang="en-GB" sz="700" dirty="0">
              <a:solidFill>
                <a:sysClr val="windowText" lastClr="000000"/>
              </a:solidFill>
            </a:endParaRPr>
          </a:p>
        </p:txBody>
      </p:sp>
      <p:cxnSp>
        <p:nvCxnSpPr>
          <p:cNvPr id="11" name="Straight Arrow Connector 10"/>
          <p:cNvCxnSpPr/>
          <p:nvPr/>
        </p:nvCxnSpPr>
        <p:spPr>
          <a:xfrm>
            <a:off x="3604055" y="3575222"/>
            <a:ext cx="0" cy="263611"/>
          </a:xfrm>
          <a:prstGeom prst="straightConnector1">
            <a:avLst/>
          </a:prstGeom>
          <a:ln w="19050">
            <a:solidFill>
              <a:srgbClr val="000000"/>
            </a:solidFill>
            <a:headEnd type="none" w="med" len="med"/>
            <a:tailEnd type="triangle" w="med" len="med"/>
          </a:ln>
        </p:spPr>
        <p:style>
          <a:lnRef idx="2">
            <a:schemeClr val="accent5"/>
          </a:lnRef>
          <a:fillRef idx="1">
            <a:schemeClr val="lt1"/>
          </a:fillRef>
          <a:effectRef idx="0">
            <a:schemeClr val="accent5"/>
          </a:effectRef>
          <a:fontRef idx="minor">
            <a:schemeClr val="dk1"/>
          </a:fontRef>
        </p:style>
      </p:cxnSp>
      <p:sp>
        <p:nvSpPr>
          <p:cNvPr id="14" name="Rectangular Callout 13"/>
          <p:cNvSpPr/>
          <p:nvPr/>
        </p:nvSpPr>
        <p:spPr>
          <a:xfrm>
            <a:off x="5262346" y="2528530"/>
            <a:ext cx="2286119" cy="363510"/>
          </a:xfrm>
          <a:prstGeom prst="wedgeRectCallout">
            <a:avLst>
              <a:gd name="adj1" fmla="val -36073"/>
              <a:gd name="adj2" fmla="val 102643"/>
            </a:avLst>
          </a:prstGeom>
          <a:ln w="9525">
            <a:solidFill>
              <a:srgbClr val="000000"/>
            </a:solidFill>
          </a:ln>
        </p:spPr>
        <p:style>
          <a:lnRef idx="2">
            <a:schemeClr val="accent5"/>
          </a:lnRef>
          <a:fillRef idx="1">
            <a:schemeClr val="lt1"/>
          </a:fillRef>
          <a:effectRef idx="0">
            <a:schemeClr val="accent5"/>
          </a:effectRef>
          <a:fontRef idx="minor">
            <a:schemeClr val="dk1"/>
          </a:fontRef>
        </p:style>
        <p:txBody>
          <a:bodyPr rtlCol="0" anchor="ctr"/>
          <a:lstStyle/>
          <a:p>
            <a:pPr marL="90488" indent="-90488">
              <a:buFont typeface="Arial" panose="020B0604020202020204" pitchFamily="34" charset="0"/>
              <a:buChar char="•"/>
            </a:pPr>
            <a:r>
              <a:rPr lang="en-GB" sz="700" dirty="0" smtClean="0">
                <a:solidFill>
                  <a:sysClr val="windowText" lastClr="000000"/>
                </a:solidFill>
              </a:rPr>
              <a:t>EL works: 4 additional weeks to complete the work</a:t>
            </a:r>
            <a:br>
              <a:rPr lang="en-GB" sz="700" dirty="0" smtClean="0">
                <a:solidFill>
                  <a:sysClr val="windowText" lastClr="000000"/>
                </a:solidFill>
              </a:rPr>
            </a:br>
            <a:r>
              <a:rPr lang="en-GB" sz="700" dirty="0" smtClean="0">
                <a:solidFill>
                  <a:srgbClr val="FF6600"/>
                </a:solidFill>
              </a:rPr>
              <a:t>MINOR IMPACT on the schedule</a:t>
            </a:r>
            <a:endParaRPr lang="en-GB" sz="700" dirty="0">
              <a:solidFill>
                <a:srgbClr val="FF6600"/>
              </a:solidFill>
            </a:endParaRPr>
          </a:p>
        </p:txBody>
      </p:sp>
      <p:sp>
        <p:nvSpPr>
          <p:cNvPr id="9" name="Rectangular Callout 8"/>
          <p:cNvSpPr/>
          <p:nvPr/>
        </p:nvSpPr>
        <p:spPr>
          <a:xfrm>
            <a:off x="2198762" y="2228047"/>
            <a:ext cx="1994296" cy="300483"/>
          </a:xfrm>
          <a:prstGeom prst="wedgeRectCallout">
            <a:avLst>
              <a:gd name="adj1" fmla="val -38694"/>
              <a:gd name="adj2" fmla="val 304845"/>
            </a:avLst>
          </a:prstGeom>
          <a:ln w="9525">
            <a:solidFill>
              <a:srgbClr val="000000"/>
            </a:solidFill>
          </a:ln>
        </p:spPr>
        <p:style>
          <a:lnRef idx="2">
            <a:schemeClr val="accent5"/>
          </a:lnRef>
          <a:fillRef idx="1">
            <a:schemeClr val="lt1"/>
          </a:fillRef>
          <a:effectRef idx="0">
            <a:schemeClr val="accent5"/>
          </a:effectRef>
          <a:fontRef idx="minor">
            <a:schemeClr val="dk1"/>
          </a:fontRef>
        </p:style>
        <p:txBody>
          <a:bodyPr rtlCol="0" anchor="ctr"/>
          <a:lstStyle/>
          <a:p>
            <a:pPr marL="90488" indent="-90488">
              <a:buFont typeface="Arial" panose="020B0604020202020204" pitchFamily="34" charset="0"/>
              <a:buChar char="•"/>
            </a:pPr>
            <a:r>
              <a:rPr lang="en-GB" sz="700" dirty="0" err="1" smtClean="0">
                <a:solidFill>
                  <a:sysClr val="windowText" lastClr="000000"/>
                </a:solidFill>
              </a:rPr>
              <a:t>SEMGrids</a:t>
            </a:r>
            <a:r>
              <a:rPr lang="en-GB" sz="700" dirty="0" smtClean="0">
                <a:solidFill>
                  <a:sysClr val="windowText" lastClr="000000"/>
                </a:solidFill>
              </a:rPr>
              <a:t> installation delayed to mid-July</a:t>
            </a:r>
            <a:r>
              <a:rPr lang="en-GB" sz="700" dirty="0">
                <a:solidFill>
                  <a:sysClr val="windowText" lastClr="000000"/>
                </a:solidFill>
              </a:rPr>
              <a:t/>
            </a:r>
            <a:br>
              <a:rPr lang="en-GB" sz="700" dirty="0">
                <a:solidFill>
                  <a:sysClr val="windowText" lastClr="000000"/>
                </a:solidFill>
              </a:rPr>
            </a:br>
            <a:r>
              <a:rPr lang="en-GB" sz="700" dirty="0" smtClean="0">
                <a:solidFill>
                  <a:srgbClr val="FF6600"/>
                </a:solidFill>
              </a:rPr>
              <a:t>MINOR IMPACT on the schedule</a:t>
            </a:r>
          </a:p>
        </p:txBody>
      </p:sp>
      <p:cxnSp>
        <p:nvCxnSpPr>
          <p:cNvPr id="12" name="Straight Arrow Connector 11"/>
          <p:cNvCxnSpPr/>
          <p:nvPr/>
        </p:nvCxnSpPr>
        <p:spPr>
          <a:xfrm>
            <a:off x="2702096" y="3367648"/>
            <a:ext cx="0" cy="924266"/>
          </a:xfrm>
          <a:prstGeom prst="straightConnector1">
            <a:avLst/>
          </a:prstGeom>
          <a:ln w="19050">
            <a:solidFill>
              <a:srgbClr val="000000"/>
            </a:solidFill>
            <a:headEnd type="none" w="med" len="med"/>
            <a:tailEnd type="triangle" w="med" len="med"/>
          </a:ln>
        </p:spPr>
        <p:style>
          <a:lnRef idx="2">
            <a:schemeClr val="accent5"/>
          </a:lnRef>
          <a:fillRef idx="1">
            <a:schemeClr val="lt1"/>
          </a:fillRef>
          <a:effectRef idx="0">
            <a:schemeClr val="accent5"/>
          </a:effectRef>
          <a:fontRef idx="minor">
            <a:schemeClr val="dk1"/>
          </a:fontRef>
        </p:style>
      </p:cxnSp>
    </p:spTree>
    <p:extLst>
      <p:ext uri="{BB962C8B-B14F-4D97-AF65-F5344CB8AC3E}">
        <p14:creationId xmlns:p14="http://schemas.microsoft.com/office/powerpoint/2010/main" val="27973490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94169" y="4126908"/>
            <a:ext cx="3738817" cy="2103085"/>
          </a:xfrm>
          <a:prstGeom prst="rect">
            <a:avLst/>
          </a:prstGeom>
        </p:spPr>
      </p:pic>
      <p:sp>
        <p:nvSpPr>
          <p:cNvPr id="2" name="Title 1"/>
          <p:cNvSpPr>
            <a:spLocks noGrp="1"/>
          </p:cNvSpPr>
          <p:nvPr>
            <p:ph type="title"/>
          </p:nvPr>
        </p:nvSpPr>
        <p:spPr/>
        <p:txBody>
          <a:bodyPr/>
          <a:lstStyle/>
          <a:p>
            <a:r>
              <a:rPr lang="en-US" b="1" dirty="0" smtClean="0"/>
              <a:t>Linac4</a:t>
            </a:r>
            <a:endParaRPr lang="en-US" b="1" dirty="0"/>
          </a:p>
        </p:txBody>
      </p:sp>
      <p:sp>
        <p:nvSpPr>
          <p:cNvPr id="3" name="Content Placeholder 2"/>
          <p:cNvSpPr>
            <a:spLocks noGrp="1"/>
          </p:cNvSpPr>
          <p:nvPr>
            <p:ph sz="quarter" idx="13"/>
          </p:nvPr>
        </p:nvSpPr>
        <p:spPr>
          <a:xfrm>
            <a:off x="609602" y="1245522"/>
            <a:ext cx="9223384" cy="2443658"/>
          </a:xfrm>
        </p:spPr>
        <p:txBody>
          <a:bodyPr>
            <a:normAutofit fontScale="92500" lnSpcReduction="10000"/>
          </a:bodyPr>
          <a:lstStyle/>
          <a:p>
            <a:pPr>
              <a:spcBef>
                <a:spcPts val="600"/>
              </a:spcBef>
            </a:pPr>
            <a:r>
              <a:rPr lang="en-US" sz="1800" dirty="0">
                <a:sym typeface="Wingdings" panose="05000000000000000000" pitchFamily="2" charset="2"/>
              </a:rPr>
              <a:t>Linac4 closed for Low Energy beam </a:t>
            </a:r>
            <a:r>
              <a:rPr lang="en-US" sz="1800" dirty="0" smtClean="0">
                <a:sym typeface="Wingdings" panose="05000000000000000000" pitchFamily="2" charset="2"/>
              </a:rPr>
              <a:t>tests  A</a:t>
            </a:r>
            <a:r>
              <a:rPr lang="en-US" sz="1800" dirty="0" smtClean="0"/>
              <a:t>ctivities resumed last week (23rd </a:t>
            </a:r>
            <a:r>
              <a:rPr lang="en-US" sz="1800" dirty="0"/>
              <a:t>April</a:t>
            </a:r>
            <a:r>
              <a:rPr lang="en-US" sz="1800" dirty="0" smtClean="0"/>
              <a:t>)</a:t>
            </a:r>
            <a:endParaRPr lang="en-US" sz="1800" dirty="0"/>
          </a:p>
          <a:p>
            <a:pPr lvl="1">
              <a:spcBef>
                <a:spcPts val="600"/>
              </a:spcBef>
            </a:pPr>
            <a:r>
              <a:rPr lang="en-US" sz="1400" dirty="0" smtClean="0"/>
              <a:t>Drilling holes for cabling path </a:t>
            </a:r>
            <a:r>
              <a:rPr lang="en-US" sz="1400" dirty="0" smtClean="0">
                <a:solidFill>
                  <a:srgbClr val="00B050"/>
                </a:solidFill>
              </a:rPr>
              <a:t>redone</a:t>
            </a:r>
            <a:r>
              <a:rPr lang="en-US" sz="1400" dirty="0" smtClean="0"/>
              <a:t> (24cm wrong)</a:t>
            </a:r>
            <a:endParaRPr lang="en-US" sz="1400" dirty="0"/>
          </a:p>
          <a:p>
            <a:pPr lvl="1">
              <a:spcBef>
                <a:spcPts val="600"/>
              </a:spcBef>
            </a:pPr>
            <a:r>
              <a:rPr lang="en-US" sz="1400" dirty="0" smtClean="0"/>
              <a:t>Cable trays </a:t>
            </a:r>
            <a:r>
              <a:rPr lang="en-US" sz="1400" dirty="0" smtClean="0">
                <a:solidFill>
                  <a:srgbClr val="00B050"/>
                </a:solidFill>
              </a:rPr>
              <a:t>installed</a:t>
            </a:r>
          </a:p>
          <a:p>
            <a:pPr lvl="1">
              <a:spcBef>
                <a:spcPts val="600"/>
              </a:spcBef>
            </a:pPr>
            <a:r>
              <a:rPr lang="en-US" sz="1400" dirty="0" smtClean="0"/>
              <a:t>BLMs </a:t>
            </a:r>
            <a:r>
              <a:rPr lang="en-US" sz="1400" dirty="0" smtClean="0">
                <a:solidFill>
                  <a:srgbClr val="FFC000"/>
                </a:solidFill>
              </a:rPr>
              <a:t>being installed</a:t>
            </a:r>
          </a:p>
          <a:p>
            <a:pPr lvl="1">
              <a:spcBef>
                <a:spcPts val="600"/>
              </a:spcBef>
            </a:pPr>
            <a:r>
              <a:rPr lang="en-US" sz="1400" dirty="0" smtClean="0"/>
              <a:t>Completion of the beam line sectors 5 and 6 </a:t>
            </a:r>
            <a:r>
              <a:rPr lang="en-US" sz="1400" dirty="0" smtClean="0">
                <a:solidFill>
                  <a:srgbClr val="FFC000"/>
                </a:solidFill>
              </a:rPr>
              <a:t>in progress</a:t>
            </a:r>
          </a:p>
          <a:p>
            <a:pPr lvl="1">
              <a:spcBef>
                <a:spcPts val="600"/>
              </a:spcBef>
            </a:pPr>
            <a:r>
              <a:rPr lang="en-US" sz="1400" dirty="0" smtClean="0"/>
              <a:t>Alignment </a:t>
            </a:r>
            <a:r>
              <a:rPr lang="en-US" sz="1400" dirty="0" smtClean="0">
                <a:solidFill>
                  <a:srgbClr val="00B0F0"/>
                </a:solidFill>
              </a:rPr>
              <a:t>next week</a:t>
            </a:r>
          </a:p>
          <a:p>
            <a:pPr lvl="1">
              <a:spcBef>
                <a:spcPts val="600"/>
              </a:spcBef>
            </a:pPr>
            <a:r>
              <a:rPr lang="en-US" sz="1400" dirty="0" smtClean="0"/>
              <a:t>Cabling campaign starts </a:t>
            </a:r>
            <a:r>
              <a:rPr lang="en-US" sz="1400" dirty="0" smtClean="0">
                <a:solidFill>
                  <a:srgbClr val="00B0F0"/>
                </a:solidFill>
              </a:rPr>
              <a:t>in two weeks </a:t>
            </a:r>
            <a:r>
              <a:rPr lang="en-US" sz="1400" dirty="0" smtClean="0"/>
              <a:t>(16</a:t>
            </a:r>
            <a:r>
              <a:rPr lang="en-US" sz="1400" baseline="30000" dirty="0" smtClean="0"/>
              <a:t>th</a:t>
            </a:r>
            <a:r>
              <a:rPr lang="en-US" sz="1400" dirty="0" smtClean="0"/>
              <a:t> May)</a:t>
            </a:r>
          </a:p>
          <a:p>
            <a:pPr lvl="1">
              <a:spcBef>
                <a:spcPts val="600"/>
              </a:spcBef>
            </a:pPr>
            <a:r>
              <a:rPr lang="en-US" sz="1400" dirty="0" smtClean="0"/>
              <a:t>Survey measurement of the overall Linac4 and transfer line will start </a:t>
            </a:r>
            <a:r>
              <a:rPr lang="en-US" sz="1400" dirty="0" smtClean="0">
                <a:solidFill>
                  <a:srgbClr val="00B0F0"/>
                </a:solidFill>
              </a:rPr>
              <a:t>next month </a:t>
            </a:r>
            <a:r>
              <a:rPr lang="en-US" sz="1400" dirty="0" smtClean="0"/>
              <a:t>(3</a:t>
            </a:r>
            <a:r>
              <a:rPr lang="en-US" sz="1400" baseline="30000" dirty="0" smtClean="0"/>
              <a:t>rd</a:t>
            </a:r>
            <a:r>
              <a:rPr lang="en-US" sz="1400" dirty="0" smtClean="0"/>
              <a:t> June)</a:t>
            </a:r>
          </a:p>
          <a:p>
            <a:pPr>
              <a:spcBef>
                <a:spcPts val="600"/>
              </a:spcBef>
            </a:pPr>
            <a:r>
              <a:rPr lang="en-US" sz="1800" dirty="0" smtClean="0"/>
              <a:t>Issue of dust </a:t>
            </a:r>
            <a:r>
              <a:rPr lang="en-US" sz="1800" dirty="0" smtClean="0">
                <a:sym typeface="Wingdings" panose="05000000000000000000" pitchFamily="2" charset="2"/>
              </a:rPr>
              <a:t> cleaning being organized</a:t>
            </a:r>
            <a:endParaRPr lang="en-US" sz="1800" dirty="0"/>
          </a:p>
        </p:txBody>
      </p:sp>
      <p:pic>
        <p:nvPicPr>
          <p:cNvPr id="5" name="Picture 4"/>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09602" y="3914220"/>
            <a:ext cx="5228253" cy="2359581"/>
          </a:xfrm>
          <a:prstGeom prst="rect">
            <a:avLst/>
          </a:prstGeom>
        </p:spPr>
      </p:pic>
      <p:sp>
        <p:nvSpPr>
          <p:cNvPr id="10" name="Left Bracket 9"/>
          <p:cNvSpPr/>
          <p:nvPr/>
        </p:nvSpPr>
        <p:spPr>
          <a:xfrm rot="5400000">
            <a:off x="3574025" y="3906818"/>
            <a:ext cx="109503" cy="922288"/>
          </a:xfrm>
          <a:prstGeom prst="leftBracket">
            <a:avLst/>
          </a:prstGeom>
          <a:ln w="28575"/>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1" name="Left Bracket 10"/>
          <p:cNvSpPr/>
          <p:nvPr/>
        </p:nvSpPr>
        <p:spPr>
          <a:xfrm rot="5400000">
            <a:off x="1880520" y="3163710"/>
            <a:ext cx="109504" cy="2408508"/>
          </a:xfrm>
          <a:prstGeom prst="leftBracket">
            <a:avLst/>
          </a:prstGeom>
          <a:ln w="28575"/>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TextBox 11"/>
          <p:cNvSpPr txBox="1"/>
          <p:nvPr/>
        </p:nvSpPr>
        <p:spPr>
          <a:xfrm>
            <a:off x="3260300" y="4074684"/>
            <a:ext cx="708848" cy="261610"/>
          </a:xfrm>
          <a:prstGeom prst="rect">
            <a:avLst/>
          </a:prstGeom>
          <a:noFill/>
        </p:spPr>
        <p:txBody>
          <a:bodyPr wrap="none" rtlCol="0">
            <a:spAutoFit/>
          </a:bodyPr>
          <a:lstStyle/>
          <a:p>
            <a:r>
              <a:rPr lang="en-GB" sz="1100" dirty="0"/>
              <a:t>Sector </a:t>
            </a:r>
            <a:r>
              <a:rPr lang="en-GB" sz="1100" dirty="0" smtClean="0"/>
              <a:t>6</a:t>
            </a:r>
            <a:endParaRPr lang="en-GB" sz="1100" dirty="0"/>
          </a:p>
        </p:txBody>
      </p:sp>
      <p:sp>
        <p:nvSpPr>
          <p:cNvPr id="13" name="TextBox 12"/>
          <p:cNvSpPr txBox="1"/>
          <p:nvPr/>
        </p:nvSpPr>
        <p:spPr>
          <a:xfrm>
            <a:off x="1672493" y="4074683"/>
            <a:ext cx="708848" cy="261610"/>
          </a:xfrm>
          <a:prstGeom prst="rect">
            <a:avLst/>
          </a:prstGeom>
          <a:noFill/>
        </p:spPr>
        <p:txBody>
          <a:bodyPr wrap="none" rtlCol="0">
            <a:spAutoFit/>
          </a:bodyPr>
          <a:lstStyle/>
          <a:p>
            <a:r>
              <a:rPr lang="en-GB" sz="1100" dirty="0"/>
              <a:t>Sector 5</a:t>
            </a:r>
          </a:p>
        </p:txBody>
      </p:sp>
      <p:sp>
        <p:nvSpPr>
          <p:cNvPr id="14" name="Rectangle 13"/>
          <p:cNvSpPr/>
          <p:nvPr/>
        </p:nvSpPr>
        <p:spPr>
          <a:xfrm>
            <a:off x="609602" y="3723378"/>
            <a:ext cx="7803861" cy="369332"/>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a:spcBef>
                <a:spcPts val="600"/>
              </a:spcBef>
            </a:pPr>
            <a:r>
              <a:rPr lang="en-US" dirty="0">
                <a:solidFill>
                  <a:srgbClr val="000000"/>
                </a:solidFill>
              </a:rPr>
              <a:t>On schedule</a:t>
            </a:r>
          </a:p>
        </p:txBody>
      </p:sp>
      <p:pic>
        <p:nvPicPr>
          <p:cNvPr id="16" name="Picture 2" descr="image001"/>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9924655" y="4126908"/>
            <a:ext cx="2230377" cy="210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9057286" y="934117"/>
            <a:ext cx="3965113" cy="2230377"/>
          </a:xfrm>
          <a:prstGeom prst="rect">
            <a:avLst/>
          </a:prstGeom>
        </p:spPr>
      </p:pic>
      <p:pic>
        <p:nvPicPr>
          <p:cNvPr id="6" name="Picture 5"/>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8522313" y="2031279"/>
            <a:ext cx="1293491" cy="2043404"/>
          </a:xfrm>
          <a:prstGeom prst="rect">
            <a:avLst/>
          </a:prstGeom>
        </p:spPr>
      </p:pic>
    </p:spTree>
    <p:extLst>
      <p:ext uri="{BB962C8B-B14F-4D97-AF65-F5344CB8AC3E}">
        <p14:creationId xmlns:p14="http://schemas.microsoft.com/office/powerpoint/2010/main" val="71103891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Linac2 – racks room</a:t>
            </a:r>
            <a:endParaRPr lang="en-GB" b="1" dirty="0"/>
          </a:p>
        </p:txBody>
      </p:sp>
      <p:sp>
        <p:nvSpPr>
          <p:cNvPr id="3" name="Content Placeholder 2"/>
          <p:cNvSpPr>
            <a:spLocks noGrp="1"/>
          </p:cNvSpPr>
          <p:nvPr>
            <p:ph sz="quarter" idx="13"/>
          </p:nvPr>
        </p:nvSpPr>
        <p:spPr>
          <a:xfrm>
            <a:off x="609601" y="1260000"/>
            <a:ext cx="6323041" cy="5016068"/>
          </a:xfrm>
        </p:spPr>
        <p:txBody>
          <a:bodyPr>
            <a:normAutofit/>
          </a:bodyPr>
          <a:lstStyle/>
          <a:p>
            <a:r>
              <a:rPr lang="en-GB" sz="1800" dirty="0" smtClean="0"/>
              <a:t>Reconfiguration of the racks room</a:t>
            </a:r>
          </a:p>
          <a:p>
            <a:pPr lvl="1"/>
            <a:r>
              <a:rPr lang="en-GB" sz="1400" dirty="0" smtClean="0"/>
              <a:t>False floor </a:t>
            </a:r>
            <a:r>
              <a:rPr lang="en-GB" sz="1400" dirty="0" smtClean="0">
                <a:solidFill>
                  <a:srgbClr val="00B050"/>
                </a:solidFill>
              </a:rPr>
              <a:t>reinforced</a:t>
            </a:r>
          </a:p>
          <a:p>
            <a:pPr lvl="1"/>
            <a:r>
              <a:rPr lang="en-GB" sz="1400" dirty="0" smtClean="0"/>
              <a:t>New </a:t>
            </a:r>
            <a:r>
              <a:rPr lang="en-GB" sz="1400" dirty="0"/>
              <a:t>racks and power </a:t>
            </a:r>
            <a:r>
              <a:rPr lang="en-GB" sz="1400" dirty="0" smtClean="0"/>
              <a:t>converters </a:t>
            </a:r>
            <a:r>
              <a:rPr lang="en-GB" sz="1400" dirty="0" smtClean="0">
                <a:solidFill>
                  <a:srgbClr val="00B050"/>
                </a:solidFill>
              </a:rPr>
              <a:t>installed</a:t>
            </a:r>
          </a:p>
          <a:p>
            <a:pPr lvl="1"/>
            <a:r>
              <a:rPr lang="en-GB" sz="1400" dirty="0" smtClean="0"/>
              <a:t>New holes for cabling path </a:t>
            </a:r>
            <a:r>
              <a:rPr lang="en-GB" sz="1400" dirty="0" smtClean="0">
                <a:solidFill>
                  <a:srgbClr val="00B050"/>
                </a:solidFill>
              </a:rPr>
              <a:t>done</a:t>
            </a:r>
            <a:endParaRPr lang="en-GB" sz="1400" dirty="0">
              <a:solidFill>
                <a:srgbClr val="00B050"/>
              </a:solidFill>
            </a:endParaRPr>
          </a:p>
          <a:p>
            <a:pPr lvl="1"/>
            <a:r>
              <a:rPr lang="en-GB" sz="1400" dirty="0"/>
              <a:t>Power supply activities </a:t>
            </a:r>
            <a:r>
              <a:rPr lang="en-GB" sz="1400" dirty="0" smtClean="0">
                <a:solidFill>
                  <a:srgbClr val="FFC000"/>
                </a:solidFill>
              </a:rPr>
              <a:t>in progress </a:t>
            </a:r>
            <a:r>
              <a:rPr lang="en-GB" sz="1400" dirty="0" smtClean="0"/>
              <a:t>(4 weeks later than previously announced)</a:t>
            </a:r>
            <a:endParaRPr lang="en-GB" sz="1400" dirty="0"/>
          </a:p>
          <a:p>
            <a:pPr lvl="1"/>
            <a:r>
              <a:rPr lang="en-GB" sz="1400" dirty="0"/>
              <a:t>Cabling </a:t>
            </a:r>
            <a:r>
              <a:rPr lang="en-GB" sz="1400" dirty="0" smtClean="0"/>
              <a:t>campaign </a:t>
            </a:r>
            <a:r>
              <a:rPr lang="en-GB" sz="1400" dirty="0" smtClean="0">
                <a:solidFill>
                  <a:srgbClr val="FFC000"/>
                </a:solidFill>
              </a:rPr>
              <a:t>in progress</a:t>
            </a:r>
          </a:p>
          <a:p>
            <a:r>
              <a:rPr lang="en-GB" sz="1800" dirty="0" smtClean="0"/>
              <a:t>General services cables cut during drilling holes for CV new DN125 pipe (could not be avoided) </a:t>
            </a:r>
            <a:r>
              <a:rPr lang="en-GB" sz="1800" dirty="0" smtClean="0">
                <a:sym typeface="Wingdings" panose="05000000000000000000" pitchFamily="2" charset="2"/>
              </a:rPr>
              <a:t> safety measures put in place to ensure to keep the electrical supply locked-out</a:t>
            </a:r>
            <a:br>
              <a:rPr lang="en-GB" sz="1800" dirty="0" smtClean="0">
                <a:sym typeface="Wingdings" panose="05000000000000000000" pitchFamily="2" charset="2"/>
              </a:rPr>
            </a:br>
            <a:r>
              <a:rPr lang="en-GB" sz="1100" dirty="0" smtClean="0">
                <a:sym typeface="Wingdings" panose="05000000000000000000" pitchFamily="2" charset="2"/>
              </a:rPr>
              <a:t> </a:t>
            </a:r>
            <a:r>
              <a:rPr lang="en-GB" sz="1200" dirty="0" smtClean="0">
                <a:sym typeface="Wingdings" panose="05000000000000000000" pitchFamily="2" charset="2"/>
              </a:rPr>
              <a:t>A2</a:t>
            </a:r>
            <a:r>
              <a:rPr lang="en-GB" sz="1200" dirty="0">
                <a:sym typeface="Wingdings" panose="05000000000000000000" pitchFamily="2" charset="2"/>
              </a:rPr>
              <a:t>: </a:t>
            </a:r>
            <a:r>
              <a:rPr lang="en-GB" sz="1200" dirty="0">
                <a:sym typeface="Wingdings" panose="05000000000000000000" pitchFamily="2" charset="2"/>
                <a:hlinkClick r:id="rId2"/>
              </a:rPr>
              <a:t>https://</a:t>
            </a:r>
            <a:r>
              <a:rPr lang="en-GB" sz="1200" dirty="0" smtClean="0">
                <a:sym typeface="Wingdings" panose="05000000000000000000" pitchFamily="2" charset="2"/>
                <a:hlinkClick r:id="rId2"/>
              </a:rPr>
              <a:t>edh.cern.ch/Document/General/Accident2/7739090</a:t>
            </a:r>
            <a:endParaRPr lang="en-GB" sz="1200" dirty="0"/>
          </a:p>
        </p:txBody>
      </p:sp>
      <p:sp>
        <p:nvSpPr>
          <p:cNvPr id="7" name="Rectangle 6"/>
          <p:cNvSpPr/>
          <p:nvPr/>
        </p:nvSpPr>
        <p:spPr>
          <a:xfrm>
            <a:off x="609601" y="5148354"/>
            <a:ext cx="6873549" cy="800219"/>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a:spcBef>
                <a:spcPts val="600"/>
              </a:spcBef>
            </a:pPr>
            <a:r>
              <a:rPr lang="en-US" sz="1600" dirty="0" smtClean="0">
                <a:solidFill>
                  <a:srgbClr val="FF0000"/>
                </a:solidFill>
                <a:sym typeface="Wingdings" panose="05000000000000000000" pitchFamily="2" charset="2"/>
              </a:rPr>
              <a:t>Cabling on </a:t>
            </a:r>
            <a:r>
              <a:rPr lang="en-US" sz="1600" dirty="0">
                <a:solidFill>
                  <a:srgbClr val="FF0000"/>
                </a:solidFill>
                <a:sym typeface="Wingdings" panose="05000000000000000000" pitchFamily="2" charset="2"/>
              </a:rPr>
              <a:t>schedule, but </a:t>
            </a:r>
            <a:r>
              <a:rPr lang="en-US" sz="1600" dirty="0" smtClean="0">
                <a:solidFill>
                  <a:srgbClr val="FF0000"/>
                </a:solidFill>
                <a:sym typeface="Wingdings" panose="05000000000000000000" pitchFamily="2" charset="2"/>
              </a:rPr>
              <a:t>co-activities generated by power supply activity delays</a:t>
            </a:r>
            <a:br>
              <a:rPr lang="en-US" sz="1600" dirty="0" smtClean="0">
                <a:solidFill>
                  <a:srgbClr val="FF0000"/>
                </a:solidFill>
                <a:sym typeface="Wingdings" panose="05000000000000000000" pitchFamily="2" charset="2"/>
              </a:rPr>
            </a:br>
            <a:r>
              <a:rPr lang="en-US" sz="1400" dirty="0" smtClean="0">
                <a:solidFill>
                  <a:srgbClr val="FF0000"/>
                </a:solidFill>
                <a:sym typeface="Wingdings" panose="05000000000000000000" pitchFamily="2" charset="2"/>
              </a:rPr>
              <a:t> on-site follow-up by EN-EL, priority defined on the cabling if necessary</a:t>
            </a:r>
            <a:endParaRPr lang="en-US" sz="1400" dirty="0">
              <a:solidFill>
                <a:srgbClr val="FF0000"/>
              </a:solidFill>
              <a:sym typeface="Wingdings" panose="05000000000000000000" pitchFamily="2" charset="2"/>
            </a:endParaRPr>
          </a:p>
        </p:txBody>
      </p:sp>
      <p:pic>
        <p:nvPicPr>
          <p:cNvPr id="21" name="Picture 2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039526" y="441150"/>
            <a:ext cx="1843116" cy="3648336"/>
          </a:xfrm>
          <a:prstGeom prst="rect">
            <a:avLst/>
          </a:prstGeom>
        </p:spPr>
      </p:pic>
      <p:pic>
        <p:nvPicPr>
          <p:cNvPr id="22" name="Picture 2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641769" y="4161283"/>
            <a:ext cx="4095589" cy="2048883"/>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989527" y="441150"/>
            <a:ext cx="3118498" cy="1754155"/>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989527" y="2335331"/>
            <a:ext cx="3118498" cy="1754155"/>
          </a:xfrm>
          <a:prstGeom prst="rect">
            <a:avLst/>
          </a:prstGeom>
        </p:spPr>
      </p:pic>
    </p:spTree>
    <p:extLst>
      <p:ext uri="{BB962C8B-B14F-4D97-AF65-F5344CB8AC3E}">
        <p14:creationId xmlns:p14="http://schemas.microsoft.com/office/powerpoint/2010/main" val="348119499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Linac2 – machine</a:t>
            </a:r>
            <a:endParaRPr lang="en-GB" b="1" dirty="0"/>
          </a:p>
        </p:txBody>
      </p:sp>
      <p:sp>
        <p:nvSpPr>
          <p:cNvPr id="3" name="Content Placeholder 2"/>
          <p:cNvSpPr>
            <a:spLocks noGrp="1"/>
          </p:cNvSpPr>
          <p:nvPr>
            <p:ph sz="quarter" idx="13"/>
          </p:nvPr>
        </p:nvSpPr>
        <p:spPr>
          <a:xfrm>
            <a:off x="588716" y="1260000"/>
            <a:ext cx="7091935" cy="2579622"/>
          </a:xfrm>
        </p:spPr>
        <p:txBody>
          <a:bodyPr>
            <a:normAutofit/>
          </a:bodyPr>
          <a:lstStyle/>
          <a:p>
            <a:r>
              <a:rPr lang="en-GB" sz="1800" dirty="0" smtClean="0"/>
              <a:t>Reconfiguration of the Linac2</a:t>
            </a:r>
          </a:p>
          <a:p>
            <a:pPr lvl="1"/>
            <a:r>
              <a:rPr lang="en-GB" sz="1400" dirty="0" smtClean="0"/>
              <a:t>Opening </a:t>
            </a:r>
            <a:r>
              <a:rPr lang="en-GB" sz="1400" dirty="0"/>
              <a:t>in the </a:t>
            </a:r>
            <a:r>
              <a:rPr lang="en-GB" sz="1400" dirty="0" smtClean="0"/>
              <a:t>wall </a:t>
            </a:r>
            <a:r>
              <a:rPr lang="en-GB" sz="1400" dirty="0" smtClean="0">
                <a:solidFill>
                  <a:srgbClr val="00B050"/>
                </a:solidFill>
              </a:rPr>
              <a:t>done</a:t>
            </a:r>
            <a:r>
              <a:rPr lang="en-GB" sz="1400" dirty="0" smtClean="0"/>
              <a:t> (new emergency exit)</a:t>
            </a:r>
          </a:p>
          <a:p>
            <a:pPr lvl="1"/>
            <a:r>
              <a:rPr lang="en-GB" sz="1400" dirty="0" smtClean="0"/>
              <a:t>Beam line shielding </a:t>
            </a:r>
            <a:r>
              <a:rPr lang="en-GB" sz="1400" dirty="0" smtClean="0">
                <a:solidFill>
                  <a:srgbClr val="00B050"/>
                </a:solidFill>
              </a:rPr>
              <a:t>built</a:t>
            </a:r>
          </a:p>
          <a:p>
            <a:pPr lvl="1"/>
            <a:r>
              <a:rPr lang="en-GB" sz="1400" dirty="0" smtClean="0"/>
              <a:t>Cabling campaign from 363 1</a:t>
            </a:r>
            <a:r>
              <a:rPr lang="en-GB" sz="1400" baseline="30000" dirty="0" smtClean="0"/>
              <a:t>st</a:t>
            </a:r>
            <a:r>
              <a:rPr lang="en-GB" sz="1400" dirty="0" smtClean="0"/>
              <a:t> floor </a:t>
            </a:r>
            <a:r>
              <a:rPr lang="en-GB" sz="1400" dirty="0" smtClean="0">
                <a:solidFill>
                  <a:srgbClr val="FFC000"/>
                </a:solidFill>
              </a:rPr>
              <a:t>in progress</a:t>
            </a:r>
          </a:p>
          <a:p>
            <a:pPr lvl="1"/>
            <a:r>
              <a:rPr lang="en-GB" sz="1400" dirty="0" smtClean="0"/>
              <a:t>The construction of the new wall starts </a:t>
            </a:r>
            <a:r>
              <a:rPr lang="en-GB" sz="1400" dirty="0" smtClean="0">
                <a:solidFill>
                  <a:srgbClr val="00B0F0"/>
                </a:solidFill>
              </a:rPr>
              <a:t>in two weeks </a:t>
            </a:r>
            <a:r>
              <a:rPr lang="en-GB" sz="1400" dirty="0" smtClean="0"/>
              <a:t>(13</a:t>
            </a:r>
            <a:r>
              <a:rPr lang="en-GB" sz="1400" baseline="30000" dirty="0" smtClean="0"/>
              <a:t>th</a:t>
            </a:r>
            <a:r>
              <a:rPr lang="en-GB" sz="1400" dirty="0" smtClean="0"/>
              <a:t> May)</a:t>
            </a:r>
          </a:p>
          <a:p>
            <a:pPr lvl="1"/>
            <a:r>
              <a:rPr lang="en-GB" sz="1400" dirty="0" smtClean="0"/>
              <a:t>The re-installation of the beam line (including new LT.BHZ20) has been anticipated by 2 weeks and will start </a:t>
            </a:r>
            <a:r>
              <a:rPr lang="en-GB" sz="1400" dirty="0" smtClean="0">
                <a:solidFill>
                  <a:srgbClr val="00B0F0"/>
                </a:solidFill>
              </a:rPr>
              <a:t>next month </a:t>
            </a:r>
            <a:r>
              <a:rPr lang="en-GB" sz="1400" dirty="0" smtClean="0"/>
              <a:t>(4</a:t>
            </a:r>
            <a:r>
              <a:rPr lang="en-GB" sz="1400" baseline="30000" dirty="0" smtClean="0"/>
              <a:t>th</a:t>
            </a:r>
            <a:r>
              <a:rPr lang="en-GB" sz="1400" dirty="0" smtClean="0"/>
              <a:t> June)</a:t>
            </a:r>
            <a:endParaRPr lang="en-GB" sz="1400" dirty="0"/>
          </a:p>
        </p:txBody>
      </p:sp>
      <p:sp>
        <p:nvSpPr>
          <p:cNvPr id="13" name="Rectangle 12"/>
          <p:cNvSpPr/>
          <p:nvPr/>
        </p:nvSpPr>
        <p:spPr>
          <a:xfrm>
            <a:off x="588716" y="3839622"/>
            <a:ext cx="7091935" cy="369332"/>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a:spcBef>
                <a:spcPts val="600"/>
              </a:spcBef>
            </a:pPr>
            <a:r>
              <a:rPr lang="en-US" dirty="0">
                <a:solidFill>
                  <a:srgbClr val="000000"/>
                </a:solidFill>
              </a:rPr>
              <a:t>On schedule</a:t>
            </a:r>
          </a:p>
        </p:txBody>
      </p:sp>
      <p:pic>
        <p:nvPicPr>
          <p:cNvPr id="9" name="Picture 8"/>
          <p:cNvPicPr/>
          <p:nvPr/>
        </p:nvPicPr>
        <p:blipFill>
          <a:blip r:embed="rId2" cstate="print">
            <a:extLst>
              <a:ext uri="{28A0092B-C50C-407E-A947-70E740481C1C}">
                <a14:useLocalDpi xmlns:a14="http://schemas.microsoft.com/office/drawing/2010/main"/>
              </a:ext>
            </a:extLst>
          </a:blip>
          <a:stretch>
            <a:fillRect/>
          </a:stretch>
        </p:blipFill>
        <p:spPr>
          <a:xfrm>
            <a:off x="588716" y="4258994"/>
            <a:ext cx="3431107" cy="1957356"/>
          </a:xfrm>
          <a:prstGeom prst="rect">
            <a:avLst/>
          </a:prstGeom>
          <a:effectLst/>
        </p:spPr>
      </p:pic>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702226" y="368119"/>
            <a:ext cx="1943728" cy="3840835"/>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747866" y="368119"/>
            <a:ext cx="1954360" cy="3840835"/>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747866" y="4258994"/>
            <a:ext cx="3898088" cy="1957356"/>
          </a:xfrm>
          <a:prstGeom prst="rect">
            <a:avLst/>
          </a:prstGeom>
        </p:spPr>
      </p:pic>
      <p:pic>
        <p:nvPicPr>
          <p:cNvPr id="18" name="Picture 1" descr="image001"/>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091806" y="4258994"/>
            <a:ext cx="3584077" cy="195735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968418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PS Switch Yard</a:t>
            </a:r>
            <a:endParaRPr lang="en-GB" b="1" dirty="0"/>
          </a:p>
        </p:txBody>
      </p:sp>
      <p:sp>
        <p:nvSpPr>
          <p:cNvPr id="3" name="Content Placeholder 2"/>
          <p:cNvSpPr>
            <a:spLocks noGrp="1"/>
          </p:cNvSpPr>
          <p:nvPr>
            <p:ph sz="quarter" idx="13"/>
          </p:nvPr>
        </p:nvSpPr>
        <p:spPr>
          <a:xfrm>
            <a:off x="609601" y="1260000"/>
            <a:ext cx="8114269" cy="2816536"/>
          </a:xfrm>
        </p:spPr>
        <p:txBody>
          <a:bodyPr>
            <a:normAutofit fontScale="92500"/>
          </a:bodyPr>
          <a:lstStyle/>
          <a:p>
            <a:r>
              <a:rPr lang="en-GB" sz="1800" dirty="0" smtClean="0"/>
              <a:t>Reconfiguration of the beam lines</a:t>
            </a:r>
          </a:p>
          <a:p>
            <a:pPr lvl="1"/>
            <a:r>
              <a:rPr lang="en-GB" sz="1400" dirty="0" smtClean="0"/>
              <a:t>De-cabling </a:t>
            </a:r>
            <a:r>
              <a:rPr lang="en-GB" sz="1400" dirty="0"/>
              <a:t>campaign </a:t>
            </a:r>
            <a:r>
              <a:rPr lang="en-GB" sz="1400" dirty="0" smtClean="0">
                <a:solidFill>
                  <a:srgbClr val="00B050"/>
                </a:solidFill>
              </a:rPr>
              <a:t>completed</a:t>
            </a:r>
          </a:p>
          <a:p>
            <a:pPr lvl="1"/>
            <a:r>
              <a:rPr lang="en-GB" sz="1400" dirty="0" smtClean="0"/>
              <a:t>Removal of 2 meters long of shielding wall </a:t>
            </a:r>
            <a:r>
              <a:rPr lang="en-GB" sz="1400" dirty="0" smtClean="0">
                <a:solidFill>
                  <a:srgbClr val="FFC000"/>
                </a:solidFill>
              </a:rPr>
              <a:t>in progress </a:t>
            </a:r>
            <a:r>
              <a:rPr lang="en-GB" sz="1400" dirty="0" smtClean="0"/>
              <a:t>(removal of 3x80cm and reinstallation of 40cm)</a:t>
            </a:r>
          </a:p>
          <a:p>
            <a:pPr lvl="1"/>
            <a:r>
              <a:rPr lang="en-GB" sz="1400" dirty="0" smtClean="0"/>
              <a:t>Re-installation of beam line equipment on LT and LTB </a:t>
            </a:r>
            <a:r>
              <a:rPr lang="en-GB" sz="1400" dirty="0" smtClean="0">
                <a:solidFill>
                  <a:srgbClr val="FFC000"/>
                </a:solidFill>
              </a:rPr>
              <a:t>in progress</a:t>
            </a:r>
            <a:r>
              <a:rPr lang="en-GB" sz="1400" dirty="0" smtClean="0"/>
              <a:t> </a:t>
            </a:r>
            <a:endParaRPr lang="en-GB" sz="1400" dirty="0" smtClean="0">
              <a:solidFill>
                <a:srgbClr val="FFC000"/>
              </a:solidFill>
            </a:endParaRPr>
          </a:p>
          <a:p>
            <a:pPr lvl="1"/>
            <a:r>
              <a:rPr lang="en-GB" sz="1400" dirty="0" smtClean="0"/>
              <a:t>Reinstallation of the demineralized water and compressed air pipes </a:t>
            </a:r>
            <a:r>
              <a:rPr lang="en-GB" sz="1400" dirty="0" smtClean="0">
                <a:solidFill>
                  <a:srgbClr val="00B0F0"/>
                </a:solidFill>
              </a:rPr>
              <a:t>next week </a:t>
            </a:r>
            <a:r>
              <a:rPr lang="en-GB" sz="1400" dirty="0" smtClean="0"/>
              <a:t>(late request for EN-CV)</a:t>
            </a:r>
          </a:p>
          <a:p>
            <a:pPr lvl="1"/>
            <a:r>
              <a:rPr lang="en-GB" sz="1400" dirty="0" smtClean="0"/>
              <a:t>Cabling campaign starts </a:t>
            </a:r>
            <a:r>
              <a:rPr lang="en-GB" sz="1400" dirty="0" smtClean="0">
                <a:solidFill>
                  <a:srgbClr val="00B0F0"/>
                </a:solidFill>
              </a:rPr>
              <a:t>in two weeks </a:t>
            </a:r>
            <a:r>
              <a:rPr lang="en-GB" sz="1400" dirty="0" smtClean="0"/>
              <a:t>(13</a:t>
            </a:r>
            <a:r>
              <a:rPr lang="en-GB" sz="1400" baseline="30000" dirty="0" smtClean="0"/>
              <a:t>th</a:t>
            </a:r>
            <a:r>
              <a:rPr lang="en-GB" sz="1400" dirty="0" smtClean="0"/>
              <a:t> May)</a:t>
            </a:r>
            <a:endParaRPr lang="en-GB" sz="1400" dirty="0"/>
          </a:p>
          <a:p>
            <a:r>
              <a:rPr lang="en-GB" sz="1800" dirty="0" smtClean="0"/>
              <a:t>Test </a:t>
            </a:r>
            <a:r>
              <a:rPr lang="en-GB" sz="1800" dirty="0"/>
              <a:t>assembly of the LBE line </a:t>
            </a:r>
            <a:r>
              <a:rPr lang="en-GB" sz="1800" dirty="0" smtClean="0"/>
              <a:t>in </a:t>
            </a:r>
            <a:r>
              <a:rPr lang="en-GB" sz="1800" dirty="0"/>
              <a:t>Linac4 surface </a:t>
            </a:r>
            <a:r>
              <a:rPr lang="en-GB" sz="1800" dirty="0" smtClean="0"/>
              <a:t>building starts </a:t>
            </a:r>
            <a:r>
              <a:rPr lang="en-GB" sz="1800" dirty="0" smtClean="0">
                <a:solidFill>
                  <a:srgbClr val="00B0F0"/>
                </a:solidFill>
              </a:rPr>
              <a:t>next week</a:t>
            </a:r>
            <a:r>
              <a:rPr lang="en-GB" sz="1800" dirty="0" smtClean="0"/>
              <a:t> (dedicated meeting foreseen with group involved)</a:t>
            </a:r>
            <a:endParaRPr lang="en-GB" sz="1800" dirty="0"/>
          </a:p>
        </p:txBody>
      </p:sp>
      <p:pic>
        <p:nvPicPr>
          <p:cNvPr id="1026" name="Picture 2" descr="LBE-LBS-Commisioning-03082017"/>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t="37978" b="22647"/>
          <a:stretch/>
        </p:blipFill>
        <p:spPr bwMode="auto">
          <a:xfrm>
            <a:off x="691979" y="4845318"/>
            <a:ext cx="6992910" cy="1226454"/>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609601" y="4202537"/>
            <a:ext cx="8114268" cy="369332"/>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a:spcBef>
                <a:spcPts val="600"/>
              </a:spcBef>
            </a:pPr>
            <a:r>
              <a:rPr lang="en-US" dirty="0">
                <a:solidFill>
                  <a:srgbClr val="000000"/>
                </a:solidFill>
              </a:rPr>
              <a:t>On schedule</a:t>
            </a:r>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816336" y="233493"/>
            <a:ext cx="3284990" cy="184780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816336" y="2228729"/>
            <a:ext cx="3284990" cy="184780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816336" y="4223965"/>
            <a:ext cx="3284990" cy="1847807"/>
          </a:xfrm>
          <a:prstGeom prst="rect">
            <a:avLst/>
          </a:prstGeom>
        </p:spPr>
      </p:pic>
      <p:sp>
        <p:nvSpPr>
          <p:cNvPr id="14" name="Folded Corner 13"/>
          <p:cNvSpPr/>
          <p:nvPr/>
        </p:nvSpPr>
        <p:spPr>
          <a:xfrm>
            <a:off x="4545378" y="233494"/>
            <a:ext cx="1297158" cy="902476"/>
          </a:xfrm>
          <a:prstGeom prst="foldedCorner">
            <a:avLst/>
          </a:prstGeom>
          <a:solidFill>
            <a:schemeClr val="bg2">
              <a:lumMod val="20000"/>
              <a:lumOff val="80000"/>
            </a:schemeClr>
          </a:solidFill>
        </p:spPr>
        <p:style>
          <a:lnRef idx="2">
            <a:schemeClr val="accent6"/>
          </a:lnRef>
          <a:fillRef idx="1">
            <a:schemeClr val="lt1"/>
          </a:fillRef>
          <a:effectRef idx="0">
            <a:schemeClr val="accent6"/>
          </a:effectRef>
          <a:fontRef idx="minor">
            <a:schemeClr val="dk1"/>
          </a:fontRef>
        </p:style>
        <p:txBody>
          <a:bodyPr wrap="none" rtlCol="0" anchor="ctr"/>
          <a:lstStyle/>
          <a:p>
            <a:pPr algn="ctr"/>
            <a:r>
              <a:rPr lang="en-GB" sz="1200" b="1" dirty="0" smtClean="0"/>
              <a:t>ECR</a:t>
            </a:r>
          </a:p>
          <a:p>
            <a:pPr algn="ctr"/>
            <a:r>
              <a:rPr lang="en-GB" sz="1200" b="1" dirty="0" smtClean="0"/>
              <a:t>New LBE</a:t>
            </a:r>
          </a:p>
          <a:p>
            <a:pPr algn="ctr"/>
            <a:r>
              <a:rPr lang="en-GB" sz="1100" b="1" dirty="0" smtClean="0">
                <a:solidFill>
                  <a:schemeClr val="accent6">
                    <a:lumMod val="75000"/>
                  </a:schemeClr>
                </a:solidFill>
              </a:rPr>
              <a:t>approved by IEFC</a:t>
            </a:r>
            <a:endParaRPr lang="en-GB" sz="1100" dirty="0" smtClean="0">
              <a:solidFill>
                <a:schemeClr val="accent6">
                  <a:lumMod val="75000"/>
                </a:schemeClr>
              </a:solidFill>
            </a:endParaRPr>
          </a:p>
          <a:p>
            <a:pPr algn="ctr"/>
            <a:r>
              <a:rPr lang="en-GB" sz="1100" dirty="0" smtClean="0"/>
              <a:t>CPS-LJ-EC-0005</a:t>
            </a:r>
            <a:endParaRPr lang="en-GB" sz="1100" dirty="0"/>
          </a:p>
        </p:txBody>
      </p:sp>
      <p:sp>
        <p:nvSpPr>
          <p:cNvPr id="16" name="Folded Corner 15"/>
          <p:cNvSpPr/>
          <p:nvPr/>
        </p:nvSpPr>
        <p:spPr>
          <a:xfrm>
            <a:off x="6032278" y="233494"/>
            <a:ext cx="1297158" cy="902476"/>
          </a:xfrm>
          <a:prstGeom prst="foldedCorner">
            <a:avLst/>
          </a:prstGeom>
          <a:solidFill>
            <a:schemeClr val="bg2">
              <a:lumMod val="20000"/>
              <a:lumOff val="80000"/>
            </a:schemeClr>
          </a:solidFill>
          <a:ln>
            <a:solidFill>
              <a:srgbClr val="FFC000"/>
            </a:solidFill>
          </a:ln>
        </p:spPr>
        <p:style>
          <a:lnRef idx="2">
            <a:schemeClr val="accent6"/>
          </a:lnRef>
          <a:fillRef idx="1">
            <a:schemeClr val="lt1"/>
          </a:fillRef>
          <a:effectRef idx="0">
            <a:schemeClr val="accent6"/>
          </a:effectRef>
          <a:fontRef idx="minor">
            <a:schemeClr val="dk1"/>
          </a:fontRef>
        </p:style>
        <p:txBody>
          <a:bodyPr wrap="none" rtlCol="0" anchor="ctr"/>
          <a:lstStyle/>
          <a:p>
            <a:pPr algn="ctr"/>
            <a:r>
              <a:rPr lang="en-GB" sz="1200" b="1" dirty="0" smtClean="0"/>
              <a:t>2019 beam</a:t>
            </a:r>
          </a:p>
          <a:p>
            <a:pPr algn="ctr"/>
            <a:r>
              <a:rPr lang="en-GB" sz="1200" b="1" dirty="0" smtClean="0"/>
              <a:t>test procedure</a:t>
            </a:r>
          </a:p>
          <a:p>
            <a:pPr algn="ctr"/>
            <a:r>
              <a:rPr lang="en-GB" sz="1100" b="1" dirty="0" smtClean="0">
                <a:solidFill>
                  <a:srgbClr val="FFC000"/>
                </a:solidFill>
              </a:rPr>
              <a:t>Under approval</a:t>
            </a:r>
            <a:endParaRPr lang="en-GB" sz="1100" dirty="0" smtClean="0">
              <a:solidFill>
                <a:srgbClr val="FFC000"/>
              </a:solidFill>
            </a:endParaRPr>
          </a:p>
          <a:p>
            <a:pPr algn="ctr"/>
            <a:r>
              <a:rPr lang="en-GB" sz="1100" dirty="0" smtClean="0"/>
              <a:t>CPS-OP-PRD-0001</a:t>
            </a:r>
            <a:endParaRPr lang="en-GB" sz="1100" dirty="0"/>
          </a:p>
        </p:txBody>
      </p:sp>
    </p:spTree>
    <p:extLst>
      <p:ext uri="{BB962C8B-B14F-4D97-AF65-F5344CB8AC3E}">
        <p14:creationId xmlns:p14="http://schemas.microsoft.com/office/powerpoint/2010/main" val="250122364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D6C380F-326D-3C40-9EE7-7FBAB0953422}" type="slidenum">
              <a:rPr lang="en-US" smtClean="0"/>
              <a:pPr/>
              <a:t>25</a:t>
            </a:fld>
            <a:endParaRPr lang="en-US"/>
          </a:p>
        </p:txBody>
      </p:sp>
      <p:sp>
        <p:nvSpPr>
          <p:cNvPr id="11" name="Footer Placeholder 2"/>
          <p:cNvSpPr>
            <a:spLocks noGrp="1"/>
          </p:cNvSpPr>
          <p:nvPr>
            <p:ph type="ftr" sz="quarter" idx="11"/>
          </p:nvPr>
        </p:nvSpPr>
        <p:spPr>
          <a:xfrm>
            <a:off x="2097670" y="6356351"/>
            <a:ext cx="8511561" cy="365125"/>
          </a:xfrm>
        </p:spPr>
        <p:txBody>
          <a:bodyPr/>
          <a:lstStyle/>
          <a:p>
            <a:r>
              <a:rPr lang="en-GB" dirty="0" smtClean="0"/>
              <a:t>PS						LS2 committee meeting 03/05/2019</a:t>
            </a:r>
            <a:endParaRPr lang="en-US" dirty="0"/>
          </a:p>
        </p:txBody>
      </p:sp>
      <p:sp>
        <p:nvSpPr>
          <p:cNvPr id="8" name="Title 1"/>
          <p:cNvSpPr>
            <a:spLocks noGrp="1"/>
          </p:cNvSpPr>
          <p:nvPr>
            <p:ph type="title"/>
          </p:nvPr>
        </p:nvSpPr>
        <p:spPr>
          <a:xfrm>
            <a:off x="609600" y="233493"/>
            <a:ext cx="10969139" cy="715840"/>
          </a:xfrm>
        </p:spPr>
        <p:txBody>
          <a:bodyPr/>
          <a:lstStyle/>
          <a:p>
            <a:r>
              <a:rPr lang="en-GB" dirty="0" smtClean="0"/>
              <a:t>PS LS2 Progress Dashboard </a:t>
            </a:r>
            <a:r>
              <a:rPr lang="en-GB" sz="1400" dirty="0" smtClean="0"/>
              <a:t>(broken line)</a:t>
            </a:r>
            <a:endParaRPr lang="en-GB" sz="1400" dirty="0"/>
          </a:p>
        </p:txBody>
      </p:sp>
      <p:pic>
        <p:nvPicPr>
          <p:cNvPr id="9" name="Picture 8" descr="20190502 _BrokenLine.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05344" y="874748"/>
            <a:ext cx="9543423" cy="5399999"/>
          </a:xfrm>
          <a:prstGeom prst="rect">
            <a:avLst/>
          </a:prstGeom>
        </p:spPr>
      </p:pic>
    </p:spTree>
    <p:extLst>
      <p:ext uri="{BB962C8B-B14F-4D97-AF65-F5344CB8AC3E}">
        <p14:creationId xmlns:p14="http://schemas.microsoft.com/office/powerpoint/2010/main" val="15719226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49333"/>
          </a:xfrm>
        </p:spPr>
        <p:txBody>
          <a:bodyPr>
            <a:normAutofit/>
          </a:bodyPr>
          <a:lstStyle/>
          <a:p>
            <a:r>
              <a:rPr lang="en-GB" sz="3000" dirty="0" smtClean="0"/>
              <a:t>PS LS2 </a:t>
            </a:r>
            <a:r>
              <a:rPr lang="mr-IN" sz="3000" dirty="0" smtClean="0"/>
              <a:t>–</a:t>
            </a:r>
            <a:r>
              <a:rPr lang="en-GB" sz="3000" dirty="0" smtClean="0"/>
              <a:t> EN-EL LV consolidation</a:t>
            </a:r>
            <a:endParaRPr lang="en-GB" sz="3000"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26</a:t>
            </a:fld>
            <a:endParaRPr lang="en-US"/>
          </a:p>
        </p:txBody>
      </p:sp>
      <p:sp>
        <p:nvSpPr>
          <p:cNvPr id="21" name="Footer Placeholder 2"/>
          <p:cNvSpPr>
            <a:spLocks noGrp="1"/>
          </p:cNvSpPr>
          <p:nvPr>
            <p:ph type="ftr" sz="quarter" idx="11"/>
          </p:nvPr>
        </p:nvSpPr>
        <p:spPr>
          <a:xfrm>
            <a:off x="2097670" y="6356351"/>
            <a:ext cx="8511561" cy="365125"/>
          </a:xfrm>
        </p:spPr>
        <p:txBody>
          <a:bodyPr/>
          <a:lstStyle/>
          <a:p>
            <a:r>
              <a:rPr lang="en-GB" dirty="0" smtClean="0"/>
              <a:t>PS						LS2 committee meeting 03/05/2019</a:t>
            </a:r>
            <a:endParaRPr lang="en-US" dirty="0"/>
          </a:p>
        </p:txBody>
      </p:sp>
      <p:sp>
        <p:nvSpPr>
          <p:cNvPr id="13" name="Rectangle 12"/>
          <p:cNvSpPr/>
          <p:nvPr/>
        </p:nvSpPr>
        <p:spPr>
          <a:xfrm>
            <a:off x="162742" y="3106761"/>
            <a:ext cx="5275371" cy="3016211"/>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marL="285750" indent="-285750">
              <a:spcBef>
                <a:spcPts val="600"/>
              </a:spcBef>
              <a:buFont typeface="Arial"/>
              <a:buChar char="•"/>
            </a:pPr>
            <a:r>
              <a:rPr lang="en-US" dirty="0" smtClean="0">
                <a:solidFill>
                  <a:srgbClr val="FF6600"/>
                </a:solidFill>
              </a:rPr>
              <a:t>Works on building 365-1-404 have been anticipated on EN-EL and TE-ABT request (the generated co-activity was managed internally in EN-EL between the two sections)</a:t>
            </a:r>
          </a:p>
          <a:p>
            <a:pPr marL="285750" indent="-285750">
              <a:spcBef>
                <a:spcPts val="600"/>
              </a:spcBef>
              <a:buFont typeface="Arial"/>
              <a:buChar char="•"/>
            </a:pPr>
            <a:r>
              <a:rPr lang="en-US" dirty="0">
                <a:solidFill>
                  <a:srgbClr val="FF6600"/>
                </a:solidFill>
              </a:rPr>
              <a:t>Works are followed closely with the EN-EL due to the delay accumulated since the beginning (None of the sectors done up to now is fully completed</a:t>
            </a:r>
            <a:r>
              <a:rPr lang="en-US" dirty="0" smtClean="0">
                <a:solidFill>
                  <a:srgbClr val="FF6600"/>
                </a:solidFill>
              </a:rPr>
              <a:t>)</a:t>
            </a:r>
          </a:p>
          <a:p>
            <a:pPr marL="285750" indent="-285750">
              <a:spcBef>
                <a:spcPts val="600"/>
              </a:spcBef>
              <a:buFont typeface="Arial"/>
              <a:buChar char="•"/>
            </a:pPr>
            <a:r>
              <a:rPr lang="en-US" dirty="0" smtClean="0">
                <a:solidFill>
                  <a:schemeClr val="bg1"/>
                </a:solidFill>
              </a:rPr>
              <a:t>An action plan has been discussed yesterday morning with EN-EL to recover the delay</a:t>
            </a:r>
          </a:p>
        </p:txBody>
      </p:sp>
      <p:pic>
        <p:nvPicPr>
          <p:cNvPr id="7" name="Picture 6" descr="IMG_20190306_153504455.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209655" y="4300648"/>
            <a:ext cx="2852176" cy="2139132"/>
          </a:xfrm>
          <a:prstGeom prst="rect">
            <a:avLst/>
          </a:prstGeom>
        </p:spPr>
      </p:pic>
      <p:pic>
        <p:nvPicPr>
          <p:cNvPr id="8" name="Picture 7" descr="IMG_20190306_153531436.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624418" y="2832888"/>
            <a:ext cx="2075582" cy="2767443"/>
          </a:xfrm>
          <a:prstGeom prst="rect">
            <a:avLst/>
          </a:prstGeom>
        </p:spPr>
      </p:pic>
      <p:pic>
        <p:nvPicPr>
          <p:cNvPr id="9" name="Picture 8" descr="IMG_20190306_153333660.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565174" y="2964756"/>
            <a:ext cx="2443304" cy="1832478"/>
          </a:xfrm>
          <a:prstGeom prst="rect">
            <a:avLst/>
          </a:prstGeom>
        </p:spPr>
      </p:pic>
      <p:pic>
        <p:nvPicPr>
          <p:cNvPr id="3" name="Picture 2" descr="IMG_20190430_144756901.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869398"/>
            <a:ext cx="2793811" cy="2095358"/>
          </a:xfrm>
          <a:prstGeom prst="rect">
            <a:avLst/>
          </a:prstGeom>
        </p:spPr>
      </p:pic>
      <p:sp>
        <p:nvSpPr>
          <p:cNvPr id="12" name="TextBox 11"/>
          <p:cNvSpPr txBox="1"/>
          <p:nvPr/>
        </p:nvSpPr>
        <p:spPr>
          <a:xfrm>
            <a:off x="66043" y="2527406"/>
            <a:ext cx="1285345" cy="369332"/>
          </a:xfrm>
          <a:prstGeom prst="rect">
            <a:avLst/>
          </a:prstGeom>
          <a:solidFill>
            <a:schemeClr val="bg1"/>
          </a:solidFill>
        </p:spPr>
        <p:txBody>
          <a:bodyPr wrap="square" rtlCol="0">
            <a:spAutoFit/>
          </a:bodyPr>
          <a:lstStyle/>
          <a:p>
            <a:r>
              <a:rPr lang="en-US" dirty="0" smtClean="0"/>
              <a:t>365-1-404</a:t>
            </a:r>
            <a:endParaRPr lang="en-US" dirty="0"/>
          </a:p>
        </p:txBody>
      </p:sp>
      <p:pic>
        <p:nvPicPr>
          <p:cNvPr id="15" name="Picture 14" descr="20190502 _BrokenLine_EN_EL_Consolidation.pn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2870699" y="734083"/>
            <a:ext cx="9309541" cy="2029105"/>
          </a:xfrm>
          <a:prstGeom prst="rect">
            <a:avLst/>
          </a:prstGeom>
        </p:spPr>
      </p:pic>
    </p:spTree>
    <p:extLst>
      <p:ext uri="{BB962C8B-B14F-4D97-AF65-F5344CB8AC3E}">
        <p14:creationId xmlns:p14="http://schemas.microsoft.com/office/powerpoint/2010/main" val="26437246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20190502 _BrokenLine.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727453" y="750152"/>
            <a:ext cx="7020613" cy="3972506"/>
          </a:xfrm>
          <a:prstGeom prst="rect">
            <a:avLst/>
          </a:prstGeom>
        </p:spPr>
      </p:pic>
      <p:sp>
        <p:nvSpPr>
          <p:cNvPr id="2" name="Title 1"/>
          <p:cNvSpPr>
            <a:spLocks noGrp="1"/>
          </p:cNvSpPr>
          <p:nvPr>
            <p:ph type="title"/>
          </p:nvPr>
        </p:nvSpPr>
        <p:spPr>
          <a:xfrm>
            <a:off x="0" y="0"/>
            <a:ext cx="12192000" cy="949333"/>
          </a:xfrm>
        </p:spPr>
        <p:txBody>
          <a:bodyPr>
            <a:normAutofit/>
          </a:bodyPr>
          <a:lstStyle/>
          <a:p>
            <a:r>
              <a:rPr lang="en-GB" sz="3000" dirty="0" smtClean="0"/>
              <a:t>PS LS2 </a:t>
            </a:r>
            <a:r>
              <a:rPr lang="mr-IN" sz="3000" dirty="0" smtClean="0"/>
              <a:t>–</a:t>
            </a:r>
            <a:r>
              <a:rPr lang="en-GB" sz="3000" dirty="0" smtClean="0"/>
              <a:t> New PS demineralised water cooling system</a:t>
            </a:r>
            <a:endParaRPr lang="en-GB" sz="3000"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27</a:t>
            </a:fld>
            <a:endParaRPr lang="en-US"/>
          </a:p>
        </p:txBody>
      </p:sp>
      <p:sp>
        <p:nvSpPr>
          <p:cNvPr id="17" name="Rectangle 16"/>
          <p:cNvSpPr/>
          <p:nvPr/>
        </p:nvSpPr>
        <p:spPr>
          <a:xfrm>
            <a:off x="225778" y="917911"/>
            <a:ext cx="4374444" cy="5032148"/>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marL="285750" indent="-285750">
              <a:spcBef>
                <a:spcPts val="600"/>
              </a:spcBef>
              <a:buFont typeface="Arial"/>
              <a:buChar char="•"/>
            </a:pPr>
            <a:r>
              <a:rPr lang="en-US" dirty="0" smtClean="0">
                <a:solidFill>
                  <a:srgbClr val="FF6600"/>
                </a:solidFill>
              </a:rPr>
              <a:t>Central ring and the 3 galleries pipes installation </a:t>
            </a:r>
            <a:r>
              <a:rPr lang="mr-IN" dirty="0" smtClean="0">
                <a:solidFill>
                  <a:srgbClr val="FF6600"/>
                </a:solidFill>
              </a:rPr>
              <a:t>–</a:t>
            </a:r>
            <a:r>
              <a:rPr lang="en-US" dirty="0" smtClean="0">
                <a:solidFill>
                  <a:srgbClr val="FF6600"/>
                </a:solidFill>
              </a:rPr>
              <a:t> completed with one week of delay</a:t>
            </a:r>
          </a:p>
          <a:p>
            <a:pPr marL="285750" indent="-285750">
              <a:spcBef>
                <a:spcPts val="600"/>
              </a:spcBef>
              <a:buFont typeface="Arial"/>
              <a:buChar char="•"/>
            </a:pPr>
            <a:r>
              <a:rPr lang="en-US" dirty="0" smtClean="0">
                <a:solidFill>
                  <a:srgbClr val="FF6600"/>
                </a:solidFill>
              </a:rPr>
              <a:t>Works on the connection between gallery 1 and B.355 could not start due to the unavailability of resources and the integration not finalized, so the works started this Monday (baseline 25/Mar/2019)</a:t>
            </a:r>
          </a:p>
          <a:p>
            <a:pPr marL="285750" indent="-285750">
              <a:spcBef>
                <a:spcPts val="600"/>
              </a:spcBef>
              <a:buFont typeface="Arial"/>
              <a:buChar char="•"/>
            </a:pPr>
            <a:r>
              <a:rPr lang="en-US" dirty="0" smtClean="0">
                <a:solidFill>
                  <a:srgbClr val="FFFFFF"/>
                </a:solidFill>
              </a:rPr>
              <a:t>A slot of 5 days (next week) has been agreed with CV to finalize the connection between the PS SWY and TT2</a:t>
            </a:r>
          </a:p>
          <a:p>
            <a:pPr marL="285750" indent="-285750">
              <a:spcBef>
                <a:spcPts val="600"/>
              </a:spcBef>
              <a:buFont typeface="Arial"/>
              <a:buChar char="•"/>
            </a:pPr>
            <a:r>
              <a:rPr lang="en-US" dirty="0" smtClean="0">
                <a:solidFill>
                  <a:srgbClr val="FFFFFF"/>
                </a:solidFill>
              </a:rPr>
              <a:t>Discussions are ongoing with CV, and CV with the company, to evaluate how much planning reshuffling we will need to do for the coming sectors</a:t>
            </a:r>
          </a:p>
        </p:txBody>
      </p:sp>
      <p:sp>
        <p:nvSpPr>
          <p:cNvPr id="16" name="Footer Placeholder 2"/>
          <p:cNvSpPr>
            <a:spLocks noGrp="1"/>
          </p:cNvSpPr>
          <p:nvPr>
            <p:ph type="ftr" sz="quarter" idx="11"/>
          </p:nvPr>
        </p:nvSpPr>
        <p:spPr>
          <a:xfrm>
            <a:off x="2097670" y="6356351"/>
            <a:ext cx="8511561" cy="365125"/>
          </a:xfrm>
        </p:spPr>
        <p:txBody>
          <a:bodyPr/>
          <a:lstStyle/>
          <a:p>
            <a:r>
              <a:rPr lang="en-GB" dirty="0" smtClean="0"/>
              <a:t>PS						LS2 committee meeting 03/05/2019</a:t>
            </a:r>
            <a:endParaRPr lang="en-US" dirty="0"/>
          </a:p>
        </p:txBody>
      </p:sp>
      <p:pic>
        <p:nvPicPr>
          <p:cNvPr id="7" name="Picture 6" descr="IMG_20190418_150232911.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8166600" y="2921713"/>
            <a:ext cx="3888770" cy="2916578"/>
          </a:xfrm>
          <a:prstGeom prst="rect">
            <a:avLst/>
          </a:prstGeom>
        </p:spPr>
      </p:pic>
      <p:pic>
        <p:nvPicPr>
          <p:cNvPr id="8" name="Picture 7" descr="IMG_20190424_142922644.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909772" y="3698837"/>
            <a:ext cx="3140752" cy="2355564"/>
          </a:xfrm>
          <a:prstGeom prst="rect">
            <a:avLst/>
          </a:prstGeom>
        </p:spPr>
      </p:pic>
      <p:pic>
        <p:nvPicPr>
          <p:cNvPr id="9" name="Picture 8" descr="20190327_133556.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648712" y="4942930"/>
            <a:ext cx="2371394" cy="1778546"/>
          </a:xfrm>
          <a:prstGeom prst="rect">
            <a:avLst/>
          </a:prstGeom>
        </p:spPr>
      </p:pic>
      <p:sp>
        <p:nvSpPr>
          <p:cNvPr id="3" name="Rectangle 2"/>
          <p:cNvSpPr/>
          <p:nvPr/>
        </p:nvSpPr>
        <p:spPr>
          <a:xfrm>
            <a:off x="11007197" y="1375716"/>
            <a:ext cx="562077" cy="623187"/>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7349413" y="1305168"/>
            <a:ext cx="1787972" cy="164613"/>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035518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49333"/>
          </a:xfrm>
        </p:spPr>
        <p:txBody>
          <a:bodyPr>
            <a:normAutofit/>
          </a:bodyPr>
          <a:lstStyle/>
          <a:p>
            <a:r>
              <a:rPr lang="en-GB" sz="3000" dirty="0" smtClean="0"/>
              <a:t>PS LS2 </a:t>
            </a:r>
            <a:r>
              <a:rPr lang="mr-IN" sz="3000" dirty="0" smtClean="0"/>
              <a:t>–</a:t>
            </a:r>
            <a:r>
              <a:rPr lang="en-GB" sz="3000" dirty="0" smtClean="0"/>
              <a:t> Main Units</a:t>
            </a:r>
            <a:endParaRPr lang="en-GB" sz="3000"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28</a:t>
            </a:fld>
            <a:endParaRPr lang="en-US"/>
          </a:p>
        </p:txBody>
      </p:sp>
      <p:sp>
        <p:nvSpPr>
          <p:cNvPr id="14" name="Rectangle 13"/>
          <p:cNvSpPr/>
          <p:nvPr/>
        </p:nvSpPr>
        <p:spPr>
          <a:xfrm>
            <a:off x="149140" y="844889"/>
            <a:ext cx="4777473" cy="5309147"/>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marL="285750" indent="-285750">
              <a:spcBef>
                <a:spcPts val="600"/>
              </a:spcBef>
              <a:buFont typeface="Arial"/>
              <a:buChar char="•"/>
            </a:pPr>
            <a:r>
              <a:rPr lang="en-US" dirty="0" smtClean="0"/>
              <a:t>Renovation works progressing quite well, 15/43 have been already renovated. Thirteen have been already re-installed and 2 are in the storage in B.150 (MU27 and MU39)</a:t>
            </a:r>
          </a:p>
          <a:p>
            <a:pPr marL="285750" indent="-285750">
              <a:spcBef>
                <a:spcPts val="600"/>
              </a:spcBef>
              <a:buFont typeface="Arial"/>
              <a:buChar char="•"/>
            </a:pPr>
            <a:r>
              <a:rPr lang="en-US" dirty="0" smtClean="0">
                <a:solidFill>
                  <a:srgbClr val="FF6600"/>
                </a:solidFill>
              </a:rPr>
              <a:t>The </a:t>
            </a:r>
            <a:r>
              <a:rPr lang="en-US" u="sng" dirty="0" smtClean="0">
                <a:solidFill>
                  <a:srgbClr val="FF6600"/>
                </a:solidFill>
              </a:rPr>
              <a:t>delay</a:t>
            </a:r>
            <a:r>
              <a:rPr lang="en-US" dirty="0" smtClean="0">
                <a:solidFill>
                  <a:srgbClr val="FF6600"/>
                </a:solidFill>
              </a:rPr>
              <a:t> and the </a:t>
            </a:r>
            <a:r>
              <a:rPr lang="en-US" u="sng" dirty="0" smtClean="0">
                <a:solidFill>
                  <a:srgbClr val="FF6600"/>
                </a:solidFill>
              </a:rPr>
              <a:t>advance</a:t>
            </a:r>
            <a:r>
              <a:rPr lang="en-US" dirty="0" smtClean="0">
                <a:solidFill>
                  <a:srgbClr val="FF6600"/>
                </a:solidFill>
              </a:rPr>
              <a:t> shown in the broken line are real, but the delay is due to the planning reshuffling of the straight sections re-installation requested by TE-MSC</a:t>
            </a:r>
          </a:p>
          <a:p>
            <a:pPr marL="285750" indent="-285750">
              <a:spcBef>
                <a:spcPts val="600"/>
              </a:spcBef>
              <a:buFont typeface="Arial"/>
              <a:buChar char="•"/>
            </a:pPr>
            <a:r>
              <a:rPr lang="en-US" dirty="0" smtClean="0">
                <a:solidFill>
                  <a:srgbClr val="FF6600"/>
                </a:solidFill>
              </a:rPr>
              <a:t>Some planning reshuffling, mainly sequence of Main Units, is needed due to good progress on this activity and the delay on the warm water and ventilation duct works between SS89 and SS02 </a:t>
            </a:r>
            <a:r>
              <a:rPr lang="en-US" dirty="0" smtClean="0">
                <a:solidFill>
                  <a:srgbClr val="FFFFFF"/>
                </a:solidFill>
              </a:rPr>
              <a:t>(planning reshuffling proposal sent last Tuesday to all the groups involved + RP)</a:t>
            </a:r>
          </a:p>
          <a:p>
            <a:pPr marL="285750" indent="-285750">
              <a:spcBef>
                <a:spcPts val="600"/>
              </a:spcBef>
              <a:buFont typeface="Arial"/>
              <a:buChar char="•"/>
            </a:pPr>
            <a:r>
              <a:rPr lang="en-US" dirty="0" smtClean="0">
                <a:solidFill>
                  <a:srgbClr val="FF6600"/>
                </a:solidFill>
              </a:rPr>
              <a:t>Issue with the MU12 since yesterday</a:t>
            </a:r>
          </a:p>
        </p:txBody>
      </p:sp>
      <p:sp>
        <p:nvSpPr>
          <p:cNvPr id="11" name="Footer Placeholder 2"/>
          <p:cNvSpPr>
            <a:spLocks noGrp="1"/>
          </p:cNvSpPr>
          <p:nvPr>
            <p:ph type="ftr" sz="quarter" idx="11"/>
          </p:nvPr>
        </p:nvSpPr>
        <p:spPr>
          <a:xfrm>
            <a:off x="2097670" y="6356351"/>
            <a:ext cx="8511561" cy="365125"/>
          </a:xfrm>
        </p:spPr>
        <p:txBody>
          <a:bodyPr/>
          <a:lstStyle/>
          <a:p>
            <a:r>
              <a:rPr lang="en-GB" dirty="0" smtClean="0"/>
              <a:t>PS						LS2 committee meeting 03/05/2019</a:t>
            </a:r>
            <a:endParaRPr lang="en-US" dirty="0"/>
          </a:p>
        </p:txBody>
      </p:sp>
      <p:pic>
        <p:nvPicPr>
          <p:cNvPr id="7" name="Picture 6" descr="IMG_20190423_142556584.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104879" y="3191127"/>
            <a:ext cx="4088106" cy="3066079"/>
          </a:xfrm>
          <a:prstGeom prst="rect">
            <a:avLst/>
          </a:prstGeom>
        </p:spPr>
      </p:pic>
      <p:pic>
        <p:nvPicPr>
          <p:cNvPr id="8" name="Picture 7" descr="IMG_20190423_145210835.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912734" y="3915366"/>
            <a:ext cx="3264330" cy="2448248"/>
          </a:xfrm>
          <a:prstGeom prst="rect">
            <a:avLst/>
          </a:prstGeom>
        </p:spPr>
      </p:pic>
      <p:pic>
        <p:nvPicPr>
          <p:cNvPr id="3" name="Picture 2" descr="20190502 _BrokenLine_MUs_Refurbishment.pn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036185" y="166484"/>
            <a:ext cx="6980399" cy="2994620"/>
          </a:xfrm>
          <a:prstGeom prst="rect">
            <a:avLst/>
          </a:prstGeom>
        </p:spPr>
      </p:pic>
    </p:spTree>
    <p:extLst>
      <p:ext uri="{BB962C8B-B14F-4D97-AF65-F5344CB8AC3E}">
        <p14:creationId xmlns:p14="http://schemas.microsoft.com/office/powerpoint/2010/main" val="219008268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49333"/>
          </a:xfrm>
        </p:spPr>
        <p:txBody>
          <a:bodyPr>
            <a:normAutofit/>
          </a:bodyPr>
          <a:lstStyle/>
          <a:p>
            <a:r>
              <a:rPr lang="en-GB" sz="3000" dirty="0" smtClean="0"/>
              <a:t>PS LS2 </a:t>
            </a:r>
            <a:r>
              <a:rPr lang="mr-IN" sz="3000" dirty="0" smtClean="0"/>
              <a:t>–</a:t>
            </a:r>
            <a:r>
              <a:rPr lang="en-GB" sz="3000" dirty="0" smtClean="0"/>
              <a:t> BTP</a:t>
            </a:r>
            <a:endParaRPr lang="en-GB" sz="3000"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29</a:t>
            </a:fld>
            <a:endParaRPr lang="en-US"/>
          </a:p>
        </p:txBody>
      </p:sp>
      <p:sp>
        <p:nvSpPr>
          <p:cNvPr id="14" name="Rectangle 13"/>
          <p:cNvSpPr/>
          <p:nvPr/>
        </p:nvSpPr>
        <p:spPr>
          <a:xfrm>
            <a:off x="225778" y="949333"/>
            <a:ext cx="3490327" cy="4755149"/>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marL="285750" indent="-285750">
              <a:spcBef>
                <a:spcPts val="600"/>
              </a:spcBef>
              <a:buFont typeface="Arial"/>
              <a:buChar char="•"/>
            </a:pPr>
            <a:r>
              <a:rPr lang="en-US" dirty="0" smtClean="0"/>
              <a:t>Shielding block cut was performed last week</a:t>
            </a:r>
          </a:p>
          <a:p>
            <a:pPr marL="285750" indent="-285750">
              <a:spcBef>
                <a:spcPts val="600"/>
              </a:spcBef>
              <a:buFont typeface="Arial"/>
              <a:buChar char="•"/>
            </a:pPr>
            <a:r>
              <a:rPr lang="en-US" dirty="0" smtClean="0"/>
              <a:t>New wall configuration has been completed this week</a:t>
            </a:r>
          </a:p>
          <a:p>
            <a:pPr marL="285750" indent="-285750">
              <a:spcBef>
                <a:spcPts val="600"/>
              </a:spcBef>
              <a:buFont typeface="Arial"/>
              <a:buChar char="•"/>
            </a:pPr>
            <a:r>
              <a:rPr lang="en-US" dirty="0" smtClean="0">
                <a:solidFill>
                  <a:srgbClr val="FF6600"/>
                </a:solidFill>
              </a:rPr>
              <a:t>Issues with the information needed by the survey team to trace line is preventing us to start the installation (situation has been followed closely and next week the survey team should be able to trace de line)</a:t>
            </a:r>
          </a:p>
          <a:p>
            <a:pPr marL="285750" indent="-285750">
              <a:spcBef>
                <a:spcPts val="600"/>
              </a:spcBef>
              <a:buFont typeface="Arial"/>
              <a:buChar char="•"/>
            </a:pPr>
            <a:r>
              <a:rPr lang="en-US" dirty="0" smtClean="0">
                <a:solidFill>
                  <a:srgbClr val="FF6600"/>
                </a:solidFill>
              </a:rPr>
              <a:t>Information is still needed from the transport team concerning the new rail installation</a:t>
            </a:r>
          </a:p>
        </p:txBody>
      </p:sp>
      <p:sp>
        <p:nvSpPr>
          <p:cNvPr id="12" name="Footer Placeholder 2"/>
          <p:cNvSpPr>
            <a:spLocks noGrp="1"/>
          </p:cNvSpPr>
          <p:nvPr>
            <p:ph type="ftr" sz="quarter" idx="11"/>
          </p:nvPr>
        </p:nvSpPr>
        <p:spPr>
          <a:xfrm>
            <a:off x="2097670" y="6356351"/>
            <a:ext cx="8511561" cy="365125"/>
          </a:xfrm>
        </p:spPr>
        <p:txBody>
          <a:bodyPr/>
          <a:lstStyle/>
          <a:p>
            <a:r>
              <a:rPr lang="en-GB" dirty="0" smtClean="0"/>
              <a:t>PS						LS2 committee meeting 03/05/2019</a:t>
            </a:r>
            <a:endParaRPr lang="en-US" dirty="0"/>
          </a:p>
        </p:txBody>
      </p:sp>
      <p:pic>
        <p:nvPicPr>
          <p:cNvPr id="3" name="Picture 2" descr="IMG_20190430_152731225.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58556" y="460475"/>
            <a:ext cx="3760103" cy="2820077"/>
          </a:xfrm>
          <a:prstGeom prst="rect">
            <a:avLst/>
          </a:prstGeom>
        </p:spPr>
      </p:pic>
      <p:pic>
        <p:nvPicPr>
          <p:cNvPr id="4" name="Picture 3" descr="IMG_20190430_152824176.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16105" y="3368516"/>
            <a:ext cx="3831179" cy="2873384"/>
          </a:xfrm>
          <a:prstGeom prst="rect">
            <a:avLst/>
          </a:prstGeom>
        </p:spPr>
      </p:pic>
      <p:pic>
        <p:nvPicPr>
          <p:cNvPr id="6" name="Picture 5" descr="IMG_20190430_152840669.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547285" y="2546330"/>
            <a:ext cx="2554406" cy="3405874"/>
          </a:xfrm>
          <a:prstGeom prst="rect">
            <a:avLst/>
          </a:prstGeom>
        </p:spPr>
      </p:pic>
      <p:pic>
        <p:nvPicPr>
          <p:cNvPr id="7" name="Picture 6" descr="20190502 _BrokenLine_BTP.pn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1430140" y="58800"/>
            <a:ext cx="317513" cy="6154966"/>
          </a:xfrm>
          <a:prstGeom prst="rect">
            <a:avLst/>
          </a:prstGeom>
        </p:spPr>
      </p:pic>
      <p:pic>
        <p:nvPicPr>
          <p:cNvPr id="8" name="Picture 7" descr="20190502 _BrokenLine_BTP.pn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1104953" y="72717"/>
            <a:ext cx="338675" cy="6154966"/>
          </a:xfrm>
          <a:prstGeom prst="rect">
            <a:avLst/>
          </a:prstGeom>
        </p:spPr>
      </p:pic>
      <p:pic>
        <p:nvPicPr>
          <p:cNvPr id="13" name="Picture 12" descr="20190502 _BrokenLine.pn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832820" y="154899"/>
            <a:ext cx="3986221" cy="2255541"/>
          </a:xfrm>
          <a:prstGeom prst="rect">
            <a:avLst/>
          </a:prstGeom>
        </p:spPr>
      </p:pic>
      <p:sp>
        <p:nvSpPr>
          <p:cNvPr id="9" name="Rectangle 8"/>
          <p:cNvSpPr/>
          <p:nvPr/>
        </p:nvSpPr>
        <p:spPr>
          <a:xfrm>
            <a:off x="9066826" y="246923"/>
            <a:ext cx="152878" cy="2057694"/>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Arrow Connector 14"/>
          <p:cNvCxnSpPr>
            <a:stCxn id="9" idx="0"/>
            <a:endCxn id="8" idx="0"/>
          </p:cNvCxnSpPr>
          <p:nvPr/>
        </p:nvCxnSpPr>
        <p:spPr>
          <a:xfrm flipV="1">
            <a:off x="9143265" y="72717"/>
            <a:ext cx="2131026" cy="17420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46906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Master Schedule</a:t>
            </a:r>
            <a:endParaRPr lang="en-GB" sz="3200" dirty="0"/>
          </a:p>
        </p:txBody>
      </p:sp>
      <p:pic>
        <p:nvPicPr>
          <p:cNvPr id="7" name="Picture 6"/>
          <p:cNvPicPr>
            <a:picLocks noChangeAspect="1"/>
          </p:cNvPicPr>
          <p:nvPr/>
        </p:nvPicPr>
        <p:blipFill>
          <a:blip r:embed="rId2"/>
          <a:stretch>
            <a:fillRect/>
          </a:stretch>
        </p:blipFill>
        <p:spPr>
          <a:xfrm>
            <a:off x="251520" y="1029885"/>
            <a:ext cx="11330880" cy="5215802"/>
          </a:xfrm>
          <a:prstGeom prst="rect">
            <a:avLst/>
          </a:prstGeom>
        </p:spPr>
      </p:pic>
      <p:cxnSp>
        <p:nvCxnSpPr>
          <p:cNvPr id="8" name="Straight Connector 7"/>
          <p:cNvCxnSpPr/>
          <p:nvPr/>
        </p:nvCxnSpPr>
        <p:spPr>
          <a:xfrm>
            <a:off x="2903517" y="949333"/>
            <a:ext cx="0" cy="5296354"/>
          </a:xfrm>
          <a:prstGeom prst="line">
            <a:avLst/>
          </a:prstGeom>
          <a:ln w="38100">
            <a:solidFill>
              <a:srgbClr val="002060"/>
            </a:solidFill>
            <a:prstDash val="sysDash"/>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935745" y="809945"/>
            <a:ext cx="911412" cy="369332"/>
          </a:xfrm>
          <a:prstGeom prst="rect">
            <a:avLst/>
          </a:prstGeom>
          <a:solidFill>
            <a:srgbClr val="FFFFFF"/>
          </a:solidFill>
        </p:spPr>
        <p:txBody>
          <a:bodyPr wrap="square" rtlCol="0">
            <a:spAutoFit/>
          </a:bodyPr>
          <a:lstStyle/>
          <a:p>
            <a:r>
              <a:rPr lang="en-US" b="1" i="1" u="sng" dirty="0" smtClean="0"/>
              <a:t>Today</a:t>
            </a:r>
            <a:endParaRPr lang="en-US" b="1" i="1" u="sng" dirty="0"/>
          </a:p>
        </p:txBody>
      </p:sp>
      <p:sp>
        <p:nvSpPr>
          <p:cNvPr id="13" name="Footer Placeholder 2"/>
          <p:cNvSpPr>
            <a:spLocks noGrp="1"/>
          </p:cNvSpPr>
          <p:nvPr>
            <p:ph type="ftr" sz="quarter" idx="11"/>
          </p:nvPr>
        </p:nvSpPr>
        <p:spPr>
          <a:xfrm>
            <a:off x="4888579" y="6356351"/>
            <a:ext cx="5720652" cy="365125"/>
          </a:xfrm>
        </p:spPr>
        <p:txBody>
          <a:bodyPr/>
          <a:lstStyle/>
          <a:p>
            <a:r>
              <a:rPr lang="en-GB" dirty="0" smtClean="0"/>
              <a:t>LS2 committee meeting 03/05/2019</a:t>
            </a:r>
            <a:endParaRPr lang="en-US" dirty="0"/>
          </a:p>
        </p:txBody>
      </p:sp>
    </p:spTree>
    <p:extLst>
      <p:ext uri="{BB962C8B-B14F-4D97-AF65-F5344CB8AC3E}">
        <p14:creationId xmlns:p14="http://schemas.microsoft.com/office/powerpoint/2010/main" val="132771944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49333"/>
          </a:xfrm>
        </p:spPr>
        <p:txBody>
          <a:bodyPr>
            <a:normAutofit/>
          </a:bodyPr>
          <a:lstStyle/>
          <a:p>
            <a:r>
              <a:rPr lang="en-GB" sz="3000" dirty="0" smtClean="0"/>
              <a:t>PS LS2 </a:t>
            </a:r>
            <a:r>
              <a:rPr lang="mr-IN" sz="3000" dirty="0" smtClean="0"/>
              <a:t>–</a:t>
            </a:r>
            <a:r>
              <a:rPr lang="en-GB" sz="3000" dirty="0" smtClean="0"/>
              <a:t> F61</a:t>
            </a:r>
            <a:endParaRPr lang="en-GB" sz="3000"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30</a:t>
            </a:fld>
            <a:endParaRPr lang="en-US"/>
          </a:p>
        </p:txBody>
      </p:sp>
      <p:sp>
        <p:nvSpPr>
          <p:cNvPr id="11" name="Footer Placeholder 2"/>
          <p:cNvSpPr>
            <a:spLocks noGrp="1"/>
          </p:cNvSpPr>
          <p:nvPr>
            <p:ph type="ftr" sz="quarter" idx="11"/>
          </p:nvPr>
        </p:nvSpPr>
        <p:spPr>
          <a:xfrm>
            <a:off x="2097670" y="6356351"/>
            <a:ext cx="8511561" cy="365125"/>
          </a:xfrm>
        </p:spPr>
        <p:txBody>
          <a:bodyPr/>
          <a:lstStyle/>
          <a:p>
            <a:r>
              <a:rPr lang="en-GB" dirty="0" smtClean="0"/>
              <a:t>PS						LS2 committee meeting 03/05/2019</a:t>
            </a:r>
            <a:endParaRPr lang="en-US" dirty="0"/>
          </a:p>
        </p:txBody>
      </p:sp>
      <p:sp>
        <p:nvSpPr>
          <p:cNvPr id="14" name="Rectangle 13"/>
          <p:cNvSpPr/>
          <p:nvPr/>
        </p:nvSpPr>
        <p:spPr>
          <a:xfrm>
            <a:off x="140829" y="959466"/>
            <a:ext cx="3913681" cy="4755149"/>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marL="285750" indent="-285750">
              <a:spcBef>
                <a:spcPts val="600"/>
              </a:spcBef>
              <a:buFont typeface="Arial"/>
              <a:buChar char="•"/>
            </a:pPr>
            <a:r>
              <a:rPr lang="en-US" dirty="0" smtClean="0"/>
              <a:t>The shielding blocks have all been removed and transported out from the PS</a:t>
            </a:r>
          </a:p>
          <a:p>
            <a:pPr marL="285750" indent="-285750">
              <a:spcBef>
                <a:spcPts val="600"/>
              </a:spcBef>
              <a:buFont typeface="Arial"/>
              <a:buChar char="•"/>
            </a:pPr>
            <a:r>
              <a:rPr lang="en-US" dirty="0" smtClean="0"/>
              <a:t>All beam elements have been dismantled with the exception of 2 magnets</a:t>
            </a:r>
          </a:p>
          <a:p>
            <a:pPr marL="285750" indent="-285750">
              <a:spcBef>
                <a:spcPts val="600"/>
              </a:spcBef>
              <a:buFont typeface="Arial"/>
              <a:buChar char="•"/>
            </a:pPr>
            <a:r>
              <a:rPr lang="en-US" dirty="0" smtClean="0"/>
              <a:t>Some logistic problems to evacuate some dismantled beam elements (we did not observe </a:t>
            </a:r>
            <a:r>
              <a:rPr lang="en-US" dirty="0" err="1" smtClean="0"/>
              <a:t>ths</a:t>
            </a:r>
            <a:r>
              <a:rPr lang="en-US" dirty="0" smtClean="0"/>
              <a:t> problem during the shielding dismantling even regards of the quantity)</a:t>
            </a:r>
          </a:p>
          <a:p>
            <a:pPr marL="285750" indent="-285750">
              <a:spcBef>
                <a:spcPts val="600"/>
              </a:spcBef>
              <a:buFont typeface="Arial"/>
              <a:buChar char="•"/>
            </a:pPr>
            <a:r>
              <a:rPr lang="en-US" dirty="0" smtClean="0">
                <a:solidFill>
                  <a:schemeClr val="bg1"/>
                </a:solidFill>
              </a:rPr>
              <a:t>Some works have been anticipated following the good progress and the different teams availability </a:t>
            </a:r>
          </a:p>
        </p:txBody>
      </p:sp>
      <p:pic>
        <p:nvPicPr>
          <p:cNvPr id="3" name="Picture 2" descr="IMG_20190430_153451649.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886615" y="2185409"/>
            <a:ext cx="3953419" cy="2965064"/>
          </a:xfrm>
          <a:prstGeom prst="rect">
            <a:avLst/>
          </a:prstGeom>
        </p:spPr>
      </p:pic>
      <p:pic>
        <p:nvPicPr>
          <p:cNvPr id="4" name="Picture 3" descr="IMG_20190430_153456161.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351136" y="4416878"/>
            <a:ext cx="3194713" cy="2396035"/>
          </a:xfrm>
          <a:prstGeom prst="rect">
            <a:avLst/>
          </a:prstGeom>
        </p:spPr>
      </p:pic>
      <p:pic>
        <p:nvPicPr>
          <p:cNvPr id="6" name="Picture 5" descr="IMG_20190430_153511761.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054510" y="792631"/>
            <a:ext cx="3008185" cy="2256139"/>
          </a:xfrm>
          <a:prstGeom prst="rect">
            <a:avLst/>
          </a:prstGeom>
        </p:spPr>
      </p:pic>
      <p:pic>
        <p:nvPicPr>
          <p:cNvPr id="7" name="Picture 6" descr="20190502 _BrokenLine_F61.pn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1241742" y="158116"/>
            <a:ext cx="340658" cy="6190971"/>
          </a:xfrm>
          <a:prstGeom prst="rect">
            <a:avLst/>
          </a:prstGeom>
        </p:spPr>
      </p:pic>
      <p:pic>
        <p:nvPicPr>
          <p:cNvPr id="8" name="Picture 7" descr="20190502 _BrokenLine_F61.pn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0912468" y="165380"/>
            <a:ext cx="340656" cy="6190971"/>
          </a:xfrm>
          <a:prstGeom prst="rect">
            <a:avLst/>
          </a:prstGeom>
        </p:spPr>
      </p:pic>
      <p:pic>
        <p:nvPicPr>
          <p:cNvPr id="12" name="Picture 11" descr="20190502 _BrokenLine.pn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832820" y="154899"/>
            <a:ext cx="3986221" cy="2255541"/>
          </a:xfrm>
          <a:prstGeom prst="rect">
            <a:avLst/>
          </a:prstGeom>
        </p:spPr>
      </p:pic>
      <p:sp>
        <p:nvSpPr>
          <p:cNvPr id="15" name="Rectangle 14"/>
          <p:cNvSpPr/>
          <p:nvPr/>
        </p:nvSpPr>
        <p:spPr>
          <a:xfrm>
            <a:off x="9654826" y="246923"/>
            <a:ext cx="152878" cy="2057694"/>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Arrow Connector 15"/>
          <p:cNvCxnSpPr>
            <a:stCxn id="15" idx="0"/>
            <a:endCxn id="8" idx="0"/>
          </p:cNvCxnSpPr>
          <p:nvPr/>
        </p:nvCxnSpPr>
        <p:spPr>
          <a:xfrm flipV="1">
            <a:off x="9731265" y="165380"/>
            <a:ext cx="1351531" cy="8154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356334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20190502 _BrokenLine.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579510" y="567546"/>
            <a:ext cx="9543423" cy="5399999"/>
          </a:xfrm>
          <a:prstGeom prst="rect">
            <a:avLst/>
          </a:prstGeom>
        </p:spPr>
      </p:pic>
      <p:sp>
        <p:nvSpPr>
          <p:cNvPr id="2" name="Title 1"/>
          <p:cNvSpPr>
            <a:spLocks noGrp="1"/>
          </p:cNvSpPr>
          <p:nvPr>
            <p:ph type="title"/>
          </p:nvPr>
        </p:nvSpPr>
        <p:spPr>
          <a:xfrm>
            <a:off x="0" y="0"/>
            <a:ext cx="12192000" cy="949333"/>
          </a:xfrm>
        </p:spPr>
        <p:txBody>
          <a:bodyPr>
            <a:normAutofit/>
          </a:bodyPr>
          <a:lstStyle/>
          <a:p>
            <a:r>
              <a:rPr lang="en-GB" sz="3000" dirty="0" smtClean="0"/>
              <a:t>PS LS2 </a:t>
            </a:r>
            <a:r>
              <a:rPr lang="mr-IN" sz="3000" dirty="0" smtClean="0"/>
              <a:t>–</a:t>
            </a:r>
            <a:r>
              <a:rPr lang="en-GB" sz="3000" dirty="0" smtClean="0"/>
              <a:t> Warm water and ventilation duct renovation</a:t>
            </a:r>
            <a:endParaRPr lang="en-GB" sz="3000"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31</a:t>
            </a:fld>
            <a:endParaRPr lang="en-US"/>
          </a:p>
        </p:txBody>
      </p:sp>
      <p:sp>
        <p:nvSpPr>
          <p:cNvPr id="14" name="Rectangle 13"/>
          <p:cNvSpPr/>
          <p:nvPr/>
        </p:nvSpPr>
        <p:spPr>
          <a:xfrm>
            <a:off x="225778" y="945003"/>
            <a:ext cx="4821264" cy="5109092"/>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marL="285750" indent="-285750">
              <a:spcBef>
                <a:spcPts val="600"/>
              </a:spcBef>
              <a:buFont typeface="Arial"/>
              <a:buChar char="•"/>
            </a:pPr>
            <a:r>
              <a:rPr lang="en-US" dirty="0" smtClean="0">
                <a:solidFill>
                  <a:srgbClr val="FF6600"/>
                </a:solidFill>
              </a:rPr>
              <a:t>The problems with the scaffolding installation introduced 15 days of delay in the start date of this project</a:t>
            </a:r>
          </a:p>
          <a:p>
            <a:pPr marL="285750" indent="-285750">
              <a:spcBef>
                <a:spcPts val="600"/>
              </a:spcBef>
              <a:buFont typeface="Arial"/>
              <a:buChar char="•"/>
            </a:pPr>
            <a:r>
              <a:rPr lang="en-US" dirty="0" smtClean="0">
                <a:solidFill>
                  <a:srgbClr val="FF6600"/>
                </a:solidFill>
              </a:rPr>
              <a:t>Five extra days of delay have been introduced on the start of the warm water pipes installation due to some welders validation problems</a:t>
            </a:r>
          </a:p>
          <a:p>
            <a:pPr marL="285750" indent="-285750">
              <a:spcBef>
                <a:spcPts val="600"/>
              </a:spcBef>
              <a:buFont typeface="Arial"/>
              <a:buChar char="•"/>
            </a:pPr>
            <a:r>
              <a:rPr lang="en-US" dirty="0" smtClean="0"/>
              <a:t>Asbestos removal went very well and much faster than planned (methodology used can be adopted for next sectors in the future)</a:t>
            </a:r>
          </a:p>
          <a:p>
            <a:pPr marL="285750" indent="-285750">
              <a:spcBef>
                <a:spcPts val="600"/>
              </a:spcBef>
              <a:buFont typeface="Arial"/>
              <a:buChar char="•"/>
            </a:pPr>
            <a:r>
              <a:rPr lang="en-US" dirty="0" smtClean="0"/>
              <a:t>Ventilation duct installation went also faster than planned (few improvements have been identified, but methodology can be used for next sectors in the future)</a:t>
            </a:r>
          </a:p>
          <a:p>
            <a:pPr marL="285750" indent="-285750">
              <a:spcBef>
                <a:spcPts val="600"/>
              </a:spcBef>
              <a:buFont typeface="Arial"/>
              <a:buChar char="•"/>
            </a:pPr>
            <a:r>
              <a:rPr lang="en-US" dirty="0" smtClean="0">
                <a:solidFill>
                  <a:srgbClr val="FF0000"/>
                </a:solidFill>
              </a:rPr>
              <a:t>The delay in this project is triggering a major reshuffling in the PS planning </a:t>
            </a:r>
          </a:p>
        </p:txBody>
      </p:sp>
      <p:sp>
        <p:nvSpPr>
          <p:cNvPr id="11" name="Footer Placeholder 2"/>
          <p:cNvSpPr>
            <a:spLocks noGrp="1"/>
          </p:cNvSpPr>
          <p:nvPr>
            <p:ph type="ftr" sz="quarter" idx="11"/>
          </p:nvPr>
        </p:nvSpPr>
        <p:spPr>
          <a:xfrm>
            <a:off x="2097670" y="6356351"/>
            <a:ext cx="8511561" cy="365125"/>
          </a:xfrm>
        </p:spPr>
        <p:txBody>
          <a:bodyPr/>
          <a:lstStyle/>
          <a:p>
            <a:r>
              <a:rPr lang="en-GB" dirty="0" smtClean="0"/>
              <a:t>PS						LS2 committee meeting 03/05/2019</a:t>
            </a:r>
            <a:endParaRPr lang="en-US" dirty="0"/>
          </a:p>
        </p:txBody>
      </p:sp>
      <p:pic>
        <p:nvPicPr>
          <p:cNvPr id="3" name="Picture 2" descr="IMG_20190424_152436859.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572611" y="2352379"/>
            <a:ext cx="3619389" cy="2714542"/>
          </a:xfrm>
          <a:prstGeom prst="rect">
            <a:avLst/>
          </a:prstGeom>
        </p:spPr>
      </p:pic>
      <p:pic>
        <p:nvPicPr>
          <p:cNvPr id="10" name="Picture 9" descr="IMG_20190322_143759090.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047042" y="2417957"/>
            <a:ext cx="3403281" cy="2552461"/>
          </a:xfrm>
          <a:prstGeom prst="rect">
            <a:avLst/>
          </a:prstGeom>
        </p:spPr>
      </p:pic>
      <p:pic>
        <p:nvPicPr>
          <p:cNvPr id="6" name="Picture 5" descr="IMG_20190423_145437969.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351222" y="4357471"/>
            <a:ext cx="2702775" cy="2027081"/>
          </a:xfrm>
          <a:prstGeom prst="rect">
            <a:avLst/>
          </a:prstGeom>
        </p:spPr>
      </p:pic>
      <p:sp>
        <p:nvSpPr>
          <p:cNvPr id="15" name="Rectangle 14"/>
          <p:cNvSpPr/>
          <p:nvPr/>
        </p:nvSpPr>
        <p:spPr>
          <a:xfrm>
            <a:off x="9972334" y="1528573"/>
            <a:ext cx="941456" cy="623187"/>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44717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20190502 _BrokenLine.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628483" y="135553"/>
            <a:ext cx="7290428" cy="4125176"/>
          </a:xfrm>
          <a:prstGeom prst="rect">
            <a:avLst/>
          </a:prstGeom>
        </p:spPr>
      </p:pic>
      <p:sp>
        <p:nvSpPr>
          <p:cNvPr id="2" name="Title 1"/>
          <p:cNvSpPr>
            <a:spLocks noGrp="1"/>
          </p:cNvSpPr>
          <p:nvPr>
            <p:ph type="title"/>
          </p:nvPr>
        </p:nvSpPr>
        <p:spPr>
          <a:xfrm>
            <a:off x="0" y="0"/>
            <a:ext cx="12192000" cy="949333"/>
          </a:xfrm>
        </p:spPr>
        <p:txBody>
          <a:bodyPr>
            <a:normAutofit/>
          </a:bodyPr>
          <a:lstStyle/>
          <a:p>
            <a:r>
              <a:rPr lang="en-GB" sz="3000" dirty="0" smtClean="0"/>
              <a:t>PS LS2 </a:t>
            </a:r>
            <a:r>
              <a:rPr lang="mr-IN" sz="3000" dirty="0" smtClean="0"/>
              <a:t>–</a:t>
            </a:r>
            <a:r>
              <a:rPr lang="en-GB" sz="3000" dirty="0" smtClean="0"/>
              <a:t> Ring + TT2</a:t>
            </a:r>
            <a:endParaRPr lang="en-GB" sz="3000"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32</a:t>
            </a:fld>
            <a:endParaRPr lang="en-US"/>
          </a:p>
        </p:txBody>
      </p:sp>
      <p:sp>
        <p:nvSpPr>
          <p:cNvPr id="21" name="Footer Placeholder 2"/>
          <p:cNvSpPr>
            <a:spLocks noGrp="1"/>
          </p:cNvSpPr>
          <p:nvPr>
            <p:ph type="ftr" sz="quarter" idx="11"/>
          </p:nvPr>
        </p:nvSpPr>
        <p:spPr>
          <a:xfrm>
            <a:off x="2097670" y="6356351"/>
            <a:ext cx="8511561" cy="365125"/>
          </a:xfrm>
        </p:spPr>
        <p:txBody>
          <a:bodyPr/>
          <a:lstStyle/>
          <a:p>
            <a:r>
              <a:rPr lang="en-GB" dirty="0" smtClean="0"/>
              <a:t>PS						LS2 committee meeting 03/05/2019</a:t>
            </a:r>
            <a:endParaRPr lang="en-US" dirty="0"/>
          </a:p>
        </p:txBody>
      </p:sp>
      <p:sp>
        <p:nvSpPr>
          <p:cNvPr id="15" name="Rectangle 14"/>
          <p:cNvSpPr/>
          <p:nvPr/>
        </p:nvSpPr>
        <p:spPr>
          <a:xfrm>
            <a:off x="80149" y="2113193"/>
            <a:ext cx="3344155" cy="2462213"/>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marL="285750" indent="-285750">
              <a:spcBef>
                <a:spcPts val="600"/>
              </a:spcBef>
              <a:buFont typeface="Arial"/>
              <a:buChar char="•"/>
            </a:pPr>
            <a:r>
              <a:rPr lang="en-US" dirty="0" smtClean="0">
                <a:solidFill>
                  <a:srgbClr val="FF6600"/>
                </a:solidFill>
              </a:rPr>
              <a:t>Issue with the cabling campaign for the KFA45</a:t>
            </a:r>
          </a:p>
          <a:p>
            <a:pPr marL="285750" indent="-285750">
              <a:spcBef>
                <a:spcPts val="600"/>
              </a:spcBef>
              <a:buFont typeface="Arial"/>
              <a:buChar char="•"/>
            </a:pPr>
            <a:r>
              <a:rPr lang="en-US" dirty="0" smtClean="0"/>
              <a:t>Drilling between TT2 and PS SWY for the passage of the CV pipes has been performed</a:t>
            </a:r>
          </a:p>
          <a:p>
            <a:pPr marL="285750" indent="-285750">
              <a:spcBef>
                <a:spcPts val="600"/>
              </a:spcBef>
              <a:buFont typeface="Arial"/>
              <a:buChar char="•"/>
            </a:pPr>
            <a:r>
              <a:rPr lang="en-US" dirty="0" smtClean="0"/>
              <a:t>Maintenance of the TT2 and PS ventilation Units</a:t>
            </a:r>
          </a:p>
        </p:txBody>
      </p:sp>
      <p:pic>
        <p:nvPicPr>
          <p:cNvPr id="10" name="Picture 9" descr="IMG_20190429_102403.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58339" y="2198141"/>
            <a:ext cx="2285915" cy="3047887"/>
          </a:xfrm>
          <a:prstGeom prst="rect">
            <a:avLst/>
          </a:prstGeom>
        </p:spPr>
      </p:pic>
      <p:pic>
        <p:nvPicPr>
          <p:cNvPr id="8" name="Picture 7" descr="IMG_20190429_102357.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487731" y="3297212"/>
            <a:ext cx="2636877" cy="3515836"/>
          </a:xfrm>
          <a:prstGeom prst="rect">
            <a:avLst/>
          </a:prstGeom>
        </p:spPr>
      </p:pic>
      <p:pic>
        <p:nvPicPr>
          <p:cNvPr id="16" name="Picture 15" descr="IMG_20190313_172531821.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910727" y="2198141"/>
            <a:ext cx="3281273" cy="1845716"/>
          </a:xfrm>
          <a:prstGeom prst="rect">
            <a:avLst/>
          </a:prstGeom>
        </p:spPr>
      </p:pic>
      <p:pic>
        <p:nvPicPr>
          <p:cNvPr id="17" name="Picture 16" descr="IMG_20190313_171745607.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224853" y="3740895"/>
            <a:ext cx="2967147" cy="1669021"/>
          </a:xfrm>
          <a:prstGeom prst="rect">
            <a:avLst/>
          </a:prstGeom>
        </p:spPr>
      </p:pic>
      <p:pic>
        <p:nvPicPr>
          <p:cNvPr id="18" name="Picture 17" descr="IMG_20190402_104040641.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011961" y="4953503"/>
            <a:ext cx="2499125" cy="1874343"/>
          </a:xfrm>
          <a:prstGeom prst="rect">
            <a:avLst/>
          </a:prstGeom>
        </p:spPr>
      </p:pic>
      <p:sp>
        <p:nvSpPr>
          <p:cNvPr id="19" name="TextBox 18"/>
          <p:cNvSpPr txBox="1"/>
          <p:nvPr/>
        </p:nvSpPr>
        <p:spPr>
          <a:xfrm>
            <a:off x="10673622" y="4953503"/>
            <a:ext cx="1342963" cy="369332"/>
          </a:xfrm>
          <a:prstGeom prst="rect">
            <a:avLst/>
          </a:prstGeom>
          <a:solidFill>
            <a:schemeClr val="bg1"/>
          </a:solidFill>
        </p:spPr>
        <p:txBody>
          <a:bodyPr wrap="square" rtlCol="0">
            <a:spAutoFit/>
          </a:bodyPr>
          <a:lstStyle/>
          <a:p>
            <a:r>
              <a:rPr lang="en-US" dirty="0" smtClean="0"/>
              <a:t>TT2 drilling</a:t>
            </a:r>
            <a:endParaRPr lang="en-US" dirty="0"/>
          </a:p>
        </p:txBody>
      </p:sp>
    </p:spTree>
    <p:extLst>
      <p:ext uri="{BB962C8B-B14F-4D97-AF65-F5344CB8AC3E}">
        <p14:creationId xmlns:p14="http://schemas.microsoft.com/office/powerpoint/2010/main" val="105634750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G_20190423_155252451_HDR.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029831" y="3348538"/>
            <a:ext cx="2162169" cy="1621627"/>
          </a:xfrm>
          <a:prstGeom prst="rect">
            <a:avLst/>
          </a:prstGeom>
        </p:spPr>
      </p:pic>
      <p:sp>
        <p:nvSpPr>
          <p:cNvPr id="2" name="Title 1"/>
          <p:cNvSpPr>
            <a:spLocks noGrp="1"/>
          </p:cNvSpPr>
          <p:nvPr>
            <p:ph type="title"/>
          </p:nvPr>
        </p:nvSpPr>
        <p:spPr>
          <a:xfrm>
            <a:off x="0" y="0"/>
            <a:ext cx="12192000" cy="949333"/>
          </a:xfrm>
        </p:spPr>
        <p:txBody>
          <a:bodyPr>
            <a:normAutofit/>
          </a:bodyPr>
          <a:lstStyle/>
          <a:p>
            <a:r>
              <a:rPr lang="en-GB" sz="3000" dirty="0" smtClean="0"/>
              <a:t>PS LS2 </a:t>
            </a:r>
            <a:r>
              <a:rPr lang="mr-IN" sz="3000" dirty="0" smtClean="0"/>
              <a:t>–</a:t>
            </a:r>
            <a:r>
              <a:rPr lang="en-GB" sz="3000" dirty="0" smtClean="0"/>
              <a:t> Surface building</a:t>
            </a:r>
            <a:endParaRPr lang="en-GB" sz="3000"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33</a:t>
            </a:fld>
            <a:endParaRPr lang="en-US"/>
          </a:p>
        </p:txBody>
      </p:sp>
      <p:sp>
        <p:nvSpPr>
          <p:cNvPr id="10" name="Rectangle 9"/>
          <p:cNvSpPr/>
          <p:nvPr/>
        </p:nvSpPr>
        <p:spPr>
          <a:xfrm>
            <a:off x="231589" y="1129126"/>
            <a:ext cx="3727823" cy="5032148"/>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marL="285750" indent="-285750">
              <a:spcBef>
                <a:spcPts val="600"/>
              </a:spcBef>
              <a:buFont typeface="Arial"/>
              <a:buChar char="•"/>
            </a:pPr>
            <a:r>
              <a:rPr lang="en-US" dirty="0" smtClean="0"/>
              <a:t>B.269 </a:t>
            </a:r>
            <a:r>
              <a:rPr lang="mr-IN" dirty="0" smtClean="0"/>
              <a:t>–</a:t>
            </a:r>
            <a:r>
              <a:rPr lang="en-US" dirty="0" smtClean="0"/>
              <a:t> De-cabling started in advance and will probably finish in advance</a:t>
            </a:r>
          </a:p>
          <a:p>
            <a:pPr marL="285750" indent="-285750">
              <a:spcBef>
                <a:spcPts val="600"/>
              </a:spcBef>
              <a:buFont typeface="Arial"/>
              <a:buChar char="•"/>
            </a:pPr>
            <a:r>
              <a:rPr lang="en-US" dirty="0" smtClean="0">
                <a:solidFill>
                  <a:srgbClr val="FFFFFF"/>
                </a:solidFill>
              </a:rPr>
              <a:t>B.355 </a:t>
            </a:r>
            <a:r>
              <a:rPr lang="mr-IN" dirty="0" smtClean="0">
                <a:solidFill>
                  <a:srgbClr val="FFFFFF"/>
                </a:solidFill>
              </a:rPr>
              <a:t>–</a:t>
            </a:r>
            <a:r>
              <a:rPr lang="en-US" dirty="0" smtClean="0">
                <a:solidFill>
                  <a:srgbClr val="FFFFFF"/>
                </a:solidFill>
              </a:rPr>
              <a:t> CV pipes installation for the TFB and PCs is done, ME45 works and CV works are ongoing </a:t>
            </a:r>
          </a:p>
          <a:p>
            <a:pPr marL="285750" indent="-285750">
              <a:spcBef>
                <a:spcPts val="600"/>
              </a:spcBef>
              <a:buFont typeface="Arial"/>
              <a:buChar char="•"/>
            </a:pPr>
            <a:r>
              <a:rPr lang="en-US" dirty="0" smtClean="0">
                <a:solidFill>
                  <a:srgbClr val="FFFFFF"/>
                </a:solidFill>
              </a:rPr>
              <a:t>B.365 </a:t>
            </a:r>
            <a:r>
              <a:rPr lang="mr-IN" dirty="0" smtClean="0">
                <a:solidFill>
                  <a:srgbClr val="FFFFFF"/>
                </a:solidFill>
              </a:rPr>
              <a:t>–</a:t>
            </a:r>
            <a:r>
              <a:rPr lang="en-US" dirty="0" smtClean="0">
                <a:solidFill>
                  <a:srgbClr val="FFFFFF"/>
                </a:solidFill>
              </a:rPr>
              <a:t> KFA45 equipment partially re-installed, de-cabling done, EN-LV renovation on the first floor has been anticipated and is ongoing together with cabling campaign </a:t>
            </a:r>
            <a:r>
              <a:rPr lang="mr-IN" dirty="0" smtClean="0">
                <a:solidFill>
                  <a:srgbClr val="FFFFFF"/>
                </a:solidFill>
              </a:rPr>
              <a:t>–</a:t>
            </a:r>
            <a:r>
              <a:rPr lang="en-US" dirty="0" smtClean="0">
                <a:solidFill>
                  <a:srgbClr val="FFFFFF"/>
                </a:solidFill>
              </a:rPr>
              <a:t> </a:t>
            </a:r>
            <a:r>
              <a:rPr lang="en-US" dirty="0" smtClean="0">
                <a:solidFill>
                  <a:srgbClr val="FF6600"/>
                </a:solidFill>
              </a:rPr>
              <a:t>Issue with the roof renovation</a:t>
            </a:r>
          </a:p>
          <a:p>
            <a:pPr marL="285750" indent="-285750">
              <a:spcBef>
                <a:spcPts val="600"/>
              </a:spcBef>
              <a:buFont typeface="Arial"/>
              <a:buChar char="•"/>
            </a:pPr>
            <a:r>
              <a:rPr lang="en-US" dirty="0" smtClean="0">
                <a:solidFill>
                  <a:srgbClr val="FFFFFF"/>
                </a:solidFill>
              </a:rPr>
              <a:t>B.362 </a:t>
            </a:r>
            <a:r>
              <a:rPr lang="mr-IN" dirty="0" smtClean="0">
                <a:solidFill>
                  <a:srgbClr val="FFFFFF"/>
                </a:solidFill>
              </a:rPr>
              <a:t>–</a:t>
            </a:r>
            <a:r>
              <a:rPr lang="en-US" dirty="0" smtClean="0">
                <a:solidFill>
                  <a:srgbClr val="FFFFFF"/>
                </a:solidFill>
              </a:rPr>
              <a:t> Asbestos removed, floor resin applied, and roof replaced</a:t>
            </a:r>
          </a:p>
        </p:txBody>
      </p:sp>
      <p:sp>
        <p:nvSpPr>
          <p:cNvPr id="14" name="Footer Placeholder 2"/>
          <p:cNvSpPr>
            <a:spLocks noGrp="1"/>
          </p:cNvSpPr>
          <p:nvPr>
            <p:ph type="ftr" sz="quarter" idx="11"/>
          </p:nvPr>
        </p:nvSpPr>
        <p:spPr>
          <a:xfrm>
            <a:off x="2097670" y="6356351"/>
            <a:ext cx="8511561" cy="365125"/>
          </a:xfrm>
        </p:spPr>
        <p:txBody>
          <a:bodyPr/>
          <a:lstStyle/>
          <a:p>
            <a:r>
              <a:rPr lang="en-GB" dirty="0" smtClean="0"/>
              <a:t>PS						LS2 committee meeting 03/05/2019</a:t>
            </a:r>
            <a:endParaRPr lang="en-US" dirty="0"/>
          </a:p>
        </p:txBody>
      </p:sp>
      <p:pic>
        <p:nvPicPr>
          <p:cNvPr id="21" name="Picture 20" descr="20190318_084046.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86012" y="3587418"/>
            <a:ext cx="1843661" cy="1382747"/>
          </a:xfrm>
          <a:prstGeom prst="rect">
            <a:avLst/>
          </a:prstGeom>
        </p:spPr>
      </p:pic>
      <p:pic>
        <p:nvPicPr>
          <p:cNvPr id="23" name="Picture 22" descr="IMG_20190312_140656834.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924717" y="4573305"/>
            <a:ext cx="1681533" cy="1261150"/>
          </a:xfrm>
          <a:prstGeom prst="rect">
            <a:avLst/>
          </a:prstGeom>
        </p:spPr>
      </p:pic>
      <p:pic>
        <p:nvPicPr>
          <p:cNvPr id="24" name="Picture 23" descr="20190320_093651.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548972" y="3530431"/>
            <a:ext cx="1703779" cy="1277835"/>
          </a:xfrm>
          <a:prstGeom prst="rect">
            <a:avLst/>
          </a:prstGeom>
        </p:spPr>
      </p:pic>
      <p:sp>
        <p:nvSpPr>
          <p:cNvPr id="18" name="TextBox 17"/>
          <p:cNvSpPr txBox="1"/>
          <p:nvPr/>
        </p:nvSpPr>
        <p:spPr>
          <a:xfrm>
            <a:off x="8033842" y="4551987"/>
            <a:ext cx="1144234" cy="369332"/>
          </a:xfrm>
          <a:prstGeom prst="rect">
            <a:avLst/>
          </a:prstGeom>
          <a:solidFill>
            <a:srgbClr val="FFFFFF"/>
          </a:solidFill>
        </p:spPr>
        <p:txBody>
          <a:bodyPr wrap="square" rtlCol="0">
            <a:spAutoFit/>
          </a:bodyPr>
          <a:lstStyle/>
          <a:p>
            <a:pPr algn="ctr"/>
            <a:r>
              <a:rPr lang="en-US" dirty="0" smtClean="0"/>
              <a:t>B.365</a:t>
            </a:r>
          </a:p>
        </p:txBody>
      </p:sp>
      <p:pic>
        <p:nvPicPr>
          <p:cNvPr id="25" name="Picture 24" descr="20190218_093146.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220838" y="106196"/>
            <a:ext cx="1917378" cy="1917377"/>
          </a:xfrm>
          <a:prstGeom prst="rect">
            <a:avLst/>
          </a:prstGeom>
        </p:spPr>
      </p:pic>
      <p:pic>
        <p:nvPicPr>
          <p:cNvPr id="26" name="Picture 25" descr="IMG_20190417_151221857.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144329" y="3848828"/>
            <a:ext cx="2400978" cy="1800734"/>
          </a:xfrm>
          <a:prstGeom prst="rect">
            <a:avLst/>
          </a:prstGeom>
        </p:spPr>
      </p:pic>
      <p:sp>
        <p:nvSpPr>
          <p:cNvPr id="16" name="TextBox 15"/>
          <p:cNvSpPr txBox="1"/>
          <p:nvPr/>
        </p:nvSpPr>
        <p:spPr>
          <a:xfrm>
            <a:off x="4195904" y="5231955"/>
            <a:ext cx="1307337" cy="369332"/>
          </a:xfrm>
          <a:prstGeom prst="rect">
            <a:avLst/>
          </a:prstGeom>
          <a:solidFill>
            <a:srgbClr val="FFFFFF"/>
          </a:solidFill>
        </p:spPr>
        <p:txBody>
          <a:bodyPr wrap="square" rtlCol="0">
            <a:spAutoFit/>
          </a:bodyPr>
          <a:lstStyle/>
          <a:p>
            <a:pPr algn="ctr"/>
            <a:r>
              <a:rPr lang="en-US" dirty="0" smtClean="0"/>
              <a:t>B.269</a:t>
            </a:r>
            <a:endParaRPr lang="en-US" dirty="0"/>
          </a:p>
        </p:txBody>
      </p:sp>
      <p:pic>
        <p:nvPicPr>
          <p:cNvPr id="27" name="Picture 26" descr="IMG_20190417_142715895.jp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075745" y="2023573"/>
            <a:ext cx="2355557" cy="1766668"/>
          </a:xfrm>
          <a:prstGeom prst="rect">
            <a:avLst/>
          </a:prstGeom>
        </p:spPr>
      </p:pic>
      <p:sp>
        <p:nvSpPr>
          <p:cNvPr id="17" name="TextBox 16"/>
          <p:cNvSpPr txBox="1"/>
          <p:nvPr/>
        </p:nvSpPr>
        <p:spPr>
          <a:xfrm>
            <a:off x="5248234" y="1838907"/>
            <a:ext cx="1183068" cy="369332"/>
          </a:xfrm>
          <a:prstGeom prst="rect">
            <a:avLst/>
          </a:prstGeom>
          <a:solidFill>
            <a:srgbClr val="FFFFFF"/>
          </a:solidFill>
        </p:spPr>
        <p:txBody>
          <a:bodyPr wrap="square" rtlCol="0">
            <a:spAutoFit/>
          </a:bodyPr>
          <a:lstStyle/>
          <a:p>
            <a:pPr algn="ctr"/>
            <a:r>
              <a:rPr lang="en-US" dirty="0" smtClean="0"/>
              <a:t>B.355</a:t>
            </a:r>
            <a:endParaRPr lang="en-US" dirty="0"/>
          </a:p>
        </p:txBody>
      </p:sp>
      <p:pic>
        <p:nvPicPr>
          <p:cNvPr id="28" name="Picture 27" descr="IMG_20190423_155634219_HDR.jp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0379943" y="4808266"/>
            <a:ext cx="1888884" cy="1416663"/>
          </a:xfrm>
          <a:prstGeom prst="rect">
            <a:avLst/>
          </a:prstGeom>
        </p:spPr>
      </p:pic>
      <p:sp>
        <p:nvSpPr>
          <p:cNvPr id="20" name="TextBox 19"/>
          <p:cNvSpPr txBox="1"/>
          <p:nvPr/>
        </p:nvSpPr>
        <p:spPr>
          <a:xfrm>
            <a:off x="10975182" y="4539857"/>
            <a:ext cx="845940" cy="369332"/>
          </a:xfrm>
          <a:prstGeom prst="rect">
            <a:avLst/>
          </a:prstGeom>
          <a:solidFill>
            <a:srgbClr val="FFFFFF"/>
          </a:solidFill>
        </p:spPr>
        <p:txBody>
          <a:bodyPr wrap="square" rtlCol="0">
            <a:spAutoFit/>
          </a:bodyPr>
          <a:lstStyle/>
          <a:p>
            <a:pPr algn="ctr"/>
            <a:r>
              <a:rPr lang="en-US" dirty="0" smtClean="0"/>
              <a:t>B.362</a:t>
            </a:r>
            <a:endParaRPr lang="en-US" dirty="0"/>
          </a:p>
        </p:txBody>
      </p:sp>
      <p:pic>
        <p:nvPicPr>
          <p:cNvPr id="29" name="Picture 28" descr="20190502 _BrokenLine.png"/>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7138216" y="28629"/>
            <a:ext cx="4882824" cy="3523392"/>
          </a:xfrm>
          <a:prstGeom prst="rect">
            <a:avLst/>
          </a:prstGeom>
        </p:spPr>
      </p:pic>
    </p:spTree>
    <p:extLst>
      <p:ext uri="{BB962C8B-B14F-4D97-AF65-F5344CB8AC3E}">
        <p14:creationId xmlns:p14="http://schemas.microsoft.com/office/powerpoint/2010/main" val="206175484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39336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PSB LS2 Progress Dashboard </a:t>
            </a:r>
            <a:r>
              <a:rPr lang="en-GB" sz="1400" dirty="0" smtClean="0"/>
              <a:t>(broken line)</a:t>
            </a:r>
            <a:endParaRPr lang="en-GB" sz="1400" dirty="0"/>
          </a:p>
        </p:txBody>
      </p:sp>
      <p:sp>
        <p:nvSpPr>
          <p:cNvPr id="3" name="Footer Placeholder 2"/>
          <p:cNvSpPr>
            <a:spLocks noGrp="1"/>
          </p:cNvSpPr>
          <p:nvPr>
            <p:ph type="ftr" sz="quarter" idx="11"/>
          </p:nvPr>
        </p:nvSpPr>
        <p:spPr/>
        <p:txBody>
          <a:bodyPr/>
          <a:lstStyle/>
          <a:p>
            <a:r>
              <a:rPr lang="en-US" dirty="0" smtClean="0"/>
              <a:t>LS2 committee meeting 03/05/2019</a:t>
            </a:r>
            <a:endParaRPr lang="en-US" dirty="0"/>
          </a:p>
        </p:txBody>
      </p:sp>
      <p:pic>
        <p:nvPicPr>
          <p:cNvPr id="5" name="Picture 4" descr="20190502 _BrokenLine.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39024" y="949333"/>
            <a:ext cx="9070207" cy="5300470"/>
          </a:xfrm>
          <a:prstGeom prst="rect">
            <a:avLst/>
          </a:prstGeom>
        </p:spPr>
      </p:pic>
    </p:spTree>
    <p:extLst>
      <p:ext uri="{BB962C8B-B14F-4D97-AF65-F5344CB8AC3E}">
        <p14:creationId xmlns:p14="http://schemas.microsoft.com/office/powerpoint/2010/main" val="339001742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Remove the BTM.BHZ10 magnet assembly </a:t>
            </a:r>
            <a:endParaRPr lang="en-GB" dirty="0"/>
          </a:p>
        </p:txBody>
      </p:sp>
      <p:grpSp>
        <p:nvGrpSpPr>
          <p:cNvPr id="11" name="Group 10"/>
          <p:cNvGrpSpPr/>
          <p:nvPr/>
        </p:nvGrpSpPr>
        <p:grpSpPr>
          <a:xfrm>
            <a:off x="2879347" y="1133277"/>
            <a:ext cx="5595319" cy="1901062"/>
            <a:chOff x="2255090" y="1605601"/>
            <a:chExt cx="5595319" cy="1901062"/>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255090" y="1605601"/>
              <a:ext cx="5595319" cy="1901062"/>
            </a:xfrm>
            <a:prstGeom prst="rect">
              <a:avLst/>
            </a:prstGeom>
          </p:spPr>
        </p:pic>
        <p:sp>
          <p:nvSpPr>
            <p:cNvPr id="5" name="Rectangle 4"/>
            <p:cNvSpPr/>
            <p:nvPr/>
          </p:nvSpPr>
          <p:spPr>
            <a:xfrm>
              <a:off x="2316000" y="2441224"/>
              <a:ext cx="878400" cy="840844"/>
            </a:xfrm>
            <a:prstGeom prst="rect">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p:cNvSpPr/>
            <p:nvPr/>
          </p:nvSpPr>
          <p:spPr>
            <a:xfrm>
              <a:off x="3255310" y="2379095"/>
              <a:ext cx="1357490" cy="902973"/>
            </a:xfrm>
            <a:prstGeom prst="rect">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a:off x="4673710" y="2592132"/>
              <a:ext cx="232180" cy="701154"/>
            </a:xfrm>
            <a:prstGeom prst="rect">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9" name="Slide Number Placeholder 8"/>
          <p:cNvSpPr>
            <a:spLocks noGrp="1"/>
          </p:cNvSpPr>
          <p:nvPr>
            <p:ph type="sldNum" sz="quarter" idx="12"/>
          </p:nvPr>
        </p:nvSpPr>
        <p:spPr/>
        <p:txBody>
          <a:bodyPr/>
          <a:lstStyle/>
          <a:p>
            <a:fld id="{8D6C380F-326D-3C40-9EE7-7FBAB0953422}" type="slidenum">
              <a:rPr lang="en-US" smtClean="0"/>
              <a:pPr/>
              <a:t>5</a:t>
            </a:fld>
            <a:endParaRPr lang="en-US"/>
          </a:p>
        </p:txBody>
      </p:sp>
      <p:pic>
        <p:nvPicPr>
          <p:cNvPr id="12" name="Picture 11"/>
          <p:cNvPicPr>
            <a:picLocks noChangeAspect="1"/>
          </p:cNvPicPr>
          <p:nvPr/>
        </p:nvPicPr>
        <p:blipFill>
          <a:blip r:embed="rId3"/>
          <a:stretch>
            <a:fillRect/>
          </a:stretch>
        </p:blipFill>
        <p:spPr>
          <a:xfrm>
            <a:off x="69065" y="949333"/>
            <a:ext cx="2704296" cy="5281094"/>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08717" y="3594933"/>
            <a:ext cx="4703541" cy="2285987"/>
          </a:xfrm>
          <a:prstGeom prst="rect">
            <a:avLst/>
          </a:prstGeom>
        </p:spPr>
      </p:pic>
      <p:sp>
        <p:nvSpPr>
          <p:cNvPr id="16" name="Rectangle 15"/>
          <p:cNvSpPr/>
          <p:nvPr/>
        </p:nvSpPr>
        <p:spPr>
          <a:xfrm>
            <a:off x="808717" y="2556132"/>
            <a:ext cx="677332" cy="213041"/>
          </a:xfrm>
          <a:prstGeom prst="rect">
            <a:avLst/>
          </a:prstGeom>
          <a:noFill/>
          <a:ln w="57150"/>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cxnSp>
        <p:nvCxnSpPr>
          <p:cNvPr id="17" name="Straight Connector 16"/>
          <p:cNvCxnSpPr/>
          <p:nvPr/>
        </p:nvCxnSpPr>
        <p:spPr>
          <a:xfrm>
            <a:off x="-1831" y="2889987"/>
            <a:ext cx="2990564" cy="0"/>
          </a:xfrm>
          <a:prstGeom prst="line">
            <a:avLst/>
          </a:prstGeom>
          <a:ln w="38100">
            <a:prstDash val="sysDash"/>
          </a:ln>
        </p:spPr>
        <p:style>
          <a:lnRef idx="2">
            <a:schemeClr val="accent1"/>
          </a:lnRef>
          <a:fillRef idx="0">
            <a:schemeClr val="accent1"/>
          </a:fillRef>
          <a:effectRef idx="1">
            <a:schemeClr val="accent1"/>
          </a:effectRef>
          <a:fontRef idx="minor">
            <a:schemeClr val="tx1"/>
          </a:fontRef>
        </p:style>
      </p:cxnSp>
      <p:pic>
        <p:nvPicPr>
          <p:cNvPr id="19" name="Picture 18"/>
          <p:cNvPicPr>
            <a:picLocks noChangeAspect="1"/>
          </p:cNvPicPr>
          <p:nvPr/>
        </p:nvPicPr>
        <p:blipFill>
          <a:blip r:embed="rId5">
            <a:extLst>
              <a:ext uri="{28A0092B-C50C-407E-A947-70E740481C1C}">
                <a14:useLocalDpi xmlns:a14="http://schemas.microsoft.com/office/drawing/2010/main"/>
              </a:ext>
            </a:extLst>
          </a:blip>
          <a:stretch>
            <a:fillRect/>
          </a:stretch>
        </p:blipFill>
        <p:spPr>
          <a:xfrm rot="5400000">
            <a:off x="5234179" y="3390174"/>
            <a:ext cx="3389916" cy="2542439"/>
          </a:xfrm>
          <a:prstGeom prst="rect">
            <a:avLst/>
          </a:prstGeom>
        </p:spPr>
      </p:pic>
      <p:pic>
        <p:nvPicPr>
          <p:cNvPr id="21" name="Picture 20"/>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474666" y="945408"/>
            <a:ext cx="3532700" cy="2649525"/>
          </a:xfrm>
          <a:prstGeom prst="rect">
            <a:avLst/>
          </a:prstGeom>
        </p:spPr>
      </p:pic>
      <p:sp>
        <p:nvSpPr>
          <p:cNvPr id="23" name="Footer Placeholder 2"/>
          <p:cNvSpPr>
            <a:spLocks noGrp="1"/>
          </p:cNvSpPr>
          <p:nvPr>
            <p:ph type="ftr" sz="quarter" idx="11"/>
          </p:nvPr>
        </p:nvSpPr>
        <p:spPr>
          <a:xfrm>
            <a:off x="4888579" y="6356351"/>
            <a:ext cx="5720652" cy="365125"/>
          </a:xfrm>
        </p:spPr>
        <p:txBody>
          <a:bodyPr/>
          <a:lstStyle/>
          <a:p>
            <a:r>
              <a:rPr lang="en-US" dirty="0" smtClean="0"/>
              <a:t>LS2 committee meeting 03/05/2019</a:t>
            </a:r>
            <a:endParaRPr lang="en-US" dirty="0"/>
          </a:p>
        </p:txBody>
      </p:sp>
      <p:pic>
        <p:nvPicPr>
          <p:cNvPr id="10" name="Picture 9"/>
          <p:cNvPicPr>
            <a:picLocks noChangeAspect="1"/>
          </p:cNvPicPr>
          <p:nvPr/>
        </p:nvPicPr>
        <p:blipFill>
          <a:blip r:embed="rId7">
            <a:extLst>
              <a:ext uri="{28A0092B-C50C-407E-A947-70E740481C1C}">
                <a14:useLocalDpi xmlns:a14="http://schemas.microsoft.com/office/drawing/2010/main"/>
              </a:ext>
            </a:extLst>
          </a:blip>
          <a:stretch>
            <a:fillRect/>
          </a:stretch>
        </p:blipFill>
        <p:spPr>
          <a:xfrm rot="5400000">
            <a:off x="9050606" y="3654449"/>
            <a:ext cx="2889294" cy="2166971"/>
          </a:xfrm>
          <a:prstGeom prst="rect">
            <a:avLst/>
          </a:prstGeom>
        </p:spPr>
      </p:pic>
    </p:spTree>
    <p:extLst>
      <p:ext uri="{BB962C8B-B14F-4D97-AF65-F5344CB8AC3E}">
        <p14:creationId xmlns:p14="http://schemas.microsoft.com/office/powerpoint/2010/main" val="5004270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BTM.BHZ10 magnet assembly installation </a:t>
            </a:r>
            <a:endParaRPr lang="en-GB" dirty="0"/>
          </a:p>
        </p:txBody>
      </p:sp>
      <p:sp>
        <p:nvSpPr>
          <p:cNvPr id="9" name="Slide Number Placeholder 8"/>
          <p:cNvSpPr>
            <a:spLocks noGrp="1"/>
          </p:cNvSpPr>
          <p:nvPr>
            <p:ph type="sldNum" sz="quarter" idx="12"/>
          </p:nvPr>
        </p:nvSpPr>
        <p:spPr/>
        <p:txBody>
          <a:bodyPr/>
          <a:lstStyle/>
          <a:p>
            <a:fld id="{8D6C380F-326D-3C40-9EE7-7FBAB0953422}" type="slidenum">
              <a:rPr lang="en-US" smtClean="0"/>
              <a:pPr/>
              <a:t>6</a:t>
            </a:fld>
            <a:endParaRPr lang="en-US"/>
          </a:p>
        </p:txBody>
      </p:sp>
      <p:sp>
        <p:nvSpPr>
          <p:cNvPr id="18" name="TextBox 17"/>
          <p:cNvSpPr txBox="1"/>
          <p:nvPr/>
        </p:nvSpPr>
        <p:spPr>
          <a:xfrm>
            <a:off x="10774722" y="14959"/>
            <a:ext cx="1402948" cy="369332"/>
          </a:xfrm>
          <a:prstGeom prst="rect">
            <a:avLst/>
          </a:prstGeom>
          <a:solidFill>
            <a:srgbClr val="FFC000"/>
          </a:solidFill>
        </p:spPr>
        <p:txBody>
          <a:bodyPr wrap="none" rtlCol="0">
            <a:spAutoFit/>
          </a:bodyPr>
          <a:lstStyle/>
          <a:p>
            <a:r>
              <a:rPr lang="en-GB" b="1" dirty="0" smtClean="0">
                <a:solidFill>
                  <a:schemeClr val="bg1"/>
                </a:solidFill>
              </a:rPr>
              <a:t>SMB Study</a:t>
            </a:r>
            <a:endParaRPr lang="en-GB" b="1" dirty="0">
              <a:solidFill>
                <a:schemeClr val="bg1"/>
              </a:solidFill>
            </a:endParaRPr>
          </a:p>
        </p:txBody>
      </p:sp>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985272" y="864665"/>
            <a:ext cx="5465807" cy="5347590"/>
          </a:xfrm>
          <a:prstGeom prst="rect">
            <a:avLst/>
          </a:prstGeom>
        </p:spPr>
      </p:pic>
      <p:pic>
        <p:nvPicPr>
          <p:cNvPr id="15" name="Picture 1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3932" y="864666"/>
            <a:ext cx="5713681" cy="3224239"/>
          </a:xfrm>
          <a:prstGeom prst="rect">
            <a:avLst/>
          </a:prstGeom>
        </p:spPr>
      </p:pic>
      <p:pic>
        <p:nvPicPr>
          <p:cNvPr id="19" name="Picture 1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43932" y="4154855"/>
            <a:ext cx="2743202" cy="2057401"/>
          </a:xfrm>
          <a:prstGeom prst="rect">
            <a:avLst/>
          </a:prstGeom>
        </p:spPr>
      </p:pic>
      <p:pic>
        <p:nvPicPr>
          <p:cNvPr id="20" name="Picture 1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14413" y="4154855"/>
            <a:ext cx="2743200" cy="2057400"/>
          </a:xfrm>
          <a:prstGeom prst="rect">
            <a:avLst/>
          </a:prstGeom>
        </p:spPr>
      </p:pic>
      <p:sp>
        <p:nvSpPr>
          <p:cNvPr id="21" name="Rectangle 20"/>
          <p:cNvSpPr/>
          <p:nvPr/>
        </p:nvSpPr>
        <p:spPr>
          <a:xfrm>
            <a:off x="638427" y="4203081"/>
            <a:ext cx="538440" cy="1901386"/>
          </a:xfrm>
          <a:prstGeom prst="rect">
            <a:avLst/>
          </a:pr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p:cNvSpPr/>
          <p:nvPr/>
        </p:nvSpPr>
        <p:spPr>
          <a:xfrm>
            <a:off x="8179735" y="864667"/>
            <a:ext cx="859490" cy="983184"/>
          </a:xfrm>
          <a:prstGeom prst="rect">
            <a:avLst/>
          </a:pr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 name="Straight Arrow Connector 4"/>
          <p:cNvCxnSpPr>
            <a:stCxn id="22" idx="2"/>
            <a:endCxn id="21" idx="3"/>
          </p:cNvCxnSpPr>
          <p:nvPr/>
        </p:nvCxnSpPr>
        <p:spPr>
          <a:xfrm flipH="1">
            <a:off x="1176867" y="1847851"/>
            <a:ext cx="7432613" cy="330592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7" name="Rectangular Callout 16"/>
          <p:cNvSpPr/>
          <p:nvPr/>
        </p:nvSpPr>
        <p:spPr>
          <a:xfrm>
            <a:off x="7403553" y="5251253"/>
            <a:ext cx="3271344" cy="755735"/>
          </a:xfrm>
          <a:prstGeom prst="wedgeRectCallout">
            <a:avLst>
              <a:gd name="adj1" fmla="val -14452"/>
              <a:gd name="adj2" fmla="val -504551"/>
            </a:avLst>
          </a:prstGeom>
          <a:solidFill>
            <a:srgbClr val="FFFF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 typeface="Arial" panose="020B0604020202020204" pitchFamily="34" charset="0"/>
              <a:buChar char="•"/>
            </a:pPr>
            <a:r>
              <a:rPr lang="en-GB" sz="1400" dirty="0" smtClean="0">
                <a:solidFill>
                  <a:srgbClr val="000000"/>
                </a:solidFill>
              </a:rPr>
              <a:t>SMB Civil Engineering works will take place week 22 </a:t>
            </a:r>
          </a:p>
        </p:txBody>
      </p:sp>
      <p:sp>
        <p:nvSpPr>
          <p:cNvPr id="24" name="Footer Placeholder 2"/>
          <p:cNvSpPr>
            <a:spLocks noGrp="1"/>
          </p:cNvSpPr>
          <p:nvPr>
            <p:ph type="ftr" sz="quarter" idx="11"/>
          </p:nvPr>
        </p:nvSpPr>
        <p:spPr>
          <a:xfrm>
            <a:off x="4888579" y="6356351"/>
            <a:ext cx="5720652" cy="365125"/>
          </a:xfrm>
        </p:spPr>
        <p:txBody>
          <a:bodyPr/>
          <a:lstStyle/>
          <a:p>
            <a:r>
              <a:rPr lang="en-US" dirty="0" smtClean="0"/>
              <a:t>LS2 committee meeting 03/05/2019</a:t>
            </a:r>
            <a:endParaRPr lang="en-US" dirty="0"/>
          </a:p>
        </p:txBody>
      </p:sp>
      <p:pic>
        <p:nvPicPr>
          <p:cNvPr id="3" name="Picture 2" descr="Screenshot 2019-05-02 at 14.24.11.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064491" y="626877"/>
            <a:ext cx="1993825" cy="2902671"/>
          </a:xfrm>
          <a:prstGeom prst="rect">
            <a:avLst/>
          </a:prstGeom>
        </p:spPr>
      </p:pic>
    </p:spTree>
    <p:extLst>
      <p:ext uri="{BB962C8B-B14F-4D97-AF65-F5344CB8AC3E}">
        <p14:creationId xmlns:p14="http://schemas.microsoft.com/office/powerpoint/2010/main" val="29476953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Install new PSB H- Injection system </a:t>
            </a:r>
            <a:r>
              <a:rPr lang="en-GB" dirty="0"/>
              <a:t>(TE-ABT)</a:t>
            </a:r>
            <a:br>
              <a:rPr lang="en-GB" dirty="0"/>
            </a:br>
            <a:r>
              <a:rPr lang="en-GB" sz="2000" dirty="0" smtClean="0">
                <a:solidFill>
                  <a:srgbClr val="FF6600"/>
                </a:solidFill>
              </a:rPr>
              <a:t>Forecast for the next 4 weeks </a:t>
            </a:r>
            <a:r>
              <a:rPr lang="en-GB" sz="2000" dirty="0" smtClean="0"/>
              <a:t>ATC </a:t>
            </a:r>
            <a:r>
              <a:rPr lang="en-GB" sz="2000" dirty="0"/>
              <a:t>W. </a:t>
            </a:r>
            <a:r>
              <a:rPr lang="en-GB" sz="2000" dirty="0" smtClean="0"/>
              <a:t>Weterings WSS R. Noulibos, M. Atanasov </a:t>
            </a:r>
            <a:endParaRPr lang="en-GB" sz="2000"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7</a:t>
            </a:fld>
            <a:endParaRPr lang="en-US"/>
          </a:p>
        </p:txBody>
      </p:sp>
      <p:pic>
        <p:nvPicPr>
          <p:cNvPr id="1026" name="Picture 1" descr="image00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68830" y="969285"/>
            <a:ext cx="9942195" cy="530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l="6779"/>
          <a:stretch/>
        </p:blipFill>
        <p:spPr>
          <a:xfrm>
            <a:off x="0" y="1088120"/>
            <a:ext cx="2021205" cy="5064442"/>
          </a:xfrm>
          <a:prstGeom prst="rect">
            <a:avLst/>
          </a:prstGeom>
        </p:spPr>
      </p:pic>
      <p:cxnSp>
        <p:nvCxnSpPr>
          <p:cNvPr id="10" name="Straight Arrow Connector 9"/>
          <p:cNvCxnSpPr/>
          <p:nvPr/>
        </p:nvCxnSpPr>
        <p:spPr>
          <a:xfrm>
            <a:off x="114300" y="4497129"/>
            <a:ext cx="652463" cy="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2608784" y="2167468"/>
            <a:ext cx="9402241" cy="1652058"/>
          </a:xfrm>
          <a:prstGeom prst="rect">
            <a:avLst/>
          </a:prstGeom>
          <a:noFill/>
          <a:ln w="57150"/>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5" name="Picture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014758" y="3904478"/>
            <a:ext cx="3996267" cy="2255099"/>
          </a:xfrm>
          <a:prstGeom prst="rect">
            <a:avLst/>
          </a:prstGeom>
        </p:spPr>
      </p:pic>
      <p:sp>
        <p:nvSpPr>
          <p:cNvPr id="12" name="TextBox 11"/>
          <p:cNvSpPr txBox="1"/>
          <p:nvPr/>
        </p:nvSpPr>
        <p:spPr>
          <a:xfrm>
            <a:off x="8448676" y="1347761"/>
            <a:ext cx="3562349" cy="707886"/>
          </a:xfrm>
          <a:prstGeom prst="rect">
            <a:avLst/>
          </a:prstGeom>
          <a:solidFill>
            <a:srgbClr val="8AE234"/>
          </a:solidFill>
          <a:effectLst>
            <a:outerShdw blurRad="63500" sx="102000" sy="102000" algn="ctr" rotWithShape="0">
              <a:prstClr val="black">
                <a:alpha val="40000"/>
              </a:prstClr>
            </a:outerShdw>
          </a:effectLst>
        </p:spPr>
        <p:txBody>
          <a:bodyPr wrap="square" rtlCol="0">
            <a:spAutoFit/>
          </a:bodyPr>
          <a:lstStyle/>
          <a:p>
            <a:r>
              <a:rPr lang="en-GB" sz="2000" b="1" dirty="0" smtClean="0">
                <a:solidFill>
                  <a:srgbClr val="FFFF00"/>
                </a:solidFill>
              </a:rPr>
              <a:t>Work TBD next 4 weeks</a:t>
            </a:r>
          </a:p>
          <a:p>
            <a:pPr marL="342900" indent="-342900">
              <a:buFont typeface="Arial" panose="020B0604020202020204" pitchFamily="34" charset="0"/>
              <a:buChar char="•"/>
            </a:pPr>
            <a:r>
              <a:rPr lang="en-GB" sz="2000" dirty="0" smtClean="0">
                <a:solidFill>
                  <a:schemeClr val="bg1"/>
                </a:solidFill>
              </a:rPr>
              <a:t>Install the BSW magnets</a:t>
            </a:r>
            <a:endParaRPr lang="en-GB" sz="2000" dirty="0" smtClean="0">
              <a:solidFill>
                <a:srgbClr val="FF6600"/>
              </a:solidFill>
            </a:endParaRPr>
          </a:p>
        </p:txBody>
      </p:sp>
      <p:sp>
        <p:nvSpPr>
          <p:cNvPr id="11" name="Rectangular Callout 10"/>
          <p:cNvSpPr/>
          <p:nvPr/>
        </p:nvSpPr>
        <p:spPr>
          <a:xfrm>
            <a:off x="9160933" y="2196564"/>
            <a:ext cx="2850092" cy="1599697"/>
          </a:xfrm>
          <a:prstGeom prst="wedgeRectCallout">
            <a:avLst>
              <a:gd name="adj1" fmla="val -9180"/>
              <a:gd name="adj2" fmla="val 139156"/>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 typeface="Arial" panose="020B0604020202020204" pitchFamily="34" charset="0"/>
              <a:buChar char="•"/>
            </a:pPr>
            <a:r>
              <a:rPr lang="en-GB" sz="1400" dirty="0" smtClean="0">
                <a:solidFill>
                  <a:schemeClr val="bg1"/>
                </a:solidFill>
              </a:rPr>
              <a:t>TE-EPC announced a 2 month delay with the installation of the </a:t>
            </a:r>
            <a:r>
              <a:rPr lang="en-GB" sz="1400" dirty="0">
                <a:solidFill>
                  <a:schemeClr val="bg1"/>
                </a:solidFill>
              </a:rPr>
              <a:t>BSW </a:t>
            </a:r>
            <a:r>
              <a:rPr lang="en-GB" sz="1400" dirty="0" smtClean="0">
                <a:solidFill>
                  <a:schemeClr val="bg1"/>
                </a:solidFill>
              </a:rPr>
              <a:t>transformers support structures due to technical issues.</a:t>
            </a:r>
          </a:p>
          <a:p>
            <a:pPr marL="171450" indent="-171450">
              <a:buFont typeface="Arial" panose="020B0604020202020204" pitchFamily="34" charset="0"/>
              <a:buChar char="•"/>
            </a:pPr>
            <a:r>
              <a:rPr lang="en-GB" sz="1400" b="1" dirty="0" smtClean="0">
                <a:solidFill>
                  <a:schemeClr val="bg1"/>
                </a:solidFill>
                <a:sym typeface="Wingdings" panose="05000000000000000000" pitchFamily="2" charset="2"/>
              </a:rPr>
              <a:t>No schedule impact expected</a:t>
            </a:r>
          </a:p>
        </p:txBody>
      </p:sp>
      <p:cxnSp>
        <p:nvCxnSpPr>
          <p:cNvPr id="14" name="Straight Arrow Connector 13"/>
          <p:cNvCxnSpPr/>
          <p:nvPr/>
        </p:nvCxnSpPr>
        <p:spPr>
          <a:xfrm flipH="1">
            <a:off x="4315327" y="3097843"/>
            <a:ext cx="4845606" cy="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5877102" y="4144540"/>
            <a:ext cx="2415821" cy="1811866"/>
          </a:xfrm>
          <a:prstGeom prst="rect">
            <a:avLst/>
          </a:prstGeom>
        </p:spPr>
      </p:pic>
      <p:sp>
        <p:nvSpPr>
          <p:cNvPr id="7" name="TextBox 6"/>
          <p:cNvSpPr txBox="1"/>
          <p:nvPr/>
        </p:nvSpPr>
        <p:spPr>
          <a:xfrm>
            <a:off x="6094169" y="5957977"/>
            <a:ext cx="1989666" cy="369332"/>
          </a:xfrm>
          <a:prstGeom prst="rect">
            <a:avLst/>
          </a:prstGeom>
          <a:noFill/>
        </p:spPr>
        <p:txBody>
          <a:bodyPr wrap="square" rtlCol="0">
            <a:spAutoFit/>
          </a:bodyPr>
          <a:lstStyle/>
          <a:p>
            <a:r>
              <a:rPr lang="en-GB" dirty="0" smtClean="0">
                <a:solidFill>
                  <a:schemeClr val="bg1"/>
                </a:solidFill>
              </a:rPr>
              <a:t>BSW Stack</a:t>
            </a:r>
            <a:endParaRPr lang="en-GB" dirty="0">
              <a:solidFill>
                <a:schemeClr val="bg1"/>
              </a:solidFill>
            </a:endParaRPr>
          </a:p>
        </p:txBody>
      </p:sp>
      <p:sp>
        <p:nvSpPr>
          <p:cNvPr id="15" name="Footer Placeholder 2"/>
          <p:cNvSpPr>
            <a:spLocks noGrp="1"/>
          </p:cNvSpPr>
          <p:nvPr>
            <p:ph type="ftr" sz="quarter" idx="11"/>
          </p:nvPr>
        </p:nvSpPr>
        <p:spPr>
          <a:xfrm>
            <a:off x="4888579" y="6356351"/>
            <a:ext cx="5720652" cy="365125"/>
          </a:xfrm>
        </p:spPr>
        <p:txBody>
          <a:bodyPr/>
          <a:lstStyle/>
          <a:p>
            <a:r>
              <a:rPr lang="en-US" dirty="0" smtClean="0"/>
              <a:t>LS2 committee meeting 03/05/2019</a:t>
            </a:r>
            <a:endParaRPr lang="en-US" dirty="0"/>
          </a:p>
        </p:txBody>
      </p:sp>
    </p:spTree>
    <p:extLst>
      <p:ext uri="{BB962C8B-B14F-4D97-AF65-F5344CB8AC3E}">
        <p14:creationId xmlns:p14="http://schemas.microsoft.com/office/powerpoint/2010/main" val="367041274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Renovation of the PSB cooling system (EN-CV)</a:t>
            </a:r>
            <a:br>
              <a:rPr lang="en-GB" dirty="0" smtClean="0"/>
            </a:br>
            <a:r>
              <a:rPr lang="en-GB" sz="1600" dirty="0"/>
              <a:t>ATC </a:t>
            </a:r>
            <a:r>
              <a:rPr lang="fr-CH" sz="1600" dirty="0" smtClean="0"/>
              <a:t>G. Petrika</a:t>
            </a:r>
            <a:endParaRPr lang="en-GB"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a:ext>
            </a:extLst>
          </a:blip>
          <a:srcRect l="667" t="1105"/>
          <a:stretch/>
        </p:blipFill>
        <p:spPr>
          <a:xfrm>
            <a:off x="131805" y="987395"/>
            <a:ext cx="4957292" cy="3329231"/>
          </a:xfrm>
          <a:prstGeom prst="rect">
            <a:avLst/>
          </a:prstGeom>
        </p:spPr>
      </p:pic>
      <p:sp>
        <p:nvSpPr>
          <p:cNvPr id="4" name="Rectangle 3"/>
          <p:cNvSpPr/>
          <p:nvPr/>
        </p:nvSpPr>
        <p:spPr>
          <a:xfrm>
            <a:off x="5089097" y="1099814"/>
            <a:ext cx="6984789" cy="1323439"/>
          </a:xfrm>
          <a:prstGeom prst="rect">
            <a:avLst/>
          </a:prstGeom>
          <a:solidFill>
            <a:srgbClr val="FF0000"/>
          </a:solidFill>
        </p:spPr>
        <p:txBody>
          <a:bodyPr wrap="square">
            <a:spAutoFit/>
          </a:bodyPr>
          <a:lstStyle/>
          <a:p>
            <a:pPr marL="342900" indent="-342900">
              <a:buFont typeface="Arial" panose="020B0604020202020204" pitchFamily="34" charset="0"/>
              <a:buChar char="•"/>
            </a:pPr>
            <a:r>
              <a:rPr lang="en-GB" sz="2000" dirty="0" smtClean="0">
                <a:solidFill>
                  <a:srgbClr val="FFFFFF"/>
                </a:solidFill>
                <a:latin typeface="+mj-lt"/>
                <a:ea typeface="Calibri" panose="020F0502020204030204" pitchFamily="34" charset="0"/>
                <a:cs typeface="Times New Roman" panose="02020603050405020304" pitchFamily="18" charset="0"/>
              </a:rPr>
              <a:t>Installation of the remaining RF cooling pipes pit 5 &amp; 13 delayed. </a:t>
            </a:r>
          </a:p>
          <a:p>
            <a:pPr marL="342900" indent="-342900">
              <a:buFont typeface="Arial" panose="020B0604020202020204" pitchFamily="34" charset="0"/>
              <a:buChar char="•"/>
            </a:pPr>
            <a:r>
              <a:rPr lang="en-GB" sz="2000" dirty="0" smtClean="0">
                <a:solidFill>
                  <a:srgbClr val="FFFFFF"/>
                </a:solidFill>
                <a:latin typeface="+mj-lt"/>
                <a:ea typeface="Calibri" panose="020F0502020204030204" pitchFamily="34" charset="0"/>
                <a:cs typeface="Times New Roman" panose="02020603050405020304" pitchFamily="18" charset="0"/>
              </a:rPr>
              <a:t>Critical path; High Impact to the RF cabling campaigns. Must be terminated week 18 (this week). </a:t>
            </a:r>
            <a:r>
              <a:rPr lang="en-GB" sz="2000" dirty="0" smtClean="0">
                <a:solidFill>
                  <a:srgbClr val="FF0000"/>
                </a:solidFill>
                <a:latin typeface="+mj-lt"/>
                <a:ea typeface="Calibri" panose="020F0502020204030204" pitchFamily="34" charset="0"/>
                <a:cs typeface="Times New Roman" panose="02020603050405020304" pitchFamily="18" charset="0"/>
              </a:rPr>
              <a:t> </a:t>
            </a:r>
          </a:p>
        </p:txBody>
      </p:sp>
      <p:sp>
        <p:nvSpPr>
          <p:cNvPr id="12" name="Slide Number Placeholder 11"/>
          <p:cNvSpPr>
            <a:spLocks noGrp="1"/>
          </p:cNvSpPr>
          <p:nvPr>
            <p:ph type="sldNum" sz="quarter" idx="12"/>
          </p:nvPr>
        </p:nvSpPr>
        <p:spPr/>
        <p:txBody>
          <a:bodyPr/>
          <a:lstStyle/>
          <a:p>
            <a:fld id="{8D6C380F-326D-3C40-9EE7-7FBAB0953422}" type="slidenum">
              <a:rPr lang="en-US" smtClean="0"/>
              <a:pPr/>
              <a:t>8</a:t>
            </a:fld>
            <a:endParaRPr lang="en-US"/>
          </a:p>
        </p:txBody>
      </p:sp>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1805" y="4335870"/>
            <a:ext cx="2580502" cy="1935377"/>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873359" y="3383301"/>
            <a:ext cx="3669947" cy="2887946"/>
          </a:xfrm>
          <a:prstGeom prst="rect">
            <a:avLst/>
          </a:prstGeom>
        </p:spPr>
      </p:pic>
      <p:sp>
        <p:nvSpPr>
          <p:cNvPr id="14" name="Rectangle 13"/>
          <p:cNvSpPr/>
          <p:nvPr/>
        </p:nvSpPr>
        <p:spPr>
          <a:xfrm>
            <a:off x="804332" y="1852651"/>
            <a:ext cx="2362201" cy="695816"/>
          </a:xfrm>
          <a:prstGeom prst="rect">
            <a:avLst/>
          </a:prstGeom>
          <a:noFill/>
          <a:ln w="57150"/>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5" name="TextBox 14"/>
          <p:cNvSpPr txBox="1"/>
          <p:nvPr/>
        </p:nvSpPr>
        <p:spPr>
          <a:xfrm>
            <a:off x="11041422" y="14959"/>
            <a:ext cx="1133644" cy="369332"/>
          </a:xfrm>
          <a:prstGeom prst="rect">
            <a:avLst/>
          </a:prstGeom>
          <a:solidFill>
            <a:srgbClr val="FFC000"/>
          </a:solidFill>
        </p:spPr>
        <p:txBody>
          <a:bodyPr wrap="none" rtlCol="0">
            <a:spAutoFit/>
          </a:bodyPr>
          <a:lstStyle/>
          <a:p>
            <a:r>
              <a:rPr lang="en-GB" b="1" dirty="0" smtClean="0">
                <a:solidFill>
                  <a:schemeClr val="bg1"/>
                </a:solidFill>
              </a:rPr>
              <a:t>Ongoing</a:t>
            </a:r>
            <a:endParaRPr lang="en-GB" b="1" dirty="0">
              <a:solidFill>
                <a:schemeClr val="bg1"/>
              </a:solidFill>
            </a:endParaRPr>
          </a:p>
        </p:txBody>
      </p:sp>
      <p:pic>
        <p:nvPicPr>
          <p:cNvPr id="5" name="Picture 4"/>
          <p:cNvPicPr>
            <a:picLocks noChangeAspect="1"/>
          </p:cNvPicPr>
          <p:nvPr/>
        </p:nvPicPr>
        <p:blipFill>
          <a:blip r:embed="rId5">
            <a:extLst>
              <a:ext uri="{28A0092B-C50C-407E-A947-70E740481C1C}">
                <a14:useLocalDpi xmlns:a14="http://schemas.microsoft.com/office/drawing/2010/main"/>
              </a:ext>
            </a:extLst>
          </a:blip>
          <a:stretch>
            <a:fillRect/>
          </a:stretch>
        </p:blipFill>
        <p:spPr>
          <a:xfrm rot="5400000">
            <a:off x="6095748" y="3147445"/>
            <a:ext cx="3580480" cy="2685359"/>
          </a:xfrm>
          <a:prstGeom prst="rect">
            <a:avLst/>
          </a:prstGeom>
        </p:spPr>
      </p:pic>
      <p:sp>
        <p:nvSpPr>
          <p:cNvPr id="6" name="TextBox 5"/>
          <p:cNvSpPr txBox="1"/>
          <p:nvPr/>
        </p:nvSpPr>
        <p:spPr>
          <a:xfrm>
            <a:off x="7769630" y="5791200"/>
            <a:ext cx="731932" cy="369332"/>
          </a:xfrm>
          <a:prstGeom prst="rect">
            <a:avLst/>
          </a:prstGeom>
          <a:noFill/>
        </p:spPr>
        <p:txBody>
          <a:bodyPr wrap="none" rtlCol="0">
            <a:spAutoFit/>
          </a:bodyPr>
          <a:lstStyle/>
          <a:p>
            <a:r>
              <a:rPr lang="en-GB" dirty="0" smtClean="0">
                <a:solidFill>
                  <a:schemeClr val="bg1"/>
                </a:solidFill>
              </a:rPr>
              <a:t>PIT 5</a:t>
            </a:r>
            <a:endParaRPr lang="en-GB" dirty="0">
              <a:solidFill>
                <a:schemeClr val="bg1"/>
              </a:solidFill>
            </a:endParaRPr>
          </a:p>
        </p:txBody>
      </p:sp>
      <p:sp>
        <p:nvSpPr>
          <p:cNvPr id="17" name="TextBox 16"/>
          <p:cNvSpPr txBox="1"/>
          <p:nvPr/>
        </p:nvSpPr>
        <p:spPr>
          <a:xfrm>
            <a:off x="175027" y="4457942"/>
            <a:ext cx="1377300" cy="369332"/>
          </a:xfrm>
          <a:prstGeom prst="rect">
            <a:avLst/>
          </a:prstGeom>
          <a:solidFill>
            <a:srgbClr val="00B050"/>
          </a:solidFill>
        </p:spPr>
        <p:txBody>
          <a:bodyPr wrap="none" rtlCol="0">
            <a:spAutoFit/>
          </a:bodyPr>
          <a:lstStyle/>
          <a:p>
            <a:r>
              <a:rPr lang="en-GB" b="1" dirty="0" smtClean="0">
                <a:solidFill>
                  <a:schemeClr val="bg1"/>
                </a:solidFill>
              </a:rPr>
              <a:t>Completed</a:t>
            </a:r>
            <a:endParaRPr lang="en-GB" b="1" dirty="0">
              <a:solidFill>
                <a:schemeClr val="bg1"/>
              </a:solidFill>
            </a:endParaRPr>
          </a:p>
        </p:txBody>
      </p:sp>
      <p:pic>
        <p:nvPicPr>
          <p:cNvPr id="7" name="Picture 6"/>
          <p:cNvPicPr>
            <a:picLocks noChangeAspect="1"/>
          </p:cNvPicPr>
          <p:nvPr/>
        </p:nvPicPr>
        <p:blipFill>
          <a:blip r:embed="rId6">
            <a:extLst>
              <a:ext uri="{28A0092B-C50C-407E-A947-70E740481C1C}">
                <a14:useLocalDpi xmlns:a14="http://schemas.microsoft.com/office/drawing/2010/main"/>
              </a:ext>
            </a:extLst>
          </a:blip>
          <a:stretch>
            <a:fillRect/>
          </a:stretch>
        </p:blipFill>
        <p:spPr>
          <a:xfrm rot="5400000">
            <a:off x="8838439" y="3146308"/>
            <a:ext cx="3571384" cy="2678538"/>
          </a:xfrm>
          <a:prstGeom prst="rect">
            <a:avLst/>
          </a:prstGeom>
        </p:spPr>
      </p:pic>
      <p:sp>
        <p:nvSpPr>
          <p:cNvPr id="16" name="TextBox 15"/>
          <p:cNvSpPr txBox="1"/>
          <p:nvPr/>
        </p:nvSpPr>
        <p:spPr>
          <a:xfrm>
            <a:off x="10008341" y="5758934"/>
            <a:ext cx="731932" cy="369332"/>
          </a:xfrm>
          <a:prstGeom prst="rect">
            <a:avLst/>
          </a:prstGeom>
          <a:noFill/>
        </p:spPr>
        <p:txBody>
          <a:bodyPr wrap="none" rtlCol="0">
            <a:spAutoFit/>
          </a:bodyPr>
          <a:lstStyle/>
          <a:p>
            <a:r>
              <a:rPr lang="en-GB" dirty="0" smtClean="0">
                <a:solidFill>
                  <a:schemeClr val="bg1"/>
                </a:solidFill>
              </a:rPr>
              <a:t>PIT 5</a:t>
            </a:r>
            <a:endParaRPr lang="en-GB" dirty="0">
              <a:solidFill>
                <a:schemeClr val="bg1"/>
              </a:solidFill>
            </a:endParaRPr>
          </a:p>
        </p:txBody>
      </p:sp>
      <p:sp>
        <p:nvSpPr>
          <p:cNvPr id="18" name="Rectangle 17"/>
          <p:cNvSpPr/>
          <p:nvPr/>
        </p:nvSpPr>
        <p:spPr>
          <a:xfrm>
            <a:off x="4523838" y="3726399"/>
            <a:ext cx="859490" cy="2251067"/>
          </a:xfrm>
          <a:prstGeom prst="rect">
            <a:avLst/>
          </a:pr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 name="Straight Arrow Connector 18"/>
          <p:cNvCxnSpPr>
            <a:stCxn id="4" idx="2"/>
            <a:endCxn id="18" idx="0"/>
          </p:cNvCxnSpPr>
          <p:nvPr/>
        </p:nvCxnSpPr>
        <p:spPr>
          <a:xfrm flipH="1">
            <a:off x="4953583" y="2406103"/>
            <a:ext cx="3627909" cy="132029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10492345" y="3615268"/>
            <a:ext cx="1149321" cy="2616199"/>
          </a:xfrm>
          <a:prstGeom prst="rect">
            <a:avLst/>
          </a:pr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1" name="Straight Arrow Connector 20"/>
          <p:cNvCxnSpPr>
            <a:stCxn id="4" idx="2"/>
            <a:endCxn id="20" idx="0"/>
          </p:cNvCxnSpPr>
          <p:nvPr/>
        </p:nvCxnSpPr>
        <p:spPr>
          <a:xfrm>
            <a:off x="8581492" y="2423253"/>
            <a:ext cx="2485514" cy="119201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Footer Placeholder 2"/>
          <p:cNvSpPr>
            <a:spLocks noGrp="1"/>
          </p:cNvSpPr>
          <p:nvPr>
            <p:ph type="ftr" sz="quarter" idx="11"/>
          </p:nvPr>
        </p:nvSpPr>
        <p:spPr>
          <a:xfrm>
            <a:off x="4888579" y="6356351"/>
            <a:ext cx="5720652" cy="365125"/>
          </a:xfrm>
        </p:spPr>
        <p:txBody>
          <a:bodyPr/>
          <a:lstStyle/>
          <a:p>
            <a:r>
              <a:rPr lang="en-US" dirty="0" smtClean="0"/>
              <a:t>LS2 committee meeting 03/05/2019</a:t>
            </a:r>
            <a:endParaRPr lang="en-US" dirty="0"/>
          </a:p>
        </p:txBody>
      </p:sp>
    </p:spTree>
    <p:extLst>
      <p:ext uri="{BB962C8B-B14F-4D97-AF65-F5344CB8AC3E}">
        <p14:creationId xmlns:p14="http://schemas.microsoft.com/office/powerpoint/2010/main" val="293959438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Renovation of the PSB cooling system (EN-CV)</a:t>
            </a:r>
            <a:br>
              <a:rPr lang="en-GB" dirty="0"/>
            </a:br>
            <a:r>
              <a:rPr lang="en-GB" sz="1600" dirty="0"/>
              <a:t>ATC </a:t>
            </a:r>
            <a:r>
              <a:rPr lang="fr-CH" sz="1600" dirty="0"/>
              <a:t>G. </a:t>
            </a:r>
            <a:r>
              <a:rPr lang="fr-CH" sz="1600" dirty="0" smtClean="0"/>
              <a:t>Petrika WSS E. Garcia </a:t>
            </a:r>
            <a:endParaRPr lang="en-GB" sz="1600"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9</a:t>
            </a:fld>
            <a:endParaRPr lang="en-US"/>
          </a:p>
        </p:txBody>
      </p:sp>
      <p:pic>
        <p:nvPicPr>
          <p:cNvPr id="4" name="Picture 3"/>
          <p:cNvPicPr>
            <a:picLocks noChangeAspect="1"/>
          </p:cNvPicPr>
          <p:nvPr/>
        </p:nvPicPr>
        <p:blipFill>
          <a:blip r:embed="rId2"/>
          <a:stretch>
            <a:fillRect/>
          </a:stretch>
        </p:blipFill>
        <p:spPr>
          <a:xfrm>
            <a:off x="3031192" y="1149015"/>
            <a:ext cx="9065558" cy="4613610"/>
          </a:xfrm>
          <a:prstGeom prst="rect">
            <a:avLst/>
          </a:prstGeom>
        </p:spPr>
      </p:pic>
      <p:pic>
        <p:nvPicPr>
          <p:cNvPr id="5" name="Picture 4"/>
          <p:cNvPicPr>
            <a:picLocks noChangeAspect="1"/>
          </p:cNvPicPr>
          <p:nvPr/>
        </p:nvPicPr>
        <p:blipFill>
          <a:blip r:embed="rId3"/>
          <a:stretch>
            <a:fillRect/>
          </a:stretch>
        </p:blipFill>
        <p:spPr>
          <a:xfrm>
            <a:off x="0" y="1162049"/>
            <a:ext cx="3201458" cy="511492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210051" y="4210051"/>
            <a:ext cx="3022599" cy="226694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059333" y="4211638"/>
            <a:ext cx="3020483" cy="2265362"/>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a:ext>
            </a:extLst>
          </a:blip>
          <a:stretch>
            <a:fillRect/>
          </a:stretch>
        </p:blipFill>
        <p:spPr>
          <a:xfrm rot="5400000">
            <a:off x="5943070" y="3521075"/>
            <a:ext cx="3378200" cy="2533650"/>
          </a:xfrm>
          <a:prstGeom prst="rect">
            <a:avLst/>
          </a:prstGeom>
        </p:spPr>
      </p:pic>
      <p:sp>
        <p:nvSpPr>
          <p:cNvPr id="12" name="TextBox 11"/>
          <p:cNvSpPr txBox="1"/>
          <p:nvPr/>
        </p:nvSpPr>
        <p:spPr>
          <a:xfrm>
            <a:off x="11041422" y="14959"/>
            <a:ext cx="1133644" cy="369332"/>
          </a:xfrm>
          <a:prstGeom prst="rect">
            <a:avLst/>
          </a:prstGeom>
          <a:solidFill>
            <a:srgbClr val="FFC000"/>
          </a:solidFill>
        </p:spPr>
        <p:txBody>
          <a:bodyPr wrap="none" rtlCol="0">
            <a:spAutoFit/>
          </a:bodyPr>
          <a:lstStyle/>
          <a:p>
            <a:r>
              <a:rPr lang="en-GB" b="1" dirty="0" smtClean="0">
                <a:solidFill>
                  <a:schemeClr val="bg1"/>
                </a:solidFill>
              </a:rPr>
              <a:t>Ongoing</a:t>
            </a:r>
            <a:endParaRPr lang="en-GB" b="1" dirty="0">
              <a:solidFill>
                <a:schemeClr val="bg1"/>
              </a:solidFill>
            </a:endParaRPr>
          </a:p>
        </p:txBody>
      </p:sp>
      <p:cxnSp>
        <p:nvCxnSpPr>
          <p:cNvPr id="13" name="Straight Arrow Connector 12"/>
          <p:cNvCxnSpPr>
            <a:stCxn id="6" idx="0"/>
          </p:cNvCxnSpPr>
          <p:nvPr/>
        </p:nvCxnSpPr>
        <p:spPr>
          <a:xfrm flipV="1">
            <a:off x="4721351" y="1926096"/>
            <a:ext cx="87716" cy="2283955"/>
          </a:xfrm>
          <a:prstGeom prst="straightConnector1">
            <a:avLst/>
          </a:prstGeom>
          <a:ln w="571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8" idx="1"/>
          </p:cNvCxnSpPr>
          <p:nvPr/>
        </p:nvCxnSpPr>
        <p:spPr>
          <a:xfrm flipV="1">
            <a:off x="7632170" y="1786467"/>
            <a:ext cx="1" cy="1312333"/>
          </a:xfrm>
          <a:prstGeom prst="straightConnector1">
            <a:avLst/>
          </a:prstGeom>
          <a:ln w="571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7" idx="0"/>
          </p:cNvCxnSpPr>
          <p:nvPr/>
        </p:nvCxnSpPr>
        <p:spPr>
          <a:xfrm flipV="1">
            <a:off x="10569575" y="2501831"/>
            <a:ext cx="225425" cy="1709807"/>
          </a:xfrm>
          <a:prstGeom prst="straightConnector1">
            <a:avLst/>
          </a:prstGeom>
          <a:ln w="571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1305245" y="6092308"/>
            <a:ext cx="774571" cy="369332"/>
          </a:xfrm>
          <a:prstGeom prst="rect">
            <a:avLst/>
          </a:prstGeom>
          <a:noFill/>
        </p:spPr>
        <p:txBody>
          <a:bodyPr wrap="none" rtlCol="0">
            <a:spAutoFit/>
          </a:bodyPr>
          <a:lstStyle/>
          <a:p>
            <a:r>
              <a:rPr lang="en-GB" dirty="0" smtClean="0">
                <a:solidFill>
                  <a:schemeClr val="bg1"/>
                </a:solidFill>
              </a:rPr>
              <a:t>BRF1</a:t>
            </a:r>
            <a:endParaRPr lang="en-GB" dirty="0">
              <a:solidFill>
                <a:schemeClr val="bg1"/>
              </a:solidFill>
            </a:endParaRPr>
          </a:p>
        </p:txBody>
      </p:sp>
      <p:sp>
        <p:nvSpPr>
          <p:cNvPr id="17" name="TextBox 16"/>
          <p:cNvSpPr txBox="1"/>
          <p:nvPr/>
        </p:nvSpPr>
        <p:spPr>
          <a:xfrm>
            <a:off x="3236319" y="6103853"/>
            <a:ext cx="774571" cy="369332"/>
          </a:xfrm>
          <a:prstGeom prst="rect">
            <a:avLst/>
          </a:prstGeom>
          <a:noFill/>
        </p:spPr>
        <p:txBody>
          <a:bodyPr wrap="none" rtlCol="0">
            <a:spAutoFit/>
          </a:bodyPr>
          <a:lstStyle/>
          <a:p>
            <a:r>
              <a:rPr lang="en-GB" dirty="0" smtClean="0">
                <a:solidFill>
                  <a:schemeClr val="bg1"/>
                </a:solidFill>
              </a:rPr>
              <a:t>BRF2</a:t>
            </a:r>
            <a:endParaRPr lang="en-GB" dirty="0">
              <a:solidFill>
                <a:schemeClr val="bg1"/>
              </a:solidFill>
            </a:endParaRPr>
          </a:p>
        </p:txBody>
      </p:sp>
      <p:sp>
        <p:nvSpPr>
          <p:cNvPr id="18" name="TextBox 17"/>
          <p:cNvSpPr txBox="1"/>
          <p:nvPr/>
        </p:nvSpPr>
        <p:spPr>
          <a:xfrm>
            <a:off x="7018942" y="6092308"/>
            <a:ext cx="1723549" cy="369332"/>
          </a:xfrm>
          <a:prstGeom prst="rect">
            <a:avLst/>
          </a:prstGeom>
          <a:noFill/>
        </p:spPr>
        <p:txBody>
          <a:bodyPr wrap="none" rtlCol="0">
            <a:spAutoFit/>
          </a:bodyPr>
          <a:lstStyle/>
          <a:p>
            <a:r>
              <a:rPr lang="en-GB" dirty="0" smtClean="0">
                <a:solidFill>
                  <a:schemeClr val="bg1"/>
                </a:solidFill>
              </a:rPr>
              <a:t>Corridor BCER</a:t>
            </a:r>
            <a:endParaRPr lang="en-GB" dirty="0">
              <a:solidFill>
                <a:schemeClr val="bg1"/>
              </a:solidFill>
            </a:endParaRPr>
          </a:p>
        </p:txBody>
      </p:sp>
      <p:pic>
        <p:nvPicPr>
          <p:cNvPr id="15" name="Picture 14"/>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2707179" y="3869268"/>
            <a:ext cx="405677" cy="340783"/>
          </a:xfrm>
          <a:prstGeom prst="rect">
            <a:avLst/>
          </a:prstGeom>
        </p:spPr>
      </p:pic>
      <p:pic>
        <p:nvPicPr>
          <p:cNvPr id="21" name="Picture 20"/>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2707179" y="2272241"/>
            <a:ext cx="405677" cy="340783"/>
          </a:xfrm>
          <a:prstGeom prst="rect">
            <a:avLst/>
          </a:prstGeom>
        </p:spPr>
      </p:pic>
      <p:pic>
        <p:nvPicPr>
          <p:cNvPr id="22" name="Picture 21"/>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2711744" y="1812403"/>
            <a:ext cx="405677" cy="340783"/>
          </a:xfrm>
          <a:prstGeom prst="rect">
            <a:avLst/>
          </a:prstGeom>
        </p:spPr>
      </p:pic>
      <p:pic>
        <p:nvPicPr>
          <p:cNvPr id="23" name="Picture 22"/>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2703277" y="4554008"/>
            <a:ext cx="405677" cy="340783"/>
          </a:xfrm>
          <a:prstGeom prst="rect">
            <a:avLst/>
          </a:prstGeom>
        </p:spPr>
      </p:pic>
      <p:sp>
        <p:nvSpPr>
          <p:cNvPr id="25" name="Rectangle 24"/>
          <p:cNvSpPr/>
          <p:nvPr/>
        </p:nvSpPr>
        <p:spPr>
          <a:xfrm>
            <a:off x="8033380" y="842978"/>
            <a:ext cx="4046436" cy="400110"/>
          </a:xfrm>
          <a:prstGeom prst="rect">
            <a:avLst/>
          </a:prstGeom>
          <a:solidFill>
            <a:srgbClr val="FF0000"/>
          </a:solidFill>
        </p:spPr>
        <p:txBody>
          <a:bodyPr wrap="square">
            <a:spAutoFit/>
          </a:bodyPr>
          <a:lstStyle/>
          <a:p>
            <a:r>
              <a:rPr lang="en-GB" sz="2000" dirty="0" smtClean="0">
                <a:solidFill>
                  <a:srgbClr val="FFFFFF"/>
                </a:solidFill>
                <a:latin typeface="+mj-lt"/>
                <a:ea typeface="Calibri" panose="020F0502020204030204" pitchFamily="34" charset="0"/>
                <a:cs typeface="Times New Roman" panose="02020603050405020304" pitchFamily="18" charset="0"/>
              </a:rPr>
              <a:t>Surface delays not critical path </a:t>
            </a:r>
            <a:endParaRPr lang="en-GB" sz="2000" dirty="0" smtClean="0">
              <a:solidFill>
                <a:srgbClr val="FF0000"/>
              </a:solidFill>
              <a:latin typeface="+mj-lt"/>
              <a:ea typeface="Calibri" panose="020F0502020204030204" pitchFamily="34" charset="0"/>
              <a:cs typeface="Times New Roman" panose="02020603050405020304" pitchFamily="18" charset="0"/>
            </a:endParaRPr>
          </a:p>
        </p:txBody>
      </p:sp>
      <p:pic>
        <p:nvPicPr>
          <p:cNvPr id="26" name="Picture 2" descr="RÃ©sultat de recherche d'images pour &quot;checked unchecked&quot;"/>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2703277" y="3076042"/>
            <a:ext cx="397210" cy="374672"/>
          </a:xfrm>
          <a:prstGeom prst="rect">
            <a:avLst/>
          </a:prstGeom>
          <a:noFill/>
          <a:extLst>
            <a:ext uri="{909E8E84-426E-40dd-AFC4-6F175D3DCCD1}">
              <a14:hiddenFill xmlns:a14="http://schemas.microsoft.com/office/drawing/2010/main">
                <a:solidFill>
                  <a:srgbClr val="FFFFFF"/>
                </a:solidFill>
              </a14:hiddenFill>
            </a:ext>
          </a:extLst>
        </p:spPr>
      </p:pic>
      <p:sp>
        <p:nvSpPr>
          <p:cNvPr id="24" name="Footer Placeholder 2"/>
          <p:cNvSpPr>
            <a:spLocks noGrp="1"/>
          </p:cNvSpPr>
          <p:nvPr>
            <p:ph type="ftr" sz="quarter" idx="11"/>
          </p:nvPr>
        </p:nvSpPr>
        <p:spPr>
          <a:xfrm>
            <a:off x="4888579" y="6413338"/>
            <a:ext cx="5720652" cy="365125"/>
          </a:xfrm>
        </p:spPr>
        <p:txBody>
          <a:bodyPr/>
          <a:lstStyle/>
          <a:p>
            <a:r>
              <a:rPr lang="en-US" dirty="0" smtClean="0"/>
              <a:t>LS2 committee meeting 03/05/2019</a:t>
            </a:r>
            <a:endParaRPr lang="en-US" dirty="0"/>
          </a:p>
        </p:txBody>
      </p:sp>
    </p:spTree>
    <p:extLst>
      <p:ext uri="{BB962C8B-B14F-4D97-AF65-F5344CB8AC3E}">
        <p14:creationId xmlns:p14="http://schemas.microsoft.com/office/powerpoint/2010/main" val="412292004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CERN_ENdept_Presentation_ArialFont</Template>
  <TotalTime>9061</TotalTime>
  <Words>1960</Words>
  <Application>Microsoft Macintosh PowerPoint</Application>
  <PresentationFormat>Custom</PresentationFormat>
  <Paragraphs>248</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CERN_ENdept_Presentation_ArialFont copy</vt:lpstr>
      <vt:lpstr>PS Complex – LS2 progress report LS2 Committee Meeting 03-May-2019 </vt:lpstr>
      <vt:lpstr>Table of Contents</vt:lpstr>
      <vt:lpstr>Master Schedule</vt:lpstr>
      <vt:lpstr>PSB LS2 Progress Dashboard (broken line)</vt:lpstr>
      <vt:lpstr>Remove the BTM.BHZ10 magnet assembly </vt:lpstr>
      <vt:lpstr>BTM.BHZ10 magnet assembly installation </vt:lpstr>
      <vt:lpstr>Install new PSB H- Injection system (TE-ABT) Forecast for the next 4 weeks ATC W. Weterings WSS R. Noulibos, M. Atanasov </vt:lpstr>
      <vt:lpstr>Renovation of the PSB cooling system (EN-CV) ATC G. Petrika</vt:lpstr>
      <vt:lpstr>Renovation of the PSB cooling system (EN-CV) ATC G. Petrika WSS E. Garcia </vt:lpstr>
      <vt:lpstr>De-cabling, Cabling &amp; Consolidation (EN-EL) ATC Georgi Minchev Georgiev WSS T. Turk</vt:lpstr>
      <vt:lpstr>B.361 BHP (transfer lines) Power Converters Refurbishment (TE-EPC) ATC Maxime Sardano</vt:lpstr>
      <vt:lpstr>B.361 BHP (transfer lines) Power Converters Refurbishment (TE-EPC) ATC Maxime Sardano</vt:lpstr>
      <vt:lpstr>B.361 BCER Power Converters Refurbishment (TE-EPC) ATC Maxime Sardano</vt:lpstr>
      <vt:lpstr>B.361 BCER BI.DIS10 PFN’s Refurbishment (TE-ABT) ATC W. Weterings WSS P. Burkel</vt:lpstr>
      <vt:lpstr>Finemet Cavity Installation (BE-RF) ATC Matthias Haase</vt:lpstr>
      <vt:lpstr>Major surface activities for the next 4 weeks </vt:lpstr>
      <vt:lpstr>Major machine activities for the next 4 weeks</vt:lpstr>
      <vt:lpstr>Linac4 Connection Broken Line 20/03/19 (presented in coordination meeting)</vt:lpstr>
      <vt:lpstr>Linac4 Connection Broken Line 10/04/19 (presented in coordination meeting)</vt:lpstr>
      <vt:lpstr>Linac4 Connection Broken Line 30/04/19</vt:lpstr>
      <vt:lpstr>Linac4</vt:lpstr>
      <vt:lpstr>Linac2 – racks room</vt:lpstr>
      <vt:lpstr>Linac2 – machine</vt:lpstr>
      <vt:lpstr>PS Switch Yard</vt:lpstr>
      <vt:lpstr>PS LS2 Progress Dashboard (broken line)</vt:lpstr>
      <vt:lpstr>PS LS2 – EN-EL LV consolidation</vt:lpstr>
      <vt:lpstr>PS LS2 – New PS demineralised water cooling system</vt:lpstr>
      <vt:lpstr>PS LS2 – Main Units</vt:lpstr>
      <vt:lpstr>PS LS2 – BTP</vt:lpstr>
      <vt:lpstr>PS LS2 – F61</vt:lpstr>
      <vt:lpstr>PS LS2 – Warm water and ventilation duct renovation</vt:lpstr>
      <vt:lpstr>PS LS2 – Ring + TT2</vt:lpstr>
      <vt:lpstr>PS LS2 – Surface building</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Hay</dc:creator>
  <cp:lastModifiedBy>Fernando Baltasar dos Santos Pedrosa</cp:lastModifiedBy>
  <cp:revision>280</cp:revision>
  <dcterms:created xsi:type="dcterms:W3CDTF">2018-09-18T12:32:41Z</dcterms:created>
  <dcterms:modified xsi:type="dcterms:W3CDTF">2019-05-02T21:51:35Z</dcterms:modified>
</cp:coreProperties>
</file>