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67" r:id="rId2"/>
    <p:sldId id="268" r:id="rId3"/>
    <p:sldId id="270" r:id="rId4"/>
    <p:sldId id="281" r:id="rId5"/>
    <p:sldId id="285" r:id="rId6"/>
    <p:sldId id="288" r:id="rId7"/>
    <p:sldId id="282" r:id="rId8"/>
    <p:sldId id="287" r:id="rId9"/>
    <p:sldId id="289" r:id="rId10"/>
    <p:sldId id="290" r:id="rId11"/>
    <p:sldId id="291" r:id="rId12"/>
    <p:sldId id="292" r:id="rId13"/>
    <p:sldId id="293" r:id="rId14"/>
    <p:sldId id="283"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0A0AFA"/>
    <a:srgbClr val="A02D3B"/>
    <a:srgbClr val="F4EEE4"/>
    <a:srgbClr val="495A97"/>
    <a:srgbClr val="C7B69B"/>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20"/>
    <p:restoredTop sz="88533" autoAdjust="0"/>
  </p:normalViewPr>
  <p:slideViewPr>
    <p:cSldViewPr snapToGrid="0" snapToObjects="1">
      <p:cViewPr varScale="1">
        <p:scale>
          <a:sx n="148" d="100"/>
          <a:sy n="148" d="100"/>
        </p:scale>
        <p:origin x="184" y="720"/>
      </p:cViewPr>
      <p:guideLst>
        <p:guide orient="horz" pos="1620"/>
        <p:guide pos="288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44CF6E-B943-0A4F-B616-19C1AEEC43CD}" type="datetimeFigureOut">
              <a:rPr lang="en-US" smtClean="0"/>
              <a:t>5/10/19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5AEE8C-2CB8-1D4B-9778-783649E7CE23}" type="slidenum">
              <a:rPr lang="en-US" smtClean="0"/>
              <a:t>‹#›</a:t>
            </a:fld>
            <a:endParaRPr lang="en-US"/>
          </a:p>
        </p:txBody>
      </p:sp>
    </p:spTree>
    <p:extLst>
      <p:ext uri="{BB962C8B-B14F-4D97-AF65-F5344CB8AC3E}">
        <p14:creationId xmlns:p14="http://schemas.microsoft.com/office/powerpoint/2010/main" val="1426629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lgn="l" eaLnBrk="1" hangingPunct="1"/>
            <a:endParaRPr lang="en-US" sz="1100" dirty="0">
              <a:solidFill>
                <a:schemeClr val="tx2"/>
              </a:solidFill>
              <a:latin typeface="Calibri" charset="0"/>
              <a:cs typeface="Calibri" charset="0"/>
            </a:endParaRPr>
          </a:p>
        </p:txBody>
      </p:sp>
      <p:sp>
        <p:nvSpPr>
          <p:cNvPr id="4" name="Slide Number Placeholder 3"/>
          <p:cNvSpPr>
            <a:spLocks noGrp="1"/>
          </p:cNvSpPr>
          <p:nvPr>
            <p:ph type="sldNum" sz="quarter" idx="10"/>
          </p:nvPr>
        </p:nvSpPr>
        <p:spPr/>
        <p:txBody>
          <a:bodyPr/>
          <a:lstStyle/>
          <a:p>
            <a:fld id="{B9BCCBC1-0880-C740-8A84-2C65D9021E2C}"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10</a:t>
            </a:fld>
            <a:endParaRPr lang="fr-FR"/>
          </a:p>
        </p:txBody>
      </p:sp>
    </p:spTree>
    <p:extLst>
      <p:ext uri="{BB962C8B-B14F-4D97-AF65-F5344CB8AC3E}">
        <p14:creationId xmlns:p14="http://schemas.microsoft.com/office/powerpoint/2010/main" val="2499321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11</a:t>
            </a:fld>
            <a:endParaRPr lang="fr-FR"/>
          </a:p>
        </p:txBody>
      </p:sp>
    </p:spTree>
    <p:extLst>
      <p:ext uri="{BB962C8B-B14F-4D97-AF65-F5344CB8AC3E}">
        <p14:creationId xmlns:p14="http://schemas.microsoft.com/office/powerpoint/2010/main" val="577135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12</a:t>
            </a:fld>
            <a:endParaRPr lang="fr-FR"/>
          </a:p>
        </p:txBody>
      </p:sp>
    </p:spTree>
    <p:extLst>
      <p:ext uri="{BB962C8B-B14F-4D97-AF65-F5344CB8AC3E}">
        <p14:creationId xmlns:p14="http://schemas.microsoft.com/office/powerpoint/2010/main" val="1368843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13</a:t>
            </a:fld>
            <a:endParaRPr lang="fr-FR"/>
          </a:p>
        </p:txBody>
      </p:sp>
    </p:spTree>
    <p:extLst>
      <p:ext uri="{BB962C8B-B14F-4D97-AF65-F5344CB8AC3E}">
        <p14:creationId xmlns:p14="http://schemas.microsoft.com/office/powerpoint/2010/main" val="2671480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14</a:t>
            </a:fld>
            <a:endParaRPr lang="fr-FR"/>
          </a:p>
        </p:txBody>
      </p:sp>
    </p:spTree>
    <p:extLst>
      <p:ext uri="{BB962C8B-B14F-4D97-AF65-F5344CB8AC3E}">
        <p14:creationId xmlns:p14="http://schemas.microsoft.com/office/powerpoint/2010/main" val="2669924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2</a:t>
            </a:fld>
            <a:endParaRPr lang="fr-FR"/>
          </a:p>
        </p:txBody>
      </p:sp>
    </p:spTree>
    <p:extLst>
      <p:ext uri="{BB962C8B-B14F-4D97-AF65-F5344CB8AC3E}">
        <p14:creationId xmlns:p14="http://schemas.microsoft.com/office/powerpoint/2010/main" val="1276521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3</a:t>
            </a:fld>
            <a:endParaRPr lang="fr-FR"/>
          </a:p>
        </p:txBody>
      </p:sp>
    </p:spTree>
    <p:extLst>
      <p:ext uri="{BB962C8B-B14F-4D97-AF65-F5344CB8AC3E}">
        <p14:creationId xmlns:p14="http://schemas.microsoft.com/office/powerpoint/2010/main" val="1276521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4</a:t>
            </a:fld>
            <a:endParaRPr lang="fr-FR"/>
          </a:p>
        </p:txBody>
      </p:sp>
    </p:spTree>
    <p:extLst>
      <p:ext uri="{BB962C8B-B14F-4D97-AF65-F5344CB8AC3E}">
        <p14:creationId xmlns:p14="http://schemas.microsoft.com/office/powerpoint/2010/main" val="1583684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5</a:t>
            </a:fld>
            <a:endParaRPr lang="fr-FR"/>
          </a:p>
        </p:txBody>
      </p:sp>
    </p:spTree>
    <p:extLst>
      <p:ext uri="{BB962C8B-B14F-4D97-AF65-F5344CB8AC3E}">
        <p14:creationId xmlns:p14="http://schemas.microsoft.com/office/powerpoint/2010/main" val="2437300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6</a:t>
            </a:fld>
            <a:endParaRPr lang="fr-FR"/>
          </a:p>
        </p:txBody>
      </p:sp>
    </p:spTree>
    <p:extLst>
      <p:ext uri="{BB962C8B-B14F-4D97-AF65-F5344CB8AC3E}">
        <p14:creationId xmlns:p14="http://schemas.microsoft.com/office/powerpoint/2010/main" val="1746043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7</a:t>
            </a:fld>
            <a:endParaRPr lang="fr-FR"/>
          </a:p>
        </p:txBody>
      </p:sp>
    </p:spTree>
    <p:extLst>
      <p:ext uri="{BB962C8B-B14F-4D97-AF65-F5344CB8AC3E}">
        <p14:creationId xmlns:p14="http://schemas.microsoft.com/office/powerpoint/2010/main" val="666592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8</a:t>
            </a:fld>
            <a:endParaRPr lang="fr-FR"/>
          </a:p>
        </p:txBody>
      </p:sp>
    </p:spTree>
    <p:extLst>
      <p:ext uri="{BB962C8B-B14F-4D97-AF65-F5344CB8AC3E}">
        <p14:creationId xmlns:p14="http://schemas.microsoft.com/office/powerpoint/2010/main" val="1862081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9BCCBC1-0880-C740-8A84-2C65D9021E2C}" type="slidenum">
              <a:rPr lang="fr-FR" smtClean="0"/>
              <a:pPr/>
              <a:t>9</a:t>
            </a:fld>
            <a:endParaRPr lang="fr-FR"/>
          </a:p>
        </p:txBody>
      </p:sp>
    </p:spTree>
    <p:extLst>
      <p:ext uri="{BB962C8B-B14F-4D97-AF65-F5344CB8AC3E}">
        <p14:creationId xmlns:p14="http://schemas.microsoft.com/office/powerpoint/2010/main" val="2772273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F4EEE4"/>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42777" y="1046480"/>
            <a:ext cx="1858446" cy="2520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rgbClr val="495A97"/>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solidFill>
                  <a:srgbClr val="495A97"/>
                </a:solidFill>
              </a:defRPr>
            </a:lvl1pPr>
            <a:lvl2pPr>
              <a:buNone/>
              <a:defRPr sz="1200"/>
            </a:lvl2pPr>
            <a:lvl3pPr>
              <a:buNone/>
              <a:defRPr sz="1000"/>
            </a:lvl3pPr>
            <a:lvl4pPr>
              <a:buNone/>
              <a:defRPr sz="900"/>
            </a:lvl4pPr>
            <a:lvl5pPr>
              <a:buNone/>
              <a:defRPr sz="900"/>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
        <p:nvSpPr>
          <p:cNvPr id="4" name="Espace réservé du contenu 3"/>
          <p:cNvSpPr>
            <a:spLocks noGrp="1"/>
          </p:cNvSpPr>
          <p:nvPr>
            <p:ph sz="half" idx="1"/>
          </p:nvPr>
        </p:nvSpPr>
        <p:spPr>
          <a:xfrm>
            <a:off x="457200" y="1485900"/>
            <a:ext cx="7086600" cy="2762250"/>
          </a:xfrm>
        </p:spPr>
        <p:txBody>
          <a:bodyPr/>
          <a:lstStyle>
            <a:lvl1pPr>
              <a:defRPr sz="2800">
                <a:solidFill>
                  <a:srgbClr val="495A97"/>
                </a:solidFill>
              </a:defRPr>
            </a:lvl1pPr>
            <a:lvl2pPr>
              <a:defRPr sz="2400">
                <a:solidFill>
                  <a:srgbClr val="495A97"/>
                </a:solidFill>
              </a:defRPr>
            </a:lvl2pPr>
            <a:lvl3pPr>
              <a:defRPr sz="2200">
                <a:solidFill>
                  <a:srgbClr val="495A97"/>
                </a:solidFill>
              </a:defRPr>
            </a:lvl3pPr>
            <a:lvl4pPr>
              <a:defRPr sz="2000">
                <a:solidFill>
                  <a:srgbClr val="495A97"/>
                </a:solidFill>
              </a:defRPr>
            </a:lvl4pPr>
            <a:lvl5pPr>
              <a:defRPr sz="2000">
                <a:solidFill>
                  <a:srgbClr val="495A97"/>
                </a:solidFill>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rgbClr val="495A97"/>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solidFill>
                  <a:srgbClr val="495A97"/>
                </a:solidFill>
              </a:defRPr>
            </a:lvl1pPr>
          </a:lstStyle>
          <a:p>
            <a:r>
              <a:rPr kumimoji="0" lang="fr-CH" dirty="0"/>
              <a:t>Drag </a:t>
            </a:r>
            <a:r>
              <a:rPr kumimoji="0" lang="fr-CH" dirty="0" err="1"/>
              <a:t>picture</a:t>
            </a:r>
            <a:r>
              <a:rPr kumimoji="0" lang="fr-CH" dirty="0"/>
              <a:t> to </a:t>
            </a:r>
            <a:r>
              <a:rPr kumimoji="0" lang="fr-CH" dirty="0" err="1"/>
              <a:t>placeholder</a:t>
            </a:r>
            <a:r>
              <a:rPr kumimoji="0" lang="fr-CH" dirty="0"/>
              <a:t> or click </a:t>
            </a:r>
            <a:r>
              <a:rPr kumimoji="0" lang="fr-CH" dirty="0" err="1"/>
              <a:t>icon</a:t>
            </a:r>
            <a:r>
              <a:rPr kumimoji="0" lang="fr-CH" dirty="0"/>
              <a:t> to </a:t>
            </a:r>
            <a:r>
              <a:rPr kumimoji="0" lang="fr-CH" dirty="0" err="1"/>
              <a:t>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solidFill>
                  <a:srgbClr val="495A97"/>
                </a:solidFill>
              </a:defRPr>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F4EEE4"/>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b="0" i="0">
                <a:solidFill>
                  <a:srgbClr val="495A97"/>
                </a:solidFill>
                <a:latin typeface="Montserrat Light" charset="0"/>
                <a:ea typeface="Montserrat Light" charset="0"/>
                <a:cs typeface="Montserrat Light" charset="0"/>
              </a:defRPr>
            </a:lvl1pPr>
          </a:lstStyle>
          <a:p>
            <a:r>
              <a:rPr kumimoji="0" lang="fr-CH" dirty="0" err="1"/>
              <a:t>www.sesame.org.jo</a:t>
            </a:r>
            <a:endParaRPr kumimoji="0"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42777" y="1046480"/>
            <a:ext cx="1858446" cy="2520000"/>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F4EEE4"/>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b="0" i="0">
                <a:solidFill>
                  <a:srgbClr val="495A97"/>
                </a:solidFill>
                <a:latin typeface="Montserrat Light" charset="0"/>
                <a:ea typeface="Montserrat Light" charset="0"/>
                <a:cs typeface="Montserrat Light" charset="0"/>
              </a:defRPr>
            </a:lvl1pPr>
          </a:lstStyle>
          <a:p>
            <a:r>
              <a:rPr kumimoji="0" lang="fr-CH" dirty="0" err="1"/>
              <a:t>www.sesame.org.jo</a:t>
            </a:r>
            <a:endParaRPr kumimoji="0"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42777" y="1046480"/>
            <a:ext cx="1858446" cy="2520000"/>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42777" y="1046480"/>
            <a:ext cx="1858446"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solidFill>
                  <a:srgbClr val="495A97"/>
                </a:solidFill>
                <a:latin typeface="Optima"/>
                <a:cs typeface="Optima"/>
              </a:defRPr>
            </a:lvl1pPr>
          </a:lstStyle>
          <a:p>
            <a:r>
              <a:rPr kumimoji="0" lang="fr-CH" dirty="0" err="1"/>
              <a:t>www.sesame.org.jo</a:t>
            </a:r>
            <a:endParaRPr kumimoji="0" lang="en-US" dirty="0"/>
          </a:p>
        </p:txBody>
      </p:sp>
      <p:sp>
        <p:nvSpPr>
          <p:cNvPr id="3" name="Rectangle 2"/>
          <p:cNvSpPr/>
          <p:nvPr userDrawn="1"/>
        </p:nvSpPr>
        <p:spPr>
          <a:xfrm>
            <a:off x="3029566" y="567733"/>
            <a:ext cx="3082122" cy="3479260"/>
          </a:xfrm>
          <a:prstGeom prst="rect">
            <a:avLst/>
          </a:prstGeom>
          <a:solidFill>
            <a:srgbClr val="F4EEE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42777" y="1046480"/>
            <a:ext cx="1858446" cy="2520000"/>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solidFill>
                  <a:srgbClr val="495A97"/>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solidFill>
                  <a:srgbClr val="495A97"/>
                </a:solidFill>
              </a:defRPr>
            </a:lvl1pPr>
            <a:lvl2pPr>
              <a:buNone/>
              <a:defRPr sz="1200"/>
            </a:lvl2pPr>
            <a:lvl3pPr>
              <a:buNone/>
              <a:defRPr sz="1000"/>
            </a:lvl3pPr>
            <a:lvl4pPr>
              <a:buNone/>
              <a:defRPr sz="900"/>
            </a:lvl4pPr>
            <a:lvl5pPr>
              <a:buNone/>
              <a:defRPr sz="900"/>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solidFill>
                  <a:srgbClr val="495A97"/>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solidFill>
                  <a:srgbClr val="495A97"/>
                </a:solidFill>
              </a:defRPr>
            </a:lvl1pPr>
            <a:lvl2pPr>
              <a:buNone/>
              <a:defRPr sz="1200"/>
            </a:lvl2pPr>
            <a:lvl3pPr>
              <a:buNone/>
              <a:defRPr sz="1000"/>
            </a:lvl3pPr>
            <a:lvl4pPr>
              <a:buNone/>
              <a:defRPr sz="900"/>
            </a:lvl4pPr>
            <a:lvl5pPr>
              <a:buNone/>
              <a:defRPr sz="900"/>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normAutofit/>
          </a:bodyPr>
          <a:lstStyle>
            <a:lvl1pPr>
              <a:defRPr sz="4400">
                <a:solidFill>
                  <a:srgbClr val="495A97"/>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sz="half" idx="1"/>
          </p:nvPr>
        </p:nvSpPr>
        <p:spPr>
          <a:xfrm>
            <a:off x="457200" y="1200151"/>
            <a:ext cx="3657600" cy="3262788"/>
          </a:xfrm>
        </p:spPr>
        <p:txBody>
          <a:bodyPr/>
          <a:lstStyle>
            <a:lvl1pPr>
              <a:defRPr sz="2600">
                <a:solidFill>
                  <a:srgbClr val="495A97"/>
                </a:solidFill>
              </a:defRPr>
            </a:lvl1pPr>
            <a:lvl2pPr>
              <a:defRPr sz="2200">
                <a:solidFill>
                  <a:srgbClr val="495A97"/>
                </a:solidFill>
              </a:defRPr>
            </a:lvl2pPr>
            <a:lvl3pPr>
              <a:defRPr sz="2000">
                <a:solidFill>
                  <a:srgbClr val="495A97"/>
                </a:solidFill>
              </a:defRPr>
            </a:lvl3pPr>
            <a:lvl4pPr>
              <a:defRPr sz="1800">
                <a:solidFill>
                  <a:srgbClr val="495A97"/>
                </a:solidFill>
              </a:defRPr>
            </a:lvl4pPr>
            <a:lvl5pPr>
              <a:defRPr sz="1800">
                <a:solidFill>
                  <a:srgbClr val="495A97"/>
                </a:solidFill>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Espace réservé du contenu 3"/>
          <p:cNvSpPr>
            <a:spLocks noGrp="1"/>
          </p:cNvSpPr>
          <p:nvPr>
            <p:ph sz="half" idx="2"/>
          </p:nvPr>
        </p:nvSpPr>
        <p:spPr>
          <a:xfrm>
            <a:off x="4267200" y="1200150"/>
            <a:ext cx="3657600" cy="3262789"/>
          </a:xfrm>
        </p:spPr>
        <p:txBody>
          <a:bodyPr/>
          <a:lstStyle>
            <a:lvl1pPr>
              <a:defRPr sz="2600">
                <a:solidFill>
                  <a:srgbClr val="495A97"/>
                </a:solidFill>
              </a:defRPr>
            </a:lvl1pPr>
            <a:lvl2pPr>
              <a:defRPr sz="2200">
                <a:solidFill>
                  <a:srgbClr val="495A97"/>
                </a:solidFill>
              </a:defRPr>
            </a:lvl2pPr>
            <a:lvl3pPr>
              <a:defRPr sz="2000">
                <a:solidFill>
                  <a:srgbClr val="495A97"/>
                </a:solidFill>
              </a:defRPr>
            </a:lvl3pPr>
            <a:lvl4pPr>
              <a:defRPr sz="1800">
                <a:solidFill>
                  <a:srgbClr val="495A97"/>
                </a:solidFill>
              </a:defRPr>
            </a:lvl4pPr>
            <a:lvl5pPr>
              <a:defRPr sz="1800">
                <a:solidFill>
                  <a:srgbClr val="495A97"/>
                </a:solidFill>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solidFill>
                  <a:srgbClr val="495A97"/>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rgbClr val="495A97"/>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solidFill>
                  <a:srgbClr val="495A97"/>
                </a:solidFill>
              </a:defRPr>
            </a:lvl1pPr>
            <a:lvl2pPr>
              <a:defRPr sz="2000">
                <a:solidFill>
                  <a:srgbClr val="495A97"/>
                </a:solidFill>
              </a:defRPr>
            </a:lvl2pPr>
            <a:lvl3pPr>
              <a:defRPr sz="1800">
                <a:solidFill>
                  <a:srgbClr val="495A97"/>
                </a:solidFill>
              </a:defRPr>
            </a:lvl3pPr>
            <a:lvl4pPr>
              <a:defRPr sz="1600">
                <a:solidFill>
                  <a:srgbClr val="495A97"/>
                </a:solidFill>
              </a:defRPr>
            </a:lvl4pPr>
            <a:lvl5pPr>
              <a:defRPr sz="1600">
                <a:solidFill>
                  <a:srgbClr val="495A97"/>
                </a:solidFill>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solidFill>
                  <a:srgbClr val="495A97"/>
                </a:solidFill>
              </a:defRPr>
            </a:lvl1pPr>
            <a:lvl2pPr>
              <a:defRPr sz="2000">
                <a:solidFill>
                  <a:srgbClr val="495A97"/>
                </a:solidFill>
              </a:defRPr>
            </a:lvl2pPr>
            <a:lvl3pPr>
              <a:defRPr sz="1800">
                <a:solidFill>
                  <a:srgbClr val="495A97"/>
                </a:solidFill>
              </a:defRPr>
            </a:lvl3pPr>
            <a:lvl4pPr>
              <a:defRPr sz="1600">
                <a:solidFill>
                  <a:srgbClr val="495A97"/>
                </a:solidFill>
              </a:defRPr>
            </a:lvl4pPr>
            <a:lvl5pPr>
              <a:defRPr sz="1600">
                <a:solidFill>
                  <a:srgbClr val="495A97"/>
                </a:solidFill>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373" y="4479823"/>
            <a:ext cx="9144000" cy="663677"/>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rgbClr val="495A97"/>
                </a:solidFill>
              </a:defRPr>
            </a:lvl1pPr>
          </a:lstStyle>
          <a:p>
            <a:fld id="{B4BFD808-6B56-4447-9401-2398D08EE3C0}" type="datetime1">
              <a:rPr lang="en-US" smtClean="0"/>
              <a:pPr/>
              <a:t>5/10/19</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rgbClr val="495A97"/>
                </a:solidFill>
              </a:defRPr>
            </a:lvl1pPr>
          </a:lstStyle>
          <a:p>
            <a:r>
              <a:rPr lang="en-US" dirty="0"/>
              <a:t>Document reference</a:t>
            </a: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rgbClr val="495A97"/>
                </a:solidFill>
              </a:defRPr>
            </a:lvl1pPr>
          </a:lstStyle>
          <a:p>
            <a:fld id="{17918391-D411-FE40-AAD7-861AE5233E0E}" type="slidenum">
              <a:rPr lang="en-US" smtClean="0"/>
              <a:pPr/>
              <a:t>‹#›</a:t>
            </a:fld>
            <a:endParaRPr lang="en-US" dirty="0"/>
          </a:p>
        </p:txBody>
      </p:sp>
      <p:pic>
        <p:nvPicPr>
          <p:cNvPr id="10" name="Picture 9"/>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75565" y="4565275"/>
            <a:ext cx="350916" cy="47583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rgbClr val="495A97"/>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rgbClr val="495A97"/>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rgbClr val="495A97"/>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rgbClr val="495A97"/>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rgbClr val="495A97"/>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rgbClr val="495A97"/>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5.emf"/><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hyperlink" Target="https://indico.cern.ch/event/66608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9.tif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image" Target="../media/image10.tif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4.emf"/><Relationship Id="rId7" Type="http://schemas.openxmlformats.org/officeDocument/2006/relationships/image" Target="../media/image16.tiff"/><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5.tiff"/><Relationship Id="rId5" Type="http://schemas.openxmlformats.org/officeDocument/2006/relationships/image" Target="../media/image14.tiff"/><Relationship Id="rId4" Type="http://schemas.openxmlformats.org/officeDocument/2006/relationships/image" Target="../media/image13.tiff"/><Relationship Id="rId9" Type="http://schemas.openxmlformats.org/officeDocument/2006/relationships/image" Target="../media/image18.tiff"/></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9.tiff"/></Relationships>
</file>

<file path=ppt/slides/_rels/slide8.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91050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6836"/>
            <a:ext cx="9144000" cy="5187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txBox="1">
            <a:spLocks/>
          </p:cNvSpPr>
          <p:nvPr/>
        </p:nvSpPr>
        <p:spPr>
          <a:xfrm>
            <a:off x="0" y="109544"/>
            <a:ext cx="9144000" cy="3203145"/>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endParaRPr lang="en-US" sz="2800" dirty="0">
              <a:solidFill>
                <a:schemeClr val="bg1"/>
              </a:solidFill>
              <a:latin typeface="Helvetica Light"/>
              <a:cs typeface="Helvetica Light"/>
            </a:endParaRPr>
          </a:p>
          <a:p>
            <a:pPr marL="36576" indent="0" algn="ctr">
              <a:buFont typeface="Arial"/>
              <a:buNone/>
            </a:pPr>
            <a:endParaRPr lang="en-US" sz="2000" i="1" dirty="0">
              <a:solidFill>
                <a:schemeClr val="bg1"/>
              </a:solidFill>
              <a:latin typeface="Helvetica Light"/>
              <a:cs typeface="Helvetica Light"/>
            </a:endParaRPr>
          </a:p>
          <a:p>
            <a:pPr marL="36576" indent="0" algn="ctr">
              <a:buFont typeface="Arial"/>
              <a:buNone/>
            </a:pPr>
            <a:r>
              <a:rPr lang="en-US" sz="2000" dirty="0">
                <a:solidFill>
                  <a:schemeClr val="bg1"/>
                </a:solidFill>
                <a:latin typeface="Helvetica Light"/>
                <a:cs typeface="Helvetica Light"/>
              </a:rPr>
              <a:t> </a:t>
            </a:r>
          </a:p>
        </p:txBody>
      </p:sp>
      <p:pic>
        <p:nvPicPr>
          <p:cNvPr id="6" name="Image 9"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2" name="TextBox 1"/>
          <p:cNvSpPr txBox="1"/>
          <p:nvPr/>
        </p:nvSpPr>
        <p:spPr>
          <a:xfrm>
            <a:off x="5367866" y="4688185"/>
            <a:ext cx="3776134" cy="646331"/>
          </a:xfrm>
          <a:prstGeom prst="rect">
            <a:avLst/>
          </a:prstGeom>
          <a:noFill/>
        </p:spPr>
        <p:txBody>
          <a:bodyPr wrap="square" rtlCol="0">
            <a:spAutoFit/>
          </a:bodyPr>
          <a:lstStyle/>
          <a:p>
            <a:r>
              <a:rPr lang="en-US" sz="1200" dirty="0">
                <a:solidFill>
                  <a:schemeClr val="bg1"/>
                </a:solidFill>
                <a:latin typeface="Helvetica Light"/>
                <a:cs typeface="Helvetica Light"/>
              </a:rPr>
              <a:t>James Gillies, CERN Heritage Committee, first meeting, 10 May 2019</a:t>
            </a:r>
          </a:p>
          <a:p>
            <a:endParaRPr lang="en-US" sz="1200" dirty="0"/>
          </a:p>
        </p:txBody>
      </p:sp>
      <p:pic>
        <p:nvPicPr>
          <p:cNvPr id="7" name="Picture 6">
            <a:extLst>
              <a:ext uri="{FF2B5EF4-FFF2-40B4-BE49-F238E27FC236}">
                <a16:creationId xmlns:a16="http://schemas.microsoft.com/office/drawing/2014/main" id="{9362BBFA-8686-584E-96EC-379B1C23F21C}"/>
              </a:ext>
            </a:extLst>
          </p:cNvPr>
          <p:cNvPicPr>
            <a:picLocks noChangeAspect="1"/>
          </p:cNvPicPr>
          <p:nvPr/>
        </p:nvPicPr>
        <p:blipFill rotWithShape="1">
          <a:blip r:embed="rId5">
            <a:extLst>
              <a:ext uri="{28A0092B-C50C-407E-A947-70E740481C1C}">
                <a14:useLocalDpi xmlns:a14="http://schemas.microsoft.com/office/drawing/2010/main" val="0"/>
              </a:ext>
            </a:extLst>
          </a:blip>
          <a:srcRect b="40071"/>
          <a:stretch/>
        </p:blipFill>
        <p:spPr>
          <a:xfrm>
            <a:off x="2098222" y="-44450"/>
            <a:ext cx="5285174" cy="4487098"/>
          </a:xfrm>
          <a:prstGeom prst="rect">
            <a:avLst/>
          </a:prstGeom>
        </p:spPr>
      </p:pic>
    </p:spTree>
    <p:extLst>
      <p:ext uri="{BB962C8B-B14F-4D97-AF65-F5344CB8AC3E}">
        <p14:creationId xmlns:p14="http://schemas.microsoft.com/office/powerpoint/2010/main" val="1898291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3">
            <a:alphaModFix amt="24000"/>
          </a:blip>
          <a:stretch>
            <a:fillRect/>
          </a:stretch>
        </p:blipFill>
        <p:spPr>
          <a:xfrm>
            <a:off x="0" y="-1"/>
            <a:ext cx="9144000" cy="5144453"/>
          </a:xfrm>
          <a:prstGeom prst="rect">
            <a:avLst/>
          </a:prstGeom>
        </p:spPr>
      </p:pic>
      <p:pic>
        <p:nvPicPr>
          <p:cNvPr id="14" name="Image 13"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 History and Philosophy</a:t>
            </a:r>
          </a:p>
        </p:txBody>
      </p:sp>
      <p:sp>
        <p:nvSpPr>
          <p:cNvPr id="3" name="TextBox 2">
            <a:extLst>
              <a:ext uri="{FF2B5EF4-FFF2-40B4-BE49-F238E27FC236}">
                <a16:creationId xmlns:a16="http://schemas.microsoft.com/office/drawing/2014/main" id="{183C2EC9-AFD4-884B-932E-3F47ECAA446A}"/>
              </a:ext>
            </a:extLst>
          </p:cNvPr>
          <p:cNvSpPr txBox="1"/>
          <p:nvPr/>
        </p:nvSpPr>
        <p:spPr>
          <a:xfrm>
            <a:off x="204536" y="615231"/>
            <a:ext cx="8734927" cy="3785652"/>
          </a:xfrm>
          <a:prstGeom prst="rect">
            <a:avLst/>
          </a:prstGeom>
          <a:noFill/>
        </p:spPr>
        <p:txBody>
          <a:bodyPr wrap="square" rtlCol="0">
            <a:spAutoFit/>
          </a:bodyPr>
          <a:lstStyle/>
          <a:p>
            <a:pPr marL="171450" lvl="0" indent="-171450">
              <a:buFont typeface="Arial" panose="020B0604020202020204" pitchFamily="34" charset="0"/>
              <a:buChar char="•"/>
            </a:pPr>
            <a:r>
              <a:rPr lang="en-GB" sz="1600" dirty="0"/>
              <a:t>Discuss the theory of knowledge in particle physics, especially with regard to its methods, validity, and scope, and the distinction between justified belief and opinion. In particular, discuss the criteria for claiming a scientific discovery / breakthrough and the validation of the acquired knowledge. </a:t>
            </a:r>
          </a:p>
          <a:p>
            <a:pPr marL="171450" lvl="0" indent="-171450">
              <a:buFont typeface="Arial" panose="020B0604020202020204" pitchFamily="34" charset="0"/>
              <a:buChar char="•"/>
            </a:pPr>
            <a:r>
              <a:rPr lang="en-GB" sz="1600" dirty="0"/>
              <a:t>Discuss sets of concepts and categories in particle physics that show their properties and the relations between them. A primary example is the interplay and dialogue between theory and experiment in particle physics. </a:t>
            </a:r>
          </a:p>
          <a:p>
            <a:pPr marL="171450" lvl="0" indent="-171450">
              <a:buFont typeface="Arial" panose="020B0604020202020204" pitchFamily="34" charset="0"/>
              <a:buChar char="•"/>
            </a:pPr>
            <a:r>
              <a:rPr lang="en-GB" sz="1600" dirty="0"/>
              <a:t>Discuss the practice of analysing and describing a complex phenomenon in terms of its simple or fundamental constituents. </a:t>
            </a:r>
          </a:p>
          <a:p>
            <a:pPr marL="171450" indent="-171450">
              <a:buFont typeface="Arial" panose="020B0604020202020204" pitchFamily="34" charset="0"/>
              <a:buChar char="•"/>
            </a:pPr>
            <a:r>
              <a:rPr lang="en-GB" sz="1600" dirty="0"/>
              <a:t>Discuss how discoveries make the field of particle physics go forward in uncharted territory. Underline that particle physics does not only depend on major discoveries, but other breakthroughs in technologies and methodologies also have a substantive and long-lasting impact. discuss the process of how the particle physics community decides on what project to follow and how the community develops to realise the agreed project.</a:t>
            </a:r>
            <a:r>
              <a:rPr lang="en-US" sz="1600" dirty="0"/>
              <a:t> </a:t>
            </a:r>
          </a:p>
          <a:p>
            <a:pPr marL="171450" lvl="0" indent="-171450">
              <a:buFont typeface="Arial" panose="020B0604020202020204" pitchFamily="34" charset="0"/>
              <a:buChar char="•"/>
            </a:pPr>
            <a:endParaRPr lang="en-US" sz="1600" dirty="0"/>
          </a:p>
        </p:txBody>
      </p:sp>
    </p:spTree>
    <p:extLst>
      <p:ext uri="{BB962C8B-B14F-4D97-AF65-F5344CB8AC3E}">
        <p14:creationId xmlns:p14="http://schemas.microsoft.com/office/powerpoint/2010/main" val="3210868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3">
            <a:alphaModFix amt="24000"/>
          </a:blip>
          <a:stretch>
            <a:fillRect/>
          </a:stretch>
        </p:blipFill>
        <p:spPr>
          <a:xfrm>
            <a:off x="0" y="-1"/>
            <a:ext cx="9144000" cy="5144453"/>
          </a:xfrm>
          <a:prstGeom prst="rect">
            <a:avLst/>
          </a:prstGeom>
        </p:spPr>
      </p:pic>
      <p:pic>
        <p:nvPicPr>
          <p:cNvPr id="14" name="Image 13"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 Fundraising</a:t>
            </a:r>
          </a:p>
        </p:txBody>
      </p:sp>
      <p:sp>
        <p:nvSpPr>
          <p:cNvPr id="3" name="TextBox 2">
            <a:extLst>
              <a:ext uri="{FF2B5EF4-FFF2-40B4-BE49-F238E27FC236}">
                <a16:creationId xmlns:a16="http://schemas.microsoft.com/office/drawing/2014/main" id="{183C2EC9-AFD4-884B-932E-3F47ECAA446A}"/>
              </a:ext>
            </a:extLst>
          </p:cNvPr>
          <p:cNvSpPr txBox="1"/>
          <p:nvPr/>
        </p:nvSpPr>
        <p:spPr>
          <a:xfrm>
            <a:off x="204536" y="615231"/>
            <a:ext cx="8734927" cy="2062103"/>
          </a:xfrm>
          <a:prstGeom prst="rect">
            <a:avLst/>
          </a:prstGeom>
          <a:noFill/>
        </p:spPr>
        <p:txBody>
          <a:bodyPr wrap="square" rtlCol="0">
            <a:spAutoFit/>
          </a:bodyPr>
          <a:lstStyle/>
          <a:p>
            <a:pPr marL="171450" lvl="0" indent="-171450">
              <a:buFont typeface="Arial" panose="020B0604020202020204" pitchFamily="34" charset="0"/>
              <a:buChar char="•"/>
            </a:pPr>
            <a:r>
              <a:rPr lang="en-GB" sz="1600" dirty="0"/>
              <a:t>Implement a CERN project structure in order to facilitate fundraising</a:t>
            </a:r>
          </a:p>
          <a:p>
            <a:pPr marL="171450" lvl="0" indent="-171450">
              <a:buFont typeface="Arial" panose="020B0604020202020204" pitchFamily="34" charset="0"/>
              <a:buChar char="•"/>
            </a:pPr>
            <a:r>
              <a:rPr lang="en-GB" sz="1600" dirty="0"/>
              <a:t>Fundraising drivers: philanthropy, research, political, marketing</a:t>
            </a:r>
          </a:p>
          <a:p>
            <a:pPr marL="171450" lvl="0" indent="-171450">
              <a:buFont typeface="Arial" panose="020B0604020202020204" pitchFamily="34" charset="0"/>
              <a:buChar char="•"/>
            </a:pPr>
            <a:r>
              <a:rPr lang="en-GB" sz="1600" dirty="0"/>
              <a:t>Target groups: High net-worth individuals, research organisations and universities, CERN Member States and other countries, corporates</a:t>
            </a:r>
          </a:p>
          <a:p>
            <a:pPr marL="171450" lvl="0" indent="-171450">
              <a:buFont typeface="Arial" panose="020B0604020202020204" pitchFamily="34" charset="0"/>
              <a:buChar char="•"/>
            </a:pPr>
            <a:r>
              <a:rPr lang="en-GB" sz="1600" dirty="0"/>
              <a:t>Segmentation and matching: Central budget for project planning and management, individual activities matched to target groups</a:t>
            </a:r>
          </a:p>
          <a:p>
            <a:pPr marL="171450" lvl="0" indent="-171450">
              <a:buFont typeface="Arial" panose="020B0604020202020204" pitchFamily="34" charset="0"/>
              <a:buChar char="•"/>
            </a:pPr>
            <a:r>
              <a:rPr lang="en-GB" sz="1600" dirty="0"/>
              <a:t>Recognition aligned to level and scope of contribution</a:t>
            </a:r>
            <a:endParaRPr lang="en-US" sz="1600" dirty="0"/>
          </a:p>
          <a:p>
            <a:pPr marL="171450" lvl="0" indent="-171450">
              <a:buFont typeface="Arial" panose="020B0604020202020204" pitchFamily="34" charset="0"/>
              <a:buChar char="•"/>
            </a:pPr>
            <a:endParaRPr lang="en-US" sz="1600" dirty="0"/>
          </a:p>
        </p:txBody>
      </p:sp>
    </p:spTree>
    <p:extLst>
      <p:ext uri="{BB962C8B-B14F-4D97-AF65-F5344CB8AC3E}">
        <p14:creationId xmlns:p14="http://schemas.microsoft.com/office/powerpoint/2010/main" val="1322952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3">
            <a:alphaModFix amt="24000"/>
          </a:blip>
          <a:stretch>
            <a:fillRect/>
          </a:stretch>
        </p:blipFill>
        <p:spPr>
          <a:xfrm>
            <a:off x="0" y="-1"/>
            <a:ext cx="9144000" cy="5144453"/>
          </a:xfrm>
          <a:prstGeom prst="rect">
            <a:avLst/>
          </a:prstGeom>
        </p:spPr>
      </p:pic>
      <p:pic>
        <p:nvPicPr>
          <p:cNvPr id="14" name="Image 13"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 Oral history</a:t>
            </a:r>
          </a:p>
        </p:txBody>
      </p:sp>
      <p:sp>
        <p:nvSpPr>
          <p:cNvPr id="3" name="TextBox 2">
            <a:extLst>
              <a:ext uri="{FF2B5EF4-FFF2-40B4-BE49-F238E27FC236}">
                <a16:creationId xmlns:a16="http://schemas.microsoft.com/office/drawing/2014/main" id="{183C2EC9-AFD4-884B-932E-3F47ECAA446A}"/>
              </a:ext>
            </a:extLst>
          </p:cNvPr>
          <p:cNvSpPr txBox="1"/>
          <p:nvPr/>
        </p:nvSpPr>
        <p:spPr>
          <a:xfrm>
            <a:off x="0" y="615231"/>
            <a:ext cx="9144000" cy="2062103"/>
          </a:xfrm>
          <a:prstGeom prst="rect">
            <a:avLst/>
          </a:prstGeom>
          <a:noFill/>
        </p:spPr>
        <p:txBody>
          <a:bodyPr wrap="square" rtlCol="0">
            <a:spAutoFit/>
          </a:bodyPr>
          <a:lstStyle/>
          <a:p>
            <a:pPr marL="171450" lvl="0" indent="-171450">
              <a:buFont typeface="Arial" panose="020B0604020202020204" pitchFamily="34" charset="0"/>
              <a:buChar char="•"/>
            </a:pPr>
            <a:r>
              <a:rPr lang="en-GB" sz="1600" dirty="0"/>
              <a:t>CERN could set the standard, but CERN should be careful not to be perceived as arrogant</a:t>
            </a:r>
          </a:p>
          <a:p>
            <a:pPr marL="171450" lvl="0" indent="-171450">
              <a:buFont typeface="Arial" panose="020B0604020202020204" pitchFamily="34" charset="0"/>
              <a:buChar char="•"/>
            </a:pPr>
            <a:r>
              <a:rPr lang="en-GB" sz="1600" dirty="0"/>
              <a:t>The CERN archivist should be involved in every aspect of history, including oral histories</a:t>
            </a:r>
          </a:p>
          <a:p>
            <a:pPr marL="171450" lvl="0" indent="-171450">
              <a:buFont typeface="Arial" panose="020B0604020202020204" pitchFamily="34" charset="0"/>
              <a:buChar char="•"/>
            </a:pPr>
            <a:r>
              <a:rPr lang="en-GB" sz="1600" dirty="0"/>
              <a:t>Archives and IT need close collaboration</a:t>
            </a:r>
          </a:p>
          <a:p>
            <a:pPr marL="171450" lvl="0" indent="-171450">
              <a:buFont typeface="Arial" panose="020B0604020202020204" pitchFamily="34" charset="0"/>
              <a:buChar char="•"/>
            </a:pPr>
            <a:r>
              <a:rPr lang="en-GB" sz="1600" dirty="0"/>
              <a:t>ORAL histories are complementary to the written record</a:t>
            </a:r>
          </a:p>
          <a:p>
            <a:pPr marL="171450" lvl="0" indent="-171450">
              <a:buFont typeface="Arial" panose="020B0604020202020204" pitchFamily="34" charset="0"/>
              <a:buChar char="•"/>
            </a:pPr>
            <a:r>
              <a:rPr lang="en-GB" sz="1600" dirty="0"/>
              <a:t>Oral histories can bring history to life</a:t>
            </a:r>
          </a:p>
          <a:p>
            <a:pPr marL="171450" lvl="0" indent="-171450">
              <a:buFont typeface="Arial" panose="020B0604020202020204" pitchFamily="34" charset="0"/>
              <a:buChar char="•"/>
            </a:pPr>
            <a:r>
              <a:rPr lang="en-GB" sz="1600" dirty="0"/>
              <a:t>The large experiments are sufficiently complex ecosystems to merit their own oral history projects</a:t>
            </a:r>
          </a:p>
          <a:p>
            <a:pPr marL="171450" lvl="0" indent="-171450">
              <a:buFont typeface="Arial" panose="020B0604020202020204" pitchFamily="34" charset="0"/>
              <a:buChar char="•"/>
            </a:pPr>
            <a:r>
              <a:rPr lang="en-GB" sz="1600" dirty="0"/>
              <a:t>15-point check list for creating oral histories</a:t>
            </a:r>
            <a:endParaRPr lang="en-US" sz="1600" dirty="0"/>
          </a:p>
          <a:p>
            <a:pPr marL="171450" lvl="0" indent="-171450">
              <a:buFont typeface="Arial" panose="020B0604020202020204" pitchFamily="34" charset="0"/>
              <a:buChar char="•"/>
            </a:pPr>
            <a:endParaRPr lang="en-US" sz="1600" dirty="0"/>
          </a:p>
        </p:txBody>
      </p:sp>
    </p:spTree>
    <p:extLst>
      <p:ext uri="{BB962C8B-B14F-4D97-AF65-F5344CB8AC3E}">
        <p14:creationId xmlns:p14="http://schemas.microsoft.com/office/powerpoint/2010/main" val="2342146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3">
            <a:alphaModFix amt="24000"/>
          </a:blip>
          <a:stretch>
            <a:fillRect/>
          </a:stretch>
        </p:blipFill>
        <p:spPr>
          <a:xfrm>
            <a:off x="0" y="-1"/>
            <a:ext cx="9144000" cy="5144453"/>
          </a:xfrm>
          <a:prstGeom prst="rect">
            <a:avLst/>
          </a:prstGeom>
        </p:spPr>
      </p:pic>
      <p:pic>
        <p:nvPicPr>
          <p:cNvPr id="14" name="Image 13"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 Written history</a:t>
            </a:r>
          </a:p>
        </p:txBody>
      </p:sp>
      <p:sp>
        <p:nvSpPr>
          <p:cNvPr id="3" name="TextBox 2">
            <a:extLst>
              <a:ext uri="{FF2B5EF4-FFF2-40B4-BE49-F238E27FC236}">
                <a16:creationId xmlns:a16="http://schemas.microsoft.com/office/drawing/2014/main" id="{183C2EC9-AFD4-884B-932E-3F47ECAA446A}"/>
              </a:ext>
            </a:extLst>
          </p:cNvPr>
          <p:cNvSpPr txBox="1"/>
          <p:nvPr/>
        </p:nvSpPr>
        <p:spPr>
          <a:xfrm>
            <a:off x="0" y="615231"/>
            <a:ext cx="9144000" cy="3416320"/>
          </a:xfrm>
          <a:prstGeom prst="rect">
            <a:avLst/>
          </a:prstGeom>
          <a:noFill/>
        </p:spPr>
        <p:txBody>
          <a:bodyPr wrap="square" rtlCol="0">
            <a:spAutoFit/>
          </a:bodyPr>
          <a:lstStyle/>
          <a:p>
            <a:pPr marL="171450" lvl="0" indent="-171450">
              <a:buFont typeface="Arial" panose="020B0604020202020204" pitchFamily="34" charset="0"/>
              <a:buChar char="•"/>
            </a:pPr>
            <a:r>
              <a:rPr lang="en-GB" dirty="0"/>
              <a:t>CERN’s history during the past four decades presents historians, philosophers and sociologists of science with an embarrassment of riches. There are dozens of books that you could write about CERN</a:t>
            </a:r>
            <a:endParaRPr lang="en-US" sz="1600" dirty="0"/>
          </a:p>
          <a:p>
            <a:pPr marL="171450" lvl="0" indent="-171450">
              <a:buFont typeface="Arial" panose="020B0604020202020204" pitchFamily="34" charset="0"/>
              <a:buChar char="•"/>
            </a:pPr>
            <a:r>
              <a:rPr lang="en-GB" dirty="0"/>
              <a:t>There was strong interest in contextualizing the science stories </a:t>
            </a:r>
          </a:p>
          <a:p>
            <a:pPr marL="171450" lvl="0" indent="-171450">
              <a:buFont typeface="Arial" panose="020B0604020202020204" pitchFamily="34" charset="0"/>
              <a:buChar char="•"/>
            </a:pPr>
            <a:r>
              <a:rPr lang="en-GB" dirty="0"/>
              <a:t>Avoid a hagiographic approach and also discuss antagonisms, conflicts, tensions, blind alleys</a:t>
            </a:r>
            <a:r>
              <a:rPr lang="en-US" sz="1600" dirty="0"/>
              <a:t> </a:t>
            </a:r>
          </a:p>
          <a:p>
            <a:pPr marL="171450" lvl="0" indent="-171450">
              <a:buFont typeface="Arial" panose="020B0604020202020204" pitchFamily="34" charset="0"/>
              <a:buChar char="•"/>
            </a:pPr>
            <a:r>
              <a:rPr lang="en-GB" dirty="0"/>
              <a:t>A history of CERN has to “capture the essence of the place” no matter what the technical details</a:t>
            </a:r>
            <a:r>
              <a:rPr lang="en-US" sz="1600" dirty="0"/>
              <a:t> </a:t>
            </a:r>
          </a:p>
          <a:p>
            <a:pPr marL="171450" lvl="0" indent="-171450">
              <a:buFont typeface="Arial" panose="020B0604020202020204" pitchFamily="34" charset="0"/>
              <a:buChar char="•"/>
            </a:pPr>
            <a:r>
              <a:rPr lang="en-GB" dirty="0"/>
              <a:t>Defining the audience for a written history is a priority, and many of the topics identified could easily have several audiences</a:t>
            </a:r>
            <a:r>
              <a:rPr lang="en-US" sz="1600" dirty="0"/>
              <a:t> </a:t>
            </a:r>
          </a:p>
          <a:p>
            <a:pPr marL="171450" lvl="0" indent="-171450">
              <a:buFont typeface="Arial" panose="020B0604020202020204" pitchFamily="34" charset="0"/>
              <a:buChar char="•"/>
            </a:pPr>
            <a:r>
              <a:rPr lang="en-GB" dirty="0"/>
              <a:t>The new CERN history project would have to be more than just a set of hardback tomes. </a:t>
            </a:r>
            <a:endParaRPr lang="en-US" sz="1600" dirty="0"/>
          </a:p>
        </p:txBody>
      </p:sp>
    </p:spTree>
    <p:extLst>
      <p:ext uri="{BB962C8B-B14F-4D97-AF65-F5344CB8AC3E}">
        <p14:creationId xmlns:p14="http://schemas.microsoft.com/office/powerpoint/2010/main" val="1503196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1"/>
            <a:ext cx="9144000" cy="461665"/>
          </a:xfrm>
          <a:prstGeom prst="rect">
            <a:avLst/>
          </a:prstGeom>
          <a:noFill/>
        </p:spPr>
        <p:txBody>
          <a:bodyPr wrap="square" rtlCol="0">
            <a:spAutoFit/>
          </a:bodyPr>
          <a:lstStyle/>
          <a:p>
            <a:pPr algn="ctr"/>
            <a:r>
              <a:rPr lang="en-US" sz="2400" dirty="0"/>
              <a:t>Conclusions</a:t>
            </a:r>
          </a:p>
        </p:txBody>
      </p:sp>
      <p:sp>
        <p:nvSpPr>
          <p:cNvPr id="2" name="TextBox 1">
            <a:extLst>
              <a:ext uri="{FF2B5EF4-FFF2-40B4-BE49-F238E27FC236}">
                <a16:creationId xmlns:a16="http://schemas.microsoft.com/office/drawing/2014/main" id="{C09CC6A2-81F4-EA43-8B81-7F531E1FDAF9}"/>
              </a:ext>
            </a:extLst>
          </p:cNvPr>
          <p:cNvSpPr txBox="1"/>
          <p:nvPr/>
        </p:nvSpPr>
        <p:spPr>
          <a:xfrm>
            <a:off x="838200" y="1187450"/>
            <a:ext cx="70993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Considerable enthusiasm from the history of science community</a:t>
            </a:r>
          </a:p>
          <a:p>
            <a:pPr marL="285750" indent="-285750">
              <a:buFont typeface="Arial" panose="020B0604020202020204" pitchFamily="34" charset="0"/>
              <a:buChar char="•"/>
            </a:pPr>
            <a:r>
              <a:rPr lang="en-US" dirty="0"/>
              <a:t>It is timely to relaunch the written history project</a:t>
            </a:r>
          </a:p>
          <a:p>
            <a:pPr marL="742950" lvl="1" indent="-285750">
              <a:buFont typeface="Arial" panose="020B0604020202020204" pitchFamily="34" charset="0"/>
              <a:buChar char="•"/>
            </a:pPr>
            <a:r>
              <a:rPr lang="en-US" dirty="0"/>
              <a:t>Must be third party funded to ensure impartiality</a:t>
            </a:r>
          </a:p>
          <a:p>
            <a:pPr marL="285750" indent="-285750">
              <a:buFont typeface="Arial" panose="020B0604020202020204" pitchFamily="34" charset="0"/>
              <a:buChar char="•"/>
            </a:pPr>
            <a:r>
              <a:rPr lang="en-US" dirty="0"/>
              <a:t>Tangible offers of help from individuals and institutions</a:t>
            </a:r>
          </a:p>
          <a:p>
            <a:pPr marL="285750" indent="-285750">
              <a:buFont typeface="Arial" panose="020B0604020202020204" pitchFamily="34" charset="0"/>
              <a:buChar char="•"/>
            </a:pPr>
            <a:endParaRPr lang="en-US" dirty="0"/>
          </a:p>
          <a:p>
            <a:endParaRPr lang="en-US" dirty="0"/>
          </a:p>
          <a:p>
            <a:pPr algn="ctr"/>
            <a:r>
              <a:rPr lang="en-US" dirty="0"/>
              <a:t>“CERN could play a leading role in the discipline”</a:t>
            </a:r>
          </a:p>
          <a:p>
            <a:pPr algn="ctr"/>
            <a:endParaRPr lang="en-US" dirty="0"/>
          </a:p>
          <a:p>
            <a:pPr algn="ctr"/>
            <a:r>
              <a:rPr lang="en-US" dirty="0"/>
              <a:t>Revisit the History Days here: </a:t>
            </a:r>
            <a:r>
              <a:rPr lang="en-US" dirty="0">
                <a:hlinkClick r:id="rId4"/>
              </a:rPr>
              <a:t>https://indico.cern.ch/event/666086/</a:t>
            </a:r>
            <a:r>
              <a:rPr lang="en-US" dirty="0"/>
              <a:t> </a:t>
            </a:r>
          </a:p>
        </p:txBody>
      </p:sp>
    </p:spTree>
    <p:extLst>
      <p:ext uri="{BB962C8B-B14F-4D97-AF65-F5344CB8AC3E}">
        <p14:creationId xmlns:p14="http://schemas.microsoft.com/office/powerpoint/2010/main" val="4214609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7" name="TextBox 6"/>
          <p:cNvSpPr txBox="1"/>
          <p:nvPr/>
        </p:nvSpPr>
        <p:spPr>
          <a:xfrm>
            <a:off x="0" y="169333"/>
            <a:ext cx="9144000" cy="461665"/>
          </a:xfrm>
          <a:prstGeom prst="rect">
            <a:avLst/>
          </a:prstGeom>
          <a:noFill/>
        </p:spPr>
        <p:txBody>
          <a:bodyPr wrap="square" rtlCol="0">
            <a:spAutoFit/>
          </a:bodyPr>
          <a:lstStyle/>
          <a:p>
            <a:pPr algn="ctr"/>
            <a:r>
              <a:rPr lang="en-GB" sz="2400" dirty="0"/>
              <a:t>Background</a:t>
            </a:r>
            <a:endParaRPr lang="en-US" sz="2400" dirty="0"/>
          </a:p>
        </p:txBody>
      </p:sp>
      <p:sp>
        <p:nvSpPr>
          <p:cNvPr id="10" name="TextBox 9"/>
          <p:cNvSpPr txBox="1"/>
          <p:nvPr/>
        </p:nvSpPr>
        <p:spPr>
          <a:xfrm>
            <a:off x="1879601" y="1099048"/>
            <a:ext cx="7308850" cy="3139321"/>
          </a:xfrm>
          <a:prstGeom prst="rect">
            <a:avLst/>
          </a:prstGeom>
          <a:noFill/>
        </p:spPr>
        <p:txBody>
          <a:bodyPr wrap="square" rtlCol="0">
            <a:spAutoFit/>
          </a:bodyPr>
          <a:lstStyle/>
          <a:p>
            <a:pPr marL="285750" indent="-285750">
              <a:buFont typeface="Arial"/>
              <a:buChar char="•"/>
            </a:pPr>
            <a:r>
              <a:rPr lang="en-GB" dirty="0"/>
              <a:t>CERN history project initiated in 1980</a:t>
            </a:r>
          </a:p>
          <a:p>
            <a:pPr marL="742950" lvl="1" indent="-285750">
              <a:buFont typeface="Arial"/>
              <a:buChar char="•"/>
            </a:pPr>
            <a:r>
              <a:rPr lang="en-GB" dirty="0"/>
              <a:t>Published three volumes between 1987 and 1996</a:t>
            </a:r>
          </a:p>
          <a:p>
            <a:pPr marL="1200150" lvl="2" indent="-285750">
              <a:buFont typeface="Arial"/>
              <a:buChar char="•"/>
            </a:pPr>
            <a:r>
              <a:rPr lang="en-GB" dirty="0"/>
              <a:t>Cover the period from the 1940s to the end of the 1970s</a:t>
            </a:r>
          </a:p>
          <a:p>
            <a:pPr marL="1657350" lvl="3" indent="-285750">
              <a:buFont typeface="Arial"/>
              <a:buChar char="•"/>
            </a:pPr>
            <a:r>
              <a:rPr lang="en-GB" dirty="0"/>
              <a:t>Third-party funded (Member States and Foundations)</a:t>
            </a:r>
          </a:p>
          <a:p>
            <a:pPr marL="2114550" lvl="4" indent="-285750">
              <a:buFont typeface="Arial"/>
              <a:buChar char="•"/>
            </a:pPr>
            <a:r>
              <a:rPr lang="en-GB" dirty="0"/>
              <a:t>Pioneering initiative in institutional science history</a:t>
            </a:r>
          </a:p>
          <a:p>
            <a:pPr marL="2114550" lvl="4" indent="-285750">
              <a:buFont typeface="Arial"/>
              <a:buChar char="•"/>
            </a:pPr>
            <a:endParaRPr lang="en-GB" dirty="0"/>
          </a:p>
          <a:p>
            <a:pPr marL="2114550" lvl="4" indent="-285750">
              <a:buFont typeface="Arial"/>
              <a:buChar char="•"/>
            </a:pPr>
            <a:endParaRPr lang="en-GB" dirty="0"/>
          </a:p>
          <a:p>
            <a:pPr marL="2114550" lvl="4" indent="-285750">
              <a:buFont typeface="Arial"/>
              <a:buChar char="•"/>
            </a:pPr>
            <a:r>
              <a:rPr lang="en-GB" dirty="0"/>
              <a:t>Today, the time is ripe to resume</a:t>
            </a:r>
          </a:p>
          <a:p>
            <a:pPr marL="2114550" lvl="4" indent="-285750">
              <a:buFont typeface="Arial"/>
              <a:buChar char="•"/>
            </a:pPr>
            <a:endParaRPr lang="en-GB" dirty="0"/>
          </a:p>
          <a:p>
            <a:pPr marL="2114550" lvl="4" indent="-285750">
              <a:buFont typeface="Arial"/>
              <a:buChar char="•"/>
            </a:pPr>
            <a:r>
              <a:rPr lang="en-GB" dirty="0"/>
              <a:t>Expand to include all aspects of heritage preservation and management</a:t>
            </a:r>
          </a:p>
        </p:txBody>
      </p:sp>
      <p:pic>
        <p:nvPicPr>
          <p:cNvPr id="3" name="Picture 2">
            <a:extLst>
              <a:ext uri="{FF2B5EF4-FFF2-40B4-BE49-F238E27FC236}">
                <a16:creationId xmlns:a16="http://schemas.microsoft.com/office/drawing/2014/main" id="{585BC2C4-6EF5-0240-97E9-40B987EC3B69}"/>
              </a:ext>
            </a:extLst>
          </p:cNvPr>
          <p:cNvPicPr>
            <a:picLocks noChangeAspect="1"/>
          </p:cNvPicPr>
          <p:nvPr/>
        </p:nvPicPr>
        <p:blipFill>
          <a:blip r:embed="rId4"/>
          <a:stretch>
            <a:fillRect/>
          </a:stretch>
        </p:blipFill>
        <p:spPr>
          <a:xfrm>
            <a:off x="388377" y="1099048"/>
            <a:ext cx="1089610" cy="1529277"/>
          </a:xfrm>
          <a:prstGeom prst="rect">
            <a:avLst/>
          </a:prstGeom>
        </p:spPr>
      </p:pic>
      <p:pic>
        <p:nvPicPr>
          <p:cNvPr id="4" name="Picture 3">
            <a:extLst>
              <a:ext uri="{FF2B5EF4-FFF2-40B4-BE49-F238E27FC236}">
                <a16:creationId xmlns:a16="http://schemas.microsoft.com/office/drawing/2014/main" id="{9E09EB72-52B2-2D47-8FE6-59A44DFD055D}"/>
              </a:ext>
            </a:extLst>
          </p:cNvPr>
          <p:cNvPicPr>
            <a:picLocks noChangeAspect="1"/>
          </p:cNvPicPr>
          <p:nvPr/>
        </p:nvPicPr>
        <p:blipFill>
          <a:blip r:embed="rId5"/>
          <a:stretch>
            <a:fillRect/>
          </a:stretch>
        </p:blipFill>
        <p:spPr>
          <a:xfrm>
            <a:off x="1276350" y="1888263"/>
            <a:ext cx="1043455" cy="1464498"/>
          </a:xfrm>
          <a:prstGeom prst="rect">
            <a:avLst/>
          </a:prstGeom>
        </p:spPr>
      </p:pic>
      <p:pic>
        <p:nvPicPr>
          <p:cNvPr id="5" name="Picture 4">
            <a:extLst>
              <a:ext uri="{FF2B5EF4-FFF2-40B4-BE49-F238E27FC236}">
                <a16:creationId xmlns:a16="http://schemas.microsoft.com/office/drawing/2014/main" id="{2F62F299-B320-F543-ADAF-CCA16F3B0A8B}"/>
              </a:ext>
            </a:extLst>
          </p:cNvPr>
          <p:cNvPicPr>
            <a:picLocks noChangeAspect="1"/>
          </p:cNvPicPr>
          <p:nvPr/>
        </p:nvPicPr>
        <p:blipFill>
          <a:blip r:embed="rId6"/>
          <a:stretch>
            <a:fillRect/>
          </a:stretch>
        </p:blipFill>
        <p:spPr>
          <a:xfrm>
            <a:off x="2125304" y="2628325"/>
            <a:ext cx="1082474" cy="1532706"/>
          </a:xfrm>
          <a:prstGeom prst="rect">
            <a:avLst/>
          </a:prstGeom>
        </p:spPr>
      </p:pic>
    </p:spTree>
    <p:extLst>
      <p:ext uri="{BB962C8B-B14F-4D97-AF65-F5344CB8AC3E}">
        <p14:creationId xmlns:p14="http://schemas.microsoft.com/office/powerpoint/2010/main" val="4163292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2" name="TextBox 1"/>
          <p:cNvSpPr txBox="1"/>
          <p:nvPr/>
        </p:nvSpPr>
        <p:spPr>
          <a:xfrm>
            <a:off x="0" y="137067"/>
            <a:ext cx="9144000" cy="461665"/>
          </a:xfrm>
          <a:prstGeom prst="rect">
            <a:avLst/>
          </a:prstGeom>
          <a:noFill/>
        </p:spPr>
        <p:txBody>
          <a:bodyPr wrap="square" rtlCol="0">
            <a:spAutoFit/>
          </a:bodyPr>
          <a:lstStyle/>
          <a:p>
            <a:pPr algn="ctr"/>
            <a:r>
              <a:rPr lang="en-GB" sz="2400" dirty="0"/>
              <a:t>The CERN History Days</a:t>
            </a:r>
            <a:endParaRPr lang="en-US" sz="2400" dirty="0"/>
          </a:p>
        </p:txBody>
      </p:sp>
      <p:sp>
        <p:nvSpPr>
          <p:cNvPr id="6" name="TextBox 5"/>
          <p:cNvSpPr txBox="1"/>
          <p:nvPr/>
        </p:nvSpPr>
        <p:spPr>
          <a:xfrm>
            <a:off x="4718050" y="690099"/>
            <a:ext cx="4089400" cy="3416320"/>
          </a:xfrm>
          <a:prstGeom prst="rect">
            <a:avLst/>
          </a:prstGeom>
          <a:noFill/>
        </p:spPr>
        <p:txBody>
          <a:bodyPr wrap="square" rtlCol="0">
            <a:spAutoFit/>
          </a:bodyPr>
          <a:lstStyle/>
          <a:p>
            <a:pPr marL="285750" indent="-285750">
              <a:buFont typeface="Arial"/>
              <a:buChar char="•"/>
            </a:pPr>
            <a:r>
              <a:rPr lang="en-US" dirty="0"/>
              <a:t>Two days: </a:t>
            </a:r>
          </a:p>
          <a:p>
            <a:pPr marL="742950" lvl="1" indent="-285750">
              <a:buFont typeface="Arial"/>
              <a:buChar char="•"/>
            </a:pPr>
            <a:r>
              <a:rPr lang="en-US" dirty="0"/>
              <a:t>Day 1 – open session</a:t>
            </a:r>
          </a:p>
          <a:p>
            <a:pPr marL="742950" lvl="1" indent="-285750">
              <a:buFont typeface="Arial"/>
              <a:buChar char="•"/>
            </a:pPr>
            <a:r>
              <a:rPr lang="en-US" dirty="0"/>
              <a:t>Day 2 – closed working groups</a:t>
            </a:r>
          </a:p>
          <a:p>
            <a:pPr marL="742950" lvl="1" indent="-285750">
              <a:buFont typeface="Arial"/>
              <a:buChar char="•"/>
            </a:pPr>
            <a:endParaRPr lang="en-US" dirty="0"/>
          </a:p>
          <a:p>
            <a:pPr marL="285750" indent="-285750">
              <a:buFont typeface="Arial"/>
              <a:buChar char="•"/>
            </a:pPr>
            <a:r>
              <a:rPr lang="en-US" dirty="0"/>
              <a:t>Steering committee:</a:t>
            </a:r>
          </a:p>
          <a:p>
            <a:pPr marL="742950" lvl="1" indent="-285750">
              <a:buFont typeface="Arial"/>
              <a:buChar char="•"/>
            </a:pPr>
            <a:r>
              <a:rPr lang="en-US" dirty="0"/>
              <a:t>Theodor </a:t>
            </a:r>
            <a:r>
              <a:rPr lang="en-US" dirty="0" err="1"/>
              <a:t>Arabaizis</a:t>
            </a:r>
            <a:r>
              <a:rPr lang="en-US" dirty="0"/>
              <a:t> – Athens</a:t>
            </a:r>
          </a:p>
          <a:p>
            <a:pPr marL="742950" lvl="1" indent="-285750">
              <a:buFont typeface="Arial"/>
              <a:buChar char="•"/>
            </a:pPr>
            <a:r>
              <a:rPr lang="en-US" dirty="0"/>
              <a:t>Luisa </a:t>
            </a:r>
            <a:r>
              <a:rPr lang="en-US" dirty="0" err="1"/>
              <a:t>Bonolis</a:t>
            </a:r>
            <a:r>
              <a:rPr lang="en-US" dirty="0"/>
              <a:t> – MPI Munich</a:t>
            </a:r>
          </a:p>
          <a:p>
            <a:pPr marL="742950" lvl="1" indent="-285750">
              <a:buFont typeface="Arial"/>
              <a:buChar char="•"/>
            </a:pPr>
            <a:r>
              <a:rPr lang="en-US" dirty="0" err="1"/>
              <a:t>Afroditi</a:t>
            </a:r>
            <a:r>
              <a:rPr lang="en-US" dirty="0"/>
              <a:t> </a:t>
            </a:r>
            <a:r>
              <a:rPr lang="en-US" dirty="0" err="1"/>
              <a:t>Anastasaki</a:t>
            </a:r>
            <a:r>
              <a:rPr lang="en-US" dirty="0"/>
              <a:t> – CERN</a:t>
            </a:r>
          </a:p>
          <a:p>
            <a:pPr marL="742950" lvl="1" indent="-285750">
              <a:buFont typeface="Arial"/>
              <a:buChar char="•"/>
            </a:pPr>
            <a:r>
              <a:rPr lang="en-US" dirty="0" err="1"/>
              <a:t>Panos</a:t>
            </a:r>
            <a:r>
              <a:rPr lang="en-US" dirty="0"/>
              <a:t> </a:t>
            </a:r>
            <a:r>
              <a:rPr lang="en-US" dirty="0" err="1"/>
              <a:t>Charitos</a:t>
            </a:r>
            <a:r>
              <a:rPr lang="en-US" dirty="0"/>
              <a:t> – CERN</a:t>
            </a:r>
          </a:p>
          <a:p>
            <a:pPr marL="742950" lvl="1" indent="-285750">
              <a:buFont typeface="Arial"/>
              <a:buChar char="•"/>
            </a:pPr>
            <a:r>
              <a:rPr lang="en-US" dirty="0"/>
              <a:t>James Gillies – CERN</a:t>
            </a:r>
          </a:p>
          <a:p>
            <a:pPr marL="742950" lvl="1" indent="-285750">
              <a:buFont typeface="Arial"/>
              <a:buChar char="•"/>
            </a:pPr>
            <a:r>
              <a:rPr lang="en-US" dirty="0"/>
              <a:t>Emmanuel </a:t>
            </a:r>
            <a:r>
              <a:rPr lang="en-US" dirty="0" err="1"/>
              <a:t>Tsesmelis</a:t>
            </a:r>
            <a:r>
              <a:rPr lang="en-US" dirty="0"/>
              <a:t> – CERN</a:t>
            </a:r>
          </a:p>
          <a:p>
            <a:pPr marL="285750" indent="-285750">
              <a:buFont typeface="Arial"/>
              <a:buChar char="•"/>
            </a:pPr>
            <a:endParaRPr lang="en-US" dirty="0"/>
          </a:p>
        </p:txBody>
      </p:sp>
      <p:pic>
        <p:nvPicPr>
          <p:cNvPr id="20" name="Picture 19">
            <a:extLst>
              <a:ext uri="{FF2B5EF4-FFF2-40B4-BE49-F238E27FC236}">
                <a16:creationId xmlns:a16="http://schemas.microsoft.com/office/drawing/2014/main" id="{E338E10C-9B91-954E-87B9-BB3D78B60D99}"/>
              </a:ext>
            </a:extLst>
          </p:cNvPr>
          <p:cNvPicPr>
            <a:picLocks noChangeAspect="1"/>
          </p:cNvPicPr>
          <p:nvPr/>
        </p:nvPicPr>
        <p:blipFill>
          <a:blip r:embed="rId4"/>
          <a:stretch>
            <a:fillRect/>
          </a:stretch>
        </p:blipFill>
        <p:spPr>
          <a:xfrm>
            <a:off x="107950" y="690099"/>
            <a:ext cx="4413250" cy="2215819"/>
          </a:xfrm>
          <a:prstGeom prst="rect">
            <a:avLst/>
          </a:prstGeom>
        </p:spPr>
      </p:pic>
      <p:sp>
        <p:nvSpPr>
          <p:cNvPr id="21" name="TextBox 20">
            <a:extLst>
              <a:ext uri="{FF2B5EF4-FFF2-40B4-BE49-F238E27FC236}">
                <a16:creationId xmlns:a16="http://schemas.microsoft.com/office/drawing/2014/main" id="{9B804F85-EAD0-0B4B-8E3E-4D39F2B840C2}"/>
              </a:ext>
            </a:extLst>
          </p:cNvPr>
          <p:cNvSpPr txBox="1"/>
          <p:nvPr/>
        </p:nvSpPr>
        <p:spPr>
          <a:xfrm>
            <a:off x="0" y="3644754"/>
            <a:ext cx="9144000" cy="923330"/>
          </a:xfrm>
          <a:prstGeom prst="rect">
            <a:avLst/>
          </a:prstGeom>
          <a:noFill/>
        </p:spPr>
        <p:txBody>
          <a:bodyPr wrap="square" rtlCol="0">
            <a:spAutoFit/>
          </a:bodyPr>
          <a:lstStyle/>
          <a:p>
            <a:pPr marL="742950" lvl="1" indent="-285750" algn="ctr">
              <a:buFont typeface="Arial"/>
              <a:buChar char="•"/>
            </a:pPr>
            <a:endParaRPr lang="en-US" dirty="0"/>
          </a:p>
          <a:p>
            <a:pPr marL="285750" indent="-285750" algn="ctr">
              <a:buFont typeface="Arial"/>
              <a:buChar char="•"/>
            </a:pPr>
            <a:r>
              <a:rPr lang="en-US" dirty="0"/>
              <a:t>Objective: develop proposal for CERN management</a:t>
            </a:r>
          </a:p>
          <a:p>
            <a:pPr algn="ctr"/>
            <a:endParaRPr lang="en-US" dirty="0"/>
          </a:p>
        </p:txBody>
      </p:sp>
    </p:spTree>
    <p:extLst>
      <p:ext uri="{BB962C8B-B14F-4D97-AF65-F5344CB8AC3E}">
        <p14:creationId xmlns:p14="http://schemas.microsoft.com/office/powerpoint/2010/main" val="2724191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4818"/>
            <a:ext cx="9144000" cy="461665"/>
          </a:xfrm>
          <a:prstGeom prst="rect">
            <a:avLst/>
          </a:prstGeom>
          <a:noFill/>
        </p:spPr>
        <p:txBody>
          <a:bodyPr wrap="square" rtlCol="0">
            <a:spAutoFit/>
          </a:bodyPr>
          <a:lstStyle/>
          <a:p>
            <a:pPr algn="ctr"/>
            <a:r>
              <a:rPr lang="en-US" sz="2400" dirty="0"/>
              <a:t>Day 1: Open Session</a:t>
            </a:r>
          </a:p>
        </p:txBody>
      </p:sp>
      <p:sp>
        <p:nvSpPr>
          <p:cNvPr id="2" name="TextBox 1"/>
          <p:cNvSpPr txBox="1"/>
          <p:nvPr/>
        </p:nvSpPr>
        <p:spPr>
          <a:xfrm>
            <a:off x="431800" y="624913"/>
            <a:ext cx="8261350" cy="923330"/>
          </a:xfrm>
          <a:prstGeom prst="rect">
            <a:avLst/>
          </a:prstGeom>
          <a:noFill/>
        </p:spPr>
        <p:txBody>
          <a:bodyPr wrap="square" rtlCol="0">
            <a:spAutoFit/>
          </a:bodyPr>
          <a:lstStyle/>
          <a:p>
            <a:pPr marL="285750" indent="-285750">
              <a:buFont typeface="Arial" panose="020B0604020202020204" pitchFamily="34" charset="0"/>
              <a:buChar char="•"/>
            </a:pPr>
            <a:r>
              <a:rPr lang="en-US" dirty="0"/>
              <a:t>Talks from historians, philosophers, sociologists and communicators of science to prepare the ground for day 2, opened by Charlotte </a:t>
            </a:r>
            <a:r>
              <a:rPr lang="en-US" dirty="0" err="1"/>
              <a:t>Warakaulle</a:t>
            </a:r>
            <a:endParaRPr lang="en-US" dirty="0"/>
          </a:p>
          <a:p>
            <a:pPr marL="285750" indent="-285750">
              <a:buFont typeface="Arial" panose="020B0604020202020204" pitchFamily="34" charset="0"/>
              <a:buChar char="•"/>
            </a:pPr>
            <a:endParaRPr lang="en-US" dirty="0"/>
          </a:p>
        </p:txBody>
      </p:sp>
      <p:pic>
        <p:nvPicPr>
          <p:cNvPr id="3" name="Picture 2">
            <a:extLst>
              <a:ext uri="{FF2B5EF4-FFF2-40B4-BE49-F238E27FC236}">
                <a16:creationId xmlns:a16="http://schemas.microsoft.com/office/drawing/2014/main" id="{C0A3D73E-F502-3547-98B1-8BD5FD2EC64A}"/>
              </a:ext>
            </a:extLst>
          </p:cNvPr>
          <p:cNvPicPr>
            <a:picLocks noChangeAspect="1"/>
          </p:cNvPicPr>
          <p:nvPr/>
        </p:nvPicPr>
        <p:blipFill>
          <a:blip r:embed="rId4"/>
          <a:stretch>
            <a:fillRect/>
          </a:stretch>
        </p:blipFill>
        <p:spPr>
          <a:xfrm>
            <a:off x="1317567" y="1470927"/>
            <a:ext cx="835083" cy="1256678"/>
          </a:xfrm>
          <a:prstGeom prst="rect">
            <a:avLst/>
          </a:prstGeom>
        </p:spPr>
      </p:pic>
      <p:sp>
        <p:nvSpPr>
          <p:cNvPr id="4" name="TextBox 3">
            <a:extLst>
              <a:ext uri="{FF2B5EF4-FFF2-40B4-BE49-F238E27FC236}">
                <a16:creationId xmlns:a16="http://schemas.microsoft.com/office/drawing/2014/main" id="{1CF6D541-0B4C-DB41-B06D-4FFAD55A0D79}"/>
              </a:ext>
            </a:extLst>
          </p:cNvPr>
          <p:cNvSpPr txBox="1"/>
          <p:nvPr/>
        </p:nvSpPr>
        <p:spPr>
          <a:xfrm>
            <a:off x="1047750" y="2727606"/>
            <a:ext cx="1365251" cy="553998"/>
          </a:xfrm>
          <a:prstGeom prst="rect">
            <a:avLst/>
          </a:prstGeom>
          <a:noFill/>
        </p:spPr>
        <p:txBody>
          <a:bodyPr wrap="square" rtlCol="0">
            <a:spAutoFit/>
          </a:bodyPr>
          <a:lstStyle/>
          <a:p>
            <a:pPr algn="ctr"/>
            <a:r>
              <a:rPr lang="en-US" sz="1000" dirty="0"/>
              <a:t>Jürgen </a:t>
            </a:r>
            <a:r>
              <a:rPr lang="en-US" sz="1000" dirty="0" err="1"/>
              <a:t>Renn</a:t>
            </a:r>
            <a:r>
              <a:rPr lang="en-US" sz="1000" dirty="0"/>
              <a:t> – Director MPI for the History of Science</a:t>
            </a:r>
          </a:p>
        </p:txBody>
      </p:sp>
      <p:pic>
        <p:nvPicPr>
          <p:cNvPr id="8" name="Picture 7">
            <a:extLst>
              <a:ext uri="{FF2B5EF4-FFF2-40B4-BE49-F238E27FC236}">
                <a16:creationId xmlns:a16="http://schemas.microsoft.com/office/drawing/2014/main" id="{2FDBB688-5206-9449-A5F4-1E5FB9D55827}"/>
              </a:ext>
            </a:extLst>
          </p:cNvPr>
          <p:cNvPicPr>
            <a:picLocks noChangeAspect="1"/>
          </p:cNvPicPr>
          <p:nvPr/>
        </p:nvPicPr>
        <p:blipFill>
          <a:blip r:embed="rId5"/>
          <a:stretch>
            <a:fillRect/>
          </a:stretch>
        </p:blipFill>
        <p:spPr>
          <a:xfrm>
            <a:off x="6548452" y="1548242"/>
            <a:ext cx="1617651" cy="1010207"/>
          </a:xfrm>
          <a:prstGeom prst="rect">
            <a:avLst/>
          </a:prstGeom>
        </p:spPr>
      </p:pic>
      <p:sp>
        <p:nvSpPr>
          <p:cNvPr id="11" name="TextBox 10">
            <a:extLst>
              <a:ext uri="{FF2B5EF4-FFF2-40B4-BE49-F238E27FC236}">
                <a16:creationId xmlns:a16="http://schemas.microsoft.com/office/drawing/2014/main" id="{598E489B-B659-6149-A988-AC7D5EBD959B}"/>
              </a:ext>
            </a:extLst>
          </p:cNvPr>
          <p:cNvSpPr txBox="1"/>
          <p:nvPr/>
        </p:nvSpPr>
        <p:spPr>
          <a:xfrm>
            <a:off x="6740689" y="2678395"/>
            <a:ext cx="1425414" cy="400110"/>
          </a:xfrm>
          <a:prstGeom prst="rect">
            <a:avLst/>
          </a:prstGeom>
          <a:noFill/>
        </p:spPr>
        <p:txBody>
          <a:bodyPr wrap="square" rtlCol="0">
            <a:spAutoFit/>
          </a:bodyPr>
          <a:lstStyle/>
          <a:p>
            <a:pPr algn="ctr"/>
            <a:r>
              <a:rPr lang="en-US" sz="1000" dirty="0"/>
              <a:t>Kostas </a:t>
            </a:r>
            <a:r>
              <a:rPr lang="en-US" sz="1000" dirty="0" err="1"/>
              <a:t>Gavroglu</a:t>
            </a:r>
            <a:r>
              <a:rPr lang="en-US" sz="1000" dirty="0"/>
              <a:t> –</a:t>
            </a:r>
          </a:p>
          <a:p>
            <a:r>
              <a:rPr lang="en-US" sz="1000" dirty="0" err="1"/>
              <a:t>Univeristy</a:t>
            </a:r>
            <a:r>
              <a:rPr lang="en-US" sz="1000" dirty="0"/>
              <a:t> of Athens</a:t>
            </a:r>
          </a:p>
        </p:txBody>
      </p:sp>
      <p:pic>
        <p:nvPicPr>
          <p:cNvPr id="9" name="Picture 8">
            <a:extLst>
              <a:ext uri="{FF2B5EF4-FFF2-40B4-BE49-F238E27FC236}">
                <a16:creationId xmlns:a16="http://schemas.microsoft.com/office/drawing/2014/main" id="{1A9A2E91-DC2E-5943-86E4-E76E4A89AF93}"/>
              </a:ext>
            </a:extLst>
          </p:cNvPr>
          <p:cNvPicPr>
            <a:picLocks noChangeAspect="1"/>
          </p:cNvPicPr>
          <p:nvPr/>
        </p:nvPicPr>
        <p:blipFill>
          <a:blip r:embed="rId6"/>
          <a:stretch>
            <a:fillRect/>
          </a:stretch>
        </p:blipFill>
        <p:spPr>
          <a:xfrm>
            <a:off x="3804086" y="1609185"/>
            <a:ext cx="1265685" cy="949264"/>
          </a:xfrm>
          <a:prstGeom prst="rect">
            <a:avLst/>
          </a:prstGeom>
        </p:spPr>
      </p:pic>
      <p:sp>
        <p:nvSpPr>
          <p:cNvPr id="13" name="TextBox 12">
            <a:extLst>
              <a:ext uri="{FF2B5EF4-FFF2-40B4-BE49-F238E27FC236}">
                <a16:creationId xmlns:a16="http://schemas.microsoft.com/office/drawing/2014/main" id="{717DA887-3E7B-E74E-8476-2E3D9F4B7DB5}"/>
              </a:ext>
            </a:extLst>
          </p:cNvPr>
          <p:cNvSpPr txBox="1"/>
          <p:nvPr/>
        </p:nvSpPr>
        <p:spPr>
          <a:xfrm>
            <a:off x="3731661" y="2724562"/>
            <a:ext cx="1495699" cy="707886"/>
          </a:xfrm>
          <a:prstGeom prst="rect">
            <a:avLst/>
          </a:prstGeom>
          <a:noFill/>
        </p:spPr>
        <p:txBody>
          <a:bodyPr wrap="square" rtlCol="0">
            <a:spAutoFit/>
          </a:bodyPr>
          <a:lstStyle/>
          <a:p>
            <a:pPr algn="ctr"/>
            <a:r>
              <a:rPr lang="en-US" sz="1000" dirty="0"/>
              <a:t>Theodore </a:t>
            </a:r>
            <a:r>
              <a:rPr lang="en-US" sz="1000" dirty="0" err="1"/>
              <a:t>Arabatzis</a:t>
            </a:r>
            <a:r>
              <a:rPr lang="en-US" sz="1000" dirty="0"/>
              <a:t> – National and </a:t>
            </a:r>
            <a:r>
              <a:rPr lang="en-US" sz="1000" dirty="0" err="1"/>
              <a:t>Kapodistrian</a:t>
            </a:r>
            <a:r>
              <a:rPr lang="en-US" sz="1000" dirty="0"/>
              <a:t> University of Athens</a:t>
            </a:r>
          </a:p>
        </p:txBody>
      </p:sp>
      <p:sp>
        <p:nvSpPr>
          <p:cNvPr id="10" name="TextBox 9">
            <a:extLst>
              <a:ext uri="{FF2B5EF4-FFF2-40B4-BE49-F238E27FC236}">
                <a16:creationId xmlns:a16="http://schemas.microsoft.com/office/drawing/2014/main" id="{6059243C-4FA9-574F-A7BE-4CEFF8288EEE}"/>
              </a:ext>
            </a:extLst>
          </p:cNvPr>
          <p:cNvSpPr txBox="1"/>
          <p:nvPr/>
        </p:nvSpPr>
        <p:spPr>
          <a:xfrm>
            <a:off x="263686" y="3659738"/>
            <a:ext cx="3063714" cy="400110"/>
          </a:xfrm>
          <a:prstGeom prst="rect">
            <a:avLst/>
          </a:prstGeom>
          <a:noFill/>
        </p:spPr>
        <p:txBody>
          <a:bodyPr wrap="square" rtlCol="0">
            <a:spAutoFit/>
          </a:bodyPr>
          <a:lstStyle/>
          <a:p>
            <a:r>
              <a:rPr lang="en-US" sz="1000" i="1" dirty="0"/>
              <a:t>“be more ambitious, covering political, cultural and economic contexts” </a:t>
            </a:r>
          </a:p>
        </p:txBody>
      </p:sp>
      <p:sp>
        <p:nvSpPr>
          <p:cNvPr id="15" name="TextBox 14">
            <a:extLst>
              <a:ext uri="{FF2B5EF4-FFF2-40B4-BE49-F238E27FC236}">
                <a16:creationId xmlns:a16="http://schemas.microsoft.com/office/drawing/2014/main" id="{BA3292F0-5F24-4747-9D3A-C02538268BA5}"/>
              </a:ext>
            </a:extLst>
          </p:cNvPr>
          <p:cNvSpPr txBox="1"/>
          <p:nvPr/>
        </p:nvSpPr>
        <p:spPr>
          <a:xfrm>
            <a:off x="3479800" y="3651083"/>
            <a:ext cx="2546350" cy="400110"/>
          </a:xfrm>
          <a:prstGeom prst="rect">
            <a:avLst/>
          </a:prstGeom>
          <a:noFill/>
        </p:spPr>
        <p:txBody>
          <a:bodyPr wrap="square" rtlCol="0">
            <a:spAutoFit/>
          </a:bodyPr>
          <a:lstStyle/>
          <a:p>
            <a:r>
              <a:rPr lang="en-US" sz="1000" i="1" dirty="0"/>
              <a:t>“it is time to relaunch the CERN history project” </a:t>
            </a:r>
          </a:p>
        </p:txBody>
      </p:sp>
      <p:sp>
        <p:nvSpPr>
          <p:cNvPr id="16" name="TextBox 15">
            <a:extLst>
              <a:ext uri="{FF2B5EF4-FFF2-40B4-BE49-F238E27FC236}">
                <a16:creationId xmlns:a16="http://schemas.microsoft.com/office/drawing/2014/main" id="{0F18C0FD-4E86-5F42-A79B-B9AC321FB8CD}"/>
              </a:ext>
            </a:extLst>
          </p:cNvPr>
          <p:cNvSpPr txBox="1"/>
          <p:nvPr/>
        </p:nvSpPr>
        <p:spPr>
          <a:xfrm>
            <a:off x="6084102" y="3651083"/>
            <a:ext cx="2546350" cy="246221"/>
          </a:xfrm>
          <a:prstGeom prst="rect">
            <a:avLst/>
          </a:prstGeom>
          <a:noFill/>
        </p:spPr>
        <p:txBody>
          <a:bodyPr wrap="square" rtlCol="0">
            <a:spAutoFit/>
          </a:bodyPr>
          <a:lstStyle/>
          <a:p>
            <a:r>
              <a:rPr lang="en-US" sz="1000" i="1" dirty="0"/>
              <a:t>“a history of CERN is a history of Europe” </a:t>
            </a:r>
          </a:p>
        </p:txBody>
      </p:sp>
    </p:spTree>
    <p:extLst>
      <p:ext uri="{BB962C8B-B14F-4D97-AF65-F5344CB8AC3E}">
        <p14:creationId xmlns:p14="http://schemas.microsoft.com/office/powerpoint/2010/main" val="1650912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4818"/>
            <a:ext cx="9144000" cy="461665"/>
          </a:xfrm>
          <a:prstGeom prst="rect">
            <a:avLst/>
          </a:prstGeom>
          <a:noFill/>
        </p:spPr>
        <p:txBody>
          <a:bodyPr wrap="square" rtlCol="0">
            <a:spAutoFit/>
          </a:bodyPr>
          <a:lstStyle/>
          <a:p>
            <a:pPr algn="ctr"/>
            <a:r>
              <a:rPr lang="en-US" sz="2400" dirty="0"/>
              <a:t>Day 1: Institutional histories</a:t>
            </a:r>
          </a:p>
        </p:txBody>
      </p:sp>
      <p:pic>
        <p:nvPicPr>
          <p:cNvPr id="15" name="Picture 14">
            <a:extLst>
              <a:ext uri="{FF2B5EF4-FFF2-40B4-BE49-F238E27FC236}">
                <a16:creationId xmlns:a16="http://schemas.microsoft.com/office/drawing/2014/main" id="{22EC7D61-A17F-1644-B588-1E8B5CA4A614}"/>
              </a:ext>
            </a:extLst>
          </p:cNvPr>
          <p:cNvPicPr>
            <a:picLocks noChangeAspect="1"/>
          </p:cNvPicPr>
          <p:nvPr/>
        </p:nvPicPr>
        <p:blipFill rotWithShape="1">
          <a:blip r:embed="rId4"/>
          <a:srcRect l="23020" t="11720" r="23166" b="32114"/>
          <a:stretch/>
        </p:blipFill>
        <p:spPr>
          <a:xfrm>
            <a:off x="1509512" y="538434"/>
            <a:ext cx="6129538" cy="3212163"/>
          </a:xfrm>
          <a:prstGeom prst="rect">
            <a:avLst/>
          </a:prstGeom>
        </p:spPr>
      </p:pic>
      <p:sp>
        <p:nvSpPr>
          <p:cNvPr id="5" name="TextBox 4">
            <a:extLst>
              <a:ext uri="{FF2B5EF4-FFF2-40B4-BE49-F238E27FC236}">
                <a16:creationId xmlns:a16="http://schemas.microsoft.com/office/drawing/2014/main" id="{8A4C5FEB-D445-0F49-8484-6C831D37307C}"/>
              </a:ext>
            </a:extLst>
          </p:cNvPr>
          <p:cNvSpPr txBox="1"/>
          <p:nvPr/>
        </p:nvSpPr>
        <p:spPr>
          <a:xfrm>
            <a:off x="0" y="3860800"/>
            <a:ext cx="9144000" cy="369332"/>
          </a:xfrm>
          <a:prstGeom prst="rect">
            <a:avLst/>
          </a:prstGeom>
          <a:noFill/>
        </p:spPr>
        <p:txBody>
          <a:bodyPr wrap="square" rtlCol="0">
            <a:spAutoFit/>
          </a:bodyPr>
          <a:lstStyle/>
          <a:p>
            <a:pPr algn="ctr"/>
            <a:r>
              <a:rPr lang="en-US" dirty="0"/>
              <a:t>John Krige, Herwig </a:t>
            </a:r>
            <a:r>
              <a:rPr lang="en-US" dirty="0" err="1"/>
              <a:t>Schopper</a:t>
            </a:r>
            <a:r>
              <a:rPr lang="en-US" dirty="0"/>
              <a:t>, Charlotte </a:t>
            </a:r>
            <a:r>
              <a:rPr lang="en-US" dirty="0" err="1"/>
              <a:t>Warakaulle</a:t>
            </a:r>
            <a:r>
              <a:rPr lang="en-US" dirty="0"/>
              <a:t>, Arturo Russo, Lillian </a:t>
            </a:r>
            <a:r>
              <a:rPr lang="en-US" dirty="0" err="1"/>
              <a:t>Hoddeson</a:t>
            </a:r>
            <a:endParaRPr lang="en-US" dirty="0"/>
          </a:p>
        </p:txBody>
      </p:sp>
    </p:spTree>
    <p:extLst>
      <p:ext uri="{BB962C8B-B14F-4D97-AF65-F5344CB8AC3E}">
        <p14:creationId xmlns:p14="http://schemas.microsoft.com/office/powerpoint/2010/main" val="3939962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4818"/>
            <a:ext cx="9144000" cy="461665"/>
          </a:xfrm>
          <a:prstGeom prst="rect">
            <a:avLst/>
          </a:prstGeom>
          <a:noFill/>
        </p:spPr>
        <p:txBody>
          <a:bodyPr wrap="square" rtlCol="0">
            <a:spAutoFit/>
          </a:bodyPr>
          <a:lstStyle/>
          <a:p>
            <a:pPr algn="ctr"/>
            <a:r>
              <a:rPr lang="en-US" sz="2400" dirty="0"/>
              <a:t>Day 1: Panels 2 and 3</a:t>
            </a:r>
          </a:p>
        </p:txBody>
      </p:sp>
      <p:sp>
        <p:nvSpPr>
          <p:cNvPr id="2" name="TextBox 1"/>
          <p:cNvSpPr txBox="1"/>
          <p:nvPr/>
        </p:nvSpPr>
        <p:spPr>
          <a:xfrm>
            <a:off x="0" y="478559"/>
            <a:ext cx="9144000" cy="646331"/>
          </a:xfrm>
          <a:prstGeom prst="rect">
            <a:avLst/>
          </a:prstGeom>
          <a:noFill/>
        </p:spPr>
        <p:txBody>
          <a:bodyPr wrap="square" rtlCol="0">
            <a:spAutoFit/>
          </a:bodyPr>
          <a:lstStyle/>
          <a:p>
            <a:pPr marL="285750" indent="-285750" algn="ctr">
              <a:buFont typeface="Arial" panose="020B0604020202020204" pitchFamily="34" charset="0"/>
              <a:buChar char="•"/>
            </a:pPr>
            <a:r>
              <a:rPr lang="en-US" dirty="0"/>
              <a:t>History and Philosophy: Chaired by Jan </a:t>
            </a:r>
            <a:r>
              <a:rPr lang="en-US" dirty="0" err="1"/>
              <a:t>Lacki</a:t>
            </a:r>
            <a:r>
              <a:rPr lang="en-US" dirty="0"/>
              <a:t>, University of Geneva</a:t>
            </a:r>
          </a:p>
          <a:p>
            <a:pPr marL="285750" indent="-285750" algn="ctr">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8A4C5FEB-D445-0F49-8484-6C831D37307C}"/>
              </a:ext>
            </a:extLst>
          </p:cNvPr>
          <p:cNvSpPr txBox="1"/>
          <p:nvPr/>
        </p:nvSpPr>
        <p:spPr>
          <a:xfrm>
            <a:off x="0" y="4044950"/>
            <a:ext cx="9144000" cy="338554"/>
          </a:xfrm>
          <a:prstGeom prst="rect">
            <a:avLst/>
          </a:prstGeom>
          <a:noFill/>
        </p:spPr>
        <p:txBody>
          <a:bodyPr wrap="square" rtlCol="0">
            <a:spAutoFit/>
          </a:bodyPr>
          <a:lstStyle/>
          <a:p>
            <a:pPr algn="ctr"/>
            <a:r>
              <a:rPr lang="en-US" sz="1600" dirty="0"/>
              <a:t>Sharon </a:t>
            </a:r>
            <a:r>
              <a:rPr lang="en-US" sz="1600" dirty="0" err="1"/>
              <a:t>Traweek</a:t>
            </a:r>
            <a:r>
              <a:rPr lang="en-US" sz="1600" dirty="0"/>
              <a:t>, UCLA, Jon Butterworth, UCL, Helge </a:t>
            </a:r>
            <a:r>
              <a:rPr lang="en-US" sz="1600" dirty="0" err="1"/>
              <a:t>Kragh</a:t>
            </a:r>
            <a:r>
              <a:rPr lang="en-US" sz="1600" dirty="0"/>
              <a:t>, NBI</a:t>
            </a:r>
          </a:p>
        </p:txBody>
      </p:sp>
      <p:sp>
        <p:nvSpPr>
          <p:cNvPr id="8" name="TextBox 7">
            <a:extLst>
              <a:ext uri="{FF2B5EF4-FFF2-40B4-BE49-F238E27FC236}">
                <a16:creationId xmlns:a16="http://schemas.microsoft.com/office/drawing/2014/main" id="{7D3F61EA-3362-AC40-9F6D-18085E02324C}"/>
              </a:ext>
            </a:extLst>
          </p:cNvPr>
          <p:cNvSpPr txBox="1"/>
          <p:nvPr/>
        </p:nvSpPr>
        <p:spPr>
          <a:xfrm>
            <a:off x="0" y="2079291"/>
            <a:ext cx="9144000" cy="338554"/>
          </a:xfrm>
          <a:prstGeom prst="rect">
            <a:avLst/>
          </a:prstGeom>
          <a:noFill/>
        </p:spPr>
        <p:txBody>
          <a:bodyPr wrap="square" rtlCol="0">
            <a:spAutoFit/>
          </a:bodyPr>
          <a:lstStyle/>
          <a:p>
            <a:pPr algn="ctr"/>
            <a:r>
              <a:rPr lang="en-US" sz="1600" dirty="0"/>
              <a:t>Allan Franklin, University of Colorado, Arianna Borrelli, TU Berlin, Kent Staley, St Louis University</a:t>
            </a:r>
          </a:p>
        </p:txBody>
      </p:sp>
      <p:pic>
        <p:nvPicPr>
          <p:cNvPr id="4" name="Picture 3">
            <a:extLst>
              <a:ext uri="{FF2B5EF4-FFF2-40B4-BE49-F238E27FC236}">
                <a16:creationId xmlns:a16="http://schemas.microsoft.com/office/drawing/2014/main" id="{5A1445B9-2819-F047-9999-6C1542D8280E}"/>
              </a:ext>
            </a:extLst>
          </p:cNvPr>
          <p:cNvPicPr>
            <a:picLocks noChangeAspect="1"/>
          </p:cNvPicPr>
          <p:nvPr/>
        </p:nvPicPr>
        <p:blipFill>
          <a:blip r:embed="rId4"/>
          <a:stretch>
            <a:fillRect/>
          </a:stretch>
        </p:blipFill>
        <p:spPr>
          <a:xfrm>
            <a:off x="873125" y="939468"/>
            <a:ext cx="860425" cy="1204595"/>
          </a:xfrm>
          <a:prstGeom prst="rect">
            <a:avLst/>
          </a:prstGeom>
        </p:spPr>
      </p:pic>
      <p:pic>
        <p:nvPicPr>
          <p:cNvPr id="6" name="Picture 5">
            <a:extLst>
              <a:ext uri="{FF2B5EF4-FFF2-40B4-BE49-F238E27FC236}">
                <a16:creationId xmlns:a16="http://schemas.microsoft.com/office/drawing/2014/main" id="{001DE89B-E984-D145-8D7D-230A1DACDBD4}"/>
              </a:ext>
            </a:extLst>
          </p:cNvPr>
          <p:cNvPicPr>
            <a:picLocks noChangeAspect="1"/>
          </p:cNvPicPr>
          <p:nvPr/>
        </p:nvPicPr>
        <p:blipFill>
          <a:blip r:embed="rId5"/>
          <a:stretch>
            <a:fillRect/>
          </a:stretch>
        </p:blipFill>
        <p:spPr>
          <a:xfrm>
            <a:off x="3798274" y="972479"/>
            <a:ext cx="1200150" cy="1200150"/>
          </a:xfrm>
          <a:prstGeom prst="rect">
            <a:avLst/>
          </a:prstGeom>
        </p:spPr>
      </p:pic>
      <p:pic>
        <p:nvPicPr>
          <p:cNvPr id="7" name="Picture 6">
            <a:extLst>
              <a:ext uri="{FF2B5EF4-FFF2-40B4-BE49-F238E27FC236}">
                <a16:creationId xmlns:a16="http://schemas.microsoft.com/office/drawing/2014/main" id="{4F478EBD-A029-A14F-B5AD-16D980E7042D}"/>
              </a:ext>
            </a:extLst>
          </p:cNvPr>
          <p:cNvPicPr>
            <a:picLocks noChangeAspect="1"/>
          </p:cNvPicPr>
          <p:nvPr/>
        </p:nvPicPr>
        <p:blipFill>
          <a:blip r:embed="rId6"/>
          <a:stretch>
            <a:fillRect/>
          </a:stretch>
        </p:blipFill>
        <p:spPr>
          <a:xfrm>
            <a:off x="6585437" y="1014495"/>
            <a:ext cx="1373061" cy="1034373"/>
          </a:xfrm>
          <a:prstGeom prst="rect">
            <a:avLst/>
          </a:prstGeom>
        </p:spPr>
      </p:pic>
      <p:pic>
        <p:nvPicPr>
          <p:cNvPr id="9" name="Picture 8">
            <a:extLst>
              <a:ext uri="{FF2B5EF4-FFF2-40B4-BE49-F238E27FC236}">
                <a16:creationId xmlns:a16="http://schemas.microsoft.com/office/drawing/2014/main" id="{AEB72C9F-D598-254B-8D13-51D2A28EF984}"/>
              </a:ext>
            </a:extLst>
          </p:cNvPr>
          <p:cNvPicPr>
            <a:picLocks noChangeAspect="1"/>
          </p:cNvPicPr>
          <p:nvPr/>
        </p:nvPicPr>
        <p:blipFill>
          <a:blip r:embed="rId7"/>
          <a:stretch>
            <a:fillRect/>
          </a:stretch>
        </p:blipFill>
        <p:spPr>
          <a:xfrm>
            <a:off x="2261025" y="3127683"/>
            <a:ext cx="977900" cy="982694"/>
          </a:xfrm>
          <a:prstGeom prst="rect">
            <a:avLst/>
          </a:prstGeom>
        </p:spPr>
      </p:pic>
      <p:pic>
        <p:nvPicPr>
          <p:cNvPr id="10" name="Picture 9">
            <a:extLst>
              <a:ext uri="{FF2B5EF4-FFF2-40B4-BE49-F238E27FC236}">
                <a16:creationId xmlns:a16="http://schemas.microsoft.com/office/drawing/2014/main" id="{22CBE77F-24CC-9D42-9208-7F8552EB6B96}"/>
              </a:ext>
            </a:extLst>
          </p:cNvPr>
          <p:cNvPicPr>
            <a:picLocks noChangeAspect="1"/>
          </p:cNvPicPr>
          <p:nvPr/>
        </p:nvPicPr>
        <p:blipFill>
          <a:blip r:embed="rId8"/>
          <a:stretch>
            <a:fillRect/>
          </a:stretch>
        </p:blipFill>
        <p:spPr>
          <a:xfrm>
            <a:off x="4306274" y="3171491"/>
            <a:ext cx="755650" cy="942920"/>
          </a:xfrm>
          <a:prstGeom prst="rect">
            <a:avLst/>
          </a:prstGeom>
        </p:spPr>
      </p:pic>
      <p:pic>
        <p:nvPicPr>
          <p:cNvPr id="11" name="Picture 10">
            <a:extLst>
              <a:ext uri="{FF2B5EF4-FFF2-40B4-BE49-F238E27FC236}">
                <a16:creationId xmlns:a16="http://schemas.microsoft.com/office/drawing/2014/main" id="{43EB1E2E-0B66-F143-B08A-CECCB4970469}"/>
              </a:ext>
            </a:extLst>
          </p:cNvPr>
          <p:cNvPicPr>
            <a:picLocks noChangeAspect="1"/>
          </p:cNvPicPr>
          <p:nvPr/>
        </p:nvPicPr>
        <p:blipFill>
          <a:blip r:embed="rId9"/>
          <a:stretch>
            <a:fillRect/>
          </a:stretch>
        </p:blipFill>
        <p:spPr>
          <a:xfrm>
            <a:off x="6218723" y="3078339"/>
            <a:ext cx="733428" cy="1032038"/>
          </a:xfrm>
          <a:prstGeom prst="rect">
            <a:avLst/>
          </a:prstGeom>
        </p:spPr>
      </p:pic>
      <p:sp>
        <p:nvSpPr>
          <p:cNvPr id="13" name="TextBox 12">
            <a:extLst>
              <a:ext uri="{FF2B5EF4-FFF2-40B4-BE49-F238E27FC236}">
                <a16:creationId xmlns:a16="http://schemas.microsoft.com/office/drawing/2014/main" id="{1D3E7019-6A04-8442-9085-557D5DA5B996}"/>
              </a:ext>
            </a:extLst>
          </p:cNvPr>
          <p:cNvSpPr txBox="1"/>
          <p:nvPr/>
        </p:nvSpPr>
        <p:spPr>
          <a:xfrm>
            <a:off x="-19050" y="2682936"/>
            <a:ext cx="9144000" cy="646331"/>
          </a:xfrm>
          <a:prstGeom prst="rect">
            <a:avLst/>
          </a:prstGeom>
          <a:noFill/>
        </p:spPr>
        <p:txBody>
          <a:bodyPr wrap="square" rtlCol="0">
            <a:spAutoFit/>
          </a:bodyPr>
          <a:lstStyle/>
          <a:p>
            <a:pPr marL="285750" indent="-285750" algn="ctr">
              <a:buFont typeface="Arial" panose="020B0604020202020204" pitchFamily="34" charset="0"/>
              <a:buChar char="•"/>
            </a:pPr>
            <a:r>
              <a:rPr lang="en-US" dirty="0"/>
              <a:t>History in Motion: Chaired by Graham </a:t>
            </a:r>
            <a:r>
              <a:rPr lang="en-US" dirty="0" err="1"/>
              <a:t>Farmelo</a:t>
            </a:r>
            <a:r>
              <a:rPr lang="en-US" dirty="0"/>
              <a:t>, University of Cambridge</a:t>
            </a:r>
          </a:p>
          <a:p>
            <a:pPr marL="285750" indent="-285750" algn="ctr">
              <a:buFont typeface="Arial" panose="020B0604020202020204" pitchFamily="34" charset="0"/>
              <a:buChar char="•"/>
            </a:pPr>
            <a:endParaRPr lang="en-US" dirty="0"/>
          </a:p>
        </p:txBody>
      </p:sp>
    </p:spTree>
    <p:extLst>
      <p:ext uri="{BB962C8B-B14F-4D97-AF65-F5344CB8AC3E}">
        <p14:creationId xmlns:p14="http://schemas.microsoft.com/office/powerpoint/2010/main" val="1624568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bande-01.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a:t>
            </a:r>
          </a:p>
        </p:txBody>
      </p:sp>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4"/>
          <a:stretch>
            <a:fillRect/>
          </a:stretch>
        </p:blipFill>
        <p:spPr>
          <a:xfrm>
            <a:off x="139700" y="933450"/>
            <a:ext cx="3386039" cy="1905000"/>
          </a:xfrm>
          <a:prstGeom prst="rect">
            <a:avLst/>
          </a:prstGeom>
        </p:spPr>
      </p:pic>
      <p:sp>
        <p:nvSpPr>
          <p:cNvPr id="3" name="TextBox 2">
            <a:extLst>
              <a:ext uri="{FF2B5EF4-FFF2-40B4-BE49-F238E27FC236}">
                <a16:creationId xmlns:a16="http://schemas.microsoft.com/office/drawing/2014/main" id="{183C2EC9-AFD4-884B-932E-3F47ECAA446A}"/>
              </a:ext>
            </a:extLst>
          </p:cNvPr>
          <p:cNvSpPr txBox="1"/>
          <p:nvPr/>
        </p:nvSpPr>
        <p:spPr>
          <a:xfrm>
            <a:off x="3771900" y="885017"/>
            <a:ext cx="5270500" cy="2308324"/>
          </a:xfrm>
          <a:prstGeom prst="rect">
            <a:avLst/>
          </a:prstGeom>
          <a:noFill/>
        </p:spPr>
        <p:txBody>
          <a:bodyPr wrap="square" rtlCol="0">
            <a:spAutoFit/>
          </a:bodyPr>
          <a:lstStyle/>
          <a:p>
            <a:r>
              <a:rPr lang="en-US" dirty="0"/>
              <a:t>Workshops on the themes of:</a:t>
            </a:r>
          </a:p>
          <a:p>
            <a:pPr marL="285750" indent="-285750">
              <a:buFont typeface="Arial" panose="020B0604020202020204" pitchFamily="34" charset="0"/>
              <a:buChar char="•"/>
            </a:pPr>
            <a:r>
              <a:rPr lang="en-US" dirty="0"/>
              <a:t>Archives and Digital Humanities, Jens </a:t>
            </a:r>
            <a:r>
              <a:rPr lang="en-US" dirty="0" err="1"/>
              <a:t>Vigen</a:t>
            </a:r>
            <a:endParaRPr lang="en-US" dirty="0"/>
          </a:p>
          <a:p>
            <a:pPr marL="285750" indent="-285750">
              <a:buFont typeface="Arial" panose="020B0604020202020204" pitchFamily="34" charset="0"/>
              <a:buChar char="•"/>
            </a:pPr>
            <a:r>
              <a:rPr lang="en-US" dirty="0"/>
              <a:t>Collaboration and Diversity, Geneviève </a:t>
            </a:r>
            <a:r>
              <a:rPr lang="en-US" dirty="0" err="1"/>
              <a:t>Guinot</a:t>
            </a:r>
            <a:r>
              <a:rPr lang="en-US" dirty="0"/>
              <a:t>, </a:t>
            </a:r>
            <a:r>
              <a:rPr lang="en-US" dirty="0" err="1"/>
              <a:t>Ioanna</a:t>
            </a:r>
            <a:r>
              <a:rPr lang="en-US" dirty="0"/>
              <a:t> </a:t>
            </a:r>
            <a:r>
              <a:rPr lang="en-US" dirty="0" err="1"/>
              <a:t>Koutava</a:t>
            </a:r>
            <a:endParaRPr lang="en-US" dirty="0"/>
          </a:p>
          <a:p>
            <a:pPr marL="285750" indent="-285750">
              <a:buFont typeface="Arial" panose="020B0604020202020204" pitchFamily="34" charset="0"/>
              <a:buChar char="•"/>
            </a:pPr>
            <a:r>
              <a:rPr lang="en-US" dirty="0"/>
              <a:t>History and Philosophy, Emmanuel </a:t>
            </a:r>
            <a:r>
              <a:rPr lang="en-US" dirty="0" err="1"/>
              <a:t>Tsesmelis</a:t>
            </a:r>
            <a:endParaRPr lang="en-US" dirty="0"/>
          </a:p>
          <a:p>
            <a:pPr marL="285750" indent="-285750">
              <a:buFont typeface="Arial" panose="020B0604020202020204" pitchFamily="34" charset="0"/>
              <a:buChar char="•"/>
            </a:pPr>
            <a:r>
              <a:rPr lang="en-US" dirty="0"/>
              <a:t>Fundraising, Matteo </a:t>
            </a:r>
            <a:r>
              <a:rPr lang="en-US" dirty="0" err="1"/>
              <a:t>Castoldi</a:t>
            </a:r>
            <a:endParaRPr lang="en-US" dirty="0"/>
          </a:p>
          <a:p>
            <a:pPr marL="285750" indent="-285750">
              <a:buFont typeface="Arial" panose="020B0604020202020204" pitchFamily="34" charset="0"/>
              <a:buChar char="•"/>
            </a:pPr>
            <a:r>
              <a:rPr lang="en-US" dirty="0"/>
              <a:t>Oral History, James Gillies</a:t>
            </a:r>
          </a:p>
          <a:p>
            <a:pPr marL="285750" indent="-285750">
              <a:buFont typeface="Arial" panose="020B0604020202020204" pitchFamily="34" charset="0"/>
              <a:buChar char="•"/>
            </a:pPr>
            <a:r>
              <a:rPr lang="en-US" dirty="0"/>
              <a:t>Written History, Matthew Chalmers</a:t>
            </a:r>
          </a:p>
        </p:txBody>
      </p:sp>
      <p:sp>
        <p:nvSpPr>
          <p:cNvPr id="4" name="TextBox 3">
            <a:extLst>
              <a:ext uri="{FF2B5EF4-FFF2-40B4-BE49-F238E27FC236}">
                <a16:creationId xmlns:a16="http://schemas.microsoft.com/office/drawing/2014/main" id="{16B07DE4-2777-0140-83F0-4D29407897F4}"/>
              </a:ext>
            </a:extLst>
          </p:cNvPr>
          <p:cNvSpPr txBox="1"/>
          <p:nvPr/>
        </p:nvSpPr>
        <p:spPr>
          <a:xfrm>
            <a:off x="1346200" y="3498850"/>
            <a:ext cx="6451600" cy="369332"/>
          </a:xfrm>
          <a:prstGeom prst="rect">
            <a:avLst/>
          </a:prstGeom>
          <a:noFill/>
        </p:spPr>
        <p:txBody>
          <a:bodyPr wrap="square" rtlCol="0">
            <a:spAutoFit/>
          </a:bodyPr>
          <a:lstStyle/>
          <a:p>
            <a:r>
              <a:rPr lang="en-US" dirty="0"/>
              <a:t>Two iterations, one obligatory, the second by choice</a:t>
            </a:r>
          </a:p>
        </p:txBody>
      </p:sp>
    </p:spTree>
    <p:extLst>
      <p:ext uri="{BB962C8B-B14F-4D97-AF65-F5344CB8AC3E}">
        <p14:creationId xmlns:p14="http://schemas.microsoft.com/office/powerpoint/2010/main" val="2890447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3">
            <a:alphaModFix amt="24000"/>
          </a:blip>
          <a:stretch>
            <a:fillRect/>
          </a:stretch>
        </p:blipFill>
        <p:spPr>
          <a:xfrm>
            <a:off x="0" y="-1"/>
            <a:ext cx="9144000" cy="5144453"/>
          </a:xfrm>
          <a:prstGeom prst="rect">
            <a:avLst/>
          </a:prstGeom>
        </p:spPr>
      </p:pic>
      <p:pic>
        <p:nvPicPr>
          <p:cNvPr id="14" name="Image 13"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 Archives and Digital Humanities</a:t>
            </a:r>
          </a:p>
        </p:txBody>
      </p:sp>
      <p:sp>
        <p:nvSpPr>
          <p:cNvPr id="3" name="TextBox 2">
            <a:extLst>
              <a:ext uri="{FF2B5EF4-FFF2-40B4-BE49-F238E27FC236}">
                <a16:creationId xmlns:a16="http://schemas.microsoft.com/office/drawing/2014/main" id="{183C2EC9-AFD4-884B-932E-3F47ECAA446A}"/>
              </a:ext>
            </a:extLst>
          </p:cNvPr>
          <p:cNvSpPr txBox="1"/>
          <p:nvPr/>
        </p:nvSpPr>
        <p:spPr>
          <a:xfrm>
            <a:off x="339558" y="836890"/>
            <a:ext cx="8464884" cy="2585323"/>
          </a:xfrm>
          <a:prstGeom prst="rect">
            <a:avLst/>
          </a:prstGeom>
          <a:noFill/>
        </p:spPr>
        <p:txBody>
          <a:bodyPr wrap="square" rtlCol="0">
            <a:spAutoFit/>
          </a:bodyPr>
          <a:lstStyle/>
          <a:p>
            <a:pPr marL="285750" lvl="0" indent="-285750">
              <a:buFont typeface="Arial" panose="020B0604020202020204" pitchFamily="34" charset="0"/>
              <a:buChar char="•"/>
            </a:pPr>
            <a:r>
              <a:rPr lang="en-GB" dirty="0"/>
              <a:t>The project cannot limit itself to the resources of CERN; one has to reach out both to national archives and companies.</a:t>
            </a:r>
            <a:endParaRPr lang="en-US" dirty="0"/>
          </a:p>
          <a:p>
            <a:pPr marL="285750" lvl="0" indent="-285750">
              <a:buFont typeface="Arial" panose="020B0604020202020204" pitchFamily="34" charset="0"/>
              <a:buChar char="•"/>
            </a:pPr>
            <a:r>
              <a:rPr lang="en-GB" dirty="0"/>
              <a:t>The CERN History project should develop tools to let historians explore the available material. CERN should invest resources to seek pathways through the complex structures discussed.</a:t>
            </a:r>
            <a:endParaRPr lang="en-US" dirty="0"/>
          </a:p>
          <a:p>
            <a:pPr marL="285750" lvl="0" indent="-285750">
              <a:buFont typeface="Arial" panose="020B0604020202020204" pitchFamily="34" charset="0"/>
              <a:buChar char="•"/>
            </a:pPr>
            <a:r>
              <a:rPr lang="en-GB" dirty="0"/>
              <a:t>CERN is a European platform and should also consider playing a role in the field of digital humanities – at least in relation to the history of science.</a:t>
            </a:r>
            <a:endParaRPr lang="en-US" dirty="0"/>
          </a:p>
          <a:p>
            <a:pPr marL="285750" lvl="0" indent="-285750">
              <a:buFont typeface="Arial" panose="020B0604020202020204" pitchFamily="34" charset="0"/>
              <a:buChar char="•"/>
            </a:pPr>
            <a:r>
              <a:rPr lang="en-GB" dirty="0"/>
              <a:t>The next anniversary will always be close in time when you start thinking of how to best mark it. We have to start now! </a:t>
            </a:r>
            <a:endParaRPr lang="en-US" dirty="0"/>
          </a:p>
        </p:txBody>
      </p:sp>
    </p:spTree>
    <p:extLst>
      <p:ext uri="{BB962C8B-B14F-4D97-AF65-F5344CB8AC3E}">
        <p14:creationId xmlns:p14="http://schemas.microsoft.com/office/powerpoint/2010/main" val="2393733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38AC70-2FAE-8045-A57C-7D552E1BFEE4}"/>
              </a:ext>
            </a:extLst>
          </p:cNvPr>
          <p:cNvPicPr>
            <a:picLocks noChangeAspect="1"/>
          </p:cNvPicPr>
          <p:nvPr/>
        </p:nvPicPr>
        <p:blipFill>
          <a:blip r:embed="rId3">
            <a:alphaModFix amt="24000"/>
          </a:blip>
          <a:stretch>
            <a:fillRect/>
          </a:stretch>
        </p:blipFill>
        <p:spPr>
          <a:xfrm>
            <a:off x="0" y="-1"/>
            <a:ext cx="9144000" cy="5144453"/>
          </a:xfrm>
          <a:prstGeom prst="rect">
            <a:avLst/>
          </a:prstGeom>
        </p:spPr>
      </p:pic>
      <p:pic>
        <p:nvPicPr>
          <p:cNvPr id="14" name="Image 13" descr="bande-01.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12" name="TextBox 11"/>
          <p:cNvSpPr txBox="1"/>
          <p:nvPr/>
        </p:nvSpPr>
        <p:spPr>
          <a:xfrm>
            <a:off x="0" y="31812"/>
            <a:ext cx="9144000" cy="461665"/>
          </a:xfrm>
          <a:prstGeom prst="rect">
            <a:avLst/>
          </a:prstGeom>
          <a:noFill/>
        </p:spPr>
        <p:txBody>
          <a:bodyPr wrap="square" rtlCol="0">
            <a:spAutoFit/>
          </a:bodyPr>
          <a:lstStyle/>
          <a:p>
            <a:pPr algn="ctr"/>
            <a:r>
              <a:rPr lang="en-US" sz="2400" dirty="0"/>
              <a:t>Day 2: Collaboration and Diversity</a:t>
            </a:r>
          </a:p>
        </p:txBody>
      </p:sp>
      <p:sp>
        <p:nvSpPr>
          <p:cNvPr id="3" name="TextBox 2">
            <a:extLst>
              <a:ext uri="{FF2B5EF4-FFF2-40B4-BE49-F238E27FC236}">
                <a16:creationId xmlns:a16="http://schemas.microsoft.com/office/drawing/2014/main" id="{183C2EC9-AFD4-884B-932E-3F47ECAA446A}"/>
              </a:ext>
            </a:extLst>
          </p:cNvPr>
          <p:cNvSpPr txBox="1"/>
          <p:nvPr/>
        </p:nvSpPr>
        <p:spPr>
          <a:xfrm>
            <a:off x="204536" y="615231"/>
            <a:ext cx="8734927" cy="3785652"/>
          </a:xfrm>
          <a:prstGeom prst="rect">
            <a:avLst/>
          </a:prstGeom>
          <a:noFill/>
        </p:spPr>
        <p:txBody>
          <a:bodyPr wrap="square" rtlCol="0">
            <a:spAutoFit/>
          </a:bodyPr>
          <a:lstStyle/>
          <a:p>
            <a:pPr marL="171450" lvl="0" indent="-171450">
              <a:buFont typeface="Arial" panose="020B0604020202020204" pitchFamily="34" charset="0"/>
              <a:buChar char="•"/>
            </a:pPr>
            <a:r>
              <a:rPr lang="en-GB" sz="1200" dirty="0"/>
              <a:t>The influence of the socio-political landscape on CERN and its evolution. </a:t>
            </a:r>
            <a:endParaRPr lang="en-US" sz="1200" dirty="0"/>
          </a:p>
          <a:p>
            <a:pPr marL="171450" lvl="0" indent="-171450">
              <a:buFont typeface="Arial" panose="020B0604020202020204" pitchFamily="34" charset="0"/>
              <a:buChar char="•"/>
            </a:pPr>
            <a:r>
              <a:rPr lang="en-GB" sz="1200" dirty="0"/>
              <a:t>The inter-disciplinary nature of CERN; appropriate emphasis should be given to each discipline, including humanities. </a:t>
            </a:r>
            <a:endParaRPr lang="en-US" sz="1200" dirty="0"/>
          </a:p>
          <a:p>
            <a:pPr marL="171450" lvl="0" indent="-171450">
              <a:buFont typeface="Arial" panose="020B0604020202020204" pitchFamily="34" charset="0"/>
              <a:buChar char="•"/>
            </a:pPr>
            <a:r>
              <a:rPr lang="en-GB" sz="1200" dirty="0"/>
              <a:t>Historical information related to Collaboration and Diversity should be embedded in CERN’s history instead of consisting of a chapter apart. </a:t>
            </a:r>
            <a:endParaRPr lang="en-US" sz="1200" dirty="0"/>
          </a:p>
          <a:p>
            <a:pPr marL="171450" lvl="0" indent="-171450">
              <a:buFont typeface="Arial" panose="020B0604020202020204" pitchFamily="34" charset="0"/>
              <a:buChar char="•"/>
            </a:pPr>
            <a:r>
              <a:rPr lang="en-GB" sz="1200" dirty="0"/>
              <a:t>The various vectors of diversity. The gender vector should remain central. </a:t>
            </a:r>
            <a:endParaRPr lang="en-US" sz="1200" dirty="0"/>
          </a:p>
          <a:p>
            <a:pPr marL="171450" lvl="0" indent="-171450">
              <a:buFont typeface="Arial" panose="020B0604020202020204" pitchFamily="34" charset="0"/>
              <a:buChar char="•"/>
            </a:pPr>
            <a:r>
              <a:rPr lang="en-GB" sz="1200" dirty="0"/>
              <a:t>The causes of low representation of women in CERN’s history. </a:t>
            </a:r>
            <a:endParaRPr lang="en-US" sz="1200" dirty="0"/>
          </a:p>
          <a:p>
            <a:pPr marL="171450" lvl="0" indent="-171450">
              <a:buFont typeface="Arial" panose="020B0604020202020204" pitchFamily="34" charset="0"/>
              <a:buChar char="•"/>
            </a:pPr>
            <a:r>
              <a:rPr lang="en-GB" sz="1200" dirty="0"/>
              <a:t>Personal experience of women in the early days of CERN. </a:t>
            </a:r>
            <a:endParaRPr lang="en-US" sz="1200" dirty="0"/>
          </a:p>
          <a:p>
            <a:pPr marL="171450" lvl="0" indent="-171450">
              <a:buFont typeface="Arial" panose="020B0604020202020204" pitchFamily="34" charset="0"/>
              <a:buChar char="•"/>
            </a:pPr>
            <a:r>
              <a:rPr lang="en-GB" sz="1200" dirty="0"/>
              <a:t>The hidden aspects and the non-conventional elements of the decision-making and discovery history. </a:t>
            </a:r>
            <a:endParaRPr lang="en-US" sz="1200" dirty="0"/>
          </a:p>
          <a:p>
            <a:pPr marL="171450" lvl="0" indent="-171450">
              <a:buFont typeface="Arial" panose="020B0604020202020204" pitchFamily="34" charset="0"/>
              <a:buChar char="•"/>
            </a:pPr>
            <a:r>
              <a:rPr lang="en-GB" sz="1200" dirty="0"/>
              <a:t>Epistemology of diversity as well as the impact of diversity on knowledge production and the Organization’s progress. </a:t>
            </a:r>
            <a:endParaRPr lang="en-US" sz="1200" dirty="0"/>
          </a:p>
          <a:p>
            <a:pPr marL="171450" lvl="0" indent="-171450">
              <a:buFont typeface="Arial" panose="020B0604020202020204" pitchFamily="34" charset="0"/>
              <a:buChar char="•"/>
            </a:pPr>
            <a:r>
              <a:rPr lang="en-GB" sz="1200" dirty="0"/>
              <a:t>People working at CERN express the sentiment of contributing to a greater aim and often use “we” instead of “I”. The correlation of this phenomenon to normalising processes. </a:t>
            </a:r>
            <a:endParaRPr lang="en-US" sz="1200" dirty="0"/>
          </a:p>
          <a:p>
            <a:pPr marL="171450" lvl="0" indent="-171450">
              <a:buFont typeface="Arial" panose="020B0604020202020204" pitchFamily="34" charset="0"/>
              <a:buChar char="•"/>
            </a:pPr>
            <a:r>
              <a:rPr lang="en-GB" sz="1200" dirty="0"/>
              <a:t>Negative aspects of CERN’s history; the following examples were brought forward: “we are too smart to be biased” and “CERN as an old-white-boys-network”. </a:t>
            </a:r>
            <a:endParaRPr lang="en-US" sz="1200" dirty="0"/>
          </a:p>
          <a:p>
            <a:pPr marL="171450" lvl="0" indent="-171450">
              <a:buFont typeface="Arial" panose="020B0604020202020204" pitchFamily="34" charset="0"/>
              <a:buChar char="•"/>
            </a:pPr>
            <a:r>
              <a:rPr lang="en-GB" sz="1200" dirty="0"/>
              <a:t>CERN is a cultural icon and example of successful international collaboration; the criteria of this success, and the manner those apply, from a diversity perspective. </a:t>
            </a:r>
            <a:endParaRPr lang="en-US" sz="1200" dirty="0"/>
          </a:p>
          <a:p>
            <a:pPr marL="171450" lvl="0" indent="-171450">
              <a:buFont typeface="Arial" panose="020B0604020202020204" pitchFamily="34" charset="0"/>
              <a:buChar char="•"/>
            </a:pPr>
            <a:r>
              <a:rPr lang="en-GB" sz="1200" dirty="0"/>
              <a:t>The causes of the fact that different under-represented groups present a pattern of representation growth from 3% to 10%. </a:t>
            </a:r>
            <a:endParaRPr lang="en-US" sz="1200" dirty="0"/>
          </a:p>
          <a:p>
            <a:pPr marL="171450" indent="-171450">
              <a:buFont typeface="Arial" panose="020B0604020202020204" pitchFamily="34" charset="0"/>
              <a:buChar char="•"/>
            </a:pPr>
            <a:endParaRPr lang="en-US" sz="1200" dirty="0"/>
          </a:p>
          <a:p>
            <a:r>
              <a:rPr lang="en-GB" sz="1200" dirty="0"/>
              <a:t>Moreover, the belief that sex (biological characteristics) and gender (cultural attitudes and behaviours) do not influence the manner in which individuals carry out scientific work should be examined. Finally, the project should provide a short and fully accessible version of CERN’s history. </a:t>
            </a:r>
            <a:endParaRPr lang="en-US" sz="1200" dirty="0"/>
          </a:p>
        </p:txBody>
      </p:sp>
    </p:spTree>
    <p:extLst>
      <p:ext uri="{BB962C8B-B14F-4D97-AF65-F5344CB8AC3E}">
        <p14:creationId xmlns:p14="http://schemas.microsoft.com/office/powerpoint/2010/main" val="1885391031"/>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6952</TotalTime>
  <Words>1275</Words>
  <Application>Microsoft Macintosh PowerPoint</Application>
  <PresentationFormat>On-screen Show (16:9)</PresentationFormat>
  <Paragraphs>124</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Helvetica Light</vt:lpstr>
      <vt:lpstr>Montserrat Light</vt:lpstr>
      <vt:lpstr>Optima</vt:lpstr>
      <vt:lpstr>CERNCorporate16-9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Microsoft Office User</cp:lastModifiedBy>
  <cp:revision>216</cp:revision>
  <dcterms:created xsi:type="dcterms:W3CDTF">2012-11-30T11:04:26Z</dcterms:created>
  <dcterms:modified xsi:type="dcterms:W3CDTF">2019-05-10T11:01:37Z</dcterms:modified>
</cp:coreProperties>
</file>