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4282"/>
    <a:srgbClr val="0B387C"/>
    <a:srgbClr val="0055A0"/>
    <a:srgbClr val="0C377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 snapToObjects="1">
      <p:cViewPr varScale="1">
        <p:scale>
          <a:sx n="140" d="100"/>
          <a:sy n="140" d="100"/>
        </p:scale>
        <p:origin x="132" y="678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 showGuides="1">
      <p:cViewPr varScale="1">
        <p:scale>
          <a:sx n="136" d="100"/>
          <a:sy n="136" d="100"/>
        </p:scale>
        <p:origin x="-3872" y="-11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DA8CDB-4CDB-0047-B0A3-926A8FE44A35}" type="datetimeFigureOut">
              <a:rPr lang="fr-FR" smtClean="0"/>
              <a:t>10/05/2019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60EA63-43D2-E842-92EA-B304A8820AD7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79120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733925" y="4767263"/>
            <a:ext cx="3344431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M. Jones,  CERN Heritage Committee Meeting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bande-02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8" y="4527550"/>
            <a:ext cx="8243343" cy="615950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724400" y="4767263"/>
            <a:ext cx="33539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06"/>
          <a:stretch/>
        </p:blipFill>
        <p:spPr>
          <a:xfrm>
            <a:off x="2714953" y="757855"/>
            <a:ext cx="5834260" cy="4112913"/>
          </a:xfrm>
          <a:effectLst>
            <a:softEdge rad="63500"/>
          </a:effectLst>
        </p:spPr>
      </p:pic>
      <p:sp>
        <p:nvSpPr>
          <p:cNvPr id="6" name="Isosceles Triangle 5"/>
          <p:cNvSpPr/>
          <p:nvPr/>
        </p:nvSpPr>
        <p:spPr>
          <a:xfrm rot="5012212">
            <a:off x="4497565" y="-4005034"/>
            <a:ext cx="3798378" cy="9525776"/>
          </a:xfrm>
          <a:prstGeom prst="triangle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9382" y="108641"/>
            <a:ext cx="8226854" cy="2269317"/>
          </a:xfrm>
        </p:spPr>
        <p:txBody>
          <a:bodyPr>
            <a:normAutofit/>
          </a:bodyPr>
          <a:lstStyle/>
          <a:p>
            <a:r>
              <a:rPr lang="en-GB" dirty="0"/>
              <a:t>Distance </a:t>
            </a:r>
            <a:r>
              <a:rPr lang="en-GB" dirty="0" smtClean="0"/>
              <a:t>Calibration Bench</a:t>
            </a:r>
            <a:br>
              <a:rPr lang="en-GB" dirty="0" smtClean="0"/>
            </a:br>
            <a:r>
              <a:rPr lang="en-GB" dirty="0" smtClean="0"/>
              <a:t>Precision 4 m Standard</a:t>
            </a:r>
            <a:r>
              <a:rPr lang="en-GB" dirty="0"/>
              <a:t/>
            </a:r>
            <a:br>
              <a:rPr lang="en-GB" dirty="0"/>
            </a:br>
            <a:endParaRPr lang="en-GB" dirty="0"/>
          </a:p>
        </p:txBody>
      </p:sp>
      <p:sp>
        <p:nvSpPr>
          <p:cNvPr id="7" name="Isosceles Triangle 6"/>
          <p:cNvSpPr/>
          <p:nvPr/>
        </p:nvSpPr>
        <p:spPr>
          <a:xfrm rot="15219049">
            <a:off x="3616612" y="1022477"/>
            <a:ext cx="5241528" cy="6670293"/>
          </a:xfrm>
          <a:prstGeom prst="triangle">
            <a:avLst>
              <a:gd name="adj" fmla="val 29354"/>
            </a:avLst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Provenance</a:t>
            </a:r>
            <a:endParaRPr lang="en-GB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8060" y="1041541"/>
            <a:ext cx="2265430" cy="3203575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238" t="5809" r="35466" b="72774"/>
          <a:stretch/>
        </p:blipFill>
        <p:spPr>
          <a:xfrm>
            <a:off x="3490007" y="998774"/>
            <a:ext cx="3002556" cy="1644555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574" t="56616" r="16973" b="15998"/>
          <a:stretch/>
        </p:blipFill>
        <p:spPr>
          <a:xfrm>
            <a:off x="4343041" y="2013046"/>
            <a:ext cx="4299045" cy="2543601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94861" y="16135"/>
            <a:ext cx="1285979" cy="13074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6640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5119"/>
            <a:ext cx="8226854" cy="1019937"/>
          </a:xfrm>
        </p:spPr>
        <p:txBody>
          <a:bodyPr>
            <a:normAutofit fontScale="90000"/>
          </a:bodyPr>
          <a:lstStyle/>
          <a:p>
            <a:r>
              <a:rPr lang="en-GB" dirty="0"/>
              <a:t>Precision </a:t>
            </a:r>
            <a:r>
              <a:rPr lang="en-GB" dirty="0" smtClean="0"/>
              <a:t>4 m </a:t>
            </a:r>
            <a:br>
              <a:rPr lang="en-GB" dirty="0" smtClean="0"/>
            </a:br>
            <a:r>
              <a:rPr lang="en-GB" dirty="0" smtClean="0"/>
              <a:t>Distance Standard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123"/>
            <a:ext cx="8229600" cy="3203145"/>
          </a:xfrm>
        </p:spPr>
        <p:txBody>
          <a:bodyPr>
            <a:normAutofit fontScale="85000" lnSpcReduction="20000"/>
          </a:bodyPr>
          <a:lstStyle/>
          <a:p>
            <a:r>
              <a:rPr lang="en-GB" dirty="0" smtClean="0"/>
              <a:t>Precision ~5 </a:t>
            </a:r>
            <a:r>
              <a:rPr lang="en-GB" dirty="0" smtClean="0">
                <a:latin typeface="Symbol" panose="05050102010706020507" pitchFamily="18" charset="2"/>
              </a:rPr>
              <a:t>m</a:t>
            </a:r>
            <a:r>
              <a:rPr lang="en-GB" dirty="0" smtClean="0"/>
              <a:t>m?</a:t>
            </a:r>
          </a:p>
          <a:p>
            <a:r>
              <a:rPr lang="en-GB" dirty="0" smtClean="0"/>
              <a:t>Principal part of a distance </a:t>
            </a:r>
            <a:r>
              <a:rPr lang="en-GB" dirty="0" smtClean="0"/>
              <a:t>calibration bench</a:t>
            </a:r>
            <a:endParaRPr lang="en-GB" dirty="0" smtClean="0"/>
          </a:p>
          <a:p>
            <a:pPr lvl="1"/>
            <a:r>
              <a:rPr lang="en-GB" dirty="0" smtClean="0"/>
              <a:t>64 m long, constructed by </a:t>
            </a:r>
            <a:r>
              <a:rPr lang="en-GB" dirty="0" err="1" smtClean="0"/>
              <a:t>Société</a:t>
            </a:r>
            <a:r>
              <a:rPr lang="en-GB" dirty="0" smtClean="0"/>
              <a:t> </a:t>
            </a:r>
            <a:r>
              <a:rPr lang="en-GB" dirty="0" err="1" smtClean="0"/>
              <a:t>Genevoise</a:t>
            </a:r>
            <a:r>
              <a:rPr lang="en-GB" dirty="0" smtClean="0"/>
              <a:t> </a:t>
            </a:r>
            <a:r>
              <a:rPr lang="en-GB" dirty="0" err="1" smtClean="0"/>
              <a:t>d’Instrument</a:t>
            </a:r>
            <a:r>
              <a:rPr lang="en-GB" dirty="0" smtClean="0"/>
              <a:t> de Physique</a:t>
            </a:r>
          </a:p>
          <a:p>
            <a:pPr lvl="1"/>
            <a:r>
              <a:rPr lang="en-GB" dirty="0" smtClean="0"/>
              <a:t>Located in one of the PS radial tunnels between 1959 and 1969</a:t>
            </a:r>
          </a:p>
          <a:p>
            <a:pPr lvl="1"/>
            <a:r>
              <a:rPr lang="en-GB" dirty="0" smtClean="0"/>
              <a:t>Bench relocated to </a:t>
            </a:r>
            <a:r>
              <a:rPr lang="en-GB" dirty="0" smtClean="0"/>
              <a:t>building </a:t>
            </a:r>
            <a:r>
              <a:rPr lang="en-GB" dirty="0" smtClean="0"/>
              <a:t>839 in 1969</a:t>
            </a:r>
          </a:p>
          <a:p>
            <a:pPr lvl="2"/>
            <a:r>
              <a:rPr lang="en-GB" dirty="0" smtClean="0"/>
              <a:t>This distance standard was the only part retained</a:t>
            </a:r>
          </a:p>
          <a:p>
            <a:r>
              <a:rPr lang="en-GB" dirty="0" smtClean="0"/>
              <a:t>Eventually replaced by </a:t>
            </a:r>
            <a:r>
              <a:rPr lang="en-GB" dirty="0" smtClean="0"/>
              <a:t>an interferometer </a:t>
            </a:r>
            <a:r>
              <a:rPr lang="en-GB" dirty="0" smtClean="0"/>
              <a:t>in 1980s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210" t="57764" r="37817" b="28059"/>
          <a:stretch/>
        </p:blipFill>
        <p:spPr>
          <a:xfrm>
            <a:off x="5182756" y="175119"/>
            <a:ext cx="1792587" cy="127299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763" t="45092" r="35095" b="37932"/>
          <a:stretch/>
        </p:blipFill>
        <p:spPr>
          <a:xfrm>
            <a:off x="7024123" y="175119"/>
            <a:ext cx="1714025" cy="1272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091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Distance Calibration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Calibration of invar wires</a:t>
            </a:r>
          </a:p>
          <a:p>
            <a:pPr lvl="1"/>
            <a:r>
              <a:rPr lang="en-GB" dirty="0" smtClean="0"/>
              <a:t>Lengths from 0.4 m to 64 m</a:t>
            </a:r>
          </a:p>
          <a:p>
            <a:pPr lvl="1"/>
            <a:r>
              <a:rPr lang="en-GB" dirty="0" smtClean="0"/>
              <a:t>Unique facility in the world at the time</a:t>
            </a:r>
          </a:p>
          <a:p>
            <a:r>
              <a:rPr lang="en-GB" dirty="0" smtClean="0"/>
              <a:t>Identified elongation of invar wires over time</a:t>
            </a:r>
          </a:p>
          <a:p>
            <a:pPr lvl="2"/>
            <a:r>
              <a:rPr lang="en-GB" dirty="0" smtClean="0"/>
              <a:t>Some tenths of a millimetre</a:t>
            </a:r>
          </a:p>
          <a:p>
            <a:pPr lvl="2"/>
            <a:r>
              <a:rPr lang="en-GB" dirty="0" smtClean="0"/>
              <a:t>A phenomenon subsequently confirmed by BIPM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5568" t="25459" r="5751" b="20453"/>
          <a:stretch/>
        </p:blipFill>
        <p:spPr>
          <a:xfrm>
            <a:off x="5729102" y="994205"/>
            <a:ext cx="2706986" cy="105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588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Synopsis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4205"/>
            <a:ext cx="8229600" cy="3225370"/>
          </a:xfrm>
        </p:spPr>
        <p:txBody>
          <a:bodyPr>
            <a:normAutofit lnSpcReduction="10000"/>
          </a:bodyPr>
          <a:lstStyle/>
          <a:p>
            <a:r>
              <a:rPr lang="en-GB" dirty="0" smtClean="0"/>
              <a:t>Essential and unique tool </a:t>
            </a:r>
            <a:endParaRPr lang="en-GB" dirty="0"/>
          </a:p>
          <a:p>
            <a:pPr lvl="1"/>
            <a:r>
              <a:rPr lang="en-GB" dirty="0" smtClean="0"/>
              <a:t>Used at </a:t>
            </a:r>
            <a:r>
              <a:rPr lang="en-GB" dirty="0" smtClean="0"/>
              <a:t>CERN for </a:t>
            </a:r>
            <a:r>
              <a:rPr lang="en-GB" dirty="0" smtClean="0"/>
              <a:t>25 years from 1959</a:t>
            </a:r>
            <a:endParaRPr lang="en-GB" dirty="0" smtClean="0"/>
          </a:p>
          <a:p>
            <a:r>
              <a:rPr lang="en-GB" dirty="0" smtClean="0"/>
              <a:t>Assured a common distance standard for the alignment CERN’s first accelerators</a:t>
            </a:r>
          </a:p>
          <a:p>
            <a:pPr lvl="1"/>
            <a:r>
              <a:rPr lang="en-GB" dirty="0" smtClean="0"/>
              <a:t>Enabled the precision alignment of the </a:t>
            </a:r>
            <a:br>
              <a:rPr lang="en-GB" dirty="0" smtClean="0"/>
            </a:br>
            <a:r>
              <a:rPr lang="en-GB" dirty="0" smtClean="0"/>
              <a:t>PS, ISR and SPS accelerators</a:t>
            </a:r>
          </a:p>
          <a:p>
            <a:r>
              <a:rPr lang="en-GB" dirty="0" smtClean="0"/>
              <a:t>An amazing part of our </a:t>
            </a:r>
            <a:r>
              <a:rPr lang="en-GB" dirty="0" smtClean="0"/>
              <a:t>heritage!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635" t="56616" r="25229" b="20658"/>
          <a:stretch/>
        </p:blipFill>
        <p:spPr>
          <a:xfrm>
            <a:off x="6453908" y="3188705"/>
            <a:ext cx="2553615" cy="15740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608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5/10/2019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GB" smtClean="0"/>
              <a:t>M. Jones,  CERN Heritage Committee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772" y="166331"/>
            <a:ext cx="5000768" cy="3750576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" t="819" r="11182" b="-819"/>
          <a:stretch/>
        </p:blipFill>
        <p:spPr>
          <a:xfrm>
            <a:off x="3889613" y="207882"/>
            <a:ext cx="5091752" cy="4375182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10" r="16419"/>
          <a:stretch/>
        </p:blipFill>
        <p:spPr>
          <a:xfrm rot="5400000">
            <a:off x="1097740" y="1924312"/>
            <a:ext cx="2389285" cy="272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1340629"/>
      </p:ext>
    </p:extLst>
  </p:cSld>
  <p:clrMapOvr>
    <a:masterClrMapping/>
  </p:clrMapOvr>
</p:sld>
</file>

<file path=ppt/theme/theme1.xml><?xml version="1.0" encoding="utf-8"?>
<a:theme xmlns:a="http://schemas.openxmlformats.org/drawingml/2006/main" name="CERN2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CERNcobrandi16-9</Template>
  <TotalTime>308</TotalTime>
  <Words>193</Words>
  <Application>Microsoft Office PowerPoint</Application>
  <PresentationFormat>On-screen Show (16:9)</PresentationFormat>
  <Paragraphs>41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Symbol</vt:lpstr>
      <vt:lpstr>CERN2Corporate16-9</vt:lpstr>
      <vt:lpstr>Distance Calibration Bench Precision 4 m Standard </vt:lpstr>
      <vt:lpstr>Provenance</vt:lpstr>
      <vt:lpstr>Precision 4 m  Distance Standard</vt:lpstr>
      <vt:lpstr>Distance Calibration</vt:lpstr>
      <vt:lpstr>Synopsis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Jones</dc:creator>
  <cp:lastModifiedBy>Mark Jones</cp:lastModifiedBy>
  <cp:revision>21</cp:revision>
  <dcterms:created xsi:type="dcterms:W3CDTF">2019-05-10T07:42:24Z</dcterms:created>
  <dcterms:modified xsi:type="dcterms:W3CDTF">2019-05-10T13:01:03Z</dcterms:modified>
</cp:coreProperties>
</file>