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13.jpg" ContentType="image/jpeg"/>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88" r:id="rId3"/>
    <p:sldId id="284" r:id="rId4"/>
    <p:sldId id="283" r:id="rId5"/>
    <p:sldId id="286" r:id="rId6"/>
    <p:sldId id="269" r:id="rId7"/>
    <p:sldId id="276" r:id="rId8"/>
  </p:sldIdLst>
  <p:sldSz cx="10693400" cy="7556500"/>
  <p:notesSz cx="10693400" cy="7556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39" autoAdjust="0"/>
    <p:restoredTop sz="79024" autoAdjust="0"/>
  </p:normalViewPr>
  <p:slideViewPr>
    <p:cSldViewPr>
      <p:cViewPr varScale="1">
        <p:scale>
          <a:sx n="84" d="100"/>
          <a:sy n="84" d="100"/>
        </p:scale>
        <p:origin x="942" y="45"/>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image" Target="../media/image14.emf"/><Relationship Id="rId4"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633913" cy="3794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057900" y="0"/>
            <a:ext cx="4632325" cy="379413"/>
          </a:xfrm>
          <a:prstGeom prst="rect">
            <a:avLst/>
          </a:prstGeom>
        </p:spPr>
        <p:txBody>
          <a:bodyPr vert="horz" lIns="91440" tIns="45720" rIns="91440" bIns="45720" rtlCol="0"/>
          <a:lstStyle>
            <a:lvl1pPr algn="r">
              <a:defRPr sz="1200"/>
            </a:lvl1pPr>
          </a:lstStyle>
          <a:p>
            <a:fld id="{6D180383-0B26-4403-86BE-4E070DB4AE02}" type="datetimeFigureOut">
              <a:rPr lang="en-US" smtClean="0"/>
              <a:t>05/06/2019</a:t>
            </a:fld>
            <a:endParaRPr lang="en-US"/>
          </a:p>
        </p:txBody>
      </p:sp>
      <p:sp>
        <p:nvSpPr>
          <p:cNvPr id="4" name="Slide Image Placeholder 3"/>
          <p:cNvSpPr>
            <a:spLocks noGrp="1" noRot="1" noChangeAspect="1"/>
          </p:cNvSpPr>
          <p:nvPr>
            <p:ph type="sldImg" idx="2"/>
          </p:nvPr>
        </p:nvSpPr>
        <p:spPr>
          <a:xfrm>
            <a:off x="3541713" y="944563"/>
            <a:ext cx="3609975" cy="25511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069975" y="3636963"/>
            <a:ext cx="8553450" cy="29749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7177088"/>
            <a:ext cx="4633913" cy="3794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057900" y="7177088"/>
            <a:ext cx="4632325" cy="379412"/>
          </a:xfrm>
          <a:prstGeom prst="rect">
            <a:avLst/>
          </a:prstGeom>
        </p:spPr>
        <p:txBody>
          <a:bodyPr vert="horz" lIns="91440" tIns="45720" rIns="91440" bIns="45720" rtlCol="0" anchor="b"/>
          <a:lstStyle>
            <a:lvl1pPr algn="r">
              <a:defRPr sz="1200"/>
            </a:lvl1pPr>
          </a:lstStyle>
          <a:p>
            <a:fld id="{F37BED51-5CB7-4680-93EB-1EB28C7A7B86}" type="slidenum">
              <a:rPr lang="en-US" smtClean="0"/>
              <a:t>‹#›</a:t>
            </a:fld>
            <a:endParaRPr lang="en-US"/>
          </a:p>
        </p:txBody>
      </p:sp>
    </p:spTree>
    <p:extLst>
      <p:ext uri="{BB962C8B-B14F-4D97-AF65-F5344CB8AC3E}">
        <p14:creationId xmlns:p14="http://schemas.microsoft.com/office/powerpoint/2010/main" val="1163582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brief reminder for the ATLAS ITK upgrade. As I showed you earlier, the requirements for outmost layer 4 is radiation tolerance with up to 10^15 NIEL or 60 </a:t>
            </a:r>
            <a:r>
              <a:rPr lang="en-US" dirty="0" err="1"/>
              <a:t>Mrad</a:t>
            </a:r>
            <a:r>
              <a:rPr lang="en-US" dirty="0"/>
              <a:t>. </a:t>
            </a:r>
            <a:r>
              <a:rPr lang="en-US" b="1" dirty="0"/>
              <a:t>Our standard process</a:t>
            </a:r>
            <a:r>
              <a:rPr lang="en-US" dirty="0"/>
              <a:t> is not enough to support this amount of tolerance, so we need…</a:t>
            </a:r>
          </a:p>
          <a:p>
            <a:endParaRPr lang="en-US" b="0" dirty="0"/>
          </a:p>
          <a:p>
            <a:r>
              <a:rPr lang="en-US" b="0" dirty="0"/>
              <a:t>At present, both the two processes have their own special benefits and problems. </a:t>
            </a:r>
            <a:r>
              <a:rPr lang="en-US" b="1" dirty="0"/>
              <a:t>Therefore, every perspective sensor like the MALTA I am working on are based on either the standard or the modified process</a:t>
            </a:r>
            <a:r>
              <a:rPr lang="en-US" b="0" dirty="0"/>
              <a:t>, for today I will only show you one case for the modified process.</a:t>
            </a:r>
          </a:p>
          <a:p>
            <a:endParaRPr lang="en-US" b="0" dirty="0"/>
          </a:p>
          <a:p>
            <a:r>
              <a:rPr lang="en-US" b="0" dirty="0"/>
              <a:t>The case here is the IV relation between each parts of the sensor, because we have so many separate parts like the SUB, PWELL, NWELL and different layer, each parts will therefore interfere each other with their own IV relation. Then this effect will breaks the radiation depleted condition inside the substrate area. If this is valid, then we cannot reach the target radiation tolerance for HL-LHC.</a:t>
            </a:r>
          </a:p>
          <a:p>
            <a:endParaRPr lang="en-US" b="0" dirty="0"/>
          </a:p>
        </p:txBody>
      </p:sp>
      <p:sp>
        <p:nvSpPr>
          <p:cNvPr id="4" name="Slide Number Placeholder 3"/>
          <p:cNvSpPr>
            <a:spLocks noGrp="1"/>
          </p:cNvSpPr>
          <p:nvPr>
            <p:ph type="sldNum" sz="quarter" idx="5"/>
          </p:nvPr>
        </p:nvSpPr>
        <p:spPr/>
        <p:txBody>
          <a:bodyPr/>
          <a:lstStyle/>
          <a:p>
            <a:fld id="{F37BED51-5CB7-4680-93EB-1EB28C7A7B86}" type="slidenum">
              <a:rPr lang="en-US" smtClean="0"/>
              <a:t>2</a:t>
            </a:fld>
            <a:endParaRPr lang="en-US"/>
          </a:p>
        </p:txBody>
      </p:sp>
    </p:spTree>
    <p:extLst>
      <p:ext uri="{BB962C8B-B14F-4D97-AF65-F5344CB8AC3E}">
        <p14:creationId xmlns:p14="http://schemas.microsoft.com/office/powerpoint/2010/main" val="304181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prove this effect, we start by doing the IV measurement for only the SUB area with a various amount of </a:t>
            </a:r>
            <a:r>
              <a:rPr lang="en-US" dirty="0" err="1"/>
              <a:t>pwell</a:t>
            </a:r>
            <a:r>
              <a:rPr lang="en-US" dirty="0"/>
              <a:t>. We start by setting the SUB voltage to a certain degree, then keeping changing the </a:t>
            </a:r>
            <a:r>
              <a:rPr lang="en-US" dirty="0" err="1"/>
              <a:t>pwell</a:t>
            </a:r>
            <a:r>
              <a:rPr lang="en-US" dirty="0"/>
              <a:t> voltage from 6 to 0 volts. </a:t>
            </a:r>
          </a:p>
          <a:p>
            <a:endParaRPr lang="en-US" dirty="0"/>
          </a:p>
          <a:p>
            <a:r>
              <a:rPr lang="en-US" dirty="0"/>
              <a:t>Then we find out that there is one break down voltage for </a:t>
            </a:r>
            <a:r>
              <a:rPr lang="en-US" dirty="0" err="1"/>
              <a:t>pwell</a:t>
            </a:r>
            <a:r>
              <a:rPr lang="en-US" dirty="0"/>
              <a:t> 1 volt and from SUB to be -5 to 20 volts. We call it the punch through voltage because the IV curve will going to break it’s own voltage compliance limits and starts to intersect and interfere with the others curves. </a:t>
            </a:r>
          </a:p>
        </p:txBody>
      </p:sp>
      <p:sp>
        <p:nvSpPr>
          <p:cNvPr id="4" name="Slide Number Placeholder 3"/>
          <p:cNvSpPr>
            <a:spLocks noGrp="1"/>
          </p:cNvSpPr>
          <p:nvPr>
            <p:ph type="sldNum" sz="quarter" idx="5"/>
          </p:nvPr>
        </p:nvSpPr>
        <p:spPr/>
        <p:txBody>
          <a:bodyPr/>
          <a:lstStyle/>
          <a:p>
            <a:fld id="{F37BED51-5CB7-4680-93EB-1EB28C7A7B86}" type="slidenum">
              <a:rPr lang="en-US" smtClean="0"/>
              <a:t>3</a:t>
            </a:fld>
            <a:endParaRPr lang="en-US"/>
          </a:p>
        </p:txBody>
      </p:sp>
    </p:spTree>
    <p:extLst>
      <p:ext uri="{BB962C8B-B14F-4D97-AF65-F5344CB8AC3E}">
        <p14:creationId xmlns:p14="http://schemas.microsoft.com/office/powerpoint/2010/main" val="545760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So we found this effect and we are trying to understand why this effect happens, then it turns out that the current spike due to nothing but the nature of the modified process. That being said, in the modified process we have every parts separated from each other and therefore each parts will have their own voltage and currents. That’s why the current can starts to spike different areas. The standard process don’t have this problem, but it cannot provide us enough radiation tolerances. </a:t>
            </a:r>
          </a:p>
          <a:p>
            <a:endParaRPr lang="en-US" dirty="0"/>
          </a:p>
          <a:p>
            <a:r>
              <a:rPr lang="en-US" dirty="0"/>
              <a:t>One way to solve this is to develop a system that can support both the standard and the modified process, this system is called the MALTA Telescope…..</a:t>
            </a:r>
          </a:p>
          <a:p>
            <a:endParaRPr lang="en-US" dirty="0"/>
          </a:p>
          <a:p>
            <a:endParaRPr lang="en-US" dirty="0"/>
          </a:p>
        </p:txBody>
      </p:sp>
      <p:sp>
        <p:nvSpPr>
          <p:cNvPr id="4" name="Slide Number Placeholder 3"/>
          <p:cNvSpPr>
            <a:spLocks noGrp="1"/>
          </p:cNvSpPr>
          <p:nvPr>
            <p:ph type="sldNum" sz="quarter" idx="5"/>
          </p:nvPr>
        </p:nvSpPr>
        <p:spPr/>
        <p:txBody>
          <a:bodyPr/>
          <a:lstStyle/>
          <a:p>
            <a:fld id="{F37BED51-5CB7-4680-93EB-1EB28C7A7B86}" type="slidenum">
              <a:rPr lang="en-US" smtClean="0"/>
              <a:t>4</a:t>
            </a:fld>
            <a:endParaRPr lang="en-US"/>
          </a:p>
        </p:txBody>
      </p:sp>
    </p:spTree>
    <p:extLst>
      <p:ext uri="{BB962C8B-B14F-4D97-AF65-F5344CB8AC3E}">
        <p14:creationId xmlns:p14="http://schemas.microsoft.com/office/powerpoint/2010/main" val="2259368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can see, the MALTA Telescope is a huge system, then it is a hard job for me to change every setup manually. Therefore, I spent my Easter working wrote this script</a:t>
            </a:r>
          </a:p>
        </p:txBody>
      </p:sp>
      <p:sp>
        <p:nvSpPr>
          <p:cNvPr id="4" name="Slide Number Placeholder 3"/>
          <p:cNvSpPr>
            <a:spLocks noGrp="1"/>
          </p:cNvSpPr>
          <p:nvPr>
            <p:ph type="sldNum" sz="quarter" idx="5"/>
          </p:nvPr>
        </p:nvSpPr>
        <p:spPr/>
        <p:txBody>
          <a:bodyPr/>
          <a:lstStyle/>
          <a:p>
            <a:fld id="{F37BED51-5CB7-4680-93EB-1EB28C7A7B86}" type="slidenum">
              <a:rPr lang="en-US" smtClean="0"/>
              <a:t>5</a:t>
            </a:fld>
            <a:endParaRPr lang="en-US"/>
          </a:p>
        </p:txBody>
      </p:sp>
    </p:spTree>
    <p:extLst>
      <p:ext uri="{BB962C8B-B14F-4D97-AF65-F5344CB8AC3E}">
        <p14:creationId xmlns:p14="http://schemas.microsoft.com/office/powerpoint/2010/main" val="4135496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these are some simple IV scans for the MALTA Telescope systems using the scripts I wrote. As you can see I only have the plots for MALTA sensor. One of my future task is to update the script for it to support the other sensor.</a:t>
            </a:r>
          </a:p>
        </p:txBody>
      </p:sp>
      <p:sp>
        <p:nvSpPr>
          <p:cNvPr id="4" name="Slide Number Placeholder 3"/>
          <p:cNvSpPr>
            <a:spLocks noGrp="1"/>
          </p:cNvSpPr>
          <p:nvPr>
            <p:ph type="sldNum" sz="quarter" idx="5"/>
          </p:nvPr>
        </p:nvSpPr>
        <p:spPr/>
        <p:txBody>
          <a:bodyPr/>
          <a:lstStyle/>
          <a:p>
            <a:fld id="{F37BED51-5CB7-4680-93EB-1EB28C7A7B86}" type="slidenum">
              <a:rPr lang="en-US" smtClean="0"/>
              <a:t>6</a:t>
            </a:fld>
            <a:endParaRPr lang="en-US"/>
          </a:p>
        </p:txBody>
      </p:sp>
    </p:spTree>
    <p:extLst>
      <p:ext uri="{BB962C8B-B14F-4D97-AF65-F5344CB8AC3E}">
        <p14:creationId xmlns:p14="http://schemas.microsoft.com/office/powerpoint/2010/main" val="28952629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232852" y="1546390"/>
            <a:ext cx="6976745" cy="0"/>
          </a:xfrm>
          <a:custGeom>
            <a:avLst/>
            <a:gdLst/>
            <a:ahLst/>
            <a:cxnLst/>
            <a:rect l="l" t="t" r="r" b="b"/>
            <a:pathLst>
              <a:path w="6976745">
                <a:moveTo>
                  <a:pt x="0" y="0"/>
                </a:moveTo>
                <a:lnTo>
                  <a:pt x="6976226" y="1"/>
                </a:lnTo>
              </a:path>
            </a:pathLst>
          </a:custGeom>
          <a:ln w="12705">
            <a:solidFill>
              <a:srgbClr val="4472C4"/>
            </a:solidFill>
          </a:ln>
        </p:spPr>
        <p:txBody>
          <a:bodyPr wrap="square" lIns="0" tIns="0" rIns="0" bIns="0" rtlCol="0"/>
          <a:lstStyle/>
          <a:p>
            <a:endParaRPr/>
          </a:p>
        </p:txBody>
      </p:sp>
      <p:sp>
        <p:nvSpPr>
          <p:cNvPr id="17" name="bk object 17"/>
          <p:cNvSpPr/>
          <p:nvPr/>
        </p:nvSpPr>
        <p:spPr>
          <a:xfrm>
            <a:off x="8512047" y="1292352"/>
            <a:ext cx="1121663" cy="2218944"/>
          </a:xfrm>
          <a:prstGeom prst="rect">
            <a:avLst/>
          </a:prstGeom>
          <a:blipFill>
            <a:blip r:embed="rId2" cstate="print"/>
            <a:stretch>
              <a:fillRect/>
            </a:stretch>
          </a:blipFill>
        </p:spPr>
        <p:txBody>
          <a:bodyPr wrap="square" lIns="0" tIns="0" rIns="0" bIns="0" rtlCol="0"/>
          <a:lstStyle/>
          <a:p>
            <a:endParaRPr/>
          </a:p>
        </p:txBody>
      </p:sp>
      <p:sp>
        <p:nvSpPr>
          <p:cNvPr id="18" name="bk object 18"/>
          <p:cNvSpPr/>
          <p:nvPr/>
        </p:nvSpPr>
        <p:spPr>
          <a:xfrm>
            <a:off x="1232852" y="3334372"/>
            <a:ext cx="6976745" cy="0"/>
          </a:xfrm>
          <a:custGeom>
            <a:avLst/>
            <a:gdLst/>
            <a:ahLst/>
            <a:cxnLst/>
            <a:rect l="l" t="t" r="r" b="b"/>
            <a:pathLst>
              <a:path w="6976745">
                <a:moveTo>
                  <a:pt x="0" y="0"/>
                </a:moveTo>
                <a:lnTo>
                  <a:pt x="6976226" y="1"/>
                </a:lnTo>
              </a:path>
            </a:pathLst>
          </a:custGeom>
          <a:ln w="12705">
            <a:solidFill>
              <a:srgbClr val="4472C4"/>
            </a:solidFill>
          </a:ln>
        </p:spPr>
        <p:txBody>
          <a:bodyPr wrap="square" lIns="0" tIns="0" rIns="0" bIns="0" rtlCol="0"/>
          <a:lstStyle/>
          <a:p>
            <a:endParaRPr/>
          </a:p>
        </p:txBody>
      </p:sp>
      <p:sp>
        <p:nvSpPr>
          <p:cNvPr id="2" name="Holder 2"/>
          <p:cNvSpPr>
            <a:spLocks noGrp="1"/>
          </p:cNvSpPr>
          <p:nvPr>
            <p:ph type="ctrTitle"/>
          </p:nvPr>
        </p:nvSpPr>
        <p:spPr>
          <a:xfrm>
            <a:off x="1401584" y="1907309"/>
            <a:ext cx="7890230" cy="1238885"/>
          </a:xfrm>
          <a:prstGeom prst="rect">
            <a:avLst/>
          </a:prstGeom>
        </p:spPr>
        <p:txBody>
          <a:bodyPr wrap="square" lIns="0" tIns="0" rIns="0" bIns="0">
            <a:spAutoFit/>
          </a:bodyPr>
          <a:lstStyle>
            <a:lvl1pPr>
              <a:defRPr sz="4200" b="0" i="0">
                <a:solidFill>
                  <a:schemeClr val="tx1"/>
                </a:solidFill>
                <a:latin typeface="Georgia"/>
                <a:cs typeface="Georgia"/>
              </a:defRPr>
            </a:lvl1pPr>
          </a:lstStyle>
          <a:p>
            <a:endParaRPr/>
          </a:p>
        </p:txBody>
      </p:sp>
      <p:sp>
        <p:nvSpPr>
          <p:cNvPr id="3" name="Holder 3"/>
          <p:cNvSpPr>
            <a:spLocks noGrp="1"/>
          </p:cNvSpPr>
          <p:nvPr>
            <p:ph type="subTitle" idx="4"/>
          </p:nvPr>
        </p:nvSpPr>
        <p:spPr>
          <a:xfrm>
            <a:off x="1604010" y="4231640"/>
            <a:ext cx="7485380" cy="188912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r>
              <a:rPr lang="en-US" spc="-60"/>
              <a:t>MALTA Telescope</a:t>
            </a:r>
            <a:endParaRPr spc="-65" dirty="0"/>
          </a:p>
        </p:txBody>
      </p:sp>
      <p:sp>
        <p:nvSpPr>
          <p:cNvPr id="5" name="Holder 5"/>
          <p:cNvSpPr>
            <a:spLocks noGrp="1"/>
          </p:cNvSpPr>
          <p:nvPr>
            <p:ph type="dt" sz="half" idx="6"/>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fld id="{BA638B62-B76E-4420-81EA-119719362694}" type="datetime1">
              <a:rPr lang="en-US" spc="-80" smtClean="0"/>
              <a:t>05/06/2019</a:t>
            </a:fld>
            <a:endParaRPr spc="-80" dirty="0"/>
          </a:p>
        </p:txBody>
      </p:sp>
      <p:sp>
        <p:nvSpPr>
          <p:cNvPr id="6" name="Holder 6"/>
          <p:cNvSpPr>
            <a:spLocks noGrp="1"/>
          </p:cNvSpPr>
          <p:nvPr>
            <p:ph type="sldNum" sz="quarter" idx="7"/>
          </p:nvPr>
        </p:nvSpPr>
        <p:spPr/>
        <p:txBody>
          <a:bodyPr lIns="0" tIns="0" rIns="0" bIns="0"/>
          <a:lstStyle>
            <a:lvl1pPr>
              <a:defRPr sz="1300" b="0" i="0">
                <a:solidFill>
                  <a:srgbClr val="898989"/>
                </a:solidFill>
                <a:latin typeface="Trebuchet MS"/>
                <a:cs typeface="Trebuchet MS"/>
              </a:defRPr>
            </a:lvl1pPr>
          </a:lstStyle>
          <a:p>
            <a:pPr marL="25400">
              <a:lnSpc>
                <a:spcPct val="100000"/>
              </a:lnSpc>
              <a:spcBef>
                <a:spcPts val="35"/>
              </a:spcBef>
            </a:pPr>
            <a:fld id="{81D60167-4931-47E6-BA6A-407CBD079E47}" type="slidenum">
              <a:rPr spc="-25" dirty="0"/>
              <a:t>‹#›</a:t>
            </a:fld>
            <a:endParaRPr spc="-2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400" b="0" i="0">
                <a:solidFill>
                  <a:srgbClr val="4472C4"/>
                </a:solidFill>
                <a:latin typeface="Georgia"/>
                <a:cs typeface="Georgi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r>
              <a:rPr lang="en-US" spc="-60"/>
              <a:t>MALTA Telescope</a:t>
            </a:r>
            <a:endParaRPr spc="-65" dirty="0"/>
          </a:p>
        </p:txBody>
      </p:sp>
      <p:sp>
        <p:nvSpPr>
          <p:cNvPr id="5" name="Holder 5"/>
          <p:cNvSpPr>
            <a:spLocks noGrp="1"/>
          </p:cNvSpPr>
          <p:nvPr>
            <p:ph type="dt" sz="half" idx="6"/>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fld id="{F926F496-798A-4C9D-B942-04ED62601333}" type="datetime1">
              <a:rPr lang="en-US" spc="-80" smtClean="0"/>
              <a:t>05/06/2019</a:t>
            </a:fld>
            <a:endParaRPr spc="-80" dirty="0"/>
          </a:p>
        </p:txBody>
      </p:sp>
      <p:sp>
        <p:nvSpPr>
          <p:cNvPr id="6" name="Holder 6"/>
          <p:cNvSpPr>
            <a:spLocks noGrp="1"/>
          </p:cNvSpPr>
          <p:nvPr>
            <p:ph type="sldNum" sz="quarter" idx="7"/>
          </p:nvPr>
        </p:nvSpPr>
        <p:spPr/>
        <p:txBody>
          <a:bodyPr lIns="0" tIns="0" rIns="0" bIns="0"/>
          <a:lstStyle>
            <a:lvl1pPr>
              <a:defRPr sz="1300" b="0" i="0">
                <a:solidFill>
                  <a:srgbClr val="898989"/>
                </a:solidFill>
                <a:latin typeface="Trebuchet MS"/>
                <a:cs typeface="Trebuchet MS"/>
              </a:defRPr>
            </a:lvl1pPr>
          </a:lstStyle>
          <a:p>
            <a:pPr marL="25400">
              <a:lnSpc>
                <a:spcPct val="100000"/>
              </a:lnSpc>
              <a:spcBef>
                <a:spcPts val="35"/>
              </a:spcBef>
            </a:pPr>
            <a:fld id="{81D60167-4931-47E6-BA6A-407CBD079E47}" type="slidenum">
              <a:rPr spc="-25" dirty="0"/>
              <a:t>‹#›</a:t>
            </a:fld>
            <a:endParaRPr spc="-2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400" b="0" i="0">
                <a:solidFill>
                  <a:srgbClr val="4472C4"/>
                </a:solidFill>
                <a:latin typeface="Georgia"/>
                <a:cs typeface="Georgia"/>
              </a:defRPr>
            </a:lvl1pPr>
          </a:lstStyle>
          <a:p>
            <a:endParaRPr/>
          </a:p>
        </p:txBody>
      </p:sp>
      <p:sp>
        <p:nvSpPr>
          <p:cNvPr id="3" name="Holder 3"/>
          <p:cNvSpPr>
            <a:spLocks noGrp="1"/>
          </p:cNvSpPr>
          <p:nvPr>
            <p:ph sz="half" idx="2"/>
          </p:nvPr>
        </p:nvSpPr>
        <p:spPr>
          <a:xfrm>
            <a:off x="534670" y="1737995"/>
            <a:ext cx="4651629" cy="498729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7995"/>
            <a:ext cx="4651629" cy="498729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r>
              <a:rPr lang="en-US" spc="-60"/>
              <a:t>MALTA Telescope</a:t>
            </a:r>
            <a:endParaRPr spc="-65" dirty="0"/>
          </a:p>
        </p:txBody>
      </p:sp>
      <p:sp>
        <p:nvSpPr>
          <p:cNvPr id="6" name="Holder 6"/>
          <p:cNvSpPr>
            <a:spLocks noGrp="1"/>
          </p:cNvSpPr>
          <p:nvPr>
            <p:ph type="dt" sz="half" idx="6"/>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fld id="{D2A3AAFE-00EA-43A5-BE2B-A4A70C51B4BF}" type="datetime1">
              <a:rPr lang="en-US" spc="-80" smtClean="0"/>
              <a:t>05/06/2019</a:t>
            </a:fld>
            <a:endParaRPr spc="-80" dirty="0"/>
          </a:p>
        </p:txBody>
      </p:sp>
      <p:sp>
        <p:nvSpPr>
          <p:cNvPr id="7" name="Holder 7"/>
          <p:cNvSpPr>
            <a:spLocks noGrp="1"/>
          </p:cNvSpPr>
          <p:nvPr>
            <p:ph type="sldNum" sz="quarter" idx="7"/>
          </p:nvPr>
        </p:nvSpPr>
        <p:spPr/>
        <p:txBody>
          <a:bodyPr lIns="0" tIns="0" rIns="0" bIns="0"/>
          <a:lstStyle>
            <a:lvl1pPr>
              <a:defRPr sz="1300" b="0" i="0">
                <a:solidFill>
                  <a:srgbClr val="898989"/>
                </a:solidFill>
                <a:latin typeface="Trebuchet MS"/>
                <a:cs typeface="Trebuchet MS"/>
              </a:defRPr>
            </a:lvl1pPr>
          </a:lstStyle>
          <a:p>
            <a:pPr marL="25400">
              <a:lnSpc>
                <a:spcPct val="100000"/>
              </a:lnSpc>
              <a:spcBef>
                <a:spcPts val="35"/>
              </a:spcBef>
            </a:pPr>
            <a:fld id="{81D60167-4931-47E6-BA6A-407CBD079E47}" type="slidenum">
              <a:rPr spc="-25" dirty="0"/>
              <a:t>‹#›</a:t>
            </a:fld>
            <a:endParaRPr spc="-2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400" b="0" i="0">
                <a:solidFill>
                  <a:srgbClr val="4472C4"/>
                </a:solidFill>
                <a:latin typeface="Georgia"/>
                <a:cs typeface="Georgia"/>
              </a:defRPr>
            </a:lvl1pPr>
          </a:lstStyle>
          <a:p>
            <a:endParaRPr/>
          </a:p>
        </p:txBody>
      </p:sp>
      <p:sp>
        <p:nvSpPr>
          <p:cNvPr id="3" name="Holder 3"/>
          <p:cNvSpPr>
            <a:spLocks noGrp="1"/>
          </p:cNvSpPr>
          <p:nvPr>
            <p:ph type="ftr" sz="quarter" idx="5"/>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r>
              <a:rPr lang="en-US" spc="-60"/>
              <a:t>MALTA Telescope</a:t>
            </a:r>
            <a:endParaRPr spc="-65" dirty="0"/>
          </a:p>
        </p:txBody>
      </p:sp>
      <p:sp>
        <p:nvSpPr>
          <p:cNvPr id="4" name="Holder 4"/>
          <p:cNvSpPr>
            <a:spLocks noGrp="1"/>
          </p:cNvSpPr>
          <p:nvPr>
            <p:ph type="dt" sz="half" idx="6"/>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fld id="{03C96DAD-0EB2-4A98-8662-4388BB02CA2A}" type="datetime1">
              <a:rPr lang="en-US" spc="-80" smtClean="0"/>
              <a:t>05/06/2019</a:t>
            </a:fld>
            <a:endParaRPr spc="-80" dirty="0"/>
          </a:p>
        </p:txBody>
      </p:sp>
      <p:sp>
        <p:nvSpPr>
          <p:cNvPr id="5" name="Holder 5"/>
          <p:cNvSpPr>
            <a:spLocks noGrp="1"/>
          </p:cNvSpPr>
          <p:nvPr>
            <p:ph type="sldNum" sz="quarter" idx="7"/>
          </p:nvPr>
        </p:nvSpPr>
        <p:spPr/>
        <p:txBody>
          <a:bodyPr lIns="0" tIns="0" rIns="0" bIns="0"/>
          <a:lstStyle>
            <a:lvl1pPr>
              <a:defRPr sz="1300" b="0" i="0">
                <a:solidFill>
                  <a:srgbClr val="898989"/>
                </a:solidFill>
                <a:latin typeface="Trebuchet MS"/>
                <a:cs typeface="Trebuchet MS"/>
              </a:defRPr>
            </a:lvl1pPr>
          </a:lstStyle>
          <a:p>
            <a:pPr marL="25400">
              <a:lnSpc>
                <a:spcPct val="100000"/>
              </a:lnSpc>
              <a:spcBef>
                <a:spcPts val="35"/>
              </a:spcBef>
            </a:pPr>
            <a:fld id="{81D60167-4931-47E6-BA6A-407CBD079E47}" type="slidenum">
              <a:rPr spc="-25" dirty="0"/>
              <a:t>‹#›</a:t>
            </a:fld>
            <a:endParaRPr spc="-2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r>
              <a:rPr lang="en-US" spc="-60"/>
              <a:t>MALTA Telescope</a:t>
            </a:r>
            <a:endParaRPr spc="-65" dirty="0"/>
          </a:p>
        </p:txBody>
      </p:sp>
      <p:sp>
        <p:nvSpPr>
          <p:cNvPr id="3" name="Holder 3"/>
          <p:cNvSpPr>
            <a:spLocks noGrp="1"/>
          </p:cNvSpPr>
          <p:nvPr>
            <p:ph type="dt" sz="half" idx="6"/>
          </p:nvPr>
        </p:nvSpPr>
        <p:spPr/>
        <p:txBody>
          <a:bodyPr lIns="0" tIns="0" rIns="0" bIns="0"/>
          <a:lstStyle>
            <a:lvl1pPr>
              <a:defRPr sz="1300" b="0" i="0">
                <a:solidFill>
                  <a:srgbClr val="898989"/>
                </a:solidFill>
                <a:latin typeface="Trebuchet MS"/>
                <a:cs typeface="Trebuchet MS"/>
              </a:defRPr>
            </a:lvl1pPr>
          </a:lstStyle>
          <a:p>
            <a:pPr marL="12700">
              <a:lnSpc>
                <a:spcPct val="100000"/>
              </a:lnSpc>
              <a:spcBef>
                <a:spcPts val="35"/>
              </a:spcBef>
            </a:pPr>
            <a:fld id="{FBF2145E-5186-40E2-89B7-2C5F6346AEC2}" type="datetime1">
              <a:rPr lang="en-US" spc="-80" smtClean="0"/>
              <a:t>05/06/2019</a:t>
            </a:fld>
            <a:endParaRPr spc="-80" dirty="0"/>
          </a:p>
        </p:txBody>
      </p:sp>
      <p:sp>
        <p:nvSpPr>
          <p:cNvPr id="4" name="Holder 4"/>
          <p:cNvSpPr>
            <a:spLocks noGrp="1"/>
          </p:cNvSpPr>
          <p:nvPr>
            <p:ph type="sldNum" sz="quarter" idx="7"/>
          </p:nvPr>
        </p:nvSpPr>
        <p:spPr/>
        <p:txBody>
          <a:bodyPr lIns="0" tIns="0" rIns="0" bIns="0"/>
          <a:lstStyle>
            <a:lvl1pPr>
              <a:defRPr sz="1300" b="0" i="0">
                <a:solidFill>
                  <a:srgbClr val="898989"/>
                </a:solidFill>
                <a:latin typeface="Trebuchet MS"/>
                <a:cs typeface="Trebuchet MS"/>
              </a:defRPr>
            </a:lvl1pPr>
          </a:lstStyle>
          <a:p>
            <a:pPr marL="25400">
              <a:lnSpc>
                <a:spcPct val="100000"/>
              </a:lnSpc>
              <a:spcBef>
                <a:spcPts val="35"/>
              </a:spcBef>
            </a:pPr>
            <a:fld id="{81D60167-4931-47E6-BA6A-407CBD079E47}" type="slidenum">
              <a:rPr spc="-25" dirty="0"/>
              <a:t>‹#›</a:t>
            </a:fld>
            <a:endParaRPr spc="-25"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80721" y="1073175"/>
            <a:ext cx="7436484" cy="0"/>
          </a:xfrm>
          <a:custGeom>
            <a:avLst/>
            <a:gdLst/>
            <a:ahLst/>
            <a:cxnLst/>
            <a:rect l="l" t="t" r="r" b="b"/>
            <a:pathLst>
              <a:path w="7436484">
                <a:moveTo>
                  <a:pt x="0" y="0"/>
                </a:moveTo>
                <a:lnTo>
                  <a:pt x="7436451" y="1"/>
                </a:lnTo>
              </a:path>
            </a:pathLst>
          </a:custGeom>
          <a:ln w="12705">
            <a:solidFill>
              <a:srgbClr val="4472C4"/>
            </a:solidFill>
          </a:ln>
        </p:spPr>
        <p:txBody>
          <a:bodyPr wrap="square" lIns="0" tIns="0" rIns="0" bIns="0" rtlCol="0"/>
          <a:lstStyle/>
          <a:p>
            <a:endParaRPr/>
          </a:p>
        </p:txBody>
      </p:sp>
      <p:sp>
        <p:nvSpPr>
          <p:cNvPr id="17" name="bk object 17"/>
          <p:cNvSpPr/>
          <p:nvPr/>
        </p:nvSpPr>
        <p:spPr>
          <a:xfrm>
            <a:off x="9289288" y="365759"/>
            <a:ext cx="783335" cy="786383"/>
          </a:xfrm>
          <a:prstGeom prst="rect">
            <a:avLst/>
          </a:prstGeom>
          <a:blipFill>
            <a:blip r:embed="rId7" cstate="print"/>
            <a:stretch>
              <a:fillRect/>
            </a:stretch>
          </a:blipFill>
        </p:spPr>
        <p:txBody>
          <a:bodyPr wrap="square" lIns="0" tIns="0" rIns="0" bIns="0" rtlCol="0"/>
          <a:lstStyle/>
          <a:p>
            <a:endParaRPr/>
          </a:p>
        </p:txBody>
      </p:sp>
      <p:sp>
        <p:nvSpPr>
          <p:cNvPr id="18" name="bk object 18"/>
          <p:cNvSpPr/>
          <p:nvPr/>
        </p:nvSpPr>
        <p:spPr>
          <a:xfrm>
            <a:off x="8560816" y="365759"/>
            <a:ext cx="792479" cy="786383"/>
          </a:xfrm>
          <a:prstGeom prst="rect">
            <a:avLst/>
          </a:prstGeom>
          <a:blipFill>
            <a:blip r:embed="rId8" cstate="print"/>
            <a:stretch>
              <a:fillRect/>
            </a:stretch>
          </a:blipFill>
        </p:spPr>
        <p:txBody>
          <a:bodyPr wrap="square" lIns="0" tIns="0" rIns="0" bIns="0" rtlCol="0"/>
          <a:lstStyle/>
          <a:p>
            <a:endParaRPr/>
          </a:p>
        </p:txBody>
      </p:sp>
      <p:sp>
        <p:nvSpPr>
          <p:cNvPr id="2" name="Holder 2"/>
          <p:cNvSpPr>
            <a:spLocks noGrp="1"/>
          </p:cNvSpPr>
          <p:nvPr>
            <p:ph type="title"/>
          </p:nvPr>
        </p:nvSpPr>
        <p:spPr>
          <a:xfrm>
            <a:off x="926567" y="396561"/>
            <a:ext cx="6513830" cy="544194"/>
          </a:xfrm>
          <a:prstGeom prst="rect">
            <a:avLst/>
          </a:prstGeom>
        </p:spPr>
        <p:txBody>
          <a:bodyPr wrap="square" lIns="0" tIns="0" rIns="0" bIns="0">
            <a:spAutoFit/>
          </a:bodyPr>
          <a:lstStyle>
            <a:lvl1pPr>
              <a:defRPr sz="3400" b="0" i="0">
                <a:solidFill>
                  <a:srgbClr val="4472C4"/>
                </a:solidFill>
                <a:latin typeface="Georgia"/>
                <a:cs typeface="Georgia"/>
              </a:defRPr>
            </a:lvl1pPr>
          </a:lstStyle>
          <a:p>
            <a:endParaRPr/>
          </a:p>
        </p:txBody>
      </p:sp>
      <p:sp>
        <p:nvSpPr>
          <p:cNvPr id="3" name="Holder 3"/>
          <p:cNvSpPr>
            <a:spLocks noGrp="1"/>
          </p:cNvSpPr>
          <p:nvPr>
            <p:ph type="body" idx="1"/>
          </p:nvPr>
        </p:nvSpPr>
        <p:spPr>
          <a:xfrm>
            <a:off x="971631" y="1294282"/>
            <a:ext cx="8750137" cy="262572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760518" y="6956258"/>
            <a:ext cx="1162050" cy="227329"/>
          </a:xfrm>
          <a:prstGeom prst="rect">
            <a:avLst/>
          </a:prstGeom>
        </p:spPr>
        <p:txBody>
          <a:bodyPr wrap="square" lIns="0" tIns="0" rIns="0" bIns="0">
            <a:spAutoFit/>
          </a:bodyPr>
          <a:lstStyle>
            <a:lvl1pPr>
              <a:defRPr sz="1300" b="0" i="0">
                <a:solidFill>
                  <a:srgbClr val="898989"/>
                </a:solidFill>
                <a:latin typeface="Trebuchet MS"/>
                <a:cs typeface="Trebuchet MS"/>
              </a:defRPr>
            </a:lvl1pPr>
          </a:lstStyle>
          <a:p>
            <a:pPr marL="12700">
              <a:lnSpc>
                <a:spcPct val="100000"/>
              </a:lnSpc>
              <a:spcBef>
                <a:spcPts val="35"/>
              </a:spcBef>
            </a:pPr>
            <a:r>
              <a:rPr lang="en-US" spc="-60"/>
              <a:t>MALTA Telescope</a:t>
            </a:r>
            <a:endParaRPr spc="-65" dirty="0"/>
          </a:p>
        </p:txBody>
      </p:sp>
      <p:sp>
        <p:nvSpPr>
          <p:cNvPr id="5" name="Holder 5"/>
          <p:cNvSpPr>
            <a:spLocks noGrp="1"/>
          </p:cNvSpPr>
          <p:nvPr>
            <p:ph type="dt" sz="half" idx="6"/>
          </p:nvPr>
        </p:nvSpPr>
        <p:spPr>
          <a:xfrm>
            <a:off x="1256394" y="6956258"/>
            <a:ext cx="643255" cy="227329"/>
          </a:xfrm>
          <a:prstGeom prst="rect">
            <a:avLst/>
          </a:prstGeom>
        </p:spPr>
        <p:txBody>
          <a:bodyPr wrap="square" lIns="0" tIns="0" rIns="0" bIns="0">
            <a:spAutoFit/>
          </a:bodyPr>
          <a:lstStyle>
            <a:lvl1pPr>
              <a:defRPr sz="1300" b="0" i="0">
                <a:solidFill>
                  <a:srgbClr val="898989"/>
                </a:solidFill>
                <a:latin typeface="Trebuchet MS"/>
                <a:cs typeface="Trebuchet MS"/>
              </a:defRPr>
            </a:lvl1pPr>
          </a:lstStyle>
          <a:p>
            <a:pPr marL="12700">
              <a:lnSpc>
                <a:spcPct val="100000"/>
              </a:lnSpc>
              <a:spcBef>
                <a:spcPts val="35"/>
              </a:spcBef>
            </a:pPr>
            <a:fld id="{9C89E7D4-E2FD-4146-95F8-2A6A39EEA192}" type="datetime1">
              <a:rPr lang="en-US" spc="-80" smtClean="0"/>
              <a:t>05/06/2019</a:t>
            </a:fld>
            <a:endParaRPr spc="-80" dirty="0"/>
          </a:p>
        </p:txBody>
      </p:sp>
      <p:sp>
        <p:nvSpPr>
          <p:cNvPr id="6" name="Holder 6"/>
          <p:cNvSpPr>
            <a:spLocks noGrp="1"/>
          </p:cNvSpPr>
          <p:nvPr>
            <p:ph type="sldNum" sz="quarter" idx="7"/>
          </p:nvPr>
        </p:nvSpPr>
        <p:spPr>
          <a:xfrm>
            <a:off x="9220428" y="6956258"/>
            <a:ext cx="217170" cy="227329"/>
          </a:xfrm>
          <a:prstGeom prst="rect">
            <a:avLst/>
          </a:prstGeom>
        </p:spPr>
        <p:txBody>
          <a:bodyPr wrap="square" lIns="0" tIns="0" rIns="0" bIns="0">
            <a:spAutoFit/>
          </a:bodyPr>
          <a:lstStyle>
            <a:lvl1pPr>
              <a:defRPr sz="1300" b="0" i="0">
                <a:solidFill>
                  <a:srgbClr val="898989"/>
                </a:solidFill>
                <a:latin typeface="Trebuchet MS"/>
                <a:cs typeface="Trebuchet MS"/>
              </a:defRPr>
            </a:lvl1pPr>
          </a:lstStyle>
          <a:p>
            <a:pPr marL="25400">
              <a:lnSpc>
                <a:spcPct val="100000"/>
              </a:lnSpc>
              <a:spcBef>
                <a:spcPts val="35"/>
              </a:spcBef>
            </a:pPr>
            <a:fld id="{81D60167-4931-47E6-BA6A-407CBD079E47}" type="slidenum">
              <a:rPr spc="-25" dirty="0"/>
              <a:t>‹#›</a:t>
            </a:fld>
            <a:endParaRPr spc="-2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5.xml"/><Relationship Id="rId7" Type="http://schemas.openxmlformats.org/officeDocument/2006/relationships/image" Target="../media/image15.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7.emf"/><Relationship Id="rId5" Type="http://schemas.openxmlformats.org/officeDocument/2006/relationships/image" Target="../media/image14.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6.emf"/></Relationships>
</file>

<file path=ppt/slides/_rels/slide7.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9.emf"/><Relationship Id="rId5" Type="http://schemas.openxmlformats.org/officeDocument/2006/relationships/oleObject" Target="../embeddings/oleObject6.bin"/><Relationship Id="rId4"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ctrTitle"/>
          </p:nvPr>
        </p:nvSpPr>
        <p:spPr>
          <a:xfrm>
            <a:off x="1401584" y="1907309"/>
            <a:ext cx="7890230" cy="1242648"/>
          </a:xfrm>
          <a:prstGeom prst="rect">
            <a:avLst/>
          </a:prstGeom>
        </p:spPr>
        <p:txBody>
          <a:bodyPr vert="horz" wrap="square" lIns="0" tIns="87630" rIns="0" bIns="0" rtlCol="0">
            <a:spAutoFit/>
          </a:bodyPr>
          <a:lstStyle/>
          <a:p>
            <a:pPr marL="12700" marR="5080">
              <a:lnSpc>
                <a:spcPts val="4510"/>
              </a:lnSpc>
              <a:spcBef>
                <a:spcPts val="690"/>
              </a:spcBef>
            </a:pPr>
            <a:r>
              <a:rPr lang="en-US" spc="-65" dirty="0"/>
              <a:t>MALTA Telescope System</a:t>
            </a:r>
            <a:r>
              <a:rPr spc="-130" dirty="0"/>
              <a:t> </a:t>
            </a:r>
            <a:r>
              <a:rPr spc="-155" dirty="0"/>
              <a:t>I</a:t>
            </a:r>
            <a:r>
              <a:rPr spc="-155" dirty="0">
                <a:latin typeface="Arial"/>
                <a:cs typeface="Arial"/>
              </a:rPr>
              <a:t>-</a:t>
            </a:r>
            <a:r>
              <a:rPr spc="-155" dirty="0"/>
              <a:t>V  </a:t>
            </a:r>
            <a:r>
              <a:rPr spc="-75" dirty="0"/>
              <a:t>Measurements</a:t>
            </a:r>
          </a:p>
        </p:txBody>
      </p:sp>
      <p:sp>
        <p:nvSpPr>
          <p:cNvPr id="3" name="object 3"/>
          <p:cNvSpPr txBox="1"/>
          <p:nvPr/>
        </p:nvSpPr>
        <p:spPr>
          <a:xfrm>
            <a:off x="1731326" y="3453292"/>
            <a:ext cx="3246504" cy="797654"/>
          </a:xfrm>
          <a:prstGeom prst="rect">
            <a:avLst/>
          </a:prstGeom>
        </p:spPr>
        <p:txBody>
          <a:bodyPr vert="horz" wrap="square" lIns="0" tIns="12700" rIns="0" bIns="0" rtlCol="0">
            <a:spAutoFit/>
          </a:bodyPr>
          <a:lstStyle/>
          <a:p>
            <a:pPr marL="12700">
              <a:lnSpc>
                <a:spcPct val="100000"/>
              </a:lnSpc>
              <a:spcBef>
                <a:spcPts val="100"/>
              </a:spcBef>
            </a:pPr>
            <a:r>
              <a:rPr lang="en-US" sz="1700" dirty="0">
                <a:solidFill>
                  <a:srgbClr val="4472C4"/>
                </a:solidFill>
                <a:latin typeface="Trebuchet MS"/>
                <a:cs typeface="Trebuchet MS"/>
              </a:rPr>
              <a:t>Shiyu Wang (Boston University), Enrico Schioppa (CERN)</a:t>
            </a:r>
            <a:r>
              <a:rPr sz="1700" dirty="0">
                <a:solidFill>
                  <a:srgbClr val="4472C4"/>
                </a:solidFill>
                <a:latin typeface="Trebuchet MS"/>
                <a:cs typeface="Trebuchet MS"/>
              </a:rPr>
              <a:t>, Carlos </a:t>
            </a:r>
            <a:r>
              <a:rPr lang="en-US" sz="1700" dirty="0">
                <a:solidFill>
                  <a:srgbClr val="4472C4"/>
                </a:solidFill>
                <a:latin typeface="Trebuchet MS"/>
                <a:cs typeface="Trebuchet MS"/>
              </a:rPr>
              <a:t>Solans(University of Oxford)</a:t>
            </a:r>
            <a:endParaRPr sz="1700" dirty="0">
              <a:latin typeface="Trebuchet MS"/>
              <a:cs typeface="Trebuchet MS"/>
            </a:endParaRPr>
          </a:p>
        </p:txBody>
      </p:sp>
      <p:sp>
        <p:nvSpPr>
          <p:cNvPr id="4" name="object 4"/>
          <p:cNvSpPr txBox="1"/>
          <p:nvPr/>
        </p:nvSpPr>
        <p:spPr>
          <a:xfrm>
            <a:off x="1228590" y="6690338"/>
            <a:ext cx="3051810" cy="299720"/>
          </a:xfrm>
          <a:prstGeom prst="rect">
            <a:avLst/>
          </a:prstGeom>
        </p:spPr>
        <p:txBody>
          <a:bodyPr vert="horz" wrap="square" lIns="0" tIns="12065" rIns="0" bIns="0" rtlCol="0">
            <a:spAutoFit/>
          </a:bodyPr>
          <a:lstStyle/>
          <a:p>
            <a:pPr marL="12700">
              <a:lnSpc>
                <a:spcPct val="100000"/>
              </a:lnSpc>
              <a:spcBef>
                <a:spcPts val="95"/>
              </a:spcBef>
            </a:pPr>
            <a:r>
              <a:rPr sz="1700" i="1" spc="-170" dirty="0">
                <a:solidFill>
                  <a:srgbClr val="BFBFBF"/>
                </a:solidFill>
                <a:latin typeface="Georgia"/>
                <a:cs typeface="Georgia"/>
              </a:rPr>
              <a:t>CERN</a:t>
            </a:r>
            <a:r>
              <a:rPr sz="1800" i="1" spc="-170" dirty="0">
                <a:solidFill>
                  <a:srgbClr val="BFBFBF"/>
                </a:solidFill>
                <a:latin typeface="Arial"/>
                <a:cs typeface="Arial"/>
              </a:rPr>
              <a:t>, </a:t>
            </a:r>
            <a:r>
              <a:rPr lang="en-US" sz="1700" i="1" spc="-90" dirty="0">
                <a:solidFill>
                  <a:srgbClr val="BFBFBF"/>
                </a:solidFill>
                <a:latin typeface="Georgia"/>
                <a:cs typeface="Arial"/>
              </a:rPr>
              <a:t>Project Update 5</a:t>
            </a:r>
            <a:endParaRPr sz="1700" dirty="0">
              <a:latin typeface="Georgia"/>
              <a:cs typeface="Georgia"/>
            </a:endParaRPr>
          </a:p>
        </p:txBody>
      </p:sp>
      <p:sp>
        <p:nvSpPr>
          <p:cNvPr id="5" name="object 5"/>
          <p:cNvSpPr/>
          <p:nvPr/>
        </p:nvSpPr>
        <p:spPr>
          <a:xfrm>
            <a:off x="5715571" y="3932059"/>
            <a:ext cx="2703029" cy="2704211"/>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26566" y="402896"/>
            <a:ext cx="7849134" cy="536044"/>
          </a:xfrm>
          <a:prstGeom prst="rect">
            <a:avLst/>
          </a:prstGeom>
        </p:spPr>
        <p:txBody>
          <a:bodyPr vert="horz" wrap="square" lIns="0" tIns="12700" rIns="0" bIns="0" rtlCol="0">
            <a:spAutoFit/>
          </a:bodyPr>
          <a:lstStyle/>
          <a:p>
            <a:pPr marL="12700">
              <a:lnSpc>
                <a:spcPct val="100000"/>
              </a:lnSpc>
              <a:spcBef>
                <a:spcPts val="100"/>
              </a:spcBef>
            </a:pPr>
            <a:r>
              <a:rPr sz="3400" dirty="0">
                <a:solidFill>
                  <a:srgbClr val="4472C4"/>
                </a:solidFill>
              </a:rPr>
              <a:t>ATLAS </a:t>
            </a:r>
            <a:r>
              <a:rPr sz="3400" dirty="0" err="1">
                <a:solidFill>
                  <a:srgbClr val="4472C4"/>
                </a:solidFill>
              </a:rPr>
              <a:t>ITk</a:t>
            </a:r>
            <a:r>
              <a:rPr sz="3400" dirty="0">
                <a:solidFill>
                  <a:srgbClr val="4472C4"/>
                </a:solidFill>
              </a:rPr>
              <a:t> upgrade</a:t>
            </a:r>
            <a:r>
              <a:rPr lang="en-US" sz="3400" dirty="0">
                <a:solidFill>
                  <a:srgbClr val="4472C4"/>
                </a:solidFill>
              </a:rPr>
              <a:t> Reminder</a:t>
            </a:r>
            <a:endParaRPr sz="3400" dirty="0"/>
          </a:p>
        </p:txBody>
      </p:sp>
      <p:sp>
        <p:nvSpPr>
          <p:cNvPr id="3" name="object 3"/>
          <p:cNvSpPr txBox="1"/>
          <p:nvPr/>
        </p:nvSpPr>
        <p:spPr>
          <a:xfrm>
            <a:off x="794109" y="1275328"/>
            <a:ext cx="4608195" cy="3860544"/>
          </a:xfrm>
          <a:prstGeom prst="rect">
            <a:avLst/>
          </a:prstGeom>
        </p:spPr>
        <p:txBody>
          <a:bodyPr vert="horz" wrap="square" lIns="0" tIns="12700" rIns="0" bIns="0" rtlCol="0">
            <a:spAutoFit/>
          </a:bodyPr>
          <a:lstStyle/>
          <a:p>
            <a:pPr marL="314325" marR="315595" indent="-301625">
              <a:lnSpc>
                <a:spcPct val="100000"/>
              </a:lnSpc>
              <a:spcBef>
                <a:spcPts val="100"/>
              </a:spcBef>
              <a:buChar char="•"/>
              <a:tabLst>
                <a:tab pos="313690" algn="l"/>
                <a:tab pos="314325" algn="l"/>
              </a:tabLst>
            </a:pPr>
            <a:r>
              <a:rPr sz="1600" dirty="0">
                <a:latin typeface="Arial"/>
                <a:cs typeface="Arial"/>
              </a:rPr>
              <a:t>HL-LHC Pixel detector upgrade (2024-2026): 5  pixel layers, inclined layout</a:t>
            </a:r>
          </a:p>
          <a:p>
            <a:pPr marL="314325" marR="1205230" indent="-301625">
              <a:lnSpc>
                <a:spcPts val="2030"/>
              </a:lnSpc>
              <a:spcBef>
                <a:spcPts val="65"/>
              </a:spcBef>
              <a:buFont typeface="Arial"/>
              <a:buChar char="•"/>
              <a:tabLst>
                <a:tab pos="313690" algn="l"/>
                <a:tab pos="314325" algn="l"/>
              </a:tabLst>
            </a:pPr>
            <a:r>
              <a:rPr lang="en-US" sz="1600" b="1" dirty="0">
                <a:latin typeface="Arial"/>
                <a:cs typeface="Arial"/>
              </a:rPr>
              <a:t>Targeting the outermost Layer 4</a:t>
            </a:r>
            <a:r>
              <a:rPr lang="en-US" sz="1600" spc="-55" dirty="0">
                <a:latin typeface="Arial"/>
                <a:cs typeface="Arial"/>
              </a:rPr>
              <a:t>:</a:t>
            </a:r>
            <a:endParaRPr lang="en-US" sz="1600" dirty="0">
              <a:latin typeface="Times New Roman"/>
              <a:cs typeface="Times New Roman"/>
            </a:endParaRPr>
          </a:p>
          <a:p>
            <a:pPr marL="314325" indent="-301625">
              <a:lnSpc>
                <a:spcPts val="2035"/>
              </a:lnSpc>
              <a:spcBef>
                <a:spcPts val="5"/>
              </a:spcBef>
              <a:buChar char="•"/>
              <a:tabLst>
                <a:tab pos="313690" algn="l"/>
                <a:tab pos="314325" algn="l"/>
              </a:tabLst>
            </a:pPr>
            <a:r>
              <a:rPr lang="en-US" sz="1600" dirty="0">
                <a:latin typeface="Arial"/>
                <a:cs typeface="Arial"/>
              </a:rPr>
              <a:t>HL-LHC </a:t>
            </a:r>
            <a:r>
              <a:rPr sz="1600" dirty="0">
                <a:latin typeface="Arial"/>
                <a:cs typeface="Arial"/>
              </a:rPr>
              <a:t>Requirements for Pixel Layer 4</a:t>
            </a:r>
            <a:r>
              <a:rPr sz="1600" spc="-55" dirty="0">
                <a:latin typeface="Arial"/>
                <a:cs typeface="Arial"/>
              </a:rPr>
              <a:t>:</a:t>
            </a:r>
            <a:endParaRPr sz="1600" dirty="0">
              <a:latin typeface="Arial"/>
              <a:cs typeface="Arial"/>
            </a:endParaRPr>
          </a:p>
          <a:p>
            <a:pPr marL="796925" marR="1304925" lvl="1" indent="-301625">
              <a:lnSpc>
                <a:spcPts val="2000"/>
              </a:lnSpc>
              <a:spcBef>
                <a:spcPts val="95"/>
              </a:spcBef>
              <a:buChar char="•"/>
              <a:tabLst>
                <a:tab pos="796290" algn="l"/>
                <a:tab pos="796925" algn="l"/>
              </a:tabLst>
            </a:pPr>
            <a:r>
              <a:rPr sz="1600" dirty="0">
                <a:solidFill>
                  <a:srgbClr val="0070C0"/>
                </a:solidFill>
                <a:latin typeface="Arial"/>
                <a:cs typeface="Arial"/>
              </a:rPr>
              <a:t>Radiation tolerance </a:t>
            </a:r>
            <a:endParaRPr lang="en-US" sz="1600" dirty="0">
              <a:solidFill>
                <a:srgbClr val="0070C0"/>
              </a:solidFill>
              <a:latin typeface="Arial"/>
              <a:cs typeface="Arial"/>
            </a:endParaRPr>
          </a:p>
          <a:p>
            <a:pPr marL="495300" marR="1304925" lvl="1">
              <a:lnSpc>
                <a:spcPts val="2000"/>
              </a:lnSpc>
              <a:spcBef>
                <a:spcPts val="95"/>
              </a:spcBef>
              <a:tabLst>
                <a:tab pos="796290" algn="l"/>
                <a:tab pos="796925" algn="l"/>
              </a:tabLst>
            </a:pPr>
            <a:r>
              <a:rPr lang="en-US" sz="1600" dirty="0">
                <a:solidFill>
                  <a:srgbClr val="0070C0"/>
                </a:solidFill>
                <a:latin typeface="Arial"/>
                <a:cs typeface="Arial"/>
              </a:rPr>
              <a:t>     </a:t>
            </a:r>
            <a:r>
              <a:rPr sz="1600" dirty="0">
                <a:solidFill>
                  <a:srgbClr val="0070C0"/>
                </a:solidFill>
                <a:latin typeface="Arial"/>
                <a:cs typeface="Arial"/>
              </a:rPr>
              <a:t>(</a:t>
            </a:r>
            <a:r>
              <a:rPr lang="en-US" sz="1600" dirty="0">
                <a:solidFill>
                  <a:srgbClr val="0070C0"/>
                </a:solidFill>
                <a:latin typeface="Arial"/>
                <a:cs typeface="Arial"/>
              </a:rPr>
              <a:t>TOP Priority</a:t>
            </a:r>
            <a:r>
              <a:rPr sz="1600" dirty="0">
                <a:solidFill>
                  <a:srgbClr val="0070C0"/>
                </a:solidFill>
                <a:latin typeface="Arial"/>
                <a:cs typeface="Arial"/>
              </a:rPr>
              <a:t>)</a:t>
            </a:r>
            <a:r>
              <a:rPr lang="en-US" sz="1600" dirty="0">
                <a:solidFill>
                  <a:srgbClr val="0070C0"/>
                </a:solidFill>
                <a:latin typeface="Arial"/>
                <a:cs typeface="Arial"/>
              </a:rPr>
              <a:t>:</a:t>
            </a:r>
            <a:endParaRPr sz="1600" dirty="0">
              <a:solidFill>
                <a:srgbClr val="0070C0"/>
              </a:solidFill>
              <a:latin typeface="Arial"/>
              <a:cs typeface="Arial"/>
            </a:endParaRPr>
          </a:p>
          <a:p>
            <a:pPr marL="1279525" lvl="2" indent="-301625">
              <a:lnSpc>
                <a:spcPts val="2035"/>
              </a:lnSpc>
              <a:buChar char="•"/>
              <a:tabLst>
                <a:tab pos="1278890" algn="l"/>
                <a:tab pos="1279525" algn="l"/>
              </a:tabLst>
            </a:pPr>
            <a:r>
              <a:rPr lang="en-US" sz="1600" dirty="0">
                <a:latin typeface="Arial"/>
                <a:cs typeface="Arial"/>
              </a:rPr>
              <a:t>Need a </a:t>
            </a:r>
            <a:r>
              <a:rPr lang="en-US" sz="1600" dirty="0">
                <a:solidFill>
                  <a:schemeClr val="accent1"/>
                </a:solidFill>
                <a:latin typeface="Arial"/>
                <a:cs typeface="Arial"/>
              </a:rPr>
              <a:t>modified process</a:t>
            </a:r>
            <a:r>
              <a:rPr lang="en-US" sz="1600" dirty="0">
                <a:latin typeface="Arial"/>
                <a:cs typeface="Arial"/>
              </a:rPr>
              <a:t> to obtain full radiation depletion based on different type of implants and ITK layers for a high radiation environment like the ATLAS ITK</a:t>
            </a:r>
          </a:p>
          <a:p>
            <a:pPr marL="1279525" lvl="2" indent="-301625">
              <a:lnSpc>
                <a:spcPts val="1970"/>
              </a:lnSpc>
              <a:buChar char="•"/>
              <a:tabLst>
                <a:tab pos="1278890" algn="l"/>
                <a:tab pos="1279525" algn="l"/>
              </a:tabLst>
            </a:pPr>
            <a:r>
              <a:rPr lang="en-US" sz="1600" dirty="0">
                <a:latin typeface="Arial"/>
                <a:cs typeface="Arial"/>
              </a:rPr>
              <a:t>Required NIEL tolerance 10</a:t>
            </a:r>
            <a:r>
              <a:rPr lang="en-US" sz="1600" baseline="25252" dirty="0">
                <a:latin typeface="Arial"/>
                <a:cs typeface="Arial"/>
              </a:rPr>
              <a:t>15 </a:t>
            </a:r>
            <a:r>
              <a:rPr lang="en-US" sz="1600" dirty="0" err="1">
                <a:latin typeface="Arial"/>
                <a:cs typeface="Arial"/>
              </a:rPr>
              <a:t>n</a:t>
            </a:r>
            <a:r>
              <a:rPr lang="en-US" sz="1600" baseline="-20202" dirty="0" err="1">
                <a:latin typeface="Arial"/>
                <a:cs typeface="Arial"/>
              </a:rPr>
              <a:t>eq</a:t>
            </a:r>
            <a:r>
              <a:rPr lang="en-US" sz="1600" dirty="0">
                <a:latin typeface="Arial"/>
                <a:cs typeface="Arial"/>
              </a:rPr>
              <a:t>/cm</a:t>
            </a:r>
            <a:r>
              <a:rPr lang="en-US" sz="1600" baseline="25252" dirty="0">
                <a:latin typeface="Arial"/>
                <a:cs typeface="Arial"/>
              </a:rPr>
              <a:t>2</a:t>
            </a:r>
          </a:p>
          <a:p>
            <a:pPr marL="1279525" lvl="2" indent="-301625">
              <a:lnSpc>
                <a:spcPts val="2035"/>
              </a:lnSpc>
              <a:buChar char="•"/>
              <a:tabLst>
                <a:tab pos="1278890" algn="l"/>
                <a:tab pos="1279525" algn="l"/>
              </a:tabLst>
            </a:pPr>
            <a:r>
              <a:rPr lang="en-US" sz="1600" dirty="0">
                <a:latin typeface="Arial"/>
                <a:cs typeface="Arial"/>
              </a:rPr>
              <a:t>Equivalent to 60 </a:t>
            </a:r>
            <a:r>
              <a:rPr lang="en-US" sz="1600" dirty="0" err="1">
                <a:latin typeface="Arial"/>
                <a:cs typeface="Arial"/>
              </a:rPr>
              <a:t>Mrad</a:t>
            </a:r>
            <a:endParaRPr lang="en-US" sz="1600" dirty="0">
              <a:latin typeface="Arial"/>
              <a:cs typeface="Arial"/>
            </a:endParaRPr>
          </a:p>
        </p:txBody>
      </p:sp>
      <p:sp>
        <p:nvSpPr>
          <p:cNvPr id="4" name="object 4"/>
          <p:cNvSpPr/>
          <p:nvPr/>
        </p:nvSpPr>
        <p:spPr>
          <a:xfrm>
            <a:off x="5838088" y="1492250"/>
            <a:ext cx="4168694" cy="2723914"/>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6380353" y="3363112"/>
            <a:ext cx="763905" cy="89535"/>
          </a:xfrm>
          <a:custGeom>
            <a:avLst/>
            <a:gdLst/>
            <a:ahLst/>
            <a:cxnLst/>
            <a:rect l="l" t="t" r="r" b="b"/>
            <a:pathLst>
              <a:path w="763904" h="89535">
                <a:moveTo>
                  <a:pt x="0" y="0"/>
                </a:moveTo>
                <a:lnTo>
                  <a:pt x="763417" y="0"/>
                </a:lnTo>
                <a:lnTo>
                  <a:pt x="763417" y="89419"/>
                </a:lnTo>
                <a:lnTo>
                  <a:pt x="0" y="89419"/>
                </a:lnTo>
                <a:lnTo>
                  <a:pt x="0" y="0"/>
                </a:lnTo>
                <a:close/>
              </a:path>
            </a:pathLst>
          </a:custGeom>
          <a:ln w="13428">
            <a:solidFill>
              <a:srgbClr val="0432FF"/>
            </a:solidFill>
          </a:ln>
        </p:spPr>
        <p:txBody>
          <a:bodyPr wrap="square" lIns="0" tIns="0" rIns="0" bIns="0" rtlCol="0"/>
          <a:lstStyle/>
          <a:p>
            <a:endParaRPr/>
          </a:p>
        </p:txBody>
      </p:sp>
      <p:sp>
        <p:nvSpPr>
          <p:cNvPr id="8" name="object 8"/>
          <p:cNvSpPr/>
          <p:nvPr/>
        </p:nvSpPr>
        <p:spPr>
          <a:xfrm>
            <a:off x="4045242" y="1960092"/>
            <a:ext cx="2308860" cy="1417955"/>
          </a:xfrm>
          <a:custGeom>
            <a:avLst/>
            <a:gdLst/>
            <a:ahLst/>
            <a:cxnLst/>
            <a:rect l="l" t="t" r="r" b="b"/>
            <a:pathLst>
              <a:path w="2308860" h="1417954">
                <a:moveTo>
                  <a:pt x="101" y="0"/>
                </a:moveTo>
                <a:lnTo>
                  <a:pt x="0" y="8470"/>
                </a:lnTo>
                <a:lnTo>
                  <a:pt x="82600" y="9474"/>
                </a:lnTo>
                <a:lnTo>
                  <a:pt x="164985" y="12433"/>
                </a:lnTo>
                <a:lnTo>
                  <a:pt x="247053" y="17297"/>
                </a:lnTo>
                <a:lnTo>
                  <a:pt x="328625" y="23990"/>
                </a:lnTo>
                <a:lnTo>
                  <a:pt x="409562" y="32448"/>
                </a:lnTo>
                <a:lnTo>
                  <a:pt x="489699" y="42621"/>
                </a:lnTo>
                <a:lnTo>
                  <a:pt x="568858" y="54432"/>
                </a:lnTo>
                <a:lnTo>
                  <a:pt x="646899" y="67830"/>
                </a:lnTo>
                <a:lnTo>
                  <a:pt x="723633" y="82740"/>
                </a:lnTo>
                <a:lnTo>
                  <a:pt x="798931" y="99110"/>
                </a:lnTo>
                <a:lnTo>
                  <a:pt x="872591" y="116865"/>
                </a:lnTo>
                <a:lnTo>
                  <a:pt x="944486" y="135953"/>
                </a:lnTo>
                <a:lnTo>
                  <a:pt x="1014450" y="156298"/>
                </a:lnTo>
                <a:lnTo>
                  <a:pt x="1082293" y="177838"/>
                </a:lnTo>
                <a:lnTo>
                  <a:pt x="1147876" y="200520"/>
                </a:lnTo>
                <a:lnTo>
                  <a:pt x="1211046" y="224281"/>
                </a:lnTo>
                <a:lnTo>
                  <a:pt x="1271612" y="249034"/>
                </a:lnTo>
                <a:lnTo>
                  <a:pt x="1329435" y="274739"/>
                </a:lnTo>
                <a:lnTo>
                  <a:pt x="1384338" y="301320"/>
                </a:lnTo>
                <a:lnTo>
                  <a:pt x="1436166" y="328714"/>
                </a:lnTo>
                <a:lnTo>
                  <a:pt x="1484756" y="356857"/>
                </a:lnTo>
                <a:lnTo>
                  <a:pt x="1529943" y="385673"/>
                </a:lnTo>
                <a:lnTo>
                  <a:pt x="1571561" y="415099"/>
                </a:lnTo>
                <a:lnTo>
                  <a:pt x="1609445" y="445071"/>
                </a:lnTo>
                <a:lnTo>
                  <a:pt x="1643443" y="475526"/>
                </a:lnTo>
                <a:lnTo>
                  <a:pt x="1673390" y="506374"/>
                </a:lnTo>
                <a:lnTo>
                  <a:pt x="1699132" y="537540"/>
                </a:lnTo>
                <a:lnTo>
                  <a:pt x="1737359" y="600557"/>
                </a:lnTo>
                <a:lnTo>
                  <a:pt x="1756994" y="663994"/>
                </a:lnTo>
                <a:lnTo>
                  <a:pt x="1760308" y="728357"/>
                </a:lnTo>
                <a:lnTo>
                  <a:pt x="1762658" y="760945"/>
                </a:lnTo>
                <a:lnTo>
                  <a:pt x="1771815" y="825512"/>
                </a:lnTo>
                <a:lnTo>
                  <a:pt x="1786610" y="889088"/>
                </a:lnTo>
                <a:lnTo>
                  <a:pt x="1806613" y="951128"/>
                </a:lnTo>
                <a:lnTo>
                  <a:pt x="1831428" y="1011110"/>
                </a:lnTo>
                <a:lnTo>
                  <a:pt x="1860651" y="1068552"/>
                </a:lnTo>
                <a:lnTo>
                  <a:pt x="1893900" y="1122946"/>
                </a:lnTo>
                <a:lnTo>
                  <a:pt x="1930768" y="1173784"/>
                </a:lnTo>
                <a:lnTo>
                  <a:pt x="1970849" y="1220571"/>
                </a:lnTo>
                <a:lnTo>
                  <a:pt x="2013775" y="1262786"/>
                </a:lnTo>
                <a:lnTo>
                  <a:pt x="2059127" y="1299921"/>
                </a:lnTo>
                <a:lnTo>
                  <a:pt x="2106485" y="1331455"/>
                </a:lnTo>
                <a:lnTo>
                  <a:pt x="2155609" y="1356944"/>
                </a:lnTo>
                <a:lnTo>
                  <a:pt x="2206053" y="1375816"/>
                </a:lnTo>
                <a:lnTo>
                  <a:pt x="2228532" y="1380566"/>
                </a:lnTo>
                <a:lnTo>
                  <a:pt x="2224023" y="1417485"/>
                </a:lnTo>
                <a:lnTo>
                  <a:pt x="2308847" y="1387259"/>
                </a:lnTo>
                <a:lnTo>
                  <a:pt x="2286012" y="1372120"/>
                </a:lnTo>
                <a:lnTo>
                  <a:pt x="2229561" y="1372120"/>
                </a:lnTo>
                <a:lnTo>
                  <a:pt x="2208288" y="1367637"/>
                </a:lnTo>
                <a:lnTo>
                  <a:pt x="2159063" y="1349209"/>
                </a:lnTo>
                <a:lnTo>
                  <a:pt x="2110892" y="1324216"/>
                </a:lnTo>
                <a:lnTo>
                  <a:pt x="2064169" y="1293101"/>
                </a:lnTo>
                <a:lnTo>
                  <a:pt x="2019427" y="1256474"/>
                </a:lnTo>
                <a:lnTo>
                  <a:pt x="1977047" y="1214780"/>
                </a:lnTo>
                <a:lnTo>
                  <a:pt x="1937410" y="1168539"/>
                </a:lnTo>
                <a:lnTo>
                  <a:pt x="1900948" y="1118247"/>
                </a:lnTo>
                <a:lnTo>
                  <a:pt x="1868055" y="1064425"/>
                </a:lnTo>
                <a:lnTo>
                  <a:pt x="1839125" y="1007567"/>
                </a:lnTo>
                <a:lnTo>
                  <a:pt x="1814563" y="948207"/>
                </a:lnTo>
                <a:lnTo>
                  <a:pt x="1794776" y="886828"/>
                </a:lnTo>
                <a:lnTo>
                  <a:pt x="1780146" y="823950"/>
                </a:lnTo>
                <a:lnTo>
                  <a:pt x="1771078" y="760044"/>
                </a:lnTo>
                <a:lnTo>
                  <a:pt x="1767966" y="695528"/>
                </a:lnTo>
                <a:lnTo>
                  <a:pt x="1765376" y="662698"/>
                </a:lnTo>
                <a:lnTo>
                  <a:pt x="1745068" y="597026"/>
                </a:lnTo>
                <a:lnTo>
                  <a:pt x="1705902" y="532447"/>
                </a:lnTo>
                <a:lnTo>
                  <a:pt x="1679702" y="500710"/>
                </a:lnTo>
                <a:lnTo>
                  <a:pt x="1649310" y="469404"/>
                </a:lnTo>
                <a:lnTo>
                  <a:pt x="1614906" y="438594"/>
                </a:lnTo>
                <a:lnTo>
                  <a:pt x="1576628" y="408317"/>
                </a:lnTo>
                <a:lnTo>
                  <a:pt x="1534667" y="378637"/>
                </a:lnTo>
                <a:lnTo>
                  <a:pt x="1489151" y="349618"/>
                </a:lnTo>
                <a:lnTo>
                  <a:pt x="1440268" y="321297"/>
                </a:lnTo>
                <a:lnTo>
                  <a:pt x="1388160" y="293763"/>
                </a:lnTo>
                <a:lnTo>
                  <a:pt x="1333004" y="267055"/>
                </a:lnTo>
                <a:lnTo>
                  <a:pt x="1274940" y="241249"/>
                </a:lnTo>
                <a:lnTo>
                  <a:pt x="1214132" y="216395"/>
                </a:lnTo>
                <a:lnTo>
                  <a:pt x="1150759" y="192557"/>
                </a:lnTo>
                <a:lnTo>
                  <a:pt x="1084960" y="169799"/>
                </a:lnTo>
                <a:lnTo>
                  <a:pt x="1016901" y="148196"/>
                </a:lnTo>
                <a:lnTo>
                  <a:pt x="946759" y="127787"/>
                </a:lnTo>
                <a:lnTo>
                  <a:pt x="874674" y="108648"/>
                </a:lnTo>
                <a:lnTo>
                  <a:pt x="800811" y="90855"/>
                </a:lnTo>
                <a:lnTo>
                  <a:pt x="725347" y="74447"/>
                </a:lnTo>
                <a:lnTo>
                  <a:pt x="648423" y="59499"/>
                </a:lnTo>
                <a:lnTo>
                  <a:pt x="570204" y="46075"/>
                </a:lnTo>
                <a:lnTo>
                  <a:pt x="490854" y="34226"/>
                </a:lnTo>
                <a:lnTo>
                  <a:pt x="410540" y="24028"/>
                </a:lnTo>
                <a:lnTo>
                  <a:pt x="329412" y="15544"/>
                </a:lnTo>
                <a:lnTo>
                  <a:pt x="247637" y="8839"/>
                </a:lnTo>
                <a:lnTo>
                  <a:pt x="165379" y="3975"/>
                </a:lnTo>
                <a:lnTo>
                  <a:pt x="82803" y="1003"/>
                </a:lnTo>
                <a:lnTo>
                  <a:pt x="101" y="0"/>
                </a:lnTo>
                <a:close/>
              </a:path>
              <a:path w="2308860" h="1417954">
                <a:moveTo>
                  <a:pt x="2233790" y="1337500"/>
                </a:moveTo>
                <a:lnTo>
                  <a:pt x="2229561" y="1372120"/>
                </a:lnTo>
                <a:lnTo>
                  <a:pt x="2286012" y="1372120"/>
                </a:lnTo>
                <a:lnTo>
                  <a:pt x="2233790" y="1337500"/>
                </a:lnTo>
                <a:close/>
              </a:path>
            </a:pathLst>
          </a:custGeom>
          <a:solidFill>
            <a:srgbClr val="4472C4"/>
          </a:solidFill>
        </p:spPr>
        <p:txBody>
          <a:bodyPr wrap="square" lIns="0" tIns="0" rIns="0" bIns="0" rtlCol="0"/>
          <a:lstStyle/>
          <a:p>
            <a:endParaRPr/>
          </a:p>
        </p:txBody>
      </p:sp>
      <p:sp>
        <p:nvSpPr>
          <p:cNvPr id="9" name="object 9"/>
          <p:cNvSpPr txBox="1">
            <a:spLocks noGrp="1"/>
          </p:cNvSpPr>
          <p:nvPr>
            <p:ph type="dt" sz="half" idx="6"/>
          </p:nvPr>
        </p:nvSpPr>
        <p:spPr>
          <a:xfrm>
            <a:off x="1256394" y="6959544"/>
            <a:ext cx="642619" cy="199414"/>
          </a:xfrm>
          <a:prstGeom prst="rect">
            <a:avLst/>
          </a:prstGeom>
        </p:spPr>
        <p:txBody>
          <a:bodyPr vert="horz" wrap="square" lIns="0" tIns="6985" rIns="0" bIns="0" rtlCol="0">
            <a:spAutoFit/>
          </a:bodyPr>
          <a:lstStyle/>
          <a:p>
            <a:pPr marL="12700">
              <a:lnSpc>
                <a:spcPct val="100000"/>
              </a:lnSpc>
              <a:spcBef>
                <a:spcPts val="55"/>
              </a:spcBef>
            </a:pPr>
            <a:endParaRPr spc="-10" dirty="0"/>
          </a:p>
        </p:txBody>
      </p:sp>
      <p:sp>
        <p:nvSpPr>
          <p:cNvPr id="10" name="object 10"/>
          <p:cNvSpPr txBox="1">
            <a:spLocks noGrp="1"/>
          </p:cNvSpPr>
          <p:nvPr>
            <p:ph type="ftr" sz="quarter" idx="5"/>
          </p:nvPr>
        </p:nvSpPr>
        <p:spPr>
          <a:xfrm>
            <a:off x="4306074" y="6959544"/>
            <a:ext cx="2065020" cy="199414"/>
          </a:xfrm>
          <a:prstGeom prst="rect">
            <a:avLst/>
          </a:prstGeom>
        </p:spPr>
        <p:txBody>
          <a:bodyPr vert="horz" wrap="square" lIns="0" tIns="6985" rIns="0" bIns="0" rtlCol="0">
            <a:spAutoFit/>
          </a:bodyPr>
          <a:lstStyle/>
          <a:p>
            <a:pPr marL="12700">
              <a:lnSpc>
                <a:spcPct val="100000"/>
              </a:lnSpc>
              <a:spcBef>
                <a:spcPts val="55"/>
              </a:spcBef>
            </a:pPr>
            <a:r>
              <a:rPr lang="en-US" spc="-60" dirty="0"/>
              <a:t>Vertex </a:t>
            </a:r>
            <a:r>
              <a:rPr lang="en-US" spc="-55" dirty="0"/>
              <a:t>2018 </a:t>
            </a:r>
            <a:endParaRPr spc="-85" dirty="0"/>
          </a:p>
        </p:txBody>
      </p:sp>
      <p:sp>
        <p:nvSpPr>
          <p:cNvPr id="11" name="object 11"/>
          <p:cNvSpPr txBox="1">
            <a:spLocks noGrp="1"/>
          </p:cNvSpPr>
          <p:nvPr>
            <p:ph type="sldNum" sz="quarter" idx="7"/>
          </p:nvPr>
        </p:nvSpPr>
        <p:spPr>
          <a:prstGeom prst="rect">
            <a:avLst/>
          </a:prstGeom>
        </p:spPr>
        <p:txBody>
          <a:bodyPr vert="horz" wrap="square" lIns="0" tIns="6985" rIns="0" bIns="0" rtlCol="0">
            <a:spAutoFit/>
          </a:bodyPr>
          <a:lstStyle/>
          <a:p>
            <a:pPr marL="25400">
              <a:lnSpc>
                <a:spcPct val="100000"/>
              </a:lnSpc>
              <a:spcBef>
                <a:spcPts val="55"/>
              </a:spcBef>
            </a:pPr>
            <a:fld id="{81D60167-4931-47E6-BA6A-407CBD079E47}" type="slidenum">
              <a:rPr spc="-55" dirty="0"/>
              <a:t>2</a:t>
            </a:fld>
            <a:endParaRPr spc="-55" dirty="0"/>
          </a:p>
        </p:txBody>
      </p:sp>
      <p:sp>
        <p:nvSpPr>
          <p:cNvPr id="14" name="object 6">
            <a:extLst>
              <a:ext uri="{FF2B5EF4-FFF2-40B4-BE49-F238E27FC236}">
                <a16:creationId xmlns:a16="http://schemas.microsoft.com/office/drawing/2014/main" id="{AC38E010-284A-436D-B01A-DC9D5BF2A6C6}"/>
              </a:ext>
            </a:extLst>
          </p:cNvPr>
          <p:cNvSpPr/>
          <p:nvPr/>
        </p:nvSpPr>
        <p:spPr>
          <a:xfrm>
            <a:off x="6343087" y="4520437"/>
            <a:ext cx="3663695" cy="2051304"/>
          </a:xfrm>
          <a:prstGeom prst="rect">
            <a:avLst/>
          </a:prstGeom>
          <a:blipFill>
            <a:blip r:embed="rId4" cstate="print"/>
            <a:stretch>
              <a:fillRect/>
            </a:stretch>
          </a:blipFill>
        </p:spPr>
        <p:txBody>
          <a:bodyPr wrap="square" lIns="0" tIns="0" rIns="0" bIns="0" rtlCol="0"/>
          <a:lstStyle/>
          <a:p>
            <a:endParaRPr/>
          </a:p>
        </p:txBody>
      </p:sp>
      <p:sp>
        <p:nvSpPr>
          <p:cNvPr id="15" name="object 7">
            <a:extLst>
              <a:ext uri="{FF2B5EF4-FFF2-40B4-BE49-F238E27FC236}">
                <a16:creationId xmlns:a16="http://schemas.microsoft.com/office/drawing/2014/main" id="{E69FDECB-38BC-4FA7-931D-7FFD0CB3E4B1}"/>
              </a:ext>
            </a:extLst>
          </p:cNvPr>
          <p:cNvSpPr/>
          <p:nvPr/>
        </p:nvSpPr>
        <p:spPr>
          <a:xfrm>
            <a:off x="8114291" y="5310994"/>
            <a:ext cx="121285" cy="276860"/>
          </a:xfrm>
          <a:custGeom>
            <a:avLst/>
            <a:gdLst/>
            <a:ahLst/>
            <a:cxnLst/>
            <a:rect l="l" t="t" r="r" b="b"/>
            <a:pathLst>
              <a:path w="121284" h="276860">
                <a:moveTo>
                  <a:pt x="40271" y="155397"/>
                </a:moveTo>
                <a:lnTo>
                  <a:pt x="0" y="155397"/>
                </a:lnTo>
                <a:lnTo>
                  <a:pt x="60413" y="276263"/>
                </a:lnTo>
                <a:lnTo>
                  <a:pt x="110749" y="175539"/>
                </a:lnTo>
                <a:lnTo>
                  <a:pt x="40271" y="175539"/>
                </a:lnTo>
                <a:lnTo>
                  <a:pt x="40271" y="155397"/>
                </a:lnTo>
                <a:close/>
              </a:path>
              <a:path w="121284" h="276860">
                <a:moveTo>
                  <a:pt x="80543" y="100723"/>
                </a:moveTo>
                <a:lnTo>
                  <a:pt x="40271" y="100723"/>
                </a:lnTo>
                <a:lnTo>
                  <a:pt x="40271" y="175539"/>
                </a:lnTo>
                <a:lnTo>
                  <a:pt x="80543" y="175539"/>
                </a:lnTo>
                <a:lnTo>
                  <a:pt x="80543" y="100723"/>
                </a:lnTo>
                <a:close/>
              </a:path>
              <a:path w="121284" h="276860">
                <a:moveTo>
                  <a:pt x="120815" y="155397"/>
                </a:moveTo>
                <a:lnTo>
                  <a:pt x="80543" y="155397"/>
                </a:lnTo>
                <a:lnTo>
                  <a:pt x="80543" y="175539"/>
                </a:lnTo>
                <a:lnTo>
                  <a:pt x="110749" y="175539"/>
                </a:lnTo>
                <a:lnTo>
                  <a:pt x="120815" y="155397"/>
                </a:lnTo>
                <a:close/>
              </a:path>
              <a:path w="121284" h="276860">
                <a:moveTo>
                  <a:pt x="60413" y="0"/>
                </a:moveTo>
                <a:lnTo>
                  <a:pt x="0" y="120865"/>
                </a:lnTo>
                <a:lnTo>
                  <a:pt x="40271" y="120865"/>
                </a:lnTo>
                <a:lnTo>
                  <a:pt x="40271" y="100723"/>
                </a:lnTo>
                <a:lnTo>
                  <a:pt x="110749" y="100723"/>
                </a:lnTo>
                <a:lnTo>
                  <a:pt x="60413" y="0"/>
                </a:lnTo>
                <a:close/>
              </a:path>
              <a:path w="121284" h="276860">
                <a:moveTo>
                  <a:pt x="110749" y="100723"/>
                </a:moveTo>
                <a:lnTo>
                  <a:pt x="80543" y="100723"/>
                </a:lnTo>
                <a:lnTo>
                  <a:pt x="80543" y="120865"/>
                </a:lnTo>
                <a:lnTo>
                  <a:pt x="120815" y="120865"/>
                </a:lnTo>
                <a:lnTo>
                  <a:pt x="110749" y="100723"/>
                </a:lnTo>
                <a:close/>
              </a:path>
            </a:pathLst>
          </a:custGeom>
          <a:solidFill>
            <a:srgbClr val="FF0000"/>
          </a:solidFill>
        </p:spPr>
        <p:txBody>
          <a:bodyPr wrap="square" lIns="0" tIns="0" rIns="0" bIns="0" rtlCol="0"/>
          <a:lstStyle/>
          <a:p>
            <a:endParaRPr/>
          </a:p>
        </p:txBody>
      </p:sp>
      <p:sp>
        <p:nvSpPr>
          <p:cNvPr id="16" name="object 209">
            <a:extLst>
              <a:ext uri="{FF2B5EF4-FFF2-40B4-BE49-F238E27FC236}">
                <a16:creationId xmlns:a16="http://schemas.microsoft.com/office/drawing/2014/main" id="{23708469-FC33-47F8-9A41-0802E6D20FC6}"/>
              </a:ext>
            </a:extLst>
          </p:cNvPr>
          <p:cNvSpPr txBox="1"/>
          <p:nvPr/>
        </p:nvSpPr>
        <p:spPr>
          <a:xfrm>
            <a:off x="7404100" y="6675117"/>
            <a:ext cx="3104629" cy="259045"/>
          </a:xfrm>
          <a:prstGeom prst="rect">
            <a:avLst/>
          </a:prstGeom>
        </p:spPr>
        <p:txBody>
          <a:bodyPr vert="horz" wrap="square" lIns="0" tIns="12700" rIns="0" bIns="0" rtlCol="0">
            <a:spAutoFit/>
          </a:bodyPr>
          <a:lstStyle/>
          <a:p>
            <a:pPr marL="12700">
              <a:lnSpc>
                <a:spcPct val="100000"/>
              </a:lnSpc>
              <a:spcBef>
                <a:spcPts val="100"/>
              </a:spcBef>
            </a:pPr>
            <a:r>
              <a:rPr sz="1600" dirty="0">
                <a:latin typeface="Arial"/>
                <a:cs typeface="Arial"/>
              </a:rPr>
              <a:t>Modified Process</a:t>
            </a:r>
          </a:p>
        </p:txBody>
      </p:sp>
      <p:sp>
        <p:nvSpPr>
          <p:cNvPr id="17" name="object 9">
            <a:extLst>
              <a:ext uri="{FF2B5EF4-FFF2-40B4-BE49-F238E27FC236}">
                <a16:creationId xmlns:a16="http://schemas.microsoft.com/office/drawing/2014/main" id="{6F01C500-0743-49BD-9A0F-A67F22AF9D64}"/>
              </a:ext>
            </a:extLst>
          </p:cNvPr>
          <p:cNvSpPr/>
          <p:nvPr/>
        </p:nvSpPr>
        <p:spPr>
          <a:xfrm>
            <a:off x="1195225" y="5146404"/>
            <a:ext cx="3723195" cy="2019697"/>
          </a:xfrm>
          <a:prstGeom prst="rect">
            <a:avLst/>
          </a:prstGeom>
          <a:blipFill>
            <a:blip r:embed="rId5" cstate="print"/>
            <a:stretch>
              <a:fillRect/>
            </a:stretch>
          </a:blipFill>
        </p:spPr>
        <p:txBody>
          <a:bodyPr wrap="square" lIns="0" tIns="0" rIns="0" bIns="0" rtlCol="0"/>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55675" y="828485"/>
            <a:ext cx="1505585" cy="208915"/>
          </a:xfrm>
          <a:prstGeom prst="rect">
            <a:avLst/>
          </a:prstGeom>
        </p:spPr>
        <p:txBody>
          <a:bodyPr vert="horz" wrap="square" lIns="0" tIns="12700" rIns="0" bIns="0" rtlCol="0">
            <a:spAutoFit/>
          </a:bodyPr>
          <a:lstStyle/>
          <a:p>
            <a:pPr marL="12700">
              <a:lnSpc>
                <a:spcPct val="100000"/>
              </a:lnSpc>
              <a:spcBef>
                <a:spcPts val="100"/>
              </a:spcBef>
            </a:pPr>
            <a:r>
              <a:rPr sz="1200" spc="-55" dirty="0">
                <a:latin typeface="Georgia"/>
                <a:cs typeface="Georgia"/>
              </a:rPr>
              <a:t>Malta </a:t>
            </a:r>
            <a:r>
              <a:rPr sz="1200" spc="-45" dirty="0">
                <a:latin typeface="Georgia"/>
                <a:cs typeface="Georgia"/>
              </a:rPr>
              <a:t>Readout</a:t>
            </a:r>
            <a:r>
              <a:rPr sz="1200" spc="20" dirty="0">
                <a:latin typeface="Georgia"/>
                <a:cs typeface="Georgia"/>
              </a:rPr>
              <a:t> </a:t>
            </a:r>
            <a:r>
              <a:rPr sz="1200" spc="-50" dirty="0">
                <a:latin typeface="Georgia"/>
                <a:cs typeface="Georgia"/>
              </a:rPr>
              <a:t>Meeting</a:t>
            </a:r>
            <a:endParaRPr sz="1200">
              <a:latin typeface="Georgia"/>
              <a:cs typeface="Georgia"/>
            </a:endParaRPr>
          </a:p>
        </p:txBody>
      </p:sp>
      <p:sp>
        <p:nvSpPr>
          <p:cNvPr id="3" name="object 3"/>
          <p:cNvSpPr/>
          <p:nvPr/>
        </p:nvSpPr>
        <p:spPr>
          <a:xfrm>
            <a:off x="1080721" y="6899153"/>
            <a:ext cx="8519795" cy="0"/>
          </a:xfrm>
          <a:custGeom>
            <a:avLst/>
            <a:gdLst/>
            <a:ahLst/>
            <a:cxnLst/>
            <a:rect l="l" t="t" r="r" b="b"/>
            <a:pathLst>
              <a:path w="8519795">
                <a:moveTo>
                  <a:pt x="0" y="0"/>
                </a:moveTo>
                <a:lnTo>
                  <a:pt x="8519260" y="1"/>
                </a:lnTo>
              </a:path>
            </a:pathLst>
          </a:custGeom>
          <a:ln w="12705">
            <a:solidFill>
              <a:srgbClr val="4472C4"/>
            </a:solidFill>
          </a:ln>
        </p:spPr>
        <p:txBody>
          <a:bodyPr wrap="square" lIns="0" tIns="0" rIns="0" bIns="0" rtlCol="0"/>
          <a:lstStyle/>
          <a:p>
            <a:endParaRPr/>
          </a:p>
        </p:txBody>
      </p:sp>
      <p:sp>
        <p:nvSpPr>
          <p:cNvPr id="4" name="object 4"/>
          <p:cNvSpPr txBox="1">
            <a:spLocks noGrp="1"/>
          </p:cNvSpPr>
          <p:nvPr>
            <p:ph type="title"/>
          </p:nvPr>
        </p:nvSpPr>
        <p:spPr>
          <a:xfrm>
            <a:off x="926566" y="396561"/>
            <a:ext cx="7163333" cy="536044"/>
          </a:xfrm>
          <a:prstGeom prst="rect">
            <a:avLst/>
          </a:prstGeom>
        </p:spPr>
        <p:txBody>
          <a:bodyPr vert="horz" wrap="square" lIns="0" tIns="12700" rIns="0" bIns="0" rtlCol="0">
            <a:spAutoFit/>
          </a:bodyPr>
          <a:lstStyle/>
          <a:p>
            <a:pPr marL="12700">
              <a:lnSpc>
                <a:spcPct val="100000"/>
              </a:lnSpc>
              <a:spcBef>
                <a:spcPts val="100"/>
              </a:spcBef>
            </a:pPr>
            <a:r>
              <a:rPr spc="-80" dirty="0"/>
              <a:t>Results</a:t>
            </a:r>
            <a:r>
              <a:rPr lang="en-US" spc="-80" dirty="0"/>
              <a:t> Reminder</a:t>
            </a:r>
            <a:r>
              <a:rPr spc="-80" dirty="0"/>
              <a:t> </a:t>
            </a:r>
            <a:r>
              <a:rPr lang="en-US" spc="50" dirty="0">
                <a:latin typeface="Arial"/>
                <a:cs typeface="Arial"/>
              </a:rPr>
              <a:t>–</a:t>
            </a:r>
            <a:r>
              <a:rPr spc="50" dirty="0">
                <a:latin typeface="Arial"/>
                <a:cs typeface="Arial"/>
              </a:rPr>
              <a:t> </a:t>
            </a:r>
            <a:r>
              <a:rPr lang="en-US" spc="-40" dirty="0">
                <a:latin typeface="Arial"/>
                <a:cs typeface="Arial"/>
              </a:rPr>
              <a:t>IV Measurements</a:t>
            </a:r>
            <a:endParaRPr spc="-40" dirty="0"/>
          </a:p>
        </p:txBody>
      </p:sp>
      <p:sp>
        <p:nvSpPr>
          <p:cNvPr id="5" name="object 5"/>
          <p:cNvSpPr/>
          <p:nvPr/>
        </p:nvSpPr>
        <p:spPr>
          <a:xfrm>
            <a:off x="648265" y="1246900"/>
            <a:ext cx="6385560" cy="4029455"/>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6387363" y="4975352"/>
            <a:ext cx="2080260" cy="391160"/>
          </a:xfrm>
          <a:custGeom>
            <a:avLst/>
            <a:gdLst/>
            <a:ahLst/>
            <a:cxnLst/>
            <a:rect l="l" t="t" r="r" b="b"/>
            <a:pathLst>
              <a:path w="2080259" h="391160">
                <a:moveTo>
                  <a:pt x="0" y="0"/>
                </a:moveTo>
                <a:lnTo>
                  <a:pt x="2080044" y="0"/>
                </a:lnTo>
                <a:lnTo>
                  <a:pt x="2080044" y="390537"/>
                </a:lnTo>
                <a:lnTo>
                  <a:pt x="0" y="390537"/>
                </a:lnTo>
                <a:lnTo>
                  <a:pt x="0" y="0"/>
                </a:lnTo>
                <a:close/>
              </a:path>
            </a:pathLst>
          </a:custGeom>
          <a:solidFill>
            <a:srgbClr val="FFFFFF"/>
          </a:solidFill>
        </p:spPr>
        <p:txBody>
          <a:bodyPr wrap="square" lIns="0" tIns="0" rIns="0" bIns="0" rtlCol="0"/>
          <a:lstStyle/>
          <a:p>
            <a:endParaRPr/>
          </a:p>
        </p:txBody>
      </p:sp>
      <p:sp>
        <p:nvSpPr>
          <p:cNvPr id="7" name="object 7"/>
          <p:cNvSpPr txBox="1"/>
          <p:nvPr/>
        </p:nvSpPr>
        <p:spPr>
          <a:xfrm>
            <a:off x="937853" y="4275224"/>
            <a:ext cx="8476615" cy="2534605"/>
          </a:xfrm>
          <a:prstGeom prst="rect">
            <a:avLst/>
          </a:prstGeom>
        </p:spPr>
        <p:txBody>
          <a:bodyPr vert="horz" wrap="square" lIns="0" tIns="12700" rIns="0" bIns="0" rtlCol="0">
            <a:spAutoFit/>
          </a:bodyPr>
          <a:lstStyle/>
          <a:p>
            <a:pPr marL="6257925">
              <a:lnSpc>
                <a:spcPct val="100000"/>
              </a:lnSpc>
              <a:spcBef>
                <a:spcPts val="100"/>
              </a:spcBef>
            </a:pPr>
            <a:r>
              <a:rPr sz="1900" dirty="0">
                <a:latin typeface="Trebuchet MS"/>
                <a:cs typeface="Trebuchet MS"/>
              </a:rPr>
              <a:t>W12 </a:t>
            </a:r>
            <a:r>
              <a:rPr sz="1900" spc="245" dirty="0">
                <a:latin typeface="Trebuchet MS"/>
                <a:cs typeface="Trebuchet MS"/>
              </a:rPr>
              <a:t>–</a:t>
            </a:r>
            <a:r>
              <a:rPr sz="1900" spc="-285" dirty="0">
                <a:latin typeface="Trebuchet MS"/>
                <a:cs typeface="Trebuchet MS"/>
              </a:rPr>
              <a:t> </a:t>
            </a:r>
            <a:r>
              <a:rPr sz="1900" spc="-95" dirty="0">
                <a:latin typeface="Trebuchet MS"/>
                <a:cs typeface="Trebuchet MS"/>
              </a:rPr>
              <a:t>E</a:t>
            </a:r>
            <a:endParaRPr sz="1900" dirty="0">
              <a:latin typeface="Trebuchet MS"/>
              <a:cs typeface="Trebuchet MS"/>
            </a:endParaRPr>
          </a:p>
          <a:p>
            <a:pPr>
              <a:lnSpc>
                <a:spcPct val="100000"/>
              </a:lnSpc>
              <a:spcBef>
                <a:spcPts val="40"/>
              </a:spcBef>
            </a:pPr>
            <a:endParaRPr sz="2950" dirty="0">
              <a:latin typeface="Times New Roman"/>
              <a:cs typeface="Times New Roman"/>
            </a:endParaRPr>
          </a:p>
          <a:p>
            <a:pPr marL="5786120">
              <a:lnSpc>
                <a:spcPct val="100000"/>
              </a:lnSpc>
            </a:pPr>
            <a:r>
              <a:rPr sz="1900" spc="-95" dirty="0">
                <a:latin typeface="Trebuchet MS"/>
                <a:cs typeface="Trebuchet MS"/>
              </a:rPr>
              <a:t>(Sub-Pwell) </a:t>
            </a:r>
            <a:r>
              <a:rPr sz="1900" spc="-40" dirty="0">
                <a:latin typeface="Trebuchet MS"/>
                <a:cs typeface="Trebuchet MS"/>
              </a:rPr>
              <a:t>Δ</a:t>
            </a:r>
            <a:r>
              <a:rPr sz="1900" spc="-185" dirty="0">
                <a:latin typeface="Trebuchet MS"/>
                <a:cs typeface="Trebuchet MS"/>
              </a:rPr>
              <a:t> </a:t>
            </a:r>
            <a:r>
              <a:rPr sz="1900" spc="-90" dirty="0">
                <a:latin typeface="Trebuchet MS"/>
                <a:cs typeface="Trebuchet MS"/>
              </a:rPr>
              <a:t>[V]</a:t>
            </a:r>
            <a:endParaRPr lang="en-US" sz="1900" spc="-90" dirty="0">
              <a:latin typeface="Trebuchet MS"/>
              <a:cs typeface="Trebuchet MS"/>
            </a:endParaRPr>
          </a:p>
          <a:p>
            <a:pPr marL="12700" marR="5080" indent="-3175" algn="ctr">
              <a:lnSpc>
                <a:spcPct val="98400"/>
              </a:lnSpc>
              <a:spcBef>
                <a:spcPts val="325"/>
              </a:spcBef>
            </a:pPr>
            <a:r>
              <a:rPr lang="en-US" sz="1900" spc="-80" dirty="0">
                <a:latin typeface="Trebuchet MS"/>
                <a:cs typeface="Trebuchet MS"/>
              </a:rPr>
              <a:t>Currents </a:t>
            </a:r>
            <a:r>
              <a:rPr lang="en-US" sz="1900" spc="-65" dirty="0">
                <a:latin typeface="Trebuchet MS"/>
                <a:cs typeface="Trebuchet MS"/>
              </a:rPr>
              <a:t>observed </a:t>
            </a:r>
            <a:r>
              <a:rPr lang="en-US" sz="1900" spc="-75" dirty="0">
                <a:latin typeface="Trebuchet MS"/>
                <a:cs typeface="Trebuchet MS"/>
              </a:rPr>
              <a:t>by </a:t>
            </a:r>
            <a:r>
              <a:rPr lang="en-US" sz="1900" spc="-45" dirty="0">
                <a:latin typeface="Trebuchet MS"/>
                <a:cs typeface="Trebuchet MS"/>
              </a:rPr>
              <a:t>ΔV </a:t>
            </a:r>
            <a:r>
              <a:rPr lang="en-US" sz="1900" spc="-105" dirty="0">
                <a:latin typeface="Trebuchet MS"/>
                <a:cs typeface="Trebuchet MS"/>
              </a:rPr>
              <a:t>PSU. </a:t>
            </a:r>
            <a:r>
              <a:rPr lang="en-US" sz="1900" spc="-75" dirty="0">
                <a:latin typeface="Trebuchet MS"/>
                <a:cs typeface="Trebuchet MS"/>
              </a:rPr>
              <a:t>Breakdown </a:t>
            </a:r>
            <a:r>
              <a:rPr lang="en-US" sz="1900" spc="-95" dirty="0">
                <a:latin typeface="Trebuchet MS"/>
                <a:cs typeface="Trebuchet MS"/>
              </a:rPr>
              <a:t>voltage </a:t>
            </a:r>
            <a:r>
              <a:rPr lang="en-US" sz="1900" spc="-80" dirty="0">
                <a:latin typeface="Trebuchet MS"/>
                <a:cs typeface="Trebuchet MS"/>
              </a:rPr>
              <a:t>occurring </a:t>
            </a:r>
            <a:r>
              <a:rPr lang="en-US" sz="1900" spc="-85" dirty="0">
                <a:latin typeface="Trebuchet MS"/>
                <a:cs typeface="Trebuchet MS"/>
              </a:rPr>
              <a:t>following </a:t>
            </a:r>
            <a:r>
              <a:rPr lang="en-US" sz="1900" spc="-90" dirty="0">
                <a:latin typeface="Trebuchet MS"/>
                <a:cs typeface="Trebuchet MS"/>
              </a:rPr>
              <a:t>similar </a:t>
            </a:r>
            <a:r>
              <a:rPr lang="en-US" sz="1900" spc="-95" dirty="0">
                <a:latin typeface="Trebuchet MS"/>
                <a:cs typeface="Trebuchet MS"/>
              </a:rPr>
              <a:t>pattern  </a:t>
            </a:r>
            <a:r>
              <a:rPr lang="en-US" sz="1900" spc="-85" dirty="0">
                <a:latin typeface="Trebuchet MS"/>
                <a:cs typeface="Trebuchet MS"/>
              </a:rPr>
              <a:t>to </a:t>
            </a:r>
            <a:r>
              <a:rPr lang="en-US" sz="1900" spc="-65" dirty="0">
                <a:latin typeface="Trebuchet MS"/>
                <a:cs typeface="Trebuchet MS"/>
              </a:rPr>
              <a:t>previous </a:t>
            </a:r>
            <a:r>
              <a:rPr lang="en-US" sz="1900" spc="-75" dirty="0">
                <a:latin typeface="Trebuchet MS"/>
                <a:cs typeface="Trebuchet MS"/>
              </a:rPr>
              <a:t>measurements </a:t>
            </a:r>
            <a:r>
              <a:rPr lang="en-US" sz="1900" spc="-95" dirty="0">
                <a:latin typeface="Trebuchet MS"/>
                <a:cs typeface="Trebuchet MS"/>
              </a:rPr>
              <a:t>(inversely </a:t>
            </a:r>
            <a:r>
              <a:rPr lang="en-US" sz="1900" spc="-70" dirty="0">
                <a:latin typeface="Trebuchet MS"/>
                <a:cs typeface="Trebuchet MS"/>
              </a:rPr>
              <a:t>proportional</a:t>
            </a:r>
            <a:r>
              <a:rPr lang="en-US" sz="1900" spc="-440" dirty="0">
                <a:latin typeface="Trebuchet MS"/>
                <a:cs typeface="Trebuchet MS"/>
              </a:rPr>
              <a:t> </a:t>
            </a:r>
            <a:r>
              <a:rPr lang="en-US" sz="1900" spc="-85" dirty="0">
                <a:latin typeface="Trebuchet MS"/>
                <a:cs typeface="Trebuchet MS"/>
              </a:rPr>
              <a:t>to </a:t>
            </a:r>
            <a:r>
              <a:rPr lang="en-US" sz="1900" spc="-95" dirty="0" err="1">
                <a:latin typeface="Trebuchet MS"/>
                <a:cs typeface="Trebuchet MS"/>
              </a:rPr>
              <a:t>pwell</a:t>
            </a:r>
            <a:r>
              <a:rPr lang="en-US" sz="1900" spc="-95" dirty="0">
                <a:latin typeface="Trebuchet MS"/>
                <a:cs typeface="Trebuchet MS"/>
              </a:rPr>
              <a:t> </a:t>
            </a:r>
            <a:r>
              <a:rPr lang="en-US" sz="1900" spc="-110" dirty="0">
                <a:latin typeface="Trebuchet MS"/>
                <a:cs typeface="Trebuchet MS"/>
              </a:rPr>
              <a:t>voltage). </a:t>
            </a:r>
            <a:r>
              <a:rPr lang="en-US" sz="1900" spc="-90" dirty="0">
                <a:latin typeface="Trebuchet MS"/>
                <a:cs typeface="Trebuchet MS"/>
              </a:rPr>
              <a:t>Negative </a:t>
            </a:r>
            <a:r>
              <a:rPr lang="en-US" sz="1900" spc="-85" dirty="0">
                <a:latin typeface="Trebuchet MS"/>
                <a:cs typeface="Trebuchet MS"/>
              </a:rPr>
              <a:t>currents  between </a:t>
            </a:r>
            <a:r>
              <a:rPr lang="en-US" sz="1900" spc="-90" dirty="0">
                <a:latin typeface="Trebuchet MS"/>
                <a:cs typeface="Trebuchet MS"/>
              </a:rPr>
              <a:t>substrate </a:t>
            </a:r>
            <a:r>
              <a:rPr lang="en-US" sz="1900" spc="-65" dirty="0">
                <a:latin typeface="Trebuchet MS"/>
                <a:cs typeface="Trebuchet MS"/>
              </a:rPr>
              <a:t>and </a:t>
            </a:r>
            <a:r>
              <a:rPr lang="en-US" sz="1900" spc="-95" dirty="0" err="1">
                <a:latin typeface="Trebuchet MS"/>
                <a:cs typeface="Trebuchet MS"/>
              </a:rPr>
              <a:t>pwell</a:t>
            </a:r>
            <a:r>
              <a:rPr lang="en-US" sz="1900" spc="-95" dirty="0">
                <a:latin typeface="Trebuchet MS"/>
                <a:cs typeface="Trebuchet MS"/>
              </a:rPr>
              <a:t> </a:t>
            </a:r>
            <a:r>
              <a:rPr lang="en-US" sz="1900" spc="-75" dirty="0">
                <a:latin typeface="Trebuchet MS"/>
                <a:cs typeface="Trebuchet MS"/>
              </a:rPr>
              <a:t>in </a:t>
            </a:r>
            <a:r>
              <a:rPr lang="en-US" sz="1900" spc="-95" dirty="0">
                <a:latin typeface="Trebuchet MS"/>
                <a:cs typeface="Trebuchet MS"/>
              </a:rPr>
              <a:t>negative </a:t>
            </a:r>
            <a:r>
              <a:rPr lang="en-US" sz="1900" spc="-40" dirty="0">
                <a:latin typeface="Trebuchet MS"/>
                <a:cs typeface="Trebuchet MS"/>
              </a:rPr>
              <a:t>Δ</a:t>
            </a:r>
            <a:r>
              <a:rPr lang="en-US" sz="1900" spc="-440" dirty="0">
                <a:latin typeface="Trebuchet MS"/>
                <a:cs typeface="Trebuchet MS"/>
              </a:rPr>
              <a:t> </a:t>
            </a:r>
            <a:r>
              <a:rPr lang="en-US" sz="1900" spc="-85" dirty="0">
                <a:latin typeface="Trebuchet MS"/>
                <a:cs typeface="Trebuchet MS"/>
              </a:rPr>
              <a:t>regions.</a:t>
            </a:r>
            <a:endParaRPr lang="en-US" sz="1900" dirty="0">
              <a:latin typeface="Trebuchet MS"/>
              <a:cs typeface="Trebuchet MS"/>
            </a:endParaRPr>
          </a:p>
          <a:p>
            <a:pPr marL="417195" marR="409575" algn="ctr">
              <a:lnSpc>
                <a:spcPts val="2300"/>
              </a:lnSpc>
              <a:spcBef>
                <a:spcPts val="85"/>
              </a:spcBef>
            </a:pPr>
            <a:r>
              <a:rPr lang="en-US" sz="1900" spc="-70" dirty="0">
                <a:latin typeface="Trebuchet MS"/>
                <a:cs typeface="Trebuchet MS"/>
              </a:rPr>
              <a:t>Punch-through</a:t>
            </a:r>
            <a:r>
              <a:rPr lang="en-US" sz="1900" spc="-125" dirty="0">
                <a:latin typeface="Trebuchet MS"/>
                <a:cs typeface="Trebuchet MS"/>
              </a:rPr>
              <a:t> </a:t>
            </a:r>
            <a:r>
              <a:rPr lang="en-US" sz="1900" spc="-85" dirty="0">
                <a:latin typeface="Trebuchet MS"/>
                <a:cs typeface="Trebuchet MS"/>
              </a:rPr>
              <a:t>defined</a:t>
            </a:r>
            <a:r>
              <a:rPr lang="en-US" sz="1900" spc="-120" dirty="0">
                <a:latin typeface="Trebuchet MS"/>
                <a:cs typeface="Trebuchet MS"/>
              </a:rPr>
              <a:t> </a:t>
            </a:r>
            <a:r>
              <a:rPr lang="en-US" sz="1900" spc="-75" dirty="0">
                <a:latin typeface="Trebuchet MS"/>
                <a:cs typeface="Trebuchet MS"/>
              </a:rPr>
              <a:t>by</a:t>
            </a:r>
            <a:r>
              <a:rPr lang="en-US" sz="1900" spc="-130" dirty="0">
                <a:latin typeface="Trebuchet MS"/>
                <a:cs typeface="Trebuchet MS"/>
              </a:rPr>
              <a:t> </a:t>
            </a:r>
            <a:r>
              <a:rPr lang="en-US" sz="1900" spc="-105" dirty="0">
                <a:latin typeface="Trebuchet MS"/>
                <a:cs typeface="Trebuchet MS"/>
              </a:rPr>
              <a:t>difference</a:t>
            </a:r>
            <a:r>
              <a:rPr lang="en-US" sz="1900" spc="-120" dirty="0">
                <a:latin typeface="Trebuchet MS"/>
                <a:cs typeface="Trebuchet MS"/>
              </a:rPr>
              <a:t> </a:t>
            </a:r>
            <a:r>
              <a:rPr lang="en-US" sz="1900" spc="-75" dirty="0">
                <a:latin typeface="Trebuchet MS"/>
                <a:cs typeface="Trebuchet MS"/>
              </a:rPr>
              <a:t>in</a:t>
            </a:r>
            <a:r>
              <a:rPr lang="en-US" sz="1900" spc="-120" dirty="0">
                <a:latin typeface="Trebuchet MS"/>
                <a:cs typeface="Trebuchet MS"/>
              </a:rPr>
              <a:t> </a:t>
            </a:r>
            <a:r>
              <a:rPr lang="en-US" sz="1900" spc="-85" dirty="0">
                <a:latin typeface="Trebuchet MS"/>
                <a:cs typeface="Trebuchet MS"/>
              </a:rPr>
              <a:t>currents</a:t>
            </a:r>
            <a:r>
              <a:rPr lang="en-US" sz="1900" spc="-130" dirty="0">
                <a:latin typeface="Trebuchet MS"/>
                <a:cs typeface="Trebuchet MS"/>
              </a:rPr>
              <a:t> </a:t>
            </a:r>
            <a:r>
              <a:rPr lang="en-US" sz="1900" spc="-65" dirty="0">
                <a:latin typeface="Trebuchet MS"/>
                <a:cs typeface="Trebuchet MS"/>
              </a:rPr>
              <a:t>observed</a:t>
            </a:r>
            <a:r>
              <a:rPr lang="en-US" sz="1900" spc="-125" dirty="0">
                <a:latin typeface="Trebuchet MS"/>
                <a:cs typeface="Trebuchet MS"/>
              </a:rPr>
              <a:t> </a:t>
            </a:r>
            <a:r>
              <a:rPr lang="en-US" sz="1900" spc="-85" dirty="0">
                <a:latin typeface="Trebuchet MS"/>
                <a:cs typeface="Trebuchet MS"/>
              </a:rPr>
              <a:t>between</a:t>
            </a:r>
            <a:r>
              <a:rPr lang="en-US" sz="1900" spc="-135" dirty="0">
                <a:latin typeface="Trebuchet MS"/>
                <a:cs typeface="Trebuchet MS"/>
              </a:rPr>
              <a:t> </a:t>
            </a:r>
            <a:r>
              <a:rPr lang="en-US" sz="1900" spc="-95" dirty="0" err="1">
                <a:latin typeface="Trebuchet MS"/>
                <a:cs typeface="Trebuchet MS"/>
              </a:rPr>
              <a:t>pwell</a:t>
            </a:r>
            <a:r>
              <a:rPr lang="en-US" sz="1900" spc="-130" dirty="0">
                <a:latin typeface="Trebuchet MS"/>
                <a:cs typeface="Trebuchet MS"/>
              </a:rPr>
              <a:t> </a:t>
            </a:r>
            <a:r>
              <a:rPr lang="en-US" sz="1900" spc="-50" dirty="0">
                <a:latin typeface="Trebuchet MS"/>
                <a:cs typeface="Trebuchet MS"/>
              </a:rPr>
              <a:t>PSU  </a:t>
            </a:r>
            <a:r>
              <a:rPr lang="en-US" sz="1900" spc="-65" dirty="0">
                <a:latin typeface="Trebuchet MS"/>
                <a:cs typeface="Trebuchet MS"/>
              </a:rPr>
              <a:t>and </a:t>
            </a:r>
            <a:r>
              <a:rPr lang="en-US" sz="1900" spc="-40" dirty="0">
                <a:latin typeface="Trebuchet MS"/>
                <a:cs typeface="Trebuchet MS"/>
              </a:rPr>
              <a:t>Δ </a:t>
            </a:r>
            <a:r>
              <a:rPr lang="en-US" sz="1900" spc="-50" dirty="0">
                <a:latin typeface="Trebuchet MS"/>
                <a:cs typeface="Trebuchet MS"/>
              </a:rPr>
              <a:t>PSU.</a:t>
            </a:r>
            <a:endParaRPr lang="en-US" sz="1900" dirty="0">
              <a:latin typeface="Trebuchet MS"/>
              <a:cs typeface="Trebuchet MS"/>
            </a:endParaRPr>
          </a:p>
        </p:txBody>
      </p:sp>
      <p:sp>
        <p:nvSpPr>
          <p:cNvPr id="10" name="object 10"/>
          <p:cNvSpPr txBox="1">
            <a:spLocks noGrp="1"/>
          </p:cNvSpPr>
          <p:nvPr>
            <p:ph type="sldNum" sz="quarter" idx="7"/>
          </p:nvPr>
        </p:nvSpPr>
        <p:spPr>
          <a:prstGeom prst="rect">
            <a:avLst/>
          </a:prstGeom>
        </p:spPr>
        <p:txBody>
          <a:bodyPr vert="horz" wrap="square" lIns="0" tIns="4445" rIns="0" bIns="0" rtlCol="0">
            <a:spAutoFit/>
          </a:bodyPr>
          <a:lstStyle/>
          <a:p>
            <a:pPr marL="25400">
              <a:lnSpc>
                <a:spcPct val="100000"/>
              </a:lnSpc>
              <a:spcBef>
                <a:spcPts val="35"/>
              </a:spcBef>
            </a:pPr>
            <a:fld id="{81D60167-4931-47E6-BA6A-407CBD079E47}" type="slidenum">
              <a:rPr spc="-25" dirty="0"/>
              <a:t>3</a:t>
            </a:fld>
            <a:endParaRPr spc="-25" dirty="0"/>
          </a:p>
        </p:txBody>
      </p:sp>
      <p:sp>
        <p:nvSpPr>
          <p:cNvPr id="8" name="Date Placeholder 7">
            <a:extLst>
              <a:ext uri="{FF2B5EF4-FFF2-40B4-BE49-F238E27FC236}">
                <a16:creationId xmlns:a16="http://schemas.microsoft.com/office/drawing/2014/main" id="{09D4C47C-54CD-4F72-B68E-7A2F10F8DFAF}"/>
              </a:ext>
            </a:extLst>
          </p:cNvPr>
          <p:cNvSpPr>
            <a:spLocks noGrp="1"/>
          </p:cNvSpPr>
          <p:nvPr>
            <p:ph type="dt" sz="half" idx="6"/>
          </p:nvPr>
        </p:nvSpPr>
        <p:spPr/>
        <p:txBody>
          <a:bodyPr/>
          <a:lstStyle/>
          <a:p>
            <a:pPr marL="12700">
              <a:lnSpc>
                <a:spcPct val="100000"/>
              </a:lnSpc>
              <a:spcBef>
                <a:spcPts val="35"/>
              </a:spcBef>
            </a:pPr>
            <a:fld id="{FCC9CCA6-2FB4-4671-ACEA-CAD4F16C93E1}" type="datetime1">
              <a:rPr lang="en-US" spc="-80" smtClean="0"/>
              <a:t>05/06/2019</a:t>
            </a:fld>
            <a:endParaRPr lang="en-US" spc="-80" dirty="0"/>
          </a:p>
        </p:txBody>
      </p:sp>
      <p:sp>
        <p:nvSpPr>
          <p:cNvPr id="9" name="Footer Placeholder 8">
            <a:extLst>
              <a:ext uri="{FF2B5EF4-FFF2-40B4-BE49-F238E27FC236}">
                <a16:creationId xmlns:a16="http://schemas.microsoft.com/office/drawing/2014/main" id="{7103BB81-68B0-4770-BF70-68F75DC57331}"/>
              </a:ext>
            </a:extLst>
          </p:cNvPr>
          <p:cNvSpPr>
            <a:spLocks noGrp="1"/>
          </p:cNvSpPr>
          <p:nvPr>
            <p:ph type="ftr" sz="quarter" idx="5"/>
          </p:nvPr>
        </p:nvSpPr>
        <p:spPr/>
        <p:txBody>
          <a:bodyPr/>
          <a:lstStyle/>
          <a:p>
            <a:pPr marL="12700">
              <a:lnSpc>
                <a:spcPct val="100000"/>
              </a:lnSpc>
              <a:spcBef>
                <a:spcPts val="35"/>
              </a:spcBef>
            </a:pPr>
            <a:r>
              <a:rPr lang="en-US" spc="-60"/>
              <a:t>MALTA Telescope</a:t>
            </a:r>
            <a:endParaRPr lang="en-US" spc="-65" dirty="0"/>
          </a:p>
        </p:txBody>
      </p:sp>
      <p:sp>
        <p:nvSpPr>
          <p:cNvPr id="11" name="object 6">
            <a:extLst>
              <a:ext uri="{FF2B5EF4-FFF2-40B4-BE49-F238E27FC236}">
                <a16:creationId xmlns:a16="http://schemas.microsoft.com/office/drawing/2014/main" id="{55E9640D-913B-471C-BC71-9D822E97676B}"/>
              </a:ext>
            </a:extLst>
          </p:cNvPr>
          <p:cNvSpPr/>
          <p:nvPr/>
        </p:nvSpPr>
        <p:spPr>
          <a:xfrm>
            <a:off x="6729412" y="1882110"/>
            <a:ext cx="3663695" cy="2051304"/>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3571722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093030" y="1356856"/>
            <a:ext cx="2796654" cy="1970678"/>
          </a:xfrm>
          <a:prstGeom prst="rect">
            <a:avLst/>
          </a:prstGeom>
          <a:blipFill>
            <a:blip r:embed="rId3"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926566" y="402896"/>
            <a:ext cx="7468134" cy="536044"/>
          </a:xfrm>
          <a:prstGeom prst="rect">
            <a:avLst/>
          </a:prstGeom>
        </p:spPr>
        <p:txBody>
          <a:bodyPr vert="horz" wrap="square" lIns="0" tIns="12700" rIns="0" bIns="0" rtlCol="0">
            <a:spAutoFit/>
          </a:bodyPr>
          <a:lstStyle/>
          <a:p>
            <a:pPr marL="12700">
              <a:lnSpc>
                <a:spcPct val="100000"/>
              </a:lnSpc>
              <a:spcBef>
                <a:spcPts val="100"/>
              </a:spcBef>
            </a:pPr>
            <a:r>
              <a:rPr lang="en-US" dirty="0"/>
              <a:t>MALTA</a:t>
            </a:r>
            <a:r>
              <a:rPr sz="3400" dirty="0">
                <a:solidFill>
                  <a:srgbClr val="4472C4"/>
                </a:solidFill>
              </a:rPr>
              <a:t> Telescope</a:t>
            </a:r>
            <a:r>
              <a:rPr lang="en-US" sz="3400" dirty="0">
                <a:solidFill>
                  <a:srgbClr val="4472C4"/>
                </a:solidFill>
              </a:rPr>
              <a:t> System Optimized </a:t>
            </a:r>
            <a:endParaRPr sz="3400" dirty="0"/>
          </a:p>
        </p:txBody>
      </p:sp>
      <p:sp>
        <p:nvSpPr>
          <p:cNvPr id="4" name="object 4"/>
          <p:cNvSpPr txBox="1"/>
          <p:nvPr/>
        </p:nvSpPr>
        <p:spPr>
          <a:xfrm>
            <a:off x="663008" y="1319118"/>
            <a:ext cx="4342218" cy="2846933"/>
          </a:xfrm>
          <a:prstGeom prst="rect">
            <a:avLst/>
          </a:prstGeom>
        </p:spPr>
        <p:txBody>
          <a:bodyPr vert="horz" wrap="square" lIns="0" tIns="12700" rIns="0" bIns="0" rtlCol="0">
            <a:spAutoFit/>
          </a:bodyPr>
          <a:lstStyle/>
          <a:p>
            <a:pPr marL="314325" indent="-301625">
              <a:lnSpc>
                <a:spcPts val="2035"/>
              </a:lnSpc>
              <a:spcBef>
                <a:spcPts val="100"/>
              </a:spcBef>
              <a:buChar char="•"/>
              <a:tabLst>
                <a:tab pos="313690" algn="l"/>
                <a:tab pos="314325" algn="l"/>
              </a:tabLst>
            </a:pPr>
            <a:r>
              <a:rPr sz="1700" dirty="0">
                <a:latin typeface="Arial"/>
                <a:cs typeface="Arial"/>
              </a:rPr>
              <a:t>6 MALTA </a:t>
            </a:r>
            <a:r>
              <a:rPr lang="en-US" sz="1700" dirty="0">
                <a:latin typeface="Arial"/>
                <a:cs typeface="Arial"/>
              </a:rPr>
              <a:t>and </a:t>
            </a:r>
            <a:r>
              <a:rPr lang="en-US" sz="1700" dirty="0" err="1">
                <a:latin typeface="Arial"/>
                <a:cs typeface="Arial"/>
              </a:rPr>
              <a:t>Monopix</a:t>
            </a:r>
            <a:r>
              <a:rPr lang="en-US" sz="1700" dirty="0">
                <a:latin typeface="Arial"/>
                <a:cs typeface="Arial"/>
              </a:rPr>
              <a:t> sensor</a:t>
            </a:r>
            <a:r>
              <a:rPr sz="1700" dirty="0">
                <a:latin typeface="Arial"/>
                <a:cs typeface="Arial"/>
              </a:rPr>
              <a:t>-based planes</a:t>
            </a:r>
            <a:r>
              <a:rPr lang="en-US" sz="1700" dirty="0">
                <a:latin typeface="Arial"/>
                <a:cs typeface="Arial"/>
              </a:rPr>
              <a:t> connected to 6 FPGAS</a:t>
            </a:r>
            <a:endParaRPr sz="1700" dirty="0">
              <a:latin typeface="Arial"/>
              <a:cs typeface="Arial"/>
            </a:endParaRPr>
          </a:p>
          <a:p>
            <a:pPr marL="314325" indent="-301625">
              <a:lnSpc>
                <a:spcPts val="2035"/>
              </a:lnSpc>
              <a:buChar char="•"/>
              <a:tabLst>
                <a:tab pos="313690" algn="l"/>
                <a:tab pos="314325" algn="l"/>
              </a:tabLst>
            </a:pPr>
            <a:r>
              <a:rPr sz="1700" dirty="0">
                <a:latin typeface="Arial"/>
                <a:cs typeface="Arial"/>
              </a:rPr>
              <a:t>Centralized powering</a:t>
            </a:r>
          </a:p>
          <a:p>
            <a:pPr marL="314325" indent="-301625">
              <a:lnSpc>
                <a:spcPts val="2035"/>
              </a:lnSpc>
              <a:buChar char="•"/>
              <a:tabLst>
                <a:tab pos="313690" algn="l"/>
                <a:tab pos="314325" algn="l"/>
              </a:tabLst>
            </a:pPr>
            <a:r>
              <a:rPr sz="1700" dirty="0">
                <a:latin typeface="Arial"/>
                <a:cs typeface="Arial"/>
              </a:rPr>
              <a:t>Simulation estimates yield</a:t>
            </a:r>
          </a:p>
          <a:p>
            <a:pPr marL="314325" marR="561975">
              <a:lnSpc>
                <a:spcPts val="2000"/>
              </a:lnSpc>
              <a:spcBef>
                <a:spcPts val="95"/>
              </a:spcBef>
            </a:pPr>
            <a:r>
              <a:rPr sz="1700" dirty="0">
                <a:latin typeface="Arial"/>
                <a:cs typeface="Arial"/>
              </a:rPr>
              <a:t>3.9 um resolution (</a:t>
            </a:r>
            <a:r>
              <a:rPr lang="en-US" sz="1700" dirty="0">
                <a:latin typeface="Arial"/>
                <a:cs typeface="Arial"/>
              </a:rPr>
              <a:t>much efficient than 6 single MALTA combined with 6 </a:t>
            </a:r>
            <a:r>
              <a:rPr lang="en-US" sz="1700" dirty="0" err="1">
                <a:latin typeface="Arial"/>
                <a:cs typeface="Arial"/>
              </a:rPr>
              <a:t>Monopix</a:t>
            </a:r>
            <a:r>
              <a:rPr lang="en-US" sz="1700" dirty="0">
                <a:latin typeface="Arial"/>
                <a:cs typeface="Arial"/>
              </a:rPr>
              <a:t> sensors</a:t>
            </a:r>
            <a:r>
              <a:rPr sz="1700" dirty="0">
                <a:latin typeface="Arial"/>
                <a:cs typeface="Arial"/>
              </a:rPr>
              <a:t>)</a:t>
            </a:r>
          </a:p>
          <a:p>
            <a:pPr marL="314325" indent="-301625">
              <a:lnSpc>
                <a:spcPts val="1975"/>
              </a:lnSpc>
              <a:buFont typeface="Arial"/>
              <a:buChar char="•"/>
              <a:tabLst>
                <a:tab pos="313690" algn="l"/>
                <a:tab pos="314325" algn="l"/>
              </a:tabLst>
            </a:pPr>
            <a:r>
              <a:rPr lang="en-US" sz="1700" b="1" dirty="0">
                <a:latin typeface="Arial"/>
                <a:cs typeface="Arial"/>
              </a:rPr>
              <a:t>Combined benefits from both the standard process (no IV disturbance) and the modified process (High radiation tolerance)</a:t>
            </a:r>
            <a:endParaRPr sz="1700" dirty="0">
              <a:latin typeface="Arial"/>
              <a:cs typeface="Arial"/>
            </a:endParaRPr>
          </a:p>
        </p:txBody>
      </p:sp>
      <p:sp>
        <p:nvSpPr>
          <p:cNvPr id="5" name="object 5"/>
          <p:cNvSpPr/>
          <p:nvPr/>
        </p:nvSpPr>
        <p:spPr>
          <a:xfrm>
            <a:off x="4914900" y="1600200"/>
            <a:ext cx="541867" cy="546100"/>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5162677" y="1851914"/>
            <a:ext cx="44450" cy="44450"/>
          </a:xfrm>
          <a:custGeom>
            <a:avLst/>
            <a:gdLst/>
            <a:ahLst/>
            <a:cxnLst/>
            <a:rect l="l" t="t" r="r" b="b"/>
            <a:pathLst>
              <a:path w="44450" h="44450">
                <a:moveTo>
                  <a:pt x="21945" y="0"/>
                </a:moveTo>
                <a:lnTo>
                  <a:pt x="13399" y="1725"/>
                </a:lnTo>
                <a:lnTo>
                  <a:pt x="6424" y="6429"/>
                </a:lnTo>
                <a:lnTo>
                  <a:pt x="1723" y="13405"/>
                </a:lnTo>
                <a:lnTo>
                  <a:pt x="0" y="21945"/>
                </a:lnTo>
                <a:lnTo>
                  <a:pt x="1723" y="30493"/>
                </a:lnTo>
                <a:lnTo>
                  <a:pt x="6424" y="37472"/>
                </a:lnTo>
                <a:lnTo>
                  <a:pt x="13399" y="42178"/>
                </a:lnTo>
                <a:lnTo>
                  <a:pt x="21945" y="43903"/>
                </a:lnTo>
                <a:lnTo>
                  <a:pt x="30485" y="42178"/>
                </a:lnTo>
                <a:lnTo>
                  <a:pt x="37461" y="37472"/>
                </a:lnTo>
                <a:lnTo>
                  <a:pt x="42165" y="30493"/>
                </a:lnTo>
                <a:lnTo>
                  <a:pt x="43891" y="21945"/>
                </a:lnTo>
                <a:lnTo>
                  <a:pt x="42165" y="13405"/>
                </a:lnTo>
                <a:lnTo>
                  <a:pt x="37461" y="6429"/>
                </a:lnTo>
                <a:lnTo>
                  <a:pt x="30485" y="1725"/>
                </a:lnTo>
                <a:lnTo>
                  <a:pt x="21945" y="0"/>
                </a:lnTo>
                <a:close/>
              </a:path>
            </a:pathLst>
          </a:custGeom>
          <a:solidFill>
            <a:srgbClr val="FF0000"/>
          </a:solidFill>
        </p:spPr>
        <p:txBody>
          <a:bodyPr wrap="square" lIns="0" tIns="0" rIns="0" bIns="0" rtlCol="0"/>
          <a:lstStyle/>
          <a:p>
            <a:endParaRPr/>
          </a:p>
        </p:txBody>
      </p:sp>
      <p:sp>
        <p:nvSpPr>
          <p:cNvPr id="7" name="object 7"/>
          <p:cNvSpPr/>
          <p:nvPr/>
        </p:nvSpPr>
        <p:spPr>
          <a:xfrm>
            <a:off x="8120925" y="1416050"/>
            <a:ext cx="2416175" cy="5024054"/>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859956" y="4166051"/>
            <a:ext cx="5703120" cy="3237952"/>
          </a:xfrm>
          <a:prstGeom prst="rect">
            <a:avLst/>
          </a:prstGeom>
          <a:blipFill>
            <a:blip r:embed="rId6" cstate="print"/>
            <a:stretch>
              <a:fillRect/>
            </a:stretch>
          </a:blipFill>
        </p:spPr>
        <p:txBody>
          <a:bodyPr wrap="square" lIns="0" tIns="0" rIns="0" bIns="0" rtlCol="0"/>
          <a:lstStyle/>
          <a:p>
            <a:endParaRPr/>
          </a:p>
        </p:txBody>
      </p:sp>
      <p:sp>
        <p:nvSpPr>
          <p:cNvPr id="9" name="object 9"/>
          <p:cNvSpPr txBox="1"/>
          <p:nvPr/>
        </p:nvSpPr>
        <p:spPr>
          <a:xfrm>
            <a:off x="5649376" y="2524824"/>
            <a:ext cx="1150620" cy="473709"/>
          </a:xfrm>
          <a:prstGeom prst="rect">
            <a:avLst/>
          </a:prstGeom>
        </p:spPr>
        <p:txBody>
          <a:bodyPr vert="horz" wrap="square" lIns="0" tIns="11430" rIns="0" bIns="0" rtlCol="0">
            <a:spAutoFit/>
          </a:bodyPr>
          <a:lstStyle/>
          <a:p>
            <a:pPr marL="12700" marR="5080">
              <a:lnSpc>
                <a:spcPct val="101600"/>
              </a:lnSpc>
              <a:spcBef>
                <a:spcPts val="90"/>
              </a:spcBef>
            </a:pPr>
            <a:r>
              <a:rPr sz="1450" spc="-75" dirty="0">
                <a:latin typeface="Arial"/>
                <a:cs typeface="Arial"/>
              </a:rPr>
              <a:t>Expected  </a:t>
            </a:r>
            <a:r>
              <a:rPr sz="1450" spc="-95" dirty="0">
                <a:latin typeface="Arial"/>
                <a:cs typeface="Arial"/>
              </a:rPr>
              <a:t>Beam</a:t>
            </a:r>
            <a:r>
              <a:rPr sz="1450" spc="-155" dirty="0">
                <a:latin typeface="Arial"/>
                <a:cs typeface="Arial"/>
              </a:rPr>
              <a:t> </a:t>
            </a:r>
            <a:r>
              <a:rPr sz="1450" spc="-50" dirty="0">
                <a:latin typeface="Arial"/>
                <a:cs typeface="Arial"/>
              </a:rPr>
              <a:t>Location</a:t>
            </a:r>
            <a:endParaRPr sz="1450" dirty="0">
              <a:latin typeface="Arial"/>
              <a:cs typeface="Arial"/>
            </a:endParaRPr>
          </a:p>
        </p:txBody>
      </p:sp>
      <p:sp>
        <p:nvSpPr>
          <p:cNvPr id="10" name="object 10"/>
          <p:cNvSpPr/>
          <p:nvPr/>
        </p:nvSpPr>
        <p:spPr>
          <a:xfrm>
            <a:off x="5178031" y="2006561"/>
            <a:ext cx="121285" cy="524510"/>
          </a:xfrm>
          <a:custGeom>
            <a:avLst/>
            <a:gdLst/>
            <a:ahLst/>
            <a:cxnLst/>
            <a:rect l="l" t="t" r="r" b="b"/>
            <a:pathLst>
              <a:path w="121285" h="524510">
                <a:moveTo>
                  <a:pt x="44106" y="80111"/>
                </a:moveTo>
                <a:lnTo>
                  <a:pt x="35509" y="80111"/>
                </a:lnTo>
                <a:lnTo>
                  <a:pt x="112674" y="523989"/>
                </a:lnTo>
                <a:lnTo>
                  <a:pt x="121005" y="522528"/>
                </a:lnTo>
                <a:lnTo>
                  <a:pt x="44106" y="80111"/>
                </a:lnTo>
                <a:close/>
              </a:path>
              <a:path w="121285" h="524510">
                <a:moveTo>
                  <a:pt x="25869" y="0"/>
                </a:moveTo>
                <a:lnTo>
                  <a:pt x="0" y="86283"/>
                </a:lnTo>
                <a:lnTo>
                  <a:pt x="35509" y="80111"/>
                </a:lnTo>
                <a:lnTo>
                  <a:pt x="44106" y="80111"/>
                </a:lnTo>
                <a:lnTo>
                  <a:pt x="43853" y="78651"/>
                </a:lnTo>
                <a:lnTo>
                  <a:pt x="79349" y="72478"/>
                </a:lnTo>
                <a:lnTo>
                  <a:pt x="25869" y="0"/>
                </a:lnTo>
                <a:close/>
              </a:path>
            </a:pathLst>
          </a:custGeom>
          <a:solidFill>
            <a:srgbClr val="FF0000"/>
          </a:solidFill>
        </p:spPr>
        <p:txBody>
          <a:bodyPr wrap="square" lIns="0" tIns="0" rIns="0" bIns="0" rtlCol="0"/>
          <a:lstStyle/>
          <a:p>
            <a:endParaRPr/>
          </a:p>
        </p:txBody>
      </p:sp>
      <p:sp>
        <p:nvSpPr>
          <p:cNvPr id="11" name="object 11"/>
          <p:cNvSpPr txBox="1">
            <a:spLocks noGrp="1"/>
          </p:cNvSpPr>
          <p:nvPr>
            <p:ph type="dt" sz="half" idx="6"/>
          </p:nvPr>
        </p:nvSpPr>
        <p:spPr>
          <a:xfrm>
            <a:off x="1256394" y="6956258"/>
            <a:ext cx="643255" cy="207108"/>
          </a:xfrm>
          <a:prstGeom prst="rect">
            <a:avLst/>
          </a:prstGeom>
        </p:spPr>
        <p:txBody>
          <a:bodyPr vert="horz" wrap="square" lIns="0" tIns="6985" rIns="0" bIns="0" rtlCol="0">
            <a:spAutoFit/>
          </a:bodyPr>
          <a:lstStyle/>
          <a:p>
            <a:pPr marL="12700">
              <a:lnSpc>
                <a:spcPct val="100000"/>
              </a:lnSpc>
              <a:spcBef>
                <a:spcPts val="55"/>
              </a:spcBef>
            </a:pPr>
            <a:fld id="{95658860-CABE-4B85-AE50-134B9CB0668E}" type="datetime1">
              <a:rPr lang="en-US" spc="-10" smtClean="0"/>
              <a:t>05/06/2019</a:t>
            </a:fld>
            <a:endParaRPr spc="-10" dirty="0"/>
          </a:p>
        </p:txBody>
      </p:sp>
      <p:sp>
        <p:nvSpPr>
          <p:cNvPr id="13" name="object 13"/>
          <p:cNvSpPr txBox="1">
            <a:spLocks noGrp="1"/>
          </p:cNvSpPr>
          <p:nvPr>
            <p:ph type="sldNum" sz="quarter" idx="7"/>
          </p:nvPr>
        </p:nvSpPr>
        <p:spPr>
          <a:prstGeom prst="rect">
            <a:avLst/>
          </a:prstGeom>
        </p:spPr>
        <p:txBody>
          <a:bodyPr vert="horz" wrap="square" lIns="0" tIns="6985" rIns="0" bIns="0" rtlCol="0">
            <a:spAutoFit/>
          </a:bodyPr>
          <a:lstStyle/>
          <a:p>
            <a:pPr marL="25400">
              <a:lnSpc>
                <a:spcPct val="100000"/>
              </a:lnSpc>
              <a:spcBef>
                <a:spcPts val="55"/>
              </a:spcBef>
            </a:pPr>
            <a:fld id="{81D60167-4931-47E6-BA6A-407CBD079E47}" type="slidenum">
              <a:rPr spc="-55" dirty="0"/>
              <a:t>4</a:t>
            </a:fld>
            <a:endParaRPr spc="-55" dirty="0"/>
          </a:p>
        </p:txBody>
      </p:sp>
      <p:sp>
        <p:nvSpPr>
          <p:cNvPr id="12" name="Footer Placeholder 11">
            <a:extLst>
              <a:ext uri="{FF2B5EF4-FFF2-40B4-BE49-F238E27FC236}">
                <a16:creationId xmlns:a16="http://schemas.microsoft.com/office/drawing/2014/main" id="{92C21C49-E25B-476F-B99F-991DE0057A02}"/>
              </a:ext>
            </a:extLst>
          </p:cNvPr>
          <p:cNvSpPr>
            <a:spLocks noGrp="1"/>
          </p:cNvSpPr>
          <p:nvPr>
            <p:ph type="ftr" sz="quarter" idx="5"/>
          </p:nvPr>
        </p:nvSpPr>
        <p:spPr/>
        <p:txBody>
          <a:bodyPr/>
          <a:lstStyle/>
          <a:p>
            <a:pPr marL="12700">
              <a:lnSpc>
                <a:spcPct val="100000"/>
              </a:lnSpc>
              <a:spcBef>
                <a:spcPts val="35"/>
              </a:spcBef>
            </a:pPr>
            <a:r>
              <a:rPr lang="en-US" spc="-60"/>
              <a:t>MALTA Telescope</a:t>
            </a:r>
            <a:endParaRPr lang="en-US" spc="-65" dirty="0"/>
          </a:p>
        </p:txBody>
      </p:sp>
    </p:spTree>
    <p:extLst>
      <p:ext uri="{BB962C8B-B14F-4D97-AF65-F5344CB8AC3E}">
        <p14:creationId xmlns:p14="http://schemas.microsoft.com/office/powerpoint/2010/main" val="2363657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15C06-3635-427F-A90E-40AB81759DF7}"/>
              </a:ext>
            </a:extLst>
          </p:cNvPr>
          <p:cNvSpPr>
            <a:spLocks noGrp="1"/>
          </p:cNvSpPr>
          <p:nvPr>
            <p:ph type="title"/>
          </p:nvPr>
        </p:nvSpPr>
        <p:spPr>
          <a:xfrm>
            <a:off x="926566" y="396561"/>
            <a:ext cx="7391933" cy="523220"/>
          </a:xfrm>
        </p:spPr>
        <p:txBody>
          <a:bodyPr/>
          <a:lstStyle/>
          <a:p>
            <a:r>
              <a:rPr lang="en-US" dirty="0"/>
              <a:t>Part of MALTA Telescope Scripts</a:t>
            </a:r>
          </a:p>
        </p:txBody>
      </p:sp>
      <p:sp>
        <p:nvSpPr>
          <p:cNvPr id="3" name="Text Placeholder 2">
            <a:extLst>
              <a:ext uri="{FF2B5EF4-FFF2-40B4-BE49-F238E27FC236}">
                <a16:creationId xmlns:a16="http://schemas.microsoft.com/office/drawing/2014/main" id="{78841818-78AB-41C3-93A3-0D1F21E9EE80}"/>
              </a:ext>
            </a:extLst>
          </p:cNvPr>
          <p:cNvSpPr>
            <a:spLocks noGrp="1"/>
          </p:cNvSpPr>
          <p:nvPr>
            <p:ph type="body" idx="1"/>
          </p:nvPr>
        </p:nvSpPr>
        <p:spPr/>
        <p:txBody>
          <a:bodyPr/>
          <a:lstStyle/>
          <a:p>
            <a:endParaRPr lang="en-US" dirty="0"/>
          </a:p>
        </p:txBody>
      </p:sp>
      <p:pic>
        <p:nvPicPr>
          <p:cNvPr id="5" name="Picture 4">
            <a:extLst>
              <a:ext uri="{FF2B5EF4-FFF2-40B4-BE49-F238E27FC236}">
                <a16:creationId xmlns:a16="http://schemas.microsoft.com/office/drawing/2014/main" id="{20D8A74A-5FDD-4863-868C-5C8E426367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100" y="1294282"/>
            <a:ext cx="9464527" cy="5410200"/>
          </a:xfrm>
          <a:prstGeom prst="rect">
            <a:avLst/>
          </a:prstGeom>
        </p:spPr>
      </p:pic>
      <p:sp>
        <p:nvSpPr>
          <p:cNvPr id="6" name="Date Placeholder 5">
            <a:extLst>
              <a:ext uri="{FF2B5EF4-FFF2-40B4-BE49-F238E27FC236}">
                <a16:creationId xmlns:a16="http://schemas.microsoft.com/office/drawing/2014/main" id="{75AD7E33-39D5-4E1F-B5E4-23775DA0145E}"/>
              </a:ext>
            </a:extLst>
          </p:cNvPr>
          <p:cNvSpPr>
            <a:spLocks noGrp="1"/>
          </p:cNvSpPr>
          <p:nvPr>
            <p:ph type="dt" sz="half" idx="6"/>
          </p:nvPr>
        </p:nvSpPr>
        <p:spPr/>
        <p:txBody>
          <a:bodyPr/>
          <a:lstStyle/>
          <a:p>
            <a:pPr marL="12700">
              <a:lnSpc>
                <a:spcPct val="100000"/>
              </a:lnSpc>
              <a:spcBef>
                <a:spcPts val="35"/>
              </a:spcBef>
            </a:pPr>
            <a:fld id="{B3DA66B2-CD3D-49F6-99EA-C711630F9D21}" type="datetime1">
              <a:rPr lang="en-US" spc="-80" smtClean="0"/>
              <a:t>05/06/2019</a:t>
            </a:fld>
            <a:endParaRPr lang="en-US" spc="-80" dirty="0"/>
          </a:p>
        </p:txBody>
      </p:sp>
      <p:sp>
        <p:nvSpPr>
          <p:cNvPr id="7" name="Footer Placeholder 6">
            <a:extLst>
              <a:ext uri="{FF2B5EF4-FFF2-40B4-BE49-F238E27FC236}">
                <a16:creationId xmlns:a16="http://schemas.microsoft.com/office/drawing/2014/main" id="{16C798CD-14EC-4750-B9E8-07E9A50F0815}"/>
              </a:ext>
            </a:extLst>
          </p:cNvPr>
          <p:cNvSpPr>
            <a:spLocks noGrp="1"/>
          </p:cNvSpPr>
          <p:nvPr>
            <p:ph type="ftr" sz="quarter" idx="5"/>
          </p:nvPr>
        </p:nvSpPr>
        <p:spPr/>
        <p:txBody>
          <a:bodyPr/>
          <a:lstStyle/>
          <a:p>
            <a:pPr marL="12700">
              <a:lnSpc>
                <a:spcPct val="100000"/>
              </a:lnSpc>
              <a:spcBef>
                <a:spcPts val="35"/>
              </a:spcBef>
            </a:pPr>
            <a:r>
              <a:rPr lang="en-US" spc="-60"/>
              <a:t>MALTA Telescope</a:t>
            </a:r>
            <a:endParaRPr lang="en-US" spc="-65" dirty="0"/>
          </a:p>
        </p:txBody>
      </p:sp>
      <p:sp>
        <p:nvSpPr>
          <p:cNvPr id="8" name="Slide Number Placeholder 7">
            <a:extLst>
              <a:ext uri="{FF2B5EF4-FFF2-40B4-BE49-F238E27FC236}">
                <a16:creationId xmlns:a16="http://schemas.microsoft.com/office/drawing/2014/main" id="{ADE03FEF-3818-4D03-822A-195381496FC0}"/>
              </a:ext>
            </a:extLst>
          </p:cNvPr>
          <p:cNvSpPr>
            <a:spLocks noGrp="1"/>
          </p:cNvSpPr>
          <p:nvPr>
            <p:ph type="sldNum" sz="quarter" idx="7"/>
          </p:nvPr>
        </p:nvSpPr>
        <p:spPr/>
        <p:txBody>
          <a:bodyPr/>
          <a:lstStyle/>
          <a:p>
            <a:pPr marL="25400">
              <a:lnSpc>
                <a:spcPct val="100000"/>
              </a:lnSpc>
              <a:spcBef>
                <a:spcPts val="35"/>
              </a:spcBef>
            </a:pPr>
            <a:fld id="{81D60167-4931-47E6-BA6A-407CBD079E47}" type="slidenum">
              <a:rPr lang="en-US" spc="-25" smtClean="0"/>
              <a:t>5</a:t>
            </a:fld>
            <a:endParaRPr lang="en-US" spc="-25" dirty="0"/>
          </a:p>
        </p:txBody>
      </p:sp>
      <p:sp>
        <p:nvSpPr>
          <p:cNvPr id="9" name="Text Placeholder 2">
            <a:extLst>
              <a:ext uri="{FF2B5EF4-FFF2-40B4-BE49-F238E27FC236}">
                <a16:creationId xmlns:a16="http://schemas.microsoft.com/office/drawing/2014/main" id="{61F0E748-05A4-45B2-B087-A31589CD841E}"/>
              </a:ext>
            </a:extLst>
          </p:cNvPr>
          <p:cNvSpPr txBox="1">
            <a:spLocks/>
          </p:cNvSpPr>
          <p:nvPr/>
        </p:nvSpPr>
        <p:spPr>
          <a:xfrm>
            <a:off x="5499100" y="1644650"/>
            <a:ext cx="4222668" cy="1107996"/>
          </a:xfrm>
          <a:prstGeom prst="rect">
            <a:avLst/>
          </a:prstGeom>
        </p:spPr>
        <p:txBody>
          <a:bodyPr wrap="square" lIns="0" tIns="0" rIns="0" bIns="0">
            <a:spAutoFit/>
          </a:bodyPr>
          <a:lstStyle>
            <a:lvl1pPr marL="0">
              <a:defRPr b="0" i="0">
                <a:solidFill>
                  <a:schemeClr val="tx1"/>
                </a:solidFill>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US" kern="0" dirty="0"/>
              <a:t>This script can let us change almost every setup for the IV measurements without do them manually in the lab (Currently Only compatible with MALTA sensor)</a:t>
            </a:r>
          </a:p>
        </p:txBody>
      </p:sp>
    </p:spTree>
    <p:extLst>
      <p:ext uri="{BB962C8B-B14F-4D97-AF65-F5344CB8AC3E}">
        <p14:creationId xmlns:p14="http://schemas.microsoft.com/office/powerpoint/2010/main" val="1122459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FACFB5-45C5-470E-8F38-6CB1FE4911E0}"/>
              </a:ext>
            </a:extLst>
          </p:cNvPr>
          <p:cNvSpPr>
            <a:spLocks noGrp="1"/>
          </p:cNvSpPr>
          <p:nvPr>
            <p:ph idx="1"/>
          </p:nvPr>
        </p:nvSpPr>
        <p:spPr>
          <a:xfrm>
            <a:off x="526398" y="1609690"/>
            <a:ext cx="5724455" cy="1384500"/>
          </a:xfrm>
        </p:spPr>
        <p:txBody>
          <a:bodyPr>
            <a:normAutofit/>
          </a:bodyPr>
          <a:lstStyle/>
          <a:p>
            <a:r>
              <a:rPr lang="en-US" sz="1754" dirty="0"/>
              <a:t>MALTA sensor W1R10:</a:t>
            </a:r>
            <a:br>
              <a:rPr lang="en-US" sz="1754" dirty="0"/>
            </a:br>
            <a:r>
              <a:rPr lang="en-US" sz="1754" dirty="0"/>
              <a:t>at </a:t>
            </a:r>
            <a:r>
              <a:rPr lang="en-US" sz="1754" dirty="0" err="1"/>
              <a:t>pwell</a:t>
            </a:r>
            <a:r>
              <a:rPr lang="en-US" sz="1754" dirty="0"/>
              <a:t>  0V, scan SUB from -2 to 4 V with 40 steps (1)</a:t>
            </a:r>
            <a:br>
              <a:rPr lang="en-US" sz="1754" dirty="0"/>
            </a:br>
            <a:r>
              <a:rPr lang="en-US" sz="1754" dirty="0"/>
              <a:t>at </a:t>
            </a:r>
            <a:r>
              <a:rPr lang="en-US" sz="1754" dirty="0" err="1"/>
              <a:t>pwell</a:t>
            </a:r>
            <a:r>
              <a:rPr lang="en-US" sz="1754" dirty="0"/>
              <a:t> -2V, scan SUB from -2 to 4 V with 60 steps (2)</a:t>
            </a:r>
            <a:br>
              <a:rPr lang="en-US" sz="1754" dirty="0"/>
            </a:br>
            <a:r>
              <a:rPr lang="en-US" sz="1754" dirty="0"/>
              <a:t>at </a:t>
            </a:r>
            <a:r>
              <a:rPr lang="en-US" sz="1754" dirty="0" err="1"/>
              <a:t>pwell</a:t>
            </a:r>
            <a:r>
              <a:rPr lang="en-US" sz="1754" dirty="0"/>
              <a:t> -3V, scan SUB from -4 to 10 V with 10 steps (3)</a:t>
            </a:r>
            <a:br>
              <a:rPr lang="en-US" sz="1754" dirty="0"/>
            </a:br>
            <a:r>
              <a:rPr lang="en-US" sz="1754" dirty="0"/>
              <a:t>at </a:t>
            </a:r>
            <a:r>
              <a:rPr lang="en-US" sz="1754" dirty="0" err="1"/>
              <a:t>pwell</a:t>
            </a:r>
            <a:r>
              <a:rPr lang="en-US" sz="1754" dirty="0"/>
              <a:t> -4V, scan SUB from -4 to -10 V with 10 steps (4)</a:t>
            </a:r>
          </a:p>
        </p:txBody>
      </p:sp>
      <p:sp>
        <p:nvSpPr>
          <p:cNvPr id="4" name="Date Placeholder 3">
            <a:extLst>
              <a:ext uri="{FF2B5EF4-FFF2-40B4-BE49-F238E27FC236}">
                <a16:creationId xmlns:a16="http://schemas.microsoft.com/office/drawing/2014/main" id="{9111495D-7080-42A4-9825-608158ACD68D}"/>
              </a:ext>
            </a:extLst>
          </p:cNvPr>
          <p:cNvSpPr>
            <a:spLocks noGrp="1"/>
          </p:cNvSpPr>
          <p:nvPr>
            <p:ph type="dt" sz="half" idx="10"/>
          </p:nvPr>
        </p:nvSpPr>
        <p:spPr>
          <a:xfrm>
            <a:off x="649154" y="6642243"/>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F01D54-9846-490C-9B5F-A882B48AEB72}" type="datetime1">
              <a:rPr lang="en-US" smtClean="0"/>
              <a:pPr/>
              <a:t>05/06/2019</a:t>
            </a:fld>
            <a:endParaRPr lang="en-US" dirty="0"/>
          </a:p>
        </p:txBody>
      </p:sp>
      <p:sp>
        <p:nvSpPr>
          <p:cNvPr id="6" name="Slide Number Placeholder 5">
            <a:extLst>
              <a:ext uri="{FF2B5EF4-FFF2-40B4-BE49-F238E27FC236}">
                <a16:creationId xmlns:a16="http://schemas.microsoft.com/office/drawing/2014/main" id="{6FB902B7-6C1C-40AA-BE52-767754853178}"/>
              </a:ext>
            </a:extLst>
          </p:cNvPr>
          <p:cNvSpPr>
            <a:spLocks noGrp="1"/>
          </p:cNvSpPr>
          <p:nvPr>
            <p:ph type="sldNum" sz="quarter" idx="12"/>
          </p:nvPr>
        </p:nvSpPr>
        <p:spPr>
          <a:xfrm>
            <a:off x="7404100" y="67214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10CD2BA-60BF-425B-AD72-93C056B607CA}" type="slidenum">
              <a:rPr lang="en-US" smtClean="0"/>
              <a:pPr/>
              <a:t>6</a:t>
            </a:fld>
            <a:endParaRPr lang="en-US"/>
          </a:p>
        </p:txBody>
      </p:sp>
      <p:graphicFrame>
        <p:nvGraphicFramePr>
          <p:cNvPr id="7" name="Object 6">
            <a:extLst>
              <a:ext uri="{FF2B5EF4-FFF2-40B4-BE49-F238E27FC236}">
                <a16:creationId xmlns:a16="http://schemas.microsoft.com/office/drawing/2014/main" id="{EE739641-02CB-47DC-A2B8-74215CEBB4AD}"/>
              </a:ext>
            </a:extLst>
          </p:cNvPr>
          <p:cNvGraphicFramePr>
            <a:graphicFrameLocks noChangeAspect="1"/>
          </p:cNvGraphicFramePr>
          <p:nvPr>
            <p:extLst/>
          </p:nvPr>
        </p:nvGraphicFramePr>
        <p:xfrm>
          <a:off x="7066645" y="1166491"/>
          <a:ext cx="2926898" cy="2232458"/>
        </p:xfrm>
        <a:graphic>
          <a:graphicData uri="http://schemas.openxmlformats.org/presentationml/2006/ole">
            <mc:AlternateContent xmlns:mc="http://schemas.openxmlformats.org/markup-compatibility/2006">
              <mc:Choice xmlns:v="urn:schemas-microsoft-com:vml" Requires="v">
                <p:oleObj spid="_x0000_s1194" name="Acrobat Document" r:id="rId4" imgW="2700087" imgH="1943100" progId="AcroExch.Document.DC">
                  <p:embed/>
                </p:oleObj>
              </mc:Choice>
              <mc:Fallback>
                <p:oleObj name="Acrobat Document" r:id="rId4" imgW="2700087" imgH="1943100" progId="AcroExch.Document.DC">
                  <p:embed/>
                  <p:pic>
                    <p:nvPicPr>
                      <p:cNvPr id="7" name="Object 6">
                        <a:extLst>
                          <a:ext uri="{FF2B5EF4-FFF2-40B4-BE49-F238E27FC236}">
                            <a16:creationId xmlns:a16="http://schemas.microsoft.com/office/drawing/2014/main" id="{EE739641-02CB-47DC-A2B8-74215CEBB4AD}"/>
                          </a:ext>
                        </a:extLst>
                      </p:cNvPr>
                      <p:cNvPicPr/>
                      <p:nvPr/>
                    </p:nvPicPr>
                    <p:blipFill>
                      <a:blip r:embed="rId5"/>
                      <a:stretch>
                        <a:fillRect/>
                      </a:stretch>
                    </p:blipFill>
                    <p:spPr>
                      <a:xfrm>
                        <a:off x="7066645" y="1166491"/>
                        <a:ext cx="2926898" cy="2232458"/>
                      </a:xfrm>
                      <a:prstGeom prst="rect">
                        <a:avLst/>
                      </a:prstGeom>
                    </p:spPr>
                  </p:pic>
                </p:oleObj>
              </mc:Fallback>
            </mc:AlternateContent>
          </a:graphicData>
        </a:graphic>
      </p:graphicFrame>
      <p:sp>
        <p:nvSpPr>
          <p:cNvPr id="8" name="Content Placeholder 2">
            <a:extLst>
              <a:ext uri="{FF2B5EF4-FFF2-40B4-BE49-F238E27FC236}">
                <a16:creationId xmlns:a16="http://schemas.microsoft.com/office/drawing/2014/main" id="{6371524B-6285-4974-90D2-00DA0E26D41D}"/>
              </a:ext>
            </a:extLst>
          </p:cNvPr>
          <p:cNvSpPr txBox="1">
            <a:spLocks/>
          </p:cNvSpPr>
          <p:nvPr/>
        </p:nvSpPr>
        <p:spPr>
          <a:xfrm>
            <a:off x="8368504" y="3134492"/>
            <a:ext cx="435873" cy="325634"/>
          </a:xfrm>
          <a:prstGeom prst="rect">
            <a:avLst/>
          </a:prstGeom>
        </p:spPr>
        <p:txBody>
          <a:bodyPr vert="horz" lIns="80201" tIns="40100" rIns="80201" bIns="4010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3" dirty="0"/>
              <a:t>(1)</a:t>
            </a:r>
          </a:p>
        </p:txBody>
      </p:sp>
      <p:graphicFrame>
        <p:nvGraphicFramePr>
          <p:cNvPr id="9" name="Object 8">
            <a:extLst>
              <a:ext uri="{FF2B5EF4-FFF2-40B4-BE49-F238E27FC236}">
                <a16:creationId xmlns:a16="http://schemas.microsoft.com/office/drawing/2014/main" id="{6330CCF5-6232-4230-B5AE-A894E147E2CF}"/>
              </a:ext>
            </a:extLst>
          </p:cNvPr>
          <p:cNvGraphicFramePr>
            <a:graphicFrameLocks noChangeAspect="1"/>
          </p:cNvGraphicFramePr>
          <p:nvPr>
            <p:extLst>
              <p:ext uri="{D42A27DB-BD31-4B8C-83A1-F6EECF244321}">
                <p14:modId xmlns:p14="http://schemas.microsoft.com/office/powerpoint/2010/main" val="3430898530"/>
              </p:ext>
            </p:extLst>
          </p:nvPr>
        </p:nvGraphicFramePr>
        <p:xfrm>
          <a:off x="323503" y="3490620"/>
          <a:ext cx="3112890" cy="2239963"/>
        </p:xfrm>
        <a:graphic>
          <a:graphicData uri="http://schemas.openxmlformats.org/presentationml/2006/ole">
            <mc:AlternateContent xmlns:mc="http://schemas.openxmlformats.org/markup-compatibility/2006">
              <mc:Choice xmlns:v="urn:schemas-microsoft-com:vml" Requires="v">
                <p:oleObj spid="_x0000_s1195" name="Acrobat Document" r:id="rId6" imgW="2700087" imgH="1943100" progId="AcroExch.Document.DC">
                  <p:embed/>
                </p:oleObj>
              </mc:Choice>
              <mc:Fallback>
                <p:oleObj name="Acrobat Document" r:id="rId6" imgW="2700087" imgH="1943100" progId="AcroExch.Document.DC">
                  <p:embed/>
                  <p:pic>
                    <p:nvPicPr>
                      <p:cNvPr id="9" name="Object 8">
                        <a:extLst>
                          <a:ext uri="{FF2B5EF4-FFF2-40B4-BE49-F238E27FC236}">
                            <a16:creationId xmlns:a16="http://schemas.microsoft.com/office/drawing/2014/main" id="{6330CCF5-6232-4230-B5AE-A894E147E2CF}"/>
                          </a:ext>
                        </a:extLst>
                      </p:cNvPr>
                      <p:cNvPicPr/>
                      <p:nvPr/>
                    </p:nvPicPr>
                    <p:blipFill>
                      <a:blip r:embed="rId7"/>
                      <a:stretch>
                        <a:fillRect/>
                      </a:stretch>
                    </p:blipFill>
                    <p:spPr>
                      <a:xfrm>
                        <a:off x="323503" y="3490620"/>
                        <a:ext cx="3112890" cy="2239963"/>
                      </a:xfrm>
                      <a:prstGeom prst="rect">
                        <a:avLst/>
                      </a:prstGeom>
                    </p:spPr>
                  </p:pic>
                </p:oleObj>
              </mc:Fallback>
            </mc:AlternateContent>
          </a:graphicData>
        </a:graphic>
      </p:graphicFrame>
      <p:sp>
        <p:nvSpPr>
          <p:cNvPr id="10" name="Content Placeholder 2">
            <a:extLst>
              <a:ext uri="{FF2B5EF4-FFF2-40B4-BE49-F238E27FC236}">
                <a16:creationId xmlns:a16="http://schemas.microsoft.com/office/drawing/2014/main" id="{55AD8D33-0560-4127-912F-9FBD4C8C6290}"/>
              </a:ext>
            </a:extLst>
          </p:cNvPr>
          <p:cNvSpPr txBox="1">
            <a:spLocks/>
          </p:cNvSpPr>
          <p:nvPr/>
        </p:nvSpPr>
        <p:spPr>
          <a:xfrm>
            <a:off x="1584881" y="5567766"/>
            <a:ext cx="435873" cy="325634"/>
          </a:xfrm>
          <a:prstGeom prst="rect">
            <a:avLst/>
          </a:prstGeom>
        </p:spPr>
        <p:txBody>
          <a:bodyPr vert="horz" lIns="80201" tIns="40100" rIns="80201" bIns="4010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3" dirty="0"/>
              <a:t>(2)</a:t>
            </a:r>
          </a:p>
        </p:txBody>
      </p:sp>
      <p:graphicFrame>
        <p:nvGraphicFramePr>
          <p:cNvPr id="12" name="Object 11">
            <a:extLst>
              <a:ext uri="{FF2B5EF4-FFF2-40B4-BE49-F238E27FC236}">
                <a16:creationId xmlns:a16="http://schemas.microsoft.com/office/drawing/2014/main" id="{F128A54B-F974-40C1-AD78-A8982C0F984A}"/>
              </a:ext>
            </a:extLst>
          </p:cNvPr>
          <p:cNvGraphicFramePr>
            <a:graphicFrameLocks noChangeAspect="1"/>
          </p:cNvGraphicFramePr>
          <p:nvPr>
            <p:extLst>
              <p:ext uri="{D42A27DB-BD31-4B8C-83A1-F6EECF244321}">
                <p14:modId xmlns:p14="http://schemas.microsoft.com/office/powerpoint/2010/main" val="1975135200"/>
              </p:ext>
            </p:extLst>
          </p:nvPr>
        </p:nvGraphicFramePr>
        <p:xfrm>
          <a:off x="3186606" y="3502413"/>
          <a:ext cx="3077576" cy="2215264"/>
        </p:xfrm>
        <a:graphic>
          <a:graphicData uri="http://schemas.openxmlformats.org/presentationml/2006/ole">
            <mc:AlternateContent xmlns:mc="http://schemas.openxmlformats.org/markup-compatibility/2006">
              <mc:Choice xmlns:v="urn:schemas-microsoft-com:vml" Requires="v">
                <p:oleObj spid="_x0000_s1196" name="Acrobat Document" r:id="rId8" imgW="2700087" imgH="1943100" progId="AcroExch.Document.DC">
                  <p:embed/>
                </p:oleObj>
              </mc:Choice>
              <mc:Fallback>
                <p:oleObj name="Acrobat Document" r:id="rId8" imgW="2700087" imgH="1943100" progId="AcroExch.Document.DC">
                  <p:embed/>
                  <p:pic>
                    <p:nvPicPr>
                      <p:cNvPr id="12" name="Object 11">
                        <a:extLst>
                          <a:ext uri="{FF2B5EF4-FFF2-40B4-BE49-F238E27FC236}">
                            <a16:creationId xmlns:a16="http://schemas.microsoft.com/office/drawing/2014/main" id="{F128A54B-F974-40C1-AD78-A8982C0F984A}"/>
                          </a:ext>
                        </a:extLst>
                      </p:cNvPr>
                      <p:cNvPicPr/>
                      <p:nvPr/>
                    </p:nvPicPr>
                    <p:blipFill>
                      <a:blip r:embed="rId9"/>
                      <a:stretch>
                        <a:fillRect/>
                      </a:stretch>
                    </p:blipFill>
                    <p:spPr>
                      <a:xfrm>
                        <a:off x="3186606" y="3502413"/>
                        <a:ext cx="3077576" cy="2215264"/>
                      </a:xfrm>
                      <a:prstGeom prst="rect">
                        <a:avLst/>
                      </a:prstGeom>
                    </p:spPr>
                  </p:pic>
                </p:oleObj>
              </mc:Fallback>
            </mc:AlternateContent>
          </a:graphicData>
        </a:graphic>
      </p:graphicFrame>
      <p:sp>
        <p:nvSpPr>
          <p:cNvPr id="13" name="Content Placeholder 2">
            <a:extLst>
              <a:ext uri="{FF2B5EF4-FFF2-40B4-BE49-F238E27FC236}">
                <a16:creationId xmlns:a16="http://schemas.microsoft.com/office/drawing/2014/main" id="{3F419A70-ED86-4A13-8835-EF1C32E0937B}"/>
              </a:ext>
            </a:extLst>
          </p:cNvPr>
          <p:cNvSpPr txBox="1">
            <a:spLocks/>
          </p:cNvSpPr>
          <p:nvPr/>
        </p:nvSpPr>
        <p:spPr>
          <a:xfrm>
            <a:off x="4537305" y="5561313"/>
            <a:ext cx="435873" cy="325634"/>
          </a:xfrm>
          <a:prstGeom prst="rect">
            <a:avLst/>
          </a:prstGeom>
        </p:spPr>
        <p:txBody>
          <a:bodyPr vert="horz" lIns="80201" tIns="40100" rIns="80201" bIns="4010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3" dirty="0"/>
              <a:t>(3)</a:t>
            </a:r>
          </a:p>
        </p:txBody>
      </p:sp>
      <p:graphicFrame>
        <p:nvGraphicFramePr>
          <p:cNvPr id="14" name="Object 13">
            <a:extLst>
              <a:ext uri="{FF2B5EF4-FFF2-40B4-BE49-F238E27FC236}">
                <a16:creationId xmlns:a16="http://schemas.microsoft.com/office/drawing/2014/main" id="{06A70F08-3F07-4CEB-9615-0ACECBED51B5}"/>
              </a:ext>
            </a:extLst>
          </p:cNvPr>
          <p:cNvGraphicFramePr>
            <a:graphicFrameLocks noChangeAspect="1"/>
          </p:cNvGraphicFramePr>
          <p:nvPr>
            <p:extLst>
              <p:ext uri="{D42A27DB-BD31-4B8C-83A1-F6EECF244321}">
                <p14:modId xmlns:p14="http://schemas.microsoft.com/office/powerpoint/2010/main" val="3844504144"/>
              </p:ext>
            </p:extLst>
          </p:nvPr>
        </p:nvGraphicFramePr>
        <p:xfrm>
          <a:off x="6014395" y="3491484"/>
          <a:ext cx="3112890" cy="2239963"/>
        </p:xfrm>
        <a:graphic>
          <a:graphicData uri="http://schemas.openxmlformats.org/presentationml/2006/ole">
            <mc:AlternateContent xmlns:mc="http://schemas.openxmlformats.org/markup-compatibility/2006">
              <mc:Choice xmlns:v="urn:schemas-microsoft-com:vml" Requires="v">
                <p:oleObj spid="_x0000_s1197" name="Acrobat Document" r:id="rId10" imgW="2700087" imgH="1943100" progId="AcroExch.Document.DC">
                  <p:embed/>
                </p:oleObj>
              </mc:Choice>
              <mc:Fallback>
                <p:oleObj name="Acrobat Document" r:id="rId10" imgW="2700087" imgH="1943100" progId="AcroExch.Document.DC">
                  <p:embed/>
                  <p:pic>
                    <p:nvPicPr>
                      <p:cNvPr id="14" name="Object 13">
                        <a:extLst>
                          <a:ext uri="{FF2B5EF4-FFF2-40B4-BE49-F238E27FC236}">
                            <a16:creationId xmlns:a16="http://schemas.microsoft.com/office/drawing/2014/main" id="{06A70F08-3F07-4CEB-9615-0ACECBED51B5}"/>
                          </a:ext>
                        </a:extLst>
                      </p:cNvPr>
                      <p:cNvPicPr/>
                      <p:nvPr/>
                    </p:nvPicPr>
                    <p:blipFill>
                      <a:blip r:embed="rId11"/>
                      <a:stretch>
                        <a:fillRect/>
                      </a:stretch>
                    </p:blipFill>
                    <p:spPr>
                      <a:xfrm>
                        <a:off x="6014395" y="3491484"/>
                        <a:ext cx="3112890" cy="2239963"/>
                      </a:xfrm>
                      <a:prstGeom prst="rect">
                        <a:avLst/>
                      </a:prstGeom>
                    </p:spPr>
                  </p:pic>
                </p:oleObj>
              </mc:Fallback>
            </mc:AlternateContent>
          </a:graphicData>
        </a:graphic>
      </p:graphicFrame>
      <p:sp>
        <p:nvSpPr>
          <p:cNvPr id="15" name="Content Placeholder 2">
            <a:extLst>
              <a:ext uri="{FF2B5EF4-FFF2-40B4-BE49-F238E27FC236}">
                <a16:creationId xmlns:a16="http://schemas.microsoft.com/office/drawing/2014/main" id="{DEC4BDA4-9582-4602-8680-66C88DADED98}"/>
              </a:ext>
            </a:extLst>
          </p:cNvPr>
          <p:cNvSpPr txBox="1">
            <a:spLocks/>
          </p:cNvSpPr>
          <p:nvPr/>
        </p:nvSpPr>
        <p:spPr>
          <a:xfrm>
            <a:off x="7446954" y="5567766"/>
            <a:ext cx="435873" cy="325634"/>
          </a:xfrm>
          <a:prstGeom prst="rect">
            <a:avLst/>
          </a:prstGeom>
        </p:spPr>
        <p:txBody>
          <a:bodyPr vert="horz" lIns="80201" tIns="40100" rIns="80201" bIns="4010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3" dirty="0"/>
              <a:t>(4)</a:t>
            </a:r>
          </a:p>
        </p:txBody>
      </p:sp>
      <p:sp>
        <p:nvSpPr>
          <p:cNvPr id="16" name="object 3">
            <a:extLst>
              <a:ext uri="{FF2B5EF4-FFF2-40B4-BE49-F238E27FC236}">
                <a16:creationId xmlns:a16="http://schemas.microsoft.com/office/drawing/2014/main" id="{7BBBBD6E-FEE6-4E48-949C-4DD556BE4020}"/>
              </a:ext>
            </a:extLst>
          </p:cNvPr>
          <p:cNvSpPr txBox="1">
            <a:spLocks noGrp="1"/>
          </p:cNvSpPr>
          <p:nvPr>
            <p:ph type="title"/>
          </p:nvPr>
        </p:nvSpPr>
        <p:spPr>
          <a:xfrm>
            <a:off x="926566" y="402896"/>
            <a:ext cx="7468134" cy="536044"/>
          </a:xfrm>
          <a:prstGeom prst="rect">
            <a:avLst/>
          </a:prstGeom>
        </p:spPr>
        <p:txBody>
          <a:bodyPr vert="horz" wrap="square" lIns="0" tIns="12700" rIns="0" bIns="0" rtlCol="0">
            <a:spAutoFit/>
          </a:bodyPr>
          <a:lstStyle/>
          <a:p>
            <a:pPr marL="12700">
              <a:lnSpc>
                <a:spcPct val="100000"/>
              </a:lnSpc>
              <a:spcBef>
                <a:spcPts val="100"/>
              </a:spcBef>
            </a:pPr>
            <a:r>
              <a:rPr lang="en-US" dirty="0"/>
              <a:t>IV Scans for Telescope System</a:t>
            </a:r>
            <a:endParaRPr sz="3400" dirty="0"/>
          </a:p>
        </p:txBody>
      </p:sp>
    </p:spTree>
    <p:extLst>
      <p:ext uri="{BB962C8B-B14F-4D97-AF65-F5344CB8AC3E}">
        <p14:creationId xmlns:p14="http://schemas.microsoft.com/office/powerpoint/2010/main" val="205274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B8CFD-8AA0-4AE3-8247-BDF7C1A75FF2}"/>
              </a:ext>
            </a:extLst>
          </p:cNvPr>
          <p:cNvSpPr>
            <a:spLocks noGrp="1"/>
          </p:cNvSpPr>
          <p:nvPr>
            <p:ph type="title"/>
          </p:nvPr>
        </p:nvSpPr>
        <p:spPr>
          <a:xfrm>
            <a:off x="656713" y="454636"/>
            <a:ext cx="9223058" cy="523220"/>
          </a:xfrm>
        </p:spPr>
        <p:txBody>
          <a:bodyPr/>
          <a:lstStyle/>
          <a:p>
            <a:r>
              <a:rPr lang="en-US" b="1" dirty="0"/>
              <a:t>Possible Problems encountered</a:t>
            </a:r>
          </a:p>
        </p:txBody>
      </p:sp>
      <p:sp>
        <p:nvSpPr>
          <p:cNvPr id="4" name="Date Placeholder 3">
            <a:extLst>
              <a:ext uri="{FF2B5EF4-FFF2-40B4-BE49-F238E27FC236}">
                <a16:creationId xmlns:a16="http://schemas.microsoft.com/office/drawing/2014/main" id="{863FFB3F-736E-4177-BF5A-3ECEF3DB5F8A}"/>
              </a:ext>
            </a:extLst>
          </p:cNvPr>
          <p:cNvSpPr>
            <a:spLocks noGrp="1"/>
          </p:cNvSpPr>
          <p:nvPr>
            <p:ph type="dt" sz="half" idx="10"/>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CF01D54-9846-490C-9B5F-A882B48AEB72}" type="datetime1">
              <a:rPr lang="en-US" smtClean="0"/>
              <a:pPr/>
              <a:t>05/06/2019</a:t>
            </a:fld>
            <a:endParaRPr lang="en-US"/>
          </a:p>
        </p:txBody>
      </p:sp>
      <p:sp>
        <p:nvSpPr>
          <p:cNvPr id="5" name="Footer Placeholder 4">
            <a:extLst>
              <a:ext uri="{FF2B5EF4-FFF2-40B4-BE49-F238E27FC236}">
                <a16:creationId xmlns:a16="http://schemas.microsoft.com/office/drawing/2014/main" id="{6884FAAF-6DCC-4027-A79C-E44CBE2050BF}"/>
              </a:ext>
            </a:extLst>
          </p:cNvPr>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miniMALTA_IV Scan</a:t>
            </a:r>
          </a:p>
        </p:txBody>
      </p:sp>
      <p:sp>
        <p:nvSpPr>
          <p:cNvPr id="6" name="Slide Number Placeholder 5">
            <a:extLst>
              <a:ext uri="{FF2B5EF4-FFF2-40B4-BE49-F238E27FC236}">
                <a16:creationId xmlns:a16="http://schemas.microsoft.com/office/drawing/2014/main" id="{54ADB6DA-E6B6-4D75-8029-2F523ABE9FEC}"/>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10CD2BA-60BF-425B-AD72-93C056B607CA}" type="slidenum">
              <a:rPr lang="en-US" smtClean="0"/>
              <a:pPr/>
              <a:t>7</a:t>
            </a:fld>
            <a:endParaRPr lang="en-US"/>
          </a:p>
        </p:txBody>
      </p:sp>
      <p:sp>
        <p:nvSpPr>
          <p:cNvPr id="7" name="Content Placeholder 2">
            <a:extLst>
              <a:ext uri="{FF2B5EF4-FFF2-40B4-BE49-F238E27FC236}">
                <a16:creationId xmlns:a16="http://schemas.microsoft.com/office/drawing/2014/main" id="{38A49879-AB75-4FCB-A965-C1D54B778020}"/>
              </a:ext>
            </a:extLst>
          </p:cNvPr>
          <p:cNvSpPr>
            <a:spLocks noGrp="1"/>
          </p:cNvSpPr>
          <p:nvPr>
            <p:ph idx="1"/>
          </p:nvPr>
        </p:nvSpPr>
        <p:spPr>
          <a:xfrm>
            <a:off x="494331" y="1419960"/>
            <a:ext cx="8082524" cy="913274"/>
          </a:xfrm>
        </p:spPr>
        <p:txBody>
          <a:bodyPr>
            <a:normAutofit/>
          </a:bodyPr>
          <a:lstStyle/>
          <a:p>
            <a:r>
              <a:rPr lang="en-US" sz="1754" dirty="0"/>
              <a:t>W2R10, W1R10</a:t>
            </a:r>
            <a:br>
              <a:rPr lang="en-US" sz="1754" dirty="0"/>
            </a:br>
            <a:r>
              <a:rPr lang="en-US" sz="1754" dirty="0"/>
              <a:t>at </a:t>
            </a:r>
            <a:r>
              <a:rPr lang="en-US" sz="1754" dirty="0" err="1"/>
              <a:t>pwell</a:t>
            </a:r>
            <a:r>
              <a:rPr lang="en-US" sz="1754" dirty="0"/>
              <a:t>  0V, scan SUB from 0 to -10 V with 30 steps (1, 2)</a:t>
            </a:r>
            <a:br>
              <a:rPr lang="en-US" sz="1754" dirty="0"/>
            </a:br>
            <a:r>
              <a:rPr lang="en-US" sz="1754" dirty="0"/>
              <a:t>at </a:t>
            </a:r>
            <a:r>
              <a:rPr lang="en-US" sz="1754" dirty="0" err="1"/>
              <a:t>pwell</a:t>
            </a:r>
            <a:r>
              <a:rPr lang="en-US" sz="1754" dirty="0"/>
              <a:t>  0V, scan SUB from 0 to -10 V with 30 steps (repeat the first scan)</a:t>
            </a:r>
          </a:p>
          <a:p>
            <a:endParaRPr lang="en-US" sz="1754" dirty="0"/>
          </a:p>
        </p:txBody>
      </p:sp>
      <p:graphicFrame>
        <p:nvGraphicFramePr>
          <p:cNvPr id="8" name="Object 7">
            <a:extLst>
              <a:ext uri="{FF2B5EF4-FFF2-40B4-BE49-F238E27FC236}">
                <a16:creationId xmlns:a16="http://schemas.microsoft.com/office/drawing/2014/main" id="{151A4BEB-0BD1-449B-B2D1-850CAD905606}"/>
              </a:ext>
            </a:extLst>
          </p:cNvPr>
          <p:cNvGraphicFramePr>
            <a:graphicFrameLocks noChangeAspect="1"/>
          </p:cNvGraphicFramePr>
          <p:nvPr>
            <p:extLst>
              <p:ext uri="{D42A27DB-BD31-4B8C-83A1-F6EECF244321}">
                <p14:modId xmlns:p14="http://schemas.microsoft.com/office/powerpoint/2010/main" val="2643040517"/>
              </p:ext>
            </p:extLst>
          </p:nvPr>
        </p:nvGraphicFramePr>
        <p:xfrm>
          <a:off x="293270" y="2406650"/>
          <a:ext cx="3241857" cy="2332765"/>
        </p:xfrm>
        <a:graphic>
          <a:graphicData uri="http://schemas.openxmlformats.org/presentationml/2006/ole">
            <mc:AlternateContent xmlns:mc="http://schemas.openxmlformats.org/markup-compatibility/2006">
              <mc:Choice xmlns:v="urn:schemas-microsoft-com:vml" Requires="v">
                <p:oleObj spid="_x0000_s2053" name="Acrobat Document" r:id="rId3" imgW="2700087" imgH="1943100" progId="AcroExch.Document.DC">
                  <p:embed/>
                </p:oleObj>
              </mc:Choice>
              <mc:Fallback>
                <p:oleObj name="Acrobat Document" r:id="rId3" imgW="2700087" imgH="1943100" progId="AcroExch.Document.DC">
                  <p:embed/>
                  <p:pic>
                    <p:nvPicPr>
                      <p:cNvPr id="8" name="Object 7">
                        <a:extLst>
                          <a:ext uri="{FF2B5EF4-FFF2-40B4-BE49-F238E27FC236}">
                            <a16:creationId xmlns:a16="http://schemas.microsoft.com/office/drawing/2014/main" id="{151A4BEB-0BD1-449B-B2D1-850CAD905606}"/>
                          </a:ext>
                        </a:extLst>
                      </p:cNvPr>
                      <p:cNvPicPr/>
                      <p:nvPr/>
                    </p:nvPicPr>
                    <p:blipFill>
                      <a:blip r:embed="rId4"/>
                      <a:stretch>
                        <a:fillRect/>
                      </a:stretch>
                    </p:blipFill>
                    <p:spPr>
                      <a:xfrm>
                        <a:off x="293270" y="2406650"/>
                        <a:ext cx="3241857" cy="2332765"/>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448FF9B6-E502-4655-ACB2-9781C416D887}"/>
              </a:ext>
            </a:extLst>
          </p:cNvPr>
          <p:cNvGraphicFramePr>
            <a:graphicFrameLocks noChangeAspect="1"/>
          </p:cNvGraphicFramePr>
          <p:nvPr>
            <p:extLst>
              <p:ext uri="{D42A27DB-BD31-4B8C-83A1-F6EECF244321}">
                <p14:modId xmlns:p14="http://schemas.microsoft.com/office/powerpoint/2010/main" val="44718182"/>
              </p:ext>
            </p:extLst>
          </p:nvPr>
        </p:nvGraphicFramePr>
        <p:xfrm>
          <a:off x="3512598" y="2429343"/>
          <a:ext cx="3358798" cy="2416912"/>
        </p:xfrm>
        <a:graphic>
          <a:graphicData uri="http://schemas.openxmlformats.org/presentationml/2006/ole">
            <mc:AlternateContent xmlns:mc="http://schemas.openxmlformats.org/markup-compatibility/2006">
              <mc:Choice xmlns:v="urn:schemas-microsoft-com:vml" Requires="v">
                <p:oleObj spid="_x0000_s2054" name="Acrobat Document" r:id="rId5" imgW="2700087" imgH="1943100" progId="AcroExch.Document.DC">
                  <p:embed/>
                </p:oleObj>
              </mc:Choice>
              <mc:Fallback>
                <p:oleObj name="Acrobat Document" r:id="rId5" imgW="2700087" imgH="1943100" progId="AcroExch.Document.DC">
                  <p:embed/>
                  <p:pic>
                    <p:nvPicPr>
                      <p:cNvPr id="9" name="Object 8">
                        <a:extLst>
                          <a:ext uri="{FF2B5EF4-FFF2-40B4-BE49-F238E27FC236}">
                            <a16:creationId xmlns:a16="http://schemas.microsoft.com/office/drawing/2014/main" id="{448FF9B6-E502-4655-ACB2-9781C416D887}"/>
                          </a:ext>
                        </a:extLst>
                      </p:cNvPr>
                      <p:cNvPicPr/>
                      <p:nvPr/>
                    </p:nvPicPr>
                    <p:blipFill>
                      <a:blip r:embed="rId6"/>
                      <a:stretch>
                        <a:fillRect/>
                      </a:stretch>
                    </p:blipFill>
                    <p:spPr>
                      <a:xfrm>
                        <a:off x="3512598" y="2429343"/>
                        <a:ext cx="3358798" cy="2416912"/>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80DBB594-1214-453A-A044-81B34A4A3E2D}"/>
              </a:ext>
            </a:extLst>
          </p:cNvPr>
          <p:cNvGraphicFramePr>
            <a:graphicFrameLocks noChangeAspect="1"/>
          </p:cNvGraphicFramePr>
          <p:nvPr>
            <p:extLst>
              <p:ext uri="{D42A27DB-BD31-4B8C-83A1-F6EECF244321}">
                <p14:modId xmlns:p14="http://schemas.microsoft.com/office/powerpoint/2010/main" val="4292116017"/>
              </p:ext>
            </p:extLst>
          </p:nvPr>
        </p:nvGraphicFramePr>
        <p:xfrm>
          <a:off x="6773641" y="2429343"/>
          <a:ext cx="3425428" cy="2464858"/>
        </p:xfrm>
        <a:graphic>
          <a:graphicData uri="http://schemas.openxmlformats.org/presentationml/2006/ole">
            <mc:AlternateContent xmlns:mc="http://schemas.openxmlformats.org/markup-compatibility/2006">
              <mc:Choice xmlns:v="urn:schemas-microsoft-com:vml" Requires="v">
                <p:oleObj spid="_x0000_s2055" name="Acrobat Document" r:id="rId7" imgW="2700087" imgH="1943100" progId="AcroExch.Document.DC">
                  <p:embed/>
                </p:oleObj>
              </mc:Choice>
              <mc:Fallback>
                <p:oleObj name="Acrobat Document" r:id="rId7" imgW="2700087" imgH="1943100" progId="AcroExch.Document.DC">
                  <p:embed/>
                  <p:pic>
                    <p:nvPicPr>
                      <p:cNvPr id="10" name="Object 9">
                        <a:extLst>
                          <a:ext uri="{FF2B5EF4-FFF2-40B4-BE49-F238E27FC236}">
                            <a16:creationId xmlns:a16="http://schemas.microsoft.com/office/drawing/2014/main" id="{80DBB594-1214-453A-A044-81B34A4A3E2D}"/>
                          </a:ext>
                        </a:extLst>
                      </p:cNvPr>
                      <p:cNvPicPr/>
                      <p:nvPr/>
                    </p:nvPicPr>
                    <p:blipFill>
                      <a:blip r:embed="rId8"/>
                      <a:stretch>
                        <a:fillRect/>
                      </a:stretch>
                    </p:blipFill>
                    <p:spPr>
                      <a:xfrm>
                        <a:off x="6773641" y="2429343"/>
                        <a:ext cx="3425428" cy="2464858"/>
                      </a:xfrm>
                      <a:prstGeom prst="rect">
                        <a:avLst/>
                      </a:prstGeom>
                    </p:spPr>
                  </p:pic>
                </p:oleObj>
              </mc:Fallback>
            </mc:AlternateContent>
          </a:graphicData>
        </a:graphic>
      </p:graphicFrame>
      <p:sp>
        <p:nvSpPr>
          <p:cNvPr id="11" name="Content Placeholder 2">
            <a:extLst>
              <a:ext uri="{FF2B5EF4-FFF2-40B4-BE49-F238E27FC236}">
                <a16:creationId xmlns:a16="http://schemas.microsoft.com/office/drawing/2014/main" id="{E9BD6B11-9D4C-4032-BB7A-9E91301B85FB}"/>
              </a:ext>
            </a:extLst>
          </p:cNvPr>
          <p:cNvSpPr txBox="1">
            <a:spLocks/>
          </p:cNvSpPr>
          <p:nvPr/>
        </p:nvSpPr>
        <p:spPr>
          <a:xfrm>
            <a:off x="528076" y="5013852"/>
            <a:ext cx="8082524" cy="913274"/>
          </a:xfrm>
          <a:prstGeom prst="rect">
            <a:avLst/>
          </a:prstGeom>
        </p:spPr>
        <p:txBody>
          <a:bodyPr vert="horz" lIns="80201" tIns="40100" rIns="80201" bIns="4010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754" dirty="0"/>
              <a:t>Could because the specific input values reaches the general compliance limit in the script, which could be a possible bug. Anyway we’ll test them and make it compatible. (Future plan) </a:t>
            </a:r>
          </a:p>
          <a:p>
            <a:pPr marL="0" indent="0">
              <a:buNone/>
            </a:pPr>
            <a:endParaRPr lang="en-US" sz="1754" dirty="0"/>
          </a:p>
        </p:txBody>
      </p:sp>
    </p:spTree>
    <p:extLst>
      <p:ext uri="{BB962C8B-B14F-4D97-AF65-F5344CB8AC3E}">
        <p14:creationId xmlns:p14="http://schemas.microsoft.com/office/powerpoint/2010/main" val="36387096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754</TotalTime>
  <Words>843</Words>
  <Application>Microsoft Office PowerPoint</Application>
  <PresentationFormat>Custom</PresentationFormat>
  <Paragraphs>73</Paragraphs>
  <Slides>7</Slides>
  <Notes>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4" baseType="lpstr">
      <vt:lpstr>Arial</vt:lpstr>
      <vt:lpstr>Calibri</vt:lpstr>
      <vt:lpstr>Georgia</vt:lpstr>
      <vt:lpstr>Times New Roman</vt:lpstr>
      <vt:lpstr>Trebuchet MS</vt:lpstr>
      <vt:lpstr>Office Theme</vt:lpstr>
      <vt:lpstr>Acrobat Document</vt:lpstr>
      <vt:lpstr>MALTA Telescope System I-V  Measurements</vt:lpstr>
      <vt:lpstr>ATLAS ITk upgrade Reminder</vt:lpstr>
      <vt:lpstr>Results Reminder – IV Measurements</vt:lpstr>
      <vt:lpstr>MALTA Telescope System Optimized </vt:lpstr>
      <vt:lpstr>Part of MALTA Telescope Scripts</vt:lpstr>
      <vt:lpstr>IV Scans for Telescope System</vt:lpstr>
      <vt:lpstr>Possible Problems encountered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Investigator 1Bis I-V  Measurements</dc:title>
  <dc:creator>Tony Wang</dc:creator>
  <cp:lastModifiedBy>Shiyu Wang</cp:lastModifiedBy>
  <cp:revision>68</cp:revision>
  <dcterms:created xsi:type="dcterms:W3CDTF">2019-04-14T11:56:49Z</dcterms:created>
  <dcterms:modified xsi:type="dcterms:W3CDTF">2019-05-06T12:38:16Z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stSaved">
    <vt:filetime>2019-04-14T00:00:00Z</vt:filetime>
  </property>
</Properties>
</file>