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1825986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6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2581423"/>
            <a:ext cx="9418320" cy="1524585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5CF47A-93AD-4FBE-B6AC-53D4CA772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0"/>
            <a:ext cx="822960" cy="8229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6D9333D-BE45-44AB-B6F5-B93A095171E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87"/>
          <a:stretch/>
        </p:blipFill>
        <p:spPr>
          <a:xfrm>
            <a:off x="457200" y="4212189"/>
            <a:ext cx="5078803" cy="264581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747564C-8985-40D1-887E-D10E8ECCA48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1" r="5056"/>
          <a:stretch/>
        </p:blipFill>
        <p:spPr>
          <a:xfrm>
            <a:off x="5536003" y="4203396"/>
            <a:ext cx="5650064" cy="265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0090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979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149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509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58030"/>
            <a:ext cx="9418320" cy="764930"/>
          </a:xfrm>
        </p:spPr>
        <p:txBody>
          <a:bodyPr anchor="b">
            <a:noAutofit/>
          </a:bodyPr>
          <a:lstStyle>
            <a:lvl1pPr algn="l">
              <a:lnSpc>
                <a:spcPct val="85000"/>
              </a:lnSpc>
              <a:defRPr sz="44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905608"/>
            <a:ext cx="9418320" cy="5697416"/>
          </a:xfrm>
        </p:spPr>
        <p:txBody>
          <a:bodyPr>
            <a:normAutofit/>
          </a:bodyPr>
          <a:lstStyle>
            <a:lvl1pPr marL="342900" indent="-342900" algn="l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 sz="2400" baseline="0">
                <a:solidFill>
                  <a:schemeClr val="tx1"/>
                </a:solidFill>
              </a:defRPr>
            </a:lvl1pPr>
            <a:lvl2pPr marL="800100" indent="-342900" algn="l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 sz="2200">
                <a:solidFill>
                  <a:schemeClr val="tx1">
                    <a:lumMod val="85000"/>
                  </a:schemeClr>
                </a:solidFill>
              </a:defRPr>
            </a:lvl2pPr>
            <a:lvl3pPr marL="1257300" indent="-342900" algn="l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 sz="2200">
                <a:solidFill>
                  <a:schemeClr val="tx1">
                    <a:lumMod val="85000"/>
                  </a:schemeClr>
                </a:solidFill>
              </a:defRPr>
            </a:lvl3pPr>
            <a:lvl4pPr marL="1714500" indent="-342900" algn="l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85000"/>
                  </a:schemeClr>
                </a:solidFill>
              </a:defRPr>
            </a:lvl4pPr>
            <a:lvl5pPr marL="2171700" indent="-342900" algn="l">
              <a:buClr>
                <a:schemeClr val="tx1">
                  <a:lumMod val="95000"/>
                </a:schemeClr>
              </a:buClr>
              <a:buFont typeface="Arial" panose="020B0604020202020204" pitchFamily="34" charset="0"/>
              <a:buChar char="•"/>
              <a:defRPr sz="2000">
                <a:solidFill>
                  <a:schemeClr val="tx1">
                    <a:lumMod val="85000"/>
                  </a:schemeClr>
                </a:solidFill>
              </a:defRPr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5CF47A-93AD-4FBE-B6AC-53D4CA772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0"/>
            <a:ext cx="822960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614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9716" y="0"/>
            <a:ext cx="9692640" cy="83878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1872" y="923192"/>
            <a:ext cx="8595360" cy="525694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116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8010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26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55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9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918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62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0518" y="0"/>
            <a:ext cx="9692640" cy="8264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09D6A8EE-80CF-4EFD-A4DF-25C22CED5D3C}" type="datetimeFigureOut">
              <a:rPr lang="en-US" smtClean="0"/>
              <a:t>5/6/2019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C70103E4-1B55-47A7-919E-AB9B11DCB04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1ED68B-62F5-4729-B377-C2A987C6047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826478" cy="82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290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4CF6A-6EEE-41B3-9F7D-8357219DE19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‘Tornado’ Plots for Front-End Testing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F00CFC-F198-4C7F-B60F-C78181C36D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McGinnis</a:t>
            </a:r>
          </a:p>
          <a:p>
            <a:r>
              <a:rPr lang="en-US" dirty="0"/>
              <a:t>May 6, 2019</a:t>
            </a:r>
          </a:p>
        </p:txBody>
      </p:sp>
    </p:spTree>
    <p:extLst>
      <p:ext uri="{BB962C8B-B14F-4D97-AF65-F5344CB8AC3E}">
        <p14:creationId xmlns:p14="http://schemas.microsoft.com/office/powerpoint/2010/main" val="839834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267E37-BD2A-416D-8285-527172FC6C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Tornado Plot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08354B-DBDD-4468-BBC2-CFA3BB95DA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Measures the Front-End response time</a:t>
            </a:r>
          </a:p>
          <a:p>
            <a:pPr lvl="1"/>
            <a:r>
              <a:rPr lang="en-US" dirty="0"/>
              <a:t>Low charges</a:t>
            </a:r>
          </a:p>
          <a:p>
            <a:pPr lvl="1"/>
            <a:r>
              <a:rPr lang="en-US" dirty="0"/>
              <a:t>Due to actual performance vs ideal</a:t>
            </a:r>
          </a:p>
          <a:p>
            <a:pPr lvl="1"/>
            <a:r>
              <a:rPr lang="en-US" dirty="0"/>
              <a:t>Also due to physics and area of detector</a:t>
            </a:r>
          </a:p>
          <a:p>
            <a:pPr lvl="1"/>
            <a:r>
              <a:rPr lang="en-US" dirty="0"/>
              <a:t>SYNC is fastest, though LIN is simulated to approach it in RD53B</a:t>
            </a:r>
          </a:p>
          <a:p>
            <a:r>
              <a:rPr lang="en-US" dirty="0"/>
              <a:t>If the delay is too long, hits are assigned to the wrong bunch crossing</a:t>
            </a:r>
          </a:p>
          <a:p>
            <a:pPr lvl="1"/>
            <a:r>
              <a:rPr lang="en-US" dirty="0"/>
              <a:t>Missing hit in one bunch and spurious hit in another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384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36DF8-779D-4A1B-BEBA-8A89524B5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Charge is Read by Sensor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FD187D-587B-4021-9854-24CD22EBC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5794" y="923192"/>
            <a:ext cx="5015884" cy="5256945"/>
          </a:xfrm>
        </p:spPr>
        <p:txBody>
          <a:bodyPr/>
          <a:lstStyle/>
          <a:p>
            <a:r>
              <a:rPr lang="en-US" dirty="0"/>
              <a:t>Since charge signal is a gaussian, the integrated charge is an s-curve.</a:t>
            </a:r>
          </a:p>
          <a:p>
            <a:r>
              <a:rPr lang="en-US" dirty="0"/>
              <a:t>Higher charge crosses threshold first</a:t>
            </a:r>
          </a:p>
          <a:p>
            <a:r>
              <a:rPr lang="en-US" dirty="0"/>
              <a:t>The tornado plot essentially shows this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7954EE-E94A-444F-B444-8F0452CCB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98" y="923192"/>
            <a:ext cx="5922496" cy="356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002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F4D79-BF2B-4B7B-9F4A-BCA5927B1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Delay in Chip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DB75EC-7ADD-4842-BFD4-3155BFB26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7420" y="923192"/>
            <a:ext cx="5154928" cy="5256945"/>
          </a:xfrm>
        </p:spPr>
        <p:txBody>
          <a:bodyPr/>
          <a:lstStyle/>
          <a:p>
            <a:r>
              <a:rPr lang="en-US" dirty="0"/>
              <a:t>After the integrated charge crosses the threshold, the chip sends a signal</a:t>
            </a:r>
          </a:p>
          <a:p>
            <a:r>
              <a:rPr lang="en-US" dirty="0"/>
              <a:t>Requires time to send signals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9678D6-87E8-4E01-95AD-2FE08683B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749" y="923192"/>
            <a:ext cx="4584589" cy="27556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9A5B77D-8810-4473-94D3-4987EFE412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5174"/>
          <a:stretch/>
        </p:blipFill>
        <p:spPr>
          <a:xfrm>
            <a:off x="833749" y="3763229"/>
            <a:ext cx="4584588" cy="2755631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A54EAB0-1F4D-4E84-B168-9D7DA32D1EED}"/>
              </a:ext>
            </a:extLst>
          </p:cNvPr>
          <p:cNvCxnSpPr>
            <a:cxnSpLocks/>
          </p:cNvCxnSpPr>
          <p:nvPr/>
        </p:nvCxnSpPr>
        <p:spPr>
          <a:xfrm>
            <a:off x="3947571" y="1420427"/>
            <a:ext cx="0" cy="477373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BB8C84B-B5CC-4B14-9DCC-B2F228C11BDF}"/>
              </a:ext>
            </a:extLst>
          </p:cNvPr>
          <p:cNvCxnSpPr>
            <a:cxnSpLocks/>
          </p:cNvCxnSpPr>
          <p:nvPr/>
        </p:nvCxnSpPr>
        <p:spPr>
          <a:xfrm>
            <a:off x="2652911" y="3355759"/>
            <a:ext cx="0" cy="282437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8383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E629B-3712-4ED5-AFAD-87A69A5DC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Tornado Plot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DA48D-00C7-4348-A07C-C6AF1364F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7656" y="925497"/>
            <a:ext cx="4240453" cy="5664039"/>
          </a:xfrm>
        </p:spPr>
        <p:txBody>
          <a:bodyPr>
            <a:normAutofit/>
          </a:bodyPr>
          <a:lstStyle/>
          <a:p>
            <a:r>
              <a:rPr lang="en-US" dirty="0"/>
              <a:t>The ideal tornado plot is a vertical rectangle above threshold of width 25ns</a:t>
            </a:r>
          </a:p>
          <a:p>
            <a:r>
              <a:rPr lang="en-US" dirty="0"/>
              <a:t>High charges are read correctly</a:t>
            </a:r>
          </a:p>
          <a:p>
            <a:r>
              <a:rPr lang="en-US" dirty="0"/>
              <a:t>Tail shows hits that are read in wrong bunch crossing</a:t>
            </a:r>
          </a:p>
          <a:p>
            <a:pPr lvl="1"/>
            <a:r>
              <a:rPr lang="en-US" dirty="0"/>
              <a:t>Low charge, shallow s-curve</a:t>
            </a:r>
          </a:p>
          <a:p>
            <a:r>
              <a:rPr lang="en-US" dirty="0"/>
              <a:t>Charges below threshold are undetected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55B920-3FCE-4AA5-B4BE-DC0FC62CD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8786"/>
            <a:ext cx="6676008" cy="5007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738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E629B-3712-4ED5-AFAD-87A69A5DC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Zoom of Bottom of Tornado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7DA48D-00C7-4348-A07C-C6AF1364F3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8166" y="896337"/>
            <a:ext cx="3693111" cy="5664039"/>
          </a:xfrm>
        </p:spPr>
        <p:txBody>
          <a:bodyPr/>
          <a:lstStyle/>
          <a:p>
            <a:r>
              <a:rPr lang="en-US" dirty="0"/>
              <a:t>Time inverted and not zeroed</a:t>
            </a:r>
          </a:p>
          <a:p>
            <a:r>
              <a:rPr lang="en-US" dirty="0"/>
              <a:t>Threshold in red</a:t>
            </a:r>
          </a:p>
          <a:p>
            <a:pPr lvl="1"/>
            <a:r>
              <a:rPr lang="en-US" dirty="0"/>
              <a:t>Below this are undetected hits</a:t>
            </a:r>
          </a:p>
          <a:p>
            <a:r>
              <a:rPr lang="en-US" dirty="0"/>
              <a:t>One bunch crossing in black</a:t>
            </a:r>
          </a:p>
          <a:p>
            <a:pPr lvl="1"/>
            <a:r>
              <a:rPr lang="en-US" dirty="0"/>
              <a:t>Outside of this are late hits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E5D65-0820-4074-9513-3D97C5DB7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45" y="1067274"/>
            <a:ext cx="6627762" cy="4543413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0E62974-9949-4AFD-94DA-563C1375F312}"/>
              </a:ext>
            </a:extLst>
          </p:cNvPr>
          <p:cNvCxnSpPr/>
          <p:nvPr/>
        </p:nvCxnSpPr>
        <p:spPr>
          <a:xfrm>
            <a:off x="719091" y="3316786"/>
            <a:ext cx="506914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7BFB26D-AE8C-41BD-B6F1-0CE4E3B5028B}"/>
              </a:ext>
            </a:extLst>
          </p:cNvPr>
          <p:cNvCxnSpPr/>
          <p:nvPr/>
        </p:nvCxnSpPr>
        <p:spPr>
          <a:xfrm>
            <a:off x="2325950" y="1260629"/>
            <a:ext cx="0" cy="37996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77DB356-F49A-4882-B18D-4876450B1E94}"/>
              </a:ext>
            </a:extLst>
          </p:cNvPr>
          <p:cNvCxnSpPr/>
          <p:nvPr/>
        </p:nvCxnSpPr>
        <p:spPr>
          <a:xfrm>
            <a:off x="3552547" y="1260629"/>
            <a:ext cx="0" cy="379964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4725817"/>
      </p:ext>
    </p:extLst>
  </p:cSld>
  <p:clrMapOvr>
    <a:masterClrMapping/>
  </p:clrMapOvr>
</p:sld>
</file>

<file path=ppt/theme/theme1.xml><?xml version="1.0" encoding="utf-8"?>
<a:theme xmlns:a="http://schemas.openxmlformats.org/drawingml/2006/main" name="CMS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MS" id="{1065CD04-6B3A-4A63-914D-59E3F75F5535}" vid="{0BF5311B-C9D2-40E7-98DE-4C754CEDE9F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CMS</Template>
  <TotalTime>2495</TotalTime>
  <Words>198</Words>
  <Application>Microsoft Office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CMS</vt:lpstr>
      <vt:lpstr>‘Tornado’ Plots for Front-End Testing</vt:lpstr>
      <vt:lpstr>The Tornado Plot</vt:lpstr>
      <vt:lpstr>Integrated Charge is Read by Sensor</vt:lpstr>
      <vt:lpstr>Delay in Chip Response</vt:lpstr>
      <vt:lpstr>The Tornado Plot</vt:lpstr>
      <vt:lpstr>Zoom of Bottom of Tornado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Further Synchronous Front-End Testing</dc:title>
  <dc:creator>Michael Gilmer McGinnis</dc:creator>
  <cp:lastModifiedBy>Michael Gilmer McGinnis</cp:lastModifiedBy>
  <cp:revision>63</cp:revision>
  <dcterms:created xsi:type="dcterms:W3CDTF">2019-03-12T16:37:38Z</dcterms:created>
  <dcterms:modified xsi:type="dcterms:W3CDTF">2019-05-06T14:53:59Z</dcterms:modified>
</cp:coreProperties>
</file>