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p:cViewPr varScale="1">
        <p:scale>
          <a:sx n="42" d="100"/>
          <a:sy n="42" d="100"/>
        </p:scale>
        <p:origin x="72" y="7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D5A01D-6238-4DE2-B93A-79E694B7B3FF}" type="datetimeFigureOut">
              <a:rPr lang="en-US" smtClean="0"/>
              <a:t>5/6/2019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8715C-0683-4360-B51A-90D4A4C58C52}" type="slidenum">
              <a:rPr lang="en-US" smtClean="0"/>
              <a:t>‹#›</a:t>
            </a:fld>
            <a:endParaRPr lang="en-US"/>
          </a:p>
        </p:txBody>
      </p:sp>
    </p:spTree>
    <p:extLst>
      <p:ext uri="{BB962C8B-B14F-4D97-AF65-F5344CB8AC3E}">
        <p14:creationId xmlns:p14="http://schemas.microsoft.com/office/powerpoint/2010/main" val="3660781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D5A01D-6238-4DE2-B93A-79E694B7B3FF}" type="datetimeFigureOut">
              <a:rPr lang="en-US" smtClean="0"/>
              <a:t>5/6/2019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8715C-0683-4360-B51A-90D4A4C58C52}" type="slidenum">
              <a:rPr lang="en-US" smtClean="0"/>
              <a:t>‹#›</a:t>
            </a:fld>
            <a:endParaRPr lang="en-US"/>
          </a:p>
        </p:txBody>
      </p:sp>
    </p:spTree>
    <p:extLst>
      <p:ext uri="{BB962C8B-B14F-4D97-AF65-F5344CB8AC3E}">
        <p14:creationId xmlns:p14="http://schemas.microsoft.com/office/powerpoint/2010/main" val="2738648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D5A01D-6238-4DE2-B93A-79E694B7B3FF}" type="datetimeFigureOut">
              <a:rPr lang="en-US" smtClean="0"/>
              <a:t>5/6/2019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8715C-0683-4360-B51A-90D4A4C58C52}" type="slidenum">
              <a:rPr lang="en-US" smtClean="0"/>
              <a:t>‹#›</a:t>
            </a:fld>
            <a:endParaRPr lang="en-US"/>
          </a:p>
        </p:txBody>
      </p:sp>
    </p:spTree>
    <p:extLst>
      <p:ext uri="{BB962C8B-B14F-4D97-AF65-F5344CB8AC3E}">
        <p14:creationId xmlns:p14="http://schemas.microsoft.com/office/powerpoint/2010/main" val="4060320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D5A01D-6238-4DE2-B93A-79E694B7B3FF}" type="datetimeFigureOut">
              <a:rPr lang="en-US" smtClean="0"/>
              <a:t>5/6/2019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8715C-0683-4360-B51A-90D4A4C58C52}" type="slidenum">
              <a:rPr lang="en-US" smtClean="0"/>
              <a:t>‹#›</a:t>
            </a:fld>
            <a:endParaRPr lang="en-US"/>
          </a:p>
        </p:txBody>
      </p:sp>
    </p:spTree>
    <p:extLst>
      <p:ext uri="{BB962C8B-B14F-4D97-AF65-F5344CB8AC3E}">
        <p14:creationId xmlns:p14="http://schemas.microsoft.com/office/powerpoint/2010/main" val="1495055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D5A01D-6238-4DE2-B93A-79E694B7B3FF}" type="datetimeFigureOut">
              <a:rPr lang="en-US" smtClean="0"/>
              <a:t>5/6/2019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8715C-0683-4360-B51A-90D4A4C58C52}" type="slidenum">
              <a:rPr lang="en-US" smtClean="0"/>
              <a:t>‹#›</a:t>
            </a:fld>
            <a:endParaRPr lang="en-US"/>
          </a:p>
        </p:txBody>
      </p:sp>
    </p:spTree>
    <p:extLst>
      <p:ext uri="{BB962C8B-B14F-4D97-AF65-F5344CB8AC3E}">
        <p14:creationId xmlns:p14="http://schemas.microsoft.com/office/powerpoint/2010/main" val="3311623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D5A01D-6238-4DE2-B93A-79E694B7B3FF}" type="datetimeFigureOut">
              <a:rPr lang="en-US" smtClean="0"/>
              <a:t>5/6/2019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98715C-0683-4360-B51A-90D4A4C58C52}" type="slidenum">
              <a:rPr lang="en-US" smtClean="0"/>
              <a:t>‹#›</a:t>
            </a:fld>
            <a:endParaRPr lang="en-US"/>
          </a:p>
        </p:txBody>
      </p:sp>
    </p:spTree>
    <p:extLst>
      <p:ext uri="{BB962C8B-B14F-4D97-AF65-F5344CB8AC3E}">
        <p14:creationId xmlns:p14="http://schemas.microsoft.com/office/powerpoint/2010/main" val="3783906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D5A01D-6238-4DE2-B93A-79E694B7B3FF}" type="datetimeFigureOut">
              <a:rPr lang="en-US" smtClean="0"/>
              <a:t>5/6/2019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98715C-0683-4360-B51A-90D4A4C58C52}" type="slidenum">
              <a:rPr lang="en-US" smtClean="0"/>
              <a:t>‹#›</a:t>
            </a:fld>
            <a:endParaRPr lang="en-US"/>
          </a:p>
        </p:txBody>
      </p:sp>
    </p:spTree>
    <p:extLst>
      <p:ext uri="{BB962C8B-B14F-4D97-AF65-F5344CB8AC3E}">
        <p14:creationId xmlns:p14="http://schemas.microsoft.com/office/powerpoint/2010/main" val="3602275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D5A01D-6238-4DE2-B93A-79E694B7B3FF}" type="datetimeFigureOut">
              <a:rPr lang="en-US" smtClean="0"/>
              <a:t>5/6/2019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98715C-0683-4360-B51A-90D4A4C58C52}" type="slidenum">
              <a:rPr lang="en-US" smtClean="0"/>
              <a:t>‹#›</a:t>
            </a:fld>
            <a:endParaRPr lang="en-US"/>
          </a:p>
        </p:txBody>
      </p:sp>
    </p:spTree>
    <p:extLst>
      <p:ext uri="{BB962C8B-B14F-4D97-AF65-F5344CB8AC3E}">
        <p14:creationId xmlns:p14="http://schemas.microsoft.com/office/powerpoint/2010/main" val="1676475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D5A01D-6238-4DE2-B93A-79E694B7B3FF}" type="datetimeFigureOut">
              <a:rPr lang="en-US" smtClean="0"/>
              <a:t>5/6/2019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98715C-0683-4360-B51A-90D4A4C58C52}" type="slidenum">
              <a:rPr lang="en-US" smtClean="0"/>
              <a:t>‹#›</a:t>
            </a:fld>
            <a:endParaRPr lang="en-US"/>
          </a:p>
        </p:txBody>
      </p:sp>
    </p:spTree>
    <p:extLst>
      <p:ext uri="{BB962C8B-B14F-4D97-AF65-F5344CB8AC3E}">
        <p14:creationId xmlns:p14="http://schemas.microsoft.com/office/powerpoint/2010/main" val="3742989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D5A01D-6238-4DE2-B93A-79E694B7B3FF}" type="datetimeFigureOut">
              <a:rPr lang="en-US" smtClean="0"/>
              <a:t>5/6/2019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98715C-0683-4360-B51A-90D4A4C58C52}" type="slidenum">
              <a:rPr lang="en-US" smtClean="0"/>
              <a:t>‹#›</a:t>
            </a:fld>
            <a:endParaRPr lang="en-US"/>
          </a:p>
        </p:txBody>
      </p:sp>
    </p:spTree>
    <p:extLst>
      <p:ext uri="{BB962C8B-B14F-4D97-AF65-F5344CB8AC3E}">
        <p14:creationId xmlns:p14="http://schemas.microsoft.com/office/powerpoint/2010/main" val="645898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D5A01D-6238-4DE2-B93A-79E694B7B3FF}" type="datetimeFigureOut">
              <a:rPr lang="en-US" smtClean="0"/>
              <a:t>5/6/2019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98715C-0683-4360-B51A-90D4A4C58C52}" type="slidenum">
              <a:rPr lang="en-US" smtClean="0"/>
              <a:t>‹#›</a:t>
            </a:fld>
            <a:endParaRPr lang="en-US"/>
          </a:p>
        </p:txBody>
      </p:sp>
    </p:spTree>
    <p:extLst>
      <p:ext uri="{BB962C8B-B14F-4D97-AF65-F5344CB8AC3E}">
        <p14:creationId xmlns:p14="http://schemas.microsoft.com/office/powerpoint/2010/main" val="4072908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D5A01D-6238-4DE2-B93A-79E694B7B3FF}" type="datetimeFigureOut">
              <a:rPr lang="en-US" smtClean="0"/>
              <a:t>5/6/2019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98715C-0683-4360-B51A-90D4A4C58C52}" type="slidenum">
              <a:rPr lang="en-US" smtClean="0"/>
              <a:t>‹#›</a:t>
            </a:fld>
            <a:endParaRPr lang="en-US"/>
          </a:p>
        </p:txBody>
      </p:sp>
    </p:spTree>
    <p:extLst>
      <p:ext uri="{BB962C8B-B14F-4D97-AF65-F5344CB8AC3E}">
        <p14:creationId xmlns:p14="http://schemas.microsoft.com/office/powerpoint/2010/main" val="76721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HGCal</a:t>
            </a:r>
            <a:r>
              <a:rPr lang="en-US" dirty="0" smtClean="0"/>
              <a:t> </a:t>
            </a:r>
            <a:r>
              <a:rPr lang="en-US" dirty="0" smtClean="0"/>
              <a:t>&amp; Neural Nets</a:t>
            </a:r>
            <a:br>
              <a:rPr lang="en-US" dirty="0" smtClean="0"/>
            </a:br>
            <a:r>
              <a:rPr lang="en-US" dirty="0" smtClean="0"/>
              <a:t>05/06/2019</a:t>
            </a:r>
            <a:endParaRPr lang="en-US" dirty="0"/>
          </a:p>
        </p:txBody>
      </p:sp>
      <p:sp>
        <p:nvSpPr>
          <p:cNvPr id="3" name="Subtitle 2"/>
          <p:cNvSpPr>
            <a:spLocks noGrp="1"/>
          </p:cNvSpPr>
          <p:nvPr>
            <p:ph type="subTitle" idx="1"/>
          </p:nvPr>
        </p:nvSpPr>
        <p:spPr/>
        <p:txBody>
          <a:bodyPr/>
          <a:lstStyle/>
          <a:p>
            <a:r>
              <a:rPr lang="en-US" dirty="0" smtClean="0"/>
              <a:t>Slides By Toluwase Afolayan</a:t>
            </a:r>
            <a:endParaRPr lang="en-US" dirty="0"/>
          </a:p>
        </p:txBody>
      </p:sp>
    </p:spTree>
    <p:extLst>
      <p:ext uri="{BB962C8B-B14F-4D97-AF65-F5344CB8AC3E}">
        <p14:creationId xmlns:p14="http://schemas.microsoft.com/office/powerpoint/2010/main" val="4244927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did we leave off?</a:t>
            </a:r>
            <a:endParaRPr lang="en-US" dirty="0"/>
          </a:p>
        </p:txBody>
      </p:sp>
      <p:sp>
        <p:nvSpPr>
          <p:cNvPr id="3" name="Content Placeholder 2"/>
          <p:cNvSpPr>
            <a:spLocks noGrp="1"/>
          </p:cNvSpPr>
          <p:nvPr>
            <p:ph idx="1"/>
          </p:nvPr>
        </p:nvSpPr>
        <p:spPr/>
        <p:txBody>
          <a:bodyPr>
            <a:normAutofit/>
          </a:bodyPr>
          <a:lstStyle/>
          <a:p>
            <a:r>
              <a:rPr lang="en-US" dirty="0" smtClean="0"/>
              <a:t>Finished with Simple Machine Learning testing comparing neural networks trained on different combinations of the clothing </a:t>
            </a:r>
            <a:r>
              <a:rPr lang="en-US" dirty="0" smtClean="0"/>
              <a:t>dataset</a:t>
            </a:r>
          </a:p>
          <a:p>
            <a:pPr lvl="1"/>
            <a:r>
              <a:rPr lang="en-US" dirty="0" smtClean="0"/>
              <a:t>Short Summary</a:t>
            </a:r>
          </a:p>
          <a:p>
            <a:pPr lvl="2"/>
            <a:r>
              <a:rPr lang="en-US" dirty="0" smtClean="0"/>
              <a:t>Higher accuracy w/ less epochs; networks over-trai</a:t>
            </a:r>
            <a:r>
              <a:rPr lang="en-US" dirty="0" smtClean="0"/>
              <a:t>n quickly</a:t>
            </a:r>
            <a:endParaRPr lang="en-US" dirty="0" smtClean="0"/>
          </a:p>
          <a:p>
            <a:pPr lvl="2"/>
            <a:r>
              <a:rPr lang="en-US" dirty="0" smtClean="0"/>
              <a:t>Discerning images with vague color contrasts in B&amp;W was difficult</a:t>
            </a:r>
          </a:p>
          <a:p>
            <a:pPr lvl="2"/>
            <a:r>
              <a:rPr lang="en-US" dirty="0" smtClean="0"/>
              <a:t>The non-convolutional models performed better, likely due to better suited activation functions and parameters </a:t>
            </a:r>
          </a:p>
          <a:p>
            <a:pPr lvl="2"/>
            <a:r>
              <a:rPr lang="en-US" dirty="0" smtClean="0"/>
              <a:t>Models maintained accuracy across flipped and regularly oriented sets.</a:t>
            </a:r>
            <a:endParaRPr lang="en-US" dirty="0" smtClean="0"/>
          </a:p>
          <a:p>
            <a:r>
              <a:rPr lang="en-US" dirty="0" smtClean="0"/>
              <a:t>Tasked with </a:t>
            </a:r>
            <a:r>
              <a:rPr lang="en-US" dirty="0" smtClean="0"/>
              <a:t>reformatting the </a:t>
            </a:r>
            <a:r>
              <a:rPr lang="en-US" dirty="0" smtClean="0"/>
              <a:t>clothing </a:t>
            </a:r>
            <a:r>
              <a:rPr lang="en-US" dirty="0" smtClean="0"/>
              <a:t>dataset to </a:t>
            </a:r>
            <a:r>
              <a:rPr lang="en-US" dirty="0" smtClean="0"/>
              <a:t>be input into the layers that other members of my group had developed and were testing; The Graph NN Layers called </a:t>
            </a:r>
            <a:r>
              <a:rPr lang="en-US" dirty="0" err="1" smtClean="0"/>
              <a:t>GarNet</a:t>
            </a:r>
            <a:r>
              <a:rPr lang="en-US" dirty="0" smtClean="0"/>
              <a:t> and </a:t>
            </a:r>
            <a:r>
              <a:rPr lang="en-US" dirty="0" err="1" smtClean="0"/>
              <a:t>GravNet</a:t>
            </a:r>
            <a:r>
              <a:rPr lang="en-US" dirty="0" smtClean="0"/>
              <a:t>. </a:t>
            </a:r>
          </a:p>
        </p:txBody>
      </p:sp>
    </p:spTree>
    <p:extLst>
      <p:ext uri="{BB962C8B-B14F-4D97-AF65-F5344CB8AC3E}">
        <p14:creationId xmlns:p14="http://schemas.microsoft.com/office/powerpoint/2010/main" val="33624633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0579"/>
            <a:ext cx="10515600" cy="1325563"/>
          </a:xfrm>
        </p:spPr>
        <p:txBody>
          <a:bodyPr/>
          <a:lstStyle/>
          <a:p>
            <a:r>
              <a:rPr lang="en-US" dirty="0" smtClean="0"/>
              <a:t>Quick </a:t>
            </a:r>
            <a:r>
              <a:rPr lang="en-US" dirty="0" err="1" smtClean="0"/>
              <a:t>GarNet</a:t>
            </a:r>
            <a:r>
              <a:rPr lang="en-US" dirty="0" smtClean="0"/>
              <a:t> &amp; </a:t>
            </a:r>
            <a:r>
              <a:rPr lang="en-US" dirty="0" err="1" smtClean="0"/>
              <a:t>GravNet</a:t>
            </a:r>
            <a:r>
              <a:rPr lang="en-US" dirty="0" smtClean="0"/>
              <a:t> </a:t>
            </a:r>
            <a:r>
              <a:rPr lang="en-US" dirty="0"/>
              <a:t>S</a:t>
            </a:r>
            <a:r>
              <a:rPr lang="en-US" dirty="0" smtClean="0"/>
              <a:t>ummary</a:t>
            </a:r>
            <a:endParaRPr lang="en-US" dirty="0"/>
          </a:p>
        </p:txBody>
      </p:sp>
      <p:sp>
        <p:nvSpPr>
          <p:cNvPr id="3" name="Content Placeholder 2"/>
          <p:cNvSpPr>
            <a:spLocks noGrp="1"/>
          </p:cNvSpPr>
          <p:nvPr>
            <p:ph sz="half" idx="1"/>
          </p:nvPr>
        </p:nvSpPr>
        <p:spPr>
          <a:xfrm>
            <a:off x="619259" y="1287887"/>
            <a:ext cx="5196840" cy="5570113"/>
          </a:xfrm>
        </p:spPr>
        <p:txBody>
          <a:bodyPr>
            <a:normAutofit fontScale="47500" lnSpcReduction="20000"/>
          </a:bodyPr>
          <a:lstStyle/>
          <a:p>
            <a:r>
              <a:rPr lang="en-US" sz="3800" dirty="0" smtClean="0"/>
              <a:t>These Layers are designed to improve performance on particle reconstruction tasks in comparison to more basic layer </a:t>
            </a:r>
            <a:r>
              <a:rPr lang="en-US" sz="3800" dirty="0" smtClean="0"/>
              <a:t>architectures that might be used like CNNS.</a:t>
            </a:r>
          </a:p>
          <a:p>
            <a:r>
              <a:rPr lang="en-US" sz="3800" dirty="0" smtClean="0"/>
              <a:t>Normally, convolutional layers are used for patter recognition. These rely on a regular pixel grid. The </a:t>
            </a:r>
            <a:r>
              <a:rPr lang="en-US" sz="3800" dirty="0" err="1" smtClean="0"/>
              <a:t>HGCal</a:t>
            </a:r>
            <a:r>
              <a:rPr lang="en-US" sz="3800" dirty="0" smtClean="0"/>
              <a:t> has hexagonal sensors with different sizes and is therefore not a regular pixel grid. Because of this convolutional NNs are not suitable.</a:t>
            </a:r>
          </a:p>
          <a:p>
            <a:r>
              <a:rPr lang="en-US" sz="3800" dirty="0" smtClean="0"/>
              <a:t> </a:t>
            </a:r>
            <a:r>
              <a:rPr lang="en-US" sz="3800" dirty="0" smtClean="0"/>
              <a:t>Graph NNs allow for </a:t>
            </a:r>
            <a:r>
              <a:rPr lang="en-US" sz="3800" dirty="0" smtClean="0"/>
              <a:t>far improved quantization of relation and dependence between different parts of a complicated system like reconstructed track data.</a:t>
            </a:r>
            <a:endParaRPr lang="en-US" sz="3800" dirty="0" smtClean="0"/>
          </a:p>
          <a:p>
            <a:r>
              <a:rPr lang="en-US" sz="3800" dirty="0" smtClean="0"/>
              <a:t>They </a:t>
            </a:r>
            <a:r>
              <a:rPr lang="en-US" sz="3800" dirty="0" smtClean="0"/>
              <a:t>receive an Input with dimension B x V x </a:t>
            </a:r>
            <a:r>
              <a:rPr lang="en-US" sz="3800" dirty="0" err="1" smtClean="0"/>
              <a:t>F_in</a:t>
            </a:r>
            <a:r>
              <a:rPr lang="en-US" sz="3800" dirty="0" smtClean="0"/>
              <a:t> where B is batch size or the number of samples in the dataset, V is the set of detector hits, that are embedded in the data set through </a:t>
            </a:r>
            <a:r>
              <a:rPr lang="en-US" sz="3800" dirty="0" err="1" smtClean="0"/>
              <a:t>F_in</a:t>
            </a:r>
            <a:r>
              <a:rPr lang="en-US" sz="3800" dirty="0" smtClean="0"/>
              <a:t> which are the features</a:t>
            </a:r>
            <a:r>
              <a:rPr lang="en-US" sz="3800" dirty="0" smtClean="0"/>
              <a:t>.</a:t>
            </a:r>
          </a:p>
          <a:p>
            <a:r>
              <a:rPr lang="en-US" sz="3800" dirty="0" smtClean="0"/>
              <a:t>They require this input shape because the way they will analyze the information from the data set will be by taking each sensors information one by one and processing it through filters rather than looking over the whole detector at once as though it were an image</a:t>
            </a:r>
            <a:endParaRPr lang="en-US" sz="3800" dirty="0" smtClean="0"/>
          </a:p>
          <a:p>
            <a:pPr marL="0" indent="0">
              <a:buNone/>
            </a:pPr>
            <a:endParaRPr lang="en-US" dirty="0" smtClean="0"/>
          </a:p>
          <a:p>
            <a:endParaRPr lang="en-US" dirty="0" smtClean="0"/>
          </a:p>
          <a:p>
            <a:endParaRPr lang="en-US" dirty="0"/>
          </a:p>
        </p:txBody>
      </p:sp>
      <p:pic>
        <p:nvPicPr>
          <p:cNvPr id="5" name="Content Placeholder 4"/>
          <p:cNvPicPr>
            <a:picLocks noGrp="1" noChangeAspect="1"/>
          </p:cNvPicPr>
          <p:nvPr>
            <p:ph sz="half" idx="2"/>
          </p:nvPr>
        </p:nvPicPr>
        <p:blipFill>
          <a:blip r:embed="rId2"/>
          <a:stretch>
            <a:fillRect/>
          </a:stretch>
        </p:blipFill>
        <p:spPr>
          <a:xfrm>
            <a:off x="6035039" y="1536142"/>
            <a:ext cx="5641803" cy="4014652"/>
          </a:xfrm>
          <a:prstGeom prst="rect">
            <a:avLst/>
          </a:prstGeom>
        </p:spPr>
      </p:pic>
    </p:spTree>
    <p:extLst>
      <p:ext uri="{BB962C8B-B14F-4D97-AF65-F5344CB8AC3E}">
        <p14:creationId xmlns:p14="http://schemas.microsoft.com/office/powerpoint/2010/main" val="33958962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Input Format for </a:t>
            </a:r>
            <a:r>
              <a:rPr lang="en-US" dirty="0" err="1" smtClean="0"/>
              <a:t>GarNet</a:t>
            </a:r>
            <a:r>
              <a:rPr lang="en-US" dirty="0" smtClean="0"/>
              <a:t>/</a:t>
            </a:r>
            <a:r>
              <a:rPr lang="en-US" dirty="0" err="1" smtClean="0"/>
              <a:t>GravNet</a:t>
            </a:r>
            <a:endParaRPr lang="en-US" dirty="0"/>
          </a:p>
        </p:txBody>
      </p:sp>
      <p:sp>
        <p:nvSpPr>
          <p:cNvPr id="3" name="Content Placeholder 2"/>
          <p:cNvSpPr>
            <a:spLocks noGrp="1"/>
          </p:cNvSpPr>
          <p:nvPr>
            <p:ph sz="half" idx="1"/>
          </p:nvPr>
        </p:nvSpPr>
        <p:spPr/>
        <p:txBody>
          <a:bodyPr>
            <a:normAutofit fontScale="62500" lnSpcReduction="20000"/>
          </a:bodyPr>
          <a:lstStyle/>
          <a:p>
            <a:r>
              <a:rPr lang="en-US" dirty="0" smtClean="0"/>
              <a:t>Next Task was to take the Fashion MNIST clothing data set and convert it from B X </a:t>
            </a:r>
            <a:r>
              <a:rPr lang="en-US" dirty="0" smtClean="0"/>
              <a:t>Length </a:t>
            </a:r>
            <a:r>
              <a:rPr lang="en-US" dirty="0" smtClean="0"/>
              <a:t>X </a:t>
            </a:r>
            <a:r>
              <a:rPr lang="en-US" dirty="0" smtClean="0"/>
              <a:t>Width </a:t>
            </a:r>
            <a:r>
              <a:rPr lang="en-US" dirty="0" smtClean="0"/>
              <a:t>X channel to B X (</a:t>
            </a:r>
            <a:r>
              <a:rPr lang="en-US" dirty="0" smtClean="0"/>
              <a:t>L*W</a:t>
            </a:r>
            <a:r>
              <a:rPr lang="en-US" dirty="0" smtClean="0"/>
              <a:t>) X 2 Color Maps</a:t>
            </a:r>
          </a:p>
          <a:p>
            <a:r>
              <a:rPr lang="en-US" dirty="0" smtClean="0"/>
              <a:t>This will change </a:t>
            </a:r>
            <a:r>
              <a:rPr lang="en-US" dirty="0" smtClean="0"/>
              <a:t>the input from</a:t>
            </a:r>
            <a:r>
              <a:rPr lang="en-US" dirty="0"/>
              <a:t> </a:t>
            </a:r>
            <a:endParaRPr lang="en-US" dirty="0" smtClean="0"/>
          </a:p>
          <a:p>
            <a:pPr lvl="1"/>
            <a:r>
              <a:rPr lang="en-US" dirty="0" smtClean="0"/>
              <a:t>60,000 </a:t>
            </a:r>
            <a:r>
              <a:rPr lang="en-US" dirty="0" smtClean="0"/>
              <a:t>X 28 X 28 X 1 </a:t>
            </a:r>
            <a:endParaRPr lang="en-US" dirty="0" smtClean="0"/>
          </a:p>
          <a:p>
            <a:pPr marL="457200" lvl="1" indent="0">
              <a:buNone/>
            </a:pPr>
            <a:r>
              <a:rPr lang="en-US" dirty="0" smtClean="0"/>
              <a:t>to</a:t>
            </a:r>
            <a:endParaRPr lang="en-US" dirty="0" smtClean="0"/>
          </a:p>
          <a:p>
            <a:pPr lvl="1"/>
            <a:r>
              <a:rPr lang="en-US" dirty="0" smtClean="0"/>
              <a:t>60,000 X 784 X 3</a:t>
            </a:r>
          </a:p>
          <a:p>
            <a:r>
              <a:rPr lang="en-US" dirty="0" smtClean="0"/>
              <a:t>The last dimension is the channel and is the color that makes up each pixel that we see, each pixel as 2 colors each stacked on top of each other in the ‘eyes’ of a neural network</a:t>
            </a:r>
          </a:p>
          <a:p>
            <a:r>
              <a:rPr lang="en-US" dirty="0" smtClean="0"/>
              <a:t>Each </a:t>
            </a:r>
            <a:r>
              <a:rPr lang="en-US" dirty="0" smtClean="0"/>
              <a:t>picture </a:t>
            </a:r>
            <a:r>
              <a:rPr lang="en-US" dirty="0" smtClean="0"/>
              <a:t>is made </a:t>
            </a:r>
            <a:r>
              <a:rPr lang="en-US" dirty="0" smtClean="0"/>
              <a:t>into a 1 dimensional list of all 784 of its pixels to which corresponded a color taken from a color map gradient of that pixel in accordance to what channel colors that pixel in the initial array was valued as.</a:t>
            </a: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709164" y="1690688"/>
            <a:ext cx="1635060" cy="1621492"/>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01743" y="1690688"/>
            <a:ext cx="1663117" cy="166993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8333" y="1690688"/>
            <a:ext cx="1608255" cy="1621492"/>
          </a:xfrm>
          <a:prstGeom prst="rect">
            <a:avLst/>
          </a:prstGeom>
        </p:spPr>
      </p:pic>
      <p:sp>
        <p:nvSpPr>
          <p:cNvPr id="8" name="TextBox 7"/>
          <p:cNvSpPr txBox="1"/>
          <p:nvPr/>
        </p:nvSpPr>
        <p:spPr>
          <a:xfrm>
            <a:off x="6709164" y="3360622"/>
            <a:ext cx="1635060" cy="369332"/>
          </a:xfrm>
          <a:prstGeom prst="rect">
            <a:avLst/>
          </a:prstGeom>
          <a:noFill/>
        </p:spPr>
        <p:txBody>
          <a:bodyPr wrap="square" rtlCol="0">
            <a:spAutoFit/>
          </a:bodyPr>
          <a:lstStyle/>
          <a:p>
            <a:r>
              <a:rPr lang="en-US" dirty="0" smtClean="0"/>
              <a:t>Original Image</a:t>
            </a:r>
            <a:endParaRPr lang="en-US" dirty="0"/>
          </a:p>
        </p:txBody>
      </p:sp>
      <p:sp>
        <p:nvSpPr>
          <p:cNvPr id="9" name="TextBox 8"/>
          <p:cNvSpPr txBox="1"/>
          <p:nvPr/>
        </p:nvSpPr>
        <p:spPr>
          <a:xfrm>
            <a:off x="8686800" y="3360622"/>
            <a:ext cx="1478060" cy="646331"/>
          </a:xfrm>
          <a:prstGeom prst="rect">
            <a:avLst/>
          </a:prstGeom>
          <a:noFill/>
        </p:spPr>
        <p:txBody>
          <a:bodyPr wrap="square" rtlCol="0">
            <a:spAutoFit/>
          </a:bodyPr>
          <a:lstStyle/>
          <a:p>
            <a:r>
              <a:rPr lang="en-US" dirty="0" smtClean="0"/>
              <a:t>0</a:t>
            </a:r>
            <a:r>
              <a:rPr lang="en-US" baseline="30000" dirty="0" smtClean="0"/>
              <a:t>th</a:t>
            </a:r>
            <a:r>
              <a:rPr lang="en-US" dirty="0" smtClean="0"/>
              <a:t> index color map</a:t>
            </a:r>
            <a:endParaRPr lang="en-US" dirty="0"/>
          </a:p>
        </p:txBody>
      </p:sp>
      <p:sp>
        <p:nvSpPr>
          <p:cNvPr id="10" name="TextBox 9"/>
          <p:cNvSpPr txBox="1"/>
          <p:nvPr/>
        </p:nvSpPr>
        <p:spPr>
          <a:xfrm>
            <a:off x="10826167" y="3360622"/>
            <a:ext cx="1270421" cy="646331"/>
          </a:xfrm>
          <a:prstGeom prst="rect">
            <a:avLst/>
          </a:prstGeom>
          <a:noFill/>
        </p:spPr>
        <p:txBody>
          <a:bodyPr wrap="square" rtlCol="0">
            <a:spAutoFit/>
          </a:bodyPr>
          <a:lstStyle/>
          <a:p>
            <a:r>
              <a:rPr lang="en-US" dirty="0" smtClean="0"/>
              <a:t>1</a:t>
            </a:r>
            <a:r>
              <a:rPr lang="en-US" baseline="30000" dirty="0" smtClean="0"/>
              <a:t>st</a:t>
            </a:r>
            <a:r>
              <a:rPr lang="en-US" dirty="0" smtClean="0"/>
              <a:t> index color map</a:t>
            </a:r>
            <a:endParaRPr lang="en-US" dirty="0"/>
          </a:p>
        </p:txBody>
      </p:sp>
      <p:pic>
        <p:nvPicPr>
          <p:cNvPr id="11" name="Picture 10"/>
          <p:cNvPicPr>
            <a:picLocks noChangeAspect="1"/>
          </p:cNvPicPr>
          <p:nvPr/>
        </p:nvPicPr>
        <p:blipFill>
          <a:blip r:embed="rId5"/>
          <a:stretch>
            <a:fillRect/>
          </a:stretch>
        </p:blipFill>
        <p:spPr>
          <a:xfrm>
            <a:off x="6096000" y="4001294"/>
            <a:ext cx="5762984" cy="1904290"/>
          </a:xfrm>
          <a:prstGeom prst="rect">
            <a:avLst/>
          </a:prstGeom>
        </p:spPr>
      </p:pic>
    </p:spTree>
    <p:extLst>
      <p:ext uri="{BB962C8B-B14F-4D97-AF65-F5344CB8AC3E}">
        <p14:creationId xmlns:p14="http://schemas.microsoft.com/office/powerpoint/2010/main" val="31190504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Status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Transported all my code from </a:t>
            </a:r>
            <a:r>
              <a:rPr lang="en-US" dirty="0" err="1" smtClean="0"/>
              <a:t>Jupyter</a:t>
            </a:r>
            <a:r>
              <a:rPr lang="en-US" dirty="0" smtClean="0"/>
              <a:t> </a:t>
            </a:r>
            <a:r>
              <a:rPr lang="en-US" dirty="0" smtClean="0"/>
              <a:t>Notebooks, to python scripts on the </a:t>
            </a:r>
            <a:r>
              <a:rPr lang="en-US" dirty="0" smtClean="0"/>
              <a:t>on a CC7 </a:t>
            </a:r>
            <a:r>
              <a:rPr lang="en-US" dirty="0" smtClean="0"/>
              <a:t>Virtual Machine. </a:t>
            </a:r>
          </a:p>
          <a:p>
            <a:r>
              <a:rPr lang="en-US" dirty="0" smtClean="0"/>
              <a:t>Begun doing tests with </a:t>
            </a:r>
            <a:r>
              <a:rPr lang="en-US" dirty="0" err="1" smtClean="0"/>
              <a:t>GarNet</a:t>
            </a:r>
            <a:r>
              <a:rPr lang="en-US" dirty="0" smtClean="0"/>
              <a:t> layers, and playing around with parameters.</a:t>
            </a:r>
          </a:p>
          <a:p>
            <a:r>
              <a:rPr lang="en-US" dirty="0" smtClean="0"/>
              <a:t>Currently </a:t>
            </a:r>
            <a:r>
              <a:rPr lang="en-US" dirty="0" smtClean="0"/>
              <a:t>encountering an issue where </a:t>
            </a:r>
            <a:r>
              <a:rPr lang="en-US" dirty="0" smtClean="0"/>
              <a:t>my accuracies from epoch to epoch will be stagnated at exactly .1000 or 10.00% without changing</a:t>
            </a:r>
            <a:r>
              <a:rPr lang="en-US" dirty="0" smtClean="0"/>
              <a:t>.</a:t>
            </a:r>
          </a:p>
          <a:p>
            <a:pPr lvl="1"/>
            <a:r>
              <a:rPr lang="en-US" dirty="0" smtClean="0"/>
              <a:t>Problem appears to be caused in part by the </a:t>
            </a:r>
            <a:r>
              <a:rPr lang="en-US" dirty="0" err="1" smtClean="0"/>
              <a:t>w</a:t>
            </a:r>
            <a:r>
              <a:rPr lang="en-US" dirty="0" err="1" smtClean="0"/>
              <a:t>eighted_sum_layer</a:t>
            </a:r>
            <a:r>
              <a:rPr lang="en-US" dirty="0"/>
              <a:t> </a:t>
            </a:r>
            <a:r>
              <a:rPr lang="en-US" dirty="0" smtClean="0"/>
              <a:t>function</a:t>
            </a:r>
            <a:endParaRPr lang="en-US" dirty="0" smtClean="0"/>
          </a:p>
          <a:p>
            <a:pPr lvl="1"/>
            <a:r>
              <a:rPr lang="en-US" dirty="0" smtClean="0"/>
              <a:t>GNNs are sensitive to parameter changes which likely contributes to the low accuracies</a:t>
            </a:r>
          </a:p>
          <a:p>
            <a:pPr lvl="1"/>
            <a:r>
              <a:rPr lang="en-US" dirty="0" smtClean="0"/>
              <a:t>Trying to figure out which characteristics affect this issue the most </a:t>
            </a:r>
            <a:endParaRPr lang="en-US" dirty="0" smtClean="0"/>
          </a:p>
          <a:p>
            <a:r>
              <a:rPr lang="en-US" dirty="0" smtClean="0"/>
              <a:t>Improving Network performance analysis methods, w/ Early-Stopping mechanics, validation datasets, and </a:t>
            </a:r>
            <a:r>
              <a:rPr lang="en-US" dirty="0" err="1" smtClean="0"/>
              <a:t>MatPlotLib</a:t>
            </a:r>
            <a:r>
              <a:rPr lang="en-US" dirty="0" smtClean="0"/>
              <a:t> </a:t>
            </a:r>
            <a:r>
              <a:rPr lang="en-US" dirty="0" smtClean="0"/>
              <a:t>loss and accuracies </a:t>
            </a:r>
            <a:r>
              <a:rPr lang="en-US" dirty="0" smtClean="0"/>
              <a:t>Graphs</a:t>
            </a:r>
            <a:r>
              <a:rPr lang="en-US" dirty="0" smtClean="0"/>
              <a:t>.</a:t>
            </a:r>
            <a:endParaRPr lang="en-US" dirty="0" smtClean="0"/>
          </a:p>
          <a:p>
            <a:r>
              <a:rPr lang="en-US" dirty="0" smtClean="0"/>
              <a:t>Plan to </a:t>
            </a:r>
            <a:r>
              <a:rPr lang="en-US" dirty="0" smtClean="0"/>
              <a:t>have a </a:t>
            </a:r>
            <a:r>
              <a:rPr lang="en-US" dirty="0" err="1" smtClean="0"/>
              <a:t>GarNet</a:t>
            </a:r>
            <a:r>
              <a:rPr lang="en-US" dirty="0" smtClean="0"/>
              <a:t> </a:t>
            </a:r>
            <a:r>
              <a:rPr lang="en-US" dirty="0" smtClean="0"/>
              <a:t>mode</a:t>
            </a:r>
            <a:r>
              <a:rPr lang="en-US" dirty="0"/>
              <a:t>l</a:t>
            </a:r>
            <a:r>
              <a:rPr lang="en-US" dirty="0" smtClean="0"/>
              <a:t> </a:t>
            </a:r>
            <a:r>
              <a:rPr lang="en-US" dirty="0" smtClean="0"/>
              <a:t>training using GPUs by later this week</a:t>
            </a:r>
            <a:r>
              <a:rPr lang="en-US" dirty="0" smtClean="0"/>
              <a:t>.</a:t>
            </a:r>
          </a:p>
          <a:p>
            <a:r>
              <a:rPr lang="en-US" dirty="0" smtClean="0"/>
              <a:t>The intention here is to get a better for how these particular GNN Layers work and why they are most effective for the problem of HGCAL data analysis</a:t>
            </a:r>
            <a:endParaRPr lang="en-US" dirty="0" smtClean="0"/>
          </a:p>
        </p:txBody>
      </p:sp>
    </p:spTree>
    <p:extLst>
      <p:ext uri="{BB962C8B-B14F-4D97-AF65-F5344CB8AC3E}">
        <p14:creationId xmlns:p14="http://schemas.microsoft.com/office/powerpoint/2010/main" val="627239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16928253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481</TotalTime>
  <Words>612</Words>
  <Application>Microsoft Office PowerPoint</Application>
  <PresentationFormat>Widescreen</PresentationFormat>
  <Paragraphs>39</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HGCal &amp; Neural Nets 05/06/2019</vt:lpstr>
      <vt:lpstr>Where did we leave off?</vt:lpstr>
      <vt:lpstr>Quick GarNet &amp; GravNet Summary</vt:lpstr>
      <vt:lpstr>Making Input Format for GarNet/GravNet</vt:lpstr>
      <vt:lpstr>Current Status</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HGCAL &amp; Neural Nets</dc:title>
  <dc:creator>Tol Afol</dc:creator>
  <cp:lastModifiedBy>Tol Afol</cp:lastModifiedBy>
  <cp:revision>25</cp:revision>
  <dcterms:created xsi:type="dcterms:W3CDTF">2019-05-05T12:46:23Z</dcterms:created>
  <dcterms:modified xsi:type="dcterms:W3CDTF">2019-05-06T13:46:43Z</dcterms:modified>
</cp:coreProperties>
</file>