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handoutMasterIdLst>
    <p:handoutMasterId r:id="rId60"/>
  </p:handoutMasterIdLst>
  <p:sldIdLst>
    <p:sldId id="257" r:id="rId2"/>
    <p:sldId id="290" r:id="rId3"/>
    <p:sldId id="648" r:id="rId4"/>
    <p:sldId id="649" r:id="rId5"/>
    <p:sldId id="651" r:id="rId6"/>
    <p:sldId id="652" r:id="rId7"/>
    <p:sldId id="653" r:id="rId8"/>
    <p:sldId id="808" r:id="rId9"/>
    <p:sldId id="809" r:id="rId10"/>
    <p:sldId id="802" r:id="rId11"/>
    <p:sldId id="657" r:id="rId12"/>
    <p:sldId id="659" r:id="rId13"/>
    <p:sldId id="660" r:id="rId14"/>
    <p:sldId id="662" r:id="rId15"/>
    <p:sldId id="661" r:id="rId16"/>
    <p:sldId id="664" r:id="rId17"/>
    <p:sldId id="665" r:id="rId18"/>
    <p:sldId id="677" r:id="rId19"/>
    <p:sldId id="678" r:id="rId20"/>
    <p:sldId id="679" r:id="rId21"/>
    <p:sldId id="803" r:id="rId22"/>
    <p:sldId id="762" r:id="rId23"/>
    <p:sldId id="728" r:id="rId24"/>
    <p:sldId id="729" r:id="rId25"/>
    <p:sldId id="758" r:id="rId26"/>
    <p:sldId id="759" r:id="rId27"/>
    <p:sldId id="760" r:id="rId28"/>
    <p:sldId id="805" r:id="rId29"/>
    <p:sldId id="722" r:id="rId30"/>
    <p:sldId id="723" r:id="rId31"/>
    <p:sldId id="806" r:id="rId32"/>
    <p:sldId id="773" r:id="rId33"/>
    <p:sldId id="774" r:id="rId34"/>
    <p:sldId id="775" r:id="rId35"/>
    <p:sldId id="776" r:id="rId36"/>
    <p:sldId id="777" r:id="rId37"/>
    <p:sldId id="778" r:id="rId38"/>
    <p:sldId id="779" r:id="rId39"/>
    <p:sldId id="780" r:id="rId40"/>
    <p:sldId id="781" r:id="rId41"/>
    <p:sldId id="782" r:id="rId42"/>
    <p:sldId id="783" r:id="rId43"/>
    <p:sldId id="786" r:id="rId44"/>
    <p:sldId id="787" r:id="rId45"/>
    <p:sldId id="789" r:id="rId46"/>
    <p:sldId id="790" r:id="rId47"/>
    <p:sldId id="791" r:id="rId48"/>
    <p:sldId id="792" r:id="rId49"/>
    <p:sldId id="793" r:id="rId50"/>
    <p:sldId id="794" r:id="rId51"/>
    <p:sldId id="795" r:id="rId52"/>
    <p:sldId id="796" r:id="rId53"/>
    <p:sldId id="797" r:id="rId54"/>
    <p:sldId id="811" r:id="rId55"/>
    <p:sldId id="737" r:id="rId56"/>
    <p:sldId id="771" r:id="rId57"/>
    <p:sldId id="810"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clrMru>
    <a:srgbClr val="1155CC"/>
    <a:srgbClr val="ED0202"/>
    <a:srgbClr val="41719C"/>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27" autoAdjust="0"/>
    <p:restoredTop sz="73796" autoAdjust="0"/>
  </p:normalViewPr>
  <p:slideViewPr>
    <p:cSldViewPr snapToGrid="0">
      <p:cViewPr varScale="1">
        <p:scale>
          <a:sx n="117" d="100"/>
          <a:sy n="117" d="100"/>
        </p:scale>
        <p:origin x="-1248" y="-104"/>
      </p:cViewPr>
      <p:guideLst>
        <p:guide orient="horz" pos="2160"/>
        <p:guide pos="3840"/>
      </p:guideLst>
    </p:cSldViewPr>
  </p:slideViewPr>
  <p:notesTextViewPr>
    <p:cViewPr>
      <p:scale>
        <a:sx n="1" d="1"/>
        <a:sy n="1" d="1"/>
      </p:scale>
      <p:origin x="0" y="0"/>
    </p:cViewPr>
  </p:notesTextViewPr>
  <p:sorterViewPr>
    <p:cViewPr>
      <p:scale>
        <a:sx n="89" d="100"/>
        <a:sy n="89" d="100"/>
      </p:scale>
      <p:origin x="0" y="443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viewProps" Target="viewProps.xml"/><Relationship Id="rId64" Type="http://schemas.openxmlformats.org/officeDocument/2006/relationships/theme" Target="theme/theme1.xml"/><Relationship Id="rId65"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notesMaster" Target="notesMasters/notes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handoutMaster" Target="handoutMasters/handoutMaster1.xml"/><Relationship Id="rId61" Type="http://schemas.openxmlformats.org/officeDocument/2006/relationships/printerSettings" Target="printerSettings/printerSettings1.bin"/><Relationship Id="rId62"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5888132-8B2C-184A-BAAE-DF0D7E0B9123}" type="datetimeFigureOut">
              <a:rPr lang="en-US" smtClean="0"/>
              <a:t>09/10/19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258976-FBEE-D045-A4E0-E1C2C1A5C04A}" type="slidenum">
              <a:rPr lang="en-US" smtClean="0"/>
              <a:t>‹#›</a:t>
            </a:fld>
            <a:endParaRPr lang="en-US"/>
          </a:p>
        </p:txBody>
      </p:sp>
    </p:spTree>
    <p:extLst>
      <p:ext uri="{BB962C8B-B14F-4D97-AF65-F5344CB8AC3E}">
        <p14:creationId xmlns:p14="http://schemas.microsoft.com/office/powerpoint/2010/main" val="11466678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9100CC-7E80-0A4E-A694-EC391BAE0D0E}" type="datetimeFigureOut">
              <a:rPr lang="en-US" smtClean="0"/>
              <a:t>09/10/19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C2FEBE-04E2-2949-ACFA-1F7B99823A82}" type="slidenum">
              <a:rPr lang="en-US" smtClean="0"/>
              <a:t>‹#›</a:t>
            </a:fld>
            <a:endParaRPr lang="en-US"/>
          </a:p>
        </p:txBody>
      </p:sp>
    </p:spTree>
    <p:extLst>
      <p:ext uri="{BB962C8B-B14F-4D97-AF65-F5344CB8AC3E}">
        <p14:creationId xmlns:p14="http://schemas.microsoft.com/office/powerpoint/2010/main" val="344709406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C2FEBE-04E2-2949-ACFA-1F7B99823A82}" type="slidenum">
              <a:rPr lang="en-US" smtClean="0"/>
              <a:t>1</a:t>
            </a:fld>
            <a:endParaRPr lang="en-US"/>
          </a:p>
        </p:txBody>
      </p:sp>
    </p:spTree>
    <p:extLst>
      <p:ext uri="{BB962C8B-B14F-4D97-AF65-F5344CB8AC3E}">
        <p14:creationId xmlns:p14="http://schemas.microsoft.com/office/powerpoint/2010/main" val="23725659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C2FEBE-04E2-2949-ACFA-1F7B99823A82}" type="slidenum">
              <a:rPr lang="en-US" smtClean="0"/>
              <a:t>22</a:t>
            </a:fld>
            <a:endParaRPr lang="en-US"/>
          </a:p>
        </p:txBody>
      </p:sp>
    </p:spTree>
    <p:extLst>
      <p:ext uri="{BB962C8B-B14F-4D97-AF65-F5344CB8AC3E}">
        <p14:creationId xmlns:p14="http://schemas.microsoft.com/office/powerpoint/2010/main" val="29771033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23</a:t>
            </a:fld>
            <a:endParaRPr lang="en-US"/>
          </a:p>
        </p:txBody>
      </p:sp>
    </p:spTree>
    <p:extLst>
      <p:ext uri="{BB962C8B-B14F-4D97-AF65-F5344CB8AC3E}">
        <p14:creationId xmlns:p14="http://schemas.microsoft.com/office/powerpoint/2010/main" val="17553176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C2FEBE-04E2-2949-ACFA-1F7B99823A82}" type="slidenum">
              <a:rPr lang="en-US" smtClean="0"/>
              <a:t>24</a:t>
            </a:fld>
            <a:endParaRPr lang="en-US"/>
          </a:p>
        </p:txBody>
      </p:sp>
    </p:spTree>
    <p:extLst>
      <p:ext uri="{BB962C8B-B14F-4D97-AF65-F5344CB8AC3E}">
        <p14:creationId xmlns:p14="http://schemas.microsoft.com/office/powerpoint/2010/main" val="25607383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25</a:t>
            </a:fld>
            <a:endParaRPr lang="en-US"/>
          </a:p>
        </p:txBody>
      </p:sp>
    </p:spTree>
    <p:extLst>
      <p:ext uri="{BB962C8B-B14F-4D97-AF65-F5344CB8AC3E}">
        <p14:creationId xmlns:p14="http://schemas.microsoft.com/office/powerpoint/2010/main" val="33692022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Now consider the case of a positron beam-driven wake. Instead of expelling electrons from the beam volume, plasma electrons are sucked into the beam volume, where they perform tight oscillations around the beam centroid, leading to an on-axis spike in plasma electron density. </a:t>
            </a:r>
          </a:p>
          <a:p>
            <a:r>
              <a:rPr lang="en-US" sz="1200" b="0" i="0" u="none" strike="noStrike" kern="1200" baseline="0" dirty="0" smtClean="0">
                <a:solidFill>
                  <a:schemeClr val="tx1"/>
                </a:solidFill>
                <a:latin typeface="+mn-lt"/>
                <a:ea typeface="+mn-ea"/>
                <a:cs typeface="+mn-cs"/>
              </a:rPr>
              <a:t>The effect of this spike is twofold. </a:t>
            </a:r>
          </a:p>
          <a:p>
            <a:r>
              <a:rPr lang="en-US" sz="1200" b="0" i="0" u="none" strike="noStrike" kern="1200" baseline="0" dirty="0" smtClean="0">
                <a:solidFill>
                  <a:schemeClr val="tx1"/>
                </a:solidFill>
                <a:latin typeface="+mn-lt"/>
                <a:ea typeface="+mn-ea"/>
                <a:cs typeface="+mn-cs"/>
              </a:rPr>
              <a:t>First, the plasma electron density profile matches, or attempts to match, the positron beam density profile. This results in a quasi-Gaussian plasma electron radial distribution resulting in a non-linear focusing field profile. </a:t>
            </a:r>
          </a:p>
          <a:p>
            <a:r>
              <a:rPr lang="en-US" sz="1200" b="0" i="0" u="none" strike="noStrike" kern="1200" baseline="0" dirty="0" smtClean="0">
                <a:solidFill>
                  <a:schemeClr val="tx1"/>
                </a:solidFill>
                <a:latin typeface="+mn-lt"/>
                <a:ea typeface="+mn-ea"/>
                <a:cs typeface="+mn-cs"/>
              </a:rPr>
              <a:t>Second, the focused plasma electrons act back on the positron drive bunch, further focusing the beam and modifying its transverse distribution. </a:t>
            </a:r>
          </a:p>
          <a:p>
            <a:r>
              <a:rPr lang="en-US" sz="1200" b="0" i="0" u="none" strike="noStrike" kern="1200" baseline="0" dirty="0" smtClean="0">
                <a:solidFill>
                  <a:schemeClr val="tx1"/>
                </a:solidFill>
                <a:latin typeface="+mn-lt"/>
                <a:ea typeface="+mn-ea"/>
                <a:cs typeface="+mn-cs"/>
              </a:rPr>
              <a:t>This implies that the beam emittance is spoiled due to the nonlinear focusing effects and that the exact focusing fields are difficult or impossible to predict analytically, due to their nonlinear nature. </a:t>
            </a:r>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BC2FEBE-04E2-2949-ACFA-1F7B99823A82}" type="slidenum">
              <a:rPr lang="en-US" smtClean="0"/>
              <a:t>26</a:t>
            </a:fld>
            <a:endParaRPr lang="en-US"/>
          </a:p>
        </p:txBody>
      </p:sp>
    </p:spTree>
    <p:extLst>
      <p:ext uri="{BB962C8B-B14F-4D97-AF65-F5344CB8AC3E}">
        <p14:creationId xmlns:p14="http://schemas.microsoft.com/office/powerpoint/2010/main" val="26112359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Berkeley Lab Laser Accelerator (BELLA) Center focuses on the development and application of laser-plasma accelerators (LPAs). LPAs produce ultrahigh accelerating fields (1-100 GV/m) and may provide a compact technology for a variety of applications that include accelerators for high energy physics and drivers for high energy photon sources</a:t>
            </a:r>
            <a:r>
              <a:rPr lang="en-US" dirty="0" smtClean="0"/>
              <a:t>.</a:t>
            </a:r>
            <a:endParaRPr lang="en-US" dirty="0" smtClean="0"/>
          </a:p>
          <a:p>
            <a:endParaRPr lang="en-US" dirty="0" smtClean="0"/>
          </a:p>
          <a:p>
            <a:r>
              <a:rPr lang="en-US" dirty="0" smtClean="0"/>
              <a:t>They</a:t>
            </a:r>
            <a:r>
              <a:rPr lang="en-US" baseline="0" dirty="0" smtClean="0"/>
              <a:t> preform the plasma waveguides in such a way that they mitigate the laser diffraction of the focused laser pulses and the associated reduction in the laser intensity. </a:t>
            </a:r>
          </a:p>
          <a:p>
            <a:r>
              <a:rPr lang="en-US" baseline="0" dirty="0" smtClean="0"/>
              <a:t>Like that they increase the acceleration length and consequently the energy of the accelerated electrons. </a:t>
            </a:r>
          </a:p>
          <a:p>
            <a:endParaRPr lang="en-US" baseline="0" dirty="0" smtClean="0"/>
          </a:p>
          <a:p>
            <a:r>
              <a:rPr lang="en-US" baseline="0" dirty="0" smtClean="0"/>
              <a:t>Preforming the plasma channel, where the laser density is lower on axis, which creates a refractive index profile that is peaked on axis. </a:t>
            </a:r>
          </a:p>
          <a:p>
            <a:r>
              <a:rPr lang="en-US" baseline="0" dirty="0" smtClean="0"/>
              <a:t>Heat the plasma along the capillary axis with a laser pulse of nanosecond length. </a:t>
            </a:r>
            <a:endParaRPr lang="en-US" dirty="0" smtClean="0"/>
          </a:p>
          <a:p>
            <a:endParaRPr lang="en-US" dirty="0" smtClean="0"/>
          </a:p>
          <a:p>
            <a:r>
              <a:rPr lang="en-US" dirty="0" smtClean="0"/>
              <a:t>Guiding of </a:t>
            </a:r>
            <a:r>
              <a:rPr lang="en-US" dirty="0" err="1" smtClean="0"/>
              <a:t>relativistically</a:t>
            </a:r>
            <a:r>
              <a:rPr lang="en-US" dirty="0" smtClean="0"/>
              <a:t> intense laser pulses with peak power of 0.85 PW over 15 diffraction lengths was demonstrated by increasing the focusing strength of a capillary discharge waveguide using laser inverse bremsstrahlung heating. This allowed for the production of electron beams with </a:t>
            </a:r>
            <a:r>
              <a:rPr lang="en-US" dirty="0" err="1" smtClean="0"/>
              <a:t>quasimonoenergetic</a:t>
            </a:r>
            <a:r>
              <a:rPr lang="en-US" dirty="0" smtClean="0"/>
              <a:t> peaks up to 7.8 GeV, double the energy that was previously demonstrated. Charge was 5 </a:t>
            </a:r>
            <a:r>
              <a:rPr lang="en-US" dirty="0" err="1" smtClean="0"/>
              <a:t>pC</a:t>
            </a:r>
            <a:r>
              <a:rPr lang="en-US" dirty="0" smtClean="0"/>
              <a:t> at 7.8 GeV and up to 62 </a:t>
            </a:r>
            <a:r>
              <a:rPr lang="en-US" dirty="0" err="1" smtClean="0"/>
              <a:t>pC</a:t>
            </a:r>
            <a:r>
              <a:rPr lang="en-US" dirty="0" smtClean="0"/>
              <a:t> in 6 GeV peaks, and typical beam divergence was 0.2 mrad</a:t>
            </a:r>
          </a:p>
          <a:p>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BBC2FEBE-04E2-2949-ACFA-1F7B99823A82}" type="slidenum">
              <a:rPr lang="en-US" smtClean="0"/>
              <a:t>27</a:t>
            </a:fld>
            <a:endParaRPr lang="en-US"/>
          </a:p>
        </p:txBody>
      </p:sp>
    </p:spTree>
    <p:extLst>
      <p:ext uri="{BB962C8B-B14F-4D97-AF65-F5344CB8AC3E}">
        <p14:creationId xmlns:p14="http://schemas.microsoft.com/office/powerpoint/2010/main" val="4965924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C2FEBE-04E2-2949-ACFA-1F7B99823A82}" type="slidenum">
              <a:rPr lang="en-US" smtClean="0"/>
              <a:t>29</a:t>
            </a:fld>
            <a:endParaRPr lang="en-US"/>
          </a:p>
        </p:txBody>
      </p:sp>
    </p:spTree>
    <p:extLst>
      <p:ext uri="{BB962C8B-B14F-4D97-AF65-F5344CB8AC3E}">
        <p14:creationId xmlns:p14="http://schemas.microsoft.com/office/powerpoint/2010/main" val="27861746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C2FEBE-04E2-2949-ACFA-1F7B99823A82}" type="slidenum">
              <a:rPr lang="en-US" smtClean="0"/>
              <a:t>30</a:t>
            </a:fld>
            <a:endParaRPr lang="en-US"/>
          </a:p>
        </p:txBody>
      </p:sp>
    </p:spTree>
    <p:extLst>
      <p:ext uri="{BB962C8B-B14F-4D97-AF65-F5344CB8AC3E}">
        <p14:creationId xmlns:p14="http://schemas.microsoft.com/office/powerpoint/2010/main" val="2786174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31</a:t>
            </a:fld>
            <a:endParaRPr lang="en-US"/>
          </a:p>
        </p:txBody>
      </p:sp>
    </p:spTree>
    <p:extLst>
      <p:ext uri="{BB962C8B-B14F-4D97-AF65-F5344CB8AC3E}">
        <p14:creationId xmlns:p14="http://schemas.microsoft.com/office/powerpoint/2010/main" val="42269950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32</a:t>
            </a:fld>
            <a:endParaRPr lang="en-US"/>
          </a:p>
        </p:txBody>
      </p:sp>
    </p:spTree>
    <p:extLst>
      <p:ext uri="{BB962C8B-B14F-4D97-AF65-F5344CB8AC3E}">
        <p14:creationId xmlns:p14="http://schemas.microsoft.com/office/powerpoint/2010/main" val="3439722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2</a:t>
            </a:fld>
            <a:endParaRPr lang="en-US"/>
          </a:p>
        </p:txBody>
      </p:sp>
    </p:spTree>
    <p:extLst>
      <p:ext uri="{BB962C8B-B14F-4D97-AF65-F5344CB8AC3E}">
        <p14:creationId xmlns:p14="http://schemas.microsoft.com/office/powerpoint/2010/main" val="6374486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4B2584A-54F9-FC4D-9734-1385F3BCF650}" type="slidenum">
              <a:rPr lang="en-US" smtClean="0"/>
              <a:pPr/>
              <a:t>33</a:t>
            </a:fld>
            <a:endParaRPr lang="en-US"/>
          </a:p>
        </p:txBody>
      </p:sp>
    </p:spTree>
    <p:extLst>
      <p:ext uri="{BB962C8B-B14F-4D97-AF65-F5344CB8AC3E}">
        <p14:creationId xmlns:p14="http://schemas.microsoft.com/office/powerpoint/2010/main" val="36152983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34</a:t>
            </a:fld>
            <a:endParaRPr lang="en-US"/>
          </a:p>
        </p:txBody>
      </p:sp>
    </p:spTree>
    <p:extLst>
      <p:ext uri="{BB962C8B-B14F-4D97-AF65-F5344CB8AC3E}">
        <p14:creationId xmlns:p14="http://schemas.microsoft.com/office/powerpoint/2010/main" val="4742986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C2FEBE-04E2-2949-ACFA-1F7B99823A82}" type="slidenum">
              <a:rPr lang="en-US" smtClean="0"/>
              <a:t>36</a:t>
            </a:fld>
            <a:endParaRPr lang="en-US"/>
          </a:p>
        </p:txBody>
      </p:sp>
    </p:spTree>
    <p:extLst>
      <p:ext uri="{BB962C8B-B14F-4D97-AF65-F5344CB8AC3E}">
        <p14:creationId xmlns:p14="http://schemas.microsoft.com/office/powerpoint/2010/main" val="37225308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37</a:t>
            </a:fld>
            <a:endParaRPr lang="en-US"/>
          </a:p>
        </p:txBody>
      </p:sp>
    </p:spTree>
    <p:extLst>
      <p:ext uri="{BB962C8B-B14F-4D97-AF65-F5344CB8AC3E}">
        <p14:creationId xmlns:p14="http://schemas.microsoft.com/office/powerpoint/2010/main" val="31140671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GB" dirty="0" smtClean="0"/>
              <a:t>.</a:t>
            </a:r>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38</a:t>
            </a:fld>
            <a:endParaRPr lang="en-US"/>
          </a:p>
        </p:txBody>
      </p:sp>
    </p:spTree>
    <p:extLst>
      <p:ext uri="{BB962C8B-B14F-4D97-AF65-F5344CB8AC3E}">
        <p14:creationId xmlns:p14="http://schemas.microsoft.com/office/powerpoint/2010/main" val="31140671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39</a:t>
            </a:fld>
            <a:endParaRPr lang="en-US"/>
          </a:p>
        </p:txBody>
      </p:sp>
    </p:spTree>
    <p:extLst>
      <p:ext uri="{BB962C8B-B14F-4D97-AF65-F5344CB8AC3E}">
        <p14:creationId xmlns:p14="http://schemas.microsoft.com/office/powerpoint/2010/main" val="24714096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dirty="0" smtClean="0"/>
              <a:t>19 MeV</a:t>
            </a:r>
          </a:p>
          <a:p>
            <a:pPr marL="285750" indent="-285750">
              <a:buFont typeface="Arial"/>
              <a:buChar char="•"/>
            </a:pPr>
            <a:r>
              <a:rPr lang="en-US" dirty="0" smtClean="0"/>
              <a:t>14mm mrad</a:t>
            </a:r>
          </a:p>
          <a:p>
            <a:pPr marL="285750" indent="-285750">
              <a:buFont typeface="Arial"/>
              <a:buChar char="•"/>
            </a:pPr>
            <a:r>
              <a:rPr lang="en-US" dirty="0" smtClean="0"/>
              <a:t>650 </a:t>
            </a:r>
            <a:r>
              <a:rPr lang="en-US" dirty="0" err="1" smtClean="0"/>
              <a:t>pC</a:t>
            </a:r>
            <a:r>
              <a:rPr lang="en-US" dirty="0" smtClean="0"/>
              <a:t> at source</a:t>
            </a:r>
          </a:p>
          <a:p>
            <a:pPr marL="285750" indent="-285750">
              <a:buFont typeface="Arial"/>
              <a:buChar char="•"/>
            </a:pPr>
            <a:r>
              <a:rPr lang="en-US" dirty="0" smtClean="0"/>
              <a:t>FWHM = 5.2 ps. </a:t>
            </a:r>
            <a:endParaRPr lang="en-US" sz="1200" b="1" dirty="0" smtClean="0"/>
          </a:p>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40</a:t>
            </a:fld>
            <a:endParaRPr lang="en-US"/>
          </a:p>
        </p:txBody>
      </p:sp>
    </p:spTree>
    <p:extLst>
      <p:ext uri="{BB962C8B-B14F-4D97-AF65-F5344CB8AC3E}">
        <p14:creationId xmlns:p14="http://schemas.microsoft.com/office/powerpoint/2010/main" val="27001673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43</a:t>
            </a:fld>
            <a:endParaRPr lang="en-US"/>
          </a:p>
        </p:txBody>
      </p:sp>
    </p:spTree>
    <p:extLst>
      <p:ext uri="{BB962C8B-B14F-4D97-AF65-F5344CB8AC3E}">
        <p14:creationId xmlns:p14="http://schemas.microsoft.com/office/powerpoint/2010/main" val="34822339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44</a:t>
            </a:fld>
            <a:endParaRPr lang="en-US"/>
          </a:p>
        </p:txBody>
      </p:sp>
    </p:spTree>
    <p:extLst>
      <p:ext uri="{BB962C8B-B14F-4D97-AF65-F5344CB8AC3E}">
        <p14:creationId xmlns:p14="http://schemas.microsoft.com/office/powerpoint/2010/main" val="34822339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46</a:t>
            </a:fld>
            <a:endParaRPr lang="en-US"/>
          </a:p>
        </p:txBody>
      </p:sp>
    </p:spTree>
    <p:extLst>
      <p:ext uri="{BB962C8B-B14F-4D97-AF65-F5344CB8AC3E}">
        <p14:creationId xmlns:p14="http://schemas.microsoft.com/office/powerpoint/2010/main" val="902440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B2584A-54F9-FC4D-9734-1385F3BCF650}" type="slidenum">
              <a:rPr lang="en-US" smtClean="0"/>
              <a:pPr/>
              <a:t>4</a:t>
            </a:fld>
            <a:endParaRPr lang="en-US"/>
          </a:p>
        </p:txBody>
      </p:sp>
    </p:spTree>
    <p:extLst>
      <p:ext uri="{BB962C8B-B14F-4D97-AF65-F5344CB8AC3E}">
        <p14:creationId xmlns:p14="http://schemas.microsoft.com/office/powerpoint/2010/main" val="9555517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p>
        </p:txBody>
      </p:sp>
      <p:sp>
        <p:nvSpPr>
          <p:cNvPr id="4" name="Slide Number Placeholder 3"/>
          <p:cNvSpPr>
            <a:spLocks noGrp="1"/>
          </p:cNvSpPr>
          <p:nvPr>
            <p:ph type="sldNum" sz="quarter" idx="10"/>
          </p:nvPr>
        </p:nvSpPr>
        <p:spPr/>
        <p:txBody>
          <a:bodyPr/>
          <a:lstStyle/>
          <a:p>
            <a:fld id="{BBC2FEBE-04E2-2949-ACFA-1F7B99823A82}" type="slidenum">
              <a:rPr lang="en-US" smtClean="0"/>
              <a:t>47</a:t>
            </a:fld>
            <a:endParaRPr lang="en-US"/>
          </a:p>
        </p:txBody>
      </p:sp>
    </p:spTree>
    <p:extLst>
      <p:ext uri="{BB962C8B-B14F-4D97-AF65-F5344CB8AC3E}">
        <p14:creationId xmlns:p14="http://schemas.microsoft.com/office/powerpoint/2010/main" val="39474323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48</a:t>
            </a:fld>
            <a:endParaRPr lang="en-US"/>
          </a:p>
        </p:txBody>
      </p:sp>
    </p:spTree>
    <p:extLst>
      <p:ext uri="{BB962C8B-B14F-4D97-AF65-F5344CB8AC3E}">
        <p14:creationId xmlns:p14="http://schemas.microsoft.com/office/powerpoint/2010/main" val="39492674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50</a:t>
            </a:fld>
            <a:endParaRPr lang="en-US"/>
          </a:p>
        </p:txBody>
      </p:sp>
    </p:spTree>
    <p:extLst>
      <p:ext uri="{BB962C8B-B14F-4D97-AF65-F5344CB8AC3E}">
        <p14:creationId xmlns:p14="http://schemas.microsoft.com/office/powerpoint/2010/main" val="323737272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51</a:t>
            </a:fld>
            <a:endParaRPr lang="en-US"/>
          </a:p>
        </p:txBody>
      </p:sp>
    </p:spTree>
    <p:extLst>
      <p:ext uri="{BB962C8B-B14F-4D97-AF65-F5344CB8AC3E}">
        <p14:creationId xmlns:p14="http://schemas.microsoft.com/office/powerpoint/2010/main" val="32373727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parameter space of the mass of the dark photon, mA0 , and</a:t>
            </a:r>
          </a:p>
          <a:p>
            <a:r>
              <a:rPr lang="en-US" sz="1200" b="0" i="0" u="none" strike="noStrike" kern="1200" baseline="0" dirty="0" smtClean="0">
                <a:solidFill>
                  <a:schemeClr val="tx1"/>
                </a:solidFill>
                <a:latin typeface="+mn-lt"/>
                <a:ea typeface="+mn-ea"/>
                <a:cs typeface="+mn-cs"/>
              </a:rPr>
              <a:t>the dimensionless coupling to Standard Model particles,  in decays to </a:t>
            </a:r>
            <a:r>
              <a:rPr lang="en-US" sz="1200" b="0" i="0" u="none" strike="noStrike" kern="1200" baseline="0" dirty="0" err="1" smtClean="0">
                <a:solidFill>
                  <a:schemeClr val="tx1"/>
                </a:solidFill>
                <a:latin typeface="+mn-lt"/>
                <a:ea typeface="+mn-ea"/>
                <a:cs typeface="+mn-cs"/>
              </a:rPr>
              <a:t>e+e</a:t>
            </a:r>
            <a:r>
              <a:rPr lang="en-US" sz="1200" b="0" i="0" u="none" strike="noStrike" kern="1200" baseline="0" dirty="0" smtClean="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52</a:t>
            </a:fld>
            <a:endParaRPr lang="en-US"/>
          </a:p>
        </p:txBody>
      </p:sp>
    </p:spTree>
    <p:extLst>
      <p:ext uri="{BB962C8B-B14F-4D97-AF65-F5344CB8AC3E}">
        <p14:creationId xmlns:p14="http://schemas.microsoft.com/office/powerpoint/2010/main" val="22937651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53</a:t>
            </a:fld>
            <a:endParaRPr lang="en-US"/>
          </a:p>
        </p:txBody>
      </p:sp>
    </p:spTree>
    <p:extLst>
      <p:ext uri="{BB962C8B-B14F-4D97-AF65-F5344CB8AC3E}">
        <p14:creationId xmlns:p14="http://schemas.microsoft.com/office/powerpoint/2010/main" val="229376518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54</a:t>
            </a:fld>
            <a:endParaRPr lang="en-US"/>
          </a:p>
        </p:txBody>
      </p:sp>
    </p:spTree>
    <p:extLst>
      <p:ext uri="{BB962C8B-B14F-4D97-AF65-F5344CB8AC3E}">
        <p14:creationId xmlns:p14="http://schemas.microsoft.com/office/powerpoint/2010/main" val="15765353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20000"/>
              </a:lnSpc>
              <a:spcBef>
                <a:spcPts val="0"/>
              </a:spcBef>
              <a:buNone/>
            </a:pPr>
            <a:endParaRPr lang="en-US" b="1" dirty="0" smtClean="0"/>
          </a:p>
        </p:txBody>
      </p:sp>
      <p:sp>
        <p:nvSpPr>
          <p:cNvPr id="4" name="Slide Number Placeholder 3"/>
          <p:cNvSpPr>
            <a:spLocks noGrp="1"/>
          </p:cNvSpPr>
          <p:nvPr>
            <p:ph type="sldNum" sz="quarter" idx="10"/>
          </p:nvPr>
        </p:nvSpPr>
        <p:spPr/>
        <p:txBody>
          <a:bodyPr/>
          <a:lstStyle/>
          <a:p>
            <a:fld id="{6163F142-ECB0-F642-B92E-184D71DF596E}" type="slidenum">
              <a:rPr lang="en-US" smtClean="0"/>
              <a:t>56</a:t>
            </a:fld>
            <a:endParaRPr lang="en-US"/>
          </a:p>
        </p:txBody>
      </p:sp>
    </p:spTree>
    <p:extLst>
      <p:ext uri="{BB962C8B-B14F-4D97-AF65-F5344CB8AC3E}">
        <p14:creationId xmlns:p14="http://schemas.microsoft.com/office/powerpoint/2010/main" val="26897819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C2FEBE-04E2-2949-ACFA-1F7B99823A82}" type="slidenum">
              <a:rPr lang="en-US" smtClean="0"/>
              <a:t>57</a:t>
            </a:fld>
            <a:endParaRPr lang="en-US"/>
          </a:p>
        </p:txBody>
      </p:sp>
    </p:spTree>
    <p:extLst>
      <p:ext uri="{BB962C8B-B14F-4D97-AF65-F5344CB8AC3E}">
        <p14:creationId xmlns:p14="http://schemas.microsoft.com/office/powerpoint/2010/main" val="24238580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8</a:t>
            </a:fld>
            <a:endParaRPr lang="en-US"/>
          </a:p>
        </p:txBody>
      </p:sp>
    </p:spTree>
    <p:extLst>
      <p:ext uri="{BB962C8B-B14F-4D97-AF65-F5344CB8AC3E}">
        <p14:creationId xmlns:p14="http://schemas.microsoft.com/office/powerpoint/2010/main" val="3888660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10</a:t>
            </a:fld>
            <a:endParaRPr lang="en-US"/>
          </a:p>
        </p:txBody>
      </p:sp>
    </p:spTree>
    <p:extLst>
      <p:ext uri="{BB962C8B-B14F-4D97-AF65-F5344CB8AC3E}">
        <p14:creationId xmlns:p14="http://schemas.microsoft.com/office/powerpoint/2010/main" val="637448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C2FEBE-04E2-2949-ACFA-1F7B99823A82}" type="slidenum">
              <a:rPr lang="en-US" smtClean="0"/>
              <a:t>18</a:t>
            </a:fld>
            <a:endParaRPr lang="en-US"/>
          </a:p>
        </p:txBody>
      </p:sp>
    </p:spTree>
    <p:extLst>
      <p:ext uri="{BB962C8B-B14F-4D97-AF65-F5344CB8AC3E}">
        <p14:creationId xmlns:p14="http://schemas.microsoft.com/office/powerpoint/2010/main" val="2454084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C2FEBE-04E2-2949-ACFA-1F7B99823A82}" type="slidenum">
              <a:rPr lang="en-US" smtClean="0"/>
              <a:t>19</a:t>
            </a:fld>
            <a:endParaRPr lang="en-US"/>
          </a:p>
        </p:txBody>
      </p:sp>
    </p:spTree>
    <p:extLst>
      <p:ext uri="{BB962C8B-B14F-4D97-AF65-F5344CB8AC3E}">
        <p14:creationId xmlns:p14="http://schemas.microsoft.com/office/powerpoint/2010/main" val="825960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C2FEBE-04E2-2949-ACFA-1F7B99823A82}" type="slidenum">
              <a:rPr lang="en-US" smtClean="0"/>
              <a:t>20</a:t>
            </a:fld>
            <a:endParaRPr lang="en-US"/>
          </a:p>
        </p:txBody>
      </p:sp>
    </p:spTree>
    <p:extLst>
      <p:ext uri="{BB962C8B-B14F-4D97-AF65-F5344CB8AC3E}">
        <p14:creationId xmlns:p14="http://schemas.microsoft.com/office/powerpoint/2010/main" val="39573412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C2FEBE-04E2-2949-ACFA-1F7B99823A82}" type="slidenum">
              <a:rPr lang="en-US" smtClean="0"/>
              <a:t>21</a:t>
            </a:fld>
            <a:endParaRPr lang="en-US"/>
          </a:p>
        </p:txBody>
      </p:sp>
    </p:spTree>
    <p:extLst>
      <p:ext uri="{BB962C8B-B14F-4D97-AF65-F5344CB8AC3E}">
        <p14:creationId xmlns:p14="http://schemas.microsoft.com/office/powerpoint/2010/main" val="6374486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C5ADD75-35EA-EA42-A9B9-F4CAF35E61B5}" type="datetime1">
              <a:rPr lang="en-US" smtClean="0"/>
              <a:t>09/10/19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351EE0-6949-4F2E-8F68-46F7424C488D}" type="slidenum">
              <a:rPr lang="en-US" smtClean="0"/>
              <a:t>‹#›</a:t>
            </a:fld>
            <a:endParaRPr lang="en-US"/>
          </a:p>
        </p:txBody>
      </p:sp>
    </p:spTree>
    <p:extLst>
      <p:ext uri="{BB962C8B-B14F-4D97-AF65-F5344CB8AC3E}">
        <p14:creationId xmlns:p14="http://schemas.microsoft.com/office/powerpoint/2010/main" val="1934598295"/>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9C4228-A435-CF4A-AB1E-A6957B1B34D6}" type="datetime1">
              <a:rPr lang="en-US" smtClean="0"/>
              <a:t>09/10/19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351EE0-6949-4F2E-8F68-46F7424C488D}" type="slidenum">
              <a:rPr lang="en-US" smtClean="0"/>
              <a:t>‹#›</a:t>
            </a:fld>
            <a:endParaRPr lang="en-US"/>
          </a:p>
        </p:txBody>
      </p:sp>
    </p:spTree>
    <p:extLst>
      <p:ext uri="{BB962C8B-B14F-4D97-AF65-F5344CB8AC3E}">
        <p14:creationId xmlns:p14="http://schemas.microsoft.com/office/powerpoint/2010/main" val="4030802369"/>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833FF9-F8D0-A64E-BAA5-F88E466D267A}" type="datetime1">
              <a:rPr lang="en-US" smtClean="0"/>
              <a:t>09/10/19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351EE0-6949-4F2E-8F68-46F7424C488D}" type="slidenum">
              <a:rPr lang="en-US" smtClean="0"/>
              <a:t>‹#›</a:t>
            </a:fld>
            <a:endParaRPr lang="en-US"/>
          </a:p>
        </p:txBody>
      </p:sp>
    </p:spTree>
    <p:extLst>
      <p:ext uri="{BB962C8B-B14F-4D97-AF65-F5344CB8AC3E}">
        <p14:creationId xmlns:p14="http://schemas.microsoft.com/office/powerpoint/2010/main" val="489892899"/>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8E15D9-E517-F64D-8595-7BEC0356D83D}" type="datetime1">
              <a:rPr lang="en-US" smtClean="0"/>
              <a:t>09/10/19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351EE0-6949-4F2E-8F68-46F7424C488D}" type="slidenum">
              <a:rPr lang="en-US" smtClean="0"/>
              <a:t>‹#›</a:t>
            </a:fld>
            <a:endParaRPr lang="en-US"/>
          </a:p>
        </p:txBody>
      </p:sp>
    </p:spTree>
    <p:extLst>
      <p:ext uri="{BB962C8B-B14F-4D97-AF65-F5344CB8AC3E}">
        <p14:creationId xmlns:p14="http://schemas.microsoft.com/office/powerpoint/2010/main" val="2736483364"/>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D2C5AD-4902-8747-9B57-E99CBA4FF034}" type="datetime1">
              <a:rPr lang="en-US" smtClean="0"/>
              <a:t>09/10/19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351EE0-6949-4F2E-8F68-46F7424C488D}" type="slidenum">
              <a:rPr lang="en-US" smtClean="0"/>
              <a:t>‹#›</a:t>
            </a:fld>
            <a:endParaRPr lang="en-US"/>
          </a:p>
        </p:txBody>
      </p:sp>
    </p:spTree>
    <p:extLst>
      <p:ext uri="{BB962C8B-B14F-4D97-AF65-F5344CB8AC3E}">
        <p14:creationId xmlns:p14="http://schemas.microsoft.com/office/powerpoint/2010/main" val="1357087242"/>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3D33EF3-4619-F44A-9167-B3445F4395B1}" type="datetime1">
              <a:rPr lang="en-US" smtClean="0"/>
              <a:t>09/10/19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351EE0-6949-4F2E-8F68-46F7424C488D}" type="slidenum">
              <a:rPr lang="en-US" smtClean="0"/>
              <a:t>‹#›</a:t>
            </a:fld>
            <a:endParaRPr lang="en-US"/>
          </a:p>
        </p:txBody>
      </p:sp>
    </p:spTree>
    <p:extLst>
      <p:ext uri="{BB962C8B-B14F-4D97-AF65-F5344CB8AC3E}">
        <p14:creationId xmlns:p14="http://schemas.microsoft.com/office/powerpoint/2010/main" val="3046261556"/>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B1AA866-3CFE-054A-91A8-222A7BC51759}" type="datetime1">
              <a:rPr lang="en-US" smtClean="0"/>
              <a:t>09/10/19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351EE0-6949-4F2E-8F68-46F7424C488D}" type="slidenum">
              <a:rPr lang="en-US" smtClean="0"/>
              <a:t>‹#›</a:t>
            </a:fld>
            <a:endParaRPr lang="en-US"/>
          </a:p>
        </p:txBody>
      </p:sp>
    </p:spTree>
    <p:extLst>
      <p:ext uri="{BB962C8B-B14F-4D97-AF65-F5344CB8AC3E}">
        <p14:creationId xmlns:p14="http://schemas.microsoft.com/office/powerpoint/2010/main" val="2120299790"/>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5B98234-DED0-6A49-990A-20F492ACC1A2}" type="datetime1">
              <a:rPr lang="en-US" smtClean="0"/>
              <a:t>09/10/19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351EE0-6949-4F2E-8F68-46F7424C488D}" type="slidenum">
              <a:rPr lang="en-US" smtClean="0"/>
              <a:t>‹#›</a:t>
            </a:fld>
            <a:endParaRPr lang="en-US"/>
          </a:p>
        </p:txBody>
      </p:sp>
    </p:spTree>
    <p:extLst>
      <p:ext uri="{BB962C8B-B14F-4D97-AF65-F5344CB8AC3E}">
        <p14:creationId xmlns:p14="http://schemas.microsoft.com/office/powerpoint/2010/main" val="2665975398"/>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3FD2B9-9BAD-4140-A444-DF4A71B50114}" type="datetime1">
              <a:rPr lang="en-US" smtClean="0"/>
              <a:t>09/10/19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351EE0-6949-4F2E-8F68-46F7424C488D}" type="slidenum">
              <a:rPr lang="en-US" smtClean="0"/>
              <a:t>‹#›</a:t>
            </a:fld>
            <a:endParaRPr lang="en-US"/>
          </a:p>
        </p:txBody>
      </p:sp>
    </p:spTree>
    <p:extLst>
      <p:ext uri="{BB962C8B-B14F-4D97-AF65-F5344CB8AC3E}">
        <p14:creationId xmlns:p14="http://schemas.microsoft.com/office/powerpoint/2010/main" val="3472035989"/>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EF9A4AD-10ED-DE4A-AA8B-87CACE40C81A}" type="datetime1">
              <a:rPr lang="en-US" smtClean="0"/>
              <a:t>09/10/19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351EE0-6949-4F2E-8F68-46F7424C488D}" type="slidenum">
              <a:rPr lang="en-US" smtClean="0"/>
              <a:t>‹#›</a:t>
            </a:fld>
            <a:endParaRPr lang="en-US"/>
          </a:p>
        </p:txBody>
      </p:sp>
    </p:spTree>
    <p:extLst>
      <p:ext uri="{BB962C8B-B14F-4D97-AF65-F5344CB8AC3E}">
        <p14:creationId xmlns:p14="http://schemas.microsoft.com/office/powerpoint/2010/main" val="2812184783"/>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E525E3-D914-6E48-9FB3-BF8773628134}" type="datetime1">
              <a:rPr lang="en-US" smtClean="0"/>
              <a:t>09/10/19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351EE0-6949-4F2E-8F68-46F7424C488D}" type="slidenum">
              <a:rPr lang="en-US" smtClean="0"/>
              <a:t>‹#›</a:t>
            </a:fld>
            <a:endParaRPr lang="en-US"/>
          </a:p>
        </p:txBody>
      </p:sp>
    </p:spTree>
    <p:extLst>
      <p:ext uri="{BB962C8B-B14F-4D97-AF65-F5344CB8AC3E}">
        <p14:creationId xmlns:p14="http://schemas.microsoft.com/office/powerpoint/2010/main" val="2487615326"/>
      </p:ext>
    </p:extLst>
  </p:cSld>
  <p:clrMapOvr>
    <a:masterClrMapping/>
  </p:clrMapOvr>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9243" y="122171"/>
            <a:ext cx="10515600" cy="717134"/>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199" y="1174060"/>
            <a:ext cx="105156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7F3518-A001-374A-BBBB-2286D010B2D1}" type="datetime1">
              <a:rPr lang="en-US" smtClean="0"/>
              <a:t>09/10/19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351EE0-6949-4F2E-8F68-46F7424C488D}" type="slidenum">
              <a:rPr lang="en-US" smtClean="0"/>
              <a:t>‹#›</a:t>
            </a:fld>
            <a:endParaRPr lang="en-US"/>
          </a:p>
        </p:txBody>
      </p:sp>
    </p:spTree>
    <p:extLst>
      <p:ext uri="{BB962C8B-B14F-4D97-AF65-F5344CB8AC3E}">
        <p14:creationId xmlns:p14="http://schemas.microsoft.com/office/powerpoint/2010/main" val="29546668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200">
        <p:dissolve/>
      </p:transition>
    </mc:Choice>
    <mc:Fallback xmlns="">
      <p:transition xmlns:p14="http://schemas.microsoft.com/office/powerpoint/2010/main">
        <p:dissolve/>
      </p:transition>
    </mc:Fallback>
  </mc:AlternateContent>
  <p:timing>
    <p:tnLst>
      <p:par>
        <p:cTn xmlns:p14="http://schemas.microsoft.com/office/powerpoint/2010/main" id="1" dur="indefinite" restart="never" nodeType="tmRoot"/>
      </p:par>
    </p:tnLst>
  </p:timing>
  <p:hf hdr="0" ftr="0" dt="0"/>
  <p:txStyles>
    <p:titleStyle>
      <a:lvl1pPr algn="l" defTabSz="914400" rtl="0" eaLnBrk="1" latinLnBrk="0" hangingPunct="1">
        <a:lnSpc>
          <a:spcPct val="90000"/>
        </a:lnSpc>
        <a:spcBef>
          <a:spcPct val="0"/>
        </a:spcBef>
        <a:buNone/>
        <a:defRPr sz="4400" b="1" kern="1200">
          <a:solidFill>
            <a:srgbClr val="1155CC"/>
          </a:solidFill>
          <a:latin typeface="+mn-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4.png"/><Relationship Id="rId6" Type="http://schemas.openxmlformats.org/officeDocument/2006/relationships/image" Target="../media/image25.png"/><Relationship Id="rId7" Type="http://schemas.openxmlformats.org/officeDocument/2006/relationships/image" Target="../media/image26.png"/><Relationship Id="rId8" Type="http://schemas.openxmlformats.org/officeDocument/2006/relationships/image" Target="../media/image27.png"/><Relationship Id="rId9" Type="http://schemas.openxmlformats.org/officeDocument/2006/relationships/image" Target="../media/image28.jp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5.xml.rels><?xml version="1.0" encoding="UTF-8" standalone="yes"?>
<Relationships xmlns="http://schemas.openxmlformats.org/package/2006/relationships"><Relationship Id="rId11" Type="http://schemas.openxmlformats.org/officeDocument/2006/relationships/image" Target="../media/image42.png"/><Relationship Id="rId12" Type="http://schemas.openxmlformats.org/officeDocument/2006/relationships/image" Target="../media/image43.png"/><Relationship Id="rId13" Type="http://schemas.openxmlformats.org/officeDocument/2006/relationships/image" Target="../media/image44.png"/><Relationship Id="rId14" Type="http://schemas.openxmlformats.org/officeDocument/2006/relationships/image" Target="../media/image45.emf"/><Relationship Id="rId15" Type="http://schemas.openxmlformats.org/officeDocument/2006/relationships/image" Target="../media/image46.png"/><Relationship Id="rId16" Type="http://schemas.openxmlformats.org/officeDocument/2006/relationships/image" Target="../media/image47.jpeg"/><Relationship Id="rId17" Type="http://schemas.openxmlformats.org/officeDocument/2006/relationships/image" Target="../media/image48.png"/><Relationship Id="rId18"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34.emf"/><Relationship Id="rId4" Type="http://schemas.openxmlformats.org/officeDocument/2006/relationships/image" Target="../media/image35.png"/><Relationship Id="rId5" Type="http://schemas.openxmlformats.org/officeDocument/2006/relationships/image" Target="../media/image36.png"/><Relationship Id="rId6" Type="http://schemas.openxmlformats.org/officeDocument/2006/relationships/image" Target="../media/image37.png"/><Relationship Id="rId7" Type="http://schemas.openxmlformats.org/officeDocument/2006/relationships/image" Target="../media/image38.png"/><Relationship Id="rId8" Type="http://schemas.openxmlformats.org/officeDocument/2006/relationships/image" Target="../media/image39.png"/><Relationship Id="rId9" Type="http://schemas.openxmlformats.org/officeDocument/2006/relationships/image" Target="../media/image40.png"/><Relationship Id="rId10" Type="http://schemas.openxmlformats.org/officeDocument/2006/relationships/image" Target="../media/image41.png"/></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50.png"/><Relationship Id="rId5" Type="http://schemas.openxmlformats.org/officeDocument/2006/relationships/image" Target="../media/image51.emf"/><Relationship Id="rId6" Type="http://schemas.openxmlformats.org/officeDocument/2006/relationships/image" Target="../media/image52.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png"/><Relationship Id="rId5" Type="http://schemas.openxmlformats.org/officeDocument/2006/relationships/image" Target="../media/image55.png"/><Relationship Id="rId6" Type="http://schemas.openxmlformats.org/officeDocument/2006/relationships/image" Target="../media/image56.emf"/><Relationship Id="rId7" Type="http://schemas.openxmlformats.org/officeDocument/2006/relationships/image" Target="../media/image57.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8.jpg"/><Relationship Id="rId4" Type="http://schemas.openxmlformats.org/officeDocument/2006/relationships/image" Target="../media/image59.jpe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6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6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62.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63.png"/></Relationships>
</file>

<file path=ppt/slides/_rels/slide34.xml.rels><?xml version="1.0" encoding="UTF-8" standalone="yes"?>
<Relationships xmlns="http://schemas.openxmlformats.org/package/2006/relationships"><Relationship Id="rId3" Type="http://schemas.openxmlformats.org/officeDocument/2006/relationships/image" Target="../media/image64.jpeg"/><Relationship Id="rId4" Type="http://schemas.openxmlformats.org/officeDocument/2006/relationships/image" Target="../media/image65.jpeg"/><Relationship Id="rId5" Type="http://schemas.openxmlformats.org/officeDocument/2006/relationships/image" Target="../media/image66.jpeg"/><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7.png"/></Relationships>
</file>

<file path=ppt/slides/_rels/slide36.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jpeg"/><Relationship Id="rId5" Type="http://schemas.openxmlformats.org/officeDocument/2006/relationships/image" Target="../media/image70.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7.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72.png"/><Relationship Id="rId5" Type="http://schemas.openxmlformats.org/officeDocument/2006/relationships/image" Target="../media/image73.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74.png"/></Relationships>
</file>

<file path=ppt/slides/_rels/slide39.xml.rels><?xml version="1.0" encoding="UTF-8" standalone="yes"?>
<Relationships xmlns="http://schemas.openxmlformats.org/package/2006/relationships"><Relationship Id="rId3" Type="http://schemas.openxmlformats.org/officeDocument/2006/relationships/image" Target="../media/image75.jpeg"/><Relationship Id="rId4" Type="http://schemas.openxmlformats.org/officeDocument/2006/relationships/image" Target="../media/image76.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77.jpeg"/><Relationship Id="rId4" Type="http://schemas.microsoft.com/office/2007/relationships/hdphoto" Target="../media/hdphoto1.wdp"/><Relationship Id="rId5" Type="http://schemas.openxmlformats.org/officeDocument/2006/relationships/image" Target="../media/image78.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png"/></Relationships>
</file>

<file path=ppt/slides/_rels/slide43.xml.rels><?xml version="1.0" encoding="UTF-8" standalone="yes"?>
<Relationships xmlns="http://schemas.openxmlformats.org/package/2006/relationships"><Relationship Id="rId3" Type="http://schemas.openxmlformats.org/officeDocument/2006/relationships/image" Target="../media/image80.png"/><Relationship Id="rId4" Type="http://schemas.openxmlformats.org/officeDocument/2006/relationships/image" Target="../media/image81.png"/><Relationship Id="rId5" Type="http://schemas.openxmlformats.org/officeDocument/2006/relationships/image" Target="../media/image82.emf"/><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44.xml.rels><?xml version="1.0" encoding="UTF-8" standalone="yes"?>
<Relationships xmlns="http://schemas.openxmlformats.org/package/2006/relationships"><Relationship Id="rId3" Type="http://schemas.openxmlformats.org/officeDocument/2006/relationships/image" Target="../media/image83.png"/><Relationship Id="rId4" Type="http://schemas.openxmlformats.org/officeDocument/2006/relationships/image" Target="../media/image84.png"/><Relationship Id="rId5" Type="http://schemas.openxmlformats.org/officeDocument/2006/relationships/image" Target="../media/image85.pn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45.xml.rels><?xml version="1.0" encoding="UTF-8" standalone="yes"?>
<Relationships xmlns="http://schemas.openxmlformats.org/package/2006/relationships"><Relationship Id="rId3" Type="http://schemas.openxmlformats.org/officeDocument/2006/relationships/image" Target="../media/image87.png"/><Relationship Id="rId4" Type="http://schemas.openxmlformats.org/officeDocument/2006/relationships/image" Target="../media/image88.png"/><Relationship Id="rId5" Type="http://schemas.openxmlformats.org/officeDocument/2006/relationships/image" Target="../media/image89.png"/><Relationship Id="rId1" Type="http://schemas.openxmlformats.org/officeDocument/2006/relationships/slideLayout" Target="../slideLayouts/slideLayout6.xml"/><Relationship Id="rId2" Type="http://schemas.openxmlformats.org/officeDocument/2006/relationships/image" Target="../media/image86.gif"/></Relationships>
</file>

<file path=ppt/slides/_rels/slide46.xml.rels><?xml version="1.0" encoding="UTF-8" standalone="yes"?>
<Relationships xmlns="http://schemas.openxmlformats.org/package/2006/relationships"><Relationship Id="rId3" Type="http://schemas.openxmlformats.org/officeDocument/2006/relationships/image" Target="../media/image90.jpeg"/><Relationship Id="rId4" Type="http://schemas.openxmlformats.org/officeDocument/2006/relationships/image" Target="../media/image91.pn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9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9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image" Target="../media/image94.emf"/><Relationship Id="rId4" Type="http://schemas.openxmlformats.org/officeDocument/2006/relationships/image" Target="../media/image2.png"/><Relationship Id="rId5" Type="http://schemas.openxmlformats.org/officeDocument/2006/relationships/image" Target="../media/image95.pn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51.xml.rels><?xml version="1.0" encoding="UTF-8" standalone="yes"?>
<Relationships xmlns="http://schemas.openxmlformats.org/package/2006/relationships"><Relationship Id="rId3" Type="http://schemas.openxmlformats.org/officeDocument/2006/relationships/image" Target="../media/image96.png"/><Relationship Id="rId4" Type="http://schemas.openxmlformats.org/officeDocument/2006/relationships/image" Target="../media/image94.emf"/><Relationship Id="rId5" Type="http://schemas.openxmlformats.org/officeDocument/2006/relationships/image" Target="../media/image97.png"/><Relationship Id="rId6" Type="http://schemas.openxmlformats.org/officeDocument/2006/relationships/image" Target="../media/image2.png"/><Relationship Id="rId7" Type="http://schemas.openxmlformats.org/officeDocument/2006/relationships/image" Target="../media/image95.png"/><Relationship Id="rId8" Type="http://schemas.openxmlformats.org/officeDocument/2006/relationships/image" Target="../media/image98.png"/><Relationship Id="rId9" Type="http://schemas.openxmlformats.org/officeDocument/2006/relationships/image" Target="../media/image99.pn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95.png"/><Relationship Id="rId5" Type="http://schemas.openxmlformats.org/officeDocument/2006/relationships/image" Target="../media/image100.emf"/><Relationship Id="rId6" Type="http://schemas.openxmlformats.org/officeDocument/2006/relationships/image" Target="../media/image101.png"/><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95.png"/><Relationship Id="rId5" Type="http://schemas.openxmlformats.org/officeDocument/2006/relationships/image" Target="../media/image102.emf"/><Relationship Id="rId6" Type="http://schemas.openxmlformats.org/officeDocument/2006/relationships/image" Target="../media/image103.emf"/><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gif"/><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13461" y="1840845"/>
            <a:ext cx="10314211" cy="1266933"/>
          </a:xfrm>
        </p:spPr>
        <p:txBody>
          <a:bodyPr>
            <a:normAutofit fontScale="90000"/>
          </a:bodyPr>
          <a:lstStyle/>
          <a:p>
            <a:r>
              <a:rPr lang="en-US" sz="4800" b="1" dirty="0" smtClean="0"/>
              <a:t>Plasma Wakefield Acceleration and the AWAKE Experiment</a:t>
            </a:r>
            <a:endParaRPr lang="en-US" sz="4800" b="1" dirty="0"/>
          </a:p>
        </p:txBody>
      </p:sp>
      <p:sp>
        <p:nvSpPr>
          <p:cNvPr id="3" name="TextBox 2"/>
          <p:cNvSpPr txBox="1"/>
          <p:nvPr/>
        </p:nvSpPr>
        <p:spPr>
          <a:xfrm>
            <a:off x="1889355" y="3447393"/>
            <a:ext cx="8315097" cy="1815882"/>
          </a:xfrm>
          <a:prstGeom prst="rect">
            <a:avLst/>
          </a:prstGeom>
          <a:noFill/>
        </p:spPr>
        <p:txBody>
          <a:bodyPr wrap="none" rtlCol="0">
            <a:spAutoFit/>
          </a:bodyPr>
          <a:lstStyle/>
          <a:p>
            <a:pPr algn="ctr"/>
            <a:r>
              <a:rPr lang="en-US" sz="2800" dirty="0" smtClean="0">
                <a:solidFill>
                  <a:schemeClr val="bg1">
                    <a:lumMod val="50000"/>
                  </a:schemeClr>
                </a:solidFill>
              </a:rPr>
              <a:t>CAS@ ESI: Basics of Accelerator Physics and Technology</a:t>
            </a:r>
          </a:p>
          <a:p>
            <a:pPr algn="ctr"/>
            <a:r>
              <a:rPr lang="en-US" sz="2800" dirty="0" smtClean="0">
                <a:solidFill>
                  <a:schemeClr val="bg1">
                    <a:lumMod val="50000"/>
                  </a:schemeClr>
                </a:solidFill>
              </a:rPr>
              <a:t>7 – 11 October 2019, </a:t>
            </a:r>
            <a:r>
              <a:rPr lang="en-US" sz="2800" dirty="0" err="1" smtClean="0">
                <a:solidFill>
                  <a:schemeClr val="bg1">
                    <a:lumMod val="50000"/>
                  </a:schemeClr>
                </a:solidFill>
              </a:rPr>
              <a:t>Archamps</a:t>
            </a:r>
            <a:r>
              <a:rPr lang="en-US" sz="2800" dirty="0" smtClean="0">
                <a:solidFill>
                  <a:schemeClr val="bg1">
                    <a:lumMod val="50000"/>
                  </a:schemeClr>
                </a:solidFill>
              </a:rPr>
              <a:t>, France</a:t>
            </a:r>
            <a:endParaRPr lang="en-US" sz="2800" dirty="0" smtClean="0">
              <a:solidFill>
                <a:schemeClr val="bg1">
                  <a:lumMod val="50000"/>
                </a:schemeClr>
              </a:solidFill>
            </a:endParaRPr>
          </a:p>
          <a:p>
            <a:pPr algn="ctr"/>
            <a:endParaRPr lang="en-US" sz="2800" dirty="0" smtClean="0">
              <a:solidFill>
                <a:schemeClr val="bg1">
                  <a:lumMod val="50000"/>
                </a:schemeClr>
              </a:solidFill>
            </a:endParaRPr>
          </a:p>
          <a:p>
            <a:pPr algn="ctr"/>
            <a:r>
              <a:rPr lang="en-US" sz="2800" dirty="0" smtClean="0">
                <a:solidFill>
                  <a:schemeClr val="bg1">
                    <a:lumMod val="50000"/>
                  </a:schemeClr>
                </a:solidFill>
              </a:rPr>
              <a:t>Edda Gschwendtner, CERN</a:t>
            </a:r>
          </a:p>
        </p:txBody>
      </p:sp>
      <p:pic>
        <p:nvPicPr>
          <p:cNvPr id="4" name="Google Shape;10;p1"/>
          <p:cNvPicPr preferRelativeResize="0"/>
          <p:nvPr/>
        </p:nvPicPr>
        <p:blipFill>
          <a:blip r:embed="rId3">
            <a:alphaModFix/>
          </a:blip>
          <a:stretch>
            <a:fillRect/>
          </a:stretch>
        </p:blipFill>
        <p:spPr>
          <a:xfrm>
            <a:off x="381928" y="215420"/>
            <a:ext cx="2081980" cy="1108958"/>
          </a:xfrm>
          <a:prstGeom prst="rect">
            <a:avLst/>
          </a:prstGeom>
          <a:noFill/>
          <a:ln>
            <a:noFill/>
          </a:ln>
        </p:spPr>
      </p:pic>
      <p:pic>
        <p:nvPicPr>
          <p:cNvPr id="5" name="Google Shape;9;p1"/>
          <p:cNvPicPr preferRelativeResize="0"/>
          <p:nvPr/>
        </p:nvPicPr>
        <p:blipFill>
          <a:blip r:embed="rId4">
            <a:alphaModFix/>
          </a:blip>
          <a:stretch>
            <a:fillRect/>
          </a:stretch>
        </p:blipFill>
        <p:spPr>
          <a:xfrm>
            <a:off x="10865072" y="237516"/>
            <a:ext cx="985679" cy="978307"/>
          </a:xfrm>
          <a:prstGeom prst="rect">
            <a:avLst/>
          </a:prstGeom>
          <a:noFill/>
          <a:ln>
            <a:noFill/>
          </a:ln>
        </p:spPr>
      </p:pic>
    </p:spTree>
    <p:extLst>
      <p:ext uri="{BB962C8B-B14F-4D97-AF65-F5344CB8AC3E}">
        <p14:creationId xmlns:p14="http://schemas.microsoft.com/office/powerpoint/2010/main" val="228191212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457874" y="1538110"/>
            <a:ext cx="11593739" cy="3987287"/>
          </a:xfrm>
        </p:spPr>
        <p:txBody>
          <a:bodyPr>
            <a:normAutofit/>
          </a:bodyPr>
          <a:lstStyle/>
          <a:p>
            <a:r>
              <a:rPr lang="en-US" dirty="0" smtClean="0">
                <a:solidFill>
                  <a:srgbClr val="BFBFBF"/>
                </a:solidFill>
              </a:rPr>
              <a:t>Motivation</a:t>
            </a:r>
          </a:p>
          <a:p>
            <a:endParaRPr lang="en-US" dirty="0"/>
          </a:p>
          <a:p>
            <a:r>
              <a:rPr lang="en-US" dirty="0" smtClean="0"/>
              <a:t>Introduction to Plasma Wakefield Acceleration</a:t>
            </a:r>
          </a:p>
          <a:p>
            <a:endParaRPr lang="en-US" dirty="0">
              <a:solidFill>
                <a:schemeClr val="bg1">
                  <a:lumMod val="75000"/>
                </a:schemeClr>
              </a:solidFill>
            </a:endParaRPr>
          </a:p>
          <a:p>
            <a:r>
              <a:rPr lang="en-US" dirty="0" smtClean="0">
                <a:solidFill>
                  <a:schemeClr val="bg1">
                    <a:lumMod val="75000"/>
                  </a:schemeClr>
                </a:solidFill>
              </a:rPr>
              <a:t>State of the Art</a:t>
            </a:r>
          </a:p>
          <a:p>
            <a:endParaRPr lang="en-US" dirty="0">
              <a:solidFill>
                <a:schemeClr val="bg1">
                  <a:lumMod val="75000"/>
                </a:schemeClr>
              </a:solidFill>
            </a:endParaRPr>
          </a:p>
          <a:p>
            <a:r>
              <a:rPr lang="en-US" dirty="0" smtClean="0">
                <a:solidFill>
                  <a:schemeClr val="bg1">
                    <a:lumMod val="75000"/>
                  </a:schemeClr>
                </a:solidFill>
              </a:rPr>
              <a:t>The AWAKE Experiment</a:t>
            </a:r>
            <a:endParaRPr lang="en-US" dirty="0" smtClean="0">
              <a:solidFill>
                <a:schemeClr val="bg1">
                  <a:lumMod val="75000"/>
                </a:schemeClr>
              </a:solidFill>
            </a:endParaRPr>
          </a:p>
        </p:txBody>
      </p:sp>
      <p:sp>
        <p:nvSpPr>
          <p:cNvPr id="4" name="Slide Number Placeholder 3"/>
          <p:cNvSpPr>
            <a:spLocks noGrp="1"/>
          </p:cNvSpPr>
          <p:nvPr>
            <p:ph type="sldNum" sz="quarter" idx="12"/>
          </p:nvPr>
        </p:nvSpPr>
        <p:spPr/>
        <p:txBody>
          <a:bodyPr/>
          <a:lstStyle/>
          <a:p>
            <a:fld id="{3D351EE0-6949-4F2E-8F68-46F7424C488D}" type="slidenum">
              <a:rPr lang="en-US" smtClean="0"/>
              <a:t>10</a:t>
            </a:fld>
            <a:endParaRPr lang="en-US"/>
          </a:p>
        </p:txBody>
      </p:sp>
    </p:spTree>
    <p:extLst>
      <p:ext uri="{BB962C8B-B14F-4D97-AF65-F5344CB8AC3E}">
        <p14:creationId xmlns:p14="http://schemas.microsoft.com/office/powerpoint/2010/main" val="1010984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Seminal Paper 1979, T. Tajima, J. Dawson</a:t>
            </a:r>
            <a:endParaRPr lang="en-US" dirty="0"/>
          </a:p>
        </p:txBody>
      </p:sp>
      <p:sp>
        <p:nvSpPr>
          <p:cNvPr id="3" name="Content Placeholder 2"/>
          <p:cNvSpPr>
            <a:spLocks noGrp="1"/>
          </p:cNvSpPr>
          <p:nvPr>
            <p:ph idx="1"/>
          </p:nvPr>
        </p:nvSpPr>
        <p:spPr>
          <a:xfrm>
            <a:off x="838199" y="1174060"/>
            <a:ext cx="10515600" cy="955939"/>
          </a:xfrm>
        </p:spPr>
        <p:txBody>
          <a:bodyPr>
            <a:normAutofit/>
          </a:bodyPr>
          <a:lstStyle/>
          <a:p>
            <a:pPr marL="0" indent="0">
              <a:buNone/>
            </a:pPr>
            <a:r>
              <a:rPr lang="en-US" dirty="0"/>
              <a:t>U</a:t>
            </a:r>
            <a:r>
              <a:rPr lang="en-US" dirty="0" smtClean="0"/>
              <a:t>se a plasma to convert the transverse space charge force of a beam driver into a longitudinal electrical field in the plasma</a:t>
            </a:r>
            <a:endParaRPr lang="en-US" dirty="0"/>
          </a:p>
        </p:txBody>
      </p:sp>
      <p:pic>
        <p:nvPicPr>
          <p:cNvPr id="5" name="Picture 4"/>
          <p:cNvPicPr>
            <a:picLocks noChangeAspect="1"/>
          </p:cNvPicPr>
          <p:nvPr/>
        </p:nvPicPr>
        <p:blipFill>
          <a:blip r:embed="rId2"/>
          <a:stretch>
            <a:fillRect/>
          </a:stretch>
        </p:blipFill>
        <p:spPr>
          <a:xfrm>
            <a:off x="2432046" y="2283926"/>
            <a:ext cx="7645400" cy="4089400"/>
          </a:xfrm>
          <a:prstGeom prst="rect">
            <a:avLst/>
          </a:prstGeom>
        </p:spPr>
      </p:pic>
      <p:sp>
        <p:nvSpPr>
          <p:cNvPr id="6" name="Slide Number Placeholder 5"/>
          <p:cNvSpPr>
            <a:spLocks noGrp="1"/>
          </p:cNvSpPr>
          <p:nvPr>
            <p:ph type="sldNum" sz="quarter" idx="12"/>
          </p:nvPr>
        </p:nvSpPr>
        <p:spPr/>
        <p:txBody>
          <a:bodyPr/>
          <a:lstStyle/>
          <a:p>
            <a:fld id="{3D351EE0-6949-4F2E-8F68-46F7424C488D}" type="slidenum">
              <a:rPr lang="en-US" smtClean="0"/>
              <a:t>11</a:t>
            </a:fld>
            <a:endParaRPr lang="en-US"/>
          </a:p>
        </p:txBody>
      </p:sp>
    </p:spTree>
    <p:extLst>
      <p:ext uri="{BB962C8B-B14F-4D97-AF65-F5344CB8AC3E}">
        <p14:creationId xmlns:p14="http://schemas.microsoft.com/office/powerpoint/2010/main" val="296063210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0742" y="1017290"/>
            <a:ext cx="2504532" cy="461665"/>
          </a:xfrm>
          <a:prstGeom prst="rect">
            <a:avLst/>
          </a:prstGeom>
          <a:noFill/>
        </p:spPr>
        <p:txBody>
          <a:bodyPr wrap="none" rtlCol="0">
            <a:spAutoFit/>
          </a:bodyPr>
          <a:lstStyle/>
          <a:p>
            <a:r>
              <a:rPr lang="en-US" sz="2400" b="1" dirty="0" smtClean="0"/>
              <a:t>What is a plasma?</a:t>
            </a:r>
            <a:endParaRPr lang="en-US" sz="2400" b="1" dirty="0"/>
          </a:p>
        </p:txBody>
      </p:sp>
      <p:sp>
        <p:nvSpPr>
          <p:cNvPr id="8" name="TextBox 7"/>
          <p:cNvSpPr txBox="1"/>
          <p:nvPr/>
        </p:nvSpPr>
        <p:spPr>
          <a:xfrm>
            <a:off x="368936" y="3820030"/>
            <a:ext cx="3813032" cy="461665"/>
          </a:xfrm>
          <a:prstGeom prst="rect">
            <a:avLst/>
          </a:prstGeom>
          <a:noFill/>
        </p:spPr>
        <p:txBody>
          <a:bodyPr wrap="none" rtlCol="0">
            <a:spAutoFit/>
          </a:bodyPr>
          <a:lstStyle/>
          <a:p>
            <a:r>
              <a:rPr lang="en-US" sz="2400" b="1" dirty="0" smtClean="0"/>
              <a:t>What is a plasma wakefield?</a:t>
            </a:r>
            <a:endParaRPr lang="en-US" sz="2400" b="1" dirty="0"/>
          </a:p>
        </p:txBody>
      </p:sp>
      <p:sp>
        <p:nvSpPr>
          <p:cNvPr id="9" name="Oval 8"/>
          <p:cNvSpPr/>
          <p:nvPr/>
        </p:nvSpPr>
        <p:spPr>
          <a:xfrm>
            <a:off x="360742" y="1651097"/>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0" name="Oval 9"/>
          <p:cNvSpPr/>
          <p:nvPr/>
        </p:nvSpPr>
        <p:spPr>
          <a:xfrm>
            <a:off x="649066" y="2470762"/>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1" name="Oval 10"/>
          <p:cNvSpPr/>
          <p:nvPr/>
        </p:nvSpPr>
        <p:spPr>
          <a:xfrm>
            <a:off x="1013590" y="1877638"/>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2" name="Oval 11"/>
          <p:cNvSpPr/>
          <p:nvPr/>
        </p:nvSpPr>
        <p:spPr>
          <a:xfrm>
            <a:off x="1444018" y="2470762"/>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3" name="Oval 12"/>
          <p:cNvSpPr/>
          <p:nvPr/>
        </p:nvSpPr>
        <p:spPr>
          <a:xfrm>
            <a:off x="1810601" y="1502815"/>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4" name="Oval 13"/>
          <p:cNvSpPr/>
          <p:nvPr/>
        </p:nvSpPr>
        <p:spPr>
          <a:xfrm>
            <a:off x="2098925" y="2322480"/>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5" name="Oval 14"/>
          <p:cNvSpPr/>
          <p:nvPr/>
        </p:nvSpPr>
        <p:spPr>
          <a:xfrm>
            <a:off x="2463449" y="1729356"/>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6" name="Oval 15"/>
          <p:cNvSpPr/>
          <p:nvPr/>
        </p:nvSpPr>
        <p:spPr>
          <a:xfrm>
            <a:off x="2893877" y="2322480"/>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7" name="Oval 16"/>
          <p:cNvSpPr/>
          <p:nvPr/>
        </p:nvSpPr>
        <p:spPr>
          <a:xfrm>
            <a:off x="3260460" y="1611967"/>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8" name="Oval 17"/>
          <p:cNvSpPr/>
          <p:nvPr/>
        </p:nvSpPr>
        <p:spPr>
          <a:xfrm>
            <a:off x="3754731" y="2322480"/>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9" name="Oval 18"/>
          <p:cNvSpPr/>
          <p:nvPr/>
        </p:nvSpPr>
        <p:spPr>
          <a:xfrm>
            <a:off x="958498" y="1603729"/>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20" name="Oval 19"/>
          <p:cNvSpPr/>
          <p:nvPr/>
        </p:nvSpPr>
        <p:spPr>
          <a:xfrm>
            <a:off x="1684799" y="2174200"/>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21" name="Oval 20"/>
          <p:cNvSpPr/>
          <p:nvPr/>
        </p:nvSpPr>
        <p:spPr>
          <a:xfrm>
            <a:off x="1222797" y="2518130"/>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22" name="Oval 21"/>
          <p:cNvSpPr/>
          <p:nvPr/>
        </p:nvSpPr>
        <p:spPr>
          <a:xfrm>
            <a:off x="783444" y="2209212"/>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23" name="Oval 22"/>
          <p:cNvSpPr/>
          <p:nvPr/>
        </p:nvSpPr>
        <p:spPr>
          <a:xfrm>
            <a:off x="1987197" y="2119624"/>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24" name="Oval 23"/>
          <p:cNvSpPr/>
          <p:nvPr/>
        </p:nvSpPr>
        <p:spPr>
          <a:xfrm>
            <a:off x="2393941" y="1525470"/>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25" name="Oval 24"/>
          <p:cNvSpPr/>
          <p:nvPr/>
        </p:nvSpPr>
        <p:spPr>
          <a:xfrm>
            <a:off x="2675231" y="2369848"/>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26" name="Oval 25"/>
          <p:cNvSpPr/>
          <p:nvPr/>
        </p:nvSpPr>
        <p:spPr>
          <a:xfrm>
            <a:off x="3055714" y="2032097"/>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27" name="Oval 26"/>
          <p:cNvSpPr/>
          <p:nvPr/>
        </p:nvSpPr>
        <p:spPr>
          <a:xfrm>
            <a:off x="3520295" y="2286440"/>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28" name="Oval 27"/>
          <p:cNvSpPr/>
          <p:nvPr/>
        </p:nvSpPr>
        <p:spPr>
          <a:xfrm>
            <a:off x="4017140" y="1696405"/>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29" name="TextBox 28"/>
          <p:cNvSpPr txBox="1"/>
          <p:nvPr/>
        </p:nvSpPr>
        <p:spPr>
          <a:xfrm>
            <a:off x="1906923" y="3005309"/>
            <a:ext cx="2515432" cy="261610"/>
          </a:xfrm>
          <a:prstGeom prst="rect">
            <a:avLst/>
          </a:prstGeom>
          <a:noFill/>
        </p:spPr>
        <p:txBody>
          <a:bodyPr wrap="none" rtlCol="0">
            <a:spAutoFit/>
          </a:bodyPr>
          <a:lstStyle/>
          <a:p>
            <a:r>
              <a:rPr lang="en-US" sz="1100" dirty="0" smtClean="0"/>
              <a:t>Example: Single ionized rubidium </a:t>
            </a:r>
            <a:r>
              <a:rPr lang="en-US" sz="1100" dirty="0"/>
              <a:t>p</a:t>
            </a:r>
            <a:r>
              <a:rPr lang="en-US" sz="1100" dirty="0" smtClean="0"/>
              <a:t>lasma</a:t>
            </a:r>
            <a:endParaRPr lang="en-US" sz="1100" dirty="0"/>
          </a:p>
        </p:txBody>
      </p:sp>
      <p:sp>
        <p:nvSpPr>
          <p:cNvPr id="184" name="TextBox 183"/>
          <p:cNvSpPr txBox="1"/>
          <p:nvPr/>
        </p:nvSpPr>
        <p:spPr>
          <a:xfrm>
            <a:off x="4782863" y="1429436"/>
            <a:ext cx="7110729" cy="1754326"/>
          </a:xfrm>
          <a:prstGeom prst="rect">
            <a:avLst/>
          </a:prstGeom>
          <a:noFill/>
        </p:spPr>
        <p:txBody>
          <a:bodyPr wrap="none" rtlCol="0">
            <a:spAutoFit/>
          </a:bodyPr>
          <a:lstStyle/>
          <a:p>
            <a:r>
              <a:rPr lang="en-GB" b="1" dirty="0" smtClean="0"/>
              <a:t>Quasi-neutrality:</a:t>
            </a:r>
            <a:r>
              <a:rPr lang="en-GB" dirty="0" smtClean="0"/>
              <a:t> the overall charge of a plasma is about zero.</a:t>
            </a:r>
            <a:br>
              <a:rPr lang="en-GB" dirty="0" smtClean="0"/>
            </a:br>
            <a:r>
              <a:rPr lang="en-GB" dirty="0" smtClean="0"/>
              <a:t/>
            </a:r>
            <a:br>
              <a:rPr lang="en-GB" dirty="0" smtClean="0"/>
            </a:br>
            <a:r>
              <a:rPr lang="en-GB" b="1" dirty="0" smtClean="0"/>
              <a:t>Collective effects: </a:t>
            </a:r>
            <a:r>
              <a:rPr lang="en-GB" dirty="0" smtClean="0"/>
              <a:t>Charged particles must be close enough together </a:t>
            </a:r>
          </a:p>
          <a:p>
            <a:r>
              <a:rPr lang="en-GB" dirty="0" smtClean="0"/>
              <a:t>that each particle influences many nearby charged particles.</a:t>
            </a:r>
            <a:br>
              <a:rPr lang="en-GB" dirty="0" smtClean="0"/>
            </a:br>
            <a:endParaRPr lang="en-GB" dirty="0" smtClean="0"/>
          </a:p>
          <a:p>
            <a:r>
              <a:rPr lang="en-GB" b="1" dirty="0"/>
              <a:t>E</a:t>
            </a:r>
            <a:r>
              <a:rPr lang="en-GB" b="1" dirty="0" smtClean="0"/>
              <a:t>lectrostatic interactions dominate</a:t>
            </a:r>
            <a:r>
              <a:rPr lang="en-GB" dirty="0" smtClean="0"/>
              <a:t> over collisions or ordinary gas kinetics.</a:t>
            </a:r>
            <a:endParaRPr lang="en-US" dirty="0"/>
          </a:p>
        </p:txBody>
      </p:sp>
      <p:sp>
        <p:nvSpPr>
          <p:cNvPr id="185" name="TextBox 184"/>
          <p:cNvSpPr txBox="1"/>
          <p:nvPr/>
        </p:nvSpPr>
        <p:spPr>
          <a:xfrm>
            <a:off x="5433617" y="5056307"/>
            <a:ext cx="6221318" cy="646331"/>
          </a:xfrm>
          <a:prstGeom prst="rect">
            <a:avLst/>
          </a:prstGeom>
          <a:noFill/>
        </p:spPr>
        <p:txBody>
          <a:bodyPr wrap="none" rtlCol="0">
            <a:spAutoFit/>
          </a:bodyPr>
          <a:lstStyle/>
          <a:p>
            <a:r>
              <a:rPr lang="en-US" b="1" dirty="0" smtClean="0"/>
              <a:t>Fields</a:t>
            </a:r>
            <a:r>
              <a:rPr lang="en-US" dirty="0" smtClean="0"/>
              <a:t> created by collective motion of plasma particles are called</a:t>
            </a:r>
          </a:p>
          <a:p>
            <a:r>
              <a:rPr lang="en-US" dirty="0"/>
              <a:t>p</a:t>
            </a:r>
            <a:r>
              <a:rPr lang="en-US" dirty="0" smtClean="0"/>
              <a:t>lasma wakefields.</a:t>
            </a:r>
            <a:endParaRPr lang="en-US" dirty="0"/>
          </a:p>
        </p:txBody>
      </p:sp>
      <p:grpSp>
        <p:nvGrpSpPr>
          <p:cNvPr id="3" name="Group 2"/>
          <p:cNvGrpSpPr/>
          <p:nvPr/>
        </p:nvGrpSpPr>
        <p:grpSpPr>
          <a:xfrm>
            <a:off x="189246" y="4316297"/>
            <a:ext cx="4789863" cy="2353252"/>
            <a:chOff x="238407" y="4504748"/>
            <a:chExt cx="4789863" cy="2353252"/>
          </a:xfrm>
        </p:grpSpPr>
        <p:pic>
          <p:nvPicPr>
            <p:cNvPr id="128" name="Picture 12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39609" y="5452253"/>
              <a:ext cx="388661" cy="457240"/>
            </a:xfrm>
            <a:prstGeom prst="rect">
              <a:avLst/>
            </a:prstGeom>
          </p:spPr>
        </p:pic>
        <p:sp>
          <p:nvSpPr>
            <p:cNvPr id="173" name="Oval 172"/>
            <p:cNvSpPr/>
            <p:nvPr/>
          </p:nvSpPr>
          <p:spPr>
            <a:xfrm>
              <a:off x="572041" y="5007411"/>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74" name="Oval 173"/>
            <p:cNvSpPr/>
            <p:nvPr/>
          </p:nvSpPr>
          <p:spPr>
            <a:xfrm>
              <a:off x="860365" y="5827076"/>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75" name="Oval 174"/>
            <p:cNvSpPr/>
            <p:nvPr/>
          </p:nvSpPr>
          <p:spPr>
            <a:xfrm>
              <a:off x="1224889" y="5233952"/>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76" name="Oval 175"/>
            <p:cNvSpPr/>
            <p:nvPr/>
          </p:nvSpPr>
          <p:spPr>
            <a:xfrm>
              <a:off x="1655317" y="5827076"/>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77" name="Oval 176"/>
            <p:cNvSpPr/>
            <p:nvPr/>
          </p:nvSpPr>
          <p:spPr>
            <a:xfrm>
              <a:off x="2021900" y="4859129"/>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78" name="Oval 177"/>
            <p:cNvSpPr/>
            <p:nvPr/>
          </p:nvSpPr>
          <p:spPr>
            <a:xfrm>
              <a:off x="2310224" y="5678794"/>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79" name="Oval 178"/>
            <p:cNvSpPr/>
            <p:nvPr/>
          </p:nvSpPr>
          <p:spPr>
            <a:xfrm>
              <a:off x="2674748" y="5085670"/>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80" name="Oval 179"/>
            <p:cNvSpPr/>
            <p:nvPr/>
          </p:nvSpPr>
          <p:spPr>
            <a:xfrm>
              <a:off x="3105176" y="5678794"/>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81" name="Oval 180"/>
            <p:cNvSpPr/>
            <p:nvPr/>
          </p:nvSpPr>
          <p:spPr>
            <a:xfrm>
              <a:off x="3471759" y="4968281"/>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182" name="Oval 181"/>
            <p:cNvSpPr/>
            <p:nvPr/>
          </p:nvSpPr>
          <p:spPr>
            <a:xfrm>
              <a:off x="3966030" y="5678794"/>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grpSp>
          <p:nvGrpSpPr>
            <p:cNvPr id="183" name="Group 182"/>
            <p:cNvGrpSpPr/>
            <p:nvPr/>
          </p:nvGrpSpPr>
          <p:grpSpPr>
            <a:xfrm>
              <a:off x="238407" y="4504748"/>
              <a:ext cx="4720281" cy="2353252"/>
              <a:chOff x="5153501" y="3042447"/>
              <a:chExt cx="4984813" cy="2641529"/>
            </a:xfrm>
          </p:grpSpPr>
          <p:pic>
            <p:nvPicPr>
              <p:cNvPr id="42" name="Picture 4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10167" y="4111586"/>
                <a:ext cx="388661" cy="457240"/>
              </a:xfrm>
              <a:prstGeom prst="rect">
                <a:avLst/>
              </a:prstGeom>
            </p:spPr>
          </p:pic>
          <p:pic>
            <p:nvPicPr>
              <p:cNvPr id="43" name="Picture 4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18694" y="3897342"/>
                <a:ext cx="388661" cy="457240"/>
              </a:xfrm>
              <a:prstGeom prst="rect">
                <a:avLst/>
              </a:prstGeom>
            </p:spPr>
          </p:pic>
          <p:pic>
            <p:nvPicPr>
              <p:cNvPr id="44" name="Picture 4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56357" y="3868509"/>
                <a:ext cx="388661" cy="457240"/>
              </a:xfrm>
              <a:prstGeom prst="rect">
                <a:avLst/>
              </a:prstGeom>
            </p:spPr>
          </p:pic>
          <p:pic>
            <p:nvPicPr>
              <p:cNvPr id="45" name="Picture 4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06420" y="4165031"/>
                <a:ext cx="388661" cy="457240"/>
              </a:xfrm>
              <a:prstGeom prst="rect">
                <a:avLst/>
              </a:prstGeom>
            </p:spPr>
          </p:pic>
          <p:pic>
            <p:nvPicPr>
              <p:cNvPr id="46" name="Picture 4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35811" y="4204099"/>
                <a:ext cx="388661" cy="457240"/>
              </a:xfrm>
              <a:prstGeom prst="rect">
                <a:avLst/>
              </a:prstGeom>
            </p:spPr>
          </p:pic>
          <p:pic>
            <p:nvPicPr>
              <p:cNvPr id="47" name="Picture 4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24438" y="4989763"/>
                <a:ext cx="388661" cy="457240"/>
              </a:xfrm>
              <a:prstGeom prst="rect">
                <a:avLst/>
              </a:prstGeom>
            </p:spPr>
          </p:pic>
          <p:pic>
            <p:nvPicPr>
              <p:cNvPr id="48" name="Picture 4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66756" y="3867339"/>
                <a:ext cx="388661" cy="457240"/>
              </a:xfrm>
              <a:prstGeom prst="rect">
                <a:avLst/>
              </a:prstGeom>
            </p:spPr>
          </p:pic>
          <p:sp>
            <p:nvSpPr>
              <p:cNvPr id="49" name="Oval 48"/>
              <p:cNvSpPr/>
              <p:nvPr/>
            </p:nvSpPr>
            <p:spPr>
              <a:xfrm>
                <a:off x="7839410" y="3895164"/>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50" name="Oval 49"/>
              <p:cNvSpPr/>
              <p:nvPr/>
            </p:nvSpPr>
            <p:spPr>
              <a:xfrm>
                <a:off x="7958571" y="3648148"/>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51" name="Picture 5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12019" y="3298040"/>
                <a:ext cx="388661" cy="457240"/>
              </a:xfrm>
              <a:prstGeom prst="rect">
                <a:avLst/>
              </a:prstGeom>
            </p:spPr>
          </p:pic>
          <p:pic>
            <p:nvPicPr>
              <p:cNvPr id="52" name="Picture 5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58470" y="3176572"/>
                <a:ext cx="388661" cy="457240"/>
              </a:xfrm>
              <a:prstGeom prst="rect">
                <a:avLst/>
              </a:prstGeom>
            </p:spPr>
          </p:pic>
          <p:sp>
            <p:nvSpPr>
              <p:cNvPr id="53" name="Oval 52"/>
              <p:cNvSpPr/>
              <p:nvPr/>
            </p:nvSpPr>
            <p:spPr>
              <a:xfrm>
                <a:off x="8017037" y="3777894"/>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54" name="Oval 53"/>
              <p:cNvSpPr/>
              <p:nvPr/>
            </p:nvSpPr>
            <p:spPr>
              <a:xfrm>
                <a:off x="8128493" y="3911688"/>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55" name="Picture 5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58306" y="3590544"/>
                <a:ext cx="388661" cy="457240"/>
              </a:xfrm>
              <a:prstGeom prst="rect">
                <a:avLst/>
              </a:prstGeom>
            </p:spPr>
          </p:pic>
          <p:pic>
            <p:nvPicPr>
              <p:cNvPr id="56" name="Picture 5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545444" y="3331801"/>
                <a:ext cx="388661" cy="457240"/>
              </a:xfrm>
              <a:prstGeom prst="rect">
                <a:avLst/>
              </a:prstGeom>
            </p:spPr>
          </p:pic>
          <p:sp>
            <p:nvSpPr>
              <p:cNvPr id="57" name="Oval 56"/>
              <p:cNvSpPr/>
              <p:nvPr/>
            </p:nvSpPr>
            <p:spPr>
              <a:xfrm>
                <a:off x="8427896" y="3283564"/>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58" name="Oval 57"/>
              <p:cNvSpPr/>
              <p:nvPr/>
            </p:nvSpPr>
            <p:spPr>
              <a:xfrm>
                <a:off x="7987108" y="4091012"/>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59" name="Picture 5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409038" y="3752998"/>
                <a:ext cx="388661" cy="457240"/>
              </a:xfrm>
              <a:prstGeom prst="rect">
                <a:avLst/>
              </a:prstGeom>
            </p:spPr>
          </p:pic>
          <p:pic>
            <p:nvPicPr>
              <p:cNvPr id="60" name="Picture 5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86276" y="3262649"/>
                <a:ext cx="388661" cy="457240"/>
              </a:xfrm>
              <a:prstGeom prst="rect">
                <a:avLst/>
              </a:prstGeom>
            </p:spPr>
          </p:pic>
          <p:sp>
            <p:nvSpPr>
              <p:cNvPr id="61" name="Oval 60"/>
              <p:cNvSpPr/>
              <p:nvPr/>
            </p:nvSpPr>
            <p:spPr>
              <a:xfrm>
                <a:off x="8840932" y="3240376"/>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62" name="Oval 61"/>
              <p:cNvSpPr/>
              <p:nvPr/>
            </p:nvSpPr>
            <p:spPr>
              <a:xfrm>
                <a:off x="8993332" y="3392776"/>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63" name="Picture 6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26309" y="3154024"/>
                <a:ext cx="388661" cy="457240"/>
              </a:xfrm>
              <a:prstGeom prst="rect">
                <a:avLst/>
              </a:prstGeom>
            </p:spPr>
          </p:pic>
          <p:sp>
            <p:nvSpPr>
              <p:cNvPr id="65" name="Oval 64"/>
              <p:cNvSpPr/>
              <p:nvPr/>
            </p:nvSpPr>
            <p:spPr>
              <a:xfrm>
                <a:off x="8878431" y="3625515"/>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66" name="Oval 65"/>
              <p:cNvSpPr/>
              <p:nvPr/>
            </p:nvSpPr>
            <p:spPr>
              <a:xfrm>
                <a:off x="8989452" y="3530619"/>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67" name="Picture 6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217471" y="3604920"/>
                <a:ext cx="388661" cy="457240"/>
              </a:xfrm>
              <a:prstGeom prst="rect">
                <a:avLst/>
              </a:prstGeom>
            </p:spPr>
          </p:pic>
          <p:sp>
            <p:nvSpPr>
              <p:cNvPr id="69" name="Oval 68"/>
              <p:cNvSpPr/>
              <p:nvPr/>
            </p:nvSpPr>
            <p:spPr>
              <a:xfrm>
                <a:off x="9108233" y="3417349"/>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70" name="Oval 69"/>
              <p:cNvSpPr/>
              <p:nvPr/>
            </p:nvSpPr>
            <p:spPr>
              <a:xfrm>
                <a:off x="9177140" y="3719161"/>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72" name="Picture 7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12023" y="3698351"/>
                <a:ext cx="388661" cy="457240"/>
              </a:xfrm>
              <a:prstGeom prst="rect">
                <a:avLst/>
              </a:prstGeom>
            </p:spPr>
          </p:pic>
          <p:sp>
            <p:nvSpPr>
              <p:cNvPr id="73" name="Oval 72"/>
              <p:cNvSpPr/>
              <p:nvPr/>
            </p:nvSpPr>
            <p:spPr>
              <a:xfrm>
                <a:off x="8377959" y="3580086"/>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74" name="Oval 73"/>
              <p:cNvSpPr/>
              <p:nvPr/>
            </p:nvSpPr>
            <p:spPr>
              <a:xfrm>
                <a:off x="7937171" y="4387534"/>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75" name="Picture 7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88823" y="3415309"/>
                <a:ext cx="388661" cy="457240"/>
              </a:xfrm>
              <a:prstGeom prst="rect">
                <a:avLst/>
              </a:prstGeom>
            </p:spPr>
          </p:pic>
          <p:pic>
            <p:nvPicPr>
              <p:cNvPr id="76" name="Picture 7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666348" y="3042447"/>
                <a:ext cx="388661" cy="457240"/>
              </a:xfrm>
              <a:prstGeom prst="rect">
                <a:avLst/>
              </a:prstGeom>
            </p:spPr>
          </p:pic>
          <p:sp>
            <p:nvSpPr>
              <p:cNvPr id="77" name="Oval 76"/>
              <p:cNvSpPr/>
              <p:nvPr/>
            </p:nvSpPr>
            <p:spPr>
              <a:xfrm>
                <a:off x="9479150" y="3585228"/>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78" name="Oval 77"/>
              <p:cNvSpPr/>
              <p:nvPr/>
            </p:nvSpPr>
            <p:spPr>
              <a:xfrm>
                <a:off x="7974670" y="4772673"/>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79" name="Picture 7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61310" y="4599678"/>
                <a:ext cx="388661" cy="457240"/>
              </a:xfrm>
              <a:prstGeom prst="rect">
                <a:avLst/>
              </a:prstGeom>
            </p:spPr>
          </p:pic>
          <p:pic>
            <p:nvPicPr>
              <p:cNvPr id="80" name="Picture 7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587487" y="4958104"/>
                <a:ext cx="388661" cy="457240"/>
              </a:xfrm>
              <a:prstGeom prst="rect">
                <a:avLst/>
              </a:prstGeom>
            </p:spPr>
          </p:pic>
          <p:sp>
            <p:nvSpPr>
              <p:cNvPr id="81" name="Oval 80"/>
              <p:cNvSpPr/>
              <p:nvPr/>
            </p:nvSpPr>
            <p:spPr>
              <a:xfrm>
                <a:off x="7747345" y="4107448"/>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82" name="Oval 81"/>
              <p:cNvSpPr/>
              <p:nvPr/>
            </p:nvSpPr>
            <p:spPr>
              <a:xfrm>
                <a:off x="8211247" y="4974296"/>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83" name="Picture 8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31638" y="4449236"/>
                <a:ext cx="388661" cy="457240"/>
              </a:xfrm>
              <a:prstGeom prst="rect">
                <a:avLst/>
              </a:prstGeom>
            </p:spPr>
          </p:pic>
          <p:pic>
            <p:nvPicPr>
              <p:cNvPr id="84" name="Picture 8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622026" y="5226736"/>
                <a:ext cx="388661" cy="457240"/>
              </a:xfrm>
              <a:prstGeom prst="rect">
                <a:avLst/>
              </a:prstGeom>
            </p:spPr>
          </p:pic>
          <p:sp>
            <p:nvSpPr>
              <p:cNvPr id="85" name="Oval 84"/>
              <p:cNvSpPr/>
              <p:nvPr/>
            </p:nvSpPr>
            <p:spPr>
              <a:xfrm rot="768843">
                <a:off x="8868449" y="4925586"/>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86" name="Oval 85"/>
              <p:cNvSpPr/>
              <p:nvPr/>
            </p:nvSpPr>
            <p:spPr>
              <a:xfrm>
                <a:off x="9303538" y="4666470"/>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89" name="Oval 88"/>
              <p:cNvSpPr/>
              <p:nvPr/>
            </p:nvSpPr>
            <p:spPr>
              <a:xfrm>
                <a:off x="8963578" y="4979665"/>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90" name="Oval 89"/>
              <p:cNvSpPr/>
              <p:nvPr/>
            </p:nvSpPr>
            <p:spPr>
              <a:xfrm>
                <a:off x="9033835" y="4787049"/>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92" name="Picture 9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07175" y="4182668"/>
                <a:ext cx="388661" cy="457240"/>
              </a:xfrm>
              <a:prstGeom prst="rect">
                <a:avLst/>
              </a:prstGeom>
            </p:spPr>
          </p:pic>
          <p:sp>
            <p:nvSpPr>
              <p:cNvPr id="93" name="Oval 92"/>
              <p:cNvSpPr/>
              <p:nvPr/>
            </p:nvSpPr>
            <p:spPr>
              <a:xfrm>
                <a:off x="8896729" y="5259791"/>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94" name="Oval 93"/>
              <p:cNvSpPr/>
              <p:nvPr/>
            </p:nvSpPr>
            <p:spPr>
              <a:xfrm>
                <a:off x="9049277" y="5114522"/>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95" name="Picture 9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120843" y="4859129"/>
                <a:ext cx="388661" cy="457240"/>
              </a:xfrm>
              <a:prstGeom prst="rect">
                <a:avLst/>
              </a:prstGeom>
            </p:spPr>
          </p:pic>
          <p:pic>
            <p:nvPicPr>
              <p:cNvPr id="97" name="Picture 9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57248" y="4081860"/>
                <a:ext cx="388661" cy="457240"/>
              </a:xfrm>
              <a:prstGeom prst="rect">
                <a:avLst/>
              </a:prstGeom>
            </p:spPr>
          </p:pic>
          <p:pic>
            <p:nvPicPr>
              <p:cNvPr id="98" name="Picture 9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15505" y="4653300"/>
                <a:ext cx="388661" cy="457240"/>
              </a:xfrm>
              <a:prstGeom prst="rect">
                <a:avLst/>
              </a:prstGeom>
            </p:spPr>
          </p:pic>
          <p:pic>
            <p:nvPicPr>
              <p:cNvPr id="99" name="Picture 9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03438" y="3838783"/>
                <a:ext cx="388661" cy="457240"/>
              </a:xfrm>
              <a:prstGeom prst="rect">
                <a:avLst/>
              </a:prstGeom>
            </p:spPr>
          </p:pic>
          <p:pic>
            <p:nvPicPr>
              <p:cNvPr id="100" name="Picture 9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53501" y="4135305"/>
                <a:ext cx="388661" cy="457240"/>
              </a:xfrm>
              <a:prstGeom prst="rect">
                <a:avLst/>
              </a:prstGeom>
            </p:spPr>
          </p:pic>
          <p:pic>
            <p:nvPicPr>
              <p:cNvPr id="101" name="Picture 10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82892" y="4174373"/>
                <a:ext cx="388661" cy="457240"/>
              </a:xfrm>
              <a:prstGeom prst="rect">
                <a:avLst/>
              </a:prstGeom>
            </p:spPr>
          </p:pic>
          <p:pic>
            <p:nvPicPr>
              <p:cNvPr id="102" name="Picture 10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71519" y="4960037"/>
                <a:ext cx="388661" cy="457240"/>
              </a:xfrm>
              <a:prstGeom prst="rect">
                <a:avLst/>
              </a:prstGeom>
            </p:spPr>
          </p:pic>
          <p:pic>
            <p:nvPicPr>
              <p:cNvPr id="103" name="Picture 10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13837" y="3837613"/>
                <a:ext cx="388661" cy="457240"/>
              </a:xfrm>
              <a:prstGeom prst="rect">
                <a:avLst/>
              </a:prstGeom>
            </p:spPr>
          </p:pic>
          <p:sp>
            <p:nvSpPr>
              <p:cNvPr id="104" name="Oval 103"/>
              <p:cNvSpPr/>
              <p:nvPr/>
            </p:nvSpPr>
            <p:spPr>
              <a:xfrm>
                <a:off x="5486491" y="3865438"/>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105" name="Oval 104"/>
              <p:cNvSpPr/>
              <p:nvPr/>
            </p:nvSpPr>
            <p:spPr>
              <a:xfrm>
                <a:off x="5605652" y="3618422"/>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106" name="Picture 10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00342" y="4348456"/>
                <a:ext cx="388661" cy="457240"/>
              </a:xfrm>
              <a:prstGeom prst="rect">
                <a:avLst/>
              </a:prstGeom>
            </p:spPr>
          </p:pic>
          <p:pic>
            <p:nvPicPr>
              <p:cNvPr id="107" name="Picture 10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05551" y="3146846"/>
                <a:ext cx="388661" cy="457240"/>
              </a:xfrm>
              <a:prstGeom prst="rect">
                <a:avLst/>
              </a:prstGeom>
            </p:spPr>
          </p:pic>
          <p:sp>
            <p:nvSpPr>
              <p:cNvPr id="108" name="Oval 107"/>
              <p:cNvSpPr/>
              <p:nvPr/>
            </p:nvSpPr>
            <p:spPr>
              <a:xfrm>
                <a:off x="5664118" y="3748168"/>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109" name="Oval 108"/>
              <p:cNvSpPr/>
              <p:nvPr/>
            </p:nvSpPr>
            <p:spPr>
              <a:xfrm>
                <a:off x="5775574" y="3881962"/>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110" name="Picture 10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05387" y="3560818"/>
                <a:ext cx="388661" cy="457240"/>
              </a:xfrm>
              <a:prstGeom prst="rect">
                <a:avLst/>
              </a:prstGeom>
            </p:spPr>
          </p:pic>
          <p:pic>
            <p:nvPicPr>
              <p:cNvPr id="111" name="Picture 1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43050" y="3531985"/>
                <a:ext cx="388661" cy="457240"/>
              </a:xfrm>
              <a:prstGeom prst="rect">
                <a:avLst/>
              </a:prstGeom>
            </p:spPr>
          </p:pic>
          <p:sp>
            <p:nvSpPr>
              <p:cNvPr id="112" name="Oval 111"/>
              <p:cNvSpPr/>
              <p:nvPr/>
            </p:nvSpPr>
            <p:spPr>
              <a:xfrm>
                <a:off x="6074977" y="3253838"/>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113" name="Oval 112"/>
              <p:cNvSpPr/>
              <p:nvPr/>
            </p:nvSpPr>
            <p:spPr>
              <a:xfrm>
                <a:off x="5634189" y="4061286"/>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114" name="Picture 11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33357" y="3232923"/>
                <a:ext cx="388661" cy="457240"/>
              </a:xfrm>
              <a:prstGeom prst="rect">
                <a:avLst/>
              </a:prstGeom>
            </p:spPr>
          </p:pic>
          <p:sp>
            <p:nvSpPr>
              <p:cNvPr id="115" name="Oval 114"/>
              <p:cNvSpPr/>
              <p:nvPr/>
            </p:nvSpPr>
            <p:spPr>
              <a:xfrm>
                <a:off x="6488013" y="3210650"/>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116" name="Oval 115"/>
              <p:cNvSpPr/>
              <p:nvPr/>
            </p:nvSpPr>
            <p:spPr>
              <a:xfrm>
                <a:off x="6640413" y="3363050"/>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117" name="Picture 11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05320" y="3339329"/>
                <a:ext cx="388661" cy="457240"/>
              </a:xfrm>
              <a:prstGeom prst="rect">
                <a:avLst/>
              </a:prstGeom>
            </p:spPr>
          </p:pic>
          <p:pic>
            <p:nvPicPr>
              <p:cNvPr id="118" name="Picture 11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28994" y="3853161"/>
                <a:ext cx="388661" cy="457240"/>
              </a:xfrm>
              <a:prstGeom prst="rect">
                <a:avLst/>
              </a:prstGeom>
            </p:spPr>
          </p:pic>
          <p:sp>
            <p:nvSpPr>
              <p:cNvPr id="119" name="Oval 118"/>
              <p:cNvSpPr/>
              <p:nvPr/>
            </p:nvSpPr>
            <p:spPr>
              <a:xfrm>
                <a:off x="6525512" y="3595789"/>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120" name="Oval 119"/>
              <p:cNvSpPr/>
              <p:nvPr/>
            </p:nvSpPr>
            <p:spPr>
              <a:xfrm>
                <a:off x="6677912" y="3748189"/>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121" name="Picture 12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64552" y="3575194"/>
                <a:ext cx="388661" cy="457240"/>
              </a:xfrm>
              <a:prstGeom prst="rect">
                <a:avLst/>
              </a:prstGeom>
            </p:spPr>
          </p:pic>
          <p:sp>
            <p:nvSpPr>
              <p:cNvPr id="122" name="Oval 121"/>
              <p:cNvSpPr/>
              <p:nvPr/>
            </p:nvSpPr>
            <p:spPr>
              <a:xfrm>
                <a:off x="6755314" y="3387623"/>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123" name="Oval 122"/>
              <p:cNvSpPr/>
              <p:nvPr/>
            </p:nvSpPr>
            <p:spPr>
              <a:xfrm>
                <a:off x="6824221" y="3689435"/>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124" name="Picture 12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92547" y="4025165"/>
                <a:ext cx="388661" cy="457240"/>
              </a:xfrm>
              <a:prstGeom prst="rect">
                <a:avLst/>
              </a:prstGeom>
            </p:spPr>
          </p:pic>
          <p:sp>
            <p:nvSpPr>
              <p:cNvPr id="125" name="Oval 124"/>
              <p:cNvSpPr/>
              <p:nvPr/>
            </p:nvSpPr>
            <p:spPr>
              <a:xfrm>
                <a:off x="6025040" y="3550360"/>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126" name="Oval 125"/>
              <p:cNvSpPr/>
              <p:nvPr/>
            </p:nvSpPr>
            <p:spPr>
              <a:xfrm>
                <a:off x="5584252" y="4357808"/>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127" name="Picture 12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35904" y="3385583"/>
                <a:ext cx="388661" cy="457240"/>
              </a:xfrm>
              <a:prstGeom prst="rect">
                <a:avLst/>
              </a:prstGeom>
            </p:spPr>
          </p:pic>
          <p:sp>
            <p:nvSpPr>
              <p:cNvPr id="129" name="Oval 128"/>
              <p:cNvSpPr/>
              <p:nvPr/>
            </p:nvSpPr>
            <p:spPr>
              <a:xfrm>
                <a:off x="7167562" y="3735813"/>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130" name="Oval 129"/>
              <p:cNvSpPr/>
              <p:nvPr/>
            </p:nvSpPr>
            <p:spPr>
              <a:xfrm>
                <a:off x="5621751" y="4742947"/>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131" name="Picture 13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08391" y="4569952"/>
                <a:ext cx="388661" cy="457240"/>
              </a:xfrm>
              <a:prstGeom prst="rect">
                <a:avLst/>
              </a:prstGeom>
            </p:spPr>
          </p:pic>
          <p:pic>
            <p:nvPicPr>
              <p:cNvPr id="132" name="Picture 13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34568" y="4928378"/>
                <a:ext cx="388661" cy="457240"/>
              </a:xfrm>
              <a:prstGeom prst="rect">
                <a:avLst/>
              </a:prstGeom>
            </p:spPr>
          </p:pic>
          <p:sp>
            <p:nvSpPr>
              <p:cNvPr id="133" name="Oval 132"/>
              <p:cNvSpPr/>
              <p:nvPr/>
            </p:nvSpPr>
            <p:spPr>
              <a:xfrm>
                <a:off x="5394426" y="4077722"/>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134" name="Oval 133"/>
              <p:cNvSpPr/>
              <p:nvPr/>
            </p:nvSpPr>
            <p:spPr>
              <a:xfrm>
                <a:off x="5858328" y="4944570"/>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135" name="Picture 13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478719" y="4419510"/>
                <a:ext cx="388661" cy="457240"/>
              </a:xfrm>
              <a:prstGeom prst="rect">
                <a:avLst/>
              </a:prstGeom>
            </p:spPr>
          </p:pic>
          <p:pic>
            <p:nvPicPr>
              <p:cNvPr id="136" name="Picture 13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69107" y="5197010"/>
                <a:ext cx="388661" cy="457240"/>
              </a:xfrm>
              <a:prstGeom prst="rect">
                <a:avLst/>
              </a:prstGeom>
            </p:spPr>
          </p:pic>
          <p:sp>
            <p:nvSpPr>
              <p:cNvPr id="137" name="Oval 136"/>
              <p:cNvSpPr/>
              <p:nvPr/>
            </p:nvSpPr>
            <p:spPr>
              <a:xfrm rot="768843">
                <a:off x="6515530" y="4895860"/>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138" name="Oval 137"/>
              <p:cNvSpPr/>
              <p:nvPr/>
            </p:nvSpPr>
            <p:spPr>
              <a:xfrm>
                <a:off x="6950619" y="4636744"/>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139" name="Oval 138"/>
              <p:cNvSpPr/>
              <p:nvPr/>
            </p:nvSpPr>
            <p:spPr>
              <a:xfrm>
                <a:off x="6610659" y="4949939"/>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140" name="Oval 139"/>
              <p:cNvSpPr/>
              <p:nvPr/>
            </p:nvSpPr>
            <p:spPr>
              <a:xfrm>
                <a:off x="6680916" y="4757323"/>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141" name="Oval 140"/>
              <p:cNvSpPr/>
              <p:nvPr/>
            </p:nvSpPr>
            <p:spPr>
              <a:xfrm>
                <a:off x="6543810" y="5230065"/>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142" name="Oval 141"/>
              <p:cNvSpPr/>
              <p:nvPr/>
            </p:nvSpPr>
            <p:spPr>
              <a:xfrm>
                <a:off x="6696358" y="5084796"/>
                <a:ext cx="219833"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pic>
            <p:nvPicPr>
              <p:cNvPr id="143" name="Picture 14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67924" y="4829403"/>
                <a:ext cx="388661" cy="457240"/>
              </a:xfrm>
              <a:prstGeom prst="rect">
                <a:avLst/>
              </a:prstGeom>
            </p:spPr>
          </p:pic>
          <p:pic>
            <p:nvPicPr>
              <p:cNvPr id="144" name="Picture 14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59684" y="4446261"/>
                <a:ext cx="388661" cy="457240"/>
              </a:xfrm>
              <a:prstGeom prst="rect">
                <a:avLst/>
              </a:prstGeom>
            </p:spPr>
          </p:pic>
          <p:pic>
            <p:nvPicPr>
              <p:cNvPr id="145" name="Picture 14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84719" y="4300972"/>
                <a:ext cx="388661" cy="457240"/>
              </a:xfrm>
              <a:prstGeom prst="rect">
                <a:avLst/>
              </a:prstGeom>
            </p:spPr>
          </p:pic>
          <p:pic>
            <p:nvPicPr>
              <p:cNvPr id="146" name="Picture 14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77288" y="4723064"/>
                <a:ext cx="388661" cy="457240"/>
              </a:xfrm>
              <a:prstGeom prst="rect">
                <a:avLst/>
              </a:prstGeom>
            </p:spPr>
          </p:pic>
          <p:pic>
            <p:nvPicPr>
              <p:cNvPr id="148" name="Picture 14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239885" y="4659251"/>
                <a:ext cx="388661" cy="457240"/>
              </a:xfrm>
              <a:prstGeom prst="rect">
                <a:avLst/>
              </a:prstGeom>
            </p:spPr>
          </p:pic>
          <p:pic>
            <p:nvPicPr>
              <p:cNvPr id="149" name="Picture 14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438022" y="4592000"/>
                <a:ext cx="388661" cy="457240"/>
              </a:xfrm>
              <a:prstGeom prst="rect">
                <a:avLst/>
              </a:prstGeom>
            </p:spPr>
          </p:pic>
          <p:pic>
            <p:nvPicPr>
              <p:cNvPr id="150" name="Picture 14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546235" y="4369529"/>
                <a:ext cx="388661" cy="457240"/>
              </a:xfrm>
              <a:prstGeom prst="rect">
                <a:avLst/>
              </a:prstGeom>
            </p:spPr>
          </p:pic>
          <p:pic>
            <p:nvPicPr>
              <p:cNvPr id="151" name="Picture 15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622376" y="4397006"/>
                <a:ext cx="388661" cy="457240"/>
              </a:xfrm>
              <a:prstGeom prst="rect">
                <a:avLst/>
              </a:prstGeom>
            </p:spPr>
          </p:pic>
          <p:pic>
            <p:nvPicPr>
              <p:cNvPr id="152" name="Picture 15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749653" y="4022772"/>
                <a:ext cx="388661" cy="457240"/>
              </a:xfrm>
              <a:prstGeom prst="rect">
                <a:avLst/>
              </a:prstGeom>
            </p:spPr>
          </p:pic>
        </p:grpSp>
        <p:grpSp>
          <p:nvGrpSpPr>
            <p:cNvPr id="196" name="Group 195"/>
            <p:cNvGrpSpPr/>
            <p:nvPr/>
          </p:nvGrpSpPr>
          <p:grpSpPr>
            <a:xfrm>
              <a:off x="787438" y="5140302"/>
              <a:ext cx="3780070" cy="1163209"/>
              <a:chOff x="5866574" y="3896212"/>
              <a:chExt cx="4009255" cy="1576846"/>
            </a:xfrm>
          </p:grpSpPr>
          <p:sp>
            <p:nvSpPr>
              <p:cNvPr id="186" name="Up Arrow 185"/>
              <p:cNvSpPr/>
              <p:nvPr/>
            </p:nvSpPr>
            <p:spPr>
              <a:xfrm rot="5400000">
                <a:off x="7214759" y="4372994"/>
                <a:ext cx="220133" cy="599360"/>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Up Arrow 186"/>
              <p:cNvSpPr/>
              <p:nvPr/>
            </p:nvSpPr>
            <p:spPr>
              <a:xfrm rot="5400000">
                <a:off x="9472990" y="4410059"/>
                <a:ext cx="220133" cy="585545"/>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Up Arrow 187"/>
              <p:cNvSpPr/>
              <p:nvPr/>
            </p:nvSpPr>
            <p:spPr>
              <a:xfrm rot="16200000">
                <a:off x="8303271" y="4405155"/>
                <a:ext cx="220133" cy="553643"/>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Up Arrow 188"/>
              <p:cNvSpPr/>
              <p:nvPr/>
            </p:nvSpPr>
            <p:spPr>
              <a:xfrm rot="16200000">
                <a:off x="6066306" y="4358990"/>
                <a:ext cx="220133" cy="619597"/>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Up Arrow 189"/>
              <p:cNvSpPr/>
              <p:nvPr/>
            </p:nvSpPr>
            <p:spPr>
              <a:xfrm>
                <a:off x="6620886" y="3896212"/>
                <a:ext cx="220133" cy="607862"/>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Up Arrow 190"/>
              <p:cNvSpPr/>
              <p:nvPr/>
            </p:nvSpPr>
            <p:spPr>
              <a:xfrm>
                <a:off x="8923807" y="3908081"/>
                <a:ext cx="220133" cy="587802"/>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Up Arrow 191"/>
              <p:cNvSpPr/>
              <p:nvPr/>
            </p:nvSpPr>
            <p:spPr>
              <a:xfrm rot="10800000">
                <a:off x="6617052" y="4860000"/>
                <a:ext cx="220133" cy="613058"/>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Up Arrow 192"/>
              <p:cNvSpPr/>
              <p:nvPr/>
            </p:nvSpPr>
            <p:spPr>
              <a:xfrm rot="10800000">
                <a:off x="8927558" y="4859999"/>
                <a:ext cx="220133" cy="602741"/>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Up Arrow 193"/>
              <p:cNvSpPr/>
              <p:nvPr/>
            </p:nvSpPr>
            <p:spPr>
              <a:xfrm rot="10800000">
                <a:off x="7832235" y="3900062"/>
                <a:ext cx="220133" cy="613058"/>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Up Arrow 194"/>
              <p:cNvSpPr/>
              <p:nvPr/>
            </p:nvSpPr>
            <p:spPr>
              <a:xfrm>
                <a:off x="7827654" y="4854934"/>
                <a:ext cx="220133" cy="607862"/>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 name="Title 1"/>
          <p:cNvSpPr>
            <a:spLocks noGrp="1"/>
          </p:cNvSpPr>
          <p:nvPr>
            <p:ph type="title"/>
          </p:nvPr>
        </p:nvSpPr>
        <p:spPr/>
        <p:txBody>
          <a:bodyPr/>
          <a:lstStyle/>
          <a:p>
            <a:r>
              <a:rPr lang="en-US" dirty="0" smtClean="0"/>
              <a:t>Plasma Wakefield</a:t>
            </a:r>
            <a:endParaRPr lang="en-US" dirty="0"/>
          </a:p>
        </p:txBody>
      </p:sp>
      <p:sp>
        <p:nvSpPr>
          <p:cNvPr id="6" name="Slide Number Placeholder 5"/>
          <p:cNvSpPr>
            <a:spLocks noGrp="1"/>
          </p:cNvSpPr>
          <p:nvPr>
            <p:ph type="sldNum" sz="quarter" idx="12"/>
          </p:nvPr>
        </p:nvSpPr>
        <p:spPr/>
        <p:txBody>
          <a:bodyPr/>
          <a:lstStyle/>
          <a:p>
            <a:fld id="{3D351EE0-6949-4F2E-8F68-46F7424C488D}" type="slidenum">
              <a:rPr lang="en-US" smtClean="0"/>
              <a:t>12</a:t>
            </a:fld>
            <a:endParaRPr lang="en-US"/>
          </a:p>
        </p:txBody>
      </p:sp>
    </p:spTree>
    <p:extLst>
      <p:ext uri="{BB962C8B-B14F-4D97-AF65-F5344CB8AC3E}">
        <p14:creationId xmlns:p14="http://schemas.microsoft.com/office/powerpoint/2010/main" val="267153956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8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Plasma Baseline Parameters</a:t>
            </a:r>
            <a:endParaRPr lang="en-US" dirty="0"/>
          </a:p>
        </p:txBody>
      </p:sp>
      <p:sp>
        <p:nvSpPr>
          <p:cNvPr id="3" name="Content Placeholder 2"/>
          <p:cNvSpPr>
            <a:spLocks noGrp="1"/>
          </p:cNvSpPr>
          <p:nvPr>
            <p:ph idx="1"/>
          </p:nvPr>
        </p:nvSpPr>
        <p:spPr>
          <a:xfrm>
            <a:off x="483523" y="1025315"/>
            <a:ext cx="10515600" cy="736740"/>
          </a:xfrm>
        </p:spPr>
        <p:txBody>
          <a:bodyPr/>
          <a:lstStyle/>
          <a:p>
            <a:r>
              <a:rPr lang="en-US" dirty="0" smtClean="0"/>
              <a:t>A plasma of density </a:t>
            </a:r>
            <a:r>
              <a:rPr lang="en-US" dirty="0" err="1" smtClean="0"/>
              <a:t>n</a:t>
            </a:r>
            <a:r>
              <a:rPr lang="en-US" baseline="-25000" dirty="0" err="1" smtClean="0"/>
              <a:t>pe</a:t>
            </a:r>
            <a:r>
              <a:rPr lang="en-US" dirty="0" smtClean="0"/>
              <a:t> is characterized by the plasma frequency</a:t>
            </a:r>
          </a:p>
        </p:txBody>
      </p:sp>
      <p:grpSp>
        <p:nvGrpSpPr>
          <p:cNvPr id="6" name="Group 5"/>
          <p:cNvGrpSpPr/>
          <p:nvPr/>
        </p:nvGrpSpPr>
        <p:grpSpPr>
          <a:xfrm>
            <a:off x="1316988" y="1605151"/>
            <a:ext cx="1923576" cy="827806"/>
            <a:chOff x="1655655" y="1619262"/>
            <a:chExt cx="1923576" cy="827806"/>
          </a:xfrm>
        </p:grpSpPr>
        <p:sp>
          <p:nvSpPr>
            <p:cNvPr id="4" name="TextBox 3"/>
            <p:cNvSpPr txBox="1"/>
            <p:nvPr/>
          </p:nvSpPr>
          <p:spPr>
            <a:xfrm>
              <a:off x="1655655" y="1775864"/>
              <a:ext cx="608861" cy="461665"/>
            </a:xfrm>
            <a:prstGeom prst="rect">
              <a:avLst/>
            </a:prstGeom>
            <a:noFill/>
          </p:spPr>
          <p:txBody>
            <a:bodyPr wrap="none" rtlCol="0">
              <a:spAutoFit/>
            </a:bodyPr>
            <a:lstStyle/>
            <a:p>
              <a:r>
                <a:rPr lang="en-US" sz="2400" dirty="0" err="1" smtClean="0"/>
                <a:t>ω</a:t>
              </a:r>
              <a:r>
                <a:rPr lang="en-US" sz="2400" baseline="-25000" dirty="0" err="1" smtClean="0"/>
                <a:t>pe</a:t>
              </a:r>
              <a:r>
                <a:rPr lang="en-US" sz="2400" baseline="-25000" dirty="0" smtClean="0"/>
                <a:t> </a:t>
              </a:r>
              <a:endParaRPr lang="en-US" sz="2400" dirty="0"/>
            </a:p>
          </p:txBody>
        </p:sp>
        <p:grpSp>
          <p:nvGrpSpPr>
            <p:cNvPr id="23" name="Group 22"/>
            <p:cNvGrpSpPr/>
            <p:nvPr/>
          </p:nvGrpSpPr>
          <p:grpSpPr>
            <a:xfrm>
              <a:off x="2363681" y="1619262"/>
              <a:ext cx="1215550" cy="827806"/>
              <a:chOff x="2790864" y="3867368"/>
              <a:chExt cx="1215550" cy="827806"/>
            </a:xfrm>
          </p:grpSpPr>
          <p:sp>
            <p:nvSpPr>
              <p:cNvPr id="9" name="TextBox 8"/>
              <p:cNvSpPr txBox="1"/>
              <p:nvPr/>
            </p:nvSpPr>
            <p:spPr>
              <a:xfrm>
                <a:off x="3123440" y="3867368"/>
                <a:ext cx="882974" cy="461665"/>
              </a:xfrm>
              <a:prstGeom prst="rect">
                <a:avLst/>
              </a:prstGeom>
              <a:noFill/>
            </p:spPr>
            <p:txBody>
              <a:bodyPr wrap="none" rtlCol="0">
                <a:spAutoFit/>
              </a:bodyPr>
              <a:lstStyle/>
              <a:p>
                <a:r>
                  <a:rPr lang="en-US" sz="2400" dirty="0" err="1" smtClean="0"/>
                  <a:t>n</a:t>
                </a:r>
                <a:r>
                  <a:rPr lang="en-US" sz="2400" baseline="-25000" dirty="0" err="1" smtClean="0"/>
                  <a:t>pe</a:t>
                </a:r>
                <a:r>
                  <a:rPr lang="en-US" sz="2400" dirty="0" smtClean="0"/>
                  <a:t> </a:t>
                </a:r>
                <a:r>
                  <a:rPr lang="en-US" sz="2400" dirty="0"/>
                  <a:t>e</a:t>
                </a:r>
                <a:r>
                  <a:rPr lang="en-US" sz="2400" baseline="30000" dirty="0"/>
                  <a:t>2</a:t>
                </a:r>
                <a:endParaRPr lang="en-US" sz="2400" dirty="0"/>
              </a:p>
            </p:txBody>
          </p:sp>
          <p:cxnSp>
            <p:nvCxnSpPr>
              <p:cNvPr id="11" name="Straight Connector 10"/>
              <p:cNvCxnSpPr/>
              <p:nvPr/>
            </p:nvCxnSpPr>
            <p:spPr>
              <a:xfrm flipV="1">
                <a:off x="3123440" y="4290719"/>
                <a:ext cx="617824" cy="1144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3111999" y="4233509"/>
                <a:ext cx="846406" cy="461665"/>
              </a:xfrm>
              <a:prstGeom prst="rect">
                <a:avLst/>
              </a:prstGeom>
              <a:noFill/>
            </p:spPr>
            <p:txBody>
              <a:bodyPr wrap="none" rtlCol="0">
                <a:spAutoFit/>
              </a:bodyPr>
              <a:lstStyle/>
              <a:p>
                <a:r>
                  <a:rPr lang="en-US" sz="2400" dirty="0"/>
                  <a:t>m</a:t>
                </a:r>
                <a:r>
                  <a:rPr lang="en-US" sz="2400" baseline="-25000" dirty="0"/>
                  <a:t>e</a:t>
                </a:r>
                <a:r>
                  <a:rPr lang="en-US" sz="2400" dirty="0"/>
                  <a:t> ε</a:t>
                </a:r>
                <a:r>
                  <a:rPr lang="en-US" sz="2400" baseline="-25000" dirty="0"/>
                  <a:t>0</a:t>
                </a:r>
                <a:endParaRPr lang="en-US" sz="2400" dirty="0"/>
              </a:p>
            </p:txBody>
          </p:sp>
          <p:grpSp>
            <p:nvGrpSpPr>
              <p:cNvPr id="21" name="Group 20"/>
              <p:cNvGrpSpPr/>
              <p:nvPr/>
            </p:nvGrpSpPr>
            <p:grpSpPr>
              <a:xfrm>
                <a:off x="2790864" y="3959447"/>
                <a:ext cx="1115197" cy="731336"/>
                <a:chOff x="2822417" y="5008607"/>
                <a:chExt cx="1115197" cy="731336"/>
              </a:xfrm>
            </p:grpSpPr>
            <p:sp>
              <p:nvSpPr>
                <p:cNvPr id="14" name="TextBox 13"/>
                <p:cNvSpPr txBox="1"/>
                <p:nvPr/>
              </p:nvSpPr>
              <p:spPr>
                <a:xfrm>
                  <a:off x="2822417" y="5278278"/>
                  <a:ext cx="337953" cy="461665"/>
                </a:xfrm>
                <a:prstGeom prst="rect">
                  <a:avLst/>
                </a:prstGeom>
                <a:noFill/>
              </p:spPr>
              <p:txBody>
                <a:bodyPr wrap="none" rtlCol="0">
                  <a:spAutoFit/>
                </a:bodyPr>
                <a:lstStyle/>
                <a:p>
                  <a:r>
                    <a:rPr lang="en-US" sz="2400" dirty="0"/>
                    <a:t>√</a:t>
                  </a:r>
                </a:p>
              </p:txBody>
            </p:sp>
            <p:cxnSp>
              <p:nvCxnSpPr>
                <p:cNvPr id="16" name="Straight Connector 15"/>
                <p:cNvCxnSpPr/>
                <p:nvPr/>
              </p:nvCxnSpPr>
              <p:spPr>
                <a:xfrm flipV="1">
                  <a:off x="3139216" y="5008607"/>
                  <a:ext cx="798398" cy="7288"/>
                </a:xfrm>
                <a:prstGeom prst="line">
                  <a:avLst/>
                </a:prstGeom>
                <a:ln w="2857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V="1">
                  <a:off x="3043352" y="5027336"/>
                  <a:ext cx="102971" cy="434794"/>
                </a:xfrm>
                <a:prstGeom prst="line">
                  <a:avLst/>
                </a:prstGeom>
                <a:ln w="28575" cmpd="sng">
                  <a:solidFill>
                    <a:srgbClr val="000000"/>
                  </a:solidFill>
                </a:ln>
              </p:spPr>
              <p:style>
                <a:lnRef idx="2">
                  <a:schemeClr val="accent1"/>
                </a:lnRef>
                <a:fillRef idx="0">
                  <a:schemeClr val="accent1"/>
                </a:fillRef>
                <a:effectRef idx="1">
                  <a:schemeClr val="accent1"/>
                </a:effectRef>
                <a:fontRef idx="minor">
                  <a:schemeClr val="tx1"/>
                </a:fontRef>
              </p:style>
            </p:cxnSp>
          </p:grpSp>
        </p:grpSp>
        <p:sp>
          <p:nvSpPr>
            <p:cNvPr id="22" name="TextBox 21"/>
            <p:cNvSpPr txBox="1"/>
            <p:nvPr/>
          </p:nvSpPr>
          <p:spPr>
            <a:xfrm>
              <a:off x="2155109" y="1817765"/>
              <a:ext cx="337953" cy="461665"/>
            </a:xfrm>
            <a:prstGeom prst="rect">
              <a:avLst/>
            </a:prstGeom>
            <a:noFill/>
          </p:spPr>
          <p:txBody>
            <a:bodyPr wrap="none" rtlCol="0">
              <a:spAutoFit/>
            </a:bodyPr>
            <a:lstStyle/>
            <a:p>
              <a:r>
                <a:rPr lang="en-US" sz="2400" dirty="0" smtClean="0"/>
                <a:t>=</a:t>
              </a:r>
              <a:endParaRPr lang="en-US" sz="2400" dirty="0"/>
            </a:p>
          </p:txBody>
        </p:sp>
      </p:grpSp>
      <p:sp>
        <p:nvSpPr>
          <p:cNvPr id="27" name="TextBox 26"/>
          <p:cNvSpPr txBox="1"/>
          <p:nvPr/>
        </p:nvSpPr>
        <p:spPr>
          <a:xfrm>
            <a:off x="3950241" y="1894786"/>
            <a:ext cx="434764" cy="369332"/>
          </a:xfrm>
          <a:prstGeom prst="rect">
            <a:avLst/>
          </a:prstGeom>
          <a:noFill/>
        </p:spPr>
        <p:txBody>
          <a:bodyPr wrap="square" rtlCol="0">
            <a:spAutoFit/>
          </a:bodyPr>
          <a:lstStyle/>
          <a:p>
            <a:r>
              <a:rPr lang="en-US" dirty="0" smtClean="0">
                <a:sym typeface="Wingdings"/>
              </a:rPr>
              <a:t> </a:t>
            </a:r>
            <a:endParaRPr lang="en-US" dirty="0"/>
          </a:p>
        </p:txBody>
      </p:sp>
      <p:grpSp>
        <p:nvGrpSpPr>
          <p:cNvPr id="34" name="Group 33"/>
          <p:cNvGrpSpPr/>
          <p:nvPr/>
        </p:nvGrpSpPr>
        <p:grpSpPr>
          <a:xfrm>
            <a:off x="4560806" y="1578609"/>
            <a:ext cx="617218" cy="815126"/>
            <a:chOff x="5903645" y="2070987"/>
            <a:chExt cx="617218" cy="815126"/>
          </a:xfrm>
        </p:grpSpPr>
        <p:sp>
          <p:nvSpPr>
            <p:cNvPr id="28" name="TextBox 27"/>
            <p:cNvSpPr txBox="1"/>
            <p:nvPr/>
          </p:nvSpPr>
          <p:spPr>
            <a:xfrm>
              <a:off x="5960851" y="2070987"/>
              <a:ext cx="314810" cy="461665"/>
            </a:xfrm>
            <a:prstGeom prst="rect">
              <a:avLst/>
            </a:prstGeom>
            <a:noFill/>
          </p:spPr>
          <p:txBody>
            <a:bodyPr wrap="none" rtlCol="0">
              <a:spAutoFit/>
            </a:bodyPr>
            <a:lstStyle/>
            <a:p>
              <a:r>
                <a:rPr lang="en-US" sz="2400" dirty="0" smtClean="0"/>
                <a:t>c</a:t>
              </a:r>
              <a:endParaRPr lang="en-US" sz="2400" dirty="0"/>
            </a:p>
          </p:txBody>
        </p:sp>
        <p:sp>
          <p:nvSpPr>
            <p:cNvPr id="29" name="TextBox 28"/>
            <p:cNvSpPr txBox="1"/>
            <p:nvPr/>
          </p:nvSpPr>
          <p:spPr>
            <a:xfrm>
              <a:off x="5912002" y="2424448"/>
              <a:ext cx="608861" cy="461665"/>
            </a:xfrm>
            <a:prstGeom prst="rect">
              <a:avLst/>
            </a:prstGeom>
            <a:noFill/>
          </p:spPr>
          <p:txBody>
            <a:bodyPr wrap="none" rtlCol="0">
              <a:spAutoFit/>
            </a:bodyPr>
            <a:lstStyle/>
            <a:p>
              <a:r>
                <a:rPr lang="en-US" sz="2400" dirty="0" err="1" smtClean="0"/>
                <a:t>ω</a:t>
              </a:r>
              <a:r>
                <a:rPr lang="en-US" sz="2400" baseline="-25000" dirty="0" err="1" smtClean="0"/>
                <a:t>pe</a:t>
              </a:r>
              <a:r>
                <a:rPr lang="en-US" sz="2400" baseline="-25000" dirty="0" smtClean="0"/>
                <a:t> </a:t>
              </a:r>
              <a:endParaRPr lang="en-US" sz="2400" dirty="0"/>
            </a:p>
          </p:txBody>
        </p:sp>
        <p:cxnSp>
          <p:nvCxnSpPr>
            <p:cNvPr id="31" name="Straight Connector 30"/>
            <p:cNvCxnSpPr/>
            <p:nvPr/>
          </p:nvCxnSpPr>
          <p:spPr>
            <a:xfrm>
              <a:off x="5903645" y="2505780"/>
              <a:ext cx="423324" cy="0"/>
            </a:xfrm>
            <a:prstGeom prst="line">
              <a:avLst/>
            </a:prstGeom>
            <a:ln w="28575" cmpd="sng">
              <a:solidFill>
                <a:srgbClr val="000000"/>
              </a:solidFill>
            </a:ln>
          </p:spPr>
          <p:style>
            <a:lnRef idx="2">
              <a:schemeClr val="accent1"/>
            </a:lnRef>
            <a:fillRef idx="0">
              <a:schemeClr val="accent1"/>
            </a:fillRef>
            <a:effectRef idx="1">
              <a:schemeClr val="accent1"/>
            </a:effectRef>
            <a:fontRef idx="minor">
              <a:schemeClr val="tx1"/>
            </a:fontRef>
          </p:style>
        </p:cxnSp>
      </p:grpSp>
      <p:sp>
        <p:nvSpPr>
          <p:cNvPr id="33" name="TextBox 32"/>
          <p:cNvSpPr txBox="1"/>
          <p:nvPr/>
        </p:nvSpPr>
        <p:spPr>
          <a:xfrm>
            <a:off x="5059630" y="1913096"/>
            <a:ext cx="2113830" cy="369332"/>
          </a:xfrm>
          <a:prstGeom prst="rect">
            <a:avLst/>
          </a:prstGeom>
          <a:noFill/>
        </p:spPr>
        <p:txBody>
          <a:bodyPr wrap="none" rtlCol="0">
            <a:spAutoFit/>
          </a:bodyPr>
          <a:lstStyle/>
          <a:p>
            <a:r>
              <a:rPr lang="en-US" dirty="0" smtClean="0"/>
              <a:t>… unit of plasma [m]</a:t>
            </a:r>
            <a:endParaRPr lang="en-US" dirty="0"/>
          </a:p>
        </p:txBody>
      </p:sp>
      <p:sp>
        <p:nvSpPr>
          <p:cNvPr id="36" name="Content Placeholder 2"/>
          <p:cNvSpPr txBox="1">
            <a:spLocks/>
          </p:cNvSpPr>
          <p:nvPr/>
        </p:nvSpPr>
        <p:spPr>
          <a:xfrm>
            <a:off x="569559" y="3508042"/>
            <a:ext cx="10515600" cy="6301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This translates into a wavelength of the plasma oscillation</a:t>
            </a:r>
          </a:p>
        </p:txBody>
      </p:sp>
      <p:grpSp>
        <p:nvGrpSpPr>
          <p:cNvPr id="12" name="Group 11"/>
          <p:cNvGrpSpPr/>
          <p:nvPr/>
        </p:nvGrpSpPr>
        <p:grpSpPr>
          <a:xfrm>
            <a:off x="1246702" y="4118155"/>
            <a:ext cx="1833648" cy="815126"/>
            <a:chOff x="1430146" y="3779488"/>
            <a:chExt cx="1833648" cy="815126"/>
          </a:xfrm>
        </p:grpSpPr>
        <p:grpSp>
          <p:nvGrpSpPr>
            <p:cNvPr id="38" name="Group 37"/>
            <p:cNvGrpSpPr/>
            <p:nvPr/>
          </p:nvGrpSpPr>
          <p:grpSpPr>
            <a:xfrm>
              <a:off x="2646576" y="3779488"/>
              <a:ext cx="617218" cy="815126"/>
              <a:chOff x="5903645" y="2070987"/>
              <a:chExt cx="617218" cy="815126"/>
            </a:xfrm>
          </p:grpSpPr>
          <p:sp>
            <p:nvSpPr>
              <p:cNvPr id="39" name="TextBox 38"/>
              <p:cNvSpPr txBox="1"/>
              <p:nvPr/>
            </p:nvSpPr>
            <p:spPr>
              <a:xfrm>
                <a:off x="5960851" y="2070987"/>
                <a:ext cx="314810" cy="461665"/>
              </a:xfrm>
              <a:prstGeom prst="rect">
                <a:avLst/>
              </a:prstGeom>
              <a:noFill/>
            </p:spPr>
            <p:txBody>
              <a:bodyPr wrap="none" rtlCol="0">
                <a:spAutoFit/>
              </a:bodyPr>
              <a:lstStyle/>
              <a:p>
                <a:r>
                  <a:rPr lang="en-US" sz="2400" dirty="0" smtClean="0"/>
                  <a:t>c</a:t>
                </a:r>
                <a:endParaRPr lang="en-US" sz="2400" dirty="0"/>
              </a:p>
            </p:txBody>
          </p:sp>
          <p:sp>
            <p:nvSpPr>
              <p:cNvPr id="40" name="TextBox 39"/>
              <p:cNvSpPr txBox="1"/>
              <p:nvPr/>
            </p:nvSpPr>
            <p:spPr>
              <a:xfrm>
                <a:off x="5912002" y="2424448"/>
                <a:ext cx="608861" cy="461665"/>
              </a:xfrm>
              <a:prstGeom prst="rect">
                <a:avLst/>
              </a:prstGeom>
              <a:noFill/>
            </p:spPr>
            <p:txBody>
              <a:bodyPr wrap="none" rtlCol="0">
                <a:spAutoFit/>
              </a:bodyPr>
              <a:lstStyle/>
              <a:p>
                <a:r>
                  <a:rPr lang="en-US" sz="2400" dirty="0" err="1" smtClean="0"/>
                  <a:t>ω</a:t>
                </a:r>
                <a:r>
                  <a:rPr lang="en-US" sz="2400" baseline="-25000" dirty="0" err="1" smtClean="0"/>
                  <a:t>pe</a:t>
                </a:r>
                <a:r>
                  <a:rPr lang="en-US" sz="2400" baseline="-25000" dirty="0" smtClean="0"/>
                  <a:t> </a:t>
                </a:r>
                <a:endParaRPr lang="en-US" sz="2400" dirty="0"/>
              </a:p>
            </p:txBody>
          </p:sp>
          <p:cxnSp>
            <p:nvCxnSpPr>
              <p:cNvPr id="41" name="Straight Connector 40"/>
              <p:cNvCxnSpPr/>
              <p:nvPr/>
            </p:nvCxnSpPr>
            <p:spPr>
              <a:xfrm>
                <a:off x="5903645" y="2505780"/>
                <a:ext cx="423324" cy="0"/>
              </a:xfrm>
              <a:prstGeom prst="line">
                <a:avLst/>
              </a:prstGeom>
              <a:ln w="28575" cmpd="sng">
                <a:solidFill>
                  <a:srgbClr val="000000"/>
                </a:solidFill>
              </a:ln>
            </p:spPr>
            <p:style>
              <a:lnRef idx="2">
                <a:schemeClr val="accent1"/>
              </a:lnRef>
              <a:fillRef idx="0">
                <a:schemeClr val="accent1"/>
              </a:fillRef>
              <a:effectRef idx="1">
                <a:schemeClr val="accent1"/>
              </a:effectRef>
              <a:fontRef idx="minor">
                <a:schemeClr val="tx1"/>
              </a:fontRef>
            </p:style>
          </p:cxnSp>
        </p:grpSp>
        <p:sp>
          <p:nvSpPr>
            <p:cNvPr id="42" name="TextBox 41"/>
            <p:cNvSpPr txBox="1"/>
            <p:nvPr/>
          </p:nvSpPr>
          <p:spPr>
            <a:xfrm>
              <a:off x="2139500" y="3947461"/>
              <a:ext cx="510777" cy="461665"/>
            </a:xfrm>
            <a:prstGeom prst="rect">
              <a:avLst/>
            </a:prstGeom>
            <a:noFill/>
          </p:spPr>
          <p:txBody>
            <a:bodyPr wrap="none" rtlCol="0">
              <a:spAutoFit/>
            </a:bodyPr>
            <a:lstStyle/>
            <a:p>
              <a:r>
                <a:rPr lang="en-US" sz="2400" dirty="0" smtClean="0"/>
                <a:t>2π</a:t>
              </a:r>
              <a:endParaRPr lang="en-US" sz="2400" dirty="0"/>
            </a:p>
          </p:txBody>
        </p:sp>
        <p:grpSp>
          <p:nvGrpSpPr>
            <p:cNvPr id="46" name="Group 45"/>
            <p:cNvGrpSpPr/>
            <p:nvPr/>
          </p:nvGrpSpPr>
          <p:grpSpPr>
            <a:xfrm>
              <a:off x="1430146" y="3951130"/>
              <a:ext cx="726016" cy="463334"/>
              <a:chOff x="1430146" y="3951130"/>
              <a:chExt cx="726016" cy="463334"/>
            </a:xfrm>
          </p:grpSpPr>
          <p:sp>
            <p:nvSpPr>
              <p:cNvPr id="37" name="TextBox 36"/>
              <p:cNvSpPr txBox="1"/>
              <p:nvPr/>
            </p:nvSpPr>
            <p:spPr>
              <a:xfrm>
                <a:off x="1430146" y="3952799"/>
                <a:ext cx="549850" cy="461665"/>
              </a:xfrm>
              <a:prstGeom prst="rect">
                <a:avLst/>
              </a:prstGeom>
              <a:noFill/>
            </p:spPr>
            <p:txBody>
              <a:bodyPr wrap="none" rtlCol="0">
                <a:spAutoFit/>
              </a:bodyPr>
              <a:lstStyle/>
              <a:p>
                <a:r>
                  <a:rPr lang="en-US" sz="2400" dirty="0" err="1" smtClean="0"/>
                  <a:t>λ</a:t>
                </a:r>
                <a:r>
                  <a:rPr lang="en-US" sz="2400" baseline="-25000" dirty="0" err="1" smtClean="0"/>
                  <a:t>pe</a:t>
                </a:r>
                <a:endParaRPr lang="en-US" sz="2400" dirty="0"/>
              </a:p>
            </p:txBody>
          </p:sp>
          <p:sp>
            <p:nvSpPr>
              <p:cNvPr id="43" name="TextBox 42"/>
              <p:cNvSpPr txBox="1"/>
              <p:nvPr/>
            </p:nvSpPr>
            <p:spPr>
              <a:xfrm>
                <a:off x="1818209" y="3951130"/>
                <a:ext cx="337953" cy="461665"/>
              </a:xfrm>
              <a:prstGeom prst="rect">
                <a:avLst/>
              </a:prstGeom>
              <a:noFill/>
            </p:spPr>
            <p:txBody>
              <a:bodyPr wrap="none" rtlCol="0">
                <a:spAutoFit/>
              </a:bodyPr>
              <a:lstStyle/>
              <a:p>
                <a:r>
                  <a:rPr lang="en-US" sz="2400" dirty="0" smtClean="0"/>
                  <a:t>=</a:t>
                </a:r>
                <a:endParaRPr lang="en-US" sz="2400" dirty="0"/>
              </a:p>
            </p:txBody>
          </p:sp>
        </p:grpSp>
      </p:grpSp>
      <p:sp>
        <p:nvSpPr>
          <p:cNvPr id="44" name="TextBox 43"/>
          <p:cNvSpPr txBox="1"/>
          <p:nvPr/>
        </p:nvSpPr>
        <p:spPr>
          <a:xfrm>
            <a:off x="4476779" y="4484297"/>
            <a:ext cx="434764" cy="369332"/>
          </a:xfrm>
          <a:prstGeom prst="rect">
            <a:avLst/>
          </a:prstGeom>
          <a:noFill/>
        </p:spPr>
        <p:txBody>
          <a:bodyPr wrap="square" rtlCol="0">
            <a:spAutoFit/>
          </a:bodyPr>
          <a:lstStyle/>
          <a:p>
            <a:r>
              <a:rPr lang="en-US" dirty="0" smtClean="0">
                <a:sym typeface="Wingdings"/>
              </a:rPr>
              <a:t> </a:t>
            </a:r>
            <a:endParaRPr lang="en-US" dirty="0"/>
          </a:p>
        </p:txBody>
      </p:sp>
      <p:grpSp>
        <p:nvGrpSpPr>
          <p:cNvPr id="15" name="Group 14"/>
          <p:cNvGrpSpPr/>
          <p:nvPr/>
        </p:nvGrpSpPr>
        <p:grpSpPr>
          <a:xfrm>
            <a:off x="5920267" y="4212582"/>
            <a:ext cx="3337503" cy="885016"/>
            <a:chOff x="6456486" y="3916248"/>
            <a:chExt cx="3337503" cy="885016"/>
          </a:xfrm>
        </p:grpSpPr>
        <p:grpSp>
          <p:nvGrpSpPr>
            <p:cNvPr id="47" name="Group 46"/>
            <p:cNvGrpSpPr/>
            <p:nvPr/>
          </p:nvGrpSpPr>
          <p:grpSpPr>
            <a:xfrm>
              <a:off x="6456486" y="4076978"/>
              <a:ext cx="726016" cy="474107"/>
              <a:chOff x="1430146" y="3924577"/>
              <a:chExt cx="726016" cy="474107"/>
            </a:xfrm>
          </p:grpSpPr>
          <p:sp>
            <p:nvSpPr>
              <p:cNvPr id="48" name="TextBox 47"/>
              <p:cNvSpPr txBox="1"/>
              <p:nvPr/>
            </p:nvSpPr>
            <p:spPr>
              <a:xfrm>
                <a:off x="1430146" y="3924577"/>
                <a:ext cx="549850" cy="461665"/>
              </a:xfrm>
              <a:prstGeom prst="rect">
                <a:avLst/>
              </a:prstGeom>
              <a:noFill/>
            </p:spPr>
            <p:txBody>
              <a:bodyPr wrap="none" rtlCol="0">
                <a:spAutoFit/>
              </a:bodyPr>
              <a:lstStyle/>
              <a:p>
                <a:r>
                  <a:rPr lang="en-US" sz="2400" dirty="0" err="1" smtClean="0"/>
                  <a:t>λ</a:t>
                </a:r>
                <a:r>
                  <a:rPr lang="en-US" sz="2400" baseline="-25000" dirty="0" err="1" smtClean="0"/>
                  <a:t>pe</a:t>
                </a:r>
                <a:endParaRPr lang="en-US" sz="2400" dirty="0"/>
              </a:p>
            </p:txBody>
          </p:sp>
          <p:sp>
            <p:nvSpPr>
              <p:cNvPr id="49" name="TextBox 48"/>
              <p:cNvSpPr txBox="1"/>
              <p:nvPr/>
            </p:nvSpPr>
            <p:spPr>
              <a:xfrm>
                <a:off x="1818209" y="3937019"/>
                <a:ext cx="337953" cy="461665"/>
              </a:xfrm>
              <a:prstGeom prst="rect">
                <a:avLst/>
              </a:prstGeom>
              <a:noFill/>
            </p:spPr>
            <p:txBody>
              <a:bodyPr wrap="none" rtlCol="0">
                <a:spAutoFit/>
              </a:bodyPr>
              <a:lstStyle/>
              <a:p>
                <a:r>
                  <a:rPr lang="en-US" sz="2400" dirty="0" smtClean="0"/>
                  <a:t>≈</a:t>
                </a:r>
                <a:endParaRPr lang="en-US" sz="2400" dirty="0"/>
              </a:p>
            </p:txBody>
          </p:sp>
        </p:grpSp>
        <p:sp>
          <p:nvSpPr>
            <p:cNvPr id="50" name="TextBox 49"/>
            <p:cNvSpPr txBox="1"/>
            <p:nvPr/>
          </p:nvSpPr>
          <p:spPr>
            <a:xfrm>
              <a:off x="7288027" y="4061881"/>
              <a:ext cx="901960" cy="461665"/>
            </a:xfrm>
            <a:prstGeom prst="rect">
              <a:avLst/>
            </a:prstGeom>
            <a:noFill/>
          </p:spPr>
          <p:txBody>
            <a:bodyPr wrap="none" rtlCol="0">
              <a:spAutoFit/>
            </a:bodyPr>
            <a:lstStyle/>
            <a:p>
              <a:r>
                <a:rPr lang="en-US" sz="2400" dirty="0" smtClean="0"/>
                <a:t>1 mm </a:t>
              </a:r>
              <a:endParaRPr lang="en-US" sz="2400" dirty="0"/>
            </a:p>
          </p:txBody>
        </p:sp>
        <p:grpSp>
          <p:nvGrpSpPr>
            <p:cNvPr id="51" name="Group 50"/>
            <p:cNvGrpSpPr/>
            <p:nvPr/>
          </p:nvGrpSpPr>
          <p:grpSpPr>
            <a:xfrm>
              <a:off x="8144376" y="3916248"/>
              <a:ext cx="1649613" cy="885016"/>
              <a:chOff x="2790864" y="3867368"/>
              <a:chExt cx="1649613" cy="885016"/>
            </a:xfrm>
          </p:grpSpPr>
          <p:sp>
            <p:nvSpPr>
              <p:cNvPr id="52" name="TextBox 51"/>
              <p:cNvSpPr txBox="1"/>
              <p:nvPr/>
            </p:nvSpPr>
            <p:spPr>
              <a:xfrm>
                <a:off x="3123440" y="3867368"/>
                <a:ext cx="1317037" cy="461665"/>
              </a:xfrm>
              <a:prstGeom prst="rect">
                <a:avLst/>
              </a:prstGeom>
              <a:noFill/>
            </p:spPr>
            <p:txBody>
              <a:bodyPr wrap="none" rtlCol="0">
                <a:spAutoFit/>
              </a:bodyPr>
              <a:lstStyle/>
              <a:p>
                <a:r>
                  <a:rPr lang="en-US" sz="2400" dirty="0" smtClean="0"/>
                  <a:t>10</a:t>
                </a:r>
                <a:r>
                  <a:rPr lang="en-US" sz="2400" baseline="30000" dirty="0" smtClean="0"/>
                  <a:t>15</a:t>
                </a:r>
                <a:r>
                  <a:rPr lang="en-US" sz="2400" dirty="0" smtClean="0"/>
                  <a:t> cm</a:t>
                </a:r>
                <a:r>
                  <a:rPr lang="en-US" sz="2400" baseline="30000" dirty="0" smtClean="0"/>
                  <a:t>-3</a:t>
                </a:r>
                <a:endParaRPr lang="en-US" sz="2400" dirty="0"/>
              </a:p>
            </p:txBody>
          </p:sp>
          <p:cxnSp>
            <p:nvCxnSpPr>
              <p:cNvPr id="53" name="Straight Connector 52"/>
              <p:cNvCxnSpPr/>
              <p:nvPr/>
            </p:nvCxnSpPr>
            <p:spPr>
              <a:xfrm flipV="1">
                <a:off x="3123440" y="4299049"/>
                <a:ext cx="1225163" cy="311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3558205" y="4290719"/>
                <a:ext cx="556262" cy="461665"/>
              </a:xfrm>
              <a:prstGeom prst="rect">
                <a:avLst/>
              </a:prstGeom>
              <a:noFill/>
            </p:spPr>
            <p:txBody>
              <a:bodyPr wrap="none" rtlCol="0">
                <a:spAutoFit/>
              </a:bodyPr>
              <a:lstStyle/>
              <a:p>
                <a:r>
                  <a:rPr lang="en-US" sz="2400" dirty="0" err="1" smtClean="0"/>
                  <a:t>n</a:t>
                </a:r>
                <a:r>
                  <a:rPr lang="en-US" sz="2400" baseline="-25000" dirty="0" err="1" smtClean="0"/>
                  <a:t>pe</a:t>
                </a:r>
                <a:endParaRPr lang="en-US" sz="2400" dirty="0"/>
              </a:p>
            </p:txBody>
          </p:sp>
          <p:grpSp>
            <p:nvGrpSpPr>
              <p:cNvPr id="55" name="Group 54"/>
              <p:cNvGrpSpPr/>
              <p:nvPr/>
            </p:nvGrpSpPr>
            <p:grpSpPr>
              <a:xfrm>
                <a:off x="2790864" y="3955792"/>
                <a:ext cx="1580621" cy="734991"/>
                <a:chOff x="2822417" y="5004952"/>
                <a:chExt cx="1580621" cy="734991"/>
              </a:xfrm>
            </p:grpSpPr>
            <p:sp>
              <p:nvSpPr>
                <p:cNvPr id="56" name="TextBox 55"/>
                <p:cNvSpPr txBox="1"/>
                <p:nvPr/>
              </p:nvSpPr>
              <p:spPr>
                <a:xfrm>
                  <a:off x="2822417" y="5278278"/>
                  <a:ext cx="337953" cy="461665"/>
                </a:xfrm>
                <a:prstGeom prst="rect">
                  <a:avLst/>
                </a:prstGeom>
                <a:noFill/>
              </p:spPr>
              <p:txBody>
                <a:bodyPr wrap="none" rtlCol="0">
                  <a:spAutoFit/>
                </a:bodyPr>
                <a:lstStyle/>
                <a:p>
                  <a:r>
                    <a:rPr lang="en-US" sz="2400" dirty="0"/>
                    <a:t>√</a:t>
                  </a:r>
                </a:p>
              </p:txBody>
            </p:sp>
            <p:cxnSp>
              <p:nvCxnSpPr>
                <p:cNvPr id="57" name="Straight Connector 56"/>
                <p:cNvCxnSpPr/>
                <p:nvPr/>
              </p:nvCxnSpPr>
              <p:spPr>
                <a:xfrm flipV="1">
                  <a:off x="3139216" y="5004952"/>
                  <a:ext cx="1263822" cy="10943"/>
                </a:xfrm>
                <a:prstGeom prst="line">
                  <a:avLst/>
                </a:prstGeom>
                <a:ln w="2857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flipV="1">
                  <a:off x="3043352" y="5027336"/>
                  <a:ext cx="102971" cy="434794"/>
                </a:xfrm>
                <a:prstGeom prst="line">
                  <a:avLst/>
                </a:prstGeom>
                <a:ln w="28575" cmpd="sng">
                  <a:solidFill>
                    <a:srgbClr val="000000"/>
                  </a:solidFill>
                </a:ln>
              </p:spPr>
              <p:style>
                <a:lnRef idx="2">
                  <a:schemeClr val="accent1"/>
                </a:lnRef>
                <a:fillRef idx="0">
                  <a:schemeClr val="accent1"/>
                </a:fillRef>
                <a:effectRef idx="1">
                  <a:schemeClr val="accent1"/>
                </a:effectRef>
                <a:fontRef idx="minor">
                  <a:schemeClr val="tx1"/>
                </a:fontRef>
              </p:style>
            </p:cxnSp>
          </p:grpSp>
        </p:grpSp>
      </p:grpSp>
      <p:sp>
        <p:nvSpPr>
          <p:cNvPr id="5" name="Slide Number Placeholder 4"/>
          <p:cNvSpPr>
            <a:spLocks noGrp="1"/>
          </p:cNvSpPr>
          <p:nvPr>
            <p:ph type="sldNum" sz="quarter" idx="12"/>
          </p:nvPr>
        </p:nvSpPr>
        <p:spPr/>
        <p:txBody>
          <a:bodyPr/>
          <a:lstStyle/>
          <a:p>
            <a:fld id="{3D351EE0-6949-4F2E-8F68-46F7424C488D}" type="slidenum">
              <a:rPr lang="en-US" smtClean="0"/>
              <a:t>13</a:t>
            </a:fld>
            <a:endParaRPr lang="en-US"/>
          </a:p>
        </p:txBody>
      </p:sp>
      <p:grpSp>
        <p:nvGrpSpPr>
          <p:cNvPr id="10" name="Group 9"/>
          <p:cNvGrpSpPr/>
          <p:nvPr/>
        </p:nvGrpSpPr>
        <p:grpSpPr>
          <a:xfrm>
            <a:off x="7761111" y="1561676"/>
            <a:ext cx="1428162" cy="857459"/>
            <a:chOff x="8057445" y="1618121"/>
            <a:chExt cx="1428162" cy="857459"/>
          </a:xfrm>
        </p:grpSpPr>
        <p:grpSp>
          <p:nvGrpSpPr>
            <p:cNvPr id="45" name="Group 44"/>
            <p:cNvGrpSpPr/>
            <p:nvPr/>
          </p:nvGrpSpPr>
          <p:grpSpPr>
            <a:xfrm>
              <a:off x="8876746" y="1618121"/>
              <a:ext cx="608861" cy="857459"/>
              <a:chOff x="5876185" y="2028654"/>
              <a:chExt cx="608861" cy="857459"/>
            </a:xfrm>
          </p:grpSpPr>
          <p:sp>
            <p:nvSpPr>
              <p:cNvPr id="60" name="TextBox 59"/>
              <p:cNvSpPr txBox="1"/>
              <p:nvPr/>
            </p:nvSpPr>
            <p:spPr>
              <a:xfrm>
                <a:off x="5876185" y="2028654"/>
                <a:ext cx="608861" cy="461665"/>
              </a:xfrm>
              <a:prstGeom prst="rect">
                <a:avLst/>
              </a:prstGeom>
              <a:noFill/>
            </p:spPr>
            <p:txBody>
              <a:bodyPr wrap="none" rtlCol="0">
                <a:spAutoFit/>
              </a:bodyPr>
              <a:lstStyle/>
              <a:p>
                <a:r>
                  <a:rPr lang="en-US" sz="2400" dirty="0" err="1"/>
                  <a:t>ω</a:t>
                </a:r>
                <a:r>
                  <a:rPr lang="en-US" sz="2400" baseline="-25000" dirty="0" err="1"/>
                  <a:t>pe</a:t>
                </a:r>
                <a:endParaRPr lang="en-US" sz="2400" dirty="0"/>
              </a:p>
            </p:txBody>
          </p:sp>
          <p:sp>
            <p:nvSpPr>
              <p:cNvPr id="61" name="TextBox 60"/>
              <p:cNvSpPr txBox="1"/>
              <p:nvPr/>
            </p:nvSpPr>
            <p:spPr>
              <a:xfrm>
                <a:off x="5912002" y="2424448"/>
                <a:ext cx="314810" cy="461665"/>
              </a:xfrm>
              <a:prstGeom prst="rect">
                <a:avLst/>
              </a:prstGeom>
              <a:noFill/>
            </p:spPr>
            <p:txBody>
              <a:bodyPr wrap="none" rtlCol="0">
                <a:spAutoFit/>
              </a:bodyPr>
              <a:lstStyle/>
              <a:p>
                <a:r>
                  <a:rPr lang="en-US" sz="2400" dirty="0" smtClean="0"/>
                  <a:t>c</a:t>
                </a:r>
                <a:r>
                  <a:rPr lang="en-US" sz="2400" baseline="-25000" dirty="0" smtClean="0"/>
                  <a:t> </a:t>
                </a:r>
                <a:endParaRPr lang="en-US" sz="2400" dirty="0"/>
              </a:p>
            </p:txBody>
          </p:sp>
          <p:cxnSp>
            <p:nvCxnSpPr>
              <p:cNvPr id="62" name="Straight Connector 61"/>
              <p:cNvCxnSpPr/>
              <p:nvPr/>
            </p:nvCxnSpPr>
            <p:spPr>
              <a:xfrm>
                <a:off x="5903645" y="2505780"/>
                <a:ext cx="423324" cy="0"/>
              </a:xfrm>
              <a:prstGeom prst="line">
                <a:avLst/>
              </a:prstGeom>
              <a:ln w="28575" cmpd="sng">
                <a:solidFill>
                  <a:srgbClr val="000000"/>
                </a:solidFill>
              </a:ln>
            </p:spPr>
            <p:style>
              <a:lnRef idx="2">
                <a:schemeClr val="accent1"/>
              </a:lnRef>
              <a:fillRef idx="0">
                <a:schemeClr val="accent1"/>
              </a:fillRef>
              <a:effectRef idx="1">
                <a:schemeClr val="accent1"/>
              </a:effectRef>
              <a:fontRef idx="minor">
                <a:schemeClr val="tx1"/>
              </a:fontRef>
            </p:style>
          </p:cxnSp>
        </p:grpSp>
        <p:sp>
          <p:nvSpPr>
            <p:cNvPr id="7" name="TextBox 6"/>
            <p:cNvSpPr txBox="1"/>
            <p:nvPr/>
          </p:nvSpPr>
          <p:spPr>
            <a:xfrm>
              <a:off x="8057445" y="1848557"/>
              <a:ext cx="757339" cy="461665"/>
            </a:xfrm>
            <a:prstGeom prst="rect">
              <a:avLst/>
            </a:prstGeom>
            <a:noFill/>
          </p:spPr>
          <p:txBody>
            <a:bodyPr wrap="none" rtlCol="0">
              <a:spAutoFit/>
            </a:bodyPr>
            <a:lstStyle/>
            <a:p>
              <a:r>
                <a:rPr lang="en-US" sz="2400" dirty="0" err="1"/>
                <a:t>k</a:t>
              </a:r>
              <a:r>
                <a:rPr lang="en-US" sz="2400" baseline="-25000" dirty="0" err="1" smtClean="0"/>
                <a:t>pe</a:t>
              </a:r>
              <a:r>
                <a:rPr lang="en-US" sz="2400" dirty="0" smtClean="0"/>
                <a:t> = </a:t>
              </a:r>
              <a:endParaRPr lang="en-US" sz="2400" dirty="0"/>
            </a:p>
          </p:txBody>
        </p:sp>
      </p:grpSp>
      <p:grpSp>
        <p:nvGrpSpPr>
          <p:cNvPr id="26" name="Group 25"/>
          <p:cNvGrpSpPr/>
          <p:nvPr/>
        </p:nvGrpSpPr>
        <p:grpSpPr>
          <a:xfrm>
            <a:off x="493889" y="2577675"/>
            <a:ext cx="10992555" cy="724325"/>
            <a:chOff x="493889" y="2577675"/>
            <a:chExt cx="10992555" cy="724325"/>
          </a:xfrm>
        </p:grpSpPr>
        <p:sp>
          <p:nvSpPr>
            <p:cNvPr id="18" name="TextBox 17"/>
            <p:cNvSpPr txBox="1"/>
            <p:nvPr/>
          </p:nvSpPr>
          <p:spPr>
            <a:xfrm>
              <a:off x="522112" y="2723445"/>
              <a:ext cx="6921117" cy="400110"/>
            </a:xfrm>
            <a:prstGeom prst="rect">
              <a:avLst/>
            </a:prstGeom>
            <a:noFill/>
          </p:spPr>
          <p:txBody>
            <a:bodyPr wrap="none" rtlCol="0">
              <a:spAutoFit/>
            </a:bodyPr>
            <a:lstStyle/>
            <a:p>
              <a:r>
                <a:rPr lang="en-US" sz="2000" b="1" dirty="0" smtClean="0">
                  <a:solidFill>
                    <a:srgbClr val="ED0202"/>
                  </a:solidFill>
                </a:rPr>
                <a:t>Example: </a:t>
              </a:r>
              <a:r>
                <a:rPr lang="en-US" sz="2000" b="1" dirty="0" err="1" smtClean="0">
                  <a:solidFill>
                    <a:srgbClr val="ED0202"/>
                  </a:solidFill>
                </a:rPr>
                <a:t>n</a:t>
              </a:r>
              <a:r>
                <a:rPr lang="en-US" sz="2000" b="1" baseline="-25000" dirty="0" err="1" smtClean="0">
                  <a:solidFill>
                    <a:srgbClr val="ED0202"/>
                  </a:solidFill>
                </a:rPr>
                <a:t>pe</a:t>
              </a:r>
              <a:r>
                <a:rPr lang="en-US" sz="2000" b="1" dirty="0" smtClean="0">
                  <a:solidFill>
                    <a:srgbClr val="ED0202"/>
                  </a:solidFill>
                </a:rPr>
                <a:t> = 7x10</a:t>
              </a:r>
              <a:r>
                <a:rPr lang="en-US" sz="2000" b="1" baseline="30000" dirty="0" smtClean="0">
                  <a:solidFill>
                    <a:srgbClr val="ED0202"/>
                  </a:solidFill>
                </a:rPr>
                <a:t>14</a:t>
              </a:r>
              <a:r>
                <a:rPr lang="en-US" sz="2000" b="1" dirty="0" smtClean="0">
                  <a:solidFill>
                    <a:srgbClr val="ED0202"/>
                  </a:solidFill>
                </a:rPr>
                <a:t> cm</a:t>
              </a:r>
              <a:r>
                <a:rPr lang="en-US" sz="2000" b="1" baseline="30000" dirty="0" smtClean="0">
                  <a:solidFill>
                    <a:srgbClr val="ED0202"/>
                  </a:solidFill>
                </a:rPr>
                <a:t>-3</a:t>
              </a:r>
              <a:r>
                <a:rPr lang="en-US" sz="2000" b="1" dirty="0" smtClean="0">
                  <a:solidFill>
                    <a:srgbClr val="ED0202"/>
                  </a:solidFill>
                </a:rPr>
                <a:t> (AWAKE</a:t>
              </a:r>
              <a:r>
                <a:rPr lang="en-US" sz="2000" dirty="0" smtClean="0"/>
                <a:t>) </a:t>
              </a:r>
              <a:r>
                <a:rPr lang="en-US" sz="2000" dirty="0" smtClean="0">
                  <a:sym typeface="Wingdings"/>
                </a:rPr>
                <a:t> </a:t>
              </a:r>
              <a:r>
                <a:rPr lang="en-US" sz="2000" dirty="0" err="1" smtClean="0"/>
                <a:t>ω</a:t>
              </a:r>
              <a:r>
                <a:rPr lang="en-US" sz="2000" baseline="-25000" dirty="0" err="1" smtClean="0"/>
                <a:t>pe</a:t>
              </a:r>
              <a:r>
                <a:rPr lang="en-US" sz="2000" dirty="0" smtClean="0"/>
                <a:t> = 1.25x10</a:t>
              </a:r>
              <a:r>
                <a:rPr lang="en-US" sz="2000" baseline="30000" dirty="0" smtClean="0"/>
                <a:t>12</a:t>
              </a:r>
              <a:r>
                <a:rPr lang="en-US" sz="2000" dirty="0" smtClean="0"/>
                <a:t> rad/s </a:t>
              </a:r>
              <a:r>
                <a:rPr lang="en-US" sz="2000" dirty="0" smtClean="0">
                  <a:solidFill>
                    <a:srgbClr val="ED0202"/>
                  </a:solidFill>
                  <a:sym typeface="Wingdings"/>
                </a:rPr>
                <a:t>  </a:t>
              </a:r>
              <a:endParaRPr lang="en-US" sz="2000" dirty="0">
                <a:solidFill>
                  <a:srgbClr val="ED0202"/>
                </a:solidFill>
              </a:endParaRPr>
            </a:p>
          </p:txBody>
        </p:sp>
        <p:grpSp>
          <p:nvGrpSpPr>
            <p:cNvPr id="20" name="Group 19"/>
            <p:cNvGrpSpPr/>
            <p:nvPr/>
          </p:nvGrpSpPr>
          <p:grpSpPr>
            <a:xfrm>
              <a:off x="7351984" y="2577675"/>
              <a:ext cx="3257540" cy="683016"/>
              <a:chOff x="5813873" y="2620009"/>
              <a:chExt cx="3257540" cy="683016"/>
            </a:xfrm>
          </p:grpSpPr>
          <p:grpSp>
            <p:nvGrpSpPr>
              <p:cNvPr id="63" name="Group 62"/>
              <p:cNvGrpSpPr/>
              <p:nvPr/>
            </p:nvGrpSpPr>
            <p:grpSpPr>
              <a:xfrm>
                <a:off x="5813873" y="2620009"/>
                <a:ext cx="554951" cy="683016"/>
                <a:chOff x="5903645" y="2141542"/>
                <a:chExt cx="554951" cy="683016"/>
              </a:xfrm>
            </p:grpSpPr>
            <p:sp>
              <p:nvSpPr>
                <p:cNvPr id="64" name="TextBox 63"/>
                <p:cNvSpPr txBox="1"/>
                <p:nvPr/>
              </p:nvSpPr>
              <p:spPr>
                <a:xfrm>
                  <a:off x="5960851" y="2141542"/>
                  <a:ext cx="291992" cy="400110"/>
                </a:xfrm>
                <a:prstGeom prst="rect">
                  <a:avLst/>
                </a:prstGeom>
                <a:noFill/>
              </p:spPr>
              <p:txBody>
                <a:bodyPr wrap="none" rtlCol="0">
                  <a:spAutoFit/>
                </a:bodyPr>
                <a:lstStyle/>
                <a:p>
                  <a:r>
                    <a:rPr lang="en-US" sz="2000" b="1" dirty="0" smtClean="0">
                      <a:solidFill>
                        <a:srgbClr val="ED0202"/>
                      </a:solidFill>
                    </a:rPr>
                    <a:t>c</a:t>
                  </a:r>
                  <a:endParaRPr lang="en-US" sz="2000" b="1" dirty="0">
                    <a:solidFill>
                      <a:srgbClr val="ED0202"/>
                    </a:solidFill>
                  </a:endParaRPr>
                </a:p>
              </p:txBody>
            </p:sp>
            <p:sp>
              <p:nvSpPr>
                <p:cNvPr id="65" name="TextBox 64"/>
                <p:cNvSpPr txBox="1"/>
                <p:nvPr/>
              </p:nvSpPr>
              <p:spPr>
                <a:xfrm>
                  <a:off x="5912002" y="2424448"/>
                  <a:ext cx="546594" cy="400110"/>
                </a:xfrm>
                <a:prstGeom prst="rect">
                  <a:avLst/>
                </a:prstGeom>
                <a:noFill/>
              </p:spPr>
              <p:txBody>
                <a:bodyPr wrap="none" rtlCol="0">
                  <a:spAutoFit/>
                </a:bodyPr>
                <a:lstStyle/>
                <a:p>
                  <a:r>
                    <a:rPr lang="en-US" sz="2000" b="1" dirty="0" err="1" smtClean="0">
                      <a:solidFill>
                        <a:srgbClr val="ED0202"/>
                      </a:solidFill>
                    </a:rPr>
                    <a:t>ω</a:t>
                  </a:r>
                  <a:r>
                    <a:rPr lang="en-US" sz="2000" b="1" baseline="-25000" dirty="0" err="1" smtClean="0">
                      <a:solidFill>
                        <a:srgbClr val="ED0202"/>
                      </a:solidFill>
                    </a:rPr>
                    <a:t>pe</a:t>
                  </a:r>
                  <a:r>
                    <a:rPr lang="en-US" sz="2000" baseline="-25000" dirty="0" smtClean="0">
                      <a:solidFill>
                        <a:srgbClr val="ED0202"/>
                      </a:solidFill>
                    </a:rPr>
                    <a:t> </a:t>
                  </a:r>
                  <a:endParaRPr lang="en-US" sz="2000" dirty="0">
                    <a:solidFill>
                      <a:srgbClr val="ED0202"/>
                    </a:solidFill>
                  </a:endParaRPr>
                </a:p>
              </p:txBody>
            </p:sp>
            <p:cxnSp>
              <p:nvCxnSpPr>
                <p:cNvPr id="66" name="Straight Connector 65"/>
                <p:cNvCxnSpPr/>
                <p:nvPr/>
              </p:nvCxnSpPr>
              <p:spPr>
                <a:xfrm>
                  <a:off x="5903645" y="2505780"/>
                  <a:ext cx="423324" cy="0"/>
                </a:xfrm>
                <a:prstGeom prst="line">
                  <a:avLst/>
                </a:prstGeom>
                <a:ln w="28575" cmpd="sng">
                  <a:solidFill>
                    <a:srgbClr val="ED0202"/>
                  </a:solidFill>
                </a:ln>
              </p:spPr>
              <p:style>
                <a:lnRef idx="2">
                  <a:schemeClr val="accent1"/>
                </a:lnRef>
                <a:fillRef idx="0">
                  <a:schemeClr val="accent1"/>
                </a:fillRef>
                <a:effectRef idx="1">
                  <a:schemeClr val="accent1"/>
                </a:effectRef>
                <a:fontRef idx="minor">
                  <a:schemeClr val="tx1"/>
                </a:fontRef>
              </p:style>
            </p:cxnSp>
          </p:grpSp>
          <p:sp>
            <p:nvSpPr>
              <p:cNvPr id="19" name="TextBox 18"/>
              <p:cNvSpPr txBox="1"/>
              <p:nvPr/>
            </p:nvSpPr>
            <p:spPr>
              <a:xfrm>
                <a:off x="6293556" y="2751668"/>
                <a:ext cx="2777857" cy="400110"/>
              </a:xfrm>
              <a:prstGeom prst="rect">
                <a:avLst/>
              </a:prstGeom>
              <a:noFill/>
            </p:spPr>
            <p:txBody>
              <a:bodyPr wrap="none" rtlCol="0">
                <a:spAutoFit/>
              </a:bodyPr>
              <a:lstStyle/>
              <a:p>
                <a:r>
                  <a:rPr lang="en-US" sz="2000" b="1" dirty="0" smtClean="0">
                    <a:solidFill>
                      <a:srgbClr val="ED0202"/>
                    </a:solidFill>
                  </a:rPr>
                  <a:t>= 0.2mm </a:t>
                </a:r>
                <a:r>
                  <a:rPr lang="en-US" sz="2000" dirty="0" smtClean="0">
                    <a:sym typeface="Wingdings"/>
                  </a:rPr>
                  <a:t> </a:t>
                </a:r>
                <a:r>
                  <a:rPr lang="en-US" sz="2000" dirty="0" err="1" smtClean="0">
                    <a:sym typeface="Wingdings"/>
                  </a:rPr>
                  <a:t>k</a:t>
                </a:r>
                <a:r>
                  <a:rPr lang="en-US" sz="2000" baseline="-25000" dirty="0" err="1" smtClean="0">
                    <a:sym typeface="Wingdings"/>
                  </a:rPr>
                  <a:t>pe</a:t>
                </a:r>
                <a:r>
                  <a:rPr lang="en-US" sz="2000" dirty="0" smtClean="0">
                    <a:sym typeface="Wingdings"/>
                  </a:rPr>
                  <a:t> = 5 mm</a:t>
                </a:r>
                <a:r>
                  <a:rPr lang="en-US" sz="2000" baseline="30000" dirty="0" smtClean="0">
                    <a:sym typeface="Wingdings"/>
                  </a:rPr>
                  <a:t>-1</a:t>
                </a:r>
                <a:endParaRPr lang="en-US" sz="2000" dirty="0"/>
              </a:p>
            </p:txBody>
          </p:sp>
        </p:grpSp>
        <p:sp>
          <p:nvSpPr>
            <p:cNvPr id="24" name="Rectangle 23"/>
            <p:cNvSpPr/>
            <p:nvPr/>
          </p:nvSpPr>
          <p:spPr>
            <a:xfrm>
              <a:off x="493889" y="2610556"/>
              <a:ext cx="10992555" cy="691444"/>
            </a:xfrm>
            <a:prstGeom prst="rect">
              <a:avLst/>
            </a:prstGeom>
            <a:noFill/>
            <a:ln>
              <a:solidFill>
                <a:srgbClr val="ED020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grpSp>
      <p:sp>
        <p:nvSpPr>
          <p:cNvPr id="25" name="TextBox 24"/>
          <p:cNvSpPr txBox="1"/>
          <p:nvPr/>
        </p:nvSpPr>
        <p:spPr>
          <a:xfrm>
            <a:off x="1679222" y="5348111"/>
            <a:ext cx="1605502" cy="400110"/>
          </a:xfrm>
          <a:prstGeom prst="rect">
            <a:avLst/>
          </a:prstGeom>
          <a:noFill/>
          <a:ln>
            <a:solidFill>
              <a:srgbClr val="ED0202"/>
            </a:solidFill>
          </a:ln>
        </p:spPr>
        <p:txBody>
          <a:bodyPr wrap="none" rtlCol="0">
            <a:spAutoFit/>
          </a:bodyPr>
          <a:lstStyle/>
          <a:p>
            <a:r>
              <a:rPr lang="en-US" sz="2000" b="1" dirty="0" err="1" smtClean="0">
                <a:solidFill>
                  <a:srgbClr val="FF0000"/>
                </a:solidFill>
              </a:rPr>
              <a:t>λ</a:t>
            </a:r>
            <a:r>
              <a:rPr lang="en-US" sz="2000" b="1" baseline="-25000" dirty="0" err="1" smtClean="0">
                <a:solidFill>
                  <a:srgbClr val="FF0000"/>
                </a:solidFill>
              </a:rPr>
              <a:t>pe</a:t>
            </a:r>
            <a:r>
              <a:rPr lang="en-US" sz="2000" b="1" dirty="0" smtClean="0">
                <a:solidFill>
                  <a:srgbClr val="FF0000"/>
                </a:solidFill>
              </a:rPr>
              <a:t>  = 1.2 mm</a:t>
            </a:r>
            <a:endParaRPr lang="en-US" sz="2000" b="1" dirty="0">
              <a:solidFill>
                <a:srgbClr val="FF0000"/>
              </a:solidFill>
            </a:endParaRPr>
          </a:p>
        </p:txBody>
      </p:sp>
      <p:sp>
        <p:nvSpPr>
          <p:cNvPr id="30" name="TextBox 29"/>
          <p:cNvSpPr txBox="1"/>
          <p:nvPr/>
        </p:nvSpPr>
        <p:spPr>
          <a:xfrm>
            <a:off x="3513667" y="5305779"/>
            <a:ext cx="4500000" cy="461665"/>
          </a:xfrm>
          <a:prstGeom prst="rect">
            <a:avLst/>
          </a:prstGeom>
          <a:noFill/>
        </p:spPr>
        <p:txBody>
          <a:bodyPr wrap="none" rtlCol="0">
            <a:spAutoFit/>
          </a:bodyPr>
          <a:lstStyle/>
          <a:p>
            <a:r>
              <a:rPr lang="en-US" sz="2400" b="1" dirty="0" smtClean="0">
                <a:sym typeface="Wingdings"/>
              </a:rPr>
              <a:t> </a:t>
            </a:r>
            <a:r>
              <a:rPr lang="en-US" sz="2400" b="1" dirty="0" smtClean="0"/>
              <a:t>Produce cavities with mm size!</a:t>
            </a:r>
            <a:endParaRPr lang="en-US" sz="2400" b="1" dirty="0"/>
          </a:p>
        </p:txBody>
      </p:sp>
    </p:spTree>
    <p:extLst>
      <p:ext uri="{BB962C8B-B14F-4D97-AF65-F5344CB8AC3E}">
        <p14:creationId xmlns:p14="http://schemas.microsoft.com/office/powerpoint/2010/main" val="401390917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333" y="0"/>
            <a:ext cx="10515600" cy="1325563"/>
          </a:xfrm>
        </p:spPr>
        <p:txBody>
          <a:bodyPr/>
          <a:lstStyle/>
          <a:p>
            <a:r>
              <a:rPr lang="en-US" b="1" dirty="0" smtClean="0"/>
              <a:t>How to Create a Plasma </a:t>
            </a:r>
            <a:r>
              <a:rPr lang="en-US" dirty="0"/>
              <a:t>W</a:t>
            </a:r>
            <a:r>
              <a:rPr lang="en-US" b="1" dirty="0" smtClean="0"/>
              <a:t>akefield?</a:t>
            </a:r>
            <a:endParaRPr lang="en-US" b="1" dirty="0"/>
          </a:p>
        </p:txBody>
      </p:sp>
      <p:pic>
        <p:nvPicPr>
          <p:cNvPr id="3" name="surf-4.jpeg"/>
          <p:cNvPicPr/>
          <p:nvPr/>
        </p:nvPicPr>
        <p:blipFill>
          <a:blip r:embed="rId2">
            <a:extLst/>
          </a:blip>
          <a:stretch>
            <a:fillRect/>
          </a:stretch>
        </p:blipFill>
        <p:spPr>
          <a:xfrm>
            <a:off x="560641" y="1041719"/>
            <a:ext cx="8572811" cy="5374862"/>
          </a:xfrm>
          <a:prstGeom prst="rect">
            <a:avLst/>
          </a:prstGeom>
          <a:ln w="12700">
            <a:miter lim="400000"/>
          </a:ln>
        </p:spPr>
      </p:pic>
      <p:sp>
        <p:nvSpPr>
          <p:cNvPr id="4" name="Slide Number Placeholder 3"/>
          <p:cNvSpPr>
            <a:spLocks noGrp="1"/>
          </p:cNvSpPr>
          <p:nvPr>
            <p:ph type="sldNum" sz="quarter" idx="12"/>
          </p:nvPr>
        </p:nvSpPr>
        <p:spPr/>
        <p:txBody>
          <a:bodyPr/>
          <a:lstStyle/>
          <a:p>
            <a:fld id="{3D351EE0-6949-4F2E-8F68-46F7424C488D}" type="slidenum">
              <a:rPr lang="en-US" smtClean="0"/>
              <a:t>14</a:t>
            </a:fld>
            <a:endParaRPr lang="en-US"/>
          </a:p>
        </p:txBody>
      </p:sp>
      <p:sp>
        <p:nvSpPr>
          <p:cNvPr id="5" name="TextBox 4"/>
          <p:cNvSpPr txBox="1"/>
          <p:nvPr/>
        </p:nvSpPr>
        <p:spPr>
          <a:xfrm>
            <a:off x="2670431" y="1104761"/>
            <a:ext cx="753970" cy="369332"/>
          </a:xfrm>
          <a:prstGeom prst="rect">
            <a:avLst/>
          </a:prstGeom>
          <a:noFill/>
        </p:spPr>
        <p:txBody>
          <a:bodyPr wrap="none" rtlCol="0">
            <a:spAutoFit/>
          </a:bodyPr>
          <a:lstStyle/>
          <a:p>
            <a:r>
              <a:rPr lang="en-US" b="1" dirty="0" smtClean="0">
                <a:solidFill>
                  <a:srgbClr val="3366FF"/>
                </a:solidFill>
              </a:rPr>
              <a:t>surfer</a:t>
            </a:r>
            <a:endParaRPr lang="en-US" b="1" dirty="0">
              <a:solidFill>
                <a:srgbClr val="3366FF"/>
              </a:solidFill>
            </a:endParaRPr>
          </a:p>
        </p:txBody>
      </p:sp>
      <p:sp>
        <p:nvSpPr>
          <p:cNvPr id="6" name="TextBox 5"/>
          <p:cNvSpPr txBox="1"/>
          <p:nvPr/>
        </p:nvSpPr>
        <p:spPr>
          <a:xfrm>
            <a:off x="6845700" y="2122533"/>
            <a:ext cx="620683" cy="369332"/>
          </a:xfrm>
          <a:prstGeom prst="rect">
            <a:avLst/>
          </a:prstGeom>
          <a:noFill/>
        </p:spPr>
        <p:txBody>
          <a:bodyPr wrap="none" rtlCol="0">
            <a:spAutoFit/>
          </a:bodyPr>
          <a:lstStyle/>
          <a:p>
            <a:r>
              <a:rPr lang="en-US" b="1" dirty="0" smtClean="0">
                <a:solidFill>
                  <a:srgbClr val="3366FF"/>
                </a:solidFill>
              </a:rPr>
              <a:t>boat</a:t>
            </a:r>
            <a:endParaRPr lang="en-US" b="1" dirty="0">
              <a:solidFill>
                <a:srgbClr val="3366FF"/>
              </a:solidFill>
            </a:endParaRPr>
          </a:p>
        </p:txBody>
      </p:sp>
      <p:sp>
        <p:nvSpPr>
          <p:cNvPr id="7" name="TextBox 6"/>
          <p:cNvSpPr txBox="1"/>
          <p:nvPr/>
        </p:nvSpPr>
        <p:spPr>
          <a:xfrm>
            <a:off x="6193314" y="4532130"/>
            <a:ext cx="748923" cy="369332"/>
          </a:xfrm>
          <a:prstGeom prst="rect">
            <a:avLst/>
          </a:prstGeom>
          <a:noFill/>
        </p:spPr>
        <p:txBody>
          <a:bodyPr wrap="none" rtlCol="0">
            <a:spAutoFit/>
          </a:bodyPr>
          <a:lstStyle/>
          <a:p>
            <a:r>
              <a:rPr lang="en-US" b="1" dirty="0" smtClean="0">
                <a:solidFill>
                  <a:srgbClr val="3366FF"/>
                </a:solidFill>
              </a:rPr>
              <a:t>water</a:t>
            </a:r>
            <a:endParaRPr lang="en-US" b="1" dirty="0">
              <a:solidFill>
                <a:srgbClr val="3366FF"/>
              </a:solidFill>
            </a:endParaRPr>
          </a:p>
        </p:txBody>
      </p:sp>
      <p:sp>
        <p:nvSpPr>
          <p:cNvPr id="8" name="TextBox 7"/>
          <p:cNvSpPr txBox="1"/>
          <p:nvPr/>
        </p:nvSpPr>
        <p:spPr>
          <a:xfrm>
            <a:off x="9255177" y="2218221"/>
            <a:ext cx="2557352" cy="2585323"/>
          </a:xfrm>
          <a:prstGeom prst="rect">
            <a:avLst/>
          </a:prstGeom>
          <a:noFill/>
        </p:spPr>
        <p:txBody>
          <a:bodyPr wrap="square" rtlCol="0">
            <a:spAutoFit/>
          </a:bodyPr>
          <a:lstStyle/>
          <a:p>
            <a:r>
              <a:rPr lang="en-US" b="1" dirty="0" smtClean="0">
                <a:solidFill>
                  <a:srgbClr val="3366FF"/>
                </a:solidFill>
              </a:rPr>
              <a:t>Analogy:</a:t>
            </a:r>
          </a:p>
          <a:p>
            <a:r>
              <a:rPr lang="en-US" dirty="0" smtClean="0">
                <a:solidFill>
                  <a:srgbClr val="3366FF"/>
                </a:solidFill>
              </a:rPr>
              <a:t>water </a:t>
            </a:r>
            <a:r>
              <a:rPr lang="en-US" dirty="0" smtClean="0">
                <a:solidFill>
                  <a:srgbClr val="3366FF"/>
                </a:solidFill>
                <a:sym typeface="Wingdings"/>
              </a:rPr>
              <a:t> plasma</a:t>
            </a:r>
          </a:p>
          <a:p>
            <a:endParaRPr lang="en-US" dirty="0" smtClean="0">
              <a:solidFill>
                <a:srgbClr val="3366FF"/>
              </a:solidFill>
              <a:sym typeface="Wingdings"/>
            </a:endParaRPr>
          </a:p>
          <a:p>
            <a:r>
              <a:rPr lang="en-US" dirty="0" smtClean="0">
                <a:solidFill>
                  <a:srgbClr val="3366FF"/>
                </a:solidFill>
                <a:sym typeface="Wingdings"/>
              </a:rPr>
              <a:t>Boat  particle beam (drive beam)</a:t>
            </a:r>
          </a:p>
          <a:p>
            <a:endParaRPr lang="en-US" dirty="0" smtClean="0">
              <a:solidFill>
                <a:srgbClr val="3366FF"/>
              </a:solidFill>
              <a:sym typeface="Wingdings"/>
            </a:endParaRPr>
          </a:p>
          <a:p>
            <a:r>
              <a:rPr lang="en-US" dirty="0" smtClean="0">
                <a:solidFill>
                  <a:srgbClr val="3366FF"/>
                </a:solidFill>
                <a:sym typeface="Wingdings"/>
              </a:rPr>
              <a:t>Surfer  accelerated particle beam (witness beam)</a:t>
            </a:r>
            <a:endParaRPr lang="en-US" dirty="0">
              <a:solidFill>
                <a:srgbClr val="3366FF"/>
              </a:solidFill>
            </a:endParaRPr>
          </a:p>
        </p:txBody>
      </p:sp>
    </p:spTree>
    <p:extLst>
      <p:ext uri="{BB962C8B-B14F-4D97-AF65-F5344CB8AC3E}">
        <p14:creationId xmlns:p14="http://schemas.microsoft.com/office/powerpoint/2010/main" val="1061814640"/>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9275202" y="1948555"/>
            <a:ext cx="1441319" cy="3111381"/>
            <a:chOff x="922328" y="1507843"/>
            <a:chExt cx="1515534" cy="3335309"/>
          </a:xfrm>
        </p:grpSpPr>
        <p:sp>
          <p:nvSpPr>
            <p:cNvPr id="4" name="Oval 3"/>
            <p:cNvSpPr/>
            <p:nvPr/>
          </p:nvSpPr>
          <p:spPr>
            <a:xfrm>
              <a:off x="922328" y="2903573"/>
              <a:ext cx="1515534" cy="524933"/>
            </a:xfrm>
            <a:prstGeom prst="ellipse">
              <a:avLst/>
            </a:prstGeom>
            <a:solidFill>
              <a:srgbClr val="00B050"/>
            </a:solidFill>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drive-beam</a:t>
              </a:r>
              <a:endParaRPr lang="en-US" dirty="0"/>
            </a:p>
          </p:txBody>
        </p:sp>
        <p:sp>
          <p:nvSpPr>
            <p:cNvPr id="13" name="Up Arrow 12"/>
            <p:cNvSpPr/>
            <p:nvPr/>
          </p:nvSpPr>
          <p:spPr>
            <a:xfrm rot="10417388">
              <a:off x="1789900" y="3514213"/>
              <a:ext cx="220133" cy="1320800"/>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Up Arrow 18"/>
            <p:cNvSpPr/>
            <p:nvPr/>
          </p:nvSpPr>
          <p:spPr>
            <a:xfrm rot="11277996">
              <a:off x="1342970" y="3513471"/>
              <a:ext cx="220133" cy="1320800"/>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Up Arrow 21"/>
            <p:cNvSpPr/>
            <p:nvPr/>
          </p:nvSpPr>
          <p:spPr>
            <a:xfrm rot="21118988">
              <a:off x="1342255" y="1533496"/>
              <a:ext cx="220133" cy="1320800"/>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Up Arrow 22"/>
            <p:cNvSpPr/>
            <p:nvPr/>
          </p:nvSpPr>
          <p:spPr>
            <a:xfrm rot="410782">
              <a:off x="1803279" y="1537618"/>
              <a:ext cx="220133" cy="1320800"/>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p:cNvSpPr/>
            <p:nvPr/>
          </p:nvSpPr>
          <p:spPr>
            <a:xfrm>
              <a:off x="1581716" y="1507843"/>
              <a:ext cx="220133" cy="1320800"/>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Up Arrow 25"/>
            <p:cNvSpPr/>
            <p:nvPr/>
          </p:nvSpPr>
          <p:spPr>
            <a:xfrm rot="10800000">
              <a:off x="1570028" y="3522352"/>
              <a:ext cx="220133" cy="1320800"/>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Box 26"/>
          <p:cNvSpPr txBox="1"/>
          <p:nvPr/>
        </p:nvSpPr>
        <p:spPr>
          <a:xfrm>
            <a:off x="8681122" y="5263542"/>
            <a:ext cx="3007032" cy="923330"/>
          </a:xfrm>
          <a:prstGeom prst="rect">
            <a:avLst/>
          </a:prstGeom>
          <a:noFill/>
        </p:spPr>
        <p:txBody>
          <a:bodyPr wrap="square" rtlCol="0">
            <a:spAutoFit/>
          </a:bodyPr>
          <a:lstStyle/>
          <a:p>
            <a:r>
              <a:rPr lang="en-US" b="1" dirty="0" smtClean="0"/>
              <a:t>Charged particle bunches </a:t>
            </a:r>
            <a:r>
              <a:rPr lang="en-US" dirty="0" smtClean="0"/>
              <a:t>carry almost purely transverse Electric Fields.</a:t>
            </a:r>
          </a:p>
        </p:txBody>
      </p:sp>
      <p:sp>
        <p:nvSpPr>
          <p:cNvPr id="28" name="TextBox 27"/>
          <p:cNvSpPr txBox="1"/>
          <p:nvPr/>
        </p:nvSpPr>
        <p:spPr>
          <a:xfrm>
            <a:off x="424274" y="1263710"/>
            <a:ext cx="5534849" cy="646331"/>
          </a:xfrm>
          <a:prstGeom prst="rect">
            <a:avLst/>
          </a:prstGeom>
          <a:noFill/>
        </p:spPr>
        <p:txBody>
          <a:bodyPr wrap="none" rtlCol="0">
            <a:spAutoFit/>
          </a:bodyPr>
          <a:lstStyle/>
          <a:p>
            <a:r>
              <a:rPr lang="en-US" b="1" dirty="0" smtClean="0"/>
              <a:t>What we want: </a:t>
            </a:r>
          </a:p>
          <a:p>
            <a:r>
              <a:rPr lang="en-US" dirty="0" smtClean="0"/>
              <a:t>Longitudinal electric field to accelerate charged particles.</a:t>
            </a:r>
            <a:endParaRPr lang="en-US" dirty="0"/>
          </a:p>
        </p:txBody>
      </p:sp>
      <p:grpSp>
        <p:nvGrpSpPr>
          <p:cNvPr id="7" name="Group 6"/>
          <p:cNvGrpSpPr/>
          <p:nvPr/>
        </p:nvGrpSpPr>
        <p:grpSpPr>
          <a:xfrm>
            <a:off x="6660009" y="1215778"/>
            <a:ext cx="2112958" cy="661314"/>
            <a:chOff x="5152396" y="2002359"/>
            <a:chExt cx="2112958" cy="661314"/>
          </a:xfrm>
        </p:grpSpPr>
        <p:sp>
          <p:nvSpPr>
            <p:cNvPr id="29" name="Up Arrow 28"/>
            <p:cNvSpPr/>
            <p:nvPr/>
          </p:nvSpPr>
          <p:spPr>
            <a:xfrm rot="16200000">
              <a:off x="5702729" y="1806254"/>
              <a:ext cx="220133" cy="1320800"/>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5292440" y="2264826"/>
              <a:ext cx="448276" cy="398847"/>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200" dirty="0"/>
                <a:t>e</a:t>
              </a:r>
              <a:r>
                <a:rPr lang="en-US" sz="1200" baseline="30000" dirty="0" smtClean="0"/>
                <a:t>-</a:t>
              </a:r>
              <a:endParaRPr lang="en-US" sz="1200" baseline="30000" dirty="0"/>
            </a:p>
          </p:txBody>
        </p:sp>
        <p:cxnSp>
          <p:nvCxnSpPr>
            <p:cNvPr id="31" name="Straight Arrow Connector 30"/>
            <p:cNvCxnSpPr/>
            <p:nvPr/>
          </p:nvCxnSpPr>
          <p:spPr>
            <a:xfrm>
              <a:off x="5754216" y="2315627"/>
              <a:ext cx="1180756" cy="164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694539" y="2002359"/>
              <a:ext cx="1570815" cy="369332"/>
            </a:xfrm>
            <a:prstGeom prst="rect">
              <a:avLst/>
            </a:prstGeom>
            <a:noFill/>
          </p:spPr>
          <p:txBody>
            <a:bodyPr wrap="none" rtlCol="0">
              <a:spAutoFit/>
            </a:bodyPr>
            <a:lstStyle/>
            <a:p>
              <a:r>
                <a:rPr lang="en-US" dirty="0" smtClean="0">
                  <a:solidFill>
                    <a:srgbClr val="00B050"/>
                  </a:solidFill>
                </a:rPr>
                <a:t>e</a:t>
              </a:r>
              <a:r>
                <a:rPr lang="en-US" baseline="30000" dirty="0" smtClean="0">
                  <a:solidFill>
                    <a:srgbClr val="00B050"/>
                  </a:solidFill>
                </a:rPr>
                <a:t>-</a:t>
              </a:r>
              <a:r>
                <a:rPr lang="en-US" dirty="0" smtClean="0">
                  <a:solidFill>
                    <a:srgbClr val="00B050"/>
                  </a:solidFill>
                </a:rPr>
                <a:t> acceleration</a:t>
              </a:r>
              <a:endParaRPr lang="en-US" dirty="0">
                <a:solidFill>
                  <a:srgbClr val="00B050"/>
                </a:solidFill>
              </a:endParaRPr>
            </a:p>
          </p:txBody>
        </p:sp>
      </p:grpSp>
      <p:grpSp>
        <p:nvGrpSpPr>
          <p:cNvPr id="8" name="Group 7"/>
          <p:cNvGrpSpPr/>
          <p:nvPr/>
        </p:nvGrpSpPr>
        <p:grpSpPr>
          <a:xfrm>
            <a:off x="1989496" y="2709425"/>
            <a:ext cx="4434431" cy="2115393"/>
            <a:chOff x="3791823" y="3003703"/>
            <a:chExt cx="4434431" cy="2115393"/>
          </a:xfrm>
        </p:grpSpPr>
        <p:sp>
          <p:nvSpPr>
            <p:cNvPr id="33" name="TextBox 32"/>
            <p:cNvSpPr txBox="1"/>
            <p:nvPr/>
          </p:nvSpPr>
          <p:spPr>
            <a:xfrm>
              <a:off x="3791823" y="3003703"/>
              <a:ext cx="1059201" cy="369332"/>
            </a:xfrm>
            <a:prstGeom prst="rect">
              <a:avLst/>
            </a:prstGeom>
            <a:noFill/>
          </p:spPr>
          <p:txBody>
            <a:bodyPr wrap="none" rtlCol="0">
              <a:spAutoFit/>
            </a:bodyPr>
            <a:lstStyle/>
            <a:p>
              <a:r>
                <a:rPr lang="en-US" b="1" dirty="0" smtClean="0"/>
                <a:t>Our Tool:</a:t>
              </a:r>
              <a:endParaRPr lang="en-US" b="1" dirty="0"/>
            </a:p>
          </p:txBody>
        </p:sp>
        <p:sp>
          <p:nvSpPr>
            <p:cNvPr id="34" name="Oval 33"/>
            <p:cNvSpPr/>
            <p:nvPr/>
          </p:nvSpPr>
          <p:spPr>
            <a:xfrm>
              <a:off x="4255617" y="3426330"/>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35" name="Oval 34"/>
            <p:cNvSpPr/>
            <p:nvPr/>
          </p:nvSpPr>
          <p:spPr>
            <a:xfrm>
              <a:off x="4543941" y="4245995"/>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36" name="Oval 35"/>
            <p:cNvSpPr/>
            <p:nvPr/>
          </p:nvSpPr>
          <p:spPr>
            <a:xfrm>
              <a:off x="4908465" y="3652871"/>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37" name="Oval 36"/>
            <p:cNvSpPr/>
            <p:nvPr/>
          </p:nvSpPr>
          <p:spPr>
            <a:xfrm>
              <a:off x="5338893" y="4245995"/>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38" name="Oval 37"/>
            <p:cNvSpPr/>
            <p:nvPr/>
          </p:nvSpPr>
          <p:spPr>
            <a:xfrm>
              <a:off x="5705476" y="3278048"/>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39" name="Oval 38"/>
            <p:cNvSpPr/>
            <p:nvPr/>
          </p:nvSpPr>
          <p:spPr>
            <a:xfrm>
              <a:off x="5993800" y="4097713"/>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40" name="Oval 39"/>
            <p:cNvSpPr/>
            <p:nvPr/>
          </p:nvSpPr>
          <p:spPr>
            <a:xfrm>
              <a:off x="6358324" y="3504589"/>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41" name="Oval 40"/>
            <p:cNvSpPr/>
            <p:nvPr/>
          </p:nvSpPr>
          <p:spPr>
            <a:xfrm>
              <a:off x="6788752" y="4097713"/>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42" name="Oval 41"/>
            <p:cNvSpPr/>
            <p:nvPr/>
          </p:nvSpPr>
          <p:spPr>
            <a:xfrm>
              <a:off x="7155335" y="3387200"/>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43" name="Oval 42"/>
            <p:cNvSpPr/>
            <p:nvPr/>
          </p:nvSpPr>
          <p:spPr>
            <a:xfrm>
              <a:off x="7649606" y="4097713"/>
              <a:ext cx="576648" cy="59312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1100" dirty="0" smtClean="0"/>
                <a:t>Rb</a:t>
              </a:r>
              <a:r>
                <a:rPr lang="en-US" sz="1100" baseline="30000" dirty="0" smtClean="0"/>
                <a:t>+</a:t>
              </a:r>
              <a:endParaRPr lang="en-US" sz="1100" baseline="30000" dirty="0"/>
            </a:p>
          </p:txBody>
        </p:sp>
        <p:sp>
          <p:nvSpPr>
            <p:cNvPr id="44" name="Oval 43"/>
            <p:cNvSpPr/>
            <p:nvPr/>
          </p:nvSpPr>
          <p:spPr>
            <a:xfrm>
              <a:off x="4853373" y="3378962"/>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45" name="Oval 44"/>
            <p:cNvSpPr/>
            <p:nvPr/>
          </p:nvSpPr>
          <p:spPr>
            <a:xfrm>
              <a:off x="5579674" y="3949433"/>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46" name="Oval 45"/>
            <p:cNvSpPr/>
            <p:nvPr/>
          </p:nvSpPr>
          <p:spPr>
            <a:xfrm>
              <a:off x="5117672" y="4293363"/>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47" name="Oval 46"/>
            <p:cNvSpPr/>
            <p:nvPr/>
          </p:nvSpPr>
          <p:spPr>
            <a:xfrm>
              <a:off x="4678319" y="3984445"/>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48" name="Oval 47"/>
            <p:cNvSpPr/>
            <p:nvPr/>
          </p:nvSpPr>
          <p:spPr>
            <a:xfrm>
              <a:off x="5882072" y="3894857"/>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49" name="Oval 48"/>
            <p:cNvSpPr/>
            <p:nvPr/>
          </p:nvSpPr>
          <p:spPr>
            <a:xfrm>
              <a:off x="6288816" y="3300703"/>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50" name="Oval 49"/>
            <p:cNvSpPr/>
            <p:nvPr/>
          </p:nvSpPr>
          <p:spPr>
            <a:xfrm>
              <a:off x="6570106" y="4145081"/>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51" name="Oval 50"/>
            <p:cNvSpPr/>
            <p:nvPr/>
          </p:nvSpPr>
          <p:spPr>
            <a:xfrm>
              <a:off x="6950589" y="3807330"/>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52" name="Oval 51"/>
            <p:cNvSpPr/>
            <p:nvPr/>
          </p:nvSpPr>
          <p:spPr>
            <a:xfrm>
              <a:off x="7415170" y="4061673"/>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53" name="Oval 52"/>
            <p:cNvSpPr/>
            <p:nvPr/>
          </p:nvSpPr>
          <p:spPr>
            <a:xfrm>
              <a:off x="7912015" y="3471638"/>
              <a:ext cx="224139" cy="249194"/>
            </a:xfrm>
            <a:prstGeom prst="ellips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100" dirty="0" smtClean="0"/>
                <a:t>e</a:t>
              </a:r>
              <a:endParaRPr lang="en-US" sz="1100" baseline="30000" dirty="0"/>
            </a:p>
          </p:txBody>
        </p:sp>
        <p:sp>
          <p:nvSpPr>
            <p:cNvPr id="54" name="TextBox 53"/>
            <p:cNvSpPr txBox="1"/>
            <p:nvPr/>
          </p:nvSpPr>
          <p:spPr>
            <a:xfrm>
              <a:off x="5801798" y="4780542"/>
              <a:ext cx="2168789" cy="338554"/>
            </a:xfrm>
            <a:prstGeom prst="rect">
              <a:avLst/>
            </a:prstGeom>
            <a:noFill/>
          </p:spPr>
          <p:txBody>
            <a:bodyPr wrap="none" rtlCol="0">
              <a:spAutoFit/>
            </a:bodyPr>
            <a:lstStyle/>
            <a:p>
              <a:r>
                <a:rPr lang="en-US" sz="1100" dirty="0" smtClean="0"/>
                <a:t>Single ionized rubidium </a:t>
              </a:r>
              <a:r>
                <a:rPr lang="en-US" sz="1600" b="1" dirty="0"/>
                <a:t>p</a:t>
              </a:r>
              <a:r>
                <a:rPr lang="en-US" sz="1600" b="1" dirty="0" smtClean="0"/>
                <a:t>lasma</a:t>
              </a:r>
              <a:endParaRPr lang="en-US" sz="1600" b="1" dirty="0"/>
            </a:p>
          </p:txBody>
        </p:sp>
      </p:grpSp>
      <p:sp>
        <p:nvSpPr>
          <p:cNvPr id="55" name="TextBox 54"/>
          <p:cNvSpPr txBox="1"/>
          <p:nvPr/>
        </p:nvSpPr>
        <p:spPr>
          <a:xfrm>
            <a:off x="394558" y="5303379"/>
            <a:ext cx="6026137" cy="1200329"/>
          </a:xfrm>
          <a:prstGeom prst="rect">
            <a:avLst/>
          </a:prstGeom>
          <a:noFill/>
          <a:ln w="57150">
            <a:solidFill>
              <a:srgbClr val="002060"/>
            </a:solidFill>
          </a:ln>
        </p:spPr>
        <p:txBody>
          <a:bodyPr wrap="none" rtlCol="0">
            <a:spAutoFit/>
          </a:bodyPr>
          <a:lstStyle/>
          <a:p>
            <a:r>
              <a:rPr lang="en-US" dirty="0" smtClean="0"/>
              <a:t>Using plasma to convert </a:t>
            </a:r>
            <a:r>
              <a:rPr lang="en-US" b="1" dirty="0" smtClean="0"/>
              <a:t>the transverse electric field </a:t>
            </a:r>
            <a:r>
              <a:rPr lang="en-US" dirty="0" smtClean="0"/>
              <a:t>of the </a:t>
            </a:r>
          </a:p>
          <a:p>
            <a:r>
              <a:rPr lang="en-US" dirty="0" smtClean="0"/>
              <a:t>drive bunch into a </a:t>
            </a:r>
            <a:r>
              <a:rPr lang="en-US" b="1" dirty="0" smtClean="0"/>
              <a:t>longitudinal electric field in the plasma.</a:t>
            </a:r>
          </a:p>
          <a:p>
            <a:r>
              <a:rPr lang="en-US" dirty="0" smtClean="0"/>
              <a:t>The more energy is available, the longer (distance-wise) these </a:t>
            </a:r>
          </a:p>
          <a:p>
            <a:r>
              <a:rPr lang="en-US" dirty="0"/>
              <a:t>p</a:t>
            </a:r>
            <a:r>
              <a:rPr lang="en-US" dirty="0" smtClean="0"/>
              <a:t>lasma wakefields can be driven.</a:t>
            </a:r>
            <a:endParaRPr lang="en-US" dirty="0"/>
          </a:p>
        </p:txBody>
      </p:sp>
      <p:sp>
        <p:nvSpPr>
          <p:cNvPr id="5" name="Title 4"/>
          <p:cNvSpPr>
            <a:spLocks noGrp="1"/>
          </p:cNvSpPr>
          <p:nvPr>
            <p:ph type="title"/>
          </p:nvPr>
        </p:nvSpPr>
        <p:spPr/>
        <p:txBody>
          <a:bodyPr/>
          <a:lstStyle/>
          <a:p>
            <a:r>
              <a:rPr lang="en-US" dirty="0" smtClean="0"/>
              <a:t>How to Create a Plasma Wakefield?</a:t>
            </a:r>
            <a:endParaRPr lang="en-US" dirty="0"/>
          </a:p>
        </p:txBody>
      </p:sp>
      <p:sp>
        <p:nvSpPr>
          <p:cNvPr id="9" name="Slide Number Placeholder 8"/>
          <p:cNvSpPr>
            <a:spLocks noGrp="1"/>
          </p:cNvSpPr>
          <p:nvPr>
            <p:ph type="sldNum" sz="quarter" idx="12"/>
          </p:nvPr>
        </p:nvSpPr>
        <p:spPr/>
        <p:txBody>
          <a:bodyPr/>
          <a:lstStyle/>
          <a:p>
            <a:fld id="{3D351EE0-6949-4F2E-8F68-46F7424C488D}" type="slidenum">
              <a:rPr lang="en-US" smtClean="0"/>
              <a:t>15</a:t>
            </a:fld>
            <a:endParaRPr lang="en-US"/>
          </a:p>
        </p:txBody>
      </p:sp>
    </p:spTree>
    <p:extLst>
      <p:ext uri="{BB962C8B-B14F-4D97-AF65-F5344CB8AC3E}">
        <p14:creationId xmlns:p14="http://schemas.microsoft.com/office/powerpoint/2010/main" val="209621515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5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469" y="97590"/>
            <a:ext cx="10515600" cy="717134"/>
          </a:xfrm>
        </p:spPr>
        <p:txBody>
          <a:bodyPr/>
          <a:lstStyle/>
          <a:p>
            <a:r>
              <a:rPr lang="en-US" dirty="0" smtClean="0"/>
              <a:t>Principle of Plasma Wakefield Acceleration</a:t>
            </a:r>
            <a:endParaRPr lang="en-US" dirty="0"/>
          </a:p>
        </p:txBody>
      </p:sp>
      <p:sp>
        <p:nvSpPr>
          <p:cNvPr id="3" name="Content Placeholder 2"/>
          <p:cNvSpPr>
            <a:spLocks noGrp="1"/>
          </p:cNvSpPr>
          <p:nvPr>
            <p:ph idx="1"/>
          </p:nvPr>
        </p:nvSpPr>
        <p:spPr>
          <a:xfrm>
            <a:off x="560328" y="779343"/>
            <a:ext cx="9346383" cy="1431489"/>
          </a:xfrm>
        </p:spPr>
        <p:txBody>
          <a:bodyPr>
            <a:normAutofit fontScale="62500" lnSpcReduction="20000"/>
          </a:bodyPr>
          <a:lstStyle/>
          <a:p>
            <a:r>
              <a:rPr lang="en-US" dirty="0" smtClean="0"/>
              <a:t>Laser drive beam</a:t>
            </a:r>
          </a:p>
          <a:p>
            <a:pPr marL="457200" lvl="1" indent="0">
              <a:buNone/>
            </a:pPr>
            <a:r>
              <a:rPr lang="en-US" dirty="0" smtClean="0">
                <a:solidFill>
                  <a:schemeClr val="tx1"/>
                </a:solidFill>
                <a:sym typeface="Wingdings"/>
              </a:rPr>
              <a:t> </a:t>
            </a:r>
            <a:r>
              <a:rPr lang="en-US" dirty="0" err="1" smtClean="0">
                <a:solidFill>
                  <a:schemeClr val="tx1"/>
                </a:solidFill>
              </a:rPr>
              <a:t>Ponderomotive</a:t>
            </a:r>
            <a:r>
              <a:rPr lang="en-US" dirty="0" smtClean="0">
                <a:solidFill>
                  <a:schemeClr val="tx1"/>
                </a:solidFill>
              </a:rPr>
              <a:t> force</a:t>
            </a:r>
          </a:p>
          <a:p>
            <a:r>
              <a:rPr lang="en-US" dirty="0" smtClean="0"/>
              <a:t>Charged particle drive beam</a:t>
            </a:r>
          </a:p>
          <a:p>
            <a:pPr marL="457200" lvl="1" indent="0">
              <a:buNone/>
            </a:pPr>
            <a:r>
              <a:rPr lang="en-US" dirty="0" smtClean="0">
                <a:solidFill>
                  <a:schemeClr val="tx1"/>
                </a:solidFill>
                <a:sym typeface="Wingdings"/>
              </a:rPr>
              <a:t> </a:t>
            </a:r>
            <a:r>
              <a:rPr lang="en-US" dirty="0" smtClean="0">
                <a:solidFill>
                  <a:schemeClr val="tx1"/>
                </a:solidFill>
              </a:rPr>
              <a:t>Transverse space charge field</a:t>
            </a:r>
          </a:p>
          <a:p>
            <a:pPr lvl="1"/>
            <a:r>
              <a:rPr lang="en-US" dirty="0" smtClean="0">
                <a:solidFill>
                  <a:schemeClr val="tx1"/>
                </a:solidFill>
              </a:rPr>
              <a:t>Reverses sign for negatively (blow-out) or positively (suck-in) charged beam</a:t>
            </a:r>
            <a:endParaRPr lang="en-US" dirty="0">
              <a:solidFill>
                <a:schemeClr val="tx1"/>
              </a:solidFill>
            </a:endParaRPr>
          </a:p>
        </p:txBody>
      </p:sp>
      <p:sp>
        <p:nvSpPr>
          <p:cNvPr id="316" name="Slide Number Placeholder 315"/>
          <p:cNvSpPr>
            <a:spLocks noGrp="1"/>
          </p:cNvSpPr>
          <p:nvPr>
            <p:ph type="sldNum" sz="quarter" idx="12"/>
          </p:nvPr>
        </p:nvSpPr>
        <p:spPr/>
        <p:txBody>
          <a:bodyPr/>
          <a:lstStyle/>
          <a:p>
            <a:fld id="{3D351EE0-6949-4F2E-8F68-46F7424C488D}" type="slidenum">
              <a:rPr lang="en-US" smtClean="0"/>
              <a:t>16</a:t>
            </a:fld>
            <a:endParaRPr lang="en-US"/>
          </a:p>
        </p:txBody>
      </p:sp>
      <p:pic>
        <p:nvPicPr>
          <p:cNvPr id="324" name="Picture 323" descr="sketch-e-wakefield.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5578" y="2029872"/>
            <a:ext cx="7187545" cy="1867109"/>
          </a:xfrm>
          <a:prstGeom prst="rect">
            <a:avLst/>
          </a:prstGeom>
        </p:spPr>
      </p:pic>
      <p:sp>
        <p:nvSpPr>
          <p:cNvPr id="337" name="Content Placeholder 2"/>
          <p:cNvSpPr txBox="1">
            <a:spLocks/>
          </p:cNvSpPr>
          <p:nvPr/>
        </p:nvSpPr>
        <p:spPr>
          <a:xfrm>
            <a:off x="7642087" y="2405638"/>
            <a:ext cx="4251740" cy="3412434"/>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Plasma wave/wake excited by relativistic particle bunch</a:t>
            </a:r>
          </a:p>
          <a:p>
            <a:pPr lvl="1"/>
            <a:endParaRPr lang="en-US" dirty="0" smtClean="0"/>
          </a:p>
          <a:p>
            <a:r>
              <a:rPr lang="en-US" dirty="0" smtClean="0">
                <a:solidFill>
                  <a:schemeClr val="tx1"/>
                </a:solidFill>
              </a:rPr>
              <a:t>Plasma e</a:t>
            </a:r>
            <a:r>
              <a:rPr lang="en-US" baseline="30000" dirty="0" smtClean="0">
                <a:solidFill>
                  <a:schemeClr val="tx1"/>
                </a:solidFill>
              </a:rPr>
              <a:t>-</a:t>
            </a:r>
            <a:r>
              <a:rPr lang="en-US" dirty="0" smtClean="0">
                <a:solidFill>
                  <a:schemeClr val="tx1"/>
                </a:solidFill>
              </a:rPr>
              <a:t> are expelled by space charge force</a:t>
            </a:r>
          </a:p>
          <a:p>
            <a:pPr lvl="1"/>
            <a:endParaRPr lang="en-US" dirty="0" smtClean="0"/>
          </a:p>
          <a:p>
            <a:r>
              <a:rPr lang="en-US" dirty="0" smtClean="0"/>
              <a:t>Plasma e</a:t>
            </a:r>
            <a:r>
              <a:rPr lang="en-US" baseline="30000" dirty="0" smtClean="0"/>
              <a:t>-</a:t>
            </a:r>
            <a:r>
              <a:rPr lang="en-US" dirty="0" smtClean="0"/>
              <a:t> rush back on axis</a:t>
            </a:r>
          </a:p>
          <a:p>
            <a:pPr lvl="1"/>
            <a:endParaRPr lang="en-US" dirty="0" smtClean="0">
              <a:solidFill>
                <a:schemeClr val="tx1"/>
              </a:solidFill>
            </a:endParaRPr>
          </a:p>
          <a:p>
            <a:r>
              <a:rPr lang="en-US" dirty="0" smtClean="0">
                <a:solidFill>
                  <a:schemeClr val="tx1"/>
                </a:solidFill>
              </a:rPr>
              <a:t>Ultra-relativistic driver – </a:t>
            </a:r>
            <a:r>
              <a:rPr lang="en-US" dirty="0" smtClean="0">
                <a:solidFill>
                  <a:schemeClr val="tx1"/>
                </a:solidFill>
                <a:sym typeface="Wingdings"/>
              </a:rPr>
              <a:t>ultra-relativistic wake   no </a:t>
            </a:r>
            <a:r>
              <a:rPr lang="en-US" dirty="0" err="1" smtClean="0">
                <a:solidFill>
                  <a:schemeClr val="tx1"/>
                </a:solidFill>
                <a:sym typeface="Wingdings"/>
              </a:rPr>
              <a:t>dephasing</a:t>
            </a:r>
            <a:endParaRPr lang="en-US" dirty="0" smtClean="0">
              <a:solidFill>
                <a:schemeClr val="tx1"/>
              </a:solidFill>
              <a:sym typeface="Wingdings"/>
            </a:endParaRPr>
          </a:p>
          <a:p>
            <a:pPr lvl="1"/>
            <a:endParaRPr lang="en-US" dirty="0" smtClean="0">
              <a:sym typeface="Wingdings"/>
            </a:endParaRPr>
          </a:p>
          <a:p>
            <a:r>
              <a:rPr lang="en-US" dirty="0" smtClean="0">
                <a:sym typeface="Wingdings"/>
              </a:rPr>
              <a:t>Acceleration physics identical for LWFA, PWFA</a:t>
            </a:r>
            <a:endParaRPr lang="en-US" dirty="0">
              <a:solidFill>
                <a:schemeClr val="tx1"/>
              </a:solidFill>
            </a:endParaRPr>
          </a:p>
        </p:txBody>
      </p:sp>
      <p:grpSp>
        <p:nvGrpSpPr>
          <p:cNvPr id="338" name="Group 337"/>
          <p:cNvGrpSpPr/>
          <p:nvPr/>
        </p:nvGrpSpPr>
        <p:grpSpPr>
          <a:xfrm>
            <a:off x="559657" y="3767724"/>
            <a:ext cx="5677506" cy="2266557"/>
            <a:chOff x="581744" y="2707550"/>
            <a:chExt cx="5677506" cy="2266557"/>
          </a:xfrm>
        </p:grpSpPr>
        <p:grpSp>
          <p:nvGrpSpPr>
            <p:cNvPr id="339" name="Group 338"/>
            <p:cNvGrpSpPr/>
            <p:nvPr/>
          </p:nvGrpSpPr>
          <p:grpSpPr>
            <a:xfrm>
              <a:off x="581744" y="2707550"/>
              <a:ext cx="5677506" cy="2110253"/>
              <a:chOff x="639098" y="4288905"/>
              <a:chExt cx="5677506" cy="2110253"/>
            </a:xfrm>
          </p:grpSpPr>
          <p:pic>
            <p:nvPicPr>
              <p:cNvPr id="341" name="Picture 340" descr="sketch-p-wakefield.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9098" y="4288905"/>
                <a:ext cx="5677506" cy="1775877"/>
              </a:xfrm>
              <a:prstGeom prst="rect">
                <a:avLst/>
              </a:prstGeom>
            </p:spPr>
          </p:pic>
          <p:cxnSp>
            <p:nvCxnSpPr>
              <p:cNvPr id="342" name="Straight Connector 341"/>
              <p:cNvCxnSpPr/>
              <p:nvPr/>
            </p:nvCxnSpPr>
            <p:spPr>
              <a:xfrm>
                <a:off x="5030839" y="6071416"/>
                <a:ext cx="0" cy="32774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3" name="Straight Connector 342"/>
              <p:cNvCxnSpPr/>
              <p:nvPr/>
            </p:nvCxnSpPr>
            <p:spPr>
              <a:xfrm>
                <a:off x="1070079" y="6059948"/>
                <a:ext cx="0" cy="32774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4" name="Straight Connector 343"/>
              <p:cNvCxnSpPr/>
              <p:nvPr/>
            </p:nvCxnSpPr>
            <p:spPr>
              <a:xfrm>
                <a:off x="1073355" y="6235290"/>
                <a:ext cx="3949290" cy="0"/>
              </a:xfrm>
              <a:prstGeom prst="line">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grpSp>
        <p:sp>
          <p:nvSpPr>
            <p:cNvPr id="340" name="TextBox 339"/>
            <p:cNvSpPr txBox="1"/>
            <p:nvPr/>
          </p:nvSpPr>
          <p:spPr>
            <a:xfrm>
              <a:off x="1786193" y="4604775"/>
              <a:ext cx="2314418" cy="369332"/>
            </a:xfrm>
            <a:prstGeom prst="rect">
              <a:avLst/>
            </a:prstGeom>
            <a:noFill/>
          </p:spPr>
          <p:txBody>
            <a:bodyPr wrap="none" rtlCol="0">
              <a:spAutoFit/>
            </a:bodyPr>
            <a:lstStyle/>
            <a:p>
              <a:r>
                <a:rPr lang="en-US" dirty="0"/>
                <a:t>p</a:t>
              </a:r>
              <a:r>
                <a:rPr lang="en-US" dirty="0" smtClean="0"/>
                <a:t>lasma wavelength </a:t>
              </a:r>
              <a:r>
                <a:rPr lang="en-US" dirty="0" err="1" smtClean="0"/>
                <a:t>λ</a:t>
              </a:r>
              <a:r>
                <a:rPr lang="en-US" baseline="-25000" dirty="0" err="1" smtClean="0"/>
                <a:t>pe</a:t>
              </a:r>
              <a:endParaRPr lang="en-US" dirty="0"/>
            </a:p>
          </p:txBody>
        </p:sp>
      </p:grpSp>
    </p:spTree>
    <p:extLst>
      <p:ext uri="{BB962C8B-B14F-4D97-AF65-F5344CB8AC3E}">
        <p14:creationId xmlns:p14="http://schemas.microsoft.com/office/powerpoint/2010/main" val="691878614"/>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Place the Witness Beam (Surfer)?</a:t>
            </a:r>
            <a:endParaRPr lang="en-US" dirty="0"/>
          </a:p>
        </p:txBody>
      </p:sp>
      <p:sp>
        <p:nvSpPr>
          <p:cNvPr id="4" name="Slide Number Placeholder 3"/>
          <p:cNvSpPr>
            <a:spLocks noGrp="1"/>
          </p:cNvSpPr>
          <p:nvPr>
            <p:ph type="sldNum" sz="quarter" idx="12"/>
          </p:nvPr>
        </p:nvSpPr>
        <p:spPr/>
        <p:txBody>
          <a:bodyPr/>
          <a:lstStyle/>
          <a:p>
            <a:fld id="{3D351EE0-6949-4F2E-8F68-46F7424C488D}" type="slidenum">
              <a:rPr lang="en-US" smtClean="0"/>
              <a:t>17</a:t>
            </a:fld>
            <a:endParaRPr lang="en-US"/>
          </a:p>
        </p:txBody>
      </p:sp>
      <p:grpSp>
        <p:nvGrpSpPr>
          <p:cNvPr id="6" name="Group 5"/>
          <p:cNvGrpSpPr/>
          <p:nvPr/>
        </p:nvGrpSpPr>
        <p:grpSpPr>
          <a:xfrm>
            <a:off x="8757081" y="1133717"/>
            <a:ext cx="2523773" cy="1759061"/>
            <a:chOff x="8799414" y="1317161"/>
            <a:chExt cx="2523773" cy="2002766"/>
          </a:xfrm>
        </p:grpSpPr>
        <p:sp>
          <p:nvSpPr>
            <p:cNvPr id="7" name="Up Arrow 6"/>
            <p:cNvSpPr/>
            <p:nvPr/>
          </p:nvSpPr>
          <p:spPr>
            <a:xfrm rot="16200000">
              <a:off x="8999146" y="1214428"/>
              <a:ext cx="220133" cy="619597"/>
            </a:xfrm>
            <a:prstGeom prst="up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Up Arrow 7"/>
            <p:cNvSpPr/>
            <p:nvPr/>
          </p:nvSpPr>
          <p:spPr>
            <a:xfrm rot="5400000">
              <a:off x="9009265" y="1533952"/>
              <a:ext cx="220133" cy="599360"/>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Up Arrow 8"/>
            <p:cNvSpPr/>
            <p:nvPr/>
          </p:nvSpPr>
          <p:spPr>
            <a:xfrm>
              <a:off x="8999145" y="2001518"/>
              <a:ext cx="220133" cy="587802"/>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p Arrow 9"/>
            <p:cNvSpPr/>
            <p:nvPr/>
          </p:nvSpPr>
          <p:spPr>
            <a:xfrm rot="10800000">
              <a:off x="9009264" y="2706869"/>
              <a:ext cx="220133" cy="613058"/>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9419011" y="1317161"/>
              <a:ext cx="1900970" cy="369332"/>
            </a:xfrm>
            <a:prstGeom prst="rect">
              <a:avLst/>
            </a:prstGeom>
            <a:noFill/>
          </p:spPr>
          <p:txBody>
            <a:bodyPr wrap="none" rtlCol="0">
              <a:spAutoFit/>
            </a:bodyPr>
            <a:lstStyle/>
            <a:p>
              <a:r>
                <a:rPr lang="en-US" dirty="0" smtClean="0"/>
                <a:t>Accelerating for e</a:t>
              </a:r>
              <a:r>
                <a:rPr lang="en-US" baseline="30000" dirty="0" smtClean="0"/>
                <a:t>-</a:t>
              </a:r>
              <a:endParaRPr lang="en-US" baseline="30000" dirty="0"/>
            </a:p>
          </p:txBody>
        </p:sp>
        <p:sp>
          <p:nvSpPr>
            <p:cNvPr id="12" name="TextBox 11"/>
            <p:cNvSpPr txBox="1"/>
            <p:nvPr/>
          </p:nvSpPr>
          <p:spPr>
            <a:xfrm>
              <a:off x="9419011" y="1651905"/>
              <a:ext cx="1904176" cy="369332"/>
            </a:xfrm>
            <a:prstGeom prst="rect">
              <a:avLst/>
            </a:prstGeom>
            <a:noFill/>
          </p:spPr>
          <p:txBody>
            <a:bodyPr wrap="none" rtlCol="0">
              <a:spAutoFit/>
            </a:bodyPr>
            <a:lstStyle/>
            <a:p>
              <a:r>
                <a:rPr lang="en-US" dirty="0" smtClean="0"/>
                <a:t>Decelerating for e</a:t>
              </a:r>
              <a:r>
                <a:rPr lang="en-US" baseline="30000" dirty="0" smtClean="0"/>
                <a:t>-</a:t>
              </a:r>
              <a:endParaRPr lang="en-US" baseline="30000" dirty="0"/>
            </a:p>
          </p:txBody>
        </p:sp>
        <p:sp>
          <p:nvSpPr>
            <p:cNvPr id="13" name="TextBox 12"/>
            <p:cNvSpPr txBox="1"/>
            <p:nvPr/>
          </p:nvSpPr>
          <p:spPr>
            <a:xfrm>
              <a:off x="9435283" y="2137321"/>
              <a:ext cx="1537600" cy="369332"/>
            </a:xfrm>
            <a:prstGeom prst="rect">
              <a:avLst/>
            </a:prstGeom>
            <a:noFill/>
          </p:spPr>
          <p:txBody>
            <a:bodyPr wrap="none" rtlCol="0">
              <a:spAutoFit/>
            </a:bodyPr>
            <a:lstStyle/>
            <a:p>
              <a:r>
                <a:rPr lang="en-US" dirty="0" smtClean="0"/>
                <a:t>Focusing for e</a:t>
              </a:r>
              <a:r>
                <a:rPr lang="en-US" baseline="30000" dirty="0" smtClean="0"/>
                <a:t>-</a:t>
              </a:r>
              <a:endParaRPr lang="en-US" baseline="30000" dirty="0"/>
            </a:p>
          </p:txBody>
        </p:sp>
        <p:sp>
          <p:nvSpPr>
            <p:cNvPr id="14" name="TextBox 13"/>
            <p:cNvSpPr txBox="1"/>
            <p:nvPr/>
          </p:nvSpPr>
          <p:spPr>
            <a:xfrm>
              <a:off x="9435283" y="2836764"/>
              <a:ext cx="1756635" cy="369332"/>
            </a:xfrm>
            <a:prstGeom prst="rect">
              <a:avLst/>
            </a:prstGeom>
            <a:noFill/>
          </p:spPr>
          <p:txBody>
            <a:bodyPr wrap="none" rtlCol="0">
              <a:spAutoFit/>
            </a:bodyPr>
            <a:lstStyle/>
            <a:p>
              <a:r>
                <a:rPr lang="en-US" dirty="0" smtClean="0"/>
                <a:t>Defocusing for e</a:t>
              </a:r>
              <a:r>
                <a:rPr lang="en-US" baseline="30000" dirty="0" smtClean="0"/>
                <a:t>-</a:t>
              </a:r>
              <a:endParaRPr lang="en-US" baseline="30000" dirty="0"/>
            </a:p>
          </p:txBody>
        </p:sp>
      </p:grpSp>
      <p:grpSp>
        <p:nvGrpSpPr>
          <p:cNvPr id="148" name="Group 147"/>
          <p:cNvGrpSpPr/>
          <p:nvPr/>
        </p:nvGrpSpPr>
        <p:grpSpPr>
          <a:xfrm>
            <a:off x="3245556" y="3123461"/>
            <a:ext cx="5174910" cy="3551095"/>
            <a:chOff x="3372556" y="2982349"/>
            <a:chExt cx="5174910" cy="3551095"/>
          </a:xfrm>
        </p:grpSpPr>
        <p:pic>
          <p:nvPicPr>
            <p:cNvPr id="5" name="Picture 4" descr="acc-grad-phases.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72556" y="2982349"/>
              <a:ext cx="5174910" cy="3551095"/>
            </a:xfrm>
            <a:prstGeom prst="rect">
              <a:avLst/>
            </a:prstGeom>
          </p:spPr>
        </p:pic>
        <p:cxnSp>
          <p:nvCxnSpPr>
            <p:cNvPr id="144" name="Straight Arrow Connector 143"/>
            <p:cNvCxnSpPr/>
            <p:nvPr/>
          </p:nvCxnSpPr>
          <p:spPr>
            <a:xfrm flipH="1">
              <a:off x="4261556" y="3273777"/>
              <a:ext cx="69144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49" name="Group 148"/>
          <p:cNvGrpSpPr/>
          <p:nvPr/>
        </p:nvGrpSpPr>
        <p:grpSpPr>
          <a:xfrm>
            <a:off x="620891" y="832556"/>
            <a:ext cx="7507110" cy="2102555"/>
            <a:chOff x="1030112" y="1707444"/>
            <a:chExt cx="7861790" cy="2217759"/>
          </a:xfrm>
        </p:grpSpPr>
        <p:pic>
          <p:nvPicPr>
            <p:cNvPr id="150" name="Picture 149" descr="sketch-e-wakefield.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30112" y="1707444"/>
              <a:ext cx="7861790" cy="2217759"/>
            </a:xfrm>
            <a:prstGeom prst="rect">
              <a:avLst/>
            </a:prstGeom>
          </p:spPr>
        </p:pic>
        <p:sp>
          <p:nvSpPr>
            <p:cNvPr id="151" name="Up Arrow 150"/>
            <p:cNvSpPr/>
            <p:nvPr/>
          </p:nvSpPr>
          <p:spPr>
            <a:xfrm rot="5400000">
              <a:off x="5579149" y="2523086"/>
              <a:ext cx="220133" cy="705234"/>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Up Arrow 151"/>
            <p:cNvSpPr/>
            <p:nvPr/>
          </p:nvSpPr>
          <p:spPr>
            <a:xfrm rot="16200000">
              <a:off x="6550627" y="2452262"/>
              <a:ext cx="179605" cy="863080"/>
            </a:xfrm>
            <a:prstGeom prst="up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Up Arrow 152"/>
            <p:cNvSpPr/>
            <p:nvPr/>
          </p:nvSpPr>
          <p:spPr>
            <a:xfrm rot="16200000">
              <a:off x="4350055" y="2520615"/>
              <a:ext cx="245425" cy="745613"/>
            </a:xfrm>
            <a:prstGeom prst="upArrow">
              <a:avLst>
                <a:gd name="adj1" fmla="val 42556"/>
                <a:gd name="adj2" fmla="val 50000"/>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Up Arrow 153"/>
            <p:cNvSpPr/>
            <p:nvPr/>
          </p:nvSpPr>
          <p:spPr>
            <a:xfrm>
              <a:off x="4973474" y="2197851"/>
              <a:ext cx="220133" cy="607862"/>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Up Arrow 154"/>
            <p:cNvSpPr/>
            <p:nvPr/>
          </p:nvSpPr>
          <p:spPr>
            <a:xfrm>
              <a:off x="7122171" y="2196780"/>
              <a:ext cx="220133" cy="520414"/>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Up Arrow 155"/>
            <p:cNvSpPr/>
            <p:nvPr/>
          </p:nvSpPr>
          <p:spPr>
            <a:xfrm rot="10800000">
              <a:off x="4970452" y="2933746"/>
              <a:ext cx="220133" cy="613058"/>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Up Arrow 156"/>
            <p:cNvSpPr/>
            <p:nvPr/>
          </p:nvSpPr>
          <p:spPr>
            <a:xfrm rot="10800000">
              <a:off x="7117792" y="3071170"/>
              <a:ext cx="220133" cy="543094"/>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Up Arrow 157"/>
            <p:cNvSpPr/>
            <p:nvPr/>
          </p:nvSpPr>
          <p:spPr>
            <a:xfrm rot="10800000">
              <a:off x="6022470" y="2111233"/>
              <a:ext cx="220133" cy="613058"/>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Up Arrow 158"/>
            <p:cNvSpPr/>
            <p:nvPr/>
          </p:nvSpPr>
          <p:spPr>
            <a:xfrm>
              <a:off x="6017889" y="3066105"/>
              <a:ext cx="220133" cy="607862"/>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0" name="Group 159"/>
            <p:cNvGrpSpPr/>
            <p:nvPr/>
          </p:nvGrpSpPr>
          <p:grpSpPr>
            <a:xfrm>
              <a:off x="6353642" y="2674282"/>
              <a:ext cx="603136" cy="369332"/>
              <a:chOff x="5408198" y="4621615"/>
              <a:chExt cx="603136" cy="369332"/>
            </a:xfrm>
          </p:grpSpPr>
          <p:sp>
            <p:nvSpPr>
              <p:cNvPr id="167" name="Oval 166"/>
              <p:cNvSpPr/>
              <p:nvPr/>
            </p:nvSpPr>
            <p:spPr>
              <a:xfrm>
                <a:off x="5408198" y="4673053"/>
                <a:ext cx="352323" cy="311355"/>
              </a:xfrm>
              <a:prstGeom prst="ellipse">
                <a:avLst/>
              </a:prstGeom>
              <a:solidFill>
                <a:srgbClr val="ED020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8" name="TextBox 167"/>
              <p:cNvSpPr txBox="1"/>
              <p:nvPr/>
            </p:nvSpPr>
            <p:spPr>
              <a:xfrm>
                <a:off x="5432780" y="4621615"/>
                <a:ext cx="578554" cy="369332"/>
              </a:xfrm>
              <a:prstGeom prst="rect">
                <a:avLst/>
              </a:prstGeom>
              <a:noFill/>
            </p:spPr>
            <p:txBody>
              <a:bodyPr wrap="square" rtlCol="0">
                <a:spAutoFit/>
              </a:bodyPr>
              <a:lstStyle/>
              <a:p>
                <a:r>
                  <a:rPr lang="en-US" b="1" dirty="0">
                    <a:solidFill>
                      <a:schemeClr val="bg1"/>
                    </a:solidFill>
                  </a:rPr>
                  <a:t>e</a:t>
                </a:r>
                <a:r>
                  <a:rPr lang="en-US" b="1" baseline="30000" dirty="0" smtClean="0">
                    <a:solidFill>
                      <a:schemeClr val="bg1"/>
                    </a:solidFill>
                  </a:rPr>
                  <a:t>-</a:t>
                </a:r>
                <a:endParaRPr lang="en-US" b="1" dirty="0">
                  <a:solidFill>
                    <a:schemeClr val="bg1"/>
                  </a:solidFill>
                </a:endParaRPr>
              </a:p>
            </p:txBody>
          </p:sp>
        </p:grpSp>
        <p:sp>
          <p:nvSpPr>
            <p:cNvPr id="161" name="Up Arrow 160"/>
            <p:cNvSpPr/>
            <p:nvPr/>
          </p:nvSpPr>
          <p:spPr>
            <a:xfrm rot="5400000">
              <a:off x="3304438" y="2520265"/>
              <a:ext cx="220133" cy="705234"/>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Up Arrow 161"/>
            <p:cNvSpPr/>
            <p:nvPr/>
          </p:nvSpPr>
          <p:spPr>
            <a:xfrm rot="16200000">
              <a:off x="2075344" y="2517794"/>
              <a:ext cx="245425" cy="745613"/>
            </a:xfrm>
            <a:prstGeom prst="upArrow">
              <a:avLst>
                <a:gd name="adj1" fmla="val 42556"/>
                <a:gd name="adj2" fmla="val 50000"/>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Up Arrow 162"/>
            <p:cNvSpPr/>
            <p:nvPr/>
          </p:nvSpPr>
          <p:spPr>
            <a:xfrm>
              <a:off x="2698763" y="2195030"/>
              <a:ext cx="220133" cy="607862"/>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Up Arrow 163"/>
            <p:cNvSpPr/>
            <p:nvPr/>
          </p:nvSpPr>
          <p:spPr>
            <a:xfrm rot="10800000">
              <a:off x="2695741" y="2930925"/>
              <a:ext cx="220133" cy="613058"/>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Up Arrow 164"/>
            <p:cNvSpPr/>
            <p:nvPr/>
          </p:nvSpPr>
          <p:spPr>
            <a:xfrm rot="10800000">
              <a:off x="3747759" y="2108412"/>
              <a:ext cx="220133" cy="613058"/>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Up Arrow 165"/>
            <p:cNvSpPr/>
            <p:nvPr/>
          </p:nvSpPr>
          <p:spPr>
            <a:xfrm>
              <a:off x="3743178" y="3063284"/>
              <a:ext cx="220133" cy="607862"/>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621282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8057445" y="1001888"/>
            <a:ext cx="2108631" cy="1541927"/>
            <a:chOff x="8799414" y="1317161"/>
            <a:chExt cx="2523773" cy="2002766"/>
          </a:xfrm>
        </p:grpSpPr>
        <p:sp>
          <p:nvSpPr>
            <p:cNvPr id="129" name="Up Arrow 128"/>
            <p:cNvSpPr/>
            <p:nvPr/>
          </p:nvSpPr>
          <p:spPr>
            <a:xfrm rot="16200000">
              <a:off x="8999146" y="1214428"/>
              <a:ext cx="220133" cy="619597"/>
            </a:xfrm>
            <a:prstGeom prst="up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Up Arrow 129"/>
            <p:cNvSpPr/>
            <p:nvPr/>
          </p:nvSpPr>
          <p:spPr>
            <a:xfrm rot="5400000">
              <a:off x="9009265" y="1533952"/>
              <a:ext cx="220133" cy="599360"/>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Up Arrow 130"/>
            <p:cNvSpPr/>
            <p:nvPr/>
          </p:nvSpPr>
          <p:spPr>
            <a:xfrm>
              <a:off x="8999145" y="2001518"/>
              <a:ext cx="220133" cy="587802"/>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Up Arrow 131"/>
            <p:cNvSpPr/>
            <p:nvPr/>
          </p:nvSpPr>
          <p:spPr>
            <a:xfrm rot="10800000">
              <a:off x="9009264" y="2706869"/>
              <a:ext cx="220133" cy="613058"/>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TextBox 132"/>
            <p:cNvSpPr txBox="1"/>
            <p:nvPr/>
          </p:nvSpPr>
          <p:spPr>
            <a:xfrm>
              <a:off x="9419011" y="1317161"/>
              <a:ext cx="1900970" cy="369332"/>
            </a:xfrm>
            <a:prstGeom prst="rect">
              <a:avLst/>
            </a:prstGeom>
            <a:noFill/>
          </p:spPr>
          <p:txBody>
            <a:bodyPr wrap="none" rtlCol="0">
              <a:spAutoFit/>
            </a:bodyPr>
            <a:lstStyle/>
            <a:p>
              <a:r>
                <a:rPr lang="en-US" dirty="0" smtClean="0"/>
                <a:t>Accelerating for e</a:t>
              </a:r>
              <a:r>
                <a:rPr lang="en-US" baseline="30000" dirty="0" smtClean="0"/>
                <a:t>-</a:t>
              </a:r>
              <a:endParaRPr lang="en-US" baseline="30000" dirty="0"/>
            </a:p>
          </p:txBody>
        </p:sp>
        <p:sp>
          <p:nvSpPr>
            <p:cNvPr id="134" name="TextBox 133"/>
            <p:cNvSpPr txBox="1"/>
            <p:nvPr/>
          </p:nvSpPr>
          <p:spPr>
            <a:xfrm>
              <a:off x="9419011" y="1651905"/>
              <a:ext cx="1904176" cy="369332"/>
            </a:xfrm>
            <a:prstGeom prst="rect">
              <a:avLst/>
            </a:prstGeom>
            <a:noFill/>
          </p:spPr>
          <p:txBody>
            <a:bodyPr wrap="none" rtlCol="0">
              <a:spAutoFit/>
            </a:bodyPr>
            <a:lstStyle/>
            <a:p>
              <a:r>
                <a:rPr lang="en-US" dirty="0" smtClean="0"/>
                <a:t>Decelerating for e</a:t>
              </a:r>
              <a:r>
                <a:rPr lang="en-US" baseline="30000" dirty="0" smtClean="0"/>
                <a:t>-</a:t>
              </a:r>
              <a:endParaRPr lang="en-US" baseline="30000" dirty="0"/>
            </a:p>
          </p:txBody>
        </p:sp>
        <p:sp>
          <p:nvSpPr>
            <p:cNvPr id="135" name="TextBox 134"/>
            <p:cNvSpPr txBox="1"/>
            <p:nvPr/>
          </p:nvSpPr>
          <p:spPr>
            <a:xfrm>
              <a:off x="9435283" y="2137321"/>
              <a:ext cx="1537600" cy="369332"/>
            </a:xfrm>
            <a:prstGeom prst="rect">
              <a:avLst/>
            </a:prstGeom>
            <a:noFill/>
          </p:spPr>
          <p:txBody>
            <a:bodyPr wrap="none" rtlCol="0">
              <a:spAutoFit/>
            </a:bodyPr>
            <a:lstStyle/>
            <a:p>
              <a:r>
                <a:rPr lang="en-US" dirty="0" smtClean="0"/>
                <a:t>Focusing for e</a:t>
              </a:r>
              <a:r>
                <a:rPr lang="en-US" baseline="30000" dirty="0" smtClean="0"/>
                <a:t>-</a:t>
              </a:r>
              <a:endParaRPr lang="en-US" baseline="30000" dirty="0"/>
            </a:p>
          </p:txBody>
        </p:sp>
        <p:sp>
          <p:nvSpPr>
            <p:cNvPr id="136" name="TextBox 135"/>
            <p:cNvSpPr txBox="1"/>
            <p:nvPr/>
          </p:nvSpPr>
          <p:spPr>
            <a:xfrm>
              <a:off x="9435283" y="2836764"/>
              <a:ext cx="1756635" cy="369332"/>
            </a:xfrm>
            <a:prstGeom prst="rect">
              <a:avLst/>
            </a:prstGeom>
            <a:noFill/>
          </p:spPr>
          <p:txBody>
            <a:bodyPr wrap="none" rtlCol="0">
              <a:spAutoFit/>
            </a:bodyPr>
            <a:lstStyle/>
            <a:p>
              <a:r>
                <a:rPr lang="en-US" dirty="0" smtClean="0"/>
                <a:t>Defocusing for e</a:t>
              </a:r>
              <a:r>
                <a:rPr lang="en-US" baseline="30000" dirty="0" smtClean="0"/>
                <a:t>-</a:t>
              </a:r>
              <a:endParaRPr lang="en-US" baseline="30000" dirty="0"/>
            </a:p>
          </p:txBody>
        </p:sp>
      </p:grpSp>
      <p:sp>
        <p:nvSpPr>
          <p:cNvPr id="139" name="Title 4"/>
          <p:cNvSpPr txBox="1">
            <a:spLocks/>
          </p:cNvSpPr>
          <p:nvPr/>
        </p:nvSpPr>
        <p:spPr>
          <a:xfrm>
            <a:off x="849243" y="122171"/>
            <a:ext cx="10515600" cy="717134"/>
          </a:xfrm>
          <a:prstGeom prst="rect">
            <a:avLst/>
          </a:prstGeom>
        </p:spPr>
        <p:txBody>
          <a:bodyPr/>
          <a:lstStyle>
            <a:lvl1pPr algn="l" defTabSz="914400" rtl="0" eaLnBrk="1" latinLnBrk="0" hangingPunct="1">
              <a:lnSpc>
                <a:spcPct val="90000"/>
              </a:lnSpc>
              <a:spcBef>
                <a:spcPct val="0"/>
              </a:spcBef>
              <a:buNone/>
              <a:defRPr sz="4400" b="1" kern="1200">
                <a:solidFill>
                  <a:schemeClr val="accent1">
                    <a:lumMod val="75000"/>
                  </a:schemeClr>
                </a:solidFill>
                <a:latin typeface="+mn-lt"/>
                <a:ea typeface="+mj-ea"/>
                <a:cs typeface="+mj-cs"/>
              </a:defRPr>
            </a:lvl1pPr>
          </a:lstStyle>
          <a:p>
            <a:r>
              <a:rPr lang="en-US" dirty="0" smtClean="0">
                <a:solidFill>
                  <a:srgbClr val="1155CC"/>
                </a:solidFill>
              </a:rPr>
              <a:t>Wakefields</a:t>
            </a:r>
            <a:endParaRPr lang="en-US" dirty="0">
              <a:solidFill>
                <a:srgbClr val="1155CC"/>
              </a:solidFill>
            </a:endParaRPr>
          </a:p>
        </p:txBody>
      </p:sp>
      <p:sp>
        <p:nvSpPr>
          <p:cNvPr id="265" name="Content Placeholder 2"/>
          <p:cNvSpPr txBox="1">
            <a:spLocks/>
          </p:cNvSpPr>
          <p:nvPr/>
        </p:nvSpPr>
        <p:spPr>
          <a:xfrm>
            <a:off x="428027" y="3233839"/>
            <a:ext cx="5465510" cy="90964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rgbClr val="1155CC"/>
                </a:solidFill>
              </a:rPr>
              <a:t>The plasma oscillation leads to a longitudinal accelerating field. The maximum accelerating field (wave-breaking field) is:</a:t>
            </a:r>
            <a:endParaRPr lang="en-US" sz="1800" dirty="0">
              <a:solidFill>
                <a:srgbClr val="1155CC"/>
              </a:solidFill>
            </a:endParaRPr>
          </a:p>
        </p:txBody>
      </p:sp>
      <p:grpSp>
        <p:nvGrpSpPr>
          <p:cNvPr id="315" name="Group 314"/>
          <p:cNvGrpSpPr/>
          <p:nvPr/>
        </p:nvGrpSpPr>
        <p:grpSpPr>
          <a:xfrm>
            <a:off x="948177" y="4144466"/>
            <a:ext cx="3237852" cy="873573"/>
            <a:chOff x="1229599" y="5153320"/>
            <a:chExt cx="3237852" cy="873573"/>
          </a:xfrm>
        </p:grpSpPr>
        <p:sp>
          <p:nvSpPr>
            <p:cNvPr id="267" name="TextBox 266"/>
            <p:cNvSpPr txBox="1"/>
            <p:nvPr/>
          </p:nvSpPr>
          <p:spPr>
            <a:xfrm>
              <a:off x="1229599" y="5379046"/>
              <a:ext cx="1074683" cy="461665"/>
            </a:xfrm>
            <a:prstGeom prst="rect">
              <a:avLst/>
            </a:prstGeom>
            <a:noFill/>
          </p:spPr>
          <p:txBody>
            <a:bodyPr wrap="none" rtlCol="0">
              <a:spAutoFit/>
            </a:bodyPr>
            <a:lstStyle/>
            <a:p>
              <a:r>
                <a:rPr lang="en-US" sz="2400" dirty="0" smtClean="0"/>
                <a:t>e E</a:t>
              </a:r>
              <a:r>
                <a:rPr lang="en-US" sz="2400" baseline="-25000" dirty="0" smtClean="0"/>
                <a:t>WB</a:t>
              </a:r>
              <a:r>
                <a:rPr lang="en-US" sz="2400" dirty="0" smtClean="0"/>
                <a:t> = </a:t>
              </a:r>
              <a:endParaRPr lang="en-US" sz="2400" dirty="0"/>
            </a:p>
          </p:txBody>
        </p:sp>
        <p:grpSp>
          <p:nvGrpSpPr>
            <p:cNvPr id="268" name="Group 267"/>
            <p:cNvGrpSpPr/>
            <p:nvPr/>
          </p:nvGrpSpPr>
          <p:grpSpPr>
            <a:xfrm>
              <a:off x="3470330" y="5153320"/>
              <a:ext cx="997121" cy="873573"/>
              <a:chOff x="2790864" y="3821600"/>
              <a:chExt cx="997121" cy="873573"/>
            </a:xfrm>
          </p:grpSpPr>
          <p:sp>
            <p:nvSpPr>
              <p:cNvPr id="275" name="TextBox 274"/>
              <p:cNvSpPr txBox="1"/>
              <p:nvPr/>
            </p:nvSpPr>
            <p:spPr>
              <a:xfrm>
                <a:off x="3123440" y="3821600"/>
                <a:ext cx="556262" cy="461665"/>
              </a:xfrm>
              <a:prstGeom prst="rect">
                <a:avLst/>
              </a:prstGeom>
              <a:noFill/>
            </p:spPr>
            <p:txBody>
              <a:bodyPr wrap="none" rtlCol="0">
                <a:spAutoFit/>
              </a:bodyPr>
              <a:lstStyle/>
              <a:p>
                <a:r>
                  <a:rPr lang="en-US" sz="2400" dirty="0" err="1" smtClean="0"/>
                  <a:t>n</a:t>
                </a:r>
                <a:r>
                  <a:rPr lang="en-US" sz="2400" baseline="-25000" dirty="0" err="1" smtClean="0"/>
                  <a:t>pe</a:t>
                </a:r>
                <a:endParaRPr lang="en-US" sz="2400" dirty="0"/>
              </a:p>
            </p:txBody>
          </p:sp>
          <p:cxnSp>
            <p:nvCxnSpPr>
              <p:cNvPr id="276" name="Straight Connector 275"/>
              <p:cNvCxnSpPr/>
              <p:nvPr/>
            </p:nvCxnSpPr>
            <p:spPr>
              <a:xfrm flipV="1">
                <a:off x="3123440" y="4310491"/>
                <a:ext cx="561574" cy="311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77" name="TextBox 276"/>
              <p:cNvSpPr txBox="1"/>
              <p:nvPr/>
            </p:nvSpPr>
            <p:spPr>
              <a:xfrm>
                <a:off x="3054792" y="4233508"/>
                <a:ext cx="727483" cy="461665"/>
              </a:xfrm>
              <a:prstGeom prst="rect">
                <a:avLst/>
              </a:prstGeom>
              <a:noFill/>
            </p:spPr>
            <p:txBody>
              <a:bodyPr wrap="none" rtlCol="0">
                <a:spAutoFit/>
              </a:bodyPr>
              <a:lstStyle/>
              <a:p>
                <a:r>
                  <a:rPr lang="en-US" sz="2400" dirty="0"/>
                  <a:t>cm</a:t>
                </a:r>
                <a:r>
                  <a:rPr lang="en-US" sz="2400" baseline="30000" dirty="0"/>
                  <a:t>-3</a:t>
                </a:r>
                <a:endParaRPr lang="en-US" sz="2400" dirty="0"/>
              </a:p>
            </p:txBody>
          </p:sp>
          <p:grpSp>
            <p:nvGrpSpPr>
              <p:cNvPr id="278" name="Group 277"/>
              <p:cNvGrpSpPr/>
              <p:nvPr/>
            </p:nvGrpSpPr>
            <p:grpSpPr>
              <a:xfrm>
                <a:off x="2790864" y="3966736"/>
                <a:ext cx="997121" cy="724047"/>
                <a:chOff x="2822417" y="5015896"/>
                <a:chExt cx="997121" cy="724047"/>
              </a:xfrm>
            </p:grpSpPr>
            <p:sp>
              <p:nvSpPr>
                <p:cNvPr id="279" name="TextBox 278"/>
                <p:cNvSpPr txBox="1"/>
                <p:nvPr/>
              </p:nvSpPr>
              <p:spPr>
                <a:xfrm>
                  <a:off x="2822417" y="5278278"/>
                  <a:ext cx="337953" cy="461665"/>
                </a:xfrm>
                <a:prstGeom prst="rect">
                  <a:avLst/>
                </a:prstGeom>
                <a:noFill/>
              </p:spPr>
              <p:txBody>
                <a:bodyPr wrap="none" rtlCol="0">
                  <a:spAutoFit/>
                </a:bodyPr>
                <a:lstStyle/>
                <a:p>
                  <a:r>
                    <a:rPr lang="en-US" sz="2400" dirty="0"/>
                    <a:t>√</a:t>
                  </a:r>
                </a:p>
              </p:txBody>
            </p:sp>
            <p:cxnSp>
              <p:nvCxnSpPr>
                <p:cNvPr id="280" name="Straight Connector 279"/>
                <p:cNvCxnSpPr/>
                <p:nvPr/>
              </p:nvCxnSpPr>
              <p:spPr>
                <a:xfrm>
                  <a:off x="3139216" y="5015896"/>
                  <a:ext cx="680322" cy="11940"/>
                </a:xfrm>
                <a:prstGeom prst="line">
                  <a:avLst/>
                </a:prstGeom>
                <a:ln w="28575" cmpd="sng">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81" name="Straight Connector 280"/>
                <p:cNvCxnSpPr/>
                <p:nvPr/>
              </p:nvCxnSpPr>
              <p:spPr>
                <a:xfrm flipV="1">
                  <a:off x="3043352" y="5027336"/>
                  <a:ext cx="102971" cy="434794"/>
                </a:xfrm>
                <a:prstGeom prst="line">
                  <a:avLst/>
                </a:prstGeom>
                <a:ln w="28575" cmpd="sng">
                  <a:solidFill>
                    <a:srgbClr val="000000"/>
                  </a:solidFill>
                </a:ln>
              </p:spPr>
              <p:style>
                <a:lnRef idx="2">
                  <a:schemeClr val="accent1"/>
                </a:lnRef>
                <a:fillRef idx="0">
                  <a:schemeClr val="accent1"/>
                </a:fillRef>
                <a:effectRef idx="1">
                  <a:schemeClr val="accent1"/>
                </a:effectRef>
                <a:fontRef idx="minor">
                  <a:schemeClr val="tx1"/>
                </a:fontRef>
              </p:style>
            </p:cxnSp>
          </p:grpSp>
        </p:grpSp>
        <p:sp>
          <p:nvSpPr>
            <p:cNvPr id="270" name="TextBox 269"/>
            <p:cNvSpPr txBox="1"/>
            <p:nvPr/>
          </p:nvSpPr>
          <p:spPr>
            <a:xfrm>
              <a:off x="2465245" y="5413373"/>
              <a:ext cx="496650" cy="461665"/>
            </a:xfrm>
            <a:prstGeom prst="rect">
              <a:avLst/>
            </a:prstGeom>
            <a:noFill/>
          </p:spPr>
          <p:txBody>
            <a:bodyPr wrap="none" rtlCol="0">
              <a:spAutoFit/>
            </a:bodyPr>
            <a:lstStyle/>
            <a:p>
              <a:r>
                <a:rPr lang="en-US" sz="2400" dirty="0" smtClean="0"/>
                <a:t>96</a:t>
              </a:r>
              <a:endParaRPr lang="en-US" sz="2400" dirty="0"/>
            </a:p>
          </p:txBody>
        </p:sp>
        <p:grpSp>
          <p:nvGrpSpPr>
            <p:cNvPr id="271" name="Group 270"/>
            <p:cNvGrpSpPr/>
            <p:nvPr/>
          </p:nvGrpSpPr>
          <p:grpSpPr>
            <a:xfrm>
              <a:off x="2945774" y="5207418"/>
              <a:ext cx="438884" cy="815126"/>
              <a:chOff x="5903645" y="2070987"/>
              <a:chExt cx="438884" cy="815126"/>
            </a:xfrm>
          </p:grpSpPr>
          <p:sp>
            <p:nvSpPr>
              <p:cNvPr id="272" name="TextBox 271"/>
              <p:cNvSpPr txBox="1"/>
              <p:nvPr/>
            </p:nvSpPr>
            <p:spPr>
              <a:xfrm>
                <a:off x="5960851" y="2070987"/>
                <a:ext cx="364202" cy="461665"/>
              </a:xfrm>
              <a:prstGeom prst="rect">
                <a:avLst/>
              </a:prstGeom>
              <a:noFill/>
            </p:spPr>
            <p:txBody>
              <a:bodyPr wrap="none" rtlCol="0">
                <a:spAutoFit/>
              </a:bodyPr>
              <a:lstStyle/>
              <a:p>
                <a:r>
                  <a:rPr lang="en-US" sz="2400" dirty="0"/>
                  <a:t>V</a:t>
                </a:r>
              </a:p>
            </p:txBody>
          </p:sp>
          <p:sp>
            <p:nvSpPr>
              <p:cNvPr id="273" name="TextBox 272"/>
              <p:cNvSpPr txBox="1"/>
              <p:nvPr/>
            </p:nvSpPr>
            <p:spPr>
              <a:xfrm>
                <a:off x="5912002" y="2424448"/>
                <a:ext cx="430527" cy="461665"/>
              </a:xfrm>
              <a:prstGeom prst="rect">
                <a:avLst/>
              </a:prstGeom>
              <a:noFill/>
            </p:spPr>
            <p:txBody>
              <a:bodyPr wrap="none" rtlCol="0">
                <a:spAutoFit/>
              </a:bodyPr>
              <a:lstStyle/>
              <a:p>
                <a:r>
                  <a:rPr lang="en-US" sz="2400" dirty="0"/>
                  <a:t>m</a:t>
                </a:r>
                <a:r>
                  <a:rPr lang="en-US" sz="2400" baseline="-25000" dirty="0" smtClean="0"/>
                  <a:t> </a:t>
                </a:r>
                <a:endParaRPr lang="en-US" sz="2400" dirty="0"/>
              </a:p>
            </p:txBody>
          </p:sp>
          <p:cxnSp>
            <p:nvCxnSpPr>
              <p:cNvPr id="274" name="Straight Connector 273"/>
              <p:cNvCxnSpPr/>
              <p:nvPr/>
            </p:nvCxnSpPr>
            <p:spPr>
              <a:xfrm>
                <a:off x="5903645" y="2505780"/>
                <a:ext cx="423324" cy="0"/>
              </a:xfrm>
              <a:prstGeom prst="line">
                <a:avLst/>
              </a:prstGeom>
              <a:ln w="28575" cmpd="sng">
                <a:solidFill>
                  <a:srgbClr val="000000"/>
                </a:solidFill>
              </a:ln>
            </p:spPr>
            <p:style>
              <a:lnRef idx="2">
                <a:schemeClr val="accent1"/>
              </a:lnRef>
              <a:fillRef idx="0">
                <a:schemeClr val="accent1"/>
              </a:fillRef>
              <a:effectRef idx="1">
                <a:schemeClr val="accent1"/>
              </a:effectRef>
              <a:fontRef idx="minor">
                <a:schemeClr val="tx1"/>
              </a:fontRef>
            </p:style>
          </p:cxnSp>
        </p:grpSp>
      </p:grpSp>
      <p:sp>
        <p:nvSpPr>
          <p:cNvPr id="282" name="Slide Number Placeholder 281"/>
          <p:cNvSpPr>
            <a:spLocks noGrp="1"/>
          </p:cNvSpPr>
          <p:nvPr>
            <p:ph type="sldNum" sz="quarter" idx="12"/>
          </p:nvPr>
        </p:nvSpPr>
        <p:spPr/>
        <p:txBody>
          <a:bodyPr/>
          <a:lstStyle/>
          <a:p>
            <a:fld id="{3D351EE0-6949-4F2E-8F68-46F7424C488D}" type="slidenum">
              <a:rPr lang="en-US" smtClean="0"/>
              <a:t>18</a:t>
            </a:fld>
            <a:endParaRPr lang="en-US" dirty="0"/>
          </a:p>
        </p:txBody>
      </p:sp>
      <p:sp>
        <p:nvSpPr>
          <p:cNvPr id="292" name="Content Placeholder 2"/>
          <p:cNvSpPr txBox="1">
            <a:spLocks/>
          </p:cNvSpPr>
          <p:nvPr/>
        </p:nvSpPr>
        <p:spPr>
          <a:xfrm>
            <a:off x="6279811" y="3247609"/>
            <a:ext cx="5465508" cy="66889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smtClean="0">
                <a:solidFill>
                  <a:srgbClr val="1155CC"/>
                </a:solidFill>
              </a:rPr>
              <a:t>The ion channel left on-axis, where the beam passes, induces an </a:t>
            </a:r>
            <a:r>
              <a:rPr lang="en-US" sz="1800" b="1" dirty="0" smtClean="0">
                <a:solidFill>
                  <a:srgbClr val="1155CC"/>
                </a:solidFill>
              </a:rPr>
              <a:t>ultra-strong focusing field: </a:t>
            </a:r>
            <a:endParaRPr lang="en-US" sz="1800" b="1" dirty="0">
              <a:solidFill>
                <a:srgbClr val="1155CC"/>
              </a:solidFill>
            </a:endParaRPr>
          </a:p>
        </p:txBody>
      </p:sp>
      <p:grpSp>
        <p:nvGrpSpPr>
          <p:cNvPr id="314" name="Group 313"/>
          <p:cNvGrpSpPr/>
          <p:nvPr/>
        </p:nvGrpSpPr>
        <p:grpSpPr>
          <a:xfrm>
            <a:off x="6971259" y="3906811"/>
            <a:ext cx="3005408" cy="895662"/>
            <a:chOff x="6958955" y="4941285"/>
            <a:chExt cx="3005408" cy="895662"/>
          </a:xfrm>
        </p:grpSpPr>
        <p:sp>
          <p:nvSpPr>
            <p:cNvPr id="294" name="TextBox 293"/>
            <p:cNvSpPr txBox="1"/>
            <p:nvPr/>
          </p:nvSpPr>
          <p:spPr>
            <a:xfrm>
              <a:off x="6958955" y="5233272"/>
              <a:ext cx="1329661" cy="461665"/>
            </a:xfrm>
            <a:prstGeom prst="rect">
              <a:avLst/>
            </a:prstGeom>
            <a:noFill/>
          </p:spPr>
          <p:txBody>
            <a:bodyPr wrap="none" rtlCol="0">
              <a:spAutoFit/>
            </a:bodyPr>
            <a:lstStyle/>
            <a:p>
              <a:r>
                <a:rPr lang="en-US" sz="2400" dirty="0"/>
                <a:t>g</a:t>
              </a:r>
              <a:r>
                <a:rPr lang="en-US" sz="2400" dirty="0" smtClean="0"/>
                <a:t> = </a:t>
              </a:r>
              <a:r>
                <a:rPr lang="en-US" sz="2400" dirty="0"/>
                <a:t>960 </a:t>
              </a:r>
              <a:r>
                <a:rPr lang="en-US" sz="2400" dirty="0" smtClean="0"/>
                <a:t>π</a:t>
              </a:r>
              <a:endParaRPr lang="en-US" sz="2400" dirty="0"/>
            </a:p>
          </p:txBody>
        </p:sp>
        <p:grpSp>
          <p:nvGrpSpPr>
            <p:cNvPr id="295" name="Group 294"/>
            <p:cNvGrpSpPr/>
            <p:nvPr/>
          </p:nvGrpSpPr>
          <p:grpSpPr>
            <a:xfrm>
              <a:off x="8215700" y="4941285"/>
              <a:ext cx="1317037" cy="895662"/>
              <a:chOff x="1906269" y="3755339"/>
              <a:chExt cx="1317037" cy="895662"/>
            </a:xfrm>
          </p:grpSpPr>
          <p:sp>
            <p:nvSpPr>
              <p:cNvPr id="302" name="TextBox 301"/>
              <p:cNvSpPr txBox="1"/>
              <p:nvPr/>
            </p:nvSpPr>
            <p:spPr>
              <a:xfrm>
                <a:off x="2295179" y="3755339"/>
                <a:ext cx="556262" cy="461665"/>
              </a:xfrm>
              <a:prstGeom prst="rect">
                <a:avLst/>
              </a:prstGeom>
              <a:noFill/>
            </p:spPr>
            <p:txBody>
              <a:bodyPr wrap="none" rtlCol="0">
                <a:spAutoFit/>
              </a:bodyPr>
              <a:lstStyle/>
              <a:p>
                <a:r>
                  <a:rPr lang="en-US" sz="2400" dirty="0" err="1" smtClean="0"/>
                  <a:t>n</a:t>
                </a:r>
                <a:r>
                  <a:rPr lang="en-US" sz="2400" baseline="-25000" dirty="0" err="1" smtClean="0"/>
                  <a:t>pe</a:t>
                </a:r>
                <a:endParaRPr lang="en-US" sz="2400" dirty="0"/>
              </a:p>
            </p:txBody>
          </p:sp>
          <p:cxnSp>
            <p:nvCxnSpPr>
              <p:cNvPr id="303" name="Straight Connector 302"/>
              <p:cNvCxnSpPr/>
              <p:nvPr/>
            </p:nvCxnSpPr>
            <p:spPr>
              <a:xfrm>
                <a:off x="2019093" y="4236300"/>
                <a:ext cx="1102608" cy="10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04" name="TextBox 303"/>
              <p:cNvSpPr txBox="1"/>
              <p:nvPr/>
            </p:nvSpPr>
            <p:spPr>
              <a:xfrm>
                <a:off x="1906269" y="4189336"/>
                <a:ext cx="1317037" cy="461665"/>
              </a:xfrm>
              <a:prstGeom prst="rect">
                <a:avLst/>
              </a:prstGeom>
              <a:noFill/>
            </p:spPr>
            <p:txBody>
              <a:bodyPr wrap="none" rtlCol="0">
                <a:spAutoFit/>
              </a:bodyPr>
              <a:lstStyle/>
              <a:p>
                <a:r>
                  <a:rPr lang="en-US" sz="2400" dirty="0" smtClean="0"/>
                  <a:t>10</a:t>
                </a:r>
                <a:r>
                  <a:rPr lang="en-US" sz="2400" baseline="30000" dirty="0" smtClean="0"/>
                  <a:t>14</a:t>
                </a:r>
                <a:r>
                  <a:rPr lang="en-US" sz="2400" dirty="0" smtClean="0"/>
                  <a:t> cm</a:t>
                </a:r>
                <a:r>
                  <a:rPr lang="en-US" sz="2400" baseline="30000" dirty="0"/>
                  <a:t>-3</a:t>
                </a:r>
                <a:endParaRPr lang="en-US" sz="2400" dirty="0"/>
              </a:p>
            </p:txBody>
          </p:sp>
        </p:grpSp>
        <p:grpSp>
          <p:nvGrpSpPr>
            <p:cNvPr id="310" name="Group 309"/>
            <p:cNvGrpSpPr/>
            <p:nvPr/>
          </p:nvGrpSpPr>
          <p:grpSpPr>
            <a:xfrm>
              <a:off x="9525479" y="4984340"/>
              <a:ext cx="438884" cy="815126"/>
              <a:chOff x="5903645" y="2070987"/>
              <a:chExt cx="438884" cy="815126"/>
            </a:xfrm>
          </p:grpSpPr>
          <p:sp>
            <p:nvSpPr>
              <p:cNvPr id="311" name="TextBox 310"/>
              <p:cNvSpPr txBox="1"/>
              <p:nvPr/>
            </p:nvSpPr>
            <p:spPr>
              <a:xfrm>
                <a:off x="5960851" y="2070987"/>
                <a:ext cx="338554" cy="461665"/>
              </a:xfrm>
              <a:prstGeom prst="rect">
                <a:avLst/>
              </a:prstGeom>
              <a:noFill/>
            </p:spPr>
            <p:txBody>
              <a:bodyPr wrap="none" rtlCol="0">
                <a:spAutoFit/>
              </a:bodyPr>
              <a:lstStyle/>
              <a:p>
                <a:r>
                  <a:rPr lang="en-US" sz="2400" dirty="0" smtClean="0"/>
                  <a:t>T</a:t>
                </a:r>
                <a:endParaRPr lang="en-US" sz="2400" dirty="0"/>
              </a:p>
            </p:txBody>
          </p:sp>
          <p:sp>
            <p:nvSpPr>
              <p:cNvPr id="312" name="TextBox 311"/>
              <p:cNvSpPr txBox="1"/>
              <p:nvPr/>
            </p:nvSpPr>
            <p:spPr>
              <a:xfrm>
                <a:off x="5912002" y="2424448"/>
                <a:ext cx="430527" cy="461665"/>
              </a:xfrm>
              <a:prstGeom prst="rect">
                <a:avLst/>
              </a:prstGeom>
              <a:noFill/>
            </p:spPr>
            <p:txBody>
              <a:bodyPr wrap="none" rtlCol="0">
                <a:spAutoFit/>
              </a:bodyPr>
              <a:lstStyle/>
              <a:p>
                <a:r>
                  <a:rPr lang="en-US" sz="2400" dirty="0"/>
                  <a:t>m</a:t>
                </a:r>
                <a:r>
                  <a:rPr lang="en-US" sz="2400" baseline="-25000" dirty="0" smtClean="0"/>
                  <a:t> </a:t>
                </a:r>
                <a:endParaRPr lang="en-US" sz="2400" dirty="0"/>
              </a:p>
            </p:txBody>
          </p:sp>
          <p:cxnSp>
            <p:nvCxnSpPr>
              <p:cNvPr id="313" name="Straight Connector 312"/>
              <p:cNvCxnSpPr/>
              <p:nvPr/>
            </p:nvCxnSpPr>
            <p:spPr>
              <a:xfrm>
                <a:off x="5903645" y="2505780"/>
                <a:ext cx="423324" cy="0"/>
              </a:xfrm>
              <a:prstGeom prst="line">
                <a:avLst/>
              </a:prstGeom>
              <a:ln w="28575" cmpd="sng">
                <a:solidFill>
                  <a:srgbClr val="000000"/>
                </a:solidFill>
              </a:ln>
            </p:spPr>
            <p:style>
              <a:lnRef idx="2">
                <a:schemeClr val="accent1"/>
              </a:lnRef>
              <a:fillRef idx="0">
                <a:schemeClr val="accent1"/>
              </a:fillRef>
              <a:effectRef idx="1">
                <a:schemeClr val="accent1"/>
              </a:effectRef>
              <a:fontRef idx="minor">
                <a:schemeClr val="tx1"/>
              </a:fontRef>
            </p:style>
          </p:cxnSp>
        </p:grpSp>
      </p:grpSp>
      <p:sp>
        <p:nvSpPr>
          <p:cNvPr id="261" name="TextBox 260"/>
          <p:cNvSpPr txBox="1"/>
          <p:nvPr/>
        </p:nvSpPr>
        <p:spPr>
          <a:xfrm>
            <a:off x="1848555" y="5545669"/>
            <a:ext cx="7915730" cy="707886"/>
          </a:xfrm>
          <a:prstGeom prst="rect">
            <a:avLst/>
          </a:prstGeom>
          <a:noFill/>
          <a:ln>
            <a:solidFill>
              <a:srgbClr val="ED0202"/>
            </a:solidFill>
          </a:ln>
        </p:spPr>
        <p:txBody>
          <a:bodyPr wrap="none" rtlCol="0">
            <a:spAutoFit/>
          </a:bodyPr>
          <a:lstStyle/>
          <a:p>
            <a:r>
              <a:rPr lang="en-US" sz="2000" b="1" dirty="0" smtClean="0">
                <a:solidFill>
                  <a:srgbClr val="ED0202"/>
                </a:solidFill>
              </a:rPr>
              <a:t>Example:</a:t>
            </a:r>
            <a:r>
              <a:rPr lang="en-US" sz="2000" b="1" dirty="0" smtClean="0">
                <a:solidFill>
                  <a:srgbClr val="000000"/>
                </a:solidFill>
              </a:rPr>
              <a:t> </a:t>
            </a:r>
            <a:r>
              <a:rPr lang="en-US" sz="2000" b="1" dirty="0" err="1" smtClean="0">
                <a:solidFill>
                  <a:srgbClr val="000000"/>
                </a:solidFill>
              </a:rPr>
              <a:t>n</a:t>
            </a:r>
            <a:r>
              <a:rPr lang="en-US" sz="2000" b="1" baseline="-25000" dirty="0" err="1" smtClean="0">
                <a:solidFill>
                  <a:srgbClr val="000000"/>
                </a:solidFill>
              </a:rPr>
              <a:t>pe</a:t>
            </a:r>
            <a:r>
              <a:rPr lang="en-US" sz="2000" b="1" dirty="0" smtClean="0">
                <a:solidFill>
                  <a:srgbClr val="000000"/>
                </a:solidFill>
              </a:rPr>
              <a:t> = 7x10</a:t>
            </a:r>
            <a:r>
              <a:rPr lang="en-US" sz="2000" b="1" baseline="30000" dirty="0" smtClean="0">
                <a:solidFill>
                  <a:srgbClr val="000000"/>
                </a:solidFill>
              </a:rPr>
              <a:t>14</a:t>
            </a:r>
            <a:r>
              <a:rPr lang="en-US" sz="2000" b="1" dirty="0" smtClean="0">
                <a:solidFill>
                  <a:srgbClr val="000000"/>
                </a:solidFill>
              </a:rPr>
              <a:t> cm</a:t>
            </a:r>
            <a:r>
              <a:rPr lang="en-US" sz="2000" b="1" baseline="30000" dirty="0" smtClean="0">
                <a:solidFill>
                  <a:srgbClr val="000000"/>
                </a:solidFill>
              </a:rPr>
              <a:t>-3</a:t>
            </a:r>
            <a:r>
              <a:rPr lang="en-US" sz="2000" b="1" dirty="0" smtClean="0">
                <a:solidFill>
                  <a:srgbClr val="000000"/>
                </a:solidFill>
              </a:rPr>
              <a:t> (AWAKE</a:t>
            </a:r>
            <a:r>
              <a:rPr lang="en-US" sz="2000" dirty="0" smtClean="0">
                <a:solidFill>
                  <a:srgbClr val="000000"/>
                </a:solidFill>
              </a:rPr>
              <a:t>)  </a:t>
            </a:r>
            <a:r>
              <a:rPr lang="en-US" sz="2000" dirty="0" smtClean="0">
                <a:solidFill>
                  <a:srgbClr val="ED0202"/>
                </a:solidFill>
                <a:sym typeface="Wingdings"/>
              </a:rPr>
              <a:t> </a:t>
            </a:r>
            <a:r>
              <a:rPr lang="en-US" sz="2000" b="1" dirty="0" err="1" smtClean="0">
                <a:solidFill>
                  <a:srgbClr val="FF0000"/>
                </a:solidFill>
                <a:sym typeface="Wingdings"/>
              </a:rPr>
              <a:t>eE</a:t>
            </a:r>
            <a:r>
              <a:rPr lang="en-US" sz="2000" b="1" baseline="-25000" dirty="0" err="1" smtClean="0">
                <a:solidFill>
                  <a:srgbClr val="FF0000"/>
                </a:solidFill>
                <a:sym typeface="Wingdings"/>
              </a:rPr>
              <a:t>WB</a:t>
            </a:r>
            <a:r>
              <a:rPr lang="en-US" sz="2000" b="1" dirty="0" smtClean="0">
                <a:solidFill>
                  <a:srgbClr val="FF0000"/>
                </a:solidFill>
                <a:sym typeface="Wingdings"/>
              </a:rPr>
              <a:t> = 2.5 GV/m   </a:t>
            </a:r>
            <a:r>
              <a:rPr lang="en-US" sz="2000" b="1" dirty="0" smtClean="0">
                <a:solidFill>
                  <a:srgbClr val="ED0202"/>
                </a:solidFill>
                <a:sym typeface="Wingdings"/>
              </a:rPr>
              <a:t> </a:t>
            </a:r>
            <a:r>
              <a:rPr lang="en-US" sz="2000" b="1" dirty="0" smtClean="0">
                <a:solidFill>
                  <a:srgbClr val="FF0000"/>
                </a:solidFill>
                <a:sym typeface="Wingdings"/>
              </a:rPr>
              <a:t>g = 21kT/m</a:t>
            </a:r>
          </a:p>
          <a:p>
            <a:r>
              <a:rPr lang="en-US" sz="2000" b="1" dirty="0">
                <a:solidFill>
                  <a:srgbClr val="ED0202"/>
                </a:solidFill>
              </a:rPr>
              <a:t>Example:</a:t>
            </a:r>
            <a:r>
              <a:rPr lang="en-US" sz="2000" b="1" dirty="0">
                <a:solidFill>
                  <a:srgbClr val="000000"/>
                </a:solidFill>
              </a:rPr>
              <a:t> </a:t>
            </a:r>
            <a:r>
              <a:rPr lang="en-US" sz="2000" b="1" dirty="0" err="1">
                <a:solidFill>
                  <a:srgbClr val="000000"/>
                </a:solidFill>
              </a:rPr>
              <a:t>n</a:t>
            </a:r>
            <a:r>
              <a:rPr lang="en-US" sz="2000" b="1" baseline="-25000" dirty="0" err="1">
                <a:solidFill>
                  <a:srgbClr val="000000"/>
                </a:solidFill>
              </a:rPr>
              <a:t>pe</a:t>
            </a:r>
            <a:r>
              <a:rPr lang="en-US" sz="2000" b="1" dirty="0">
                <a:solidFill>
                  <a:srgbClr val="000000"/>
                </a:solidFill>
              </a:rPr>
              <a:t> = </a:t>
            </a:r>
            <a:r>
              <a:rPr lang="en-US" sz="2000" b="1" dirty="0" smtClean="0">
                <a:solidFill>
                  <a:srgbClr val="000000"/>
                </a:solidFill>
              </a:rPr>
              <a:t>7x10</a:t>
            </a:r>
            <a:r>
              <a:rPr lang="en-US" sz="2000" b="1" baseline="30000" dirty="0" smtClean="0">
                <a:solidFill>
                  <a:srgbClr val="000000"/>
                </a:solidFill>
              </a:rPr>
              <a:t>17</a:t>
            </a:r>
            <a:r>
              <a:rPr lang="en-US" sz="2000" b="1" dirty="0" smtClean="0">
                <a:solidFill>
                  <a:srgbClr val="000000"/>
                </a:solidFill>
              </a:rPr>
              <a:t> </a:t>
            </a:r>
            <a:r>
              <a:rPr lang="en-US" sz="2000" b="1" dirty="0">
                <a:solidFill>
                  <a:srgbClr val="000000"/>
                </a:solidFill>
              </a:rPr>
              <a:t>cm</a:t>
            </a:r>
            <a:r>
              <a:rPr lang="en-US" sz="2000" b="1" baseline="30000" dirty="0">
                <a:solidFill>
                  <a:srgbClr val="000000"/>
                </a:solidFill>
              </a:rPr>
              <a:t>-3</a:t>
            </a:r>
            <a:r>
              <a:rPr lang="en-US" sz="2000" b="1" dirty="0">
                <a:solidFill>
                  <a:srgbClr val="000000"/>
                </a:solidFill>
              </a:rPr>
              <a:t>  </a:t>
            </a:r>
            <a:r>
              <a:rPr lang="en-US" sz="2000" dirty="0" smtClean="0">
                <a:solidFill>
                  <a:srgbClr val="ED0202"/>
                </a:solidFill>
                <a:sym typeface="Wingdings"/>
              </a:rPr>
              <a:t> </a:t>
            </a:r>
            <a:r>
              <a:rPr lang="en-US" sz="2000" b="1" dirty="0" err="1">
                <a:solidFill>
                  <a:srgbClr val="FF0000"/>
                </a:solidFill>
                <a:sym typeface="Wingdings"/>
              </a:rPr>
              <a:t>eE</a:t>
            </a:r>
            <a:r>
              <a:rPr lang="en-US" sz="2000" b="1" baseline="-25000" dirty="0" err="1">
                <a:solidFill>
                  <a:srgbClr val="FF0000"/>
                </a:solidFill>
                <a:sym typeface="Wingdings"/>
              </a:rPr>
              <a:t>WB</a:t>
            </a:r>
            <a:r>
              <a:rPr lang="en-US" sz="2000" b="1" dirty="0">
                <a:solidFill>
                  <a:srgbClr val="FF0000"/>
                </a:solidFill>
                <a:sym typeface="Wingdings"/>
              </a:rPr>
              <a:t> = </a:t>
            </a:r>
            <a:r>
              <a:rPr lang="en-US" sz="2000" b="1" dirty="0" smtClean="0">
                <a:solidFill>
                  <a:srgbClr val="FF0000"/>
                </a:solidFill>
                <a:sym typeface="Wingdings"/>
              </a:rPr>
              <a:t>80 </a:t>
            </a:r>
            <a:r>
              <a:rPr lang="en-US" sz="2000" b="1" dirty="0">
                <a:solidFill>
                  <a:srgbClr val="FF0000"/>
                </a:solidFill>
                <a:sym typeface="Wingdings"/>
              </a:rPr>
              <a:t>GV/m   </a:t>
            </a:r>
            <a:r>
              <a:rPr lang="en-US" sz="2000" b="1" dirty="0">
                <a:solidFill>
                  <a:srgbClr val="ED0202"/>
                </a:solidFill>
                <a:sym typeface="Wingdings"/>
              </a:rPr>
              <a:t> </a:t>
            </a:r>
            <a:r>
              <a:rPr lang="en-US" sz="2000" b="1" dirty="0">
                <a:solidFill>
                  <a:srgbClr val="FF0000"/>
                </a:solidFill>
                <a:sym typeface="Wingdings"/>
              </a:rPr>
              <a:t>g = </a:t>
            </a:r>
            <a:r>
              <a:rPr lang="en-US" sz="2000" b="1" dirty="0" smtClean="0">
                <a:solidFill>
                  <a:srgbClr val="FF0000"/>
                </a:solidFill>
                <a:sym typeface="Wingdings"/>
              </a:rPr>
              <a:t>21MT</a:t>
            </a:r>
            <a:r>
              <a:rPr lang="en-US" sz="2000" b="1" dirty="0">
                <a:solidFill>
                  <a:srgbClr val="FF0000"/>
                </a:solidFill>
                <a:sym typeface="Wingdings"/>
              </a:rPr>
              <a:t>/</a:t>
            </a:r>
            <a:r>
              <a:rPr lang="en-US" sz="2000" b="1" dirty="0" smtClean="0">
                <a:solidFill>
                  <a:srgbClr val="FF0000"/>
                </a:solidFill>
                <a:sym typeface="Wingdings"/>
              </a:rPr>
              <a:t>m</a:t>
            </a:r>
            <a:endParaRPr lang="en-US" sz="2000" b="1" dirty="0">
              <a:solidFill>
                <a:srgbClr val="FF0000"/>
              </a:solidFill>
              <a:sym typeface="Wingdings"/>
            </a:endParaRPr>
          </a:p>
        </p:txBody>
      </p:sp>
      <p:grpSp>
        <p:nvGrpSpPr>
          <p:cNvPr id="266" name="Group 265"/>
          <p:cNvGrpSpPr/>
          <p:nvPr/>
        </p:nvGrpSpPr>
        <p:grpSpPr>
          <a:xfrm>
            <a:off x="691445" y="832556"/>
            <a:ext cx="7041444" cy="1876778"/>
            <a:chOff x="1030112" y="1707444"/>
            <a:chExt cx="7861790" cy="2217759"/>
          </a:xfrm>
        </p:grpSpPr>
        <p:pic>
          <p:nvPicPr>
            <p:cNvPr id="269" name="Picture 268" descr="sketch-e-wakefield.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30112" y="1707444"/>
              <a:ext cx="7861790" cy="2217759"/>
            </a:xfrm>
            <a:prstGeom prst="rect">
              <a:avLst/>
            </a:prstGeom>
          </p:spPr>
        </p:pic>
        <p:sp>
          <p:nvSpPr>
            <p:cNvPr id="284" name="Up Arrow 283"/>
            <p:cNvSpPr/>
            <p:nvPr/>
          </p:nvSpPr>
          <p:spPr>
            <a:xfrm rot="5400000">
              <a:off x="5579149" y="2523086"/>
              <a:ext cx="220133" cy="705234"/>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5" name="Up Arrow 284"/>
            <p:cNvSpPr/>
            <p:nvPr/>
          </p:nvSpPr>
          <p:spPr>
            <a:xfrm rot="16200000">
              <a:off x="6550627" y="2452262"/>
              <a:ext cx="179605" cy="863080"/>
            </a:xfrm>
            <a:prstGeom prst="up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0" name="Up Arrow 289"/>
            <p:cNvSpPr/>
            <p:nvPr/>
          </p:nvSpPr>
          <p:spPr>
            <a:xfrm rot="16200000">
              <a:off x="4350055" y="2520615"/>
              <a:ext cx="245425" cy="745613"/>
            </a:xfrm>
            <a:prstGeom prst="upArrow">
              <a:avLst>
                <a:gd name="adj1" fmla="val 42556"/>
                <a:gd name="adj2" fmla="val 50000"/>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1" name="Up Arrow 290"/>
            <p:cNvSpPr/>
            <p:nvPr/>
          </p:nvSpPr>
          <p:spPr>
            <a:xfrm>
              <a:off x="4973474" y="2197851"/>
              <a:ext cx="220133" cy="607862"/>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Up Arrow 292"/>
            <p:cNvSpPr/>
            <p:nvPr/>
          </p:nvSpPr>
          <p:spPr>
            <a:xfrm>
              <a:off x="7122171" y="2196780"/>
              <a:ext cx="220133" cy="520414"/>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 name="Up Arrow 295"/>
            <p:cNvSpPr/>
            <p:nvPr/>
          </p:nvSpPr>
          <p:spPr>
            <a:xfrm rot="10800000">
              <a:off x="4970452" y="2933746"/>
              <a:ext cx="220133" cy="613058"/>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7" name="Up Arrow 296"/>
            <p:cNvSpPr/>
            <p:nvPr/>
          </p:nvSpPr>
          <p:spPr>
            <a:xfrm rot="10800000">
              <a:off x="7117792" y="3071170"/>
              <a:ext cx="220133" cy="543094"/>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Up Arrow 297"/>
            <p:cNvSpPr/>
            <p:nvPr/>
          </p:nvSpPr>
          <p:spPr>
            <a:xfrm rot="10800000">
              <a:off x="6022470" y="2111233"/>
              <a:ext cx="220133" cy="613058"/>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9" name="Up Arrow 298"/>
            <p:cNvSpPr/>
            <p:nvPr/>
          </p:nvSpPr>
          <p:spPr>
            <a:xfrm>
              <a:off x="6017889" y="3066105"/>
              <a:ext cx="220133" cy="607862"/>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0" name="Group 299"/>
            <p:cNvGrpSpPr/>
            <p:nvPr/>
          </p:nvGrpSpPr>
          <p:grpSpPr>
            <a:xfrm>
              <a:off x="6353642" y="2674282"/>
              <a:ext cx="603136" cy="369332"/>
              <a:chOff x="5408198" y="4621615"/>
              <a:chExt cx="603136" cy="369332"/>
            </a:xfrm>
          </p:grpSpPr>
          <p:sp>
            <p:nvSpPr>
              <p:cNvPr id="316" name="Oval 315"/>
              <p:cNvSpPr/>
              <p:nvPr/>
            </p:nvSpPr>
            <p:spPr>
              <a:xfrm>
                <a:off x="5408198" y="4673053"/>
                <a:ext cx="352323" cy="311355"/>
              </a:xfrm>
              <a:prstGeom prst="ellipse">
                <a:avLst/>
              </a:prstGeom>
              <a:solidFill>
                <a:srgbClr val="ED020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7" name="TextBox 316"/>
              <p:cNvSpPr txBox="1"/>
              <p:nvPr/>
            </p:nvSpPr>
            <p:spPr>
              <a:xfrm>
                <a:off x="5432780" y="4621615"/>
                <a:ext cx="578554" cy="369332"/>
              </a:xfrm>
              <a:prstGeom prst="rect">
                <a:avLst/>
              </a:prstGeom>
              <a:noFill/>
            </p:spPr>
            <p:txBody>
              <a:bodyPr wrap="square" rtlCol="0">
                <a:spAutoFit/>
              </a:bodyPr>
              <a:lstStyle/>
              <a:p>
                <a:r>
                  <a:rPr lang="en-US" b="1" dirty="0">
                    <a:solidFill>
                      <a:schemeClr val="bg1"/>
                    </a:solidFill>
                  </a:rPr>
                  <a:t>e</a:t>
                </a:r>
                <a:r>
                  <a:rPr lang="en-US" b="1" baseline="30000" dirty="0" smtClean="0">
                    <a:solidFill>
                      <a:schemeClr val="bg1"/>
                    </a:solidFill>
                  </a:rPr>
                  <a:t>-</a:t>
                </a:r>
                <a:endParaRPr lang="en-US" b="1" dirty="0">
                  <a:solidFill>
                    <a:schemeClr val="bg1"/>
                  </a:solidFill>
                </a:endParaRPr>
              </a:p>
            </p:txBody>
          </p:sp>
        </p:grpSp>
        <p:sp>
          <p:nvSpPr>
            <p:cNvPr id="301" name="Up Arrow 300"/>
            <p:cNvSpPr/>
            <p:nvPr/>
          </p:nvSpPr>
          <p:spPr>
            <a:xfrm rot="5400000">
              <a:off x="3304438" y="2520265"/>
              <a:ext cx="220133" cy="705234"/>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5" name="Up Arrow 304"/>
            <p:cNvSpPr/>
            <p:nvPr/>
          </p:nvSpPr>
          <p:spPr>
            <a:xfrm rot="16200000">
              <a:off x="2075344" y="2517794"/>
              <a:ext cx="245425" cy="745613"/>
            </a:xfrm>
            <a:prstGeom prst="upArrow">
              <a:avLst>
                <a:gd name="adj1" fmla="val 42556"/>
                <a:gd name="adj2" fmla="val 50000"/>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6" name="Up Arrow 305"/>
            <p:cNvSpPr/>
            <p:nvPr/>
          </p:nvSpPr>
          <p:spPr>
            <a:xfrm>
              <a:off x="2698763" y="2195030"/>
              <a:ext cx="220133" cy="607862"/>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 name="Up Arrow 306"/>
            <p:cNvSpPr/>
            <p:nvPr/>
          </p:nvSpPr>
          <p:spPr>
            <a:xfrm rot="10800000">
              <a:off x="2695741" y="2930925"/>
              <a:ext cx="220133" cy="613058"/>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 name="Up Arrow 307"/>
            <p:cNvSpPr/>
            <p:nvPr/>
          </p:nvSpPr>
          <p:spPr>
            <a:xfrm rot="10800000">
              <a:off x="3747759" y="2108412"/>
              <a:ext cx="220133" cy="613058"/>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9" name="Up Arrow 308"/>
            <p:cNvSpPr/>
            <p:nvPr/>
          </p:nvSpPr>
          <p:spPr>
            <a:xfrm>
              <a:off x="3743178" y="3063284"/>
              <a:ext cx="220133" cy="607862"/>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p:cNvSpPr txBox="1"/>
          <p:nvPr/>
        </p:nvSpPr>
        <p:spPr>
          <a:xfrm>
            <a:off x="813828" y="2798681"/>
            <a:ext cx="3018775" cy="369332"/>
          </a:xfrm>
          <a:prstGeom prst="rect">
            <a:avLst/>
          </a:prstGeom>
          <a:noFill/>
        </p:spPr>
        <p:txBody>
          <a:bodyPr wrap="none" rtlCol="0">
            <a:spAutoFit/>
          </a:bodyPr>
          <a:lstStyle/>
          <a:p>
            <a:r>
              <a:rPr lang="en-US" b="1" dirty="0" smtClean="0"/>
              <a:t>How strong can the fields be? </a:t>
            </a:r>
            <a:endParaRPr lang="en-US" b="1" dirty="0"/>
          </a:p>
        </p:txBody>
      </p:sp>
    </p:spTree>
    <p:extLst>
      <p:ext uri="{BB962C8B-B14F-4D97-AF65-F5344CB8AC3E}">
        <p14:creationId xmlns:p14="http://schemas.microsoft.com/office/powerpoint/2010/main" val="375107850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002" y="113472"/>
            <a:ext cx="10515600" cy="717134"/>
          </a:xfrm>
        </p:spPr>
        <p:txBody>
          <a:bodyPr/>
          <a:lstStyle/>
          <a:p>
            <a:r>
              <a:rPr lang="en-US" dirty="0" smtClean="0"/>
              <a:t>Plasma Wakefield, Linear </a:t>
            </a:r>
            <a:r>
              <a:rPr lang="en-US" dirty="0" smtClean="0"/>
              <a:t>Theory</a:t>
            </a:r>
            <a:endParaRPr lang="en-US" sz="3600" dirty="0"/>
          </a:p>
        </p:txBody>
      </p:sp>
      <p:sp>
        <p:nvSpPr>
          <p:cNvPr id="3" name="Content Placeholder 2"/>
          <p:cNvSpPr>
            <a:spLocks noGrp="1"/>
          </p:cNvSpPr>
          <p:nvPr>
            <p:ph idx="1"/>
          </p:nvPr>
        </p:nvSpPr>
        <p:spPr>
          <a:xfrm>
            <a:off x="125740" y="935138"/>
            <a:ext cx="11945236" cy="712165"/>
          </a:xfrm>
        </p:spPr>
        <p:txBody>
          <a:bodyPr>
            <a:normAutofit fontScale="70000" lnSpcReduction="20000"/>
          </a:bodyPr>
          <a:lstStyle/>
          <a:p>
            <a:pPr marL="0" indent="0">
              <a:buNone/>
            </a:pPr>
            <a:r>
              <a:rPr lang="en-US" dirty="0"/>
              <a:t>When drive beam density is smaller than plasma </a:t>
            </a:r>
            <a:r>
              <a:rPr lang="en-US" dirty="0">
                <a:solidFill>
                  <a:srgbClr val="1155CC"/>
                </a:solidFill>
              </a:rPr>
              <a:t>density (</a:t>
            </a:r>
            <a:r>
              <a:rPr lang="en-US" b="1" dirty="0" err="1">
                <a:solidFill>
                  <a:srgbClr val="1155CC"/>
                </a:solidFill>
              </a:rPr>
              <a:t>n</a:t>
            </a:r>
            <a:r>
              <a:rPr lang="en-US" b="1" baseline="-25000" dirty="0" err="1">
                <a:solidFill>
                  <a:srgbClr val="1155CC"/>
                </a:solidFill>
              </a:rPr>
              <a:t>b</a:t>
            </a:r>
            <a:r>
              <a:rPr lang="en-US" b="1" dirty="0">
                <a:solidFill>
                  <a:srgbClr val="1155CC"/>
                </a:solidFill>
              </a:rPr>
              <a:t> &lt;&lt; </a:t>
            </a:r>
            <a:r>
              <a:rPr lang="en-US" b="1" dirty="0" err="1">
                <a:solidFill>
                  <a:srgbClr val="1155CC"/>
                </a:solidFill>
              </a:rPr>
              <a:t>n</a:t>
            </a:r>
            <a:r>
              <a:rPr lang="en-US" b="1" baseline="-25000" dirty="0" err="1">
                <a:solidFill>
                  <a:srgbClr val="1155CC"/>
                </a:solidFill>
              </a:rPr>
              <a:t>p</a:t>
            </a:r>
            <a:r>
              <a:rPr lang="en-US" dirty="0">
                <a:solidFill>
                  <a:srgbClr val="1155CC"/>
                </a:solidFill>
              </a:rPr>
              <a:t>) </a:t>
            </a:r>
            <a:r>
              <a:rPr lang="en-US" dirty="0">
                <a:solidFill>
                  <a:srgbClr val="1155CC"/>
                </a:solidFill>
                <a:sym typeface="Wingdings"/>
              </a:rPr>
              <a:t></a:t>
            </a:r>
            <a:r>
              <a:rPr lang="en-US" dirty="0">
                <a:solidFill>
                  <a:srgbClr val="1155CC"/>
                </a:solidFill>
              </a:rPr>
              <a:t> </a:t>
            </a:r>
            <a:r>
              <a:rPr lang="en-US" b="1" dirty="0">
                <a:solidFill>
                  <a:srgbClr val="1155CC"/>
                </a:solidFill>
              </a:rPr>
              <a:t>linear </a:t>
            </a:r>
            <a:r>
              <a:rPr lang="en-US" b="1" dirty="0" smtClean="0">
                <a:solidFill>
                  <a:srgbClr val="1155CC"/>
                </a:solidFill>
              </a:rPr>
              <a:t>theory.</a:t>
            </a:r>
          </a:p>
          <a:p>
            <a:r>
              <a:rPr lang="en-US" sz="2400" dirty="0" smtClean="0"/>
              <a:t>Peak accelerating field in plasma resulting from drive beam with Gaussian distribution:</a:t>
            </a:r>
            <a:endParaRPr lang="en-US" sz="2400" dirty="0"/>
          </a:p>
          <a:p>
            <a:endParaRPr lang="en-US" dirty="0"/>
          </a:p>
        </p:txBody>
      </p:sp>
      <p:sp>
        <p:nvSpPr>
          <p:cNvPr id="18" name="TextBox 17"/>
          <p:cNvSpPr txBox="1"/>
          <p:nvPr/>
        </p:nvSpPr>
        <p:spPr>
          <a:xfrm>
            <a:off x="637518" y="4933377"/>
            <a:ext cx="1466217" cy="830997"/>
          </a:xfrm>
          <a:prstGeom prst="rect">
            <a:avLst/>
          </a:prstGeom>
          <a:noFill/>
          <a:ln>
            <a:solidFill>
              <a:srgbClr val="FF0000"/>
            </a:solidFill>
          </a:ln>
        </p:spPr>
        <p:txBody>
          <a:bodyPr wrap="none" rtlCol="0">
            <a:spAutoFit/>
          </a:bodyPr>
          <a:lstStyle/>
          <a:p>
            <a:r>
              <a:rPr lang="en-US" sz="2400" b="1" dirty="0" err="1" smtClean="0"/>
              <a:t>k</a:t>
            </a:r>
            <a:r>
              <a:rPr lang="en-US" sz="2400" b="1" baseline="-25000" dirty="0" err="1" smtClean="0"/>
              <a:t>pe</a:t>
            </a:r>
            <a:r>
              <a:rPr lang="en-US" sz="2400" b="1" dirty="0" smtClean="0"/>
              <a:t> </a:t>
            </a:r>
            <a:r>
              <a:rPr lang="en-US" sz="2400" b="1" dirty="0" err="1" smtClean="0"/>
              <a:t>σ</a:t>
            </a:r>
            <a:r>
              <a:rPr lang="en-US" sz="2400" b="1" baseline="-25000" dirty="0" err="1" smtClean="0"/>
              <a:t>z</a:t>
            </a:r>
            <a:r>
              <a:rPr lang="en-US" sz="2400" b="1" dirty="0" smtClean="0"/>
              <a:t> ≈ √2</a:t>
            </a:r>
          </a:p>
          <a:p>
            <a:r>
              <a:rPr lang="en-US" sz="2400" b="1" dirty="0" err="1"/>
              <a:t>k</a:t>
            </a:r>
            <a:r>
              <a:rPr lang="en-US" sz="2400" b="1" baseline="-25000" dirty="0" err="1" smtClean="0"/>
              <a:t>pe</a:t>
            </a:r>
            <a:r>
              <a:rPr lang="en-US" sz="2400" b="1" dirty="0" smtClean="0"/>
              <a:t> </a:t>
            </a:r>
            <a:r>
              <a:rPr lang="en-US" sz="2400" b="1" dirty="0" err="1" smtClean="0"/>
              <a:t>σ</a:t>
            </a:r>
            <a:r>
              <a:rPr lang="en-US" sz="2400" b="1" baseline="-25000" dirty="0" err="1" smtClean="0"/>
              <a:t>r</a:t>
            </a:r>
            <a:r>
              <a:rPr lang="en-US" sz="2400" b="1" dirty="0" smtClean="0"/>
              <a:t> ≤ 1</a:t>
            </a:r>
            <a:endParaRPr lang="en-US" sz="2400" b="1" dirty="0"/>
          </a:p>
        </p:txBody>
      </p:sp>
      <p:pic>
        <p:nvPicPr>
          <p:cNvPr id="19" name="Picture 18"/>
          <p:cNvPicPr>
            <a:picLocks noChangeAspect="1"/>
          </p:cNvPicPr>
          <p:nvPr/>
        </p:nvPicPr>
        <p:blipFill>
          <a:blip r:embed="rId3"/>
          <a:stretch>
            <a:fillRect/>
          </a:stretch>
        </p:blipFill>
        <p:spPr>
          <a:xfrm>
            <a:off x="514843" y="1755889"/>
            <a:ext cx="6326337" cy="1374046"/>
          </a:xfrm>
          <a:prstGeom prst="rect">
            <a:avLst/>
          </a:prstGeom>
        </p:spPr>
      </p:pic>
      <p:sp>
        <p:nvSpPr>
          <p:cNvPr id="20" name="Content Placeholder 2"/>
          <p:cNvSpPr txBox="1">
            <a:spLocks/>
          </p:cNvSpPr>
          <p:nvPr/>
        </p:nvSpPr>
        <p:spPr>
          <a:xfrm>
            <a:off x="246764" y="3348219"/>
            <a:ext cx="11945236" cy="15273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b="1" dirty="0" smtClean="0"/>
              <a:t>Wakefield</a:t>
            </a:r>
            <a:r>
              <a:rPr lang="en-US" sz="1800" dirty="0" smtClean="0"/>
              <a:t> excited by bunch oscillates </a:t>
            </a:r>
            <a:r>
              <a:rPr lang="en-US" sz="1800" b="1" dirty="0" smtClean="0"/>
              <a:t>sinusoidally </a:t>
            </a:r>
            <a:r>
              <a:rPr lang="en-US" sz="1800" dirty="0" smtClean="0"/>
              <a:t>with frequency determined by plasma density</a:t>
            </a:r>
          </a:p>
          <a:p>
            <a:r>
              <a:rPr lang="en-US" sz="1800" b="1" dirty="0" smtClean="0"/>
              <a:t>Accelerating gradient </a:t>
            </a:r>
            <a:r>
              <a:rPr lang="en-US" sz="1800" dirty="0" smtClean="0"/>
              <a:t>increases linearly with</a:t>
            </a:r>
            <a:r>
              <a:rPr lang="en-US" sz="1800" b="1" dirty="0" smtClean="0"/>
              <a:t> N/</a:t>
            </a:r>
            <a:r>
              <a:rPr lang="en-US" sz="1800" b="1" dirty="0" err="1" smtClean="0"/>
              <a:t>σ</a:t>
            </a:r>
            <a:r>
              <a:rPr lang="en-US" sz="1800" b="1" baseline="-25000" dirty="0" err="1" smtClean="0"/>
              <a:t>z</a:t>
            </a:r>
            <a:r>
              <a:rPr lang="en-US" sz="1800" b="1" dirty="0" smtClean="0"/>
              <a:t>  </a:t>
            </a:r>
          </a:p>
          <a:p>
            <a:r>
              <a:rPr lang="en-US" sz="1800" dirty="0" smtClean="0"/>
              <a:t>Fields excited by electrons and protons/positrons are </a:t>
            </a:r>
            <a:r>
              <a:rPr lang="en-US" sz="1800" b="1" dirty="0" smtClean="0"/>
              <a:t>equal in magnitude but opposite in phase</a:t>
            </a:r>
          </a:p>
          <a:p>
            <a:r>
              <a:rPr lang="en-US" sz="1800" dirty="0" smtClean="0"/>
              <a:t>The </a:t>
            </a:r>
            <a:r>
              <a:rPr lang="en-US" sz="1800" b="1" dirty="0" smtClean="0"/>
              <a:t>accelerating field is maximized</a:t>
            </a:r>
            <a:r>
              <a:rPr lang="en-US" sz="1800" dirty="0" smtClean="0"/>
              <a:t> for a value of</a:t>
            </a:r>
          </a:p>
        </p:txBody>
      </p:sp>
      <p:sp>
        <p:nvSpPr>
          <p:cNvPr id="8" name="TextBox 7"/>
          <p:cNvSpPr txBox="1"/>
          <p:nvPr/>
        </p:nvSpPr>
        <p:spPr>
          <a:xfrm>
            <a:off x="7476501" y="2137012"/>
            <a:ext cx="1941557" cy="461665"/>
          </a:xfrm>
          <a:prstGeom prst="rect">
            <a:avLst/>
          </a:prstGeom>
          <a:noFill/>
          <a:ln>
            <a:solidFill>
              <a:srgbClr val="FF0000"/>
            </a:solidFill>
          </a:ln>
        </p:spPr>
        <p:txBody>
          <a:bodyPr wrap="none" rtlCol="0">
            <a:spAutoFit/>
          </a:bodyPr>
          <a:lstStyle/>
          <a:p>
            <a:r>
              <a:rPr lang="en-US" sz="2400" b="1" dirty="0" smtClean="0">
                <a:sym typeface="Wingdings"/>
              </a:rPr>
              <a:t> </a:t>
            </a:r>
            <a:r>
              <a:rPr lang="en-US" sz="2400" b="1" dirty="0" err="1" smtClean="0"/>
              <a:t>eE</a:t>
            </a:r>
            <a:r>
              <a:rPr lang="en-US" sz="2400" b="1" baseline="-25000" dirty="0" err="1" smtClean="0"/>
              <a:t>z</a:t>
            </a:r>
            <a:r>
              <a:rPr lang="en-US" sz="2400" b="1" baseline="-25000" dirty="0" smtClean="0"/>
              <a:t> </a:t>
            </a:r>
            <a:r>
              <a:rPr lang="en-US" sz="2400" b="1" dirty="0" smtClean="0"/>
              <a:t>≈ N/σ</a:t>
            </a:r>
            <a:r>
              <a:rPr lang="en-US" sz="2400" b="1" baseline="-25000" dirty="0" smtClean="0"/>
              <a:t>z</a:t>
            </a:r>
            <a:r>
              <a:rPr lang="en-US" sz="2400" b="1" baseline="30000" dirty="0" smtClean="0"/>
              <a:t>2</a:t>
            </a:r>
            <a:endParaRPr lang="en-US" sz="2400" b="1" dirty="0"/>
          </a:p>
        </p:txBody>
      </p:sp>
      <p:sp>
        <p:nvSpPr>
          <p:cNvPr id="12" name="TextBox 11"/>
          <p:cNvSpPr txBox="1"/>
          <p:nvPr/>
        </p:nvSpPr>
        <p:spPr>
          <a:xfrm>
            <a:off x="472294" y="2831443"/>
            <a:ext cx="1228309" cy="307777"/>
          </a:xfrm>
          <a:prstGeom prst="rect">
            <a:avLst/>
          </a:prstGeom>
          <a:noFill/>
        </p:spPr>
        <p:txBody>
          <a:bodyPr wrap="none" rtlCol="0">
            <a:spAutoFit/>
          </a:bodyPr>
          <a:lstStyle/>
          <a:p>
            <a:r>
              <a:rPr lang="en-US" sz="1400" dirty="0" smtClean="0"/>
              <a:t>B.E. Blue 2003</a:t>
            </a:r>
            <a:endParaRPr lang="en-US" sz="1400" dirty="0"/>
          </a:p>
        </p:txBody>
      </p:sp>
      <p:sp>
        <p:nvSpPr>
          <p:cNvPr id="13" name="Slide Number Placeholder 12"/>
          <p:cNvSpPr>
            <a:spLocks noGrp="1"/>
          </p:cNvSpPr>
          <p:nvPr>
            <p:ph type="sldNum" sz="quarter" idx="12"/>
          </p:nvPr>
        </p:nvSpPr>
        <p:spPr/>
        <p:txBody>
          <a:bodyPr/>
          <a:lstStyle/>
          <a:p>
            <a:fld id="{3D351EE0-6949-4F2E-8F68-46F7424C488D}" type="slidenum">
              <a:rPr lang="en-US" smtClean="0"/>
              <a:t>19</a:t>
            </a:fld>
            <a:endParaRPr lang="en-US"/>
          </a:p>
        </p:txBody>
      </p:sp>
      <p:sp>
        <p:nvSpPr>
          <p:cNvPr id="14" name="TextBox 13"/>
          <p:cNvSpPr txBox="1"/>
          <p:nvPr/>
        </p:nvSpPr>
        <p:spPr>
          <a:xfrm>
            <a:off x="465666" y="6011335"/>
            <a:ext cx="9655698" cy="400110"/>
          </a:xfrm>
          <a:prstGeom prst="rect">
            <a:avLst/>
          </a:prstGeom>
          <a:noFill/>
          <a:ln>
            <a:solidFill>
              <a:srgbClr val="ED0202"/>
            </a:solidFill>
          </a:ln>
        </p:spPr>
        <p:txBody>
          <a:bodyPr wrap="none" rtlCol="0">
            <a:spAutoFit/>
          </a:bodyPr>
          <a:lstStyle/>
          <a:p>
            <a:r>
              <a:rPr lang="en-US" sz="2000" b="1" dirty="0" smtClean="0">
                <a:solidFill>
                  <a:srgbClr val="ED0202"/>
                </a:solidFill>
              </a:rPr>
              <a:t>Example: </a:t>
            </a:r>
            <a:r>
              <a:rPr lang="en-US" sz="2000" b="1" dirty="0" err="1" smtClean="0">
                <a:solidFill>
                  <a:srgbClr val="000000"/>
                </a:solidFill>
              </a:rPr>
              <a:t>n</a:t>
            </a:r>
            <a:r>
              <a:rPr lang="en-US" sz="2000" b="1" baseline="-25000" dirty="0" err="1" smtClean="0">
                <a:solidFill>
                  <a:srgbClr val="000000"/>
                </a:solidFill>
              </a:rPr>
              <a:t>pe</a:t>
            </a:r>
            <a:r>
              <a:rPr lang="en-US" sz="2000" b="1" dirty="0" smtClean="0">
                <a:solidFill>
                  <a:srgbClr val="000000"/>
                </a:solidFill>
              </a:rPr>
              <a:t> = 7x10</a:t>
            </a:r>
            <a:r>
              <a:rPr lang="en-US" sz="2000" b="1" baseline="30000" dirty="0" smtClean="0">
                <a:solidFill>
                  <a:srgbClr val="000000"/>
                </a:solidFill>
              </a:rPr>
              <a:t>14</a:t>
            </a:r>
            <a:r>
              <a:rPr lang="en-US" sz="2000" b="1" dirty="0" smtClean="0">
                <a:solidFill>
                  <a:srgbClr val="000000"/>
                </a:solidFill>
              </a:rPr>
              <a:t> cm</a:t>
            </a:r>
            <a:r>
              <a:rPr lang="en-US" sz="2000" b="1" baseline="30000" dirty="0" smtClean="0">
                <a:solidFill>
                  <a:srgbClr val="000000"/>
                </a:solidFill>
              </a:rPr>
              <a:t>-3</a:t>
            </a:r>
            <a:r>
              <a:rPr lang="en-US" sz="2000" b="1" dirty="0" smtClean="0">
                <a:solidFill>
                  <a:srgbClr val="000000"/>
                </a:solidFill>
              </a:rPr>
              <a:t> (AWAKE</a:t>
            </a:r>
            <a:r>
              <a:rPr lang="en-US" sz="2000" dirty="0" smtClean="0">
                <a:solidFill>
                  <a:srgbClr val="000000"/>
                </a:solidFill>
              </a:rPr>
              <a:t>), </a:t>
            </a:r>
            <a:r>
              <a:rPr lang="en-US" sz="2000" dirty="0" smtClean="0">
                <a:solidFill>
                  <a:srgbClr val="000000"/>
                </a:solidFill>
                <a:sym typeface="Wingdings"/>
              </a:rPr>
              <a:t> </a:t>
            </a:r>
            <a:r>
              <a:rPr lang="en-US" sz="2000" b="1" dirty="0" err="1" smtClean="0">
                <a:sym typeface="Wingdings"/>
              </a:rPr>
              <a:t>k</a:t>
            </a:r>
            <a:r>
              <a:rPr lang="en-US" sz="2000" b="1" baseline="-25000" dirty="0" err="1" smtClean="0">
                <a:sym typeface="Wingdings"/>
              </a:rPr>
              <a:t>pe</a:t>
            </a:r>
            <a:r>
              <a:rPr lang="en-US" sz="2000" b="1" dirty="0" smtClean="0">
                <a:sym typeface="Wingdings"/>
              </a:rPr>
              <a:t> = 5 mm</a:t>
            </a:r>
            <a:r>
              <a:rPr lang="en-US" sz="2000" b="1" baseline="30000" dirty="0" smtClean="0">
                <a:sym typeface="Wingdings"/>
              </a:rPr>
              <a:t>-1 </a:t>
            </a:r>
            <a:r>
              <a:rPr lang="en-US" sz="2000" b="1" dirty="0" smtClean="0">
                <a:solidFill>
                  <a:srgbClr val="FF0000"/>
                </a:solidFill>
                <a:sym typeface="Wingdings"/>
              </a:rPr>
              <a:t> drive beam: </a:t>
            </a:r>
            <a:r>
              <a:rPr lang="en-US" sz="2000" b="1" dirty="0" err="1" smtClean="0">
                <a:solidFill>
                  <a:srgbClr val="FF0000"/>
                </a:solidFill>
              </a:rPr>
              <a:t>σ</a:t>
            </a:r>
            <a:r>
              <a:rPr lang="en-US" sz="2000" b="1" baseline="-25000" dirty="0" err="1" smtClean="0">
                <a:solidFill>
                  <a:srgbClr val="FF0000"/>
                </a:solidFill>
              </a:rPr>
              <a:t>z</a:t>
            </a:r>
            <a:r>
              <a:rPr lang="en-US" sz="2000" b="1" baseline="-25000" dirty="0" smtClean="0">
                <a:solidFill>
                  <a:srgbClr val="FF0000"/>
                </a:solidFill>
              </a:rPr>
              <a:t> </a:t>
            </a:r>
            <a:r>
              <a:rPr lang="en-US" sz="2000" b="1" dirty="0" smtClean="0">
                <a:solidFill>
                  <a:srgbClr val="FF0000"/>
                </a:solidFill>
              </a:rPr>
              <a:t>= 300µm, </a:t>
            </a:r>
            <a:r>
              <a:rPr lang="en-US" sz="2000" b="1" dirty="0" err="1">
                <a:solidFill>
                  <a:srgbClr val="FF0000"/>
                </a:solidFill>
              </a:rPr>
              <a:t>σ</a:t>
            </a:r>
            <a:r>
              <a:rPr lang="en-US" sz="2000" b="1" baseline="-25000" dirty="0" err="1">
                <a:solidFill>
                  <a:srgbClr val="FF0000"/>
                </a:solidFill>
              </a:rPr>
              <a:t>r</a:t>
            </a:r>
            <a:r>
              <a:rPr lang="en-US" sz="2000" b="1" dirty="0">
                <a:solidFill>
                  <a:srgbClr val="FF0000"/>
                </a:solidFill>
              </a:rPr>
              <a:t> </a:t>
            </a:r>
            <a:r>
              <a:rPr lang="en-US" sz="2000" b="1" dirty="0" smtClean="0">
                <a:solidFill>
                  <a:srgbClr val="FF0000"/>
                </a:solidFill>
              </a:rPr>
              <a:t>= 200µm </a:t>
            </a:r>
            <a:endParaRPr lang="en-US" sz="2000" b="1" dirty="0">
              <a:solidFill>
                <a:srgbClr val="FF0000"/>
              </a:solidFill>
            </a:endParaRPr>
          </a:p>
        </p:txBody>
      </p:sp>
      <p:pic>
        <p:nvPicPr>
          <p:cNvPr id="15" name="Picture 14" descr="acc-grad-phases.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440333" y="3824110"/>
            <a:ext cx="2543416" cy="1908863"/>
          </a:xfrm>
          <a:prstGeom prst="rect">
            <a:avLst/>
          </a:prstGeom>
        </p:spPr>
      </p:pic>
      <p:sp>
        <p:nvSpPr>
          <p:cNvPr id="4" name="TextBox 3"/>
          <p:cNvSpPr txBox="1"/>
          <p:nvPr/>
        </p:nvSpPr>
        <p:spPr>
          <a:xfrm>
            <a:off x="8413602" y="423332"/>
            <a:ext cx="3778398" cy="338554"/>
          </a:xfrm>
          <a:prstGeom prst="rect">
            <a:avLst/>
          </a:prstGeom>
          <a:noFill/>
        </p:spPr>
        <p:txBody>
          <a:bodyPr wrap="none" rtlCol="0">
            <a:spAutoFit/>
          </a:bodyPr>
          <a:lstStyle/>
          <a:p>
            <a:r>
              <a:rPr lang="en-US" sz="1600" dirty="0" smtClean="0"/>
              <a:t>(R</a:t>
            </a:r>
            <a:r>
              <a:rPr lang="en-US" sz="1600" dirty="0"/>
              <a:t>. </a:t>
            </a:r>
            <a:r>
              <a:rPr lang="en-US" sz="1600" dirty="0" smtClean="0"/>
              <a:t>D. Ruth, P. Chen, SLAC-PUB-3906, </a:t>
            </a:r>
            <a:r>
              <a:rPr lang="en-US" sz="1600" dirty="0"/>
              <a:t>1986)</a:t>
            </a:r>
          </a:p>
        </p:txBody>
      </p:sp>
    </p:spTree>
    <p:extLst>
      <p:ext uri="{BB962C8B-B14F-4D97-AF65-F5344CB8AC3E}">
        <p14:creationId xmlns:p14="http://schemas.microsoft.com/office/powerpoint/2010/main" val="21952998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457874" y="1538110"/>
            <a:ext cx="11593739" cy="3987287"/>
          </a:xfrm>
        </p:spPr>
        <p:txBody>
          <a:bodyPr>
            <a:normAutofit/>
          </a:bodyPr>
          <a:lstStyle/>
          <a:p>
            <a:r>
              <a:rPr lang="en-US" dirty="0" smtClean="0"/>
              <a:t>Motivation</a:t>
            </a:r>
          </a:p>
          <a:p>
            <a:endParaRPr lang="en-US" dirty="0"/>
          </a:p>
          <a:p>
            <a:r>
              <a:rPr lang="en-US" dirty="0" smtClean="0"/>
              <a:t>Introduction to Plasma Wakefield Acceleration</a:t>
            </a:r>
          </a:p>
          <a:p>
            <a:endParaRPr lang="en-US" dirty="0"/>
          </a:p>
          <a:p>
            <a:r>
              <a:rPr lang="en-US" dirty="0" smtClean="0"/>
              <a:t>State of the Art</a:t>
            </a:r>
          </a:p>
          <a:p>
            <a:endParaRPr lang="en-US" dirty="0"/>
          </a:p>
          <a:p>
            <a:r>
              <a:rPr lang="en-US" dirty="0" smtClean="0"/>
              <a:t>The AWAKE Experiment</a:t>
            </a:r>
            <a:endParaRPr lang="en-US" dirty="0" smtClean="0"/>
          </a:p>
        </p:txBody>
      </p:sp>
      <p:sp>
        <p:nvSpPr>
          <p:cNvPr id="4" name="Slide Number Placeholder 3"/>
          <p:cNvSpPr>
            <a:spLocks noGrp="1"/>
          </p:cNvSpPr>
          <p:nvPr>
            <p:ph type="sldNum" sz="quarter" idx="12"/>
          </p:nvPr>
        </p:nvSpPr>
        <p:spPr/>
        <p:txBody>
          <a:bodyPr/>
          <a:lstStyle/>
          <a:p>
            <a:fld id="{3D351EE0-6949-4F2E-8F68-46F7424C488D}" type="slidenum">
              <a:rPr lang="en-US" smtClean="0"/>
              <a:t>2</a:t>
            </a:fld>
            <a:endParaRPr lang="en-US"/>
          </a:p>
        </p:txBody>
      </p:sp>
    </p:spTree>
    <p:extLst>
      <p:ext uri="{BB962C8B-B14F-4D97-AF65-F5344CB8AC3E}">
        <p14:creationId xmlns:p14="http://schemas.microsoft.com/office/powerpoint/2010/main" val="191285374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D351EE0-6949-4F2E-8F68-46F7424C488D}" type="slidenum">
              <a:rPr lang="en-US" smtClean="0"/>
              <a:t>20</a:t>
            </a:fld>
            <a:endParaRPr lang="en-US"/>
          </a:p>
        </p:txBody>
      </p:sp>
      <p:grpSp>
        <p:nvGrpSpPr>
          <p:cNvPr id="6" name="Group 5"/>
          <p:cNvGrpSpPr/>
          <p:nvPr/>
        </p:nvGrpSpPr>
        <p:grpSpPr>
          <a:xfrm>
            <a:off x="181435" y="1224428"/>
            <a:ext cx="1700567" cy="1095965"/>
            <a:chOff x="8799414" y="1200201"/>
            <a:chExt cx="2912781" cy="2119726"/>
          </a:xfrm>
        </p:grpSpPr>
        <p:sp>
          <p:nvSpPr>
            <p:cNvPr id="7" name="Up Arrow 6"/>
            <p:cNvSpPr/>
            <p:nvPr/>
          </p:nvSpPr>
          <p:spPr>
            <a:xfrm rot="16200000">
              <a:off x="8999146" y="1214428"/>
              <a:ext cx="220133" cy="619597"/>
            </a:xfrm>
            <a:prstGeom prst="up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8" name="Up Arrow 7"/>
            <p:cNvSpPr/>
            <p:nvPr/>
          </p:nvSpPr>
          <p:spPr>
            <a:xfrm rot="5400000">
              <a:off x="9009265" y="1533952"/>
              <a:ext cx="220133" cy="599360"/>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9" name="Up Arrow 8"/>
            <p:cNvSpPr/>
            <p:nvPr/>
          </p:nvSpPr>
          <p:spPr>
            <a:xfrm>
              <a:off x="8999145" y="2001518"/>
              <a:ext cx="220133" cy="587802"/>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Up Arrow 9"/>
            <p:cNvSpPr/>
            <p:nvPr/>
          </p:nvSpPr>
          <p:spPr>
            <a:xfrm rot="10800000">
              <a:off x="9009264" y="2706869"/>
              <a:ext cx="220133" cy="613058"/>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1" name="TextBox 10"/>
            <p:cNvSpPr txBox="1"/>
            <p:nvPr/>
          </p:nvSpPr>
          <p:spPr>
            <a:xfrm>
              <a:off x="9419011" y="1200201"/>
              <a:ext cx="2271219" cy="535749"/>
            </a:xfrm>
            <a:prstGeom prst="rect">
              <a:avLst/>
            </a:prstGeom>
            <a:noFill/>
          </p:spPr>
          <p:txBody>
            <a:bodyPr wrap="none" rtlCol="0">
              <a:spAutoFit/>
            </a:bodyPr>
            <a:lstStyle/>
            <a:p>
              <a:r>
                <a:rPr lang="en-US" sz="1200" dirty="0" smtClean="0"/>
                <a:t>Accelerating for e</a:t>
              </a:r>
              <a:r>
                <a:rPr lang="en-US" sz="1200" baseline="30000" dirty="0" smtClean="0"/>
                <a:t>-</a:t>
              </a:r>
              <a:endParaRPr lang="en-US" sz="1200" baseline="30000" dirty="0"/>
            </a:p>
          </p:txBody>
        </p:sp>
        <p:sp>
          <p:nvSpPr>
            <p:cNvPr id="12" name="TextBox 11"/>
            <p:cNvSpPr txBox="1"/>
            <p:nvPr/>
          </p:nvSpPr>
          <p:spPr>
            <a:xfrm>
              <a:off x="9419011" y="1651905"/>
              <a:ext cx="2293184" cy="535749"/>
            </a:xfrm>
            <a:prstGeom prst="rect">
              <a:avLst/>
            </a:prstGeom>
            <a:noFill/>
          </p:spPr>
          <p:txBody>
            <a:bodyPr wrap="none" rtlCol="0">
              <a:spAutoFit/>
            </a:bodyPr>
            <a:lstStyle/>
            <a:p>
              <a:r>
                <a:rPr lang="en-US" sz="1200" dirty="0" smtClean="0"/>
                <a:t>Decelerating for e</a:t>
              </a:r>
              <a:r>
                <a:rPr lang="en-US" sz="1200" baseline="30000" dirty="0" smtClean="0"/>
                <a:t>-</a:t>
              </a:r>
              <a:endParaRPr lang="en-US" sz="1200" baseline="30000" dirty="0"/>
            </a:p>
          </p:txBody>
        </p:sp>
        <p:sp>
          <p:nvSpPr>
            <p:cNvPr id="13" name="TextBox 12"/>
            <p:cNvSpPr txBox="1"/>
            <p:nvPr/>
          </p:nvSpPr>
          <p:spPr>
            <a:xfrm>
              <a:off x="9435283" y="2137320"/>
              <a:ext cx="1875843" cy="535749"/>
            </a:xfrm>
            <a:prstGeom prst="rect">
              <a:avLst/>
            </a:prstGeom>
            <a:noFill/>
          </p:spPr>
          <p:txBody>
            <a:bodyPr wrap="none" rtlCol="0">
              <a:spAutoFit/>
            </a:bodyPr>
            <a:lstStyle/>
            <a:p>
              <a:r>
                <a:rPr lang="en-US" sz="1200" dirty="0" smtClean="0"/>
                <a:t>Focusing for e</a:t>
              </a:r>
              <a:r>
                <a:rPr lang="en-US" sz="1200" baseline="30000" dirty="0" smtClean="0"/>
                <a:t>-</a:t>
              </a:r>
              <a:endParaRPr lang="en-US" sz="1200" baseline="30000" dirty="0"/>
            </a:p>
          </p:txBody>
        </p:sp>
        <p:sp>
          <p:nvSpPr>
            <p:cNvPr id="14" name="TextBox 13"/>
            <p:cNvSpPr txBox="1"/>
            <p:nvPr/>
          </p:nvSpPr>
          <p:spPr>
            <a:xfrm>
              <a:off x="9331691" y="2661323"/>
              <a:ext cx="2139427" cy="535749"/>
            </a:xfrm>
            <a:prstGeom prst="rect">
              <a:avLst/>
            </a:prstGeom>
            <a:noFill/>
          </p:spPr>
          <p:txBody>
            <a:bodyPr wrap="none" rtlCol="0">
              <a:spAutoFit/>
            </a:bodyPr>
            <a:lstStyle/>
            <a:p>
              <a:r>
                <a:rPr lang="en-US" sz="1200" dirty="0" smtClean="0"/>
                <a:t>Defocusing for e</a:t>
              </a:r>
              <a:r>
                <a:rPr lang="en-US" sz="1200" baseline="30000" dirty="0" smtClean="0"/>
                <a:t>-</a:t>
              </a:r>
              <a:endParaRPr lang="en-US" sz="1200" baseline="30000" dirty="0"/>
            </a:p>
          </p:txBody>
        </p:sp>
      </p:grpSp>
      <p:grpSp>
        <p:nvGrpSpPr>
          <p:cNvPr id="148" name="Group 147"/>
          <p:cNvGrpSpPr/>
          <p:nvPr/>
        </p:nvGrpSpPr>
        <p:grpSpPr>
          <a:xfrm>
            <a:off x="8976690" y="757044"/>
            <a:ext cx="2967727" cy="2115415"/>
            <a:chOff x="3372556" y="2982349"/>
            <a:chExt cx="5174910" cy="3551095"/>
          </a:xfrm>
        </p:grpSpPr>
        <p:pic>
          <p:nvPicPr>
            <p:cNvPr id="5" name="Picture 4" descr="acc-grad-phases.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72556" y="2982349"/>
              <a:ext cx="5174910" cy="3551095"/>
            </a:xfrm>
            <a:prstGeom prst="rect">
              <a:avLst/>
            </a:prstGeom>
          </p:spPr>
        </p:pic>
        <p:cxnSp>
          <p:nvCxnSpPr>
            <p:cNvPr id="144" name="Straight Arrow Connector 143"/>
            <p:cNvCxnSpPr/>
            <p:nvPr/>
          </p:nvCxnSpPr>
          <p:spPr>
            <a:xfrm flipH="1">
              <a:off x="4261556" y="3273777"/>
              <a:ext cx="69144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51" name="Content Placeholder 2"/>
          <p:cNvSpPr>
            <a:spLocks noGrp="1"/>
          </p:cNvSpPr>
          <p:nvPr>
            <p:ph idx="1"/>
          </p:nvPr>
        </p:nvSpPr>
        <p:spPr>
          <a:xfrm>
            <a:off x="243595" y="3090230"/>
            <a:ext cx="9962078" cy="840505"/>
          </a:xfrm>
        </p:spPr>
        <p:txBody>
          <a:bodyPr>
            <a:noAutofit/>
          </a:bodyPr>
          <a:lstStyle/>
          <a:p>
            <a:pPr marL="0" indent="0">
              <a:buNone/>
            </a:pPr>
            <a:r>
              <a:rPr lang="en-US" sz="1800" dirty="0" smtClean="0">
                <a:solidFill>
                  <a:srgbClr val="1155CC"/>
                </a:solidFill>
              </a:rPr>
              <a:t>Linear Theory: Maximum accelerating electric field reached with drive beam of N and </a:t>
            </a:r>
            <a:r>
              <a:rPr lang="en-US" sz="1800" dirty="0" err="1" smtClean="0">
                <a:solidFill>
                  <a:srgbClr val="1155CC"/>
                </a:solidFill>
              </a:rPr>
              <a:t>σ</a:t>
            </a:r>
            <a:r>
              <a:rPr lang="en-US" sz="1800" baseline="-25000" dirty="0" err="1" smtClean="0">
                <a:solidFill>
                  <a:srgbClr val="1155CC"/>
                </a:solidFill>
              </a:rPr>
              <a:t>z</a:t>
            </a:r>
            <a:r>
              <a:rPr lang="en-US" sz="1800" dirty="0" smtClean="0">
                <a:solidFill>
                  <a:srgbClr val="1155CC"/>
                </a:solidFill>
              </a:rPr>
              <a:t>:</a:t>
            </a:r>
            <a:endParaRPr lang="en-US" sz="1800" dirty="0">
              <a:solidFill>
                <a:srgbClr val="1155CC"/>
              </a:solidFill>
            </a:endParaRPr>
          </a:p>
        </p:txBody>
      </p:sp>
      <p:grpSp>
        <p:nvGrpSpPr>
          <p:cNvPr id="52" name="Group 51"/>
          <p:cNvGrpSpPr/>
          <p:nvPr/>
        </p:nvGrpSpPr>
        <p:grpSpPr>
          <a:xfrm>
            <a:off x="430818" y="3681357"/>
            <a:ext cx="3530784" cy="820025"/>
            <a:chOff x="1594521" y="2842260"/>
            <a:chExt cx="3530784" cy="820025"/>
          </a:xfrm>
        </p:grpSpPr>
        <p:sp>
          <p:nvSpPr>
            <p:cNvPr id="53" name="TextBox 52"/>
            <p:cNvSpPr txBox="1"/>
            <p:nvPr/>
          </p:nvSpPr>
          <p:spPr>
            <a:xfrm>
              <a:off x="1594521" y="3005391"/>
              <a:ext cx="569387" cy="338554"/>
            </a:xfrm>
            <a:prstGeom prst="rect">
              <a:avLst/>
            </a:prstGeom>
            <a:noFill/>
          </p:spPr>
          <p:txBody>
            <a:bodyPr wrap="none" rtlCol="0">
              <a:spAutoFit/>
            </a:bodyPr>
            <a:lstStyle/>
            <a:p>
              <a:r>
                <a:rPr lang="en-US" sz="1600" dirty="0" err="1" smtClean="0"/>
                <a:t>E</a:t>
              </a:r>
              <a:r>
                <a:rPr lang="en-US" sz="1600" baseline="-25000" dirty="0" err="1" smtClean="0"/>
                <a:t>acc</a:t>
              </a:r>
              <a:r>
                <a:rPr lang="en-US" sz="1600" dirty="0" smtClean="0"/>
                <a:t>=</a:t>
              </a:r>
              <a:endParaRPr lang="en-US" sz="1600" dirty="0"/>
            </a:p>
          </p:txBody>
        </p:sp>
        <p:grpSp>
          <p:nvGrpSpPr>
            <p:cNvPr id="54" name="Group 53"/>
            <p:cNvGrpSpPr/>
            <p:nvPr/>
          </p:nvGrpSpPr>
          <p:grpSpPr>
            <a:xfrm>
              <a:off x="3515345" y="2842260"/>
              <a:ext cx="1609960" cy="820025"/>
              <a:chOff x="3012388" y="2829685"/>
              <a:chExt cx="1609960" cy="820025"/>
            </a:xfrm>
          </p:grpSpPr>
          <p:sp>
            <p:nvSpPr>
              <p:cNvPr id="60" name="TextBox 59"/>
              <p:cNvSpPr txBox="1"/>
              <p:nvPr/>
            </p:nvSpPr>
            <p:spPr>
              <a:xfrm>
                <a:off x="3148294" y="2829685"/>
                <a:ext cx="1153080" cy="338554"/>
              </a:xfrm>
              <a:prstGeom prst="rect">
                <a:avLst/>
              </a:prstGeom>
              <a:noFill/>
            </p:spPr>
            <p:txBody>
              <a:bodyPr wrap="none" rtlCol="0">
                <a:spAutoFit/>
              </a:bodyPr>
              <a:lstStyle/>
              <a:p>
                <a:r>
                  <a:rPr lang="en-US" sz="1600" dirty="0" smtClean="0"/>
                  <a:t>N/(2 x 10</a:t>
                </a:r>
                <a:r>
                  <a:rPr lang="en-US" sz="1600" baseline="30000" dirty="0" smtClean="0"/>
                  <a:t>10</a:t>
                </a:r>
                <a:r>
                  <a:rPr lang="en-US" sz="1600" dirty="0" smtClean="0"/>
                  <a:t>)</a:t>
                </a:r>
                <a:endParaRPr lang="en-US" sz="1600" dirty="0"/>
              </a:p>
            </p:txBody>
          </p:sp>
          <p:sp>
            <p:nvSpPr>
              <p:cNvPr id="61" name="TextBox 60"/>
              <p:cNvSpPr txBox="1"/>
              <p:nvPr/>
            </p:nvSpPr>
            <p:spPr>
              <a:xfrm>
                <a:off x="3096057" y="3188045"/>
                <a:ext cx="1387168" cy="461665"/>
              </a:xfrm>
              <a:prstGeom prst="rect">
                <a:avLst/>
              </a:prstGeom>
              <a:noFill/>
            </p:spPr>
            <p:txBody>
              <a:bodyPr wrap="none" rtlCol="0">
                <a:spAutoFit/>
              </a:bodyPr>
              <a:lstStyle/>
              <a:p>
                <a:r>
                  <a:rPr lang="en-US" sz="1600" dirty="0" smtClean="0"/>
                  <a:t>(</a:t>
                </a:r>
                <a:r>
                  <a:rPr lang="en-US" sz="2400" b="1" dirty="0" err="1" smtClean="0">
                    <a:solidFill>
                      <a:srgbClr val="ED0202"/>
                    </a:solidFill>
                  </a:rPr>
                  <a:t>σ</a:t>
                </a:r>
                <a:r>
                  <a:rPr lang="en-US" sz="2400" b="1" baseline="-25000" dirty="0" err="1" smtClean="0">
                    <a:solidFill>
                      <a:srgbClr val="ED0202"/>
                    </a:solidFill>
                  </a:rPr>
                  <a:t>z</a:t>
                </a:r>
                <a:r>
                  <a:rPr lang="en-US" sz="1600" dirty="0" smtClean="0"/>
                  <a:t> / 0.6mm)</a:t>
                </a:r>
                <a:r>
                  <a:rPr lang="en-US" sz="1600" baseline="30000" dirty="0" smtClean="0"/>
                  <a:t>2</a:t>
                </a:r>
                <a:r>
                  <a:rPr lang="en-US" sz="1600" baseline="-25000" dirty="0" smtClean="0"/>
                  <a:t> </a:t>
                </a:r>
                <a:endParaRPr lang="en-US" sz="1600" dirty="0"/>
              </a:p>
            </p:txBody>
          </p:sp>
          <p:cxnSp>
            <p:nvCxnSpPr>
              <p:cNvPr id="62" name="Straight Connector 61"/>
              <p:cNvCxnSpPr/>
              <p:nvPr/>
            </p:nvCxnSpPr>
            <p:spPr>
              <a:xfrm flipV="1">
                <a:off x="3012388" y="3219688"/>
                <a:ext cx="1609960" cy="700"/>
              </a:xfrm>
              <a:prstGeom prst="line">
                <a:avLst/>
              </a:prstGeom>
              <a:ln w="28575" cmpd="sng">
                <a:solidFill>
                  <a:srgbClr val="000000"/>
                </a:solidFill>
              </a:ln>
            </p:spPr>
            <p:style>
              <a:lnRef idx="2">
                <a:schemeClr val="accent1"/>
              </a:lnRef>
              <a:fillRef idx="0">
                <a:schemeClr val="accent1"/>
              </a:fillRef>
              <a:effectRef idx="1">
                <a:schemeClr val="accent1"/>
              </a:effectRef>
              <a:fontRef idx="minor">
                <a:schemeClr val="tx1"/>
              </a:fontRef>
            </p:style>
          </p:cxnSp>
        </p:grpSp>
        <p:grpSp>
          <p:nvGrpSpPr>
            <p:cNvPr id="55" name="Group 54"/>
            <p:cNvGrpSpPr/>
            <p:nvPr/>
          </p:nvGrpSpPr>
          <p:grpSpPr>
            <a:xfrm>
              <a:off x="2351325" y="2855520"/>
              <a:ext cx="1068785" cy="697731"/>
              <a:chOff x="2728543" y="4540548"/>
              <a:chExt cx="1068785" cy="697731"/>
            </a:xfrm>
          </p:grpSpPr>
          <p:sp>
            <p:nvSpPr>
              <p:cNvPr id="56" name="TextBox 55"/>
              <p:cNvSpPr txBox="1"/>
              <p:nvPr/>
            </p:nvSpPr>
            <p:spPr>
              <a:xfrm>
                <a:off x="3285679" y="4540548"/>
                <a:ext cx="492443" cy="338554"/>
              </a:xfrm>
              <a:prstGeom prst="rect">
                <a:avLst/>
              </a:prstGeom>
              <a:noFill/>
            </p:spPr>
            <p:txBody>
              <a:bodyPr wrap="none" rtlCol="0">
                <a:spAutoFit/>
              </a:bodyPr>
              <a:lstStyle/>
              <a:p>
                <a:r>
                  <a:rPr lang="en-US" sz="1600" dirty="0" smtClean="0"/>
                  <a:t>MV</a:t>
                </a:r>
                <a:endParaRPr lang="en-US" sz="1600" dirty="0"/>
              </a:p>
            </p:txBody>
          </p:sp>
          <p:sp>
            <p:nvSpPr>
              <p:cNvPr id="57" name="TextBox 56"/>
              <p:cNvSpPr txBox="1"/>
              <p:nvPr/>
            </p:nvSpPr>
            <p:spPr>
              <a:xfrm>
                <a:off x="3336474" y="4899725"/>
                <a:ext cx="348573" cy="338554"/>
              </a:xfrm>
              <a:prstGeom prst="rect">
                <a:avLst/>
              </a:prstGeom>
              <a:noFill/>
            </p:spPr>
            <p:txBody>
              <a:bodyPr wrap="none" rtlCol="0">
                <a:spAutoFit/>
              </a:bodyPr>
              <a:lstStyle/>
              <a:p>
                <a:r>
                  <a:rPr lang="en-US" sz="1600" dirty="0" smtClean="0"/>
                  <a:t>m</a:t>
                </a:r>
                <a:endParaRPr lang="en-US" sz="1600" dirty="0"/>
              </a:p>
            </p:txBody>
          </p:sp>
          <p:cxnSp>
            <p:nvCxnSpPr>
              <p:cNvPr id="58" name="Straight Connector 57"/>
              <p:cNvCxnSpPr/>
              <p:nvPr/>
            </p:nvCxnSpPr>
            <p:spPr>
              <a:xfrm>
                <a:off x="3306944" y="4916760"/>
                <a:ext cx="490384" cy="1"/>
              </a:xfrm>
              <a:prstGeom prst="line">
                <a:avLst/>
              </a:prstGeom>
              <a:ln w="28575" cmpd="sng">
                <a:solidFill>
                  <a:srgbClr val="000000"/>
                </a:solidFill>
              </a:ln>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2728543" y="4690413"/>
                <a:ext cx="496650" cy="338554"/>
              </a:xfrm>
              <a:prstGeom prst="rect">
                <a:avLst/>
              </a:prstGeom>
              <a:noFill/>
            </p:spPr>
            <p:txBody>
              <a:bodyPr wrap="none" rtlCol="0">
                <a:spAutoFit/>
              </a:bodyPr>
              <a:lstStyle/>
              <a:p>
                <a:r>
                  <a:rPr lang="en-US" sz="1600" dirty="0" smtClean="0"/>
                  <a:t>110</a:t>
                </a:r>
                <a:endParaRPr lang="en-US" sz="1600" dirty="0"/>
              </a:p>
            </p:txBody>
          </p:sp>
        </p:grpSp>
      </p:grpSp>
      <p:sp>
        <p:nvSpPr>
          <p:cNvPr id="63" name="TextBox 62"/>
          <p:cNvSpPr txBox="1"/>
          <p:nvPr/>
        </p:nvSpPr>
        <p:spPr>
          <a:xfrm>
            <a:off x="413113" y="4776325"/>
            <a:ext cx="8877851" cy="369332"/>
          </a:xfrm>
          <a:prstGeom prst="rect">
            <a:avLst/>
          </a:prstGeom>
          <a:noFill/>
        </p:spPr>
        <p:txBody>
          <a:bodyPr wrap="none" rtlCol="0">
            <a:spAutoFit/>
          </a:bodyPr>
          <a:lstStyle/>
          <a:p>
            <a:r>
              <a:rPr lang="en-US" b="1" dirty="0" smtClean="0">
                <a:solidFill>
                  <a:srgbClr val="1155CC"/>
                </a:solidFill>
              </a:rPr>
              <a:t>Examples</a:t>
            </a:r>
            <a:r>
              <a:rPr lang="en-US" dirty="0" smtClean="0">
                <a:solidFill>
                  <a:srgbClr val="1155CC"/>
                </a:solidFill>
              </a:rPr>
              <a:t> of accelerating fields for different beam parameters and plasma parameters fields: </a:t>
            </a:r>
            <a:endParaRPr lang="en-US" dirty="0">
              <a:solidFill>
                <a:srgbClr val="1155CC"/>
              </a:solidFill>
            </a:endParaRPr>
          </a:p>
        </p:txBody>
      </p:sp>
      <p:sp>
        <p:nvSpPr>
          <p:cNvPr id="66" name="TextBox 65"/>
          <p:cNvSpPr txBox="1"/>
          <p:nvPr/>
        </p:nvSpPr>
        <p:spPr>
          <a:xfrm>
            <a:off x="1343602" y="5266394"/>
            <a:ext cx="5855201" cy="646331"/>
          </a:xfrm>
          <a:prstGeom prst="rect">
            <a:avLst/>
          </a:prstGeom>
          <a:noFill/>
          <a:ln>
            <a:solidFill>
              <a:srgbClr val="FF0000"/>
            </a:solidFill>
          </a:ln>
        </p:spPr>
        <p:txBody>
          <a:bodyPr wrap="none" rtlCol="0">
            <a:spAutoFit/>
          </a:bodyPr>
          <a:lstStyle/>
          <a:p>
            <a:r>
              <a:rPr lang="en-US" dirty="0" smtClean="0"/>
              <a:t>N = 3x10</a:t>
            </a:r>
            <a:r>
              <a:rPr lang="en-US" baseline="30000" dirty="0" smtClean="0"/>
              <a:t>10</a:t>
            </a:r>
            <a:r>
              <a:rPr lang="en-US" dirty="0" smtClean="0"/>
              <a:t>, </a:t>
            </a:r>
            <a:r>
              <a:rPr lang="en-US" dirty="0" err="1"/>
              <a:t>σ</a:t>
            </a:r>
            <a:r>
              <a:rPr lang="en-US" baseline="-25000" dirty="0" err="1"/>
              <a:t>z</a:t>
            </a:r>
            <a:r>
              <a:rPr lang="en-US" baseline="-25000" dirty="0"/>
              <a:t> </a:t>
            </a:r>
            <a:r>
              <a:rPr lang="en-US" dirty="0"/>
              <a:t>= </a:t>
            </a:r>
            <a:r>
              <a:rPr lang="en-US" dirty="0" smtClean="0"/>
              <a:t>300µm, </a:t>
            </a:r>
            <a:r>
              <a:rPr lang="en-US" dirty="0" err="1" smtClean="0"/>
              <a:t>n</a:t>
            </a:r>
            <a:r>
              <a:rPr lang="en-US" baseline="-25000" dirty="0" err="1" smtClean="0"/>
              <a:t>pe</a:t>
            </a:r>
            <a:r>
              <a:rPr lang="en-US" dirty="0" smtClean="0"/>
              <a:t>= 7x10</a:t>
            </a:r>
            <a:r>
              <a:rPr lang="en-US" baseline="30000" dirty="0" smtClean="0"/>
              <a:t>14</a:t>
            </a:r>
            <a:r>
              <a:rPr lang="en-US" dirty="0" smtClean="0"/>
              <a:t> cm</a:t>
            </a:r>
            <a:r>
              <a:rPr lang="en-US" baseline="30000" dirty="0" smtClean="0"/>
              <a:t>-3</a:t>
            </a:r>
            <a:r>
              <a:rPr lang="en-US" dirty="0" smtClean="0"/>
              <a:t> </a:t>
            </a:r>
            <a:r>
              <a:rPr lang="en-US" b="1" dirty="0" smtClean="0">
                <a:solidFill>
                  <a:srgbClr val="FF0000"/>
                </a:solidFill>
                <a:sym typeface="Wingdings"/>
              </a:rPr>
              <a:t> </a:t>
            </a:r>
            <a:r>
              <a:rPr lang="en-US" b="1" dirty="0" err="1" smtClean="0">
                <a:solidFill>
                  <a:srgbClr val="FF0000"/>
                </a:solidFill>
                <a:sym typeface="Wingdings"/>
              </a:rPr>
              <a:t>E</a:t>
            </a:r>
            <a:r>
              <a:rPr lang="en-US" b="1" baseline="-25000" dirty="0" err="1" smtClean="0">
                <a:solidFill>
                  <a:srgbClr val="FF0000"/>
                </a:solidFill>
                <a:sym typeface="Wingdings"/>
              </a:rPr>
              <a:t>acc</a:t>
            </a:r>
            <a:r>
              <a:rPr lang="en-US" b="1" dirty="0" smtClean="0">
                <a:solidFill>
                  <a:srgbClr val="FF0000"/>
                </a:solidFill>
                <a:sym typeface="Wingdings"/>
              </a:rPr>
              <a:t> = 600 </a:t>
            </a:r>
            <a:r>
              <a:rPr lang="en-US" b="1" dirty="0">
                <a:solidFill>
                  <a:srgbClr val="FF0000"/>
                </a:solidFill>
                <a:sym typeface="Wingdings"/>
              </a:rPr>
              <a:t>M</a:t>
            </a:r>
            <a:r>
              <a:rPr lang="en-US" b="1" dirty="0" smtClean="0">
                <a:solidFill>
                  <a:srgbClr val="FF0000"/>
                </a:solidFill>
                <a:sym typeface="Wingdings"/>
              </a:rPr>
              <a:t>V/m</a:t>
            </a:r>
          </a:p>
          <a:p>
            <a:r>
              <a:rPr lang="en-US" dirty="0"/>
              <a:t>N = 3x10</a:t>
            </a:r>
            <a:r>
              <a:rPr lang="en-US" baseline="30000" dirty="0"/>
              <a:t>10</a:t>
            </a:r>
            <a:r>
              <a:rPr lang="en-US" dirty="0"/>
              <a:t>, </a:t>
            </a:r>
            <a:r>
              <a:rPr lang="en-US" dirty="0" err="1"/>
              <a:t>σ</a:t>
            </a:r>
            <a:r>
              <a:rPr lang="en-US" baseline="-25000" dirty="0" err="1"/>
              <a:t>z</a:t>
            </a:r>
            <a:r>
              <a:rPr lang="en-US" baseline="-25000" dirty="0"/>
              <a:t> </a:t>
            </a:r>
            <a:r>
              <a:rPr lang="en-US" dirty="0"/>
              <a:t>= </a:t>
            </a:r>
            <a:r>
              <a:rPr lang="en-US" dirty="0" smtClean="0"/>
              <a:t> 20µm</a:t>
            </a:r>
            <a:r>
              <a:rPr lang="en-US" dirty="0"/>
              <a:t>, </a:t>
            </a:r>
            <a:r>
              <a:rPr lang="en-US" dirty="0" err="1"/>
              <a:t>n</a:t>
            </a:r>
            <a:r>
              <a:rPr lang="en-US" baseline="-25000" dirty="0" err="1"/>
              <a:t>pe</a:t>
            </a:r>
            <a:r>
              <a:rPr lang="en-US" dirty="0"/>
              <a:t>= </a:t>
            </a:r>
            <a:r>
              <a:rPr lang="en-US" dirty="0" smtClean="0"/>
              <a:t>2x10</a:t>
            </a:r>
            <a:r>
              <a:rPr lang="en-US" baseline="30000" dirty="0" smtClean="0"/>
              <a:t>17</a:t>
            </a:r>
            <a:r>
              <a:rPr lang="en-US" dirty="0" smtClean="0"/>
              <a:t> </a:t>
            </a:r>
            <a:r>
              <a:rPr lang="en-US" dirty="0"/>
              <a:t>cm</a:t>
            </a:r>
            <a:r>
              <a:rPr lang="en-US" baseline="30000" dirty="0"/>
              <a:t>-3</a:t>
            </a:r>
            <a:r>
              <a:rPr lang="en-US" dirty="0"/>
              <a:t> </a:t>
            </a:r>
            <a:r>
              <a:rPr lang="en-US" b="1" dirty="0">
                <a:solidFill>
                  <a:srgbClr val="FF0000"/>
                </a:solidFill>
                <a:sym typeface="Wingdings"/>
              </a:rPr>
              <a:t> </a:t>
            </a:r>
            <a:r>
              <a:rPr lang="en-US" b="1" dirty="0" err="1">
                <a:solidFill>
                  <a:srgbClr val="FF0000"/>
                </a:solidFill>
                <a:sym typeface="Wingdings"/>
              </a:rPr>
              <a:t>E</a:t>
            </a:r>
            <a:r>
              <a:rPr lang="en-US" b="1" baseline="-25000" dirty="0" err="1">
                <a:solidFill>
                  <a:srgbClr val="FF0000"/>
                </a:solidFill>
                <a:sym typeface="Wingdings"/>
              </a:rPr>
              <a:t>acc</a:t>
            </a:r>
            <a:r>
              <a:rPr lang="en-US" b="1" dirty="0">
                <a:solidFill>
                  <a:srgbClr val="FF0000"/>
                </a:solidFill>
                <a:sym typeface="Wingdings"/>
              </a:rPr>
              <a:t> = </a:t>
            </a:r>
            <a:r>
              <a:rPr lang="en-US" b="1" dirty="0" smtClean="0">
                <a:solidFill>
                  <a:srgbClr val="FF0000"/>
                </a:solidFill>
                <a:sym typeface="Wingdings"/>
              </a:rPr>
              <a:t>15 GV</a:t>
            </a:r>
            <a:r>
              <a:rPr lang="en-US" b="1" dirty="0">
                <a:solidFill>
                  <a:srgbClr val="FF0000"/>
                </a:solidFill>
                <a:sym typeface="Wingdings"/>
              </a:rPr>
              <a:t>/</a:t>
            </a:r>
            <a:r>
              <a:rPr lang="en-US" b="1" dirty="0" smtClean="0">
                <a:solidFill>
                  <a:srgbClr val="FF0000"/>
                </a:solidFill>
                <a:sym typeface="Wingdings"/>
              </a:rPr>
              <a:t>m </a:t>
            </a:r>
            <a:r>
              <a:rPr lang="en-US" b="1" dirty="0" smtClean="0">
                <a:solidFill>
                  <a:srgbClr val="FF0000"/>
                </a:solidFill>
              </a:rPr>
              <a:t> </a:t>
            </a:r>
            <a:endParaRPr lang="en-US" b="1" dirty="0">
              <a:solidFill>
                <a:srgbClr val="FF0000"/>
              </a:solidFill>
            </a:endParaRPr>
          </a:p>
        </p:txBody>
      </p:sp>
      <p:grpSp>
        <p:nvGrpSpPr>
          <p:cNvPr id="16" name="Group 15"/>
          <p:cNvGrpSpPr/>
          <p:nvPr/>
        </p:nvGrpSpPr>
        <p:grpSpPr>
          <a:xfrm>
            <a:off x="1964852" y="893036"/>
            <a:ext cx="7093555" cy="1813047"/>
            <a:chOff x="785529" y="726735"/>
            <a:chExt cx="7093555" cy="1813047"/>
          </a:xfrm>
        </p:grpSpPr>
        <p:grpSp>
          <p:nvGrpSpPr>
            <p:cNvPr id="3" name="Group 2"/>
            <p:cNvGrpSpPr/>
            <p:nvPr/>
          </p:nvGrpSpPr>
          <p:grpSpPr>
            <a:xfrm>
              <a:off x="785529" y="726735"/>
              <a:ext cx="7093555" cy="1813047"/>
              <a:chOff x="785529" y="726735"/>
              <a:chExt cx="7093555" cy="1813047"/>
            </a:xfrm>
          </p:grpSpPr>
          <p:pic>
            <p:nvPicPr>
              <p:cNvPr id="150" name="Picture 149" descr="sketch-e-wakefield.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5529" y="726735"/>
                <a:ext cx="7093555" cy="1813047"/>
              </a:xfrm>
              <a:prstGeom prst="rect">
                <a:avLst/>
              </a:prstGeom>
            </p:spPr>
          </p:pic>
          <p:sp>
            <p:nvSpPr>
              <p:cNvPr id="151" name="Up Arrow 150"/>
              <p:cNvSpPr/>
              <p:nvPr/>
            </p:nvSpPr>
            <p:spPr>
              <a:xfrm rot="5400000">
                <a:off x="4899376" y="1363642"/>
                <a:ext cx="179962" cy="636320"/>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Up Arrow 151"/>
              <p:cNvSpPr/>
              <p:nvPr/>
            </p:nvSpPr>
            <p:spPr>
              <a:xfrm rot="16200000">
                <a:off x="5774205" y="1299052"/>
                <a:ext cx="146829" cy="778742"/>
              </a:xfrm>
              <a:prstGeom prst="upArrow">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Up Arrow 152"/>
              <p:cNvSpPr/>
              <p:nvPr/>
            </p:nvSpPr>
            <p:spPr>
              <a:xfrm rot="16200000">
                <a:off x="3791457" y="1359910"/>
                <a:ext cx="200638" cy="672753"/>
              </a:xfrm>
              <a:prstGeom prst="upArrow">
                <a:avLst>
                  <a:gd name="adj1" fmla="val 42556"/>
                  <a:gd name="adj2" fmla="val 50000"/>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Up Arrow 153"/>
              <p:cNvSpPr/>
              <p:nvPr/>
            </p:nvSpPr>
            <p:spPr>
              <a:xfrm>
                <a:off x="4343556" y="1127649"/>
                <a:ext cx="198622" cy="496935"/>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Up Arrow 154"/>
              <p:cNvSpPr/>
              <p:nvPr/>
            </p:nvSpPr>
            <p:spPr>
              <a:xfrm>
                <a:off x="6282286" y="1126774"/>
                <a:ext cx="198622" cy="425446"/>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Up Arrow 155"/>
              <p:cNvSpPr/>
              <p:nvPr/>
            </p:nvSpPr>
            <p:spPr>
              <a:xfrm rot="10800000">
                <a:off x="4340829" y="1729253"/>
                <a:ext cx="198622" cy="501183"/>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Up Arrow 156"/>
              <p:cNvSpPr/>
              <p:nvPr/>
            </p:nvSpPr>
            <p:spPr>
              <a:xfrm rot="10800000">
                <a:off x="6278336" y="1841599"/>
                <a:ext cx="198622" cy="443986"/>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Up Arrow 157"/>
              <p:cNvSpPr/>
              <p:nvPr/>
            </p:nvSpPr>
            <p:spPr>
              <a:xfrm rot="10800000">
                <a:off x="5290046" y="1056838"/>
                <a:ext cx="198622" cy="501183"/>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Up Arrow 158"/>
              <p:cNvSpPr/>
              <p:nvPr/>
            </p:nvSpPr>
            <p:spPr>
              <a:xfrm>
                <a:off x="5285912" y="1837458"/>
                <a:ext cx="198622" cy="496935"/>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Up Arrow 160"/>
              <p:cNvSpPr/>
              <p:nvPr/>
            </p:nvSpPr>
            <p:spPr>
              <a:xfrm rot="5400000">
                <a:off x="2846944" y="1361336"/>
                <a:ext cx="179962" cy="636320"/>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Up Arrow 161"/>
              <p:cNvSpPr/>
              <p:nvPr/>
            </p:nvSpPr>
            <p:spPr>
              <a:xfrm rot="16200000">
                <a:off x="1739025" y="1357605"/>
                <a:ext cx="200638" cy="672753"/>
              </a:xfrm>
              <a:prstGeom prst="upArrow">
                <a:avLst>
                  <a:gd name="adj1" fmla="val 42556"/>
                  <a:gd name="adj2" fmla="val 50000"/>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Up Arrow 162"/>
              <p:cNvSpPr/>
              <p:nvPr/>
            </p:nvSpPr>
            <p:spPr>
              <a:xfrm>
                <a:off x="2291124" y="1125343"/>
                <a:ext cx="198622" cy="496935"/>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Up Arrow 163"/>
              <p:cNvSpPr/>
              <p:nvPr/>
            </p:nvSpPr>
            <p:spPr>
              <a:xfrm rot="10800000">
                <a:off x="2288397" y="1726947"/>
                <a:ext cx="198622" cy="501183"/>
              </a:xfrm>
              <a:prstGeom prst="up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Up Arrow 164"/>
              <p:cNvSpPr/>
              <p:nvPr/>
            </p:nvSpPr>
            <p:spPr>
              <a:xfrm rot="10800000">
                <a:off x="3237614" y="1054531"/>
                <a:ext cx="198622" cy="501183"/>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Up Arrow 165"/>
              <p:cNvSpPr/>
              <p:nvPr/>
            </p:nvSpPr>
            <p:spPr>
              <a:xfrm>
                <a:off x="3233481" y="1835152"/>
                <a:ext cx="198622" cy="496935"/>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0" name="Group 159"/>
            <p:cNvGrpSpPr/>
            <p:nvPr/>
          </p:nvGrpSpPr>
          <p:grpSpPr>
            <a:xfrm>
              <a:off x="5651727" y="1517138"/>
              <a:ext cx="544199" cy="301934"/>
              <a:chOff x="5408198" y="4621615"/>
              <a:chExt cx="603136" cy="369332"/>
            </a:xfrm>
          </p:grpSpPr>
          <p:sp>
            <p:nvSpPr>
              <p:cNvPr id="167" name="Oval 166"/>
              <p:cNvSpPr/>
              <p:nvPr/>
            </p:nvSpPr>
            <p:spPr>
              <a:xfrm>
                <a:off x="5408198" y="4673053"/>
                <a:ext cx="352323" cy="311355"/>
              </a:xfrm>
              <a:prstGeom prst="ellipse">
                <a:avLst/>
              </a:prstGeom>
              <a:solidFill>
                <a:srgbClr val="ED020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8" name="TextBox 167"/>
              <p:cNvSpPr txBox="1"/>
              <p:nvPr/>
            </p:nvSpPr>
            <p:spPr>
              <a:xfrm>
                <a:off x="5432780" y="4621615"/>
                <a:ext cx="578554" cy="369332"/>
              </a:xfrm>
              <a:prstGeom prst="rect">
                <a:avLst/>
              </a:prstGeom>
              <a:noFill/>
            </p:spPr>
            <p:txBody>
              <a:bodyPr wrap="square" rtlCol="0">
                <a:spAutoFit/>
              </a:bodyPr>
              <a:lstStyle/>
              <a:p>
                <a:r>
                  <a:rPr lang="en-US" b="1" dirty="0">
                    <a:solidFill>
                      <a:schemeClr val="bg1"/>
                    </a:solidFill>
                  </a:rPr>
                  <a:t>e</a:t>
                </a:r>
                <a:r>
                  <a:rPr lang="en-US" b="1" baseline="30000" dirty="0" smtClean="0">
                    <a:solidFill>
                      <a:schemeClr val="bg1"/>
                    </a:solidFill>
                  </a:rPr>
                  <a:t>-</a:t>
                </a:r>
                <a:endParaRPr lang="en-US" b="1" dirty="0">
                  <a:solidFill>
                    <a:schemeClr val="bg1"/>
                  </a:solidFill>
                </a:endParaRPr>
              </a:p>
            </p:txBody>
          </p:sp>
        </p:grpSp>
      </p:grpSp>
      <p:sp>
        <p:nvSpPr>
          <p:cNvPr id="15" name="TextBox 14"/>
          <p:cNvSpPr txBox="1"/>
          <p:nvPr/>
        </p:nvSpPr>
        <p:spPr>
          <a:xfrm>
            <a:off x="6138523" y="3688844"/>
            <a:ext cx="5458146" cy="646331"/>
          </a:xfrm>
          <a:prstGeom prst="rect">
            <a:avLst/>
          </a:prstGeom>
          <a:noFill/>
          <a:ln>
            <a:solidFill>
              <a:srgbClr val="ED0202"/>
            </a:solidFill>
          </a:ln>
        </p:spPr>
        <p:txBody>
          <a:bodyPr wrap="square" rtlCol="0">
            <a:spAutoFit/>
          </a:bodyPr>
          <a:lstStyle/>
          <a:p>
            <a:r>
              <a:rPr lang="en-US" dirty="0" smtClean="0">
                <a:sym typeface="Wingdings"/>
              </a:rPr>
              <a:t> Driver must be short compared to plasma wavelength, easy for laser and electron bunches.</a:t>
            </a:r>
            <a:endParaRPr lang="en-US" dirty="0"/>
          </a:p>
        </p:txBody>
      </p:sp>
      <p:sp>
        <p:nvSpPr>
          <p:cNvPr id="64" name="Title 1"/>
          <p:cNvSpPr txBox="1">
            <a:spLocks/>
          </p:cNvSpPr>
          <p:nvPr/>
        </p:nvSpPr>
        <p:spPr>
          <a:xfrm>
            <a:off x="510002" y="113472"/>
            <a:ext cx="10515600" cy="71713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1155CC"/>
                </a:solidFill>
                <a:latin typeface="+mn-lt"/>
                <a:ea typeface="+mj-ea"/>
                <a:cs typeface="+mj-cs"/>
              </a:defRPr>
            </a:lvl1pPr>
          </a:lstStyle>
          <a:p>
            <a:r>
              <a:rPr lang="en-US" dirty="0" smtClean="0"/>
              <a:t>Plasma Wakefield, Linear Theory</a:t>
            </a:r>
            <a:endParaRPr lang="en-US" sz="3600" dirty="0"/>
          </a:p>
        </p:txBody>
      </p:sp>
    </p:spTree>
    <p:extLst>
      <p:ext uri="{BB962C8B-B14F-4D97-AF65-F5344CB8AC3E}">
        <p14:creationId xmlns:p14="http://schemas.microsoft.com/office/powerpoint/2010/main" val="181961196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6" grpId="0" animBg="1"/>
      <p:bldP spid="1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457874" y="1538110"/>
            <a:ext cx="11593739" cy="3987287"/>
          </a:xfrm>
        </p:spPr>
        <p:txBody>
          <a:bodyPr>
            <a:normAutofit/>
          </a:bodyPr>
          <a:lstStyle/>
          <a:p>
            <a:r>
              <a:rPr lang="en-US" dirty="0" smtClean="0">
                <a:solidFill>
                  <a:srgbClr val="BFBFBF"/>
                </a:solidFill>
              </a:rPr>
              <a:t>Motivation</a:t>
            </a:r>
          </a:p>
          <a:p>
            <a:endParaRPr lang="en-US" dirty="0">
              <a:solidFill>
                <a:srgbClr val="BFBFBF"/>
              </a:solidFill>
            </a:endParaRPr>
          </a:p>
          <a:p>
            <a:r>
              <a:rPr lang="en-US" dirty="0" smtClean="0">
                <a:solidFill>
                  <a:srgbClr val="BFBFBF"/>
                </a:solidFill>
              </a:rPr>
              <a:t>Introduction to Plasma Wakefield Acceleration</a:t>
            </a:r>
          </a:p>
          <a:p>
            <a:endParaRPr lang="en-US" dirty="0"/>
          </a:p>
          <a:p>
            <a:r>
              <a:rPr lang="en-US" dirty="0" smtClean="0"/>
              <a:t>State of the Art</a:t>
            </a:r>
          </a:p>
          <a:p>
            <a:endParaRPr lang="en-US" dirty="0"/>
          </a:p>
          <a:p>
            <a:r>
              <a:rPr lang="en-US" dirty="0" smtClean="0">
                <a:solidFill>
                  <a:srgbClr val="BFBFBF"/>
                </a:solidFill>
              </a:rPr>
              <a:t>The AWAKE Experiment</a:t>
            </a:r>
            <a:endParaRPr lang="en-US" dirty="0" smtClean="0">
              <a:solidFill>
                <a:srgbClr val="BFBFBF"/>
              </a:solidFill>
            </a:endParaRPr>
          </a:p>
        </p:txBody>
      </p:sp>
      <p:sp>
        <p:nvSpPr>
          <p:cNvPr id="4" name="Slide Number Placeholder 3"/>
          <p:cNvSpPr>
            <a:spLocks noGrp="1"/>
          </p:cNvSpPr>
          <p:nvPr>
            <p:ph type="sldNum" sz="quarter" idx="12"/>
          </p:nvPr>
        </p:nvSpPr>
        <p:spPr/>
        <p:txBody>
          <a:bodyPr/>
          <a:lstStyle/>
          <a:p>
            <a:fld id="{3D351EE0-6949-4F2E-8F68-46F7424C488D}" type="slidenum">
              <a:rPr lang="en-US" smtClean="0"/>
              <a:t>21</a:t>
            </a:fld>
            <a:endParaRPr lang="en-US"/>
          </a:p>
        </p:txBody>
      </p:sp>
    </p:spTree>
    <p:extLst>
      <p:ext uri="{BB962C8B-B14F-4D97-AF65-F5344CB8AC3E}">
        <p14:creationId xmlns:p14="http://schemas.microsoft.com/office/powerpoint/2010/main" val="1010984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490" y="122171"/>
            <a:ext cx="12046671" cy="611257"/>
          </a:xfrm>
        </p:spPr>
        <p:txBody>
          <a:bodyPr>
            <a:noAutofit/>
          </a:bodyPr>
          <a:lstStyle/>
          <a:p>
            <a:r>
              <a:rPr lang="en-US" sz="2800" dirty="0" smtClean="0"/>
              <a:t>Many, Many Electron and Laser Driven Plasma Wakefield Experiments…! </a:t>
            </a:r>
            <a:endParaRPr lang="en-US" sz="2800" dirty="0"/>
          </a:p>
        </p:txBody>
      </p:sp>
      <p:sp>
        <p:nvSpPr>
          <p:cNvPr id="4" name="Slide Number Placeholder 3"/>
          <p:cNvSpPr>
            <a:spLocks noGrp="1"/>
          </p:cNvSpPr>
          <p:nvPr>
            <p:ph type="sldNum" sz="quarter" idx="12"/>
          </p:nvPr>
        </p:nvSpPr>
        <p:spPr/>
        <p:txBody>
          <a:bodyPr/>
          <a:lstStyle/>
          <a:p>
            <a:fld id="{3D351EE0-6949-4F2E-8F68-46F7424C488D}" type="slidenum">
              <a:rPr lang="en-US" smtClean="0"/>
              <a:t>22</a:t>
            </a:fld>
            <a:endParaRPr lang="en-US"/>
          </a:p>
        </p:txBody>
      </p:sp>
      <p:pic>
        <p:nvPicPr>
          <p:cNvPr id="8" name="Picture 7"/>
          <p:cNvPicPr>
            <a:picLocks noChangeAspect="1"/>
          </p:cNvPicPr>
          <p:nvPr/>
        </p:nvPicPr>
        <p:blipFill>
          <a:blip r:embed="rId3"/>
          <a:stretch>
            <a:fillRect/>
          </a:stretch>
        </p:blipFill>
        <p:spPr>
          <a:xfrm rot="16200000">
            <a:off x="8845550" y="1455049"/>
            <a:ext cx="4152900" cy="2540000"/>
          </a:xfrm>
          <a:prstGeom prst="rect">
            <a:avLst/>
          </a:prstGeom>
        </p:spPr>
      </p:pic>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4201495" y="1270409"/>
            <a:ext cx="2578049" cy="2045534"/>
          </a:xfrm>
          <a:prstGeom prst="rect">
            <a:avLst/>
          </a:prstGeom>
        </p:spPr>
      </p:pic>
      <p:pic>
        <p:nvPicPr>
          <p:cNvPr id="10" name="Picture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6200000">
            <a:off x="49413" y="1297952"/>
            <a:ext cx="2650467" cy="2043734"/>
          </a:xfrm>
          <a:prstGeom prst="rect">
            <a:avLst/>
          </a:prstGeom>
        </p:spPr>
      </p:pic>
      <p:pic>
        <p:nvPicPr>
          <p:cNvPr id="11" name="Picture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491820" y="1011575"/>
            <a:ext cx="1948544" cy="2525890"/>
          </a:xfrm>
          <a:prstGeom prst="rect">
            <a:avLst/>
          </a:prstGeom>
        </p:spPr>
      </p:pic>
      <p:grpSp>
        <p:nvGrpSpPr>
          <p:cNvPr id="16" name="Group 15"/>
          <p:cNvGrpSpPr/>
          <p:nvPr/>
        </p:nvGrpSpPr>
        <p:grpSpPr>
          <a:xfrm>
            <a:off x="169334" y="3471333"/>
            <a:ext cx="9807222" cy="3135279"/>
            <a:chOff x="0" y="1721556"/>
            <a:chExt cx="12192000" cy="4574611"/>
          </a:xfrm>
        </p:grpSpPr>
        <p:grpSp>
          <p:nvGrpSpPr>
            <p:cNvPr id="14" name="Group 13"/>
            <p:cNvGrpSpPr/>
            <p:nvPr/>
          </p:nvGrpSpPr>
          <p:grpSpPr>
            <a:xfrm>
              <a:off x="0" y="1735667"/>
              <a:ext cx="12192000" cy="4560500"/>
              <a:chOff x="0" y="1735667"/>
              <a:chExt cx="12192000" cy="4560500"/>
            </a:xfrm>
          </p:grpSpPr>
          <p:pic>
            <p:nvPicPr>
              <p:cNvPr id="12" name="Picture 1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0" y="1828800"/>
                <a:ext cx="12192000" cy="4467367"/>
              </a:xfrm>
              <a:prstGeom prst="rect">
                <a:avLst/>
              </a:prstGeom>
            </p:spPr>
          </p:pic>
          <p:sp>
            <p:nvSpPr>
              <p:cNvPr id="13" name="Rectangle 12"/>
              <p:cNvSpPr/>
              <p:nvPr/>
            </p:nvSpPr>
            <p:spPr>
              <a:xfrm>
                <a:off x="7747000" y="1735667"/>
                <a:ext cx="3175000" cy="197555"/>
              </a:xfrm>
              <a:prstGeom prst="rect">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5" name="Rectangle 14"/>
            <p:cNvSpPr/>
            <p:nvPr/>
          </p:nvSpPr>
          <p:spPr>
            <a:xfrm>
              <a:off x="98778" y="1721556"/>
              <a:ext cx="4007555" cy="790222"/>
            </a:xfrm>
            <a:prstGeom prst="rect">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17" name="Picture 16"/>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696502" y="4699001"/>
            <a:ext cx="1592983" cy="1842646"/>
          </a:xfrm>
          <a:prstGeom prst="rect">
            <a:avLst/>
          </a:prstGeom>
        </p:spPr>
      </p:pic>
      <p:pic>
        <p:nvPicPr>
          <p:cNvPr id="7" name="Picture 6" descr="7723.jpg"/>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6609966" y="704189"/>
            <a:ext cx="2239758" cy="2967679"/>
          </a:xfrm>
          <a:prstGeom prst="rect">
            <a:avLst/>
          </a:prstGeom>
        </p:spPr>
      </p:pic>
      <p:sp>
        <p:nvSpPr>
          <p:cNvPr id="5" name="Oval 4"/>
          <p:cNvSpPr/>
          <p:nvPr/>
        </p:nvSpPr>
        <p:spPr>
          <a:xfrm>
            <a:off x="7063671" y="3015006"/>
            <a:ext cx="771922" cy="697320"/>
          </a:xfrm>
          <a:prstGeom prst="ellipse">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Arrow Connector 17"/>
          <p:cNvCxnSpPr>
            <a:endCxn id="5" idx="1"/>
          </p:cNvCxnSpPr>
          <p:nvPr/>
        </p:nvCxnSpPr>
        <p:spPr>
          <a:xfrm>
            <a:off x="6022914" y="1056286"/>
            <a:ext cx="1153802" cy="2060840"/>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1515241" y="621862"/>
            <a:ext cx="5256555" cy="369332"/>
          </a:xfrm>
          <a:prstGeom prst="rect">
            <a:avLst/>
          </a:prstGeom>
          <a:solidFill>
            <a:srgbClr val="FFFFFF"/>
          </a:solidFill>
          <a:ln>
            <a:solidFill>
              <a:srgbClr val="FF0000"/>
            </a:solidFill>
          </a:ln>
        </p:spPr>
        <p:txBody>
          <a:bodyPr wrap="none" rtlCol="0">
            <a:spAutoFit/>
          </a:bodyPr>
          <a:lstStyle/>
          <a:p>
            <a:r>
              <a:rPr lang="en-US" dirty="0" smtClean="0">
                <a:solidFill>
                  <a:srgbClr val="FF0000"/>
                </a:solidFill>
              </a:rPr>
              <a:t>Now first Proton Driven Plasma Wakefield Experiment</a:t>
            </a:r>
            <a:endParaRPr lang="en-US" dirty="0">
              <a:solidFill>
                <a:srgbClr val="FF0000"/>
              </a:solidFill>
            </a:endParaRPr>
          </a:p>
        </p:txBody>
      </p:sp>
    </p:spTree>
    <p:extLst>
      <p:ext uri="{BB962C8B-B14F-4D97-AF65-F5344CB8AC3E}">
        <p14:creationId xmlns:p14="http://schemas.microsoft.com/office/powerpoint/2010/main" val="341522725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678" y="76349"/>
            <a:ext cx="10515600" cy="717134"/>
          </a:xfrm>
        </p:spPr>
        <p:txBody>
          <a:bodyPr/>
          <a:lstStyle/>
          <a:p>
            <a:r>
              <a:rPr lang="en-US" dirty="0" smtClean="0"/>
              <a:t>Laser-Driven Plasma Acceleration Facilities</a:t>
            </a:r>
            <a:endParaRPr lang="en-US" dirty="0"/>
          </a:p>
        </p:txBody>
      </p:sp>
      <p:sp>
        <p:nvSpPr>
          <p:cNvPr id="4" name="Slide Number Placeholder 3"/>
          <p:cNvSpPr>
            <a:spLocks noGrp="1"/>
          </p:cNvSpPr>
          <p:nvPr>
            <p:ph type="sldNum" sz="quarter" idx="12"/>
          </p:nvPr>
        </p:nvSpPr>
        <p:spPr/>
        <p:txBody>
          <a:bodyPr/>
          <a:lstStyle/>
          <a:p>
            <a:fld id="{3D351EE0-6949-4F2E-8F68-46F7424C488D}" type="slidenum">
              <a:rPr lang="en-US" smtClean="0"/>
              <a:t>23</a:t>
            </a:fld>
            <a:endParaRPr lang="en-US" dirty="0"/>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9212" y="4556741"/>
            <a:ext cx="5286458" cy="2079631"/>
          </a:xfrm>
          <a:prstGeom prst="rect">
            <a:avLst/>
          </a:prstGeom>
        </p:spPr>
      </p:pic>
      <p:pic>
        <p:nvPicPr>
          <p:cNvPr id="7" name="Pictur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59700" y="4749584"/>
            <a:ext cx="5826661" cy="1586005"/>
          </a:xfrm>
          <a:prstGeom prst="rect">
            <a:avLst/>
          </a:prstGeom>
        </p:spPr>
      </p:pic>
      <p:grpSp>
        <p:nvGrpSpPr>
          <p:cNvPr id="14" name="Group 13"/>
          <p:cNvGrpSpPr/>
          <p:nvPr/>
        </p:nvGrpSpPr>
        <p:grpSpPr>
          <a:xfrm>
            <a:off x="2000135" y="940198"/>
            <a:ext cx="6958403" cy="3272143"/>
            <a:chOff x="2622175" y="3049456"/>
            <a:chExt cx="6958403" cy="3272143"/>
          </a:xfrm>
        </p:grpSpPr>
        <p:pic>
          <p:nvPicPr>
            <p:cNvPr id="6" name="Picture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622175" y="3049456"/>
              <a:ext cx="6958403" cy="3009192"/>
            </a:xfrm>
            <a:prstGeom prst="rect">
              <a:avLst/>
            </a:prstGeom>
          </p:spPr>
        </p:pic>
        <p:sp>
          <p:nvSpPr>
            <p:cNvPr id="8" name="TextBox 7"/>
            <p:cNvSpPr txBox="1"/>
            <p:nvPr/>
          </p:nvSpPr>
          <p:spPr>
            <a:xfrm>
              <a:off x="2689412" y="6013822"/>
              <a:ext cx="815961" cy="307777"/>
            </a:xfrm>
            <a:prstGeom prst="rect">
              <a:avLst/>
            </a:prstGeom>
            <a:noFill/>
          </p:spPr>
          <p:txBody>
            <a:bodyPr wrap="none" rtlCol="0">
              <a:spAutoFit/>
            </a:bodyPr>
            <a:lstStyle/>
            <a:p>
              <a:r>
                <a:rPr lang="en-US" sz="1400" dirty="0" smtClean="0">
                  <a:solidFill>
                    <a:schemeClr val="bg2">
                      <a:lumMod val="25000"/>
                    </a:schemeClr>
                  </a:solidFill>
                  <a:latin typeface="Times New Roman"/>
                  <a:cs typeface="Times New Roman"/>
                </a:rPr>
                <a:t>ANGUS</a:t>
              </a:r>
              <a:endParaRPr lang="en-US" sz="1400" dirty="0">
                <a:solidFill>
                  <a:schemeClr val="bg2">
                    <a:lumMod val="25000"/>
                  </a:schemeClr>
                </a:solidFill>
                <a:latin typeface="Times New Roman"/>
                <a:cs typeface="Times New Roman"/>
              </a:endParaRPr>
            </a:p>
          </p:txBody>
        </p:sp>
        <p:sp>
          <p:nvSpPr>
            <p:cNvPr id="9" name="TextBox 8"/>
            <p:cNvSpPr txBox="1"/>
            <p:nvPr/>
          </p:nvSpPr>
          <p:spPr>
            <a:xfrm>
              <a:off x="4370291" y="6013821"/>
              <a:ext cx="659155" cy="307777"/>
            </a:xfrm>
            <a:prstGeom prst="rect">
              <a:avLst/>
            </a:prstGeom>
            <a:noFill/>
          </p:spPr>
          <p:txBody>
            <a:bodyPr wrap="none" rtlCol="0">
              <a:spAutoFit/>
            </a:bodyPr>
            <a:lstStyle/>
            <a:p>
              <a:r>
                <a:rPr lang="en-US" sz="1400" dirty="0" smtClean="0">
                  <a:solidFill>
                    <a:schemeClr val="bg2">
                      <a:lumMod val="25000"/>
                    </a:schemeClr>
                  </a:solidFill>
                  <a:latin typeface="Times New Roman"/>
                  <a:cs typeface="Times New Roman"/>
                </a:rPr>
                <a:t>DESY</a:t>
              </a:r>
              <a:endParaRPr lang="en-US" sz="1400" dirty="0">
                <a:solidFill>
                  <a:schemeClr val="bg2">
                    <a:lumMod val="25000"/>
                  </a:schemeClr>
                </a:solidFill>
                <a:latin typeface="Times New Roman"/>
                <a:cs typeface="Times New Roman"/>
              </a:endParaRPr>
            </a:p>
          </p:txBody>
        </p:sp>
        <p:sp>
          <p:nvSpPr>
            <p:cNvPr id="10" name="TextBox 9"/>
            <p:cNvSpPr txBox="1"/>
            <p:nvPr/>
          </p:nvSpPr>
          <p:spPr>
            <a:xfrm>
              <a:off x="5580530" y="5998882"/>
              <a:ext cx="1159292" cy="307777"/>
            </a:xfrm>
            <a:prstGeom prst="rect">
              <a:avLst/>
            </a:prstGeom>
            <a:noFill/>
          </p:spPr>
          <p:txBody>
            <a:bodyPr wrap="none" rtlCol="0">
              <a:spAutoFit/>
            </a:bodyPr>
            <a:lstStyle/>
            <a:p>
              <a:r>
                <a:rPr lang="en-US" sz="1400" dirty="0" smtClean="0">
                  <a:solidFill>
                    <a:schemeClr val="bg2">
                      <a:lumMod val="25000"/>
                    </a:schemeClr>
                  </a:solidFill>
                  <a:latin typeface="Times New Roman"/>
                  <a:cs typeface="Times New Roman"/>
                </a:rPr>
                <a:t>Hamburg, Ge</a:t>
              </a:r>
              <a:endParaRPr lang="en-US" sz="1400" dirty="0">
                <a:solidFill>
                  <a:schemeClr val="bg2">
                    <a:lumMod val="25000"/>
                  </a:schemeClr>
                </a:solidFill>
                <a:latin typeface="Times New Roman"/>
                <a:cs typeface="Times New Roman"/>
              </a:endParaRPr>
            </a:p>
          </p:txBody>
        </p:sp>
        <p:sp>
          <p:nvSpPr>
            <p:cNvPr id="11" name="TextBox 10"/>
            <p:cNvSpPr txBox="1"/>
            <p:nvPr/>
          </p:nvSpPr>
          <p:spPr>
            <a:xfrm>
              <a:off x="6760879" y="5991409"/>
              <a:ext cx="274434" cy="307777"/>
            </a:xfrm>
            <a:prstGeom prst="rect">
              <a:avLst/>
            </a:prstGeom>
            <a:noFill/>
          </p:spPr>
          <p:txBody>
            <a:bodyPr wrap="none" rtlCol="0">
              <a:spAutoFit/>
            </a:bodyPr>
            <a:lstStyle/>
            <a:p>
              <a:r>
                <a:rPr lang="en-US" sz="1400" dirty="0" smtClean="0">
                  <a:solidFill>
                    <a:schemeClr val="bg2">
                      <a:lumMod val="25000"/>
                    </a:schemeClr>
                  </a:solidFill>
                  <a:latin typeface="Times New Roman"/>
                  <a:cs typeface="Times New Roman"/>
                </a:rPr>
                <a:t>5</a:t>
              </a:r>
              <a:endParaRPr lang="en-US" sz="1400" dirty="0">
                <a:solidFill>
                  <a:schemeClr val="bg2">
                    <a:lumMod val="25000"/>
                  </a:schemeClr>
                </a:solidFill>
                <a:latin typeface="Times New Roman"/>
                <a:cs typeface="Times New Roman"/>
              </a:endParaRPr>
            </a:p>
          </p:txBody>
        </p:sp>
        <p:sp>
          <p:nvSpPr>
            <p:cNvPr id="12" name="TextBox 11"/>
            <p:cNvSpPr txBox="1"/>
            <p:nvPr/>
          </p:nvSpPr>
          <p:spPr>
            <a:xfrm>
              <a:off x="7485530" y="6006351"/>
              <a:ext cx="409086" cy="307777"/>
            </a:xfrm>
            <a:prstGeom prst="rect">
              <a:avLst/>
            </a:prstGeom>
            <a:noFill/>
          </p:spPr>
          <p:txBody>
            <a:bodyPr wrap="none" rtlCol="0">
              <a:spAutoFit/>
            </a:bodyPr>
            <a:lstStyle/>
            <a:p>
              <a:r>
                <a:rPr lang="en-US" sz="1400" dirty="0" smtClean="0">
                  <a:solidFill>
                    <a:schemeClr val="bg2">
                      <a:lumMod val="25000"/>
                    </a:schemeClr>
                  </a:solidFill>
                  <a:latin typeface="Times New Roman"/>
                  <a:cs typeface="Times New Roman"/>
                </a:rPr>
                <a:t>0.2</a:t>
              </a:r>
              <a:endParaRPr lang="en-US" sz="1400" dirty="0">
                <a:solidFill>
                  <a:schemeClr val="bg2">
                    <a:lumMod val="25000"/>
                  </a:schemeClr>
                </a:solidFill>
                <a:latin typeface="Times New Roman"/>
                <a:cs typeface="Times New Roman"/>
              </a:endParaRPr>
            </a:p>
          </p:txBody>
        </p:sp>
        <p:sp>
          <p:nvSpPr>
            <p:cNvPr id="13" name="TextBox 12"/>
            <p:cNvSpPr txBox="1"/>
            <p:nvPr/>
          </p:nvSpPr>
          <p:spPr>
            <a:xfrm>
              <a:off x="8538881" y="6006351"/>
              <a:ext cx="274434" cy="307777"/>
            </a:xfrm>
            <a:prstGeom prst="rect">
              <a:avLst/>
            </a:prstGeom>
            <a:noFill/>
          </p:spPr>
          <p:txBody>
            <a:bodyPr wrap="none" rtlCol="0">
              <a:spAutoFit/>
            </a:bodyPr>
            <a:lstStyle/>
            <a:p>
              <a:r>
                <a:rPr lang="en-US" sz="1400" dirty="0" smtClean="0">
                  <a:solidFill>
                    <a:schemeClr val="bg2">
                      <a:lumMod val="25000"/>
                    </a:schemeClr>
                  </a:solidFill>
                  <a:latin typeface="Times New Roman"/>
                  <a:cs typeface="Times New Roman"/>
                </a:rPr>
                <a:t>5</a:t>
              </a:r>
              <a:endParaRPr lang="en-US" sz="1400" dirty="0">
                <a:solidFill>
                  <a:schemeClr val="bg2">
                    <a:lumMod val="25000"/>
                  </a:schemeClr>
                </a:solidFill>
                <a:latin typeface="Times New Roman"/>
                <a:cs typeface="Times New Roman"/>
              </a:endParaRPr>
            </a:p>
          </p:txBody>
        </p:sp>
      </p:grpSp>
      <p:pic>
        <p:nvPicPr>
          <p:cNvPr id="17" name="Picture 1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91065" y="541785"/>
            <a:ext cx="1766329" cy="1073045"/>
          </a:xfrm>
          <a:prstGeom prst="rect">
            <a:avLst/>
          </a:prstGeom>
        </p:spPr>
      </p:pic>
    </p:spTree>
    <p:extLst>
      <p:ext uri="{BB962C8B-B14F-4D97-AF65-F5344CB8AC3E}">
        <p14:creationId xmlns:p14="http://schemas.microsoft.com/office/powerpoint/2010/main" val="128733034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316" y="148356"/>
            <a:ext cx="10515600" cy="717134"/>
          </a:xfrm>
        </p:spPr>
        <p:txBody>
          <a:bodyPr/>
          <a:lstStyle/>
          <a:p>
            <a:r>
              <a:rPr lang="en-US" dirty="0" smtClean="0"/>
              <a:t>Beam-Driven Plasma Acceleration Facilities</a:t>
            </a:r>
            <a:endParaRPr lang="en-US" dirty="0"/>
          </a:p>
        </p:txBody>
      </p:sp>
      <p:sp>
        <p:nvSpPr>
          <p:cNvPr id="4" name="Slide Number Placeholder 3"/>
          <p:cNvSpPr>
            <a:spLocks noGrp="1"/>
          </p:cNvSpPr>
          <p:nvPr>
            <p:ph type="sldNum" sz="quarter" idx="12"/>
          </p:nvPr>
        </p:nvSpPr>
        <p:spPr/>
        <p:txBody>
          <a:bodyPr/>
          <a:lstStyle/>
          <a:p>
            <a:fld id="{3D351EE0-6949-4F2E-8F68-46F7424C488D}" type="slidenum">
              <a:rPr lang="en-US" smtClean="0"/>
              <a:t>24</a:t>
            </a:fld>
            <a:endParaRPr lang="en-US"/>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6296" y="1178350"/>
            <a:ext cx="10673386" cy="5348942"/>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673029" y="541786"/>
            <a:ext cx="1384365" cy="841002"/>
          </a:xfrm>
          <a:prstGeom prst="rect">
            <a:avLst/>
          </a:prstGeom>
        </p:spPr>
      </p:pic>
      <p:sp>
        <p:nvSpPr>
          <p:cNvPr id="7" name="Rectangle 6"/>
          <p:cNvSpPr/>
          <p:nvPr/>
        </p:nvSpPr>
        <p:spPr>
          <a:xfrm>
            <a:off x="1867260" y="1579853"/>
            <a:ext cx="5813454" cy="536697"/>
          </a:xfrm>
          <a:prstGeom prst="rect">
            <a:avLst/>
          </a:prstGeom>
          <a:noFill/>
          <a:ln w="38100" cmpd="sng">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7771431" y="1573511"/>
            <a:ext cx="2978545" cy="536697"/>
          </a:xfrm>
          <a:prstGeom prst="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14556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FACET, SLAC, </a:t>
            </a:r>
            <a:r>
              <a:rPr lang="en-US" dirty="0" smtClean="0"/>
              <a:t>US – Electrons as Driver</a:t>
            </a:r>
            <a:endParaRPr lang="en-US" dirty="0"/>
          </a:p>
        </p:txBody>
      </p:sp>
      <p:sp>
        <p:nvSpPr>
          <p:cNvPr id="7" name="Content Placeholder 6"/>
          <p:cNvSpPr>
            <a:spLocks noGrp="1"/>
          </p:cNvSpPr>
          <p:nvPr>
            <p:ph idx="1"/>
          </p:nvPr>
        </p:nvSpPr>
        <p:spPr>
          <a:xfrm>
            <a:off x="2751845" y="1338801"/>
            <a:ext cx="4744065" cy="1705199"/>
          </a:xfrm>
        </p:spPr>
        <p:txBody>
          <a:bodyPr>
            <a:normAutofit fontScale="55000" lnSpcReduction="20000"/>
          </a:bodyPr>
          <a:lstStyle/>
          <a:p>
            <a:pPr defTabSz="765353">
              <a:defRPr sz="2000">
                <a:uFillTx/>
              </a:defRPr>
            </a:pPr>
            <a:r>
              <a:rPr lang="en-US" b="1" dirty="0" smtClean="0">
                <a:uFill>
                  <a:solidFill>
                    <a:srgbClr val="000000"/>
                  </a:solidFill>
                </a:uFill>
              </a:rPr>
              <a:t>Timeline</a:t>
            </a:r>
            <a:r>
              <a:rPr lang="en-US" b="1" dirty="0">
                <a:uFill>
                  <a:solidFill>
                    <a:srgbClr val="000000"/>
                  </a:solidFill>
                </a:uFill>
              </a:rPr>
              <a:t>:</a:t>
            </a:r>
          </a:p>
          <a:p>
            <a:pPr marL="345470" lvl="1" indent="-150147" defTabSz="765353">
              <a:buClr>
                <a:srgbClr val="AB1500"/>
              </a:buClr>
              <a:buSzPct val="120000"/>
              <a:defRPr sz="2000">
                <a:uFillTx/>
              </a:defRPr>
            </a:pPr>
            <a:r>
              <a:rPr lang="en-US" dirty="0" smtClean="0">
                <a:solidFill>
                  <a:schemeClr val="tx1"/>
                </a:solidFill>
                <a:uFill>
                  <a:solidFill>
                    <a:srgbClr val="000000"/>
                  </a:solidFill>
                </a:uFill>
              </a:rPr>
              <a:t>Commissioning </a:t>
            </a:r>
            <a:r>
              <a:rPr lang="en-US" dirty="0">
                <a:solidFill>
                  <a:schemeClr val="tx1"/>
                </a:solidFill>
                <a:uFill>
                  <a:solidFill>
                    <a:srgbClr val="000000"/>
                  </a:solidFill>
                </a:uFill>
              </a:rPr>
              <a:t>(2011)</a:t>
            </a:r>
          </a:p>
          <a:p>
            <a:pPr marL="345470" lvl="1" indent="-150147" defTabSz="765353">
              <a:buClr>
                <a:srgbClr val="AB1500"/>
              </a:buClr>
              <a:buSzPct val="120000"/>
              <a:defRPr sz="2000">
                <a:uFillTx/>
              </a:defRPr>
            </a:pPr>
            <a:r>
              <a:rPr lang="en-US" dirty="0">
                <a:solidFill>
                  <a:schemeClr val="tx1"/>
                </a:solidFill>
                <a:uFill>
                  <a:solidFill>
                    <a:srgbClr val="000000"/>
                  </a:solidFill>
                </a:uFill>
              </a:rPr>
              <a:t>Experimental program (2012-2016</a:t>
            </a:r>
            <a:r>
              <a:rPr lang="en-US" dirty="0" smtClean="0">
                <a:solidFill>
                  <a:schemeClr val="tx1"/>
                </a:solidFill>
                <a:uFill>
                  <a:solidFill>
                    <a:srgbClr val="000000"/>
                  </a:solidFill>
                </a:uFill>
              </a:rPr>
              <a:t>)</a:t>
            </a:r>
            <a:endParaRPr lang="en-US" dirty="0">
              <a:solidFill>
                <a:schemeClr val="tx1"/>
              </a:solidFill>
            </a:endParaRPr>
          </a:p>
          <a:p>
            <a:pPr defTabSz="1542044">
              <a:defRPr sz="2000">
                <a:uFillTx/>
              </a:defRPr>
            </a:pPr>
            <a:r>
              <a:rPr lang="en-US" b="1" dirty="0"/>
              <a:t>Key PWFA Milestones: </a:t>
            </a:r>
          </a:p>
          <a:p>
            <a:pPr marL="278089" lvl="1" indent="-140757" defTabSz="765326">
              <a:buClr>
                <a:srgbClr val="00B050"/>
              </a:buClr>
              <a:buChar char="✓"/>
              <a:defRPr sz="2000">
                <a:uFillTx/>
              </a:defRPr>
            </a:pPr>
            <a:r>
              <a:rPr lang="en-US" dirty="0">
                <a:solidFill>
                  <a:schemeClr val="tx1"/>
                </a:solidFill>
              </a:rPr>
              <a:t>Mono-energetic e</a:t>
            </a:r>
            <a:r>
              <a:rPr lang="en-US" b="1" baseline="31999" dirty="0">
                <a:solidFill>
                  <a:schemeClr val="tx1"/>
                </a:solidFill>
              </a:rPr>
              <a:t>-</a:t>
            </a:r>
            <a:r>
              <a:rPr lang="en-US" dirty="0">
                <a:solidFill>
                  <a:schemeClr val="tx1"/>
                </a:solidFill>
              </a:rPr>
              <a:t> acceleration</a:t>
            </a:r>
          </a:p>
          <a:p>
            <a:pPr marL="262450" lvl="1" indent="-125117" defTabSz="765326">
              <a:buClr>
                <a:srgbClr val="00B050"/>
              </a:buClr>
              <a:buChar char="✓"/>
              <a:defRPr sz="2000">
                <a:uFillTx/>
              </a:defRPr>
            </a:pPr>
            <a:r>
              <a:rPr lang="en-US" dirty="0">
                <a:solidFill>
                  <a:schemeClr val="tx1"/>
                </a:solidFill>
              </a:rPr>
              <a:t>High efficiency e</a:t>
            </a:r>
            <a:r>
              <a:rPr lang="en-US" b="1" baseline="31999" dirty="0">
                <a:solidFill>
                  <a:schemeClr val="tx1"/>
                </a:solidFill>
              </a:rPr>
              <a:t>-</a:t>
            </a:r>
            <a:r>
              <a:rPr lang="en-US" dirty="0">
                <a:solidFill>
                  <a:schemeClr val="tx1"/>
                </a:solidFill>
              </a:rPr>
              <a:t> acceleration     </a:t>
            </a:r>
            <a:endParaRPr lang="en-US" dirty="0" smtClean="0">
              <a:solidFill>
                <a:schemeClr val="tx1"/>
              </a:solidFill>
            </a:endParaRPr>
          </a:p>
          <a:p>
            <a:pPr marL="262450" lvl="1" indent="-125117" defTabSz="765326">
              <a:buClr>
                <a:srgbClr val="00B050"/>
              </a:buClr>
              <a:buChar char="✓"/>
              <a:defRPr sz="2000">
                <a:uFillTx/>
              </a:defRPr>
            </a:pPr>
            <a:r>
              <a:rPr lang="en-US" dirty="0" smtClean="0">
                <a:solidFill>
                  <a:schemeClr val="tx1"/>
                </a:solidFill>
              </a:rPr>
              <a:t>First </a:t>
            </a:r>
            <a:r>
              <a:rPr lang="en-US" dirty="0">
                <a:solidFill>
                  <a:schemeClr val="tx1"/>
                </a:solidFill>
              </a:rPr>
              <a:t>high-gradient e</a:t>
            </a:r>
            <a:r>
              <a:rPr lang="en-US" baseline="31999" dirty="0">
                <a:solidFill>
                  <a:schemeClr val="tx1"/>
                </a:solidFill>
              </a:rPr>
              <a:t>+</a:t>
            </a:r>
            <a:r>
              <a:rPr lang="en-US" dirty="0">
                <a:solidFill>
                  <a:schemeClr val="tx1"/>
                </a:solidFill>
              </a:rPr>
              <a:t> </a:t>
            </a:r>
            <a:r>
              <a:rPr lang="en-US" dirty="0" smtClean="0">
                <a:solidFill>
                  <a:schemeClr val="tx1"/>
                </a:solidFill>
              </a:rPr>
              <a:t>PWFA</a:t>
            </a:r>
            <a:endParaRPr lang="en-US" i="1" dirty="0">
              <a:solidFill>
                <a:schemeClr val="tx1"/>
              </a:solidFill>
            </a:endParaRPr>
          </a:p>
          <a:p>
            <a:pPr marL="278089" lvl="1" indent="-140757" defTabSz="765326">
              <a:buClr>
                <a:srgbClr val="006D22"/>
              </a:buClr>
              <a:buFont typeface="Arial"/>
              <a:buChar char="✓"/>
              <a:defRPr sz="2000">
                <a:uFillTx/>
              </a:defRPr>
            </a:pPr>
            <a:r>
              <a:rPr lang="en-US" dirty="0">
                <a:solidFill>
                  <a:schemeClr val="tx1"/>
                </a:solidFill>
              </a:rPr>
              <a:t> Demonstrate required emittance, energy </a:t>
            </a:r>
            <a:r>
              <a:rPr lang="en-US" dirty="0" smtClean="0">
                <a:solidFill>
                  <a:schemeClr val="tx1"/>
                </a:solidFill>
              </a:rPr>
              <a:t>spread</a:t>
            </a:r>
            <a:endParaRPr lang="en-US" dirty="0">
              <a:solidFill>
                <a:schemeClr val="tx1"/>
              </a:solidFill>
            </a:endParaRPr>
          </a:p>
        </p:txBody>
      </p:sp>
      <p:sp>
        <p:nvSpPr>
          <p:cNvPr id="4" name="Slide Number Placeholder 3"/>
          <p:cNvSpPr>
            <a:spLocks noGrp="1"/>
          </p:cNvSpPr>
          <p:nvPr>
            <p:ph type="sldNum" sz="quarter" idx="12"/>
          </p:nvPr>
        </p:nvSpPr>
        <p:spPr/>
        <p:txBody>
          <a:bodyPr/>
          <a:lstStyle/>
          <a:p>
            <a:fld id="{3D351EE0-6949-4F2E-8F68-46F7424C488D}" type="slidenum">
              <a:rPr lang="en-US" smtClean="0"/>
              <a:t>25</a:t>
            </a:fld>
            <a:endParaRPr lang="en-US"/>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0219" y="1245314"/>
            <a:ext cx="2081753" cy="1948875"/>
          </a:xfrm>
          <a:prstGeom prst="rect">
            <a:avLst/>
          </a:prstGeom>
        </p:spPr>
      </p:pic>
      <p:grpSp>
        <p:nvGrpSpPr>
          <p:cNvPr id="31" name="Group 30"/>
          <p:cNvGrpSpPr/>
          <p:nvPr/>
        </p:nvGrpSpPr>
        <p:grpSpPr>
          <a:xfrm>
            <a:off x="6846107" y="1920919"/>
            <a:ext cx="4527666" cy="1145708"/>
            <a:chOff x="7287431" y="2482645"/>
            <a:chExt cx="4527666" cy="1145708"/>
          </a:xfrm>
        </p:grpSpPr>
        <p:pic>
          <p:nvPicPr>
            <p:cNvPr id="30" name="image10.png" descr="image10.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287431" y="2482645"/>
              <a:ext cx="933331" cy="1145708"/>
            </a:xfrm>
            <a:prstGeom prst="rect">
              <a:avLst/>
            </a:prstGeom>
            <a:ln w="12700">
              <a:miter lim="400000"/>
            </a:ln>
          </p:spPr>
        </p:pic>
        <p:grpSp>
          <p:nvGrpSpPr>
            <p:cNvPr id="9" name="Group 8"/>
            <p:cNvGrpSpPr/>
            <p:nvPr/>
          </p:nvGrpSpPr>
          <p:grpSpPr>
            <a:xfrm>
              <a:off x="7972323" y="2523613"/>
              <a:ext cx="3842774" cy="1024193"/>
              <a:chOff x="104810" y="3630714"/>
              <a:chExt cx="12087191" cy="3148282"/>
            </a:xfrm>
          </p:grpSpPr>
          <p:pic>
            <p:nvPicPr>
              <p:cNvPr id="10" name="image11.png" descr="image11.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4810" y="3939708"/>
                <a:ext cx="2477622" cy="2839287"/>
              </a:xfrm>
              <a:prstGeom prst="rect">
                <a:avLst/>
              </a:prstGeom>
              <a:ln w="12700">
                <a:miter lim="400000"/>
              </a:ln>
              <a:effectLst>
                <a:outerShdw blurRad="63500" dist="50800" dir="8100000" rotWithShape="0">
                  <a:srgbClr val="000000">
                    <a:alpha val="40000"/>
                  </a:srgbClr>
                </a:outerShdw>
              </a:effectLst>
            </p:spPr>
          </p:pic>
          <p:pic>
            <p:nvPicPr>
              <p:cNvPr id="11" name="image12.png" descr="image12.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624203" y="4051912"/>
                <a:ext cx="2435846" cy="2415393"/>
              </a:xfrm>
              <a:prstGeom prst="rect">
                <a:avLst/>
              </a:prstGeom>
              <a:ln w="12700">
                <a:miter lim="400000"/>
              </a:ln>
              <a:effectLst>
                <a:outerShdw blurRad="63500" dist="50800" dir="8100000" rotWithShape="0">
                  <a:srgbClr val="000000">
                    <a:alpha val="40000"/>
                  </a:srgbClr>
                </a:outerShdw>
              </a:effectLst>
            </p:spPr>
          </p:pic>
          <p:pic>
            <p:nvPicPr>
              <p:cNvPr id="12" name="image13.png" descr="image13.pn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387818" y="4431065"/>
                <a:ext cx="2716739" cy="2347931"/>
              </a:xfrm>
              <a:prstGeom prst="rect">
                <a:avLst/>
              </a:prstGeom>
              <a:ln w="12700">
                <a:miter lim="400000"/>
              </a:ln>
              <a:effectLst>
                <a:outerShdw blurRad="63500" dist="50800" dir="8100000" rotWithShape="0">
                  <a:srgbClr val="000000">
                    <a:alpha val="40000"/>
                  </a:srgbClr>
                </a:outerShdw>
              </a:effectLst>
            </p:spPr>
          </p:pic>
          <p:pic>
            <p:nvPicPr>
              <p:cNvPr id="13" name="image14.png" descr="image14.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634139" y="3630714"/>
                <a:ext cx="2940833" cy="2246581"/>
              </a:xfrm>
              <a:prstGeom prst="rect">
                <a:avLst/>
              </a:prstGeom>
              <a:ln w="12700">
                <a:miter lim="400000"/>
              </a:ln>
              <a:effectLst>
                <a:outerShdw blurRad="63500" dist="50800" dir="8100000" rotWithShape="0">
                  <a:srgbClr val="000000">
                    <a:alpha val="40000"/>
                  </a:srgbClr>
                </a:outerShdw>
              </a:effectLst>
            </p:spPr>
          </p:pic>
          <p:pic>
            <p:nvPicPr>
              <p:cNvPr id="14" name="image15.png" descr="image15.pn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324510" y="4739844"/>
                <a:ext cx="2500922" cy="2009263"/>
              </a:xfrm>
              <a:prstGeom prst="rect">
                <a:avLst/>
              </a:prstGeom>
              <a:ln w="12700">
                <a:miter lim="400000"/>
              </a:ln>
              <a:effectLst>
                <a:outerShdw blurRad="63500" dist="50800" dir="8100000" rotWithShape="0">
                  <a:srgbClr val="000000">
                    <a:alpha val="40000"/>
                  </a:srgbClr>
                </a:outerShdw>
              </a:effectLst>
            </p:spPr>
          </p:pic>
          <p:pic>
            <p:nvPicPr>
              <p:cNvPr id="15" name="image16.png" descr="image16.pn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644155" y="3654793"/>
                <a:ext cx="2875192" cy="2222502"/>
              </a:xfrm>
              <a:prstGeom prst="rect">
                <a:avLst/>
              </a:prstGeom>
              <a:ln w="12700">
                <a:miter lim="400000"/>
              </a:ln>
              <a:effectLst>
                <a:outerShdw blurRad="63500" dist="50800" dir="8100000" rotWithShape="0">
                  <a:srgbClr val="000000">
                    <a:alpha val="40000"/>
                  </a:srgbClr>
                </a:outerShdw>
              </a:effectLst>
            </p:spPr>
          </p:pic>
          <p:pic>
            <p:nvPicPr>
              <p:cNvPr id="16" name="image17.png" descr="image17.png"/>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8825430" y="4628610"/>
                <a:ext cx="2580248" cy="2150386"/>
              </a:xfrm>
              <a:prstGeom prst="rect">
                <a:avLst/>
              </a:prstGeom>
              <a:ln w="12700">
                <a:miter lim="400000"/>
              </a:ln>
              <a:effectLst>
                <a:outerShdw blurRad="63500" dist="50800" dir="8100000" rotWithShape="0">
                  <a:srgbClr val="000000">
                    <a:alpha val="40000"/>
                  </a:srgbClr>
                </a:outerShdw>
              </a:effectLst>
            </p:spPr>
          </p:pic>
          <p:pic>
            <p:nvPicPr>
              <p:cNvPr id="17" name="image18.png" descr="image18.png"/>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10409430" y="3654794"/>
                <a:ext cx="1782571" cy="2076171"/>
              </a:xfrm>
              <a:prstGeom prst="rect">
                <a:avLst/>
              </a:prstGeom>
              <a:ln w="12700">
                <a:miter lim="400000"/>
              </a:ln>
              <a:effectLst>
                <a:outerShdw blurRad="63500" dist="50800" dir="8100000" rotWithShape="0">
                  <a:srgbClr val="000000">
                    <a:alpha val="40000"/>
                  </a:srgbClr>
                </a:outerShdw>
              </a:effectLst>
            </p:spPr>
          </p:pic>
        </p:grpSp>
      </p:grpSp>
      <p:sp>
        <p:nvSpPr>
          <p:cNvPr id="32" name="TextBox 31"/>
          <p:cNvSpPr txBox="1"/>
          <p:nvPr/>
        </p:nvSpPr>
        <p:spPr>
          <a:xfrm>
            <a:off x="487800" y="784197"/>
            <a:ext cx="6711430" cy="369332"/>
          </a:xfrm>
          <a:prstGeom prst="rect">
            <a:avLst/>
          </a:prstGeom>
          <a:noFill/>
        </p:spPr>
        <p:txBody>
          <a:bodyPr wrap="none" rtlCol="0">
            <a:spAutoFit/>
          </a:bodyPr>
          <a:lstStyle/>
          <a:p>
            <a:r>
              <a:rPr lang="en-US" dirty="0" smtClean="0"/>
              <a:t>Premier R&amp;D facility for PWFA: Only facility capable of e</a:t>
            </a:r>
            <a:r>
              <a:rPr lang="en-US" baseline="30000" dirty="0" smtClean="0"/>
              <a:t>+</a:t>
            </a:r>
            <a:r>
              <a:rPr lang="en-US" dirty="0" smtClean="0"/>
              <a:t> acceleration</a:t>
            </a:r>
            <a:endParaRPr lang="en-US" dirty="0"/>
          </a:p>
        </p:txBody>
      </p:sp>
      <p:pic>
        <p:nvPicPr>
          <p:cNvPr id="33" name="Picture 32"/>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9700380" y="184613"/>
            <a:ext cx="1862667" cy="552591"/>
          </a:xfrm>
          <a:prstGeom prst="rect">
            <a:avLst/>
          </a:prstGeom>
        </p:spPr>
      </p:pic>
      <p:pic>
        <p:nvPicPr>
          <p:cNvPr id="8" name="Picture 7"/>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7646288" y="1014668"/>
            <a:ext cx="3386140" cy="1061756"/>
          </a:xfrm>
          <a:prstGeom prst="rect">
            <a:avLst/>
          </a:prstGeom>
        </p:spPr>
      </p:pic>
      <p:grpSp>
        <p:nvGrpSpPr>
          <p:cNvPr id="36" name="Group 35"/>
          <p:cNvGrpSpPr/>
          <p:nvPr/>
        </p:nvGrpSpPr>
        <p:grpSpPr>
          <a:xfrm>
            <a:off x="368230" y="3411579"/>
            <a:ext cx="2978453" cy="3298904"/>
            <a:chOff x="345686" y="3464181"/>
            <a:chExt cx="2978453" cy="3298904"/>
          </a:xfrm>
        </p:grpSpPr>
        <p:sp>
          <p:nvSpPr>
            <p:cNvPr id="34" name="Rectangle 33"/>
            <p:cNvSpPr/>
            <p:nvPr/>
          </p:nvSpPr>
          <p:spPr>
            <a:xfrm>
              <a:off x="345686" y="3464181"/>
              <a:ext cx="2863180" cy="3298904"/>
            </a:xfrm>
            <a:prstGeom prst="rect">
              <a:avLst/>
            </a:prstGeom>
            <a:solidFill>
              <a:srgbClr val="F2F2F2"/>
            </a:solidFill>
            <a:ln>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8" name="Picture 17"/>
            <p:cNvPicPr>
              <a:picLocks noChangeAspect="1"/>
            </p:cNvPicPr>
            <p:nvPr/>
          </p:nvPicPr>
          <p:blipFill rotWithShape="1">
            <a:blip r:embed="rId15" cstate="email">
              <a:extLst>
                <a:ext uri="{28A0092B-C50C-407E-A947-70E740481C1C}">
                  <a14:useLocalDpi xmlns:a14="http://schemas.microsoft.com/office/drawing/2010/main"/>
                </a:ext>
              </a:extLst>
            </a:blip>
            <a:srcRect/>
            <a:stretch/>
          </p:blipFill>
          <p:spPr>
            <a:xfrm>
              <a:off x="810841" y="4447689"/>
              <a:ext cx="2002133" cy="2244990"/>
            </a:xfrm>
            <a:prstGeom prst="rect">
              <a:avLst/>
            </a:prstGeom>
          </p:spPr>
        </p:pic>
        <p:sp>
          <p:nvSpPr>
            <p:cNvPr id="19" name="TextBox 18"/>
            <p:cNvSpPr txBox="1"/>
            <p:nvPr/>
          </p:nvSpPr>
          <p:spPr>
            <a:xfrm>
              <a:off x="430596" y="3487113"/>
              <a:ext cx="2893543" cy="707886"/>
            </a:xfrm>
            <a:prstGeom prst="rect">
              <a:avLst/>
            </a:prstGeom>
            <a:noFill/>
          </p:spPr>
          <p:txBody>
            <a:bodyPr wrap="square" rtlCol="0">
              <a:spAutoFit/>
            </a:bodyPr>
            <a:lstStyle/>
            <a:p>
              <a:r>
                <a:rPr lang="en-US" sz="1200" dirty="0" smtClean="0"/>
                <a:t>Energy </a:t>
              </a:r>
              <a:r>
                <a:rPr lang="en-US" sz="1200" dirty="0"/>
                <a:t>doubling of 42 GeV electrons in a </a:t>
              </a:r>
              <a:r>
                <a:rPr lang="en-US" sz="1200" dirty="0" err="1"/>
                <a:t>metre</a:t>
              </a:r>
              <a:r>
                <a:rPr lang="en-US" sz="1200" dirty="0"/>
                <a:t>-scale plasma wakefield accelerator</a:t>
              </a:r>
            </a:p>
            <a:p>
              <a:endParaRPr lang="en-US" sz="500" dirty="0" smtClean="0"/>
            </a:p>
            <a:p>
              <a:r>
                <a:rPr lang="en-US" sz="1100" i="1" dirty="0">
                  <a:sym typeface="Wingdings"/>
                </a:rPr>
                <a:t>I. </a:t>
              </a:r>
              <a:r>
                <a:rPr lang="en-US" sz="1100" i="1" dirty="0" err="1">
                  <a:sym typeface="Wingdings"/>
                </a:rPr>
                <a:t>Blumenfeld</a:t>
              </a:r>
              <a:r>
                <a:rPr lang="en-US" sz="1100" i="1" dirty="0">
                  <a:sym typeface="Wingdings"/>
                </a:rPr>
                <a:t> et al, Nature 455, p 741 (</a:t>
              </a:r>
              <a:r>
                <a:rPr lang="en-US" sz="1100" b="1" i="1" dirty="0">
                  <a:sym typeface="Wingdings"/>
                </a:rPr>
                <a:t>2007</a:t>
              </a:r>
              <a:r>
                <a:rPr lang="en-US" sz="1100" i="1" dirty="0" smtClean="0">
                  <a:sym typeface="Wingdings"/>
                </a:rPr>
                <a:t>)</a:t>
              </a:r>
              <a:endParaRPr lang="en-US" sz="1100" i="1" dirty="0"/>
            </a:p>
          </p:txBody>
        </p:sp>
        <p:sp>
          <p:nvSpPr>
            <p:cNvPr id="20" name="Rectangle 19"/>
            <p:cNvSpPr/>
            <p:nvPr/>
          </p:nvSpPr>
          <p:spPr>
            <a:xfrm>
              <a:off x="463096" y="4099124"/>
              <a:ext cx="2708196" cy="379591"/>
            </a:xfrm>
            <a:prstGeom prst="rect">
              <a:avLst/>
            </a:prstGeom>
          </p:spPr>
          <p:txBody>
            <a:bodyPr wrap="square">
              <a:spAutoFit/>
            </a:bodyPr>
            <a:lstStyle/>
            <a:p>
              <a:pPr>
                <a:lnSpc>
                  <a:spcPct val="120000"/>
                </a:lnSpc>
              </a:pPr>
              <a:r>
                <a:rPr lang="en-US" sz="1200" dirty="0" smtClean="0">
                  <a:sym typeface="Wingdings"/>
                </a:rPr>
                <a:t></a:t>
              </a:r>
              <a:r>
                <a:rPr lang="en-US" sz="1600" dirty="0" smtClean="0">
                  <a:sym typeface="Wingdings"/>
                </a:rPr>
                <a:t> </a:t>
              </a:r>
              <a:r>
                <a:rPr lang="en-US" sz="1600" b="1" dirty="0" smtClean="0">
                  <a:solidFill>
                    <a:srgbClr val="FF0000"/>
                  </a:solidFill>
                </a:rPr>
                <a:t>gradient </a:t>
              </a:r>
              <a:r>
                <a:rPr lang="en-US" sz="1600" b="1" dirty="0">
                  <a:solidFill>
                    <a:srgbClr val="FF0000"/>
                  </a:solidFill>
                </a:rPr>
                <a:t>of 52 </a:t>
              </a:r>
              <a:r>
                <a:rPr lang="en-US" sz="1600" b="1" dirty="0" smtClean="0">
                  <a:solidFill>
                    <a:srgbClr val="FF0000"/>
                  </a:solidFill>
                </a:rPr>
                <a:t>GV</a:t>
              </a:r>
              <a:r>
                <a:rPr lang="en-US" sz="1600" b="1" dirty="0">
                  <a:solidFill>
                    <a:srgbClr val="FF0000"/>
                  </a:solidFill>
                </a:rPr>
                <a:t>/m </a:t>
              </a:r>
            </a:p>
          </p:txBody>
        </p:sp>
      </p:grpSp>
      <p:grpSp>
        <p:nvGrpSpPr>
          <p:cNvPr id="37" name="Group 36"/>
          <p:cNvGrpSpPr/>
          <p:nvPr/>
        </p:nvGrpSpPr>
        <p:grpSpPr>
          <a:xfrm>
            <a:off x="3458551" y="3538376"/>
            <a:ext cx="5507322" cy="2873797"/>
            <a:chOff x="6389365" y="3613522"/>
            <a:chExt cx="5507322" cy="2873797"/>
          </a:xfrm>
        </p:grpSpPr>
        <p:sp>
          <p:nvSpPr>
            <p:cNvPr id="35" name="Rectangle 34"/>
            <p:cNvSpPr/>
            <p:nvPr/>
          </p:nvSpPr>
          <p:spPr>
            <a:xfrm>
              <a:off x="6389365" y="3613522"/>
              <a:ext cx="5424072" cy="2873797"/>
            </a:xfrm>
            <a:prstGeom prst="rect">
              <a:avLst/>
            </a:prstGeom>
            <a:solidFill>
              <a:srgbClr val="F2F2F2"/>
            </a:solidFill>
            <a:ln>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Content Placeholder 2"/>
            <p:cNvSpPr txBox="1">
              <a:spLocks/>
            </p:cNvSpPr>
            <p:nvPr/>
          </p:nvSpPr>
          <p:spPr>
            <a:xfrm>
              <a:off x="6444878" y="3743233"/>
              <a:ext cx="2460288" cy="1133712"/>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200" b="1" dirty="0" smtClean="0">
                  <a:solidFill>
                    <a:srgbClr val="ED0202"/>
                  </a:solidFill>
                </a:rPr>
                <a:t>High-Efficiency acceleration </a:t>
              </a:r>
              <a:r>
                <a:rPr lang="en-US" sz="1200" dirty="0" smtClean="0">
                  <a:solidFill>
                    <a:srgbClr val="000000"/>
                  </a:solidFill>
                </a:rPr>
                <a:t>of an electron beam in a plasmas wakefield accelerator, 2014</a:t>
              </a:r>
            </a:p>
            <a:p>
              <a:pPr marL="0" indent="0">
                <a:buFont typeface="Arial" panose="020B0604020202020204" pitchFamily="34" charset="0"/>
                <a:buNone/>
              </a:pPr>
              <a:r>
                <a:rPr lang="en-US" sz="1100" i="1" dirty="0" smtClean="0">
                  <a:solidFill>
                    <a:srgbClr val="000000"/>
                  </a:solidFill>
                </a:rPr>
                <a:t>M. </a:t>
              </a:r>
              <a:r>
                <a:rPr lang="en-US" sz="1100" i="1" dirty="0" err="1" smtClean="0">
                  <a:solidFill>
                    <a:srgbClr val="000000"/>
                  </a:solidFill>
                </a:rPr>
                <a:t>Litos</a:t>
              </a:r>
              <a:r>
                <a:rPr lang="en-US" sz="1100" i="1" dirty="0" smtClean="0">
                  <a:solidFill>
                    <a:srgbClr val="000000"/>
                  </a:solidFill>
                </a:rPr>
                <a:t> et al., </a:t>
              </a:r>
              <a:r>
                <a:rPr lang="en-US" sz="1100" i="1" dirty="0" err="1" smtClean="0">
                  <a:solidFill>
                    <a:srgbClr val="000000"/>
                  </a:solidFill>
                </a:rPr>
                <a:t>doi</a:t>
              </a:r>
              <a:r>
                <a:rPr lang="en-US" sz="1100" i="1" dirty="0" smtClean="0">
                  <a:solidFill>
                    <a:srgbClr val="000000"/>
                  </a:solidFill>
                </a:rPr>
                <a:t>,  Nature, 6 Nov </a:t>
              </a:r>
              <a:r>
                <a:rPr lang="en-US" sz="1100" b="1" i="1" dirty="0" smtClean="0">
                  <a:solidFill>
                    <a:srgbClr val="000000"/>
                  </a:solidFill>
                </a:rPr>
                <a:t>2014</a:t>
              </a:r>
              <a:r>
                <a:rPr lang="en-US" sz="1100" i="1" dirty="0" smtClean="0">
                  <a:solidFill>
                    <a:srgbClr val="000000"/>
                  </a:solidFill>
                </a:rPr>
                <a:t>, 10.1038/nature 13882</a:t>
              </a:r>
              <a:endParaRPr lang="en-US" sz="1100" i="1" dirty="0">
                <a:solidFill>
                  <a:srgbClr val="000000"/>
                </a:solidFill>
              </a:endParaRPr>
            </a:p>
          </p:txBody>
        </p:sp>
        <p:grpSp>
          <p:nvGrpSpPr>
            <p:cNvPr id="22" name="Group 21"/>
            <p:cNvGrpSpPr/>
            <p:nvPr/>
          </p:nvGrpSpPr>
          <p:grpSpPr>
            <a:xfrm>
              <a:off x="8868001" y="3776505"/>
              <a:ext cx="2871318" cy="1746718"/>
              <a:chOff x="6200236" y="3719623"/>
              <a:chExt cx="4294729" cy="2792511"/>
            </a:xfrm>
          </p:grpSpPr>
          <p:pic>
            <p:nvPicPr>
              <p:cNvPr id="23" name="Picture 22"/>
              <p:cNvPicPr>
                <a:picLocks noChangeAspect="1"/>
              </p:cNvPicPr>
              <p:nvPr/>
            </p:nvPicPr>
            <p:blipFill rotWithShape="1">
              <a:blip r:embed="rId16" cstate="email">
                <a:extLst>
                  <a:ext uri="{28A0092B-C50C-407E-A947-70E740481C1C}">
                    <a14:useLocalDpi xmlns:a14="http://schemas.microsoft.com/office/drawing/2010/main"/>
                  </a:ext>
                </a:extLst>
              </a:blip>
              <a:srcRect/>
              <a:stretch/>
            </p:blipFill>
            <p:spPr>
              <a:xfrm>
                <a:off x="6200236" y="3719623"/>
                <a:ext cx="4294729" cy="2792511"/>
              </a:xfrm>
              <a:prstGeom prst="rect">
                <a:avLst/>
              </a:prstGeom>
            </p:spPr>
          </p:pic>
          <p:cxnSp>
            <p:nvCxnSpPr>
              <p:cNvPr id="24" name="Straight Connector 23"/>
              <p:cNvCxnSpPr/>
              <p:nvPr/>
            </p:nvCxnSpPr>
            <p:spPr>
              <a:xfrm>
                <a:off x="9051391" y="4158939"/>
                <a:ext cx="0" cy="846726"/>
              </a:xfrm>
              <a:prstGeom prst="line">
                <a:avLst/>
              </a:prstGeom>
              <a:ln w="28575" cmpd="sng">
                <a:solidFill>
                  <a:srgbClr val="ED0202"/>
                </a:solidFill>
                <a:prstDash val="sysDash"/>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8716474" y="3752537"/>
                <a:ext cx="1196915" cy="369035"/>
              </a:xfrm>
              <a:prstGeom prst="rect">
                <a:avLst/>
              </a:prstGeom>
              <a:noFill/>
              <a:ln>
                <a:noFill/>
              </a:ln>
            </p:spPr>
            <p:txBody>
              <a:bodyPr wrap="none" rtlCol="0">
                <a:spAutoFit/>
              </a:bodyPr>
              <a:lstStyle/>
              <a:p>
                <a:r>
                  <a:rPr lang="en-US" sz="900" dirty="0" smtClean="0">
                    <a:solidFill>
                      <a:srgbClr val="ED0202"/>
                    </a:solidFill>
                  </a:rPr>
                  <a:t>Initial energy</a:t>
                </a:r>
                <a:endParaRPr lang="en-US" sz="900" dirty="0">
                  <a:solidFill>
                    <a:srgbClr val="ED0202"/>
                  </a:solidFill>
                </a:endParaRPr>
              </a:p>
            </p:txBody>
          </p:sp>
          <p:sp>
            <p:nvSpPr>
              <p:cNvPr id="26" name="TextBox 25"/>
              <p:cNvSpPr txBox="1"/>
              <p:nvPr/>
            </p:nvSpPr>
            <p:spPr>
              <a:xfrm rot="5400000">
                <a:off x="9456150" y="4192756"/>
                <a:ext cx="1304179" cy="759580"/>
              </a:xfrm>
              <a:prstGeom prst="rect">
                <a:avLst/>
              </a:prstGeom>
              <a:noFill/>
            </p:spPr>
            <p:txBody>
              <a:bodyPr wrap="square" rtlCol="0">
                <a:spAutoFit/>
              </a:bodyPr>
              <a:lstStyle/>
              <a:p>
                <a:r>
                  <a:rPr lang="en-US" sz="900" dirty="0" smtClean="0">
                    <a:solidFill>
                      <a:srgbClr val="008000"/>
                    </a:solidFill>
                  </a:rPr>
                  <a:t>Accelerated witness beam</a:t>
                </a:r>
                <a:endParaRPr lang="en-US" sz="900" dirty="0">
                  <a:solidFill>
                    <a:srgbClr val="008000"/>
                  </a:solidFill>
                </a:endParaRPr>
              </a:p>
            </p:txBody>
          </p:sp>
          <p:cxnSp>
            <p:nvCxnSpPr>
              <p:cNvPr id="27" name="Straight Connector 26"/>
              <p:cNvCxnSpPr/>
              <p:nvPr/>
            </p:nvCxnSpPr>
            <p:spPr>
              <a:xfrm flipH="1" flipV="1">
                <a:off x="9784386" y="4580018"/>
                <a:ext cx="221279" cy="182816"/>
              </a:xfrm>
              <a:prstGeom prst="line">
                <a:avLst/>
              </a:prstGeom>
              <a:ln w="28575" cmpd="sng">
                <a:solidFill>
                  <a:srgbClr val="008000"/>
                </a:solidFill>
                <a:prstDash val="sysDash"/>
                <a:headEnd type="none"/>
                <a:tailEnd type="triangle"/>
              </a:ln>
            </p:spPr>
            <p:style>
              <a:lnRef idx="2">
                <a:schemeClr val="accent1"/>
              </a:lnRef>
              <a:fillRef idx="0">
                <a:schemeClr val="accent1"/>
              </a:fillRef>
              <a:effectRef idx="1">
                <a:schemeClr val="accent1"/>
              </a:effectRef>
              <a:fontRef idx="minor">
                <a:schemeClr val="tx1"/>
              </a:fontRef>
            </p:style>
          </p:cxnSp>
        </p:grpSp>
        <p:sp>
          <p:nvSpPr>
            <p:cNvPr id="28" name="Content Placeholder 1"/>
            <p:cNvSpPr txBox="1">
              <a:spLocks/>
            </p:cNvSpPr>
            <p:nvPr/>
          </p:nvSpPr>
          <p:spPr>
            <a:xfrm>
              <a:off x="8751829" y="5610283"/>
              <a:ext cx="3144858" cy="72424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smtClean="0">
                  <a:solidFill>
                    <a:srgbClr val="000000"/>
                  </a:solidFill>
                </a:rPr>
                <a:t>70 </a:t>
              </a:r>
              <a:r>
                <a:rPr lang="en-US" sz="1200" dirty="0" err="1" smtClean="0">
                  <a:solidFill>
                    <a:srgbClr val="000000"/>
                  </a:solidFill>
                </a:rPr>
                <a:t>pC</a:t>
              </a:r>
              <a:r>
                <a:rPr lang="en-US" sz="1200" dirty="0" smtClean="0">
                  <a:solidFill>
                    <a:srgbClr val="000000"/>
                  </a:solidFill>
                </a:rPr>
                <a:t> of charge accelerated, 2 GeV energy gain, 5 GeV/m gradient </a:t>
              </a:r>
              <a:r>
                <a:rPr lang="en-US" sz="1200" dirty="0" smtClean="0">
                  <a:solidFill>
                    <a:srgbClr val="000000"/>
                  </a:solidFill>
                  <a:sym typeface="Wingdings"/>
                </a:rPr>
                <a:t> </a:t>
              </a:r>
              <a:r>
                <a:rPr lang="en-US" sz="1200" b="1" dirty="0" smtClean="0">
                  <a:solidFill>
                    <a:srgbClr val="000000"/>
                  </a:solidFill>
                </a:rPr>
                <a:t>Up to </a:t>
              </a:r>
              <a:r>
                <a:rPr lang="en-US" sz="1600" b="1" dirty="0" smtClean="0">
                  <a:solidFill>
                    <a:srgbClr val="FF0000"/>
                  </a:solidFill>
                </a:rPr>
                <a:t>30% transfer efficiency,</a:t>
              </a:r>
              <a:r>
                <a:rPr lang="en-US" sz="1600" dirty="0" smtClean="0">
                  <a:solidFill>
                    <a:srgbClr val="FF0000"/>
                  </a:solidFill>
                </a:rPr>
                <a:t> </a:t>
              </a:r>
              <a:r>
                <a:rPr lang="en-US" sz="1600" b="1" dirty="0" smtClean="0">
                  <a:solidFill>
                    <a:srgbClr val="ED0202"/>
                  </a:solidFill>
                </a:rPr>
                <a:t>~2% energy spread</a:t>
              </a:r>
            </a:p>
          </p:txBody>
        </p:sp>
        <p:pic>
          <p:nvPicPr>
            <p:cNvPr id="29" name="Picture 28"/>
            <p:cNvPicPr>
              <a:picLocks noChangeAspect="1"/>
            </p:cNvPicPr>
            <p:nvPr/>
          </p:nvPicPr>
          <p:blipFill rotWithShape="1">
            <a:blip r:embed="rId17" cstate="email">
              <a:extLst>
                <a:ext uri="{28A0092B-C50C-407E-A947-70E740481C1C}">
                  <a14:useLocalDpi xmlns:a14="http://schemas.microsoft.com/office/drawing/2010/main"/>
                </a:ext>
              </a:extLst>
            </a:blip>
            <a:srcRect/>
            <a:stretch/>
          </p:blipFill>
          <p:spPr>
            <a:xfrm>
              <a:off x="6509023" y="5136031"/>
              <a:ext cx="2197646" cy="946597"/>
            </a:xfrm>
            <a:prstGeom prst="rect">
              <a:avLst/>
            </a:prstGeom>
          </p:spPr>
        </p:pic>
      </p:grpSp>
      <p:grpSp>
        <p:nvGrpSpPr>
          <p:cNvPr id="3" name="Group 2"/>
          <p:cNvGrpSpPr/>
          <p:nvPr/>
        </p:nvGrpSpPr>
        <p:grpSpPr>
          <a:xfrm>
            <a:off x="9010374" y="3578057"/>
            <a:ext cx="2865283" cy="2873797"/>
            <a:chOff x="9010374" y="3578057"/>
            <a:chExt cx="2865283" cy="2873797"/>
          </a:xfrm>
        </p:grpSpPr>
        <p:sp>
          <p:nvSpPr>
            <p:cNvPr id="40" name="Rectangle 39"/>
            <p:cNvSpPr/>
            <p:nvPr/>
          </p:nvSpPr>
          <p:spPr>
            <a:xfrm>
              <a:off x="9010374" y="3578057"/>
              <a:ext cx="2865283" cy="2873797"/>
            </a:xfrm>
            <a:prstGeom prst="rect">
              <a:avLst/>
            </a:prstGeom>
            <a:solidFill>
              <a:srgbClr val="F2F2F2"/>
            </a:solidFill>
            <a:ln>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Box 40"/>
            <p:cNvSpPr txBox="1"/>
            <p:nvPr/>
          </p:nvSpPr>
          <p:spPr>
            <a:xfrm>
              <a:off x="9055465" y="3629545"/>
              <a:ext cx="2464890" cy="523220"/>
            </a:xfrm>
            <a:prstGeom prst="rect">
              <a:avLst/>
            </a:prstGeom>
            <a:noFill/>
          </p:spPr>
          <p:txBody>
            <a:bodyPr wrap="square" rtlCol="0">
              <a:spAutoFit/>
            </a:bodyPr>
            <a:lstStyle/>
            <a:p>
              <a:r>
                <a:rPr lang="en-US" sz="1600" b="1" dirty="0" smtClean="0">
                  <a:solidFill>
                    <a:srgbClr val="ED0202"/>
                  </a:solidFill>
                </a:rPr>
                <a:t>9 GeV energy gain </a:t>
              </a:r>
              <a:r>
                <a:rPr lang="en-US" sz="1200" dirty="0" smtClean="0"/>
                <a:t>in a beam-driven plasma wakefield accelerator</a:t>
              </a:r>
              <a:endParaRPr lang="en-US" sz="1200" dirty="0"/>
            </a:p>
          </p:txBody>
        </p:sp>
        <p:sp>
          <p:nvSpPr>
            <p:cNvPr id="42" name="Rectangle 41"/>
            <p:cNvSpPr/>
            <p:nvPr/>
          </p:nvSpPr>
          <p:spPr>
            <a:xfrm>
              <a:off x="9062980" y="4055994"/>
              <a:ext cx="2663971" cy="430887"/>
            </a:xfrm>
            <a:prstGeom prst="rect">
              <a:avLst/>
            </a:prstGeom>
          </p:spPr>
          <p:txBody>
            <a:bodyPr wrap="square">
              <a:spAutoFit/>
            </a:bodyPr>
            <a:lstStyle/>
            <a:p>
              <a:r>
                <a:rPr lang="en-US" sz="1100" i="1" dirty="0"/>
                <a:t>M </a:t>
              </a:r>
              <a:r>
                <a:rPr lang="en-US" sz="1100" i="1" dirty="0" err="1"/>
                <a:t>Litos</a:t>
              </a:r>
              <a:r>
                <a:rPr lang="en-US" sz="1100" i="1" dirty="0"/>
                <a:t> et al </a:t>
              </a:r>
              <a:r>
                <a:rPr lang="en-US" sz="1100" b="1" i="1" dirty="0"/>
                <a:t>2016</a:t>
              </a:r>
              <a:r>
                <a:rPr lang="en-US" sz="1100" i="1" dirty="0"/>
                <a:t> Plasma Phys. Control. Fusion 58 034017</a:t>
              </a:r>
            </a:p>
          </p:txBody>
        </p:sp>
        <p:pic>
          <p:nvPicPr>
            <p:cNvPr id="43" name="Picture 42"/>
            <p:cNvPicPr>
              <a:picLocks noChangeAspect="1"/>
            </p:cNvPicPr>
            <p:nvPr/>
          </p:nvPicPr>
          <p:blipFill>
            <a:blip r:embed="rId18"/>
            <a:stretch>
              <a:fillRect/>
            </a:stretch>
          </p:blipFill>
          <p:spPr>
            <a:xfrm>
              <a:off x="9800892" y="4508753"/>
              <a:ext cx="1413514" cy="1882206"/>
            </a:xfrm>
            <a:prstGeom prst="rect">
              <a:avLst/>
            </a:prstGeom>
          </p:spPr>
        </p:pic>
      </p:grpSp>
    </p:spTree>
    <p:extLst>
      <p:ext uri="{BB962C8B-B14F-4D97-AF65-F5344CB8AC3E}">
        <p14:creationId xmlns:p14="http://schemas.microsoft.com/office/powerpoint/2010/main" val="3268659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Positron Acceleration, FACET</a:t>
            </a:r>
            <a:endParaRPr lang="en-US" dirty="0"/>
          </a:p>
        </p:txBody>
      </p:sp>
      <p:sp>
        <p:nvSpPr>
          <p:cNvPr id="4" name="Slide Number Placeholder 3"/>
          <p:cNvSpPr>
            <a:spLocks noGrp="1"/>
          </p:cNvSpPr>
          <p:nvPr>
            <p:ph type="sldNum" sz="quarter" idx="12"/>
          </p:nvPr>
        </p:nvSpPr>
        <p:spPr/>
        <p:txBody>
          <a:bodyPr/>
          <a:lstStyle/>
          <a:p>
            <a:fld id="{3D351EE0-6949-4F2E-8F68-46F7424C488D}" type="slidenum">
              <a:rPr lang="en-US" smtClean="0"/>
              <a:t>26</a:t>
            </a:fld>
            <a:endParaRPr lang="en-US"/>
          </a:p>
        </p:txBody>
      </p:sp>
      <p:sp>
        <p:nvSpPr>
          <p:cNvPr id="24" name="Content Placeholder 2"/>
          <p:cNvSpPr>
            <a:spLocks noGrp="1"/>
          </p:cNvSpPr>
          <p:nvPr>
            <p:ph idx="1"/>
          </p:nvPr>
        </p:nvSpPr>
        <p:spPr>
          <a:xfrm>
            <a:off x="431030" y="753381"/>
            <a:ext cx="6710531" cy="305013"/>
          </a:xfrm>
        </p:spPr>
        <p:txBody>
          <a:bodyPr>
            <a:noAutofit/>
          </a:bodyPr>
          <a:lstStyle/>
          <a:p>
            <a:pPr marL="457200" lvl="1" indent="0">
              <a:buNone/>
            </a:pPr>
            <a:r>
              <a:rPr lang="en-US" sz="1400" dirty="0">
                <a:solidFill>
                  <a:schemeClr val="tx1"/>
                </a:solidFill>
              </a:rPr>
              <a:t>P</a:t>
            </a:r>
            <a:r>
              <a:rPr lang="en-US" sz="1400" dirty="0" smtClean="0">
                <a:solidFill>
                  <a:schemeClr val="tx1"/>
                </a:solidFill>
              </a:rPr>
              <a:t>ositrons for high energy linear colliders: </a:t>
            </a:r>
            <a:r>
              <a:rPr lang="en-US" sz="1400" b="1" dirty="0" smtClean="0">
                <a:solidFill>
                  <a:schemeClr val="tx1"/>
                </a:solidFill>
              </a:rPr>
              <a:t>high energy, high charge, low emittance</a:t>
            </a:r>
            <a:r>
              <a:rPr lang="en-US" sz="1400" dirty="0" smtClean="0">
                <a:solidFill>
                  <a:schemeClr val="tx1"/>
                </a:solidFill>
              </a:rPr>
              <a:t>.</a:t>
            </a:r>
          </a:p>
        </p:txBody>
      </p:sp>
      <p:sp>
        <p:nvSpPr>
          <p:cNvPr id="25" name="TextBox 24"/>
          <p:cNvSpPr txBox="1"/>
          <p:nvPr/>
        </p:nvSpPr>
        <p:spPr>
          <a:xfrm>
            <a:off x="724779" y="5973218"/>
            <a:ext cx="10324297" cy="615553"/>
          </a:xfrm>
          <a:prstGeom prst="rect">
            <a:avLst/>
          </a:prstGeom>
          <a:noFill/>
          <a:ln>
            <a:noFill/>
          </a:ln>
        </p:spPr>
        <p:txBody>
          <a:bodyPr wrap="square" rtlCol="0">
            <a:spAutoFit/>
          </a:bodyPr>
          <a:lstStyle/>
          <a:p>
            <a:r>
              <a:rPr lang="en-US" b="1" dirty="0" smtClean="0">
                <a:solidFill>
                  <a:srgbClr val="FF6600"/>
                </a:solidFill>
                <a:sym typeface="Wingdings"/>
              </a:rPr>
              <a:t> Emittance blow-up is an issue! </a:t>
            </a:r>
            <a:r>
              <a:rPr lang="en-US" sz="1600" dirty="0" smtClean="0">
                <a:solidFill>
                  <a:srgbClr val="3366FF"/>
                </a:solidFill>
                <a:sym typeface="Wingdings"/>
              </a:rPr>
              <a:t> Use hollow-channel, so no plasma on-axis, no complicated forces from plasma electrons streaming through the plasma  but then strong transverse wakefields when beams are misaligned.</a:t>
            </a:r>
            <a:endParaRPr lang="en-US" sz="1600" dirty="0">
              <a:solidFill>
                <a:srgbClr val="3366FF"/>
              </a:solidFill>
            </a:endParaRPr>
          </a:p>
        </p:txBody>
      </p:sp>
      <p:pic>
        <p:nvPicPr>
          <p:cNvPr id="26" name="Picture 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700380" y="184613"/>
            <a:ext cx="1862667" cy="552591"/>
          </a:xfrm>
          <a:prstGeom prst="rect">
            <a:avLst/>
          </a:prstGeom>
        </p:spPr>
      </p:pic>
      <p:grpSp>
        <p:nvGrpSpPr>
          <p:cNvPr id="37" name="Group 36"/>
          <p:cNvGrpSpPr/>
          <p:nvPr/>
        </p:nvGrpSpPr>
        <p:grpSpPr>
          <a:xfrm>
            <a:off x="521621" y="1147089"/>
            <a:ext cx="4981882" cy="4686890"/>
            <a:chOff x="521621" y="1147089"/>
            <a:chExt cx="4981882" cy="4686890"/>
          </a:xfrm>
        </p:grpSpPr>
        <p:sp>
          <p:nvSpPr>
            <p:cNvPr id="10" name="Rectangle 9"/>
            <p:cNvSpPr/>
            <p:nvPr/>
          </p:nvSpPr>
          <p:spPr>
            <a:xfrm>
              <a:off x="795836" y="5126093"/>
              <a:ext cx="4495996" cy="707886"/>
            </a:xfrm>
            <a:prstGeom prst="rect">
              <a:avLst/>
            </a:prstGeom>
            <a:solidFill>
              <a:srgbClr val="F2F2F2"/>
            </a:solidFill>
            <a:ln w="19050" cmpd="sng">
              <a:solidFill>
                <a:srgbClr val="3366FF"/>
              </a:solidFill>
            </a:ln>
          </p:spPr>
          <p:txBody>
            <a:bodyPr wrap="square">
              <a:spAutoFit/>
            </a:bodyPr>
            <a:lstStyle/>
            <a:p>
              <a:r>
                <a:rPr lang="en-US" sz="1600" b="1" dirty="0">
                  <a:solidFill>
                    <a:srgbClr val="ED0202"/>
                  </a:solidFill>
                </a:rPr>
                <a:t>Two-bunch positron beam: </a:t>
              </a:r>
              <a:r>
                <a:rPr lang="en-US" sz="1200" b="1" dirty="0">
                  <a:solidFill>
                    <a:srgbClr val="ED0202"/>
                  </a:solidFill>
                </a:rPr>
                <a:t>First demonstration </a:t>
              </a:r>
              <a:r>
                <a:rPr lang="en-US" sz="1200" dirty="0"/>
                <a:t>of controlled beam in positron-driven wake</a:t>
              </a:r>
            </a:p>
            <a:p>
              <a:r>
                <a:rPr lang="fi-FI" sz="1100" dirty="0" smtClean="0">
                  <a:ea typeface="Century Gothic" charset="0"/>
                  <a:cs typeface="Century Gothic" charset="0"/>
                </a:rPr>
                <a:t>S</a:t>
              </a:r>
              <a:r>
                <a:rPr lang="fi-FI" sz="1100" dirty="0">
                  <a:ea typeface="Century Gothic" charset="0"/>
                  <a:cs typeface="Century Gothic" charset="0"/>
                </a:rPr>
                <a:t>. </a:t>
              </a:r>
              <a:r>
                <a:rPr lang="fi-FI" sz="1100" dirty="0" err="1" smtClean="0">
                  <a:ea typeface="Century Gothic" charset="0"/>
                  <a:cs typeface="Century Gothic" charset="0"/>
                </a:rPr>
                <a:t>Doche</a:t>
              </a:r>
              <a:r>
                <a:rPr lang="fi-FI" sz="1100" dirty="0" smtClean="0">
                  <a:ea typeface="Century Gothic" charset="0"/>
                  <a:cs typeface="Century Gothic" charset="0"/>
                </a:rPr>
                <a:t> </a:t>
              </a:r>
              <a:r>
                <a:rPr lang="fi-FI" sz="1100" i="1" dirty="0" smtClean="0">
                  <a:ea typeface="Century Gothic" charset="0"/>
                  <a:cs typeface="Century Gothic" charset="0"/>
                </a:rPr>
                <a:t>et </a:t>
              </a:r>
              <a:r>
                <a:rPr lang="fi-FI" sz="1100" i="1" dirty="0">
                  <a:ea typeface="Century Gothic" charset="0"/>
                  <a:cs typeface="Century Gothic" charset="0"/>
                </a:rPr>
                <a:t>al</a:t>
              </a:r>
              <a:r>
                <a:rPr lang="fi-FI" sz="1100" i="1" dirty="0" smtClean="0">
                  <a:ea typeface="Century Gothic" charset="0"/>
                  <a:cs typeface="Century Gothic" charset="0"/>
                </a:rPr>
                <a:t>.</a:t>
              </a:r>
              <a:r>
                <a:rPr lang="fi-FI" sz="1100" dirty="0" smtClean="0">
                  <a:ea typeface="Century Gothic" charset="0"/>
                  <a:cs typeface="Century Gothic" charset="0"/>
                </a:rPr>
                <a:t>, Nat. </a:t>
              </a:r>
              <a:r>
                <a:rPr lang="fi-FI" sz="1100" dirty="0" err="1" smtClean="0">
                  <a:ea typeface="Century Gothic" charset="0"/>
                  <a:cs typeface="Century Gothic" charset="0"/>
                </a:rPr>
                <a:t>Sci</a:t>
              </a:r>
              <a:r>
                <a:rPr lang="fi-FI" sz="1100" dirty="0" smtClean="0">
                  <a:ea typeface="Century Gothic" charset="0"/>
                  <a:cs typeface="Century Gothic" charset="0"/>
                </a:rPr>
                <a:t>. </a:t>
              </a:r>
              <a:r>
                <a:rPr lang="fi-FI" sz="1100" dirty="0" err="1" smtClean="0">
                  <a:ea typeface="Century Gothic" charset="0"/>
                  <a:cs typeface="Century Gothic" charset="0"/>
                </a:rPr>
                <a:t>Rep</a:t>
              </a:r>
              <a:r>
                <a:rPr lang="fi-FI" sz="1100" dirty="0" smtClean="0">
                  <a:ea typeface="Century Gothic" charset="0"/>
                  <a:cs typeface="Century Gothic" charset="0"/>
                </a:rPr>
                <a:t>. 7, 14180 (2017</a:t>
              </a:r>
              <a:r>
                <a:rPr lang="fi-FI" sz="1200" dirty="0" smtClean="0">
                  <a:ea typeface="Century Gothic" charset="0"/>
                  <a:cs typeface="Century Gothic" charset="0"/>
                </a:rPr>
                <a:t>)</a:t>
              </a:r>
              <a:endParaRPr lang="fr-FR" sz="1200" dirty="0">
                <a:ea typeface="Century Gothic" charset="0"/>
                <a:cs typeface="Century Gothic" charset="0"/>
              </a:endParaRPr>
            </a:p>
          </p:txBody>
        </p:sp>
        <p:grpSp>
          <p:nvGrpSpPr>
            <p:cNvPr id="3" name="Group 2"/>
            <p:cNvGrpSpPr/>
            <p:nvPr/>
          </p:nvGrpSpPr>
          <p:grpSpPr>
            <a:xfrm>
              <a:off x="812800" y="1147089"/>
              <a:ext cx="4525732" cy="682042"/>
              <a:chOff x="273127" y="771223"/>
              <a:chExt cx="4080282" cy="682042"/>
            </a:xfrm>
          </p:grpSpPr>
          <p:sp>
            <p:nvSpPr>
              <p:cNvPr id="31" name="Rectangle 30"/>
              <p:cNvSpPr/>
              <p:nvPr/>
            </p:nvSpPr>
            <p:spPr>
              <a:xfrm>
                <a:off x="273127" y="798641"/>
                <a:ext cx="4059078" cy="654624"/>
              </a:xfrm>
              <a:prstGeom prst="rect">
                <a:avLst/>
              </a:prstGeom>
              <a:solidFill>
                <a:schemeClr val="bg1">
                  <a:lumMod val="95000"/>
                </a:schemeClr>
              </a:solidFill>
              <a:ln w="19050"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301138" y="771223"/>
                <a:ext cx="4052271" cy="276999"/>
              </a:xfrm>
              <a:prstGeom prst="rect">
                <a:avLst/>
              </a:prstGeom>
            </p:spPr>
            <p:txBody>
              <a:bodyPr wrap="square">
                <a:spAutoFit/>
              </a:bodyPr>
              <a:lstStyle/>
              <a:p>
                <a:pPr algn="just"/>
                <a:r>
                  <a:rPr lang="en-US" sz="1100" b="1" dirty="0" smtClean="0">
                    <a:solidFill>
                      <a:srgbClr val="ED0202"/>
                    </a:solidFill>
                  </a:rPr>
                  <a:t>First </a:t>
                </a:r>
                <a:r>
                  <a:rPr lang="en-US" sz="1100" b="1" dirty="0">
                    <a:solidFill>
                      <a:srgbClr val="ED0202"/>
                    </a:solidFill>
                  </a:rPr>
                  <a:t>demonstration </a:t>
                </a:r>
                <a:r>
                  <a:rPr lang="en-US" sz="1200" dirty="0"/>
                  <a:t>of positron acceleration in </a:t>
                </a:r>
                <a:r>
                  <a:rPr lang="en-US" sz="1200" dirty="0" smtClean="0"/>
                  <a:t>plasma (FFTB) </a:t>
                </a:r>
                <a:endParaRPr lang="en-US" sz="1200" dirty="0"/>
              </a:p>
            </p:txBody>
          </p:sp>
          <p:sp>
            <p:nvSpPr>
              <p:cNvPr id="29" name="Rectangle 28"/>
              <p:cNvSpPr/>
              <p:nvPr/>
            </p:nvSpPr>
            <p:spPr>
              <a:xfrm>
                <a:off x="284441" y="1001108"/>
                <a:ext cx="3513983" cy="430887"/>
              </a:xfrm>
              <a:prstGeom prst="rect">
                <a:avLst/>
              </a:prstGeom>
            </p:spPr>
            <p:txBody>
              <a:bodyPr wrap="square">
                <a:spAutoFit/>
              </a:bodyPr>
              <a:lstStyle/>
              <a:p>
                <a:r>
                  <a:rPr lang="en-US" sz="1100" i="1" dirty="0"/>
                  <a:t>B.E. Blue et al., Phys. Rev. </a:t>
                </a:r>
                <a:r>
                  <a:rPr lang="en-US" sz="1100" i="1" dirty="0" err="1"/>
                  <a:t>Lett</a:t>
                </a:r>
                <a:r>
                  <a:rPr lang="en-US" sz="1100" i="1" dirty="0"/>
                  <a:t>. 90, 214801 (</a:t>
                </a:r>
                <a:r>
                  <a:rPr lang="en-US" sz="1100" b="1" i="1" dirty="0"/>
                  <a:t>2003</a:t>
                </a:r>
                <a:r>
                  <a:rPr lang="en-US" sz="1100" i="1" dirty="0"/>
                  <a:t>)</a:t>
                </a:r>
              </a:p>
              <a:p>
                <a:r>
                  <a:rPr lang="en-US" sz="1100" i="1" dirty="0"/>
                  <a:t>M. J. Hogan et. al. Phys. Rev. </a:t>
                </a:r>
                <a:r>
                  <a:rPr lang="en-US" sz="1100" i="1" dirty="0" err="1"/>
                  <a:t>Lett</a:t>
                </a:r>
                <a:r>
                  <a:rPr lang="en-US" sz="1100" i="1" dirty="0"/>
                  <a:t>. 90 205002 (2003).</a:t>
                </a:r>
              </a:p>
            </p:txBody>
          </p:sp>
        </p:grpSp>
        <p:grpSp>
          <p:nvGrpSpPr>
            <p:cNvPr id="33" name="Group 32"/>
            <p:cNvGrpSpPr/>
            <p:nvPr/>
          </p:nvGrpSpPr>
          <p:grpSpPr>
            <a:xfrm>
              <a:off x="521621" y="1931246"/>
              <a:ext cx="4981882" cy="3089718"/>
              <a:chOff x="399713" y="2337622"/>
              <a:chExt cx="4326444" cy="3019065"/>
            </a:xfrm>
          </p:grpSpPr>
          <p:sp>
            <p:nvSpPr>
              <p:cNvPr id="32" name="Rectangle 31"/>
              <p:cNvSpPr/>
              <p:nvPr/>
            </p:nvSpPr>
            <p:spPr>
              <a:xfrm>
                <a:off x="647328" y="2337622"/>
                <a:ext cx="3916975" cy="3019065"/>
              </a:xfrm>
              <a:prstGeom prst="rect">
                <a:avLst/>
              </a:prstGeom>
              <a:solidFill>
                <a:srgbClr val="F2F2F2"/>
              </a:solidFill>
              <a:ln w="19050"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Image 10" descr="Macintosh HD:Users:corde:Dropbox:SeB:Papers:__In_Preparation__2014_Corde_High_Gradient_Positron_Acceleration:Figures:posi_fig02.png"/>
              <p:cNvPicPr/>
              <p:nvPr/>
            </p:nvPicPr>
            <p:blipFill rotWithShape="1">
              <a:blip r:embed="rId4" cstate="email">
                <a:extLst>
                  <a:ext uri="{28A0092B-C50C-407E-A947-70E740481C1C}">
                    <a14:useLocalDpi xmlns:a14="http://schemas.microsoft.com/office/drawing/2010/main"/>
                  </a:ext>
                </a:extLst>
              </a:blip>
              <a:srcRect/>
              <a:stretch/>
            </p:blipFill>
            <p:spPr bwMode="auto">
              <a:xfrm>
                <a:off x="1032898" y="3135375"/>
                <a:ext cx="3292908" cy="1331647"/>
              </a:xfrm>
              <a:prstGeom prst="rect">
                <a:avLst/>
              </a:prstGeom>
              <a:noFill/>
              <a:ln>
                <a:noFill/>
              </a:ln>
            </p:spPr>
          </p:pic>
          <p:sp>
            <p:nvSpPr>
              <p:cNvPr id="8" name="Rectangle 7"/>
              <p:cNvSpPr/>
              <p:nvPr/>
            </p:nvSpPr>
            <p:spPr>
              <a:xfrm>
                <a:off x="618916" y="4639405"/>
                <a:ext cx="3896150" cy="631552"/>
              </a:xfrm>
              <a:prstGeom prst="rect">
                <a:avLst/>
              </a:prstGeom>
            </p:spPr>
            <p:txBody>
              <a:bodyPr wrap="square">
                <a:spAutoFit/>
              </a:bodyPr>
              <a:lstStyle/>
              <a:p>
                <a:pPr marL="233362" lvl="1"/>
                <a:r>
                  <a:rPr lang="en-CA" sz="1200" dirty="0">
                    <a:cs typeface="Century Gothic"/>
                  </a:rPr>
                  <a:t>High-density, compressed positron beam for non-linear PWFA experiments. Energy transfer from the front to the back part of the bunch. </a:t>
                </a:r>
              </a:p>
            </p:txBody>
          </p:sp>
          <p:sp>
            <p:nvSpPr>
              <p:cNvPr id="7" name="Rectangle 6"/>
              <p:cNvSpPr/>
              <p:nvPr/>
            </p:nvSpPr>
            <p:spPr>
              <a:xfrm>
                <a:off x="399713" y="2388616"/>
                <a:ext cx="4326444" cy="586440"/>
              </a:xfrm>
              <a:prstGeom prst="rect">
                <a:avLst/>
              </a:prstGeom>
            </p:spPr>
            <p:txBody>
              <a:bodyPr wrap="square">
                <a:spAutoFit/>
              </a:bodyPr>
              <a:lstStyle/>
              <a:p>
                <a:pPr marL="233362" lvl="1" indent="0">
                  <a:buNone/>
                </a:pPr>
                <a:r>
                  <a:rPr lang="en-CA" sz="1400" b="1" dirty="0">
                    <a:solidFill>
                      <a:srgbClr val="ED0202"/>
                    </a:solidFill>
                    <a:cs typeface="Century Gothic"/>
                  </a:rPr>
                  <a:t>E</a:t>
                </a:r>
                <a:r>
                  <a:rPr lang="en-CA" sz="1400" b="1" dirty="0" smtClean="0">
                    <a:solidFill>
                      <a:srgbClr val="ED0202"/>
                    </a:solidFill>
                    <a:cs typeface="Century Gothic"/>
                  </a:rPr>
                  <a:t>nergy </a:t>
                </a:r>
                <a:r>
                  <a:rPr lang="en-CA" sz="1400" b="1" dirty="0">
                    <a:solidFill>
                      <a:srgbClr val="ED0202"/>
                    </a:solidFill>
                    <a:cs typeface="Century Gothic"/>
                  </a:rPr>
                  <a:t>gain of 5 GeV</a:t>
                </a:r>
                <a:r>
                  <a:rPr lang="en-CA" sz="1200" dirty="0">
                    <a:solidFill>
                      <a:srgbClr val="ED0202"/>
                    </a:solidFill>
                    <a:cs typeface="Century Gothic"/>
                  </a:rPr>
                  <a:t>. </a:t>
                </a:r>
                <a:r>
                  <a:rPr lang="en-CA" sz="1200" b="1" dirty="0">
                    <a:solidFill>
                      <a:srgbClr val="ED0202"/>
                    </a:solidFill>
                    <a:cs typeface="Century Gothic"/>
                  </a:rPr>
                  <a:t>Energy spread can be as low as </a:t>
                </a:r>
                <a:r>
                  <a:rPr lang="en-CA" sz="1600" b="1" dirty="0">
                    <a:solidFill>
                      <a:srgbClr val="ED0202"/>
                    </a:solidFill>
                    <a:cs typeface="Century Gothic"/>
                  </a:rPr>
                  <a:t>1.8</a:t>
                </a:r>
                <a:r>
                  <a:rPr lang="en-CA" sz="1200" b="1" dirty="0">
                    <a:solidFill>
                      <a:srgbClr val="ED0202"/>
                    </a:solidFill>
                    <a:cs typeface="Century Gothic"/>
                  </a:rPr>
                  <a:t>%</a:t>
                </a:r>
                <a:r>
                  <a:rPr lang="en-CA" sz="1200" b="1" dirty="0">
                    <a:solidFill>
                      <a:srgbClr val="3366FF"/>
                    </a:solidFill>
                    <a:cs typeface="Century Gothic"/>
                  </a:rPr>
                  <a:t> </a:t>
                </a:r>
                <a:r>
                  <a:rPr lang="en-CA" sz="1200" dirty="0">
                    <a:cs typeface="Century Gothic"/>
                  </a:rPr>
                  <a:t>(</a:t>
                </a:r>
                <a:r>
                  <a:rPr lang="en-CA" sz="1200" dirty="0" err="1">
                    <a:cs typeface="Century Gothic"/>
                  </a:rPr>
                  <a:t>r.m.s</a:t>
                </a:r>
                <a:r>
                  <a:rPr lang="en-CA" sz="1200" dirty="0">
                    <a:cs typeface="Century Gothic"/>
                  </a:rPr>
                  <a:t>.)</a:t>
                </a:r>
                <a:r>
                  <a:rPr lang="en-CA" sz="1200" dirty="0" smtClean="0">
                    <a:cs typeface="Century Gothic"/>
                  </a:rPr>
                  <a:t>.</a:t>
                </a:r>
              </a:p>
              <a:p>
                <a:pPr marL="233362" lvl="1" indent="0">
                  <a:buNone/>
                </a:pPr>
                <a:r>
                  <a:rPr lang="en-CA" sz="500" dirty="0" smtClean="0">
                    <a:cs typeface="Century Gothic"/>
                  </a:rPr>
                  <a:t> </a:t>
                </a:r>
              </a:p>
              <a:p>
                <a:pPr marL="233362" lvl="1"/>
                <a:r>
                  <a:rPr lang="fi-FI" sz="1200" i="1" dirty="0" smtClean="0">
                    <a:ea typeface="Century Gothic" charset="0"/>
                    <a:cs typeface="Century Gothic" charset="0"/>
                  </a:rPr>
                  <a:t>S</a:t>
                </a:r>
                <a:r>
                  <a:rPr lang="fi-FI" sz="1200" i="1" dirty="0">
                    <a:ea typeface="Century Gothic" charset="0"/>
                    <a:cs typeface="Century Gothic" charset="0"/>
                  </a:rPr>
                  <a:t>. </a:t>
                </a:r>
                <a:r>
                  <a:rPr lang="fi-FI" sz="1200" i="1" dirty="0" err="1">
                    <a:ea typeface="Century Gothic" charset="0"/>
                    <a:cs typeface="Century Gothic" charset="0"/>
                  </a:rPr>
                  <a:t>Corde</a:t>
                </a:r>
                <a:r>
                  <a:rPr lang="fi-FI" sz="1200" i="1" dirty="0">
                    <a:ea typeface="Century Gothic" charset="0"/>
                    <a:cs typeface="Century Gothic" charset="0"/>
                  </a:rPr>
                  <a:t> et al., </a:t>
                </a:r>
                <a:r>
                  <a:rPr lang="fi-FI" sz="1200" i="1" dirty="0" err="1">
                    <a:ea typeface="Century Gothic" charset="0"/>
                    <a:cs typeface="Century Gothic" charset="0"/>
                  </a:rPr>
                  <a:t>Nature</a:t>
                </a:r>
                <a:r>
                  <a:rPr lang="fi-FI" sz="1200" i="1" dirty="0">
                    <a:ea typeface="Century Gothic" charset="0"/>
                    <a:cs typeface="Century Gothic" charset="0"/>
                  </a:rPr>
                  <a:t> </a:t>
                </a:r>
                <a:r>
                  <a:rPr lang="fi-FI" sz="1200" b="1" i="1" dirty="0">
                    <a:ea typeface="Century Gothic" charset="0"/>
                    <a:cs typeface="Century Gothic" charset="0"/>
                  </a:rPr>
                  <a:t>524</a:t>
                </a:r>
                <a:r>
                  <a:rPr lang="fi-FI" sz="1200" i="1" dirty="0">
                    <a:ea typeface="Century Gothic" charset="0"/>
                    <a:cs typeface="Century Gothic" charset="0"/>
                  </a:rPr>
                  <a:t>, 442 (2015</a:t>
                </a:r>
                <a:r>
                  <a:rPr lang="fi-FI" sz="1200" i="1" dirty="0" smtClean="0">
                    <a:ea typeface="Century Gothic" charset="0"/>
                    <a:cs typeface="Century Gothic" charset="0"/>
                  </a:rPr>
                  <a:t>)</a:t>
                </a:r>
                <a:endParaRPr lang="en-CA" sz="1200" i="1" dirty="0">
                  <a:cs typeface="Century Gothic"/>
                </a:endParaRPr>
              </a:p>
            </p:txBody>
          </p:sp>
        </p:grpSp>
      </p:grpSp>
      <p:grpSp>
        <p:nvGrpSpPr>
          <p:cNvPr id="5" name="Group 4"/>
          <p:cNvGrpSpPr/>
          <p:nvPr/>
        </p:nvGrpSpPr>
        <p:grpSpPr>
          <a:xfrm>
            <a:off x="6271349" y="3745566"/>
            <a:ext cx="4915267" cy="2022787"/>
            <a:chOff x="6729781" y="3672438"/>
            <a:chExt cx="4490885" cy="2022787"/>
          </a:xfrm>
        </p:grpSpPr>
        <p:sp>
          <p:nvSpPr>
            <p:cNvPr id="30" name="Rectangle 29"/>
            <p:cNvSpPr/>
            <p:nvPr/>
          </p:nvSpPr>
          <p:spPr>
            <a:xfrm>
              <a:off x="6729781" y="3672438"/>
              <a:ext cx="4461919" cy="2022787"/>
            </a:xfrm>
            <a:prstGeom prst="rect">
              <a:avLst/>
            </a:prstGeom>
            <a:solidFill>
              <a:srgbClr val="F2F2F2"/>
            </a:solidFill>
            <a:ln w="19050"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2" name="Picture 21"/>
            <p:cNvPicPr>
              <a:picLocks noChangeAspect="1"/>
            </p:cNvPicPr>
            <p:nvPr/>
          </p:nvPicPr>
          <p:blipFill rotWithShape="1">
            <a:blip r:embed="rId5" cstate="email">
              <a:extLst>
                <a:ext uri="{28A0092B-C50C-407E-A947-70E740481C1C}">
                  <a14:useLocalDpi xmlns:a14="http://schemas.microsoft.com/office/drawing/2010/main"/>
                </a:ext>
              </a:extLst>
            </a:blip>
            <a:srcRect l="3304" t="58678" r="51188"/>
            <a:stretch/>
          </p:blipFill>
          <p:spPr>
            <a:xfrm>
              <a:off x="6962165" y="4498019"/>
              <a:ext cx="3499184" cy="1160455"/>
            </a:xfrm>
            <a:prstGeom prst="rect">
              <a:avLst/>
            </a:prstGeom>
          </p:spPr>
        </p:pic>
        <p:sp>
          <p:nvSpPr>
            <p:cNvPr id="23" name="Rectangle 22"/>
            <p:cNvSpPr/>
            <p:nvPr/>
          </p:nvSpPr>
          <p:spPr>
            <a:xfrm>
              <a:off x="6806033" y="3686325"/>
              <a:ext cx="4414633" cy="800219"/>
            </a:xfrm>
            <a:prstGeom prst="rect">
              <a:avLst/>
            </a:prstGeom>
          </p:spPr>
          <p:txBody>
            <a:bodyPr wrap="square">
              <a:spAutoFit/>
            </a:bodyPr>
            <a:lstStyle/>
            <a:p>
              <a:r>
                <a:rPr lang="en-US" sz="1200" dirty="0"/>
                <a:t>Measurement of</a:t>
              </a:r>
              <a:r>
                <a:rPr lang="en-US" sz="1200" b="1" dirty="0">
                  <a:solidFill>
                    <a:srgbClr val="3366FF"/>
                  </a:solidFill>
                </a:rPr>
                <a:t> </a:t>
              </a:r>
              <a:r>
                <a:rPr lang="en-US" sz="1600" b="1" dirty="0" smtClean="0">
                  <a:solidFill>
                    <a:srgbClr val="ED0202"/>
                  </a:solidFill>
                </a:rPr>
                <a:t>transverse wakefields </a:t>
              </a:r>
              <a:r>
                <a:rPr lang="en-US" sz="1600" b="1" dirty="0">
                  <a:solidFill>
                    <a:srgbClr val="ED0202"/>
                  </a:solidFill>
                </a:rPr>
                <a:t>in a hollow plasma</a:t>
              </a:r>
              <a:r>
                <a:rPr lang="en-US" sz="1600" dirty="0">
                  <a:solidFill>
                    <a:srgbClr val="ED0202"/>
                  </a:solidFill>
                </a:rPr>
                <a:t> </a:t>
              </a:r>
              <a:r>
                <a:rPr lang="en-US" sz="1200" dirty="0"/>
                <a:t>channel due to off-axis drive bunch propagation</a:t>
              </a:r>
              <a:r>
                <a:rPr lang="en-US" sz="1200" dirty="0" smtClean="0"/>
                <a:t>. </a:t>
              </a:r>
            </a:p>
            <a:p>
              <a:endParaRPr lang="en-US" sz="700" dirty="0"/>
            </a:p>
            <a:p>
              <a:r>
                <a:rPr lang="en-US" sz="1100" i="1" dirty="0" smtClean="0"/>
                <a:t>C</a:t>
              </a:r>
              <a:r>
                <a:rPr lang="en-US" sz="1100" i="1" dirty="0"/>
                <a:t>. A. </a:t>
              </a:r>
              <a:r>
                <a:rPr lang="en-US" sz="1100" i="1" dirty="0" err="1"/>
                <a:t>Lindstrøm</a:t>
              </a:r>
              <a:r>
                <a:rPr lang="en-US" sz="1100" i="1" dirty="0"/>
                <a:t> et. al. Phys. Rev. Lett. 120 124802 (</a:t>
              </a:r>
              <a:r>
                <a:rPr lang="en-US" sz="1100" b="1" i="1" dirty="0"/>
                <a:t>2018</a:t>
              </a:r>
              <a:r>
                <a:rPr lang="en-US" sz="1100" i="1" dirty="0"/>
                <a:t>)</a:t>
              </a:r>
              <a:r>
                <a:rPr lang="en-US" sz="1100" i="1" dirty="0" smtClean="0"/>
                <a:t>.</a:t>
              </a:r>
            </a:p>
          </p:txBody>
        </p:sp>
      </p:grpSp>
      <p:grpSp>
        <p:nvGrpSpPr>
          <p:cNvPr id="11" name="Group 10"/>
          <p:cNvGrpSpPr/>
          <p:nvPr/>
        </p:nvGrpSpPr>
        <p:grpSpPr>
          <a:xfrm>
            <a:off x="6271527" y="1147395"/>
            <a:ext cx="4860907" cy="2437064"/>
            <a:chOff x="6271527" y="1147395"/>
            <a:chExt cx="4860907" cy="2437064"/>
          </a:xfrm>
        </p:grpSpPr>
        <p:grpSp>
          <p:nvGrpSpPr>
            <p:cNvPr id="9" name="Group 8"/>
            <p:cNvGrpSpPr/>
            <p:nvPr/>
          </p:nvGrpSpPr>
          <p:grpSpPr>
            <a:xfrm>
              <a:off x="6271527" y="1147395"/>
              <a:ext cx="4860907" cy="2437064"/>
              <a:chOff x="6271527" y="1147395"/>
              <a:chExt cx="4860907" cy="2437064"/>
            </a:xfrm>
          </p:grpSpPr>
          <p:sp>
            <p:nvSpPr>
              <p:cNvPr id="34" name="Rectangle 33"/>
              <p:cNvSpPr/>
              <p:nvPr/>
            </p:nvSpPr>
            <p:spPr>
              <a:xfrm>
                <a:off x="6271527" y="1147395"/>
                <a:ext cx="4860907" cy="2437064"/>
              </a:xfrm>
              <a:prstGeom prst="rect">
                <a:avLst/>
              </a:prstGeom>
              <a:solidFill>
                <a:schemeClr val="bg1">
                  <a:lumMod val="95000"/>
                </a:schemeClr>
              </a:solidFill>
              <a:ln w="19050"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1"/>
              <p:cNvGrpSpPr/>
              <p:nvPr/>
            </p:nvGrpSpPr>
            <p:grpSpPr>
              <a:xfrm>
                <a:off x="6853594" y="1961310"/>
                <a:ext cx="3589971" cy="1398782"/>
                <a:chOff x="5775660" y="1468854"/>
                <a:chExt cx="6170528" cy="3657601"/>
              </a:xfrm>
            </p:grpSpPr>
            <p:pic>
              <p:nvPicPr>
                <p:cNvPr id="13" name="Picture 12" descr="n.png"/>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775660" y="1468854"/>
                  <a:ext cx="6170528" cy="3657601"/>
                </a:xfrm>
                <a:prstGeom prst="rect">
                  <a:avLst/>
                </a:prstGeom>
              </p:spPr>
            </p:pic>
            <p:sp>
              <p:nvSpPr>
                <p:cNvPr id="14" name="TextBox 13"/>
                <p:cNvSpPr txBox="1"/>
                <p:nvPr/>
              </p:nvSpPr>
              <p:spPr>
                <a:xfrm>
                  <a:off x="6299304" y="2507450"/>
                  <a:ext cx="913067" cy="462547"/>
                </a:xfrm>
                <a:prstGeom prst="rect">
                  <a:avLst/>
                </a:prstGeom>
                <a:noFill/>
              </p:spPr>
              <p:txBody>
                <a:bodyPr wrap="none" rtlCol="0">
                  <a:spAutoFit/>
                </a:bodyPr>
                <a:lstStyle/>
                <a:p>
                  <a:r>
                    <a:rPr lang="en-US" sz="900" b="1" dirty="0" smtClean="0"/>
                    <a:t>Vacuum</a:t>
                  </a:r>
                  <a:endParaRPr lang="en-US" sz="900" b="1" dirty="0"/>
                </a:p>
              </p:txBody>
            </p:sp>
            <p:sp>
              <p:nvSpPr>
                <p:cNvPr id="15" name="TextBox 14"/>
                <p:cNvSpPr txBox="1"/>
                <p:nvPr/>
              </p:nvSpPr>
              <p:spPr>
                <a:xfrm>
                  <a:off x="6294650" y="2129765"/>
                  <a:ext cx="819328" cy="462546"/>
                </a:xfrm>
                <a:prstGeom prst="rect">
                  <a:avLst/>
                </a:prstGeom>
                <a:noFill/>
              </p:spPr>
              <p:txBody>
                <a:bodyPr wrap="none" rtlCol="0">
                  <a:spAutoFit/>
                </a:bodyPr>
                <a:lstStyle/>
                <a:p>
                  <a:r>
                    <a:rPr lang="en-US" sz="900" b="1" dirty="0" smtClean="0">
                      <a:solidFill>
                        <a:schemeClr val="bg1"/>
                      </a:solidFill>
                    </a:rPr>
                    <a:t>Plasma</a:t>
                  </a:r>
                  <a:endParaRPr lang="en-US" sz="900" b="1" dirty="0">
                    <a:solidFill>
                      <a:schemeClr val="bg1"/>
                    </a:solidFill>
                  </a:endParaRPr>
                </a:p>
              </p:txBody>
            </p:sp>
            <p:sp>
              <p:nvSpPr>
                <p:cNvPr id="16" name="TextBox 15"/>
                <p:cNvSpPr txBox="1"/>
                <p:nvPr/>
              </p:nvSpPr>
              <p:spPr>
                <a:xfrm>
                  <a:off x="9749382" y="3532913"/>
                  <a:ext cx="1340427" cy="462547"/>
                </a:xfrm>
                <a:prstGeom prst="rect">
                  <a:avLst/>
                </a:prstGeom>
                <a:noFill/>
              </p:spPr>
              <p:txBody>
                <a:bodyPr wrap="none" rtlCol="0">
                  <a:spAutoFit/>
                </a:bodyPr>
                <a:lstStyle/>
                <a:p>
                  <a:r>
                    <a:rPr lang="en-US" sz="900" b="1" dirty="0" smtClean="0"/>
                    <a:t>Drive Beam e</a:t>
                  </a:r>
                  <a:r>
                    <a:rPr lang="en-US" sz="900" b="1" baseline="30000" dirty="0" smtClean="0"/>
                    <a:t>+</a:t>
                  </a:r>
                  <a:endParaRPr lang="en-US" sz="900" b="1" dirty="0"/>
                </a:p>
              </p:txBody>
            </p:sp>
            <p:sp>
              <p:nvSpPr>
                <p:cNvPr id="17" name="TextBox 16"/>
                <p:cNvSpPr txBox="1"/>
                <p:nvPr/>
              </p:nvSpPr>
              <p:spPr>
                <a:xfrm>
                  <a:off x="6863605" y="3532913"/>
                  <a:ext cx="1539304" cy="462547"/>
                </a:xfrm>
                <a:prstGeom prst="rect">
                  <a:avLst/>
                </a:prstGeom>
                <a:noFill/>
              </p:spPr>
              <p:txBody>
                <a:bodyPr wrap="none" rtlCol="0">
                  <a:spAutoFit/>
                </a:bodyPr>
                <a:lstStyle/>
                <a:p>
                  <a:r>
                    <a:rPr lang="en-US" sz="900" b="1" dirty="0" smtClean="0"/>
                    <a:t>Witness Beam e</a:t>
                  </a:r>
                  <a:r>
                    <a:rPr lang="en-US" sz="900" b="1" baseline="30000" dirty="0" smtClean="0"/>
                    <a:t>+</a:t>
                  </a:r>
                  <a:endParaRPr lang="en-US" sz="900" b="1" dirty="0"/>
                </a:p>
              </p:txBody>
            </p:sp>
            <p:sp>
              <p:nvSpPr>
                <p:cNvPr id="18" name="Right Arrow 17"/>
                <p:cNvSpPr/>
                <p:nvPr/>
              </p:nvSpPr>
              <p:spPr>
                <a:xfrm>
                  <a:off x="11100572" y="3192625"/>
                  <a:ext cx="665018" cy="374073"/>
                </a:xfrm>
                <a:prstGeom prst="rightArrow">
                  <a:avLst>
                    <a:gd name="adj1" fmla="val 28378"/>
                    <a:gd name="adj2" fmla="val 5000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9" name="TextBox 18"/>
                <p:cNvSpPr txBox="1"/>
                <p:nvPr/>
              </p:nvSpPr>
              <p:spPr>
                <a:xfrm>
                  <a:off x="8695928" y="3911895"/>
                  <a:ext cx="704683" cy="524219"/>
                </a:xfrm>
                <a:prstGeom prst="rect">
                  <a:avLst/>
                </a:prstGeom>
                <a:noFill/>
              </p:spPr>
              <p:txBody>
                <a:bodyPr wrap="none" rtlCol="0">
                  <a:spAutoFit/>
                </a:bodyPr>
                <a:lstStyle/>
                <a:p>
                  <a:r>
                    <a:rPr lang="en-US" sz="1050" b="1" dirty="0">
                      <a:solidFill>
                        <a:schemeClr val="bg1"/>
                      </a:solidFill>
                    </a:rPr>
                    <a:t>𝜀 &lt; 0</a:t>
                  </a:r>
                </a:p>
              </p:txBody>
            </p:sp>
            <p:sp>
              <p:nvSpPr>
                <p:cNvPr id="20" name="TextBox 19"/>
                <p:cNvSpPr txBox="1"/>
                <p:nvPr/>
              </p:nvSpPr>
              <p:spPr>
                <a:xfrm>
                  <a:off x="8683015" y="3619357"/>
                  <a:ext cx="704683" cy="524219"/>
                </a:xfrm>
                <a:prstGeom prst="rect">
                  <a:avLst/>
                </a:prstGeom>
                <a:noFill/>
              </p:spPr>
              <p:txBody>
                <a:bodyPr wrap="none" rtlCol="0">
                  <a:spAutoFit/>
                </a:bodyPr>
                <a:lstStyle/>
                <a:p>
                  <a:r>
                    <a:rPr lang="en-US" sz="1050" b="1" dirty="0"/>
                    <a:t>𝜀 </a:t>
                  </a:r>
                  <a:r>
                    <a:rPr lang="en-US" sz="1050" b="1" dirty="0" smtClean="0"/>
                    <a:t>= 1</a:t>
                  </a:r>
                  <a:endParaRPr lang="en-US" sz="1050" b="1" dirty="0"/>
                </a:p>
              </p:txBody>
            </p:sp>
          </p:grpSp>
        </p:grpSp>
        <p:sp>
          <p:nvSpPr>
            <p:cNvPr id="21" name="TextBox 20"/>
            <p:cNvSpPr txBox="1"/>
            <p:nvPr/>
          </p:nvSpPr>
          <p:spPr>
            <a:xfrm>
              <a:off x="6426139" y="1196290"/>
              <a:ext cx="4515568" cy="692497"/>
            </a:xfrm>
            <a:prstGeom prst="rect">
              <a:avLst/>
            </a:prstGeom>
            <a:noFill/>
          </p:spPr>
          <p:txBody>
            <a:bodyPr wrap="square" rtlCol="0">
              <a:spAutoFit/>
            </a:bodyPr>
            <a:lstStyle/>
            <a:p>
              <a:r>
                <a:rPr lang="en-US" sz="1600" b="1" dirty="0" smtClean="0">
                  <a:solidFill>
                    <a:srgbClr val="ED0202"/>
                  </a:solidFill>
                </a:rPr>
                <a:t>Hollow plasma channel: </a:t>
              </a:r>
              <a:r>
                <a:rPr lang="en-US" sz="1200" dirty="0" smtClean="0"/>
                <a:t>positron </a:t>
              </a:r>
              <a:r>
                <a:rPr lang="en-US" sz="1200" dirty="0"/>
                <a:t>propagation, wake excitation, acceleration in </a:t>
              </a:r>
              <a:r>
                <a:rPr lang="en-US" sz="1200" dirty="0" smtClean="0"/>
                <a:t>30 cm channel.</a:t>
              </a:r>
            </a:p>
            <a:p>
              <a:r>
                <a:rPr lang="en-US" sz="1100" i="1" dirty="0" smtClean="0"/>
                <a:t>S. </a:t>
              </a:r>
              <a:r>
                <a:rPr lang="en-US" sz="1100" i="1" dirty="0" err="1" smtClean="0"/>
                <a:t>Gessner</a:t>
              </a:r>
              <a:r>
                <a:rPr lang="en-US" sz="1100" i="1" dirty="0" smtClean="0"/>
                <a:t> et. al. Nat. Comm. 7, 11785 (2016)</a:t>
              </a:r>
            </a:p>
          </p:txBody>
        </p:sp>
      </p:grpSp>
    </p:spTree>
    <p:extLst>
      <p:ext uri="{BB962C8B-B14F-4D97-AF65-F5344CB8AC3E}">
        <p14:creationId xmlns:p14="http://schemas.microsoft.com/office/powerpoint/2010/main" val="89668106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BELLA, Berkeley Lab, </a:t>
            </a:r>
            <a:r>
              <a:rPr lang="en-US" dirty="0"/>
              <a:t>US– </a:t>
            </a:r>
            <a:r>
              <a:rPr lang="en-US" dirty="0" smtClean="0"/>
              <a:t>Laser as </a:t>
            </a:r>
            <a:r>
              <a:rPr lang="en-US" dirty="0"/>
              <a:t>Driver</a:t>
            </a:r>
            <a:endParaRPr lang="en-US" dirty="0"/>
          </a:p>
        </p:txBody>
      </p:sp>
      <p:sp>
        <p:nvSpPr>
          <p:cNvPr id="4" name="Slide Number Placeholder 3"/>
          <p:cNvSpPr>
            <a:spLocks noGrp="1"/>
          </p:cNvSpPr>
          <p:nvPr>
            <p:ph type="sldNum" sz="quarter" idx="12"/>
          </p:nvPr>
        </p:nvSpPr>
        <p:spPr/>
        <p:txBody>
          <a:bodyPr/>
          <a:lstStyle/>
          <a:p>
            <a:fld id="{3D351EE0-6949-4F2E-8F68-46F7424C488D}" type="slidenum">
              <a:rPr lang="en-US" smtClean="0"/>
              <a:t>27</a:t>
            </a:fld>
            <a:endParaRPr lang="en-US"/>
          </a:p>
        </p:txBody>
      </p:sp>
      <p:sp>
        <p:nvSpPr>
          <p:cNvPr id="5" name="TextBox 4"/>
          <p:cNvSpPr txBox="1"/>
          <p:nvPr/>
        </p:nvSpPr>
        <p:spPr>
          <a:xfrm>
            <a:off x="1565343" y="710001"/>
            <a:ext cx="6698356" cy="369332"/>
          </a:xfrm>
          <a:prstGeom prst="rect">
            <a:avLst/>
          </a:prstGeom>
          <a:noFill/>
        </p:spPr>
        <p:txBody>
          <a:bodyPr wrap="none" rtlCol="0">
            <a:spAutoFit/>
          </a:bodyPr>
          <a:lstStyle/>
          <a:p>
            <a:r>
              <a:rPr lang="en-US" dirty="0" smtClean="0"/>
              <a:t>Laser Driven Plasma Wakefield Acceleration Facility: Today: PW laser! </a:t>
            </a:r>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736043" y="145141"/>
            <a:ext cx="1271504" cy="978505"/>
          </a:xfrm>
          <a:prstGeom prst="rect">
            <a:avLst/>
          </a:prstGeom>
        </p:spPr>
      </p:pic>
      <p:grpSp>
        <p:nvGrpSpPr>
          <p:cNvPr id="7" name="Group 6"/>
          <p:cNvGrpSpPr/>
          <p:nvPr/>
        </p:nvGrpSpPr>
        <p:grpSpPr>
          <a:xfrm>
            <a:off x="420671" y="1316048"/>
            <a:ext cx="3714449" cy="4962831"/>
            <a:chOff x="186991" y="1326208"/>
            <a:chExt cx="3714449" cy="4962831"/>
          </a:xfrm>
        </p:grpSpPr>
        <p:sp>
          <p:nvSpPr>
            <p:cNvPr id="20" name="Rectangle 19"/>
            <p:cNvSpPr/>
            <p:nvPr/>
          </p:nvSpPr>
          <p:spPr>
            <a:xfrm>
              <a:off x="186991" y="1326208"/>
              <a:ext cx="3714449" cy="4962831"/>
            </a:xfrm>
            <a:prstGeom prst="rect">
              <a:avLst/>
            </a:prstGeom>
            <a:solidFill>
              <a:srgbClr val="F2F2F2"/>
            </a:solidFill>
            <a:ln w="19050"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84663" y="2202651"/>
              <a:ext cx="3511483" cy="1427055"/>
            </a:xfrm>
            <a:prstGeom prst="rect">
              <a:avLst/>
            </a:prstGeom>
          </p:spPr>
        </p:pic>
        <p:sp>
          <p:nvSpPr>
            <p:cNvPr id="10" name="TextBox 9"/>
            <p:cNvSpPr txBox="1"/>
            <p:nvPr/>
          </p:nvSpPr>
          <p:spPr>
            <a:xfrm>
              <a:off x="280384" y="5696254"/>
              <a:ext cx="3583325" cy="584776"/>
            </a:xfrm>
            <a:prstGeom prst="rect">
              <a:avLst/>
            </a:prstGeom>
            <a:noFill/>
          </p:spPr>
          <p:txBody>
            <a:bodyPr wrap="square" rtlCol="0">
              <a:spAutoFit/>
            </a:bodyPr>
            <a:lstStyle/>
            <a:p>
              <a:r>
                <a:rPr lang="en-US" b="1" dirty="0" smtClean="0">
                  <a:solidFill>
                    <a:srgbClr val="ED0202"/>
                  </a:solidFill>
                </a:rPr>
                <a:t>Staging demonstrated at 100MeV</a:t>
              </a:r>
              <a:r>
                <a:rPr lang="en-US" dirty="0" smtClean="0">
                  <a:solidFill>
                    <a:srgbClr val="ED0202"/>
                  </a:solidFill>
                </a:rPr>
                <a:t>s </a:t>
              </a:r>
              <a:r>
                <a:rPr lang="en-US" sz="1400" dirty="0" smtClean="0"/>
                <a:t>level. </a:t>
              </a:r>
              <a:endParaRPr lang="en-US" sz="1400" dirty="0"/>
            </a:p>
          </p:txBody>
        </p:sp>
        <p:pic>
          <p:nvPicPr>
            <p:cNvPr id="11" name="Picture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4769" y="3543998"/>
              <a:ext cx="2594638" cy="2197034"/>
            </a:xfrm>
            <a:prstGeom prst="rect">
              <a:avLst/>
            </a:prstGeom>
          </p:spPr>
        </p:pic>
        <p:sp>
          <p:nvSpPr>
            <p:cNvPr id="12" name="TextBox 11"/>
            <p:cNvSpPr txBox="1"/>
            <p:nvPr/>
          </p:nvSpPr>
          <p:spPr>
            <a:xfrm>
              <a:off x="324563" y="1358600"/>
              <a:ext cx="3505757" cy="846386"/>
            </a:xfrm>
            <a:prstGeom prst="rect">
              <a:avLst/>
            </a:prstGeom>
            <a:noFill/>
          </p:spPr>
          <p:txBody>
            <a:bodyPr wrap="square" rtlCol="0">
              <a:spAutoFit/>
            </a:bodyPr>
            <a:lstStyle/>
            <a:p>
              <a:r>
                <a:rPr lang="is-IS" sz="1400" b="1" dirty="0" smtClean="0">
                  <a:solidFill>
                    <a:srgbClr val="ED0202"/>
                  </a:solidFill>
                </a:rPr>
                <a:t>Multistage coupling </a:t>
              </a:r>
              <a:r>
                <a:rPr lang="is-IS" sz="1400" dirty="0" smtClean="0"/>
                <a:t>of independent laser-plasma accelerators</a:t>
              </a:r>
            </a:p>
            <a:p>
              <a:endParaRPr lang="is-IS" sz="700" dirty="0" smtClean="0"/>
            </a:p>
            <a:p>
              <a:r>
                <a:rPr lang="is-IS" sz="1400" i="1" dirty="0" smtClean="0"/>
                <a:t>S. Steinke, Nature </a:t>
              </a:r>
              <a:r>
                <a:rPr lang="is-IS" sz="1400" b="1" i="1" dirty="0" smtClean="0"/>
                <a:t>530</a:t>
              </a:r>
              <a:r>
                <a:rPr lang="is-IS" sz="1400" i="1" dirty="0" smtClean="0"/>
                <a:t>, 190 (2016)</a:t>
              </a:r>
              <a:endParaRPr lang="en-US" sz="1400" i="1" dirty="0"/>
            </a:p>
          </p:txBody>
        </p:sp>
      </p:grpSp>
      <p:grpSp>
        <p:nvGrpSpPr>
          <p:cNvPr id="13" name="Group 12"/>
          <p:cNvGrpSpPr/>
          <p:nvPr/>
        </p:nvGrpSpPr>
        <p:grpSpPr>
          <a:xfrm>
            <a:off x="4657391" y="1310640"/>
            <a:ext cx="7148529" cy="4978400"/>
            <a:chOff x="4657391" y="1310640"/>
            <a:chExt cx="7148529" cy="4978400"/>
          </a:xfrm>
        </p:grpSpPr>
        <p:grpSp>
          <p:nvGrpSpPr>
            <p:cNvPr id="3" name="Group 2"/>
            <p:cNvGrpSpPr/>
            <p:nvPr/>
          </p:nvGrpSpPr>
          <p:grpSpPr>
            <a:xfrm>
              <a:off x="4657391" y="1310640"/>
              <a:ext cx="7148529" cy="4978400"/>
              <a:chOff x="4657391" y="1310640"/>
              <a:chExt cx="7148529" cy="4978400"/>
            </a:xfrm>
          </p:grpSpPr>
          <p:sp>
            <p:nvSpPr>
              <p:cNvPr id="23" name="Rectangle 22"/>
              <p:cNvSpPr/>
              <p:nvPr/>
            </p:nvSpPr>
            <p:spPr>
              <a:xfrm>
                <a:off x="4657391" y="1310640"/>
                <a:ext cx="7148529" cy="4978400"/>
              </a:xfrm>
              <a:prstGeom prst="rect">
                <a:avLst/>
              </a:prstGeom>
              <a:solidFill>
                <a:srgbClr val="F2F2F2"/>
              </a:solidFill>
              <a:ln w="19050" cmpd="sng">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2" name="Picture 6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844026" y="2315978"/>
                <a:ext cx="2850133" cy="3142772"/>
              </a:xfrm>
              <a:prstGeom prst="rect">
                <a:avLst/>
              </a:prstGeom>
            </p:spPr>
          </p:pic>
          <p:sp>
            <p:nvSpPr>
              <p:cNvPr id="64" name="TextBox 63"/>
              <p:cNvSpPr txBox="1"/>
              <p:nvPr/>
            </p:nvSpPr>
            <p:spPr>
              <a:xfrm>
                <a:off x="8744617" y="5581802"/>
                <a:ext cx="2855617" cy="523220"/>
              </a:xfrm>
              <a:prstGeom prst="rect">
                <a:avLst/>
              </a:prstGeom>
              <a:noFill/>
            </p:spPr>
            <p:txBody>
              <a:bodyPr wrap="square" rtlCol="0">
                <a:spAutoFit/>
              </a:bodyPr>
              <a:lstStyle/>
              <a:p>
                <a:r>
                  <a:rPr lang="en-US" sz="1400" dirty="0" smtClean="0">
                    <a:sym typeface="Wingdings"/>
                  </a:rPr>
                  <a:t> </a:t>
                </a:r>
                <a:r>
                  <a:rPr lang="en-US" sz="1400" dirty="0">
                    <a:sym typeface="Wingdings"/>
                  </a:rPr>
                  <a:t>p</a:t>
                </a:r>
                <a:r>
                  <a:rPr lang="en-US" sz="1400" dirty="0" smtClean="0"/>
                  <a:t>ath to 10 GeV with continued improvement of guiding</a:t>
                </a:r>
                <a:r>
                  <a:rPr lang="en-US" sz="1400" dirty="0"/>
                  <a:t> </a:t>
                </a:r>
                <a:r>
                  <a:rPr lang="en-US" sz="1400" dirty="0" smtClean="0"/>
                  <a:t>in progress</a:t>
                </a:r>
                <a:endParaRPr lang="en-US" sz="1400" dirty="0"/>
              </a:p>
            </p:txBody>
          </p:sp>
          <p:sp>
            <p:nvSpPr>
              <p:cNvPr id="69" name="TextBox 68"/>
              <p:cNvSpPr txBox="1"/>
              <p:nvPr/>
            </p:nvSpPr>
            <p:spPr>
              <a:xfrm>
                <a:off x="5257794" y="5150798"/>
                <a:ext cx="3067089" cy="307777"/>
              </a:xfrm>
              <a:prstGeom prst="rect">
                <a:avLst/>
              </a:prstGeom>
              <a:noFill/>
            </p:spPr>
            <p:txBody>
              <a:bodyPr wrap="square" rtlCol="0">
                <a:spAutoFit/>
              </a:bodyPr>
              <a:lstStyle/>
              <a:p>
                <a:pPr algn="ctr"/>
                <a:r>
                  <a:rPr lang="en-US" sz="1400" dirty="0" smtClean="0"/>
                  <a:t>Laser heater added to capillary</a:t>
                </a:r>
                <a:endParaRPr lang="en-US" sz="1400" dirty="0"/>
              </a:p>
            </p:txBody>
          </p:sp>
          <p:sp>
            <p:nvSpPr>
              <p:cNvPr id="8" name="TextBox 7"/>
              <p:cNvSpPr txBox="1"/>
              <p:nvPr/>
            </p:nvSpPr>
            <p:spPr>
              <a:xfrm>
                <a:off x="4815841" y="1341120"/>
                <a:ext cx="6776719" cy="907941"/>
              </a:xfrm>
              <a:prstGeom prst="rect">
                <a:avLst/>
              </a:prstGeom>
              <a:noFill/>
            </p:spPr>
            <p:txBody>
              <a:bodyPr wrap="square" rtlCol="0">
                <a:spAutoFit/>
              </a:bodyPr>
              <a:lstStyle/>
              <a:p>
                <a:r>
                  <a:rPr lang="en-US" b="1" dirty="0" err="1" smtClean="0">
                    <a:solidFill>
                      <a:srgbClr val="ED0202"/>
                    </a:solidFill>
                  </a:rPr>
                  <a:t>Petawatt</a:t>
                </a:r>
                <a:r>
                  <a:rPr lang="en-US" b="1" dirty="0" smtClean="0">
                    <a:solidFill>
                      <a:srgbClr val="ED0202"/>
                    </a:solidFill>
                  </a:rPr>
                  <a:t> laser guiding </a:t>
                </a:r>
                <a:r>
                  <a:rPr lang="en-US" sz="1400" dirty="0" smtClean="0"/>
                  <a:t>and electron beam </a:t>
                </a:r>
                <a:r>
                  <a:rPr lang="en-US" b="1" dirty="0" smtClean="0">
                    <a:solidFill>
                      <a:srgbClr val="ED0202"/>
                    </a:solidFill>
                  </a:rPr>
                  <a:t>acceleration to 8 GeV </a:t>
                </a:r>
                <a:r>
                  <a:rPr lang="en-US" sz="1400" dirty="0" smtClean="0"/>
                  <a:t>in a laser-heated capillary discharge waveguide</a:t>
                </a:r>
              </a:p>
              <a:p>
                <a:r>
                  <a:rPr lang="en-US" sz="700" dirty="0" smtClean="0"/>
                  <a:t> </a:t>
                </a:r>
              </a:p>
              <a:p>
                <a:r>
                  <a:rPr lang="en-US" sz="1400" i="1" dirty="0" err="1" smtClean="0"/>
                  <a:t>A.J.Gonsalves</a:t>
                </a:r>
                <a:r>
                  <a:rPr lang="en-US" sz="1400" i="1" dirty="0" smtClean="0"/>
                  <a:t> et al., </a:t>
                </a:r>
                <a:r>
                  <a:rPr lang="en-US" sz="1400" i="1" dirty="0" err="1" smtClean="0"/>
                  <a:t>Phys.Rev.Lett</a:t>
                </a:r>
                <a:r>
                  <a:rPr lang="en-US" sz="1400" i="1" dirty="0" smtClean="0"/>
                  <a:t>. </a:t>
                </a:r>
                <a:r>
                  <a:rPr lang="en-US" sz="1400" b="1" i="1" dirty="0" smtClean="0"/>
                  <a:t>122</a:t>
                </a:r>
                <a:r>
                  <a:rPr lang="en-US" sz="1400" i="1" dirty="0" smtClean="0"/>
                  <a:t>, 084801 (2019)</a:t>
                </a:r>
                <a:endParaRPr lang="en-US" sz="1400" i="1" dirty="0"/>
              </a:p>
            </p:txBody>
          </p:sp>
        </p:grpSp>
        <p:pic>
          <p:nvPicPr>
            <p:cNvPr id="22" name="Picture 21"/>
            <p:cNvPicPr>
              <a:picLocks noChangeAspect="1"/>
            </p:cNvPicPr>
            <p:nvPr/>
          </p:nvPicPr>
          <p:blipFill>
            <a:blip r:embed="rId7"/>
            <a:stretch>
              <a:fillRect/>
            </a:stretch>
          </p:blipFill>
          <p:spPr>
            <a:xfrm>
              <a:off x="4848372" y="2638572"/>
              <a:ext cx="3901674" cy="2119730"/>
            </a:xfrm>
            <a:prstGeom prst="rect">
              <a:avLst/>
            </a:prstGeom>
          </p:spPr>
        </p:pic>
      </p:grpSp>
    </p:spTree>
    <p:extLst>
      <p:ext uri="{BB962C8B-B14F-4D97-AF65-F5344CB8AC3E}">
        <p14:creationId xmlns:p14="http://schemas.microsoft.com/office/powerpoint/2010/main" val="392243432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2748854"/>
            <a:ext cx="10515600" cy="2776544"/>
          </a:xfrm>
        </p:spPr>
        <p:txBody>
          <a:bodyPr/>
          <a:lstStyle/>
          <a:p>
            <a:pPr marL="0" indent="0">
              <a:buNone/>
            </a:pPr>
            <a:r>
              <a:rPr lang="en-US" dirty="0" smtClean="0"/>
              <a:t>What about a proton beam as a driver? </a:t>
            </a:r>
            <a:endParaRPr lang="en-US" dirty="0"/>
          </a:p>
        </p:txBody>
      </p:sp>
      <p:sp>
        <p:nvSpPr>
          <p:cNvPr id="4" name="Slide Number Placeholder 3"/>
          <p:cNvSpPr>
            <a:spLocks noGrp="1"/>
          </p:cNvSpPr>
          <p:nvPr>
            <p:ph type="sldNum" sz="quarter" idx="12"/>
          </p:nvPr>
        </p:nvSpPr>
        <p:spPr/>
        <p:txBody>
          <a:bodyPr/>
          <a:lstStyle/>
          <a:p>
            <a:fld id="{3D351EE0-6949-4F2E-8F68-46F7424C488D}" type="slidenum">
              <a:rPr lang="en-US" smtClean="0"/>
              <a:t>28</a:t>
            </a:fld>
            <a:endParaRPr lang="en-US"/>
          </a:p>
        </p:txBody>
      </p:sp>
    </p:spTree>
    <p:extLst>
      <p:ext uri="{BB962C8B-B14F-4D97-AF65-F5344CB8AC3E}">
        <p14:creationId xmlns:p14="http://schemas.microsoft.com/office/powerpoint/2010/main" val="92700727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9917" y="122171"/>
            <a:ext cx="11992083" cy="717134"/>
          </a:xfrm>
        </p:spPr>
        <p:txBody>
          <a:bodyPr>
            <a:normAutofit/>
          </a:bodyPr>
          <a:lstStyle/>
          <a:p>
            <a:r>
              <a:rPr lang="en-US" sz="3600" dirty="0" smtClean="0"/>
              <a:t>Energy Budget for High Energy Plasma Wakefield Accelerators</a:t>
            </a:r>
            <a:endParaRPr lang="en-US" sz="3600" dirty="0"/>
          </a:p>
        </p:txBody>
      </p:sp>
      <p:sp>
        <p:nvSpPr>
          <p:cNvPr id="5" name="Content Placeholder 4"/>
          <p:cNvSpPr>
            <a:spLocks noGrp="1"/>
          </p:cNvSpPr>
          <p:nvPr>
            <p:ph idx="1"/>
          </p:nvPr>
        </p:nvSpPr>
        <p:spPr>
          <a:xfrm>
            <a:off x="334223" y="2800915"/>
            <a:ext cx="11443129" cy="769661"/>
          </a:xfrm>
        </p:spPr>
        <p:txBody>
          <a:bodyPr>
            <a:normAutofit fontScale="62500" lnSpcReduction="20000"/>
          </a:bodyPr>
          <a:lstStyle/>
          <a:p>
            <a:r>
              <a:rPr lang="en-US" b="1" dirty="0"/>
              <a:t>E</a:t>
            </a:r>
            <a:r>
              <a:rPr lang="en-US" b="1" dirty="0" smtClean="0"/>
              <a:t>lectron/laser </a:t>
            </a:r>
            <a:r>
              <a:rPr lang="en-US" b="1" dirty="0"/>
              <a:t>driven PWA</a:t>
            </a:r>
            <a:r>
              <a:rPr lang="en-US" dirty="0"/>
              <a:t>: </a:t>
            </a:r>
            <a:r>
              <a:rPr lang="en-US" dirty="0" smtClean="0">
                <a:solidFill>
                  <a:srgbClr val="000000"/>
                </a:solidFill>
              </a:rPr>
              <a:t>need </a:t>
            </a:r>
            <a:r>
              <a:rPr lang="en-US" dirty="0">
                <a:solidFill>
                  <a:srgbClr val="000000"/>
                </a:solidFill>
              </a:rPr>
              <a:t>several stages, </a:t>
            </a:r>
            <a:r>
              <a:rPr lang="en-US" dirty="0" smtClean="0"/>
              <a:t>and challenging wrt to relative timing, tolerances, matching, etc…</a:t>
            </a:r>
            <a:endParaRPr lang="en-US" dirty="0"/>
          </a:p>
          <a:p>
            <a:pPr lvl="1"/>
            <a:r>
              <a:rPr lang="en-US" dirty="0" smtClean="0"/>
              <a:t>effective </a:t>
            </a:r>
            <a:r>
              <a:rPr lang="en-US" dirty="0"/>
              <a:t>gradient reduced because of long sections between accelerating elements….</a:t>
            </a:r>
          </a:p>
          <a:p>
            <a:pPr lvl="1"/>
            <a:endParaRPr lang="en-US" dirty="0">
              <a:sym typeface="Wingdings"/>
            </a:endParaRPr>
          </a:p>
        </p:txBody>
      </p:sp>
      <p:sp>
        <p:nvSpPr>
          <p:cNvPr id="2" name="Slide Number Placeholder 1"/>
          <p:cNvSpPr>
            <a:spLocks noGrp="1"/>
          </p:cNvSpPr>
          <p:nvPr>
            <p:ph type="sldNum" sz="quarter" idx="12"/>
          </p:nvPr>
        </p:nvSpPr>
        <p:spPr/>
        <p:txBody>
          <a:bodyPr/>
          <a:lstStyle/>
          <a:p>
            <a:fld id="{3D351EE0-6949-4F2E-8F68-46F7424C488D}" type="slidenum">
              <a:rPr lang="en-US" smtClean="0"/>
              <a:t>29</a:t>
            </a:fld>
            <a:endParaRPr lang="en-US"/>
          </a:p>
        </p:txBody>
      </p:sp>
      <p:sp>
        <p:nvSpPr>
          <p:cNvPr id="3" name="TextBox 2"/>
          <p:cNvSpPr txBox="1"/>
          <p:nvPr/>
        </p:nvSpPr>
        <p:spPr>
          <a:xfrm>
            <a:off x="3163706" y="3382494"/>
            <a:ext cx="184666" cy="369332"/>
          </a:xfrm>
          <a:prstGeom prst="rect">
            <a:avLst/>
          </a:prstGeom>
          <a:noFill/>
        </p:spPr>
        <p:txBody>
          <a:bodyPr wrap="none" rtlCol="0">
            <a:spAutoFit/>
          </a:bodyPr>
          <a:lstStyle/>
          <a:p>
            <a:endParaRPr lang="en-US" dirty="0"/>
          </a:p>
        </p:txBody>
      </p:sp>
      <p:grpSp>
        <p:nvGrpSpPr>
          <p:cNvPr id="6" name="Group 5"/>
          <p:cNvGrpSpPr/>
          <p:nvPr/>
        </p:nvGrpSpPr>
        <p:grpSpPr>
          <a:xfrm>
            <a:off x="1673292" y="3624027"/>
            <a:ext cx="8015682" cy="669196"/>
            <a:chOff x="495999" y="5588364"/>
            <a:chExt cx="8343201" cy="799654"/>
          </a:xfrm>
        </p:grpSpPr>
        <p:sp>
          <p:nvSpPr>
            <p:cNvPr id="7" name="Rectangle 6"/>
            <p:cNvSpPr/>
            <p:nvPr/>
          </p:nvSpPr>
          <p:spPr>
            <a:xfrm>
              <a:off x="1314172" y="5867368"/>
              <a:ext cx="534544" cy="258681"/>
            </a:xfrm>
            <a:prstGeom prst="rect">
              <a:avLst/>
            </a:prstGeom>
            <a:solidFill>
              <a:srgbClr val="FF6600"/>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495999" y="6020005"/>
              <a:ext cx="1345203" cy="0"/>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7570539" y="5590369"/>
              <a:ext cx="1116261" cy="276999"/>
            </a:xfrm>
            <a:prstGeom prst="rect">
              <a:avLst/>
            </a:prstGeom>
            <a:noFill/>
            <a:ln>
              <a:noFill/>
            </a:ln>
          </p:spPr>
          <p:txBody>
            <a:bodyPr wrap="none" rtlCol="0">
              <a:spAutoFit/>
            </a:bodyPr>
            <a:lstStyle/>
            <a:p>
              <a:r>
                <a:rPr lang="en-US" sz="1200" dirty="0" smtClean="0">
                  <a:solidFill>
                    <a:srgbClr val="008000"/>
                  </a:solidFill>
                </a:rPr>
                <a:t>Witness beam</a:t>
              </a:r>
              <a:endParaRPr lang="en-US" sz="1200" dirty="0">
                <a:solidFill>
                  <a:srgbClr val="008000"/>
                </a:solidFill>
              </a:endParaRPr>
            </a:p>
          </p:txBody>
        </p:sp>
        <p:sp>
          <p:nvSpPr>
            <p:cNvPr id="10" name="TextBox 9"/>
            <p:cNvSpPr txBox="1"/>
            <p:nvPr/>
          </p:nvSpPr>
          <p:spPr>
            <a:xfrm>
              <a:off x="5585513" y="6111019"/>
              <a:ext cx="1858802" cy="276999"/>
            </a:xfrm>
            <a:prstGeom prst="rect">
              <a:avLst/>
            </a:prstGeom>
            <a:noFill/>
            <a:ln>
              <a:noFill/>
            </a:ln>
          </p:spPr>
          <p:txBody>
            <a:bodyPr wrap="none" rtlCol="0">
              <a:spAutoFit/>
            </a:bodyPr>
            <a:lstStyle/>
            <a:p>
              <a:r>
                <a:rPr lang="en-US" sz="1200" dirty="0">
                  <a:solidFill>
                    <a:srgbClr val="0000FF"/>
                  </a:solidFill>
                </a:rPr>
                <a:t>D</a:t>
              </a:r>
              <a:r>
                <a:rPr lang="en-US" sz="1200" dirty="0" smtClean="0">
                  <a:solidFill>
                    <a:srgbClr val="0000FF"/>
                  </a:solidFill>
                </a:rPr>
                <a:t>rive beam: electron/laser</a:t>
              </a:r>
              <a:endParaRPr lang="en-US" sz="1200" dirty="0">
                <a:solidFill>
                  <a:srgbClr val="0000FF"/>
                </a:solidFill>
              </a:endParaRPr>
            </a:p>
          </p:txBody>
        </p:sp>
        <p:sp>
          <p:nvSpPr>
            <p:cNvPr id="11" name="TextBox 10"/>
            <p:cNvSpPr txBox="1"/>
            <p:nvPr/>
          </p:nvSpPr>
          <p:spPr>
            <a:xfrm>
              <a:off x="1120877" y="5600124"/>
              <a:ext cx="991993" cy="276999"/>
            </a:xfrm>
            <a:prstGeom prst="rect">
              <a:avLst/>
            </a:prstGeom>
            <a:noFill/>
          </p:spPr>
          <p:txBody>
            <a:bodyPr wrap="square" rtlCol="0">
              <a:spAutoFit/>
            </a:bodyPr>
            <a:lstStyle/>
            <a:p>
              <a:r>
                <a:rPr lang="en-US" sz="1200" dirty="0" smtClean="0"/>
                <a:t>Plasma cell</a:t>
              </a:r>
              <a:endParaRPr lang="en-US" sz="1200" dirty="0"/>
            </a:p>
          </p:txBody>
        </p:sp>
        <p:grpSp>
          <p:nvGrpSpPr>
            <p:cNvPr id="12" name="Group 11"/>
            <p:cNvGrpSpPr/>
            <p:nvPr/>
          </p:nvGrpSpPr>
          <p:grpSpPr>
            <a:xfrm>
              <a:off x="2141805" y="5866317"/>
              <a:ext cx="783669" cy="258681"/>
              <a:chOff x="2216955" y="5866317"/>
              <a:chExt cx="783669" cy="258681"/>
            </a:xfrm>
          </p:grpSpPr>
          <p:sp>
            <p:nvSpPr>
              <p:cNvPr id="46" name="Rectangle 45"/>
              <p:cNvSpPr/>
              <p:nvPr/>
            </p:nvSpPr>
            <p:spPr>
              <a:xfrm>
                <a:off x="2466080" y="5866317"/>
                <a:ext cx="534544" cy="258681"/>
              </a:xfrm>
              <a:prstGeom prst="rect">
                <a:avLst/>
              </a:prstGeom>
              <a:solidFill>
                <a:srgbClr val="FF6600"/>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7" name="Group 46"/>
              <p:cNvGrpSpPr/>
              <p:nvPr/>
            </p:nvGrpSpPr>
            <p:grpSpPr>
              <a:xfrm>
                <a:off x="2216955" y="6017904"/>
                <a:ext cx="776155" cy="107094"/>
                <a:chOff x="2216955" y="6017904"/>
                <a:chExt cx="776155" cy="107094"/>
              </a:xfrm>
            </p:grpSpPr>
            <p:cxnSp>
              <p:nvCxnSpPr>
                <p:cNvPr id="48" name="Straight Arrow Connector 47"/>
                <p:cNvCxnSpPr/>
                <p:nvPr/>
              </p:nvCxnSpPr>
              <p:spPr>
                <a:xfrm flipV="1">
                  <a:off x="2367257" y="6018954"/>
                  <a:ext cx="625853" cy="1051"/>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flipV="1">
                  <a:off x="2216955" y="6017904"/>
                  <a:ext cx="157817" cy="107094"/>
                </a:xfrm>
                <a:prstGeom prst="straightConnector1">
                  <a:avLst/>
                </a:prstGeom>
                <a:ln>
                  <a:solidFill>
                    <a:srgbClr val="0000FF"/>
                  </a:solidFill>
                  <a:headEnd type="none"/>
                  <a:tailEnd type="none"/>
                </a:ln>
                <a:effectLst/>
              </p:spPr>
              <p:style>
                <a:lnRef idx="2">
                  <a:schemeClr val="accent1"/>
                </a:lnRef>
                <a:fillRef idx="0">
                  <a:schemeClr val="accent1"/>
                </a:fillRef>
                <a:effectRef idx="1">
                  <a:schemeClr val="accent1"/>
                </a:effectRef>
                <a:fontRef idx="minor">
                  <a:schemeClr val="tx1"/>
                </a:fontRef>
              </p:style>
            </p:cxnSp>
          </p:grpSp>
        </p:grpSp>
        <p:grpSp>
          <p:nvGrpSpPr>
            <p:cNvPr id="13" name="Group 12"/>
            <p:cNvGrpSpPr/>
            <p:nvPr/>
          </p:nvGrpSpPr>
          <p:grpSpPr>
            <a:xfrm>
              <a:off x="3203532" y="5867368"/>
              <a:ext cx="783669" cy="258681"/>
              <a:chOff x="2216955" y="5866317"/>
              <a:chExt cx="783669" cy="258681"/>
            </a:xfrm>
          </p:grpSpPr>
          <p:sp>
            <p:nvSpPr>
              <p:cNvPr id="42" name="Rectangle 41"/>
              <p:cNvSpPr/>
              <p:nvPr/>
            </p:nvSpPr>
            <p:spPr>
              <a:xfrm>
                <a:off x="2466080" y="5866317"/>
                <a:ext cx="534544" cy="258681"/>
              </a:xfrm>
              <a:prstGeom prst="rect">
                <a:avLst/>
              </a:prstGeom>
              <a:solidFill>
                <a:srgbClr val="FF6600"/>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3" name="Group 42"/>
              <p:cNvGrpSpPr/>
              <p:nvPr/>
            </p:nvGrpSpPr>
            <p:grpSpPr>
              <a:xfrm>
                <a:off x="2216955" y="6017904"/>
                <a:ext cx="776155" cy="107094"/>
                <a:chOff x="2216955" y="6017904"/>
                <a:chExt cx="776155" cy="107094"/>
              </a:xfrm>
            </p:grpSpPr>
            <p:cxnSp>
              <p:nvCxnSpPr>
                <p:cNvPr id="44" name="Straight Arrow Connector 43"/>
                <p:cNvCxnSpPr/>
                <p:nvPr/>
              </p:nvCxnSpPr>
              <p:spPr>
                <a:xfrm flipV="1">
                  <a:off x="2367257" y="6018954"/>
                  <a:ext cx="625853" cy="1051"/>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flipV="1">
                  <a:off x="2216955" y="6017904"/>
                  <a:ext cx="157817" cy="107094"/>
                </a:xfrm>
                <a:prstGeom prst="straightConnector1">
                  <a:avLst/>
                </a:prstGeom>
                <a:ln>
                  <a:solidFill>
                    <a:srgbClr val="0000FF"/>
                  </a:solidFill>
                  <a:headEnd type="none"/>
                  <a:tailEnd type="none"/>
                </a:ln>
                <a:effectLst/>
              </p:spPr>
              <p:style>
                <a:lnRef idx="2">
                  <a:schemeClr val="accent1"/>
                </a:lnRef>
                <a:fillRef idx="0">
                  <a:schemeClr val="accent1"/>
                </a:fillRef>
                <a:effectRef idx="1">
                  <a:schemeClr val="accent1"/>
                </a:effectRef>
                <a:fontRef idx="minor">
                  <a:schemeClr val="tx1"/>
                </a:fontRef>
              </p:style>
            </p:cxnSp>
          </p:grpSp>
        </p:grpSp>
        <p:grpSp>
          <p:nvGrpSpPr>
            <p:cNvPr id="14" name="Group 13"/>
            <p:cNvGrpSpPr/>
            <p:nvPr/>
          </p:nvGrpSpPr>
          <p:grpSpPr>
            <a:xfrm>
              <a:off x="4207236" y="5867368"/>
              <a:ext cx="783669" cy="258681"/>
              <a:chOff x="2216955" y="5866317"/>
              <a:chExt cx="783669" cy="258681"/>
            </a:xfrm>
          </p:grpSpPr>
          <p:sp>
            <p:nvSpPr>
              <p:cNvPr id="38" name="Rectangle 37"/>
              <p:cNvSpPr/>
              <p:nvPr/>
            </p:nvSpPr>
            <p:spPr>
              <a:xfrm>
                <a:off x="2466080" y="5866317"/>
                <a:ext cx="534544" cy="258681"/>
              </a:xfrm>
              <a:prstGeom prst="rect">
                <a:avLst/>
              </a:prstGeom>
              <a:solidFill>
                <a:srgbClr val="FF6600"/>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9" name="Group 38"/>
              <p:cNvGrpSpPr/>
              <p:nvPr/>
            </p:nvGrpSpPr>
            <p:grpSpPr>
              <a:xfrm>
                <a:off x="2216955" y="6017904"/>
                <a:ext cx="776155" cy="107094"/>
                <a:chOff x="2216955" y="6017904"/>
                <a:chExt cx="776155" cy="107094"/>
              </a:xfrm>
            </p:grpSpPr>
            <p:cxnSp>
              <p:nvCxnSpPr>
                <p:cNvPr id="40" name="Straight Arrow Connector 39"/>
                <p:cNvCxnSpPr/>
                <p:nvPr/>
              </p:nvCxnSpPr>
              <p:spPr>
                <a:xfrm flipV="1">
                  <a:off x="2367257" y="6018954"/>
                  <a:ext cx="625853" cy="1051"/>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flipV="1">
                  <a:off x="2216955" y="6017904"/>
                  <a:ext cx="157817" cy="107094"/>
                </a:xfrm>
                <a:prstGeom prst="straightConnector1">
                  <a:avLst/>
                </a:prstGeom>
                <a:ln>
                  <a:solidFill>
                    <a:srgbClr val="0000FF"/>
                  </a:solidFill>
                  <a:headEnd type="none"/>
                  <a:tailEnd type="none"/>
                </a:ln>
                <a:effectLst/>
              </p:spPr>
              <p:style>
                <a:lnRef idx="2">
                  <a:schemeClr val="accent1"/>
                </a:lnRef>
                <a:fillRef idx="0">
                  <a:schemeClr val="accent1"/>
                </a:fillRef>
                <a:effectRef idx="1">
                  <a:schemeClr val="accent1"/>
                </a:effectRef>
                <a:fontRef idx="minor">
                  <a:schemeClr val="tx1"/>
                </a:fontRef>
              </p:style>
            </p:cxnSp>
          </p:grpSp>
        </p:grpSp>
        <p:grpSp>
          <p:nvGrpSpPr>
            <p:cNvPr id="15" name="Group 14"/>
            <p:cNvGrpSpPr/>
            <p:nvPr/>
          </p:nvGrpSpPr>
          <p:grpSpPr>
            <a:xfrm>
              <a:off x="5231387" y="5854568"/>
              <a:ext cx="783669" cy="258681"/>
              <a:chOff x="2216955" y="5866317"/>
              <a:chExt cx="783669" cy="258681"/>
            </a:xfrm>
          </p:grpSpPr>
          <p:sp>
            <p:nvSpPr>
              <p:cNvPr id="34" name="Rectangle 33"/>
              <p:cNvSpPr/>
              <p:nvPr/>
            </p:nvSpPr>
            <p:spPr>
              <a:xfrm>
                <a:off x="2466080" y="5866317"/>
                <a:ext cx="534544" cy="258681"/>
              </a:xfrm>
              <a:prstGeom prst="rect">
                <a:avLst/>
              </a:prstGeom>
              <a:solidFill>
                <a:srgbClr val="FF6600"/>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5" name="Group 34"/>
              <p:cNvGrpSpPr/>
              <p:nvPr/>
            </p:nvGrpSpPr>
            <p:grpSpPr>
              <a:xfrm>
                <a:off x="2216955" y="6017904"/>
                <a:ext cx="776155" cy="107094"/>
                <a:chOff x="2216955" y="6017904"/>
                <a:chExt cx="776155" cy="107094"/>
              </a:xfrm>
            </p:grpSpPr>
            <p:cxnSp>
              <p:nvCxnSpPr>
                <p:cNvPr id="36" name="Straight Arrow Connector 35"/>
                <p:cNvCxnSpPr/>
                <p:nvPr/>
              </p:nvCxnSpPr>
              <p:spPr>
                <a:xfrm flipV="1">
                  <a:off x="2367257" y="6018954"/>
                  <a:ext cx="625853" cy="1051"/>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flipV="1">
                  <a:off x="2216955" y="6017904"/>
                  <a:ext cx="157817" cy="107094"/>
                </a:xfrm>
                <a:prstGeom prst="straightConnector1">
                  <a:avLst/>
                </a:prstGeom>
                <a:ln>
                  <a:solidFill>
                    <a:srgbClr val="0000FF"/>
                  </a:solidFill>
                  <a:headEnd type="none"/>
                  <a:tailEnd type="none"/>
                </a:ln>
                <a:effectLst/>
              </p:spPr>
              <p:style>
                <a:lnRef idx="2">
                  <a:schemeClr val="accent1"/>
                </a:lnRef>
                <a:fillRef idx="0">
                  <a:schemeClr val="accent1"/>
                </a:fillRef>
                <a:effectRef idx="1">
                  <a:schemeClr val="accent1"/>
                </a:effectRef>
                <a:fontRef idx="minor">
                  <a:schemeClr val="tx1"/>
                </a:fontRef>
              </p:style>
            </p:cxnSp>
          </p:grpSp>
        </p:grpSp>
        <p:grpSp>
          <p:nvGrpSpPr>
            <p:cNvPr id="16" name="Group 15"/>
            <p:cNvGrpSpPr/>
            <p:nvPr/>
          </p:nvGrpSpPr>
          <p:grpSpPr>
            <a:xfrm>
              <a:off x="6260613" y="5865363"/>
              <a:ext cx="783669" cy="258681"/>
              <a:chOff x="2216955" y="5866317"/>
              <a:chExt cx="783669" cy="258681"/>
            </a:xfrm>
          </p:grpSpPr>
          <p:sp>
            <p:nvSpPr>
              <p:cNvPr id="30" name="Rectangle 29"/>
              <p:cNvSpPr/>
              <p:nvPr/>
            </p:nvSpPr>
            <p:spPr>
              <a:xfrm>
                <a:off x="2466080" y="5866317"/>
                <a:ext cx="534544" cy="258681"/>
              </a:xfrm>
              <a:prstGeom prst="rect">
                <a:avLst/>
              </a:prstGeom>
              <a:solidFill>
                <a:srgbClr val="FF6600"/>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1" name="Group 30"/>
              <p:cNvGrpSpPr/>
              <p:nvPr/>
            </p:nvGrpSpPr>
            <p:grpSpPr>
              <a:xfrm>
                <a:off x="2216955" y="6017904"/>
                <a:ext cx="776155" cy="107094"/>
                <a:chOff x="2216955" y="6017904"/>
                <a:chExt cx="776155" cy="107094"/>
              </a:xfrm>
            </p:grpSpPr>
            <p:cxnSp>
              <p:nvCxnSpPr>
                <p:cNvPr id="32" name="Straight Arrow Connector 31"/>
                <p:cNvCxnSpPr/>
                <p:nvPr/>
              </p:nvCxnSpPr>
              <p:spPr>
                <a:xfrm flipV="1">
                  <a:off x="2367257" y="6018954"/>
                  <a:ext cx="625853" cy="1051"/>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V="1">
                  <a:off x="2216955" y="6017904"/>
                  <a:ext cx="157817" cy="107094"/>
                </a:xfrm>
                <a:prstGeom prst="straightConnector1">
                  <a:avLst/>
                </a:prstGeom>
                <a:ln>
                  <a:solidFill>
                    <a:srgbClr val="0000FF"/>
                  </a:solidFill>
                  <a:headEnd type="none"/>
                  <a:tailEnd type="none"/>
                </a:ln>
                <a:effectLst/>
              </p:spPr>
              <p:style>
                <a:lnRef idx="2">
                  <a:schemeClr val="accent1"/>
                </a:lnRef>
                <a:fillRef idx="0">
                  <a:schemeClr val="accent1"/>
                </a:fillRef>
                <a:effectRef idx="1">
                  <a:schemeClr val="accent1"/>
                </a:effectRef>
                <a:fontRef idx="minor">
                  <a:schemeClr val="tx1"/>
                </a:fontRef>
              </p:style>
            </p:cxnSp>
          </p:grpSp>
        </p:grpSp>
        <p:grpSp>
          <p:nvGrpSpPr>
            <p:cNvPr id="17" name="Group 16"/>
            <p:cNvGrpSpPr/>
            <p:nvPr/>
          </p:nvGrpSpPr>
          <p:grpSpPr>
            <a:xfrm>
              <a:off x="7286498" y="5859853"/>
              <a:ext cx="783669" cy="258681"/>
              <a:chOff x="2216955" y="5866317"/>
              <a:chExt cx="783669" cy="258681"/>
            </a:xfrm>
          </p:grpSpPr>
          <p:sp>
            <p:nvSpPr>
              <p:cNvPr id="26" name="Rectangle 25"/>
              <p:cNvSpPr/>
              <p:nvPr/>
            </p:nvSpPr>
            <p:spPr>
              <a:xfrm>
                <a:off x="2466080" y="5866317"/>
                <a:ext cx="534544" cy="258681"/>
              </a:xfrm>
              <a:prstGeom prst="rect">
                <a:avLst/>
              </a:prstGeom>
              <a:solidFill>
                <a:srgbClr val="FF6600"/>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7" name="Group 26"/>
              <p:cNvGrpSpPr/>
              <p:nvPr/>
            </p:nvGrpSpPr>
            <p:grpSpPr>
              <a:xfrm>
                <a:off x="2216955" y="6017904"/>
                <a:ext cx="776155" cy="107094"/>
                <a:chOff x="2216955" y="6017904"/>
                <a:chExt cx="776155" cy="107094"/>
              </a:xfrm>
            </p:grpSpPr>
            <p:cxnSp>
              <p:nvCxnSpPr>
                <p:cNvPr id="28" name="Straight Arrow Connector 27"/>
                <p:cNvCxnSpPr/>
                <p:nvPr/>
              </p:nvCxnSpPr>
              <p:spPr>
                <a:xfrm flipV="1">
                  <a:off x="2367257" y="6018954"/>
                  <a:ext cx="625853" cy="1051"/>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V="1">
                  <a:off x="2216955" y="6017904"/>
                  <a:ext cx="157817" cy="107094"/>
                </a:xfrm>
                <a:prstGeom prst="straightConnector1">
                  <a:avLst/>
                </a:prstGeom>
                <a:ln>
                  <a:solidFill>
                    <a:srgbClr val="0000FF"/>
                  </a:solidFill>
                  <a:headEnd type="none"/>
                  <a:tailEnd type="none"/>
                </a:ln>
                <a:effectLst/>
              </p:spPr>
              <p:style>
                <a:lnRef idx="2">
                  <a:schemeClr val="accent1"/>
                </a:lnRef>
                <a:fillRef idx="0">
                  <a:schemeClr val="accent1"/>
                </a:fillRef>
                <a:effectRef idx="1">
                  <a:schemeClr val="accent1"/>
                </a:effectRef>
                <a:fontRef idx="minor">
                  <a:schemeClr val="tx1"/>
                </a:fontRef>
              </p:style>
            </p:cxnSp>
          </p:grpSp>
        </p:grpSp>
        <p:grpSp>
          <p:nvGrpSpPr>
            <p:cNvPr id="18" name="Group 17"/>
            <p:cNvGrpSpPr/>
            <p:nvPr/>
          </p:nvGrpSpPr>
          <p:grpSpPr>
            <a:xfrm>
              <a:off x="503513" y="5859853"/>
              <a:ext cx="8335687" cy="105745"/>
              <a:chOff x="503513" y="5859853"/>
              <a:chExt cx="8335687" cy="105745"/>
            </a:xfrm>
          </p:grpSpPr>
          <p:cxnSp>
            <p:nvCxnSpPr>
              <p:cNvPr id="24" name="Straight Arrow Connector 23"/>
              <p:cNvCxnSpPr/>
              <p:nvPr/>
            </p:nvCxnSpPr>
            <p:spPr>
              <a:xfrm>
                <a:off x="975987" y="5965598"/>
                <a:ext cx="7863213" cy="0"/>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503513" y="5859853"/>
                <a:ext cx="489215" cy="105745"/>
              </a:xfrm>
              <a:prstGeom prst="straightConnector1">
                <a:avLst/>
              </a:prstGeom>
              <a:ln>
                <a:solidFill>
                  <a:srgbClr val="008000"/>
                </a:solidFill>
                <a:headEnd type="none"/>
                <a:tailEnd type="none"/>
              </a:ln>
              <a:effectLst/>
            </p:spPr>
            <p:style>
              <a:lnRef idx="2">
                <a:schemeClr val="accent1"/>
              </a:lnRef>
              <a:fillRef idx="0">
                <a:schemeClr val="accent1"/>
              </a:fillRef>
              <a:effectRef idx="1">
                <a:schemeClr val="accent1"/>
              </a:effectRef>
              <a:fontRef idx="minor">
                <a:schemeClr val="tx1"/>
              </a:fontRef>
            </p:style>
          </p:cxnSp>
        </p:grpSp>
        <p:sp>
          <p:nvSpPr>
            <p:cNvPr id="19" name="TextBox 18"/>
            <p:cNvSpPr txBox="1"/>
            <p:nvPr/>
          </p:nvSpPr>
          <p:spPr>
            <a:xfrm>
              <a:off x="2188020" y="5597899"/>
              <a:ext cx="991993" cy="276999"/>
            </a:xfrm>
            <a:prstGeom prst="rect">
              <a:avLst/>
            </a:prstGeom>
            <a:noFill/>
          </p:spPr>
          <p:txBody>
            <a:bodyPr wrap="square" rtlCol="0">
              <a:spAutoFit/>
            </a:bodyPr>
            <a:lstStyle/>
            <a:p>
              <a:r>
                <a:rPr lang="en-US" sz="1200" dirty="0" smtClean="0"/>
                <a:t>Plasma cell</a:t>
              </a:r>
              <a:endParaRPr lang="en-US" sz="1200" dirty="0"/>
            </a:p>
          </p:txBody>
        </p:sp>
        <p:sp>
          <p:nvSpPr>
            <p:cNvPr id="20" name="TextBox 19"/>
            <p:cNvSpPr txBox="1"/>
            <p:nvPr/>
          </p:nvSpPr>
          <p:spPr>
            <a:xfrm>
              <a:off x="3270193" y="5607038"/>
              <a:ext cx="991993" cy="276999"/>
            </a:xfrm>
            <a:prstGeom prst="rect">
              <a:avLst/>
            </a:prstGeom>
            <a:noFill/>
          </p:spPr>
          <p:txBody>
            <a:bodyPr wrap="square" rtlCol="0">
              <a:spAutoFit/>
            </a:bodyPr>
            <a:lstStyle/>
            <a:p>
              <a:r>
                <a:rPr lang="en-US" sz="1200" dirty="0" smtClean="0"/>
                <a:t>Plasma cell</a:t>
              </a:r>
              <a:endParaRPr lang="en-US" sz="1200" dirty="0"/>
            </a:p>
          </p:txBody>
        </p:sp>
        <p:sp>
          <p:nvSpPr>
            <p:cNvPr id="21" name="TextBox 20"/>
            <p:cNvSpPr txBox="1"/>
            <p:nvPr/>
          </p:nvSpPr>
          <p:spPr>
            <a:xfrm>
              <a:off x="4277216" y="5608663"/>
              <a:ext cx="991993" cy="276999"/>
            </a:xfrm>
            <a:prstGeom prst="rect">
              <a:avLst/>
            </a:prstGeom>
            <a:noFill/>
          </p:spPr>
          <p:txBody>
            <a:bodyPr wrap="square" rtlCol="0">
              <a:spAutoFit/>
            </a:bodyPr>
            <a:lstStyle/>
            <a:p>
              <a:r>
                <a:rPr lang="en-US" sz="1200" dirty="0" smtClean="0"/>
                <a:t>Plasma cell</a:t>
              </a:r>
              <a:endParaRPr lang="en-US" sz="1200" dirty="0"/>
            </a:p>
          </p:txBody>
        </p:sp>
        <p:sp>
          <p:nvSpPr>
            <p:cNvPr id="22" name="TextBox 21"/>
            <p:cNvSpPr txBox="1"/>
            <p:nvPr/>
          </p:nvSpPr>
          <p:spPr>
            <a:xfrm>
              <a:off x="5299022" y="5588364"/>
              <a:ext cx="991993" cy="276999"/>
            </a:xfrm>
            <a:prstGeom prst="rect">
              <a:avLst/>
            </a:prstGeom>
            <a:noFill/>
          </p:spPr>
          <p:txBody>
            <a:bodyPr wrap="square" rtlCol="0">
              <a:spAutoFit/>
            </a:bodyPr>
            <a:lstStyle/>
            <a:p>
              <a:r>
                <a:rPr lang="en-US" sz="1200" dirty="0" smtClean="0"/>
                <a:t>Plasma cell</a:t>
              </a:r>
              <a:endParaRPr lang="en-US" sz="1200" dirty="0"/>
            </a:p>
          </p:txBody>
        </p:sp>
        <p:sp>
          <p:nvSpPr>
            <p:cNvPr id="23" name="TextBox 22"/>
            <p:cNvSpPr txBox="1"/>
            <p:nvPr/>
          </p:nvSpPr>
          <p:spPr>
            <a:xfrm>
              <a:off x="6336639" y="5590369"/>
              <a:ext cx="991993" cy="276999"/>
            </a:xfrm>
            <a:prstGeom prst="rect">
              <a:avLst/>
            </a:prstGeom>
            <a:noFill/>
          </p:spPr>
          <p:txBody>
            <a:bodyPr wrap="square" rtlCol="0">
              <a:spAutoFit/>
            </a:bodyPr>
            <a:lstStyle/>
            <a:p>
              <a:r>
                <a:rPr lang="en-US" sz="1200" dirty="0" smtClean="0"/>
                <a:t>Plasma cell</a:t>
              </a:r>
              <a:endParaRPr lang="en-US" sz="1200" dirty="0"/>
            </a:p>
          </p:txBody>
        </p:sp>
      </p:grpSp>
      <p:sp>
        <p:nvSpPr>
          <p:cNvPr id="60" name="Rectangle 59"/>
          <p:cNvSpPr/>
          <p:nvPr/>
        </p:nvSpPr>
        <p:spPr>
          <a:xfrm>
            <a:off x="325579" y="923087"/>
            <a:ext cx="6799171" cy="1323439"/>
          </a:xfrm>
          <a:prstGeom prst="rect">
            <a:avLst/>
          </a:prstGeom>
        </p:spPr>
        <p:txBody>
          <a:bodyPr wrap="square">
            <a:spAutoFit/>
          </a:bodyPr>
          <a:lstStyle/>
          <a:p>
            <a:r>
              <a:rPr lang="en-US" sz="2000" b="1" dirty="0" smtClean="0">
                <a:solidFill>
                  <a:srgbClr val="1155CC"/>
                </a:solidFill>
                <a:sym typeface="Wingdings"/>
              </a:rPr>
              <a:t>Drive beams:</a:t>
            </a:r>
          </a:p>
          <a:p>
            <a:r>
              <a:rPr lang="en-US" sz="2000" dirty="0" smtClean="0">
                <a:solidFill>
                  <a:srgbClr val="1155CC"/>
                </a:solidFill>
                <a:sym typeface="Wingdings"/>
              </a:rPr>
              <a:t>Lasers</a:t>
            </a:r>
            <a:r>
              <a:rPr lang="en-US" sz="2000" dirty="0">
                <a:solidFill>
                  <a:srgbClr val="1155CC"/>
                </a:solidFill>
                <a:sym typeface="Wingdings"/>
              </a:rPr>
              <a:t>: ~40 J/pulse</a:t>
            </a:r>
          </a:p>
          <a:p>
            <a:r>
              <a:rPr lang="en-US" sz="2000" dirty="0">
                <a:solidFill>
                  <a:srgbClr val="1155CC"/>
                </a:solidFill>
                <a:sym typeface="Wingdings"/>
              </a:rPr>
              <a:t>Electron drive beam: 30 J/</a:t>
            </a:r>
            <a:r>
              <a:rPr lang="en-US" sz="2000" dirty="0" smtClean="0">
                <a:solidFill>
                  <a:srgbClr val="1155CC"/>
                </a:solidFill>
                <a:sym typeface="Wingdings"/>
              </a:rPr>
              <a:t>bunch</a:t>
            </a:r>
            <a:endParaRPr lang="en-US" sz="2000" dirty="0">
              <a:solidFill>
                <a:srgbClr val="1155CC"/>
              </a:solidFill>
              <a:sym typeface="Wingdings"/>
            </a:endParaRPr>
          </a:p>
          <a:p>
            <a:r>
              <a:rPr lang="en-US" sz="2000" dirty="0">
                <a:solidFill>
                  <a:srgbClr val="1155CC"/>
                </a:solidFill>
                <a:sym typeface="Wingdings"/>
              </a:rPr>
              <a:t>Proton drive beam: SPS 19kJ/pulse, LHC 300kJ/bunch</a:t>
            </a:r>
          </a:p>
        </p:txBody>
      </p:sp>
      <p:sp>
        <p:nvSpPr>
          <p:cNvPr id="61" name="Rectangle 60"/>
          <p:cNvSpPr/>
          <p:nvPr/>
        </p:nvSpPr>
        <p:spPr>
          <a:xfrm>
            <a:off x="6598746" y="939808"/>
            <a:ext cx="5204410" cy="707886"/>
          </a:xfrm>
          <a:prstGeom prst="rect">
            <a:avLst/>
          </a:prstGeom>
        </p:spPr>
        <p:txBody>
          <a:bodyPr wrap="square">
            <a:spAutoFit/>
          </a:bodyPr>
          <a:lstStyle/>
          <a:p>
            <a:r>
              <a:rPr lang="en-US" sz="2000" b="1" dirty="0" smtClean="0">
                <a:solidFill>
                  <a:srgbClr val="1155CC"/>
                </a:solidFill>
                <a:sym typeface="Wingdings"/>
              </a:rPr>
              <a:t>Witness beams:</a:t>
            </a:r>
          </a:p>
          <a:p>
            <a:r>
              <a:rPr lang="en-US" sz="2000" dirty="0" smtClean="0">
                <a:solidFill>
                  <a:srgbClr val="1155CC"/>
                </a:solidFill>
                <a:sym typeface="Wingdings"/>
              </a:rPr>
              <a:t>Electrons: 10</a:t>
            </a:r>
            <a:r>
              <a:rPr lang="en-US" sz="2000" baseline="30000" dirty="0" smtClean="0">
                <a:solidFill>
                  <a:srgbClr val="1155CC"/>
                </a:solidFill>
                <a:sym typeface="Wingdings"/>
              </a:rPr>
              <a:t>10</a:t>
            </a:r>
            <a:r>
              <a:rPr lang="en-US" sz="2000" dirty="0" smtClean="0">
                <a:solidFill>
                  <a:srgbClr val="1155CC"/>
                </a:solidFill>
                <a:sym typeface="Wingdings"/>
              </a:rPr>
              <a:t> particles @ 1 TeV  ~few kJ</a:t>
            </a:r>
            <a:endParaRPr lang="en-US" sz="2000" dirty="0">
              <a:solidFill>
                <a:srgbClr val="1155CC"/>
              </a:solidFill>
              <a:sym typeface="Wingdings"/>
            </a:endParaRPr>
          </a:p>
        </p:txBody>
      </p:sp>
      <p:sp>
        <p:nvSpPr>
          <p:cNvPr id="63" name="Rectangle 62"/>
          <p:cNvSpPr/>
          <p:nvPr/>
        </p:nvSpPr>
        <p:spPr>
          <a:xfrm>
            <a:off x="393684" y="2357193"/>
            <a:ext cx="2222233" cy="400110"/>
          </a:xfrm>
          <a:prstGeom prst="rect">
            <a:avLst/>
          </a:prstGeom>
        </p:spPr>
        <p:txBody>
          <a:bodyPr wrap="none">
            <a:spAutoFit/>
          </a:bodyPr>
          <a:lstStyle/>
          <a:p>
            <a:r>
              <a:rPr lang="en-US" sz="2000" b="1" dirty="0"/>
              <a:t>To reach TeV </a:t>
            </a:r>
            <a:r>
              <a:rPr lang="en-US" sz="2000" b="1" dirty="0" smtClean="0"/>
              <a:t>scale: </a:t>
            </a:r>
            <a:endParaRPr lang="en-US" sz="2000" b="1" dirty="0"/>
          </a:p>
        </p:txBody>
      </p:sp>
      <p:grpSp>
        <p:nvGrpSpPr>
          <p:cNvPr id="64" name="Group 63"/>
          <p:cNvGrpSpPr/>
          <p:nvPr/>
        </p:nvGrpSpPr>
        <p:grpSpPr>
          <a:xfrm>
            <a:off x="5941970" y="4641291"/>
            <a:ext cx="5045173" cy="1792774"/>
            <a:chOff x="5860472" y="1074050"/>
            <a:chExt cx="5861627" cy="3542986"/>
          </a:xfrm>
        </p:grpSpPr>
        <p:pic>
          <p:nvPicPr>
            <p:cNvPr id="65" name="Picture 6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60472" y="1074050"/>
              <a:ext cx="5861627" cy="3058240"/>
            </a:xfrm>
            <a:prstGeom prst="rect">
              <a:avLst/>
            </a:prstGeom>
          </p:spPr>
        </p:pic>
        <p:sp>
          <p:nvSpPr>
            <p:cNvPr id="66" name="TextBox 65"/>
            <p:cNvSpPr txBox="1"/>
            <p:nvPr/>
          </p:nvSpPr>
          <p:spPr>
            <a:xfrm>
              <a:off x="6827281" y="4293871"/>
              <a:ext cx="4819254" cy="323165"/>
            </a:xfrm>
            <a:prstGeom prst="rect">
              <a:avLst/>
            </a:prstGeom>
            <a:noFill/>
          </p:spPr>
          <p:txBody>
            <a:bodyPr wrap="none" rtlCol="0">
              <a:spAutoFit/>
            </a:bodyPr>
            <a:lstStyle/>
            <a:p>
              <a:r>
                <a:rPr lang="en-US" sz="1500" dirty="0">
                  <a:latin typeface="+mj-lt"/>
                </a:rPr>
                <a:t>C. B. </a:t>
              </a:r>
              <a:r>
                <a:rPr lang="en-US" sz="1500" dirty="0" smtClean="0">
                  <a:latin typeface="+mj-lt"/>
                </a:rPr>
                <a:t>Schroeder </a:t>
              </a:r>
              <a:r>
                <a:rPr lang="en-US" sz="1500" i="1" dirty="0" smtClean="0">
                  <a:latin typeface="+mj-lt"/>
                </a:rPr>
                <a:t>et. al</a:t>
              </a:r>
              <a:r>
                <a:rPr lang="en-US" sz="1500" dirty="0" smtClean="0">
                  <a:latin typeface="+mj-lt"/>
                </a:rPr>
                <a:t>.</a:t>
              </a:r>
              <a:r>
                <a:rPr lang="en-US" sz="1500" dirty="0">
                  <a:latin typeface="+mj-lt"/>
                </a:rPr>
                <a:t> </a:t>
              </a:r>
              <a:r>
                <a:rPr lang="en-US" sz="1500" dirty="0" smtClean="0">
                  <a:latin typeface="+mj-lt"/>
                </a:rPr>
                <a:t>Phys</a:t>
              </a:r>
              <a:r>
                <a:rPr lang="en-US" sz="1500" dirty="0">
                  <a:latin typeface="+mj-lt"/>
                </a:rPr>
                <a:t>. Rev. ST </a:t>
              </a:r>
              <a:r>
                <a:rPr lang="en-US" sz="1500" dirty="0" err="1">
                  <a:latin typeface="+mj-lt"/>
                </a:rPr>
                <a:t>Accel</a:t>
              </a:r>
              <a:r>
                <a:rPr lang="en-US" sz="1500" dirty="0">
                  <a:latin typeface="+mj-lt"/>
                </a:rPr>
                <a:t>. Beams </a:t>
              </a:r>
              <a:r>
                <a:rPr lang="en-US" sz="1500" b="1" dirty="0">
                  <a:latin typeface="+mj-lt"/>
                </a:rPr>
                <a:t>13</a:t>
              </a:r>
              <a:r>
                <a:rPr lang="en-US" sz="1500" dirty="0">
                  <a:latin typeface="+mj-lt"/>
                </a:rPr>
                <a:t>, </a:t>
              </a:r>
              <a:r>
                <a:rPr lang="en-US" sz="1500" dirty="0" smtClean="0">
                  <a:latin typeface="+mj-lt"/>
                </a:rPr>
                <a:t>101301</a:t>
              </a:r>
              <a:endParaRPr lang="en-US" sz="1500" dirty="0">
                <a:latin typeface="+mj-lt"/>
              </a:endParaRPr>
            </a:p>
          </p:txBody>
        </p:sp>
      </p:grpSp>
      <p:grpSp>
        <p:nvGrpSpPr>
          <p:cNvPr id="67" name="Group 66"/>
          <p:cNvGrpSpPr/>
          <p:nvPr/>
        </p:nvGrpSpPr>
        <p:grpSpPr>
          <a:xfrm>
            <a:off x="604781" y="4399400"/>
            <a:ext cx="3696150" cy="2140493"/>
            <a:chOff x="680027" y="920173"/>
            <a:chExt cx="4834082" cy="3696864"/>
          </a:xfrm>
        </p:grpSpPr>
        <p:pic>
          <p:nvPicPr>
            <p:cNvPr id="68" name="Picture 6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0027" y="920173"/>
              <a:ext cx="4834082" cy="3365995"/>
            </a:xfrm>
            <a:prstGeom prst="rect">
              <a:avLst/>
            </a:prstGeom>
            <a:ln>
              <a:noFill/>
            </a:ln>
          </p:spPr>
        </p:pic>
        <p:sp>
          <p:nvSpPr>
            <p:cNvPr id="69" name="TextBox 68"/>
            <p:cNvSpPr txBox="1"/>
            <p:nvPr/>
          </p:nvSpPr>
          <p:spPr>
            <a:xfrm>
              <a:off x="1248004" y="4293872"/>
              <a:ext cx="3698128" cy="323165"/>
            </a:xfrm>
            <a:prstGeom prst="rect">
              <a:avLst/>
            </a:prstGeom>
            <a:noFill/>
          </p:spPr>
          <p:txBody>
            <a:bodyPr wrap="none" rtlCol="0">
              <a:spAutoFit/>
            </a:bodyPr>
            <a:lstStyle/>
            <a:p>
              <a:r>
                <a:rPr lang="en-US" sz="1500" dirty="0">
                  <a:latin typeface="+mj-lt"/>
                </a:rPr>
                <a:t>E. </a:t>
              </a:r>
              <a:r>
                <a:rPr lang="en-US" sz="1500" dirty="0" err="1" smtClean="0">
                  <a:latin typeface="+mj-lt"/>
                </a:rPr>
                <a:t>Adli</a:t>
              </a:r>
              <a:r>
                <a:rPr lang="en-US" sz="1500" dirty="0" smtClean="0">
                  <a:latin typeface="+mj-lt"/>
                </a:rPr>
                <a:t> </a:t>
              </a:r>
              <a:r>
                <a:rPr lang="en-US" sz="1500" i="1" dirty="0" smtClean="0">
                  <a:latin typeface="+mj-lt"/>
                </a:rPr>
                <a:t>et. </a:t>
              </a:r>
              <a:r>
                <a:rPr lang="en-US" sz="1500" i="1" dirty="0">
                  <a:latin typeface="+mj-lt"/>
                </a:rPr>
                <a:t>a</a:t>
              </a:r>
              <a:r>
                <a:rPr lang="en-US" sz="1500" i="1" dirty="0" smtClean="0">
                  <a:latin typeface="+mj-lt"/>
                </a:rPr>
                <a:t>l</a:t>
              </a:r>
              <a:r>
                <a:rPr lang="en-US" sz="1500" dirty="0" smtClean="0">
                  <a:latin typeface="+mj-lt"/>
                </a:rPr>
                <a:t>.,</a:t>
              </a:r>
              <a:r>
                <a:rPr lang="hr-HR" sz="1500" dirty="0" smtClean="0">
                  <a:latin typeface="+mj-lt"/>
                </a:rPr>
                <a:t>arXiv:1308.1145</a:t>
              </a:r>
              <a:r>
                <a:rPr lang="en-US" sz="1500" dirty="0" smtClean="0">
                  <a:latin typeface="+mj-lt"/>
                </a:rPr>
                <a:t> </a:t>
              </a:r>
              <a:r>
                <a:rPr lang="en-US" sz="1500" dirty="0">
                  <a:latin typeface="+mj-lt"/>
                </a:rPr>
                <a:t>[</a:t>
              </a:r>
              <a:r>
                <a:rPr lang="en-US" sz="1500" dirty="0" err="1">
                  <a:latin typeface="+mj-lt"/>
                </a:rPr>
                <a:t>physics.acc-ph</a:t>
              </a:r>
              <a:r>
                <a:rPr lang="en-US" sz="1500" dirty="0">
                  <a:latin typeface="+mj-lt"/>
                </a:rPr>
                <a:t>]</a:t>
              </a:r>
              <a:endParaRPr lang="hr-HR" sz="1500" dirty="0">
                <a:latin typeface="+mj-lt"/>
              </a:endParaRPr>
            </a:p>
          </p:txBody>
        </p:sp>
      </p:grpSp>
    </p:spTree>
    <p:extLst>
      <p:ext uri="{BB962C8B-B14F-4D97-AF65-F5344CB8AC3E}">
        <p14:creationId xmlns:p14="http://schemas.microsoft.com/office/powerpoint/2010/main" val="421497642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1155CC"/>
                </a:solidFill>
              </a:rPr>
              <a:t>Discover New Physics</a:t>
            </a:r>
            <a:endParaRPr lang="en-US" dirty="0">
              <a:solidFill>
                <a:srgbClr val="1155CC"/>
              </a:solidFill>
            </a:endParaRPr>
          </a:p>
        </p:txBody>
      </p:sp>
      <p:sp>
        <p:nvSpPr>
          <p:cNvPr id="3" name="Content Placeholder 2"/>
          <p:cNvSpPr>
            <a:spLocks noGrp="1"/>
          </p:cNvSpPr>
          <p:nvPr>
            <p:ph idx="1"/>
          </p:nvPr>
        </p:nvSpPr>
        <p:spPr>
          <a:xfrm>
            <a:off x="128607" y="1315774"/>
            <a:ext cx="2600260" cy="2612436"/>
          </a:xfrm>
        </p:spPr>
        <p:txBody>
          <a:bodyPr>
            <a:normAutofit fontScale="70000" lnSpcReduction="20000"/>
          </a:bodyPr>
          <a:lstStyle/>
          <a:p>
            <a:pPr marL="48767" indent="0">
              <a:lnSpc>
                <a:spcPct val="120000"/>
              </a:lnSpc>
              <a:buNone/>
            </a:pPr>
            <a:r>
              <a:rPr lang="en-US" dirty="0" smtClean="0"/>
              <a:t>Accelerate particles to even higher energies </a:t>
            </a:r>
          </a:p>
          <a:p>
            <a:pPr marL="48767" indent="0">
              <a:lnSpc>
                <a:spcPct val="120000"/>
              </a:lnSpc>
              <a:buNone/>
            </a:pPr>
            <a:r>
              <a:rPr lang="en-US" b="1" dirty="0" smtClean="0">
                <a:sym typeface="Wingdings"/>
              </a:rPr>
              <a:t> </a:t>
            </a:r>
            <a:r>
              <a:rPr lang="en-US" b="1" dirty="0" smtClean="0"/>
              <a:t>Bigger accelerators: circular colliders</a:t>
            </a:r>
          </a:p>
          <a:p>
            <a:pPr marL="48767" indent="0">
              <a:lnSpc>
                <a:spcPct val="120000"/>
              </a:lnSpc>
              <a:buNone/>
            </a:pPr>
            <a:r>
              <a:rPr lang="en-US" sz="2600" b="1" dirty="0" smtClean="0">
                <a:solidFill>
                  <a:srgbClr val="1155CC"/>
                </a:solidFill>
              </a:rPr>
              <a:t>Future Circular Collider: FCC</a:t>
            </a:r>
          </a:p>
          <a:p>
            <a:pPr marL="597393" lvl="1" indent="0">
              <a:lnSpc>
                <a:spcPct val="120000"/>
              </a:lnSpc>
              <a:buNone/>
            </a:pPr>
            <a:endParaRPr lang="en-US" dirty="0"/>
          </a:p>
          <a:p>
            <a:pPr marL="597393" lvl="1" indent="0">
              <a:lnSpc>
                <a:spcPct val="120000"/>
              </a:lnSpc>
              <a:buNone/>
            </a:pPr>
            <a:endParaRPr lang="en-US" dirty="0"/>
          </a:p>
        </p:txBody>
      </p:sp>
      <p:sp>
        <p:nvSpPr>
          <p:cNvPr id="4" name="Slide Number Placeholder 3"/>
          <p:cNvSpPr>
            <a:spLocks noGrp="1"/>
          </p:cNvSpPr>
          <p:nvPr>
            <p:ph type="sldNum" sz="quarter" idx="4294967295"/>
          </p:nvPr>
        </p:nvSpPr>
        <p:spPr>
          <a:xfrm>
            <a:off x="10913835" y="6356351"/>
            <a:ext cx="668565" cy="365125"/>
          </a:xfrm>
          <a:prstGeom prst="rect">
            <a:avLst/>
          </a:prstGeom>
        </p:spPr>
        <p:txBody>
          <a:bodyPr lIns="121917" tIns="60958" rIns="121917" bIns="60958"/>
          <a:lstStyle/>
          <a:p>
            <a:fld id="{17918391-D411-FE40-AAD7-861AE5233E0E}" type="slidenum">
              <a:rPr lang="en-US" smtClean="0"/>
              <a:pPr/>
              <a:t>3</a:t>
            </a:fld>
            <a:endParaRPr lang="en-US" dirty="0"/>
          </a:p>
        </p:txBody>
      </p:sp>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r="-183"/>
          <a:stretch/>
        </p:blipFill>
        <p:spPr>
          <a:xfrm>
            <a:off x="2595600" y="1274551"/>
            <a:ext cx="4073116" cy="4313536"/>
          </a:xfrm>
          <a:prstGeom prst="rect">
            <a:avLst/>
          </a:prstGeom>
        </p:spPr>
      </p:pic>
      <p:sp>
        <p:nvSpPr>
          <p:cNvPr id="6" name="TextBox 5"/>
          <p:cNvSpPr txBox="1"/>
          <p:nvPr/>
        </p:nvSpPr>
        <p:spPr>
          <a:xfrm>
            <a:off x="6801176" y="1199639"/>
            <a:ext cx="5390823" cy="3200877"/>
          </a:xfrm>
          <a:prstGeom prst="rect">
            <a:avLst/>
          </a:prstGeom>
          <a:noFill/>
        </p:spPr>
        <p:txBody>
          <a:bodyPr wrap="square" rtlCol="0">
            <a:spAutoFit/>
          </a:bodyPr>
          <a:lstStyle/>
          <a:p>
            <a:r>
              <a:rPr lang="en-US" sz="2000" b="1" dirty="0" smtClean="0">
                <a:solidFill>
                  <a:srgbClr val="1155CC"/>
                </a:solidFill>
              </a:rPr>
              <a:t>Limitations of conventional circular accelerators:</a:t>
            </a:r>
          </a:p>
          <a:p>
            <a:endParaRPr lang="en-US" sz="2000" b="1" dirty="0" smtClean="0">
              <a:solidFill>
                <a:schemeClr val="accent1">
                  <a:lumMod val="75000"/>
                </a:schemeClr>
              </a:solidFill>
            </a:endParaRPr>
          </a:p>
          <a:p>
            <a:pPr marL="285750" indent="-285750">
              <a:buFont typeface="Arial"/>
              <a:buChar char="•"/>
            </a:pPr>
            <a:r>
              <a:rPr lang="en-US" dirty="0" smtClean="0"/>
              <a:t>For </a:t>
            </a:r>
            <a:r>
              <a:rPr lang="en-US" b="1" dirty="0" smtClean="0"/>
              <a:t>hadron colliders</a:t>
            </a:r>
            <a:r>
              <a:rPr lang="en-US" dirty="0" smtClean="0"/>
              <a:t>, the limitation is </a:t>
            </a:r>
            <a:r>
              <a:rPr lang="en-US" b="1" dirty="0" smtClean="0"/>
              <a:t>magnet strength</a:t>
            </a:r>
            <a:r>
              <a:rPr lang="en-US" dirty="0" smtClean="0"/>
              <a:t>. Ambitious plans like the FCC call for 16 T magnets in a 100 km tunnel to reach </a:t>
            </a:r>
            <a:r>
              <a:rPr lang="en-US" b="1" dirty="0" smtClean="0"/>
              <a:t>100 TeV </a:t>
            </a:r>
            <a:r>
              <a:rPr lang="en-US" dirty="0" smtClean="0"/>
              <a:t>proton-proton collision energy.</a:t>
            </a:r>
          </a:p>
          <a:p>
            <a:endParaRPr lang="en-US" dirty="0" smtClean="0"/>
          </a:p>
          <a:p>
            <a:pPr marL="285750" indent="-285750">
              <a:buFont typeface="Arial"/>
              <a:buChar char="•"/>
            </a:pPr>
            <a:r>
              <a:rPr lang="en-US" dirty="0" smtClean="0"/>
              <a:t>For </a:t>
            </a:r>
            <a:r>
              <a:rPr lang="en-US" b="1" dirty="0" smtClean="0"/>
              <a:t>electron-positron colliders</a:t>
            </a:r>
            <a:r>
              <a:rPr lang="en-US" dirty="0" smtClean="0"/>
              <a:t>: Circular </a:t>
            </a:r>
            <a:r>
              <a:rPr lang="en-US" dirty="0"/>
              <a:t>machines are limited by </a:t>
            </a:r>
            <a:r>
              <a:rPr lang="en-US" b="1" dirty="0"/>
              <a:t>synchrotron radiation</a:t>
            </a:r>
            <a:r>
              <a:rPr lang="en-US" dirty="0"/>
              <a:t> in the case of positron colliders</a:t>
            </a:r>
            <a:r>
              <a:rPr lang="en-US" dirty="0" smtClean="0"/>
              <a:t>. These machines are unfeasible for collision energies beyond </a:t>
            </a:r>
            <a:r>
              <a:rPr lang="en-US" b="1" dirty="0" smtClean="0"/>
              <a:t>~350 GeV</a:t>
            </a:r>
            <a:r>
              <a:rPr lang="en-US" dirty="0" smtClean="0"/>
              <a:t>. </a:t>
            </a:r>
            <a:endParaRPr lang="en-US" dirty="0"/>
          </a:p>
        </p:txBody>
      </p:sp>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65823" y="4576373"/>
            <a:ext cx="2466844" cy="755471"/>
          </a:xfrm>
          <a:prstGeom prst="rect">
            <a:avLst/>
          </a:prstGeom>
        </p:spPr>
      </p:pic>
    </p:spTree>
    <p:extLst>
      <p:ext uri="{BB962C8B-B14F-4D97-AF65-F5344CB8AC3E}">
        <p14:creationId xmlns:p14="http://schemas.microsoft.com/office/powerpoint/2010/main" val="190683902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9"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animEffect transition="in" filter="dissolv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9917" y="122171"/>
            <a:ext cx="11992083" cy="717134"/>
          </a:xfrm>
        </p:spPr>
        <p:txBody>
          <a:bodyPr>
            <a:normAutofit/>
          </a:bodyPr>
          <a:lstStyle/>
          <a:p>
            <a:r>
              <a:rPr lang="en-US" sz="3600" dirty="0" smtClean="0"/>
              <a:t>Energy Budget for High Energy Plasma Wakefield Accelerators</a:t>
            </a:r>
            <a:endParaRPr lang="en-US" sz="3600" dirty="0"/>
          </a:p>
        </p:txBody>
      </p:sp>
      <p:sp>
        <p:nvSpPr>
          <p:cNvPr id="2" name="Slide Number Placeholder 1"/>
          <p:cNvSpPr>
            <a:spLocks noGrp="1"/>
          </p:cNvSpPr>
          <p:nvPr>
            <p:ph type="sldNum" sz="quarter" idx="12"/>
          </p:nvPr>
        </p:nvSpPr>
        <p:spPr/>
        <p:txBody>
          <a:bodyPr/>
          <a:lstStyle/>
          <a:p>
            <a:fld id="{3D351EE0-6949-4F2E-8F68-46F7424C488D}" type="slidenum">
              <a:rPr lang="en-US" smtClean="0"/>
              <a:t>30</a:t>
            </a:fld>
            <a:endParaRPr lang="en-US"/>
          </a:p>
        </p:txBody>
      </p:sp>
      <p:grpSp>
        <p:nvGrpSpPr>
          <p:cNvPr id="50" name="Group 49"/>
          <p:cNvGrpSpPr/>
          <p:nvPr/>
        </p:nvGrpSpPr>
        <p:grpSpPr>
          <a:xfrm>
            <a:off x="1493086" y="3195183"/>
            <a:ext cx="8180949" cy="742482"/>
            <a:chOff x="317490" y="5582854"/>
            <a:chExt cx="8521710" cy="774988"/>
          </a:xfrm>
        </p:grpSpPr>
        <p:sp>
          <p:nvSpPr>
            <p:cNvPr id="51" name="Rectangle 50"/>
            <p:cNvSpPr/>
            <p:nvPr/>
          </p:nvSpPr>
          <p:spPr>
            <a:xfrm>
              <a:off x="1314171" y="5867368"/>
              <a:ext cx="6552521" cy="258681"/>
            </a:xfrm>
            <a:prstGeom prst="rect">
              <a:avLst/>
            </a:prstGeom>
            <a:solidFill>
              <a:srgbClr val="FF6600"/>
            </a:solidFill>
            <a:ln>
              <a:solidFill>
                <a:srgbClr val="FF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52" name="Straight Arrow Connector 51"/>
            <p:cNvCxnSpPr/>
            <p:nvPr/>
          </p:nvCxnSpPr>
          <p:spPr>
            <a:xfrm>
              <a:off x="317490" y="6014379"/>
              <a:ext cx="8369310" cy="0"/>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grpSp>
          <p:nvGrpSpPr>
            <p:cNvPr id="53" name="Group 52"/>
            <p:cNvGrpSpPr/>
            <p:nvPr/>
          </p:nvGrpSpPr>
          <p:grpSpPr>
            <a:xfrm>
              <a:off x="503513" y="5859853"/>
              <a:ext cx="8335687" cy="105745"/>
              <a:chOff x="503513" y="5859853"/>
              <a:chExt cx="8335687" cy="105745"/>
            </a:xfrm>
          </p:grpSpPr>
          <p:cxnSp>
            <p:nvCxnSpPr>
              <p:cNvPr id="57" name="Straight Arrow Connector 56"/>
              <p:cNvCxnSpPr/>
              <p:nvPr/>
            </p:nvCxnSpPr>
            <p:spPr>
              <a:xfrm>
                <a:off x="975987" y="5965598"/>
                <a:ext cx="7863213" cy="0"/>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p:nvPr/>
            </p:nvCxnSpPr>
            <p:spPr>
              <a:xfrm>
                <a:off x="503513" y="5859853"/>
                <a:ext cx="489215" cy="105745"/>
              </a:xfrm>
              <a:prstGeom prst="straightConnector1">
                <a:avLst/>
              </a:prstGeom>
              <a:ln>
                <a:solidFill>
                  <a:srgbClr val="008000"/>
                </a:solidFill>
                <a:headEnd type="none"/>
                <a:tailEnd type="none"/>
              </a:ln>
              <a:effectLst/>
            </p:spPr>
            <p:style>
              <a:lnRef idx="2">
                <a:schemeClr val="accent1"/>
              </a:lnRef>
              <a:fillRef idx="0">
                <a:schemeClr val="accent1"/>
              </a:fillRef>
              <a:effectRef idx="1">
                <a:schemeClr val="accent1"/>
              </a:effectRef>
              <a:fontRef idx="minor">
                <a:schemeClr val="tx1"/>
              </a:fontRef>
            </p:style>
          </p:cxnSp>
        </p:grpSp>
        <p:sp>
          <p:nvSpPr>
            <p:cNvPr id="54" name="TextBox 53"/>
            <p:cNvSpPr txBox="1"/>
            <p:nvPr/>
          </p:nvSpPr>
          <p:spPr>
            <a:xfrm>
              <a:off x="7442217" y="5582854"/>
              <a:ext cx="1116261" cy="276999"/>
            </a:xfrm>
            <a:prstGeom prst="rect">
              <a:avLst/>
            </a:prstGeom>
            <a:noFill/>
            <a:ln>
              <a:noFill/>
            </a:ln>
          </p:spPr>
          <p:txBody>
            <a:bodyPr wrap="none" rtlCol="0">
              <a:spAutoFit/>
            </a:bodyPr>
            <a:lstStyle/>
            <a:p>
              <a:r>
                <a:rPr lang="en-US" sz="1200" dirty="0" smtClean="0">
                  <a:solidFill>
                    <a:srgbClr val="008000"/>
                  </a:solidFill>
                </a:rPr>
                <a:t>Witness beam</a:t>
              </a:r>
              <a:endParaRPr lang="en-US" sz="1200" dirty="0">
                <a:solidFill>
                  <a:srgbClr val="008000"/>
                </a:solidFill>
              </a:endParaRPr>
            </a:p>
          </p:txBody>
        </p:sp>
        <p:sp>
          <p:nvSpPr>
            <p:cNvPr id="55" name="TextBox 54"/>
            <p:cNvSpPr txBox="1"/>
            <p:nvPr/>
          </p:nvSpPr>
          <p:spPr>
            <a:xfrm>
              <a:off x="7294437" y="6080843"/>
              <a:ext cx="1468596" cy="276999"/>
            </a:xfrm>
            <a:prstGeom prst="rect">
              <a:avLst/>
            </a:prstGeom>
            <a:noFill/>
            <a:ln>
              <a:noFill/>
            </a:ln>
          </p:spPr>
          <p:txBody>
            <a:bodyPr wrap="none" rtlCol="0">
              <a:spAutoFit/>
            </a:bodyPr>
            <a:lstStyle/>
            <a:p>
              <a:r>
                <a:rPr lang="en-US" sz="1200" dirty="0">
                  <a:solidFill>
                    <a:srgbClr val="0000FF"/>
                  </a:solidFill>
                </a:rPr>
                <a:t>D</a:t>
              </a:r>
              <a:r>
                <a:rPr lang="en-US" sz="1200" dirty="0" smtClean="0">
                  <a:solidFill>
                    <a:srgbClr val="0000FF"/>
                  </a:solidFill>
                </a:rPr>
                <a:t>rive beam: protons</a:t>
              </a:r>
              <a:endParaRPr lang="en-US" sz="1200" dirty="0">
                <a:solidFill>
                  <a:srgbClr val="0000FF"/>
                </a:solidFill>
              </a:endParaRPr>
            </a:p>
          </p:txBody>
        </p:sp>
        <p:sp>
          <p:nvSpPr>
            <p:cNvPr id="56" name="TextBox 55"/>
            <p:cNvSpPr txBox="1"/>
            <p:nvPr/>
          </p:nvSpPr>
          <p:spPr>
            <a:xfrm>
              <a:off x="3150927" y="5615360"/>
              <a:ext cx="1623262" cy="276999"/>
            </a:xfrm>
            <a:prstGeom prst="rect">
              <a:avLst/>
            </a:prstGeom>
            <a:noFill/>
          </p:spPr>
          <p:txBody>
            <a:bodyPr wrap="square" rtlCol="0">
              <a:spAutoFit/>
            </a:bodyPr>
            <a:lstStyle/>
            <a:p>
              <a:r>
                <a:rPr lang="en-US" sz="1200" dirty="0" smtClean="0"/>
                <a:t>Plasma cell</a:t>
              </a:r>
              <a:endParaRPr lang="en-US" sz="1200" dirty="0"/>
            </a:p>
          </p:txBody>
        </p:sp>
      </p:grpSp>
      <p:sp>
        <p:nvSpPr>
          <p:cNvPr id="59" name="Content Placeholder 2"/>
          <p:cNvSpPr txBox="1">
            <a:spLocks/>
          </p:cNvSpPr>
          <p:nvPr/>
        </p:nvSpPr>
        <p:spPr>
          <a:xfrm>
            <a:off x="257001" y="2629770"/>
            <a:ext cx="11239544" cy="729650"/>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smtClean="0"/>
              <a:t>Proton </a:t>
            </a:r>
            <a:r>
              <a:rPr lang="en-US" b="1" dirty="0"/>
              <a:t>drivers</a:t>
            </a:r>
            <a:r>
              <a:rPr lang="en-US" dirty="0"/>
              <a:t>: large energy content in proton bunches </a:t>
            </a:r>
            <a:r>
              <a:rPr lang="en-US" dirty="0">
                <a:sym typeface="Wingdings"/>
              </a:rPr>
              <a:t> </a:t>
            </a:r>
            <a:r>
              <a:rPr lang="en-US" dirty="0"/>
              <a:t>allows to consider single stage </a:t>
            </a:r>
            <a:r>
              <a:rPr lang="en-US" dirty="0" smtClean="0"/>
              <a:t>acceleration:</a:t>
            </a:r>
          </a:p>
          <a:p>
            <a:pPr lvl="1"/>
            <a:r>
              <a:rPr lang="en-US" dirty="0" smtClean="0">
                <a:solidFill>
                  <a:srgbClr val="1155CC"/>
                </a:solidFill>
                <a:sym typeface="Wingdings"/>
              </a:rPr>
              <a:t>A single SPS/LHC bunch could produce an ILC bunch in a single PDWA stage.</a:t>
            </a:r>
          </a:p>
          <a:p>
            <a:pPr lvl="1"/>
            <a:endParaRPr lang="en-US" dirty="0"/>
          </a:p>
        </p:txBody>
      </p:sp>
      <p:sp>
        <p:nvSpPr>
          <p:cNvPr id="60" name="Rectangle 59"/>
          <p:cNvSpPr/>
          <p:nvPr/>
        </p:nvSpPr>
        <p:spPr>
          <a:xfrm>
            <a:off x="325579" y="923087"/>
            <a:ext cx="6799171" cy="1323439"/>
          </a:xfrm>
          <a:prstGeom prst="rect">
            <a:avLst/>
          </a:prstGeom>
        </p:spPr>
        <p:txBody>
          <a:bodyPr wrap="square">
            <a:spAutoFit/>
          </a:bodyPr>
          <a:lstStyle/>
          <a:p>
            <a:r>
              <a:rPr lang="en-US" sz="2000" b="1" dirty="0" smtClean="0">
                <a:solidFill>
                  <a:srgbClr val="1155CC"/>
                </a:solidFill>
                <a:sym typeface="Wingdings"/>
              </a:rPr>
              <a:t>Drive beams:</a:t>
            </a:r>
          </a:p>
          <a:p>
            <a:r>
              <a:rPr lang="en-US" sz="2000" dirty="0" smtClean="0">
                <a:solidFill>
                  <a:srgbClr val="1155CC"/>
                </a:solidFill>
                <a:sym typeface="Wingdings"/>
              </a:rPr>
              <a:t>Lasers</a:t>
            </a:r>
            <a:r>
              <a:rPr lang="en-US" sz="2000" dirty="0">
                <a:solidFill>
                  <a:srgbClr val="1155CC"/>
                </a:solidFill>
                <a:sym typeface="Wingdings"/>
              </a:rPr>
              <a:t>: ~40 J/pulse</a:t>
            </a:r>
          </a:p>
          <a:p>
            <a:r>
              <a:rPr lang="en-US" sz="2000" dirty="0">
                <a:solidFill>
                  <a:srgbClr val="1155CC"/>
                </a:solidFill>
                <a:sym typeface="Wingdings"/>
              </a:rPr>
              <a:t>Electron drive beam: 30 J/</a:t>
            </a:r>
            <a:r>
              <a:rPr lang="en-US" sz="2000" dirty="0" smtClean="0">
                <a:solidFill>
                  <a:srgbClr val="1155CC"/>
                </a:solidFill>
                <a:sym typeface="Wingdings"/>
              </a:rPr>
              <a:t>bunch</a:t>
            </a:r>
            <a:endParaRPr lang="en-US" sz="2000" dirty="0">
              <a:solidFill>
                <a:srgbClr val="1155CC"/>
              </a:solidFill>
              <a:sym typeface="Wingdings"/>
            </a:endParaRPr>
          </a:p>
          <a:p>
            <a:r>
              <a:rPr lang="en-US" sz="2000" dirty="0">
                <a:solidFill>
                  <a:srgbClr val="1155CC"/>
                </a:solidFill>
                <a:sym typeface="Wingdings"/>
              </a:rPr>
              <a:t>Proton drive beam: SPS 19kJ/pulse, LHC 300kJ/bunch</a:t>
            </a:r>
          </a:p>
        </p:txBody>
      </p:sp>
      <p:sp>
        <p:nvSpPr>
          <p:cNvPr id="61" name="Rectangle 60"/>
          <p:cNvSpPr/>
          <p:nvPr/>
        </p:nvSpPr>
        <p:spPr>
          <a:xfrm>
            <a:off x="6598746" y="939808"/>
            <a:ext cx="5204410" cy="707886"/>
          </a:xfrm>
          <a:prstGeom prst="rect">
            <a:avLst/>
          </a:prstGeom>
        </p:spPr>
        <p:txBody>
          <a:bodyPr wrap="square">
            <a:spAutoFit/>
          </a:bodyPr>
          <a:lstStyle/>
          <a:p>
            <a:r>
              <a:rPr lang="en-US" sz="2000" b="1" dirty="0" smtClean="0">
                <a:solidFill>
                  <a:srgbClr val="1155CC"/>
                </a:solidFill>
                <a:sym typeface="Wingdings"/>
              </a:rPr>
              <a:t>Witness beams:</a:t>
            </a:r>
          </a:p>
          <a:p>
            <a:r>
              <a:rPr lang="en-US" sz="2000" dirty="0" smtClean="0">
                <a:solidFill>
                  <a:srgbClr val="1155CC"/>
                </a:solidFill>
                <a:sym typeface="Wingdings"/>
              </a:rPr>
              <a:t>Electrons: 10</a:t>
            </a:r>
            <a:r>
              <a:rPr lang="en-US" sz="2000" baseline="30000" dirty="0" smtClean="0">
                <a:solidFill>
                  <a:srgbClr val="1155CC"/>
                </a:solidFill>
                <a:sym typeface="Wingdings"/>
              </a:rPr>
              <a:t>10</a:t>
            </a:r>
            <a:r>
              <a:rPr lang="en-US" sz="2000" dirty="0" smtClean="0">
                <a:solidFill>
                  <a:srgbClr val="1155CC"/>
                </a:solidFill>
                <a:sym typeface="Wingdings"/>
              </a:rPr>
              <a:t> particles @ 1 TeV  ~few kJ</a:t>
            </a:r>
            <a:endParaRPr lang="en-US" sz="2000" dirty="0">
              <a:solidFill>
                <a:srgbClr val="1155CC"/>
              </a:solidFill>
              <a:sym typeface="Wingdings"/>
            </a:endParaRPr>
          </a:p>
        </p:txBody>
      </p:sp>
      <p:pic>
        <p:nvPicPr>
          <p:cNvPr id="64" name="Picture 6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43025" y="4152038"/>
            <a:ext cx="2570319" cy="2152255"/>
          </a:xfrm>
          <a:prstGeom prst="rect">
            <a:avLst/>
          </a:prstGeom>
        </p:spPr>
      </p:pic>
      <p:sp>
        <p:nvSpPr>
          <p:cNvPr id="65" name="TextBox 64"/>
          <p:cNvSpPr txBox="1"/>
          <p:nvPr/>
        </p:nvSpPr>
        <p:spPr>
          <a:xfrm>
            <a:off x="3392724" y="4317577"/>
            <a:ext cx="1229611" cy="369332"/>
          </a:xfrm>
          <a:prstGeom prst="rect">
            <a:avLst/>
          </a:prstGeom>
          <a:noFill/>
        </p:spPr>
        <p:txBody>
          <a:bodyPr wrap="none" rtlCol="0">
            <a:spAutoFit/>
          </a:bodyPr>
          <a:lstStyle/>
          <a:p>
            <a:r>
              <a:rPr lang="en-US" dirty="0" smtClean="0"/>
              <a:t>Dephasing:</a:t>
            </a:r>
          </a:p>
        </p:txBody>
      </p:sp>
      <p:sp>
        <p:nvSpPr>
          <p:cNvPr id="80" name="TextBox 79"/>
          <p:cNvSpPr txBox="1"/>
          <p:nvPr/>
        </p:nvSpPr>
        <p:spPr>
          <a:xfrm>
            <a:off x="3432130" y="4686647"/>
            <a:ext cx="1469348" cy="1077218"/>
          </a:xfrm>
          <a:prstGeom prst="rect">
            <a:avLst/>
          </a:prstGeom>
          <a:noFill/>
        </p:spPr>
        <p:txBody>
          <a:bodyPr wrap="none" rtlCol="0">
            <a:spAutoFit/>
          </a:bodyPr>
          <a:lstStyle/>
          <a:p>
            <a:r>
              <a:rPr lang="en-US" dirty="0" smtClean="0"/>
              <a:t>SPS: ~70 m</a:t>
            </a:r>
          </a:p>
          <a:p>
            <a:r>
              <a:rPr lang="en-US" dirty="0" smtClean="0"/>
              <a:t>LHC: ~few km</a:t>
            </a:r>
          </a:p>
          <a:p>
            <a:r>
              <a:rPr lang="en-US" dirty="0" smtClean="0"/>
              <a:t>FCC: ~ </a:t>
            </a:r>
            <a:r>
              <a:rPr lang="en-US" sz="2800" dirty="0" smtClean="0"/>
              <a:t>∞</a:t>
            </a:r>
            <a:endParaRPr lang="en-US" sz="2800" dirty="0"/>
          </a:p>
        </p:txBody>
      </p:sp>
    </p:spTree>
    <p:extLst>
      <p:ext uri="{BB962C8B-B14F-4D97-AF65-F5344CB8AC3E}">
        <p14:creationId xmlns:p14="http://schemas.microsoft.com/office/powerpoint/2010/main" val="359491896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5" grpId="0"/>
      <p:bldP spid="8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Seeded Self-Modulation of the Proton Beam</a:t>
            </a:r>
            <a:endParaRPr lang="en-US" dirty="0"/>
          </a:p>
        </p:txBody>
      </p:sp>
      <p:sp>
        <p:nvSpPr>
          <p:cNvPr id="4" name="Slide Number Placeholder 3"/>
          <p:cNvSpPr>
            <a:spLocks noGrp="1"/>
          </p:cNvSpPr>
          <p:nvPr>
            <p:ph type="sldNum" sz="quarter" idx="12"/>
          </p:nvPr>
        </p:nvSpPr>
        <p:spPr/>
        <p:txBody>
          <a:bodyPr/>
          <a:lstStyle/>
          <a:p>
            <a:fld id="{3D351EE0-6949-4F2E-8F68-46F7424C488D}" type="slidenum">
              <a:rPr lang="en-US" smtClean="0"/>
              <a:t>31</a:t>
            </a:fld>
            <a:endParaRPr lang="en-US" dirty="0"/>
          </a:p>
        </p:txBody>
      </p:sp>
      <p:sp>
        <p:nvSpPr>
          <p:cNvPr id="6" name="Content Placeholder 2"/>
          <p:cNvSpPr txBox="1">
            <a:spLocks/>
          </p:cNvSpPr>
          <p:nvPr/>
        </p:nvSpPr>
        <p:spPr>
          <a:xfrm>
            <a:off x="-127001" y="834295"/>
            <a:ext cx="11889428" cy="89532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800" kern="1200">
                <a:solidFill>
                  <a:srgbClr val="4F81BD"/>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4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1" indent="0">
              <a:buNone/>
            </a:pPr>
            <a:r>
              <a:rPr lang="en-US" sz="1600" dirty="0">
                <a:solidFill>
                  <a:schemeClr val="tx1"/>
                </a:solidFill>
              </a:rPr>
              <a:t>In order to create plasma wakefields efficiently, the drive bunch length has to be </a:t>
            </a:r>
            <a:r>
              <a:rPr lang="en-US" sz="1600" dirty="0" smtClean="0">
                <a:solidFill>
                  <a:schemeClr val="tx1"/>
                </a:solidFill>
              </a:rPr>
              <a:t> in </a:t>
            </a:r>
            <a:r>
              <a:rPr lang="en-US" sz="1600" dirty="0">
                <a:solidFill>
                  <a:schemeClr val="tx1"/>
                </a:solidFill>
              </a:rPr>
              <a:t>the order of the plasma wavelength</a:t>
            </a:r>
            <a:r>
              <a:rPr lang="en-US" sz="1600" dirty="0" smtClean="0">
                <a:solidFill>
                  <a:schemeClr val="tx1"/>
                </a:solidFill>
              </a:rPr>
              <a:t>.</a:t>
            </a:r>
            <a:endParaRPr lang="en-US" sz="700" dirty="0">
              <a:solidFill>
                <a:schemeClr val="tx1"/>
              </a:solidFill>
            </a:endParaRPr>
          </a:p>
          <a:p>
            <a:pPr marL="457200" lvl="1" indent="0">
              <a:buNone/>
            </a:pPr>
            <a:r>
              <a:rPr lang="en-US" sz="1600" b="1" dirty="0" smtClean="0">
                <a:solidFill>
                  <a:schemeClr val="tx1"/>
                </a:solidFill>
              </a:rPr>
              <a:t>CERN SPS proton bunch: very long! </a:t>
            </a:r>
            <a:r>
              <a:rPr lang="en-US" sz="1600" dirty="0">
                <a:solidFill>
                  <a:schemeClr val="tx1"/>
                </a:solidFill>
              </a:rPr>
              <a:t>(</a:t>
            </a:r>
            <a:r>
              <a:rPr lang="en-US" sz="1600" b="1" dirty="0" err="1">
                <a:solidFill>
                  <a:schemeClr val="tx1"/>
                </a:solidFill>
                <a:latin typeface="Symbol" charset="2"/>
                <a:cs typeface="Symbol" charset="2"/>
              </a:rPr>
              <a:t>s</a:t>
            </a:r>
            <a:r>
              <a:rPr lang="en-US" sz="1600" b="1" baseline="-25000" dirty="0" err="1">
                <a:solidFill>
                  <a:schemeClr val="tx1"/>
                </a:solidFill>
              </a:rPr>
              <a:t>z</a:t>
            </a:r>
            <a:r>
              <a:rPr lang="en-US" sz="1600" b="1" dirty="0">
                <a:solidFill>
                  <a:schemeClr val="tx1"/>
                </a:solidFill>
              </a:rPr>
              <a:t> = 12 cm</a:t>
            </a:r>
            <a:r>
              <a:rPr lang="en-US" sz="1600" dirty="0">
                <a:solidFill>
                  <a:schemeClr val="tx1"/>
                </a:solidFill>
              </a:rPr>
              <a:t>) </a:t>
            </a:r>
            <a:r>
              <a:rPr lang="en-US" sz="900" b="1" dirty="0">
                <a:solidFill>
                  <a:schemeClr val="tx1"/>
                </a:solidFill>
              </a:rPr>
              <a:t> </a:t>
            </a:r>
            <a:r>
              <a:rPr lang="en-US" sz="1600" dirty="0" smtClean="0">
                <a:solidFill>
                  <a:schemeClr val="tx1"/>
                </a:solidFill>
                <a:sym typeface="Wingdings"/>
              </a:rPr>
              <a:t> </a:t>
            </a:r>
            <a:r>
              <a:rPr lang="en-US" sz="1600" dirty="0" smtClean="0">
                <a:solidFill>
                  <a:schemeClr val="tx1"/>
                </a:solidFill>
              </a:rPr>
              <a:t>much longer than plasma wavelength </a:t>
            </a:r>
            <a:r>
              <a:rPr lang="en-US" sz="1600" b="1" dirty="0" smtClean="0">
                <a:solidFill>
                  <a:schemeClr val="tx1"/>
                </a:solidFill>
              </a:rPr>
              <a:t>(</a:t>
            </a:r>
            <a:r>
              <a:rPr lang="en-US" sz="1600" b="1" dirty="0" smtClean="0">
                <a:solidFill>
                  <a:schemeClr val="tx1"/>
                </a:solidFill>
                <a:latin typeface="Symbol" charset="2"/>
                <a:cs typeface="Symbol" charset="2"/>
              </a:rPr>
              <a:t>l</a:t>
            </a:r>
            <a:r>
              <a:rPr lang="en-US" sz="1600" b="1" dirty="0" smtClean="0">
                <a:solidFill>
                  <a:schemeClr val="tx1"/>
                </a:solidFill>
              </a:rPr>
              <a:t> = 1mm</a:t>
            </a:r>
            <a:r>
              <a:rPr lang="en-US" sz="1600" dirty="0" smtClean="0">
                <a:solidFill>
                  <a:schemeClr val="tx1"/>
                </a:solidFill>
              </a:rPr>
              <a:t>)</a:t>
            </a:r>
          </a:p>
        </p:txBody>
      </p:sp>
      <p:sp>
        <p:nvSpPr>
          <p:cNvPr id="3" name="TextBox 2"/>
          <p:cNvSpPr txBox="1"/>
          <p:nvPr/>
        </p:nvSpPr>
        <p:spPr>
          <a:xfrm>
            <a:off x="9743212" y="1226257"/>
            <a:ext cx="1842769" cy="415498"/>
          </a:xfrm>
          <a:prstGeom prst="rect">
            <a:avLst/>
          </a:prstGeom>
          <a:noFill/>
        </p:spPr>
        <p:txBody>
          <a:bodyPr wrap="none" rtlCol="0">
            <a:spAutoFit/>
          </a:bodyPr>
          <a:lstStyle/>
          <a:p>
            <a:r>
              <a:rPr lang="en-US" sz="1050" dirty="0" smtClean="0"/>
              <a:t>N. Kumar, A. </a:t>
            </a:r>
            <a:r>
              <a:rPr lang="en-US" sz="1050" dirty="0" err="1" smtClean="0"/>
              <a:t>Pukhov</a:t>
            </a:r>
            <a:r>
              <a:rPr lang="en-US" sz="1050" dirty="0" smtClean="0"/>
              <a:t>, K. </a:t>
            </a:r>
            <a:r>
              <a:rPr lang="en-US" sz="1050" dirty="0" err="1" smtClean="0"/>
              <a:t>Lotov</a:t>
            </a:r>
            <a:r>
              <a:rPr lang="en-US" sz="1050" dirty="0" smtClean="0"/>
              <a:t>,</a:t>
            </a:r>
          </a:p>
          <a:p>
            <a:r>
              <a:rPr lang="en-US" sz="1050" dirty="0" smtClean="0"/>
              <a:t> PRL 104, 255003 (2010)</a:t>
            </a:r>
            <a:endParaRPr lang="en-US" sz="1050" dirty="0"/>
          </a:p>
        </p:txBody>
      </p:sp>
      <p:sp>
        <p:nvSpPr>
          <p:cNvPr id="20" name="Content Placeholder 2"/>
          <p:cNvSpPr txBox="1">
            <a:spLocks/>
          </p:cNvSpPr>
          <p:nvPr/>
        </p:nvSpPr>
        <p:spPr>
          <a:xfrm>
            <a:off x="4416098" y="4473782"/>
            <a:ext cx="5546034" cy="79581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800" kern="1200">
                <a:solidFill>
                  <a:srgbClr val="4F81BD"/>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400" kern="1200">
                <a:solidFill>
                  <a:schemeClr val="accent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1" indent="0">
              <a:buNone/>
            </a:pPr>
            <a:endParaRPr lang="en-US" sz="1600" dirty="0" smtClean="0">
              <a:solidFill>
                <a:schemeClr val="tx1"/>
              </a:solidFill>
            </a:endParaRPr>
          </a:p>
        </p:txBody>
      </p:sp>
      <p:sp>
        <p:nvSpPr>
          <p:cNvPr id="21" name="Content Placeholder 4"/>
          <p:cNvSpPr>
            <a:spLocks noGrp="1"/>
          </p:cNvSpPr>
          <p:nvPr>
            <p:ph idx="1"/>
          </p:nvPr>
        </p:nvSpPr>
        <p:spPr>
          <a:xfrm>
            <a:off x="102724" y="3325234"/>
            <a:ext cx="6833047" cy="2606776"/>
          </a:xfrm>
        </p:spPr>
        <p:txBody>
          <a:bodyPr>
            <a:noAutofit/>
          </a:bodyPr>
          <a:lstStyle/>
          <a:p>
            <a:pPr marL="0" indent="0">
              <a:buNone/>
            </a:pPr>
            <a:r>
              <a:rPr lang="en-US" sz="1800" b="1" dirty="0" smtClean="0">
                <a:solidFill>
                  <a:srgbClr val="FF0000"/>
                </a:solidFill>
              </a:rPr>
              <a:t>Self-Modulation: </a:t>
            </a:r>
          </a:p>
          <a:p>
            <a:pPr marL="514350" indent="-514350">
              <a:buAutoNum type="alphaLcParenR"/>
            </a:pPr>
            <a:r>
              <a:rPr lang="en-US" sz="1600" dirty="0" smtClean="0"/>
              <a:t>Bunch drives wakefields at the initial seed value when entering plasma. </a:t>
            </a:r>
          </a:p>
          <a:p>
            <a:pPr lvl="1"/>
            <a:r>
              <a:rPr lang="en-US" sz="1600" b="1" dirty="0" smtClean="0"/>
              <a:t>Initial wakefields act back </a:t>
            </a:r>
            <a:r>
              <a:rPr lang="en-US" sz="1600" dirty="0" smtClean="0"/>
              <a:t>on the proton bunch itself. </a:t>
            </a:r>
            <a:r>
              <a:rPr lang="en-US" sz="1600" dirty="0" smtClean="0">
                <a:sym typeface="Wingdings"/>
              </a:rPr>
              <a:t> On-axis density is modulated.  Contribution to the wakefields is </a:t>
            </a:r>
            <a:r>
              <a:rPr lang="en-GB" sz="1600" dirty="0" smtClean="0"/>
              <a:t>∝ </a:t>
            </a:r>
            <a:r>
              <a:rPr lang="en-GB" sz="1600" dirty="0" err="1"/>
              <a:t>n</a:t>
            </a:r>
            <a:r>
              <a:rPr lang="en-GB" sz="1600" baseline="-25000" dirty="0" err="1"/>
              <a:t>b</a:t>
            </a:r>
            <a:r>
              <a:rPr lang="en-US" sz="1600" dirty="0" smtClean="0">
                <a:sym typeface="Wingdings"/>
              </a:rPr>
              <a:t> .</a:t>
            </a:r>
          </a:p>
          <a:p>
            <a:pPr marL="514350" indent="-514350">
              <a:buAutoNum type="alphaLcParenR"/>
            </a:pPr>
            <a:r>
              <a:rPr lang="en-US" sz="1600" dirty="0" smtClean="0">
                <a:sym typeface="Wingdings"/>
              </a:rPr>
              <a:t>Density modulation on-axis  </a:t>
            </a:r>
            <a:r>
              <a:rPr lang="en-US" sz="1600" b="1" dirty="0" smtClean="0">
                <a:sym typeface="Wingdings"/>
              </a:rPr>
              <a:t>micro-bunches</a:t>
            </a:r>
            <a:r>
              <a:rPr lang="en-US" sz="1600" dirty="0" smtClean="0">
                <a:sym typeface="Wingdings"/>
              </a:rPr>
              <a:t>. </a:t>
            </a:r>
          </a:p>
          <a:p>
            <a:pPr lvl="1"/>
            <a:r>
              <a:rPr lang="en-US" sz="1600" dirty="0" smtClean="0">
                <a:sym typeface="Wingdings"/>
              </a:rPr>
              <a:t>Micro-bunches separated by plasma wavelength </a:t>
            </a:r>
            <a:r>
              <a:rPr lang="en-GB" sz="1600" dirty="0" err="1" smtClean="0"/>
              <a:t>λ</a:t>
            </a:r>
            <a:r>
              <a:rPr lang="en-GB" sz="1600" baseline="-25000" dirty="0" err="1" smtClean="0"/>
              <a:t>pe</a:t>
            </a:r>
            <a:r>
              <a:rPr lang="en-GB" sz="1600" dirty="0"/>
              <a:t>. </a:t>
            </a:r>
          </a:p>
          <a:p>
            <a:pPr lvl="1"/>
            <a:r>
              <a:rPr lang="en-GB" sz="1600" dirty="0"/>
              <a:t>d</a:t>
            </a:r>
            <a:r>
              <a:rPr lang="en-GB" sz="1600" dirty="0" smtClean="0"/>
              <a:t>rive wakefields resonantly. </a:t>
            </a:r>
            <a:endParaRPr lang="en-GB" sz="1600" dirty="0"/>
          </a:p>
        </p:txBody>
      </p:sp>
      <p:pic>
        <p:nvPicPr>
          <p:cNvPr id="25" name="Google Shape;361;p46"/>
          <p:cNvPicPr preferRelativeResize="0"/>
          <p:nvPr/>
        </p:nvPicPr>
        <p:blipFill rotWithShape="1">
          <a:blip r:embed="rId3">
            <a:alphaModFix/>
          </a:blip>
          <a:srcRect t="38021"/>
          <a:stretch/>
        </p:blipFill>
        <p:spPr>
          <a:xfrm>
            <a:off x="6933937" y="3714433"/>
            <a:ext cx="4729500" cy="1966622"/>
          </a:xfrm>
          <a:prstGeom prst="rect">
            <a:avLst/>
          </a:prstGeom>
          <a:noFill/>
          <a:ln>
            <a:noFill/>
          </a:ln>
        </p:spPr>
      </p:pic>
      <p:pic>
        <p:nvPicPr>
          <p:cNvPr id="28" name="Google Shape;361;p46"/>
          <p:cNvPicPr preferRelativeResize="0"/>
          <p:nvPr/>
        </p:nvPicPr>
        <p:blipFill rotWithShape="1">
          <a:blip r:embed="rId3">
            <a:alphaModFix/>
          </a:blip>
          <a:srcRect r="48073" b="61573"/>
          <a:stretch/>
        </p:blipFill>
        <p:spPr>
          <a:xfrm>
            <a:off x="7051542" y="1642633"/>
            <a:ext cx="2455890" cy="1219307"/>
          </a:xfrm>
          <a:prstGeom prst="rect">
            <a:avLst/>
          </a:prstGeom>
          <a:noFill/>
          <a:ln>
            <a:noFill/>
          </a:ln>
        </p:spPr>
      </p:pic>
    </p:spTree>
    <p:extLst>
      <p:ext uri="{BB962C8B-B14F-4D97-AF65-F5344CB8AC3E}">
        <p14:creationId xmlns:p14="http://schemas.microsoft.com/office/powerpoint/2010/main" val="337383300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AWAKE at CERN</a:t>
            </a:r>
          </a:p>
        </p:txBody>
      </p:sp>
      <p:sp>
        <p:nvSpPr>
          <p:cNvPr id="4" name="Slide Number Placeholder 3"/>
          <p:cNvSpPr>
            <a:spLocks noGrp="1"/>
          </p:cNvSpPr>
          <p:nvPr>
            <p:ph type="sldNum" sz="quarter" idx="12"/>
          </p:nvPr>
        </p:nvSpPr>
        <p:spPr/>
        <p:txBody>
          <a:bodyPr/>
          <a:lstStyle/>
          <a:p>
            <a:fld id="{BF63DF78-E913-8A41-933F-B3580CE1A6D5}" type="slidenum">
              <a:rPr lang="en-US" smtClean="0"/>
              <a:pPr/>
              <a:t>32</a:t>
            </a:fld>
            <a:endParaRPr lang="en-US"/>
          </a:p>
        </p:txBody>
      </p:sp>
      <p:sp>
        <p:nvSpPr>
          <p:cNvPr id="67" name="Content Placeholder 2"/>
          <p:cNvSpPr>
            <a:spLocks noGrp="1"/>
          </p:cNvSpPr>
          <p:nvPr>
            <p:ph idx="4294967295"/>
          </p:nvPr>
        </p:nvSpPr>
        <p:spPr>
          <a:xfrm>
            <a:off x="6176125" y="1497907"/>
            <a:ext cx="5556258" cy="3989658"/>
          </a:xfrm>
        </p:spPr>
        <p:txBody>
          <a:bodyPr>
            <a:noAutofit/>
          </a:bodyPr>
          <a:lstStyle/>
          <a:p>
            <a:pPr marL="0" indent="0">
              <a:buNone/>
            </a:pPr>
            <a:r>
              <a:rPr lang="en-US" sz="2400" b="1" dirty="0" smtClean="0">
                <a:solidFill>
                  <a:srgbClr val="FF0000"/>
                </a:solidFill>
              </a:rPr>
              <a:t>A</a:t>
            </a:r>
            <a:r>
              <a:rPr lang="en-US" sz="2400" b="1" dirty="0" smtClean="0"/>
              <a:t>dvanced </a:t>
            </a:r>
            <a:r>
              <a:rPr lang="en-US" sz="2400" b="1" dirty="0" err="1" smtClean="0">
                <a:solidFill>
                  <a:srgbClr val="FF0000"/>
                </a:solidFill>
              </a:rPr>
              <a:t>WAKE</a:t>
            </a:r>
            <a:r>
              <a:rPr lang="en-US" sz="2400" b="1" dirty="0" err="1" smtClean="0"/>
              <a:t>field</a:t>
            </a:r>
            <a:r>
              <a:rPr lang="en-US" sz="2400" b="1" dirty="0" smtClean="0"/>
              <a:t> Experiment</a:t>
            </a:r>
          </a:p>
          <a:p>
            <a:r>
              <a:rPr lang="en-US" sz="1800" dirty="0" smtClean="0"/>
              <a:t>Proof</a:t>
            </a:r>
            <a:r>
              <a:rPr lang="en-US" sz="1800" dirty="0"/>
              <a:t>-of-Principle Accelerator R&amp;D experiment at </a:t>
            </a:r>
            <a:r>
              <a:rPr lang="en-US" sz="1800" dirty="0" smtClean="0"/>
              <a:t>CERN to study proton driven plasma wakefield acceleration.</a:t>
            </a:r>
          </a:p>
          <a:p>
            <a:pPr lvl="3"/>
            <a:endParaRPr lang="en-US" sz="800" dirty="0" smtClean="0"/>
          </a:p>
          <a:p>
            <a:r>
              <a:rPr lang="en-US" sz="1800" dirty="0" smtClean="0"/>
              <a:t>Final </a:t>
            </a:r>
            <a:r>
              <a:rPr lang="en-US" sz="1800" dirty="0"/>
              <a:t>Goal: Design high quality &amp; high energy electron accelerator based on acquired </a:t>
            </a:r>
            <a:r>
              <a:rPr lang="en-US" sz="1800" dirty="0" smtClean="0"/>
              <a:t>knowledge.</a:t>
            </a:r>
          </a:p>
          <a:p>
            <a:pPr lvl="2"/>
            <a:endParaRPr lang="en-US" sz="100" dirty="0" smtClean="0"/>
          </a:p>
          <a:p>
            <a:r>
              <a:rPr lang="en-US" sz="1800" dirty="0" smtClean="0"/>
              <a:t>Approved in August 2013</a:t>
            </a:r>
          </a:p>
          <a:p>
            <a:pPr lvl="3"/>
            <a:endParaRPr lang="en-US" sz="800" dirty="0" smtClean="0"/>
          </a:p>
          <a:p>
            <a:r>
              <a:rPr lang="en-US" sz="1800" dirty="0" smtClean="0"/>
              <a:t>First proton beam sent to plasma end 2016</a:t>
            </a:r>
          </a:p>
          <a:p>
            <a:endParaRPr lang="en-US" sz="1800" dirty="0"/>
          </a:p>
          <a:p>
            <a:r>
              <a:rPr lang="en-US" sz="1800" dirty="0" smtClean="0"/>
              <a:t>First electron acceleration in 2018</a:t>
            </a:r>
          </a:p>
        </p:txBody>
      </p:sp>
      <p:pic>
        <p:nvPicPr>
          <p:cNvPr id="5" name="Picture 4" descr="FRIOA06f4.pd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7543" y="945304"/>
            <a:ext cx="5399632" cy="4642695"/>
          </a:xfrm>
          <a:prstGeom prst="rect">
            <a:avLst/>
          </a:prstGeom>
        </p:spPr>
      </p:pic>
    </p:spTree>
    <p:extLst>
      <p:ext uri="{BB962C8B-B14F-4D97-AF65-F5344CB8AC3E}">
        <p14:creationId xmlns:p14="http://schemas.microsoft.com/office/powerpoint/2010/main" val="8001519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itle 37"/>
          <p:cNvSpPr>
            <a:spLocks noGrp="1"/>
          </p:cNvSpPr>
          <p:nvPr>
            <p:ph type="title"/>
          </p:nvPr>
        </p:nvSpPr>
        <p:spPr>
          <a:xfrm>
            <a:off x="1443087" y="123759"/>
            <a:ext cx="8937855" cy="579479"/>
          </a:xfrm>
        </p:spPr>
        <p:txBody>
          <a:bodyPr>
            <a:normAutofit fontScale="90000"/>
          </a:bodyPr>
          <a:lstStyle/>
          <a:p>
            <a:r>
              <a:rPr lang="en-US" dirty="0" smtClean="0"/>
              <a:t>AWAKE</a:t>
            </a:r>
            <a:endParaRPr lang="en-US" dirty="0"/>
          </a:p>
        </p:txBody>
      </p:sp>
      <p:sp>
        <p:nvSpPr>
          <p:cNvPr id="36" name="Slide Number Placeholder 35"/>
          <p:cNvSpPr>
            <a:spLocks noGrp="1"/>
          </p:cNvSpPr>
          <p:nvPr>
            <p:ph type="sldNum" sz="quarter" idx="12"/>
          </p:nvPr>
        </p:nvSpPr>
        <p:spPr/>
        <p:txBody>
          <a:bodyPr/>
          <a:lstStyle/>
          <a:p>
            <a:fld id="{39BB76B8-50B9-0D44-B76D-9AFB67E8FB11}" type="slidenum">
              <a:rPr lang="en-US" smtClean="0"/>
              <a:pPr/>
              <a:t>33</a:t>
            </a:fld>
            <a:endParaRPr lang="en-US"/>
          </a:p>
        </p:txBody>
      </p:sp>
      <p:sp>
        <p:nvSpPr>
          <p:cNvPr id="3" name="Content Placeholder 2"/>
          <p:cNvSpPr>
            <a:spLocks noGrp="1"/>
          </p:cNvSpPr>
          <p:nvPr>
            <p:ph idx="4294967295"/>
          </p:nvPr>
        </p:nvSpPr>
        <p:spPr>
          <a:xfrm>
            <a:off x="231249" y="575077"/>
            <a:ext cx="11275484" cy="555625"/>
          </a:xfrm>
        </p:spPr>
        <p:txBody>
          <a:bodyPr>
            <a:normAutofit/>
          </a:bodyPr>
          <a:lstStyle/>
          <a:p>
            <a:pPr marL="0" indent="0">
              <a:buNone/>
            </a:pPr>
            <a:r>
              <a:rPr lang="en-US" dirty="0" smtClean="0"/>
              <a:t>AWAKE Collaboration: 22 </a:t>
            </a:r>
            <a:r>
              <a:rPr lang="en-US" dirty="0" smtClean="0"/>
              <a:t>institutes </a:t>
            </a:r>
            <a:r>
              <a:rPr lang="en-US" dirty="0" smtClean="0"/>
              <a:t>world-wide:</a:t>
            </a:r>
          </a:p>
          <a:p>
            <a:pPr lvl="3"/>
            <a:endParaRPr lang="en-US" dirty="0"/>
          </a:p>
        </p:txBody>
      </p:sp>
      <p:sp>
        <p:nvSpPr>
          <p:cNvPr id="6" name="TextBox 5"/>
          <p:cNvSpPr txBox="1"/>
          <p:nvPr/>
        </p:nvSpPr>
        <p:spPr>
          <a:xfrm>
            <a:off x="697148" y="1286708"/>
            <a:ext cx="5695681" cy="5047535"/>
          </a:xfrm>
          <a:prstGeom prst="rect">
            <a:avLst/>
          </a:prstGeom>
          <a:noFill/>
        </p:spPr>
        <p:txBody>
          <a:bodyPr wrap="square" rtlCol="0">
            <a:spAutoFit/>
          </a:bodyPr>
          <a:lstStyle/>
          <a:p>
            <a:pPr marL="285750" indent="-285750">
              <a:buFont typeface="Arial"/>
              <a:buChar char="•"/>
            </a:pPr>
            <a:r>
              <a:rPr lang="en-GB" sz="1400" dirty="0" smtClean="0"/>
              <a:t>University </a:t>
            </a:r>
            <a:r>
              <a:rPr lang="en-GB" sz="1400" dirty="0"/>
              <a:t>of Oslo, Oslo, </a:t>
            </a:r>
            <a:r>
              <a:rPr lang="en-GB" sz="1400" dirty="0" smtClean="0"/>
              <a:t>Norway</a:t>
            </a:r>
          </a:p>
          <a:p>
            <a:pPr marL="285750" indent="-285750">
              <a:buFont typeface="Arial"/>
              <a:buChar char="•"/>
            </a:pPr>
            <a:r>
              <a:rPr lang="en-GB" sz="1400" dirty="0" smtClean="0"/>
              <a:t>CERN</a:t>
            </a:r>
            <a:r>
              <a:rPr lang="en-GB" sz="1400" dirty="0"/>
              <a:t>, Geneva, </a:t>
            </a:r>
            <a:r>
              <a:rPr lang="en-GB" sz="1400" dirty="0" smtClean="0"/>
              <a:t>Switzerland</a:t>
            </a:r>
          </a:p>
          <a:p>
            <a:pPr marL="285750" indent="-285750">
              <a:buFont typeface="Arial"/>
              <a:buChar char="•"/>
            </a:pPr>
            <a:r>
              <a:rPr lang="en-GB" sz="1400" dirty="0" smtClean="0"/>
              <a:t>University </a:t>
            </a:r>
            <a:r>
              <a:rPr lang="en-GB" sz="1400" dirty="0"/>
              <a:t>of Manchester, Manchester, </a:t>
            </a:r>
            <a:r>
              <a:rPr lang="en-GB" sz="1400" dirty="0" smtClean="0"/>
              <a:t>UK</a:t>
            </a:r>
          </a:p>
          <a:p>
            <a:pPr marL="285750" indent="-285750">
              <a:buFont typeface="Arial"/>
              <a:buChar char="•"/>
            </a:pPr>
            <a:r>
              <a:rPr lang="en-GB" sz="1400" dirty="0" smtClean="0"/>
              <a:t>Cockcroft </a:t>
            </a:r>
            <a:r>
              <a:rPr lang="en-GB" sz="1400" dirty="0"/>
              <a:t>Institute, </a:t>
            </a:r>
            <a:r>
              <a:rPr lang="en-GB" sz="1400" dirty="0" err="1"/>
              <a:t>Daresbury</a:t>
            </a:r>
            <a:r>
              <a:rPr lang="en-GB" sz="1400" dirty="0"/>
              <a:t>, </a:t>
            </a:r>
            <a:r>
              <a:rPr lang="en-GB" sz="1400" dirty="0" smtClean="0"/>
              <a:t>UK</a:t>
            </a:r>
          </a:p>
          <a:p>
            <a:pPr marL="285750" indent="-285750">
              <a:buFont typeface="Arial"/>
              <a:buChar char="•"/>
            </a:pPr>
            <a:r>
              <a:rPr lang="en-GB" sz="1400" dirty="0" smtClean="0"/>
              <a:t>Lancaster </a:t>
            </a:r>
            <a:r>
              <a:rPr lang="en-GB" sz="1400" dirty="0"/>
              <a:t>University, Lancaster, </a:t>
            </a:r>
            <a:r>
              <a:rPr lang="en-GB" sz="1400" dirty="0" smtClean="0"/>
              <a:t>UK</a:t>
            </a:r>
          </a:p>
          <a:p>
            <a:pPr marL="285750" indent="-285750">
              <a:buFont typeface="Arial"/>
              <a:buChar char="•"/>
            </a:pPr>
            <a:r>
              <a:rPr lang="en-GB" sz="1400" dirty="0" smtClean="0"/>
              <a:t>Oxford University, UK</a:t>
            </a:r>
          </a:p>
          <a:p>
            <a:pPr marL="285750" indent="-285750">
              <a:buFont typeface="Arial"/>
              <a:buChar char="•"/>
            </a:pPr>
            <a:r>
              <a:rPr lang="en-GB" sz="1400" dirty="0" smtClean="0"/>
              <a:t>Max </a:t>
            </a:r>
            <a:r>
              <a:rPr lang="en-GB" sz="1400" dirty="0"/>
              <a:t>Planck Institute for Physics, Munich, </a:t>
            </a:r>
            <a:r>
              <a:rPr lang="en-GB" sz="1400" dirty="0" smtClean="0"/>
              <a:t>Germany</a:t>
            </a:r>
          </a:p>
          <a:p>
            <a:pPr marL="285750" indent="-285750">
              <a:buFont typeface="Arial"/>
              <a:buChar char="•"/>
            </a:pPr>
            <a:r>
              <a:rPr lang="en-GB" sz="1400" dirty="0" smtClean="0"/>
              <a:t>Max </a:t>
            </a:r>
            <a:r>
              <a:rPr lang="en-GB" sz="1400" dirty="0"/>
              <a:t>Planck Institute for Plasma Physics, Greifswald, </a:t>
            </a:r>
            <a:r>
              <a:rPr lang="en-GB" sz="1400" dirty="0" smtClean="0"/>
              <a:t>Germany</a:t>
            </a:r>
          </a:p>
          <a:p>
            <a:pPr marL="285750" indent="-285750">
              <a:buFont typeface="Arial"/>
              <a:buChar char="•"/>
            </a:pPr>
            <a:r>
              <a:rPr lang="en-GB" sz="1400" dirty="0" smtClean="0"/>
              <a:t>UCL</a:t>
            </a:r>
            <a:r>
              <a:rPr lang="en-GB" sz="1400" dirty="0"/>
              <a:t>, London, </a:t>
            </a:r>
            <a:r>
              <a:rPr lang="en-GB" sz="1400" dirty="0" smtClean="0"/>
              <a:t>UK</a:t>
            </a:r>
          </a:p>
          <a:p>
            <a:pPr marL="285750" indent="-285750">
              <a:buFont typeface="Arial"/>
              <a:buChar char="•"/>
            </a:pPr>
            <a:r>
              <a:rPr lang="en-GB" sz="1400" dirty="0" smtClean="0"/>
              <a:t>UNIST</a:t>
            </a:r>
            <a:r>
              <a:rPr lang="en-GB" sz="1400" dirty="0"/>
              <a:t>, Ulsan, Republic of </a:t>
            </a:r>
            <a:r>
              <a:rPr lang="en-GB" sz="1400" dirty="0" smtClean="0"/>
              <a:t>Korea</a:t>
            </a:r>
          </a:p>
          <a:p>
            <a:pPr marL="285750" indent="-285750">
              <a:buFont typeface="Arial"/>
              <a:buChar char="•"/>
            </a:pPr>
            <a:r>
              <a:rPr lang="en-GB" sz="1400" dirty="0" err="1" smtClean="0"/>
              <a:t>Philipps</a:t>
            </a:r>
            <a:r>
              <a:rPr lang="en-GB" sz="1400" dirty="0" err="1"/>
              <a:t>-Universität</a:t>
            </a:r>
            <a:r>
              <a:rPr lang="en-GB" sz="1400" dirty="0"/>
              <a:t> Marburg, Marburg, </a:t>
            </a:r>
            <a:r>
              <a:rPr lang="en-GB" sz="1400" dirty="0" smtClean="0"/>
              <a:t>Germany</a:t>
            </a:r>
          </a:p>
          <a:p>
            <a:pPr marL="285750" indent="-285750">
              <a:buFont typeface="Arial"/>
              <a:buChar char="•"/>
            </a:pPr>
            <a:r>
              <a:rPr lang="en-GB" sz="1400" dirty="0" smtClean="0"/>
              <a:t>Heinrich</a:t>
            </a:r>
            <a:r>
              <a:rPr lang="en-GB" sz="1400" dirty="0"/>
              <a:t>-Heine-University of Düsseldorf, Düsseldorf, </a:t>
            </a:r>
            <a:r>
              <a:rPr lang="en-GB" sz="1400" dirty="0" smtClean="0"/>
              <a:t>Germany</a:t>
            </a:r>
          </a:p>
          <a:p>
            <a:pPr marL="285750" indent="-285750">
              <a:buFont typeface="Arial"/>
              <a:buChar char="•"/>
            </a:pPr>
            <a:r>
              <a:rPr lang="en-GB" sz="1400" dirty="0" smtClean="0"/>
              <a:t>University </a:t>
            </a:r>
            <a:r>
              <a:rPr lang="en-GB" sz="1400" dirty="0"/>
              <a:t>of Liverpool, Liverpool, </a:t>
            </a:r>
            <a:r>
              <a:rPr lang="en-GB" sz="1400" dirty="0" smtClean="0"/>
              <a:t>UK</a:t>
            </a:r>
          </a:p>
          <a:p>
            <a:pPr marL="285750" indent="-285750">
              <a:buFont typeface="Arial"/>
              <a:buChar char="•"/>
            </a:pPr>
            <a:r>
              <a:rPr lang="en-GB" sz="1400" dirty="0" smtClean="0"/>
              <a:t>ISCTE </a:t>
            </a:r>
            <a:r>
              <a:rPr lang="en-GB" sz="1400" dirty="0"/>
              <a:t>- </a:t>
            </a:r>
            <a:r>
              <a:rPr lang="en-GB" sz="1400" dirty="0" err="1"/>
              <a:t>Instituto</a:t>
            </a:r>
            <a:r>
              <a:rPr lang="en-GB" sz="1400" dirty="0"/>
              <a:t> </a:t>
            </a:r>
            <a:r>
              <a:rPr lang="en-GB" sz="1400" dirty="0" err="1"/>
              <a:t>Universitéario</a:t>
            </a:r>
            <a:r>
              <a:rPr lang="en-GB" sz="1400" dirty="0"/>
              <a:t> de </a:t>
            </a:r>
            <a:r>
              <a:rPr lang="en-GB" sz="1400" dirty="0" err="1"/>
              <a:t>Lisboa</a:t>
            </a:r>
            <a:r>
              <a:rPr lang="en-GB" sz="1400" dirty="0"/>
              <a:t>, </a:t>
            </a:r>
            <a:r>
              <a:rPr lang="en-GB" sz="1400" dirty="0" smtClean="0"/>
              <a:t>Portugal</a:t>
            </a:r>
          </a:p>
          <a:p>
            <a:pPr marL="285750" indent="-285750">
              <a:buFont typeface="Arial"/>
              <a:buChar char="•"/>
            </a:pPr>
            <a:r>
              <a:rPr lang="en-GB" sz="1400" dirty="0" err="1" smtClean="0"/>
              <a:t>Budker</a:t>
            </a:r>
            <a:r>
              <a:rPr lang="en-GB" sz="1400" dirty="0" smtClean="0"/>
              <a:t> </a:t>
            </a:r>
            <a:r>
              <a:rPr lang="en-GB" sz="1400" dirty="0"/>
              <a:t>Institute of Nuclear Physics SB RAS, Novosibirsk, </a:t>
            </a:r>
            <a:r>
              <a:rPr lang="en-GB" sz="1400" dirty="0" smtClean="0"/>
              <a:t>Russia</a:t>
            </a:r>
          </a:p>
          <a:p>
            <a:pPr marL="285750" indent="-285750">
              <a:buFont typeface="Arial"/>
              <a:buChar char="•"/>
            </a:pPr>
            <a:r>
              <a:rPr lang="en-GB" sz="1400" dirty="0" smtClean="0"/>
              <a:t>Novosibirsk </a:t>
            </a:r>
            <a:r>
              <a:rPr lang="en-GB" sz="1400" dirty="0"/>
              <a:t>State University, Novosibirsk, </a:t>
            </a:r>
            <a:r>
              <a:rPr lang="en-GB" sz="1400" dirty="0" smtClean="0"/>
              <a:t>Russia</a:t>
            </a:r>
            <a:endParaRPr lang="en-GB" sz="1400" dirty="0"/>
          </a:p>
          <a:p>
            <a:pPr marL="285750" indent="-285750">
              <a:buFont typeface="Arial"/>
              <a:buChar char="•"/>
            </a:pPr>
            <a:r>
              <a:rPr lang="en-GB" sz="1400" dirty="0" err="1" smtClean="0"/>
              <a:t>GoLP</a:t>
            </a:r>
            <a:r>
              <a:rPr lang="en-GB" sz="1400" dirty="0"/>
              <a:t>/</a:t>
            </a:r>
            <a:r>
              <a:rPr lang="en-GB" sz="1400" dirty="0" err="1"/>
              <a:t>Instituto</a:t>
            </a:r>
            <a:r>
              <a:rPr lang="en-GB" sz="1400" dirty="0"/>
              <a:t> de Plasmas e </a:t>
            </a:r>
            <a:r>
              <a:rPr lang="en-GB" sz="1400" dirty="0" err="1"/>
              <a:t>Fusão</a:t>
            </a:r>
            <a:r>
              <a:rPr lang="en-GB" sz="1400" dirty="0"/>
              <a:t> Nuclear, </a:t>
            </a:r>
            <a:r>
              <a:rPr lang="en-GB" sz="1400" dirty="0" err="1"/>
              <a:t>Instituto</a:t>
            </a:r>
            <a:r>
              <a:rPr lang="en-GB" sz="1400" dirty="0"/>
              <a:t> </a:t>
            </a:r>
            <a:r>
              <a:rPr lang="en-GB" sz="1400" dirty="0" smtClean="0"/>
              <a:t>Superior </a:t>
            </a:r>
            <a:r>
              <a:rPr lang="en-GB" sz="1400" dirty="0" err="1" smtClean="0"/>
              <a:t>Técnico</a:t>
            </a:r>
            <a:r>
              <a:rPr lang="en-GB" sz="1400" dirty="0"/>
              <a:t>, </a:t>
            </a:r>
            <a:r>
              <a:rPr lang="en-GB" sz="1400" dirty="0" err="1"/>
              <a:t>Universidade</a:t>
            </a:r>
            <a:r>
              <a:rPr lang="en-GB" sz="1400" dirty="0"/>
              <a:t> de </a:t>
            </a:r>
            <a:r>
              <a:rPr lang="en-GB" sz="1400" dirty="0" err="1"/>
              <a:t>Lisboa</a:t>
            </a:r>
            <a:r>
              <a:rPr lang="en-GB" sz="1400" dirty="0"/>
              <a:t>, Lisbon, Portugal </a:t>
            </a:r>
            <a:endParaRPr lang="en-US" sz="1400" dirty="0"/>
          </a:p>
          <a:p>
            <a:pPr marL="285750" indent="-285750">
              <a:buFont typeface="Arial"/>
              <a:buChar char="•"/>
            </a:pPr>
            <a:r>
              <a:rPr lang="en-GB" sz="1400" dirty="0" smtClean="0"/>
              <a:t>TRIUMF</a:t>
            </a:r>
            <a:r>
              <a:rPr lang="en-GB" sz="1400" dirty="0"/>
              <a:t>, Vancouver, </a:t>
            </a:r>
            <a:r>
              <a:rPr lang="en-GB" sz="1400" dirty="0" smtClean="0"/>
              <a:t>Canada</a:t>
            </a:r>
          </a:p>
          <a:p>
            <a:pPr marL="285750" indent="-285750">
              <a:buFont typeface="Arial"/>
              <a:buChar char="•"/>
            </a:pPr>
            <a:r>
              <a:rPr lang="en-GB" sz="1400" dirty="0" smtClean="0"/>
              <a:t>Ludwig</a:t>
            </a:r>
            <a:r>
              <a:rPr lang="en-GB" sz="1400" dirty="0"/>
              <a:t>-Maximilians-Universität, Munich, </a:t>
            </a:r>
            <a:r>
              <a:rPr lang="en-GB" sz="1400" dirty="0" smtClean="0"/>
              <a:t>Germany</a:t>
            </a:r>
          </a:p>
          <a:p>
            <a:pPr marL="285750" indent="-285750">
              <a:buFont typeface="Arial"/>
              <a:buChar char="•"/>
            </a:pPr>
            <a:r>
              <a:rPr lang="en-US" sz="1400" dirty="0"/>
              <a:t>University of Wisconsin, Madison, US</a:t>
            </a:r>
          </a:p>
          <a:p>
            <a:pPr marL="285750" indent="-285750">
              <a:buFont typeface="Arial"/>
              <a:buChar char="•"/>
            </a:pPr>
            <a:r>
              <a:rPr lang="en-US" sz="1400" dirty="0"/>
              <a:t>Wigner Institute, Budapest</a:t>
            </a:r>
          </a:p>
          <a:p>
            <a:pPr marL="285750" indent="-285750">
              <a:buFont typeface="Arial"/>
              <a:buChar char="•"/>
            </a:pPr>
            <a:r>
              <a:rPr lang="en-US" sz="1400" dirty="0"/>
              <a:t>Swiss Plasma Center group of </a:t>
            </a:r>
            <a:r>
              <a:rPr lang="en-US" sz="1400" dirty="0" smtClean="0"/>
              <a:t>EPFL, Lausanne, Switzerland </a:t>
            </a:r>
            <a:endParaRPr lang="en-US" sz="1400" dirty="0"/>
          </a:p>
        </p:txBody>
      </p:sp>
      <p:grpSp>
        <p:nvGrpSpPr>
          <p:cNvPr id="37" name="Group 36"/>
          <p:cNvGrpSpPr/>
          <p:nvPr/>
        </p:nvGrpSpPr>
        <p:grpSpPr>
          <a:xfrm>
            <a:off x="6121035" y="1503606"/>
            <a:ext cx="5142803" cy="3387518"/>
            <a:chOff x="103927" y="2011459"/>
            <a:chExt cx="4147640" cy="2391545"/>
          </a:xfrm>
        </p:grpSpPr>
        <p:pic>
          <p:nvPicPr>
            <p:cNvPr id="7" name="Picture 6" descr="Screen Shot 2014-07-01 at 10.29.05.png"/>
            <p:cNvPicPr>
              <a:picLocks noChangeAspect="1"/>
            </p:cNvPicPr>
            <p:nvPr/>
          </p:nvPicPr>
          <p:blipFill>
            <a:blip r:embed="rId3" cstate="email">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175440" y="2011459"/>
              <a:ext cx="3002652" cy="2391545"/>
            </a:xfrm>
            <a:prstGeom prst="rect">
              <a:avLst/>
            </a:prstGeom>
          </p:spPr>
        </p:pic>
        <p:sp>
          <p:nvSpPr>
            <p:cNvPr id="8" name="Oval 7"/>
            <p:cNvSpPr/>
            <p:nvPr/>
          </p:nvSpPr>
          <p:spPr>
            <a:xfrm>
              <a:off x="1988562" y="3573793"/>
              <a:ext cx="73475" cy="70332"/>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1221330" y="3802836"/>
              <a:ext cx="73475" cy="70332"/>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2183882" y="3506327"/>
              <a:ext cx="73475" cy="70332"/>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314386" y="3187920"/>
              <a:ext cx="73475" cy="70332"/>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2105502" y="3340320"/>
              <a:ext cx="73475" cy="70332"/>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1819982" y="3164250"/>
              <a:ext cx="73475" cy="70332"/>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1786266" y="3174313"/>
              <a:ext cx="73475" cy="70332"/>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1752550" y="3085835"/>
              <a:ext cx="73475" cy="70332"/>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1773574" y="2942612"/>
              <a:ext cx="73475" cy="70332"/>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2225930" y="3208932"/>
              <a:ext cx="73475" cy="70332"/>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4178092" y="2743236"/>
              <a:ext cx="73475" cy="70332"/>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277648" y="2778402"/>
              <a:ext cx="73475" cy="70332"/>
            </a:xfrm>
            <a:prstGeom prst="ellipse">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20"/>
            <p:cNvSpPr txBox="1"/>
            <p:nvPr/>
          </p:nvSpPr>
          <p:spPr>
            <a:xfrm>
              <a:off x="3571462" y="2490220"/>
              <a:ext cx="609782" cy="246221"/>
            </a:xfrm>
            <a:prstGeom prst="rect">
              <a:avLst/>
            </a:prstGeom>
            <a:noFill/>
          </p:spPr>
          <p:txBody>
            <a:bodyPr wrap="none" rtlCol="0">
              <a:spAutoFit/>
            </a:bodyPr>
            <a:lstStyle/>
            <a:p>
              <a:r>
                <a:rPr lang="en-US" sz="1000" b="1" dirty="0" smtClean="0"/>
                <a:t>Novosibirsk</a:t>
              </a:r>
              <a:endParaRPr lang="ru-RU" sz="1000" b="1" dirty="0"/>
            </a:p>
          </p:txBody>
        </p:sp>
        <p:sp>
          <p:nvSpPr>
            <p:cNvPr id="22" name="TextBox 21"/>
            <p:cNvSpPr txBox="1"/>
            <p:nvPr/>
          </p:nvSpPr>
          <p:spPr>
            <a:xfrm>
              <a:off x="103927" y="2685451"/>
              <a:ext cx="571310" cy="246221"/>
            </a:xfrm>
            <a:prstGeom prst="rect">
              <a:avLst/>
            </a:prstGeom>
            <a:noFill/>
          </p:spPr>
          <p:txBody>
            <a:bodyPr wrap="none" rtlCol="0">
              <a:spAutoFit/>
            </a:bodyPr>
            <a:lstStyle/>
            <a:p>
              <a:r>
                <a:rPr lang="en-US" sz="1000" b="1" dirty="0"/>
                <a:t>Vancouver</a:t>
              </a:r>
              <a:endParaRPr lang="ru-RU" sz="1000" b="1" dirty="0"/>
            </a:p>
          </p:txBody>
        </p:sp>
        <p:sp>
          <p:nvSpPr>
            <p:cNvPr id="5" name="TextBox 4"/>
            <p:cNvSpPr txBox="1"/>
            <p:nvPr/>
          </p:nvSpPr>
          <p:spPr>
            <a:xfrm>
              <a:off x="2124920" y="2803591"/>
              <a:ext cx="317240" cy="246221"/>
            </a:xfrm>
            <a:prstGeom prst="rect">
              <a:avLst/>
            </a:prstGeom>
            <a:noFill/>
          </p:spPr>
          <p:txBody>
            <a:bodyPr wrap="none" rtlCol="0">
              <a:spAutoFit/>
            </a:bodyPr>
            <a:lstStyle/>
            <a:p>
              <a:r>
                <a:rPr lang="en-GB" sz="1000" b="1" dirty="0" smtClean="0"/>
                <a:t>Oslo</a:t>
              </a:r>
              <a:endParaRPr lang="en-GB" sz="1000" b="1" dirty="0"/>
            </a:p>
          </p:txBody>
        </p:sp>
        <p:sp>
          <p:nvSpPr>
            <p:cNvPr id="24" name="TextBox 23"/>
            <p:cNvSpPr txBox="1"/>
            <p:nvPr/>
          </p:nvSpPr>
          <p:spPr>
            <a:xfrm>
              <a:off x="2043878" y="3094220"/>
              <a:ext cx="1319840" cy="246221"/>
            </a:xfrm>
            <a:prstGeom prst="rect">
              <a:avLst/>
            </a:prstGeom>
            <a:noFill/>
          </p:spPr>
          <p:txBody>
            <a:bodyPr wrap="square" rtlCol="0">
              <a:spAutoFit/>
            </a:bodyPr>
            <a:lstStyle/>
            <a:p>
              <a:r>
                <a:rPr lang="en-GB" sz="1000" b="1" dirty="0" smtClean="0"/>
                <a:t>Hamburg, Greifswald</a:t>
              </a:r>
              <a:endParaRPr lang="en-GB" sz="1000" b="1" dirty="0"/>
            </a:p>
          </p:txBody>
        </p:sp>
        <p:sp>
          <p:nvSpPr>
            <p:cNvPr id="25" name="TextBox 24"/>
            <p:cNvSpPr txBox="1"/>
            <p:nvPr/>
          </p:nvSpPr>
          <p:spPr>
            <a:xfrm>
              <a:off x="1948481" y="3359632"/>
              <a:ext cx="567459" cy="246221"/>
            </a:xfrm>
            <a:prstGeom prst="rect">
              <a:avLst/>
            </a:prstGeom>
            <a:noFill/>
          </p:spPr>
          <p:txBody>
            <a:bodyPr wrap="none" rtlCol="0">
              <a:spAutoFit/>
            </a:bodyPr>
            <a:lstStyle/>
            <a:p>
              <a:r>
                <a:rPr lang="en-GB" sz="1000" b="1" dirty="0" smtClean="0"/>
                <a:t>Dusseldorf</a:t>
              </a:r>
              <a:endParaRPr lang="en-GB" sz="1000" b="1" dirty="0"/>
            </a:p>
          </p:txBody>
        </p:sp>
        <p:sp>
          <p:nvSpPr>
            <p:cNvPr id="26" name="TextBox 25"/>
            <p:cNvSpPr txBox="1"/>
            <p:nvPr/>
          </p:nvSpPr>
          <p:spPr>
            <a:xfrm>
              <a:off x="2031032" y="3518382"/>
              <a:ext cx="441270" cy="246221"/>
            </a:xfrm>
            <a:prstGeom prst="rect">
              <a:avLst/>
            </a:prstGeom>
            <a:noFill/>
          </p:spPr>
          <p:txBody>
            <a:bodyPr wrap="none" rtlCol="0">
              <a:spAutoFit/>
            </a:bodyPr>
            <a:lstStyle/>
            <a:p>
              <a:r>
                <a:rPr lang="en-GB" sz="1000" b="1" dirty="0" smtClean="0"/>
                <a:t>Munich</a:t>
              </a:r>
              <a:endParaRPr lang="en-GB" sz="1000" b="1" dirty="0"/>
            </a:p>
          </p:txBody>
        </p:sp>
        <p:sp>
          <p:nvSpPr>
            <p:cNvPr id="27" name="TextBox 26"/>
            <p:cNvSpPr txBox="1"/>
            <p:nvPr/>
          </p:nvSpPr>
          <p:spPr>
            <a:xfrm>
              <a:off x="1795229" y="3618043"/>
              <a:ext cx="353825" cy="246221"/>
            </a:xfrm>
            <a:prstGeom prst="rect">
              <a:avLst/>
            </a:prstGeom>
            <a:noFill/>
          </p:spPr>
          <p:txBody>
            <a:bodyPr wrap="none" rtlCol="0">
              <a:spAutoFit/>
            </a:bodyPr>
            <a:lstStyle/>
            <a:p>
              <a:r>
                <a:rPr lang="en-GB" sz="1000" b="1" dirty="0" smtClean="0"/>
                <a:t>CERN</a:t>
              </a:r>
              <a:endParaRPr lang="en-GB" sz="1000" b="1" dirty="0"/>
            </a:p>
          </p:txBody>
        </p:sp>
        <p:sp>
          <p:nvSpPr>
            <p:cNvPr id="28" name="TextBox 27"/>
            <p:cNvSpPr txBox="1"/>
            <p:nvPr/>
          </p:nvSpPr>
          <p:spPr>
            <a:xfrm>
              <a:off x="1070221" y="3828498"/>
              <a:ext cx="396092" cy="246221"/>
            </a:xfrm>
            <a:prstGeom prst="rect">
              <a:avLst/>
            </a:prstGeom>
            <a:noFill/>
          </p:spPr>
          <p:txBody>
            <a:bodyPr wrap="none" rtlCol="0">
              <a:spAutoFit/>
            </a:bodyPr>
            <a:lstStyle/>
            <a:p>
              <a:r>
                <a:rPr lang="en-GB" sz="1000" b="1" dirty="0" smtClean="0"/>
                <a:t>Lisbon</a:t>
              </a:r>
              <a:endParaRPr lang="en-GB" sz="1000" b="1" dirty="0"/>
            </a:p>
          </p:txBody>
        </p:sp>
        <p:sp>
          <p:nvSpPr>
            <p:cNvPr id="29" name="TextBox 28"/>
            <p:cNvSpPr txBox="1"/>
            <p:nvPr/>
          </p:nvSpPr>
          <p:spPr>
            <a:xfrm>
              <a:off x="1103551" y="2885409"/>
              <a:ext cx="619400" cy="246221"/>
            </a:xfrm>
            <a:prstGeom prst="rect">
              <a:avLst/>
            </a:prstGeom>
            <a:noFill/>
          </p:spPr>
          <p:txBody>
            <a:bodyPr wrap="none" rtlCol="0">
              <a:spAutoFit/>
            </a:bodyPr>
            <a:lstStyle/>
            <a:p>
              <a:r>
                <a:rPr lang="en-GB" sz="1000" b="1" dirty="0" smtClean="0"/>
                <a:t>Manchester</a:t>
              </a:r>
              <a:endParaRPr lang="en-GB" sz="1000" b="1" dirty="0"/>
            </a:p>
          </p:txBody>
        </p:sp>
        <p:sp>
          <p:nvSpPr>
            <p:cNvPr id="30" name="TextBox 29"/>
            <p:cNvSpPr txBox="1"/>
            <p:nvPr/>
          </p:nvSpPr>
          <p:spPr>
            <a:xfrm>
              <a:off x="1184589" y="3133947"/>
              <a:ext cx="437419" cy="246221"/>
            </a:xfrm>
            <a:prstGeom prst="rect">
              <a:avLst/>
            </a:prstGeom>
            <a:noFill/>
          </p:spPr>
          <p:txBody>
            <a:bodyPr wrap="none" rtlCol="0">
              <a:spAutoFit/>
            </a:bodyPr>
            <a:lstStyle/>
            <a:p>
              <a:r>
                <a:rPr lang="en-GB" sz="1000" b="1" dirty="0" smtClean="0"/>
                <a:t>London</a:t>
              </a:r>
              <a:endParaRPr lang="en-GB" sz="1000" b="1" dirty="0"/>
            </a:p>
          </p:txBody>
        </p:sp>
        <p:sp>
          <p:nvSpPr>
            <p:cNvPr id="31" name="TextBox 30"/>
            <p:cNvSpPr txBox="1"/>
            <p:nvPr/>
          </p:nvSpPr>
          <p:spPr>
            <a:xfrm>
              <a:off x="1384135" y="2625533"/>
              <a:ext cx="484748" cy="246221"/>
            </a:xfrm>
            <a:prstGeom prst="rect">
              <a:avLst/>
            </a:prstGeom>
            <a:noFill/>
          </p:spPr>
          <p:txBody>
            <a:bodyPr wrap="none" rtlCol="0">
              <a:spAutoFit/>
            </a:bodyPr>
            <a:lstStyle/>
            <a:p>
              <a:r>
                <a:rPr lang="en-GB" sz="1000" b="1" dirty="0" smtClean="0"/>
                <a:t>Glasgow</a:t>
              </a:r>
              <a:endParaRPr lang="en-GB" sz="1000" b="1" dirty="0"/>
            </a:p>
          </p:txBody>
        </p:sp>
        <p:sp>
          <p:nvSpPr>
            <p:cNvPr id="32" name="Oval 31"/>
            <p:cNvSpPr/>
            <p:nvPr/>
          </p:nvSpPr>
          <p:spPr>
            <a:xfrm>
              <a:off x="406708" y="2845146"/>
              <a:ext cx="73475" cy="70332"/>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3" name="TextBox 32"/>
          <p:cNvSpPr txBox="1"/>
          <p:nvPr/>
        </p:nvSpPr>
        <p:spPr>
          <a:xfrm>
            <a:off x="11180954" y="2303625"/>
            <a:ext cx="497189" cy="246221"/>
          </a:xfrm>
          <a:prstGeom prst="rect">
            <a:avLst/>
          </a:prstGeom>
          <a:noFill/>
        </p:spPr>
        <p:txBody>
          <a:bodyPr wrap="none" rtlCol="0">
            <a:spAutoFit/>
          </a:bodyPr>
          <a:lstStyle/>
          <a:p>
            <a:r>
              <a:rPr lang="en-US" sz="1000" b="1" dirty="0" smtClean="0"/>
              <a:t>Korea</a:t>
            </a:r>
            <a:endParaRPr lang="ru-RU" sz="1000" b="1" dirty="0"/>
          </a:p>
        </p:txBody>
      </p:sp>
      <p:sp>
        <p:nvSpPr>
          <p:cNvPr id="35" name="TextBox 34"/>
          <p:cNvSpPr txBox="1"/>
          <p:nvPr/>
        </p:nvSpPr>
        <p:spPr>
          <a:xfrm>
            <a:off x="6559050" y="2562606"/>
            <a:ext cx="649286" cy="246221"/>
          </a:xfrm>
          <a:prstGeom prst="rect">
            <a:avLst/>
          </a:prstGeom>
          <a:noFill/>
        </p:spPr>
        <p:txBody>
          <a:bodyPr wrap="none" rtlCol="0">
            <a:spAutoFit/>
          </a:bodyPr>
          <a:lstStyle/>
          <a:p>
            <a:r>
              <a:rPr lang="en-US" sz="1000" b="1" dirty="0" smtClean="0"/>
              <a:t>Madison</a:t>
            </a:r>
            <a:endParaRPr lang="ru-RU" sz="1000" b="1" dirty="0"/>
          </a:p>
        </p:txBody>
      </p:sp>
      <p:sp>
        <p:nvSpPr>
          <p:cNvPr id="39" name="Oval 38"/>
          <p:cNvSpPr/>
          <p:nvPr/>
        </p:nvSpPr>
        <p:spPr>
          <a:xfrm flipV="1">
            <a:off x="6753362" y="2793763"/>
            <a:ext cx="116516" cy="93207"/>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TextBox 39"/>
          <p:cNvSpPr txBox="1"/>
          <p:nvPr/>
        </p:nvSpPr>
        <p:spPr>
          <a:xfrm>
            <a:off x="8930810" y="3596560"/>
            <a:ext cx="687671" cy="246221"/>
          </a:xfrm>
          <a:prstGeom prst="rect">
            <a:avLst/>
          </a:prstGeom>
          <a:noFill/>
        </p:spPr>
        <p:txBody>
          <a:bodyPr wrap="none" rtlCol="0">
            <a:spAutoFit/>
          </a:bodyPr>
          <a:lstStyle/>
          <a:p>
            <a:r>
              <a:rPr lang="en-GB" sz="1000" b="1" dirty="0" smtClean="0"/>
              <a:t>Lausanne</a:t>
            </a:r>
            <a:endParaRPr lang="en-GB" sz="1000" b="1" dirty="0"/>
          </a:p>
        </p:txBody>
      </p:sp>
      <p:sp>
        <p:nvSpPr>
          <p:cNvPr id="41" name="TextBox 40"/>
          <p:cNvSpPr txBox="1"/>
          <p:nvPr/>
        </p:nvSpPr>
        <p:spPr>
          <a:xfrm>
            <a:off x="9273553" y="3452793"/>
            <a:ext cx="686481" cy="246221"/>
          </a:xfrm>
          <a:prstGeom prst="rect">
            <a:avLst/>
          </a:prstGeom>
          <a:noFill/>
        </p:spPr>
        <p:txBody>
          <a:bodyPr wrap="none" rtlCol="0">
            <a:spAutoFit/>
          </a:bodyPr>
          <a:lstStyle/>
          <a:p>
            <a:r>
              <a:rPr lang="en-GB" sz="1000" b="1" dirty="0" smtClean="0"/>
              <a:t>Budapest</a:t>
            </a:r>
            <a:endParaRPr lang="en-GB" sz="1000" b="1" dirty="0"/>
          </a:p>
        </p:txBody>
      </p:sp>
    </p:spTree>
    <p:extLst>
      <p:ext uri="{BB962C8B-B14F-4D97-AF65-F5344CB8AC3E}">
        <p14:creationId xmlns:p14="http://schemas.microsoft.com/office/powerpoint/2010/main" val="126038707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AWAKE Timeline</a:t>
            </a:r>
            <a:endParaRPr lang="en-US" dirty="0"/>
          </a:p>
        </p:txBody>
      </p:sp>
      <p:sp>
        <p:nvSpPr>
          <p:cNvPr id="4" name="Slide Number Placeholder 3"/>
          <p:cNvSpPr>
            <a:spLocks noGrp="1"/>
          </p:cNvSpPr>
          <p:nvPr>
            <p:ph type="sldNum" sz="quarter" idx="12"/>
          </p:nvPr>
        </p:nvSpPr>
        <p:spPr/>
        <p:txBody>
          <a:bodyPr/>
          <a:lstStyle/>
          <a:p>
            <a:fld id="{BF63DF78-E913-8A41-933F-B3580CE1A6D5}" type="slidenum">
              <a:rPr lang="en-US" smtClean="0"/>
              <a:pPr/>
              <a:t>34</a:t>
            </a:fld>
            <a:endParaRPr lang="en-US" dirty="0"/>
          </a:p>
        </p:txBody>
      </p:sp>
      <p:graphicFrame>
        <p:nvGraphicFramePr>
          <p:cNvPr id="71" name="Table 70"/>
          <p:cNvGraphicFramePr>
            <a:graphicFrameLocks noGrp="1"/>
          </p:cNvGraphicFramePr>
          <p:nvPr>
            <p:extLst>
              <p:ext uri="{D42A27DB-BD31-4B8C-83A1-F6EECF244321}">
                <p14:modId xmlns:p14="http://schemas.microsoft.com/office/powerpoint/2010/main" val="1149909867"/>
              </p:ext>
            </p:extLst>
          </p:nvPr>
        </p:nvGraphicFramePr>
        <p:xfrm>
          <a:off x="532679" y="888190"/>
          <a:ext cx="7787667" cy="2030217"/>
        </p:xfrm>
        <a:graphic>
          <a:graphicData uri="http://schemas.openxmlformats.org/drawingml/2006/table">
            <a:tbl>
              <a:tblPr firstRow="1" bandRow="1">
                <a:tableStyleId>{5C22544A-7EE6-4342-B048-85BDC9FD1C3A}</a:tableStyleId>
              </a:tblPr>
              <a:tblGrid>
                <a:gridCol w="934331"/>
                <a:gridCol w="664622"/>
                <a:gridCol w="641799"/>
                <a:gridCol w="641799"/>
                <a:gridCol w="641799"/>
                <a:gridCol w="641799"/>
                <a:gridCol w="641799"/>
                <a:gridCol w="641799"/>
                <a:gridCol w="641799"/>
                <a:gridCol w="641799"/>
                <a:gridCol w="1054322"/>
              </a:tblGrid>
              <a:tr h="284958">
                <a:tc>
                  <a:txBody>
                    <a:bodyPr/>
                    <a:lstStyle/>
                    <a:p>
                      <a:pPr algn="ctr"/>
                      <a:endParaRPr lang="en-US" sz="1200" dirty="0">
                        <a:solidFill>
                          <a:schemeClr val="tx1"/>
                        </a:solidFill>
                      </a:endParaRPr>
                    </a:p>
                  </a:txBody>
                  <a:tcPr marL="121920" marR="12192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200" dirty="0" smtClean="0">
                          <a:solidFill>
                            <a:schemeClr val="tx1"/>
                          </a:solidFill>
                        </a:rPr>
                        <a:t>2013</a:t>
                      </a:r>
                      <a:endParaRPr lang="en-US" sz="12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200" dirty="0" smtClean="0">
                          <a:solidFill>
                            <a:schemeClr val="tx1"/>
                          </a:solidFill>
                        </a:rPr>
                        <a:t>2014</a:t>
                      </a:r>
                      <a:endParaRPr lang="en-US" sz="12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200" dirty="0" smtClean="0">
                          <a:solidFill>
                            <a:schemeClr val="tx1"/>
                          </a:solidFill>
                        </a:rPr>
                        <a:t>2015</a:t>
                      </a:r>
                      <a:endParaRPr lang="en-US" sz="12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200" dirty="0" smtClean="0">
                          <a:solidFill>
                            <a:schemeClr val="tx1"/>
                          </a:solidFill>
                        </a:rPr>
                        <a:t>2016</a:t>
                      </a:r>
                      <a:endParaRPr lang="en-US" sz="12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200" dirty="0" smtClean="0">
                          <a:solidFill>
                            <a:schemeClr val="tx1"/>
                          </a:solidFill>
                        </a:rPr>
                        <a:t>2017</a:t>
                      </a:r>
                      <a:endParaRPr lang="en-US" sz="12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r>
                        <a:rPr lang="en-US" sz="1200" dirty="0" smtClean="0">
                          <a:solidFill>
                            <a:schemeClr val="tx1"/>
                          </a:solidFill>
                        </a:rPr>
                        <a:t>2018</a:t>
                      </a:r>
                      <a:endParaRPr lang="en-US" sz="1200" dirty="0">
                        <a:solidFill>
                          <a:schemeClr val="tx1"/>
                        </a:solidFill>
                      </a:endParaRPr>
                    </a:p>
                  </a:txBody>
                  <a:tcPr marL="121920" marR="121920">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2019</a:t>
                      </a:r>
                    </a:p>
                  </a:txBody>
                  <a:tcPr marL="121920" marR="121920">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2020</a:t>
                      </a:r>
                    </a:p>
                  </a:txBody>
                  <a:tcPr marL="121920" marR="121920">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2021 </a:t>
                      </a:r>
                    </a:p>
                  </a:txBody>
                  <a:tcPr marL="121920" marR="121920">
                    <a:lnL w="12700" cap="flat" cmpd="sng" algn="ctr">
                      <a:solidFill>
                        <a:prstClr val="black"/>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2022/23/24</a:t>
                      </a:r>
                    </a:p>
                  </a:txBody>
                  <a:tcPr marL="121920" marR="121920">
                    <a:lnL w="12700" cap="flat" cmpd="sng" algn="ctr">
                      <a:solidFill>
                        <a:prstClr val="black"/>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06498">
                <a:tc>
                  <a:txBody>
                    <a:bodyPr/>
                    <a:lstStyle/>
                    <a:p>
                      <a:pPr algn="ctr"/>
                      <a:r>
                        <a:rPr lang="en-US" sz="900" b="1" dirty="0" smtClean="0">
                          <a:solidFill>
                            <a:schemeClr val="tx1"/>
                          </a:solidFill>
                        </a:rPr>
                        <a:t>Proton and laser beam-line</a:t>
                      </a:r>
                      <a:endParaRPr lang="en-US" sz="900" b="1" dirty="0">
                        <a:solidFill>
                          <a:schemeClr val="tx1"/>
                        </a:solidFill>
                      </a:endParaRPr>
                    </a:p>
                  </a:txBody>
                  <a:tcPr marL="121920" marR="12192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532263">
                <a:tc>
                  <a:txBody>
                    <a:bodyPr/>
                    <a:lstStyle/>
                    <a:p>
                      <a:pPr algn="ctr"/>
                      <a:r>
                        <a:rPr lang="en-US" sz="900" b="1" dirty="0" smtClean="0">
                          <a:solidFill>
                            <a:schemeClr val="tx1"/>
                          </a:solidFill>
                        </a:rPr>
                        <a:t>Experimental</a:t>
                      </a:r>
                      <a:r>
                        <a:rPr lang="en-US" sz="900" b="1" baseline="0" dirty="0" smtClean="0">
                          <a:solidFill>
                            <a:schemeClr val="tx1"/>
                          </a:solidFill>
                        </a:rPr>
                        <a:t> </a:t>
                      </a:r>
                    </a:p>
                    <a:p>
                      <a:pPr algn="ctr"/>
                      <a:r>
                        <a:rPr lang="en-US" sz="900" b="1" baseline="0" dirty="0" smtClean="0">
                          <a:solidFill>
                            <a:schemeClr val="tx1"/>
                          </a:solidFill>
                        </a:rPr>
                        <a:t>area</a:t>
                      </a:r>
                    </a:p>
                  </a:txBody>
                  <a:tcPr marL="121920" marR="12192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606498">
                <a:tc>
                  <a:txBody>
                    <a:bodyPr/>
                    <a:lstStyle/>
                    <a:p>
                      <a:pPr algn="ctr"/>
                      <a:r>
                        <a:rPr lang="en-US" sz="900" b="1" dirty="0" smtClean="0">
                          <a:solidFill>
                            <a:schemeClr val="tx1"/>
                          </a:solidFill>
                        </a:rPr>
                        <a:t>e</a:t>
                      </a:r>
                      <a:r>
                        <a:rPr lang="en-US" sz="900" b="1" baseline="30000" dirty="0" smtClean="0">
                          <a:solidFill>
                            <a:schemeClr val="tx1"/>
                          </a:solidFill>
                        </a:rPr>
                        <a:t>-</a:t>
                      </a:r>
                      <a:r>
                        <a:rPr lang="en-US" sz="900" b="1" baseline="0" dirty="0" smtClean="0">
                          <a:solidFill>
                            <a:schemeClr val="tx1"/>
                          </a:solidFill>
                        </a:rPr>
                        <a:t> </a:t>
                      </a:r>
                      <a:r>
                        <a:rPr lang="en-US" sz="900" b="1" dirty="0" smtClean="0">
                          <a:solidFill>
                            <a:schemeClr val="tx1"/>
                          </a:solidFill>
                        </a:rPr>
                        <a:t>source</a:t>
                      </a:r>
                      <a:r>
                        <a:rPr lang="en-US" sz="900" b="1" baseline="0" dirty="0" smtClean="0">
                          <a:solidFill>
                            <a:schemeClr val="tx1"/>
                          </a:solidFill>
                        </a:rPr>
                        <a:t> and beam-line</a:t>
                      </a:r>
                      <a:endParaRPr lang="en-US" sz="900" b="1" dirty="0">
                        <a:solidFill>
                          <a:schemeClr val="tx1"/>
                        </a:solidFill>
                      </a:endParaRPr>
                    </a:p>
                  </a:txBody>
                  <a:tcPr marL="121920" marR="12192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endParaRPr lang="en-US" sz="1000" dirty="0">
                        <a:solidFill>
                          <a:schemeClr val="tx1"/>
                        </a:solidFill>
                      </a:endParaRPr>
                    </a:p>
                  </a:txBody>
                  <a:tcPr marL="121920" marR="1219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grpSp>
        <p:nvGrpSpPr>
          <p:cNvPr id="72" name="Group 71"/>
          <p:cNvGrpSpPr/>
          <p:nvPr/>
        </p:nvGrpSpPr>
        <p:grpSpPr>
          <a:xfrm>
            <a:off x="1445385" y="1133524"/>
            <a:ext cx="6878668" cy="1804127"/>
            <a:chOff x="1229733" y="3971141"/>
            <a:chExt cx="8395683" cy="2254278"/>
          </a:xfrm>
        </p:grpSpPr>
        <p:sp>
          <p:nvSpPr>
            <p:cNvPr id="73" name="Rectangle 72"/>
            <p:cNvSpPr/>
            <p:nvPr/>
          </p:nvSpPr>
          <p:spPr>
            <a:xfrm>
              <a:off x="2799595" y="3985433"/>
              <a:ext cx="1697538" cy="305266"/>
            </a:xfrm>
            <a:prstGeom prst="rect">
              <a:avLst/>
            </a:prstGeom>
            <a:solidFill>
              <a:schemeClr val="accent3">
                <a:lumMod val="60000"/>
                <a:lumOff val="4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000" dirty="0"/>
            </a:p>
          </p:txBody>
        </p:sp>
        <p:grpSp>
          <p:nvGrpSpPr>
            <p:cNvPr id="74" name="Group 73"/>
            <p:cNvGrpSpPr/>
            <p:nvPr/>
          </p:nvGrpSpPr>
          <p:grpSpPr>
            <a:xfrm>
              <a:off x="1287460" y="3974587"/>
              <a:ext cx="8337956" cy="2250832"/>
              <a:chOff x="2030261" y="1842446"/>
              <a:chExt cx="12026566" cy="2250832"/>
            </a:xfrm>
          </p:grpSpPr>
          <p:sp>
            <p:nvSpPr>
              <p:cNvPr id="89" name="Rectangle 88"/>
              <p:cNvSpPr/>
              <p:nvPr/>
            </p:nvSpPr>
            <p:spPr>
              <a:xfrm>
                <a:off x="6248987" y="1850091"/>
                <a:ext cx="7800337" cy="1439030"/>
              </a:xfrm>
              <a:prstGeom prst="rect">
                <a:avLst/>
              </a:prstGeom>
              <a:solidFill>
                <a:srgbClr val="FF6666"/>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000" dirty="0"/>
              </a:p>
            </p:txBody>
          </p:sp>
          <p:sp>
            <p:nvSpPr>
              <p:cNvPr id="90" name="Rectangle 89"/>
              <p:cNvSpPr/>
              <p:nvPr/>
            </p:nvSpPr>
            <p:spPr>
              <a:xfrm>
                <a:off x="4025901" y="2529166"/>
                <a:ext cx="1922334" cy="767265"/>
              </a:xfrm>
              <a:prstGeom prst="rect">
                <a:avLst/>
              </a:prstGeom>
              <a:pattFill prst="dkDnDiag">
                <a:fgClr>
                  <a:schemeClr val="accent3">
                    <a:lumMod val="60000"/>
                    <a:lumOff val="40000"/>
                  </a:schemeClr>
                </a:fgClr>
                <a:bgClr>
                  <a:prstClr val="white"/>
                </a:bgClr>
              </a:pattFill>
              <a:ln>
                <a:noFill/>
              </a:ln>
            </p:spPr>
            <p:style>
              <a:lnRef idx="2">
                <a:schemeClr val="accent1"/>
              </a:lnRef>
              <a:fillRef idx="1">
                <a:schemeClr val="lt1"/>
              </a:fillRef>
              <a:effectRef idx="0">
                <a:schemeClr val="accent1"/>
              </a:effectRef>
              <a:fontRef idx="minor">
                <a:schemeClr val="dk1"/>
              </a:fontRef>
            </p:style>
            <p:txBody>
              <a:bodyPr rtlCol="0" anchor="b" anchorCtr="0"/>
              <a:lstStyle/>
              <a:p>
                <a:endParaRPr lang="en-US" sz="1000" dirty="0"/>
              </a:p>
            </p:txBody>
          </p:sp>
          <p:sp>
            <p:nvSpPr>
              <p:cNvPr id="91" name="Rectangle 90"/>
              <p:cNvSpPr/>
              <p:nvPr/>
            </p:nvSpPr>
            <p:spPr>
              <a:xfrm>
                <a:off x="2030261" y="1850090"/>
                <a:ext cx="2504286" cy="679076"/>
              </a:xfrm>
              <a:prstGeom prst="rect">
                <a:avLst/>
              </a:prstGeom>
              <a:solidFill>
                <a:srgbClr val="3366FF"/>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000" dirty="0"/>
              </a:p>
            </p:txBody>
          </p:sp>
          <p:sp>
            <p:nvSpPr>
              <p:cNvPr id="92" name="Rectangle 91"/>
              <p:cNvSpPr/>
              <p:nvPr/>
            </p:nvSpPr>
            <p:spPr>
              <a:xfrm>
                <a:off x="2030261" y="2531686"/>
                <a:ext cx="1995639" cy="768774"/>
              </a:xfrm>
              <a:prstGeom prst="rect">
                <a:avLst/>
              </a:prstGeom>
              <a:solidFill>
                <a:srgbClr val="3366FF"/>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000" dirty="0" smtClean="0"/>
              </a:p>
              <a:p>
                <a:pPr algn="ctr"/>
                <a:endParaRPr lang="en-US" sz="1000" dirty="0"/>
              </a:p>
            </p:txBody>
          </p:sp>
          <p:sp>
            <p:nvSpPr>
              <p:cNvPr id="93" name="Rectangle 92"/>
              <p:cNvSpPr/>
              <p:nvPr/>
            </p:nvSpPr>
            <p:spPr>
              <a:xfrm>
                <a:off x="2030261" y="3289120"/>
                <a:ext cx="2504286" cy="804156"/>
              </a:xfrm>
              <a:prstGeom prst="rect">
                <a:avLst/>
              </a:prstGeom>
              <a:solidFill>
                <a:srgbClr val="3366FF"/>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dirty="0" smtClean="0"/>
                  <a:t>Studies, design</a:t>
                </a:r>
                <a:endParaRPr lang="en-US" sz="1000" dirty="0"/>
              </a:p>
            </p:txBody>
          </p:sp>
          <p:sp>
            <p:nvSpPr>
              <p:cNvPr id="94" name="Rectangle 93"/>
              <p:cNvSpPr/>
              <p:nvPr/>
            </p:nvSpPr>
            <p:spPr>
              <a:xfrm>
                <a:off x="4534547" y="3287612"/>
                <a:ext cx="1556236" cy="805660"/>
              </a:xfrm>
              <a:prstGeom prst="rect">
                <a:avLst/>
              </a:prstGeom>
              <a:solidFill>
                <a:schemeClr val="accent6">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dirty="0" smtClean="0"/>
                  <a:t>Fabrication</a:t>
                </a:r>
                <a:endParaRPr lang="en-US" sz="1000" dirty="0"/>
              </a:p>
            </p:txBody>
          </p:sp>
          <p:sp>
            <p:nvSpPr>
              <p:cNvPr id="95" name="Rectangle 94"/>
              <p:cNvSpPr/>
              <p:nvPr/>
            </p:nvSpPr>
            <p:spPr>
              <a:xfrm>
                <a:off x="6090783" y="3287612"/>
                <a:ext cx="1135105" cy="805661"/>
              </a:xfrm>
              <a:prstGeom prst="rect">
                <a:avLst/>
              </a:prstGeom>
              <a:solidFill>
                <a:schemeClr val="accent3">
                  <a:lumMod val="60000"/>
                  <a:lumOff val="4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dirty="0" smtClean="0"/>
                  <a:t>Installation</a:t>
                </a:r>
                <a:endParaRPr lang="en-US" sz="1000" dirty="0"/>
              </a:p>
            </p:txBody>
          </p:sp>
          <p:sp>
            <p:nvSpPr>
              <p:cNvPr id="96" name="Rectangle 95"/>
              <p:cNvSpPr/>
              <p:nvPr/>
            </p:nvSpPr>
            <p:spPr>
              <a:xfrm rot="5400000">
                <a:off x="5543499" y="2410830"/>
                <a:ext cx="1437522" cy="300753"/>
              </a:xfrm>
              <a:prstGeom prst="rect">
                <a:avLst/>
              </a:prstGeom>
              <a:solidFill>
                <a:srgbClr val="FFFF0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dirty="0"/>
                  <a:t>Commissioning</a:t>
                </a:r>
              </a:p>
            </p:txBody>
          </p:sp>
          <p:sp>
            <p:nvSpPr>
              <p:cNvPr id="97" name="Rectangle 96"/>
              <p:cNvSpPr/>
              <p:nvPr/>
            </p:nvSpPr>
            <p:spPr>
              <a:xfrm rot="5400000">
                <a:off x="6988342" y="3517855"/>
                <a:ext cx="812971" cy="337876"/>
              </a:xfrm>
              <a:prstGeom prst="rect">
                <a:avLst/>
              </a:prstGeom>
              <a:solidFill>
                <a:srgbClr val="FFFF0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900" dirty="0"/>
                  <a:t>Commissioning</a:t>
                </a:r>
              </a:p>
            </p:txBody>
          </p:sp>
          <p:sp>
            <p:nvSpPr>
              <p:cNvPr id="98" name="Rectangle 97"/>
              <p:cNvSpPr/>
              <p:nvPr/>
            </p:nvSpPr>
            <p:spPr>
              <a:xfrm>
                <a:off x="7554380" y="3287610"/>
                <a:ext cx="6502447" cy="804639"/>
              </a:xfrm>
              <a:prstGeom prst="rect">
                <a:avLst/>
              </a:prstGeom>
              <a:solidFill>
                <a:srgbClr val="FF6666"/>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000" dirty="0"/>
              </a:p>
            </p:txBody>
          </p:sp>
          <p:sp>
            <p:nvSpPr>
              <p:cNvPr id="99" name="Rectangle 98"/>
              <p:cNvSpPr/>
              <p:nvPr/>
            </p:nvSpPr>
            <p:spPr>
              <a:xfrm>
                <a:off x="4672848" y="1850854"/>
                <a:ext cx="1413688" cy="308469"/>
              </a:xfrm>
              <a:prstGeom prst="rect">
                <a:avLst/>
              </a:prstGeom>
              <a:solidFill>
                <a:schemeClr val="accent3">
                  <a:lumMod val="60000"/>
                  <a:lumOff val="4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000" dirty="0" smtClean="0"/>
                  <a:t>Installation</a:t>
                </a:r>
                <a:endParaRPr lang="en-US" sz="1000" dirty="0"/>
              </a:p>
            </p:txBody>
          </p:sp>
        </p:grpSp>
        <p:sp>
          <p:nvSpPr>
            <p:cNvPr id="75" name="Rectangle 74"/>
            <p:cNvSpPr/>
            <p:nvPr/>
          </p:nvSpPr>
          <p:spPr>
            <a:xfrm>
              <a:off x="1574162" y="4665629"/>
              <a:ext cx="2528438" cy="362482"/>
            </a:xfrm>
            <a:prstGeom prst="rect">
              <a:avLst/>
            </a:prstGeom>
            <a:pattFill prst="dkDnDiag">
              <a:fgClr>
                <a:schemeClr val="accent3">
                  <a:lumMod val="60000"/>
                  <a:lumOff val="40000"/>
                </a:schemeClr>
              </a:fgClr>
              <a:bgClr>
                <a:prstClr val="white"/>
              </a:bgClr>
            </a:pattFill>
            <a:ln>
              <a:noFill/>
            </a:ln>
          </p:spPr>
          <p:style>
            <a:lnRef idx="2">
              <a:schemeClr val="accent1"/>
            </a:lnRef>
            <a:fillRef idx="1">
              <a:schemeClr val="lt1"/>
            </a:fillRef>
            <a:effectRef idx="0">
              <a:schemeClr val="accent1"/>
            </a:effectRef>
            <a:fontRef idx="minor">
              <a:schemeClr val="dk1"/>
            </a:fontRef>
          </p:style>
          <p:txBody>
            <a:bodyPr rtlCol="0" anchor="b" anchorCtr="0"/>
            <a:lstStyle/>
            <a:p>
              <a:endParaRPr lang="en-US" sz="1000" dirty="0"/>
            </a:p>
          </p:txBody>
        </p:sp>
        <p:sp>
          <p:nvSpPr>
            <p:cNvPr id="76" name="TextBox 75"/>
            <p:cNvSpPr txBox="1"/>
            <p:nvPr/>
          </p:nvSpPr>
          <p:spPr>
            <a:xfrm>
              <a:off x="1573758" y="4672200"/>
              <a:ext cx="2557951" cy="269200"/>
            </a:xfrm>
            <a:prstGeom prst="rect">
              <a:avLst/>
            </a:prstGeom>
            <a:noFill/>
          </p:spPr>
          <p:txBody>
            <a:bodyPr wrap="square" rtlCol="0">
              <a:spAutoFit/>
            </a:bodyPr>
            <a:lstStyle/>
            <a:p>
              <a:pPr algn="r"/>
              <a:r>
                <a:rPr lang="en-US" sz="800" dirty="0" smtClean="0"/>
                <a:t>Modification, Civil Engineering and installation</a:t>
              </a:r>
              <a:endParaRPr lang="en-US" sz="800" dirty="0"/>
            </a:p>
          </p:txBody>
        </p:sp>
        <p:sp>
          <p:nvSpPr>
            <p:cNvPr id="77" name="Rectangle 76"/>
            <p:cNvSpPr/>
            <p:nvPr/>
          </p:nvSpPr>
          <p:spPr>
            <a:xfrm>
              <a:off x="2657841" y="4250692"/>
              <a:ext cx="1444759" cy="407995"/>
            </a:xfrm>
            <a:prstGeom prst="rect">
              <a:avLst/>
            </a:prstGeom>
            <a:solidFill>
              <a:srgbClr val="3366FF"/>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000" dirty="0"/>
            </a:p>
          </p:txBody>
        </p:sp>
        <p:sp>
          <p:nvSpPr>
            <p:cNvPr id="78" name="Rectangle 77"/>
            <p:cNvSpPr/>
            <p:nvPr/>
          </p:nvSpPr>
          <p:spPr>
            <a:xfrm>
              <a:off x="2523060" y="5024084"/>
              <a:ext cx="1594167" cy="403574"/>
            </a:xfrm>
            <a:prstGeom prst="rect">
              <a:avLst/>
            </a:prstGeom>
            <a:solidFill>
              <a:srgbClr val="3366FF"/>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000" dirty="0"/>
            </a:p>
          </p:txBody>
        </p:sp>
        <p:sp>
          <p:nvSpPr>
            <p:cNvPr id="79" name="TextBox 78"/>
            <p:cNvSpPr txBox="1"/>
            <p:nvPr/>
          </p:nvSpPr>
          <p:spPr>
            <a:xfrm>
              <a:off x="1419819" y="3971141"/>
              <a:ext cx="2642021" cy="548518"/>
            </a:xfrm>
            <a:prstGeom prst="rect">
              <a:avLst/>
            </a:prstGeom>
            <a:noFill/>
          </p:spPr>
          <p:txBody>
            <a:bodyPr wrap="square" rtlCol="0">
              <a:spAutoFit/>
            </a:bodyPr>
            <a:lstStyle/>
            <a:p>
              <a:r>
                <a:rPr lang="en-US" sz="1000" dirty="0" smtClean="0"/>
                <a:t>Study, Design, </a:t>
              </a:r>
            </a:p>
            <a:p>
              <a:r>
                <a:rPr lang="en-US" sz="1000" dirty="0" smtClean="0"/>
                <a:t>Procurement, Component preparation</a:t>
              </a:r>
              <a:endParaRPr lang="en-US" sz="1000" dirty="0"/>
            </a:p>
          </p:txBody>
        </p:sp>
        <p:sp>
          <p:nvSpPr>
            <p:cNvPr id="80" name="TextBox 79"/>
            <p:cNvSpPr txBox="1"/>
            <p:nvPr/>
          </p:nvSpPr>
          <p:spPr>
            <a:xfrm>
              <a:off x="1229733" y="4950442"/>
              <a:ext cx="3070791" cy="548518"/>
            </a:xfrm>
            <a:prstGeom prst="rect">
              <a:avLst/>
            </a:prstGeom>
            <a:noFill/>
          </p:spPr>
          <p:txBody>
            <a:bodyPr wrap="square" rtlCol="0">
              <a:spAutoFit/>
            </a:bodyPr>
            <a:lstStyle/>
            <a:p>
              <a:r>
                <a:rPr lang="en-US" sz="1000" dirty="0" smtClean="0"/>
                <a:t>Study, Design, </a:t>
              </a:r>
            </a:p>
            <a:p>
              <a:r>
                <a:rPr lang="en-US" sz="1000" dirty="0" smtClean="0"/>
                <a:t>Procurement, Component preparation</a:t>
              </a:r>
              <a:endParaRPr lang="en-US" sz="1000" dirty="0"/>
            </a:p>
          </p:txBody>
        </p:sp>
        <p:sp>
          <p:nvSpPr>
            <p:cNvPr id="81" name="Rectangle 80"/>
            <p:cNvSpPr/>
            <p:nvPr/>
          </p:nvSpPr>
          <p:spPr>
            <a:xfrm>
              <a:off x="6036454" y="3972291"/>
              <a:ext cx="1555252" cy="2252101"/>
            </a:xfrm>
            <a:prstGeom prst="rect">
              <a:avLst/>
            </a:prstGeom>
            <a:solidFill>
              <a:schemeClr val="accent2">
                <a:lumMod val="40000"/>
                <a:lumOff val="6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000" dirty="0"/>
            </a:p>
          </p:txBody>
        </p:sp>
        <p:sp>
          <p:nvSpPr>
            <p:cNvPr id="82" name="TextBox 81"/>
            <p:cNvSpPr txBox="1"/>
            <p:nvPr/>
          </p:nvSpPr>
          <p:spPr>
            <a:xfrm>
              <a:off x="5074594" y="4048954"/>
              <a:ext cx="1102631" cy="325048"/>
            </a:xfrm>
            <a:prstGeom prst="rect">
              <a:avLst/>
            </a:prstGeom>
            <a:noFill/>
          </p:spPr>
          <p:txBody>
            <a:bodyPr wrap="square" rtlCol="0">
              <a:spAutoFit/>
            </a:bodyPr>
            <a:lstStyle/>
            <a:p>
              <a:r>
                <a:rPr lang="en-US" sz="1000" dirty="0" smtClean="0"/>
                <a:t>Data taking</a:t>
              </a:r>
              <a:endParaRPr lang="en-US" sz="1000" dirty="0"/>
            </a:p>
          </p:txBody>
        </p:sp>
        <p:sp>
          <p:nvSpPr>
            <p:cNvPr id="83" name="TextBox 82"/>
            <p:cNvSpPr txBox="1"/>
            <p:nvPr/>
          </p:nvSpPr>
          <p:spPr>
            <a:xfrm>
              <a:off x="7853896" y="4048954"/>
              <a:ext cx="969324" cy="325048"/>
            </a:xfrm>
            <a:prstGeom prst="rect">
              <a:avLst/>
            </a:prstGeom>
            <a:noFill/>
          </p:spPr>
          <p:txBody>
            <a:bodyPr wrap="square" rtlCol="0">
              <a:spAutoFit/>
            </a:bodyPr>
            <a:lstStyle/>
            <a:p>
              <a:r>
                <a:rPr lang="en-US" sz="1000" dirty="0" smtClean="0"/>
                <a:t>Data taking</a:t>
              </a:r>
            </a:p>
          </p:txBody>
        </p:sp>
        <p:sp>
          <p:nvSpPr>
            <p:cNvPr id="84" name="TextBox 83"/>
            <p:cNvSpPr txBox="1"/>
            <p:nvPr/>
          </p:nvSpPr>
          <p:spPr>
            <a:xfrm>
              <a:off x="4350219" y="4970037"/>
              <a:ext cx="612584" cy="365679"/>
            </a:xfrm>
            <a:prstGeom prst="rect">
              <a:avLst/>
            </a:prstGeom>
            <a:noFill/>
          </p:spPr>
          <p:txBody>
            <a:bodyPr wrap="none" rtlCol="0">
              <a:spAutoFit/>
            </a:bodyPr>
            <a:lstStyle/>
            <a:p>
              <a:r>
                <a:rPr lang="en-US" sz="1200" b="1" dirty="0" smtClean="0"/>
                <a:t>Phase 1</a:t>
              </a:r>
              <a:endParaRPr lang="en-US" sz="1200" b="1" dirty="0"/>
            </a:p>
          </p:txBody>
        </p:sp>
        <p:sp>
          <p:nvSpPr>
            <p:cNvPr id="85" name="TextBox 84"/>
            <p:cNvSpPr txBox="1"/>
            <p:nvPr/>
          </p:nvSpPr>
          <p:spPr>
            <a:xfrm>
              <a:off x="5154430" y="5610027"/>
              <a:ext cx="612584" cy="365679"/>
            </a:xfrm>
            <a:prstGeom prst="rect">
              <a:avLst/>
            </a:prstGeom>
            <a:noFill/>
          </p:spPr>
          <p:txBody>
            <a:bodyPr wrap="none" rtlCol="0">
              <a:spAutoFit/>
            </a:bodyPr>
            <a:lstStyle/>
            <a:p>
              <a:r>
                <a:rPr lang="en-US" sz="1200" b="1" dirty="0" smtClean="0"/>
                <a:t>Phase 2</a:t>
              </a:r>
              <a:endParaRPr lang="en-US" sz="1200" b="1" dirty="0"/>
            </a:p>
          </p:txBody>
        </p:sp>
        <p:cxnSp>
          <p:nvCxnSpPr>
            <p:cNvPr id="86" name="Straight Arrow Connector 85"/>
            <p:cNvCxnSpPr/>
            <p:nvPr/>
          </p:nvCxnSpPr>
          <p:spPr>
            <a:xfrm>
              <a:off x="6029799" y="4574188"/>
              <a:ext cx="1561907" cy="0"/>
            </a:xfrm>
            <a:prstGeom prst="straightConnector1">
              <a:avLst/>
            </a:prstGeom>
            <a:ln w="19050" cmpd="sng">
              <a:solidFill>
                <a:srgbClr val="FF0000"/>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87" name="TextBox 86"/>
            <p:cNvSpPr txBox="1"/>
            <p:nvPr/>
          </p:nvSpPr>
          <p:spPr>
            <a:xfrm>
              <a:off x="6218993" y="4250693"/>
              <a:ext cx="1147930" cy="609465"/>
            </a:xfrm>
            <a:prstGeom prst="rect">
              <a:avLst/>
            </a:prstGeom>
            <a:noFill/>
          </p:spPr>
          <p:txBody>
            <a:bodyPr wrap="none" rtlCol="0">
              <a:spAutoFit/>
            </a:bodyPr>
            <a:lstStyle/>
            <a:p>
              <a:pPr algn="ctr"/>
              <a:r>
                <a:rPr lang="en-US" sz="1200" dirty="0" smtClean="0"/>
                <a:t>Long Shutdown 2</a:t>
              </a:r>
            </a:p>
            <a:p>
              <a:pPr algn="ctr"/>
              <a:r>
                <a:rPr lang="en-US" sz="1200" dirty="0" smtClean="0"/>
                <a:t>24 months </a:t>
              </a:r>
              <a:endParaRPr lang="en-US" sz="1200" dirty="0"/>
            </a:p>
          </p:txBody>
        </p:sp>
        <p:sp>
          <p:nvSpPr>
            <p:cNvPr id="88" name="TextBox 87"/>
            <p:cNvSpPr txBox="1"/>
            <p:nvPr/>
          </p:nvSpPr>
          <p:spPr>
            <a:xfrm>
              <a:off x="7932303" y="4473498"/>
              <a:ext cx="1625931" cy="807598"/>
            </a:xfrm>
            <a:prstGeom prst="rect">
              <a:avLst/>
            </a:prstGeom>
            <a:noFill/>
          </p:spPr>
          <p:txBody>
            <a:bodyPr wrap="square" rtlCol="0">
              <a:spAutoFit/>
            </a:bodyPr>
            <a:lstStyle/>
            <a:p>
              <a:r>
                <a:rPr lang="en-US" b="1" i="1" dirty="0" smtClean="0"/>
                <a:t>AWAKE RUN 2</a:t>
              </a:r>
            </a:p>
          </p:txBody>
        </p:sp>
      </p:grpSp>
      <p:sp>
        <p:nvSpPr>
          <p:cNvPr id="100" name="TextBox 99"/>
          <p:cNvSpPr txBox="1"/>
          <p:nvPr/>
        </p:nvSpPr>
        <p:spPr>
          <a:xfrm>
            <a:off x="4292860" y="1401881"/>
            <a:ext cx="1165511" cy="646331"/>
          </a:xfrm>
          <a:prstGeom prst="rect">
            <a:avLst/>
          </a:prstGeom>
          <a:noFill/>
        </p:spPr>
        <p:txBody>
          <a:bodyPr wrap="square" rtlCol="0">
            <a:spAutoFit/>
          </a:bodyPr>
          <a:lstStyle/>
          <a:p>
            <a:r>
              <a:rPr lang="en-US" b="1" i="1" dirty="0" smtClean="0"/>
              <a:t>AWAKE RUN 1</a:t>
            </a:r>
          </a:p>
        </p:txBody>
      </p:sp>
      <p:sp>
        <p:nvSpPr>
          <p:cNvPr id="101" name="Right Arrow 100"/>
          <p:cNvSpPr/>
          <p:nvPr/>
        </p:nvSpPr>
        <p:spPr>
          <a:xfrm>
            <a:off x="8217407" y="1818444"/>
            <a:ext cx="671339" cy="390779"/>
          </a:xfrm>
          <a:prstGeom prst="rightArrow">
            <a:avLst/>
          </a:prstGeom>
          <a:solidFill>
            <a:srgbClr val="FF364B"/>
          </a:solidFill>
          <a:ln>
            <a:solidFill>
              <a:srgbClr val="FF364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FF"/>
              </a:solidFill>
            </a:endParaRPr>
          </a:p>
        </p:txBody>
      </p:sp>
      <p:sp>
        <p:nvSpPr>
          <p:cNvPr id="3" name="TextBox 2"/>
          <p:cNvSpPr txBox="1"/>
          <p:nvPr/>
        </p:nvSpPr>
        <p:spPr>
          <a:xfrm>
            <a:off x="8971642" y="1545480"/>
            <a:ext cx="2748644" cy="923330"/>
          </a:xfrm>
          <a:prstGeom prst="rect">
            <a:avLst/>
          </a:prstGeom>
          <a:noFill/>
          <a:ln w="6350" cmpd="sng">
            <a:solidFill>
              <a:srgbClr val="ED0202"/>
            </a:solidFill>
          </a:ln>
        </p:spPr>
        <p:txBody>
          <a:bodyPr wrap="square" rtlCol="0">
            <a:spAutoFit/>
          </a:bodyPr>
          <a:lstStyle/>
          <a:p>
            <a:r>
              <a:rPr lang="en-US" b="1" dirty="0" smtClean="0"/>
              <a:t>AWAKE++: After Run 2: </a:t>
            </a:r>
            <a:r>
              <a:rPr lang="en-US" dirty="0" smtClean="0"/>
              <a:t>kick-off particle physics driven applications</a:t>
            </a:r>
            <a:endParaRPr lang="en-US" dirty="0"/>
          </a:p>
        </p:txBody>
      </p:sp>
      <p:sp>
        <p:nvSpPr>
          <p:cNvPr id="6" name="Rectangle 5"/>
          <p:cNvSpPr/>
          <p:nvPr/>
        </p:nvSpPr>
        <p:spPr>
          <a:xfrm>
            <a:off x="247729" y="5354111"/>
            <a:ext cx="8618081" cy="923330"/>
          </a:xfrm>
          <a:prstGeom prst="rect">
            <a:avLst/>
          </a:prstGeom>
          <a:ln w="38100" cmpd="sng">
            <a:solidFill>
              <a:srgbClr val="008000"/>
            </a:solidFill>
          </a:ln>
        </p:spPr>
        <p:txBody>
          <a:bodyPr wrap="square">
            <a:spAutoFit/>
          </a:bodyPr>
          <a:lstStyle/>
          <a:p>
            <a:r>
              <a:rPr lang="en-US" b="1" dirty="0" smtClean="0"/>
              <a:t>AWAKE Run 2: proposed for after LS2:</a:t>
            </a:r>
          </a:p>
          <a:p>
            <a:r>
              <a:rPr lang="en-US" dirty="0"/>
              <a:t>achieve high-charge bunches of electrons accelerated to </a:t>
            </a:r>
            <a:r>
              <a:rPr lang="en-US" b="1" dirty="0"/>
              <a:t>high energy, about 10 GeV, </a:t>
            </a:r>
            <a:r>
              <a:rPr lang="en-US" dirty="0"/>
              <a:t>while maintaining </a:t>
            </a:r>
            <a:r>
              <a:rPr lang="en-US" b="1" dirty="0"/>
              <a:t>beam quality </a:t>
            </a:r>
            <a:r>
              <a:rPr lang="en-US" dirty="0"/>
              <a:t>through the plasma and showing that the process is </a:t>
            </a:r>
            <a:r>
              <a:rPr lang="en-US" b="1" dirty="0"/>
              <a:t>scalable</a:t>
            </a:r>
            <a:r>
              <a:rPr lang="en-US" dirty="0"/>
              <a:t>. </a:t>
            </a:r>
          </a:p>
        </p:txBody>
      </p:sp>
      <p:sp>
        <p:nvSpPr>
          <p:cNvPr id="2" name="TextBox 1"/>
          <p:cNvSpPr txBox="1"/>
          <p:nvPr/>
        </p:nvSpPr>
        <p:spPr>
          <a:xfrm>
            <a:off x="547522" y="3725243"/>
            <a:ext cx="5817180" cy="923330"/>
          </a:xfrm>
          <a:prstGeom prst="rect">
            <a:avLst/>
          </a:prstGeom>
          <a:noFill/>
          <a:ln w="28575" cmpd="sng">
            <a:solidFill>
              <a:srgbClr val="008000"/>
            </a:solidFill>
          </a:ln>
        </p:spPr>
        <p:txBody>
          <a:bodyPr wrap="none" rtlCol="0">
            <a:spAutoFit/>
          </a:bodyPr>
          <a:lstStyle/>
          <a:p>
            <a:r>
              <a:rPr lang="en-US" b="1" dirty="0" smtClean="0"/>
              <a:t>AWAKE Run 1: Proof-of Concept</a:t>
            </a:r>
          </a:p>
          <a:p>
            <a:r>
              <a:rPr lang="en-US" dirty="0" smtClean="0"/>
              <a:t>2016/17: Seeded Self-Modulation of proton beam in plasma</a:t>
            </a:r>
          </a:p>
          <a:p>
            <a:r>
              <a:rPr lang="en-US" b="1" dirty="0" smtClean="0"/>
              <a:t>2018: </a:t>
            </a:r>
            <a:r>
              <a:rPr lang="en-US" b="1" dirty="0"/>
              <a:t>E</a:t>
            </a:r>
            <a:r>
              <a:rPr lang="en-US" b="1" dirty="0" smtClean="0"/>
              <a:t>lectron acceleration in plasma</a:t>
            </a:r>
            <a:endParaRPr lang="en-US" b="1" dirty="0"/>
          </a:p>
        </p:txBody>
      </p:sp>
      <p:grpSp>
        <p:nvGrpSpPr>
          <p:cNvPr id="5" name="Group 4"/>
          <p:cNvGrpSpPr/>
          <p:nvPr/>
        </p:nvGrpSpPr>
        <p:grpSpPr>
          <a:xfrm>
            <a:off x="6364702" y="3080478"/>
            <a:ext cx="2544883" cy="1106430"/>
            <a:chOff x="6364702" y="3080478"/>
            <a:chExt cx="2544883" cy="1106430"/>
          </a:xfrm>
        </p:grpSpPr>
        <p:pic>
          <p:nvPicPr>
            <p:cNvPr id="40" name="Picture 39" descr="surfen_bali_aufmacher,17121_m_n.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63050" y="3080478"/>
              <a:ext cx="1946535" cy="1023350"/>
            </a:xfrm>
            <a:prstGeom prst="rect">
              <a:avLst/>
            </a:prstGeom>
          </p:spPr>
        </p:pic>
        <p:cxnSp>
          <p:nvCxnSpPr>
            <p:cNvPr id="8" name="Straight Arrow Connector 7"/>
            <p:cNvCxnSpPr>
              <a:stCxn id="2" idx="3"/>
            </p:cNvCxnSpPr>
            <p:nvPr/>
          </p:nvCxnSpPr>
          <p:spPr>
            <a:xfrm flipV="1">
              <a:off x="6364702" y="3827514"/>
              <a:ext cx="580586" cy="359394"/>
            </a:xfrm>
            <a:prstGeom prst="straightConnector1">
              <a:avLst/>
            </a:prstGeom>
            <a:ln w="57150" cmpd="sng">
              <a:solidFill>
                <a:srgbClr val="1F992E"/>
              </a:solidFill>
              <a:tailEnd type="arrow"/>
            </a:ln>
          </p:spPr>
          <p:style>
            <a:lnRef idx="2">
              <a:schemeClr val="accent1"/>
            </a:lnRef>
            <a:fillRef idx="0">
              <a:schemeClr val="accent1"/>
            </a:fillRef>
            <a:effectRef idx="1">
              <a:schemeClr val="accent1"/>
            </a:effectRef>
            <a:fontRef idx="minor">
              <a:schemeClr val="tx1"/>
            </a:fontRef>
          </p:style>
        </p:cxnSp>
      </p:grpSp>
      <p:grpSp>
        <p:nvGrpSpPr>
          <p:cNvPr id="9" name="Group 8"/>
          <p:cNvGrpSpPr/>
          <p:nvPr/>
        </p:nvGrpSpPr>
        <p:grpSpPr>
          <a:xfrm>
            <a:off x="8865810" y="5256239"/>
            <a:ext cx="3193142" cy="1133351"/>
            <a:chOff x="8188477" y="4010429"/>
            <a:chExt cx="3193142" cy="1133351"/>
          </a:xfrm>
        </p:grpSpPr>
        <p:pic>
          <p:nvPicPr>
            <p:cNvPr id="39" name="Picture 38" descr="Sport-Surfen-Gehen-wir-Wellenreiten.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117746" y="4010429"/>
              <a:ext cx="2263873" cy="1133351"/>
            </a:xfrm>
            <a:prstGeom prst="rect">
              <a:avLst/>
            </a:prstGeom>
          </p:spPr>
        </p:pic>
        <p:cxnSp>
          <p:nvCxnSpPr>
            <p:cNvPr id="45" name="Straight Arrow Connector 44"/>
            <p:cNvCxnSpPr>
              <a:stCxn id="6" idx="3"/>
              <a:endCxn id="39" idx="1"/>
            </p:cNvCxnSpPr>
            <p:nvPr/>
          </p:nvCxnSpPr>
          <p:spPr>
            <a:xfrm>
              <a:off x="8188477" y="4569966"/>
              <a:ext cx="929269" cy="7139"/>
            </a:xfrm>
            <a:prstGeom prst="straightConnector1">
              <a:avLst/>
            </a:prstGeom>
            <a:ln w="57150" cmpd="sng">
              <a:solidFill>
                <a:srgbClr val="1F992E"/>
              </a:solidFill>
              <a:tailEnd type="arrow"/>
            </a:ln>
          </p:spPr>
          <p:style>
            <a:lnRef idx="2">
              <a:schemeClr val="accent1"/>
            </a:lnRef>
            <a:fillRef idx="0">
              <a:schemeClr val="accent1"/>
            </a:fillRef>
            <a:effectRef idx="1">
              <a:schemeClr val="accent1"/>
            </a:effectRef>
            <a:fontRef idx="minor">
              <a:schemeClr val="tx1"/>
            </a:fontRef>
          </p:style>
        </p:cxnSp>
      </p:grpSp>
      <p:cxnSp>
        <p:nvCxnSpPr>
          <p:cNvPr id="48" name="Straight Arrow Connector 47"/>
          <p:cNvCxnSpPr/>
          <p:nvPr/>
        </p:nvCxnSpPr>
        <p:spPr>
          <a:xfrm flipV="1">
            <a:off x="6362095" y="4361543"/>
            <a:ext cx="2910114" cy="41124"/>
          </a:xfrm>
          <a:prstGeom prst="straightConnector1">
            <a:avLst/>
          </a:prstGeom>
          <a:ln w="57150" cmpd="sng">
            <a:solidFill>
              <a:srgbClr val="1F992E"/>
            </a:solidFill>
            <a:tailEnd type="arrow"/>
          </a:ln>
        </p:spPr>
        <p:style>
          <a:lnRef idx="2">
            <a:schemeClr val="accent1"/>
          </a:lnRef>
          <a:fillRef idx="0">
            <a:schemeClr val="accent1"/>
          </a:fillRef>
          <a:effectRef idx="1">
            <a:schemeClr val="accent1"/>
          </a:effectRef>
          <a:fontRef idx="minor">
            <a:schemeClr val="tx1"/>
          </a:fontRef>
        </p:style>
      </p:cxnSp>
      <p:pic>
        <p:nvPicPr>
          <p:cNvPr id="50" name="Picture 49" descr="Wellenreiten-FreshSurf.jp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9280572" y="3676953"/>
            <a:ext cx="2444897" cy="1197428"/>
          </a:xfrm>
          <a:prstGeom prst="rect">
            <a:avLst/>
          </a:prstGeom>
        </p:spPr>
      </p:pic>
    </p:spTree>
    <p:extLst>
      <p:ext uri="{BB962C8B-B14F-4D97-AF65-F5344CB8AC3E}">
        <p14:creationId xmlns:p14="http://schemas.microsoft.com/office/powerpoint/2010/main" val="1977360884"/>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3" grpId="0" animBg="1"/>
      <p:bldP spid="6" grpId="0" animBg="1"/>
      <p:bldP spid="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AWAKE Experiment</a:t>
            </a:r>
            <a:endParaRPr lang="en-US" dirty="0"/>
          </a:p>
        </p:txBody>
      </p:sp>
      <p:sp>
        <p:nvSpPr>
          <p:cNvPr id="3" name="Slide Number Placeholder 2"/>
          <p:cNvSpPr>
            <a:spLocks noGrp="1"/>
          </p:cNvSpPr>
          <p:nvPr>
            <p:ph type="sldNum" sz="quarter" idx="12"/>
          </p:nvPr>
        </p:nvSpPr>
        <p:spPr/>
        <p:txBody>
          <a:bodyPr/>
          <a:lstStyle/>
          <a:p>
            <a:fld id="{3D351EE0-6949-4F2E-8F68-46F7424C488D}" type="slidenum">
              <a:rPr lang="en-US" smtClean="0"/>
              <a:t>35</a:t>
            </a:fld>
            <a:endParaRPr lang="en-US"/>
          </a:p>
        </p:txBody>
      </p:sp>
      <p:pic>
        <p:nvPicPr>
          <p:cNvPr id="5" name="Picture 4" descr="Awake-schema-02.pdf"/>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3073" y="811586"/>
            <a:ext cx="9428052" cy="5896818"/>
          </a:xfrm>
          <a:prstGeom prst="rect">
            <a:avLst/>
          </a:prstGeom>
        </p:spPr>
      </p:pic>
    </p:spTree>
    <p:extLst>
      <p:ext uri="{BB962C8B-B14F-4D97-AF65-F5344CB8AC3E}">
        <p14:creationId xmlns:p14="http://schemas.microsoft.com/office/powerpoint/2010/main" val="424267520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27"/>
          <p:cNvSpPr>
            <a:spLocks noGrp="1"/>
          </p:cNvSpPr>
          <p:nvPr>
            <p:ph type="title"/>
          </p:nvPr>
        </p:nvSpPr>
        <p:spPr/>
        <p:txBody>
          <a:bodyPr>
            <a:normAutofit/>
          </a:bodyPr>
          <a:lstStyle/>
          <a:p>
            <a:r>
              <a:rPr lang="en-GB" dirty="0"/>
              <a:t>AWAKE </a:t>
            </a:r>
            <a:r>
              <a:rPr lang="en-GB" dirty="0" smtClean="0"/>
              <a:t>Proton Beam Line</a:t>
            </a:r>
            <a:endParaRPr lang="en-US" dirty="0"/>
          </a:p>
        </p:txBody>
      </p:sp>
      <p:pic>
        <p:nvPicPr>
          <p:cNvPr id="17" name="Picture 16"/>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19338" y="904633"/>
            <a:ext cx="4200986" cy="2959605"/>
          </a:xfrm>
          <a:prstGeom prst="rect">
            <a:avLst/>
          </a:prstGeom>
        </p:spPr>
      </p:pic>
      <p:sp>
        <p:nvSpPr>
          <p:cNvPr id="2" name="Slide Number Placeholder 1"/>
          <p:cNvSpPr>
            <a:spLocks noGrp="1"/>
          </p:cNvSpPr>
          <p:nvPr>
            <p:ph type="sldNum" sz="quarter" idx="12"/>
          </p:nvPr>
        </p:nvSpPr>
        <p:spPr/>
        <p:txBody>
          <a:bodyPr/>
          <a:lstStyle/>
          <a:p>
            <a:fld id="{BF63DF78-E913-8A41-933F-B3580CE1A6D5}" type="slidenum">
              <a:rPr lang="en-US" smtClean="0"/>
              <a:pPr/>
              <a:t>36</a:t>
            </a:fld>
            <a:endParaRPr lang="en-US" dirty="0"/>
          </a:p>
        </p:txBody>
      </p:sp>
      <p:grpSp>
        <p:nvGrpSpPr>
          <p:cNvPr id="15" name="Group 14"/>
          <p:cNvGrpSpPr/>
          <p:nvPr/>
        </p:nvGrpSpPr>
        <p:grpSpPr>
          <a:xfrm>
            <a:off x="428129" y="4046573"/>
            <a:ext cx="4046561" cy="2439105"/>
            <a:chOff x="644841" y="390510"/>
            <a:chExt cx="3365500" cy="2601912"/>
          </a:xfrm>
        </p:grpSpPr>
        <p:pic>
          <p:nvPicPr>
            <p:cNvPr id="16" name="Picture 15" descr="736-3621_IM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4841" y="390510"/>
              <a:ext cx="3365500" cy="2601912"/>
            </a:xfrm>
            <a:prstGeom prst="rect">
              <a:avLst/>
            </a:prstGeom>
            <a:noFill/>
            <a:ln w="57150" cmpd="sng">
              <a:noFill/>
              <a:miter lim="800000"/>
              <a:headEnd/>
              <a:tailEnd/>
            </a:ln>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788370" y="2545562"/>
              <a:ext cx="1870935" cy="350948"/>
            </a:xfrm>
            <a:prstGeom prst="rect">
              <a:avLst/>
            </a:prstGeom>
            <a:noFill/>
            <a:ln>
              <a:noFill/>
            </a:ln>
          </p:spPr>
          <p:txBody>
            <a:bodyPr wrap="none" rtlCol="0">
              <a:spAutoFit/>
            </a:bodyPr>
            <a:lstStyle/>
            <a:p>
              <a:r>
                <a:rPr lang="en-US" b="1" kern="1200" dirty="0" smtClean="0">
                  <a:solidFill>
                    <a:schemeClr val="bg1"/>
                  </a:solidFill>
                </a:rPr>
                <a:t>750m proton beam line</a:t>
              </a:r>
              <a:endParaRPr lang="en-US" b="1" kern="1200" dirty="0">
                <a:solidFill>
                  <a:schemeClr val="bg1"/>
                </a:solidFill>
              </a:endParaRPr>
            </a:p>
          </p:txBody>
        </p:sp>
      </p:grpSp>
      <p:sp>
        <p:nvSpPr>
          <p:cNvPr id="24" name="TextBox 23"/>
          <p:cNvSpPr txBox="1"/>
          <p:nvPr/>
        </p:nvSpPr>
        <p:spPr>
          <a:xfrm>
            <a:off x="4629923" y="2539645"/>
            <a:ext cx="2733006" cy="1107996"/>
          </a:xfrm>
          <a:prstGeom prst="rect">
            <a:avLst/>
          </a:prstGeom>
          <a:noFill/>
          <a:ln>
            <a:solidFill>
              <a:srgbClr val="4F81BD"/>
            </a:solidFill>
          </a:ln>
        </p:spPr>
        <p:txBody>
          <a:bodyPr wrap="none" rtlCol="0">
            <a:spAutoFit/>
          </a:bodyPr>
          <a:lstStyle/>
          <a:p>
            <a:r>
              <a:rPr lang="en-US" sz="1600" dirty="0" smtClean="0"/>
              <a:t>Plasma linear theory: </a:t>
            </a:r>
            <a:r>
              <a:rPr lang="en-US" sz="1600" dirty="0" err="1" smtClean="0"/>
              <a:t>k</a:t>
            </a:r>
            <a:r>
              <a:rPr lang="en-US" sz="1600" baseline="-25000" dirty="0" err="1" smtClean="0"/>
              <a:t>pe</a:t>
            </a:r>
            <a:r>
              <a:rPr lang="en-US" sz="1600" dirty="0" smtClean="0"/>
              <a:t> </a:t>
            </a:r>
            <a:r>
              <a:rPr lang="en-US" sz="1600" dirty="0" err="1"/>
              <a:t>σ</a:t>
            </a:r>
            <a:r>
              <a:rPr lang="en-US" sz="1600" baseline="-25000" dirty="0" err="1"/>
              <a:t>r</a:t>
            </a:r>
            <a:r>
              <a:rPr lang="en-US" sz="1600" dirty="0"/>
              <a:t> ≤ </a:t>
            </a:r>
            <a:r>
              <a:rPr lang="en-US" sz="1600" dirty="0" smtClean="0"/>
              <a:t>1  </a:t>
            </a:r>
          </a:p>
          <a:p>
            <a:r>
              <a:rPr lang="en-US" sz="1600" dirty="0" smtClean="0"/>
              <a:t>With </a:t>
            </a:r>
            <a:r>
              <a:rPr lang="en-US" sz="1600" b="1" dirty="0" err="1" smtClean="0"/>
              <a:t>σ</a:t>
            </a:r>
            <a:r>
              <a:rPr lang="en-US" sz="1600" b="1" baseline="-25000" dirty="0" err="1" smtClean="0"/>
              <a:t>r</a:t>
            </a:r>
            <a:r>
              <a:rPr lang="en-US" sz="1600" b="1" dirty="0" smtClean="0"/>
              <a:t> </a:t>
            </a:r>
            <a:r>
              <a:rPr lang="en-US" sz="1600" b="1" dirty="0"/>
              <a:t>= 200 µm</a:t>
            </a:r>
            <a:endParaRPr lang="en-US" sz="1600" dirty="0">
              <a:solidFill>
                <a:srgbClr val="000000"/>
              </a:solidFill>
            </a:endParaRPr>
          </a:p>
          <a:p>
            <a:r>
              <a:rPr lang="en-US" sz="1600" dirty="0" err="1" smtClean="0"/>
              <a:t>k</a:t>
            </a:r>
            <a:r>
              <a:rPr lang="en-US" sz="1600" baseline="-25000" dirty="0" err="1" smtClean="0"/>
              <a:t>pe</a:t>
            </a:r>
            <a:r>
              <a:rPr lang="en-US" sz="1600" dirty="0" smtClean="0"/>
              <a:t> </a:t>
            </a:r>
            <a:r>
              <a:rPr lang="en-US" sz="1600" dirty="0"/>
              <a:t>= </a:t>
            </a:r>
            <a:r>
              <a:rPr lang="en-US" sz="1600" dirty="0" err="1"/>
              <a:t>ω</a:t>
            </a:r>
            <a:r>
              <a:rPr lang="en-US" sz="1600" baseline="-25000" dirty="0" err="1"/>
              <a:t>pe</a:t>
            </a:r>
            <a:r>
              <a:rPr lang="en-US" sz="1600" baseline="-25000" dirty="0"/>
              <a:t> </a:t>
            </a:r>
            <a:r>
              <a:rPr lang="en-US" sz="1600" dirty="0"/>
              <a:t>/c = 5 mm</a:t>
            </a:r>
            <a:r>
              <a:rPr lang="en-US" sz="1600" baseline="30000" dirty="0"/>
              <a:t>-1</a:t>
            </a:r>
            <a:endParaRPr lang="en-US" sz="1600" dirty="0"/>
          </a:p>
          <a:p>
            <a:r>
              <a:rPr lang="en-US" sz="1600" dirty="0" smtClean="0">
                <a:solidFill>
                  <a:srgbClr val="000000"/>
                </a:solidFill>
                <a:sym typeface="Wingdings"/>
              </a:rPr>
              <a:t> </a:t>
            </a:r>
            <a:r>
              <a:rPr lang="en-US" sz="1600" dirty="0"/>
              <a:t> </a:t>
            </a:r>
            <a:r>
              <a:rPr lang="en-US" sz="1600" b="1" dirty="0" err="1"/>
              <a:t>n</a:t>
            </a:r>
            <a:r>
              <a:rPr lang="en-US" sz="1600" b="1" baseline="-25000" dirty="0" err="1"/>
              <a:t>pe</a:t>
            </a:r>
            <a:r>
              <a:rPr lang="en-US" sz="1600" b="1" dirty="0"/>
              <a:t> = 7x</a:t>
            </a:r>
            <a:r>
              <a:rPr lang="en-US" sz="1600" b="1" dirty="0">
                <a:solidFill>
                  <a:srgbClr val="000000"/>
                </a:solidFill>
              </a:rPr>
              <a:t>10</a:t>
            </a:r>
            <a:r>
              <a:rPr lang="en-US" sz="1600" b="1" baseline="30000" dirty="0">
                <a:solidFill>
                  <a:srgbClr val="000000"/>
                </a:solidFill>
              </a:rPr>
              <a:t>14 </a:t>
            </a:r>
            <a:r>
              <a:rPr lang="en-US" sz="1600" b="1" dirty="0">
                <a:solidFill>
                  <a:srgbClr val="000000"/>
                </a:solidFill>
              </a:rPr>
              <a:t>cm</a:t>
            </a:r>
            <a:r>
              <a:rPr lang="en-US" sz="1600" b="1" baseline="30000" dirty="0">
                <a:solidFill>
                  <a:srgbClr val="000000"/>
                </a:solidFill>
              </a:rPr>
              <a:t>-3</a:t>
            </a:r>
            <a:r>
              <a:rPr lang="en-US" sz="1600" b="1" dirty="0">
                <a:solidFill>
                  <a:srgbClr val="000000"/>
                </a:solidFill>
              </a:rPr>
              <a:t> </a:t>
            </a:r>
          </a:p>
        </p:txBody>
      </p:sp>
      <p:sp>
        <p:nvSpPr>
          <p:cNvPr id="6" name="Oval 5"/>
          <p:cNvSpPr/>
          <p:nvPr/>
        </p:nvSpPr>
        <p:spPr>
          <a:xfrm>
            <a:off x="3292751" y="2951322"/>
            <a:ext cx="964306" cy="364506"/>
          </a:xfrm>
          <a:prstGeom prst="ellipse">
            <a:avLst/>
          </a:prstGeom>
          <a:noFill/>
          <a:ln>
            <a:solidFill>
              <a:srgbClr val="4F81B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3221714" y="2233611"/>
            <a:ext cx="1082382" cy="364506"/>
          </a:xfrm>
          <a:prstGeom prst="ellipse">
            <a:avLst/>
          </a:prstGeom>
          <a:noFill/>
          <a:ln>
            <a:solidFill>
              <a:srgbClr val="4F81B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3244756" y="1280736"/>
            <a:ext cx="1082382" cy="364506"/>
          </a:xfrm>
          <a:prstGeom prst="ellipse">
            <a:avLst/>
          </a:prstGeom>
          <a:noFill/>
          <a:ln>
            <a:solidFill>
              <a:srgbClr val="4F81B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 name="Straight Arrow Connector 8"/>
          <p:cNvCxnSpPr/>
          <p:nvPr/>
        </p:nvCxnSpPr>
        <p:spPr>
          <a:xfrm flipV="1">
            <a:off x="4292337" y="3126247"/>
            <a:ext cx="258420" cy="144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18" name="Group 17"/>
          <p:cNvGrpSpPr/>
          <p:nvPr/>
        </p:nvGrpSpPr>
        <p:grpSpPr>
          <a:xfrm>
            <a:off x="7400069" y="586171"/>
            <a:ext cx="4346859" cy="3232083"/>
            <a:chOff x="643072" y="811589"/>
            <a:chExt cx="4859772" cy="3271437"/>
          </a:xfrm>
        </p:grpSpPr>
        <p:pic>
          <p:nvPicPr>
            <p:cNvPr id="21" name="Picture 20" descr="Awake-schema-02.pdf"/>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43072" y="811589"/>
              <a:ext cx="4859772" cy="3271437"/>
            </a:xfrm>
            <a:prstGeom prst="rect">
              <a:avLst/>
            </a:prstGeom>
            <a:ln>
              <a:noFill/>
            </a:ln>
          </p:spPr>
        </p:pic>
        <p:sp>
          <p:nvSpPr>
            <p:cNvPr id="30" name="Rectangle 29"/>
            <p:cNvSpPr/>
            <p:nvPr/>
          </p:nvSpPr>
          <p:spPr>
            <a:xfrm>
              <a:off x="1967321" y="3759969"/>
              <a:ext cx="1377957" cy="298986"/>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3" name="Straight Connector 32"/>
            <p:cNvCxnSpPr/>
            <p:nvPr/>
          </p:nvCxnSpPr>
          <p:spPr>
            <a:xfrm flipV="1">
              <a:off x="3012586" y="3375025"/>
              <a:ext cx="0" cy="425451"/>
            </a:xfrm>
            <a:prstGeom prst="line">
              <a:avLst/>
            </a:prstGeom>
            <a:ln w="57150" cmpd="sng">
              <a:noFill/>
            </a:ln>
          </p:spPr>
          <p:style>
            <a:lnRef idx="2">
              <a:schemeClr val="accent1"/>
            </a:lnRef>
            <a:fillRef idx="0">
              <a:schemeClr val="accent1"/>
            </a:fillRef>
            <a:effectRef idx="1">
              <a:schemeClr val="accent1"/>
            </a:effectRef>
            <a:fontRef idx="minor">
              <a:schemeClr val="tx1"/>
            </a:fontRef>
          </p:style>
        </p:cxnSp>
      </p:grpSp>
      <p:sp>
        <p:nvSpPr>
          <p:cNvPr id="20" name="TextBox 19"/>
          <p:cNvSpPr txBox="1"/>
          <p:nvPr/>
        </p:nvSpPr>
        <p:spPr>
          <a:xfrm>
            <a:off x="5059680" y="4775200"/>
            <a:ext cx="6878320" cy="1477328"/>
          </a:xfrm>
          <a:prstGeom prst="rect">
            <a:avLst/>
          </a:prstGeom>
          <a:noFill/>
        </p:spPr>
        <p:txBody>
          <a:bodyPr wrap="square" rtlCol="0">
            <a:spAutoFit/>
          </a:bodyPr>
          <a:lstStyle/>
          <a:p>
            <a:r>
              <a:rPr lang="en-US" dirty="0"/>
              <a:t>The AWAKE </a:t>
            </a:r>
            <a:r>
              <a:rPr lang="en-US" dirty="0" err="1"/>
              <a:t>beamline</a:t>
            </a:r>
            <a:r>
              <a:rPr lang="en-US" dirty="0"/>
              <a:t> </a:t>
            </a:r>
            <a:r>
              <a:rPr lang="en-US" dirty="0" smtClean="0"/>
              <a:t>is designed </a:t>
            </a:r>
            <a:r>
              <a:rPr lang="en-US" dirty="0"/>
              <a:t>to deliver </a:t>
            </a:r>
            <a:r>
              <a:rPr lang="en-US" b="1" dirty="0" smtClean="0"/>
              <a:t>a high</a:t>
            </a:r>
            <a:r>
              <a:rPr lang="en-US" b="1" dirty="0"/>
              <a:t>-quality beam</a:t>
            </a:r>
            <a:r>
              <a:rPr lang="en-US" dirty="0"/>
              <a:t> to </a:t>
            </a:r>
            <a:r>
              <a:rPr lang="en-US" dirty="0" smtClean="0"/>
              <a:t>the experiment. The </a:t>
            </a:r>
            <a:r>
              <a:rPr lang="en-US" dirty="0"/>
              <a:t>proton beam must </a:t>
            </a:r>
            <a:r>
              <a:rPr lang="en-US" dirty="0" smtClean="0"/>
              <a:t>be steered </a:t>
            </a:r>
            <a:r>
              <a:rPr lang="en-US" dirty="0"/>
              <a:t>around a </a:t>
            </a:r>
            <a:r>
              <a:rPr lang="en-US" dirty="0" smtClean="0"/>
              <a:t>mirror which </a:t>
            </a:r>
            <a:r>
              <a:rPr lang="en-US" b="1" dirty="0" smtClean="0"/>
              <a:t>couples a terawatt class laser </a:t>
            </a:r>
            <a:r>
              <a:rPr lang="en-US" dirty="0" smtClean="0"/>
              <a:t>into the </a:t>
            </a:r>
            <a:r>
              <a:rPr lang="en-US" dirty="0" err="1"/>
              <a:t>b</a:t>
            </a:r>
            <a:r>
              <a:rPr lang="en-US" dirty="0" err="1" smtClean="0"/>
              <a:t>eamline</a:t>
            </a:r>
            <a:r>
              <a:rPr lang="en-US" dirty="0" smtClean="0"/>
              <a:t>. </a:t>
            </a:r>
          </a:p>
          <a:p>
            <a:r>
              <a:rPr lang="en-US" dirty="0" smtClean="0"/>
              <a:t>Further </a:t>
            </a:r>
            <a:r>
              <a:rPr lang="en-US" dirty="0"/>
              <a:t>downstream, </a:t>
            </a:r>
            <a:r>
              <a:rPr lang="en-US" dirty="0" smtClean="0"/>
              <a:t>the </a:t>
            </a:r>
            <a:r>
              <a:rPr lang="en-US" b="1" dirty="0" smtClean="0"/>
              <a:t>witness electron </a:t>
            </a:r>
            <a:r>
              <a:rPr lang="en-US" b="1" dirty="0"/>
              <a:t>beam </a:t>
            </a:r>
            <a:r>
              <a:rPr lang="en-US" dirty="0" smtClean="0"/>
              <a:t>will injected </a:t>
            </a:r>
            <a:r>
              <a:rPr lang="en-US" dirty="0"/>
              <a:t>into the </a:t>
            </a:r>
            <a:r>
              <a:rPr lang="en-US" dirty="0" smtClean="0"/>
              <a:t>same </a:t>
            </a:r>
            <a:r>
              <a:rPr lang="en-US" dirty="0" err="1" smtClean="0"/>
              <a:t>beamline</a:t>
            </a:r>
            <a:r>
              <a:rPr lang="en-US" dirty="0"/>
              <a:t>.</a:t>
            </a:r>
          </a:p>
        </p:txBody>
      </p:sp>
    </p:spTree>
    <p:extLst>
      <p:ext uri="{BB962C8B-B14F-4D97-AF65-F5344CB8AC3E}">
        <p14:creationId xmlns:p14="http://schemas.microsoft.com/office/powerpoint/2010/main" val="271325206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en-US" dirty="0" smtClean="0"/>
              <a:t>AWAKE Plasma Cell</a:t>
            </a:r>
            <a:endParaRPr lang="en-US" dirty="0"/>
          </a:p>
        </p:txBody>
      </p:sp>
      <p:grpSp>
        <p:nvGrpSpPr>
          <p:cNvPr id="13" name="Group 12"/>
          <p:cNvGrpSpPr/>
          <p:nvPr/>
        </p:nvGrpSpPr>
        <p:grpSpPr>
          <a:xfrm>
            <a:off x="3631717" y="3649447"/>
            <a:ext cx="5600860" cy="2908086"/>
            <a:chOff x="679784" y="2652242"/>
            <a:chExt cx="7337778" cy="3516811"/>
          </a:xfrm>
        </p:grpSpPr>
        <p:pic>
          <p:nvPicPr>
            <p:cNvPr id="14" name="Picture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9784" y="2652242"/>
              <a:ext cx="7337778" cy="3516811"/>
            </a:xfrm>
            <a:prstGeom prst="rect">
              <a:avLst/>
            </a:prstGeom>
          </p:spPr>
        </p:pic>
        <p:sp>
          <p:nvSpPr>
            <p:cNvPr id="15" name="TextBox 14"/>
            <p:cNvSpPr txBox="1"/>
            <p:nvPr/>
          </p:nvSpPr>
          <p:spPr>
            <a:xfrm>
              <a:off x="3762650" y="5060529"/>
              <a:ext cx="2664125" cy="781622"/>
            </a:xfrm>
            <a:prstGeom prst="rect">
              <a:avLst/>
            </a:prstGeom>
            <a:noFill/>
          </p:spPr>
          <p:txBody>
            <a:bodyPr wrap="square" rtlCol="0">
              <a:spAutoFit/>
            </a:bodyPr>
            <a:lstStyle/>
            <a:p>
              <a:r>
                <a:rPr lang="en-US" sz="1200" dirty="0" smtClean="0"/>
                <a:t>Circulation of </a:t>
              </a:r>
              <a:r>
                <a:rPr lang="en-US" sz="1200" dirty="0" err="1" smtClean="0"/>
                <a:t>Galden</a:t>
              </a:r>
              <a:r>
                <a:rPr lang="en-US" sz="1200" dirty="0" smtClean="0"/>
                <a:t> HT270 at 210 [</a:t>
              </a:r>
              <a:r>
                <a:rPr lang="en-US" sz="1200" dirty="0"/>
                <a:t>°C] in </a:t>
              </a:r>
              <a:r>
                <a:rPr lang="en-US" sz="1200" dirty="0" smtClean="0"/>
                <a:t>plasma </a:t>
              </a:r>
              <a:r>
                <a:rPr lang="en-US" sz="1200" dirty="0"/>
                <a:t>cell</a:t>
              </a:r>
            </a:p>
            <a:p>
              <a:r>
                <a:rPr lang="en-US" sz="1200" dirty="0" smtClean="0"/>
                <a:t> </a:t>
              </a:r>
              <a:endParaRPr lang="en-US" sz="1200" dirty="0"/>
            </a:p>
          </p:txBody>
        </p:sp>
      </p:grpSp>
      <p:sp>
        <p:nvSpPr>
          <p:cNvPr id="4" name="Slide Number Placeholder 3"/>
          <p:cNvSpPr>
            <a:spLocks noGrp="1"/>
          </p:cNvSpPr>
          <p:nvPr>
            <p:ph type="sldNum" sz="quarter" idx="12"/>
          </p:nvPr>
        </p:nvSpPr>
        <p:spPr/>
        <p:txBody>
          <a:bodyPr/>
          <a:lstStyle/>
          <a:p>
            <a:fld id="{3D351EE0-6949-4F2E-8F68-46F7424C488D}" type="slidenum">
              <a:rPr lang="en-US" smtClean="0"/>
              <a:t>37</a:t>
            </a:fld>
            <a:endParaRPr lang="en-US" dirty="0"/>
          </a:p>
        </p:txBody>
      </p:sp>
      <p:grpSp>
        <p:nvGrpSpPr>
          <p:cNvPr id="19" name="Group 18"/>
          <p:cNvGrpSpPr/>
          <p:nvPr/>
        </p:nvGrpSpPr>
        <p:grpSpPr>
          <a:xfrm>
            <a:off x="8156222" y="2118898"/>
            <a:ext cx="3346616" cy="1531175"/>
            <a:chOff x="431100" y="1957650"/>
            <a:chExt cx="2569800" cy="1275450"/>
          </a:xfrm>
        </p:grpSpPr>
        <p:cxnSp>
          <p:nvCxnSpPr>
            <p:cNvPr id="20" name="Shape 291"/>
            <p:cNvCxnSpPr/>
            <p:nvPr/>
          </p:nvCxnSpPr>
          <p:spPr>
            <a:xfrm>
              <a:off x="665400" y="3120600"/>
              <a:ext cx="2335500" cy="0"/>
            </a:xfrm>
            <a:prstGeom prst="straightConnector1">
              <a:avLst/>
            </a:prstGeom>
            <a:noFill/>
            <a:ln w="9525" cap="flat" cmpd="sng">
              <a:solidFill>
                <a:schemeClr val="dk2"/>
              </a:solidFill>
              <a:prstDash val="solid"/>
              <a:round/>
              <a:headEnd type="none" w="lg" len="lg"/>
              <a:tailEnd type="triangle" w="lg" len="lg"/>
            </a:ln>
          </p:spPr>
        </p:cxnSp>
        <p:grpSp>
          <p:nvGrpSpPr>
            <p:cNvPr id="21" name="Group 20"/>
            <p:cNvGrpSpPr/>
            <p:nvPr/>
          </p:nvGrpSpPr>
          <p:grpSpPr>
            <a:xfrm>
              <a:off x="431100" y="1957650"/>
              <a:ext cx="2489850" cy="1275450"/>
              <a:chOff x="431100" y="1957650"/>
              <a:chExt cx="2489850" cy="1275450"/>
            </a:xfrm>
          </p:grpSpPr>
          <p:cxnSp>
            <p:nvCxnSpPr>
              <p:cNvPr id="22" name="Shape 288"/>
              <p:cNvCxnSpPr/>
              <p:nvPr/>
            </p:nvCxnSpPr>
            <p:spPr>
              <a:xfrm rot="10800000" flipH="1">
                <a:off x="1009650" y="2769750"/>
                <a:ext cx="1471800" cy="20100"/>
              </a:xfrm>
              <a:prstGeom prst="straightConnector1">
                <a:avLst/>
              </a:prstGeom>
              <a:noFill/>
              <a:ln w="19050" cap="flat" cmpd="sng">
                <a:solidFill>
                  <a:srgbClr val="00FFFF"/>
                </a:solidFill>
                <a:prstDash val="solid"/>
                <a:round/>
                <a:headEnd type="none" w="lg" len="lg"/>
                <a:tailEnd type="none" w="lg" len="lg"/>
              </a:ln>
            </p:spPr>
          </p:cxnSp>
          <p:cxnSp>
            <p:nvCxnSpPr>
              <p:cNvPr id="23" name="Shape 290"/>
              <p:cNvCxnSpPr/>
              <p:nvPr/>
            </p:nvCxnSpPr>
            <p:spPr>
              <a:xfrm rot="10800000" flipH="1">
                <a:off x="665400" y="2168850"/>
                <a:ext cx="6900" cy="958500"/>
              </a:xfrm>
              <a:prstGeom prst="straightConnector1">
                <a:avLst/>
              </a:prstGeom>
              <a:noFill/>
              <a:ln w="9525" cap="flat" cmpd="sng">
                <a:solidFill>
                  <a:schemeClr val="dk2"/>
                </a:solidFill>
                <a:prstDash val="solid"/>
                <a:round/>
                <a:headEnd type="none" w="lg" len="lg"/>
                <a:tailEnd type="triangle" w="lg" len="lg"/>
              </a:ln>
            </p:spPr>
          </p:cxnSp>
          <p:cxnSp>
            <p:nvCxnSpPr>
              <p:cNvPr id="24" name="Shape 292"/>
              <p:cNvCxnSpPr/>
              <p:nvPr/>
            </p:nvCxnSpPr>
            <p:spPr>
              <a:xfrm>
                <a:off x="2455050" y="2763900"/>
                <a:ext cx="351000" cy="344400"/>
              </a:xfrm>
              <a:prstGeom prst="curvedConnector3">
                <a:avLst>
                  <a:gd name="adj1" fmla="val 50000"/>
                </a:avLst>
              </a:prstGeom>
              <a:noFill/>
              <a:ln w="19050" cap="flat" cmpd="sng">
                <a:solidFill>
                  <a:srgbClr val="00FFFF"/>
                </a:solidFill>
                <a:prstDash val="solid"/>
                <a:round/>
                <a:headEnd type="none" w="lg" len="lg"/>
                <a:tailEnd type="none" w="lg" len="lg"/>
              </a:ln>
            </p:spPr>
          </p:cxnSp>
          <p:cxnSp>
            <p:nvCxnSpPr>
              <p:cNvPr id="25" name="Shape 293"/>
              <p:cNvCxnSpPr/>
              <p:nvPr/>
            </p:nvCxnSpPr>
            <p:spPr>
              <a:xfrm flipH="1">
                <a:off x="668700" y="2786100"/>
                <a:ext cx="351000" cy="344400"/>
              </a:xfrm>
              <a:prstGeom prst="curvedConnector3">
                <a:avLst>
                  <a:gd name="adj1" fmla="val 50000"/>
                </a:avLst>
              </a:prstGeom>
              <a:noFill/>
              <a:ln w="19050" cap="flat" cmpd="sng">
                <a:solidFill>
                  <a:srgbClr val="00FFFF"/>
                </a:solidFill>
                <a:prstDash val="solid"/>
                <a:round/>
                <a:headEnd type="none" w="lg" len="lg"/>
                <a:tailEnd type="none" w="lg" len="lg"/>
              </a:ln>
            </p:spPr>
          </p:cxnSp>
          <p:sp>
            <p:nvSpPr>
              <p:cNvPr id="26" name="Shape 294"/>
              <p:cNvSpPr/>
              <p:nvPr/>
            </p:nvSpPr>
            <p:spPr>
              <a:xfrm>
                <a:off x="1666425" y="2656050"/>
                <a:ext cx="141900" cy="560100"/>
              </a:xfrm>
              <a:prstGeom prst="rect">
                <a:avLst/>
              </a:prstGeom>
              <a:solidFill>
                <a:srgbClr val="FFFFFF"/>
              </a:solidFill>
              <a:ln>
                <a:noFill/>
              </a:ln>
            </p:spPr>
            <p:txBody>
              <a:bodyPr lIns="91425" tIns="91425" rIns="91425" bIns="91425" anchor="ctr" anchorCtr="0">
                <a:noAutofit/>
              </a:bodyPr>
              <a:lstStyle/>
              <a:p>
                <a:pPr lvl="0">
                  <a:spcBef>
                    <a:spcPts val="0"/>
                  </a:spcBef>
                  <a:buNone/>
                </a:pPr>
                <a:endParaRPr/>
              </a:p>
            </p:txBody>
          </p:sp>
          <p:cxnSp>
            <p:nvCxnSpPr>
              <p:cNvPr id="27" name="Shape 295"/>
              <p:cNvCxnSpPr/>
              <p:nvPr/>
            </p:nvCxnSpPr>
            <p:spPr>
              <a:xfrm flipH="1">
                <a:off x="1715550" y="2665050"/>
                <a:ext cx="121500" cy="229500"/>
              </a:xfrm>
              <a:prstGeom prst="straightConnector1">
                <a:avLst/>
              </a:prstGeom>
              <a:noFill/>
              <a:ln w="9525" cap="flat" cmpd="sng">
                <a:solidFill>
                  <a:schemeClr val="dk2"/>
                </a:solidFill>
                <a:prstDash val="solid"/>
                <a:round/>
                <a:headEnd type="none" w="lg" len="lg"/>
                <a:tailEnd type="none" w="lg" len="lg"/>
              </a:ln>
            </p:spPr>
          </p:cxnSp>
          <p:cxnSp>
            <p:nvCxnSpPr>
              <p:cNvPr id="28" name="Shape 296"/>
              <p:cNvCxnSpPr/>
              <p:nvPr/>
            </p:nvCxnSpPr>
            <p:spPr>
              <a:xfrm flipH="1">
                <a:off x="1656750" y="2665050"/>
                <a:ext cx="121500" cy="229500"/>
              </a:xfrm>
              <a:prstGeom prst="straightConnector1">
                <a:avLst/>
              </a:prstGeom>
              <a:noFill/>
              <a:ln w="9525" cap="flat" cmpd="sng">
                <a:solidFill>
                  <a:schemeClr val="dk2"/>
                </a:solidFill>
                <a:prstDash val="solid"/>
                <a:round/>
                <a:headEnd type="none" w="lg" len="lg"/>
                <a:tailEnd type="none" w="lg" len="lg"/>
              </a:ln>
            </p:spPr>
          </p:cxnSp>
          <p:cxnSp>
            <p:nvCxnSpPr>
              <p:cNvPr id="29" name="Shape 297"/>
              <p:cNvCxnSpPr/>
              <p:nvPr/>
            </p:nvCxnSpPr>
            <p:spPr>
              <a:xfrm flipH="1">
                <a:off x="1708800" y="3003600"/>
                <a:ext cx="121500" cy="229500"/>
              </a:xfrm>
              <a:prstGeom prst="straightConnector1">
                <a:avLst/>
              </a:prstGeom>
              <a:noFill/>
              <a:ln w="9525" cap="flat" cmpd="sng">
                <a:solidFill>
                  <a:schemeClr val="dk2"/>
                </a:solidFill>
                <a:prstDash val="solid"/>
                <a:round/>
                <a:headEnd type="none" w="lg" len="lg"/>
                <a:tailEnd type="none" w="lg" len="lg"/>
              </a:ln>
            </p:spPr>
          </p:cxnSp>
          <p:cxnSp>
            <p:nvCxnSpPr>
              <p:cNvPr id="30" name="Shape 298"/>
              <p:cNvCxnSpPr/>
              <p:nvPr/>
            </p:nvCxnSpPr>
            <p:spPr>
              <a:xfrm flipH="1">
                <a:off x="1650000" y="3003600"/>
                <a:ext cx="121500" cy="229500"/>
              </a:xfrm>
              <a:prstGeom prst="straightConnector1">
                <a:avLst/>
              </a:prstGeom>
              <a:noFill/>
              <a:ln w="9525" cap="flat" cmpd="sng">
                <a:solidFill>
                  <a:schemeClr val="dk2"/>
                </a:solidFill>
                <a:prstDash val="solid"/>
                <a:round/>
                <a:headEnd type="none" w="lg" len="lg"/>
                <a:tailEnd type="none" w="lg" len="lg"/>
              </a:ln>
            </p:spPr>
          </p:cxnSp>
          <p:sp>
            <p:nvSpPr>
              <p:cNvPr id="31" name="Shape 299"/>
              <p:cNvSpPr txBox="1"/>
              <p:nvPr/>
            </p:nvSpPr>
            <p:spPr>
              <a:xfrm rot="16200000">
                <a:off x="53100" y="2335650"/>
                <a:ext cx="1100400" cy="344400"/>
              </a:xfrm>
              <a:prstGeom prst="rect">
                <a:avLst/>
              </a:prstGeom>
              <a:noFill/>
              <a:ln>
                <a:noFill/>
              </a:ln>
            </p:spPr>
            <p:txBody>
              <a:bodyPr lIns="91425" tIns="91425" rIns="91425" bIns="91425" anchor="t" anchorCtr="0">
                <a:noAutofit/>
              </a:bodyPr>
              <a:lstStyle/>
              <a:p>
                <a:pPr lvl="0" rtl="0">
                  <a:spcBef>
                    <a:spcPts val="0"/>
                  </a:spcBef>
                  <a:buNone/>
                </a:pPr>
                <a:r>
                  <a:rPr lang="en-GB" sz="800" dirty="0"/>
                  <a:t>Plasma density</a:t>
                </a:r>
              </a:p>
            </p:txBody>
          </p:sp>
          <p:cxnSp>
            <p:nvCxnSpPr>
              <p:cNvPr id="32" name="Shape 300"/>
              <p:cNvCxnSpPr/>
              <p:nvPr/>
            </p:nvCxnSpPr>
            <p:spPr>
              <a:xfrm>
                <a:off x="982650" y="2438850"/>
                <a:ext cx="6900" cy="688500"/>
              </a:xfrm>
              <a:prstGeom prst="straightConnector1">
                <a:avLst/>
              </a:prstGeom>
              <a:noFill/>
              <a:ln w="9525" cap="flat" cmpd="sng">
                <a:solidFill>
                  <a:schemeClr val="dk2"/>
                </a:solidFill>
                <a:prstDash val="dot"/>
                <a:round/>
                <a:headEnd type="none" w="lg" len="lg"/>
                <a:tailEnd type="none" w="lg" len="lg"/>
              </a:ln>
            </p:spPr>
          </p:cxnSp>
          <p:cxnSp>
            <p:nvCxnSpPr>
              <p:cNvPr id="33" name="Shape 301"/>
              <p:cNvCxnSpPr/>
              <p:nvPr/>
            </p:nvCxnSpPr>
            <p:spPr>
              <a:xfrm>
                <a:off x="2486400" y="2438850"/>
                <a:ext cx="6900" cy="688500"/>
              </a:xfrm>
              <a:prstGeom prst="straightConnector1">
                <a:avLst/>
              </a:prstGeom>
              <a:noFill/>
              <a:ln w="9525" cap="flat" cmpd="sng">
                <a:solidFill>
                  <a:schemeClr val="dk2"/>
                </a:solidFill>
                <a:prstDash val="dot"/>
                <a:round/>
                <a:headEnd type="none" w="lg" len="lg"/>
                <a:tailEnd type="none" w="lg" len="lg"/>
              </a:ln>
            </p:spPr>
          </p:cxnSp>
          <p:cxnSp>
            <p:nvCxnSpPr>
              <p:cNvPr id="34" name="Shape 302"/>
              <p:cNvCxnSpPr/>
              <p:nvPr/>
            </p:nvCxnSpPr>
            <p:spPr>
              <a:xfrm rot="10800000" flipH="1">
                <a:off x="989400" y="2492850"/>
                <a:ext cx="1505400" cy="13500"/>
              </a:xfrm>
              <a:prstGeom prst="straightConnector1">
                <a:avLst/>
              </a:prstGeom>
              <a:noFill/>
              <a:ln w="9525" cap="flat" cmpd="sng">
                <a:solidFill>
                  <a:schemeClr val="dk2"/>
                </a:solidFill>
                <a:prstDash val="solid"/>
                <a:round/>
                <a:headEnd type="triangle" w="lg" len="lg"/>
                <a:tailEnd type="triangle" w="lg" len="lg"/>
              </a:ln>
            </p:spPr>
          </p:cxnSp>
          <p:sp>
            <p:nvSpPr>
              <p:cNvPr id="35" name="Shape 303"/>
              <p:cNvSpPr txBox="1"/>
              <p:nvPr/>
            </p:nvSpPr>
            <p:spPr>
              <a:xfrm>
                <a:off x="1518675" y="2280137"/>
                <a:ext cx="438600" cy="263400"/>
              </a:xfrm>
              <a:prstGeom prst="rect">
                <a:avLst/>
              </a:prstGeom>
              <a:noFill/>
              <a:ln>
                <a:noFill/>
              </a:ln>
            </p:spPr>
            <p:txBody>
              <a:bodyPr lIns="91425" tIns="91425" rIns="91425" bIns="91425" anchor="t" anchorCtr="0">
                <a:noAutofit/>
              </a:bodyPr>
              <a:lstStyle/>
              <a:p>
                <a:pPr lvl="0" rtl="0">
                  <a:spcBef>
                    <a:spcPts val="0"/>
                  </a:spcBef>
                  <a:buNone/>
                </a:pPr>
                <a:r>
                  <a:rPr lang="en-GB" sz="800" dirty="0"/>
                  <a:t>10 m</a:t>
                </a:r>
              </a:p>
            </p:txBody>
          </p:sp>
          <p:cxnSp>
            <p:nvCxnSpPr>
              <p:cNvPr id="36" name="Shape 304"/>
              <p:cNvCxnSpPr/>
              <p:nvPr/>
            </p:nvCxnSpPr>
            <p:spPr>
              <a:xfrm>
                <a:off x="2791200" y="2438850"/>
                <a:ext cx="6900" cy="688500"/>
              </a:xfrm>
              <a:prstGeom prst="straightConnector1">
                <a:avLst/>
              </a:prstGeom>
              <a:noFill/>
              <a:ln w="9525" cap="flat" cmpd="sng">
                <a:solidFill>
                  <a:schemeClr val="dk2"/>
                </a:solidFill>
                <a:prstDash val="dot"/>
                <a:round/>
                <a:headEnd type="none" w="lg" len="lg"/>
                <a:tailEnd type="none" w="lg" len="lg"/>
              </a:ln>
            </p:spPr>
          </p:cxnSp>
          <p:cxnSp>
            <p:nvCxnSpPr>
              <p:cNvPr id="37" name="Shape 305"/>
              <p:cNvCxnSpPr/>
              <p:nvPr/>
            </p:nvCxnSpPr>
            <p:spPr>
              <a:xfrm>
                <a:off x="2487900" y="2499600"/>
                <a:ext cx="317400" cy="0"/>
              </a:xfrm>
              <a:prstGeom prst="straightConnector1">
                <a:avLst/>
              </a:prstGeom>
              <a:noFill/>
              <a:ln w="9525" cap="flat" cmpd="sng">
                <a:solidFill>
                  <a:schemeClr val="dk2"/>
                </a:solidFill>
                <a:prstDash val="dot"/>
                <a:round/>
                <a:headEnd type="triangle" w="lg" len="lg"/>
                <a:tailEnd type="triangle" w="lg" len="lg"/>
              </a:ln>
            </p:spPr>
          </p:cxnSp>
          <p:sp>
            <p:nvSpPr>
              <p:cNvPr id="38" name="Shape 306"/>
              <p:cNvSpPr txBox="1"/>
              <p:nvPr/>
            </p:nvSpPr>
            <p:spPr>
              <a:xfrm>
                <a:off x="2372250" y="2239637"/>
                <a:ext cx="548700" cy="263400"/>
              </a:xfrm>
              <a:prstGeom prst="rect">
                <a:avLst/>
              </a:prstGeom>
              <a:noFill/>
              <a:ln>
                <a:noFill/>
              </a:ln>
            </p:spPr>
            <p:txBody>
              <a:bodyPr lIns="91425" tIns="91425" rIns="91425" bIns="91425" anchor="t" anchorCtr="0">
                <a:noAutofit/>
              </a:bodyPr>
              <a:lstStyle/>
              <a:p>
                <a:pPr lvl="0" rtl="0">
                  <a:spcBef>
                    <a:spcPts val="0"/>
                  </a:spcBef>
                  <a:buNone/>
                </a:pPr>
                <a:r>
                  <a:rPr lang="en-GB" sz="800"/>
                  <a:t>few cm</a:t>
                </a:r>
              </a:p>
            </p:txBody>
          </p:sp>
          <p:sp>
            <p:nvSpPr>
              <p:cNvPr id="39" name="Shape 307"/>
              <p:cNvSpPr txBox="1"/>
              <p:nvPr/>
            </p:nvSpPr>
            <p:spPr>
              <a:xfrm>
                <a:off x="592200" y="2232875"/>
                <a:ext cx="548700" cy="263400"/>
              </a:xfrm>
              <a:prstGeom prst="rect">
                <a:avLst/>
              </a:prstGeom>
              <a:noFill/>
              <a:ln>
                <a:noFill/>
              </a:ln>
            </p:spPr>
            <p:txBody>
              <a:bodyPr lIns="91425" tIns="91425" rIns="91425" bIns="91425" anchor="t" anchorCtr="0">
                <a:noAutofit/>
              </a:bodyPr>
              <a:lstStyle/>
              <a:p>
                <a:pPr lvl="0" rtl="0">
                  <a:spcBef>
                    <a:spcPts val="0"/>
                  </a:spcBef>
                  <a:buNone/>
                </a:pPr>
                <a:r>
                  <a:rPr lang="en-GB" sz="800" dirty="0"/>
                  <a:t>few cm</a:t>
                </a:r>
              </a:p>
            </p:txBody>
          </p:sp>
          <p:cxnSp>
            <p:nvCxnSpPr>
              <p:cNvPr id="40" name="Shape 308"/>
              <p:cNvCxnSpPr/>
              <p:nvPr/>
            </p:nvCxnSpPr>
            <p:spPr>
              <a:xfrm>
                <a:off x="672150" y="2506350"/>
                <a:ext cx="317400" cy="0"/>
              </a:xfrm>
              <a:prstGeom prst="straightConnector1">
                <a:avLst/>
              </a:prstGeom>
              <a:noFill/>
              <a:ln w="9525" cap="flat" cmpd="sng">
                <a:solidFill>
                  <a:schemeClr val="dk2"/>
                </a:solidFill>
                <a:prstDash val="dot"/>
                <a:round/>
                <a:headEnd type="triangle" w="lg" len="lg"/>
                <a:tailEnd type="triangle" w="lg" len="lg"/>
              </a:ln>
            </p:spPr>
          </p:cxnSp>
          <p:sp>
            <p:nvSpPr>
              <p:cNvPr id="41" name="Shape 311"/>
              <p:cNvSpPr txBox="1"/>
              <p:nvPr/>
            </p:nvSpPr>
            <p:spPr>
              <a:xfrm>
                <a:off x="940650" y="2023575"/>
                <a:ext cx="1431600" cy="263400"/>
              </a:xfrm>
              <a:prstGeom prst="rect">
                <a:avLst/>
              </a:prstGeom>
              <a:noFill/>
              <a:ln>
                <a:noFill/>
              </a:ln>
            </p:spPr>
            <p:txBody>
              <a:bodyPr lIns="91425" tIns="91425" rIns="91425" bIns="91425" anchor="t" anchorCtr="0">
                <a:noAutofit/>
              </a:bodyPr>
              <a:lstStyle/>
              <a:p>
                <a:pPr lvl="0" rtl="0">
                  <a:spcBef>
                    <a:spcPts val="0"/>
                  </a:spcBef>
                  <a:buNone/>
                </a:pPr>
                <a:r>
                  <a:rPr lang="en-GB" sz="1000" dirty="0"/>
                  <a:t>Plasma density profile</a:t>
                </a:r>
              </a:p>
            </p:txBody>
          </p:sp>
        </p:grpSp>
      </p:grpSp>
      <p:sp>
        <p:nvSpPr>
          <p:cNvPr id="2" name="Textplatzhalter 1"/>
          <p:cNvSpPr>
            <a:spLocks noGrp="1"/>
          </p:cNvSpPr>
          <p:nvPr>
            <p:ph idx="1"/>
          </p:nvPr>
        </p:nvSpPr>
        <p:spPr>
          <a:xfrm>
            <a:off x="286333" y="821583"/>
            <a:ext cx="6741001" cy="2758608"/>
          </a:xfrm>
        </p:spPr>
        <p:txBody>
          <a:bodyPr>
            <a:noAutofit/>
          </a:bodyPr>
          <a:lstStyle/>
          <a:p>
            <a:r>
              <a:rPr lang="en-US" sz="1600" b="1" dirty="0" smtClean="0"/>
              <a:t>10 m long</a:t>
            </a:r>
            <a:r>
              <a:rPr lang="en-US" sz="1600" dirty="0" smtClean="0"/>
              <a:t>, 4 cm diameter</a:t>
            </a:r>
          </a:p>
          <a:p>
            <a:r>
              <a:rPr lang="en-US" sz="1600" dirty="0" smtClean="0"/>
              <a:t>Rubidium vapor, field ionization </a:t>
            </a:r>
            <a:r>
              <a:rPr lang="en-US" sz="1600" dirty="0"/>
              <a:t>threshold </a:t>
            </a:r>
            <a:r>
              <a:rPr lang="en-US" sz="1600" dirty="0" smtClean="0"/>
              <a:t>~10</a:t>
            </a:r>
            <a:r>
              <a:rPr lang="en-US" sz="1600" baseline="30000" dirty="0" smtClean="0"/>
              <a:t>12</a:t>
            </a:r>
            <a:r>
              <a:rPr lang="en-US" sz="1600" dirty="0" smtClean="0"/>
              <a:t> W/cm</a:t>
            </a:r>
            <a:r>
              <a:rPr lang="en-US" sz="1600" baseline="30000" dirty="0"/>
              <a:t>2</a:t>
            </a:r>
            <a:r>
              <a:rPr lang="en-US" sz="1600" dirty="0" smtClean="0"/>
              <a:t> </a:t>
            </a:r>
          </a:p>
          <a:p>
            <a:r>
              <a:rPr lang="en-US" sz="1600" dirty="0"/>
              <a:t>Density adjustable from 10</a:t>
            </a:r>
            <a:r>
              <a:rPr lang="en-US" sz="1600" baseline="30000" dirty="0"/>
              <a:t>14</a:t>
            </a:r>
            <a:r>
              <a:rPr lang="en-US" sz="1600" dirty="0"/>
              <a:t> – 10</a:t>
            </a:r>
            <a:r>
              <a:rPr lang="en-US" sz="1600" baseline="30000" dirty="0"/>
              <a:t>15</a:t>
            </a:r>
            <a:r>
              <a:rPr lang="en-US" sz="1600" dirty="0"/>
              <a:t> cm</a:t>
            </a:r>
            <a:r>
              <a:rPr lang="en-US" sz="1600" baseline="30000" dirty="0"/>
              <a:t>-</a:t>
            </a:r>
            <a:r>
              <a:rPr lang="en-US" sz="1600" baseline="30000" dirty="0" smtClean="0"/>
              <a:t>3</a:t>
            </a:r>
            <a:r>
              <a:rPr lang="en-US" sz="1600" dirty="0" smtClean="0"/>
              <a:t> </a:t>
            </a:r>
            <a:r>
              <a:rPr lang="en-US" sz="1600" dirty="0" smtClean="0">
                <a:sym typeface="Wingdings"/>
              </a:rPr>
              <a:t> </a:t>
            </a:r>
            <a:r>
              <a:rPr lang="en-US" sz="1600" b="1" dirty="0" smtClean="0">
                <a:sym typeface="Wingdings"/>
              </a:rPr>
              <a:t>7x</a:t>
            </a:r>
            <a:r>
              <a:rPr lang="en-US" sz="1600" b="1" dirty="0" smtClean="0"/>
              <a:t> 10</a:t>
            </a:r>
            <a:r>
              <a:rPr lang="en-US" sz="1600" b="1" baseline="30000" dirty="0" smtClean="0"/>
              <a:t>14</a:t>
            </a:r>
            <a:r>
              <a:rPr lang="en-US" sz="1600" b="1" dirty="0" smtClean="0"/>
              <a:t> </a:t>
            </a:r>
            <a:r>
              <a:rPr lang="en-US" sz="1600" b="1" dirty="0"/>
              <a:t>cm</a:t>
            </a:r>
            <a:r>
              <a:rPr lang="en-US" sz="1600" b="1" baseline="30000" dirty="0"/>
              <a:t>-3</a:t>
            </a:r>
            <a:r>
              <a:rPr lang="en-US" sz="1600" b="1" dirty="0"/>
              <a:t> </a:t>
            </a:r>
            <a:endParaRPr lang="en-US" sz="1600" b="1" baseline="30000" dirty="0"/>
          </a:p>
          <a:p>
            <a:r>
              <a:rPr lang="en-GB" sz="1600" dirty="0" smtClean="0"/>
              <a:t>Requirements: </a:t>
            </a:r>
          </a:p>
          <a:p>
            <a:pPr lvl="1"/>
            <a:r>
              <a:rPr lang="en-GB" sz="1600" b="1" dirty="0" smtClean="0"/>
              <a:t>density uniformity </a:t>
            </a:r>
            <a:r>
              <a:rPr lang="en-GB" sz="1600" b="1" dirty="0"/>
              <a:t>better than 0.2%</a:t>
            </a:r>
          </a:p>
          <a:p>
            <a:pPr lvl="2"/>
            <a:r>
              <a:rPr lang="en-GB" sz="1600" dirty="0"/>
              <a:t>Fluid-heated </a:t>
            </a:r>
            <a:r>
              <a:rPr lang="en-GB" sz="1600" dirty="0" smtClean="0"/>
              <a:t>system (˜220 </a:t>
            </a:r>
            <a:r>
              <a:rPr lang="en-GB" sz="1600" dirty="0" err="1" smtClean="0"/>
              <a:t>deg</a:t>
            </a:r>
            <a:r>
              <a:rPr lang="en-GB" sz="1600" dirty="0" smtClean="0"/>
              <a:t>)</a:t>
            </a:r>
          </a:p>
          <a:p>
            <a:pPr lvl="2"/>
            <a:r>
              <a:rPr lang="en-GB" sz="1600" dirty="0" smtClean="0"/>
              <a:t>Complex control system: 79 Temperature probes, valves</a:t>
            </a:r>
          </a:p>
          <a:p>
            <a:pPr lvl="1"/>
            <a:r>
              <a:rPr lang="en-GB" sz="1600" b="1" dirty="0" smtClean="0"/>
              <a:t>Transition between plasma and vacuum as sharp as possible</a:t>
            </a:r>
            <a:endParaRPr lang="en-GB" sz="1600" b="1" dirty="0"/>
          </a:p>
        </p:txBody>
      </p:sp>
      <p:grpSp>
        <p:nvGrpSpPr>
          <p:cNvPr id="7" name="Group 6"/>
          <p:cNvGrpSpPr/>
          <p:nvPr/>
        </p:nvGrpSpPr>
        <p:grpSpPr>
          <a:xfrm>
            <a:off x="7832133" y="392984"/>
            <a:ext cx="4011392" cy="1712939"/>
            <a:chOff x="7993988" y="368437"/>
            <a:chExt cx="4011392" cy="1712939"/>
          </a:xfrm>
        </p:grpSpPr>
        <p:pic>
          <p:nvPicPr>
            <p:cNvPr id="11" name="Picture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993988" y="368437"/>
              <a:ext cx="4011392" cy="1712939"/>
            </a:xfrm>
            <a:prstGeom prst="rect">
              <a:avLst/>
            </a:prstGeom>
          </p:spPr>
        </p:pic>
        <p:sp>
          <p:nvSpPr>
            <p:cNvPr id="6" name="Rectangle 5"/>
            <p:cNvSpPr/>
            <p:nvPr/>
          </p:nvSpPr>
          <p:spPr>
            <a:xfrm>
              <a:off x="8262377" y="1655195"/>
              <a:ext cx="485182" cy="35672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42" name="Picture 4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16991" y="3963518"/>
            <a:ext cx="1276600" cy="2295088"/>
          </a:xfrm>
          <a:prstGeom prst="rect">
            <a:avLst/>
          </a:prstGeom>
          <a:ln w="38100" cmpd="sng">
            <a:solidFill>
              <a:srgbClr val="FFFFFF"/>
            </a:solidFill>
          </a:ln>
        </p:spPr>
      </p:pic>
    </p:spTree>
    <p:extLst>
      <p:ext uri="{BB962C8B-B14F-4D97-AF65-F5344CB8AC3E}">
        <p14:creationId xmlns:p14="http://schemas.microsoft.com/office/powerpoint/2010/main" val="176280063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en-US" dirty="0" smtClean="0"/>
              <a:t>AWAKE Plasma Cell</a:t>
            </a:r>
            <a:endParaRPr lang="en-US" dirty="0"/>
          </a:p>
        </p:txBody>
      </p:sp>
      <p:sp>
        <p:nvSpPr>
          <p:cNvPr id="4" name="Slide Number Placeholder 3"/>
          <p:cNvSpPr>
            <a:spLocks noGrp="1"/>
          </p:cNvSpPr>
          <p:nvPr>
            <p:ph type="sldNum" sz="quarter" idx="12"/>
          </p:nvPr>
        </p:nvSpPr>
        <p:spPr/>
        <p:txBody>
          <a:bodyPr/>
          <a:lstStyle/>
          <a:p>
            <a:fld id="{3D351EE0-6949-4F2E-8F68-46F7424C488D}" type="slidenum">
              <a:rPr lang="en-US" smtClean="0"/>
              <a:t>38</a:t>
            </a:fld>
            <a:endParaRPr lang="en-US" dirty="0"/>
          </a:p>
        </p:txBody>
      </p:sp>
      <p:grpSp>
        <p:nvGrpSpPr>
          <p:cNvPr id="10" name="Group 9"/>
          <p:cNvGrpSpPr/>
          <p:nvPr/>
        </p:nvGrpSpPr>
        <p:grpSpPr>
          <a:xfrm>
            <a:off x="752605" y="968898"/>
            <a:ext cx="10263470" cy="5324657"/>
            <a:chOff x="7431464" y="3654776"/>
            <a:chExt cx="4547284" cy="3033891"/>
          </a:xfrm>
        </p:grpSpPr>
        <p:pic>
          <p:nvPicPr>
            <p:cNvPr id="16" name="Picture 1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31464" y="3654776"/>
              <a:ext cx="4547284" cy="3033891"/>
            </a:xfrm>
            <a:prstGeom prst="rect">
              <a:avLst/>
            </a:prstGeom>
          </p:spPr>
        </p:pic>
        <p:sp>
          <p:nvSpPr>
            <p:cNvPr id="17" name="TextBox 16"/>
            <p:cNvSpPr txBox="1"/>
            <p:nvPr/>
          </p:nvSpPr>
          <p:spPr>
            <a:xfrm>
              <a:off x="8076528" y="6203773"/>
              <a:ext cx="3720360" cy="369332"/>
            </a:xfrm>
            <a:prstGeom prst="rect">
              <a:avLst/>
            </a:prstGeom>
            <a:noFill/>
          </p:spPr>
          <p:txBody>
            <a:bodyPr wrap="square" rtlCol="0">
              <a:spAutoFit/>
            </a:bodyPr>
            <a:lstStyle/>
            <a:p>
              <a:r>
                <a:rPr lang="en-US" dirty="0" smtClean="0">
                  <a:solidFill>
                    <a:schemeClr val="bg1"/>
                  </a:solidFill>
                </a:rPr>
                <a:t>Plasma cell in AWAKE tunnel</a:t>
              </a:r>
              <a:endParaRPr lang="en-US" dirty="0">
                <a:solidFill>
                  <a:schemeClr val="bg1"/>
                </a:solidFill>
              </a:endParaRPr>
            </a:p>
          </p:txBody>
        </p:sp>
      </p:grpSp>
    </p:spTree>
    <p:extLst>
      <p:ext uri="{BB962C8B-B14F-4D97-AF65-F5344CB8AC3E}">
        <p14:creationId xmlns:p14="http://schemas.microsoft.com/office/powerpoint/2010/main" val="422712257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197923" y="868519"/>
            <a:ext cx="9315777" cy="1015663"/>
          </a:xfrm>
          <a:prstGeom prst="rect">
            <a:avLst/>
          </a:prstGeom>
          <a:noFill/>
        </p:spPr>
        <p:txBody>
          <a:bodyPr wrap="square" rtlCol="0">
            <a:spAutoFit/>
          </a:bodyPr>
          <a:lstStyle/>
          <a:p>
            <a:r>
              <a:rPr lang="en-US" sz="2000" dirty="0"/>
              <a:t>AWAKE uses a short-</a:t>
            </a:r>
            <a:r>
              <a:rPr lang="en-US" sz="2000" b="1" dirty="0"/>
              <a:t>pulse </a:t>
            </a:r>
            <a:r>
              <a:rPr lang="en-US" sz="2000" b="1" dirty="0" err="1"/>
              <a:t>Titanium:Sapphire</a:t>
            </a:r>
            <a:r>
              <a:rPr lang="en-US" sz="2000" b="1" dirty="0"/>
              <a:t> laser </a:t>
            </a:r>
            <a:r>
              <a:rPr lang="en-US" sz="2000" dirty="0"/>
              <a:t>to ionize the rubidium </a:t>
            </a:r>
            <a:r>
              <a:rPr lang="en-US" sz="2000" dirty="0" smtClean="0"/>
              <a:t>source.</a:t>
            </a:r>
          </a:p>
          <a:p>
            <a:r>
              <a:rPr lang="en-US" sz="2000" dirty="0" smtClean="0">
                <a:sym typeface="Wingdings"/>
              </a:rPr>
              <a:t> Seeding of the self-modulation with the ionization front.</a:t>
            </a:r>
            <a:endParaRPr lang="en-US" sz="2000" dirty="0"/>
          </a:p>
          <a:p>
            <a:r>
              <a:rPr lang="en-US" sz="2000" dirty="0"/>
              <a:t>The laser can deliver up </a:t>
            </a:r>
            <a:r>
              <a:rPr lang="en-US" sz="2000" b="1" dirty="0"/>
              <a:t>to 500 </a:t>
            </a:r>
            <a:r>
              <a:rPr lang="en-US" sz="2000" b="1" dirty="0" err="1"/>
              <a:t>mJ</a:t>
            </a:r>
            <a:r>
              <a:rPr lang="en-US" sz="2000" b="1" dirty="0"/>
              <a:t> in a 120 </a:t>
            </a:r>
            <a:r>
              <a:rPr lang="en-US" sz="2000" b="1" dirty="0" err="1"/>
              <a:t>fs</a:t>
            </a:r>
            <a:r>
              <a:rPr lang="en-US" sz="2000" b="1" dirty="0"/>
              <a:t> pulse envelope</a:t>
            </a:r>
            <a:r>
              <a:rPr lang="en-US" sz="2000" dirty="0"/>
              <a:t>.</a:t>
            </a:r>
          </a:p>
        </p:txBody>
      </p:sp>
      <p:sp>
        <p:nvSpPr>
          <p:cNvPr id="30" name="Title 29"/>
          <p:cNvSpPr>
            <a:spLocks noGrp="1"/>
          </p:cNvSpPr>
          <p:nvPr>
            <p:ph type="title"/>
          </p:nvPr>
        </p:nvSpPr>
        <p:spPr/>
        <p:txBody>
          <a:bodyPr/>
          <a:lstStyle/>
          <a:p>
            <a:r>
              <a:rPr lang="en-US" dirty="0">
                <a:solidFill>
                  <a:srgbClr val="1155CC"/>
                </a:solidFill>
              </a:rPr>
              <a:t>Laser and Laser Line</a:t>
            </a:r>
          </a:p>
        </p:txBody>
      </p:sp>
      <p:sp>
        <p:nvSpPr>
          <p:cNvPr id="4" name="Slide Number Placeholder 3"/>
          <p:cNvSpPr>
            <a:spLocks noGrp="1"/>
          </p:cNvSpPr>
          <p:nvPr>
            <p:ph type="sldNum" sz="quarter" idx="12"/>
          </p:nvPr>
        </p:nvSpPr>
        <p:spPr/>
        <p:txBody>
          <a:bodyPr/>
          <a:lstStyle/>
          <a:p>
            <a:fld id="{39BB76B8-50B9-0D44-B76D-9AFB67E8FB11}" type="slidenum">
              <a:rPr lang="en-US" smtClean="0"/>
              <a:pPr/>
              <a:t>39</a:t>
            </a:fld>
            <a:endParaRPr lang="en-US"/>
          </a:p>
        </p:txBody>
      </p:sp>
      <p:grpSp>
        <p:nvGrpSpPr>
          <p:cNvPr id="3" name="Group 2"/>
          <p:cNvGrpSpPr/>
          <p:nvPr/>
        </p:nvGrpSpPr>
        <p:grpSpPr>
          <a:xfrm>
            <a:off x="6718294" y="2411745"/>
            <a:ext cx="4908313" cy="3542385"/>
            <a:chOff x="3569751" y="789809"/>
            <a:chExt cx="3949462" cy="2873928"/>
          </a:xfrm>
        </p:grpSpPr>
        <p:pic>
          <p:nvPicPr>
            <p:cNvPr id="28" name="Picture 2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69751" y="789809"/>
              <a:ext cx="3949462" cy="2873928"/>
            </a:xfrm>
            <a:prstGeom prst="rect">
              <a:avLst/>
            </a:prstGeom>
          </p:spPr>
        </p:pic>
        <p:sp>
          <p:nvSpPr>
            <p:cNvPr id="31" name="TextBox 30"/>
            <p:cNvSpPr txBox="1"/>
            <p:nvPr/>
          </p:nvSpPr>
          <p:spPr>
            <a:xfrm>
              <a:off x="5021985" y="3272293"/>
              <a:ext cx="2415237" cy="274668"/>
            </a:xfrm>
            <a:prstGeom prst="rect">
              <a:avLst/>
            </a:prstGeom>
            <a:noFill/>
          </p:spPr>
          <p:txBody>
            <a:bodyPr wrap="square" rtlCol="0">
              <a:spAutoFit/>
            </a:bodyPr>
            <a:lstStyle/>
            <a:p>
              <a:r>
                <a:rPr lang="en-US" sz="1600" dirty="0" smtClean="0">
                  <a:solidFill>
                    <a:srgbClr val="FFFFFF"/>
                  </a:solidFill>
                </a:rPr>
                <a:t>Laser, compressor in laser room</a:t>
              </a:r>
              <a:endParaRPr lang="en-US" sz="1600" dirty="0">
                <a:solidFill>
                  <a:srgbClr val="FFFFFF"/>
                </a:solidFill>
              </a:endParaRPr>
            </a:p>
          </p:txBody>
        </p:sp>
      </p:grpSp>
      <p:grpSp>
        <p:nvGrpSpPr>
          <p:cNvPr id="2" name="Group 1"/>
          <p:cNvGrpSpPr/>
          <p:nvPr/>
        </p:nvGrpSpPr>
        <p:grpSpPr>
          <a:xfrm>
            <a:off x="408187" y="2860253"/>
            <a:ext cx="5471706" cy="2745670"/>
            <a:chOff x="525221" y="2973706"/>
            <a:chExt cx="5471706" cy="2745670"/>
          </a:xfrm>
        </p:grpSpPr>
        <p:grpSp>
          <p:nvGrpSpPr>
            <p:cNvPr id="55" name="Group 54"/>
            <p:cNvGrpSpPr/>
            <p:nvPr/>
          </p:nvGrpSpPr>
          <p:grpSpPr>
            <a:xfrm>
              <a:off x="525221" y="2973706"/>
              <a:ext cx="5471706" cy="2745670"/>
              <a:chOff x="2601186" y="1316346"/>
              <a:chExt cx="6144769" cy="2701860"/>
            </a:xfrm>
          </p:grpSpPr>
          <p:pic>
            <p:nvPicPr>
              <p:cNvPr id="56" name="Picture 55" descr="Awake-schema-02.pdf"/>
              <p:cNvPicPr>
                <a:picLocks noChangeAspect="1"/>
              </p:cNvPicPr>
              <p:nvPr/>
            </p:nvPicPr>
            <p:blipFill rotWithShape="1">
              <a:blip r:embed="rId4" cstate="email">
                <a:extLst>
                  <a:ext uri="{28A0092B-C50C-407E-A947-70E740481C1C}">
                    <a14:useLocalDpi xmlns:a14="http://schemas.microsoft.com/office/drawing/2010/main"/>
                  </a:ext>
                </a:extLst>
              </a:blip>
              <a:srcRect t="-5"/>
              <a:stretch/>
            </p:blipFill>
            <p:spPr>
              <a:xfrm>
                <a:off x="3508666" y="1316346"/>
                <a:ext cx="5237289" cy="2701860"/>
              </a:xfrm>
              <a:prstGeom prst="rect">
                <a:avLst/>
              </a:prstGeom>
              <a:ln>
                <a:noFill/>
              </a:ln>
            </p:spPr>
          </p:pic>
          <p:cxnSp>
            <p:nvCxnSpPr>
              <p:cNvPr id="57" name="Straight Connector 56"/>
              <p:cNvCxnSpPr/>
              <p:nvPr/>
            </p:nvCxnSpPr>
            <p:spPr>
              <a:xfrm flipV="1">
                <a:off x="4746952" y="2193925"/>
                <a:ext cx="1085523" cy="326694"/>
              </a:xfrm>
              <a:prstGeom prst="line">
                <a:avLst/>
              </a:prstGeom>
              <a:ln>
                <a:solidFill>
                  <a:srgbClr val="1F992E"/>
                </a:solidFill>
                <a:prstDash val="dash"/>
              </a:ln>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5816600" y="2197100"/>
                <a:ext cx="599235" cy="189182"/>
              </a:xfrm>
              <a:prstGeom prst="line">
                <a:avLst/>
              </a:prstGeom>
              <a:ln>
                <a:solidFill>
                  <a:srgbClr val="1F992E"/>
                </a:solidFill>
                <a:prstDash val="dash"/>
              </a:ln>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H="1" flipV="1">
                <a:off x="3092450" y="2771775"/>
                <a:ext cx="1076653" cy="352094"/>
              </a:xfrm>
              <a:prstGeom prst="line">
                <a:avLst/>
              </a:prstGeom>
              <a:ln>
                <a:solidFill>
                  <a:srgbClr val="1F992E"/>
                </a:solidFill>
                <a:prstDash val="lgDashDot"/>
              </a:ln>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3124200" y="2717800"/>
                <a:ext cx="41275" cy="136525"/>
              </a:xfrm>
              <a:prstGeom prst="line">
                <a:avLst/>
              </a:prstGeom>
              <a:ln w="57150" cmpd="sng">
                <a:solidFill>
                  <a:srgbClr val="1F992E"/>
                </a:solidFill>
              </a:ln>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2601186" y="2921120"/>
                <a:ext cx="1393490" cy="314214"/>
              </a:xfrm>
              <a:prstGeom prst="rect">
                <a:avLst/>
              </a:prstGeom>
              <a:noFill/>
              <a:ln>
                <a:noFill/>
              </a:ln>
            </p:spPr>
            <p:txBody>
              <a:bodyPr wrap="none" rtlCol="0">
                <a:spAutoFit/>
              </a:bodyPr>
              <a:lstStyle/>
              <a:p>
                <a:r>
                  <a:rPr lang="en-US" sz="1100" dirty="0" smtClean="0">
                    <a:solidFill>
                      <a:srgbClr val="1F992E"/>
                    </a:solidFill>
                    <a:latin typeface="Candara"/>
                    <a:cs typeface="Candara"/>
                  </a:rPr>
                  <a:t>Diagnostic laser</a:t>
                </a:r>
                <a:endParaRPr lang="en-US" sz="1100" dirty="0">
                  <a:solidFill>
                    <a:srgbClr val="1F992E"/>
                  </a:solidFill>
                  <a:latin typeface="Candara"/>
                  <a:cs typeface="Candara"/>
                </a:endParaRPr>
              </a:p>
            </p:txBody>
          </p:sp>
          <p:sp>
            <p:nvSpPr>
              <p:cNvPr id="62" name="TextBox 61"/>
              <p:cNvSpPr txBox="1"/>
              <p:nvPr/>
            </p:nvSpPr>
            <p:spPr>
              <a:xfrm>
                <a:off x="5078405" y="1874084"/>
                <a:ext cx="1246569" cy="314214"/>
              </a:xfrm>
              <a:prstGeom prst="rect">
                <a:avLst/>
              </a:prstGeom>
              <a:noFill/>
              <a:ln>
                <a:noFill/>
              </a:ln>
            </p:spPr>
            <p:txBody>
              <a:bodyPr wrap="none" rtlCol="0">
                <a:spAutoFit/>
              </a:bodyPr>
              <a:lstStyle/>
              <a:p>
                <a:r>
                  <a:rPr lang="en-US" sz="1100" dirty="0">
                    <a:solidFill>
                      <a:srgbClr val="1F992E"/>
                    </a:solidFill>
                    <a:latin typeface="Candara"/>
                    <a:cs typeface="Candara"/>
                  </a:rPr>
                  <a:t>e</a:t>
                </a:r>
                <a:r>
                  <a:rPr lang="en-US" sz="1100" dirty="0" smtClean="0">
                    <a:solidFill>
                      <a:srgbClr val="1F992E"/>
                    </a:solidFill>
                    <a:latin typeface="Candara"/>
                    <a:cs typeface="Candara"/>
                  </a:rPr>
                  <a:t>-source laser</a:t>
                </a:r>
                <a:endParaRPr lang="en-US" sz="1100" dirty="0">
                  <a:solidFill>
                    <a:srgbClr val="1F992E"/>
                  </a:solidFill>
                  <a:latin typeface="Candara"/>
                  <a:cs typeface="Candara"/>
                </a:endParaRPr>
              </a:p>
            </p:txBody>
          </p:sp>
        </p:grpSp>
        <p:sp>
          <p:nvSpPr>
            <p:cNvPr id="72" name="TextBox 71"/>
            <p:cNvSpPr txBox="1"/>
            <p:nvPr/>
          </p:nvSpPr>
          <p:spPr>
            <a:xfrm>
              <a:off x="1571250" y="3557127"/>
              <a:ext cx="1112088" cy="307777"/>
            </a:xfrm>
            <a:prstGeom prst="rect">
              <a:avLst/>
            </a:prstGeom>
            <a:solidFill>
              <a:schemeClr val="bg1"/>
            </a:solidFill>
            <a:ln>
              <a:noFill/>
            </a:ln>
          </p:spPr>
          <p:txBody>
            <a:bodyPr wrap="square" rtlCol="0">
              <a:spAutoFit/>
            </a:bodyPr>
            <a:lstStyle/>
            <a:p>
              <a:r>
                <a:rPr lang="en-US" sz="1400" dirty="0" smtClean="0">
                  <a:solidFill>
                    <a:srgbClr val="1F992E"/>
                  </a:solidFill>
                  <a:latin typeface="Candara"/>
                  <a:cs typeface="Candara"/>
                </a:rPr>
                <a:t>Laser beam</a:t>
              </a:r>
              <a:endParaRPr lang="en-US" sz="1400" dirty="0">
                <a:solidFill>
                  <a:srgbClr val="1F992E"/>
                </a:solidFill>
                <a:latin typeface="Candara"/>
                <a:cs typeface="Candara"/>
              </a:endParaRPr>
            </a:p>
          </p:txBody>
        </p:sp>
      </p:grpSp>
    </p:spTree>
    <p:extLst>
      <p:ext uri="{BB962C8B-B14F-4D97-AF65-F5344CB8AC3E}">
        <p14:creationId xmlns:p14="http://schemas.microsoft.com/office/powerpoint/2010/main" val="348085401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F63DF78-E913-8A41-933F-B3580CE1A6D5}" type="slidenum">
              <a:rPr lang="en-US" smtClean="0"/>
              <a:pPr/>
              <a:t>4</a:t>
            </a:fld>
            <a:endParaRPr lang="en-US"/>
          </a:p>
        </p:txBody>
      </p:sp>
      <p:grpSp>
        <p:nvGrpSpPr>
          <p:cNvPr id="10" name="Group 9"/>
          <p:cNvGrpSpPr/>
          <p:nvPr/>
        </p:nvGrpSpPr>
        <p:grpSpPr>
          <a:xfrm>
            <a:off x="6280268" y="835183"/>
            <a:ext cx="5049656" cy="4546805"/>
            <a:chOff x="2962510" y="1052667"/>
            <a:chExt cx="5815222" cy="5078233"/>
          </a:xfrm>
        </p:grpSpPr>
        <p:pic>
          <p:nvPicPr>
            <p:cNvPr id="6"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2962510" y="1052667"/>
              <a:ext cx="5815222" cy="5078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4595819" y="2539481"/>
              <a:ext cx="1206533" cy="412499"/>
            </a:xfrm>
            <a:prstGeom prst="rect">
              <a:avLst/>
            </a:prstGeom>
            <a:noFill/>
          </p:spPr>
          <p:txBody>
            <a:bodyPr wrap="none" rtlCol="0">
              <a:spAutoFit/>
            </a:bodyPr>
            <a:lstStyle/>
            <a:p>
              <a:r>
                <a:rPr lang="en-US" b="1" dirty="0" smtClean="0">
                  <a:solidFill>
                    <a:schemeClr val="bg1"/>
                  </a:solidFill>
                  <a:sym typeface="Wingdings"/>
                </a:rPr>
                <a:t> </a:t>
              </a:r>
              <a:r>
                <a:rPr lang="en-US" b="1" dirty="0" smtClean="0">
                  <a:solidFill>
                    <a:schemeClr val="bg1"/>
                  </a:solidFill>
                </a:rPr>
                <a:t>48 km</a:t>
              </a:r>
              <a:endParaRPr lang="en-US" b="1" dirty="0">
                <a:solidFill>
                  <a:schemeClr val="bg1"/>
                </a:solidFill>
              </a:endParaRPr>
            </a:p>
          </p:txBody>
        </p:sp>
      </p:grpSp>
      <p:sp>
        <p:nvSpPr>
          <p:cNvPr id="8" name="Title 7"/>
          <p:cNvSpPr>
            <a:spLocks noGrp="1"/>
          </p:cNvSpPr>
          <p:nvPr>
            <p:ph type="title"/>
          </p:nvPr>
        </p:nvSpPr>
        <p:spPr/>
        <p:txBody>
          <a:bodyPr/>
          <a:lstStyle/>
          <a:p>
            <a:r>
              <a:rPr lang="en-US" dirty="0">
                <a:solidFill>
                  <a:srgbClr val="1155CC"/>
                </a:solidFill>
              </a:rPr>
              <a:t>Discover New Physics</a:t>
            </a:r>
          </a:p>
        </p:txBody>
      </p:sp>
      <p:sp>
        <p:nvSpPr>
          <p:cNvPr id="12" name="Content Placeholder 2"/>
          <p:cNvSpPr txBox="1">
            <a:spLocks/>
          </p:cNvSpPr>
          <p:nvPr/>
        </p:nvSpPr>
        <p:spPr>
          <a:xfrm>
            <a:off x="209473" y="1651655"/>
            <a:ext cx="5524858" cy="46859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8767" indent="0">
              <a:buFont typeface="Arial" panose="020B0604020202020204" pitchFamily="34" charset="0"/>
              <a:buNone/>
            </a:pPr>
            <a:r>
              <a:rPr lang="en-US" sz="2000" b="1" dirty="0" smtClean="0">
                <a:solidFill>
                  <a:srgbClr val="1155CC"/>
                </a:solidFill>
              </a:rPr>
              <a:t>CLIC, </a:t>
            </a:r>
            <a:r>
              <a:rPr lang="en-US" sz="2000" dirty="0" smtClean="0"/>
              <a:t>electron-positron collider with 3 TeV energy </a:t>
            </a:r>
          </a:p>
          <a:p>
            <a:pPr marL="597393" lvl="1" indent="0">
              <a:buFont typeface="Arial" panose="020B0604020202020204" pitchFamily="34" charset="0"/>
              <a:buNone/>
            </a:pPr>
            <a:endParaRPr lang="en-US" sz="1800" dirty="0" smtClean="0"/>
          </a:p>
          <a:p>
            <a:pPr marL="597393" lvl="1" indent="0">
              <a:buFont typeface="Arial" panose="020B0604020202020204" pitchFamily="34" charset="0"/>
              <a:buNone/>
            </a:pPr>
            <a:endParaRPr lang="en-US" sz="1800" dirty="0"/>
          </a:p>
        </p:txBody>
      </p:sp>
      <p:sp>
        <p:nvSpPr>
          <p:cNvPr id="9" name="TextBox 8"/>
          <p:cNvSpPr txBox="1"/>
          <p:nvPr/>
        </p:nvSpPr>
        <p:spPr>
          <a:xfrm>
            <a:off x="301557" y="881686"/>
            <a:ext cx="4995926" cy="707886"/>
          </a:xfrm>
          <a:prstGeom prst="rect">
            <a:avLst/>
          </a:prstGeom>
          <a:noFill/>
        </p:spPr>
        <p:txBody>
          <a:bodyPr wrap="square" rtlCol="0">
            <a:spAutoFit/>
          </a:bodyPr>
          <a:lstStyle/>
          <a:p>
            <a:r>
              <a:rPr lang="en-US" sz="2000" b="1" dirty="0" smtClean="0"/>
              <a:t>Linear colliders </a:t>
            </a:r>
            <a:r>
              <a:rPr lang="en-US" sz="2000" dirty="0" smtClean="0"/>
              <a:t>are favorable for acceleration  of low mass particles to high energies. </a:t>
            </a:r>
            <a:endParaRPr lang="en-US" sz="2000" dirty="0"/>
          </a:p>
        </p:txBody>
      </p:sp>
      <p:sp>
        <p:nvSpPr>
          <p:cNvPr id="14" name="Rectangle 13"/>
          <p:cNvSpPr/>
          <p:nvPr/>
        </p:nvSpPr>
        <p:spPr>
          <a:xfrm>
            <a:off x="214177" y="2696738"/>
            <a:ext cx="5149096" cy="1754327"/>
          </a:xfrm>
          <a:prstGeom prst="rect">
            <a:avLst/>
          </a:prstGeom>
        </p:spPr>
        <p:txBody>
          <a:bodyPr wrap="square">
            <a:spAutoFit/>
          </a:bodyPr>
          <a:lstStyle/>
          <a:p>
            <a:r>
              <a:rPr lang="en-US" b="1" dirty="0" smtClean="0">
                <a:solidFill>
                  <a:srgbClr val="1155CC"/>
                </a:solidFill>
              </a:rPr>
              <a:t>Limitations of linear colliders: </a:t>
            </a:r>
          </a:p>
          <a:p>
            <a:pPr marL="285750" indent="-285750">
              <a:buFont typeface="Arial"/>
              <a:buChar char="•"/>
            </a:pPr>
            <a:r>
              <a:rPr lang="en-US" dirty="0" smtClean="0"/>
              <a:t>Linear </a:t>
            </a:r>
            <a:r>
              <a:rPr lang="en-US" dirty="0"/>
              <a:t>machines accelerate particles in a </a:t>
            </a:r>
            <a:r>
              <a:rPr lang="en-US" b="1" dirty="0"/>
              <a:t>single pass. </a:t>
            </a:r>
            <a:r>
              <a:rPr lang="en-US" dirty="0"/>
              <a:t>The amount of </a:t>
            </a:r>
            <a:r>
              <a:rPr lang="en-US" dirty="0" smtClean="0"/>
              <a:t>acceleration achieved </a:t>
            </a:r>
            <a:r>
              <a:rPr lang="en-US" dirty="0"/>
              <a:t>in a given distance is the </a:t>
            </a:r>
            <a:r>
              <a:rPr lang="en-US" b="1" i="1" dirty="0"/>
              <a:t>accelerating gradient</a:t>
            </a:r>
            <a:r>
              <a:rPr lang="en-US" dirty="0"/>
              <a:t>. This number is </a:t>
            </a:r>
            <a:r>
              <a:rPr lang="en-US" b="1" dirty="0" smtClean="0"/>
              <a:t>limited to </a:t>
            </a:r>
            <a:r>
              <a:rPr lang="en-US" b="1" dirty="0"/>
              <a:t>100 MV/m </a:t>
            </a:r>
            <a:r>
              <a:rPr lang="en-US" dirty="0"/>
              <a:t>for conventional copper cavities. </a:t>
            </a:r>
          </a:p>
        </p:txBody>
      </p:sp>
    </p:spTree>
    <p:extLst>
      <p:ext uri="{BB962C8B-B14F-4D97-AF65-F5344CB8AC3E}">
        <p14:creationId xmlns:p14="http://schemas.microsoft.com/office/powerpoint/2010/main" val="325060044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Title 1"/>
          <p:cNvSpPr txBox="1">
            <a:spLocks noGrp="1"/>
          </p:cNvSpPr>
          <p:nvPr>
            <p:ph type="title"/>
          </p:nvPr>
        </p:nvSpPr>
        <p:spPr>
          <a:xfrm>
            <a:off x="849243" y="122171"/>
            <a:ext cx="10515601" cy="717134"/>
          </a:xfrm>
          <a:prstGeom prst="rect">
            <a:avLst/>
          </a:prstGeom>
        </p:spPr>
        <p:txBody>
          <a:bodyPr/>
          <a:lstStyle>
            <a:lvl1pPr defTabSz="886968">
              <a:defRPr sz="4268"/>
            </a:lvl1pPr>
          </a:lstStyle>
          <a:p>
            <a:r>
              <a:rPr lang="en-US" dirty="0" smtClean="0">
                <a:solidFill>
                  <a:srgbClr val="1155CC"/>
                </a:solidFill>
              </a:rPr>
              <a:t>Electron Beam System</a:t>
            </a:r>
            <a:endParaRPr dirty="0">
              <a:solidFill>
                <a:srgbClr val="1155CC"/>
              </a:solidFill>
            </a:endParaRPr>
          </a:p>
        </p:txBody>
      </p:sp>
      <p:sp>
        <p:nvSpPr>
          <p:cNvPr id="339" name="Slide Number Placeholder 3"/>
          <p:cNvSpPr txBox="1">
            <a:spLocks noGrp="1"/>
          </p:cNvSpPr>
          <p:nvPr>
            <p:ph type="sldNum" sz="quarter" idx="4294967295"/>
          </p:nvPr>
        </p:nvSpPr>
        <p:spPr>
          <a:xfrm>
            <a:off x="10847413" y="6453064"/>
            <a:ext cx="506387" cy="220469"/>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40</a:t>
            </a:fld>
            <a:endParaRPr dirty="0"/>
          </a:p>
        </p:txBody>
      </p:sp>
      <p:grpSp>
        <p:nvGrpSpPr>
          <p:cNvPr id="349" name="Group 19"/>
          <p:cNvGrpSpPr/>
          <p:nvPr/>
        </p:nvGrpSpPr>
        <p:grpSpPr>
          <a:xfrm>
            <a:off x="290337" y="954494"/>
            <a:ext cx="9442943" cy="4338866"/>
            <a:chOff x="0" y="0"/>
            <a:chExt cx="11233389" cy="4443560"/>
          </a:xfrm>
        </p:grpSpPr>
        <p:pic>
          <p:nvPicPr>
            <p:cNvPr id="340" name="Picture 20" descr="Picture 20"/>
            <p:cNvPicPr>
              <a:picLocks noChangeAspect="1"/>
            </p:cNvPicPr>
            <p:nvPr/>
          </p:nvPicPr>
          <p:blipFill>
            <a:blip r:embed="rId3" cstate="email">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a:xfrm>
              <a:off x="0" y="-1"/>
              <a:ext cx="11233390" cy="4443562"/>
            </a:xfrm>
            <a:prstGeom prst="rect">
              <a:avLst/>
            </a:prstGeom>
            <a:ln w="28575" cap="sq">
              <a:solidFill>
                <a:srgbClr val="008000"/>
              </a:solidFill>
              <a:prstDash val="solid"/>
              <a:miter lim="800000"/>
            </a:ln>
            <a:effectLst>
              <a:outerShdw blurRad="50800" dist="18000" dir="5400000" rotWithShape="0">
                <a:srgbClr val="000000">
                  <a:alpha val="40000"/>
                </a:srgbClr>
              </a:outerShdw>
            </a:effectLst>
          </p:spPr>
        </p:pic>
        <p:sp>
          <p:nvSpPr>
            <p:cNvPr id="341" name="TextBox 21"/>
            <p:cNvSpPr txBox="1"/>
            <p:nvPr/>
          </p:nvSpPr>
          <p:spPr>
            <a:xfrm>
              <a:off x="6583058" y="130716"/>
              <a:ext cx="1755355" cy="53143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2000" b="1">
                  <a:solidFill>
                    <a:srgbClr val="FFFFFF"/>
                  </a:solidFill>
                </a:defRPr>
              </a:lvl1pPr>
            </a:lstStyle>
            <a:p>
              <a:r>
                <a:rPr sz="1600"/>
                <a:t>Laser line</a:t>
              </a:r>
            </a:p>
          </p:txBody>
        </p:sp>
        <p:sp>
          <p:nvSpPr>
            <p:cNvPr id="342" name="Straight Arrow Connector 22"/>
            <p:cNvSpPr/>
            <p:nvPr/>
          </p:nvSpPr>
          <p:spPr>
            <a:xfrm flipH="1">
              <a:off x="6934724" y="677845"/>
              <a:ext cx="241710" cy="800851"/>
            </a:xfrm>
            <a:prstGeom prst="line">
              <a:avLst/>
            </a:prstGeom>
            <a:noFill/>
            <a:ln w="28575" cap="flat">
              <a:solidFill>
                <a:srgbClr val="F2F2F2"/>
              </a:solidFill>
              <a:prstDash val="solid"/>
              <a:miter lim="800000"/>
              <a:tailEnd type="triangle" w="med" len="med"/>
            </a:ln>
            <a:effectLst/>
          </p:spPr>
          <p:txBody>
            <a:bodyPr wrap="square" lIns="45719" tIns="45719" rIns="45719" bIns="45719" numCol="1" anchor="t">
              <a:noAutofit/>
            </a:bodyPr>
            <a:lstStyle/>
            <a:p>
              <a:endParaRPr sz="1400"/>
            </a:p>
          </p:txBody>
        </p:sp>
        <p:sp>
          <p:nvSpPr>
            <p:cNvPr id="343" name="TextBox 23"/>
            <p:cNvSpPr txBox="1"/>
            <p:nvPr/>
          </p:nvSpPr>
          <p:spPr>
            <a:xfrm>
              <a:off x="7272673" y="1202331"/>
              <a:ext cx="3241033" cy="61941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defRPr sz="2400" b="1">
                  <a:solidFill>
                    <a:srgbClr val="FFFFFF"/>
                  </a:solidFill>
                </a:defRPr>
              </a:lvl1pPr>
            </a:lstStyle>
            <a:p>
              <a:r>
                <a:rPr sz="1800"/>
                <a:t>Electron source</a:t>
              </a:r>
            </a:p>
          </p:txBody>
        </p:sp>
        <p:sp>
          <p:nvSpPr>
            <p:cNvPr id="344" name="Left Brace 24"/>
            <p:cNvSpPr/>
            <p:nvPr/>
          </p:nvSpPr>
          <p:spPr>
            <a:xfrm rot="5400000">
              <a:off x="8275971" y="-37433"/>
              <a:ext cx="511574" cy="3955868"/>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5635" y="21600"/>
                    <a:pt x="10800" y="21496"/>
                    <a:pt x="10800" y="21367"/>
                  </a:cubicBezTo>
                  <a:lnTo>
                    <a:pt x="10800" y="11033"/>
                  </a:lnTo>
                  <a:cubicBezTo>
                    <a:pt x="10800" y="10904"/>
                    <a:pt x="5965" y="10800"/>
                    <a:pt x="0" y="10800"/>
                  </a:cubicBezTo>
                  <a:cubicBezTo>
                    <a:pt x="5965" y="10800"/>
                    <a:pt x="10800" y="10696"/>
                    <a:pt x="10800" y="10567"/>
                  </a:cubicBezTo>
                  <a:lnTo>
                    <a:pt x="10800" y="233"/>
                  </a:lnTo>
                  <a:cubicBezTo>
                    <a:pt x="10800" y="104"/>
                    <a:pt x="15635" y="0"/>
                    <a:pt x="21600" y="0"/>
                  </a:cubicBezTo>
                </a:path>
              </a:pathLst>
            </a:custGeom>
            <a:noFill/>
            <a:ln w="28575" cap="flat">
              <a:solidFill>
                <a:srgbClr val="F2F2F2"/>
              </a:solidFill>
              <a:prstDash val="solid"/>
              <a:miter lim="800000"/>
            </a:ln>
            <a:effectLst/>
          </p:spPr>
          <p:txBody>
            <a:bodyPr wrap="square" lIns="45719" tIns="45719" rIns="45719" bIns="45719" numCol="1" anchor="ctr">
              <a:noAutofit/>
            </a:bodyPr>
            <a:lstStyle/>
            <a:p>
              <a:pPr algn="ctr">
                <a:defRPr sz="1200"/>
              </a:pPr>
              <a:endParaRPr sz="1050"/>
            </a:p>
          </p:txBody>
        </p:sp>
        <p:sp>
          <p:nvSpPr>
            <p:cNvPr id="345" name="Left Brace 25"/>
            <p:cNvSpPr/>
            <p:nvPr/>
          </p:nvSpPr>
          <p:spPr>
            <a:xfrm rot="5400000">
              <a:off x="4522037" y="294917"/>
              <a:ext cx="511574" cy="3582066"/>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5635" y="21600"/>
                    <a:pt x="10800" y="21485"/>
                    <a:pt x="10800" y="21343"/>
                  </a:cubicBezTo>
                  <a:lnTo>
                    <a:pt x="10800" y="11057"/>
                  </a:lnTo>
                  <a:cubicBezTo>
                    <a:pt x="10800" y="10915"/>
                    <a:pt x="5965" y="10800"/>
                    <a:pt x="0" y="10800"/>
                  </a:cubicBezTo>
                  <a:cubicBezTo>
                    <a:pt x="5965" y="10800"/>
                    <a:pt x="10800" y="10685"/>
                    <a:pt x="10800" y="10543"/>
                  </a:cubicBezTo>
                  <a:lnTo>
                    <a:pt x="10800" y="257"/>
                  </a:lnTo>
                  <a:cubicBezTo>
                    <a:pt x="10800" y="115"/>
                    <a:pt x="15635" y="0"/>
                    <a:pt x="21600" y="0"/>
                  </a:cubicBezTo>
                </a:path>
              </a:pathLst>
            </a:custGeom>
            <a:noFill/>
            <a:ln w="28575" cap="flat">
              <a:solidFill>
                <a:srgbClr val="F2F2F2"/>
              </a:solidFill>
              <a:prstDash val="solid"/>
              <a:miter lim="800000"/>
            </a:ln>
            <a:effectLst/>
          </p:spPr>
          <p:txBody>
            <a:bodyPr wrap="square" lIns="45719" tIns="45719" rIns="45719" bIns="45719" numCol="1" anchor="ctr">
              <a:noAutofit/>
            </a:bodyPr>
            <a:lstStyle/>
            <a:p>
              <a:pPr algn="ctr">
                <a:defRPr sz="1200"/>
              </a:pPr>
              <a:endParaRPr sz="1050"/>
            </a:p>
          </p:txBody>
        </p:sp>
        <p:sp>
          <p:nvSpPr>
            <p:cNvPr id="346" name="TextBox 26"/>
            <p:cNvSpPr txBox="1"/>
            <p:nvPr/>
          </p:nvSpPr>
          <p:spPr>
            <a:xfrm>
              <a:off x="3073469" y="958333"/>
              <a:ext cx="3582069" cy="160485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lgn="ctr">
                <a:defRPr sz="2400" b="1">
                  <a:solidFill>
                    <a:srgbClr val="FFFFFF"/>
                  </a:solidFill>
                </a:defRPr>
              </a:lvl1pPr>
            </a:lstStyle>
            <a:p>
              <a:r>
                <a:rPr sz="1800" dirty="0"/>
                <a:t>Diagnostics and booster structure</a:t>
              </a:r>
            </a:p>
          </p:txBody>
        </p:sp>
        <p:sp>
          <p:nvSpPr>
            <p:cNvPr id="347" name="TextBox 27"/>
            <p:cNvSpPr txBox="1"/>
            <p:nvPr/>
          </p:nvSpPr>
          <p:spPr>
            <a:xfrm>
              <a:off x="555968" y="494192"/>
              <a:ext cx="2657204" cy="61941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t">
              <a:noAutofit/>
            </a:bodyPr>
            <a:lstStyle>
              <a:lvl1pPr algn="ctr">
                <a:defRPr sz="2400" b="1">
                  <a:solidFill>
                    <a:srgbClr val="FFFFFF"/>
                  </a:solidFill>
                </a:defRPr>
              </a:lvl1pPr>
            </a:lstStyle>
            <a:p>
              <a:r>
                <a:rPr sz="1800"/>
                <a:t>Transfer line</a:t>
              </a:r>
            </a:p>
          </p:txBody>
        </p:sp>
        <p:sp>
          <p:nvSpPr>
            <p:cNvPr id="348" name="Left Brace 28"/>
            <p:cNvSpPr/>
            <p:nvPr/>
          </p:nvSpPr>
          <p:spPr>
            <a:xfrm rot="6124803">
              <a:off x="1335272" y="-173286"/>
              <a:ext cx="511574" cy="265720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5635" y="21600"/>
                    <a:pt x="10800" y="21445"/>
                    <a:pt x="10800" y="21253"/>
                  </a:cubicBezTo>
                  <a:lnTo>
                    <a:pt x="10800" y="11147"/>
                  </a:lnTo>
                  <a:cubicBezTo>
                    <a:pt x="10800" y="10955"/>
                    <a:pt x="5965" y="10800"/>
                    <a:pt x="0" y="10800"/>
                  </a:cubicBezTo>
                  <a:cubicBezTo>
                    <a:pt x="5965" y="10800"/>
                    <a:pt x="10800" y="10645"/>
                    <a:pt x="10800" y="10453"/>
                  </a:cubicBezTo>
                  <a:lnTo>
                    <a:pt x="10800" y="347"/>
                  </a:lnTo>
                  <a:cubicBezTo>
                    <a:pt x="10800" y="155"/>
                    <a:pt x="15635" y="0"/>
                    <a:pt x="21600" y="0"/>
                  </a:cubicBezTo>
                </a:path>
              </a:pathLst>
            </a:custGeom>
            <a:noFill/>
            <a:ln w="28575" cap="flat">
              <a:solidFill>
                <a:srgbClr val="F2F2F2"/>
              </a:solidFill>
              <a:prstDash val="solid"/>
              <a:miter lim="800000"/>
            </a:ln>
            <a:effectLst/>
          </p:spPr>
          <p:txBody>
            <a:bodyPr wrap="square" lIns="45719" tIns="45719" rIns="45719" bIns="45719" numCol="1" anchor="ctr">
              <a:noAutofit/>
            </a:bodyPr>
            <a:lstStyle/>
            <a:p>
              <a:pPr algn="ctr">
                <a:defRPr sz="1200"/>
              </a:pPr>
              <a:endParaRPr sz="1050"/>
            </a:p>
          </p:txBody>
        </p:sp>
      </p:grpSp>
      <p:grpSp>
        <p:nvGrpSpPr>
          <p:cNvPr id="4" name="Group 3"/>
          <p:cNvGrpSpPr/>
          <p:nvPr/>
        </p:nvGrpSpPr>
        <p:grpSpPr>
          <a:xfrm>
            <a:off x="8678680" y="254896"/>
            <a:ext cx="3407368" cy="1947541"/>
            <a:chOff x="8910592" y="3545853"/>
            <a:chExt cx="3407368" cy="1947541"/>
          </a:xfrm>
        </p:grpSpPr>
        <p:grpSp>
          <p:nvGrpSpPr>
            <p:cNvPr id="18" name="Group 17"/>
            <p:cNvGrpSpPr/>
            <p:nvPr/>
          </p:nvGrpSpPr>
          <p:grpSpPr>
            <a:xfrm>
              <a:off x="8941010" y="3545853"/>
              <a:ext cx="3376950" cy="1947541"/>
              <a:chOff x="3787246" y="1342838"/>
              <a:chExt cx="4916996" cy="2701860"/>
            </a:xfrm>
          </p:grpSpPr>
          <p:pic>
            <p:nvPicPr>
              <p:cNvPr id="19" name="Picture 18" descr="Awake-schema-02.pdf"/>
              <p:cNvPicPr>
                <a:picLocks noChangeAspect="1"/>
              </p:cNvPicPr>
              <p:nvPr/>
            </p:nvPicPr>
            <p:blipFill rotWithShape="1">
              <a:blip r:embed="rId5" cstate="email">
                <a:extLst>
                  <a:ext uri="{28A0092B-C50C-407E-A947-70E740481C1C}">
                    <a14:useLocalDpi xmlns:a14="http://schemas.microsoft.com/office/drawing/2010/main"/>
                  </a:ext>
                </a:extLst>
              </a:blip>
              <a:srcRect l="-4909" t="-5"/>
              <a:stretch/>
            </p:blipFill>
            <p:spPr>
              <a:xfrm>
                <a:off x="3787246" y="1342838"/>
                <a:ext cx="4916996" cy="2701860"/>
              </a:xfrm>
              <a:prstGeom prst="rect">
                <a:avLst/>
              </a:prstGeom>
              <a:ln>
                <a:noFill/>
              </a:ln>
            </p:spPr>
          </p:pic>
          <p:cxnSp>
            <p:nvCxnSpPr>
              <p:cNvPr id="20" name="Straight Connector 19"/>
              <p:cNvCxnSpPr/>
              <p:nvPr/>
            </p:nvCxnSpPr>
            <p:spPr>
              <a:xfrm flipV="1">
                <a:off x="4746952" y="2193925"/>
                <a:ext cx="1085523" cy="326694"/>
              </a:xfrm>
              <a:prstGeom prst="line">
                <a:avLst/>
              </a:prstGeom>
              <a:ln>
                <a:solidFill>
                  <a:srgbClr val="1F992E"/>
                </a:solidFill>
                <a:prstDash val="dash"/>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5816600" y="2197100"/>
                <a:ext cx="599235" cy="189182"/>
              </a:xfrm>
              <a:prstGeom prst="line">
                <a:avLst/>
              </a:prstGeom>
              <a:ln>
                <a:solidFill>
                  <a:srgbClr val="1F992E"/>
                </a:solidFill>
                <a:prstDash val="dash"/>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5109270" y="1874084"/>
                <a:ext cx="1410108" cy="352262"/>
              </a:xfrm>
              <a:prstGeom prst="rect">
                <a:avLst/>
              </a:prstGeom>
              <a:noFill/>
              <a:ln>
                <a:noFill/>
              </a:ln>
            </p:spPr>
            <p:txBody>
              <a:bodyPr wrap="none" rtlCol="0">
                <a:spAutoFit/>
              </a:bodyPr>
              <a:lstStyle/>
              <a:p>
                <a:r>
                  <a:rPr lang="en-US" sz="1000" dirty="0">
                    <a:solidFill>
                      <a:srgbClr val="1F992E"/>
                    </a:solidFill>
                    <a:latin typeface="Candara"/>
                    <a:cs typeface="Candara"/>
                  </a:rPr>
                  <a:t>e</a:t>
                </a:r>
                <a:r>
                  <a:rPr lang="en-US" sz="1000" dirty="0" smtClean="0">
                    <a:solidFill>
                      <a:srgbClr val="1F992E"/>
                    </a:solidFill>
                    <a:latin typeface="Candara"/>
                    <a:cs typeface="Candara"/>
                  </a:rPr>
                  <a:t>-source laser</a:t>
                </a:r>
                <a:endParaRPr lang="en-US" sz="1000" dirty="0">
                  <a:solidFill>
                    <a:srgbClr val="1F992E"/>
                  </a:solidFill>
                  <a:latin typeface="Candara"/>
                  <a:cs typeface="Candara"/>
                </a:endParaRPr>
              </a:p>
            </p:txBody>
          </p:sp>
        </p:grpSp>
        <p:sp>
          <p:nvSpPr>
            <p:cNvPr id="3" name="TextBox 2"/>
            <p:cNvSpPr txBox="1"/>
            <p:nvPr/>
          </p:nvSpPr>
          <p:spPr>
            <a:xfrm>
              <a:off x="8910592" y="3912382"/>
              <a:ext cx="870563" cy="261610"/>
            </a:xfrm>
            <a:prstGeom prst="rect">
              <a:avLst/>
            </a:prstGeom>
            <a:solidFill>
              <a:srgbClr val="FFFFFF"/>
            </a:solidFill>
          </p:spPr>
          <p:txBody>
            <a:bodyPr wrap="none" rtlCol="0">
              <a:spAutoFit/>
            </a:bodyPr>
            <a:lstStyle/>
            <a:p>
              <a:r>
                <a:rPr lang="en-US" sz="1100" dirty="0" smtClean="0">
                  <a:solidFill>
                    <a:srgbClr val="1F992E"/>
                  </a:solidFill>
                  <a:latin typeface="Candara"/>
                  <a:cs typeface="Candara"/>
                </a:rPr>
                <a:t>Laser beam</a:t>
              </a:r>
              <a:endParaRPr lang="en-US" sz="1100" dirty="0">
                <a:solidFill>
                  <a:srgbClr val="1F992E"/>
                </a:solidFill>
                <a:latin typeface="Candara"/>
                <a:cs typeface="Candara"/>
              </a:endParaRPr>
            </a:p>
          </p:txBody>
        </p:sp>
      </p:grpSp>
      <p:sp>
        <p:nvSpPr>
          <p:cNvPr id="22" name="TextBox 21"/>
          <p:cNvSpPr txBox="1"/>
          <p:nvPr/>
        </p:nvSpPr>
        <p:spPr>
          <a:xfrm>
            <a:off x="292478" y="5380672"/>
            <a:ext cx="11899522" cy="1323439"/>
          </a:xfrm>
          <a:prstGeom prst="rect">
            <a:avLst/>
          </a:prstGeom>
          <a:noFill/>
        </p:spPr>
        <p:txBody>
          <a:bodyPr wrap="square" rtlCol="0">
            <a:spAutoFit/>
          </a:bodyPr>
          <a:lstStyle/>
          <a:p>
            <a:r>
              <a:rPr lang="en-US" sz="1600" dirty="0">
                <a:solidFill>
                  <a:srgbClr val="000000"/>
                </a:solidFill>
              </a:rPr>
              <a:t>A</a:t>
            </a:r>
            <a:r>
              <a:rPr lang="en-US" sz="1600" dirty="0" smtClean="0">
                <a:solidFill>
                  <a:srgbClr val="000000"/>
                </a:solidFill>
              </a:rPr>
              <a:t> </a:t>
            </a:r>
            <a:r>
              <a:rPr lang="en-US" sz="1600" dirty="0">
                <a:solidFill>
                  <a:srgbClr val="000000"/>
                </a:solidFill>
              </a:rPr>
              <a:t>Photo-injector </a:t>
            </a:r>
            <a:r>
              <a:rPr lang="en-US" sz="1600" dirty="0" smtClean="0">
                <a:solidFill>
                  <a:srgbClr val="000000"/>
                </a:solidFill>
              </a:rPr>
              <a:t>originally built for a CLIC test facility is now used as electron source for AWAKE producing </a:t>
            </a:r>
            <a:r>
              <a:rPr lang="en-US" sz="1600" b="1" dirty="0" smtClean="0">
                <a:solidFill>
                  <a:srgbClr val="000000"/>
                </a:solidFill>
              </a:rPr>
              <a:t>short electron bunches at an energy of ~20 MeV/c. </a:t>
            </a:r>
          </a:p>
          <a:p>
            <a:r>
              <a:rPr lang="en-US" sz="1600" dirty="0" smtClean="0">
                <a:solidFill>
                  <a:srgbClr val="000000"/>
                </a:solidFill>
              </a:rPr>
              <a:t>A </a:t>
            </a:r>
            <a:r>
              <a:rPr lang="en-US" sz="1600" b="1" dirty="0" smtClean="0">
                <a:solidFill>
                  <a:srgbClr val="000000"/>
                </a:solidFill>
              </a:rPr>
              <a:t>completely new 12 m long electron beam line </a:t>
            </a:r>
            <a:r>
              <a:rPr lang="en-US" sz="1600" dirty="0" smtClean="0">
                <a:solidFill>
                  <a:srgbClr val="000000"/>
                </a:solidFill>
              </a:rPr>
              <a:t>was designed and built to connect the electrons from the e-source with the plasma cell.</a:t>
            </a:r>
          </a:p>
          <a:p>
            <a:r>
              <a:rPr lang="en-US" sz="1600" dirty="0" smtClean="0">
                <a:solidFill>
                  <a:srgbClr val="000000"/>
                </a:solidFill>
              </a:rPr>
              <a:t> </a:t>
            </a:r>
            <a:endParaRPr lang="en-US" sz="1600" dirty="0">
              <a:solidFill>
                <a:srgbClr val="000000"/>
              </a:solidFill>
            </a:endParaRPr>
          </a:p>
          <a:p>
            <a:r>
              <a:rPr lang="en-US" sz="1600" b="1" dirty="0" smtClean="0">
                <a:solidFill>
                  <a:srgbClr val="000000"/>
                </a:solidFill>
              </a:rPr>
              <a:t>Challenge: </a:t>
            </a:r>
            <a:r>
              <a:rPr lang="en-US" sz="1600" dirty="0" smtClean="0">
                <a:solidFill>
                  <a:srgbClr val="000000"/>
                </a:solidFill>
              </a:rPr>
              <a:t>cross the electron beam with the proton beam inside the plasma at a precision of ~100 µm. </a:t>
            </a:r>
            <a:endParaRPr lang="en-US" sz="1600" dirty="0">
              <a:solidFill>
                <a:srgbClr val="000000"/>
              </a:solidFill>
            </a:endParaRPr>
          </a:p>
        </p:txBody>
      </p:sp>
    </p:spTree>
    <p:extLst>
      <p:ext uri="{BB962C8B-B14F-4D97-AF65-F5344CB8AC3E}">
        <p14:creationId xmlns:p14="http://schemas.microsoft.com/office/powerpoint/2010/main" val="26394163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155CC"/>
                </a:solidFill>
              </a:rPr>
              <a:t>Outline</a:t>
            </a:r>
            <a:endParaRPr lang="en-US" dirty="0">
              <a:solidFill>
                <a:srgbClr val="1155CC"/>
              </a:solidFill>
            </a:endParaRPr>
          </a:p>
        </p:txBody>
      </p:sp>
      <p:sp>
        <p:nvSpPr>
          <p:cNvPr id="3" name="Content Placeholder 2"/>
          <p:cNvSpPr>
            <a:spLocks noGrp="1"/>
          </p:cNvSpPr>
          <p:nvPr>
            <p:ph idx="1"/>
          </p:nvPr>
        </p:nvSpPr>
        <p:spPr>
          <a:xfrm>
            <a:off x="802919" y="1244154"/>
            <a:ext cx="10515600" cy="3987287"/>
          </a:xfrm>
        </p:spPr>
        <p:txBody>
          <a:bodyPr>
            <a:normAutofit/>
          </a:bodyPr>
          <a:lstStyle/>
          <a:p>
            <a:r>
              <a:rPr lang="en-US" dirty="0" smtClean="0">
                <a:solidFill>
                  <a:srgbClr val="D0CECE"/>
                </a:solidFill>
              </a:rPr>
              <a:t>Introduction to Plasma Wakefield Acceleration</a:t>
            </a:r>
          </a:p>
          <a:p>
            <a:endParaRPr lang="en-US" dirty="0" smtClean="0">
              <a:solidFill>
                <a:srgbClr val="D0CECE"/>
              </a:solidFill>
            </a:endParaRPr>
          </a:p>
          <a:p>
            <a:r>
              <a:rPr lang="en-US" dirty="0" smtClean="0">
                <a:solidFill>
                  <a:srgbClr val="D0CECE"/>
                </a:solidFill>
              </a:rPr>
              <a:t>AWAKE, The Advanced Wakefield Experiments</a:t>
            </a:r>
          </a:p>
          <a:p>
            <a:endParaRPr lang="en-US" dirty="0"/>
          </a:p>
          <a:p>
            <a:r>
              <a:rPr lang="en-US" dirty="0" smtClean="0"/>
              <a:t>AWAKE Results</a:t>
            </a:r>
          </a:p>
          <a:p>
            <a:endParaRPr lang="en-US" dirty="0"/>
          </a:p>
          <a:p>
            <a:r>
              <a:rPr lang="en-US" dirty="0" smtClean="0">
                <a:solidFill>
                  <a:srgbClr val="D0CECE"/>
                </a:solidFill>
              </a:rPr>
              <a:t>What’s Next</a:t>
            </a:r>
          </a:p>
        </p:txBody>
      </p:sp>
      <p:sp>
        <p:nvSpPr>
          <p:cNvPr id="4" name="Slide Number Placeholder 3"/>
          <p:cNvSpPr>
            <a:spLocks noGrp="1"/>
          </p:cNvSpPr>
          <p:nvPr>
            <p:ph type="sldNum" sz="quarter" idx="12"/>
          </p:nvPr>
        </p:nvSpPr>
        <p:spPr/>
        <p:txBody>
          <a:bodyPr/>
          <a:lstStyle/>
          <a:p>
            <a:fld id="{3D351EE0-6949-4F2E-8F68-46F7424C488D}" type="slidenum">
              <a:rPr lang="en-US" smtClean="0"/>
              <a:t>41</a:t>
            </a:fld>
            <a:endParaRPr lang="en-US"/>
          </a:p>
        </p:txBody>
      </p:sp>
    </p:spTree>
    <p:extLst>
      <p:ext uri="{BB962C8B-B14F-4D97-AF65-F5344CB8AC3E}">
        <p14:creationId xmlns:p14="http://schemas.microsoft.com/office/powerpoint/2010/main" val="326161371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2921" y="1153964"/>
            <a:ext cx="10515600" cy="717134"/>
          </a:xfrm>
        </p:spPr>
        <p:txBody>
          <a:bodyPr/>
          <a:lstStyle/>
          <a:p>
            <a:r>
              <a:rPr lang="en-US" dirty="0" smtClean="0">
                <a:solidFill>
                  <a:srgbClr val="1155CC"/>
                </a:solidFill>
              </a:rPr>
              <a:t>Seeded Self-Modulation Results</a:t>
            </a:r>
            <a:endParaRPr lang="en-US" dirty="0">
              <a:solidFill>
                <a:srgbClr val="1155CC"/>
              </a:solidFill>
            </a:endParaRPr>
          </a:p>
        </p:txBody>
      </p:sp>
      <p:sp>
        <p:nvSpPr>
          <p:cNvPr id="4" name="Slide Number Placeholder 3"/>
          <p:cNvSpPr>
            <a:spLocks noGrp="1"/>
          </p:cNvSpPr>
          <p:nvPr>
            <p:ph type="sldNum" sz="quarter" idx="12"/>
          </p:nvPr>
        </p:nvSpPr>
        <p:spPr/>
        <p:txBody>
          <a:bodyPr/>
          <a:lstStyle/>
          <a:p>
            <a:fld id="{3D351EE0-6949-4F2E-8F68-46F7424C488D}" type="slidenum">
              <a:rPr lang="en-US" smtClean="0"/>
              <a:t>42</a:t>
            </a:fld>
            <a:endParaRPr lang="en-US"/>
          </a:p>
        </p:txBody>
      </p:sp>
      <p:grpSp>
        <p:nvGrpSpPr>
          <p:cNvPr id="5" name="Group 4"/>
          <p:cNvGrpSpPr/>
          <p:nvPr/>
        </p:nvGrpSpPr>
        <p:grpSpPr>
          <a:xfrm>
            <a:off x="680720" y="2245360"/>
            <a:ext cx="9550400" cy="4077672"/>
            <a:chOff x="0" y="1290653"/>
            <a:chExt cx="12192000" cy="5306699"/>
          </a:xfrm>
        </p:grpSpPr>
        <p:pic>
          <p:nvPicPr>
            <p:cNvPr id="6" name="Picture 5" descr="Macintosh HD:Users:AllenCCaldwell:Downloads:SMI_picture_blue.png"/>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1340768"/>
              <a:ext cx="12192000" cy="5256584"/>
            </a:xfrm>
            <a:prstGeom prst="rect">
              <a:avLst/>
            </a:prstGeom>
            <a:noFill/>
            <a:ln>
              <a:noFill/>
            </a:ln>
          </p:spPr>
        </p:pic>
        <p:sp>
          <p:nvSpPr>
            <p:cNvPr id="7" name="Rectangle 6"/>
            <p:cNvSpPr/>
            <p:nvPr/>
          </p:nvSpPr>
          <p:spPr>
            <a:xfrm>
              <a:off x="5727543" y="5044535"/>
              <a:ext cx="1529487" cy="440596"/>
            </a:xfrm>
            <a:prstGeom prst="rect">
              <a:avLst/>
            </a:prstGeom>
          </p:spPr>
          <p:txBody>
            <a:bodyPr wrap="none">
              <a:spAutoFit/>
            </a:bodyPr>
            <a:lstStyle/>
            <a:p>
              <a:r>
                <a:rPr lang="en-US" sz="1600" dirty="0">
                  <a:latin typeface="Symbol" charset="2"/>
                  <a:cs typeface="Symbol" charset="2"/>
                </a:rPr>
                <a:t>l</a:t>
              </a:r>
              <a:r>
                <a:rPr lang="en-US" sz="1600" baseline="-25000" dirty="0"/>
                <a:t>p</a:t>
              </a:r>
              <a:r>
                <a:rPr lang="en-US" sz="1600" dirty="0"/>
                <a:t> </a:t>
              </a:r>
              <a:r>
                <a:rPr lang="en-US" sz="1600" dirty="0" smtClean="0"/>
                <a:t>= 1.2 mm</a:t>
              </a:r>
              <a:endParaRPr lang="ru-RU" sz="1600" dirty="0"/>
            </a:p>
          </p:txBody>
        </p:sp>
        <p:cxnSp>
          <p:nvCxnSpPr>
            <p:cNvPr id="8" name="Straight Arrow Connector 7"/>
            <p:cNvCxnSpPr/>
            <p:nvPr/>
          </p:nvCxnSpPr>
          <p:spPr>
            <a:xfrm flipV="1">
              <a:off x="10690083" y="2492896"/>
              <a:ext cx="1070547" cy="4320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9798347" y="1365424"/>
              <a:ext cx="1920213" cy="360488"/>
            </a:xfrm>
            <a:prstGeom prst="rect">
              <a:avLst/>
            </a:prstGeom>
            <a:noFill/>
          </p:spPr>
          <p:txBody>
            <a:bodyPr wrap="square" rtlCol="0">
              <a:spAutoFit/>
            </a:bodyPr>
            <a:lstStyle/>
            <a:p>
              <a:r>
                <a:rPr lang="en-US" sz="1200" dirty="0" smtClean="0"/>
                <a:t>No plasma</a:t>
              </a:r>
              <a:endParaRPr lang="en-US" sz="1200" dirty="0"/>
            </a:p>
          </p:txBody>
        </p:sp>
        <p:sp>
          <p:nvSpPr>
            <p:cNvPr id="10" name="TextBox 9"/>
            <p:cNvSpPr txBox="1"/>
            <p:nvPr/>
          </p:nvSpPr>
          <p:spPr>
            <a:xfrm>
              <a:off x="4104117" y="5556810"/>
              <a:ext cx="8087883" cy="440596"/>
            </a:xfrm>
            <a:prstGeom prst="rect">
              <a:avLst/>
            </a:prstGeom>
            <a:noFill/>
          </p:spPr>
          <p:txBody>
            <a:bodyPr wrap="square" rtlCol="0">
              <a:spAutoFit/>
            </a:bodyPr>
            <a:lstStyle/>
            <a:p>
              <a:r>
                <a:rPr lang="en-US" sz="1600" dirty="0" smtClean="0"/>
                <a:t>Second half of the proton bunch sees plasma</a:t>
              </a:r>
              <a:endParaRPr lang="en-US" sz="1600" dirty="0"/>
            </a:p>
          </p:txBody>
        </p:sp>
        <p:sp>
          <p:nvSpPr>
            <p:cNvPr id="11" name="TextBox 10"/>
            <p:cNvSpPr txBox="1"/>
            <p:nvPr/>
          </p:nvSpPr>
          <p:spPr>
            <a:xfrm>
              <a:off x="4943872" y="1959225"/>
              <a:ext cx="2112235" cy="440596"/>
            </a:xfrm>
            <a:prstGeom prst="rect">
              <a:avLst/>
            </a:prstGeom>
            <a:noFill/>
          </p:spPr>
          <p:txBody>
            <a:bodyPr wrap="square" rtlCol="0">
              <a:spAutoFit/>
            </a:bodyPr>
            <a:lstStyle/>
            <a:p>
              <a:r>
                <a:rPr lang="en-US" sz="1600" b="1" dirty="0">
                  <a:solidFill>
                    <a:srgbClr val="FF0000"/>
                  </a:solidFill>
                </a:rPr>
                <a:t>p</a:t>
              </a:r>
              <a:r>
                <a:rPr lang="en-US" sz="1600" b="1" dirty="0" smtClean="0">
                  <a:solidFill>
                    <a:srgbClr val="FF0000"/>
                  </a:solidFill>
                </a:rPr>
                <a:t>rotons</a:t>
              </a:r>
              <a:endParaRPr lang="en-US" sz="1600" b="1" dirty="0">
                <a:solidFill>
                  <a:srgbClr val="FF0000"/>
                </a:solidFill>
              </a:endParaRPr>
            </a:p>
          </p:txBody>
        </p:sp>
        <p:cxnSp>
          <p:nvCxnSpPr>
            <p:cNvPr id="12" name="Straight Arrow Connector 11"/>
            <p:cNvCxnSpPr/>
            <p:nvPr/>
          </p:nvCxnSpPr>
          <p:spPr>
            <a:xfrm>
              <a:off x="5999989" y="2348880"/>
              <a:ext cx="864096" cy="432048"/>
            </a:xfrm>
            <a:prstGeom prst="straightConnector1">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0" y="1844825"/>
              <a:ext cx="2927648" cy="440596"/>
            </a:xfrm>
            <a:prstGeom prst="rect">
              <a:avLst/>
            </a:prstGeom>
            <a:noFill/>
          </p:spPr>
          <p:txBody>
            <a:bodyPr wrap="square" rtlCol="0">
              <a:spAutoFit/>
            </a:bodyPr>
            <a:lstStyle/>
            <a:p>
              <a:r>
                <a:rPr lang="en-US" sz="1600" b="1" dirty="0" smtClean="0">
                  <a:solidFill>
                    <a:schemeClr val="tx2"/>
                  </a:solidFill>
                </a:rPr>
                <a:t>Wake potential</a:t>
              </a:r>
              <a:endParaRPr lang="en-US" sz="1600" b="1" dirty="0">
                <a:solidFill>
                  <a:schemeClr val="tx2"/>
                </a:solidFill>
              </a:endParaRPr>
            </a:p>
          </p:txBody>
        </p:sp>
        <p:cxnSp>
          <p:nvCxnSpPr>
            <p:cNvPr id="14" name="Straight Arrow Connector 13"/>
            <p:cNvCxnSpPr>
              <a:stCxn id="13" idx="2"/>
            </p:cNvCxnSpPr>
            <p:nvPr/>
          </p:nvCxnSpPr>
          <p:spPr>
            <a:xfrm flipH="1">
              <a:off x="1007436" y="2285420"/>
              <a:ext cx="456388" cy="495508"/>
            </a:xfrm>
            <a:prstGeom prst="straightConnector1">
              <a:avLst/>
            </a:prstGeom>
            <a:ln>
              <a:solidFill>
                <a:schemeClr val="tx2"/>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7632171" y="1734756"/>
              <a:ext cx="394229" cy="1100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473113" y="6026822"/>
              <a:ext cx="1454623" cy="320433"/>
            </a:xfrm>
            <a:prstGeom prst="rect">
              <a:avLst/>
            </a:prstGeom>
            <a:noFill/>
          </p:spPr>
          <p:txBody>
            <a:bodyPr wrap="none" rtlCol="0">
              <a:spAutoFit/>
            </a:bodyPr>
            <a:lstStyle/>
            <a:p>
              <a:r>
                <a:rPr lang="en-US" sz="1000" dirty="0" smtClean="0"/>
                <a:t>A. Petrenko, CERN</a:t>
              </a:r>
              <a:endParaRPr lang="en-US" sz="1000" dirty="0"/>
            </a:p>
          </p:txBody>
        </p:sp>
        <p:sp>
          <p:nvSpPr>
            <p:cNvPr id="17" name="TextBox 16"/>
            <p:cNvSpPr txBox="1"/>
            <p:nvPr/>
          </p:nvSpPr>
          <p:spPr>
            <a:xfrm>
              <a:off x="5477823" y="1290653"/>
              <a:ext cx="2641518" cy="440596"/>
            </a:xfrm>
            <a:prstGeom prst="rect">
              <a:avLst/>
            </a:prstGeom>
            <a:noFill/>
          </p:spPr>
          <p:txBody>
            <a:bodyPr wrap="square" rtlCol="0">
              <a:spAutoFit/>
            </a:bodyPr>
            <a:lstStyle/>
            <a:p>
              <a:r>
                <a:rPr lang="en-US" sz="1600" b="1" dirty="0" smtClean="0">
                  <a:solidFill>
                    <a:srgbClr val="00B050"/>
                  </a:solidFill>
                </a:rPr>
                <a:t>Short laser pulse</a:t>
              </a:r>
              <a:endParaRPr lang="en-US" sz="1600" b="1" dirty="0">
                <a:solidFill>
                  <a:srgbClr val="00B050"/>
                </a:solidFill>
              </a:endParaRPr>
            </a:p>
          </p:txBody>
        </p:sp>
      </p:grpSp>
    </p:spTree>
    <p:extLst>
      <p:ext uri="{BB962C8B-B14F-4D97-AF65-F5344CB8AC3E}">
        <p14:creationId xmlns:p14="http://schemas.microsoft.com/office/powerpoint/2010/main" val="178964250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1934497" y="697019"/>
            <a:ext cx="5733545" cy="2740335"/>
            <a:chOff x="724539" y="2366908"/>
            <a:chExt cx="9337600" cy="4339304"/>
          </a:xfrm>
        </p:grpSpPr>
        <p:pic>
          <p:nvPicPr>
            <p:cNvPr id="16" name="Picture 15" descr="Awake-schema-06.pdf"/>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643925" y="2366908"/>
              <a:ext cx="7418214" cy="4339304"/>
            </a:xfrm>
            <a:prstGeom prst="rect">
              <a:avLst/>
            </a:prstGeom>
            <a:ln>
              <a:noFill/>
            </a:ln>
          </p:spPr>
        </p:pic>
        <p:sp>
          <p:nvSpPr>
            <p:cNvPr id="17" name="Rectangle 16"/>
            <p:cNvSpPr/>
            <p:nvPr/>
          </p:nvSpPr>
          <p:spPr>
            <a:xfrm>
              <a:off x="724539" y="4909184"/>
              <a:ext cx="5706764" cy="1701525"/>
            </a:xfrm>
            <a:prstGeom prst="rect">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2035222" y="3734557"/>
              <a:ext cx="1269979" cy="1215333"/>
            </a:xfrm>
            <a:prstGeom prst="rect">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4182141" y="4062492"/>
              <a:ext cx="1019888" cy="1031657"/>
            </a:xfrm>
            <a:prstGeom prst="rect">
              <a:avLst/>
            </a:prstGeom>
            <a:solidFill>
              <a:srgbClr val="FFFFFF"/>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lstStyle/>
          <a:p>
            <a:r>
              <a:rPr lang="en-US" dirty="0" smtClean="0">
                <a:solidFill>
                  <a:srgbClr val="1155CC"/>
                </a:solidFill>
              </a:rPr>
              <a:t>Diagnostics for Seeded Self-Modulation</a:t>
            </a:r>
            <a:endParaRPr lang="en-US" dirty="0">
              <a:solidFill>
                <a:srgbClr val="1155CC"/>
              </a:solidFill>
            </a:endParaRPr>
          </a:p>
        </p:txBody>
      </p:sp>
      <p:sp>
        <p:nvSpPr>
          <p:cNvPr id="4" name="Slide Number Placeholder 3"/>
          <p:cNvSpPr>
            <a:spLocks noGrp="1"/>
          </p:cNvSpPr>
          <p:nvPr>
            <p:ph type="sldNum" sz="quarter" idx="12"/>
          </p:nvPr>
        </p:nvSpPr>
        <p:spPr/>
        <p:txBody>
          <a:bodyPr/>
          <a:lstStyle/>
          <a:p>
            <a:fld id="{3D351EE0-6949-4F2E-8F68-46F7424C488D}" type="slidenum">
              <a:rPr lang="en-US" smtClean="0"/>
              <a:t>43</a:t>
            </a:fld>
            <a:endParaRPr lang="en-US"/>
          </a:p>
        </p:txBody>
      </p:sp>
      <p:grpSp>
        <p:nvGrpSpPr>
          <p:cNvPr id="42" name="Group 41"/>
          <p:cNvGrpSpPr/>
          <p:nvPr/>
        </p:nvGrpSpPr>
        <p:grpSpPr>
          <a:xfrm>
            <a:off x="308273" y="3294136"/>
            <a:ext cx="4734201" cy="2628269"/>
            <a:chOff x="193682" y="4000703"/>
            <a:chExt cx="4734201" cy="2628269"/>
          </a:xfrm>
        </p:grpSpPr>
        <p:grpSp>
          <p:nvGrpSpPr>
            <p:cNvPr id="34" name="Group 33"/>
            <p:cNvGrpSpPr/>
            <p:nvPr/>
          </p:nvGrpSpPr>
          <p:grpSpPr>
            <a:xfrm>
              <a:off x="193682" y="4000703"/>
              <a:ext cx="4734201" cy="2628269"/>
              <a:chOff x="184133" y="4086636"/>
              <a:chExt cx="4734201" cy="2628269"/>
            </a:xfrm>
          </p:grpSpPr>
          <p:cxnSp>
            <p:nvCxnSpPr>
              <p:cNvPr id="29" name="Straight Arrow Connector 28"/>
              <p:cNvCxnSpPr/>
              <p:nvPr/>
            </p:nvCxnSpPr>
            <p:spPr>
              <a:xfrm>
                <a:off x="2554571" y="4516371"/>
                <a:ext cx="1150536" cy="9481"/>
              </a:xfrm>
              <a:prstGeom prst="straightConnector1">
                <a:avLst/>
              </a:prstGeom>
              <a:ln>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flipV="1">
                <a:off x="2517148" y="4526686"/>
                <a:ext cx="16863" cy="323532"/>
              </a:xfrm>
              <a:prstGeom prst="straightConnector1">
                <a:avLst/>
              </a:prstGeom>
              <a:ln>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grpSp>
            <p:nvGrpSpPr>
              <p:cNvPr id="33" name="Group 32"/>
              <p:cNvGrpSpPr/>
              <p:nvPr/>
            </p:nvGrpSpPr>
            <p:grpSpPr>
              <a:xfrm>
                <a:off x="184133" y="4086636"/>
                <a:ext cx="4734201" cy="2628269"/>
                <a:chOff x="184133" y="4086636"/>
                <a:chExt cx="4734201" cy="2628269"/>
              </a:xfrm>
            </p:grpSpPr>
            <p:grpSp>
              <p:nvGrpSpPr>
                <p:cNvPr id="23" name="Shape 477"/>
                <p:cNvGrpSpPr/>
                <p:nvPr/>
              </p:nvGrpSpPr>
              <p:grpSpPr>
                <a:xfrm>
                  <a:off x="184133" y="4611196"/>
                  <a:ext cx="3899652" cy="2103709"/>
                  <a:chOff x="106025" y="538825"/>
                  <a:chExt cx="4678175" cy="2514131"/>
                </a:xfrm>
              </p:grpSpPr>
              <p:grpSp>
                <p:nvGrpSpPr>
                  <p:cNvPr id="24" name="Shape 478"/>
                  <p:cNvGrpSpPr/>
                  <p:nvPr/>
                </p:nvGrpSpPr>
                <p:grpSpPr>
                  <a:xfrm>
                    <a:off x="106025" y="538825"/>
                    <a:ext cx="4678175" cy="2514131"/>
                    <a:chOff x="106025" y="691225"/>
                    <a:chExt cx="4678175" cy="2514131"/>
                  </a:xfrm>
                </p:grpSpPr>
                <p:pic>
                  <p:nvPicPr>
                    <p:cNvPr id="27" name="Shape 479"/>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06025" y="937131"/>
                      <a:ext cx="4342850" cy="2268225"/>
                    </a:xfrm>
                    <a:prstGeom prst="rect">
                      <a:avLst/>
                    </a:prstGeom>
                    <a:noFill/>
                    <a:ln>
                      <a:noFill/>
                    </a:ln>
                  </p:spPr>
                </p:pic>
                <p:sp>
                  <p:nvSpPr>
                    <p:cNvPr id="28" name="Shape 480"/>
                    <p:cNvSpPr/>
                    <p:nvPr/>
                  </p:nvSpPr>
                  <p:spPr>
                    <a:xfrm>
                      <a:off x="3490000" y="691225"/>
                      <a:ext cx="1294200" cy="1308000"/>
                    </a:xfrm>
                    <a:prstGeom prst="rect">
                      <a:avLst/>
                    </a:pr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25" name="Shape 481"/>
                  <p:cNvSpPr txBox="1"/>
                  <p:nvPr/>
                </p:nvSpPr>
                <p:spPr>
                  <a:xfrm>
                    <a:off x="3205377" y="737132"/>
                    <a:ext cx="1067267" cy="345600"/>
                  </a:xfrm>
                  <a:prstGeom prst="rect">
                    <a:avLst/>
                  </a:prstGeom>
                  <a:noFill/>
                  <a:ln>
                    <a:noFill/>
                  </a:ln>
                </p:spPr>
                <p:txBody>
                  <a:bodyPr spcFirstLastPara="1" wrap="square" lIns="91425" tIns="91425" rIns="91425" bIns="91425" anchor="t" anchorCtr="0">
                    <a:noAutofit/>
                  </a:bodyPr>
                  <a:lstStyle/>
                  <a:p>
                    <a:pPr marL="0" lvl="0" indent="0">
                      <a:spcBef>
                        <a:spcPts val="0"/>
                      </a:spcBef>
                      <a:spcAft>
                        <a:spcPts val="0"/>
                      </a:spcAft>
                      <a:buNone/>
                    </a:pPr>
                    <a:r>
                      <a:rPr lang="en-GB" sz="1100" dirty="0"/>
                      <a:t>/ OTR</a:t>
                    </a:r>
                    <a:endParaRPr sz="1100" dirty="0"/>
                  </a:p>
                </p:txBody>
              </p:sp>
              <p:sp>
                <p:nvSpPr>
                  <p:cNvPr id="26" name="Shape 482"/>
                  <p:cNvSpPr txBox="1"/>
                  <p:nvPr/>
                </p:nvSpPr>
                <p:spPr>
                  <a:xfrm rot="16200000">
                    <a:off x="3903305" y="1449986"/>
                    <a:ext cx="820019" cy="3456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GB" sz="1100" dirty="0"/>
                      <a:t>/ OTR</a:t>
                    </a:r>
                    <a:endParaRPr sz="1100" dirty="0"/>
                  </a:p>
                </p:txBody>
              </p:sp>
            </p:grpSp>
            <p:grpSp>
              <p:nvGrpSpPr>
                <p:cNvPr id="20" name="Group 19"/>
                <p:cNvGrpSpPr/>
                <p:nvPr/>
              </p:nvGrpSpPr>
              <p:grpSpPr>
                <a:xfrm>
                  <a:off x="3709154" y="4086636"/>
                  <a:ext cx="1209180" cy="1114606"/>
                  <a:chOff x="1469055" y="5615506"/>
                  <a:chExt cx="1450579" cy="1332059"/>
                </a:xfrm>
              </p:grpSpPr>
              <p:sp>
                <p:nvSpPr>
                  <p:cNvPr id="22" name="TextBox 21"/>
                  <p:cNvSpPr txBox="1"/>
                  <p:nvPr/>
                </p:nvSpPr>
                <p:spPr>
                  <a:xfrm>
                    <a:off x="1494571" y="5615506"/>
                    <a:ext cx="1317476" cy="331040"/>
                  </a:xfrm>
                  <a:prstGeom prst="rect">
                    <a:avLst/>
                  </a:prstGeom>
                  <a:noFill/>
                </p:spPr>
                <p:txBody>
                  <a:bodyPr wrap="none" rtlCol="0">
                    <a:spAutoFit/>
                  </a:bodyPr>
                  <a:lstStyle/>
                  <a:p>
                    <a:r>
                      <a:rPr lang="en-US" sz="1200" dirty="0" smtClean="0"/>
                      <a:t>Streak Camera</a:t>
                    </a:r>
                    <a:endParaRPr lang="en-US" sz="1200" dirty="0"/>
                  </a:p>
                </p:txBody>
              </p:sp>
              <p:pic>
                <p:nvPicPr>
                  <p:cNvPr id="21" name="Picture 20" descr="StreakCamera.pdf"/>
                  <p:cNvPicPr>
                    <a:picLocks noChangeAspect="1"/>
                  </p:cNvPicPr>
                  <p:nvPr/>
                </p:nvPicPr>
                <p:blipFill>
                  <a:blip r:embed="rId5" cstate="email">
                    <a:extLst>
                      <a:ext uri="{28A0092B-C50C-407E-A947-70E740481C1C}">
                        <a14:useLocalDpi xmlns:a14="http://schemas.microsoft.com/office/drawing/2010/main"/>
                      </a:ext>
                    </a:extLst>
                  </a:blip>
                  <a:srcRect t="13244"/>
                  <a:stretch>
                    <a:fillRect/>
                  </a:stretch>
                </p:blipFill>
                <p:spPr>
                  <a:xfrm>
                    <a:off x="1469055" y="5992069"/>
                    <a:ext cx="1450579" cy="955496"/>
                  </a:xfrm>
                  <a:prstGeom prst="rect">
                    <a:avLst/>
                  </a:prstGeom>
                </p:spPr>
              </p:pic>
            </p:grpSp>
          </p:grpSp>
        </p:grpSp>
        <p:sp>
          <p:nvSpPr>
            <p:cNvPr id="41" name="TextBox 40"/>
            <p:cNvSpPr txBox="1"/>
            <p:nvPr/>
          </p:nvSpPr>
          <p:spPr>
            <a:xfrm>
              <a:off x="534758" y="4268048"/>
              <a:ext cx="1264213" cy="369332"/>
            </a:xfrm>
            <a:prstGeom prst="rect">
              <a:avLst/>
            </a:prstGeom>
            <a:noFill/>
          </p:spPr>
          <p:txBody>
            <a:bodyPr wrap="none" rtlCol="0">
              <a:spAutoFit/>
            </a:bodyPr>
            <a:lstStyle/>
            <a:p>
              <a:r>
                <a:rPr lang="en-US" b="1" dirty="0" smtClean="0">
                  <a:solidFill>
                    <a:srgbClr val="FF6600"/>
                  </a:solidFill>
                </a:rPr>
                <a:t>OTR screen</a:t>
              </a:r>
              <a:endParaRPr lang="en-US" b="1" dirty="0">
                <a:solidFill>
                  <a:srgbClr val="FF6600"/>
                </a:solidFill>
              </a:endParaRPr>
            </a:p>
          </p:txBody>
        </p:sp>
      </p:grpSp>
      <p:grpSp>
        <p:nvGrpSpPr>
          <p:cNvPr id="55" name="Group 54"/>
          <p:cNvGrpSpPr/>
          <p:nvPr/>
        </p:nvGrpSpPr>
        <p:grpSpPr>
          <a:xfrm>
            <a:off x="0" y="1778000"/>
            <a:ext cx="6144381" cy="4813905"/>
            <a:chOff x="0" y="1778000"/>
            <a:chExt cx="6144381" cy="4813905"/>
          </a:xfrm>
        </p:grpSpPr>
        <p:sp>
          <p:nvSpPr>
            <p:cNvPr id="44" name="Oval 43"/>
            <p:cNvSpPr/>
            <p:nvPr/>
          </p:nvSpPr>
          <p:spPr>
            <a:xfrm>
              <a:off x="0" y="2890762"/>
              <a:ext cx="6144381" cy="3701143"/>
            </a:xfrm>
            <a:prstGeom prst="ellipse">
              <a:avLst/>
            </a:prstGeom>
            <a:noFill/>
            <a:ln>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7" name="Straight Arrow Connector 46"/>
            <p:cNvCxnSpPr/>
            <p:nvPr/>
          </p:nvCxnSpPr>
          <p:spPr>
            <a:xfrm flipV="1">
              <a:off x="4572000" y="1778000"/>
              <a:ext cx="653143" cy="1330477"/>
            </a:xfrm>
            <a:prstGeom prst="straightConnector1">
              <a:avLst/>
            </a:prstGeom>
            <a:ln>
              <a:solidFill>
                <a:srgbClr val="800080"/>
              </a:solidFill>
              <a:prstDash val="sysDash"/>
              <a:tailEnd type="arrow"/>
            </a:ln>
          </p:spPr>
          <p:style>
            <a:lnRef idx="2">
              <a:schemeClr val="accent1"/>
            </a:lnRef>
            <a:fillRef idx="0">
              <a:schemeClr val="accent1"/>
            </a:fillRef>
            <a:effectRef idx="1">
              <a:schemeClr val="accent1"/>
            </a:effectRef>
            <a:fontRef idx="minor">
              <a:schemeClr val="tx1"/>
            </a:fontRef>
          </p:style>
        </p:cxnSp>
      </p:grpSp>
      <p:sp>
        <p:nvSpPr>
          <p:cNvPr id="66" name="TextBox 65"/>
          <p:cNvSpPr txBox="1"/>
          <p:nvPr/>
        </p:nvSpPr>
        <p:spPr>
          <a:xfrm>
            <a:off x="161954" y="1326178"/>
            <a:ext cx="4574472" cy="1384995"/>
          </a:xfrm>
          <a:prstGeom prst="rect">
            <a:avLst/>
          </a:prstGeom>
          <a:noFill/>
        </p:spPr>
        <p:txBody>
          <a:bodyPr wrap="square" rtlCol="0">
            <a:spAutoFit/>
          </a:bodyPr>
          <a:lstStyle/>
          <a:p>
            <a:r>
              <a:rPr lang="en-US" sz="2000" b="1" dirty="0" smtClean="0">
                <a:solidFill>
                  <a:srgbClr val="FF6600"/>
                </a:solidFill>
              </a:rPr>
              <a:t>Direct SSM Measurement:</a:t>
            </a:r>
          </a:p>
          <a:p>
            <a:r>
              <a:rPr lang="en-US" sz="1600" b="1" dirty="0" smtClean="0"/>
              <a:t>Measure longitudinal structure of self-modulated proton bunch.</a:t>
            </a:r>
          </a:p>
          <a:p>
            <a:r>
              <a:rPr lang="en-US" sz="1600" dirty="0" smtClean="0">
                <a:sym typeface="Wingdings"/>
              </a:rPr>
              <a:t> </a:t>
            </a:r>
            <a:r>
              <a:rPr lang="en-US" sz="1600" dirty="0" smtClean="0"/>
              <a:t>Image OTR light onto the slit of a streak camera.</a:t>
            </a:r>
          </a:p>
          <a:p>
            <a:r>
              <a:rPr lang="en-US" sz="1600" dirty="0" smtClean="0">
                <a:sym typeface="Wingdings"/>
              </a:rPr>
              <a:t> Time resolved measurement.</a:t>
            </a:r>
            <a:endParaRPr lang="en-US" sz="1600" dirty="0"/>
          </a:p>
        </p:txBody>
      </p:sp>
    </p:spTree>
    <p:extLst>
      <p:ext uri="{BB962C8B-B14F-4D97-AF65-F5344CB8AC3E}">
        <p14:creationId xmlns:p14="http://schemas.microsoft.com/office/powerpoint/2010/main" val="385545759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492" y="0"/>
            <a:ext cx="12096508" cy="717134"/>
          </a:xfrm>
        </p:spPr>
        <p:txBody>
          <a:bodyPr>
            <a:normAutofit/>
          </a:bodyPr>
          <a:lstStyle/>
          <a:p>
            <a:r>
              <a:rPr lang="en-US" sz="3600" dirty="0" smtClean="0"/>
              <a:t>Results: Direct Seeded Self-Modulation Measurement</a:t>
            </a:r>
            <a:endParaRPr lang="en-US" sz="3600" dirty="0"/>
          </a:p>
        </p:txBody>
      </p:sp>
      <p:sp>
        <p:nvSpPr>
          <p:cNvPr id="4" name="Slide Number Placeholder 3"/>
          <p:cNvSpPr>
            <a:spLocks noGrp="1"/>
          </p:cNvSpPr>
          <p:nvPr>
            <p:ph type="sldNum" sz="quarter" idx="12"/>
          </p:nvPr>
        </p:nvSpPr>
        <p:spPr/>
        <p:txBody>
          <a:bodyPr/>
          <a:lstStyle/>
          <a:p>
            <a:fld id="{3D351EE0-6949-4F2E-8F68-46F7424C488D}" type="slidenum">
              <a:rPr lang="en-US" smtClean="0"/>
              <a:t>44</a:t>
            </a:fld>
            <a:endParaRPr lang="en-US"/>
          </a:p>
        </p:txBody>
      </p:sp>
      <p:grpSp>
        <p:nvGrpSpPr>
          <p:cNvPr id="31" name="Group 30"/>
          <p:cNvGrpSpPr/>
          <p:nvPr/>
        </p:nvGrpSpPr>
        <p:grpSpPr>
          <a:xfrm>
            <a:off x="189774" y="1265689"/>
            <a:ext cx="11370764" cy="3431885"/>
            <a:chOff x="0" y="935633"/>
            <a:chExt cx="12192000" cy="3860968"/>
          </a:xfrm>
        </p:grpSpPr>
        <p:pic>
          <p:nvPicPr>
            <p:cNvPr id="32" name="Shape 581"/>
            <p:cNvPicPr preferRelativeResize="0"/>
            <p:nvPr/>
          </p:nvPicPr>
          <p:blipFill>
            <a:blip r:embed="rId3">
              <a:alphaModFix/>
            </a:blip>
            <a:stretch>
              <a:fillRect/>
            </a:stretch>
          </p:blipFill>
          <p:spPr>
            <a:xfrm>
              <a:off x="0" y="1089034"/>
              <a:ext cx="12192000" cy="3707567"/>
            </a:xfrm>
            <a:prstGeom prst="rect">
              <a:avLst/>
            </a:prstGeom>
            <a:noFill/>
            <a:ln>
              <a:noFill/>
            </a:ln>
          </p:spPr>
        </p:pic>
        <p:pic>
          <p:nvPicPr>
            <p:cNvPr id="36" name="Shape 582"/>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0266700" y="935633"/>
              <a:ext cx="1606248" cy="406400"/>
            </a:xfrm>
            <a:prstGeom prst="rect">
              <a:avLst/>
            </a:prstGeom>
            <a:noFill/>
            <a:ln>
              <a:noFill/>
            </a:ln>
          </p:spPr>
        </p:pic>
      </p:grpSp>
      <p:sp>
        <p:nvSpPr>
          <p:cNvPr id="39" name="Rectangle 38"/>
          <p:cNvSpPr/>
          <p:nvPr/>
        </p:nvSpPr>
        <p:spPr>
          <a:xfrm>
            <a:off x="403043" y="4981660"/>
            <a:ext cx="6988489" cy="1323439"/>
          </a:xfrm>
          <a:prstGeom prst="rect">
            <a:avLst/>
          </a:prstGeom>
          <a:ln w="38100" cmpd="sng">
            <a:solidFill>
              <a:srgbClr val="FF0000"/>
            </a:solidFill>
          </a:ln>
        </p:spPr>
        <p:txBody>
          <a:bodyPr wrap="square">
            <a:spAutoFit/>
          </a:bodyPr>
          <a:lstStyle/>
          <a:p>
            <a:pPr marL="285750" indent="-285750">
              <a:buFont typeface="Arial"/>
              <a:buChar char="•"/>
            </a:pPr>
            <a:r>
              <a:rPr lang="en-US" sz="1600" dirty="0"/>
              <a:t>Effect starts at laser timing </a:t>
            </a:r>
            <a:r>
              <a:rPr lang="en-US" sz="1600" dirty="0">
                <a:latin typeface="Symbol" charset="2"/>
                <a:cs typeface="Symbol" charset="2"/>
              </a:rPr>
              <a:t>®</a:t>
            </a:r>
            <a:r>
              <a:rPr lang="en-US" sz="1600" dirty="0"/>
              <a:t> </a:t>
            </a:r>
            <a:r>
              <a:rPr lang="en-US" sz="1600" b="1" dirty="0"/>
              <a:t>SM seeding</a:t>
            </a:r>
          </a:p>
          <a:p>
            <a:pPr marL="285750" indent="-285750">
              <a:buFont typeface="Arial"/>
              <a:buChar char="•"/>
            </a:pPr>
            <a:r>
              <a:rPr lang="en-US" sz="1600" b="1" dirty="0"/>
              <a:t>Density modulation </a:t>
            </a:r>
            <a:r>
              <a:rPr lang="en-US" sz="1600" dirty="0"/>
              <a:t>at the </a:t>
            </a:r>
            <a:r>
              <a:rPr lang="en-US" sz="1600" dirty="0" err="1"/>
              <a:t>ps</a:t>
            </a:r>
            <a:r>
              <a:rPr lang="en-US" sz="1600" dirty="0"/>
              <a:t>-scale visible </a:t>
            </a:r>
          </a:p>
          <a:p>
            <a:pPr marL="285750" indent="-285750">
              <a:buFont typeface="Arial"/>
              <a:buChar char="•"/>
            </a:pPr>
            <a:r>
              <a:rPr lang="en-US" sz="1600" dirty="0" smtClean="0"/>
              <a:t>Micro</a:t>
            </a:r>
            <a:r>
              <a:rPr lang="en-US" sz="1600" dirty="0"/>
              <a:t>-bunches </a:t>
            </a:r>
            <a:r>
              <a:rPr lang="en-US" sz="1600" b="1" dirty="0"/>
              <a:t>present over long time scale </a:t>
            </a:r>
            <a:r>
              <a:rPr lang="en-US" sz="1600" dirty="0" smtClean="0"/>
              <a:t>from </a:t>
            </a:r>
            <a:r>
              <a:rPr lang="en-US" sz="1600" dirty="0"/>
              <a:t>seed point</a:t>
            </a:r>
          </a:p>
          <a:p>
            <a:pPr marL="285750" indent="-285750">
              <a:buFont typeface="Arial"/>
              <a:buChar char="•"/>
            </a:pPr>
            <a:r>
              <a:rPr lang="en-US" sz="1600" b="1" dirty="0"/>
              <a:t>R</a:t>
            </a:r>
            <a:r>
              <a:rPr lang="en-US" sz="1600" b="1" dirty="0" smtClean="0"/>
              <a:t>eproducibility</a:t>
            </a:r>
            <a:r>
              <a:rPr lang="en-US" sz="1600" dirty="0" smtClean="0"/>
              <a:t> </a:t>
            </a:r>
            <a:r>
              <a:rPr lang="en-US" sz="1600" dirty="0"/>
              <a:t>of the µ-bunch process against bunch parameters </a:t>
            </a:r>
            <a:r>
              <a:rPr lang="en-US" sz="1600" dirty="0" smtClean="0"/>
              <a:t>variation</a:t>
            </a:r>
            <a:endParaRPr lang="en-US" sz="1600" dirty="0"/>
          </a:p>
          <a:p>
            <a:pPr marL="285750" indent="-285750">
              <a:buFont typeface="Arial"/>
              <a:buChar char="•"/>
            </a:pPr>
            <a:r>
              <a:rPr lang="en-US" sz="1600" b="1" dirty="0"/>
              <a:t>Phase stability </a:t>
            </a:r>
            <a:r>
              <a:rPr lang="en-US" sz="1600" dirty="0"/>
              <a:t>essential for e</a:t>
            </a:r>
            <a:r>
              <a:rPr lang="en-US" sz="1600" baseline="30000" dirty="0"/>
              <a:t>-</a:t>
            </a:r>
            <a:r>
              <a:rPr lang="en-US" sz="1600" dirty="0"/>
              <a:t> external </a:t>
            </a:r>
            <a:r>
              <a:rPr lang="en-US" sz="1600" dirty="0" smtClean="0"/>
              <a:t>injection.</a:t>
            </a:r>
          </a:p>
        </p:txBody>
      </p:sp>
      <p:sp>
        <p:nvSpPr>
          <p:cNvPr id="3" name="TextBox 2"/>
          <p:cNvSpPr txBox="1"/>
          <p:nvPr/>
        </p:nvSpPr>
        <p:spPr>
          <a:xfrm rot="1285037">
            <a:off x="140593" y="1558352"/>
            <a:ext cx="1814920" cy="338554"/>
          </a:xfrm>
          <a:prstGeom prst="rect">
            <a:avLst/>
          </a:prstGeom>
          <a:solidFill>
            <a:srgbClr val="FFFFFF"/>
          </a:solidFill>
          <a:ln>
            <a:solidFill>
              <a:srgbClr val="1155CC"/>
            </a:solidFill>
          </a:ln>
        </p:spPr>
        <p:txBody>
          <a:bodyPr wrap="none" rtlCol="0">
            <a:spAutoFit/>
          </a:bodyPr>
          <a:lstStyle/>
          <a:p>
            <a:r>
              <a:rPr lang="en-US" sz="1600" dirty="0" smtClean="0">
                <a:solidFill>
                  <a:srgbClr val="1155CC"/>
                </a:solidFill>
              </a:rPr>
              <a:t>AWAKE preliminary</a:t>
            </a:r>
            <a:endParaRPr lang="en-US" sz="1600" dirty="0">
              <a:solidFill>
                <a:srgbClr val="1155CC"/>
              </a:solidFill>
            </a:endParaRPr>
          </a:p>
        </p:txBody>
      </p:sp>
      <p:sp>
        <p:nvSpPr>
          <p:cNvPr id="5" name="TextBox 4"/>
          <p:cNvSpPr txBox="1"/>
          <p:nvPr/>
        </p:nvSpPr>
        <p:spPr>
          <a:xfrm>
            <a:off x="109249" y="3536529"/>
            <a:ext cx="1150287" cy="523220"/>
          </a:xfrm>
          <a:prstGeom prst="rect">
            <a:avLst/>
          </a:prstGeom>
          <a:noFill/>
        </p:spPr>
        <p:txBody>
          <a:bodyPr wrap="none" rtlCol="0">
            <a:spAutoFit/>
          </a:bodyPr>
          <a:lstStyle/>
          <a:p>
            <a:pPr algn="ctr"/>
            <a:r>
              <a:rPr lang="en-US" sz="1400" dirty="0" smtClean="0">
                <a:solidFill>
                  <a:schemeClr val="bg1"/>
                </a:solidFill>
              </a:rPr>
              <a:t>AWAKE </a:t>
            </a:r>
          </a:p>
          <a:p>
            <a:pPr algn="ctr"/>
            <a:r>
              <a:rPr lang="en-US" sz="1400" dirty="0" smtClean="0">
                <a:solidFill>
                  <a:schemeClr val="bg1"/>
                </a:solidFill>
              </a:rPr>
              <a:t>collaboration</a:t>
            </a:r>
            <a:endParaRPr lang="en-US" sz="1400" dirty="0">
              <a:solidFill>
                <a:schemeClr val="bg1"/>
              </a:solidFill>
            </a:endParaRPr>
          </a:p>
        </p:txBody>
      </p:sp>
      <p:sp>
        <p:nvSpPr>
          <p:cNvPr id="10" name="TextBox 9"/>
          <p:cNvSpPr txBox="1"/>
          <p:nvPr/>
        </p:nvSpPr>
        <p:spPr>
          <a:xfrm>
            <a:off x="7555536" y="5060614"/>
            <a:ext cx="4464533" cy="461665"/>
          </a:xfrm>
          <a:prstGeom prst="rect">
            <a:avLst/>
          </a:prstGeom>
          <a:noFill/>
        </p:spPr>
        <p:txBody>
          <a:bodyPr wrap="none" rtlCol="0">
            <a:spAutoFit/>
          </a:bodyPr>
          <a:lstStyle/>
          <a:p>
            <a:r>
              <a:rPr lang="en-US" sz="2400" b="1" dirty="0" smtClean="0">
                <a:solidFill>
                  <a:srgbClr val="FF0000"/>
                </a:solidFill>
                <a:sym typeface="Wingdings"/>
              </a:rPr>
              <a:t> </a:t>
            </a:r>
            <a:r>
              <a:rPr lang="en-US" sz="2400" b="1" dirty="0" smtClean="0">
                <a:solidFill>
                  <a:srgbClr val="FF0000"/>
                </a:solidFill>
              </a:rPr>
              <a:t>1</a:t>
            </a:r>
            <a:r>
              <a:rPr lang="en-US" sz="2400" b="1" baseline="30000" dirty="0" smtClean="0">
                <a:solidFill>
                  <a:srgbClr val="FF0000"/>
                </a:solidFill>
              </a:rPr>
              <a:t>st</a:t>
            </a:r>
            <a:r>
              <a:rPr lang="en-US" sz="2400" b="1" dirty="0" smtClean="0">
                <a:solidFill>
                  <a:srgbClr val="FF0000"/>
                </a:solidFill>
              </a:rPr>
              <a:t> AWAKE Milestone reached</a:t>
            </a:r>
          </a:p>
        </p:txBody>
      </p:sp>
      <p:grpSp>
        <p:nvGrpSpPr>
          <p:cNvPr id="12" name="Group 11"/>
          <p:cNvGrpSpPr/>
          <p:nvPr/>
        </p:nvGrpSpPr>
        <p:grpSpPr>
          <a:xfrm>
            <a:off x="9381556" y="536654"/>
            <a:ext cx="2441531" cy="762405"/>
            <a:chOff x="573088" y="2062921"/>
            <a:chExt cx="2827130" cy="1182554"/>
          </a:xfrm>
        </p:grpSpPr>
        <p:grpSp>
          <p:nvGrpSpPr>
            <p:cNvPr id="13" name="Group 12"/>
            <p:cNvGrpSpPr/>
            <p:nvPr/>
          </p:nvGrpSpPr>
          <p:grpSpPr>
            <a:xfrm>
              <a:off x="850349" y="2062921"/>
              <a:ext cx="2495548" cy="1167780"/>
              <a:chOff x="1004957" y="3189355"/>
              <a:chExt cx="2495548" cy="1167780"/>
            </a:xfrm>
          </p:grpSpPr>
          <p:sp>
            <p:nvSpPr>
              <p:cNvPr id="15" name="Rectangle 14"/>
              <p:cNvSpPr/>
              <p:nvPr/>
            </p:nvSpPr>
            <p:spPr bwMode="auto">
              <a:xfrm>
                <a:off x="1047612" y="3551445"/>
                <a:ext cx="1358348" cy="750956"/>
              </a:xfrm>
              <a:prstGeom prst="rect">
                <a:avLst/>
              </a:prstGeom>
              <a:solidFill>
                <a:srgbClr val="67A2D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a:ln>
                    <a:noFill/>
                  </a:ln>
                  <a:solidFill>
                    <a:schemeClr val="tx1"/>
                  </a:solidFill>
                  <a:effectLst/>
                  <a:latin typeface="Arial" charset="0"/>
                  <a:ea typeface="ＭＳ Ｐゴシック" charset="-128"/>
                  <a:cs typeface="ＭＳ Ｐゴシック" charset="-128"/>
                </a:endParaRPr>
              </a:p>
            </p:txBody>
          </p:sp>
          <p:pic>
            <p:nvPicPr>
              <p:cNvPr id="16" name="Picture 15"/>
              <p:cNvPicPr>
                <a:picLocks noChangeAspect="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071216" y="3555999"/>
                <a:ext cx="2429289" cy="761999"/>
              </a:xfrm>
              <a:prstGeom prst="rect">
                <a:avLst/>
              </a:prstGeom>
            </p:spPr>
          </p:pic>
          <p:sp>
            <p:nvSpPr>
              <p:cNvPr id="17" name="TextBox 16"/>
              <p:cNvSpPr txBox="1"/>
              <p:nvPr/>
            </p:nvSpPr>
            <p:spPr>
              <a:xfrm>
                <a:off x="2847003" y="3597966"/>
                <a:ext cx="629614" cy="405779"/>
              </a:xfrm>
              <a:prstGeom prst="rect">
                <a:avLst/>
              </a:prstGeom>
              <a:noFill/>
            </p:spPr>
            <p:txBody>
              <a:bodyPr wrap="none" rtlCol="0">
                <a:spAutoFit/>
              </a:bodyPr>
              <a:lstStyle/>
              <a:p>
                <a:r>
                  <a:rPr lang="en-US" sz="1050" dirty="0" smtClean="0">
                    <a:solidFill>
                      <a:srgbClr val="79B3DC"/>
                    </a:solidFill>
                  </a:rPr>
                  <a:t>Vapor</a:t>
                </a:r>
                <a:endParaRPr lang="en-US" sz="1050" dirty="0">
                  <a:solidFill>
                    <a:srgbClr val="79B3DC"/>
                  </a:solidFill>
                </a:endParaRPr>
              </a:p>
            </p:txBody>
          </p:sp>
          <p:cxnSp>
            <p:nvCxnSpPr>
              <p:cNvPr id="18" name="Straight Connector 17"/>
              <p:cNvCxnSpPr/>
              <p:nvPr/>
            </p:nvCxnSpPr>
            <p:spPr bwMode="auto">
              <a:xfrm>
                <a:off x="1047750" y="4311650"/>
                <a:ext cx="2409825" cy="1"/>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9" name="Straight Connector 18"/>
              <p:cNvCxnSpPr/>
              <p:nvPr/>
            </p:nvCxnSpPr>
            <p:spPr bwMode="auto">
              <a:xfrm rot="5400000" flipH="1" flipV="1">
                <a:off x="1993348" y="3872396"/>
                <a:ext cx="850348" cy="1588"/>
              </a:xfrm>
              <a:prstGeom prst="line">
                <a:avLst/>
              </a:prstGeom>
              <a:solidFill>
                <a:schemeClr val="accent1"/>
              </a:solidFill>
              <a:ln w="28575" cap="flat" cmpd="sng" algn="ctr">
                <a:solidFill>
                  <a:srgbClr val="0000FF"/>
                </a:solidFill>
                <a:prstDash val="solid"/>
                <a:round/>
                <a:headEnd type="none" w="med" len="med"/>
                <a:tailEnd type="none" w="med" len="med"/>
              </a:ln>
              <a:effectLst/>
            </p:spPr>
          </p:cxnSp>
          <p:sp>
            <p:nvSpPr>
              <p:cNvPr id="20" name="TextBox 19"/>
              <p:cNvSpPr txBox="1"/>
              <p:nvPr/>
            </p:nvSpPr>
            <p:spPr>
              <a:xfrm>
                <a:off x="1004957" y="3511825"/>
                <a:ext cx="689011" cy="405779"/>
              </a:xfrm>
              <a:prstGeom prst="rect">
                <a:avLst/>
              </a:prstGeom>
              <a:noFill/>
            </p:spPr>
            <p:txBody>
              <a:bodyPr wrap="none" rtlCol="0">
                <a:spAutoFit/>
              </a:bodyPr>
              <a:lstStyle/>
              <a:p>
                <a:r>
                  <a:rPr lang="en-US" sz="1050" dirty="0" smtClean="0">
                    <a:solidFill>
                      <a:schemeClr val="bg1"/>
                    </a:solidFill>
                  </a:rPr>
                  <a:t>Plasma</a:t>
                </a:r>
                <a:endParaRPr lang="en-US" sz="1050" dirty="0">
                  <a:solidFill>
                    <a:schemeClr val="bg1"/>
                  </a:solidFill>
                </a:endParaRPr>
              </a:p>
            </p:txBody>
          </p:sp>
          <p:cxnSp>
            <p:nvCxnSpPr>
              <p:cNvPr id="21" name="Straight Arrow Connector 20"/>
              <p:cNvCxnSpPr/>
              <p:nvPr/>
            </p:nvCxnSpPr>
            <p:spPr bwMode="auto">
              <a:xfrm>
                <a:off x="2429565" y="3600174"/>
                <a:ext cx="365760" cy="1588"/>
              </a:xfrm>
              <a:prstGeom prst="straightConnector1">
                <a:avLst/>
              </a:prstGeom>
              <a:solidFill>
                <a:schemeClr val="accent1"/>
              </a:solidFill>
              <a:ln w="28575" cap="flat" cmpd="sng" algn="ctr">
                <a:solidFill>
                  <a:srgbClr val="0000FF"/>
                </a:solidFill>
                <a:prstDash val="solid"/>
                <a:round/>
                <a:headEnd type="none" w="med" len="med"/>
                <a:tailEnd type="arrow" w="med" len="med"/>
              </a:ln>
              <a:effectLst/>
            </p:spPr>
          </p:cxnSp>
          <p:sp>
            <p:nvSpPr>
              <p:cNvPr id="22" name="TextBox 21"/>
              <p:cNvSpPr txBox="1"/>
              <p:nvPr/>
            </p:nvSpPr>
            <p:spPr>
              <a:xfrm>
                <a:off x="2118142" y="3189355"/>
                <a:ext cx="570216" cy="405779"/>
              </a:xfrm>
              <a:prstGeom prst="rect">
                <a:avLst/>
              </a:prstGeom>
              <a:noFill/>
            </p:spPr>
            <p:txBody>
              <a:bodyPr wrap="none" rtlCol="0">
                <a:spAutoFit/>
              </a:bodyPr>
              <a:lstStyle/>
              <a:p>
                <a:r>
                  <a:rPr lang="en-US" sz="1050" dirty="0" smtClean="0">
                    <a:solidFill>
                      <a:srgbClr val="0000FF"/>
                    </a:solidFill>
                  </a:rPr>
                  <a:t>Laser</a:t>
                </a:r>
                <a:endParaRPr lang="en-US" sz="1050" dirty="0">
                  <a:solidFill>
                    <a:srgbClr val="0000FF"/>
                  </a:solidFill>
                </a:endParaRPr>
              </a:p>
            </p:txBody>
          </p:sp>
          <p:cxnSp>
            <p:nvCxnSpPr>
              <p:cNvPr id="23" name="Straight Arrow Connector 22"/>
              <p:cNvCxnSpPr/>
              <p:nvPr/>
            </p:nvCxnSpPr>
            <p:spPr bwMode="auto">
              <a:xfrm>
                <a:off x="2703438" y="3962391"/>
                <a:ext cx="365760" cy="1588"/>
              </a:xfrm>
              <a:prstGeom prst="straightConnector1">
                <a:avLst/>
              </a:prstGeom>
              <a:solidFill>
                <a:schemeClr val="accent1"/>
              </a:solidFill>
              <a:ln w="28575" cap="flat" cmpd="sng" algn="ctr">
                <a:solidFill>
                  <a:srgbClr val="FF0000"/>
                </a:solidFill>
                <a:prstDash val="solid"/>
                <a:round/>
                <a:headEnd type="none" w="med" len="med"/>
                <a:tailEnd type="arrow" w="med" len="med"/>
              </a:ln>
              <a:effectLst/>
            </p:spPr>
          </p:cxnSp>
          <p:sp>
            <p:nvSpPr>
              <p:cNvPr id="24" name="TextBox 23"/>
              <p:cNvSpPr txBox="1"/>
              <p:nvPr/>
            </p:nvSpPr>
            <p:spPr>
              <a:xfrm>
                <a:off x="2438400" y="3951356"/>
                <a:ext cx="362324" cy="405779"/>
              </a:xfrm>
              <a:prstGeom prst="rect">
                <a:avLst/>
              </a:prstGeom>
              <a:noFill/>
            </p:spPr>
            <p:txBody>
              <a:bodyPr wrap="none" rtlCol="0">
                <a:spAutoFit/>
              </a:bodyPr>
              <a:lstStyle/>
              <a:p>
                <a:r>
                  <a:rPr lang="en-US" sz="1050" dirty="0" err="1" smtClean="0">
                    <a:solidFill>
                      <a:srgbClr val="FF0000"/>
                    </a:solidFill>
                  </a:rPr>
                  <a:t>p</a:t>
                </a:r>
                <a:r>
                  <a:rPr lang="en-US" sz="1050" baseline="30000" dirty="0" smtClean="0">
                    <a:solidFill>
                      <a:srgbClr val="FF0000"/>
                    </a:solidFill>
                  </a:rPr>
                  <a:t>+</a:t>
                </a:r>
                <a:endParaRPr lang="en-US" sz="1050" baseline="30000" dirty="0">
                  <a:solidFill>
                    <a:srgbClr val="FF0000"/>
                  </a:solidFill>
                </a:endParaRPr>
              </a:p>
            </p:txBody>
          </p:sp>
        </p:grpSp>
        <p:sp>
          <p:nvSpPr>
            <p:cNvPr id="14" name="Rectangle 13"/>
            <p:cNvSpPr/>
            <p:nvPr/>
          </p:nvSpPr>
          <p:spPr bwMode="auto">
            <a:xfrm>
              <a:off x="573088" y="2118142"/>
              <a:ext cx="2827130" cy="1127333"/>
            </a:xfrm>
            <a:prstGeom prst="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a:ln>
                  <a:noFill/>
                </a:ln>
                <a:solidFill>
                  <a:schemeClr val="tx1"/>
                </a:solidFill>
                <a:effectLst/>
                <a:latin typeface="Arial" charset="0"/>
                <a:ea typeface="ＭＳ Ｐゴシック" charset="-128"/>
                <a:cs typeface="ＭＳ Ｐゴシック" charset="-128"/>
              </a:endParaRPr>
            </a:p>
          </p:txBody>
        </p:sp>
      </p:grpSp>
      <p:sp>
        <p:nvSpPr>
          <p:cNvPr id="25" name="TextBox 24"/>
          <p:cNvSpPr txBox="1"/>
          <p:nvPr/>
        </p:nvSpPr>
        <p:spPr>
          <a:xfrm>
            <a:off x="7672398" y="5559002"/>
            <a:ext cx="4519602" cy="600164"/>
          </a:xfrm>
          <a:prstGeom prst="rect">
            <a:avLst/>
          </a:prstGeom>
          <a:noFill/>
        </p:spPr>
        <p:txBody>
          <a:bodyPr wrap="square" rtlCol="0">
            <a:spAutoFit/>
          </a:bodyPr>
          <a:lstStyle/>
          <a:p>
            <a:r>
              <a:rPr lang="en-US" sz="1100" dirty="0" smtClean="0"/>
              <a:t>AWAKE Collaboration, </a:t>
            </a:r>
            <a:r>
              <a:rPr lang="en-US" sz="1100" dirty="0"/>
              <a:t>‘Experimental observation of proton bunch modulation in a plasma, at varying plasma densities’</a:t>
            </a:r>
            <a:r>
              <a:rPr lang="en-US" sz="1100" dirty="0" smtClean="0"/>
              <a:t>. </a:t>
            </a:r>
            <a:r>
              <a:rPr lang="hu-HU" sz="1100" b="1" dirty="0"/>
              <a:t>Phys. Rev. Lett. 122, </a:t>
            </a:r>
            <a:r>
              <a:rPr lang="hu-HU" sz="1100" b="1" dirty="0" smtClean="0"/>
              <a:t>054802 (2019).</a:t>
            </a:r>
          </a:p>
        </p:txBody>
      </p:sp>
    </p:spTree>
    <p:extLst>
      <p:ext uri="{BB962C8B-B14F-4D97-AF65-F5344CB8AC3E}">
        <p14:creationId xmlns:p14="http://schemas.microsoft.com/office/powerpoint/2010/main" val="122905482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9243" y="122170"/>
            <a:ext cx="10515600" cy="990591"/>
          </a:xfrm>
        </p:spPr>
        <p:txBody>
          <a:bodyPr>
            <a:normAutofit/>
          </a:bodyPr>
          <a:lstStyle/>
          <a:p>
            <a:r>
              <a:rPr lang="en-US" dirty="0" smtClean="0"/>
              <a:t>Electron Acceleration Results 2018</a:t>
            </a:r>
            <a:endParaRPr lang="en-US" dirty="0"/>
          </a:p>
        </p:txBody>
      </p:sp>
      <p:sp>
        <p:nvSpPr>
          <p:cNvPr id="3" name="Slide Number Placeholder 2"/>
          <p:cNvSpPr>
            <a:spLocks noGrp="1"/>
          </p:cNvSpPr>
          <p:nvPr>
            <p:ph type="sldNum" sz="quarter" idx="12"/>
          </p:nvPr>
        </p:nvSpPr>
        <p:spPr/>
        <p:txBody>
          <a:bodyPr/>
          <a:lstStyle/>
          <a:p>
            <a:fld id="{3D351EE0-6949-4F2E-8F68-46F7424C488D}" type="slidenum">
              <a:rPr lang="en-US" smtClean="0"/>
              <a:t>45</a:t>
            </a:fld>
            <a:endParaRPr lang="en-US" dirty="0"/>
          </a:p>
        </p:txBody>
      </p:sp>
      <p:grpSp>
        <p:nvGrpSpPr>
          <p:cNvPr id="5" name="Group 4"/>
          <p:cNvGrpSpPr/>
          <p:nvPr/>
        </p:nvGrpSpPr>
        <p:grpSpPr>
          <a:xfrm>
            <a:off x="362847" y="2205167"/>
            <a:ext cx="6872235" cy="3082472"/>
            <a:chOff x="3722618" y="3295851"/>
            <a:chExt cx="7444887" cy="3224638"/>
          </a:xfrm>
        </p:grpSpPr>
        <p:grpSp>
          <p:nvGrpSpPr>
            <p:cNvPr id="6" name="Group 5"/>
            <p:cNvGrpSpPr/>
            <p:nvPr/>
          </p:nvGrpSpPr>
          <p:grpSpPr>
            <a:xfrm>
              <a:off x="3722618" y="3295851"/>
              <a:ext cx="7444887" cy="3224638"/>
              <a:chOff x="-1" y="1364343"/>
              <a:chExt cx="9344477" cy="4514497"/>
            </a:xfrm>
          </p:grpSpPr>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 y="1364343"/>
                <a:ext cx="9135751" cy="4514497"/>
              </a:xfrm>
              <a:prstGeom prst="rect">
                <a:avLst/>
              </a:prstGeom>
              <a:noFill/>
              <a:ln w="12700">
                <a:solidFill>
                  <a:schemeClr val="accent1"/>
                </a:solidFill>
              </a:ln>
            </p:spPr>
          </p:pic>
          <p:sp>
            <p:nvSpPr>
              <p:cNvPr id="9" name="Right Arrow 8"/>
              <p:cNvSpPr/>
              <p:nvPr/>
            </p:nvSpPr>
            <p:spPr>
              <a:xfrm rot="19568324">
                <a:off x="6269908" y="3183648"/>
                <a:ext cx="1129553" cy="349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ru-RU"/>
              </a:p>
            </p:txBody>
          </p:sp>
          <p:sp>
            <p:nvSpPr>
              <p:cNvPr id="10" name="TextBox 9"/>
              <p:cNvSpPr txBox="1"/>
              <p:nvPr/>
            </p:nvSpPr>
            <p:spPr>
              <a:xfrm rot="19578662">
                <a:off x="6312507" y="3578702"/>
                <a:ext cx="3031969" cy="646332"/>
              </a:xfrm>
              <a:prstGeom prst="rect">
                <a:avLst/>
              </a:prstGeom>
              <a:noFill/>
            </p:spPr>
            <p:txBody>
              <a:bodyPr wrap="square" rtlCol="0">
                <a:spAutoFit/>
              </a:bodyPr>
              <a:lstStyle/>
              <a:p>
                <a:r>
                  <a:rPr lang="en-US" sz="1200" dirty="0" smtClean="0"/>
                  <a:t>Beams are co-propagating in this direction close to the speed of light</a:t>
                </a:r>
              </a:p>
            </p:txBody>
          </p:sp>
          <p:sp>
            <p:nvSpPr>
              <p:cNvPr id="11" name="Rectangle 10"/>
              <p:cNvSpPr/>
              <p:nvPr/>
            </p:nvSpPr>
            <p:spPr>
              <a:xfrm>
                <a:off x="71718" y="1515035"/>
                <a:ext cx="1907993" cy="1138518"/>
              </a:xfrm>
              <a:prstGeom prst="rect">
                <a:avLst/>
              </a:prstGeom>
              <a:solidFill>
                <a:schemeClr val="accent4">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484095" y="1549230"/>
                <a:ext cx="738610" cy="387799"/>
              </a:xfrm>
              <a:prstGeom prst="rect">
                <a:avLst/>
              </a:prstGeom>
              <a:noFill/>
            </p:spPr>
            <p:txBody>
              <a:bodyPr wrap="none" rtlCol="0">
                <a:spAutoFit/>
              </a:bodyPr>
              <a:lstStyle/>
              <a:p>
                <a:r>
                  <a:rPr lang="en-US" sz="1200" dirty="0" smtClean="0"/>
                  <a:t>protons</a:t>
                </a:r>
                <a:endParaRPr lang="ru-RU" sz="1200" dirty="0"/>
              </a:p>
            </p:txBody>
          </p:sp>
          <p:pic>
            <p:nvPicPr>
              <p:cNvPr id="13" name="Picture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7871" y="2127997"/>
                <a:ext cx="276225" cy="342900"/>
              </a:xfrm>
              <a:prstGeom prst="rect">
                <a:avLst/>
              </a:prstGeom>
            </p:spPr>
          </p:pic>
          <p:sp>
            <p:nvSpPr>
              <p:cNvPr id="14" name="TextBox 13"/>
              <p:cNvSpPr txBox="1"/>
              <p:nvPr/>
            </p:nvSpPr>
            <p:spPr>
              <a:xfrm>
                <a:off x="484095" y="2009233"/>
                <a:ext cx="848749" cy="387799"/>
              </a:xfrm>
              <a:prstGeom prst="rect">
                <a:avLst/>
              </a:prstGeom>
              <a:noFill/>
            </p:spPr>
            <p:txBody>
              <a:bodyPr wrap="none" rtlCol="0">
                <a:spAutoFit/>
              </a:bodyPr>
              <a:lstStyle/>
              <a:p>
                <a:r>
                  <a:rPr lang="en-US" sz="1200" dirty="0" smtClean="0"/>
                  <a:t>electrons</a:t>
                </a:r>
                <a:endParaRPr lang="ru-RU" sz="1200" dirty="0"/>
              </a:p>
            </p:txBody>
          </p:sp>
          <p:pic>
            <p:nvPicPr>
              <p:cNvPr id="15" name="Picture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8193" y="1688166"/>
                <a:ext cx="195580" cy="266700"/>
              </a:xfrm>
              <a:prstGeom prst="rect">
                <a:avLst/>
              </a:prstGeom>
            </p:spPr>
          </p:pic>
        </p:grpSp>
        <p:sp>
          <p:nvSpPr>
            <p:cNvPr id="7" name="TextBox 6"/>
            <p:cNvSpPr txBox="1"/>
            <p:nvPr/>
          </p:nvSpPr>
          <p:spPr>
            <a:xfrm>
              <a:off x="3736208" y="6226139"/>
              <a:ext cx="1330412" cy="276999"/>
            </a:xfrm>
            <a:prstGeom prst="rect">
              <a:avLst/>
            </a:prstGeom>
            <a:noFill/>
          </p:spPr>
          <p:txBody>
            <a:bodyPr wrap="none" rtlCol="0">
              <a:spAutoFit/>
            </a:bodyPr>
            <a:lstStyle/>
            <a:p>
              <a:r>
                <a:rPr lang="en-US" sz="1200" dirty="0" smtClean="0"/>
                <a:t>A. Petrenko, CERN</a:t>
              </a:r>
              <a:endParaRPr lang="en-US" sz="1200" dirty="0"/>
            </a:p>
          </p:txBody>
        </p:sp>
      </p:grpSp>
      <p:grpSp>
        <p:nvGrpSpPr>
          <p:cNvPr id="16" name="Group 15"/>
          <p:cNvGrpSpPr/>
          <p:nvPr/>
        </p:nvGrpSpPr>
        <p:grpSpPr>
          <a:xfrm>
            <a:off x="7368580" y="2084462"/>
            <a:ext cx="4509807" cy="3149319"/>
            <a:chOff x="7276051" y="1954337"/>
            <a:chExt cx="4604273" cy="3132806"/>
          </a:xfrm>
        </p:grpSpPr>
        <p:sp>
          <p:nvSpPr>
            <p:cNvPr id="17" name="Rectangle 16"/>
            <p:cNvSpPr/>
            <p:nvPr/>
          </p:nvSpPr>
          <p:spPr>
            <a:xfrm>
              <a:off x="8109051" y="4825533"/>
              <a:ext cx="3657616" cy="261610"/>
            </a:xfrm>
            <a:prstGeom prst="rect">
              <a:avLst/>
            </a:prstGeom>
          </p:spPr>
          <p:txBody>
            <a:bodyPr wrap="none">
              <a:spAutoFit/>
            </a:bodyPr>
            <a:lstStyle/>
            <a:p>
              <a:pPr marL="342900" indent="-342900"/>
              <a:r>
                <a:rPr lang="en-US" sz="1100" dirty="0">
                  <a:solidFill>
                    <a:srgbClr val="008000"/>
                  </a:solidFill>
                </a:rPr>
                <a:t>A. Caldwell et al., AWAKE Coll., </a:t>
              </a:r>
              <a:r>
                <a:rPr lang="en-US" sz="1100" dirty="0" err="1">
                  <a:solidFill>
                    <a:srgbClr val="008000"/>
                  </a:solidFill>
                </a:rPr>
                <a:t>Nucl</a:t>
              </a:r>
              <a:r>
                <a:rPr lang="en-US" sz="1100" dirty="0">
                  <a:solidFill>
                    <a:srgbClr val="008000"/>
                  </a:solidFill>
                </a:rPr>
                <a:t>. </a:t>
              </a:r>
              <a:r>
                <a:rPr lang="en-US" sz="1100" dirty="0" err="1">
                  <a:solidFill>
                    <a:srgbClr val="008000"/>
                  </a:solidFill>
                </a:rPr>
                <a:t>Instrum</a:t>
              </a:r>
              <a:r>
                <a:rPr lang="en-US" sz="1100" dirty="0">
                  <a:solidFill>
                    <a:srgbClr val="008000"/>
                  </a:solidFill>
                </a:rPr>
                <a:t>. A 829 (2016) 3</a:t>
              </a:r>
            </a:p>
          </p:txBody>
        </p:sp>
        <p:grpSp>
          <p:nvGrpSpPr>
            <p:cNvPr id="18" name="Group 17"/>
            <p:cNvGrpSpPr/>
            <p:nvPr/>
          </p:nvGrpSpPr>
          <p:grpSpPr>
            <a:xfrm>
              <a:off x="7276051" y="1954337"/>
              <a:ext cx="4604273" cy="2950650"/>
              <a:chOff x="7276051" y="1954337"/>
              <a:chExt cx="4604273" cy="2950650"/>
            </a:xfrm>
          </p:grpSpPr>
          <p:grpSp>
            <p:nvGrpSpPr>
              <p:cNvPr id="19" name="Group 18"/>
              <p:cNvGrpSpPr/>
              <p:nvPr/>
            </p:nvGrpSpPr>
            <p:grpSpPr>
              <a:xfrm>
                <a:off x="7276051" y="2134389"/>
                <a:ext cx="4604273" cy="2770598"/>
                <a:chOff x="616535" y="3448445"/>
                <a:chExt cx="4747328" cy="3061262"/>
              </a:xfrm>
            </p:grpSpPr>
            <p:pic>
              <p:nvPicPr>
                <p:cNvPr id="21" name="Picture 20"/>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616535" y="3448445"/>
                  <a:ext cx="4747328" cy="3061262"/>
                </a:xfrm>
                <a:prstGeom prst="rect">
                  <a:avLst/>
                </a:prstGeom>
              </p:spPr>
            </p:pic>
            <p:cxnSp>
              <p:nvCxnSpPr>
                <p:cNvPr id="22" name="Straight Arrow Connector 21"/>
                <p:cNvCxnSpPr/>
                <p:nvPr/>
              </p:nvCxnSpPr>
              <p:spPr>
                <a:xfrm>
                  <a:off x="2824466" y="3687381"/>
                  <a:ext cx="640467" cy="307213"/>
                </a:xfrm>
                <a:prstGeom prst="straightConnector1">
                  <a:avLst/>
                </a:prstGeom>
                <a:ln>
                  <a:solidFill>
                    <a:srgbClr val="800080"/>
                  </a:solidFill>
                  <a:tailEnd type="arrow"/>
                </a:ln>
              </p:spPr>
              <p:style>
                <a:lnRef idx="2">
                  <a:schemeClr val="accent1"/>
                </a:lnRef>
                <a:fillRef idx="0">
                  <a:schemeClr val="accent1"/>
                </a:fillRef>
                <a:effectRef idx="1">
                  <a:schemeClr val="accent1"/>
                </a:effectRef>
                <a:fontRef idx="minor">
                  <a:schemeClr val="tx1"/>
                </a:fontRef>
              </p:style>
            </p:cxnSp>
          </p:grpSp>
          <p:sp>
            <p:nvSpPr>
              <p:cNvPr id="20" name="TextBox 19"/>
              <p:cNvSpPr txBox="1"/>
              <p:nvPr/>
            </p:nvSpPr>
            <p:spPr>
              <a:xfrm>
                <a:off x="7989269" y="1954337"/>
                <a:ext cx="3239120" cy="336779"/>
              </a:xfrm>
              <a:prstGeom prst="rect">
                <a:avLst/>
              </a:prstGeom>
              <a:noFill/>
            </p:spPr>
            <p:txBody>
              <a:bodyPr wrap="none" rtlCol="0">
                <a:spAutoFit/>
              </a:bodyPr>
              <a:lstStyle/>
              <a:p>
                <a:r>
                  <a:rPr lang="en-US" sz="1600" dirty="0">
                    <a:solidFill>
                      <a:srgbClr val="CC00CC"/>
                    </a:solidFill>
                  </a:rPr>
                  <a:t>w</a:t>
                </a:r>
                <a:r>
                  <a:rPr lang="en-US" sz="1600" dirty="0" smtClean="0">
                    <a:solidFill>
                      <a:srgbClr val="CC00CC"/>
                    </a:solidFill>
                  </a:rPr>
                  <a:t>ith baseline parameters: ~1.6 GeV</a:t>
                </a:r>
                <a:endParaRPr lang="en-US" sz="1600" dirty="0">
                  <a:solidFill>
                    <a:srgbClr val="CC00CC"/>
                  </a:solidFill>
                </a:endParaRPr>
              </a:p>
            </p:txBody>
          </p:sp>
        </p:grpSp>
      </p:grpSp>
      <p:sp>
        <p:nvSpPr>
          <p:cNvPr id="4" name="TextBox 3"/>
          <p:cNvSpPr txBox="1"/>
          <p:nvPr/>
        </p:nvSpPr>
        <p:spPr>
          <a:xfrm>
            <a:off x="7298803" y="1102584"/>
            <a:ext cx="4594039" cy="646331"/>
          </a:xfrm>
          <a:prstGeom prst="rect">
            <a:avLst/>
          </a:prstGeom>
          <a:noFill/>
        </p:spPr>
        <p:txBody>
          <a:bodyPr wrap="none" rtlCol="0">
            <a:spAutoFit/>
          </a:bodyPr>
          <a:lstStyle/>
          <a:p>
            <a:r>
              <a:rPr lang="en-US" b="1" dirty="0" smtClean="0"/>
              <a:t>Electron acceleration after 10m:</a:t>
            </a:r>
          </a:p>
          <a:p>
            <a:r>
              <a:rPr lang="en-US" b="1" dirty="0"/>
              <a:t>W</a:t>
            </a:r>
            <a:r>
              <a:rPr lang="en-US" b="1" dirty="0" smtClean="0"/>
              <a:t>hat we expect with the AWAKE Run 1 setup:</a:t>
            </a:r>
            <a:endParaRPr lang="en-US" b="1" dirty="0"/>
          </a:p>
        </p:txBody>
      </p:sp>
    </p:spTree>
    <p:extLst>
      <p:ext uri="{BB962C8B-B14F-4D97-AF65-F5344CB8AC3E}">
        <p14:creationId xmlns:p14="http://schemas.microsoft.com/office/powerpoint/2010/main" val="317533712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 Acceleration Diagnostics</a:t>
            </a:r>
            <a:endParaRPr lang="en-US" dirty="0"/>
          </a:p>
        </p:txBody>
      </p:sp>
      <p:sp>
        <p:nvSpPr>
          <p:cNvPr id="4" name="Slide Number Placeholder 3"/>
          <p:cNvSpPr>
            <a:spLocks noGrp="1"/>
          </p:cNvSpPr>
          <p:nvPr>
            <p:ph type="sldNum" sz="quarter" idx="12"/>
          </p:nvPr>
        </p:nvSpPr>
        <p:spPr/>
        <p:txBody>
          <a:bodyPr/>
          <a:lstStyle/>
          <a:p>
            <a:fld id="{3D351EE0-6949-4F2E-8F68-46F7424C488D}" type="slidenum">
              <a:rPr lang="en-US" smtClean="0"/>
              <a:t>46</a:t>
            </a:fld>
            <a:endParaRPr lang="en-US"/>
          </a:p>
        </p:txBody>
      </p:sp>
      <p:pic>
        <p:nvPicPr>
          <p:cNvPr id="5" name="Picture 4" descr="Nov 22 2017_5_PSMS.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05594" y="1372523"/>
            <a:ext cx="5719156" cy="3534757"/>
          </a:xfrm>
          <a:prstGeom prst="rect">
            <a:avLst/>
          </a:prstGeom>
        </p:spPr>
      </p:pic>
      <p:grpSp>
        <p:nvGrpSpPr>
          <p:cNvPr id="3" name="Group 2"/>
          <p:cNvGrpSpPr/>
          <p:nvPr/>
        </p:nvGrpSpPr>
        <p:grpSpPr>
          <a:xfrm>
            <a:off x="6029841" y="720506"/>
            <a:ext cx="5954687" cy="3728337"/>
            <a:chOff x="5338961" y="822106"/>
            <a:chExt cx="5954687" cy="3728337"/>
          </a:xfrm>
        </p:grpSpPr>
        <p:grpSp>
          <p:nvGrpSpPr>
            <p:cNvPr id="74" name="Group 73"/>
            <p:cNvGrpSpPr/>
            <p:nvPr/>
          </p:nvGrpSpPr>
          <p:grpSpPr>
            <a:xfrm>
              <a:off x="5338961" y="822106"/>
              <a:ext cx="5869788" cy="3728337"/>
              <a:chOff x="270477" y="775074"/>
              <a:chExt cx="6622415" cy="4398557"/>
            </a:xfrm>
          </p:grpSpPr>
          <p:grpSp>
            <p:nvGrpSpPr>
              <p:cNvPr id="84" name="Group 83"/>
              <p:cNvGrpSpPr/>
              <p:nvPr/>
            </p:nvGrpSpPr>
            <p:grpSpPr>
              <a:xfrm>
                <a:off x="270477" y="1211101"/>
                <a:ext cx="6609021" cy="3962530"/>
                <a:chOff x="4433455" y="3057145"/>
                <a:chExt cx="5637669" cy="3351102"/>
              </a:xfrm>
            </p:grpSpPr>
            <p:pic>
              <p:nvPicPr>
                <p:cNvPr id="86" name="Picture 85" descr="Awake-schema-02.pdf"/>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492254" y="3186485"/>
                  <a:ext cx="5578870" cy="3115937"/>
                </a:xfrm>
                <a:prstGeom prst="rect">
                  <a:avLst/>
                </a:prstGeom>
                <a:ln>
                  <a:noFill/>
                </a:ln>
              </p:spPr>
            </p:pic>
            <p:sp>
              <p:nvSpPr>
                <p:cNvPr id="90" name="Rectangle 89"/>
                <p:cNvSpPr/>
                <p:nvPr/>
              </p:nvSpPr>
              <p:spPr>
                <a:xfrm>
                  <a:off x="4433455" y="4938589"/>
                  <a:ext cx="2024674" cy="146965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3" name="Rectangle 92"/>
                <p:cNvSpPr/>
                <p:nvPr/>
              </p:nvSpPr>
              <p:spPr>
                <a:xfrm>
                  <a:off x="4507408" y="4225318"/>
                  <a:ext cx="882882" cy="112828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5" name="Rectangle 94"/>
                <p:cNvSpPr/>
                <p:nvPr/>
              </p:nvSpPr>
              <p:spPr>
                <a:xfrm>
                  <a:off x="7709423" y="3057145"/>
                  <a:ext cx="1029128" cy="83438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99" name="Straight Connector 98"/>
                <p:cNvCxnSpPr/>
                <p:nvPr/>
              </p:nvCxnSpPr>
              <p:spPr>
                <a:xfrm flipV="1">
                  <a:off x="4930449" y="4035018"/>
                  <a:ext cx="0" cy="422275"/>
                </a:xfrm>
                <a:prstGeom prst="line">
                  <a:avLst/>
                </a:prstGeom>
                <a:ln w="38100" cmpd="sng">
                  <a:noFill/>
                </a:ln>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flipV="1">
                  <a:off x="8414157" y="3647994"/>
                  <a:ext cx="0" cy="425451"/>
                </a:xfrm>
                <a:prstGeom prst="line">
                  <a:avLst/>
                </a:prstGeom>
                <a:ln w="57150" cmpd="sng">
                  <a:noFill/>
                </a:ln>
              </p:spPr>
              <p:style>
                <a:lnRef idx="2">
                  <a:schemeClr val="accent1"/>
                </a:lnRef>
                <a:fillRef idx="0">
                  <a:schemeClr val="accent1"/>
                </a:fillRef>
                <a:effectRef idx="1">
                  <a:schemeClr val="accent1"/>
                </a:effectRef>
                <a:fontRef idx="minor">
                  <a:schemeClr val="tx1"/>
                </a:fontRef>
              </p:style>
            </p:cxnSp>
          </p:grpSp>
          <p:grpSp>
            <p:nvGrpSpPr>
              <p:cNvPr id="69" name="Group 68"/>
              <p:cNvGrpSpPr/>
              <p:nvPr/>
            </p:nvGrpSpPr>
            <p:grpSpPr>
              <a:xfrm>
                <a:off x="4786249" y="775074"/>
                <a:ext cx="2106643" cy="2188005"/>
                <a:chOff x="4762729" y="728041"/>
                <a:chExt cx="2106643" cy="2188005"/>
              </a:xfrm>
            </p:grpSpPr>
            <p:sp>
              <p:nvSpPr>
                <p:cNvPr id="82" name="Rectangle 81"/>
                <p:cNvSpPr/>
                <p:nvPr/>
              </p:nvSpPr>
              <p:spPr>
                <a:xfrm>
                  <a:off x="6313887" y="1039081"/>
                  <a:ext cx="328287" cy="207360"/>
                </a:xfrm>
                <a:prstGeom prst="rect">
                  <a:avLst/>
                </a:prstGeom>
                <a:solidFill>
                  <a:schemeClr val="bg1">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3" name="TextBox 82"/>
                <p:cNvSpPr txBox="1"/>
                <p:nvPr/>
              </p:nvSpPr>
              <p:spPr>
                <a:xfrm>
                  <a:off x="6210217" y="728041"/>
                  <a:ext cx="659155" cy="276999"/>
                </a:xfrm>
                <a:prstGeom prst="rect">
                  <a:avLst/>
                </a:prstGeom>
                <a:noFill/>
              </p:spPr>
              <p:txBody>
                <a:bodyPr wrap="none" rtlCol="0">
                  <a:spAutoFit/>
                </a:bodyPr>
                <a:lstStyle/>
                <a:p>
                  <a:r>
                    <a:rPr lang="en-US" sz="1200" dirty="0" smtClean="0">
                      <a:solidFill>
                        <a:schemeClr val="bg1">
                          <a:lumMod val="50000"/>
                        </a:schemeClr>
                      </a:solidFill>
                    </a:rPr>
                    <a:t>camera</a:t>
                  </a:r>
                  <a:endParaRPr lang="en-US" sz="1200" dirty="0">
                    <a:solidFill>
                      <a:schemeClr val="bg1">
                        <a:lumMod val="50000"/>
                      </a:schemeClr>
                    </a:solidFill>
                  </a:endParaRPr>
                </a:p>
              </p:txBody>
            </p:sp>
            <p:cxnSp>
              <p:nvCxnSpPr>
                <p:cNvPr id="85" name="Straight Arrow Connector 84"/>
                <p:cNvCxnSpPr/>
                <p:nvPr/>
              </p:nvCxnSpPr>
              <p:spPr>
                <a:xfrm flipV="1">
                  <a:off x="5268402" y="1142761"/>
                  <a:ext cx="328435" cy="1773285"/>
                </a:xfrm>
                <a:prstGeom prst="straightConnector1">
                  <a:avLst/>
                </a:prstGeom>
                <a:ln>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87" name="Straight Connector 86"/>
                <p:cNvCxnSpPr/>
                <p:nvPr/>
              </p:nvCxnSpPr>
              <p:spPr>
                <a:xfrm flipH="1">
                  <a:off x="5424054" y="995881"/>
                  <a:ext cx="319649" cy="233280"/>
                </a:xfrm>
                <a:prstGeom prst="line">
                  <a:avLst/>
                </a:prstGeom>
                <a:ln w="38100" cmpd="sng">
                  <a:solidFill>
                    <a:srgbClr val="7F7F7F"/>
                  </a:solidFill>
                </a:ln>
              </p:spPr>
              <p:style>
                <a:lnRef idx="2">
                  <a:schemeClr val="accent1"/>
                </a:lnRef>
                <a:fillRef idx="0">
                  <a:schemeClr val="accent1"/>
                </a:fillRef>
                <a:effectRef idx="1">
                  <a:schemeClr val="accent1"/>
                </a:effectRef>
                <a:fontRef idx="minor">
                  <a:schemeClr val="tx1"/>
                </a:fontRef>
              </p:style>
            </p:cxnSp>
            <p:cxnSp>
              <p:nvCxnSpPr>
                <p:cNvPr id="89" name="Straight Arrow Connector 88"/>
                <p:cNvCxnSpPr>
                  <a:endCxn id="82" idx="1"/>
                </p:cNvCxnSpPr>
                <p:nvPr/>
              </p:nvCxnSpPr>
              <p:spPr>
                <a:xfrm>
                  <a:off x="5614116" y="1142761"/>
                  <a:ext cx="699771" cy="0"/>
                </a:xfrm>
                <a:prstGeom prst="straightConnector1">
                  <a:avLst/>
                </a:prstGeom>
                <a:ln>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01" name="Straight Arrow Connector 100"/>
                <p:cNvCxnSpPr/>
                <p:nvPr/>
              </p:nvCxnSpPr>
              <p:spPr>
                <a:xfrm flipV="1">
                  <a:off x="4762729" y="1201095"/>
                  <a:ext cx="763071" cy="1127039"/>
                </a:xfrm>
                <a:prstGeom prst="straightConnector1">
                  <a:avLst/>
                </a:prstGeom>
                <a:ln>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grpSp>
        </p:grpSp>
        <p:sp>
          <p:nvSpPr>
            <p:cNvPr id="81" name="TextBox 80"/>
            <p:cNvSpPr txBox="1"/>
            <p:nvPr/>
          </p:nvSpPr>
          <p:spPr>
            <a:xfrm>
              <a:off x="9922917" y="2213884"/>
              <a:ext cx="1370731" cy="461665"/>
            </a:xfrm>
            <a:prstGeom prst="rect">
              <a:avLst/>
            </a:prstGeom>
            <a:solidFill>
              <a:srgbClr val="FFFFFF"/>
            </a:solidFill>
          </p:spPr>
          <p:txBody>
            <a:bodyPr wrap="square" rtlCol="0">
              <a:spAutoFit/>
            </a:bodyPr>
            <a:lstStyle/>
            <a:p>
              <a:pPr algn="ctr"/>
              <a:r>
                <a:rPr lang="en-US" sz="1200" dirty="0" smtClean="0">
                  <a:solidFill>
                    <a:srgbClr val="00C5C7"/>
                  </a:solidFill>
                </a:rPr>
                <a:t>scintillator screen </a:t>
              </a:r>
              <a:r>
                <a:rPr lang="en-US" sz="1200" dirty="0" err="1" smtClean="0">
                  <a:solidFill>
                    <a:srgbClr val="00C5C7"/>
                  </a:solidFill>
                </a:rPr>
                <a:t>Lanex</a:t>
              </a:r>
              <a:r>
                <a:rPr lang="en-US" sz="1200" dirty="0" smtClean="0">
                  <a:solidFill>
                    <a:srgbClr val="00C5C7"/>
                  </a:solidFill>
                </a:rPr>
                <a:t>, 1m x 6cm</a:t>
              </a:r>
              <a:endParaRPr lang="en-US" sz="1200" dirty="0">
                <a:solidFill>
                  <a:srgbClr val="00C5C7"/>
                </a:solidFill>
              </a:endParaRPr>
            </a:p>
          </p:txBody>
        </p:sp>
      </p:grpSp>
      <p:sp>
        <p:nvSpPr>
          <p:cNvPr id="96" name="Rectangle 95"/>
          <p:cNvSpPr/>
          <p:nvPr/>
        </p:nvSpPr>
        <p:spPr>
          <a:xfrm>
            <a:off x="6053557" y="3802120"/>
            <a:ext cx="4576706" cy="1077218"/>
          </a:xfrm>
          <a:prstGeom prst="rect">
            <a:avLst/>
          </a:prstGeom>
        </p:spPr>
        <p:txBody>
          <a:bodyPr wrap="square">
            <a:spAutoFit/>
          </a:bodyPr>
          <a:lstStyle/>
          <a:p>
            <a:r>
              <a:rPr lang="en-GB" sz="1600" b="1" dirty="0" smtClean="0">
                <a:solidFill>
                  <a:srgbClr val="000000"/>
                </a:solidFill>
              </a:rPr>
              <a:t>Spectrometer</a:t>
            </a:r>
            <a:r>
              <a:rPr lang="en-GB" sz="1600" dirty="0" smtClean="0">
                <a:solidFill>
                  <a:srgbClr val="000000"/>
                </a:solidFill>
              </a:rPr>
              <a:t>: </a:t>
            </a:r>
          </a:p>
          <a:p>
            <a:r>
              <a:rPr lang="en-GB" sz="1600" dirty="0">
                <a:solidFill>
                  <a:srgbClr val="000000"/>
                </a:solidFill>
              </a:rPr>
              <a:t>D</a:t>
            </a:r>
            <a:r>
              <a:rPr lang="en-GB" sz="1600" dirty="0" smtClean="0">
                <a:solidFill>
                  <a:srgbClr val="000000"/>
                </a:solidFill>
              </a:rPr>
              <a:t>ipole: B </a:t>
            </a:r>
            <a:r>
              <a:rPr lang="en-GB" sz="1600" dirty="0">
                <a:solidFill>
                  <a:srgbClr val="000000"/>
                </a:solidFill>
              </a:rPr>
              <a:t>= 0.1 - 1.5 </a:t>
            </a:r>
            <a:r>
              <a:rPr lang="en-GB" sz="1600" dirty="0" smtClean="0">
                <a:solidFill>
                  <a:srgbClr val="000000"/>
                </a:solidFill>
              </a:rPr>
              <a:t>T, Magnetic </a:t>
            </a:r>
            <a:r>
              <a:rPr lang="en-GB" sz="1600" dirty="0">
                <a:solidFill>
                  <a:srgbClr val="000000"/>
                </a:solidFill>
              </a:rPr>
              <a:t>length = 1m</a:t>
            </a:r>
          </a:p>
          <a:p>
            <a:r>
              <a:rPr lang="en-GB" sz="1600" dirty="0" smtClean="0">
                <a:solidFill>
                  <a:srgbClr val="000000"/>
                </a:solidFill>
                <a:sym typeface="Wingdings"/>
              </a:rPr>
              <a:t> </a:t>
            </a:r>
            <a:r>
              <a:rPr lang="en-GB" sz="1600" dirty="0" smtClean="0">
                <a:solidFill>
                  <a:srgbClr val="000000"/>
                </a:solidFill>
              </a:rPr>
              <a:t>detect </a:t>
            </a:r>
            <a:r>
              <a:rPr lang="en-GB" sz="1600" dirty="0">
                <a:solidFill>
                  <a:srgbClr val="000000"/>
                </a:solidFill>
              </a:rPr>
              <a:t>electrons with energies ranging </a:t>
            </a:r>
            <a:r>
              <a:rPr lang="en-GB" sz="1600" dirty="0" smtClean="0">
                <a:solidFill>
                  <a:srgbClr val="000000"/>
                </a:solidFill>
              </a:rPr>
              <a:t>from   30MeV </a:t>
            </a:r>
            <a:r>
              <a:rPr lang="en-GB" sz="1600" dirty="0">
                <a:solidFill>
                  <a:srgbClr val="000000"/>
                </a:solidFill>
              </a:rPr>
              <a:t>- 8.5 GeV</a:t>
            </a:r>
          </a:p>
        </p:txBody>
      </p:sp>
      <p:sp>
        <p:nvSpPr>
          <p:cNvPr id="23" name="Rectangle 22"/>
          <p:cNvSpPr/>
          <p:nvPr/>
        </p:nvSpPr>
        <p:spPr>
          <a:xfrm>
            <a:off x="202312" y="5656314"/>
            <a:ext cx="11130608" cy="923330"/>
          </a:xfrm>
          <a:prstGeom prst="rect">
            <a:avLst/>
          </a:prstGeom>
        </p:spPr>
        <p:txBody>
          <a:bodyPr wrap="square">
            <a:spAutoFit/>
          </a:bodyPr>
          <a:lstStyle/>
          <a:p>
            <a:r>
              <a:rPr lang="en-US" dirty="0" smtClean="0"/>
              <a:t>Electrons will be accelerated in the plasma. To measure the energy the electrons pass through a </a:t>
            </a:r>
            <a:r>
              <a:rPr lang="en-US" b="1" dirty="0" smtClean="0"/>
              <a:t>dipole spectrometer and the dispersed </a:t>
            </a:r>
            <a:r>
              <a:rPr lang="en-US" b="1" dirty="0"/>
              <a:t>electron impact </a:t>
            </a:r>
            <a:r>
              <a:rPr lang="en-US" b="1" dirty="0" smtClean="0"/>
              <a:t>on the  </a:t>
            </a:r>
            <a:r>
              <a:rPr lang="en-US" b="1" dirty="0"/>
              <a:t>scintillator screen.</a:t>
            </a:r>
          </a:p>
          <a:p>
            <a:r>
              <a:rPr lang="en-US" dirty="0" smtClean="0"/>
              <a:t>The resulting </a:t>
            </a:r>
            <a:r>
              <a:rPr lang="en-US" dirty="0"/>
              <a:t>light </a:t>
            </a:r>
            <a:r>
              <a:rPr lang="en-US" dirty="0" smtClean="0"/>
              <a:t>is collected </a:t>
            </a:r>
            <a:r>
              <a:rPr lang="en-US" dirty="0"/>
              <a:t>with </a:t>
            </a:r>
            <a:r>
              <a:rPr lang="en-US" dirty="0" smtClean="0"/>
              <a:t>an intensified </a:t>
            </a:r>
            <a:r>
              <a:rPr lang="en-US" dirty="0"/>
              <a:t>CCD camera.</a:t>
            </a:r>
          </a:p>
        </p:txBody>
      </p:sp>
    </p:spTree>
    <p:extLst>
      <p:ext uri="{BB962C8B-B14F-4D97-AF65-F5344CB8AC3E}">
        <p14:creationId xmlns:p14="http://schemas.microsoft.com/office/powerpoint/2010/main" val="220057102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 Acceleration Results </a:t>
            </a:r>
            <a:endParaRPr lang="en-US" dirty="0"/>
          </a:p>
        </p:txBody>
      </p:sp>
      <p:sp>
        <p:nvSpPr>
          <p:cNvPr id="6" name="Content Placeholder 5"/>
          <p:cNvSpPr>
            <a:spLocks noGrp="1"/>
          </p:cNvSpPr>
          <p:nvPr>
            <p:ph idx="1"/>
          </p:nvPr>
        </p:nvSpPr>
        <p:spPr>
          <a:xfrm>
            <a:off x="312934" y="1671102"/>
            <a:ext cx="3984370" cy="1523774"/>
          </a:xfrm>
        </p:spPr>
        <p:txBody>
          <a:bodyPr>
            <a:normAutofit/>
          </a:bodyPr>
          <a:lstStyle/>
          <a:p>
            <a:pPr marL="0" indent="0">
              <a:buNone/>
            </a:pPr>
            <a:r>
              <a:rPr lang="en-US" sz="1600" dirty="0" smtClean="0"/>
              <a:t>Event </a:t>
            </a:r>
            <a:r>
              <a:rPr lang="en-US" sz="1600" b="1" dirty="0" smtClean="0"/>
              <a:t>at </a:t>
            </a:r>
            <a:r>
              <a:rPr lang="en-US" sz="1600" b="1" dirty="0" err="1" smtClean="0"/>
              <a:t>n</a:t>
            </a:r>
            <a:r>
              <a:rPr lang="en-US" sz="1600" b="1" baseline="-25000" dirty="0" err="1" smtClean="0"/>
              <a:t>pe</a:t>
            </a:r>
            <a:r>
              <a:rPr lang="en-US" sz="1600" b="1" dirty="0" smtClean="0"/>
              <a:t> =1.8 x 10</a:t>
            </a:r>
            <a:r>
              <a:rPr lang="en-US" sz="1600" b="1" baseline="30000" dirty="0" smtClean="0"/>
              <a:t>14</a:t>
            </a:r>
            <a:r>
              <a:rPr lang="en-US" sz="1600" b="1" dirty="0" smtClean="0"/>
              <a:t> cm</a:t>
            </a:r>
            <a:r>
              <a:rPr lang="en-US" sz="1600" b="1" baseline="30000" dirty="0" smtClean="0"/>
              <a:t>-3</a:t>
            </a:r>
            <a:r>
              <a:rPr lang="en-US" sz="1600" b="1" dirty="0"/>
              <a:t> </a:t>
            </a:r>
            <a:r>
              <a:rPr lang="en-US" sz="1600" b="1" dirty="0" smtClean="0"/>
              <a:t>with 5%/10m </a:t>
            </a:r>
            <a:r>
              <a:rPr lang="en-US" sz="1600" dirty="0" smtClean="0"/>
              <a:t>density gradient.</a:t>
            </a:r>
          </a:p>
          <a:p>
            <a:pPr marL="0" indent="0">
              <a:buNone/>
            </a:pPr>
            <a:endParaRPr lang="en-US" sz="1600" dirty="0" smtClean="0"/>
          </a:p>
          <a:p>
            <a:r>
              <a:rPr lang="en-US" sz="1600" dirty="0"/>
              <a:t>Acceleration to </a:t>
            </a:r>
            <a:r>
              <a:rPr lang="en-US" sz="1600" b="1" dirty="0"/>
              <a:t>800 MeV</a:t>
            </a:r>
            <a:r>
              <a:rPr lang="en-US" sz="1600" dirty="0" smtClean="0"/>
              <a:t>.</a:t>
            </a:r>
            <a:endParaRPr lang="en-US" sz="1600" dirty="0"/>
          </a:p>
        </p:txBody>
      </p:sp>
      <p:sp>
        <p:nvSpPr>
          <p:cNvPr id="3" name="Slide Number Placeholder 2"/>
          <p:cNvSpPr>
            <a:spLocks noGrp="1"/>
          </p:cNvSpPr>
          <p:nvPr>
            <p:ph type="sldNum" sz="quarter" idx="12"/>
          </p:nvPr>
        </p:nvSpPr>
        <p:spPr/>
        <p:txBody>
          <a:bodyPr/>
          <a:lstStyle/>
          <a:p>
            <a:fld id="{3D351EE0-6949-4F2E-8F68-46F7424C488D}" type="slidenum">
              <a:rPr lang="en-US" smtClean="0"/>
              <a:t>47</a:t>
            </a:fld>
            <a:endParaRPr lang="en-US"/>
          </a:p>
        </p:txBody>
      </p:sp>
      <p:pic>
        <p:nvPicPr>
          <p:cNvPr id="4" name="Picture 3" descr="e-600mev.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37022" y="420320"/>
            <a:ext cx="7627525" cy="6269623"/>
          </a:xfrm>
          <a:prstGeom prst="rect">
            <a:avLst/>
          </a:prstGeom>
          <a:ln>
            <a:noFill/>
          </a:ln>
        </p:spPr>
      </p:pic>
      <p:sp>
        <p:nvSpPr>
          <p:cNvPr id="5" name="TextBox 4"/>
          <p:cNvSpPr txBox="1"/>
          <p:nvPr/>
        </p:nvSpPr>
        <p:spPr>
          <a:xfrm>
            <a:off x="2348949" y="5980695"/>
            <a:ext cx="184666" cy="369332"/>
          </a:xfrm>
          <a:prstGeom prst="rect">
            <a:avLst/>
          </a:prstGeom>
          <a:noFill/>
        </p:spPr>
        <p:txBody>
          <a:bodyPr wrap="none" rtlCol="0">
            <a:spAutoFit/>
          </a:bodyPr>
          <a:lstStyle/>
          <a:p>
            <a:endParaRPr lang="en-US" dirty="0"/>
          </a:p>
        </p:txBody>
      </p:sp>
      <p:sp>
        <p:nvSpPr>
          <p:cNvPr id="9" name="TextBox 8"/>
          <p:cNvSpPr txBox="1"/>
          <p:nvPr/>
        </p:nvSpPr>
        <p:spPr>
          <a:xfrm>
            <a:off x="4633592" y="6315039"/>
            <a:ext cx="5001652" cy="261610"/>
          </a:xfrm>
          <a:prstGeom prst="rect">
            <a:avLst/>
          </a:prstGeom>
          <a:noFill/>
        </p:spPr>
        <p:txBody>
          <a:bodyPr wrap="none" rtlCol="0">
            <a:spAutoFit/>
          </a:bodyPr>
          <a:lstStyle/>
          <a:p>
            <a:r>
              <a:rPr lang="en-US" sz="1100" dirty="0" smtClean="0"/>
              <a:t>E. </a:t>
            </a:r>
            <a:r>
              <a:rPr lang="en-US" sz="1100" dirty="0" err="1" smtClean="0"/>
              <a:t>Adli</a:t>
            </a:r>
            <a:r>
              <a:rPr lang="en-US" sz="1100" dirty="0" smtClean="0"/>
              <a:t> et al. (AWAKE Collaboration), Nature, doi:10.1038/s41586-018-0485-4 (2018)</a:t>
            </a:r>
            <a:endParaRPr lang="en-US" sz="1100" dirty="0"/>
          </a:p>
        </p:txBody>
      </p:sp>
    </p:spTree>
    <p:extLst>
      <p:ext uri="{BB962C8B-B14F-4D97-AF65-F5344CB8AC3E}">
        <p14:creationId xmlns:p14="http://schemas.microsoft.com/office/powerpoint/2010/main" val="143824895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plo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37056" y="660148"/>
            <a:ext cx="8601991" cy="5594365"/>
          </a:xfrm>
          <a:prstGeom prst="rect">
            <a:avLst/>
          </a:prstGeom>
        </p:spPr>
      </p:pic>
      <p:sp>
        <p:nvSpPr>
          <p:cNvPr id="2" name="Title 1"/>
          <p:cNvSpPr>
            <a:spLocks noGrp="1"/>
          </p:cNvSpPr>
          <p:nvPr>
            <p:ph type="title"/>
          </p:nvPr>
        </p:nvSpPr>
        <p:spPr/>
        <p:txBody>
          <a:bodyPr/>
          <a:lstStyle/>
          <a:p>
            <a:r>
              <a:rPr lang="en-US" dirty="0" smtClean="0"/>
              <a:t>Electron Acceleration Results </a:t>
            </a:r>
            <a:endParaRPr lang="en-US" dirty="0"/>
          </a:p>
        </p:txBody>
      </p:sp>
      <p:sp>
        <p:nvSpPr>
          <p:cNvPr id="4" name="Content Placeholder 3"/>
          <p:cNvSpPr>
            <a:spLocks noGrp="1"/>
          </p:cNvSpPr>
          <p:nvPr>
            <p:ph idx="1"/>
          </p:nvPr>
        </p:nvSpPr>
        <p:spPr>
          <a:xfrm>
            <a:off x="2450979" y="5746245"/>
            <a:ext cx="4881835" cy="798287"/>
          </a:xfrm>
          <a:ln w="38100" cmpd="sng">
            <a:solidFill>
              <a:srgbClr val="FF0000"/>
            </a:solidFill>
          </a:ln>
        </p:spPr>
        <p:txBody>
          <a:bodyPr>
            <a:noAutofit/>
          </a:bodyPr>
          <a:lstStyle/>
          <a:p>
            <a:r>
              <a:rPr lang="en-US" sz="2000" b="1" dirty="0" smtClean="0">
                <a:solidFill>
                  <a:srgbClr val="1155CC"/>
                </a:solidFill>
              </a:rPr>
              <a:t>Acceleration up to 2 GeV </a:t>
            </a:r>
            <a:r>
              <a:rPr lang="en-US" sz="1600" dirty="0" smtClean="0">
                <a:solidFill>
                  <a:srgbClr val="1155CC"/>
                </a:solidFill>
              </a:rPr>
              <a:t>has been achieved. </a:t>
            </a:r>
            <a:endParaRPr lang="en-US" sz="1600" dirty="0">
              <a:solidFill>
                <a:srgbClr val="1155CC"/>
              </a:solidFill>
            </a:endParaRPr>
          </a:p>
          <a:p>
            <a:r>
              <a:rPr lang="en-US" sz="1600" dirty="0" smtClean="0">
                <a:solidFill>
                  <a:srgbClr val="1155CC"/>
                </a:solidFill>
              </a:rPr>
              <a:t>Charge capture </a:t>
            </a:r>
            <a:r>
              <a:rPr lang="en-US" sz="1600" dirty="0" smtClean="0">
                <a:solidFill>
                  <a:srgbClr val="1155CC"/>
                </a:solidFill>
              </a:rPr>
              <a:t>up to 20%. </a:t>
            </a:r>
            <a:endParaRPr lang="en-US" sz="1600" dirty="0">
              <a:solidFill>
                <a:srgbClr val="1155CC"/>
              </a:solidFill>
            </a:endParaRPr>
          </a:p>
        </p:txBody>
      </p:sp>
      <p:sp>
        <p:nvSpPr>
          <p:cNvPr id="3" name="Slide Number Placeholder 2"/>
          <p:cNvSpPr>
            <a:spLocks noGrp="1"/>
          </p:cNvSpPr>
          <p:nvPr>
            <p:ph type="sldNum" sz="quarter" idx="12"/>
          </p:nvPr>
        </p:nvSpPr>
        <p:spPr/>
        <p:txBody>
          <a:bodyPr/>
          <a:lstStyle/>
          <a:p>
            <a:fld id="{3D351EE0-6949-4F2E-8F68-46F7424C488D}" type="slidenum">
              <a:rPr lang="en-US" smtClean="0"/>
              <a:t>48</a:t>
            </a:fld>
            <a:endParaRPr lang="en-US"/>
          </a:p>
        </p:txBody>
      </p:sp>
      <p:sp>
        <p:nvSpPr>
          <p:cNvPr id="8" name="TextBox 7"/>
          <p:cNvSpPr txBox="1"/>
          <p:nvPr/>
        </p:nvSpPr>
        <p:spPr>
          <a:xfrm>
            <a:off x="5656307" y="6516771"/>
            <a:ext cx="5001652" cy="261610"/>
          </a:xfrm>
          <a:prstGeom prst="rect">
            <a:avLst/>
          </a:prstGeom>
          <a:noFill/>
        </p:spPr>
        <p:txBody>
          <a:bodyPr wrap="none" rtlCol="0">
            <a:spAutoFit/>
          </a:bodyPr>
          <a:lstStyle/>
          <a:p>
            <a:r>
              <a:rPr lang="en-US" sz="1100" dirty="0" smtClean="0"/>
              <a:t>E. </a:t>
            </a:r>
            <a:r>
              <a:rPr lang="en-US" sz="1100" dirty="0" err="1" smtClean="0"/>
              <a:t>Adli</a:t>
            </a:r>
            <a:r>
              <a:rPr lang="en-US" sz="1100" dirty="0" smtClean="0"/>
              <a:t> et al. (AWAKE Collaboration), Nature, doi:10.1038/s41586-018-0485-4 (2018)</a:t>
            </a:r>
            <a:endParaRPr lang="en-US" sz="1100" dirty="0"/>
          </a:p>
        </p:txBody>
      </p:sp>
    </p:spTree>
    <p:extLst>
      <p:ext uri="{BB962C8B-B14F-4D97-AF65-F5344CB8AC3E}">
        <p14:creationId xmlns:p14="http://schemas.microsoft.com/office/powerpoint/2010/main" val="375328092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155CC"/>
                </a:solidFill>
              </a:rPr>
              <a:t>Outline</a:t>
            </a:r>
            <a:endParaRPr lang="en-US" dirty="0">
              <a:solidFill>
                <a:srgbClr val="1155CC"/>
              </a:solidFill>
            </a:endParaRPr>
          </a:p>
        </p:txBody>
      </p:sp>
      <p:sp>
        <p:nvSpPr>
          <p:cNvPr id="3" name="Content Placeholder 2"/>
          <p:cNvSpPr>
            <a:spLocks noGrp="1"/>
          </p:cNvSpPr>
          <p:nvPr>
            <p:ph idx="1"/>
          </p:nvPr>
        </p:nvSpPr>
        <p:spPr>
          <a:xfrm>
            <a:off x="802919" y="1244154"/>
            <a:ext cx="10515600" cy="3987287"/>
          </a:xfrm>
        </p:spPr>
        <p:txBody>
          <a:bodyPr>
            <a:normAutofit/>
          </a:bodyPr>
          <a:lstStyle/>
          <a:p>
            <a:r>
              <a:rPr lang="en-US" dirty="0" smtClean="0">
                <a:solidFill>
                  <a:srgbClr val="D0CECE"/>
                </a:solidFill>
              </a:rPr>
              <a:t>Introduction to Plasma Wakefield Acceleration</a:t>
            </a:r>
          </a:p>
          <a:p>
            <a:endParaRPr lang="en-US" dirty="0" smtClean="0">
              <a:solidFill>
                <a:srgbClr val="D0CECE"/>
              </a:solidFill>
            </a:endParaRPr>
          </a:p>
          <a:p>
            <a:r>
              <a:rPr lang="en-US" dirty="0" smtClean="0">
                <a:solidFill>
                  <a:srgbClr val="D0CECE"/>
                </a:solidFill>
              </a:rPr>
              <a:t>AWAKE, The Advanced Wakefield Experiments</a:t>
            </a:r>
          </a:p>
          <a:p>
            <a:endParaRPr lang="en-US" dirty="0">
              <a:solidFill>
                <a:srgbClr val="D0CECE"/>
              </a:solidFill>
            </a:endParaRPr>
          </a:p>
          <a:p>
            <a:r>
              <a:rPr lang="en-US" dirty="0" smtClean="0">
                <a:solidFill>
                  <a:srgbClr val="D0CECE"/>
                </a:solidFill>
              </a:rPr>
              <a:t>AWAKE Results</a:t>
            </a:r>
          </a:p>
          <a:p>
            <a:endParaRPr lang="en-US" dirty="0"/>
          </a:p>
          <a:p>
            <a:r>
              <a:rPr lang="en-US" dirty="0" smtClean="0"/>
              <a:t>What’s Next</a:t>
            </a:r>
          </a:p>
        </p:txBody>
      </p:sp>
      <p:sp>
        <p:nvSpPr>
          <p:cNvPr id="4" name="Slide Number Placeholder 3"/>
          <p:cNvSpPr>
            <a:spLocks noGrp="1"/>
          </p:cNvSpPr>
          <p:nvPr>
            <p:ph type="sldNum" sz="quarter" idx="12"/>
          </p:nvPr>
        </p:nvSpPr>
        <p:spPr/>
        <p:txBody>
          <a:bodyPr/>
          <a:lstStyle/>
          <a:p>
            <a:fld id="{3D351EE0-6949-4F2E-8F68-46F7424C488D}" type="slidenum">
              <a:rPr lang="en-US" smtClean="0"/>
              <a:t>49</a:t>
            </a:fld>
            <a:endParaRPr lang="en-US"/>
          </a:p>
        </p:txBody>
      </p:sp>
    </p:spTree>
    <p:extLst>
      <p:ext uri="{BB962C8B-B14F-4D97-AF65-F5344CB8AC3E}">
        <p14:creationId xmlns:p14="http://schemas.microsoft.com/office/powerpoint/2010/main" val="76901034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Conventional Acceleration Technology</a:t>
            </a:r>
            <a:endParaRPr lang="en-US" dirty="0"/>
          </a:p>
        </p:txBody>
      </p:sp>
      <p:sp>
        <p:nvSpPr>
          <p:cNvPr id="3" name="Content Placeholder 2"/>
          <p:cNvSpPr>
            <a:spLocks noGrp="1"/>
          </p:cNvSpPr>
          <p:nvPr>
            <p:ph idx="1"/>
          </p:nvPr>
        </p:nvSpPr>
        <p:spPr>
          <a:xfrm>
            <a:off x="460429" y="775844"/>
            <a:ext cx="10972800" cy="546357"/>
          </a:xfrm>
        </p:spPr>
        <p:txBody>
          <a:bodyPr/>
          <a:lstStyle/>
          <a:p>
            <a:pPr marL="0" indent="0">
              <a:buNone/>
            </a:pPr>
            <a:r>
              <a:rPr lang="en-US" dirty="0" smtClean="0"/>
              <a:t>Radiofrequency Cavities</a:t>
            </a:r>
            <a:endParaRPr lang="en-US" dirty="0"/>
          </a:p>
        </p:txBody>
      </p:sp>
      <p:sp>
        <p:nvSpPr>
          <p:cNvPr id="4" name="Slide Number Placeholder 3"/>
          <p:cNvSpPr>
            <a:spLocks noGrp="1"/>
          </p:cNvSpPr>
          <p:nvPr>
            <p:ph type="sldNum" sz="quarter" idx="12"/>
          </p:nvPr>
        </p:nvSpPr>
        <p:spPr/>
        <p:txBody>
          <a:bodyPr/>
          <a:lstStyle/>
          <a:p>
            <a:fld id="{BF63DF78-E913-8A41-933F-B3580CE1A6D5}" type="slidenum">
              <a:rPr lang="en-US" smtClean="0"/>
              <a:pPr/>
              <a:t>5</a:t>
            </a:fld>
            <a:endParaRPr lang="en-US"/>
          </a:p>
        </p:txBody>
      </p:sp>
      <p:sp>
        <p:nvSpPr>
          <p:cNvPr id="11" name="TextBox 10"/>
          <p:cNvSpPr txBox="1"/>
          <p:nvPr/>
        </p:nvSpPr>
        <p:spPr>
          <a:xfrm>
            <a:off x="8013553" y="3430250"/>
            <a:ext cx="1173481" cy="369332"/>
          </a:xfrm>
          <a:prstGeom prst="rect">
            <a:avLst/>
          </a:prstGeom>
          <a:noFill/>
        </p:spPr>
        <p:txBody>
          <a:bodyPr wrap="none" rtlCol="0">
            <a:spAutoFit/>
          </a:bodyPr>
          <a:lstStyle/>
          <a:p>
            <a:r>
              <a:rPr lang="en-US" dirty="0" smtClean="0"/>
              <a:t>LHC Cavity</a:t>
            </a:r>
            <a:endParaRPr lang="en-US" dirty="0"/>
          </a:p>
        </p:txBody>
      </p:sp>
      <p:pic>
        <p:nvPicPr>
          <p:cNvPr id="12" name="Picture 11"/>
          <p:cNvPicPr>
            <a:picLocks noChangeAspect="1"/>
          </p:cNvPicPr>
          <p:nvPr/>
        </p:nvPicPr>
        <p:blipFill>
          <a:blip r:embed="rId2"/>
          <a:stretch>
            <a:fillRect/>
          </a:stretch>
        </p:blipFill>
        <p:spPr>
          <a:xfrm>
            <a:off x="642731" y="1578024"/>
            <a:ext cx="7436431" cy="2400834"/>
          </a:xfrm>
          <a:prstGeom prst="rect">
            <a:avLst/>
          </a:prstGeom>
        </p:spPr>
      </p:pic>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46830" y="3799583"/>
            <a:ext cx="6126637" cy="2909285"/>
          </a:xfrm>
          <a:prstGeom prst="rect">
            <a:avLst/>
          </a:prstGeom>
        </p:spPr>
      </p:pic>
      <p:sp>
        <p:nvSpPr>
          <p:cNvPr id="5" name="Rectangle 4"/>
          <p:cNvSpPr/>
          <p:nvPr/>
        </p:nvSpPr>
        <p:spPr>
          <a:xfrm>
            <a:off x="0" y="4203890"/>
            <a:ext cx="5372309" cy="369332"/>
          </a:xfrm>
          <a:prstGeom prst="rect">
            <a:avLst/>
          </a:prstGeom>
        </p:spPr>
        <p:txBody>
          <a:bodyPr wrap="none">
            <a:spAutoFit/>
          </a:bodyPr>
          <a:lstStyle/>
          <a:p>
            <a:pPr lvl="1"/>
            <a:r>
              <a:rPr lang="en-US" dirty="0"/>
              <a:t>(invention of Gustav </a:t>
            </a:r>
            <a:r>
              <a:rPr lang="en-US" dirty="0" err="1"/>
              <a:t>Ising</a:t>
            </a:r>
            <a:r>
              <a:rPr lang="en-US" dirty="0"/>
              <a:t> 1924 and Rolf </a:t>
            </a:r>
            <a:r>
              <a:rPr lang="en-US" dirty="0" err="1"/>
              <a:t>Wideroe</a:t>
            </a:r>
            <a:r>
              <a:rPr lang="en-US" dirty="0"/>
              <a:t> 1927)</a:t>
            </a:r>
          </a:p>
        </p:txBody>
      </p:sp>
    </p:spTree>
    <p:extLst>
      <p:ext uri="{BB962C8B-B14F-4D97-AF65-F5344CB8AC3E}">
        <p14:creationId xmlns:p14="http://schemas.microsoft.com/office/powerpoint/2010/main" val="250857923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240" y="77172"/>
            <a:ext cx="4128998" cy="717134"/>
          </a:xfrm>
        </p:spPr>
        <p:txBody>
          <a:bodyPr>
            <a:normAutofit/>
          </a:bodyPr>
          <a:lstStyle/>
          <a:p>
            <a:r>
              <a:rPr lang="en-US" dirty="0" smtClean="0"/>
              <a:t>AWAKE Run 2</a:t>
            </a:r>
            <a:endParaRPr lang="en-US" dirty="0"/>
          </a:p>
        </p:txBody>
      </p:sp>
      <p:sp>
        <p:nvSpPr>
          <p:cNvPr id="4" name="Slide Number Placeholder 3"/>
          <p:cNvSpPr>
            <a:spLocks noGrp="1"/>
          </p:cNvSpPr>
          <p:nvPr>
            <p:ph type="sldNum" sz="quarter" idx="12"/>
          </p:nvPr>
        </p:nvSpPr>
        <p:spPr/>
        <p:txBody>
          <a:bodyPr/>
          <a:lstStyle/>
          <a:p>
            <a:fld id="{BF63DF78-E913-8A41-933F-B3580CE1A6D5}" type="slidenum">
              <a:rPr lang="en-US" smtClean="0"/>
              <a:pPr/>
              <a:t>50</a:t>
            </a:fld>
            <a:endParaRPr lang="en-US"/>
          </a:p>
        </p:txBody>
      </p:sp>
      <p:pic>
        <p:nvPicPr>
          <p:cNvPr id="5" name="Picture 4"/>
          <p:cNvPicPr>
            <a:picLocks noChangeAspect="1"/>
          </p:cNvPicPr>
          <p:nvPr/>
        </p:nvPicPr>
        <p:blipFill>
          <a:blip r:embed="rId3"/>
          <a:stretch>
            <a:fillRect/>
          </a:stretch>
        </p:blipFill>
        <p:spPr>
          <a:xfrm>
            <a:off x="1013391" y="3184308"/>
            <a:ext cx="9508607" cy="1548475"/>
          </a:xfrm>
          <a:prstGeom prst="rect">
            <a:avLst/>
          </a:prstGeom>
        </p:spPr>
      </p:pic>
      <p:grpSp>
        <p:nvGrpSpPr>
          <p:cNvPr id="59" name="Group 58"/>
          <p:cNvGrpSpPr/>
          <p:nvPr/>
        </p:nvGrpSpPr>
        <p:grpSpPr>
          <a:xfrm>
            <a:off x="10458824" y="67236"/>
            <a:ext cx="1637652" cy="679823"/>
            <a:chOff x="10312091" y="67236"/>
            <a:chExt cx="1784385" cy="703025"/>
          </a:xfrm>
        </p:grpSpPr>
        <p:pic>
          <p:nvPicPr>
            <p:cNvPr id="76" name="Google Shape;10;p1"/>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1393451" y="67236"/>
              <a:ext cx="703025" cy="703025"/>
            </a:xfrm>
            <a:prstGeom prst="rect">
              <a:avLst/>
            </a:prstGeom>
            <a:noFill/>
            <a:ln>
              <a:noFill/>
            </a:ln>
          </p:spPr>
        </p:pic>
        <p:pic>
          <p:nvPicPr>
            <p:cNvPr id="77" name="Google Shape;11;p1"/>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10312091" y="109814"/>
              <a:ext cx="1047225" cy="537775"/>
            </a:xfrm>
            <a:prstGeom prst="rect">
              <a:avLst/>
            </a:prstGeom>
            <a:noFill/>
            <a:ln>
              <a:noFill/>
            </a:ln>
          </p:spPr>
        </p:pic>
      </p:grpSp>
      <p:grpSp>
        <p:nvGrpSpPr>
          <p:cNvPr id="6" name="Group 5"/>
          <p:cNvGrpSpPr/>
          <p:nvPr/>
        </p:nvGrpSpPr>
        <p:grpSpPr>
          <a:xfrm>
            <a:off x="226738" y="1039533"/>
            <a:ext cx="11533016" cy="1409663"/>
            <a:chOff x="357431" y="1409444"/>
            <a:chExt cx="11533016" cy="1409663"/>
          </a:xfrm>
        </p:grpSpPr>
        <p:sp>
          <p:nvSpPr>
            <p:cNvPr id="118" name="TextBox 117"/>
            <p:cNvSpPr txBox="1"/>
            <p:nvPr/>
          </p:nvSpPr>
          <p:spPr>
            <a:xfrm>
              <a:off x="357431" y="1409444"/>
              <a:ext cx="6019784" cy="1400383"/>
            </a:xfrm>
            <a:prstGeom prst="rect">
              <a:avLst/>
            </a:prstGeom>
            <a:noFill/>
          </p:spPr>
          <p:txBody>
            <a:bodyPr wrap="square" rtlCol="0">
              <a:spAutoFit/>
            </a:bodyPr>
            <a:lstStyle/>
            <a:p>
              <a:pPr>
                <a:spcAft>
                  <a:spcPts val="600"/>
                </a:spcAft>
              </a:pPr>
              <a:r>
                <a:rPr lang="en-US" sz="1400" b="1" dirty="0" smtClean="0">
                  <a:solidFill>
                    <a:srgbClr val="1155CC"/>
                  </a:solidFill>
                </a:rPr>
                <a:t>Goal: </a:t>
              </a:r>
            </a:p>
            <a:p>
              <a:pPr>
                <a:spcAft>
                  <a:spcPts val="600"/>
                </a:spcAft>
              </a:pPr>
              <a:r>
                <a:rPr lang="en-US" sz="1400" b="1" dirty="0" smtClean="0"/>
                <a:t>Accelerate </a:t>
              </a:r>
              <a:r>
                <a:rPr lang="en-US" sz="1400" b="1" dirty="0"/>
                <a:t>an electron beam to high energy </a:t>
              </a:r>
              <a:r>
                <a:rPr lang="en-US" sz="1400" dirty="0"/>
                <a:t>(gradient of 0.5-1GV/m</a:t>
              </a:r>
              <a:r>
                <a:rPr lang="en-US" sz="1400" dirty="0" smtClean="0"/>
                <a:t>)</a:t>
              </a:r>
              <a:endParaRPr lang="en-US" sz="1200" b="1" dirty="0"/>
            </a:p>
            <a:p>
              <a:pPr>
                <a:spcAft>
                  <a:spcPts val="600"/>
                </a:spcAft>
              </a:pPr>
              <a:r>
                <a:rPr lang="en-US" sz="1400" b="1" dirty="0" smtClean="0"/>
                <a:t>Preserve </a:t>
              </a:r>
              <a:r>
                <a:rPr lang="en-US" sz="1400" b="1" dirty="0"/>
                <a:t>electron beam quality </a:t>
              </a:r>
              <a:r>
                <a:rPr lang="en-US" sz="1400" dirty="0"/>
                <a:t>as well as possible (emittance preservation at 10 mm mrad level) </a:t>
              </a:r>
              <a:endParaRPr lang="en-US" sz="1400" dirty="0" smtClean="0"/>
            </a:p>
            <a:p>
              <a:pPr>
                <a:spcAft>
                  <a:spcPts val="600"/>
                </a:spcAft>
              </a:pPr>
              <a:r>
                <a:rPr lang="en-US" sz="1400" b="1" dirty="0" smtClean="0"/>
                <a:t>Demonstrate scalable </a:t>
              </a:r>
              <a:r>
                <a:rPr lang="en-US" sz="1400" dirty="0" smtClean="0"/>
                <a:t>plasma source technology (e.g. helicon prototype)</a:t>
              </a:r>
              <a:endParaRPr lang="en-US" sz="1400" dirty="0"/>
            </a:p>
          </p:txBody>
        </p:sp>
        <p:sp>
          <p:nvSpPr>
            <p:cNvPr id="82" name="TextBox 81"/>
            <p:cNvSpPr txBox="1"/>
            <p:nvPr/>
          </p:nvSpPr>
          <p:spPr>
            <a:xfrm>
              <a:off x="6567349" y="1711111"/>
              <a:ext cx="5323098" cy="1107996"/>
            </a:xfrm>
            <a:prstGeom prst="rect">
              <a:avLst/>
            </a:prstGeom>
            <a:noFill/>
          </p:spPr>
          <p:txBody>
            <a:bodyPr wrap="square" rtlCol="0">
              <a:spAutoFit/>
            </a:bodyPr>
            <a:lstStyle/>
            <a:p>
              <a:pPr marL="285750" indent="-285750">
                <a:spcAft>
                  <a:spcPts val="600"/>
                </a:spcAft>
                <a:buFont typeface="Wingdings" charset="0"/>
                <a:buChar char="è"/>
              </a:pPr>
              <a:r>
                <a:rPr lang="en-US" sz="1400" dirty="0" smtClean="0"/>
                <a:t>Freeze the modulation with </a:t>
              </a:r>
              <a:r>
                <a:rPr lang="en-US" sz="1400" b="1" dirty="0" smtClean="0"/>
                <a:t>density step </a:t>
              </a:r>
              <a:r>
                <a:rPr lang="en-US" sz="1400" dirty="0" smtClean="0"/>
                <a:t>in first plasma cell</a:t>
              </a:r>
              <a:endParaRPr lang="en-US" sz="1400" dirty="0"/>
            </a:p>
            <a:p>
              <a:pPr marL="285750" indent="-285750">
                <a:spcAft>
                  <a:spcPts val="600"/>
                </a:spcAft>
                <a:buFont typeface="Wingdings" charset="0"/>
                <a:buChar char="è"/>
              </a:pPr>
              <a:r>
                <a:rPr lang="en-US" sz="1400" dirty="0" smtClean="0">
                  <a:sym typeface="Wingdings"/>
                </a:rPr>
                <a:t> </a:t>
              </a:r>
              <a:r>
                <a:rPr lang="en-US" sz="1400" dirty="0" smtClean="0"/>
                <a:t>For emittance control: need to work in </a:t>
              </a:r>
              <a:r>
                <a:rPr lang="en-US" sz="1400" b="1" dirty="0" smtClean="0"/>
                <a:t>blow-out regime </a:t>
              </a:r>
              <a:r>
                <a:rPr lang="en-US" sz="1400" dirty="0" smtClean="0"/>
                <a:t>and do </a:t>
              </a:r>
              <a:r>
                <a:rPr lang="en-US" sz="1400" b="1" dirty="0" smtClean="0"/>
                <a:t>beam-loading</a:t>
              </a:r>
              <a:r>
                <a:rPr lang="en-US" sz="1400" dirty="0" smtClean="0"/>
                <a:t> </a:t>
              </a:r>
              <a:endParaRPr lang="en-US" sz="1400" dirty="0"/>
            </a:p>
            <a:p>
              <a:pPr marL="285750" indent="-285750">
                <a:spcAft>
                  <a:spcPts val="600"/>
                </a:spcAft>
                <a:buFont typeface="Wingdings" charset="0"/>
                <a:buChar char="è"/>
              </a:pPr>
              <a:r>
                <a:rPr lang="en-US" sz="1400" dirty="0" smtClean="0"/>
                <a:t>R&amp;D on different </a:t>
              </a:r>
              <a:r>
                <a:rPr lang="en-US" sz="1400" b="1" dirty="0" smtClean="0"/>
                <a:t>plasma source technologies</a:t>
              </a:r>
              <a:endParaRPr lang="en-US" sz="1400" dirty="0"/>
            </a:p>
          </p:txBody>
        </p:sp>
      </p:grpSp>
      <p:grpSp>
        <p:nvGrpSpPr>
          <p:cNvPr id="3" name="Group 2"/>
          <p:cNvGrpSpPr/>
          <p:nvPr/>
        </p:nvGrpSpPr>
        <p:grpSpPr>
          <a:xfrm>
            <a:off x="2672127" y="5507046"/>
            <a:ext cx="7013363" cy="1003175"/>
            <a:chOff x="4163786" y="653143"/>
            <a:chExt cx="7013363" cy="1003175"/>
          </a:xfrm>
        </p:grpSpPr>
        <p:grpSp>
          <p:nvGrpSpPr>
            <p:cNvPr id="60" name="Group 59"/>
            <p:cNvGrpSpPr/>
            <p:nvPr/>
          </p:nvGrpSpPr>
          <p:grpSpPr>
            <a:xfrm>
              <a:off x="4163786" y="653143"/>
              <a:ext cx="6790671" cy="1003175"/>
              <a:chOff x="1494309" y="1075384"/>
              <a:chExt cx="8268004" cy="1073565"/>
            </a:xfrm>
          </p:grpSpPr>
          <p:sp>
            <p:nvSpPr>
              <p:cNvPr id="61" name="TextBox 60"/>
              <p:cNvSpPr txBox="1"/>
              <p:nvPr/>
            </p:nvSpPr>
            <p:spPr>
              <a:xfrm>
                <a:off x="3461596" y="1663947"/>
                <a:ext cx="624453" cy="279966"/>
              </a:xfrm>
              <a:prstGeom prst="rect">
                <a:avLst/>
              </a:prstGeom>
              <a:noFill/>
            </p:spPr>
            <p:txBody>
              <a:bodyPr wrap="none" rtlCol="0">
                <a:spAutoFit/>
              </a:bodyPr>
              <a:lstStyle/>
              <a:p>
                <a:pPr algn="ctr"/>
                <a:r>
                  <a:rPr lang="en-US" sz="1100" dirty="0" smtClean="0">
                    <a:solidFill>
                      <a:srgbClr val="008000"/>
                    </a:solidFill>
                  </a:rPr>
                  <a:t>Run 1</a:t>
                </a:r>
              </a:p>
            </p:txBody>
          </p:sp>
          <p:sp>
            <p:nvSpPr>
              <p:cNvPr id="62" name="TextBox 61"/>
              <p:cNvSpPr txBox="1"/>
              <p:nvPr/>
            </p:nvSpPr>
            <p:spPr>
              <a:xfrm>
                <a:off x="4739635" y="1663947"/>
                <a:ext cx="951647" cy="481936"/>
              </a:xfrm>
              <a:prstGeom prst="rect">
                <a:avLst/>
              </a:prstGeom>
              <a:noFill/>
            </p:spPr>
            <p:txBody>
              <a:bodyPr wrap="none" rtlCol="0">
                <a:spAutoFit/>
              </a:bodyPr>
              <a:lstStyle/>
              <a:p>
                <a:pPr algn="ctr"/>
                <a:r>
                  <a:rPr lang="en-US" sz="1100" dirty="0" smtClean="0">
                    <a:solidFill>
                      <a:srgbClr val="3366FF"/>
                    </a:solidFill>
                  </a:rPr>
                  <a:t>Run 2</a:t>
                </a:r>
              </a:p>
              <a:p>
                <a:pPr algn="ctr"/>
                <a:r>
                  <a:rPr lang="en-US" sz="1100" dirty="0" smtClean="0">
                    <a:solidFill>
                      <a:srgbClr val="3366FF"/>
                    </a:solidFill>
                  </a:rPr>
                  <a:t>Preparation</a:t>
                </a:r>
                <a:endParaRPr lang="en-US" sz="1100" dirty="0">
                  <a:solidFill>
                    <a:srgbClr val="3366FF"/>
                  </a:solidFill>
                </a:endParaRPr>
              </a:p>
            </p:txBody>
          </p:sp>
          <p:sp>
            <p:nvSpPr>
              <p:cNvPr id="63" name="TextBox 62"/>
              <p:cNvSpPr txBox="1"/>
              <p:nvPr/>
            </p:nvSpPr>
            <p:spPr>
              <a:xfrm>
                <a:off x="6505649" y="1718947"/>
                <a:ext cx="565927" cy="292604"/>
              </a:xfrm>
              <a:prstGeom prst="rect">
                <a:avLst/>
              </a:prstGeom>
              <a:noFill/>
            </p:spPr>
            <p:txBody>
              <a:bodyPr wrap="none" rtlCol="0">
                <a:spAutoFit/>
              </a:bodyPr>
              <a:lstStyle/>
              <a:p>
                <a:r>
                  <a:rPr lang="en-US" sz="1100" dirty="0" smtClean="0">
                    <a:solidFill>
                      <a:srgbClr val="3366FF"/>
                    </a:solidFill>
                  </a:rPr>
                  <a:t>Run 2</a:t>
                </a:r>
                <a:endParaRPr lang="en-US" sz="1100" dirty="0">
                  <a:solidFill>
                    <a:srgbClr val="3366FF"/>
                  </a:solidFill>
                </a:endParaRPr>
              </a:p>
            </p:txBody>
          </p:sp>
          <p:grpSp>
            <p:nvGrpSpPr>
              <p:cNvPr id="64" name="Group 63"/>
              <p:cNvGrpSpPr/>
              <p:nvPr/>
            </p:nvGrpSpPr>
            <p:grpSpPr>
              <a:xfrm>
                <a:off x="1494309" y="1075384"/>
                <a:ext cx="8044330" cy="611413"/>
                <a:chOff x="293713" y="946409"/>
                <a:chExt cx="8044330" cy="611413"/>
              </a:xfrm>
            </p:grpSpPr>
            <p:grpSp>
              <p:nvGrpSpPr>
                <p:cNvPr id="67" name="Group 66"/>
                <p:cNvGrpSpPr/>
                <p:nvPr/>
              </p:nvGrpSpPr>
              <p:grpSpPr>
                <a:xfrm>
                  <a:off x="293713" y="946409"/>
                  <a:ext cx="8044330" cy="611413"/>
                  <a:chOff x="293713" y="946409"/>
                  <a:chExt cx="8044330" cy="611413"/>
                </a:xfrm>
              </p:grpSpPr>
              <p:grpSp>
                <p:nvGrpSpPr>
                  <p:cNvPr id="71" name="Group 70"/>
                  <p:cNvGrpSpPr/>
                  <p:nvPr/>
                </p:nvGrpSpPr>
                <p:grpSpPr>
                  <a:xfrm>
                    <a:off x="1824533" y="946409"/>
                    <a:ext cx="6513510" cy="600129"/>
                    <a:chOff x="1834533" y="881410"/>
                    <a:chExt cx="6513510" cy="600129"/>
                  </a:xfrm>
                </p:grpSpPr>
                <p:sp>
                  <p:nvSpPr>
                    <p:cNvPr id="81" name="Chevron 80"/>
                    <p:cNvSpPr/>
                    <p:nvPr/>
                  </p:nvSpPr>
                  <p:spPr>
                    <a:xfrm>
                      <a:off x="1846292" y="1117033"/>
                      <a:ext cx="623272" cy="364506"/>
                    </a:xfrm>
                    <a:prstGeom prst="chevron">
                      <a:avLst/>
                    </a:prstGeom>
                    <a:solidFill>
                      <a:srgbClr val="008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dirty="0">
                        <a:solidFill>
                          <a:schemeClr val="tx1"/>
                        </a:solidFill>
                      </a:endParaRPr>
                    </a:p>
                  </p:txBody>
                </p:sp>
                <p:sp>
                  <p:nvSpPr>
                    <p:cNvPr id="83" name="Chevron 82"/>
                    <p:cNvSpPr/>
                    <p:nvPr/>
                  </p:nvSpPr>
                  <p:spPr>
                    <a:xfrm>
                      <a:off x="2363246" y="1116576"/>
                      <a:ext cx="623272" cy="364506"/>
                    </a:xfrm>
                    <a:prstGeom prst="chevron">
                      <a:avLst/>
                    </a:prstGeom>
                    <a:solidFill>
                      <a:srgbClr val="008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7" name="Chevron 86"/>
                    <p:cNvSpPr/>
                    <p:nvPr/>
                  </p:nvSpPr>
                  <p:spPr>
                    <a:xfrm>
                      <a:off x="2904198" y="1116576"/>
                      <a:ext cx="623272" cy="364506"/>
                    </a:xfrm>
                    <a:prstGeom prst="chevron">
                      <a:avLst/>
                    </a:prstGeom>
                    <a:solidFill>
                      <a:srgbClr val="008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8" name="Chevron 87"/>
                    <p:cNvSpPr/>
                    <p:nvPr/>
                  </p:nvSpPr>
                  <p:spPr>
                    <a:xfrm>
                      <a:off x="3433390" y="1116576"/>
                      <a:ext cx="623272" cy="364506"/>
                    </a:xfrm>
                    <a:prstGeom prst="chevron">
                      <a:avLst/>
                    </a:prstGeom>
                    <a:solidFill>
                      <a:srgbClr val="3366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00" dirty="0">
                        <a:solidFill>
                          <a:schemeClr val="tx1"/>
                        </a:solidFill>
                      </a:endParaRPr>
                    </a:p>
                  </p:txBody>
                </p:sp>
                <p:sp>
                  <p:nvSpPr>
                    <p:cNvPr id="96" name="Chevron 95"/>
                    <p:cNvSpPr/>
                    <p:nvPr/>
                  </p:nvSpPr>
                  <p:spPr>
                    <a:xfrm>
                      <a:off x="3973864" y="1116119"/>
                      <a:ext cx="623272" cy="364506"/>
                    </a:xfrm>
                    <a:prstGeom prst="chevron">
                      <a:avLst/>
                    </a:prstGeom>
                    <a:solidFill>
                      <a:srgbClr val="3366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7" name="Chevron 96"/>
                    <p:cNvSpPr/>
                    <p:nvPr/>
                  </p:nvSpPr>
                  <p:spPr>
                    <a:xfrm>
                      <a:off x="4514816" y="1116119"/>
                      <a:ext cx="623272" cy="364506"/>
                    </a:xfrm>
                    <a:prstGeom prst="chevron">
                      <a:avLst/>
                    </a:prstGeom>
                    <a:solidFill>
                      <a:srgbClr val="3366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8" name="Chevron 97"/>
                    <p:cNvSpPr/>
                    <p:nvPr/>
                  </p:nvSpPr>
                  <p:spPr>
                    <a:xfrm>
                      <a:off x="5044008" y="1116119"/>
                      <a:ext cx="623272" cy="364506"/>
                    </a:xfrm>
                    <a:prstGeom prst="chevron">
                      <a:avLst/>
                    </a:prstGeom>
                    <a:solidFill>
                      <a:srgbClr val="3366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09" name="Chevron 108"/>
                    <p:cNvSpPr/>
                    <p:nvPr/>
                  </p:nvSpPr>
                  <p:spPr>
                    <a:xfrm>
                      <a:off x="5584482" y="1115662"/>
                      <a:ext cx="623272" cy="364506"/>
                    </a:xfrm>
                    <a:prstGeom prst="chevron">
                      <a:avLst/>
                    </a:prstGeom>
                    <a:solidFill>
                      <a:srgbClr val="3366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3" name="Chevron 112"/>
                    <p:cNvSpPr/>
                    <p:nvPr/>
                  </p:nvSpPr>
                  <p:spPr>
                    <a:xfrm>
                      <a:off x="6125434" y="1115662"/>
                      <a:ext cx="623272" cy="364506"/>
                    </a:xfrm>
                    <a:prstGeom prst="chevron">
                      <a:avLst/>
                    </a:prstGeom>
                    <a:solidFill>
                      <a:srgbClr val="3366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9" name="Chevron 118"/>
                    <p:cNvSpPr/>
                    <p:nvPr/>
                  </p:nvSpPr>
                  <p:spPr>
                    <a:xfrm>
                      <a:off x="6643345" y="1116118"/>
                      <a:ext cx="623272" cy="364506"/>
                    </a:xfrm>
                    <a:prstGeom prst="chevron">
                      <a:avLst/>
                    </a:prstGeom>
                    <a:solidFill>
                      <a:srgbClr val="3366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0" name="Chevron 119"/>
                    <p:cNvSpPr/>
                    <p:nvPr/>
                  </p:nvSpPr>
                  <p:spPr>
                    <a:xfrm>
                      <a:off x="7183819" y="1115661"/>
                      <a:ext cx="623272" cy="364506"/>
                    </a:xfrm>
                    <a:prstGeom prst="chevron">
                      <a:avLst/>
                    </a:prstGeom>
                    <a:solidFill>
                      <a:srgbClr val="3366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1" name="Chevron 120"/>
                    <p:cNvSpPr/>
                    <p:nvPr/>
                  </p:nvSpPr>
                  <p:spPr>
                    <a:xfrm>
                      <a:off x="7724771" y="1115661"/>
                      <a:ext cx="623272" cy="364506"/>
                    </a:xfrm>
                    <a:prstGeom prst="chevron">
                      <a:avLst/>
                    </a:prstGeom>
                    <a:solidFill>
                      <a:srgbClr val="3366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2" name="TextBox 121"/>
                    <p:cNvSpPr txBox="1"/>
                    <p:nvPr/>
                  </p:nvSpPr>
                  <p:spPr>
                    <a:xfrm>
                      <a:off x="1834533" y="881868"/>
                      <a:ext cx="470652" cy="261610"/>
                    </a:xfrm>
                    <a:prstGeom prst="rect">
                      <a:avLst/>
                    </a:prstGeom>
                    <a:noFill/>
                  </p:spPr>
                  <p:txBody>
                    <a:bodyPr wrap="none" rtlCol="0">
                      <a:spAutoFit/>
                    </a:bodyPr>
                    <a:lstStyle/>
                    <a:p>
                      <a:r>
                        <a:rPr lang="en-US" sz="1050" dirty="0" smtClean="0"/>
                        <a:t>2016</a:t>
                      </a:r>
                      <a:endParaRPr lang="en-US" sz="1050" dirty="0"/>
                    </a:p>
                  </p:txBody>
                </p:sp>
                <p:sp>
                  <p:nvSpPr>
                    <p:cNvPr id="123" name="TextBox 122"/>
                    <p:cNvSpPr txBox="1"/>
                    <p:nvPr/>
                  </p:nvSpPr>
                  <p:spPr>
                    <a:xfrm>
                      <a:off x="2339727" y="881410"/>
                      <a:ext cx="466794" cy="253916"/>
                    </a:xfrm>
                    <a:prstGeom prst="rect">
                      <a:avLst/>
                    </a:prstGeom>
                    <a:noFill/>
                  </p:spPr>
                  <p:txBody>
                    <a:bodyPr wrap="none" rtlCol="0">
                      <a:spAutoFit/>
                    </a:bodyPr>
                    <a:lstStyle/>
                    <a:p>
                      <a:r>
                        <a:rPr lang="en-US" sz="1050" dirty="0" smtClean="0"/>
                        <a:t>2017</a:t>
                      </a:r>
                      <a:endParaRPr lang="en-US" sz="1050" dirty="0"/>
                    </a:p>
                  </p:txBody>
                </p:sp>
                <p:sp>
                  <p:nvSpPr>
                    <p:cNvPr id="124" name="TextBox 123"/>
                    <p:cNvSpPr txBox="1"/>
                    <p:nvPr/>
                  </p:nvSpPr>
                  <p:spPr>
                    <a:xfrm>
                      <a:off x="2896943" y="889272"/>
                      <a:ext cx="457652" cy="253916"/>
                    </a:xfrm>
                    <a:prstGeom prst="rect">
                      <a:avLst/>
                    </a:prstGeom>
                    <a:noFill/>
                  </p:spPr>
                  <p:txBody>
                    <a:bodyPr wrap="none" rtlCol="0">
                      <a:spAutoFit/>
                    </a:bodyPr>
                    <a:lstStyle/>
                    <a:p>
                      <a:r>
                        <a:rPr lang="en-US" sz="1050" dirty="0" smtClean="0"/>
                        <a:t>2018</a:t>
                      </a:r>
                      <a:endParaRPr lang="en-US" sz="1050" dirty="0"/>
                    </a:p>
                  </p:txBody>
                </p:sp>
                <p:sp>
                  <p:nvSpPr>
                    <p:cNvPr id="125" name="TextBox 124"/>
                    <p:cNvSpPr txBox="1"/>
                    <p:nvPr/>
                  </p:nvSpPr>
                  <p:spPr>
                    <a:xfrm>
                      <a:off x="3402137" y="888814"/>
                      <a:ext cx="457652" cy="253916"/>
                    </a:xfrm>
                    <a:prstGeom prst="rect">
                      <a:avLst/>
                    </a:prstGeom>
                    <a:noFill/>
                  </p:spPr>
                  <p:txBody>
                    <a:bodyPr wrap="none" rtlCol="0">
                      <a:spAutoFit/>
                    </a:bodyPr>
                    <a:lstStyle/>
                    <a:p>
                      <a:r>
                        <a:rPr lang="en-US" sz="1050" dirty="0" smtClean="0"/>
                        <a:t>2019</a:t>
                      </a:r>
                      <a:endParaRPr lang="en-US" sz="1050" dirty="0"/>
                    </a:p>
                  </p:txBody>
                </p:sp>
                <p:sp>
                  <p:nvSpPr>
                    <p:cNvPr id="126" name="TextBox 125"/>
                    <p:cNvSpPr txBox="1"/>
                    <p:nvPr/>
                  </p:nvSpPr>
                  <p:spPr>
                    <a:xfrm>
                      <a:off x="3981954" y="884271"/>
                      <a:ext cx="457652" cy="253916"/>
                    </a:xfrm>
                    <a:prstGeom prst="rect">
                      <a:avLst/>
                    </a:prstGeom>
                    <a:noFill/>
                  </p:spPr>
                  <p:txBody>
                    <a:bodyPr wrap="none" rtlCol="0">
                      <a:spAutoFit/>
                    </a:bodyPr>
                    <a:lstStyle/>
                    <a:p>
                      <a:r>
                        <a:rPr lang="en-US" sz="1050" dirty="0" smtClean="0"/>
                        <a:t>2020</a:t>
                      </a:r>
                      <a:endParaRPr lang="en-US" sz="1050" dirty="0"/>
                    </a:p>
                  </p:txBody>
                </p:sp>
                <p:sp>
                  <p:nvSpPr>
                    <p:cNvPr id="127" name="TextBox 126"/>
                    <p:cNvSpPr txBox="1"/>
                    <p:nvPr/>
                  </p:nvSpPr>
                  <p:spPr>
                    <a:xfrm>
                      <a:off x="4487148" y="883813"/>
                      <a:ext cx="457652" cy="253916"/>
                    </a:xfrm>
                    <a:prstGeom prst="rect">
                      <a:avLst/>
                    </a:prstGeom>
                    <a:noFill/>
                  </p:spPr>
                  <p:txBody>
                    <a:bodyPr wrap="none" rtlCol="0">
                      <a:spAutoFit/>
                    </a:bodyPr>
                    <a:lstStyle/>
                    <a:p>
                      <a:r>
                        <a:rPr lang="en-US" sz="1050" dirty="0" smtClean="0"/>
                        <a:t>2021</a:t>
                      </a:r>
                      <a:endParaRPr lang="en-US" sz="1050" dirty="0"/>
                    </a:p>
                  </p:txBody>
                </p:sp>
                <p:sp>
                  <p:nvSpPr>
                    <p:cNvPr id="128" name="TextBox 127"/>
                    <p:cNvSpPr txBox="1"/>
                    <p:nvPr/>
                  </p:nvSpPr>
                  <p:spPr>
                    <a:xfrm>
                      <a:off x="5044364" y="891675"/>
                      <a:ext cx="457652" cy="253916"/>
                    </a:xfrm>
                    <a:prstGeom prst="rect">
                      <a:avLst/>
                    </a:prstGeom>
                    <a:noFill/>
                  </p:spPr>
                  <p:txBody>
                    <a:bodyPr wrap="none" rtlCol="0">
                      <a:spAutoFit/>
                    </a:bodyPr>
                    <a:lstStyle/>
                    <a:p>
                      <a:r>
                        <a:rPr lang="en-US" sz="1050" dirty="0" smtClean="0"/>
                        <a:t>2022</a:t>
                      </a:r>
                      <a:endParaRPr lang="en-US" sz="1050" dirty="0"/>
                    </a:p>
                  </p:txBody>
                </p:sp>
                <p:sp>
                  <p:nvSpPr>
                    <p:cNvPr id="129" name="TextBox 128"/>
                    <p:cNvSpPr txBox="1"/>
                    <p:nvPr/>
                  </p:nvSpPr>
                  <p:spPr>
                    <a:xfrm>
                      <a:off x="5549558" y="891217"/>
                      <a:ext cx="457652" cy="253916"/>
                    </a:xfrm>
                    <a:prstGeom prst="rect">
                      <a:avLst/>
                    </a:prstGeom>
                    <a:noFill/>
                  </p:spPr>
                  <p:txBody>
                    <a:bodyPr wrap="none" rtlCol="0">
                      <a:spAutoFit/>
                    </a:bodyPr>
                    <a:lstStyle/>
                    <a:p>
                      <a:r>
                        <a:rPr lang="en-US" sz="1050" dirty="0" smtClean="0"/>
                        <a:t>2023</a:t>
                      </a:r>
                      <a:endParaRPr lang="en-US" sz="1050" dirty="0"/>
                    </a:p>
                  </p:txBody>
                </p:sp>
                <p:sp>
                  <p:nvSpPr>
                    <p:cNvPr id="130" name="TextBox 129"/>
                    <p:cNvSpPr txBox="1"/>
                    <p:nvPr/>
                  </p:nvSpPr>
                  <p:spPr>
                    <a:xfrm>
                      <a:off x="6114374" y="891674"/>
                      <a:ext cx="466794" cy="253916"/>
                    </a:xfrm>
                    <a:prstGeom prst="rect">
                      <a:avLst/>
                    </a:prstGeom>
                    <a:noFill/>
                  </p:spPr>
                  <p:txBody>
                    <a:bodyPr wrap="none" rtlCol="0">
                      <a:spAutoFit/>
                    </a:bodyPr>
                    <a:lstStyle/>
                    <a:p>
                      <a:r>
                        <a:rPr lang="en-US" sz="1050" dirty="0" smtClean="0"/>
                        <a:t>2024</a:t>
                      </a:r>
                      <a:endParaRPr lang="en-US" sz="1050" dirty="0"/>
                    </a:p>
                  </p:txBody>
                </p:sp>
                <p:sp>
                  <p:nvSpPr>
                    <p:cNvPr id="131" name="TextBox 130"/>
                    <p:cNvSpPr txBox="1"/>
                    <p:nvPr/>
                  </p:nvSpPr>
                  <p:spPr>
                    <a:xfrm>
                      <a:off x="6619568" y="891216"/>
                      <a:ext cx="457652" cy="253916"/>
                    </a:xfrm>
                    <a:prstGeom prst="rect">
                      <a:avLst/>
                    </a:prstGeom>
                    <a:noFill/>
                  </p:spPr>
                  <p:txBody>
                    <a:bodyPr wrap="none" rtlCol="0">
                      <a:spAutoFit/>
                    </a:bodyPr>
                    <a:lstStyle/>
                    <a:p>
                      <a:r>
                        <a:rPr lang="en-US" sz="1050" dirty="0" smtClean="0"/>
                        <a:t>2025</a:t>
                      </a:r>
                      <a:endParaRPr lang="en-US" sz="1050" dirty="0"/>
                    </a:p>
                  </p:txBody>
                </p:sp>
                <p:sp>
                  <p:nvSpPr>
                    <p:cNvPr id="132" name="TextBox 131"/>
                    <p:cNvSpPr txBox="1"/>
                    <p:nvPr/>
                  </p:nvSpPr>
                  <p:spPr>
                    <a:xfrm>
                      <a:off x="7176784" y="899078"/>
                      <a:ext cx="457652" cy="253916"/>
                    </a:xfrm>
                    <a:prstGeom prst="rect">
                      <a:avLst/>
                    </a:prstGeom>
                    <a:noFill/>
                  </p:spPr>
                  <p:txBody>
                    <a:bodyPr wrap="none" rtlCol="0">
                      <a:spAutoFit/>
                    </a:bodyPr>
                    <a:lstStyle/>
                    <a:p>
                      <a:r>
                        <a:rPr lang="en-US" sz="1050" dirty="0" smtClean="0"/>
                        <a:t>2026</a:t>
                      </a:r>
                      <a:endParaRPr lang="en-US" sz="1050" dirty="0"/>
                    </a:p>
                  </p:txBody>
                </p:sp>
                <p:sp>
                  <p:nvSpPr>
                    <p:cNvPr id="133" name="TextBox 132"/>
                    <p:cNvSpPr txBox="1"/>
                    <p:nvPr/>
                  </p:nvSpPr>
                  <p:spPr>
                    <a:xfrm>
                      <a:off x="7681978" y="898620"/>
                      <a:ext cx="466794" cy="253916"/>
                    </a:xfrm>
                    <a:prstGeom prst="rect">
                      <a:avLst/>
                    </a:prstGeom>
                    <a:noFill/>
                  </p:spPr>
                  <p:txBody>
                    <a:bodyPr wrap="none" rtlCol="0">
                      <a:spAutoFit/>
                    </a:bodyPr>
                    <a:lstStyle/>
                    <a:p>
                      <a:r>
                        <a:rPr lang="en-US" sz="1050" dirty="0" smtClean="0"/>
                        <a:t>2027</a:t>
                      </a:r>
                      <a:endParaRPr lang="en-US" sz="1050" dirty="0"/>
                    </a:p>
                  </p:txBody>
                </p:sp>
              </p:grpSp>
              <p:sp>
                <p:nvSpPr>
                  <p:cNvPr id="72" name="Chevron 71"/>
                  <p:cNvSpPr/>
                  <p:nvPr/>
                </p:nvSpPr>
                <p:spPr>
                  <a:xfrm>
                    <a:off x="312454" y="1193316"/>
                    <a:ext cx="586053" cy="364506"/>
                  </a:xfrm>
                  <a:prstGeom prst="chevron">
                    <a:avLst/>
                  </a:prstGeom>
                  <a:solidFill>
                    <a:schemeClr val="accent6">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600" dirty="0">
                      <a:solidFill>
                        <a:schemeClr val="tx1"/>
                      </a:solidFill>
                    </a:endParaRPr>
                  </a:p>
                </p:txBody>
              </p:sp>
              <p:sp>
                <p:nvSpPr>
                  <p:cNvPr id="73" name="Chevron 72"/>
                  <p:cNvSpPr/>
                  <p:nvPr/>
                </p:nvSpPr>
                <p:spPr>
                  <a:xfrm>
                    <a:off x="802268" y="1192859"/>
                    <a:ext cx="623272" cy="364506"/>
                  </a:xfrm>
                  <a:prstGeom prst="chevron">
                    <a:avLst/>
                  </a:prstGeom>
                  <a:solidFill>
                    <a:schemeClr val="accent6">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4" name="Chevron 73"/>
                  <p:cNvSpPr/>
                  <p:nvPr/>
                </p:nvSpPr>
                <p:spPr>
                  <a:xfrm>
                    <a:off x="1333141" y="1192859"/>
                    <a:ext cx="623272" cy="364506"/>
                  </a:xfrm>
                  <a:prstGeom prst="chevron">
                    <a:avLst/>
                  </a:prstGeom>
                  <a:solidFill>
                    <a:schemeClr val="accent6">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5" name="TextBox 74"/>
                  <p:cNvSpPr txBox="1"/>
                  <p:nvPr/>
                </p:nvSpPr>
                <p:spPr>
                  <a:xfrm>
                    <a:off x="293713" y="948072"/>
                    <a:ext cx="457652" cy="253916"/>
                  </a:xfrm>
                  <a:prstGeom prst="rect">
                    <a:avLst/>
                  </a:prstGeom>
                  <a:noFill/>
                </p:spPr>
                <p:txBody>
                  <a:bodyPr wrap="none" rtlCol="0">
                    <a:spAutoFit/>
                  </a:bodyPr>
                  <a:lstStyle/>
                  <a:p>
                    <a:r>
                      <a:rPr lang="en-US" sz="1050" dirty="0" smtClean="0"/>
                      <a:t>2013</a:t>
                    </a:r>
                    <a:endParaRPr lang="en-US" sz="1050" dirty="0"/>
                  </a:p>
                </p:txBody>
              </p:sp>
              <p:sp>
                <p:nvSpPr>
                  <p:cNvPr id="78" name="TextBox 77"/>
                  <p:cNvSpPr txBox="1"/>
                  <p:nvPr/>
                </p:nvSpPr>
                <p:spPr>
                  <a:xfrm>
                    <a:off x="798907" y="947614"/>
                    <a:ext cx="466794" cy="253916"/>
                  </a:xfrm>
                  <a:prstGeom prst="rect">
                    <a:avLst/>
                  </a:prstGeom>
                  <a:noFill/>
                </p:spPr>
                <p:txBody>
                  <a:bodyPr wrap="none" rtlCol="0">
                    <a:spAutoFit/>
                  </a:bodyPr>
                  <a:lstStyle/>
                  <a:p>
                    <a:r>
                      <a:rPr lang="en-US" sz="1050" dirty="0" smtClean="0"/>
                      <a:t>2014</a:t>
                    </a:r>
                    <a:endParaRPr lang="en-US" sz="1050" dirty="0"/>
                  </a:p>
                </p:txBody>
              </p:sp>
              <p:sp>
                <p:nvSpPr>
                  <p:cNvPr id="80" name="TextBox 79"/>
                  <p:cNvSpPr txBox="1"/>
                  <p:nvPr/>
                </p:nvSpPr>
                <p:spPr>
                  <a:xfrm>
                    <a:off x="1356123" y="955476"/>
                    <a:ext cx="457652" cy="253916"/>
                  </a:xfrm>
                  <a:prstGeom prst="rect">
                    <a:avLst/>
                  </a:prstGeom>
                  <a:noFill/>
                </p:spPr>
                <p:txBody>
                  <a:bodyPr wrap="none" rtlCol="0">
                    <a:spAutoFit/>
                  </a:bodyPr>
                  <a:lstStyle/>
                  <a:p>
                    <a:r>
                      <a:rPr lang="en-US" sz="1050" dirty="0" smtClean="0"/>
                      <a:t>2015</a:t>
                    </a:r>
                    <a:endParaRPr lang="en-US" sz="1050" dirty="0"/>
                  </a:p>
                </p:txBody>
              </p:sp>
            </p:grpSp>
            <p:sp>
              <p:nvSpPr>
                <p:cNvPr id="68" name="TextBox 67"/>
                <p:cNvSpPr txBox="1"/>
                <p:nvPr/>
              </p:nvSpPr>
              <p:spPr>
                <a:xfrm>
                  <a:off x="3557942" y="1199488"/>
                  <a:ext cx="433632" cy="307777"/>
                </a:xfrm>
                <a:prstGeom prst="rect">
                  <a:avLst/>
                </a:prstGeom>
                <a:noFill/>
              </p:spPr>
              <p:txBody>
                <a:bodyPr wrap="none" rtlCol="0">
                  <a:spAutoFit/>
                </a:bodyPr>
                <a:lstStyle/>
                <a:p>
                  <a:r>
                    <a:rPr lang="en-US" sz="1400" dirty="0" smtClean="0"/>
                    <a:t>LS2</a:t>
                  </a:r>
                  <a:endParaRPr lang="en-US" sz="1400" dirty="0"/>
                </a:p>
              </p:txBody>
            </p:sp>
            <p:sp>
              <p:nvSpPr>
                <p:cNvPr id="69" name="TextBox 68"/>
                <p:cNvSpPr txBox="1"/>
                <p:nvPr/>
              </p:nvSpPr>
              <p:spPr>
                <a:xfrm>
                  <a:off x="4093350" y="1200691"/>
                  <a:ext cx="433632" cy="307777"/>
                </a:xfrm>
                <a:prstGeom prst="rect">
                  <a:avLst/>
                </a:prstGeom>
                <a:noFill/>
              </p:spPr>
              <p:txBody>
                <a:bodyPr wrap="none" rtlCol="0">
                  <a:spAutoFit/>
                </a:bodyPr>
                <a:lstStyle/>
                <a:p>
                  <a:r>
                    <a:rPr lang="en-US" sz="1400" dirty="0" smtClean="0"/>
                    <a:t>LS2</a:t>
                  </a:r>
                  <a:endParaRPr lang="en-US" sz="1400" dirty="0"/>
                </a:p>
              </p:txBody>
            </p:sp>
            <p:sp>
              <p:nvSpPr>
                <p:cNvPr id="70" name="TextBox 69"/>
                <p:cNvSpPr txBox="1"/>
                <p:nvPr/>
              </p:nvSpPr>
              <p:spPr>
                <a:xfrm>
                  <a:off x="6774203" y="1185421"/>
                  <a:ext cx="433632" cy="307777"/>
                </a:xfrm>
                <a:prstGeom prst="rect">
                  <a:avLst/>
                </a:prstGeom>
                <a:noFill/>
              </p:spPr>
              <p:txBody>
                <a:bodyPr wrap="none" rtlCol="0">
                  <a:spAutoFit/>
                </a:bodyPr>
                <a:lstStyle/>
                <a:p>
                  <a:r>
                    <a:rPr lang="en-US" sz="1400" dirty="0" smtClean="0"/>
                    <a:t>LS3</a:t>
                  </a:r>
                  <a:endParaRPr lang="en-US" sz="1400" dirty="0"/>
                </a:p>
              </p:txBody>
            </p:sp>
          </p:grpSp>
          <p:sp>
            <p:nvSpPr>
              <p:cNvPr id="65" name="TextBox 64"/>
              <p:cNvSpPr txBox="1"/>
              <p:nvPr/>
            </p:nvSpPr>
            <p:spPr>
              <a:xfrm>
                <a:off x="8548301" y="1691334"/>
                <a:ext cx="1214012" cy="292604"/>
              </a:xfrm>
              <a:prstGeom prst="rect">
                <a:avLst/>
              </a:prstGeom>
              <a:noFill/>
            </p:spPr>
            <p:txBody>
              <a:bodyPr wrap="none" rtlCol="0">
                <a:spAutoFit/>
              </a:bodyPr>
              <a:lstStyle/>
              <a:p>
                <a:r>
                  <a:rPr lang="en-US" sz="1100" dirty="0" smtClean="0">
                    <a:solidFill>
                      <a:srgbClr val="3366FF"/>
                    </a:solidFill>
                  </a:rPr>
                  <a:t>First application</a:t>
                </a:r>
                <a:endParaRPr lang="en-US" sz="1100" dirty="0">
                  <a:solidFill>
                    <a:srgbClr val="3366FF"/>
                  </a:solidFill>
                </a:endParaRPr>
              </a:p>
            </p:txBody>
          </p:sp>
          <p:sp>
            <p:nvSpPr>
              <p:cNvPr id="66" name="TextBox 65"/>
              <p:cNvSpPr txBox="1"/>
              <p:nvPr/>
            </p:nvSpPr>
            <p:spPr>
              <a:xfrm>
                <a:off x="1787342" y="1667013"/>
                <a:ext cx="951647" cy="481936"/>
              </a:xfrm>
              <a:prstGeom prst="rect">
                <a:avLst/>
              </a:prstGeom>
              <a:noFill/>
            </p:spPr>
            <p:txBody>
              <a:bodyPr wrap="none" rtlCol="0">
                <a:spAutoFit/>
              </a:bodyPr>
              <a:lstStyle/>
              <a:p>
                <a:pPr algn="ctr"/>
                <a:r>
                  <a:rPr lang="en-US" sz="1100" dirty="0" smtClean="0">
                    <a:solidFill>
                      <a:srgbClr val="008000"/>
                    </a:solidFill>
                  </a:rPr>
                  <a:t>Run 1</a:t>
                </a:r>
              </a:p>
              <a:p>
                <a:pPr algn="ctr"/>
                <a:r>
                  <a:rPr lang="en-US" sz="1100" dirty="0" smtClean="0">
                    <a:solidFill>
                      <a:srgbClr val="008000"/>
                    </a:solidFill>
                  </a:rPr>
                  <a:t>Preparation</a:t>
                </a:r>
                <a:endParaRPr lang="en-US" sz="1100" dirty="0">
                  <a:solidFill>
                    <a:srgbClr val="008000"/>
                  </a:solidFill>
                </a:endParaRPr>
              </a:p>
            </p:txBody>
          </p:sp>
        </p:grpSp>
        <p:sp>
          <p:nvSpPr>
            <p:cNvPr id="79" name="Chevron 78"/>
            <p:cNvSpPr/>
            <p:nvPr/>
          </p:nvSpPr>
          <p:spPr>
            <a:xfrm>
              <a:off x="10665244" y="870496"/>
              <a:ext cx="511905" cy="340607"/>
            </a:xfrm>
            <a:prstGeom prst="chevron">
              <a:avLst/>
            </a:prstGeom>
            <a:solidFill>
              <a:srgbClr val="3366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91427973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240" y="77172"/>
            <a:ext cx="4128998" cy="717134"/>
          </a:xfrm>
        </p:spPr>
        <p:txBody>
          <a:bodyPr>
            <a:normAutofit/>
          </a:bodyPr>
          <a:lstStyle/>
          <a:p>
            <a:r>
              <a:rPr lang="en-US" dirty="0" smtClean="0"/>
              <a:t>AWAKE Run 2</a:t>
            </a:r>
            <a:endParaRPr lang="en-US" dirty="0"/>
          </a:p>
        </p:txBody>
      </p:sp>
      <p:sp>
        <p:nvSpPr>
          <p:cNvPr id="4" name="Slide Number Placeholder 3"/>
          <p:cNvSpPr>
            <a:spLocks noGrp="1"/>
          </p:cNvSpPr>
          <p:nvPr>
            <p:ph type="sldNum" sz="quarter" idx="12"/>
          </p:nvPr>
        </p:nvSpPr>
        <p:spPr/>
        <p:txBody>
          <a:bodyPr/>
          <a:lstStyle/>
          <a:p>
            <a:fld id="{BF63DF78-E913-8A41-933F-B3580CE1A6D5}" type="slidenum">
              <a:rPr lang="en-US" smtClean="0"/>
              <a:pPr/>
              <a:t>51</a:t>
            </a:fld>
            <a:endParaRPr lang="en-US"/>
          </a:p>
        </p:txBody>
      </p:sp>
      <p:pic>
        <p:nvPicPr>
          <p:cNvPr id="50" name="Picture 49" descr="Screen Shot 2016-10-09 at 8.21.55 AM.png"/>
          <p:cNvPicPr>
            <a:picLocks noChangeAspect="1"/>
          </p:cNvPicPr>
          <p:nvPr/>
        </p:nvPicPr>
        <p:blipFill rotWithShape="1">
          <a:blip r:embed="rId3" cstate="email">
            <a:extLst>
              <a:ext uri="{28A0092B-C50C-407E-A947-70E740481C1C}">
                <a14:useLocalDpi xmlns:a14="http://schemas.microsoft.com/office/drawing/2010/main"/>
              </a:ext>
            </a:extLst>
          </a:blip>
          <a:srcRect t="-1" b="-1222"/>
          <a:stretch/>
        </p:blipFill>
        <p:spPr>
          <a:xfrm>
            <a:off x="6432625" y="1135397"/>
            <a:ext cx="3404814" cy="2106813"/>
          </a:xfrm>
          <a:prstGeom prst="rect">
            <a:avLst/>
          </a:prstGeom>
          <a:ln>
            <a:solidFill>
              <a:srgbClr val="2E75B6"/>
            </a:solidFill>
          </a:ln>
        </p:spPr>
      </p:pic>
      <p:pic>
        <p:nvPicPr>
          <p:cNvPr id="5" name="Picture 4"/>
          <p:cNvPicPr>
            <a:picLocks noChangeAspect="1"/>
          </p:cNvPicPr>
          <p:nvPr/>
        </p:nvPicPr>
        <p:blipFill>
          <a:blip r:embed="rId4"/>
          <a:stretch>
            <a:fillRect/>
          </a:stretch>
        </p:blipFill>
        <p:spPr>
          <a:xfrm>
            <a:off x="2016148" y="3431051"/>
            <a:ext cx="7521783" cy="1224921"/>
          </a:xfrm>
          <a:prstGeom prst="rect">
            <a:avLst/>
          </a:prstGeom>
        </p:spPr>
      </p:pic>
      <p:grpSp>
        <p:nvGrpSpPr>
          <p:cNvPr id="52" name="Group 51"/>
          <p:cNvGrpSpPr/>
          <p:nvPr/>
        </p:nvGrpSpPr>
        <p:grpSpPr>
          <a:xfrm>
            <a:off x="542538" y="820166"/>
            <a:ext cx="4265209" cy="2617500"/>
            <a:chOff x="-147554" y="2117231"/>
            <a:chExt cx="5000160" cy="2704042"/>
          </a:xfrm>
        </p:grpSpPr>
        <p:grpSp>
          <p:nvGrpSpPr>
            <p:cNvPr id="53" name="Group 52"/>
            <p:cNvGrpSpPr/>
            <p:nvPr/>
          </p:nvGrpSpPr>
          <p:grpSpPr>
            <a:xfrm>
              <a:off x="-147554" y="2117231"/>
              <a:ext cx="5000160" cy="2500463"/>
              <a:chOff x="-134980" y="2205254"/>
              <a:chExt cx="5000160" cy="2500463"/>
            </a:xfrm>
          </p:grpSpPr>
          <p:pic>
            <p:nvPicPr>
              <p:cNvPr id="55" name="Picture 5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34980" y="2702607"/>
                <a:ext cx="5000160" cy="2003110"/>
              </a:xfrm>
              <a:prstGeom prst="rect">
                <a:avLst/>
              </a:prstGeom>
              <a:noFill/>
              <a:ln>
                <a:noFill/>
              </a:ln>
            </p:spPr>
          </p:pic>
          <p:sp>
            <p:nvSpPr>
              <p:cNvPr id="56" name="TextBox 55"/>
              <p:cNvSpPr txBox="1"/>
              <p:nvPr/>
            </p:nvSpPr>
            <p:spPr>
              <a:xfrm>
                <a:off x="231824" y="2205254"/>
                <a:ext cx="3106082" cy="413339"/>
              </a:xfrm>
              <a:prstGeom prst="rect">
                <a:avLst/>
              </a:prstGeom>
              <a:noFill/>
            </p:spPr>
            <p:txBody>
              <a:bodyPr wrap="none" rtlCol="0">
                <a:spAutoFit/>
              </a:bodyPr>
              <a:lstStyle/>
              <a:p>
                <a:r>
                  <a:rPr lang="en-US" sz="2000" b="1" dirty="0" smtClean="0">
                    <a:solidFill>
                      <a:srgbClr val="1155CC"/>
                    </a:solidFill>
                  </a:rPr>
                  <a:t>X-band electron source</a:t>
                </a:r>
                <a:endParaRPr lang="en-US" sz="2000" b="1" dirty="0">
                  <a:solidFill>
                    <a:srgbClr val="1155CC"/>
                  </a:solidFill>
                </a:endParaRPr>
              </a:p>
            </p:txBody>
          </p:sp>
          <p:sp>
            <p:nvSpPr>
              <p:cNvPr id="57" name="Rectangle 56"/>
              <p:cNvSpPr/>
              <p:nvPr/>
            </p:nvSpPr>
            <p:spPr>
              <a:xfrm>
                <a:off x="182322" y="2565266"/>
                <a:ext cx="4394590" cy="196167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cxnSp>
          <p:nvCxnSpPr>
            <p:cNvPr id="54" name="Straight Arrow Connector 53"/>
            <p:cNvCxnSpPr/>
            <p:nvPr/>
          </p:nvCxnSpPr>
          <p:spPr>
            <a:xfrm>
              <a:off x="1928885" y="4489515"/>
              <a:ext cx="1103809" cy="331758"/>
            </a:xfrm>
            <a:prstGeom prst="straightConnector1">
              <a:avLst/>
            </a:prstGeom>
            <a:ln>
              <a:headEnd type="oval"/>
              <a:tailEnd type="oval"/>
            </a:ln>
          </p:spPr>
          <p:style>
            <a:lnRef idx="2">
              <a:schemeClr val="accent1"/>
            </a:lnRef>
            <a:fillRef idx="0">
              <a:schemeClr val="accent1"/>
            </a:fillRef>
            <a:effectRef idx="1">
              <a:schemeClr val="accent1"/>
            </a:effectRef>
            <a:fontRef idx="minor">
              <a:schemeClr val="tx1"/>
            </a:fontRef>
          </p:style>
        </p:cxnSp>
      </p:grpSp>
      <p:grpSp>
        <p:nvGrpSpPr>
          <p:cNvPr id="59" name="Group 58"/>
          <p:cNvGrpSpPr/>
          <p:nvPr/>
        </p:nvGrpSpPr>
        <p:grpSpPr>
          <a:xfrm>
            <a:off x="10458824" y="67236"/>
            <a:ext cx="1637652" cy="679823"/>
            <a:chOff x="10312091" y="67236"/>
            <a:chExt cx="1784385" cy="703025"/>
          </a:xfrm>
        </p:grpSpPr>
        <p:pic>
          <p:nvPicPr>
            <p:cNvPr id="76" name="Google Shape;10;p1"/>
            <p:cNvPicPr preferRelativeResize="0"/>
            <p:nvPr/>
          </p:nvPicPr>
          <p:blipFill>
            <a:blip r:embed="rId6" cstate="email">
              <a:alphaModFix/>
              <a:extLst>
                <a:ext uri="{28A0092B-C50C-407E-A947-70E740481C1C}">
                  <a14:useLocalDpi xmlns:a14="http://schemas.microsoft.com/office/drawing/2010/main"/>
                </a:ext>
              </a:extLst>
            </a:blip>
            <a:stretch>
              <a:fillRect/>
            </a:stretch>
          </p:blipFill>
          <p:spPr>
            <a:xfrm>
              <a:off x="11393451" y="67236"/>
              <a:ext cx="703025" cy="703025"/>
            </a:xfrm>
            <a:prstGeom prst="rect">
              <a:avLst/>
            </a:prstGeom>
            <a:noFill/>
            <a:ln>
              <a:noFill/>
            </a:ln>
          </p:spPr>
        </p:pic>
        <p:pic>
          <p:nvPicPr>
            <p:cNvPr id="77" name="Google Shape;11;p1"/>
            <p:cNvPicPr preferRelativeResize="0"/>
            <p:nvPr/>
          </p:nvPicPr>
          <p:blipFill>
            <a:blip r:embed="rId7" cstate="email">
              <a:alphaModFix/>
              <a:extLst>
                <a:ext uri="{28A0092B-C50C-407E-A947-70E740481C1C}">
                  <a14:useLocalDpi xmlns:a14="http://schemas.microsoft.com/office/drawing/2010/main"/>
                </a:ext>
              </a:extLst>
            </a:blip>
            <a:stretch>
              <a:fillRect/>
            </a:stretch>
          </p:blipFill>
          <p:spPr>
            <a:xfrm>
              <a:off x="10312091" y="109814"/>
              <a:ext cx="1047225" cy="537775"/>
            </a:xfrm>
            <a:prstGeom prst="rect">
              <a:avLst/>
            </a:prstGeom>
            <a:noFill/>
            <a:ln>
              <a:noFill/>
            </a:ln>
          </p:spPr>
        </p:pic>
      </p:grpSp>
      <p:sp>
        <p:nvSpPr>
          <p:cNvPr id="12" name="TextBox 11"/>
          <p:cNvSpPr txBox="1"/>
          <p:nvPr/>
        </p:nvSpPr>
        <p:spPr>
          <a:xfrm>
            <a:off x="741656" y="4523144"/>
            <a:ext cx="2759164" cy="400110"/>
          </a:xfrm>
          <a:prstGeom prst="rect">
            <a:avLst/>
          </a:prstGeom>
          <a:noFill/>
        </p:spPr>
        <p:txBody>
          <a:bodyPr wrap="none" rtlCol="0">
            <a:spAutoFit/>
          </a:bodyPr>
          <a:lstStyle/>
          <a:p>
            <a:r>
              <a:rPr lang="en-US" sz="2000" b="1" dirty="0" smtClean="0">
                <a:solidFill>
                  <a:srgbClr val="1155CC"/>
                </a:solidFill>
              </a:rPr>
              <a:t>Accelerating plasma cell</a:t>
            </a:r>
            <a:endParaRPr lang="en-US" sz="2000" b="1" dirty="0">
              <a:solidFill>
                <a:srgbClr val="1155CC"/>
              </a:solidFill>
            </a:endParaRPr>
          </a:p>
        </p:txBody>
      </p:sp>
      <p:pic>
        <p:nvPicPr>
          <p:cNvPr id="84" name="Picture 83"/>
          <p:cNvPicPr>
            <a:picLocks noChangeAspect="1"/>
          </p:cNvPicPr>
          <p:nvPr/>
        </p:nvPicPr>
        <p:blipFill>
          <a:blip r:embed="rId8"/>
          <a:stretch>
            <a:fillRect/>
          </a:stretch>
        </p:blipFill>
        <p:spPr>
          <a:xfrm>
            <a:off x="912370" y="5245716"/>
            <a:ext cx="6814735" cy="1072463"/>
          </a:xfrm>
          <a:prstGeom prst="rect">
            <a:avLst/>
          </a:prstGeom>
        </p:spPr>
      </p:pic>
      <p:pic>
        <p:nvPicPr>
          <p:cNvPr id="86" name="Picture 85"/>
          <p:cNvPicPr>
            <a:picLocks noChangeAspect="1"/>
          </p:cNvPicPr>
          <p:nvPr/>
        </p:nvPicPr>
        <p:blipFill rotWithShape="1">
          <a:blip r:embed="rId9"/>
          <a:srcRect t="14514" b="18326"/>
          <a:stretch/>
        </p:blipFill>
        <p:spPr>
          <a:xfrm>
            <a:off x="8006959" y="5101116"/>
            <a:ext cx="2745005" cy="1383493"/>
          </a:xfrm>
          <a:prstGeom prst="rect">
            <a:avLst/>
          </a:prstGeom>
          <a:ln>
            <a:solidFill>
              <a:schemeClr val="tx1"/>
            </a:solidFill>
          </a:ln>
        </p:spPr>
      </p:pic>
      <p:sp>
        <p:nvSpPr>
          <p:cNvPr id="13" name="TextBox 12"/>
          <p:cNvSpPr txBox="1"/>
          <p:nvPr/>
        </p:nvSpPr>
        <p:spPr>
          <a:xfrm>
            <a:off x="912370" y="4948489"/>
            <a:ext cx="1819028" cy="338554"/>
          </a:xfrm>
          <a:prstGeom prst="rect">
            <a:avLst/>
          </a:prstGeom>
          <a:noFill/>
        </p:spPr>
        <p:txBody>
          <a:bodyPr wrap="none" rtlCol="0">
            <a:spAutoFit/>
          </a:bodyPr>
          <a:lstStyle/>
          <a:p>
            <a:r>
              <a:rPr lang="en-US" sz="1600" b="1" dirty="0" smtClean="0"/>
              <a:t>Helicon plasma cell</a:t>
            </a:r>
            <a:endParaRPr lang="en-US" sz="1600" b="1" dirty="0"/>
          </a:p>
        </p:txBody>
      </p:sp>
      <p:cxnSp>
        <p:nvCxnSpPr>
          <p:cNvPr id="89" name="Straight Arrow Connector 88"/>
          <p:cNvCxnSpPr/>
          <p:nvPr/>
        </p:nvCxnSpPr>
        <p:spPr>
          <a:xfrm flipV="1">
            <a:off x="4620242" y="4159361"/>
            <a:ext cx="349472" cy="1154061"/>
          </a:xfrm>
          <a:prstGeom prst="straightConnector1">
            <a:avLst/>
          </a:prstGeom>
          <a:ln>
            <a:headEnd type="oval"/>
            <a:tailEnd type="ova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140836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6610" y="149386"/>
            <a:ext cx="10786090" cy="717134"/>
          </a:xfrm>
        </p:spPr>
        <p:txBody>
          <a:bodyPr>
            <a:normAutofit/>
          </a:bodyPr>
          <a:lstStyle/>
          <a:p>
            <a:r>
              <a:rPr lang="en-US" sz="4000" dirty="0" smtClean="0"/>
              <a:t>Applications with AWAKE-Like Scheme</a:t>
            </a:r>
            <a:endParaRPr lang="en-US" sz="4000" dirty="0"/>
          </a:p>
        </p:txBody>
      </p:sp>
      <p:sp>
        <p:nvSpPr>
          <p:cNvPr id="3" name="Content Placeholder 2"/>
          <p:cNvSpPr>
            <a:spLocks noGrp="1"/>
          </p:cNvSpPr>
          <p:nvPr>
            <p:ph idx="1"/>
          </p:nvPr>
        </p:nvSpPr>
        <p:spPr>
          <a:xfrm>
            <a:off x="241162" y="922796"/>
            <a:ext cx="11060507" cy="323728"/>
          </a:xfrm>
          <a:ln>
            <a:solidFill>
              <a:srgbClr val="3366FF"/>
            </a:solidFill>
          </a:ln>
        </p:spPr>
        <p:txBody>
          <a:bodyPr>
            <a:noAutofit/>
          </a:bodyPr>
          <a:lstStyle/>
          <a:p>
            <a:pPr marL="0" indent="0">
              <a:buNone/>
            </a:pPr>
            <a:r>
              <a:rPr lang="en-US" sz="1400" b="1" dirty="0" smtClean="0">
                <a:solidFill>
                  <a:srgbClr val="3366FF"/>
                </a:solidFill>
                <a:sym typeface="Wingdings"/>
              </a:rPr>
              <a:t> </a:t>
            </a:r>
            <a:r>
              <a:rPr lang="en-US" sz="1400" b="1" dirty="0" smtClean="0">
                <a:solidFill>
                  <a:srgbClr val="3366FF"/>
                </a:solidFill>
              </a:rPr>
              <a:t>Requirements on emittance are moderate for fixed target experiments and e/p collider experiments, so first experiments in not-too far future! </a:t>
            </a:r>
            <a:endParaRPr lang="en-US" sz="1400" b="1" dirty="0">
              <a:solidFill>
                <a:srgbClr val="3366FF"/>
              </a:solidFill>
            </a:endParaRPr>
          </a:p>
        </p:txBody>
      </p:sp>
      <p:sp>
        <p:nvSpPr>
          <p:cNvPr id="4" name="Slide Number Placeholder 3"/>
          <p:cNvSpPr>
            <a:spLocks noGrp="1"/>
          </p:cNvSpPr>
          <p:nvPr>
            <p:ph type="sldNum" sz="quarter" idx="12"/>
          </p:nvPr>
        </p:nvSpPr>
        <p:spPr/>
        <p:txBody>
          <a:bodyPr/>
          <a:lstStyle/>
          <a:p>
            <a:fld id="{3D351EE0-6949-4F2E-8F68-46F7424C488D}" type="slidenum">
              <a:rPr lang="en-US" smtClean="0"/>
              <a:t>52</a:t>
            </a:fld>
            <a:endParaRPr lang="en-US"/>
          </a:p>
        </p:txBody>
      </p:sp>
      <p:grpSp>
        <p:nvGrpSpPr>
          <p:cNvPr id="23" name="Group 22"/>
          <p:cNvGrpSpPr/>
          <p:nvPr/>
        </p:nvGrpSpPr>
        <p:grpSpPr>
          <a:xfrm>
            <a:off x="10458824" y="67236"/>
            <a:ext cx="1637652" cy="679823"/>
            <a:chOff x="10312091" y="67236"/>
            <a:chExt cx="1784385" cy="703025"/>
          </a:xfrm>
        </p:grpSpPr>
        <p:pic>
          <p:nvPicPr>
            <p:cNvPr id="24" name="Google Shape;10;p1"/>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393451" y="67236"/>
              <a:ext cx="703025" cy="703025"/>
            </a:xfrm>
            <a:prstGeom prst="rect">
              <a:avLst/>
            </a:prstGeom>
            <a:noFill/>
            <a:ln>
              <a:noFill/>
            </a:ln>
          </p:spPr>
        </p:pic>
        <p:pic>
          <p:nvPicPr>
            <p:cNvPr id="25" name="Google Shape;11;p1"/>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0312091" y="109814"/>
              <a:ext cx="1047225" cy="537775"/>
            </a:xfrm>
            <a:prstGeom prst="rect">
              <a:avLst/>
            </a:prstGeom>
            <a:noFill/>
            <a:ln>
              <a:noFill/>
            </a:ln>
          </p:spPr>
        </p:pic>
      </p:grpSp>
      <p:sp>
        <p:nvSpPr>
          <p:cNvPr id="5" name="Rectangle 4"/>
          <p:cNvSpPr/>
          <p:nvPr/>
        </p:nvSpPr>
        <p:spPr>
          <a:xfrm>
            <a:off x="485153" y="1460074"/>
            <a:ext cx="11083819" cy="1200329"/>
          </a:xfrm>
          <a:prstGeom prst="rect">
            <a:avLst/>
          </a:prstGeom>
        </p:spPr>
        <p:txBody>
          <a:bodyPr wrap="square">
            <a:spAutoFit/>
          </a:bodyPr>
          <a:lstStyle/>
          <a:p>
            <a:r>
              <a:rPr lang="en-US" sz="1600" b="1" dirty="0" smtClean="0">
                <a:sym typeface="Wingdings"/>
              </a:rPr>
              <a:t>First Application: </a:t>
            </a:r>
          </a:p>
          <a:p>
            <a:pPr marL="285750" indent="-285750">
              <a:buFont typeface="Wingdings" charset="0"/>
              <a:buChar char="à"/>
            </a:pPr>
            <a:r>
              <a:rPr lang="en-US" sz="1400" b="1" dirty="0" smtClean="0">
                <a:sym typeface="Wingdings"/>
              </a:rPr>
              <a:t>Fixed </a:t>
            </a:r>
            <a:r>
              <a:rPr lang="en-US" sz="1400" b="1" dirty="0">
                <a:sym typeface="Wingdings"/>
              </a:rPr>
              <a:t>target test facility</a:t>
            </a:r>
            <a:r>
              <a:rPr lang="en-US" sz="1400" dirty="0">
                <a:sym typeface="Wingdings"/>
              </a:rPr>
              <a:t>: </a:t>
            </a:r>
            <a:r>
              <a:rPr lang="en-US" sz="1400" dirty="0"/>
              <a:t>Use bunches from SPS with 3.5 E11 protons every ~5sec, </a:t>
            </a:r>
            <a:r>
              <a:rPr lang="en-US" sz="1400" dirty="0">
                <a:sym typeface="Wingdings"/>
              </a:rPr>
              <a:t> </a:t>
            </a:r>
            <a:r>
              <a:rPr lang="en-US" sz="1400" dirty="0"/>
              <a:t>electron beam of up to O (50GeV</a:t>
            </a:r>
            <a:r>
              <a:rPr lang="en-US" sz="1400" dirty="0" smtClean="0"/>
              <a:t>), </a:t>
            </a:r>
            <a:r>
              <a:rPr lang="en-US" sz="1400" b="1" dirty="0"/>
              <a:t>3 </a:t>
            </a:r>
            <a:r>
              <a:rPr lang="en-US" sz="1400" b="1" dirty="0" smtClean="0"/>
              <a:t>orders </a:t>
            </a:r>
            <a:r>
              <a:rPr lang="en-US" sz="1400" b="1" dirty="0"/>
              <a:t>of magnitude increase in </a:t>
            </a:r>
            <a:r>
              <a:rPr lang="en-US" sz="1400" b="1" dirty="0" smtClean="0"/>
              <a:t>electrons </a:t>
            </a:r>
            <a:r>
              <a:rPr lang="en-US" sz="1400" dirty="0" smtClean="0"/>
              <a:t>(compared to NA64) </a:t>
            </a:r>
          </a:p>
          <a:p>
            <a:pPr marL="1657350" lvl="3" indent="-285750">
              <a:buFont typeface="Wingdings" charset="0"/>
              <a:buChar char="à"/>
            </a:pPr>
            <a:endParaRPr lang="en-US" sz="700" dirty="0" smtClean="0"/>
          </a:p>
          <a:p>
            <a:pPr marL="285750" indent="-285750">
              <a:buFont typeface="Wingdings" charset="0"/>
              <a:buChar char="à"/>
            </a:pPr>
            <a:r>
              <a:rPr lang="en-US" sz="1400" dirty="0" smtClean="0">
                <a:sym typeface="Wingdings"/>
              </a:rPr>
              <a:t>deep </a:t>
            </a:r>
            <a:r>
              <a:rPr lang="en-US" sz="1400" dirty="0">
                <a:sym typeface="Wingdings"/>
              </a:rPr>
              <a:t>inelastic scattering, non-linear QED,</a:t>
            </a:r>
            <a:r>
              <a:rPr lang="en-US" sz="1400" b="1" dirty="0">
                <a:sym typeface="Wingdings"/>
              </a:rPr>
              <a:t> search for dark photons a la </a:t>
            </a:r>
            <a:r>
              <a:rPr lang="en-US" sz="1400" b="1" dirty="0" smtClean="0">
                <a:sym typeface="Wingdings"/>
              </a:rPr>
              <a:t>NA64</a:t>
            </a:r>
          </a:p>
          <a:p>
            <a:pPr marL="285750" indent="-285750">
              <a:buFont typeface="Wingdings" charset="0"/>
              <a:buChar char="à"/>
            </a:pPr>
            <a:endParaRPr lang="en-US" sz="700" b="1" dirty="0" smtClean="0">
              <a:sym typeface="Wingdings"/>
            </a:endParaRPr>
          </a:p>
        </p:txBody>
      </p:sp>
      <p:grpSp>
        <p:nvGrpSpPr>
          <p:cNvPr id="61" name="Group 60"/>
          <p:cNvGrpSpPr/>
          <p:nvPr/>
        </p:nvGrpSpPr>
        <p:grpSpPr>
          <a:xfrm>
            <a:off x="4240296" y="3801422"/>
            <a:ext cx="7702710" cy="2139905"/>
            <a:chOff x="6173368" y="895024"/>
            <a:chExt cx="5634806" cy="1205674"/>
          </a:xfrm>
        </p:grpSpPr>
        <p:pic>
          <p:nvPicPr>
            <p:cNvPr id="56" name="Picture 5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73368" y="895024"/>
              <a:ext cx="5634806" cy="1205674"/>
            </a:xfrm>
            <a:prstGeom prst="rect">
              <a:avLst/>
            </a:prstGeom>
          </p:spPr>
        </p:pic>
        <p:sp>
          <p:nvSpPr>
            <p:cNvPr id="57" name="Content Placeholder 44"/>
            <p:cNvSpPr txBox="1">
              <a:spLocks/>
            </p:cNvSpPr>
            <p:nvPr/>
          </p:nvSpPr>
          <p:spPr>
            <a:xfrm>
              <a:off x="7047079" y="1075729"/>
              <a:ext cx="2499892" cy="377763"/>
            </a:xfrm>
            <a:prstGeom prst="rect">
              <a:avLst/>
            </a:prstGeom>
            <a:noFill/>
            <a:ln w="38100" cmpd="sng">
              <a:noFill/>
            </a:ln>
          </p:spPr>
          <p:txBody>
            <a:bodyPr vert="horz" lIns="91440" tIns="45720" rIns="91440" bIns="45720" rtlCol="0">
              <a:no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200" b="1" dirty="0" smtClean="0">
                  <a:solidFill>
                    <a:schemeClr val="bg2">
                      <a:lumMod val="50000"/>
                    </a:schemeClr>
                  </a:solidFill>
                </a:rPr>
                <a:t>50 m</a:t>
              </a:r>
              <a:r>
                <a:rPr lang="en-US" sz="1200" dirty="0">
                  <a:solidFill>
                    <a:schemeClr val="bg2">
                      <a:lumMod val="50000"/>
                    </a:schemeClr>
                  </a:solidFill>
                </a:rPr>
                <a:t>:</a:t>
              </a:r>
              <a:r>
                <a:rPr lang="en-US" sz="1200" dirty="0" smtClean="0">
                  <a:solidFill>
                    <a:schemeClr val="bg2">
                      <a:lumMod val="50000"/>
                    </a:schemeClr>
                  </a:solidFill>
                </a:rPr>
                <a:t> </a:t>
              </a:r>
              <a:r>
                <a:rPr lang="en-US" sz="1200" b="1" dirty="0" smtClean="0">
                  <a:solidFill>
                    <a:schemeClr val="bg2">
                      <a:lumMod val="50000"/>
                    </a:schemeClr>
                  </a:solidFill>
                </a:rPr>
                <a:t>33 GeV/c e</a:t>
              </a:r>
              <a:r>
                <a:rPr lang="en-US" sz="1200" dirty="0" smtClean="0">
                  <a:solidFill>
                    <a:schemeClr val="bg2">
                      <a:lumMod val="50000"/>
                    </a:schemeClr>
                  </a:solidFill>
                </a:rPr>
                <a:t>, </a:t>
              </a:r>
              <a:r>
                <a:rPr lang="en-US" sz="1200" b="1" dirty="0" smtClean="0">
                  <a:solidFill>
                    <a:schemeClr val="bg2">
                      <a:lumMod val="50000"/>
                    </a:schemeClr>
                  </a:solidFill>
                </a:rPr>
                <a:t>∆E/E = 2%</a:t>
              </a:r>
              <a:r>
                <a:rPr lang="en-US" sz="1200" dirty="0" smtClean="0">
                  <a:solidFill>
                    <a:schemeClr val="bg2">
                      <a:lumMod val="50000"/>
                    </a:schemeClr>
                  </a:solidFill>
                </a:rPr>
                <a:t>, ~</a:t>
              </a:r>
              <a:r>
                <a:rPr lang="en-US" sz="1200" b="1" dirty="0" smtClean="0">
                  <a:solidFill>
                    <a:schemeClr val="bg2">
                      <a:lumMod val="50000"/>
                    </a:schemeClr>
                  </a:solidFill>
                </a:rPr>
                <a:t>100 </a:t>
              </a:r>
              <a:r>
                <a:rPr lang="en-US" sz="1200" b="1" dirty="0" err="1" smtClean="0">
                  <a:solidFill>
                    <a:schemeClr val="bg2">
                      <a:lumMod val="50000"/>
                    </a:schemeClr>
                  </a:solidFill>
                </a:rPr>
                <a:t>pC</a:t>
              </a:r>
              <a:r>
                <a:rPr lang="en-US" sz="1200" b="1" dirty="0" smtClean="0">
                  <a:solidFill>
                    <a:schemeClr val="bg2">
                      <a:lumMod val="50000"/>
                    </a:schemeClr>
                  </a:solidFill>
                </a:rPr>
                <a:t>.</a:t>
              </a:r>
            </a:p>
            <a:p>
              <a:pPr marL="0" indent="0">
                <a:spcBef>
                  <a:spcPts val="0"/>
                </a:spcBef>
                <a:buFont typeface="Arial" panose="020B0604020202020204" pitchFamily="34" charset="0"/>
                <a:buNone/>
              </a:pPr>
              <a:r>
                <a:rPr lang="en-US" sz="1200" dirty="0" smtClean="0">
                  <a:solidFill>
                    <a:schemeClr val="bg2">
                      <a:lumMod val="50000"/>
                    </a:schemeClr>
                  </a:solidFill>
                </a:rPr>
                <a:t>100 m: 53 GeV/c e, ∆E/E=2%, ~130 </a:t>
              </a:r>
              <a:r>
                <a:rPr lang="en-US" sz="1200" dirty="0" err="1" smtClean="0">
                  <a:solidFill>
                    <a:schemeClr val="bg2">
                      <a:lumMod val="50000"/>
                    </a:schemeClr>
                  </a:solidFill>
                </a:rPr>
                <a:t>pC</a:t>
              </a:r>
              <a:r>
                <a:rPr lang="en-US" sz="1200" dirty="0" smtClean="0">
                  <a:solidFill>
                    <a:schemeClr val="bg2">
                      <a:lumMod val="50000"/>
                    </a:schemeClr>
                  </a:solidFill>
                </a:rPr>
                <a:t>.</a:t>
              </a:r>
            </a:p>
          </p:txBody>
        </p:sp>
      </p:grpSp>
      <p:pic>
        <p:nvPicPr>
          <p:cNvPr id="8" name="Picture 7"/>
          <p:cNvPicPr>
            <a:picLocks noChangeAspect="1"/>
          </p:cNvPicPr>
          <p:nvPr/>
        </p:nvPicPr>
        <p:blipFill>
          <a:blip r:embed="rId6"/>
          <a:stretch>
            <a:fillRect/>
          </a:stretch>
        </p:blipFill>
        <p:spPr>
          <a:xfrm>
            <a:off x="307440" y="2976057"/>
            <a:ext cx="3542646" cy="3420042"/>
          </a:xfrm>
          <a:prstGeom prst="rect">
            <a:avLst/>
          </a:prstGeom>
        </p:spPr>
      </p:pic>
    </p:spTree>
    <p:extLst>
      <p:ext uri="{BB962C8B-B14F-4D97-AF65-F5344CB8AC3E}">
        <p14:creationId xmlns:p14="http://schemas.microsoft.com/office/powerpoint/2010/main" val="358879998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6610" y="149386"/>
            <a:ext cx="10786090" cy="717134"/>
          </a:xfrm>
        </p:spPr>
        <p:txBody>
          <a:bodyPr>
            <a:normAutofit/>
          </a:bodyPr>
          <a:lstStyle/>
          <a:p>
            <a:r>
              <a:rPr lang="en-US" sz="4000" dirty="0" smtClean="0"/>
              <a:t>Applications with AWAKE-Like Scheme</a:t>
            </a:r>
            <a:endParaRPr lang="en-US" sz="4000" dirty="0"/>
          </a:p>
        </p:txBody>
      </p:sp>
      <p:sp>
        <p:nvSpPr>
          <p:cNvPr id="3" name="Content Placeholder 2"/>
          <p:cNvSpPr>
            <a:spLocks noGrp="1"/>
          </p:cNvSpPr>
          <p:nvPr>
            <p:ph idx="1"/>
          </p:nvPr>
        </p:nvSpPr>
        <p:spPr>
          <a:xfrm>
            <a:off x="241162" y="922796"/>
            <a:ext cx="11060507" cy="323728"/>
          </a:xfrm>
          <a:ln>
            <a:solidFill>
              <a:srgbClr val="3366FF"/>
            </a:solidFill>
          </a:ln>
        </p:spPr>
        <p:txBody>
          <a:bodyPr>
            <a:noAutofit/>
          </a:bodyPr>
          <a:lstStyle/>
          <a:p>
            <a:pPr marL="0" indent="0">
              <a:buNone/>
            </a:pPr>
            <a:r>
              <a:rPr lang="en-US" sz="1400" b="1" dirty="0" smtClean="0">
                <a:solidFill>
                  <a:srgbClr val="3366FF"/>
                </a:solidFill>
                <a:sym typeface="Wingdings"/>
              </a:rPr>
              <a:t> </a:t>
            </a:r>
            <a:r>
              <a:rPr lang="en-US" sz="1400" b="1" dirty="0" smtClean="0">
                <a:solidFill>
                  <a:srgbClr val="3366FF"/>
                </a:solidFill>
              </a:rPr>
              <a:t>Requirements on emittance are moderate for fixed target experiments and e/p collider experiments, so first experiments in not-too far future! </a:t>
            </a:r>
            <a:endParaRPr lang="en-US" sz="1400" b="1" dirty="0">
              <a:solidFill>
                <a:srgbClr val="3366FF"/>
              </a:solidFill>
            </a:endParaRPr>
          </a:p>
        </p:txBody>
      </p:sp>
      <p:sp>
        <p:nvSpPr>
          <p:cNvPr id="4" name="Slide Number Placeholder 3"/>
          <p:cNvSpPr>
            <a:spLocks noGrp="1"/>
          </p:cNvSpPr>
          <p:nvPr>
            <p:ph type="sldNum" sz="quarter" idx="12"/>
          </p:nvPr>
        </p:nvSpPr>
        <p:spPr/>
        <p:txBody>
          <a:bodyPr/>
          <a:lstStyle/>
          <a:p>
            <a:fld id="{3D351EE0-6949-4F2E-8F68-46F7424C488D}" type="slidenum">
              <a:rPr lang="en-US" smtClean="0"/>
              <a:t>53</a:t>
            </a:fld>
            <a:endParaRPr lang="en-US"/>
          </a:p>
        </p:txBody>
      </p:sp>
      <p:grpSp>
        <p:nvGrpSpPr>
          <p:cNvPr id="23" name="Group 22"/>
          <p:cNvGrpSpPr/>
          <p:nvPr/>
        </p:nvGrpSpPr>
        <p:grpSpPr>
          <a:xfrm>
            <a:off x="10458824" y="67236"/>
            <a:ext cx="1637652" cy="679823"/>
            <a:chOff x="10312091" y="67236"/>
            <a:chExt cx="1784385" cy="703025"/>
          </a:xfrm>
        </p:grpSpPr>
        <p:pic>
          <p:nvPicPr>
            <p:cNvPr id="24" name="Google Shape;10;p1"/>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1393451" y="67236"/>
              <a:ext cx="703025" cy="703025"/>
            </a:xfrm>
            <a:prstGeom prst="rect">
              <a:avLst/>
            </a:prstGeom>
            <a:noFill/>
            <a:ln>
              <a:noFill/>
            </a:ln>
          </p:spPr>
        </p:pic>
        <p:pic>
          <p:nvPicPr>
            <p:cNvPr id="25" name="Google Shape;11;p1"/>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10312091" y="109814"/>
              <a:ext cx="1047225" cy="537775"/>
            </a:xfrm>
            <a:prstGeom prst="rect">
              <a:avLst/>
            </a:prstGeom>
            <a:noFill/>
            <a:ln>
              <a:noFill/>
            </a:ln>
          </p:spPr>
        </p:pic>
      </p:grpSp>
      <p:pic>
        <p:nvPicPr>
          <p:cNvPr id="59" name="Picture 5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29589" y="3265891"/>
            <a:ext cx="3720831" cy="2648545"/>
          </a:xfrm>
          <a:prstGeom prst="rect">
            <a:avLst/>
          </a:prstGeom>
        </p:spPr>
      </p:pic>
      <p:pic>
        <p:nvPicPr>
          <p:cNvPr id="60" name="Picture 59"/>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203966" y="3238394"/>
            <a:ext cx="3448315" cy="2427306"/>
          </a:xfrm>
          <a:prstGeom prst="rect">
            <a:avLst/>
          </a:prstGeom>
        </p:spPr>
      </p:pic>
      <p:sp>
        <p:nvSpPr>
          <p:cNvPr id="63" name="Content Placeholder 4"/>
          <p:cNvSpPr txBox="1">
            <a:spLocks/>
          </p:cNvSpPr>
          <p:nvPr/>
        </p:nvSpPr>
        <p:spPr>
          <a:xfrm>
            <a:off x="-141118" y="1649503"/>
            <a:ext cx="12333118" cy="897682"/>
          </a:xfrm>
          <a:prstGeom prst="rect">
            <a:avLst/>
          </a:prstGeom>
          <a:noFill/>
        </p:spPr>
        <p:txBody>
          <a:bodyPr vert="horz" wrap="square" lIns="91440" tIns="45720" rIns="91440" bIns="45720" rtlCol="0">
            <a:sp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1155CC"/>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dirty="0"/>
              <a:t> </a:t>
            </a:r>
            <a:r>
              <a:rPr lang="en-US" sz="1600" dirty="0" smtClean="0"/>
              <a:t>      Using </a:t>
            </a:r>
            <a:r>
              <a:rPr lang="en-US" sz="1600" b="1" dirty="0" smtClean="0"/>
              <a:t>the SPS or the LHC beam as a driver</a:t>
            </a:r>
            <a:r>
              <a:rPr lang="en-US" sz="1600" dirty="0" smtClean="0"/>
              <a:t>, TeV electron beams are possible </a:t>
            </a:r>
            <a:r>
              <a:rPr lang="en-US" sz="1600" dirty="0" smtClean="0">
                <a:sym typeface="Wingdings"/>
              </a:rPr>
              <a:t> </a:t>
            </a:r>
            <a:r>
              <a:rPr lang="en-US" sz="1600" dirty="0" smtClean="0"/>
              <a:t>Electron/Proton or Electron/Ion Collider </a:t>
            </a:r>
          </a:p>
          <a:p>
            <a:pPr lvl="1"/>
            <a:r>
              <a:rPr lang="en-US" sz="1400" b="1" dirty="0" smtClean="0"/>
              <a:t>PEPIC: </a:t>
            </a:r>
            <a:r>
              <a:rPr lang="en-US" sz="1400" dirty="0" smtClean="0"/>
              <a:t>LHeC like collider: </a:t>
            </a:r>
            <a:r>
              <a:rPr lang="en-US" sz="1400" dirty="0" err="1" smtClean="0"/>
              <a:t>E</a:t>
            </a:r>
            <a:r>
              <a:rPr lang="en-US" sz="1400" baseline="-25000" dirty="0" err="1" smtClean="0"/>
              <a:t>e</a:t>
            </a:r>
            <a:r>
              <a:rPr lang="en-US" sz="1400" dirty="0" smtClean="0"/>
              <a:t> up to O (70 GeV), colliding with LHC protons </a:t>
            </a:r>
            <a:r>
              <a:rPr lang="en-US" sz="1400" dirty="0" smtClean="0">
                <a:sym typeface="Wingdings"/>
              </a:rPr>
              <a:t> exceeds HERA centre-of-mass energy</a:t>
            </a:r>
            <a:endParaRPr lang="en-US" sz="1400" dirty="0" smtClean="0">
              <a:solidFill>
                <a:srgbClr val="1155CC"/>
              </a:solidFill>
              <a:sym typeface="Wingdings"/>
            </a:endParaRPr>
          </a:p>
          <a:p>
            <a:pPr lvl="1"/>
            <a:r>
              <a:rPr lang="en-US" sz="1400" b="1" dirty="0" err="1" smtClean="0">
                <a:sym typeface="Wingdings"/>
              </a:rPr>
              <a:t>VHEeP</a:t>
            </a:r>
            <a:r>
              <a:rPr lang="en-US" sz="1400" b="1" dirty="0" smtClean="0">
                <a:sym typeface="Wingdings"/>
              </a:rPr>
              <a:t>: </a:t>
            </a:r>
            <a:r>
              <a:rPr lang="en-US" sz="1400" dirty="0" smtClean="0">
                <a:sym typeface="Wingdings"/>
              </a:rPr>
              <a:t>choose  </a:t>
            </a:r>
            <a:r>
              <a:rPr lang="en-US" sz="1400" dirty="0" err="1" smtClean="0"/>
              <a:t>E</a:t>
            </a:r>
            <a:r>
              <a:rPr lang="en-US" sz="1400" baseline="-25000" dirty="0" err="1" smtClean="0"/>
              <a:t>e</a:t>
            </a:r>
            <a:r>
              <a:rPr lang="en-US" sz="1400" dirty="0" smtClean="0"/>
              <a:t> = 3 TeV as a baseline and with E</a:t>
            </a:r>
            <a:r>
              <a:rPr lang="en-US" sz="1400" baseline="-25000" dirty="0" smtClean="0"/>
              <a:t>P</a:t>
            </a:r>
            <a:r>
              <a:rPr lang="en-US" sz="1400" dirty="0" smtClean="0"/>
              <a:t> = 7 TeV yields √s = 9 TeV. </a:t>
            </a:r>
            <a:r>
              <a:rPr lang="en-US" sz="1400" dirty="0" smtClean="0">
                <a:sym typeface="Wingdings"/>
              </a:rPr>
              <a:t> CM ~30 higher than HERA. </a:t>
            </a:r>
            <a:r>
              <a:rPr lang="en-US" sz="1400" dirty="0" smtClean="0"/>
              <a:t>Luminosity ~ 10</a:t>
            </a:r>
            <a:r>
              <a:rPr lang="en-US" sz="1400" baseline="30000" dirty="0" smtClean="0"/>
              <a:t>28</a:t>
            </a:r>
            <a:r>
              <a:rPr lang="en-US" sz="1400" dirty="0" smtClean="0"/>
              <a:t> − 10</a:t>
            </a:r>
            <a:r>
              <a:rPr lang="en-US" sz="1400" baseline="30000" dirty="0" smtClean="0"/>
              <a:t>29</a:t>
            </a:r>
            <a:r>
              <a:rPr lang="en-US" sz="1400" dirty="0" smtClean="0"/>
              <a:t> cm</a:t>
            </a:r>
            <a:r>
              <a:rPr lang="en-US" sz="1400" baseline="30000" dirty="0" smtClean="0"/>
              <a:t>-2</a:t>
            </a:r>
            <a:r>
              <a:rPr lang="en-US" sz="1400" dirty="0" smtClean="0"/>
              <a:t> s</a:t>
            </a:r>
            <a:r>
              <a:rPr lang="en-US" sz="1400" baseline="30000" dirty="0" smtClean="0"/>
              <a:t>-1</a:t>
            </a:r>
            <a:r>
              <a:rPr lang="en-US" sz="1400" dirty="0" smtClean="0"/>
              <a:t> gives ~ 1 pb</a:t>
            </a:r>
            <a:r>
              <a:rPr lang="en-US" sz="1400" baseline="30000" dirty="0" smtClean="0"/>
              <a:t>−1</a:t>
            </a:r>
            <a:r>
              <a:rPr lang="en-US" sz="1400" dirty="0" smtClean="0"/>
              <a:t>/yr.</a:t>
            </a:r>
            <a:endParaRPr lang="en-US" sz="1400" b="1" dirty="0" smtClean="0"/>
          </a:p>
        </p:txBody>
      </p:sp>
    </p:spTree>
    <p:extLst>
      <p:ext uri="{BB962C8B-B14F-4D97-AF65-F5344CB8AC3E}">
        <p14:creationId xmlns:p14="http://schemas.microsoft.com/office/powerpoint/2010/main" val="173804606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and Outlook</a:t>
            </a:r>
            <a:endParaRPr lang="en-US" dirty="0"/>
          </a:p>
        </p:txBody>
      </p:sp>
      <p:sp>
        <p:nvSpPr>
          <p:cNvPr id="3" name="Content Placeholder 2"/>
          <p:cNvSpPr>
            <a:spLocks noGrp="1"/>
          </p:cNvSpPr>
          <p:nvPr>
            <p:ph idx="1"/>
          </p:nvPr>
        </p:nvSpPr>
        <p:spPr>
          <a:xfrm>
            <a:off x="129358" y="787802"/>
            <a:ext cx="11933283" cy="5890885"/>
          </a:xfrm>
        </p:spPr>
        <p:txBody>
          <a:bodyPr>
            <a:normAutofit fontScale="62500" lnSpcReduction="20000"/>
          </a:bodyPr>
          <a:lstStyle/>
          <a:p>
            <a:pPr>
              <a:lnSpc>
                <a:spcPct val="120000"/>
              </a:lnSpc>
              <a:buFont typeface="Wingdings" charset="0"/>
              <a:buChar char="à"/>
            </a:pPr>
            <a:r>
              <a:rPr lang="en-US" dirty="0" smtClean="0">
                <a:solidFill>
                  <a:srgbClr val="1155CC"/>
                </a:solidFill>
              </a:rPr>
              <a:t>Many </a:t>
            </a:r>
            <a:r>
              <a:rPr lang="en-US" dirty="0">
                <a:solidFill>
                  <a:srgbClr val="1155CC"/>
                </a:solidFill>
              </a:rPr>
              <a:t>encouraging </a:t>
            </a:r>
            <a:r>
              <a:rPr lang="en-US" dirty="0" smtClean="0">
                <a:solidFill>
                  <a:srgbClr val="1155CC"/>
                </a:solidFill>
              </a:rPr>
              <a:t>results in the plasma wakefield acceleration technology</a:t>
            </a:r>
            <a:r>
              <a:rPr lang="en-US" dirty="0">
                <a:solidFill>
                  <a:srgbClr val="1155CC"/>
                </a:solidFill>
              </a:rPr>
              <a:t>. Plasma wakefield acceleration is an exciting and growing field with a huge </a:t>
            </a:r>
            <a:r>
              <a:rPr lang="en-US" dirty="0" smtClean="0">
                <a:solidFill>
                  <a:srgbClr val="1155CC"/>
                </a:solidFill>
              </a:rPr>
              <a:t>potential.</a:t>
            </a:r>
          </a:p>
          <a:p>
            <a:pPr lvl="2">
              <a:lnSpc>
                <a:spcPct val="120000"/>
              </a:lnSpc>
              <a:buFont typeface="Wingdings" charset="0"/>
              <a:buChar char="à"/>
            </a:pPr>
            <a:endParaRPr lang="en-US" dirty="0"/>
          </a:p>
          <a:p>
            <a:pPr>
              <a:lnSpc>
                <a:spcPct val="120000"/>
              </a:lnSpc>
              <a:buFont typeface="Wingdings" charset="0"/>
              <a:buChar char="à"/>
            </a:pPr>
            <a:r>
              <a:rPr lang="en-US" dirty="0" smtClean="0"/>
              <a:t>AWAKE: Proton</a:t>
            </a:r>
            <a:r>
              <a:rPr lang="en-US" dirty="0"/>
              <a:t>-driven plasma wakefield acceleration interesting because of large </a:t>
            </a:r>
            <a:r>
              <a:rPr lang="en-US" dirty="0" smtClean="0"/>
              <a:t>energy content </a:t>
            </a:r>
            <a:r>
              <a:rPr lang="en-US" dirty="0"/>
              <a:t>of </a:t>
            </a:r>
            <a:r>
              <a:rPr lang="en-US" dirty="0" smtClean="0"/>
              <a:t>driver. Modulation </a:t>
            </a:r>
            <a:r>
              <a:rPr lang="en-US" dirty="0"/>
              <a:t>process means existing proton machines can be </a:t>
            </a:r>
            <a:r>
              <a:rPr lang="en-US" dirty="0" smtClean="0"/>
              <a:t>used.</a:t>
            </a:r>
          </a:p>
          <a:p>
            <a:pPr lvl="2">
              <a:lnSpc>
                <a:spcPct val="120000"/>
              </a:lnSpc>
              <a:buFont typeface="Wingdings" charset="0"/>
              <a:buChar char="à"/>
            </a:pPr>
            <a:endParaRPr lang="en-US" dirty="0" smtClean="0">
              <a:solidFill>
                <a:srgbClr val="0000FF"/>
              </a:solidFill>
            </a:endParaRPr>
          </a:p>
          <a:p>
            <a:pPr>
              <a:lnSpc>
                <a:spcPct val="120000"/>
              </a:lnSpc>
              <a:buFont typeface="Wingdings" charset="0"/>
              <a:buChar char="à"/>
            </a:pPr>
            <a:r>
              <a:rPr lang="en-US" dirty="0" smtClean="0">
                <a:sym typeface="Zapf Dingbats" charset="2"/>
              </a:rPr>
              <a:t>AWAKE </a:t>
            </a:r>
            <a:r>
              <a:rPr lang="en-US" dirty="0">
                <a:sym typeface="Zapf Dingbats" charset="2"/>
              </a:rPr>
              <a:t>has for the first time demonstrated proton driven plasma wakefield acceleration of externally injected </a:t>
            </a:r>
            <a:r>
              <a:rPr lang="en-US" dirty="0" smtClean="0">
                <a:sym typeface="Zapf Dingbats" charset="2"/>
              </a:rPr>
              <a:t>electrons to GeV levels. Next step is to  accelerate high quality, high energy electrons. </a:t>
            </a:r>
            <a:endParaRPr lang="en-US" dirty="0" smtClean="0">
              <a:sym typeface="Zapf Dingbats" charset="2"/>
            </a:endParaRPr>
          </a:p>
          <a:p>
            <a:pPr marL="0" indent="0">
              <a:lnSpc>
                <a:spcPct val="120000"/>
              </a:lnSpc>
              <a:buNone/>
            </a:pPr>
            <a:endParaRPr lang="en-US" dirty="0" smtClean="0"/>
          </a:p>
          <a:p>
            <a:pPr marL="0" indent="0">
              <a:lnSpc>
                <a:spcPct val="120000"/>
              </a:lnSpc>
              <a:buNone/>
            </a:pPr>
            <a:r>
              <a:rPr lang="en-US" sz="3800" b="1" dirty="0" smtClean="0">
                <a:solidFill>
                  <a:srgbClr val="1155CC"/>
                </a:solidFill>
              </a:rPr>
              <a:t>Outlook: </a:t>
            </a:r>
            <a:endParaRPr lang="en-US" sz="3800" b="1" dirty="0" smtClean="0">
              <a:solidFill>
                <a:srgbClr val="1155CC"/>
              </a:solidFill>
            </a:endParaRPr>
          </a:p>
          <a:p>
            <a:pPr>
              <a:lnSpc>
                <a:spcPct val="120000"/>
              </a:lnSpc>
              <a:buFont typeface="Wingdings" charset="0"/>
              <a:buChar char="à"/>
            </a:pPr>
            <a:r>
              <a:rPr lang="en-US" b="1" dirty="0" smtClean="0">
                <a:solidFill>
                  <a:srgbClr val="1155CC"/>
                </a:solidFill>
              </a:rPr>
              <a:t>Near</a:t>
            </a:r>
            <a:r>
              <a:rPr lang="en-US" b="1" dirty="0">
                <a:solidFill>
                  <a:srgbClr val="1155CC"/>
                </a:solidFill>
              </a:rPr>
              <a:t>-term goals: </a:t>
            </a:r>
            <a:r>
              <a:rPr lang="en-US" dirty="0">
                <a:solidFill>
                  <a:srgbClr val="1155CC"/>
                </a:solidFill>
              </a:rPr>
              <a:t>the laser/electron-based plasma wakefield acceleration could provide near term solutions for FELs, medical applications, etc. </a:t>
            </a:r>
            <a:endParaRPr lang="en-US" dirty="0" smtClean="0">
              <a:solidFill>
                <a:srgbClr val="1155CC"/>
              </a:solidFill>
            </a:endParaRPr>
          </a:p>
          <a:p>
            <a:pPr lvl="7">
              <a:lnSpc>
                <a:spcPct val="120000"/>
              </a:lnSpc>
              <a:buFont typeface="Wingdings" charset="0"/>
              <a:buChar char="à"/>
            </a:pPr>
            <a:endParaRPr lang="en-US" dirty="0">
              <a:solidFill>
                <a:srgbClr val="1155CC"/>
              </a:solidFill>
            </a:endParaRPr>
          </a:p>
          <a:p>
            <a:pPr>
              <a:lnSpc>
                <a:spcPct val="120000"/>
              </a:lnSpc>
              <a:buFont typeface="Wingdings" charset="0"/>
              <a:buChar char="à"/>
            </a:pPr>
            <a:r>
              <a:rPr lang="en-US" b="1" dirty="0" smtClean="0">
                <a:solidFill>
                  <a:srgbClr val="1155CC"/>
                </a:solidFill>
              </a:rPr>
              <a:t>Mid</a:t>
            </a:r>
            <a:r>
              <a:rPr lang="en-US" b="1" dirty="0">
                <a:solidFill>
                  <a:srgbClr val="1155CC"/>
                </a:solidFill>
              </a:rPr>
              <a:t>-term goal: </a:t>
            </a:r>
            <a:r>
              <a:rPr lang="en-US" dirty="0">
                <a:solidFill>
                  <a:srgbClr val="1155CC"/>
                </a:solidFill>
              </a:rPr>
              <a:t>the AWAKE technology could provide particle physics applications. </a:t>
            </a:r>
            <a:endParaRPr lang="en-US" dirty="0" smtClean="0">
              <a:solidFill>
                <a:srgbClr val="1155CC"/>
              </a:solidFill>
            </a:endParaRPr>
          </a:p>
          <a:p>
            <a:pPr lvl="6">
              <a:lnSpc>
                <a:spcPct val="120000"/>
              </a:lnSpc>
              <a:buFont typeface="Wingdings" charset="0"/>
              <a:buChar char="à"/>
            </a:pPr>
            <a:endParaRPr lang="en-US" dirty="0" smtClean="0">
              <a:solidFill>
                <a:srgbClr val="1155CC"/>
              </a:solidFill>
            </a:endParaRPr>
          </a:p>
          <a:p>
            <a:pPr>
              <a:lnSpc>
                <a:spcPct val="120000"/>
              </a:lnSpc>
              <a:buFont typeface="Wingdings" charset="0"/>
              <a:buChar char="à"/>
            </a:pPr>
            <a:r>
              <a:rPr lang="en-US" b="1" dirty="0" smtClean="0">
                <a:solidFill>
                  <a:srgbClr val="1155CC"/>
                </a:solidFill>
              </a:rPr>
              <a:t>Long</a:t>
            </a:r>
            <a:r>
              <a:rPr lang="en-US" b="1" dirty="0">
                <a:solidFill>
                  <a:srgbClr val="1155CC"/>
                </a:solidFill>
              </a:rPr>
              <a:t>-term goal: </a:t>
            </a:r>
            <a:r>
              <a:rPr lang="en-US" dirty="0">
                <a:solidFill>
                  <a:srgbClr val="1155CC"/>
                </a:solidFill>
              </a:rPr>
              <a:t>design of a high energy electron/positron/gamma linear collider based on plasma wakefield acceleration.</a:t>
            </a:r>
          </a:p>
          <a:p>
            <a:pPr>
              <a:lnSpc>
                <a:spcPct val="120000"/>
              </a:lnSpc>
              <a:buFont typeface="Wingdings" charset="0"/>
              <a:buChar char="à"/>
            </a:pPr>
            <a:endParaRPr lang="en-US" dirty="0" smtClean="0">
              <a:solidFill>
                <a:srgbClr val="1155CC"/>
              </a:solidFill>
            </a:endParaRPr>
          </a:p>
        </p:txBody>
      </p:sp>
      <p:sp>
        <p:nvSpPr>
          <p:cNvPr id="4" name="Slide Number Placeholder 3"/>
          <p:cNvSpPr>
            <a:spLocks noGrp="1"/>
          </p:cNvSpPr>
          <p:nvPr>
            <p:ph type="sldNum" sz="quarter" idx="12"/>
          </p:nvPr>
        </p:nvSpPr>
        <p:spPr/>
        <p:txBody>
          <a:bodyPr/>
          <a:lstStyle/>
          <a:p>
            <a:fld id="{3D351EE0-6949-4F2E-8F68-46F7424C488D}" type="slidenum">
              <a:rPr lang="en-US" smtClean="0"/>
              <a:t>54</a:t>
            </a:fld>
            <a:endParaRPr lang="en-US"/>
          </a:p>
        </p:txBody>
      </p:sp>
    </p:spTree>
    <p:extLst>
      <p:ext uri="{BB962C8B-B14F-4D97-AF65-F5344CB8AC3E}">
        <p14:creationId xmlns:p14="http://schemas.microsoft.com/office/powerpoint/2010/main" val="53751867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 Slides</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3D351EE0-6949-4F2E-8F68-46F7424C488D}" type="slidenum">
              <a:rPr lang="en-US" smtClean="0"/>
              <a:t>55</a:t>
            </a:fld>
            <a:endParaRPr lang="en-US"/>
          </a:p>
        </p:txBody>
      </p:sp>
    </p:spTree>
    <p:extLst>
      <p:ext uri="{BB962C8B-B14F-4D97-AF65-F5344CB8AC3E}">
        <p14:creationId xmlns:p14="http://schemas.microsoft.com/office/powerpoint/2010/main" val="291535365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458" y="146534"/>
            <a:ext cx="11503724" cy="563074"/>
          </a:xfrm>
        </p:spPr>
        <p:txBody>
          <a:bodyPr>
            <a:noAutofit/>
          </a:bodyPr>
          <a:lstStyle/>
          <a:p>
            <a:r>
              <a:rPr lang="en-US" sz="4000" dirty="0" smtClean="0"/>
              <a:t>Status of Today and Goals for Collider Application</a:t>
            </a:r>
            <a:endParaRPr lang="en-US" sz="2800" dirty="0"/>
          </a:p>
        </p:txBody>
      </p:sp>
      <p:graphicFrame>
        <p:nvGraphicFramePr>
          <p:cNvPr id="5" name="Table 4"/>
          <p:cNvGraphicFramePr>
            <a:graphicFrameLocks noGrp="1"/>
          </p:cNvGraphicFramePr>
          <p:nvPr>
            <p:extLst>
              <p:ext uri="{D42A27DB-BD31-4B8C-83A1-F6EECF244321}">
                <p14:modId xmlns:p14="http://schemas.microsoft.com/office/powerpoint/2010/main" val="496433017"/>
              </p:ext>
            </p:extLst>
          </p:nvPr>
        </p:nvGraphicFramePr>
        <p:xfrm>
          <a:off x="2014098" y="1537404"/>
          <a:ext cx="7188875" cy="3962399"/>
        </p:xfrm>
        <a:graphic>
          <a:graphicData uri="http://schemas.openxmlformats.org/drawingml/2006/table">
            <a:tbl>
              <a:tblPr firstRow="1" bandRow="1">
                <a:tableStyleId>{5C22544A-7EE6-4342-B048-85BDC9FD1C3A}</a:tableStyleId>
              </a:tblPr>
              <a:tblGrid>
                <a:gridCol w="2439452"/>
                <a:gridCol w="2254983"/>
                <a:gridCol w="2494440"/>
              </a:tblGrid>
              <a:tr h="227495">
                <a:tc>
                  <a:txBody>
                    <a:bodyPr/>
                    <a:lstStyle/>
                    <a:p>
                      <a:endParaRPr lang="en-US" sz="1400" dirty="0"/>
                    </a:p>
                  </a:txBody>
                  <a:tcPr/>
                </a:tc>
                <a:tc>
                  <a:txBody>
                    <a:bodyPr/>
                    <a:lstStyle/>
                    <a:p>
                      <a:pPr algn="ctr"/>
                      <a:r>
                        <a:rPr lang="en-US" sz="1400" dirty="0" smtClean="0"/>
                        <a:t>Current</a:t>
                      </a:r>
                      <a:endParaRPr lang="en-US" sz="1400" dirty="0"/>
                    </a:p>
                  </a:txBody>
                  <a:tcPr/>
                </a:tc>
                <a:tc>
                  <a:txBody>
                    <a:bodyPr/>
                    <a:lstStyle/>
                    <a:p>
                      <a:pPr algn="ctr"/>
                      <a:r>
                        <a:rPr lang="en-US" sz="1400" dirty="0" smtClean="0"/>
                        <a:t>Goal</a:t>
                      </a:r>
                      <a:endParaRPr lang="en-US" sz="1400" dirty="0"/>
                    </a:p>
                  </a:txBody>
                  <a:tcPr/>
                </a:tc>
              </a:tr>
              <a:tr h="227495">
                <a:tc>
                  <a:txBody>
                    <a:bodyPr/>
                    <a:lstStyle/>
                    <a:p>
                      <a:r>
                        <a:rPr lang="en-US" sz="1400" dirty="0" smtClean="0">
                          <a:solidFill>
                            <a:schemeClr val="tx1"/>
                          </a:solidFill>
                        </a:rPr>
                        <a:t>Charge (</a:t>
                      </a:r>
                      <a:r>
                        <a:rPr lang="en-US" sz="1400" dirty="0" err="1" smtClean="0">
                          <a:solidFill>
                            <a:schemeClr val="tx1"/>
                          </a:solidFill>
                        </a:rPr>
                        <a:t>nC</a:t>
                      </a:r>
                      <a:r>
                        <a:rPr lang="en-US" sz="1400" dirty="0" smtClean="0">
                          <a:solidFill>
                            <a:schemeClr val="tx1"/>
                          </a:solidFill>
                        </a:rPr>
                        <a:t>)</a:t>
                      </a:r>
                      <a:endParaRPr lang="en-US" sz="1400" dirty="0">
                        <a:solidFill>
                          <a:schemeClr val="tx1"/>
                        </a:solidFill>
                      </a:endParaRPr>
                    </a:p>
                  </a:txBody>
                  <a:tcPr/>
                </a:tc>
                <a:tc>
                  <a:txBody>
                    <a:bodyPr/>
                    <a:lstStyle/>
                    <a:p>
                      <a:pPr algn="ctr"/>
                      <a:r>
                        <a:rPr lang="en-US" sz="1400" dirty="0" smtClean="0"/>
                        <a:t>0.1</a:t>
                      </a:r>
                      <a:endParaRPr lang="en-US" sz="1400" dirty="0"/>
                    </a:p>
                  </a:txBody>
                  <a:tcPr/>
                </a:tc>
                <a:tc>
                  <a:txBody>
                    <a:bodyPr/>
                    <a:lstStyle/>
                    <a:p>
                      <a:pPr algn="ctr"/>
                      <a:r>
                        <a:rPr lang="en-US" sz="1400" dirty="0" smtClean="0"/>
                        <a:t>1</a:t>
                      </a:r>
                      <a:endParaRPr lang="en-US" sz="1400" dirty="0"/>
                    </a:p>
                  </a:txBody>
                  <a:tcPr/>
                </a:tc>
              </a:tr>
              <a:tr h="227495">
                <a:tc>
                  <a:txBody>
                    <a:bodyPr/>
                    <a:lstStyle/>
                    <a:p>
                      <a:r>
                        <a:rPr lang="en-US" sz="1400" dirty="0" smtClean="0">
                          <a:solidFill>
                            <a:schemeClr val="tx1"/>
                          </a:solidFill>
                        </a:rPr>
                        <a:t>Energy (GeV)</a:t>
                      </a:r>
                      <a:endParaRPr lang="en-US" sz="1400" dirty="0">
                        <a:solidFill>
                          <a:schemeClr val="tx1"/>
                        </a:solidFill>
                      </a:endParaRPr>
                    </a:p>
                  </a:txBody>
                  <a:tcPr/>
                </a:tc>
                <a:tc>
                  <a:txBody>
                    <a:bodyPr/>
                    <a:lstStyle/>
                    <a:p>
                      <a:pPr algn="ctr"/>
                      <a:r>
                        <a:rPr lang="en-US" sz="1400" dirty="0" smtClean="0"/>
                        <a:t>9</a:t>
                      </a:r>
                      <a:endParaRPr lang="en-US" sz="1400" dirty="0"/>
                    </a:p>
                  </a:txBody>
                  <a:tcPr/>
                </a:tc>
                <a:tc>
                  <a:txBody>
                    <a:bodyPr/>
                    <a:lstStyle/>
                    <a:p>
                      <a:pPr algn="ctr"/>
                      <a:r>
                        <a:rPr lang="en-US" sz="1400" dirty="0" smtClean="0"/>
                        <a:t>10</a:t>
                      </a:r>
                      <a:endParaRPr lang="en-US" sz="1400" dirty="0"/>
                    </a:p>
                  </a:txBody>
                  <a:tcPr/>
                </a:tc>
              </a:tr>
              <a:tr h="227495">
                <a:tc>
                  <a:txBody>
                    <a:bodyPr/>
                    <a:lstStyle/>
                    <a:p>
                      <a:r>
                        <a:rPr lang="en-US" sz="1400" dirty="0" smtClean="0">
                          <a:solidFill>
                            <a:schemeClr val="tx1"/>
                          </a:solidFill>
                        </a:rPr>
                        <a:t>Energy spread (%)</a:t>
                      </a:r>
                      <a:endParaRPr lang="en-US" sz="1400" dirty="0">
                        <a:solidFill>
                          <a:schemeClr val="tx1"/>
                        </a:solidFill>
                      </a:endParaRPr>
                    </a:p>
                  </a:txBody>
                  <a:tcPr/>
                </a:tc>
                <a:tc>
                  <a:txBody>
                    <a:bodyPr/>
                    <a:lstStyle/>
                    <a:p>
                      <a:pPr algn="ctr"/>
                      <a:r>
                        <a:rPr lang="en-US" sz="1400" dirty="0" smtClean="0"/>
                        <a:t>2</a:t>
                      </a:r>
                      <a:endParaRPr lang="en-US" sz="1400" dirty="0"/>
                    </a:p>
                  </a:txBody>
                  <a:tcPr/>
                </a:tc>
                <a:tc>
                  <a:txBody>
                    <a:bodyPr/>
                    <a:lstStyle/>
                    <a:p>
                      <a:pPr algn="ctr"/>
                      <a:r>
                        <a:rPr lang="en-US" sz="1400" dirty="0" smtClean="0"/>
                        <a:t>0.1</a:t>
                      </a:r>
                      <a:endParaRPr lang="en-US" sz="1400" dirty="0"/>
                    </a:p>
                  </a:txBody>
                  <a:tcPr/>
                </a:tc>
              </a:tr>
              <a:tr h="227495">
                <a:tc>
                  <a:txBody>
                    <a:bodyPr/>
                    <a:lstStyle/>
                    <a:p>
                      <a:r>
                        <a:rPr lang="en-US" sz="1400" dirty="0" smtClean="0">
                          <a:solidFill>
                            <a:schemeClr val="tx1"/>
                          </a:solidFill>
                        </a:rPr>
                        <a:t>Emittance (um)</a:t>
                      </a:r>
                      <a:endParaRPr lang="en-US" sz="1400" dirty="0">
                        <a:solidFill>
                          <a:schemeClr val="tx1"/>
                        </a:solidFill>
                      </a:endParaRPr>
                    </a:p>
                  </a:txBody>
                  <a:tcPr/>
                </a:tc>
                <a:tc>
                  <a:txBody>
                    <a:bodyPr/>
                    <a:lstStyle/>
                    <a:p>
                      <a:pPr algn="ctr"/>
                      <a:r>
                        <a:rPr lang="en-US" sz="1400" dirty="0" smtClean="0"/>
                        <a:t>&gt;50-100 (PWFA)</a:t>
                      </a:r>
                      <a:r>
                        <a:rPr lang="en-US" sz="1400" baseline="0" dirty="0" smtClean="0"/>
                        <a:t>, 0.1 (LFWA)</a:t>
                      </a:r>
                      <a:endParaRPr lang="en-US" sz="1400" dirty="0"/>
                    </a:p>
                  </a:txBody>
                  <a:tcPr/>
                </a:tc>
                <a:tc>
                  <a:txBody>
                    <a:bodyPr/>
                    <a:lstStyle/>
                    <a:p>
                      <a:pPr algn="ctr"/>
                      <a:r>
                        <a:rPr lang="en-US" sz="1400" dirty="0" smtClean="0"/>
                        <a:t>&lt;10</a:t>
                      </a:r>
                      <a:r>
                        <a:rPr lang="en-US" sz="1400" baseline="30000" dirty="0" smtClean="0"/>
                        <a:t>-1</a:t>
                      </a:r>
                      <a:endParaRPr lang="en-US" sz="1400" dirty="0"/>
                    </a:p>
                  </a:txBody>
                  <a:tcPr/>
                </a:tc>
              </a:tr>
              <a:tr h="227495">
                <a:tc>
                  <a:txBody>
                    <a:bodyPr/>
                    <a:lstStyle/>
                    <a:p>
                      <a:r>
                        <a:rPr lang="en-US" sz="1400" dirty="0" smtClean="0">
                          <a:solidFill>
                            <a:schemeClr val="tx1"/>
                          </a:solidFill>
                        </a:rPr>
                        <a:t>Staging</a:t>
                      </a:r>
                      <a:endParaRPr lang="en-US" sz="1400" dirty="0">
                        <a:solidFill>
                          <a:schemeClr val="tx1"/>
                        </a:solidFill>
                      </a:endParaRPr>
                    </a:p>
                  </a:txBody>
                  <a:tcPr/>
                </a:tc>
                <a:tc>
                  <a:txBody>
                    <a:bodyPr/>
                    <a:lstStyle/>
                    <a:p>
                      <a:pPr algn="ctr"/>
                      <a:r>
                        <a:rPr lang="en-US" sz="1400" dirty="0" smtClean="0"/>
                        <a:t>single, two</a:t>
                      </a:r>
                      <a:endParaRPr lang="en-US" sz="1400" dirty="0"/>
                    </a:p>
                  </a:txBody>
                  <a:tcPr/>
                </a:tc>
                <a:tc>
                  <a:txBody>
                    <a:bodyPr/>
                    <a:lstStyle/>
                    <a:p>
                      <a:pPr algn="ctr"/>
                      <a:r>
                        <a:rPr lang="en-US" sz="1400" dirty="0" smtClean="0"/>
                        <a:t>multiple</a:t>
                      </a:r>
                      <a:endParaRPr lang="en-US" sz="1400" dirty="0"/>
                    </a:p>
                  </a:txBody>
                  <a:tcPr/>
                </a:tc>
              </a:tr>
              <a:tr h="227495">
                <a:tc>
                  <a:txBody>
                    <a:bodyPr/>
                    <a:lstStyle/>
                    <a:p>
                      <a:r>
                        <a:rPr lang="en-US" sz="1400" dirty="0" smtClean="0">
                          <a:solidFill>
                            <a:schemeClr val="tx1"/>
                          </a:solidFill>
                        </a:rPr>
                        <a:t>Efficiency</a:t>
                      </a:r>
                      <a:r>
                        <a:rPr lang="en-US" sz="1400" baseline="0" dirty="0" smtClean="0">
                          <a:solidFill>
                            <a:schemeClr val="tx1"/>
                          </a:solidFill>
                        </a:rPr>
                        <a:t> (%)</a:t>
                      </a:r>
                      <a:endParaRPr lang="en-US" sz="1400" dirty="0">
                        <a:solidFill>
                          <a:schemeClr val="tx1"/>
                        </a:solidFill>
                      </a:endParaRPr>
                    </a:p>
                  </a:txBody>
                  <a:tcPr/>
                </a:tc>
                <a:tc>
                  <a:txBody>
                    <a:bodyPr/>
                    <a:lstStyle/>
                    <a:p>
                      <a:pPr algn="ctr"/>
                      <a:r>
                        <a:rPr lang="en-US" sz="1400" dirty="0" smtClean="0"/>
                        <a:t>20</a:t>
                      </a:r>
                      <a:endParaRPr lang="en-US" sz="1400" dirty="0"/>
                    </a:p>
                  </a:txBody>
                  <a:tcPr/>
                </a:tc>
                <a:tc>
                  <a:txBody>
                    <a:bodyPr/>
                    <a:lstStyle/>
                    <a:p>
                      <a:pPr algn="ctr"/>
                      <a:r>
                        <a:rPr lang="en-US" sz="1400" dirty="0" smtClean="0"/>
                        <a:t>40</a:t>
                      </a:r>
                      <a:endParaRPr lang="en-US" sz="1400" dirty="0"/>
                    </a:p>
                  </a:txBody>
                  <a:tcPr/>
                </a:tc>
              </a:tr>
              <a:tr h="227495">
                <a:tc>
                  <a:txBody>
                    <a:bodyPr/>
                    <a:lstStyle/>
                    <a:p>
                      <a:r>
                        <a:rPr lang="en-US" sz="1400" dirty="0" smtClean="0"/>
                        <a:t>Rep Rate (Hz)</a:t>
                      </a:r>
                      <a:endParaRPr lang="en-US" sz="1400" dirty="0"/>
                    </a:p>
                  </a:txBody>
                  <a:tcPr/>
                </a:tc>
                <a:tc>
                  <a:txBody>
                    <a:bodyPr/>
                    <a:lstStyle/>
                    <a:p>
                      <a:pPr algn="ctr"/>
                      <a:r>
                        <a:rPr lang="en-US" sz="1400" dirty="0" smtClean="0"/>
                        <a:t>1-10</a:t>
                      </a:r>
                      <a:endParaRPr lang="en-US" sz="1400" dirty="0"/>
                    </a:p>
                  </a:txBody>
                  <a:tcPr/>
                </a:tc>
                <a:tc>
                  <a:txBody>
                    <a:bodyPr/>
                    <a:lstStyle/>
                    <a:p>
                      <a:pPr algn="ctr"/>
                      <a:r>
                        <a:rPr lang="en-US" sz="1400" dirty="0" smtClean="0"/>
                        <a:t>10</a:t>
                      </a:r>
                      <a:r>
                        <a:rPr lang="en-US" sz="1400" baseline="30000" dirty="0" smtClean="0"/>
                        <a:t>3-4</a:t>
                      </a:r>
                      <a:endParaRPr lang="en-US" sz="1400" dirty="0"/>
                    </a:p>
                  </a:txBody>
                  <a:tcPr/>
                </a:tc>
              </a:tr>
              <a:tr h="227495">
                <a:tc>
                  <a:txBody>
                    <a:bodyPr/>
                    <a:lstStyle/>
                    <a:p>
                      <a:r>
                        <a:rPr lang="en-US" sz="1400" dirty="0" smtClean="0"/>
                        <a:t>Acc. Distance (m)/stage</a:t>
                      </a:r>
                      <a:endParaRPr lang="en-US" sz="1400" dirty="0"/>
                    </a:p>
                  </a:txBody>
                  <a:tcPr/>
                </a:tc>
                <a:tc>
                  <a:txBody>
                    <a:bodyPr/>
                    <a:lstStyle/>
                    <a:p>
                      <a:pPr algn="ctr"/>
                      <a:r>
                        <a:rPr lang="en-US" sz="1400" dirty="0" smtClean="0"/>
                        <a:t>1</a:t>
                      </a:r>
                      <a:endParaRPr lang="en-US" sz="1400" dirty="0"/>
                    </a:p>
                  </a:txBody>
                  <a:tcPr/>
                </a:tc>
                <a:tc>
                  <a:txBody>
                    <a:bodyPr/>
                    <a:lstStyle/>
                    <a:p>
                      <a:pPr algn="ctr"/>
                      <a:r>
                        <a:rPr lang="en-US" sz="1400" dirty="0" smtClean="0"/>
                        <a:t>1-5</a:t>
                      </a:r>
                    </a:p>
                  </a:txBody>
                  <a:tcPr/>
                </a:tc>
              </a:tr>
              <a:tr h="227495">
                <a:tc>
                  <a:txBody>
                    <a:bodyPr/>
                    <a:lstStyle/>
                    <a:p>
                      <a:r>
                        <a:rPr lang="en-US" sz="1400" dirty="0" smtClean="0"/>
                        <a:t>Positron acceleration</a:t>
                      </a:r>
                      <a:endParaRPr lang="en-US" sz="1400" dirty="0"/>
                    </a:p>
                  </a:txBody>
                  <a:tcPr/>
                </a:tc>
                <a:tc>
                  <a:txBody>
                    <a:bodyPr/>
                    <a:lstStyle/>
                    <a:p>
                      <a:pPr algn="ctr"/>
                      <a:r>
                        <a:rPr lang="en-US" sz="1400" dirty="0" smtClean="0"/>
                        <a:t>acceleration</a:t>
                      </a:r>
                      <a:endParaRPr lang="en-US" sz="1400" dirty="0"/>
                    </a:p>
                  </a:txBody>
                  <a:tcPr/>
                </a:tc>
                <a:tc>
                  <a:txBody>
                    <a:bodyPr/>
                    <a:lstStyle/>
                    <a:p>
                      <a:pPr algn="ctr"/>
                      <a:r>
                        <a:rPr lang="en-US" sz="1400" dirty="0" smtClean="0"/>
                        <a:t>emittance</a:t>
                      </a:r>
                      <a:r>
                        <a:rPr lang="en-US" sz="1400" baseline="0" dirty="0" smtClean="0"/>
                        <a:t> preservation</a:t>
                      </a:r>
                      <a:endParaRPr lang="en-US" sz="1400" dirty="0" smtClean="0"/>
                    </a:p>
                  </a:txBody>
                  <a:tcPr/>
                </a:tc>
              </a:tr>
              <a:tr h="227495">
                <a:tc>
                  <a:txBody>
                    <a:bodyPr/>
                    <a:lstStyle/>
                    <a:p>
                      <a:r>
                        <a:rPr lang="en-US" sz="1400" dirty="0" smtClean="0"/>
                        <a:t>Proton</a:t>
                      </a:r>
                      <a:r>
                        <a:rPr lang="en-US" sz="1400" baseline="0" dirty="0" smtClean="0"/>
                        <a:t> drivers</a:t>
                      </a:r>
                      <a:endParaRPr lang="en-US" sz="1400" dirty="0"/>
                    </a:p>
                  </a:txBody>
                  <a:tcPr/>
                </a:tc>
                <a:tc>
                  <a:txBody>
                    <a:bodyPr/>
                    <a:lstStyle/>
                    <a:p>
                      <a:pPr algn="ctr"/>
                      <a:r>
                        <a:rPr lang="en-US" sz="1400" dirty="0" smtClean="0"/>
                        <a:t>SSM,</a:t>
                      </a:r>
                      <a:r>
                        <a:rPr lang="en-US" sz="1400" baseline="0" dirty="0" smtClean="0"/>
                        <a:t> acceleration</a:t>
                      </a:r>
                      <a:endParaRPr lang="en-US" sz="1400" dirty="0"/>
                    </a:p>
                  </a:txBody>
                  <a:tcPr/>
                </a:tc>
                <a:tc>
                  <a:txBody>
                    <a:bodyPr/>
                    <a:lstStyle/>
                    <a:p>
                      <a:pPr algn="ctr"/>
                      <a:r>
                        <a:rPr lang="en-US" sz="1400" dirty="0" smtClean="0"/>
                        <a:t>emittance</a:t>
                      </a:r>
                      <a:r>
                        <a:rPr lang="en-US" sz="1400" baseline="0" dirty="0" smtClean="0"/>
                        <a:t> control</a:t>
                      </a:r>
                      <a:endParaRPr lang="en-US" sz="1400" dirty="0" smtClean="0"/>
                    </a:p>
                  </a:txBody>
                  <a:tcPr/>
                </a:tc>
              </a:tr>
              <a:tr h="227495">
                <a:tc>
                  <a:txBody>
                    <a:bodyPr/>
                    <a:lstStyle/>
                    <a:p>
                      <a:r>
                        <a:rPr lang="en-US" sz="1400" dirty="0" smtClean="0"/>
                        <a:t>Plasma cell (p-driver)</a:t>
                      </a:r>
                      <a:endParaRPr lang="en-US" sz="1400" dirty="0"/>
                    </a:p>
                  </a:txBody>
                  <a:tcPr/>
                </a:tc>
                <a:tc>
                  <a:txBody>
                    <a:bodyPr/>
                    <a:lstStyle/>
                    <a:p>
                      <a:pPr algn="ctr"/>
                      <a:r>
                        <a:rPr lang="en-US" sz="1400" dirty="0" smtClean="0"/>
                        <a:t>10</a:t>
                      </a:r>
                      <a:r>
                        <a:rPr lang="en-US" sz="1400" baseline="0" dirty="0" smtClean="0"/>
                        <a:t> m </a:t>
                      </a:r>
                      <a:endParaRPr lang="en-US" sz="1400" dirty="0"/>
                    </a:p>
                  </a:txBody>
                  <a:tcPr/>
                </a:tc>
                <a:tc>
                  <a:txBody>
                    <a:bodyPr/>
                    <a:lstStyle/>
                    <a:p>
                      <a:pPr algn="ctr"/>
                      <a:r>
                        <a:rPr lang="en-US" sz="1400" dirty="0" smtClean="0"/>
                        <a:t>100s</a:t>
                      </a:r>
                      <a:r>
                        <a:rPr lang="en-US" sz="1400" baseline="0" dirty="0" smtClean="0"/>
                        <a:t> m</a:t>
                      </a:r>
                    </a:p>
                  </a:txBody>
                  <a:tcPr/>
                </a:tc>
              </a:tr>
              <a:tr h="227495">
                <a:tc>
                  <a:txBody>
                    <a:bodyPr/>
                    <a:lstStyle/>
                    <a:p>
                      <a:r>
                        <a:rPr lang="en-US" sz="1400" dirty="0" smtClean="0"/>
                        <a:t>Simulations</a:t>
                      </a:r>
                      <a:endParaRPr lang="en-US" sz="1400" dirty="0"/>
                    </a:p>
                  </a:txBody>
                  <a:tcPr/>
                </a:tc>
                <a:tc>
                  <a:txBody>
                    <a:bodyPr/>
                    <a:lstStyle/>
                    <a:p>
                      <a:pPr algn="ctr"/>
                      <a:r>
                        <a:rPr lang="en-US" sz="1400" dirty="0" smtClean="0"/>
                        <a:t>days</a:t>
                      </a:r>
                      <a:endParaRPr lang="en-US" sz="1400" dirty="0"/>
                    </a:p>
                  </a:txBody>
                  <a:tcPr/>
                </a:tc>
                <a:tc>
                  <a:txBody>
                    <a:bodyPr/>
                    <a:lstStyle/>
                    <a:p>
                      <a:pPr algn="ctr"/>
                      <a:r>
                        <a:rPr lang="en-US" sz="1400" baseline="0" dirty="0" smtClean="0"/>
                        <a:t>improvements by 10</a:t>
                      </a:r>
                      <a:r>
                        <a:rPr lang="en-US" sz="1400" baseline="30000" dirty="0" smtClean="0"/>
                        <a:t>7</a:t>
                      </a:r>
                      <a:endParaRPr lang="en-US" sz="1400" baseline="0" dirty="0" smtClean="0"/>
                    </a:p>
                  </a:txBody>
                  <a:tcPr/>
                </a:tc>
              </a:tr>
            </a:tbl>
          </a:graphicData>
        </a:graphic>
      </p:graphicFrame>
    </p:spTree>
    <p:extLst>
      <p:ext uri="{BB962C8B-B14F-4D97-AF65-F5344CB8AC3E}">
        <p14:creationId xmlns:p14="http://schemas.microsoft.com/office/powerpoint/2010/main" val="150511845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Outlook</a:t>
            </a:r>
            <a:endParaRPr lang="en-US" dirty="0"/>
          </a:p>
        </p:txBody>
      </p:sp>
      <p:sp>
        <p:nvSpPr>
          <p:cNvPr id="3" name="Content Placeholder 2"/>
          <p:cNvSpPr>
            <a:spLocks noGrp="1"/>
          </p:cNvSpPr>
          <p:nvPr>
            <p:ph idx="1"/>
          </p:nvPr>
        </p:nvSpPr>
        <p:spPr>
          <a:xfrm>
            <a:off x="838199" y="1174060"/>
            <a:ext cx="10515600" cy="4028325"/>
          </a:xfrm>
        </p:spPr>
        <p:txBody>
          <a:bodyPr/>
          <a:lstStyle/>
          <a:p>
            <a:r>
              <a:rPr lang="en-US" dirty="0" smtClean="0"/>
              <a:t>Short term perspective of PWFA (&lt; 10 years): </a:t>
            </a:r>
          </a:p>
          <a:p>
            <a:pPr lvl="1"/>
            <a:r>
              <a:rPr lang="en-US" dirty="0" smtClean="0"/>
              <a:t>Compact FEL based: 5 – 10 GeV energy range</a:t>
            </a:r>
          </a:p>
          <a:p>
            <a:pPr lvl="1"/>
            <a:r>
              <a:rPr lang="en-US" dirty="0" smtClean="0"/>
              <a:t>Compact X-ray sources: electron accelerated in strong transverse field of plasma emit betatron radiation</a:t>
            </a:r>
          </a:p>
          <a:p>
            <a:pPr lvl="1">
              <a:buFont typeface="Wingdings" charset="0"/>
              <a:buChar char="è"/>
            </a:pPr>
            <a:r>
              <a:rPr lang="en-US" dirty="0" smtClean="0">
                <a:sym typeface="Wingdings"/>
              </a:rPr>
              <a:t>applications in medicine, radiobiology, material science</a:t>
            </a:r>
          </a:p>
          <a:p>
            <a:pPr marL="457200" lvl="1" indent="0">
              <a:buNone/>
            </a:pPr>
            <a:endParaRPr lang="en-US" dirty="0" smtClean="0">
              <a:sym typeface="Wingdings"/>
            </a:endParaRPr>
          </a:p>
          <a:p>
            <a:r>
              <a:rPr lang="en-US" dirty="0" smtClean="0"/>
              <a:t>Long term perspective of PWFA (&gt;</a:t>
            </a:r>
            <a:r>
              <a:rPr lang="en-US" dirty="0"/>
              <a:t>2</a:t>
            </a:r>
            <a:r>
              <a:rPr lang="en-US" dirty="0" smtClean="0"/>
              <a:t>0 </a:t>
            </a:r>
            <a:r>
              <a:rPr lang="en-US" dirty="0"/>
              <a:t>years): </a:t>
            </a:r>
          </a:p>
          <a:p>
            <a:pPr lvl="1"/>
            <a:r>
              <a:rPr lang="en-US" dirty="0" smtClean="0">
                <a:sym typeface="Wingdings"/>
              </a:rPr>
              <a:t>High energy physics applications: Plasma-based high energy linear collider </a:t>
            </a:r>
          </a:p>
          <a:p>
            <a:pPr marL="457200" lvl="1" indent="0">
              <a:buNone/>
            </a:pPr>
            <a:r>
              <a:rPr lang="en-US" dirty="0" smtClean="0">
                <a:sym typeface="Wingdings"/>
              </a:rPr>
              <a:t> depends strongly on progress in many fields. </a:t>
            </a:r>
            <a:endParaRPr lang="en-US" dirty="0">
              <a:sym typeface="Wingdings"/>
            </a:endParaRPr>
          </a:p>
        </p:txBody>
      </p:sp>
      <p:sp>
        <p:nvSpPr>
          <p:cNvPr id="4" name="Slide Number Placeholder 3"/>
          <p:cNvSpPr>
            <a:spLocks noGrp="1"/>
          </p:cNvSpPr>
          <p:nvPr>
            <p:ph type="sldNum" sz="quarter" idx="12"/>
          </p:nvPr>
        </p:nvSpPr>
        <p:spPr/>
        <p:txBody>
          <a:bodyPr/>
          <a:lstStyle/>
          <a:p>
            <a:fld id="{3D351EE0-6949-4F2E-8F68-46F7424C488D}" type="slidenum">
              <a:rPr lang="en-US" smtClean="0"/>
              <a:t>57</a:t>
            </a:fld>
            <a:endParaRPr lang="en-US"/>
          </a:p>
        </p:txBody>
      </p:sp>
      <p:sp>
        <p:nvSpPr>
          <p:cNvPr id="6" name="TextBox 5"/>
          <p:cNvSpPr txBox="1"/>
          <p:nvPr/>
        </p:nvSpPr>
        <p:spPr>
          <a:xfrm>
            <a:off x="374216" y="5274338"/>
            <a:ext cx="11443568" cy="954107"/>
          </a:xfrm>
          <a:prstGeom prst="rect">
            <a:avLst/>
          </a:prstGeom>
          <a:solidFill>
            <a:schemeClr val="bg1"/>
          </a:solidFill>
          <a:ln>
            <a:noFill/>
          </a:ln>
          <a:effectLst/>
        </p:spPr>
        <p:txBody>
          <a:bodyPr wrap="square" rtlCol="0">
            <a:spAutoFit/>
          </a:bodyPr>
          <a:lstStyle/>
          <a:p>
            <a:pPr algn="just"/>
            <a:r>
              <a:rPr lang="en-US" sz="2800" dirty="0" smtClean="0"/>
              <a:t>The most demanding application of plasma wakefield acceleration is to build a </a:t>
            </a:r>
            <a:r>
              <a:rPr lang="en-US" sz="2800" b="1" dirty="0" smtClean="0"/>
              <a:t>compact, efficient, Plasma-Based Linear Collider</a:t>
            </a:r>
            <a:r>
              <a:rPr lang="en-US" sz="2800" dirty="0" smtClean="0"/>
              <a:t>.</a:t>
            </a:r>
          </a:p>
        </p:txBody>
      </p:sp>
    </p:spTree>
    <p:extLst>
      <p:ext uri="{BB962C8B-B14F-4D97-AF65-F5344CB8AC3E}">
        <p14:creationId xmlns:p14="http://schemas.microsoft.com/office/powerpoint/2010/main" val="409661502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Conventional Accelerating Technology</a:t>
            </a:r>
            <a:endParaRPr lang="en-US" dirty="0"/>
          </a:p>
        </p:txBody>
      </p:sp>
      <p:sp>
        <p:nvSpPr>
          <p:cNvPr id="3" name="Content Placeholder 2"/>
          <p:cNvSpPr>
            <a:spLocks noGrp="1"/>
          </p:cNvSpPr>
          <p:nvPr>
            <p:ph sz="half" idx="1"/>
          </p:nvPr>
        </p:nvSpPr>
        <p:spPr>
          <a:xfrm>
            <a:off x="358056" y="1025549"/>
            <a:ext cx="9858008" cy="5028118"/>
          </a:xfrm>
        </p:spPr>
        <p:txBody>
          <a:bodyPr>
            <a:normAutofit fontScale="70000" lnSpcReduction="20000"/>
          </a:bodyPr>
          <a:lstStyle/>
          <a:p>
            <a:pPr marL="0" indent="0">
              <a:buNone/>
            </a:pPr>
            <a:r>
              <a:rPr lang="en-US" b="1" dirty="0" smtClean="0">
                <a:solidFill>
                  <a:srgbClr val="000000"/>
                </a:solidFill>
              </a:rPr>
              <a:t>Today’s RF cavities or microwave technology: </a:t>
            </a:r>
            <a:endParaRPr lang="en-US" b="1" dirty="0">
              <a:solidFill>
                <a:srgbClr val="000000"/>
              </a:solidFill>
            </a:endParaRPr>
          </a:p>
          <a:p>
            <a:r>
              <a:rPr lang="en-US" dirty="0" smtClean="0"/>
              <a:t>Very successfully used in all accelerators (hospitals, scientific labs,…) in the last 100 years. </a:t>
            </a:r>
          </a:p>
          <a:p>
            <a:pPr lvl="1"/>
            <a:endParaRPr lang="en-US" dirty="0" smtClean="0"/>
          </a:p>
          <a:p>
            <a:r>
              <a:rPr lang="en-US" dirty="0">
                <a:solidFill>
                  <a:srgbClr val="000000"/>
                </a:solidFill>
              </a:rPr>
              <a:t>Typical gradients:</a:t>
            </a:r>
          </a:p>
          <a:p>
            <a:pPr lvl="1"/>
            <a:r>
              <a:rPr lang="en-US" dirty="0"/>
              <a:t>LHC: 5 MV/m</a:t>
            </a:r>
          </a:p>
          <a:p>
            <a:pPr lvl="1"/>
            <a:r>
              <a:rPr lang="en-US" dirty="0"/>
              <a:t>ILC: 35 MV/m</a:t>
            </a:r>
          </a:p>
          <a:p>
            <a:pPr lvl="1"/>
            <a:r>
              <a:rPr lang="en-US" dirty="0"/>
              <a:t>CLIC: 100 MV/m</a:t>
            </a:r>
          </a:p>
          <a:p>
            <a:pPr marL="0" indent="0">
              <a:buNone/>
            </a:pPr>
            <a:endParaRPr lang="en-US" dirty="0"/>
          </a:p>
          <a:p>
            <a:pPr marL="0" indent="0">
              <a:buNone/>
            </a:pPr>
            <a:r>
              <a:rPr lang="en-US" dirty="0" smtClean="0"/>
              <a:t>However:</a:t>
            </a:r>
          </a:p>
          <a:p>
            <a:r>
              <a:rPr lang="en-US" dirty="0" smtClean="0"/>
              <a:t>accelerating fields </a:t>
            </a:r>
            <a:r>
              <a:rPr lang="en-US" b="1" dirty="0" smtClean="0">
                <a:solidFill>
                  <a:srgbClr val="FF0000"/>
                </a:solidFill>
              </a:rPr>
              <a:t> </a:t>
            </a:r>
            <a:r>
              <a:rPr lang="en-US" dirty="0" smtClean="0"/>
              <a:t>are limited to &lt;100 MV/m</a:t>
            </a:r>
          </a:p>
          <a:p>
            <a:pPr lvl="1"/>
            <a:r>
              <a:rPr lang="en-US" dirty="0" smtClean="0"/>
              <a:t>In metallic structures, a too high field level leads to break down of surfaces, creating electric discharge.</a:t>
            </a:r>
          </a:p>
          <a:p>
            <a:pPr lvl="1"/>
            <a:r>
              <a:rPr lang="en-US" dirty="0" smtClean="0"/>
              <a:t>Fields  cannot be sustained, structures might be damaged.</a:t>
            </a:r>
          </a:p>
          <a:p>
            <a:pPr lvl="1"/>
            <a:endParaRPr lang="en-US" dirty="0" smtClean="0"/>
          </a:p>
          <a:p>
            <a:r>
              <a:rPr lang="en-US" dirty="0" smtClean="0">
                <a:sym typeface="Wingdings"/>
              </a:rPr>
              <a:t>several </a:t>
            </a:r>
            <a:r>
              <a:rPr lang="en-US" dirty="0">
                <a:sym typeface="Wingdings"/>
              </a:rPr>
              <a:t>tens of kilometers for future linear </a:t>
            </a:r>
            <a:r>
              <a:rPr lang="en-US" dirty="0" smtClean="0">
                <a:sym typeface="Wingdings"/>
              </a:rPr>
              <a:t>colliders</a:t>
            </a:r>
          </a:p>
          <a:p>
            <a:pPr marL="457200" lvl="1" indent="0">
              <a:buNone/>
            </a:pPr>
            <a:endParaRPr lang="en-US" dirty="0" smtClean="0">
              <a:sym typeface="Wingdings"/>
            </a:endParaRPr>
          </a:p>
        </p:txBody>
      </p:sp>
      <p:sp>
        <p:nvSpPr>
          <p:cNvPr id="4" name="Slide Number Placeholder 3"/>
          <p:cNvSpPr>
            <a:spLocks noGrp="1"/>
          </p:cNvSpPr>
          <p:nvPr>
            <p:ph type="sldNum" sz="quarter" idx="12"/>
          </p:nvPr>
        </p:nvSpPr>
        <p:spPr/>
        <p:txBody>
          <a:bodyPr/>
          <a:lstStyle/>
          <a:p>
            <a:fld id="{BF63DF78-E913-8A41-933F-B3580CE1A6D5}" type="slidenum">
              <a:rPr lang="en-US" smtClean="0"/>
              <a:pPr/>
              <a:t>6</a:t>
            </a:fld>
            <a:endParaRPr lang="en-US"/>
          </a:p>
        </p:txBody>
      </p:sp>
      <p:pic>
        <p:nvPicPr>
          <p:cNvPr id="5" name="Picture 4" descr="\\CERN\dfs\Workspaces\w\Wuensch\Talks\2013\Linear collider school 2013\Animations\From Rolf\Animated Gifs\DLWg_E,H.avi.gif"/>
          <p:cNvPicPr>
            <a:picLocks noChangeAspect="1" noChangeArrowheads="1" noCrop="1"/>
          </p:cNvPicPr>
          <p:nvPr/>
        </p:nvPicPr>
        <p:blipFill>
          <a:blip r:embed="rId2" cstate="email">
            <a:extLst>
              <a:ext uri="{28A0092B-C50C-407E-A947-70E740481C1C}">
                <a14:useLocalDpi xmlns:a14="http://schemas.microsoft.com/office/drawing/2010/main"/>
              </a:ext>
            </a:extLst>
          </a:blip>
          <a:srcRect/>
          <a:stretch>
            <a:fillRect/>
          </a:stretch>
        </p:blipFill>
        <p:spPr bwMode="auto">
          <a:xfrm>
            <a:off x="7657690" y="1919110"/>
            <a:ext cx="4223865" cy="1805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432188" y="4176888"/>
            <a:ext cx="2294742" cy="1671105"/>
          </a:xfrm>
          <a:prstGeom prst="rect">
            <a:avLst/>
          </a:prstGeom>
        </p:spPr>
      </p:pic>
    </p:spTree>
    <p:extLst>
      <p:ext uri="{BB962C8B-B14F-4D97-AF65-F5344CB8AC3E}">
        <p14:creationId xmlns:p14="http://schemas.microsoft.com/office/powerpoint/2010/main" val="408559490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email">
            <a:extLst>
              <a:ext uri="{28A0092B-C50C-407E-A947-70E740481C1C}">
                <a14:useLocalDpi xmlns:a14="http://schemas.microsoft.com/office/drawing/2010/main"/>
              </a:ext>
            </a:extLst>
          </a:blip>
          <a:srcRect t="1480"/>
          <a:stretch/>
        </p:blipFill>
        <p:spPr>
          <a:xfrm>
            <a:off x="836187" y="661589"/>
            <a:ext cx="9678736" cy="5027759"/>
          </a:xfrm>
          <a:prstGeom prst="rect">
            <a:avLst/>
          </a:prstGeom>
        </p:spPr>
      </p:pic>
      <p:sp>
        <p:nvSpPr>
          <p:cNvPr id="2" name="Title 1"/>
          <p:cNvSpPr>
            <a:spLocks noGrp="1"/>
          </p:cNvSpPr>
          <p:nvPr>
            <p:ph type="title"/>
          </p:nvPr>
        </p:nvSpPr>
        <p:spPr>
          <a:xfrm>
            <a:off x="338668" y="85931"/>
            <a:ext cx="10351416" cy="579479"/>
          </a:xfrm>
        </p:spPr>
        <p:txBody>
          <a:bodyPr>
            <a:normAutofit fontScale="90000"/>
          </a:bodyPr>
          <a:lstStyle/>
          <a:p>
            <a:r>
              <a:rPr lang="en-US" dirty="0" smtClean="0"/>
              <a:t>Saturation at Energy Frontier for Accelerators</a:t>
            </a:r>
            <a:endParaRPr lang="en-US" dirty="0"/>
          </a:p>
        </p:txBody>
      </p:sp>
      <p:sp>
        <p:nvSpPr>
          <p:cNvPr id="4" name="Slide Number Placeholder 3"/>
          <p:cNvSpPr>
            <a:spLocks noGrp="1"/>
          </p:cNvSpPr>
          <p:nvPr>
            <p:ph type="sldNum" sz="quarter" idx="12"/>
          </p:nvPr>
        </p:nvSpPr>
        <p:spPr/>
        <p:txBody>
          <a:bodyPr/>
          <a:lstStyle/>
          <a:p>
            <a:fld id="{BF63DF78-E913-8A41-933F-B3580CE1A6D5}" type="slidenum">
              <a:rPr lang="en-US" smtClean="0"/>
              <a:pPr/>
              <a:t>7</a:t>
            </a:fld>
            <a:endParaRPr lang="en-US"/>
          </a:p>
        </p:txBody>
      </p:sp>
      <p:sp>
        <p:nvSpPr>
          <p:cNvPr id="6" name="TextBox 5"/>
          <p:cNvSpPr txBox="1"/>
          <p:nvPr/>
        </p:nvSpPr>
        <p:spPr>
          <a:xfrm>
            <a:off x="7730685" y="3784342"/>
            <a:ext cx="2320868" cy="523220"/>
          </a:xfrm>
          <a:prstGeom prst="rect">
            <a:avLst/>
          </a:prstGeom>
          <a:noFill/>
        </p:spPr>
        <p:txBody>
          <a:bodyPr wrap="none" rtlCol="0">
            <a:spAutoFit/>
          </a:bodyPr>
          <a:lstStyle/>
          <a:p>
            <a:r>
              <a:rPr lang="en-US" sz="2800" dirty="0" smtClean="0"/>
              <a:t>Livingston plot</a:t>
            </a:r>
            <a:endParaRPr lang="en-US" sz="2800" dirty="0"/>
          </a:p>
        </p:txBody>
      </p:sp>
      <p:sp>
        <p:nvSpPr>
          <p:cNvPr id="3" name="TextBox 2"/>
          <p:cNvSpPr txBox="1"/>
          <p:nvPr/>
        </p:nvSpPr>
        <p:spPr>
          <a:xfrm>
            <a:off x="1838350" y="6076185"/>
            <a:ext cx="5129467" cy="400110"/>
          </a:xfrm>
          <a:prstGeom prst="rect">
            <a:avLst/>
          </a:prstGeom>
          <a:noFill/>
        </p:spPr>
        <p:txBody>
          <a:bodyPr wrap="square" rtlCol="0">
            <a:spAutoFit/>
          </a:bodyPr>
          <a:lstStyle/>
          <a:p>
            <a:r>
              <a:rPr lang="en-US" sz="2000" b="1" dirty="0" smtClean="0">
                <a:sym typeface="Wingdings"/>
              </a:rPr>
              <a:t> </a:t>
            </a:r>
            <a:r>
              <a:rPr lang="en-US" sz="2000" b="1" dirty="0" smtClean="0"/>
              <a:t>Project size and cost increase with energy </a:t>
            </a:r>
            <a:endParaRPr lang="en-US" sz="2000" b="1" dirty="0"/>
          </a:p>
        </p:txBody>
      </p:sp>
    </p:spTree>
    <p:extLst>
      <p:ext uri="{BB962C8B-B14F-4D97-AF65-F5344CB8AC3E}">
        <p14:creationId xmlns:p14="http://schemas.microsoft.com/office/powerpoint/2010/main" val="142006763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Plasma Wakefield Acceleration</a:t>
            </a:r>
            <a:endParaRPr lang="en-US" dirty="0"/>
          </a:p>
        </p:txBody>
      </p:sp>
      <p:sp>
        <p:nvSpPr>
          <p:cNvPr id="4" name="Slide Number Placeholder 3"/>
          <p:cNvSpPr>
            <a:spLocks noGrp="1"/>
          </p:cNvSpPr>
          <p:nvPr>
            <p:ph type="sldNum" sz="quarter" idx="12"/>
          </p:nvPr>
        </p:nvSpPr>
        <p:spPr/>
        <p:txBody>
          <a:bodyPr/>
          <a:lstStyle/>
          <a:p>
            <a:fld id="{BF63DF78-E913-8A41-933F-B3580CE1A6D5}" type="slidenum">
              <a:rPr lang="en-US" smtClean="0"/>
              <a:pPr/>
              <a:t>8</a:t>
            </a:fld>
            <a:endParaRPr lang="en-US"/>
          </a:p>
        </p:txBody>
      </p:sp>
      <p:pic>
        <p:nvPicPr>
          <p:cNvPr id="11" name="Picture 10" descr="Sport-Surfen-Gehen-wir-Wellenreiten.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338097" y="1111053"/>
            <a:ext cx="6814101" cy="4548412"/>
          </a:xfrm>
          <a:prstGeom prst="rect">
            <a:avLst/>
          </a:prstGeom>
        </p:spPr>
      </p:pic>
      <p:sp>
        <p:nvSpPr>
          <p:cNvPr id="3" name="Rectangle 2"/>
          <p:cNvSpPr/>
          <p:nvPr/>
        </p:nvSpPr>
        <p:spPr>
          <a:xfrm>
            <a:off x="875401" y="5897842"/>
            <a:ext cx="10474915" cy="369332"/>
          </a:xfrm>
          <a:prstGeom prst="rect">
            <a:avLst/>
          </a:prstGeom>
        </p:spPr>
        <p:txBody>
          <a:bodyPr wrap="square">
            <a:spAutoFit/>
          </a:bodyPr>
          <a:lstStyle/>
          <a:p>
            <a:pPr marL="48767" indent="0">
              <a:buNone/>
            </a:pPr>
            <a:r>
              <a:rPr lang="en-US" dirty="0" smtClean="0">
                <a:sym typeface="Wingdings"/>
              </a:rPr>
              <a:t>Acceleration technology, which o</a:t>
            </a:r>
            <a:r>
              <a:rPr lang="en-US" dirty="0" smtClean="0"/>
              <a:t>btains </a:t>
            </a:r>
            <a:r>
              <a:rPr lang="en-US" dirty="0"/>
              <a:t>~1000 factor stronger acceleration </a:t>
            </a:r>
            <a:r>
              <a:rPr lang="en-US" dirty="0" smtClean="0"/>
              <a:t>than conventional technology.</a:t>
            </a:r>
            <a:endParaRPr lang="en-US" dirty="0"/>
          </a:p>
        </p:txBody>
      </p:sp>
    </p:spTree>
    <p:extLst>
      <p:ext uri="{BB962C8B-B14F-4D97-AF65-F5344CB8AC3E}">
        <p14:creationId xmlns:p14="http://schemas.microsoft.com/office/powerpoint/2010/main" val="3939310737"/>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Conventional vs. Plasma</a:t>
            </a:r>
            <a:endParaRPr lang="en-US" dirty="0"/>
          </a:p>
        </p:txBody>
      </p:sp>
      <p:sp>
        <p:nvSpPr>
          <p:cNvPr id="5" name="Slide Number Placeholder 4"/>
          <p:cNvSpPr>
            <a:spLocks noGrp="1"/>
          </p:cNvSpPr>
          <p:nvPr>
            <p:ph type="sldNum" sz="quarter" idx="12"/>
          </p:nvPr>
        </p:nvSpPr>
        <p:spPr/>
        <p:txBody>
          <a:bodyPr/>
          <a:lstStyle/>
          <a:p>
            <a:fld id="{BF63DF78-E913-8A41-933F-B3580CE1A6D5}" type="slidenum">
              <a:rPr lang="en-US" smtClean="0"/>
              <a:pPr/>
              <a:t>9</a:t>
            </a:fld>
            <a:endParaRPr lang="en-US"/>
          </a:p>
        </p:txBody>
      </p:sp>
      <p:pic>
        <p:nvPicPr>
          <p:cNvPr id="18" name="Picture 17"/>
          <p:cNvPicPr>
            <a:picLocks noChangeAspect="1"/>
          </p:cNvPicPr>
          <p:nvPr/>
        </p:nvPicPr>
        <p:blipFill>
          <a:blip r:embed="rId2"/>
          <a:stretch>
            <a:fillRect/>
          </a:stretch>
        </p:blipFill>
        <p:spPr>
          <a:xfrm>
            <a:off x="1779370" y="1008824"/>
            <a:ext cx="7571619" cy="5538193"/>
          </a:xfrm>
          <a:prstGeom prst="rect">
            <a:avLst/>
          </a:prstGeom>
        </p:spPr>
      </p:pic>
    </p:spTree>
    <p:extLst>
      <p:ext uri="{BB962C8B-B14F-4D97-AF65-F5344CB8AC3E}">
        <p14:creationId xmlns:p14="http://schemas.microsoft.com/office/powerpoint/2010/main" val="254446488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44818</TotalTime>
  <Words>4841</Words>
  <Application>Microsoft Macintosh PowerPoint</Application>
  <PresentationFormat>Custom</PresentationFormat>
  <Paragraphs>860</Paragraphs>
  <Slides>57</Slides>
  <Notes>38</Notes>
  <HiddenSlides>0</HiddenSlides>
  <MMClips>0</MMClips>
  <ScaleCrop>false</ScaleCrop>
  <HeadingPairs>
    <vt:vector size="4" baseType="variant">
      <vt:variant>
        <vt:lpstr>Theme</vt:lpstr>
      </vt:variant>
      <vt:variant>
        <vt:i4>1</vt:i4>
      </vt:variant>
      <vt:variant>
        <vt:lpstr>Slide Titles</vt:lpstr>
      </vt:variant>
      <vt:variant>
        <vt:i4>57</vt:i4>
      </vt:variant>
    </vt:vector>
  </HeadingPairs>
  <TitlesOfParts>
    <vt:vector size="58" baseType="lpstr">
      <vt:lpstr>Office Theme</vt:lpstr>
      <vt:lpstr>Plasma Wakefield Acceleration and the AWAKE Experiment</vt:lpstr>
      <vt:lpstr>Outline</vt:lpstr>
      <vt:lpstr>Discover New Physics</vt:lpstr>
      <vt:lpstr>Discover New Physics</vt:lpstr>
      <vt:lpstr>Conventional Acceleration Technology</vt:lpstr>
      <vt:lpstr>Conventional Accelerating Technology</vt:lpstr>
      <vt:lpstr>Saturation at Energy Frontier for Accelerators</vt:lpstr>
      <vt:lpstr>Plasma Wakefield Acceleration</vt:lpstr>
      <vt:lpstr>Conventional vs. Plasma</vt:lpstr>
      <vt:lpstr>Outline</vt:lpstr>
      <vt:lpstr>Seminal Paper 1979, T. Tajima, J. Dawson</vt:lpstr>
      <vt:lpstr>Plasma Wakefield</vt:lpstr>
      <vt:lpstr>Plasma Baseline Parameters</vt:lpstr>
      <vt:lpstr>How to Create a Plasma Wakefield?</vt:lpstr>
      <vt:lpstr>How to Create a Plasma Wakefield?</vt:lpstr>
      <vt:lpstr>Principle of Plasma Wakefield Acceleration</vt:lpstr>
      <vt:lpstr>Where to Place the Witness Beam (Surfer)?</vt:lpstr>
      <vt:lpstr>PowerPoint Presentation</vt:lpstr>
      <vt:lpstr>Plasma Wakefield, Linear Theory</vt:lpstr>
      <vt:lpstr>PowerPoint Presentation</vt:lpstr>
      <vt:lpstr>Outline</vt:lpstr>
      <vt:lpstr>Many, Many Electron and Laser Driven Plasma Wakefield Experiments…! </vt:lpstr>
      <vt:lpstr>Laser-Driven Plasma Acceleration Facilities</vt:lpstr>
      <vt:lpstr>Beam-Driven Plasma Acceleration Facilities</vt:lpstr>
      <vt:lpstr>FACET, SLAC, US – Electrons as Driver</vt:lpstr>
      <vt:lpstr>Positron Acceleration, FACET</vt:lpstr>
      <vt:lpstr>BELLA, Berkeley Lab, US– Laser as Driver</vt:lpstr>
      <vt:lpstr>PowerPoint Presentation</vt:lpstr>
      <vt:lpstr>Energy Budget for High Energy Plasma Wakefield Accelerators</vt:lpstr>
      <vt:lpstr>Energy Budget for High Energy Plasma Wakefield Accelerators</vt:lpstr>
      <vt:lpstr>Seeded Self-Modulation of the Proton Beam</vt:lpstr>
      <vt:lpstr>AWAKE at CERN</vt:lpstr>
      <vt:lpstr>AWAKE</vt:lpstr>
      <vt:lpstr>AWAKE Timeline</vt:lpstr>
      <vt:lpstr>AWAKE Experiment</vt:lpstr>
      <vt:lpstr>AWAKE Proton Beam Line</vt:lpstr>
      <vt:lpstr>AWAKE Plasma Cell</vt:lpstr>
      <vt:lpstr>AWAKE Plasma Cell</vt:lpstr>
      <vt:lpstr>Laser and Laser Line</vt:lpstr>
      <vt:lpstr>Electron Beam System</vt:lpstr>
      <vt:lpstr>Outline</vt:lpstr>
      <vt:lpstr>Seeded Self-Modulation Results</vt:lpstr>
      <vt:lpstr>Diagnostics for Seeded Self-Modulation</vt:lpstr>
      <vt:lpstr>Results: Direct Seeded Self-Modulation Measurement</vt:lpstr>
      <vt:lpstr>Electron Acceleration Results 2018</vt:lpstr>
      <vt:lpstr>Electron Acceleration Diagnostics</vt:lpstr>
      <vt:lpstr>Electron Acceleration Results </vt:lpstr>
      <vt:lpstr>Electron Acceleration Results </vt:lpstr>
      <vt:lpstr>Outline</vt:lpstr>
      <vt:lpstr>AWAKE Run 2</vt:lpstr>
      <vt:lpstr>AWAKE Run 2</vt:lpstr>
      <vt:lpstr>Applications with AWAKE-Like Scheme</vt:lpstr>
      <vt:lpstr>Applications with AWAKE-Like Scheme</vt:lpstr>
      <vt:lpstr>Summary and Outlook</vt:lpstr>
      <vt:lpstr>Extra Slides</vt:lpstr>
      <vt:lpstr>Status of Today and Goals for Collider Application</vt:lpstr>
      <vt:lpstr>Outlook</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AWAKE: Advanced Proton Driven Plasma Wakefield Acceleration Experiment at CERN</dc:title>
  <dc:creator>Marlene Turner</dc:creator>
  <cp:lastModifiedBy>Edda Gschwendtner</cp:lastModifiedBy>
  <cp:revision>404</cp:revision>
  <cp:lastPrinted>2019-03-15T16:40:57Z</cp:lastPrinted>
  <dcterms:created xsi:type="dcterms:W3CDTF">2016-07-07T11:05:41Z</dcterms:created>
  <dcterms:modified xsi:type="dcterms:W3CDTF">2019-10-09T17:31:37Z</dcterms:modified>
</cp:coreProperties>
</file>