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77" r:id="rId2"/>
    <p:sldMasterId id="2147483689" r:id="rId3"/>
    <p:sldMasterId id="2147483702" r:id="rId4"/>
    <p:sldMasterId id="2147483707" r:id="rId5"/>
  </p:sldMasterIdLst>
  <p:notesMasterIdLst>
    <p:notesMasterId r:id="rId70"/>
  </p:notesMasterIdLst>
  <p:handoutMasterIdLst>
    <p:handoutMasterId r:id="rId71"/>
  </p:handoutMasterIdLst>
  <p:sldIdLst>
    <p:sldId id="256" r:id="rId6"/>
    <p:sldId id="406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444" r:id="rId16"/>
    <p:sldId id="445" r:id="rId17"/>
    <p:sldId id="380" r:id="rId18"/>
    <p:sldId id="381" r:id="rId19"/>
    <p:sldId id="382" r:id="rId20"/>
    <p:sldId id="449" r:id="rId21"/>
    <p:sldId id="384" r:id="rId22"/>
    <p:sldId id="385" r:id="rId23"/>
    <p:sldId id="386" r:id="rId24"/>
    <p:sldId id="387" r:id="rId25"/>
    <p:sldId id="388" r:id="rId26"/>
    <p:sldId id="390" r:id="rId27"/>
    <p:sldId id="391" r:id="rId28"/>
    <p:sldId id="392" r:id="rId29"/>
    <p:sldId id="393" r:id="rId30"/>
    <p:sldId id="394" r:id="rId31"/>
    <p:sldId id="407" r:id="rId32"/>
    <p:sldId id="370" r:id="rId33"/>
    <p:sldId id="408" r:id="rId34"/>
    <p:sldId id="441" r:id="rId35"/>
    <p:sldId id="412" r:id="rId36"/>
    <p:sldId id="410" r:id="rId37"/>
    <p:sldId id="409" r:id="rId38"/>
    <p:sldId id="411" r:id="rId39"/>
    <p:sldId id="446" r:id="rId40"/>
    <p:sldId id="447" r:id="rId41"/>
    <p:sldId id="448" r:id="rId42"/>
    <p:sldId id="440" r:id="rId43"/>
    <p:sldId id="414" r:id="rId44"/>
    <p:sldId id="415" r:id="rId45"/>
    <p:sldId id="416" r:id="rId46"/>
    <p:sldId id="417" r:id="rId47"/>
    <p:sldId id="418" r:id="rId48"/>
    <p:sldId id="419" r:id="rId49"/>
    <p:sldId id="420" r:id="rId50"/>
    <p:sldId id="421" r:id="rId51"/>
    <p:sldId id="422" r:id="rId52"/>
    <p:sldId id="423" r:id="rId53"/>
    <p:sldId id="424" r:id="rId54"/>
    <p:sldId id="425" r:id="rId55"/>
    <p:sldId id="426" r:id="rId56"/>
    <p:sldId id="427" r:id="rId57"/>
    <p:sldId id="428" r:id="rId58"/>
    <p:sldId id="442" r:id="rId59"/>
    <p:sldId id="429" r:id="rId60"/>
    <p:sldId id="430" r:id="rId61"/>
    <p:sldId id="431" r:id="rId62"/>
    <p:sldId id="432" r:id="rId63"/>
    <p:sldId id="433" r:id="rId64"/>
    <p:sldId id="434" r:id="rId65"/>
    <p:sldId id="435" r:id="rId66"/>
    <p:sldId id="436" r:id="rId67"/>
    <p:sldId id="437" r:id="rId68"/>
    <p:sldId id="438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" Type="http://schemas.openxmlformats.org/officeDocument/2006/relationships/slide" Target="slides/slide2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2" Type="http://schemas.openxmlformats.org/officeDocument/2006/relationships/hyperlink" Target="http://arxiv.org/pdf/1202.5940v1" TargetMode="External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2" Type="http://schemas.openxmlformats.org/officeDocument/2006/relationships/image" Target="../media/image82.png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84.png"/><Relationship Id="rId5" Type="http://schemas.openxmlformats.org/officeDocument/2006/relationships/hyperlink" Target="http://arxiv.org/pdf/1209.2543v1" TargetMode="External"/><Relationship Id="rId4" Type="http://schemas.openxmlformats.org/officeDocument/2006/relationships/image" Target="../media/image8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2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4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X="91684" custScaleY="127965" custLinFactNeighborY="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X="93070" custScaleY="116006" custLinFactNeighborX="1086" custLinFactNeighborY="21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X="9346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00BCBC90-B543-441C-B2C6-74A16EF9A14A}" type="presOf" srcId="{74378FF7-AB83-C44B-BEAB-04975B374C97}" destId="{4D1F9B71-3108-654D-AFD4-DDD52913058E}" srcOrd="0" destOrd="0" presId="urn:microsoft.com/office/officeart/2005/8/layout/vList4#5"/>
    <dgm:cxn modelId="{4C46EC49-DF9C-4194-B860-5DA166F29350}" type="presOf" srcId="{5EBDAE48-E33A-BF49-80B0-3795552E3EB3}" destId="{4FCFFD36-F990-8D4D-865E-42483C0B720F}" srcOrd="0" destOrd="0" presId="urn:microsoft.com/office/officeart/2005/8/layout/vList4#5"/>
    <dgm:cxn modelId="{8E66DF12-FFE6-4066-B589-3B34CE950644}" type="presOf" srcId="{74378FF7-AB83-C44B-BEAB-04975B374C97}" destId="{71F4EB13-F590-AB41-98DA-8360DB98D579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76D90CC5-AE0E-4E87-9E05-E9DAF6DC7595}" type="presOf" srcId="{9E2E2105-977F-CB45-AB1A-49FC191E3BB4}" destId="{00771F87-8F81-B14D-930E-8D9FD793C1F2}" srcOrd="0" destOrd="0" presId="urn:microsoft.com/office/officeart/2005/8/layout/vList4#5"/>
    <dgm:cxn modelId="{CFFAAA48-67D6-4350-AB80-7C2E4CC8BB59}" type="presOf" srcId="{5EBDAE48-E33A-BF49-80B0-3795552E3EB3}" destId="{B6D834D4-21EE-0C42-B0A5-8445498CEAA3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EA1E9C20-EA1A-42FC-8D04-3A8C7EAB4EB8}" type="presOf" srcId="{1E086AAD-8598-1042-BAA5-86C746AC2420}" destId="{A2D86523-2AF0-1C48-A0CC-DA9A6A91DBA3}" srcOrd="0" destOrd="0" presId="urn:microsoft.com/office/officeart/2005/8/layout/vList4#5"/>
    <dgm:cxn modelId="{A43E238A-F279-452E-A888-43AD043A9466}" type="presOf" srcId="{1E086AAD-8598-1042-BAA5-86C746AC2420}" destId="{B1E9F62D-05CB-7E4F-81AD-FA120000E538}" srcOrd="1" destOrd="0" presId="urn:microsoft.com/office/officeart/2005/8/layout/vList4#5"/>
    <dgm:cxn modelId="{A86E1D77-D54D-44CF-A044-C3E24FF728CA}" type="presParOf" srcId="{00771F87-8F81-B14D-930E-8D9FD793C1F2}" destId="{A0AAD7CB-EE32-5445-B004-A6F9CC2960BF}" srcOrd="0" destOrd="0" presId="urn:microsoft.com/office/officeart/2005/8/layout/vList4#5"/>
    <dgm:cxn modelId="{FE2D5694-54BA-46A1-95C7-9E2FD5515C1E}" type="presParOf" srcId="{A0AAD7CB-EE32-5445-B004-A6F9CC2960BF}" destId="{A2D86523-2AF0-1C48-A0CC-DA9A6A91DBA3}" srcOrd="0" destOrd="0" presId="urn:microsoft.com/office/officeart/2005/8/layout/vList4#5"/>
    <dgm:cxn modelId="{6046E402-E155-4C21-93FC-619623F608C0}" type="presParOf" srcId="{A0AAD7CB-EE32-5445-B004-A6F9CC2960BF}" destId="{66D6C40F-4E7A-744C-90B0-5757C1146A18}" srcOrd="1" destOrd="0" presId="urn:microsoft.com/office/officeart/2005/8/layout/vList4#5"/>
    <dgm:cxn modelId="{803E2189-F265-4AD7-BD9B-E9AF1A4B1F41}" type="presParOf" srcId="{A0AAD7CB-EE32-5445-B004-A6F9CC2960BF}" destId="{B1E9F62D-05CB-7E4F-81AD-FA120000E538}" srcOrd="2" destOrd="0" presId="urn:microsoft.com/office/officeart/2005/8/layout/vList4#5"/>
    <dgm:cxn modelId="{9EE10570-CFEA-407B-9FB4-C010253C1C06}" type="presParOf" srcId="{00771F87-8F81-B14D-930E-8D9FD793C1F2}" destId="{7B7B198E-98FA-DB4B-89B3-A3849D39D928}" srcOrd="1" destOrd="0" presId="urn:microsoft.com/office/officeart/2005/8/layout/vList4#5"/>
    <dgm:cxn modelId="{083DF630-3C47-46DB-8D29-2D960DE24778}" type="presParOf" srcId="{00771F87-8F81-B14D-930E-8D9FD793C1F2}" destId="{D00AD7F9-2062-D24F-84AD-293561E84C9F}" srcOrd="2" destOrd="0" presId="urn:microsoft.com/office/officeart/2005/8/layout/vList4#5"/>
    <dgm:cxn modelId="{92F49E2E-8B51-450F-A686-E734B494EF69}" type="presParOf" srcId="{D00AD7F9-2062-D24F-84AD-293561E84C9F}" destId="{4FCFFD36-F990-8D4D-865E-42483C0B720F}" srcOrd="0" destOrd="0" presId="urn:microsoft.com/office/officeart/2005/8/layout/vList4#5"/>
    <dgm:cxn modelId="{A870064A-2740-4ABE-A380-B7B93B8488E0}" type="presParOf" srcId="{D00AD7F9-2062-D24F-84AD-293561E84C9F}" destId="{46DB63EA-232D-0246-9538-1772A3005692}" srcOrd="1" destOrd="0" presId="urn:microsoft.com/office/officeart/2005/8/layout/vList4#5"/>
    <dgm:cxn modelId="{3490B3E5-45CD-4D1B-B175-238B77410711}" type="presParOf" srcId="{D00AD7F9-2062-D24F-84AD-293561E84C9F}" destId="{B6D834D4-21EE-0C42-B0A5-8445498CEAA3}" srcOrd="2" destOrd="0" presId="urn:microsoft.com/office/officeart/2005/8/layout/vList4#5"/>
    <dgm:cxn modelId="{9246D4ED-C8C1-444F-9F78-AB381E0D67C9}" type="presParOf" srcId="{00771F87-8F81-B14D-930E-8D9FD793C1F2}" destId="{51677F70-B488-A841-B0E2-D74E51CBD3D8}" srcOrd="3" destOrd="0" presId="urn:microsoft.com/office/officeart/2005/8/layout/vList4#5"/>
    <dgm:cxn modelId="{E47DD424-BB44-408D-8E72-48BE28F5F5C5}" type="presParOf" srcId="{00771F87-8F81-B14D-930E-8D9FD793C1F2}" destId="{EBFA4529-EC2A-0743-8ED4-B07522F974A5}" srcOrd="4" destOrd="0" presId="urn:microsoft.com/office/officeart/2005/8/layout/vList4#5"/>
    <dgm:cxn modelId="{6960275D-25C6-40DD-9677-54BF05D9DCEB}" type="presParOf" srcId="{EBFA4529-EC2A-0743-8ED4-B07522F974A5}" destId="{4D1F9B71-3108-654D-AFD4-DDD52913058E}" srcOrd="0" destOrd="0" presId="urn:microsoft.com/office/officeart/2005/8/layout/vList4#5"/>
    <dgm:cxn modelId="{2710D443-41E7-416B-A6D8-F1A8E023E329}" type="presParOf" srcId="{EBFA4529-EC2A-0743-8ED4-B07522F974A5}" destId="{F6452A1B-6DA8-3F40-8E77-EAD55F03D176}" srcOrd="1" destOrd="0" presId="urn:microsoft.com/office/officeart/2005/8/layout/vList4#5"/>
    <dgm:cxn modelId="{9137A177-0591-4FAD-A29C-A9230F65D4F2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5518425" cy="1415436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234024" y="0"/>
        <a:ext cx="4284401" cy="1415436"/>
      </dsp:txXfrm>
    </dsp:sp>
    <dsp:sp modelId="{66D6C40F-4E7A-744C-90B0-5757C1146A18}">
      <dsp:nvSpPr>
        <dsp:cNvPr id="0" name=""/>
        <dsp:cNvSpPr/>
      </dsp:nvSpPr>
      <dsp:spPr>
        <a:xfrm>
          <a:off x="176230" y="40561"/>
          <a:ext cx="1011902" cy="13343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545776"/>
          <a:ext cx="5518425" cy="130696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234024" y="1545776"/>
        <a:ext cx="4284401" cy="1306967"/>
      </dsp:txXfrm>
    </dsp:sp>
    <dsp:sp modelId="{46DB63EA-232D-0246-9538-1772A3005692}">
      <dsp:nvSpPr>
        <dsp:cNvPr id="0" name=""/>
        <dsp:cNvSpPr/>
      </dsp:nvSpPr>
      <dsp:spPr>
        <a:xfrm>
          <a:off x="180568" y="1596652"/>
          <a:ext cx="1027199" cy="1209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2983083"/>
          <a:ext cx="5518425" cy="130339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7112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rgbClr val="000000"/>
            </a:solidFill>
          </a:endParaRPr>
        </a:p>
      </dsp:txBody>
      <dsp:txXfrm>
        <a:off x="1234024" y="2983083"/>
        <a:ext cx="4284401" cy="1303396"/>
      </dsp:txXfrm>
    </dsp:sp>
    <dsp:sp modelId="{F6452A1B-6DA8-3F40-8E77-EAD55F03D176}">
      <dsp:nvSpPr>
        <dsp:cNvPr id="0" name=""/>
        <dsp:cNvSpPr/>
      </dsp:nvSpPr>
      <dsp:spPr>
        <a:xfrm>
          <a:off x="166413" y="3011257"/>
          <a:ext cx="1031537" cy="124704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E3A25-2E07-4677-8318-13E7B9D32297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398B2-0508-4A32-9992-8A2D2E676F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0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983B8-0687-4938-AD64-A5C55145D9B8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AD045-3B62-4519-B435-88F958D83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8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477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AD045-3B62-4519-B435-88F958D83C47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97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AD045-3B62-4519-B435-88F958D83C47}" type="slidenum">
              <a:rPr lang="en-GB" smtClean="0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949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9213" y="877888"/>
            <a:ext cx="4222750" cy="3167062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07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9625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30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58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53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73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87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85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978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0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5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67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83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401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20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8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9" y="901257"/>
            <a:ext cx="8840375" cy="558164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40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1528" y="6492909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363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23900" y="6492909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29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4390" y="6504974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06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5818" y="6470684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85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26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98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9" y="901257"/>
            <a:ext cx="8840375" cy="558164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94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80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11" y="901257"/>
            <a:ext cx="8840375" cy="558164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762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01" y="901257"/>
            <a:ext cx="4352405" cy="558164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14" y="901258"/>
            <a:ext cx="4365208" cy="558164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04100" y="6557554"/>
            <a:ext cx="2133600" cy="365125"/>
          </a:xfrm>
        </p:spPr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3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04100" y="6557580"/>
            <a:ext cx="2133600" cy="365125"/>
          </a:xfrm>
        </p:spPr>
        <p:txBody>
          <a:bodyPr/>
          <a:lstStyle/>
          <a:p>
            <a:fld id="{1CFD5DAD-1863-D145-AC2E-8781BCC1CB6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13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543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8094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3191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9562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279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680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7262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444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7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096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0314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58BC-2523-4DFD-BC4F-916E152D5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0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Click to edit Master text styles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98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0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5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95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06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/>
          <a:srcRect t="-380000" b="-380000"/>
          <a:stretch>
            <a:fillRect/>
          </a:stretch>
        </p:blipFill>
        <p:spPr bwMode="auto">
          <a:xfrm>
            <a:off x="156966" y="6492278"/>
            <a:ext cx="8907464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12" y="54238"/>
            <a:ext cx="7392051" cy="55399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8" y="799026"/>
            <a:ext cx="8907464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 t="-380000" b="-380000"/>
          <a:stretch>
            <a:fillRect/>
          </a:stretch>
        </p:blipFill>
        <p:spPr bwMode="auto">
          <a:xfrm>
            <a:off x="128518" y="601970"/>
            <a:ext cx="8907464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63901" y="6683099"/>
            <a:ext cx="8253216" cy="122251"/>
            <a:chOff x="253" y="4602"/>
            <a:chExt cx="5729" cy="85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605"/>
              <a:ext cx="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620945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492437" algn="l"/>
                  <a:tab pos="984872" algn="l"/>
                </a:tabLst>
                <a:defRPr/>
              </a:pPr>
              <a:endParaRPr lang="en-GB" sz="825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605"/>
              <a:ext cx="73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620945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492437" algn="l"/>
                </a:tabLst>
                <a:defRPr/>
              </a:pPr>
              <a:r>
                <a:rPr lang="en-GB" sz="825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Hermann Schmickler</a:t>
              </a:r>
              <a:endParaRPr lang="en-GB" sz="825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602"/>
              <a:ext cx="753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651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515541" algn="l"/>
                  <a:tab pos="1032272" algn="l"/>
                </a:tabLst>
              </a:pPr>
              <a:r>
                <a:rPr lang="en-GB" sz="825" b="1" dirty="0" smtClean="0">
                  <a:solidFill>
                    <a:srgbClr val="000000"/>
                  </a:solidFill>
                  <a:latin typeface="Arial" pitchFamily="-109" charset="0"/>
                </a:rPr>
                <a:t>CAS Chavannes 2017</a:t>
              </a:r>
              <a:endParaRPr lang="en-GB" sz="825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" y="31758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/>
        </p:nvPicPr>
        <p:blipFill>
          <a:blip r:embed="rId7"/>
          <a:srcRect l="15209" t="13636" r="16617" b="15902"/>
          <a:stretch>
            <a:fillRect/>
          </a:stretch>
        </p:blipFill>
        <p:spPr>
          <a:xfrm>
            <a:off x="8490761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04100" y="65575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FD5DAD-1863-D145-AC2E-8781BCC1CB6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9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342900" rtl="0" eaLnBrk="1" latinLnBrk="0" hangingPunct="1">
        <a:spcBef>
          <a:spcPct val="0"/>
        </a:spcBef>
        <a:buNone/>
        <a:defRPr sz="3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SzPct val="65000"/>
        <a:buFontTx/>
        <a:buBlip>
          <a:blip r:embed="rId8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557213" indent="-214313" algn="l" defTabSz="342900" rtl="0" eaLnBrk="1" latinLnBrk="0" hangingPunct="1">
        <a:spcBef>
          <a:spcPct val="20000"/>
        </a:spcBef>
        <a:buSzPct val="65000"/>
        <a:buFontTx/>
        <a:buBlip>
          <a:blip r:embed="rId8"/>
        </a:buBlip>
        <a:defRPr sz="15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857250" indent="-171450" algn="l" defTabSz="342900" rtl="0" eaLnBrk="1" latinLnBrk="0" hangingPunct="1">
        <a:spcBef>
          <a:spcPct val="20000"/>
        </a:spcBef>
        <a:buSzPct val="65000"/>
        <a:buFontTx/>
        <a:buBlip>
          <a:blip r:embed="rId8"/>
        </a:buBlip>
        <a:defRPr sz="135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200150" indent="-171450" algn="l" defTabSz="342900" rtl="0" eaLnBrk="1" latinLnBrk="0" hangingPunct="1">
        <a:spcBef>
          <a:spcPct val="20000"/>
        </a:spcBef>
        <a:buSzPct val="65000"/>
        <a:buFontTx/>
        <a:buBlip>
          <a:blip r:embed="rId8"/>
        </a:buBlip>
        <a:defRPr sz="12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1543050" indent="-171450" algn="l" defTabSz="342900" rtl="0" eaLnBrk="1" latinLnBrk="0" hangingPunct="1">
        <a:spcBef>
          <a:spcPct val="20000"/>
        </a:spcBef>
        <a:buSzPct val="65000"/>
        <a:buFontTx/>
        <a:buBlip>
          <a:blip r:embed="rId8"/>
        </a:buBlip>
        <a:defRPr sz="12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0835"/>
            <a:ext cx="8229600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4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0835"/>
            <a:ext cx="8229600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9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90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9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8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sldNum="0" hdr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/>
          <a:srcRect t="-380000" b="-380000"/>
          <a:stretch>
            <a:fillRect/>
          </a:stretch>
        </p:blipFill>
        <p:spPr bwMode="auto">
          <a:xfrm>
            <a:off x="156978" y="6492278"/>
            <a:ext cx="8907464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15" y="54238"/>
            <a:ext cx="7392051" cy="55399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27" y="799026"/>
            <a:ext cx="8907464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/>
          <a:srcRect t="-380000" b="-380000"/>
          <a:stretch>
            <a:fillRect/>
          </a:stretch>
        </p:blipFill>
        <p:spPr bwMode="auto">
          <a:xfrm>
            <a:off x="128527" y="601970"/>
            <a:ext cx="8907464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0" descr="logo_transparent_b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" y="31784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/>
        </p:nvPicPr>
        <p:blipFill>
          <a:blip r:embed="rId8"/>
          <a:srcRect l="15209" t="13636" r="16617" b="15902"/>
          <a:stretch>
            <a:fillRect/>
          </a:stretch>
        </p:blipFill>
        <p:spPr>
          <a:xfrm>
            <a:off x="8490764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04100" y="65575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FD5DAD-1863-D145-AC2E-8781BCC1CB6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6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342900" rtl="0" eaLnBrk="1" latinLnBrk="0" hangingPunct="1">
        <a:spcBef>
          <a:spcPct val="0"/>
        </a:spcBef>
        <a:buNone/>
        <a:defRPr sz="3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SzPct val="65000"/>
        <a:buFontTx/>
        <a:buBlip>
          <a:blip r:embed="rId9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557213" indent="-214313" algn="l" defTabSz="342900" rtl="0" eaLnBrk="1" latinLnBrk="0" hangingPunct="1">
        <a:spcBef>
          <a:spcPct val="20000"/>
        </a:spcBef>
        <a:buSzPct val="65000"/>
        <a:buFontTx/>
        <a:buBlip>
          <a:blip r:embed="rId9"/>
        </a:buBlip>
        <a:defRPr sz="15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857250" indent="-171450" algn="l" defTabSz="342900" rtl="0" eaLnBrk="1" latinLnBrk="0" hangingPunct="1">
        <a:spcBef>
          <a:spcPct val="20000"/>
        </a:spcBef>
        <a:buSzPct val="65000"/>
        <a:buFontTx/>
        <a:buBlip>
          <a:blip r:embed="rId9"/>
        </a:buBlip>
        <a:defRPr sz="135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200150" indent="-171450" algn="l" defTabSz="342900" rtl="0" eaLnBrk="1" latinLnBrk="0" hangingPunct="1">
        <a:spcBef>
          <a:spcPct val="20000"/>
        </a:spcBef>
        <a:buSzPct val="65000"/>
        <a:buFontTx/>
        <a:buBlip>
          <a:blip r:embed="rId9"/>
        </a:buBlip>
        <a:defRPr sz="12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1543050" indent="-171450" algn="l" defTabSz="342900" rtl="0" eaLnBrk="1" latinLnBrk="0" hangingPunct="1">
        <a:spcBef>
          <a:spcPct val="20000"/>
        </a:spcBef>
        <a:buSzPct val="65000"/>
        <a:buFontTx/>
        <a:buBlip>
          <a:blip r:embed="rId9"/>
        </a:buBlip>
        <a:defRPr sz="12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H.Schmickler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Introduction to CLIC </a:t>
            </a:r>
            <a:fld id="{02EB58BC-2523-4DFD-BC4F-916E152D5C6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67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33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8.6176v3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emf"/><Relationship Id="rId4" Type="http://schemas.openxmlformats.org/officeDocument/2006/relationships/image" Target="../media/image40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slide" Target="slide59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56.xml"/><Relationship Id="rId5" Type="http://schemas.openxmlformats.org/officeDocument/2006/relationships/slide" Target="slide57.xml"/><Relationship Id="rId4" Type="http://schemas.openxmlformats.org/officeDocument/2006/relationships/slide" Target="slide6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58.emf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7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9.png"/><Relationship Id="rId5" Type="http://schemas.openxmlformats.org/officeDocument/2006/relationships/image" Target="../media/image68.emf"/><Relationship Id="rId4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8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arxiv.org/pdf/1208.1402v1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image" Target="../media/image89.tiff"/><Relationship Id="rId7" Type="http://schemas.openxmlformats.org/officeDocument/2006/relationships/image" Target="../media/image49.tif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92.tiff"/><Relationship Id="rId5" Type="http://schemas.openxmlformats.org/officeDocument/2006/relationships/image" Target="../media/image91.tiff"/><Relationship Id="rId4" Type="http://schemas.openxmlformats.org/officeDocument/2006/relationships/image" Target="../media/image90.tif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3.wmf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7.xml"/><Relationship Id="rId6" Type="http://schemas.openxmlformats.org/officeDocument/2006/relationships/slide" Target="slide34.xml"/><Relationship Id="rId5" Type="http://schemas.openxmlformats.org/officeDocument/2006/relationships/image" Target="../media/image97.jpeg"/><Relationship Id="rId4" Type="http://schemas.openxmlformats.org/officeDocument/2006/relationships/image" Target="../media/image9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.png"/><Relationship Id="rId4" Type="http://schemas.openxmlformats.org/officeDocument/2006/relationships/image" Target="../media/image10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1.wmf"/><Relationship Id="rId9" Type="http://schemas.openxmlformats.org/officeDocument/2006/relationships/slide" Target="slide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2"/>
            <a:ext cx="9259986" cy="5608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3474" y="1667252"/>
            <a:ext cx="3193042" cy="927279"/>
          </a:xfrm>
          <a:solidFill>
            <a:srgbClr val="FFC000"/>
          </a:solidFill>
          <a:effectLst>
            <a:softEdge rad="469900"/>
          </a:effectLst>
          <a:scene3d>
            <a:camera prst="orthographicFront"/>
            <a:lightRig rig="threePt" dir="t"/>
          </a:scene3d>
          <a:sp3d contourW="12700">
            <a:bevelT w="381000" h="254000" prst="relaxedInset"/>
            <a:bevelB prst="relaxedInset"/>
            <a:contourClr>
              <a:schemeClr val="bg1"/>
            </a:contourClr>
          </a:sp3d>
        </p:spPr>
        <p:txBody>
          <a:bodyPr>
            <a:noAutofit/>
          </a:bodyPr>
          <a:lstStyle/>
          <a:p>
            <a:r>
              <a:rPr lang="en-GB" sz="600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CLIC</a:t>
            </a:r>
            <a:endParaRPr lang="en-GB" sz="6000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1321" y="6000750"/>
            <a:ext cx="4057650" cy="290468"/>
          </a:xfrm>
        </p:spPr>
        <p:txBody>
          <a:bodyPr>
            <a:normAutofit fontScale="92500"/>
          </a:bodyPr>
          <a:lstStyle/>
          <a:p>
            <a:r>
              <a:rPr lang="en-GB" sz="1350" dirty="0"/>
              <a:t>Hermann Schmickler, CERN          CAS@ESI </a:t>
            </a:r>
            <a:r>
              <a:rPr lang="en-GB" sz="1350" dirty="0" err="1"/>
              <a:t>Archamps</a:t>
            </a:r>
            <a:r>
              <a:rPr lang="en-GB" sz="1350" dirty="0"/>
              <a:t> 2019</a:t>
            </a:r>
            <a:endParaRPr lang="en-GB" sz="1350" dirty="0"/>
          </a:p>
        </p:txBody>
      </p:sp>
      <p:sp>
        <p:nvSpPr>
          <p:cNvPr id="4" name="TextBox 3"/>
          <p:cNvSpPr txBox="1"/>
          <p:nvPr/>
        </p:nvSpPr>
        <p:spPr>
          <a:xfrm>
            <a:off x="1109914" y="5259091"/>
            <a:ext cx="705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Many slides courtesy of Daniel Schulte (CERN) and Frank Tecker (CERN)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57" y="1481135"/>
            <a:ext cx="3760956" cy="3132899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514" y="4691200"/>
            <a:ext cx="1090358" cy="934592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171" y="4691200"/>
            <a:ext cx="1200213" cy="934592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86" y="4691196"/>
            <a:ext cx="1278255" cy="934593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217" y="4691200"/>
            <a:ext cx="1298777" cy="934592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933116" y="1672247"/>
            <a:ext cx="3010759" cy="2346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b="1" dirty="0">
                <a:solidFill>
                  <a:prstClr val="black"/>
                </a:solidFill>
              </a:rPr>
              <a:t>Precision Higgs measurements</a:t>
            </a:r>
          </a:p>
          <a:p>
            <a:pPr marL="214313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Model-independent </a:t>
            </a:r>
          </a:p>
          <a:p>
            <a:pPr marL="557213" lvl="1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Higgs couplings</a:t>
            </a:r>
          </a:p>
          <a:p>
            <a:pPr marL="557213" lvl="1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Higgs mass</a:t>
            </a:r>
          </a:p>
          <a:p>
            <a:pPr marL="214313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srgbClr val="000000"/>
                </a:solidFill>
              </a:rPr>
              <a:t>Large energy span of linear colliders allows to collect a maximum of information:</a:t>
            </a:r>
          </a:p>
          <a:p>
            <a:pPr marL="557213" lvl="1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ILC: 500 </a:t>
            </a:r>
            <a:r>
              <a:rPr lang="en-US" sz="1350" dirty="0" err="1">
                <a:solidFill>
                  <a:prstClr val="black"/>
                </a:solidFill>
              </a:rPr>
              <a:t>GeV</a:t>
            </a:r>
            <a:r>
              <a:rPr lang="en-US" sz="1350" dirty="0">
                <a:solidFill>
                  <a:prstClr val="black"/>
                </a:solidFill>
              </a:rPr>
              <a:t> (1 </a:t>
            </a:r>
            <a:r>
              <a:rPr lang="en-US" sz="1350" dirty="0" err="1">
                <a:solidFill>
                  <a:prstClr val="black"/>
                </a:solidFill>
              </a:rPr>
              <a:t>TeV</a:t>
            </a:r>
            <a:r>
              <a:rPr lang="en-US" sz="1350" dirty="0">
                <a:solidFill>
                  <a:prstClr val="black"/>
                </a:solidFill>
              </a:rPr>
              <a:t>)</a:t>
            </a:r>
          </a:p>
          <a:p>
            <a:pPr marL="557213" lvl="1" indent="-214313" defTabSz="342900">
              <a:spcAft>
                <a:spcPts val="450"/>
              </a:spcAft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CLIC: ~350 </a:t>
            </a:r>
            <a:r>
              <a:rPr lang="en-US" sz="1350" dirty="0" err="1">
                <a:solidFill>
                  <a:prstClr val="black"/>
                </a:solidFill>
              </a:rPr>
              <a:t>GeV</a:t>
            </a:r>
            <a:r>
              <a:rPr lang="en-US" sz="1350" dirty="0">
                <a:solidFill>
                  <a:prstClr val="black"/>
                </a:solidFill>
              </a:rPr>
              <a:t> – 3 </a:t>
            </a:r>
            <a:r>
              <a:rPr lang="en-US" sz="1350" dirty="0" err="1">
                <a:solidFill>
                  <a:prstClr val="black"/>
                </a:solidFill>
              </a:rPr>
              <a:t>TeV</a:t>
            </a:r>
            <a:endParaRPr lang="en-US" sz="1350" dirty="0">
              <a:solidFill>
                <a:prstClr val="black"/>
              </a:solidFill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406836" y="4691197"/>
            <a:ext cx="1278255" cy="934593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8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57200" y="857251"/>
            <a:ext cx="82296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57250"/>
            <a:ext cx="8229600" cy="5143500"/>
          </a:xfrm>
        </p:spPr>
      </p:pic>
    </p:spTree>
    <p:extLst>
      <p:ext uri="{BB962C8B-B14F-4D97-AF65-F5344CB8AC3E}">
        <p14:creationId xmlns:p14="http://schemas.microsoft.com/office/powerpoint/2010/main" val="412436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57200" y="857251"/>
            <a:ext cx="82296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475" y="728607"/>
            <a:ext cx="6889153" cy="5135222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6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86" y="857250"/>
            <a:ext cx="8229600" cy="1088044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Physics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eyond the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tandard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odel (</a:t>
            </a:r>
            <a:r>
              <a:rPr lang="en-US" dirty="0" smtClean="0">
                <a:solidFill>
                  <a:srgbClr val="FF0000"/>
                </a:solidFill>
              </a:rPr>
              <a:t>BSM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Example: Dark Matter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115" y="2039379"/>
            <a:ext cx="54656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The outer region of galaxies rotate faster than expected from visible matter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1950" y="2731268"/>
            <a:ext cx="3829050" cy="2901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829300" y="2090738"/>
            <a:ext cx="21717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342900">
              <a:spcBef>
                <a:spcPct val="50000"/>
              </a:spcBef>
            </a:pPr>
            <a:r>
              <a:rPr lang="en-US" altLang="zh-CN" sz="1350" dirty="0" err="1">
                <a:solidFill>
                  <a:prstClr val="black"/>
                </a:solidFill>
                <a:cs typeface="宋体" charset="-122"/>
              </a:rPr>
              <a:t>Corbelli</a:t>
            </a:r>
            <a:r>
              <a:rPr lang="en-US" altLang="zh-CN" sz="1350" dirty="0">
                <a:solidFill>
                  <a:prstClr val="black"/>
                </a:solidFill>
                <a:cs typeface="宋体" charset="-122"/>
              </a:rPr>
              <a:t> &amp; </a:t>
            </a:r>
            <a:r>
              <a:rPr lang="en-US" altLang="zh-CN" sz="1350" dirty="0" err="1">
                <a:solidFill>
                  <a:prstClr val="black"/>
                </a:solidFill>
                <a:cs typeface="宋体" charset="-122"/>
              </a:rPr>
              <a:t>Salucci</a:t>
            </a:r>
            <a:r>
              <a:rPr lang="en-US" altLang="zh-CN" sz="1350" dirty="0">
                <a:solidFill>
                  <a:prstClr val="black"/>
                </a:solidFill>
                <a:cs typeface="宋体" charset="-122"/>
              </a:rPr>
              <a:t> (2000); Bergstrom (2000)</a:t>
            </a:r>
          </a:p>
        </p:txBody>
      </p:sp>
      <p:graphicFrame>
        <p:nvGraphicFramePr>
          <p:cNvPr id="1228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815740"/>
              </p:ext>
            </p:extLst>
          </p:nvPr>
        </p:nvGraphicFramePr>
        <p:xfrm>
          <a:off x="1402785" y="2731268"/>
          <a:ext cx="13144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name="公式" r:id="rId4" imgW="990170" imgH="444307" progId="Equation.3">
                  <p:embed/>
                </p:oleObj>
              </mc:Choice>
              <mc:Fallback>
                <p:oleObj name="公式" r:id="rId4" imgW="990170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2785" y="2731268"/>
                        <a:ext cx="13144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5607" y="3736708"/>
            <a:ext cx="26252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Dark matter would explain this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Other observations exist</a:t>
            </a:r>
          </a:p>
          <a:p>
            <a:pPr defTabSz="342900">
              <a:buFont typeface="Arial"/>
              <a:buChar char="•"/>
            </a:pPr>
            <a:r>
              <a:rPr lang="en-US" sz="1350" dirty="0">
                <a:solidFill>
                  <a:prstClr val="black"/>
                </a:solidFill>
              </a:rPr>
              <a:t> But all through gravity</a:t>
            </a:r>
          </a:p>
          <a:p>
            <a:pPr defTabSz="342900">
              <a:buFont typeface="Arial"/>
              <a:buChar char="•"/>
            </a:pPr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What is it?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One explanation is </a:t>
            </a:r>
            <a:r>
              <a:rPr lang="en-US" sz="1350" dirty="0" err="1">
                <a:solidFill>
                  <a:prstClr val="black"/>
                </a:solidFill>
              </a:rPr>
              <a:t>supersymmetry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92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197" y="1124023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39469" y="1808563"/>
            <a:ext cx="6265069" cy="3726656"/>
          </a:xfrm>
          <a:prstGeom prst="rect">
            <a:avLst/>
          </a:prstGeom>
          <a:solidFill>
            <a:srgbClr val="FEFCA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 rot="5400000">
            <a:off x="2872386" y="3510561"/>
            <a:ext cx="3349228" cy="378619"/>
          </a:xfrm>
          <a:prstGeom prst="parallelogram">
            <a:avLst>
              <a:gd name="adj" fmla="val 221148"/>
            </a:avLst>
          </a:prstGeom>
          <a:solidFill>
            <a:srgbClr val="66FFCC">
              <a:alpha val="52156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prstClr val="black"/>
              </a:solidFill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925244" y="2619377"/>
            <a:ext cx="1891903" cy="2561035"/>
            <a:chOff x="657" y="1480"/>
            <a:chExt cx="1589" cy="2151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 flipH="1">
              <a:off x="1293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975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flipH="1">
              <a:off x="1792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flipH="1">
              <a:off x="657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flipH="1">
              <a:off x="1294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95" y="1934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d</a:t>
              </a: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flipH="1">
              <a:off x="976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flipH="1">
              <a:off x="658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795" y="1571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u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430" y="1934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b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112" y="1934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s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112" y="1571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c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430" y="1571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t</a:t>
              </a: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 flipH="1">
              <a:off x="1293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 flipH="1">
              <a:off x="976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flipH="1">
              <a:off x="657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flipH="1">
              <a:off x="1294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95" y="2705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e</a:t>
              </a: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flipH="1">
              <a:off x="976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flipH="1">
              <a:off x="658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1430" y="2705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t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112" y="2705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m</a:t>
              </a: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1916" y="2705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Z</a:t>
              </a: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49" y="2296"/>
              <a:ext cx="349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n</a:t>
              </a:r>
              <a:r>
                <a:rPr kumimoji="1" lang="en-US" altLang="ja-JP" sz="2100" b="1" baseline="-25000">
                  <a:solidFill>
                    <a:srgbClr val="0337C9"/>
                  </a:solidFill>
                  <a:cs typeface="ＭＳ Ｐゴシック" charset="-128"/>
                </a:rPr>
                <a:t>e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1067" y="2296"/>
              <a:ext cx="361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n</a:t>
              </a:r>
              <a:r>
                <a:rPr kumimoji="1" lang="en-US" altLang="ja-JP" sz="2100" b="1" baseline="-25000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m</a:t>
              </a: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1384" y="2296"/>
              <a:ext cx="34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n</a:t>
              </a:r>
              <a:r>
                <a:rPr kumimoji="1" lang="en-US" altLang="ja-JP" sz="2100" b="1" baseline="-25000">
                  <a:solidFill>
                    <a:srgbClr val="0337C9"/>
                  </a:solidFill>
                  <a:latin typeface="Symbol" charset="2"/>
                  <a:cs typeface="ＭＳ Ｐゴシック" charset="-128"/>
                </a:rPr>
                <a:t>t</a:t>
              </a: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 flipH="1">
              <a:off x="1792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 flipH="1">
              <a:off x="1792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AutoShape 33"/>
            <p:cNvSpPr>
              <a:spLocks noChangeArrowheads="1"/>
            </p:cNvSpPr>
            <p:nvPr/>
          </p:nvSpPr>
          <p:spPr bwMode="auto">
            <a:xfrm flipH="1">
              <a:off x="1792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1916" y="1525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latin typeface="Symbol" charset="2"/>
                  <a:cs typeface="ＭＳ Ｐゴシック" charset="-128"/>
                </a:rPr>
                <a:t>g</a:t>
              </a:r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916" y="1888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g</a:t>
              </a:r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883" y="2342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W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1035" y="3204"/>
              <a:ext cx="41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1/2</a:t>
              </a:r>
            </a:p>
          </p:txBody>
        </p: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1769" y="3204"/>
              <a:ext cx="449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 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1</a:t>
              </a:r>
            </a:p>
          </p:txBody>
        </p:sp>
      </p:grpSp>
      <p:grpSp>
        <p:nvGrpSpPr>
          <p:cNvPr id="41" name="Group 39"/>
          <p:cNvGrpSpPr>
            <a:grpSpLocks/>
          </p:cNvGrpSpPr>
          <p:nvPr/>
        </p:nvGrpSpPr>
        <p:grpSpPr bwMode="auto">
          <a:xfrm>
            <a:off x="4789888" y="1863329"/>
            <a:ext cx="2591990" cy="3425428"/>
            <a:chOff x="3063" y="845"/>
            <a:chExt cx="2177" cy="2877"/>
          </a:xfrm>
        </p:grpSpPr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 flipH="1">
              <a:off x="4558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 flipH="1">
              <a:off x="3699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 flipH="1">
              <a:off x="3381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 flipH="1">
              <a:off x="3063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 flipH="1">
              <a:off x="3700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3201" y="1919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d</a:t>
              </a:r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 flipH="1">
              <a:off x="3382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AutoShape 47"/>
            <p:cNvSpPr>
              <a:spLocks noChangeArrowheads="1"/>
            </p:cNvSpPr>
            <p:nvPr/>
          </p:nvSpPr>
          <p:spPr bwMode="auto">
            <a:xfrm flipH="1">
              <a:off x="3064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3201" y="1556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u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3836" y="1919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b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3518" y="1919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s</a:t>
              </a: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3518" y="1556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c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3836" y="1556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t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201" y="1465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3519" y="1465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3842" y="1465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201" y="1783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3519" y="1783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3837" y="1783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61" name="AutoShape 59"/>
            <p:cNvSpPr>
              <a:spLocks noChangeArrowheads="1"/>
            </p:cNvSpPr>
            <p:nvPr/>
          </p:nvSpPr>
          <p:spPr bwMode="auto">
            <a:xfrm flipH="1">
              <a:off x="3699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2" name="AutoShape 60"/>
            <p:cNvSpPr>
              <a:spLocks noChangeArrowheads="1"/>
            </p:cNvSpPr>
            <p:nvPr/>
          </p:nvSpPr>
          <p:spPr bwMode="auto">
            <a:xfrm flipH="1">
              <a:off x="3381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3" name="AutoShape 61"/>
            <p:cNvSpPr>
              <a:spLocks noChangeArrowheads="1"/>
            </p:cNvSpPr>
            <p:nvPr/>
          </p:nvSpPr>
          <p:spPr bwMode="auto">
            <a:xfrm flipH="1">
              <a:off x="3063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4" name="AutoShape 62"/>
            <p:cNvSpPr>
              <a:spLocks noChangeArrowheads="1"/>
            </p:cNvSpPr>
            <p:nvPr/>
          </p:nvSpPr>
          <p:spPr bwMode="auto">
            <a:xfrm flipH="1">
              <a:off x="3700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5" name="AutoShape 63"/>
            <p:cNvSpPr>
              <a:spLocks noChangeArrowheads="1"/>
            </p:cNvSpPr>
            <p:nvPr/>
          </p:nvSpPr>
          <p:spPr bwMode="auto">
            <a:xfrm flipH="1">
              <a:off x="3382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6" name="AutoShape 64"/>
            <p:cNvSpPr>
              <a:spLocks noChangeArrowheads="1"/>
            </p:cNvSpPr>
            <p:nvPr/>
          </p:nvSpPr>
          <p:spPr bwMode="auto">
            <a:xfrm flipH="1">
              <a:off x="3064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67" name="Group 65"/>
            <p:cNvGrpSpPr>
              <a:grpSpLocks/>
            </p:cNvGrpSpPr>
            <p:nvPr/>
          </p:nvGrpSpPr>
          <p:grpSpPr bwMode="auto">
            <a:xfrm>
              <a:off x="3156" y="2599"/>
              <a:ext cx="330" cy="440"/>
              <a:chOff x="4604" y="3294"/>
              <a:chExt cx="330" cy="440"/>
            </a:xfrm>
          </p:grpSpPr>
          <p:sp>
            <p:nvSpPr>
              <p:cNvPr id="107" name="Text Box 66"/>
              <p:cNvSpPr txBox="1">
                <a:spLocks noChangeArrowheads="1"/>
              </p:cNvSpPr>
              <p:nvPr/>
            </p:nvSpPr>
            <p:spPr bwMode="auto">
              <a:xfrm>
                <a:off x="4604" y="3385"/>
                <a:ext cx="330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 i="1">
                    <a:solidFill>
                      <a:prstClr val="black"/>
                    </a:solidFill>
                    <a:cs typeface="ＭＳ Ｐゴシック" charset="-128"/>
                  </a:rPr>
                  <a:t>e</a:t>
                </a:r>
              </a:p>
            </p:txBody>
          </p:sp>
          <p:sp>
            <p:nvSpPr>
              <p:cNvPr id="108" name="Text Box 67"/>
              <p:cNvSpPr txBox="1">
                <a:spLocks noChangeArrowheads="1"/>
              </p:cNvSpPr>
              <p:nvPr/>
            </p:nvSpPr>
            <p:spPr bwMode="auto">
              <a:xfrm>
                <a:off x="4604" y="3294"/>
                <a:ext cx="284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</p:grpSp>
        <p:grpSp>
          <p:nvGrpSpPr>
            <p:cNvPr id="68" name="Group 68"/>
            <p:cNvGrpSpPr>
              <a:grpSpLocks/>
            </p:cNvGrpSpPr>
            <p:nvPr/>
          </p:nvGrpSpPr>
          <p:grpSpPr bwMode="auto">
            <a:xfrm>
              <a:off x="3156" y="2236"/>
              <a:ext cx="349" cy="439"/>
              <a:chOff x="1927" y="3249"/>
              <a:chExt cx="349" cy="439"/>
            </a:xfrm>
          </p:grpSpPr>
          <p:sp>
            <p:nvSpPr>
              <p:cNvPr id="105" name="Text Box 69"/>
              <p:cNvSpPr txBox="1">
                <a:spLocks noChangeArrowheads="1"/>
              </p:cNvSpPr>
              <p:nvPr/>
            </p:nvSpPr>
            <p:spPr bwMode="auto">
              <a:xfrm>
                <a:off x="1927" y="3249"/>
                <a:ext cx="284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  <p:sp>
            <p:nvSpPr>
              <p:cNvPr id="106" name="Text Box 70"/>
              <p:cNvSpPr txBox="1">
                <a:spLocks noChangeArrowheads="1"/>
              </p:cNvSpPr>
              <p:nvPr/>
            </p:nvSpPr>
            <p:spPr bwMode="auto">
              <a:xfrm>
                <a:off x="1927" y="3339"/>
                <a:ext cx="349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 dirty="0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n</a:t>
                </a:r>
                <a:r>
                  <a:rPr kumimoji="1" lang="en-US" altLang="ja-JP" sz="2100" b="1" baseline="-25000" dirty="0">
                    <a:solidFill>
                      <a:prstClr val="black"/>
                    </a:solidFill>
                    <a:cs typeface="ＭＳ Ｐゴシック" charset="-128"/>
                  </a:rPr>
                  <a:t>e</a:t>
                </a:r>
              </a:p>
            </p:txBody>
          </p:sp>
        </p:grpSp>
        <p:grpSp>
          <p:nvGrpSpPr>
            <p:cNvPr id="69" name="Group 71"/>
            <p:cNvGrpSpPr>
              <a:grpSpLocks/>
            </p:cNvGrpSpPr>
            <p:nvPr/>
          </p:nvGrpSpPr>
          <p:grpSpPr bwMode="auto">
            <a:xfrm>
              <a:off x="3473" y="2236"/>
              <a:ext cx="361" cy="440"/>
              <a:chOff x="2336" y="3022"/>
              <a:chExt cx="361" cy="440"/>
            </a:xfrm>
          </p:grpSpPr>
          <p:sp>
            <p:nvSpPr>
              <p:cNvPr id="103" name="Text Box 72"/>
              <p:cNvSpPr txBox="1">
                <a:spLocks noChangeArrowheads="1"/>
              </p:cNvSpPr>
              <p:nvPr/>
            </p:nvSpPr>
            <p:spPr bwMode="auto">
              <a:xfrm>
                <a:off x="2336" y="3022"/>
                <a:ext cx="284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  <p:sp>
            <p:nvSpPr>
              <p:cNvPr id="104" name="Text Box 73"/>
              <p:cNvSpPr txBox="1">
                <a:spLocks noChangeArrowheads="1"/>
              </p:cNvSpPr>
              <p:nvPr/>
            </p:nvSpPr>
            <p:spPr bwMode="auto">
              <a:xfrm>
                <a:off x="2336" y="3113"/>
                <a:ext cx="361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n</a:t>
                </a:r>
                <a:r>
                  <a:rPr kumimoji="1" lang="en-US" altLang="ja-JP" sz="2100" b="1" baseline="-25000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m</a:t>
                </a:r>
              </a:p>
            </p:txBody>
          </p:sp>
        </p:grpSp>
        <p:grpSp>
          <p:nvGrpSpPr>
            <p:cNvPr id="70" name="Group 74"/>
            <p:cNvGrpSpPr>
              <a:grpSpLocks/>
            </p:cNvGrpSpPr>
            <p:nvPr/>
          </p:nvGrpSpPr>
          <p:grpSpPr bwMode="auto">
            <a:xfrm>
              <a:off x="3791" y="2236"/>
              <a:ext cx="340" cy="439"/>
              <a:chOff x="2744" y="2886"/>
              <a:chExt cx="340" cy="439"/>
            </a:xfrm>
          </p:grpSpPr>
          <p:sp>
            <p:nvSpPr>
              <p:cNvPr id="101" name="Text Box 75"/>
              <p:cNvSpPr txBox="1">
                <a:spLocks noChangeArrowheads="1"/>
              </p:cNvSpPr>
              <p:nvPr/>
            </p:nvSpPr>
            <p:spPr bwMode="auto">
              <a:xfrm>
                <a:off x="2744" y="2886"/>
                <a:ext cx="266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  <p:sp>
            <p:nvSpPr>
              <p:cNvPr id="102" name="Text Box 76"/>
              <p:cNvSpPr txBox="1">
                <a:spLocks noChangeArrowheads="1"/>
              </p:cNvSpPr>
              <p:nvPr/>
            </p:nvSpPr>
            <p:spPr bwMode="auto">
              <a:xfrm>
                <a:off x="2744" y="2976"/>
                <a:ext cx="340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n</a:t>
                </a:r>
                <a:r>
                  <a:rPr kumimoji="1" lang="en-US" altLang="ja-JP" sz="2100" b="1" baseline="-25000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t</a:t>
                </a:r>
              </a:p>
            </p:txBody>
          </p:sp>
        </p:grpSp>
        <p:grpSp>
          <p:nvGrpSpPr>
            <p:cNvPr id="71" name="Group 77"/>
            <p:cNvGrpSpPr>
              <a:grpSpLocks/>
            </p:cNvGrpSpPr>
            <p:nvPr/>
          </p:nvGrpSpPr>
          <p:grpSpPr bwMode="auto">
            <a:xfrm>
              <a:off x="3473" y="2599"/>
              <a:ext cx="330" cy="440"/>
              <a:chOff x="3016" y="3158"/>
              <a:chExt cx="330" cy="440"/>
            </a:xfrm>
          </p:grpSpPr>
          <p:sp>
            <p:nvSpPr>
              <p:cNvPr id="99" name="Text Box 78"/>
              <p:cNvSpPr txBox="1">
                <a:spLocks noChangeArrowheads="1"/>
              </p:cNvSpPr>
              <p:nvPr/>
            </p:nvSpPr>
            <p:spPr bwMode="auto">
              <a:xfrm>
                <a:off x="3016" y="3158"/>
                <a:ext cx="284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  <p:sp>
            <p:nvSpPr>
              <p:cNvPr id="100" name="Text Box 79"/>
              <p:cNvSpPr txBox="1">
                <a:spLocks noChangeArrowheads="1"/>
              </p:cNvSpPr>
              <p:nvPr/>
            </p:nvSpPr>
            <p:spPr bwMode="auto">
              <a:xfrm>
                <a:off x="3016" y="3249"/>
                <a:ext cx="330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 i="1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m</a:t>
                </a:r>
              </a:p>
            </p:txBody>
          </p:sp>
        </p:grpSp>
        <p:grpSp>
          <p:nvGrpSpPr>
            <p:cNvPr id="72" name="Group 80"/>
            <p:cNvGrpSpPr>
              <a:grpSpLocks/>
            </p:cNvGrpSpPr>
            <p:nvPr/>
          </p:nvGrpSpPr>
          <p:grpSpPr bwMode="auto">
            <a:xfrm>
              <a:off x="3791" y="2599"/>
              <a:ext cx="363" cy="440"/>
              <a:chOff x="2699" y="2976"/>
              <a:chExt cx="330" cy="440"/>
            </a:xfrm>
          </p:grpSpPr>
          <p:sp>
            <p:nvSpPr>
              <p:cNvPr id="97" name="Text Box 81"/>
              <p:cNvSpPr txBox="1">
                <a:spLocks noChangeArrowheads="1"/>
              </p:cNvSpPr>
              <p:nvPr/>
            </p:nvSpPr>
            <p:spPr bwMode="auto">
              <a:xfrm>
                <a:off x="2699" y="2976"/>
                <a:ext cx="258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400">
                    <a:solidFill>
                      <a:prstClr val="black"/>
                    </a:solidFill>
                    <a:cs typeface="Arial" charset="0"/>
                  </a:rPr>
                  <a:t>~</a:t>
                </a:r>
              </a:p>
            </p:txBody>
          </p:sp>
          <p:sp>
            <p:nvSpPr>
              <p:cNvPr id="98" name="Text Box 82"/>
              <p:cNvSpPr txBox="1">
                <a:spLocks noChangeArrowheads="1"/>
              </p:cNvSpPr>
              <p:nvPr/>
            </p:nvSpPr>
            <p:spPr bwMode="auto">
              <a:xfrm>
                <a:off x="2699" y="3067"/>
                <a:ext cx="330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kumimoji="1" lang="en-US" altLang="ja-JP" sz="2100" b="1" i="1">
                    <a:solidFill>
                      <a:prstClr val="black"/>
                    </a:solidFill>
                    <a:latin typeface="Symbol" charset="2"/>
                    <a:cs typeface="ＭＳ Ｐゴシック" charset="-128"/>
                  </a:rPr>
                  <a:t>t</a:t>
                </a:r>
              </a:p>
            </p:txBody>
          </p:sp>
        </p:grpSp>
        <p:sp>
          <p:nvSpPr>
            <p:cNvPr id="73" name="AutoShape 83"/>
            <p:cNvSpPr>
              <a:spLocks noChangeArrowheads="1"/>
            </p:cNvSpPr>
            <p:nvPr/>
          </p:nvSpPr>
          <p:spPr bwMode="auto">
            <a:xfrm flipH="1">
              <a:off x="4120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4" name="Text Box 84"/>
            <p:cNvSpPr txBox="1">
              <a:spLocks noChangeArrowheads="1"/>
            </p:cNvSpPr>
            <p:nvPr/>
          </p:nvSpPr>
          <p:spPr bwMode="auto">
            <a:xfrm>
              <a:off x="4244" y="2690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Z</a:t>
              </a:r>
            </a:p>
          </p:txBody>
        </p:sp>
        <p:sp>
          <p:nvSpPr>
            <p:cNvPr id="75" name="AutoShape 85"/>
            <p:cNvSpPr>
              <a:spLocks noChangeArrowheads="1"/>
            </p:cNvSpPr>
            <p:nvPr/>
          </p:nvSpPr>
          <p:spPr bwMode="auto">
            <a:xfrm flipH="1">
              <a:off x="4120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6" name="AutoShape 86"/>
            <p:cNvSpPr>
              <a:spLocks noChangeArrowheads="1"/>
            </p:cNvSpPr>
            <p:nvPr/>
          </p:nvSpPr>
          <p:spPr bwMode="auto">
            <a:xfrm flipH="1">
              <a:off x="4120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7" name="AutoShape 87"/>
            <p:cNvSpPr>
              <a:spLocks noChangeArrowheads="1"/>
            </p:cNvSpPr>
            <p:nvPr/>
          </p:nvSpPr>
          <p:spPr bwMode="auto">
            <a:xfrm flipH="1">
              <a:off x="4120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78" name="Text Box 88"/>
            <p:cNvSpPr txBox="1">
              <a:spLocks noChangeArrowheads="1"/>
            </p:cNvSpPr>
            <p:nvPr/>
          </p:nvSpPr>
          <p:spPr bwMode="auto">
            <a:xfrm>
              <a:off x="4244" y="1510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latin typeface="Symbol" charset="2"/>
                  <a:cs typeface="ＭＳ Ｐゴシック" charset="-128"/>
                </a:rPr>
                <a:t>g</a:t>
              </a:r>
            </a:p>
          </p:txBody>
        </p:sp>
        <p:sp>
          <p:nvSpPr>
            <p:cNvPr id="79" name="Text Box 89"/>
            <p:cNvSpPr txBox="1">
              <a:spLocks noChangeArrowheads="1"/>
            </p:cNvSpPr>
            <p:nvPr/>
          </p:nvSpPr>
          <p:spPr bwMode="auto">
            <a:xfrm>
              <a:off x="4244" y="1873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g</a:t>
              </a:r>
            </a:p>
          </p:txBody>
        </p:sp>
        <p:sp>
          <p:nvSpPr>
            <p:cNvPr id="80" name="Text Box 90"/>
            <p:cNvSpPr txBox="1">
              <a:spLocks noChangeArrowheads="1"/>
            </p:cNvSpPr>
            <p:nvPr/>
          </p:nvSpPr>
          <p:spPr bwMode="auto">
            <a:xfrm>
              <a:off x="4211" y="2327"/>
              <a:ext cx="33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W</a:t>
              </a:r>
            </a:p>
          </p:txBody>
        </p:sp>
        <p:sp>
          <p:nvSpPr>
            <p:cNvPr id="81" name="Text Box 91"/>
            <p:cNvSpPr txBox="1">
              <a:spLocks noChangeArrowheads="1"/>
            </p:cNvSpPr>
            <p:nvPr/>
          </p:nvSpPr>
          <p:spPr bwMode="auto">
            <a:xfrm>
              <a:off x="4244" y="1420"/>
              <a:ext cx="26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82" name="Text Box 92"/>
            <p:cNvSpPr txBox="1">
              <a:spLocks noChangeArrowheads="1"/>
            </p:cNvSpPr>
            <p:nvPr/>
          </p:nvSpPr>
          <p:spPr bwMode="auto">
            <a:xfrm>
              <a:off x="4244" y="1783"/>
              <a:ext cx="26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83" name="Text Box 93"/>
            <p:cNvSpPr txBox="1">
              <a:spLocks noChangeArrowheads="1"/>
            </p:cNvSpPr>
            <p:nvPr/>
          </p:nvSpPr>
          <p:spPr bwMode="auto">
            <a:xfrm>
              <a:off x="4244" y="2191"/>
              <a:ext cx="26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84" name="Text Box 94"/>
            <p:cNvSpPr txBox="1">
              <a:spLocks noChangeArrowheads="1"/>
            </p:cNvSpPr>
            <p:nvPr/>
          </p:nvSpPr>
          <p:spPr bwMode="auto">
            <a:xfrm>
              <a:off x="4244" y="2554"/>
              <a:ext cx="26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85" name="Text Box 95"/>
            <p:cNvSpPr txBox="1">
              <a:spLocks noChangeArrowheads="1"/>
            </p:cNvSpPr>
            <p:nvPr/>
          </p:nvSpPr>
          <p:spPr bwMode="auto">
            <a:xfrm>
              <a:off x="3396" y="845"/>
              <a:ext cx="1165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Supersymmetric 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Partner</a:t>
              </a:r>
            </a:p>
          </p:txBody>
        </p:sp>
        <p:sp>
          <p:nvSpPr>
            <p:cNvPr id="86" name="Text Box 96"/>
            <p:cNvSpPr txBox="1">
              <a:spLocks noChangeArrowheads="1"/>
            </p:cNvSpPr>
            <p:nvPr/>
          </p:nvSpPr>
          <p:spPr bwMode="auto">
            <a:xfrm>
              <a:off x="3440" y="3279"/>
              <a:ext cx="41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0</a:t>
              </a:r>
            </a:p>
          </p:txBody>
        </p:sp>
        <p:sp>
          <p:nvSpPr>
            <p:cNvPr id="87" name="Text Box 97"/>
            <p:cNvSpPr txBox="1">
              <a:spLocks noChangeArrowheads="1"/>
            </p:cNvSpPr>
            <p:nvPr/>
          </p:nvSpPr>
          <p:spPr bwMode="auto">
            <a:xfrm>
              <a:off x="4175" y="3279"/>
              <a:ext cx="449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 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1/2</a:t>
              </a:r>
            </a:p>
          </p:txBody>
        </p:sp>
        <p:sp>
          <p:nvSpPr>
            <p:cNvPr id="88" name="Text Box 98"/>
            <p:cNvSpPr txBox="1">
              <a:spLocks noChangeArrowheads="1"/>
            </p:cNvSpPr>
            <p:nvPr/>
          </p:nvSpPr>
          <p:spPr bwMode="auto">
            <a:xfrm>
              <a:off x="4605" y="3295"/>
              <a:ext cx="635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1/2</a:t>
              </a:r>
            </a:p>
          </p:txBody>
        </p:sp>
        <p:sp>
          <p:nvSpPr>
            <p:cNvPr id="89" name="AutoShape 99"/>
            <p:cNvSpPr>
              <a:spLocks noChangeArrowheads="1"/>
            </p:cNvSpPr>
            <p:nvPr/>
          </p:nvSpPr>
          <p:spPr bwMode="auto">
            <a:xfrm flipH="1">
              <a:off x="4561" y="147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0" name="Rectangle 100"/>
            <p:cNvSpPr>
              <a:spLocks noChangeArrowheads="1"/>
            </p:cNvSpPr>
            <p:nvPr/>
          </p:nvSpPr>
          <p:spPr bwMode="auto">
            <a:xfrm>
              <a:off x="4651" y="1562"/>
              <a:ext cx="29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H</a:t>
              </a:r>
            </a:p>
          </p:txBody>
        </p:sp>
        <p:sp>
          <p:nvSpPr>
            <p:cNvPr id="91" name="Text Box 101"/>
            <p:cNvSpPr txBox="1">
              <a:spLocks noChangeArrowheads="1"/>
            </p:cNvSpPr>
            <p:nvPr/>
          </p:nvSpPr>
          <p:spPr bwMode="auto">
            <a:xfrm>
              <a:off x="4651" y="1435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92" name="Rectangle 102"/>
            <p:cNvSpPr>
              <a:spLocks noChangeArrowheads="1"/>
            </p:cNvSpPr>
            <p:nvPr/>
          </p:nvSpPr>
          <p:spPr bwMode="auto">
            <a:xfrm>
              <a:off x="4649" y="1933"/>
              <a:ext cx="29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prstClr val="black"/>
                  </a:solidFill>
                  <a:cs typeface="ＭＳ Ｐゴシック" charset="-128"/>
                </a:rPr>
                <a:t>H</a:t>
              </a:r>
            </a:p>
          </p:txBody>
        </p:sp>
        <p:sp>
          <p:nvSpPr>
            <p:cNvPr id="93" name="Text Box 103"/>
            <p:cNvSpPr txBox="1">
              <a:spLocks noChangeArrowheads="1"/>
            </p:cNvSpPr>
            <p:nvPr/>
          </p:nvSpPr>
          <p:spPr bwMode="auto">
            <a:xfrm>
              <a:off x="4694" y="1796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400">
                  <a:solidFill>
                    <a:prstClr val="black"/>
                  </a:solidFill>
                  <a:cs typeface="Arial" charset="0"/>
                </a:rPr>
                <a:t>~</a:t>
              </a:r>
            </a:p>
          </p:txBody>
        </p:sp>
        <p:sp>
          <p:nvSpPr>
            <p:cNvPr id="94" name="Oval 104"/>
            <p:cNvSpPr>
              <a:spLocks noChangeArrowheads="1"/>
            </p:cNvSpPr>
            <p:nvPr/>
          </p:nvSpPr>
          <p:spPr bwMode="auto">
            <a:xfrm>
              <a:off x="4785" y="2387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5" name="Oval 105"/>
            <p:cNvSpPr>
              <a:spLocks noChangeArrowheads="1"/>
            </p:cNvSpPr>
            <p:nvPr/>
          </p:nvSpPr>
          <p:spPr bwMode="auto">
            <a:xfrm>
              <a:off x="4785" y="2523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6" name="Oval 106"/>
            <p:cNvSpPr>
              <a:spLocks noChangeArrowheads="1"/>
            </p:cNvSpPr>
            <p:nvPr/>
          </p:nvSpPr>
          <p:spPr bwMode="auto">
            <a:xfrm>
              <a:off x="4785" y="2659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09" name="Group 107"/>
          <p:cNvGrpSpPr>
            <a:grpSpLocks/>
          </p:cNvGrpSpPr>
          <p:nvPr/>
        </p:nvGrpSpPr>
        <p:grpSpPr bwMode="auto">
          <a:xfrm>
            <a:off x="3815953" y="3051575"/>
            <a:ext cx="756047" cy="2127647"/>
            <a:chOff x="2245" y="1843"/>
            <a:chExt cx="635" cy="1787"/>
          </a:xfrm>
        </p:grpSpPr>
        <p:sp>
          <p:nvSpPr>
            <p:cNvPr id="110" name="AutoShape 108"/>
            <p:cNvSpPr>
              <a:spLocks noChangeArrowheads="1"/>
            </p:cNvSpPr>
            <p:nvPr/>
          </p:nvSpPr>
          <p:spPr bwMode="auto">
            <a:xfrm flipH="1">
              <a:off x="2245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1" name="Text Box 109"/>
            <p:cNvSpPr txBox="1">
              <a:spLocks noChangeArrowheads="1"/>
            </p:cNvSpPr>
            <p:nvPr/>
          </p:nvSpPr>
          <p:spPr bwMode="auto">
            <a:xfrm>
              <a:off x="2245" y="3203"/>
              <a:ext cx="635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Spin</a:t>
              </a:r>
            </a:p>
            <a:p>
              <a:pPr algn="ctr" defTabSz="342900"/>
              <a:r>
                <a:rPr kumimoji="1" lang="en-US" altLang="ja-JP" sz="1350" b="1">
                  <a:solidFill>
                    <a:srgbClr val="0337C9"/>
                  </a:solidFill>
                  <a:cs typeface="ＭＳ Ｐゴシック" charset="-128"/>
                </a:rPr>
                <a:t>0</a:t>
              </a:r>
            </a:p>
          </p:txBody>
        </p:sp>
        <p:sp>
          <p:nvSpPr>
            <p:cNvPr id="112" name="Rectangle 110"/>
            <p:cNvSpPr>
              <a:spLocks noChangeArrowheads="1"/>
            </p:cNvSpPr>
            <p:nvPr/>
          </p:nvSpPr>
          <p:spPr bwMode="auto">
            <a:xfrm>
              <a:off x="2335" y="1934"/>
              <a:ext cx="29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H</a:t>
              </a:r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auto">
            <a:xfrm>
              <a:off x="2426" y="2387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auto">
            <a:xfrm>
              <a:off x="2426" y="2523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auto">
            <a:xfrm>
              <a:off x="2426" y="2659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16" name="Group 115"/>
          <p:cNvGrpSpPr>
            <a:grpSpLocks/>
          </p:cNvGrpSpPr>
          <p:nvPr/>
        </p:nvGrpSpPr>
        <p:grpSpPr bwMode="auto">
          <a:xfrm>
            <a:off x="3818335" y="2619375"/>
            <a:ext cx="485775" cy="523875"/>
            <a:chOff x="2247" y="1480"/>
            <a:chExt cx="408" cy="440"/>
          </a:xfrm>
        </p:grpSpPr>
        <p:sp>
          <p:nvSpPr>
            <p:cNvPr id="117" name="AutoShape 116"/>
            <p:cNvSpPr>
              <a:spLocks noChangeArrowheads="1"/>
            </p:cNvSpPr>
            <p:nvPr/>
          </p:nvSpPr>
          <p:spPr bwMode="auto">
            <a:xfrm flipH="1">
              <a:off x="2247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2337" y="1571"/>
              <a:ext cx="29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342900"/>
              <a:r>
                <a:rPr kumimoji="1" lang="en-US" altLang="ja-JP" sz="2100" b="1" i="1">
                  <a:solidFill>
                    <a:srgbClr val="0337C9"/>
                  </a:solidFill>
                  <a:cs typeface="ＭＳ Ｐゴシック" charset="-128"/>
                </a:rPr>
                <a:t>H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9" name="Footer Placeholder 1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Potential SUSY Scenario</a:t>
            </a:r>
            <a:endParaRPr lang="en-US" dirty="0"/>
          </a:p>
        </p:txBody>
      </p:sp>
      <p:pic>
        <p:nvPicPr>
          <p:cNvPr id="19" name="Picture 18" descr="figure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459" y="1509713"/>
            <a:ext cx="5898868" cy="41148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rot="5400000">
            <a:off x="1161157" y="3324523"/>
            <a:ext cx="3772496" cy="1191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98776" y="5347513"/>
            <a:ext cx="2649700" cy="3000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Consistent with current LHC results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3479" y="5290750"/>
            <a:ext cx="7425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350GeV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3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432" y="857250"/>
            <a:ext cx="67271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31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000"/>
            <a:ext cx="8229600" cy="390477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Lepton Collider Options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1091" y="979013"/>
            <a:ext cx="8229600" cy="51953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Three main approaches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Big LEP-type collider ring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CepC</a:t>
            </a:r>
            <a:endParaRPr lang="en-US" dirty="0" smtClean="0"/>
          </a:p>
          <a:p>
            <a:pPr lvl="1"/>
            <a:r>
              <a:rPr lang="en-US" dirty="0" smtClean="0"/>
              <a:t>Later a proton collider in the same tunnel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Linear collider</a:t>
            </a:r>
          </a:p>
          <a:p>
            <a:pPr lvl="1"/>
            <a:r>
              <a:rPr lang="en-US" dirty="0" smtClean="0"/>
              <a:t>ILC, CLIC</a:t>
            </a:r>
          </a:p>
          <a:p>
            <a:pPr lvl="1"/>
            <a:r>
              <a:rPr lang="en-US" dirty="0" smtClean="0"/>
              <a:t>The focus of this course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8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0277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Ring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3486153" y="1608534"/>
            <a:ext cx="4139951" cy="2268141"/>
            <a:chOff x="1533" y="527"/>
            <a:chExt cx="2382" cy="1010"/>
          </a:xfrm>
        </p:grpSpPr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34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7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2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defTabSz="342900"/>
                  <a:r>
                    <a:rPr lang="en-US" sz="750">
                      <a:solidFill>
                        <a:srgbClr val="FFFFCC"/>
                      </a:solidFill>
                    </a:rPr>
                    <a:t>N</a:t>
                  </a:r>
                  <a:endParaRPr sz="75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33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defTabSz="342900"/>
                  <a:r>
                    <a:rPr lang="en-US" sz="750">
                      <a:solidFill>
                        <a:srgbClr val="FFFFCC"/>
                      </a:solidFill>
                    </a:rPr>
                    <a:t>S</a:t>
                  </a:r>
                  <a:endParaRPr sz="75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29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lang="en-US" sz="750">
                    <a:solidFill>
                      <a:srgbClr val="FFFFCC"/>
                    </a:solidFill>
                  </a:rPr>
                  <a:t>N</a:t>
                </a:r>
                <a:endParaRPr sz="75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defTabSz="342900"/>
                <a:r>
                  <a:rPr lang="en-US" sz="750">
                    <a:solidFill>
                      <a:srgbClr val="FFFFCC"/>
                    </a:solidFill>
                  </a:rPr>
                  <a:t>S</a:t>
                </a:r>
                <a:endParaRPr sz="75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0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26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6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4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defTabSz="342900">
                  <a:spcBef>
                    <a:spcPct val="50000"/>
                  </a:spcBef>
                </a:pPr>
                <a:r>
                  <a:rPr lang="en-US" sz="900">
                    <a:solidFill>
                      <a:prstClr val="black"/>
                    </a:solidFill>
                  </a:rPr>
                  <a:t>accelerating cavities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1274415" y="1492033"/>
            <a:ext cx="25596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Beam can be used many times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Lepton beam energy is below LHC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-&gt; magnets are not a problem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303463" y="2615126"/>
            <a:ext cx="3054398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But synchrotron radiation is: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At LEP2 lost 2.75GeV/turn for E=105GeV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Pay for installed voltage (ΔE) and size (R),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so scale as: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798538" y="4854978"/>
            <a:ext cx="304217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-&gt; use heavier particles, e.g. </a:t>
            </a:r>
            <a:r>
              <a:rPr lang="en-US" sz="1350" dirty="0" err="1">
                <a:solidFill>
                  <a:prstClr val="black"/>
                </a:solidFill>
              </a:rPr>
              <a:t>muons</a:t>
            </a:r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-&gt; or linear collider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(-&gt; or try to push a bit harder on cost)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485900" y="2953772"/>
          <a:ext cx="1433513" cy="66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6" name="Equation" r:id="rId3" imgW="927100" imgH="431800" progId="Equation.3">
                  <p:embed/>
                </p:oleObj>
              </mc:Choice>
              <mc:Fallback>
                <p:oleObj name="Equation" r:id="rId3" imgW="92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2953772"/>
                        <a:ext cx="1433513" cy="667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433144" y="4403521"/>
          <a:ext cx="1530221" cy="1323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" name="Equation" r:id="rId5" imgW="1041400" imgH="901700" progId="Equation.3">
                  <p:embed/>
                </p:oleObj>
              </mc:Choice>
              <mc:Fallback>
                <p:oleObj name="Equation" r:id="rId5" imgW="10414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144" y="4403521"/>
                        <a:ext cx="1530221" cy="13235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767428" y="4279694"/>
          <a:ext cx="1493044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8" name="Equation" r:id="rId7" imgW="965200" imgH="203200" progId="Equation.3">
                  <p:embed/>
                </p:oleObj>
              </mc:Choice>
              <mc:Fallback>
                <p:oleObj name="Equation" r:id="rId7" imgW="965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7428" y="4279694"/>
                        <a:ext cx="1493044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76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269" y="1126020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 Collider Energy Limitation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775855" y="1516497"/>
            <a:ext cx="7527635" cy="1402193"/>
            <a:chOff x="518" y="2341"/>
            <a:chExt cx="5540" cy="596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342900">
                <a:defRPr/>
              </a:pPr>
              <a:endParaRPr lang="en-US" sz="135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2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342900">
                <a:defRPr/>
              </a:pPr>
              <a:endParaRPr lang="en-US" sz="135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6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342900">
                <a:defRPr/>
              </a:pPr>
              <a:endParaRPr lang="en-US" sz="135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7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342900">
                <a:defRPr/>
              </a:pPr>
              <a:endParaRPr lang="en-US" sz="135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518" y="2757"/>
              <a:ext cx="406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342900" eaLnBrk="0" hangingPunct="0"/>
              <a:r>
                <a:rPr lang="en-US" sz="750">
                  <a:solidFill>
                    <a:prstClr val="black"/>
                  </a:solidFill>
                </a:rPr>
                <a:t>source</a:t>
              </a:r>
            </a:p>
          </p:txBody>
        </p:sp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1819" y="2763"/>
              <a:ext cx="569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342900" eaLnBrk="0" hangingPunct="0"/>
              <a:r>
                <a:rPr lang="en-US" sz="750">
                  <a:solidFill>
                    <a:prstClr val="black"/>
                  </a:solidFill>
                </a:rPr>
                <a:t>main linac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4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1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2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8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6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342900"/>
                    <a:endParaRPr lang="en-US" sz="1350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4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8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6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3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1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79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7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0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342900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106" name="TextBox 105"/>
          <p:cNvSpPr txBox="1"/>
          <p:nvPr/>
        </p:nvSpPr>
        <p:spPr>
          <a:xfrm>
            <a:off x="775855" y="3622229"/>
            <a:ext cx="4637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2000" dirty="0">
                <a:solidFill>
                  <a:prstClr val="black"/>
                </a:solidFill>
              </a:rPr>
              <a:t>Hardly any synchrotron radiation</a:t>
            </a:r>
          </a:p>
          <a:p>
            <a:pPr defTabSz="342900"/>
            <a:endParaRPr lang="en-US" sz="2000" dirty="0">
              <a:solidFill>
                <a:prstClr val="black"/>
              </a:solidFill>
            </a:endParaRPr>
          </a:p>
          <a:p>
            <a:pPr defTabSz="342900"/>
            <a:r>
              <a:rPr lang="en-US" sz="2000" dirty="0">
                <a:solidFill>
                  <a:prstClr val="black"/>
                </a:solidFill>
              </a:rPr>
              <a:t>Beam can only be used only once</a:t>
            </a:r>
          </a:p>
          <a:p>
            <a:pPr defTabSz="342900"/>
            <a:r>
              <a:rPr lang="en-US" sz="2000" dirty="0">
                <a:solidFill>
                  <a:prstClr val="black"/>
                </a:solidFill>
              </a:rPr>
              <a:t>-&gt; strong beam-beam effects</a:t>
            </a:r>
          </a:p>
          <a:p>
            <a:pPr defTabSz="342900"/>
            <a:endParaRPr lang="en-US" sz="2000" dirty="0">
              <a:solidFill>
                <a:prstClr val="black"/>
              </a:solidFill>
            </a:endParaRPr>
          </a:p>
          <a:p>
            <a:pPr defTabSz="342900"/>
            <a:r>
              <a:rPr lang="en-US" sz="2000" dirty="0">
                <a:solidFill>
                  <a:prstClr val="black"/>
                </a:solidFill>
              </a:rPr>
              <a:t>Acceleration gradient is an important issue</a:t>
            </a:r>
          </a:p>
        </p:txBody>
      </p:sp>
      <p:graphicFrame>
        <p:nvGraphicFramePr>
          <p:cNvPr id="7526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73890"/>
              </p:ext>
            </p:extLst>
          </p:nvPr>
        </p:nvGraphicFramePr>
        <p:xfrm>
          <a:off x="6202426" y="4093784"/>
          <a:ext cx="145375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" name="Equation" r:id="rId3" imgW="939800" imgH="203200" progId="Equation.3">
                  <p:embed/>
                </p:oleObj>
              </mc:Choice>
              <mc:Fallback>
                <p:oleObj name="Equation" r:id="rId3" imgW="939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2426" y="4093784"/>
                        <a:ext cx="145375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98764"/>
            <a:ext cx="8229600" cy="5206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2107"/>
            <a:ext cx="8229600" cy="5195329"/>
          </a:xfrm>
        </p:spPr>
        <p:txBody>
          <a:bodyPr/>
          <a:lstStyle/>
          <a:p>
            <a:r>
              <a:rPr lang="en-GB" dirty="0" smtClean="0"/>
              <a:t>Overview future (and past) high energy colliders</a:t>
            </a:r>
          </a:p>
          <a:p>
            <a:r>
              <a:rPr lang="en-GB" dirty="0" smtClean="0"/>
              <a:t>CLIC := Compact Linear (</a:t>
            </a:r>
            <a:r>
              <a:rPr lang="en-GB" dirty="0" err="1" smtClean="0"/>
              <a:t>e+e</a:t>
            </a:r>
            <a:r>
              <a:rPr lang="en-GB" dirty="0" smtClean="0"/>
              <a:t>-) Collider</a:t>
            </a:r>
            <a:br>
              <a:rPr lang="en-GB" dirty="0" smtClean="0"/>
            </a:br>
            <a:r>
              <a:rPr lang="en-GB" dirty="0" smtClean="0"/>
              <a:t>	- Why </a:t>
            </a:r>
            <a:r>
              <a:rPr lang="en-GB" dirty="0" err="1" smtClean="0"/>
              <a:t>e+e</a:t>
            </a:r>
            <a:r>
              <a:rPr lang="en-GB" dirty="0" smtClean="0"/>
              <a:t>-?	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precision physics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 smtClean="0"/>
              <a:t>	- Why linear?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no synchrotron radiation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 smtClean="0"/>
              <a:t>	- how compact?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100 MV/m with NC RF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Basic Parameters of CLIC…Comparison with ILC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Focus on two aspects: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- </a:t>
            </a:r>
            <a:r>
              <a:rPr lang="en-GB" dirty="0" err="1" smtClean="0">
                <a:sym typeface="Wingdings" panose="05000000000000000000" pitchFamily="2" charset="2"/>
              </a:rPr>
              <a:t>Nanometer</a:t>
            </a:r>
            <a:r>
              <a:rPr lang="en-GB" dirty="0" smtClean="0">
                <a:sym typeface="Wingdings" panose="05000000000000000000" pitchFamily="2" charset="2"/>
              </a:rPr>
              <a:t> Size Beams at IP: Why and how?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- RF Powering through a second particle beam: Why and how?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H.Schmickler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- CAS@ESI Archamps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2189"/>
            <a:ext cx="8229600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Simplified Cost Scaling Comparison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87681" y="3162300"/>
          <a:ext cx="1493044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6" name="Equation" r:id="rId3" imgW="965200" imgH="203200" progId="Equation.3">
                  <p:embed/>
                </p:oleObj>
              </mc:Choice>
              <mc:Fallback>
                <p:oleObj name="Equation" r:id="rId3" imgW="965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7681" y="3162300"/>
                        <a:ext cx="1493044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0595" name="Object 3"/>
          <p:cNvGraphicFramePr>
            <a:graphicFrameLocks noChangeAspect="1"/>
          </p:cNvGraphicFramePr>
          <p:nvPr/>
        </p:nvGraphicFramePr>
        <p:xfrm>
          <a:off x="6187678" y="2131222"/>
          <a:ext cx="1356122" cy="275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7" name="Equation" r:id="rId5" imgW="876300" imgH="177800" progId="Equation.3">
                  <p:embed/>
                </p:oleObj>
              </mc:Choice>
              <mc:Fallback>
                <p:oleObj name="Equation" r:id="rId5" imgW="8763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7678" y="2131222"/>
                        <a:ext cx="1356122" cy="2750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87681" y="1590675"/>
            <a:ext cx="63511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 err="1">
                <a:solidFill>
                  <a:prstClr val="black"/>
                </a:solidFill>
              </a:rPr>
              <a:t>Linac</a:t>
            </a:r>
            <a:r>
              <a:rPr lang="en-US" sz="1500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87679" y="2762250"/>
            <a:ext cx="5757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Ring: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73179" y="4750737"/>
            <a:ext cx="4626588" cy="30008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There will always be an energy where linear colliders are better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7900" y="3790176"/>
            <a:ext cx="1828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Power consumption behaves similar to cost  for constant luminosity</a:t>
            </a:r>
          </a:p>
        </p:txBody>
      </p:sp>
      <p:pic>
        <p:nvPicPr>
          <p:cNvPr id="16" name="Picture 15" descr="ring_vs_linac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5684" y="1391923"/>
            <a:ext cx="4724400" cy="330708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190"/>
            <a:ext cx="8229600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Circular vs. Linear Colliders</a:t>
            </a:r>
            <a:endParaRPr lang="en-US" dirty="0"/>
          </a:p>
        </p:txBody>
      </p:sp>
      <p:grpSp>
        <p:nvGrpSpPr>
          <p:cNvPr id="7" name="Group 30"/>
          <p:cNvGrpSpPr/>
          <p:nvPr/>
        </p:nvGrpSpPr>
        <p:grpSpPr>
          <a:xfrm>
            <a:off x="849745" y="1108365"/>
            <a:ext cx="7158709" cy="5292436"/>
            <a:chOff x="899592" y="315748"/>
            <a:chExt cx="6332008" cy="3905340"/>
          </a:xfrm>
        </p:grpSpPr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211960" y="3140968"/>
              <a:ext cx="588817" cy="2750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1125" dirty="0">
                  <a:solidFill>
                    <a:srgbClr val="0000FF"/>
                  </a:solidFill>
                </a:rPr>
                <a:t>Linear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2080800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692696"/>
              <a:ext cx="898628" cy="2630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1050" dirty="0" err="1">
                  <a:solidFill>
                    <a:prstClr val="black"/>
                  </a:solidFill>
                </a:rPr>
                <a:t>CepC</a:t>
              </a:r>
              <a:r>
                <a:rPr lang="en-US" sz="1050" dirty="0">
                  <a:solidFill>
                    <a:prstClr val="black"/>
                  </a:solidFill>
                </a:rPr>
                <a:t> (2 IPs)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511812" y="315748"/>
              <a:ext cx="969460" cy="8131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defTabSz="342900"/>
              <a:r>
                <a:rPr lang="en-US" sz="1125" dirty="0">
                  <a:solidFill>
                    <a:srgbClr val="FF0000"/>
                  </a:solidFill>
                </a:rPr>
                <a:t>Circular,</a:t>
              </a:r>
            </a:p>
            <a:p>
              <a:pPr defTabSz="342900"/>
              <a:r>
                <a:rPr lang="en-US" sz="1125" dirty="0">
                  <a:solidFill>
                    <a:srgbClr val="FF0000"/>
                  </a:solidFill>
                </a:rPr>
                <a:t>adding four experiments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657853" y="1517706"/>
            <a:ext cx="2315291" cy="3231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342900"/>
            <a:r>
              <a:rPr lang="da-DK" sz="750" dirty="0">
                <a:solidFill>
                  <a:prstClr val="black"/>
                </a:solidFill>
                <a:hlinkClick r:id="rId3"/>
              </a:rPr>
              <a:t>Modified from original version:</a:t>
            </a:r>
          </a:p>
          <a:p>
            <a:pPr defTabSz="342900"/>
            <a:r>
              <a:rPr lang="da-DK" sz="750" u="sng" dirty="0">
                <a:solidFill>
                  <a:prstClr val="black"/>
                </a:solidFill>
                <a:hlinkClick r:id="rId3"/>
              </a:rPr>
              <a:t>http://arxiv.org/pdf/1308.6176v3.pdf</a:t>
            </a:r>
            <a:endParaRPr lang="da-DK" sz="750" u="sng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73144" y="1037540"/>
            <a:ext cx="898516" cy="300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F. </a:t>
            </a:r>
            <a:r>
              <a:rPr lang="en-US" sz="1350" dirty="0" err="1">
                <a:solidFill>
                  <a:prstClr val="black"/>
                </a:solidFill>
              </a:rPr>
              <a:t>Gianotti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32096" y="3832833"/>
            <a:ext cx="2000250" cy="5078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China prepares a project similar to FCC-</a:t>
            </a:r>
            <a:r>
              <a:rPr lang="en-US" sz="1350" dirty="0" err="1">
                <a:solidFill>
                  <a:prstClr val="black"/>
                </a:solidFill>
              </a:rPr>
              <a:t>ee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8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05102" y="4407838"/>
            <a:ext cx="39051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The main </a:t>
            </a:r>
            <a:r>
              <a:rPr lang="en-US" sz="1500" dirty="0" err="1">
                <a:solidFill>
                  <a:prstClr val="black"/>
                </a:solidFill>
              </a:rPr>
              <a:t>linac</a:t>
            </a:r>
            <a:r>
              <a:rPr lang="en-US" sz="1500" dirty="0">
                <a:solidFill>
                  <a:prstClr val="black"/>
                </a:solidFill>
              </a:rPr>
              <a:t> provides the energy of the beam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Issue 1: the gradient</a:t>
            </a:r>
          </a:p>
        </p:txBody>
      </p:sp>
      <p:pic>
        <p:nvPicPr>
          <p:cNvPr id="11" name="Picture 10" descr="lc2a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68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05101" y="4407838"/>
            <a:ext cx="417575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But little luminosity, since beams collider only once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Need very small </a:t>
            </a:r>
            <a:r>
              <a:rPr lang="en-US" sz="1500" dirty="0" err="1">
                <a:solidFill>
                  <a:prstClr val="black"/>
                </a:solidFill>
              </a:rPr>
              <a:t>σ</a:t>
            </a:r>
            <a:r>
              <a:rPr lang="en-US" sz="1500" baseline="-25000" dirty="0" err="1">
                <a:solidFill>
                  <a:prstClr val="black"/>
                </a:solidFill>
              </a:rPr>
              <a:t>x</a:t>
            </a:r>
            <a:r>
              <a:rPr lang="en-US" sz="1500" dirty="0">
                <a:solidFill>
                  <a:prstClr val="black"/>
                </a:solidFill>
              </a:rPr>
              <a:t> and </a:t>
            </a:r>
            <a:r>
              <a:rPr lang="en-US" sz="1500" dirty="0" err="1">
                <a:solidFill>
                  <a:prstClr val="black"/>
                </a:solidFill>
              </a:rPr>
              <a:t>σ</a:t>
            </a:r>
            <a:r>
              <a:rPr lang="en-US" sz="1500" baseline="-25000" dirty="0" err="1">
                <a:solidFill>
                  <a:prstClr val="black"/>
                </a:solidFill>
              </a:rPr>
              <a:t>y</a:t>
            </a:r>
            <a:endParaRPr lang="en-US" sz="1500" dirty="0">
              <a:solidFill>
                <a:prstClr val="black"/>
              </a:solidFill>
            </a:endParaRPr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121" y="2190750"/>
            <a:ext cx="2291729" cy="680357"/>
          </a:xfrm>
          <a:prstGeom prst="rect">
            <a:avLst/>
          </a:prstGeom>
        </p:spPr>
      </p:pic>
      <p:pic>
        <p:nvPicPr>
          <p:cNvPr id="11" name="Picture 10" descr="lc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37047" y="4020505"/>
            <a:ext cx="5726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The damping rings reduce the phase space (</a:t>
            </a:r>
            <a:r>
              <a:rPr lang="en-US" sz="1500" dirty="0" err="1">
                <a:solidFill>
                  <a:prstClr val="black"/>
                </a:solidFill>
              </a:rPr>
              <a:t>emittance</a:t>
            </a:r>
            <a:r>
              <a:rPr lang="en-US" sz="1500" dirty="0">
                <a:solidFill>
                  <a:prstClr val="black"/>
                </a:solidFill>
              </a:rPr>
              <a:t> </a:t>
            </a:r>
            <a:r>
              <a:rPr lang="en-US" sz="1500" dirty="0" err="1">
                <a:solidFill>
                  <a:prstClr val="black"/>
                </a:solidFill>
              </a:rPr>
              <a:t>ε</a:t>
            </a:r>
            <a:r>
              <a:rPr lang="en-US" sz="1500" baseline="-25000" dirty="0" err="1">
                <a:solidFill>
                  <a:prstClr val="black"/>
                </a:solidFill>
              </a:rPr>
              <a:t>x,y</a:t>
            </a:r>
            <a:r>
              <a:rPr lang="en-US" sz="1500" dirty="0">
                <a:solidFill>
                  <a:prstClr val="black"/>
                </a:solidFill>
              </a:rPr>
              <a:t>) of the beam</a:t>
            </a: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The RTML (ring-to-main </a:t>
            </a:r>
            <a:r>
              <a:rPr lang="en-US" sz="1500" dirty="0" err="1">
                <a:solidFill>
                  <a:prstClr val="black"/>
                </a:solidFill>
              </a:rPr>
              <a:t>linac</a:t>
            </a:r>
            <a:r>
              <a:rPr lang="en-US" sz="1500" dirty="0">
                <a:solidFill>
                  <a:prstClr val="black"/>
                </a:solidFill>
              </a:rPr>
              <a:t> transport) reduces the bunch length</a:t>
            </a:r>
          </a:p>
        </p:txBody>
      </p:sp>
      <p:pic>
        <p:nvPicPr>
          <p:cNvPr id="11" name="Picture 10" descr="damping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661" y="4262883"/>
            <a:ext cx="4330982" cy="1635476"/>
          </a:xfrm>
          <a:prstGeom prst="rect">
            <a:avLst/>
          </a:prstGeom>
        </p:spPr>
      </p:pic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2133603"/>
            <a:ext cx="1800225" cy="783025"/>
          </a:xfrm>
          <a:prstGeom prst="rect">
            <a:avLst/>
          </a:prstGeom>
        </p:spPr>
      </p:pic>
      <p:pic>
        <p:nvPicPr>
          <p:cNvPr id="13" name="Picture 12" descr="lc3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8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62150" y="4743450"/>
            <a:ext cx="49244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The beam delivery system (BDS) squeezes the beam as much as possible, i.e. reduces </a:t>
            </a:r>
            <a:r>
              <a:rPr lang="en-US" sz="1500" dirty="0" err="1">
                <a:solidFill>
                  <a:prstClr val="black"/>
                </a:solidFill>
              </a:rPr>
              <a:t>β</a:t>
            </a:r>
            <a:r>
              <a:rPr lang="en-US" sz="1500" baseline="-25000" dirty="0" err="1">
                <a:solidFill>
                  <a:prstClr val="black"/>
                </a:solidFill>
              </a:rPr>
              <a:t>x,y</a:t>
            </a:r>
            <a:endParaRPr lang="en-US" sz="1500" dirty="0">
              <a:solidFill>
                <a:prstClr val="black"/>
              </a:solidFill>
            </a:endParaRP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33603"/>
            <a:ext cx="1800225" cy="783025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657353"/>
            <a:ext cx="6858000" cy="275048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Layout</a:t>
            </a:r>
            <a:endParaRPr lang="en-US" dirty="0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77460"/>
            <a:ext cx="6858000" cy="330308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7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ayout2015-pub-380Ge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24" y="1720037"/>
            <a:ext cx="7603880" cy="4146239"/>
          </a:xfrm>
          <a:prstGeom prst="rect">
            <a:avLst/>
          </a:prstGeom>
        </p:spPr>
      </p:pic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939131" y="1500123"/>
            <a:ext cx="7157120" cy="131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07181" indent="-229791" defTabSz="326231" eaLnBrk="0" fontAlgn="base" hangingPunct="0"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only one DB complex </a:t>
            </a:r>
            <a:r>
              <a:rPr lang="en-GB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(with 2x RF pulse length compared to 2 DB complexes)</a:t>
            </a:r>
          </a:p>
          <a:p>
            <a:pPr marL="307181" indent="-229791" defTabSz="326231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drive beam time delay line </a:t>
            </a:r>
            <a:b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(1</a:t>
            </a:r>
            <a:r>
              <a:rPr lang="en-GB" sz="1650" kern="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st</a:t>
            </a:r>
            <a:r>
              <a:rPr lang="en-GB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 half of pulse sent there)</a:t>
            </a:r>
          </a:p>
          <a:p>
            <a:pPr marL="307181" indent="-229791" defTabSz="326231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shorter main </a:t>
            </a:r>
            <a:r>
              <a:rPr lang="en-GB" sz="1350" kern="0" dirty="0" err="1">
                <a:solidFill>
                  <a:srgbClr val="000000"/>
                </a:solidFill>
                <a:latin typeface="Times New Roman"/>
                <a:cs typeface="Times New Roman"/>
              </a:rPr>
              <a:t>linac</a:t>
            </a:r>
            <a:endParaRPr lang="en-GB" sz="1875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6813415" y="5085048"/>
            <a:ext cx="934640" cy="5572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71839" tIns="35919" rIns="71839" bIns="35919">
            <a:prstTxWarp prst="textNoShape">
              <a:avLst/>
            </a:prstTxWarp>
            <a:spAutoFit/>
          </a:bodyPr>
          <a:lstStyle/>
          <a:p>
            <a:pPr defTabSz="717947" eaLnBrk="0" hangingPunct="0"/>
            <a:r>
              <a:rPr lang="en-US" sz="105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3076934" y="2842165"/>
            <a:ext cx="1127080" cy="28509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65171" tIns="32586" rIns="65171" bIns="32586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25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425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810151" y="4121102"/>
            <a:ext cx="1075784" cy="28509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65171" tIns="32586" rIns="65171" bIns="32586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25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425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832896" y="2164016"/>
            <a:ext cx="933451" cy="5572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71839" tIns="35919" rIns="71839" bIns="35919">
            <a:prstTxWarp prst="textNoShape">
              <a:avLst/>
            </a:prstTxWarp>
            <a:spAutoFit/>
          </a:bodyPr>
          <a:lstStyle/>
          <a:p>
            <a:pPr algn="ctr" defTabSz="717947" eaLnBrk="0" hangingPunct="0"/>
            <a:r>
              <a:rPr lang="en-US" sz="105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– layout for 380 GeV</a:t>
            </a:r>
            <a:endParaRPr lang="en-US" dirty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7414125" y="1941983"/>
            <a:ext cx="405547" cy="22279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srgbClr val="000000"/>
              </a:solidFill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359834" y="4006104"/>
            <a:ext cx="478181" cy="246528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srgbClr val="000000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6755220" y="2975164"/>
            <a:ext cx="724709" cy="211585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71870" y="3916456"/>
            <a:ext cx="6927116" cy="1870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Staged design </a:t>
            </a:r>
            <a:r>
              <a:rPr lang="en-US" dirty="0" smtClean="0"/>
              <a:t>for CLIC to </a:t>
            </a:r>
            <a:r>
              <a:rPr lang="en-US" dirty="0" err="1" smtClean="0"/>
              <a:t>optimise</a:t>
            </a:r>
            <a:r>
              <a:rPr lang="en-US" dirty="0" smtClean="0"/>
              <a:t> physics and funding profile: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First stage: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cms</a:t>
            </a:r>
            <a:r>
              <a:rPr lang="en-US" dirty="0" smtClean="0">
                <a:solidFill>
                  <a:srgbClr val="FF0000"/>
                </a:solidFill>
              </a:rPr>
              <a:t>=380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, L=1.5x10</a:t>
            </a:r>
            <a:r>
              <a:rPr lang="en-US" baseline="30000" dirty="0" smtClean="0">
                <a:solidFill>
                  <a:srgbClr val="0000FF"/>
                </a:solidFill>
              </a:rPr>
              <a:t>34</a:t>
            </a:r>
            <a:r>
              <a:rPr lang="en-US" dirty="0" smtClean="0">
                <a:solidFill>
                  <a:srgbClr val="0000FF"/>
                </a:solidFill>
              </a:rPr>
              <a:t>cm</a:t>
            </a:r>
            <a:r>
              <a:rPr lang="en-US" baseline="30000" dirty="0" smtClean="0">
                <a:solidFill>
                  <a:srgbClr val="0000FF"/>
                </a:solidFill>
              </a:rPr>
              <a:t>-2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, L</a:t>
            </a:r>
            <a:r>
              <a:rPr lang="en-US" baseline="-25000" dirty="0" smtClean="0">
                <a:solidFill>
                  <a:srgbClr val="0000FF"/>
                </a:solidFill>
              </a:rPr>
              <a:t>0.01</a:t>
            </a:r>
            <a:r>
              <a:rPr lang="en-US" dirty="0" smtClean="0">
                <a:solidFill>
                  <a:srgbClr val="0000FF"/>
                </a:solidFill>
              </a:rPr>
              <a:t>/L&gt;0.6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Second </a:t>
            </a:r>
            <a:r>
              <a:rPr lang="en-US" dirty="0">
                <a:solidFill>
                  <a:srgbClr val="0000FF"/>
                </a:solidFill>
              </a:rPr>
              <a:t>stage: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cms</a:t>
            </a:r>
            <a:r>
              <a:rPr lang="en-US" dirty="0">
                <a:solidFill>
                  <a:srgbClr val="FF0000"/>
                </a:solidFill>
              </a:rPr>
              <a:t>=O(</a:t>
            </a:r>
            <a:r>
              <a:rPr lang="en-US" dirty="0" smtClean="0">
                <a:solidFill>
                  <a:srgbClr val="FF0000"/>
                </a:solidFill>
              </a:rPr>
              <a:t>1.5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</a:rPr>
              <a:t>Final stage: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cms</a:t>
            </a:r>
            <a:r>
              <a:rPr lang="en-US" dirty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, L</a:t>
            </a:r>
            <a:r>
              <a:rPr lang="en-US" baseline="-25000" dirty="0">
                <a:solidFill>
                  <a:srgbClr val="0000FF"/>
                </a:solidFill>
              </a:rPr>
              <a:t>0.01</a:t>
            </a:r>
            <a:r>
              <a:rPr lang="en-US" dirty="0">
                <a:solidFill>
                  <a:srgbClr val="0000FF"/>
                </a:solidFill>
              </a:rPr>
              <a:t>=2x10</a:t>
            </a:r>
            <a:r>
              <a:rPr lang="en-US" baseline="30000" dirty="0">
                <a:solidFill>
                  <a:srgbClr val="0000FF"/>
                </a:solidFill>
              </a:rPr>
              <a:t>34</a:t>
            </a:r>
            <a:r>
              <a:rPr lang="en-US" dirty="0">
                <a:solidFill>
                  <a:srgbClr val="0000FF"/>
                </a:solidFill>
              </a:rPr>
              <a:t>cm</a:t>
            </a:r>
            <a:r>
              <a:rPr lang="en-US" baseline="30000" dirty="0">
                <a:solidFill>
                  <a:srgbClr val="0000FF"/>
                </a:solidFill>
              </a:rPr>
              <a:t>-2</a:t>
            </a:r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baseline="30000" dirty="0">
                <a:solidFill>
                  <a:srgbClr val="0000FF"/>
                </a:solidFill>
              </a:rPr>
              <a:t>-1</a:t>
            </a:r>
            <a:r>
              <a:rPr lang="en-US" dirty="0">
                <a:solidFill>
                  <a:srgbClr val="0000FF"/>
                </a:solidFill>
              </a:rPr>
              <a:t>, L</a:t>
            </a:r>
            <a:r>
              <a:rPr lang="en-US" baseline="-25000" dirty="0">
                <a:solidFill>
                  <a:srgbClr val="0000FF"/>
                </a:solidFill>
              </a:rPr>
              <a:t>0.01</a:t>
            </a:r>
            <a:r>
              <a:rPr lang="en-US" dirty="0">
                <a:solidFill>
                  <a:srgbClr val="0000FF"/>
                </a:solidFill>
              </a:rPr>
              <a:t>/L&gt;</a:t>
            </a:r>
            <a:r>
              <a:rPr lang="en-US" dirty="0" smtClean="0">
                <a:solidFill>
                  <a:srgbClr val="0000FF"/>
                </a:solidFill>
              </a:rPr>
              <a:t>0.3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725" y="857250"/>
            <a:ext cx="6686550" cy="463866"/>
          </a:xfrm>
        </p:spPr>
        <p:txBody>
          <a:bodyPr>
            <a:normAutofit/>
          </a:bodyPr>
          <a:lstStyle/>
          <a:p>
            <a:r>
              <a:rPr lang="en-US" sz="2400" dirty="0"/>
              <a:t>CLIC Staged </a:t>
            </a:r>
            <a:r>
              <a:rPr lang="en-US" sz="2400" dirty="0"/>
              <a:t>Design </a:t>
            </a:r>
          </a:p>
        </p:txBody>
      </p:sp>
      <p:pic>
        <p:nvPicPr>
          <p:cNvPr id="8" name="Picture 7" descr="Screen Shot 2012-08-19 at 9.37.33 PM.png"/>
          <p:cNvPicPr>
            <a:picLocks noChangeAspect="1"/>
          </p:cNvPicPr>
          <p:nvPr/>
        </p:nvPicPr>
        <p:blipFill>
          <a:blip r:embed="rId2"/>
          <a:srcRect b="20377"/>
          <a:stretch>
            <a:fillRect/>
          </a:stretch>
        </p:blipFill>
        <p:spPr bwMode="auto">
          <a:xfrm>
            <a:off x="975644" y="1694328"/>
            <a:ext cx="5952680" cy="1986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001071" y="1826956"/>
            <a:ext cx="78098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380 </a:t>
            </a:r>
            <a:r>
              <a:rPr lang="en-US" sz="1350" dirty="0" err="1">
                <a:solidFill>
                  <a:srgbClr val="000000"/>
                </a:solidFill>
              </a:rPr>
              <a:t>GeV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42761" y="2376043"/>
            <a:ext cx="69666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1.5 </a:t>
            </a:r>
            <a:r>
              <a:rPr lang="en-US" sz="1350" dirty="0" err="1">
                <a:solidFill>
                  <a:srgbClr val="000000"/>
                </a:solidFill>
              </a:rPr>
              <a:t>TeV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34133" y="2936337"/>
            <a:ext cx="56521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3 </a:t>
            </a:r>
            <a:r>
              <a:rPr lang="en-US" sz="1350" dirty="0" err="1">
                <a:solidFill>
                  <a:srgbClr val="000000"/>
                </a:solidFill>
              </a:rPr>
              <a:t>TeV</a:t>
            </a:r>
            <a:endParaRPr lang="en-US" sz="13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83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Cavity/Accelerating Structure</a:t>
            </a:r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317" y="1576917"/>
            <a:ext cx="4576697" cy="1598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17" y="1394340"/>
            <a:ext cx="228130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1500" dirty="0">
                <a:solidFill>
                  <a:prstClr val="black"/>
                </a:solidFill>
              </a:rPr>
              <a:t>ILC cavity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1.3 GHz, superconducting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Target effective operational  31.5MV/m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Target gradient 35MV/m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Q</a:t>
            </a:r>
            <a:r>
              <a:rPr lang="en-US" sz="1500" baseline="-25000" dirty="0">
                <a:solidFill>
                  <a:prstClr val="black"/>
                </a:solidFill>
              </a:rPr>
              <a:t>0</a:t>
            </a:r>
            <a:r>
              <a:rPr lang="en-US" sz="1500" dirty="0">
                <a:solidFill>
                  <a:prstClr val="black"/>
                </a:solidFill>
              </a:rPr>
              <a:t>≈10</a:t>
            </a:r>
            <a:r>
              <a:rPr lang="en-US" sz="1500" baseline="30000" dirty="0">
                <a:solidFill>
                  <a:prstClr val="black"/>
                </a:solidFill>
              </a:rPr>
              <a:t>10</a:t>
            </a:r>
            <a:endParaRPr lang="en-US" sz="1500" dirty="0">
              <a:solidFill>
                <a:prstClr val="black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0516" y="3810025"/>
            <a:ext cx="3301807" cy="170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84753" y="3392355"/>
            <a:ext cx="301625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1500" dirty="0">
                <a:solidFill>
                  <a:prstClr val="black"/>
                </a:solidFill>
              </a:rPr>
              <a:t>CLIC accelerating structure</a:t>
            </a:r>
          </a:p>
          <a:p>
            <a:pPr algn="ctr"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12 GHz, normal conducting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Target loaded gradient  100MV/m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Target unloaded gradient 120MV/m</a:t>
            </a:r>
          </a:p>
          <a:p>
            <a:pPr defTabSz="342900"/>
            <a:endParaRPr lang="en-US" sz="1500" dirty="0">
              <a:solidFill>
                <a:prstClr val="black"/>
              </a:solidFill>
            </a:endParaRPr>
          </a:p>
          <a:p>
            <a:pPr defTabSz="342900"/>
            <a:r>
              <a:rPr lang="en-US" sz="1500" dirty="0">
                <a:solidFill>
                  <a:prstClr val="black"/>
                </a:solidFill>
              </a:rPr>
              <a:t>Q</a:t>
            </a:r>
            <a:r>
              <a:rPr lang="en-US" sz="1500" baseline="-25000" dirty="0">
                <a:solidFill>
                  <a:prstClr val="black"/>
                </a:solidFill>
              </a:rPr>
              <a:t>0</a:t>
            </a:r>
            <a:r>
              <a:rPr lang="en-US" sz="1500" dirty="0">
                <a:solidFill>
                  <a:prstClr val="black"/>
                </a:solidFill>
              </a:rPr>
              <a:t>≈6 10</a:t>
            </a:r>
            <a:r>
              <a:rPr lang="en-US" sz="1500" baseline="30000" dirty="0">
                <a:solidFill>
                  <a:prstClr val="black"/>
                </a:solidFill>
              </a:rPr>
              <a:t>3</a:t>
            </a:r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4" y="903675"/>
            <a:ext cx="685799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2400" kern="0" dirty="0">
                <a:solidFill>
                  <a:prstClr val="black"/>
                </a:solidFill>
                <a:cs typeface="Calibri" pitchFamily="34" charset="0"/>
              </a:rPr>
              <a:t>Past/Existing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1457326"/>
            <a:ext cx="74390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600" dirty="0">
                <a:solidFill>
                  <a:srgbClr val="000000"/>
                </a:solidFill>
              </a:rPr>
              <a:t>Only referring to the highest energy</a:t>
            </a:r>
          </a:p>
          <a:p>
            <a:pPr defTabSz="342900"/>
            <a:endParaRPr lang="en-US" sz="1600" dirty="0">
              <a:solidFill>
                <a:srgbClr val="000000"/>
              </a:solidFill>
            </a:endParaRPr>
          </a:p>
          <a:p>
            <a:pPr defTabSz="342900"/>
            <a:r>
              <a:rPr lang="en-US" sz="1600" dirty="0">
                <a:solidFill>
                  <a:srgbClr val="000000"/>
                </a:solidFill>
              </a:rPr>
              <a:t>Lepton colliders:</a:t>
            </a:r>
          </a:p>
          <a:p>
            <a:pPr defTabSz="342900"/>
            <a:endParaRPr lang="en-US" sz="1600" dirty="0">
              <a:solidFill>
                <a:srgbClr val="000000"/>
              </a:solidFill>
            </a:endParaRP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LEP</a:t>
            </a:r>
            <a:r>
              <a:rPr lang="en-US" sz="1600" dirty="0">
                <a:solidFill>
                  <a:srgbClr val="000000"/>
                </a:solidFill>
              </a:rPr>
              <a:t> (Large Electron Positron Colliders)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Z</a:t>
            </a:r>
            <a:r>
              <a:rPr lang="en-US" sz="1600" baseline="-25000" dirty="0">
                <a:solidFill>
                  <a:srgbClr val="000000"/>
                </a:solidFill>
              </a:rPr>
              <a:t>0</a:t>
            </a:r>
            <a:r>
              <a:rPr lang="en-US" sz="1600" dirty="0">
                <a:solidFill>
                  <a:srgbClr val="000000"/>
                </a:solidFill>
              </a:rPr>
              <a:t> factory at 90GeV electron-positron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</a:t>
            </a:r>
            <a:r>
              <a:rPr lang="en-US" sz="1600" baseline="30000" dirty="0">
                <a:solidFill>
                  <a:srgbClr val="000000"/>
                </a:solidFill>
              </a:rPr>
              <a:t>+</a:t>
            </a:r>
            <a:r>
              <a:rPr lang="en-US" sz="1600" dirty="0">
                <a:solidFill>
                  <a:srgbClr val="000000"/>
                </a:solidFill>
              </a:rPr>
              <a:t>W</a:t>
            </a:r>
            <a:r>
              <a:rPr lang="en-US" sz="1600" baseline="30000" dirty="0">
                <a:solidFill>
                  <a:srgbClr val="000000"/>
                </a:solidFill>
              </a:rPr>
              <a:t>-</a:t>
            </a:r>
            <a:r>
              <a:rPr lang="en-US" sz="1600" dirty="0">
                <a:solidFill>
                  <a:srgbClr val="000000"/>
                </a:solidFill>
              </a:rPr>
              <a:t> factory at 160GeV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Maximum 209 GeV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 for </a:t>
            </a:r>
            <a:r>
              <a:rPr lang="en-US" sz="1600" dirty="0" err="1">
                <a:solidFill>
                  <a:srgbClr val="000000"/>
                </a:solidFill>
              </a:rPr>
              <a:t>higgs</a:t>
            </a:r>
            <a:r>
              <a:rPr lang="en-US" sz="1600" dirty="0">
                <a:solidFill>
                  <a:srgbClr val="000000"/>
                </a:solidFill>
              </a:rPr>
              <a:t> search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(bad luck: </a:t>
            </a:r>
            <a:r>
              <a:rPr lang="en-US" sz="1600" dirty="0" err="1">
                <a:solidFill>
                  <a:srgbClr val="000000"/>
                </a:solidFill>
              </a:rPr>
              <a:t>e+e</a:t>
            </a:r>
            <a:r>
              <a:rPr lang="en-US" sz="1600" dirty="0">
                <a:solidFill>
                  <a:srgbClr val="000000"/>
                </a:solidFill>
              </a:rPr>
              <a:t>-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 Z</a:t>
            </a:r>
            <a:r>
              <a:rPr lang="en-US" sz="16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0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H needs about 250 GeV)</a:t>
            </a:r>
            <a:endParaRPr lang="en-US" sz="1600" dirty="0">
              <a:solidFill>
                <a:srgbClr val="000000"/>
              </a:solidFill>
            </a:endParaRP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Closed in the year 2000</a:t>
            </a:r>
          </a:p>
          <a:p>
            <a:pPr marL="557213" lvl="1" indent="-214313" defTabSz="342900"/>
            <a:endParaRPr lang="en-US" sz="1600" dirty="0">
              <a:solidFill>
                <a:srgbClr val="000000"/>
              </a:solidFill>
            </a:endParaRP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SLC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Standford</a:t>
            </a:r>
            <a:r>
              <a:rPr lang="en-US" sz="1600" dirty="0">
                <a:solidFill>
                  <a:srgbClr val="000000"/>
                </a:solidFill>
              </a:rPr>
              <a:t> Linear Collider)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Z</a:t>
            </a:r>
            <a:r>
              <a:rPr lang="en-US" sz="1600" baseline="-25000" dirty="0">
                <a:solidFill>
                  <a:srgbClr val="000000"/>
                </a:solidFill>
              </a:rPr>
              <a:t>0</a:t>
            </a:r>
            <a:r>
              <a:rPr lang="en-US" sz="1600" dirty="0">
                <a:solidFill>
                  <a:srgbClr val="000000"/>
                </a:solidFill>
              </a:rPr>
              <a:t> factory at 90GeV electron-positron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</a:t>
            </a:r>
          </a:p>
          <a:p>
            <a:pPr defTabSz="342900"/>
            <a:endParaRPr lang="en-US" sz="1600" dirty="0">
              <a:solidFill>
                <a:srgbClr val="000000"/>
              </a:solidFill>
            </a:endParaRPr>
          </a:p>
          <a:p>
            <a:pPr defTabSz="342900"/>
            <a:r>
              <a:rPr lang="en-US" sz="1600" dirty="0" err="1">
                <a:solidFill>
                  <a:srgbClr val="000000"/>
                </a:solidFill>
              </a:rPr>
              <a:t>Hadron</a:t>
            </a:r>
            <a:r>
              <a:rPr lang="en-US" sz="1600" dirty="0">
                <a:solidFill>
                  <a:srgbClr val="000000"/>
                </a:solidFill>
              </a:rPr>
              <a:t> colliders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LHC</a:t>
            </a:r>
            <a:r>
              <a:rPr lang="en-US" sz="1600" dirty="0">
                <a:solidFill>
                  <a:srgbClr val="000000"/>
                </a:solidFill>
              </a:rPr>
              <a:t> (Large </a:t>
            </a:r>
            <a:r>
              <a:rPr lang="en-US" sz="1600" dirty="0" err="1">
                <a:solidFill>
                  <a:srgbClr val="000000"/>
                </a:solidFill>
              </a:rPr>
              <a:t>Hadron</a:t>
            </a:r>
            <a:r>
              <a:rPr lang="en-US" sz="1600" dirty="0">
                <a:solidFill>
                  <a:srgbClr val="000000"/>
                </a:solidFill>
              </a:rPr>
              <a:t> Collider):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Proton-proton with 13TeV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Ion-ion operation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9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1362" y="863306"/>
            <a:ext cx="7392051" cy="484748"/>
          </a:xfrm>
        </p:spPr>
        <p:txBody>
          <a:bodyPr/>
          <a:lstStyle/>
          <a:p>
            <a:pPr eaLnBrk="1"/>
            <a:r>
              <a:rPr lang="en-US" sz="2550"/>
              <a:t>Warm vs Cold RF Collider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50" y="1683544"/>
            <a:ext cx="3614738" cy="3957638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Normal Conducting</a:t>
            </a:r>
          </a:p>
          <a:p>
            <a:pPr eaLnBrk="1"/>
            <a:r>
              <a:rPr lang="en-US" sz="1425" dirty="0"/>
              <a:t>High gradient </a:t>
            </a:r>
            <a:r>
              <a:rPr lang="en-US" sz="1725" dirty="0">
                <a:sym typeface="Symbol" pitchFamily="-109" charset="2"/>
              </a:rPr>
              <a:t>=&gt;</a:t>
            </a:r>
            <a:r>
              <a:rPr lang="en-US" sz="1425" dirty="0"/>
              <a:t> short linac </a:t>
            </a:r>
            <a:r>
              <a:rPr lang="en-GB" sz="1425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425" dirty="0">
              <a:solidFill>
                <a:srgbClr val="00CC00"/>
              </a:solidFill>
              <a:sym typeface="Wingdings" pitchFamily="-109" charset="2"/>
            </a:endParaRPr>
          </a:p>
          <a:p>
            <a:pPr eaLnBrk="1"/>
            <a:r>
              <a:rPr lang="en-GB" sz="1425" dirty="0">
                <a:sym typeface="Wingdings" pitchFamily="-109" charset="2"/>
              </a:rPr>
              <a:t>High rep. rate </a:t>
            </a:r>
            <a:r>
              <a:rPr lang="en-US" sz="1725" dirty="0">
                <a:sym typeface="Symbol" pitchFamily="-109" charset="2"/>
              </a:rPr>
              <a:t>=&gt;</a:t>
            </a:r>
            <a:r>
              <a:rPr lang="en-GB" sz="1425" dirty="0">
                <a:sym typeface="Wingdings" pitchFamily="-109" charset="2"/>
              </a:rPr>
              <a:t> ground motion</a:t>
            </a:r>
            <a:br>
              <a:rPr lang="en-GB" sz="1425" dirty="0">
                <a:sym typeface="Wingdings" pitchFamily="-109" charset="2"/>
              </a:rPr>
            </a:br>
            <a:r>
              <a:rPr lang="en-GB" sz="1425" dirty="0">
                <a:sym typeface="Wingdings" pitchFamily="-109" charset="2"/>
              </a:rPr>
              <a:t>					suppression </a:t>
            </a:r>
            <a:r>
              <a:rPr lang="en-GB" sz="1425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US" sz="1425" dirty="0"/>
          </a:p>
          <a:p>
            <a:pPr eaLnBrk="1"/>
            <a:r>
              <a:rPr lang="en-US" sz="1425" dirty="0"/>
              <a:t>Small structures </a:t>
            </a:r>
            <a:r>
              <a:rPr lang="en-US" sz="1725" dirty="0">
                <a:sym typeface="Symbol" pitchFamily="-109" charset="2"/>
              </a:rPr>
              <a:t>=&gt;</a:t>
            </a:r>
            <a:r>
              <a:rPr lang="en-US" sz="1425" dirty="0"/>
              <a:t> strong </a:t>
            </a:r>
            <a:r>
              <a:rPr lang="en-US" sz="1425" dirty="0" err="1"/>
              <a:t>wakefields</a:t>
            </a:r>
            <a:r>
              <a:rPr lang="en-US" sz="1425" dirty="0"/>
              <a:t> </a:t>
            </a:r>
            <a:r>
              <a:rPr lang="en-GB" sz="1425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425" dirty="0"/>
          </a:p>
          <a:p>
            <a:pPr eaLnBrk="1"/>
            <a:r>
              <a:rPr lang="en-US" sz="1425" dirty="0"/>
              <a:t>Generation of high peak RF power </a:t>
            </a:r>
            <a:r>
              <a:rPr lang="en-GB" sz="1425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425" dirty="0"/>
          </a:p>
          <a:p>
            <a:pPr lvl="1" eaLnBrk="1"/>
            <a:endParaRPr lang="en-US" sz="1425" dirty="0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266014" y="1660922"/>
            <a:ext cx="4020740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sz="2025" dirty="0">
                <a:solidFill>
                  <a:srgbClr val="FF0000"/>
                </a:solidFill>
                <a:latin typeface="Times New Roman" pitchFamily="-109" charset="0"/>
              </a:rPr>
              <a:t>Superconducting</a:t>
            </a: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</a:rPr>
              <a:t>long pulse </a:t>
            </a: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  <a:sym typeface="Symbol" pitchFamily="-109" charset="2"/>
              </a:rPr>
              <a:t>=&gt;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</a:rPr>
              <a:t> low peak power </a:t>
            </a:r>
            <a:r>
              <a:rPr lang="en-GB" sz="1425" dirty="0" err="1">
                <a:solidFill>
                  <a:srgbClr val="00CC00"/>
                </a:solidFill>
                <a:latin typeface="Times New Roman" pitchFamily="-109" charset="0"/>
                <a:sym typeface="Wingdings" pitchFamily="-109" charset="2"/>
              </a:rPr>
              <a:t></a:t>
            </a:r>
            <a:endParaRPr lang="en-GB" sz="1425" dirty="0">
              <a:solidFill>
                <a:srgbClr val="00CC00"/>
              </a:solidFill>
              <a:latin typeface="Times New Roman" pitchFamily="-109" charset="0"/>
              <a:sym typeface="Wingdings" pitchFamily="-109" charset="2"/>
            </a:endParaRP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large structure dimensions </a:t>
            </a: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  <a:sym typeface="Symbol" pitchFamily="-109" charset="2"/>
              </a:rPr>
              <a:t>=&gt;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 low WF </a:t>
            </a:r>
            <a:r>
              <a:rPr lang="en-GB" sz="1425" dirty="0" err="1">
                <a:solidFill>
                  <a:srgbClr val="00CC00"/>
                </a:solidFill>
                <a:latin typeface="Times New Roman" pitchFamily="-109" charset="0"/>
                <a:sym typeface="Wingdings" pitchFamily="-109" charset="2"/>
              </a:rPr>
              <a:t></a:t>
            </a:r>
            <a:endParaRPr lang="en-GB" sz="1425" dirty="0">
              <a:solidFill>
                <a:srgbClr val="00CC00"/>
              </a:solidFill>
              <a:latin typeface="Times New Roman" pitchFamily="-109" charset="0"/>
              <a:sym typeface="Wingdings" pitchFamily="-109" charset="2"/>
            </a:endParaRP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very long pulse train </a:t>
            </a: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  <a:sym typeface="Symbol" pitchFamily="-109" charset="2"/>
              </a:rPr>
              <a:t>=&gt;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 feedback within train </a:t>
            </a:r>
            <a:r>
              <a:rPr lang="en-GB" sz="1425" dirty="0" err="1">
                <a:solidFill>
                  <a:srgbClr val="00CC00"/>
                </a:solidFill>
                <a:latin typeface="Times New Roman" pitchFamily="-109" charset="0"/>
                <a:sym typeface="Wingdings" pitchFamily="-109" charset="2"/>
              </a:rPr>
              <a:t></a:t>
            </a:r>
            <a:endParaRPr lang="en-GB" sz="1425" dirty="0">
              <a:solidFill>
                <a:srgbClr val="00CC00"/>
              </a:solidFill>
              <a:latin typeface="Times New Roman" pitchFamily="-109" charset="0"/>
              <a:sym typeface="Wingdings" pitchFamily="-109" charset="2"/>
            </a:endParaRP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SC structures </a:t>
            </a: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  <a:sym typeface="Symbol" pitchFamily="-109" charset="2"/>
              </a:rPr>
              <a:t>=&gt;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 high efficiency </a:t>
            </a:r>
            <a:r>
              <a:rPr lang="en-GB" sz="1425" dirty="0" err="1">
                <a:solidFill>
                  <a:srgbClr val="00CC00"/>
                </a:solidFill>
                <a:latin typeface="Times New Roman" pitchFamily="-109" charset="0"/>
                <a:sym typeface="Wingdings" pitchFamily="-109" charset="2"/>
              </a:rPr>
              <a:t></a:t>
            </a:r>
            <a:endParaRPr lang="en-GB" sz="1425" dirty="0">
              <a:solidFill>
                <a:srgbClr val="00CC00"/>
              </a:solidFill>
              <a:latin typeface="Times New Roman" pitchFamily="-109" charset="0"/>
              <a:sym typeface="Wingdings" pitchFamily="-109" charset="2"/>
            </a:endParaRP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Gradient limited &lt;40 MV/</a:t>
            </a:r>
            <a:r>
              <a:rPr lang="en-GB" sz="1425" dirty="0" err="1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m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 </a:t>
            </a: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  <a:sym typeface="Symbol" pitchFamily="-109" charset="2"/>
              </a:rPr>
              <a:t>=&gt;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 longer linac </a:t>
            </a:r>
            <a:r>
              <a:rPr lang="en-GB" sz="1425" dirty="0" err="1">
                <a:solidFill>
                  <a:srgbClr val="FF0000"/>
                </a:solidFill>
                <a:latin typeface="Times New Roman" pitchFamily="-109" charset="0"/>
                <a:sym typeface="Wingdings" pitchFamily="-109" charset="2"/>
              </a:rPr>
              <a:t></a:t>
            </a:r>
            <a:r>
              <a:rPr lang="en-GB" sz="1425" dirty="0">
                <a:solidFill>
                  <a:srgbClr val="FF0000"/>
                </a:solidFill>
                <a:latin typeface="Times New Roman" pitchFamily="-109" charset="0"/>
                <a:sym typeface="Wingdings" pitchFamily="-109" charset="2"/>
              </a:rPr>
              <a:t/>
            </a:r>
            <a:br>
              <a:rPr lang="en-GB" sz="1425" dirty="0">
                <a:solidFill>
                  <a:srgbClr val="FF0000"/>
                </a:solidFill>
                <a:latin typeface="Times New Roman" pitchFamily="-109" charset="0"/>
                <a:sym typeface="Wingdings" pitchFamily="-109" charset="2"/>
              </a:rPr>
            </a:b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(SC material limit ~ 55 MV/</a:t>
            </a:r>
            <a:r>
              <a:rPr lang="en-GB" sz="1425" dirty="0" err="1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m</a:t>
            </a: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)</a:t>
            </a: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Large </a:t>
            </a:r>
            <a:r>
              <a:rPr lang="en-US" sz="1425" dirty="0">
                <a:solidFill>
                  <a:srgbClr val="000000"/>
                </a:solidFill>
                <a:latin typeface="Times New Roman" pitchFamily="-109" charset="0"/>
                <a:sym typeface="Wingdings" pitchFamily="-109" charset="2"/>
              </a:rPr>
              <a:t>number of e+ per pulse </a:t>
            </a:r>
            <a:r>
              <a:rPr lang="en-GB" sz="1425" dirty="0" err="1">
                <a:solidFill>
                  <a:srgbClr val="FF0000"/>
                </a:solidFill>
                <a:latin typeface="Times New Roman" pitchFamily="-109" charset="0"/>
                <a:sym typeface="Wingdings" pitchFamily="-109" charset="2"/>
              </a:rPr>
              <a:t></a:t>
            </a:r>
            <a:endParaRPr lang="en-GB" sz="1425" dirty="0">
              <a:solidFill>
                <a:srgbClr val="000000"/>
              </a:solidFill>
              <a:latin typeface="Times New Roman" pitchFamily="-109" charset="0"/>
              <a:sym typeface="Wingdings" pitchFamily="-109" charset="2"/>
            </a:endParaRPr>
          </a:p>
          <a:p>
            <a:pPr marL="307181" indent="-229791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GB" sz="1425" dirty="0">
                <a:solidFill>
                  <a:srgbClr val="000000"/>
                </a:solidFill>
                <a:latin typeface="Times New Roman" pitchFamily="-109" charset="0"/>
              </a:rPr>
              <a:t>very large DR </a:t>
            </a:r>
            <a:r>
              <a:rPr lang="en-GB" sz="1425" dirty="0" err="1">
                <a:solidFill>
                  <a:srgbClr val="FF0000"/>
                </a:solidFill>
                <a:latin typeface="Times New Roman" pitchFamily="-109" charset="0"/>
                <a:sym typeface="Wingdings" pitchFamily="-109" charset="2"/>
              </a:rPr>
              <a:t></a:t>
            </a:r>
            <a:endParaRPr lang="en-GB" sz="1425" dirty="0">
              <a:solidFill>
                <a:srgbClr val="FF0000"/>
              </a:solidFill>
              <a:latin typeface="Times New Roman" pitchFamily="-109" charset="0"/>
            </a:endParaRPr>
          </a:p>
          <a:p>
            <a:pPr marL="548879" lvl="1" indent="-204788" defTabSz="326231" fontAlgn="base" hangingPunct="0">
              <a:lnSpc>
                <a:spcPct val="93000"/>
              </a:lnSpc>
              <a:spcBef>
                <a:spcPct val="0"/>
              </a:spcBef>
              <a:spcAft>
                <a:spcPts val="806"/>
              </a:spcAft>
              <a:buClr>
                <a:srgbClr val="000000"/>
              </a:buClr>
              <a:buSzPct val="68000"/>
              <a:buBlip>
                <a:blip r:embed="rId2"/>
              </a:buBlip>
            </a:pPr>
            <a:endParaRPr lang="en-US" sz="1425" dirty="0">
              <a:solidFill>
                <a:srgbClr val="FF0000"/>
              </a:solidFill>
              <a:latin typeface="Times New Roman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8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1655180" y="467208"/>
            <a:ext cx="6113859" cy="465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defTabSz="342900"/>
            <a:r>
              <a:rPr lang="en-US" sz="2400" dirty="0">
                <a:solidFill>
                  <a:prstClr val="black"/>
                </a:solidFill>
              </a:rPr>
              <a:t>ILC and CLIC Main Parameters</a:t>
            </a:r>
            <a:r>
              <a:rPr lang="en-US" sz="1050" b="1" i="1" dirty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050" b="1" i="1" dirty="0">
                <a:solidFill>
                  <a:srgbClr val="FF0000"/>
                </a:solidFill>
                <a:latin typeface="Times New Roman" charset="0"/>
              </a:rPr>
            </a:br>
            <a:endParaRPr lang="en-US" sz="105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5682" y="5867201"/>
            <a:ext cx="34436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ILC has parameter sets from </a:t>
            </a:r>
            <a:r>
              <a:rPr lang="en-US" sz="1350" dirty="0" smtClean="0">
                <a:solidFill>
                  <a:prstClr val="black"/>
                </a:solidFill>
              </a:rPr>
              <a:t>250 GeV </a:t>
            </a:r>
            <a:r>
              <a:rPr lang="en-US" sz="1350" dirty="0">
                <a:solidFill>
                  <a:prstClr val="black"/>
                </a:solidFill>
              </a:rPr>
              <a:t>to 1TeV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CLIC has parameter sets from </a:t>
            </a:r>
            <a:r>
              <a:rPr lang="en-US" sz="1350" dirty="0" smtClean="0">
                <a:solidFill>
                  <a:prstClr val="black"/>
                </a:solidFill>
              </a:rPr>
              <a:t>250 GeV </a:t>
            </a:r>
            <a:r>
              <a:rPr lang="en-US" sz="1350" dirty="0">
                <a:solidFill>
                  <a:prstClr val="black"/>
                </a:solidFill>
              </a:rPr>
              <a:t>to 3TeV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429707"/>
              </p:ext>
            </p:extLst>
          </p:nvPr>
        </p:nvGraphicFramePr>
        <p:xfrm>
          <a:off x="1444828" y="1065246"/>
          <a:ext cx="6534562" cy="4548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7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1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Symbol</a:t>
                      </a:r>
                      <a:r>
                        <a:rPr lang="en-US" sz="1400" baseline="0" dirty="0" smtClean="0"/>
                        <a:t> [unit]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ILC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CLIC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Centre</a:t>
                      </a:r>
                      <a:r>
                        <a:rPr lang="en-US" sz="1400" baseline="0" dirty="0" smtClean="0"/>
                        <a:t> of mass energy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cm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 [10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1.8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 in peak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</a:t>
                      </a:r>
                      <a:r>
                        <a:rPr lang="en-US" sz="1400" baseline="-25000" dirty="0" smtClean="0"/>
                        <a:t>0.01</a:t>
                      </a:r>
                      <a:r>
                        <a:rPr lang="en-US" sz="1400" dirty="0" smtClean="0"/>
                        <a:t> [10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Gradient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 [MV/</a:t>
                      </a:r>
                      <a:r>
                        <a:rPr lang="en-US" sz="1400" dirty="0" err="1" smtClean="0"/>
                        <a:t>m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31.5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Particles per bunch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 [10</a:t>
                      </a:r>
                      <a:r>
                        <a:rPr lang="en-US" sz="1400" baseline="30000" dirty="0" smtClean="0"/>
                        <a:t>9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length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σ</a:t>
                      </a:r>
                      <a:r>
                        <a:rPr lang="en-US" sz="1400" baseline="-25000" dirty="0" err="1" smtClean="0"/>
                        <a:t>z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μm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13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Collision beam</a:t>
                      </a:r>
                      <a:r>
                        <a:rPr lang="en-US" sz="1400" baseline="0" dirty="0" smtClean="0"/>
                        <a:t> size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σ</a:t>
                      </a:r>
                      <a:r>
                        <a:rPr lang="en-US" sz="1400" baseline="-25000" dirty="0" err="1" smtClean="0"/>
                        <a:t>x,y</a:t>
                      </a:r>
                      <a:r>
                        <a:rPr lang="en-US" sz="1400" baseline="0" dirty="0" smtClean="0"/>
                        <a:t> [nm/nm]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1700/600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474/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5.9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40/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Vertical </a:t>
                      </a:r>
                      <a:r>
                        <a:rPr lang="en-US" sz="1400" dirty="0" err="1" smtClean="0"/>
                        <a:t>emittance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ε</a:t>
                      </a:r>
                      <a:r>
                        <a:rPr lang="en-US" sz="1400" baseline="-25000" dirty="0" err="1" smtClean="0"/>
                        <a:t>x,y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[nm]</a:t>
                      </a:r>
                      <a:endParaRPr lang="en-US" sz="1400" baseline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Bunches per pulse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</a:t>
                      </a:r>
                      <a:r>
                        <a:rPr lang="en-US" sz="1400" baseline="-25000" dirty="0" err="1" smtClean="0"/>
                        <a:t>b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13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Distance between bunches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Δz</a:t>
                      </a:r>
                      <a:r>
                        <a:rPr lang="en-US" sz="1400" dirty="0" smtClean="0"/>
                        <a:t> [mm]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6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Repetition rate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 smtClean="0"/>
                        <a:t>f</a:t>
                      </a:r>
                      <a:r>
                        <a:rPr lang="en-US" sz="1400" baseline="-25000" dirty="0" err="1" smtClean="0"/>
                        <a:t>r</a:t>
                      </a:r>
                      <a:r>
                        <a:rPr lang="en-US" sz="1400" baseline="0" dirty="0" smtClean="0"/>
                        <a:t> [Hz]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043" y="1470860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Let us look at two main aspects: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1416"/>
            <a:ext cx="8229600" cy="3133931"/>
          </a:xfrm>
        </p:spPr>
        <p:txBody>
          <a:bodyPr>
            <a:normAutofit/>
          </a:bodyPr>
          <a:lstStyle/>
          <a:p>
            <a:r>
              <a:rPr lang="en-GB" dirty="0" smtClean="0"/>
              <a:t>Why does CLIC need so small vertical beam sizes?</a:t>
            </a:r>
            <a:br>
              <a:rPr lang="en-GB" dirty="0" smtClean="0"/>
            </a:br>
            <a:r>
              <a:rPr lang="en-GB" sz="1500" dirty="0"/>
              <a:t>(6 times smaller than ILC)</a:t>
            </a:r>
            <a:br>
              <a:rPr lang="en-GB" sz="1500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and what does this imply for the technical systems</a:t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Why “two beam acceleration”?</a:t>
            </a:r>
            <a:br>
              <a:rPr lang="en-GB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</a:br>
            <a:r>
              <a:rPr lang="en-GB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- usually we have already problems enough with one beam….</a:t>
            </a:r>
            <a:br>
              <a:rPr lang="en-GB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</a:b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4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489"/>
            <a:ext cx="8229600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3" y="3177612"/>
            <a:ext cx="3495675" cy="876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06900" y="4713167"/>
            <a:ext cx="10807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srgbClr val="008000"/>
                </a:solidFill>
              </a:rPr>
              <a:t>Luminosity </a:t>
            </a:r>
            <a:endParaRPr lang="en-US" sz="1500" dirty="0">
              <a:solidFill>
                <a:srgbClr val="008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366135" y="4269304"/>
            <a:ext cx="640328" cy="1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146849" y="3996828"/>
            <a:ext cx="588740" cy="4377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5890387" y="4300332"/>
            <a:ext cx="571376" cy="812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85909" y="5324430"/>
            <a:ext cx="425616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Need to ensure that we can achieve each parameter</a:t>
            </a: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2827" y="1684023"/>
            <a:ext cx="2931764" cy="87036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301750" y="1684007"/>
            <a:ext cx="19910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500" dirty="0">
                <a:solidFill>
                  <a:prstClr val="black"/>
                </a:solidFill>
              </a:rPr>
              <a:t>Can re-write normal luminosity formula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074127" y="4631685"/>
            <a:ext cx="1223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500" dirty="0">
                <a:solidFill>
                  <a:srgbClr val="FF0000"/>
                </a:solidFill>
              </a:rPr>
              <a:t>Luminosity</a:t>
            </a:r>
          </a:p>
          <a:p>
            <a:pPr defTabSz="342900"/>
            <a:r>
              <a:rPr lang="en-US" sz="1500" dirty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34882" y="4366225"/>
            <a:ext cx="1223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500" dirty="0">
                <a:solidFill>
                  <a:srgbClr val="0000FF"/>
                </a:solidFill>
              </a:rPr>
              <a:t>Beam power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5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437" y="883709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Small (vertical) beam sizes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119570" y="1371749"/>
            <a:ext cx="4690310" cy="667753"/>
            <a:chOff x="2826085" y="685981"/>
            <a:chExt cx="6253747" cy="890337"/>
          </a:xfrm>
        </p:grpSpPr>
        <p:sp>
          <p:nvSpPr>
            <p:cNvPr id="8" name="Horizontal Scroll 7"/>
            <p:cNvSpPr/>
            <p:nvPr/>
          </p:nvSpPr>
          <p:spPr>
            <a:xfrm>
              <a:off x="2826085" y="685981"/>
              <a:ext cx="2451768" cy="890337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64462" y="853596"/>
              <a:ext cx="331537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prstClr val="black"/>
                  </a:solidFill>
                </a:rPr>
                <a:t>Only Normal conducting RF enables accelerating gradients of </a:t>
              </a:r>
              <a:r>
                <a:rPr lang="en-GB" sz="1200" dirty="0">
                  <a:solidFill>
                    <a:prstClr val="black"/>
                  </a:solidFill>
                  <a:hlinkClick r:id="rId2" action="ppaction://hlinksldjump"/>
                </a:rPr>
                <a:t>100 MV/m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65642" y="946484"/>
              <a:ext cx="1772652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</a:rPr>
                <a:t>NC RF  &lt;-&gt; SC RF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19567" y="2067637"/>
            <a:ext cx="5149515" cy="737171"/>
            <a:chOff x="2826085" y="1613827"/>
            <a:chExt cx="6866019" cy="982895"/>
          </a:xfrm>
        </p:grpSpPr>
        <p:sp>
          <p:nvSpPr>
            <p:cNvPr id="11" name="Horizontal Scroll 10"/>
            <p:cNvSpPr/>
            <p:nvPr/>
          </p:nvSpPr>
          <p:spPr>
            <a:xfrm>
              <a:off x="2826085" y="1706385"/>
              <a:ext cx="2451768" cy="890337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5644" y="2029326"/>
              <a:ext cx="1772652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</a:rPr>
                <a:t>Large RF Power 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77830" y="1613827"/>
              <a:ext cx="3914274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In the present CLIC RF structure (23 cm long) some 50 MW peak power are needed to produce a 100 MV/m accelerating field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083348" y="3679069"/>
            <a:ext cx="5089481" cy="740729"/>
            <a:chOff x="2777793" y="3762413"/>
            <a:chExt cx="6785972" cy="98763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7793" y="3762413"/>
              <a:ext cx="2548349" cy="98763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939714" y="3903869"/>
              <a:ext cx="227798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  <a:hlinkClick r:id="rId4" action="ppaction://hlinksldjump"/>
                </a:rPr>
                <a:t>Highest bunch density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78903" y="3840733"/>
              <a:ext cx="388486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Max. </a:t>
              </a:r>
              <a:r>
                <a:rPr lang="en-GB" sz="1200" dirty="0" err="1">
                  <a:solidFill>
                    <a:prstClr val="black"/>
                  </a:solidFill>
                </a:rPr>
                <a:t>Rf</a:t>
              </a:r>
              <a:r>
                <a:rPr lang="en-GB" sz="1200" dirty="0">
                  <a:solidFill>
                    <a:prstClr val="black"/>
                  </a:solidFill>
                </a:rPr>
                <a:t> frequency in damping rings: </a:t>
              </a:r>
              <a:br>
                <a:rPr lang="en-GB" sz="1200" dirty="0">
                  <a:solidFill>
                    <a:prstClr val="black"/>
                  </a:solidFill>
                </a:rPr>
              </a:br>
              <a:r>
                <a:rPr lang="en-GB" sz="1200" dirty="0">
                  <a:solidFill>
                    <a:prstClr val="black"/>
                  </a:solidFill>
                </a:rPr>
                <a:t>2 GHz (presently 1 GHz): 312 bunches/pulse</a:t>
              </a:r>
              <a:br>
                <a:rPr lang="en-GB" sz="1200" dirty="0">
                  <a:solidFill>
                    <a:prstClr val="black"/>
                  </a:solidFill>
                </a:rPr>
              </a:br>
              <a:r>
                <a:rPr lang="en-GB" sz="1200" dirty="0">
                  <a:solidFill>
                    <a:prstClr val="black"/>
                  </a:solidFill>
                  <a:sym typeface="Wingdings" panose="05000000000000000000" pitchFamily="2" charset="2"/>
                </a:rPr>
                <a:t> wake fields in accelerating structure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83347" y="4336614"/>
            <a:ext cx="4798723" cy="740729"/>
            <a:chOff x="2777791" y="4639152"/>
            <a:chExt cx="6398297" cy="98763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7791" y="4639152"/>
              <a:ext cx="2548349" cy="98763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101474" y="4951466"/>
              <a:ext cx="211622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</a:rPr>
                <a:t>Max. </a:t>
              </a:r>
              <a:r>
                <a:rPr lang="en-GB" sz="1350" dirty="0" smtClean="0">
                  <a:solidFill>
                    <a:prstClr val="black"/>
                  </a:solidFill>
                </a:rPr>
                <a:t>bunch charge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8910" y="4951466"/>
              <a:ext cx="34971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4 * </a:t>
              </a:r>
              <a:r>
                <a:rPr lang="en-US" sz="1200" dirty="0">
                  <a:solidFill>
                    <a:prstClr val="black"/>
                  </a:solidFill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</a:rPr>
                <a:t>9 </a:t>
              </a:r>
              <a:r>
                <a:rPr lang="en-GB" sz="1200" dirty="0">
                  <a:solidFill>
                    <a:prstClr val="black"/>
                  </a:solidFill>
                </a:rPr>
                <a:t>particles/bunch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083349" y="5069353"/>
            <a:ext cx="5430377" cy="740729"/>
            <a:chOff x="2777792" y="5616137"/>
            <a:chExt cx="7240503" cy="98763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7792" y="5616137"/>
              <a:ext cx="2548349" cy="98763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101473" y="5895474"/>
              <a:ext cx="183682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  <a:hlinkClick r:id="rId5" action="ppaction://hlinksldjump"/>
                </a:rPr>
                <a:t>Flat</a:t>
              </a:r>
              <a:r>
                <a:rPr lang="en-GB" sz="1350" dirty="0">
                  <a:solidFill>
                    <a:prstClr val="black"/>
                  </a:solidFill>
                </a:rPr>
                <a:t> beams  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31304" y="5659712"/>
              <a:ext cx="418699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Flat beams for minimum energy spread in luminosity spectrum; need to get high luminosity </a:t>
              </a:r>
              <a:r>
                <a:rPr lang="en-GB" sz="1200" b="1" dirty="0">
                  <a:solidFill>
                    <a:srgbClr val="00B050"/>
                  </a:solidFill>
                </a:rPr>
                <a:t>from small vertical beam size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083348" y="2871150"/>
            <a:ext cx="5185735" cy="830997"/>
            <a:chOff x="2777794" y="2685198"/>
            <a:chExt cx="6914314" cy="110799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7794" y="2770073"/>
              <a:ext cx="2548349" cy="98763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064043" y="3088105"/>
              <a:ext cx="202932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  <a:hlinkClick r:id="rId6" action="ppaction://hlinksldjump"/>
                </a:rPr>
                <a:t>Pulsed</a:t>
              </a:r>
              <a:r>
                <a:rPr lang="en-GB" sz="1350" dirty="0">
                  <a:solidFill>
                    <a:prstClr val="black"/>
                  </a:solidFill>
                </a:rPr>
                <a:t> operation</a:t>
              </a:r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78908" y="2685198"/>
              <a:ext cx="40132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With 50 Hz repetition rate beam pulse is as short as 156 ns; i.e. duty cycle 8 * 10-6!!!</a:t>
              </a:r>
              <a:br>
                <a:rPr lang="en-GB" sz="1200" dirty="0">
                  <a:solidFill>
                    <a:prstClr val="black"/>
                  </a:solidFill>
                </a:rPr>
              </a:br>
              <a:r>
                <a:rPr lang="en-GB" sz="1200" dirty="0">
                  <a:solidFill>
                    <a:prstClr val="black"/>
                  </a:solidFill>
                </a:rPr>
                <a:t>Still 300 MW electrical power only for the RF acceleration in case of the 3 </a:t>
              </a:r>
              <a:r>
                <a:rPr lang="en-GB" sz="1200" dirty="0" err="1">
                  <a:solidFill>
                    <a:prstClr val="black"/>
                  </a:solidFill>
                </a:rPr>
                <a:t>TeV</a:t>
              </a:r>
              <a:r>
                <a:rPr lang="en-GB" sz="1200" dirty="0">
                  <a:solidFill>
                    <a:prstClr val="black"/>
                  </a:solidFill>
                </a:rPr>
                <a:t> accelerator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3" name="Right Arrow Callout 2"/>
          <p:cNvSpPr/>
          <p:nvPr/>
        </p:nvSpPr>
        <p:spPr>
          <a:xfrm>
            <a:off x="120265" y="3071432"/>
            <a:ext cx="1952237" cy="819954"/>
          </a:xfrm>
          <a:prstGeom prst="rightArrowCallou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122" y="3044712"/>
            <a:ext cx="1235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50" dirty="0" err="1">
                <a:solidFill>
                  <a:srgbClr val="1F497D">
                    <a:lumMod val="75000"/>
                  </a:srgbClr>
                </a:solidFill>
              </a:rPr>
              <a:t>Also</a:t>
            </a:r>
            <a:r>
              <a:rPr lang="fr-CH" sz="1350" dirty="0">
                <a:solidFill>
                  <a:srgbClr val="1F497D">
                    <a:lumMod val="75000"/>
                  </a:srgbClr>
                </a:solidFill>
              </a:rPr>
              <a:t> important</a:t>
            </a:r>
            <a:r>
              <a:rPr lang="fr-CH" sz="1350" dirty="0">
                <a:solidFill>
                  <a:prstClr val="white"/>
                </a:solidFill>
              </a:rPr>
              <a:t>:</a:t>
            </a:r>
          </a:p>
          <a:p>
            <a:r>
              <a:rPr lang="fr-CH" sz="1050" dirty="0">
                <a:solidFill>
                  <a:prstClr val="white"/>
                </a:solidFill>
                <a:hlinkClick r:id="rId7" action="ppaction://hlinksldjump"/>
              </a:rPr>
              <a:t>BDR – pulse-</a:t>
            </a:r>
            <a:r>
              <a:rPr lang="fr-CH" sz="1050" dirty="0" err="1">
                <a:solidFill>
                  <a:prstClr val="white"/>
                </a:solidFill>
                <a:hlinkClick r:id="rId7" action="ppaction://hlinksldjump"/>
              </a:rPr>
              <a:t>length</a:t>
            </a:r>
            <a:r>
              <a:rPr lang="fr-CH" sz="1050" dirty="0">
                <a:solidFill>
                  <a:prstClr val="white"/>
                </a:solidFill>
                <a:hlinkClick r:id="rId7" action="ppaction://hlinksldjump"/>
              </a:rPr>
              <a:t> gradient </a:t>
            </a:r>
            <a:r>
              <a:rPr lang="fr-CH" sz="1050" dirty="0" err="1">
                <a:solidFill>
                  <a:prstClr val="white"/>
                </a:solidFill>
                <a:hlinkClick r:id="rId7" action="ppaction://hlinksldjump"/>
              </a:rPr>
              <a:t>scaling</a:t>
            </a:r>
            <a:endParaRPr lang="fr-FR" sz="1050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0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13" y="857250"/>
            <a:ext cx="8374487" cy="51435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65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08" y="855745"/>
            <a:ext cx="6819719" cy="514500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9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112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Whole list of requirements for colliding small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814" y="1830435"/>
            <a:ext cx="8229600" cy="3896497"/>
          </a:xfrm>
        </p:spPr>
        <p:txBody>
          <a:bodyPr>
            <a:normAutofit/>
          </a:bodyPr>
          <a:lstStyle/>
          <a:p>
            <a:r>
              <a:rPr lang="en-GB" sz="2100" dirty="0"/>
              <a:t>Generate small vertical emittance in high performance damping rings</a:t>
            </a:r>
          </a:p>
          <a:p>
            <a:r>
              <a:rPr lang="en-GB" sz="2100" dirty="0"/>
              <a:t>Extract from damping rings with low ripple kickers (10-4)</a:t>
            </a:r>
          </a:p>
          <a:p>
            <a:r>
              <a:rPr lang="en-GB" sz="2100" dirty="0"/>
              <a:t>Transport beams over 24 km without emittance growth</a:t>
            </a:r>
            <a:br>
              <a:rPr lang="en-GB" sz="2100" dirty="0"/>
            </a:br>
            <a:r>
              <a:rPr lang="en-GB" sz="2100" dirty="0"/>
              <a:t>- through hundreds of quadrupoles</a:t>
            </a:r>
            <a:br>
              <a:rPr lang="en-GB" sz="2100" dirty="0"/>
            </a:br>
            <a:r>
              <a:rPr lang="en-GB" sz="2100" dirty="0"/>
              <a:t>		</a:t>
            </a:r>
            <a:r>
              <a:rPr lang="en-GB" sz="2100" dirty="0">
                <a:sym typeface="Wingdings" panose="05000000000000000000" pitchFamily="2" charset="2"/>
              </a:rPr>
              <a:t> active stabilisation against ground motion</a:t>
            </a:r>
            <a:br>
              <a:rPr lang="en-GB" sz="2100" dirty="0">
                <a:sym typeface="Wingdings" panose="05000000000000000000" pitchFamily="2" charset="2"/>
              </a:rPr>
            </a:br>
            <a:r>
              <a:rPr lang="en-GB" sz="2100" dirty="0">
                <a:sym typeface="Wingdings" panose="05000000000000000000" pitchFamily="2" charset="2"/>
              </a:rPr>
              <a:t>- through thousands of acceleration cavities </a:t>
            </a:r>
            <a:br>
              <a:rPr lang="en-GB" sz="2100" dirty="0">
                <a:sym typeface="Wingdings" panose="05000000000000000000" pitchFamily="2" charset="2"/>
              </a:rPr>
            </a:br>
            <a:r>
              <a:rPr lang="en-GB" sz="2100" dirty="0">
                <a:sym typeface="Wingdings" panose="05000000000000000000" pitchFamily="2" charset="2"/>
              </a:rPr>
              <a:t>		 10 um alignment to avoid </a:t>
            </a:r>
            <a:r>
              <a:rPr lang="en-GB" sz="2100" dirty="0" err="1">
                <a:sym typeface="Wingdings" panose="05000000000000000000" pitchFamily="2" charset="2"/>
              </a:rPr>
              <a:t>wakefields</a:t>
            </a:r>
            <a:endParaRPr lang="en-GB" sz="2100" dirty="0">
              <a:sym typeface="Wingdings" panose="05000000000000000000" pitchFamily="2" charset="2"/>
            </a:endParaRPr>
          </a:p>
          <a:p>
            <a:r>
              <a:rPr lang="en-GB" sz="2100" dirty="0">
                <a:sym typeface="Wingdings" panose="05000000000000000000" pitchFamily="2" charset="2"/>
              </a:rPr>
              <a:t>Beam delivery system with highest gradient quadrupoles</a:t>
            </a:r>
          </a:p>
          <a:p>
            <a:r>
              <a:rPr lang="en-GB" sz="2100" dirty="0">
                <a:sym typeface="Wingdings" panose="05000000000000000000" pitchFamily="2" charset="2"/>
              </a:rPr>
              <a:t>Feedbacks….feedbacks….feedbacks</a:t>
            </a:r>
            <a:endParaRPr lang="en-GB" sz="2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5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043" y="1470860"/>
            <a:ext cx="8229600" cy="39047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Let us look at two main aspects: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1416"/>
            <a:ext cx="8229600" cy="3133931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Why does CLIC need so small vertical beam sizes?</a:t>
            </a:r>
            <a:br>
              <a:rPr lang="en-GB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sz="1500" dirty="0">
                <a:solidFill>
                  <a:schemeClr val="bg1">
                    <a:lumMod val="85000"/>
                  </a:schemeClr>
                </a:solidFill>
              </a:rPr>
              <a:t>(6 times smaller than ILC)</a:t>
            </a:r>
            <a:br>
              <a:rPr lang="en-GB" sz="15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GB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 and what does this imply for the technical systems</a:t>
            </a:r>
            <a:r>
              <a:rPr lang="en-GB" dirty="0" smtClean="0">
                <a:sym typeface="Wingdings" panose="05000000000000000000" pitchFamily="2" charset="2"/>
              </a:rPr>
              <a:t/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Why “two beam acceleration”?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- usually we have already problems enough with one beam….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Mainly a consequence of the very short beam pulse</a:t>
            </a:r>
            <a:b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</a:b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56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not using </a:t>
            </a:r>
            <a:r>
              <a:rPr lang="en-US" dirty="0" smtClean="0"/>
              <a:t>klystrons as RF </a:t>
            </a:r>
            <a:r>
              <a:rPr lang="en-US" dirty="0" err="1" smtClean="0"/>
              <a:t>powersource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76410" y="1539663"/>
            <a:ext cx="8840375" cy="4186234"/>
          </a:xfrm>
        </p:spPr>
        <p:txBody>
          <a:bodyPr anchor="t"/>
          <a:lstStyle/>
          <a:p>
            <a:pPr>
              <a:lnSpc>
                <a:spcPct val="73000"/>
              </a:lnSpc>
              <a:spcAft>
                <a:spcPts val="450"/>
              </a:spcAft>
            </a:pPr>
            <a:r>
              <a:rPr lang="en-US" sz="1800" dirty="0"/>
              <a:t>Reminder: </a:t>
            </a:r>
            <a:r>
              <a:rPr lang="en-US" sz="1800" dirty="0">
                <a:solidFill>
                  <a:srgbClr val="FF0000"/>
                </a:solidFill>
              </a:rPr>
              <a:t>Klystron</a:t>
            </a:r>
          </a:p>
          <a:p>
            <a:pPr lvl="1">
              <a:lnSpc>
                <a:spcPct val="73000"/>
              </a:lnSpc>
            </a:pPr>
            <a:r>
              <a:rPr lang="en-US" sz="1500" dirty="0">
                <a:ea typeface="ＭＳ Ｐゴシック" charset="-128"/>
              </a:rPr>
              <a:t>narrow-band vacuum-tube amplifier at microwave frequencies </a:t>
            </a:r>
            <a:br>
              <a:rPr lang="en-US" sz="1500" dirty="0">
                <a:ea typeface="ＭＳ Ｐゴシック" charset="-128"/>
              </a:rPr>
            </a:br>
            <a:r>
              <a:rPr lang="en-US" sz="1500" dirty="0">
                <a:ea typeface="ＭＳ Ｐゴシック" charset="-128"/>
              </a:rPr>
              <a:t>(an electron-beam device).</a:t>
            </a:r>
          </a:p>
          <a:p>
            <a:pPr lvl="1">
              <a:lnSpc>
                <a:spcPct val="73000"/>
              </a:lnSpc>
            </a:pPr>
            <a:r>
              <a:rPr lang="en-US" sz="1500" dirty="0">
                <a:ea typeface="ＭＳ Ｐゴシック" charset="-128"/>
              </a:rPr>
              <a:t>low-power signal at the design frequency excites input cavity</a:t>
            </a:r>
          </a:p>
          <a:p>
            <a:pPr lvl="1">
              <a:lnSpc>
                <a:spcPct val="73000"/>
              </a:lnSpc>
            </a:pPr>
            <a:r>
              <a:rPr lang="en-US" sz="1500" dirty="0">
                <a:ea typeface="ＭＳ Ｐゴシック" charset="-128"/>
              </a:rPr>
              <a:t>Velocity modulation becomes time modulation in the drift tube</a:t>
            </a:r>
          </a:p>
          <a:p>
            <a:pPr lvl="1">
              <a:lnSpc>
                <a:spcPct val="73000"/>
              </a:lnSpc>
            </a:pPr>
            <a:r>
              <a:rPr lang="en-US" sz="1500" dirty="0">
                <a:ea typeface="ＭＳ Ｐゴシック" charset="-128"/>
              </a:rPr>
              <a:t>Bunched beam excites output cavity</a:t>
            </a:r>
            <a:r>
              <a:rPr lang="en-US" sz="1350" dirty="0">
                <a:ea typeface="ＭＳ Ｐゴシック" charset="-128"/>
              </a:rPr>
              <a:t/>
            </a:r>
            <a:br>
              <a:rPr lang="en-US" sz="1350" dirty="0">
                <a:ea typeface="ＭＳ Ｐゴシック" charset="-128"/>
              </a:rPr>
            </a:br>
            <a:endParaRPr lang="en-US" sz="1350" dirty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725" dirty="0"/>
              <a:t>We need: 	- </a:t>
            </a:r>
            <a:r>
              <a:rPr lang="en-US" sz="1725" dirty="0">
                <a:solidFill>
                  <a:srgbClr val="FF0000"/>
                </a:solidFill>
              </a:rPr>
              <a:t>high power </a:t>
            </a:r>
            <a:r>
              <a:rPr lang="en-US" sz="1725" dirty="0"/>
              <a:t>for high fields</a:t>
            </a:r>
            <a:br>
              <a:rPr lang="en-US" sz="1725" dirty="0"/>
            </a:br>
            <a:r>
              <a:rPr lang="en-US" sz="1725" dirty="0"/>
              <a:t>				- </a:t>
            </a:r>
            <a:r>
              <a:rPr lang="en-US" sz="1725" dirty="0">
                <a:solidFill>
                  <a:srgbClr val="FF0000"/>
                </a:solidFill>
              </a:rPr>
              <a:t>very</a:t>
            </a:r>
            <a:r>
              <a:rPr lang="en-US" sz="1725" dirty="0"/>
              <a:t> </a:t>
            </a:r>
            <a:r>
              <a:rPr lang="en-US" sz="1725" dirty="0">
                <a:solidFill>
                  <a:srgbClr val="FF0000"/>
                </a:solidFill>
              </a:rPr>
              <a:t>short </a:t>
            </a:r>
            <a:r>
              <a:rPr lang="en-US" sz="1725" dirty="0">
                <a:solidFill>
                  <a:srgbClr val="FF0000"/>
                </a:solidFill>
              </a:rPr>
              <a:t>pulses </a:t>
            </a:r>
            <a:r>
              <a:rPr lang="en-US" sz="1725" dirty="0">
                <a:solidFill>
                  <a:srgbClr val="7030A0"/>
                </a:solidFill>
              </a:rPr>
              <a:t>(remember: 200 ns!)</a:t>
            </a:r>
          </a:p>
          <a:p>
            <a:pPr>
              <a:lnSpc>
                <a:spcPct val="90000"/>
              </a:lnSpc>
            </a:pPr>
            <a:r>
              <a:rPr lang="en-US" sz="1725" dirty="0"/>
              <a:t>We need also: Many </a:t>
            </a:r>
            <a:r>
              <a:rPr lang="en-US" sz="1725" dirty="0"/>
              <a:t>klystrons </a:t>
            </a:r>
          </a:p>
          <a:p>
            <a:pPr lvl="1">
              <a:lnSpc>
                <a:spcPct val="73000"/>
              </a:lnSpc>
              <a:spcAft>
                <a:spcPts val="450"/>
              </a:spcAft>
            </a:pPr>
            <a:r>
              <a:rPr lang="en-US" sz="1500" dirty="0">
                <a:ea typeface="ＭＳ Ｐゴシック" charset="-128"/>
              </a:rPr>
              <a:t>ILC:     560   	10 MW, 1.6 ms</a:t>
            </a:r>
          </a:p>
          <a:p>
            <a:pPr lvl="1">
              <a:lnSpc>
                <a:spcPct val="73000"/>
              </a:lnSpc>
              <a:spcAft>
                <a:spcPts val="450"/>
              </a:spcAft>
            </a:pPr>
            <a:r>
              <a:rPr lang="en-US" sz="1500" dirty="0">
                <a:ea typeface="ＭＳ Ｐゴシック" charset="-128"/>
              </a:rPr>
              <a:t>NLC:  4000   	75 MW, 1.6 µ</a:t>
            </a:r>
            <a:r>
              <a:rPr lang="en-US" sz="1500" dirty="0" err="1">
                <a:ea typeface="ＭＳ Ｐゴシック" charset="-128"/>
              </a:rPr>
              <a:t>s</a:t>
            </a:r>
            <a:endParaRPr lang="en-US" sz="1500" dirty="0">
              <a:ea typeface="ＭＳ Ｐゴシック" charset="-128"/>
            </a:endParaRPr>
          </a:p>
          <a:p>
            <a:pPr lvl="1">
              <a:lnSpc>
                <a:spcPct val="73000"/>
              </a:lnSpc>
              <a:spcAft>
                <a:spcPts val="450"/>
              </a:spcAft>
            </a:pPr>
            <a:r>
              <a:rPr lang="en-US" sz="1500" dirty="0">
                <a:ea typeface="ＭＳ Ｐゴシック" charset="-128"/>
              </a:rPr>
              <a:t>CLIC:	would need many more  </a:t>
            </a:r>
            <a:r>
              <a:rPr lang="en-US" sz="1500" dirty="0">
                <a:ea typeface="ＭＳ Ｐゴシック" charset="-128"/>
              </a:rPr>
              <a:t>klystrons with extremely short pulses</a:t>
            </a:r>
          </a:p>
          <a:p>
            <a:pPr lvl="1">
              <a:lnSpc>
                <a:spcPct val="73000"/>
              </a:lnSpc>
              <a:spcAft>
                <a:spcPts val="450"/>
              </a:spcAft>
            </a:pPr>
            <a:r>
              <a:rPr lang="en-US" sz="1500" dirty="0">
                <a:sym typeface="Wingdings" charset="2"/>
              </a:rPr>
              <a:t>Avoid another critical set of components:  </a:t>
            </a:r>
            <a:r>
              <a:rPr lang="en-US" sz="1500" dirty="0">
                <a:sym typeface="Wingdings" charset="2"/>
              </a:rPr>
              <a:t>RF pulse compression schemes</a:t>
            </a:r>
            <a:r>
              <a:rPr lang="en-US" sz="1425" dirty="0">
                <a:solidFill>
                  <a:srgbClr val="FF0000"/>
                </a:solidFill>
                <a:sym typeface="Wingdings" charset="2"/>
              </a:rPr>
              <a:t/>
            </a:r>
            <a:br>
              <a:rPr lang="en-US" sz="1425" dirty="0">
                <a:solidFill>
                  <a:srgbClr val="FF0000"/>
                </a:solidFill>
                <a:sym typeface="Wingdings" charset="2"/>
              </a:rPr>
            </a:br>
            <a:endParaRPr lang="en-US" sz="1425" dirty="0">
              <a:solidFill>
                <a:srgbClr val="FF0000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1725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1725" b="1" dirty="0">
                <a:solidFill>
                  <a:srgbClr val="FF0000"/>
                </a:solidFill>
              </a:rPr>
              <a:t>Drive </a:t>
            </a:r>
            <a:r>
              <a:rPr lang="en-US" sz="1725" b="1" dirty="0">
                <a:solidFill>
                  <a:srgbClr val="FF0000"/>
                </a:solidFill>
              </a:rPr>
              <a:t>beam </a:t>
            </a:r>
            <a:r>
              <a:rPr lang="en-US" sz="1725" b="1" dirty="0"/>
              <a:t>like beam </a:t>
            </a:r>
            <a:r>
              <a:rPr lang="en-US" sz="1725" b="1" dirty="0"/>
              <a:t>of a </a:t>
            </a:r>
            <a:r>
              <a:rPr lang="en-US" sz="1725" b="1" dirty="0">
                <a:solidFill>
                  <a:srgbClr val="FF0000"/>
                </a:solidFill>
              </a:rPr>
              <a:t>gigantic klystron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6797500" y="1507331"/>
            <a:ext cx="2413488" cy="3367088"/>
            <a:chOff x="7290948" y="1789983"/>
            <a:chExt cx="2615052" cy="4489950"/>
          </a:xfrm>
        </p:grpSpPr>
        <p:sp>
          <p:nvSpPr>
            <p:cNvPr id="38917" name="Text Box 99"/>
            <p:cNvSpPr txBox="1">
              <a:spLocks noChangeArrowheads="1"/>
            </p:cNvSpPr>
            <p:nvPr/>
          </p:nvSpPr>
          <p:spPr bwMode="auto">
            <a:xfrm>
              <a:off x="9018473" y="1789983"/>
              <a:ext cx="887527" cy="500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50">
                  <a:solidFill>
                    <a:prstClr val="black"/>
                  </a:solidFill>
                </a:rPr>
                <a:t>Electron</a:t>
              </a:r>
              <a:br>
                <a:rPr lang="en-US" sz="1050">
                  <a:solidFill>
                    <a:prstClr val="black"/>
                  </a:solidFill>
                </a:rPr>
              </a:br>
              <a:r>
                <a:rPr lang="en-US" sz="1050">
                  <a:solidFill>
                    <a:prstClr val="black"/>
                  </a:solidFill>
                </a:rPr>
                <a:t>Gun</a:t>
              </a:r>
            </a:p>
          </p:txBody>
        </p:sp>
        <p:sp>
          <p:nvSpPr>
            <p:cNvPr id="38918" name="Line 100"/>
            <p:cNvSpPr>
              <a:spLocks noChangeShapeType="1"/>
            </p:cNvSpPr>
            <p:nvPr/>
          </p:nvSpPr>
          <p:spPr bwMode="auto">
            <a:xfrm rot="5400000">
              <a:off x="8791121" y="1820170"/>
              <a:ext cx="116840" cy="307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19" name="Text Box 101"/>
            <p:cNvSpPr txBox="1">
              <a:spLocks noChangeArrowheads="1"/>
            </p:cNvSpPr>
            <p:nvPr/>
          </p:nvSpPr>
          <p:spPr bwMode="auto">
            <a:xfrm>
              <a:off x="7290948" y="2305096"/>
              <a:ext cx="734466" cy="44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50">
                  <a:solidFill>
                    <a:prstClr val="black"/>
                  </a:solidFill>
                </a:rPr>
                <a:t>Input</a:t>
              </a:r>
              <a:br>
                <a:rPr lang="en-US" sz="1050">
                  <a:solidFill>
                    <a:prstClr val="black"/>
                  </a:solidFill>
                </a:rPr>
              </a:br>
              <a:r>
                <a:rPr lang="en-US" sz="1050">
                  <a:solidFill>
                    <a:prstClr val="black"/>
                  </a:solidFill>
                </a:rPr>
                <a:t>Cavity</a:t>
              </a:r>
            </a:p>
          </p:txBody>
        </p:sp>
        <p:sp>
          <p:nvSpPr>
            <p:cNvPr id="38920" name="Line 102"/>
            <p:cNvSpPr>
              <a:spLocks noChangeShapeType="1"/>
            </p:cNvSpPr>
            <p:nvPr/>
          </p:nvSpPr>
          <p:spPr bwMode="auto">
            <a:xfrm rot="5400000" flipV="1">
              <a:off x="8125428" y="2315770"/>
              <a:ext cx="76360" cy="376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21" name="Text Box 103"/>
            <p:cNvSpPr txBox="1">
              <a:spLocks noChangeArrowheads="1"/>
            </p:cNvSpPr>
            <p:nvPr/>
          </p:nvSpPr>
          <p:spPr bwMode="auto">
            <a:xfrm>
              <a:off x="8970941" y="3299621"/>
              <a:ext cx="812252" cy="51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50">
                  <a:solidFill>
                    <a:prstClr val="black"/>
                  </a:solidFill>
                </a:rPr>
                <a:t>Drift</a:t>
              </a:r>
              <a:br>
                <a:rPr lang="en-US" sz="1050">
                  <a:solidFill>
                    <a:prstClr val="black"/>
                  </a:solidFill>
                </a:rPr>
              </a:br>
              <a:r>
                <a:rPr lang="en-US" sz="1050">
                  <a:solidFill>
                    <a:prstClr val="black"/>
                  </a:solidFill>
                </a:rPr>
                <a:t>Tube</a:t>
              </a:r>
            </a:p>
          </p:txBody>
        </p:sp>
        <p:sp>
          <p:nvSpPr>
            <p:cNvPr id="38922" name="Line 104"/>
            <p:cNvSpPr>
              <a:spLocks noChangeShapeType="1"/>
            </p:cNvSpPr>
            <p:nvPr/>
          </p:nvSpPr>
          <p:spPr bwMode="auto">
            <a:xfrm rot="5400000">
              <a:off x="8816097" y="3382849"/>
              <a:ext cx="6440" cy="3063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23" name="Text Box 105"/>
            <p:cNvSpPr txBox="1">
              <a:spLocks noChangeArrowheads="1"/>
            </p:cNvSpPr>
            <p:nvPr/>
          </p:nvSpPr>
          <p:spPr bwMode="auto">
            <a:xfrm>
              <a:off x="7371592" y="4428973"/>
              <a:ext cx="911274" cy="462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50">
                  <a:solidFill>
                    <a:prstClr val="black"/>
                  </a:solidFill>
                </a:rPr>
                <a:t>Output</a:t>
              </a:r>
              <a:br>
                <a:rPr lang="en-US" sz="1050">
                  <a:solidFill>
                    <a:prstClr val="black"/>
                  </a:solidFill>
                </a:rPr>
              </a:br>
              <a:r>
                <a:rPr lang="en-US" sz="1050">
                  <a:solidFill>
                    <a:prstClr val="black"/>
                  </a:solidFill>
                </a:rPr>
                <a:t>Cavity</a:t>
              </a:r>
            </a:p>
          </p:txBody>
        </p:sp>
        <p:sp>
          <p:nvSpPr>
            <p:cNvPr id="38924" name="Line 106"/>
            <p:cNvSpPr>
              <a:spLocks noChangeShapeType="1"/>
            </p:cNvSpPr>
            <p:nvPr/>
          </p:nvSpPr>
          <p:spPr bwMode="auto">
            <a:xfrm rot="5400000" flipV="1">
              <a:off x="8174010" y="4483311"/>
              <a:ext cx="47840" cy="321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25" name="Text Box 107"/>
            <p:cNvSpPr txBox="1">
              <a:spLocks noChangeArrowheads="1"/>
            </p:cNvSpPr>
            <p:nvPr/>
          </p:nvSpPr>
          <p:spPr bwMode="auto">
            <a:xfrm>
              <a:off x="8904418" y="5317725"/>
              <a:ext cx="1001582" cy="27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50">
                  <a:solidFill>
                    <a:prstClr val="black"/>
                  </a:solidFill>
                </a:rPr>
                <a:t>Collector</a:t>
              </a:r>
            </a:p>
          </p:txBody>
        </p:sp>
        <p:sp>
          <p:nvSpPr>
            <p:cNvPr id="38926" name="Line 108"/>
            <p:cNvSpPr>
              <a:spLocks noChangeShapeType="1"/>
            </p:cNvSpPr>
            <p:nvPr/>
          </p:nvSpPr>
          <p:spPr bwMode="auto">
            <a:xfrm rot="5400000">
              <a:off x="8830054" y="5513903"/>
              <a:ext cx="207001" cy="2909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 rot="5400000">
              <a:off x="7619998" y="3544519"/>
              <a:ext cx="1919130" cy="121921"/>
              <a:chOff x="1077" y="3291"/>
              <a:chExt cx="2086" cy="119"/>
            </a:xfrm>
          </p:grpSpPr>
          <p:sp>
            <p:nvSpPr>
              <p:cNvPr id="38955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6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 rot="5400000">
              <a:off x="8415698" y="2327499"/>
              <a:ext cx="325682" cy="443630"/>
              <a:chOff x="795" y="3135"/>
              <a:chExt cx="354" cy="433"/>
            </a:xfrm>
          </p:grpSpPr>
          <p:sp>
            <p:nvSpPr>
              <p:cNvPr id="38949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0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1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2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3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54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8929" name="Line 151"/>
            <p:cNvSpPr>
              <a:spLocks noChangeShapeType="1"/>
            </p:cNvSpPr>
            <p:nvPr/>
          </p:nvSpPr>
          <p:spPr bwMode="auto">
            <a:xfrm rot="5400000" flipH="1">
              <a:off x="8348945" y="2291253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0" name="Line 152"/>
            <p:cNvSpPr>
              <a:spLocks noChangeShapeType="1"/>
            </p:cNvSpPr>
            <p:nvPr/>
          </p:nvSpPr>
          <p:spPr bwMode="auto">
            <a:xfrm rot="5400000" flipH="1">
              <a:off x="8481112" y="2292174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1" name="AutoShape 153"/>
            <p:cNvSpPr>
              <a:spLocks noChangeArrowheads="1"/>
            </p:cNvSpPr>
            <p:nvPr/>
          </p:nvSpPr>
          <p:spPr bwMode="auto">
            <a:xfrm>
              <a:off x="8413074" y="1964192"/>
              <a:ext cx="316586" cy="245641"/>
            </a:xfrm>
            <a:custGeom>
              <a:avLst/>
              <a:gdLst>
                <a:gd name="T0" fmla="*/ 2320062 w 21600"/>
                <a:gd name="T1" fmla="*/ 0 h 21600"/>
                <a:gd name="T2" fmla="*/ 580012 w 21600"/>
                <a:gd name="T3" fmla="*/ 1396753 h 21600"/>
                <a:gd name="T4" fmla="*/ 2320062 w 21600"/>
                <a:gd name="T5" fmla="*/ 698371 h 21600"/>
                <a:gd name="T6" fmla="*/ 4060113 w 21600"/>
                <a:gd name="T7" fmla="*/ 13967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050">
                <a:solidFill>
                  <a:prstClr val="black"/>
                </a:solidFill>
              </a:endParaRP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 rot="5400000">
              <a:off x="8420820" y="4455470"/>
              <a:ext cx="325682" cy="443630"/>
              <a:chOff x="795" y="3135"/>
              <a:chExt cx="354" cy="433"/>
            </a:xfrm>
          </p:grpSpPr>
          <p:sp>
            <p:nvSpPr>
              <p:cNvPr id="38943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4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5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6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7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8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36"/>
            <p:cNvGrpSpPr>
              <a:grpSpLocks/>
            </p:cNvGrpSpPr>
            <p:nvPr/>
          </p:nvGrpSpPr>
          <p:grpSpPr bwMode="auto">
            <a:xfrm rot="5400000">
              <a:off x="8235090" y="5068386"/>
              <a:ext cx="693683" cy="121921"/>
              <a:chOff x="1077" y="3291"/>
              <a:chExt cx="2086" cy="119"/>
            </a:xfrm>
          </p:grpSpPr>
          <p:sp>
            <p:nvSpPr>
              <p:cNvPr id="38941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8942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8934" name="Oval 39"/>
            <p:cNvSpPr>
              <a:spLocks noChangeArrowheads="1"/>
            </p:cNvSpPr>
            <p:nvPr/>
          </p:nvSpPr>
          <p:spPr bwMode="auto">
            <a:xfrm rot="5400000">
              <a:off x="8142739" y="5644858"/>
              <a:ext cx="895164" cy="37498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050">
                <a:solidFill>
                  <a:prstClr val="black"/>
                </a:solidFill>
              </a:endParaRPr>
            </a:p>
          </p:txBody>
        </p:sp>
        <p:sp>
          <p:nvSpPr>
            <p:cNvPr id="38935" name="Line 165"/>
            <p:cNvSpPr>
              <a:spLocks noChangeShapeType="1"/>
            </p:cNvSpPr>
            <p:nvPr/>
          </p:nvSpPr>
          <p:spPr bwMode="auto">
            <a:xfrm rot="5400000">
              <a:off x="7995423" y="2728255"/>
              <a:ext cx="116932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6" name="Line 166"/>
            <p:cNvSpPr>
              <a:spLocks noChangeShapeType="1"/>
            </p:cNvSpPr>
            <p:nvPr/>
          </p:nvSpPr>
          <p:spPr bwMode="auto">
            <a:xfrm rot="5400000" flipV="1">
              <a:off x="8149524" y="3750840"/>
              <a:ext cx="86112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7" name="Line 167"/>
            <p:cNvSpPr>
              <a:spLocks noChangeShapeType="1"/>
            </p:cNvSpPr>
            <p:nvPr/>
          </p:nvSpPr>
          <p:spPr bwMode="auto">
            <a:xfrm rot="5400000">
              <a:off x="8356796" y="4444983"/>
              <a:ext cx="46092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8" name="Line 168"/>
            <p:cNvSpPr>
              <a:spLocks noChangeShapeType="1"/>
            </p:cNvSpPr>
            <p:nvPr/>
          </p:nvSpPr>
          <p:spPr bwMode="auto">
            <a:xfrm rot="5400000">
              <a:off x="8045919" y="5277587"/>
              <a:ext cx="106628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39" name="Line 169"/>
            <p:cNvSpPr>
              <a:spLocks noChangeShapeType="1"/>
            </p:cNvSpPr>
            <p:nvPr/>
          </p:nvSpPr>
          <p:spPr bwMode="auto">
            <a:xfrm rot="5400000">
              <a:off x="8915113" y="2441675"/>
              <a:ext cx="0" cy="360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940" name="Line 170"/>
            <p:cNvSpPr>
              <a:spLocks noChangeShapeType="1"/>
            </p:cNvSpPr>
            <p:nvPr/>
          </p:nvSpPr>
          <p:spPr bwMode="auto">
            <a:xfrm rot="5400000" flipV="1">
              <a:off x="9104654" y="4253394"/>
              <a:ext cx="0" cy="78890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674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484426"/>
            <a:ext cx="685799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2400" kern="0" dirty="0">
                <a:solidFill>
                  <a:prstClr val="black"/>
                </a:solidFill>
                <a:cs typeface="Calibri" pitchFamily="34" charset="0"/>
              </a:rPr>
              <a:t>Considered Future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85194" y="983679"/>
            <a:ext cx="651580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600" dirty="0">
                <a:solidFill>
                  <a:srgbClr val="000000"/>
                </a:solidFill>
              </a:rPr>
              <a:t>Circular colliders: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FCC</a:t>
            </a:r>
            <a:r>
              <a:rPr lang="en-US" sz="1600" dirty="0">
                <a:solidFill>
                  <a:srgbClr val="000000"/>
                </a:solidFill>
              </a:rPr>
              <a:t> (Future Circular Collider)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FCC-</a:t>
            </a:r>
            <a:r>
              <a:rPr lang="en-US" sz="1600" dirty="0" err="1">
                <a:solidFill>
                  <a:srgbClr val="000000"/>
                </a:solidFill>
              </a:rPr>
              <a:t>hh</a:t>
            </a:r>
            <a:r>
              <a:rPr lang="en-US" sz="1600" dirty="0">
                <a:solidFill>
                  <a:srgbClr val="000000"/>
                </a:solidFill>
              </a:rPr>
              <a:t>: 100TeV proton-proton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energy, ion operation possible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FCC-</a:t>
            </a:r>
            <a:r>
              <a:rPr lang="en-US" sz="1600" dirty="0" err="1">
                <a:solidFill>
                  <a:srgbClr val="000000"/>
                </a:solidFill>
              </a:rPr>
              <a:t>ee</a:t>
            </a:r>
            <a:r>
              <a:rPr lang="en-US" sz="1600" dirty="0">
                <a:solidFill>
                  <a:srgbClr val="000000"/>
                </a:solidFill>
              </a:rPr>
              <a:t>: Potential intermediate step 90-350 </a:t>
            </a:r>
            <a:r>
              <a:rPr lang="en-US" sz="1600" dirty="0" err="1">
                <a:solidFill>
                  <a:srgbClr val="000000"/>
                </a:solidFill>
              </a:rPr>
              <a:t>GeV</a:t>
            </a:r>
            <a:r>
              <a:rPr lang="en-US" sz="1600" dirty="0">
                <a:solidFill>
                  <a:srgbClr val="000000"/>
                </a:solidFill>
              </a:rPr>
              <a:t> lepton collider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FCC-he: Lepton-hadron option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CEPC / </a:t>
            </a:r>
            <a:r>
              <a:rPr lang="en-US" sz="1600" dirty="0" err="1">
                <a:solidFill>
                  <a:srgbClr val="FF0000"/>
                </a:solidFill>
              </a:rPr>
              <a:t>SppC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(Circular Electron-positron Collider/Super Proton-proton Collider)</a:t>
            </a: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</a:rPr>
              <a:t>CepC</a:t>
            </a:r>
            <a:r>
              <a:rPr lang="en-US" sz="1600" dirty="0">
                <a:solidFill>
                  <a:srgbClr val="000000"/>
                </a:solidFill>
              </a:rPr>
              <a:t> : 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 err="1">
                <a:solidFill>
                  <a:srgbClr val="000000"/>
                </a:solidFill>
              </a:rPr>
              <a:t>+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>
                <a:solidFill>
                  <a:srgbClr val="000000"/>
                </a:solidFill>
              </a:rPr>
              <a:t>-</a:t>
            </a:r>
            <a:r>
              <a:rPr lang="en-US" sz="1600" dirty="0">
                <a:solidFill>
                  <a:srgbClr val="000000"/>
                </a:solidFill>
              </a:rPr>
              <a:t> 240GeV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endParaRPr lang="en-US" sz="1600" dirty="0">
              <a:solidFill>
                <a:srgbClr val="000000"/>
              </a:solidFill>
            </a:endParaRPr>
          </a:p>
          <a:p>
            <a:pPr marL="557213" lvl="1" indent="-214313" defTabSz="342900"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</a:rPr>
              <a:t>SppC</a:t>
            </a:r>
            <a:r>
              <a:rPr lang="en-US" sz="1600" dirty="0">
                <a:solidFill>
                  <a:srgbClr val="000000"/>
                </a:solidFill>
              </a:rPr>
              <a:t> : </a:t>
            </a:r>
            <a:r>
              <a:rPr lang="en-US" sz="1600" dirty="0" err="1">
                <a:solidFill>
                  <a:srgbClr val="000000"/>
                </a:solidFill>
              </a:rPr>
              <a:t>pp</a:t>
            </a:r>
            <a:r>
              <a:rPr lang="en-US" sz="1600" dirty="0">
                <a:solidFill>
                  <a:srgbClr val="000000"/>
                </a:solidFill>
              </a:rPr>
              <a:t> 70TeV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endParaRPr lang="en-US" sz="1600" dirty="0">
              <a:solidFill>
                <a:srgbClr val="000000"/>
              </a:solidFill>
            </a:endParaRPr>
          </a:p>
          <a:p>
            <a:pPr defTabSz="342900"/>
            <a:endParaRPr lang="en-US" sz="1600" dirty="0">
              <a:solidFill>
                <a:srgbClr val="000000"/>
              </a:solidFill>
            </a:endParaRPr>
          </a:p>
          <a:p>
            <a:pPr defTabSz="342900"/>
            <a:r>
              <a:rPr lang="en-US" sz="1600" dirty="0">
                <a:solidFill>
                  <a:srgbClr val="000000"/>
                </a:solidFill>
              </a:rPr>
              <a:t>Linear colliders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ILC</a:t>
            </a:r>
            <a:r>
              <a:rPr lang="en-US" sz="1600" dirty="0">
                <a:solidFill>
                  <a:srgbClr val="000000"/>
                </a:solidFill>
              </a:rPr>
              <a:t> (International Linear Collider):  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 err="1">
                <a:solidFill>
                  <a:srgbClr val="000000"/>
                </a:solidFill>
              </a:rPr>
              <a:t>+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>
                <a:solidFill>
                  <a:srgbClr val="000000"/>
                </a:solidFill>
              </a:rPr>
              <a:t>-</a:t>
            </a:r>
            <a:r>
              <a:rPr lang="en-US" sz="1600" dirty="0">
                <a:solidFill>
                  <a:srgbClr val="000000"/>
                </a:solidFill>
              </a:rPr>
              <a:t>, 500 </a:t>
            </a:r>
            <a:r>
              <a:rPr lang="en-US" sz="1600" dirty="0" err="1">
                <a:solidFill>
                  <a:srgbClr val="000000"/>
                </a:solidFill>
              </a:rPr>
              <a:t>GeV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energy, Japan considers hosting project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CLIC</a:t>
            </a:r>
            <a:r>
              <a:rPr lang="en-US" sz="1600" dirty="0">
                <a:solidFill>
                  <a:srgbClr val="000000"/>
                </a:solidFill>
              </a:rPr>
              <a:t> (Compact Linear Collider): 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 err="1">
                <a:solidFill>
                  <a:srgbClr val="000000"/>
                </a:solidFill>
              </a:rPr>
              <a:t>+</a:t>
            </a:r>
            <a:r>
              <a:rPr lang="en-US" sz="1600" dirty="0" err="1">
                <a:solidFill>
                  <a:srgbClr val="000000"/>
                </a:solidFill>
              </a:rPr>
              <a:t>e</a:t>
            </a:r>
            <a:r>
              <a:rPr lang="en-US" sz="1600" baseline="30000" dirty="0">
                <a:solidFill>
                  <a:srgbClr val="000000"/>
                </a:solidFill>
              </a:rPr>
              <a:t>-</a:t>
            </a:r>
            <a:r>
              <a:rPr lang="en-US" sz="1600" dirty="0">
                <a:solidFill>
                  <a:srgbClr val="000000"/>
                </a:solidFill>
              </a:rPr>
              <a:t>, 380GeV-3TeV </a:t>
            </a:r>
            <a:r>
              <a:rPr lang="en-US" sz="1600" dirty="0" err="1">
                <a:solidFill>
                  <a:srgbClr val="000000"/>
                </a:solidFill>
              </a:rPr>
              <a:t>cms</a:t>
            </a:r>
            <a:r>
              <a:rPr lang="en-US" sz="1600" dirty="0">
                <a:solidFill>
                  <a:srgbClr val="000000"/>
                </a:solidFill>
              </a:rPr>
              <a:t> energy, CERN hosts collaboration</a:t>
            </a:r>
          </a:p>
          <a:p>
            <a:pPr marL="557213" lvl="1" indent="-214313" defTabSz="342900">
              <a:buFont typeface="Arial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defTabSz="342900"/>
            <a:r>
              <a:rPr lang="en-US" sz="1600" dirty="0">
                <a:solidFill>
                  <a:srgbClr val="000000"/>
                </a:solidFill>
              </a:rPr>
              <a:t>Others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Muon collider, has been supported </a:t>
            </a:r>
            <a:r>
              <a:rPr lang="en-US" sz="1600" dirty="0">
                <a:solidFill>
                  <a:srgbClr val="000000"/>
                </a:solidFill>
              </a:rPr>
              <a:t>mainly in </a:t>
            </a:r>
            <a:r>
              <a:rPr lang="en-US" sz="1600" dirty="0">
                <a:solidFill>
                  <a:srgbClr val="000000"/>
                </a:solidFill>
              </a:rPr>
              <a:t>the US but effort has stopped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Plasma </a:t>
            </a:r>
            <a:r>
              <a:rPr lang="en-US" sz="1600" dirty="0" err="1">
                <a:solidFill>
                  <a:srgbClr val="000000"/>
                </a:solidFill>
              </a:rPr>
              <a:t>wakefield</a:t>
            </a:r>
            <a:r>
              <a:rPr lang="en-US" sz="1600" dirty="0">
                <a:solidFill>
                  <a:srgbClr val="000000"/>
                </a:solidFill>
              </a:rPr>
              <a:t> acceleration </a:t>
            </a:r>
            <a:r>
              <a:rPr lang="en-US" sz="1600" dirty="0">
                <a:solidFill>
                  <a:srgbClr val="000000"/>
                </a:solidFill>
              </a:rPr>
              <a:t>in linear collider…not yet ready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Photon-photon collider</a:t>
            </a:r>
          </a:p>
          <a:p>
            <a:pPr marL="214313" indent="-214313" defTabSz="342900"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</a:rPr>
              <a:t>LHeC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2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C-layout2015-pub-380Ge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493" y="1720037"/>
            <a:ext cx="9358621" cy="4146239"/>
          </a:xfrm>
          <a:prstGeom prst="rect">
            <a:avLst/>
          </a:prstGeom>
        </p:spPr>
      </p:pic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100775" y="1500123"/>
            <a:ext cx="8808764" cy="131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07181" indent="-229791" defTabSz="326231" eaLnBrk="0" fontAlgn="base" hangingPunct="0"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only </a:t>
            </a:r>
            <a:r>
              <a:rPr lang="en-GB" sz="1350" kern="0" dirty="0">
                <a:solidFill>
                  <a:prstClr val="black"/>
                </a:solidFill>
                <a:latin typeface="Times New Roman"/>
                <a:cs typeface="Times New Roman"/>
              </a:rPr>
              <a:t>one DB complex </a:t>
            </a:r>
            <a:r>
              <a:rPr lang="en-GB" sz="1650" kern="0" dirty="0">
                <a:solidFill>
                  <a:prstClr val="black"/>
                </a:solidFill>
                <a:latin typeface="Times New Roman"/>
                <a:cs typeface="Times New Roman"/>
              </a:rPr>
              <a:t>(with 2x RF pulse length compared to 2 DB complexes)</a:t>
            </a:r>
          </a:p>
          <a:p>
            <a:pPr marL="307181" indent="-229791" defTabSz="326231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drive beam time delay line </a:t>
            </a:r>
            <a:b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(1</a:t>
            </a:r>
            <a:r>
              <a:rPr lang="en-GB" sz="1650" kern="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st</a:t>
            </a:r>
            <a:r>
              <a:rPr lang="en-GB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 half of pulse sent there)</a:t>
            </a:r>
          </a:p>
          <a:p>
            <a:pPr marL="307181" indent="-229791" defTabSz="326231" eaLnBrk="0" fontAlgn="base" hangingPunct="0">
              <a:lnSpc>
                <a:spcPct val="80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/>
                <a:cs typeface="Times New Roman"/>
              </a:rPr>
              <a:t>shorter main </a:t>
            </a:r>
            <a:r>
              <a:rPr lang="en-GB" sz="1350" kern="0" dirty="0" err="1">
                <a:solidFill>
                  <a:srgbClr val="000000"/>
                </a:solidFill>
                <a:latin typeface="Times New Roman"/>
                <a:cs typeface="Times New Roman"/>
              </a:rPr>
              <a:t>linac</a:t>
            </a:r>
            <a:endParaRPr lang="en-GB" sz="1875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330664" y="5085048"/>
            <a:ext cx="1150327" cy="5572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71839" tIns="35919" rIns="71839" bIns="35919">
            <a:prstTxWarp prst="textNoShape">
              <a:avLst/>
            </a:prstTxWarp>
            <a:spAutoFit/>
          </a:bodyPr>
          <a:lstStyle/>
          <a:p>
            <a:pPr defTabSz="717947" eaLnBrk="0" hangingPunct="0"/>
            <a:r>
              <a:rPr lang="en-US" sz="105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2861964" y="2842165"/>
            <a:ext cx="1127080" cy="28509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65171" tIns="32586" rIns="65171" bIns="32586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25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425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989239" y="4121102"/>
            <a:ext cx="1075784" cy="28509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65171" tIns="32586" rIns="65171" bIns="32586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25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425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662332" y="2164016"/>
            <a:ext cx="1148863" cy="5572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71839" tIns="35919" rIns="71839" bIns="35919">
            <a:prstTxWarp prst="textNoShape">
              <a:avLst/>
            </a:prstTxWarp>
            <a:spAutoFit/>
          </a:bodyPr>
          <a:lstStyle/>
          <a:p>
            <a:pPr algn="ctr" defTabSz="717947" eaLnBrk="0" hangingPunct="0"/>
            <a:r>
              <a:rPr lang="en-US" sz="105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– layout for 380 GeV</a:t>
            </a:r>
            <a:endParaRPr lang="en-US" dirty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8069998" y="1941981"/>
            <a:ext cx="499135" cy="22279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080104" y="4006104"/>
            <a:ext cx="588530" cy="246528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7259037" y="2975164"/>
            <a:ext cx="891950" cy="211585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no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511065" y="3367647"/>
            <a:ext cx="219808" cy="116681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183925" y="3371218"/>
            <a:ext cx="219808" cy="116681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6359771" y="2973546"/>
            <a:ext cx="325316" cy="513160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45695" y="1544241"/>
            <a:ext cx="8158144" cy="4170158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15463" y="1695454"/>
            <a:ext cx="2463312" cy="43576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200" i="1" dirty="0">
                <a:solidFill>
                  <a:prstClr val="black"/>
                </a:solidFill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236130" y="1725222"/>
            <a:ext cx="5290197" cy="75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056" tIns="34529" rIns="69056" bIns="34529">
            <a:prstTxWarp prst="textNoShape">
              <a:avLst/>
            </a:prstTxWarp>
          </a:bodyPr>
          <a:lstStyle/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dirty="0">
                <a:solidFill>
                  <a:prstClr val="black"/>
                </a:solidFill>
                <a:latin typeface="Arial" charset="0"/>
              </a:rPr>
              <a:t>Instead of using a single drive beam pulse for the whole main linac, several (N</a:t>
            </a:r>
            <a:r>
              <a:rPr lang="en-US" sz="1050" baseline="-25000" dirty="0">
                <a:solidFill>
                  <a:prstClr val="black"/>
                </a:solidFill>
                <a:latin typeface="Arial" charset="0"/>
              </a:rPr>
              <a:t>S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=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24)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short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drive beam pulses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are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used</a:t>
            </a:r>
          </a:p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dirty="0">
                <a:solidFill>
                  <a:prstClr val="black"/>
                </a:solidFill>
                <a:latin typeface="Arial" charset="0"/>
              </a:rPr>
              <a:t>Each one feed a ~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880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m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long sector of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two-beam acceleration (TBA)  </a:t>
            </a:r>
            <a:endParaRPr lang="en-US" sz="105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1865435" y="3486709"/>
            <a:ext cx="4529504" cy="119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3651741" y="2973546"/>
            <a:ext cx="325316" cy="513160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040925" y="2973546"/>
            <a:ext cx="325316" cy="513160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244971" y="2973546"/>
            <a:ext cx="325316" cy="513160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1963617" y="2859244"/>
            <a:ext cx="450166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5662248" y="2859244"/>
            <a:ext cx="185810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665264" y="3545044"/>
            <a:ext cx="436018" cy="15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05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267788" y="3545044"/>
            <a:ext cx="436018" cy="15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05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325503" y="2573494"/>
            <a:ext cx="519374" cy="12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9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1963618" y="2573494"/>
            <a:ext cx="1611923" cy="12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9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071096" y="2916399"/>
            <a:ext cx="668453" cy="3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050">
                <a:solidFill>
                  <a:srgbClr val="000000"/>
                </a:solidFill>
                <a:latin typeface="Arial" charset="0"/>
              </a:rPr>
            </a:br>
            <a:r>
              <a:rPr lang="en-US" sz="105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05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5550879" y="2973544"/>
            <a:ext cx="80889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397012" y="3012835"/>
            <a:ext cx="127488" cy="7024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5480540" y="2973544"/>
            <a:ext cx="70339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990245" y="2973549"/>
            <a:ext cx="1085851" cy="111919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prstClr val="black"/>
                </a:solidFill>
              </a:endParaRPr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596663" y="2973549"/>
            <a:ext cx="1085851" cy="111919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prstClr val="black"/>
                </a:solidFill>
              </a:endParaRPr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2807679" y="2744944"/>
            <a:ext cx="422031" cy="2286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214446" y="2744944"/>
            <a:ext cx="281354" cy="1143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2807677" y="3487894"/>
            <a:ext cx="281354" cy="1143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835270" y="3733163"/>
            <a:ext cx="1611923" cy="25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900">
                <a:solidFill>
                  <a:srgbClr val="000000"/>
                </a:solidFill>
                <a:latin typeface="Arial" charset="0"/>
              </a:rPr>
            </a:br>
            <a:r>
              <a:rPr lang="en-US" sz="9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9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169380" y="3484322"/>
            <a:ext cx="325316" cy="261938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494696" y="3484322"/>
            <a:ext cx="254977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726225" y="3439078"/>
            <a:ext cx="46892" cy="1000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1841991" y="3435506"/>
            <a:ext cx="46892" cy="1000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183923" y="2629459"/>
            <a:ext cx="1125416" cy="858440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80" y="1991"/>
              <a:ext cx="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US" sz="1125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 sz="1350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806"/>
                    </a:spcAft>
                    <a:buClr>
                      <a:srgbClr val="000000"/>
                    </a:buClr>
                    <a:buSzPct val="68000"/>
                  </a:pPr>
                  <a:endParaRPr lang="fr-FR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511065" y="2633025"/>
            <a:ext cx="3798277" cy="853679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29" cy="717"/>
              <a:chOff x="2204" y="1991"/>
              <a:chExt cx="2029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8" y="1991"/>
                <a:ext cx="5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r>
                  <a:rPr lang="en-US" sz="1125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 sz="1350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089533" y="2742563"/>
            <a:ext cx="219808" cy="114300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prstClr val="black"/>
              </a:solidFill>
            </a:endParaRPr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1868370" y="2634216"/>
            <a:ext cx="5221165" cy="846534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0" cy="711"/>
              <a:chOff x="2038" y="1997"/>
              <a:chExt cx="3140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23" y="1997"/>
                <a:ext cx="5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r>
                  <a:rPr lang="en-US" sz="1125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 sz="1350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7813221" y="3738027"/>
            <a:ext cx="872512" cy="19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67" tIns="34283" rIns="68567" bIns="34283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00" dirty="0" err="1">
                <a:solidFill>
                  <a:prstClr val="black"/>
                </a:solidFill>
              </a:rPr>
              <a:t>R.Corsini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615728" y="4823113"/>
            <a:ext cx="7878175" cy="193194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77390" defTabSz="651272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tabLst>
                <a:tab pos="515541" algn="l"/>
                <a:tab pos="1032272" algn="l"/>
                <a:tab pos="1547813" algn="l"/>
                <a:tab pos="2063354" algn="l"/>
                <a:tab pos="2580085" algn="l"/>
                <a:tab pos="3095625" algn="l"/>
                <a:tab pos="3611166" algn="l"/>
                <a:tab pos="4127897" algn="l"/>
                <a:tab pos="4643438" algn="l"/>
              </a:tabLst>
            </a:pPr>
            <a:endParaRPr lang="en-GB" sz="1350" dirty="0">
              <a:solidFill>
                <a:srgbClr val="000000"/>
              </a:solidFill>
            </a:endParaRPr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596812" y="4121728"/>
            <a:ext cx="7854461" cy="156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056" tIns="34529" rIns="69056" bIns="34529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dirty="0">
                <a:solidFill>
                  <a:prstClr val="black"/>
                </a:solidFill>
                <a:latin typeface="Arial" charset="0"/>
              </a:rPr>
              <a:t>Counter flow distribution allows to power different sectors of the main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linac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</a:t>
            </a:r>
            <a:br>
              <a:rPr lang="en-US" sz="1050" dirty="0">
                <a:solidFill>
                  <a:prstClr val="black"/>
                </a:solidFill>
                <a:latin typeface="Arial" charset="0"/>
              </a:rPr>
            </a:br>
            <a:r>
              <a:rPr lang="en-US" sz="1050" dirty="0">
                <a:solidFill>
                  <a:prstClr val="black"/>
                </a:solidFill>
                <a:latin typeface="Arial" charset="0"/>
              </a:rPr>
              <a:t>with different time bins of a single long electron drive beam pulse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dirty="0">
                <a:solidFill>
                  <a:prstClr val="black"/>
                </a:solidFill>
                <a:latin typeface="Arial" charset="0"/>
              </a:rPr>
              <a:t>The distance between the pulses is 2 L</a:t>
            </a:r>
            <a:r>
              <a:rPr lang="en-US" sz="1050" baseline="-25000" dirty="0">
                <a:solidFill>
                  <a:prstClr val="black"/>
                </a:solidFill>
                <a:latin typeface="Arial" charset="0"/>
              </a:rPr>
              <a:t>s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= 2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L</a:t>
            </a:r>
            <a:r>
              <a:rPr lang="en-US" sz="1050" baseline="-25000" dirty="0" err="1">
                <a:solidFill>
                  <a:prstClr val="black"/>
                </a:solidFill>
                <a:latin typeface="Arial" charset="0"/>
              </a:rPr>
              <a:t>main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/N</a:t>
            </a:r>
            <a:r>
              <a:rPr lang="en-US" sz="1050" baseline="-25000" dirty="0">
                <a:solidFill>
                  <a:prstClr val="black"/>
                </a:solidFill>
                <a:latin typeface="Arial" charset="0"/>
              </a:rPr>
              <a:t>S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(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L</a:t>
            </a:r>
            <a:r>
              <a:rPr lang="en-US" sz="1050" baseline="-25000" dirty="0" err="1">
                <a:solidFill>
                  <a:prstClr val="black"/>
                </a:solidFill>
                <a:latin typeface="Arial" charset="0"/>
              </a:rPr>
              <a:t>main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= single side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linac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length)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b="1" dirty="0">
                <a:solidFill>
                  <a:prstClr val="black"/>
                </a:solidFill>
                <a:latin typeface="Arial" charset="0"/>
              </a:rPr>
              <a:t>The initial drive beam pulse length </a:t>
            </a:r>
            <a:r>
              <a:rPr lang="en-US" sz="1050" b="1" dirty="0" err="1">
                <a:solidFill>
                  <a:prstClr val="black"/>
                </a:solidFill>
                <a:latin typeface="Arial" charset="0"/>
              </a:rPr>
              <a:t>t</a:t>
            </a:r>
            <a:r>
              <a:rPr lang="en-US" sz="1050" b="1" baseline="-25000" dirty="0" err="1">
                <a:solidFill>
                  <a:prstClr val="black"/>
                </a:solidFill>
                <a:latin typeface="Arial" charset="0"/>
              </a:rPr>
              <a:t>DB</a:t>
            </a:r>
            <a:r>
              <a:rPr lang="en-US" sz="1050" b="1" dirty="0">
                <a:solidFill>
                  <a:prstClr val="black"/>
                </a:solidFill>
                <a:latin typeface="Arial" charset="0"/>
              </a:rPr>
              <a:t> is given by twice the time of flight through one single </a:t>
            </a:r>
            <a:r>
              <a:rPr lang="en-US" sz="1050" b="1" dirty="0" err="1">
                <a:solidFill>
                  <a:prstClr val="black"/>
                </a:solidFill>
                <a:latin typeface="Arial" charset="0"/>
              </a:rPr>
              <a:t>linac</a:t>
            </a:r>
            <a:endParaRPr lang="en-US" sz="1050" b="1" dirty="0">
              <a:solidFill>
                <a:prstClr val="black"/>
              </a:solidFill>
              <a:latin typeface="Arial" charset="0"/>
            </a:endParaRP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dirty="0">
                <a:solidFill>
                  <a:prstClr val="black"/>
                </a:solidFill>
                <a:latin typeface="Arial" charset="0"/>
              </a:rPr>
              <a:t>so 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t</a:t>
            </a:r>
            <a:r>
              <a:rPr lang="en-US" sz="1050" baseline="-25000" dirty="0" err="1">
                <a:solidFill>
                  <a:prstClr val="black"/>
                </a:solidFill>
                <a:latin typeface="Arial" charset="0"/>
              </a:rPr>
              <a:t>DB</a:t>
            </a:r>
            <a:r>
              <a:rPr lang="en-US" sz="1050" baseline="-25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= 2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L</a:t>
            </a:r>
            <a:r>
              <a:rPr lang="en-US" sz="1050" baseline="-25000" dirty="0" err="1">
                <a:solidFill>
                  <a:prstClr val="black"/>
                </a:solidFill>
                <a:latin typeface="Arial" charset="0"/>
              </a:rPr>
              <a:t>main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/ c,     140 µs for the 3 </a:t>
            </a:r>
            <a:r>
              <a:rPr lang="en-US" sz="1050" dirty="0" err="1">
                <a:solidFill>
                  <a:prstClr val="black"/>
                </a:solidFill>
                <a:latin typeface="Arial" charset="0"/>
              </a:rPr>
              <a:t>TeV</a:t>
            </a:r>
            <a:r>
              <a:rPr lang="en-US" sz="1050" dirty="0">
                <a:solidFill>
                  <a:prstClr val="black"/>
                </a:solidFill>
                <a:latin typeface="Arial" charset="0"/>
              </a:rPr>
              <a:t> CLIC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 b="1" dirty="0">
                <a:solidFill>
                  <a:prstClr val="black"/>
                </a:solidFill>
                <a:latin typeface="Arial" charset="0"/>
              </a:rPr>
              <a:t>This is the required RF pulse length of the drive beam klystrons.</a:t>
            </a:r>
            <a:endParaRPr lang="en-US" sz="105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4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/>
              <a:t>Drive beam time structure</a:t>
            </a:r>
            <a:endParaRPr lang="en-US" sz="2400"/>
          </a:p>
        </p:txBody>
      </p:sp>
      <p:sp>
        <p:nvSpPr>
          <p:cNvPr id="51204" name="Text Box 240"/>
          <p:cNvSpPr txBox="1">
            <a:spLocks noChangeArrowheads="1"/>
          </p:cNvSpPr>
          <p:nvPr/>
        </p:nvSpPr>
        <p:spPr bwMode="auto">
          <a:xfrm>
            <a:off x="2624198" y="5490650"/>
            <a:ext cx="3417641" cy="262430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lIns="68567" tIns="34283" rIns="68567" bIns="34283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 b="1" dirty="0">
                <a:solidFill>
                  <a:prstClr val="black"/>
                </a:solidFill>
              </a:rPr>
              <a:t>Bunch charge:  8.4 </a:t>
            </a:r>
            <a:r>
              <a:rPr lang="en-GB" sz="1350" b="1" dirty="0" err="1">
                <a:solidFill>
                  <a:prstClr val="black"/>
                </a:solidFill>
              </a:rPr>
              <a:t>nC</a:t>
            </a:r>
            <a:r>
              <a:rPr lang="en-GB" sz="1350" b="1" dirty="0">
                <a:solidFill>
                  <a:prstClr val="black"/>
                </a:solidFill>
              </a:rPr>
              <a:t>,  Current in train:  100 A</a:t>
            </a:r>
          </a:p>
        </p:txBody>
      </p:sp>
      <p:grpSp>
        <p:nvGrpSpPr>
          <p:cNvPr id="2" name="Group 246"/>
          <p:cNvGrpSpPr>
            <a:grpSpLocks/>
          </p:cNvGrpSpPr>
          <p:nvPr/>
        </p:nvGrpSpPr>
        <p:grpSpPr bwMode="auto">
          <a:xfrm>
            <a:off x="926490" y="3813882"/>
            <a:ext cx="6973890" cy="1506141"/>
            <a:chOff x="602" y="1956"/>
            <a:chExt cx="4393" cy="1265"/>
          </a:xfrm>
        </p:grpSpPr>
        <p:sp>
          <p:nvSpPr>
            <p:cNvPr id="51268" name="Line 144"/>
            <p:cNvSpPr>
              <a:spLocks noChangeShapeType="1"/>
            </p:cNvSpPr>
            <p:nvPr/>
          </p:nvSpPr>
          <p:spPr bwMode="auto">
            <a:xfrm>
              <a:off x="8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69" name="Line 145"/>
            <p:cNvSpPr>
              <a:spLocks noChangeShapeType="1"/>
            </p:cNvSpPr>
            <p:nvPr/>
          </p:nvSpPr>
          <p:spPr bwMode="auto">
            <a:xfrm>
              <a:off x="86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0" name="Line 146"/>
            <p:cNvSpPr>
              <a:spLocks noChangeShapeType="1"/>
            </p:cNvSpPr>
            <p:nvPr/>
          </p:nvSpPr>
          <p:spPr bwMode="auto">
            <a:xfrm>
              <a:off x="90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1" name="Line 147"/>
            <p:cNvSpPr>
              <a:spLocks noChangeShapeType="1"/>
            </p:cNvSpPr>
            <p:nvPr/>
          </p:nvSpPr>
          <p:spPr bwMode="auto">
            <a:xfrm>
              <a:off x="91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2" name="Line 148"/>
            <p:cNvSpPr>
              <a:spLocks noChangeShapeType="1"/>
            </p:cNvSpPr>
            <p:nvPr/>
          </p:nvSpPr>
          <p:spPr bwMode="auto">
            <a:xfrm>
              <a:off x="95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3" name="Line 149"/>
            <p:cNvSpPr>
              <a:spLocks noChangeShapeType="1"/>
            </p:cNvSpPr>
            <p:nvPr/>
          </p:nvSpPr>
          <p:spPr bwMode="auto">
            <a:xfrm>
              <a:off x="1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4" name="Line 150"/>
            <p:cNvSpPr>
              <a:spLocks noChangeShapeType="1"/>
            </p:cNvSpPr>
            <p:nvPr/>
          </p:nvSpPr>
          <p:spPr bwMode="auto">
            <a:xfrm>
              <a:off x="113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5" name="Line 151"/>
            <p:cNvSpPr>
              <a:spLocks noChangeShapeType="1"/>
            </p:cNvSpPr>
            <p:nvPr/>
          </p:nvSpPr>
          <p:spPr bwMode="auto">
            <a:xfrm>
              <a:off x="118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6" name="Line 153"/>
            <p:cNvSpPr>
              <a:spLocks noChangeShapeType="1"/>
            </p:cNvSpPr>
            <p:nvPr/>
          </p:nvSpPr>
          <p:spPr bwMode="auto">
            <a:xfrm>
              <a:off x="813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7" name="Line 154"/>
            <p:cNvSpPr>
              <a:spLocks noChangeShapeType="1"/>
            </p:cNvSpPr>
            <p:nvPr/>
          </p:nvSpPr>
          <p:spPr bwMode="auto">
            <a:xfrm>
              <a:off x="2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8" name="Line 155"/>
            <p:cNvSpPr>
              <a:spLocks noChangeShapeType="1"/>
            </p:cNvSpPr>
            <p:nvPr/>
          </p:nvSpPr>
          <p:spPr bwMode="auto">
            <a:xfrm>
              <a:off x="213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79" name="Line 156"/>
            <p:cNvSpPr>
              <a:spLocks noChangeShapeType="1"/>
            </p:cNvSpPr>
            <p:nvPr/>
          </p:nvSpPr>
          <p:spPr bwMode="auto">
            <a:xfrm>
              <a:off x="218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0" name="Line 157"/>
            <p:cNvSpPr>
              <a:spLocks noChangeShapeType="1"/>
            </p:cNvSpPr>
            <p:nvPr/>
          </p:nvSpPr>
          <p:spPr bwMode="auto">
            <a:xfrm>
              <a:off x="218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1" name="Line 158"/>
            <p:cNvSpPr>
              <a:spLocks noChangeShapeType="1"/>
            </p:cNvSpPr>
            <p:nvPr/>
          </p:nvSpPr>
          <p:spPr bwMode="auto">
            <a:xfrm>
              <a:off x="222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2" name="Line 159"/>
            <p:cNvSpPr>
              <a:spLocks noChangeShapeType="1"/>
            </p:cNvSpPr>
            <p:nvPr/>
          </p:nvSpPr>
          <p:spPr bwMode="auto">
            <a:xfrm>
              <a:off x="236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3" name="Line 160"/>
            <p:cNvSpPr>
              <a:spLocks noChangeShapeType="1"/>
            </p:cNvSpPr>
            <p:nvPr/>
          </p:nvSpPr>
          <p:spPr bwMode="auto">
            <a:xfrm>
              <a:off x="240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4" name="Line 161"/>
            <p:cNvSpPr>
              <a:spLocks noChangeShapeType="1"/>
            </p:cNvSpPr>
            <p:nvPr/>
          </p:nvSpPr>
          <p:spPr bwMode="auto">
            <a:xfrm>
              <a:off x="245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5" name="Line 162"/>
            <p:cNvSpPr>
              <a:spLocks noChangeShapeType="1"/>
            </p:cNvSpPr>
            <p:nvPr/>
          </p:nvSpPr>
          <p:spPr bwMode="auto">
            <a:xfrm>
              <a:off x="208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6" name="Line 163"/>
            <p:cNvSpPr>
              <a:spLocks noChangeShapeType="1"/>
            </p:cNvSpPr>
            <p:nvPr/>
          </p:nvSpPr>
          <p:spPr bwMode="auto">
            <a:xfrm>
              <a:off x="335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7" name="Line 164"/>
            <p:cNvSpPr>
              <a:spLocks noChangeShapeType="1"/>
            </p:cNvSpPr>
            <p:nvPr/>
          </p:nvSpPr>
          <p:spPr bwMode="auto">
            <a:xfrm>
              <a:off x="339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8" name="Line 165"/>
            <p:cNvSpPr>
              <a:spLocks noChangeShapeType="1"/>
            </p:cNvSpPr>
            <p:nvPr/>
          </p:nvSpPr>
          <p:spPr bwMode="auto">
            <a:xfrm>
              <a:off x="344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89" name="Line 166"/>
            <p:cNvSpPr>
              <a:spLocks noChangeShapeType="1"/>
            </p:cNvSpPr>
            <p:nvPr/>
          </p:nvSpPr>
          <p:spPr bwMode="auto">
            <a:xfrm>
              <a:off x="344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0" name="Line 167"/>
            <p:cNvSpPr>
              <a:spLocks noChangeShapeType="1"/>
            </p:cNvSpPr>
            <p:nvPr/>
          </p:nvSpPr>
          <p:spPr bwMode="auto">
            <a:xfrm>
              <a:off x="348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1" name="Line 168"/>
            <p:cNvSpPr>
              <a:spLocks noChangeShapeType="1"/>
            </p:cNvSpPr>
            <p:nvPr/>
          </p:nvSpPr>
          <p:spPr bwMode="auto">
            <a:xfrm>
              <a:off x="3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2" name="Line 169"/>
            <p:cNvSpPr>
              <a:spLocks noChangeShapeType="1"/>
            </p:cNvSpPr>
            <p:nvPr/>
          </p:nvSpPr>
          <p:spPr bwMode="auto">
            <a:xfrm>
              <a:off x="366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3" name="Line 170"/>
            <p:cNvSpPr>
              <a:spLocks noChangeShapeType="1"/>
            </p:cNvSpPr>
            <p:nvPr/>
          </p:nvSpPr>
          <p:spPr bwMode="auto">
            <a:xfrm>
              <a:off x="371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4" name="Line 171"/>
            <p:cNvSpPr>
              <a:spLocks noChangeShapeType="1"/>
            </p:cNvSpPr>
            <p:nvPr/>
          </p:nvSpPr>
          <p:spPr bwMode="auto">
            <a:xfrm>
              <a:off x="334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5" name="Line 172"/>
            <p:cNvSpPr>
              <a:spLocks noChangeShapeType="1"/>
            </p:cNvSpPr>
            <p:nvPr/>
          </p:nvSpPr>
          <p:spPr bwMode="auto">
            <a:xfrm>
              <a:off x="4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6" name="Line 173"/>
            <p:cNvSpPr>
              <a:spLocks noChangeShapeType="1"/>
            </p:cNvSpPr>
            <p:nvPr/>
          </p:nvSpPr>
          <p:spPr bwMode="auto">
            <a:xfrm>
              <a:off x="467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7" name="Line 174"/>
            <p:cNvSpPr>
              <a:spLocks noChangeShapeType="1"/>
            </p:cNvSpPr>
            <p:nvPr/>
          </p:nvSpPr>
          <p:spPr bwMode="auto">
            <a:xfrm>
              <a:off x="47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8" name="Line 175"/>
            <p:cNvSpPr>
              <a:spLocks noChangeShapeType="1"/>
            </p:cNvSpPr>
            <p:nvPr/>
          </p:nvSpPr>
          <p:spPr bwMode="auto">
            <a:xfrm>
              <a:off x="471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299" name="Line 176"/>
            <p:cNvSpPr>
              <a:spLocks noChangeShapeType="1"/>
            </p:cNvSpPr>
            <p:nvPr/>
          </p:nvSpPr>
          <p:spPr bwMode="auto">
            <a:xfrm>
              <a:off x="476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00" name="Line 177"/>
            <p:cNvSpPr>
              <a:spLocks noChangeShapeType="1"/>
            </p:cNvSpPr>
            <p:nvPr/>
          </p:nvSpPr>
          <p:spPr bwMode="auto">
            <a:xfrm>
              <a:off x="489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01" name="Line 178"/>
            <p:cNvSpPr>
              <a:spLocks noChangeShapeType="1"/>
            </p:cNvSpPr>
            <p:nvPr/>
          </p:nvSpPr>
          <p:spPr bwMode="auto">
            <a:xfrm>
              <a:off x="494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02" name="Line 179"/>
            <p:cNvSpPr>
              <a:spLocks noChangeShapeType="1"/>
            </p:cNvSpPr>
            <p:nvPr/>
          </p:nvSpPr>
          <p:spPr bwMode="auto">
            <a:xfrm>
              <a:off x="498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03" name="Line 180"/>
            <p:cNvSpPr>
              <a:spLocks noChangeShapeType="1"/>
            </p:cNvSpPr>
            <p:nvPr/>
          </p:nvSpPr>
          <p:spPr bwMode="auto">
            <a:xfrm>
              <a:off x="4621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3" name="Group 189"/>
            <p:cNvGrpSpPr>
              <a:grpSpLocks/>
            </p:cNvGrpSpPr>
            <p:nvPr/>
          </p:nvGrpSpPr>
          <p:grpSpPr bwMode="auto">
            <a:xfrm>
              <a:off x="965" y="2571"/>
              <a:ext cx="91" cy="69"/>
              <a:chOff x="2610" y="3225"/>
              <a:chExt cx="91" cy="69"/>
            </a:xfrm>
          </p:grpSpPr>
          <p:sp>
            <p:nvSpPr>
              <p:cNvPr id="51333" name="Line 18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34" name="Line 18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2236" y="2571"/>
              <a:ext cx="91" cy="69"/>
              <a:chOff x="2610" y="3225"/>
              <a:chExt cx="91" cy="69"/>
            </a:xfrm>
          </p:grpSpPr>
          <p:sp>
            <p:nvSpPr>
              <p:cNvPr id="51331" name="Line 191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32" name="Line 192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" name="Group 193"/>
            <p:cNvGrpSpPr>
              <a:grpSpLocks/>
            </p:cNvGrpSpPr>
            <p:nvPr/>
          </p:nvGrpSpPr>
          <p:grpSpPr bwMode="auto">
            <a:xfrm>
              <a:off x="1636" y="2571"/>
              <a:ext cx="91" cy="69"/>
              <a:chOff x="2610" y="3225"/>
              <a:chExt cx="91" cy="69"/>
            </a:xfrm>
          </p:grpSpPr>
          <p:sp>
            <p:nvSpPr>
              <p:cNvPr id="51329" name="Line 194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30" name="Line 195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196"/>
            <p:cNvGrpSpPr>
              <a:grpSpLocks/>
            </p:cNvGrpSpPr>
            <p:nvPr/>
          </p:nvGrpSpPr>
          <p:grpSpPr bwMode="auto">
            <a:xfrm>
              <a:off x="2883" y="2571"/>
              <a:ext cx="91" cy="69"/>
              <a:chOff x="2610" y="3225"/>
              <a:chExt cx="91" cy="69"/>
            </a:xfrm>
          </p:grpSpPr>
          <p:sp>
            <p:nvSpPr>
              <p:cNvPr id="51327" name="Line 19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28" name="Line 19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Group 199"/>
            <p:cNvGrpSpPr>
              <a:grpSpLocks/>
            </p:cNvGrpSpPr>
            <p:nvPr/>
          </p:nvGrpSpPr>
          <p:grpSpPr bwMode="auto">
            <a:xfrm>
              <a:off x="4058" y="2571"/>
              <a:ext cx="91" cy="69"/>
              <a:chOff x="2610" y="3225"/>
              <a:chExt cx="91" cy="69"/>
            </a:xfrm>
          </p:grpSpPr>
          <p:sp>
            <p:nvSpPr>
              <p:cNvPr id="51325" name="Line 200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26" name="Line 201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Group 202"/>
            <p:cNvGrpSpPr>
              <a:grpSpLocks/>
            </p:cNvGrpSpPr>
            <p:nvPr/>
          </p:nvGrpSpPr>
          <p:grpSpPr bwMode="auto">
            <a:xfrm>
              <a:off x="3494" y="2571"/>
              <a:ext cx="91" cy="69"/>
              <a:chOff x="2610" y="3225"/>
              <a:chExt cx="91" cy="69"/>
            </a:xfrm>
          </p:grpSpPr>
          <p:sp>
            <p:nvSpPr>
              <p:cNvPr id="51323" name="Line 203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24" name="Line 204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4773" y="2571"/>
              <a:ext cx="91" cy="69"/>
              <a:chOff x="2610" y="3225"/>
              <a:chExt cx="91" cy="69"/>
            </a:xfrm>
          </p:grpSpPr>
          <p:sp>
            <p:nvSpPr>
              <p:cNvPr id="51321" name="Line 206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22" name="Line 207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1311" name="Text Box 220"/>
            <p:cNvSpPr txBox="1">
              <a:spLocks noChangeArrowheads="1"/>
            </p:cNvSpPr>
            <p:nvPr/>
          </p:nvSpPr>
          <p:spPr bwMode="auto">
            <a:xfrm>
              <a:off x="820" y="2689"/>
              <a:ext cx="344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GB" sz="1050">
                  <a:solidFill>
                    <a:srgbClr val="0000FF"/>
                  </a:solidFill>
                </a:rPr>
                <a:t>240 ns</a:t>
              </a:r>
              <a:endParaRPr lang="en-US" sz="1050">
                <a:solidFill>
                  <a:srgbClr val="0000FF"/>
                </a:solidFill>
              </a:endParaRPr>
            </a:p>
          </p:txBody>
        </p:sp>
        <p:grpSp>
          <p:nvGrpSpPr>
            <p:cNvPr id="10" name="Group 234"/>
            <p:cNvGrpSpPr>
              <a:grpSpLocks/>
            </p:cNvGrpSpPr>
            <p:nvPr/>
          </p:nvGrpSpPr>
          <p:grpSpPr bwMode="auto">
            <a:xfrm>
              <a:off x="793" y="2772"/>
              <a:ext cx="1274" cy="204"/>
              <a:chOff x="494" y="3266"/>
              <a:chExt cx="1274" cy="204"/>
            </a:xfrm>
          </p:grpSpPr>
          <p:sp>
            <p:nvSpPr>
              <p:cNvPr id="51319" name="Line 181"/>
              <p:cNvSpPr>
                <a:spLocks noChangeShapeType="1"/>
              </p:cNvSpPr>
              <p:nvPr/>
            </p:nvSpPr>
            <p:spPr bwMode="auto">
              <a:xfrm>
                <a:off x="494" y="3453"/>
                <a:ext cx="1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320" name="Text Box 222"/>
              <p:cNvSpPr txBox="1">
                <a:spLocks noChangeArrowheads="1"/>
              </p:cNvSpPr>
              <p:nvPr/>
            </p:nvSpPr>
            <p:spPr bwMode="auto">
              <a:xfrm>
                <a:off x="956" y="3266"/>
                <a:ext cx="306" cy="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r>
                  <a:rPr lang="en-GB" sz="1050" dirty="0">
                    <a:solidFill>
                      <a:srgbClr val="0000FF"/>
                    </a:solidFill>
                  </a:rPr>
                  <a:t>5.8</a:t>
                </a:r>
                <a:r>
                  <a:rPr lang="en-GB" sz="1050" dirty="0">
                    <a:solidFill>
                      <a:srgbClr val="0000FF"/>
                    </a:solidFill>
                    <a:latin typeface="Symbol" charset="2"/>
                  </a:rPr>
                  <a:t>m</a:t>
                </a:r>
                <a:r>
                  <a:rPr lang="en-GB" sz="1050" dirty="0">
                    <a:solidFill>
                      <a:srgbClr val="0000FF"/>
                    </a:solidFill>
                  </a:rPr>
                  <a:t>s</a:t>
                </a:r>
                <a:endParaRPr lang="en-US" sz="105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51313" name="Text Box 223"/>
            <p:cNvSpPr txBox="1">
              <a:spLocks noChangeArrowheads="1"/>
            </p:cNvSpPr>
            <p:nvPr/>
          </p:nvSpPr>
          <p:spPr bwMode="auto">
            <a:xfrm>
              <a:off x="602" y="1956"/>
              <a:ext cx="61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GB" sz="1050">
                  <a:solidFill>
                    <a:srgbClr val="0000FF"/>
                  </a:solidFill>
                </a:rPr>
                <a:t>2904 bunches</a:t>
              </a:r>
              <a:br>
                <a:rPr lang="en-GB" sz="1050">
                  <a:solidFill>
                    <a:srgbClr val="0000FF"/>
                  </a:solidFill>
                </a:rPr>
              </a:br>
              <a:r>
                <a:rPr lang="en-GB" sz="1050">
                  <a:solidFill>
                    <a:srgbClr val="0000FF"/>
                  </a:solidFill>
                </a:rPr>
                <a:t>83 ps (12 GHz)</a:t>
              </a:r>
              <a:endParaRPr lang="en-US" sz="1050">
                <a:solidFill>
                  <a:srgbClr val="0000FF"/>
                </a:solidFill>
              </a:endParaRPr>
            </a:p>
          </p:txBody>
        </p:sp>
        <p:sp>
          <p:nvSpPr>
            <p:cNvPr id="51314" name="Line 227"/>
            <p:cNvSpPr>
              <a:spLocks noChangeShapeType="1"/>
            </p:cNvSpPr>
            <p:nvPr/>
          </p:nvSpPr>
          <p:spPr bwMode="auto">
            <a:xfrm rot="2700000">
              <a:off x="1001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15" name="Line 232"/>
            <p:cNvSpPr>
              <a:spLocks noChangeShapeType="1"/>
            </p:cNvSpPr>
            <p:nvPr/>
          </p:nvSpPr>
          <p:spPr bwMode="auto">
            <a:xfrm rot="-2700000">
              <a:off x="772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16" name="Line 183"/>
            <p:cNvSpPr>
              <a:spLocks noChangeShapeType="1"/>
            </p:cNvSpPr>
            <p:nvPr/>
          </p:nvSpPr>
          <p:spPr bwMode="auto">
            <a:xfrm flipV="1">
              <a:off x="795" y="3200"/>
              <a:ext cx="4200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317" name="Text Box 221"/>
            <p:cNvSpPr txBox="1">
              <a:spLocks noChangeArrowheads="1"/>
            </p:cNvSpPr>
            <p:nvPr/>
          </p:nvSpPr>
          <p:spPr bwMode="auto">
            <a:xfrm>
              <a:off x="2435" y="3017"/>
              <a:ext cx="667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GB" sz="1050" dirty="0">
                  <a:solidFill>
                    <a:srgbClr val="0000FF"/>
                  </a:solidFill>
                  <a:latin typeface="Symbol" charset="2"/>
                </a:rPr>
                <a:t>140m</a:t>
              </a:r>
              <a:r>
                <a:rPr lang="en-GB" sz="1050" dirty="0">
                  <a:solidFill>
                    <a:srgbClr val="0000FF"/>
                  </a:solidFill>
                </a:rPr>
                <a:t>s</a:t>
              </a:r>
              <a:r>
                <a:rPr lang="en-GB" sz="1050" dirty="0">
                  <a:solidFill>
                    <a:srgbClr val="0000FF"/>
                  </a:solidFill>
                </a:rPr>
                <a:t>, 24 trains</a:t>
              </a:r>
              <a:endParaRPr lang="en-US" sz="1050" dirty="0">
                <a:solidFill>
                  <a:srgbClr val="0000FF"/>
                </a:solidFill>
              </a:endParaRPr>
            </a:p>
          </p:txBody>
        </p:sp>
        <p:sp>
          <p:nvSpPr>
            <p:cNvPr id="51318" name="Line 143"/>
            <p:cNvSpPr>
              <a:spLocks noChangeShapeType="1"/>
            </p:cNvSpPr>
            <p:nvPr/>
          </p:nvSpPr>
          <p:spPr bwMode="auto">
            <a:xfrm>
              <a:off x="813" y="260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pic>
        <p:nvPicPr>
          <p:cNvPr id="135" name="Picture 104" descr="drive_beam_movie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572" y="1495102"/>
            <a:ext cx="843182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33745" r="58471" b="52671"/>
          <a:stretch/>
        </p:blipFill>
        <p:spPr>
          <a:xfrm>
            <a:off x="1483494" y="2723681"/>
            <a:ext cx="5730399" cy="865868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64112" y="874848"/>
            <a:ext cx="7392051" cy="461665"/>
          </a:xfrm>
        </p:spPr>
        <p:txBody>
          <a:bodyPr>
            <a:normAutofit fontScale="90000"/>
          </a:bodyPr>
          <a:lstStyle/>
          <a:p>
            <a:pPr eaLnBrk="1"/>
            <a:r>
              <a:rPr lang="en-US" sz="2550" dirty="0"/>
              <a:t>CLIC </a:t>
            </a:r>
            <a:r>
              <a:rPr lang="en-US" sz="2550" dirty="0"/>
              <a:t>Drive Beam Scheme</a:t>
            </a:r>
            <a:endParaRPr lang="en-US" sz="2550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5493" y="1540671"/>
            <a:ext cx="8868508" cy="1799035"/>
          </a:xfrm>
        </p:spPr>
        <p:txBody>
          <a:bodyPr/>
          <a:lstStyle/>
          <a:p>
            <a:pPr eaLnBrk="1"/>
            <a:r>
              <a:rPr lang="en-US" sz="1725" dirty="0">
                <a:solidFill>
                  <a:srgbClr val="FF0000"/>
                </a:solidFill>
              </a:rPr>
              <a:t>Very high gradients</a:t>
            </a:r>
            <a:r>
              <a:rPr lang="en-US" sz="1725" dirty="0"/>
              <a:t> possible with NC accelerating structures at high RF</a:t>
            </a:r>
            <a:r>
              <a:rPr lang="en-US" sz="1725" dirty="0">
                <a:ea typeface="Times New Roman" charset="0"/>
                <a:cs typeface="Times New Roman" charset="0"/>
              </a:rPr>
              <a:t> </a:t>
            </a:r>
            <a:r>
              <a:rPr lang="en-US" sz="1725" dirty="0"/>
              <a:t>frequencies </a:t>
            </a:r>
            <a:r>
              <a:rPr lang="en-US" sz="1725" dirty="0"/>
              <a:t>(</a:t>
            </a:r>
            <a:r>
              <a:rPr lang="en-US" sz="1725" dirty="0">
                <a:solidFill>
                  <a:srgbClr val="FF0000"/>
                </a:solidFill>
              </a:rPr>
              <a:t>12 </a:t>
            </a:r>
            <a:r>
              <a:rPr lang="en-US" sz="1725" dirty="0">
                <a:solidFill>
                  <a:srgbClr val="FF0000"/>
                </a:solidFill>
              </a:rPr>
              <a:t>GHz</a:t>
            </a:r>
            <a:r>
              <a:rPr lang="en-US" sz="1725" dirty="0"/>
              <a:t>)</a:t>
            </a:r>
          </a:p>
          <a:p>
            <a:pPr eaLnBrk="1"/>
            <a:r>
              <a:rPr lang="en-US" sz="1725" dirty="0"/>
              <a:t>Extract required high RF power from an </a:t>
            </a:r>
            <a:r>
              <a:rPr lang="en-US" sz="1725" dirty="0">
                <a:solidFill>
                  <a:srgbClr val="FF0000"/>
                </a:solidFill>
              </a:rPr>
              <a:t>intense</a:t>
            </a:r>
            <a:r>
              <a:rPr lang="en-US" sz="1725" dirty="0"/>
              <a:t> e- “</a:t>
            </a:r>
            <a:r>
              <a:rPr lang="en-US" sz="1725" dirty="0">
                <a:solidFill>
                  <a:srgbClr val="FF0000"/>
                </a:solidFill>
              </a:rPr>
              <a:t>drive beam</a:t>
            </a:r>
            <a:r>
              <a:rPr lang="en-US" sz="1725" dirty="0"/>
              <a:t>”</a:t>
            </a:r>
          </a:p>
          <a:p>
            <a:pPr eaLnBrk="1"/>
            <a:r>
              <a:rPr lang="en-US" sz="1725" dirty="0"/>
              <a:t>Generate </a:t>
            </a:r>
            <a:r>
              <a:rPr lang="en-US" sz="1725" dirty="0">
                <a:solidFill>
                  <a:srgbClr val="FF0000"/>
                </a:solidFill>
              </a:rPr>
              <a:t>efficiently</a:t>
            </a:r>
            <a:r>
              <a:rPr lang="en-US" sz="1725" dirty="0"/>
              <a:t> long beam pulse and </a:t>
            </a:r>
            <a:br>
              <a:rPr lang="en-US" sz="1725" dirty="0"/>
            </a:br>
            <a:r>
              <a:rPr lang="en-US" sz="1725" dirty="0"/>
              <a:t>compress it (in power + frequency)</a:t>
            </a:r>
          </a:p>
        </p:txBody>
      </p:sp>
      <p:grpSp>
        <p:nvGrpSpPr>
          <p:cNvPr id="167" name="Group 166"/>
          <p:cNvGrpSpPr/>
          <p:nvPr/>
        </p:nvGrpSpPr>
        <p:grpSpPr>
          <a:xfrm>
            <a:off x="448409" y="3150351"/>
            <a:ext cx="8266235" cy="2651459"/>
            <a:chOff x="485775" y="3142132"/>
            <a:chExt cx="8955088" cy="3535279"/>
          </a:xfrm>
        </p:grpSpPr>
        <p:grpSp>
          <p:nvGrpSpPr>
            <p:cNvPr id="136" name="Group 5"/>
            <p:cNvGrpSpPr>
              <a:grpSpLocks/>
            </p:cNvGrpSpPr>
            <p:nvPr/>
          </p:nvGrpSpPr>
          <p:grpSpPr bwMode="auto">
            <a:xfrm>
              <a:off x="3189288" y="4402603"/>
              <a:ext cx="2541588" cy="914400"/>
              <a:chOff x="1770" y="2017"/>
              <a:chExt cx="1519" cy="518"/>
            </a:xfrm>
          </p:grpSpPr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5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rgbClr val="B2B2B2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6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37" name="Group 9"/>
            <p:cNvGrpSpPr>
              <a:grpSpLocks/>
            </p:cNvGrpSpPr>
            <p:nvPr/>
          </p:nvGrpSpPr>
          <p:grpSpPr bwMode="auto">
            <a:xfrm>
              <a:off x="485775" y="4386728"/>
              <a:ext cx="2151063" cy="811212"/>
              <a:chOff x="0" y="1893"/>
              <a:chExt cx="1558" cy="631"/>
            </a:xfrm>
          </p:grpSpPr>
          <p:grpSp>
            <p:nvGrpSpPr>
              <p:cNvPr id="155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162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fr-FR" sz="135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3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en-US" sz="135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56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160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fr-FR" sz="135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1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en-US" sz="135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57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158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fr-FR" sz="135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9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defRPr/>
                  </a:pPr>
                  <a:endParaRPr lang="en-US" sz="135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grpSp>
          <p:nvGrpSpPr>
            <p:cNvPr id="138" name="Group 19"/>
            <p:cNvGrpSpPr>
              <a:grpSpLocks/>
            </p:cNvGrpSpPr>
            <p:nvPr/>
          </p:nvGrpSpPr>
          <p:grpSpPr bwMode="auto">
            <a:xfrm>
              <a:off x="6573838" y="4250285"/>
              <a:ext cx="2451100" cy="1109662"/>
              <a:chOff x="3700" y="1947"/>
              <a:chExt cx="1779" cy="699"/>
            </a:xfrm>
          </p:grpSpPr>
          <p:sp>
            <p:nvSpPr>
              <p:cNvPr id="149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fr-FR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0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1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2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3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4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sz="135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39" name="Text Box 26"/>
            <p:cNvSpPr txBox="1">
              <a:spLocks noChangeArrowheads="1"/>
            </p:cNvSpPr>
            <p:nvPr/>
          </p:nvSpPr>
          <p:spPr bwMode="auto">
            <a:xfrm>
              <a:off x="649288" y="5651965"/>
              <a:ext cx="1334046" cy="61555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>
                  <a:solidFill>
                    <a:srgbClr val="000000"/>
                  </a:solidFill>
                  <a:latin typeface="Comic Sans MS" pitchFamily="66" charset="0"/>
                </a:rPr>
                <a:t>Long RF Pulses</a:t>
              </a: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>
                  <a:solidFill>
                    <a:srgbClr val="000000"/>
                  </a:solidFill>
                  <a:latin typeface="Comic Sans MS" pitchFamily="66" charset="0"/>
                </a:rPr>
                <a:t>P</a:t>
              </a:r>
              <a:r>
                <a:rPr lang="en-US" sz="1200" kern="0" baseline="-25000">
                  <a:solidFill>
                    <a:srgbClr val="000000"/>
                  </a:solidFill>
                  <a:latin typeface="Comic Sans MS" pitchFamily="66" charset="0"/>
                </a:rPr>
                <a:t>0</a:t>
              </a:r>
              <a:r>
                <a:rPr lang="en-US" sz="1200" kern="0">
                  <a:solidFill>
                    <a:srgbClr val="000000"/>
                  </a:solidFill>
                  <a:latin typeface="Comic Sans MS" pitchFamily="66" charset="0"/>
                </a:rPr>
                <a:t> , </a:t>
              </a:r>
              <a:r>
                <a:rPr lang="en-US" sz="1200" kern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200" kern="0" baseline="-25000">
                  <a:solidFill>
                    <a:srgbClr val="000000"/>
                  </a:solidFill>
                  <a:latin typeface="Comic Sans MS" pitchFamily="66" charset="0"/>
                </a:rPr>
                <a:t>0</a:t>
              </a:r>
              <a:r>
                <a:rPr lang="en-US" sz="1200" kern="0">
                  <a:solidFill>
                    <a:srgbClr val="000000"/>
                  </a:solidFill>
                  <a:latin typeface="Comic Sans MS" pitchFamily="66" charset="0"/>
                </a:rPr>
                <a:t> , </a:t>
              </a:r>
              <a:r>
                <a:rPr lang="en-US" sz="1200" kern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r>
                <a:rPr lang="en-US" sz="1200" kern="0" baseline="-25000">
                  <a:solidFill>
                    <a:srgbClr val="000000"/>
                  </a:solidFill>
                  <a:latin typeface="Comic Sans MS" pitchFamily="66" charset="0"/>
                </a:rPr>
                <a:t>0</a:t>
              </a:r>
              <a:endParaRPr lang="en-US" sz="1200" ker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40" name="Text Box 27"/>
            <p:cNvSpPr txBox="1">
              <a:spLocks noChangeArrowheads="1"/>
            </p:cNvSpPr>
            <p:nvPr/>
          </p:nvSpPr>
          <p:spPr bwMode="auto">
            <a:xfrm>
              <a:off x="6129338" y="5569415"/>
              <a:ext cx="3311525" cy="110799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Short RF Pulses</a:t>
              </a: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P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</a:rPr>
                <a:t>A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= P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</a:rPr>
                <a:t>0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2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N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1</a:t>
              </a:r>
              <a:endParaRPr lang="en-US" sz="1200" kern="0" dirty="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 err="1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r>
                <a:rPr lang="en-US" sz="1200" kern="0" baseline="-25000" dirty="0" err="1">
                  <a:solidFill>
                    <a:srgbClr val="000000"/>
                  </a:solidFill>
                  <a:latin typeface="Comic Sans MS" pitchFamily="66" charset="0"/>
                </a:rPr>
                <a:t>A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 = </a:t>
              </a:r>
              <a:r>
                <a:rPr lang="en-US" sz="1200" kern="0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</a:rPr>
                <a:t>0 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/ 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N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 err="1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200" kern="0" baseline="-25000" dirty="0" err="1">
                  <a:solidFill>
                    <a:srgbClr val="000000"/>
                  </a:solidFill>
                  <a:latin typeface="Comic Sans MS" pitchFamily="66" charset="0"/>
                </a:rPr>
                <a:t>A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=  </a:t>
              </a:r>
              <a:r>
                <a:rPr lang="en-US" sz="1200" kern="0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</a:rPr>
                <a:t>0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2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200" kern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N</a:t>
              </a:r>
              <a:r>
                <a:rPr lang="en-US" sz="1200" kern="0" baseline="-250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3038475" y="5644028"/>
              <a:ext cx="2862263" cy="76944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b="1" kern="0">
                  <a:solidFill>
                    <a:srgbClr val="0000FF"/>
                  </a:solidFill>
                  <a:latin typeface="Comic Sans MS" pitchFamily="66" charset="0"/>
                </a:rPr>
                <a:t>Electron beam manipulation</a:t>
              </a: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b="1" kern="0">
                  <a:solidFill>
                    <a:srgbClr val="0000FF"/>
                  </a:solidFill>
                  <a:latin typeface="Comic Sans MS" pitchFamily="66" charset="0"/>
                </a:rPr>
                <a:t>Power compression</a:t>
              </a:r>
            </a:p>
            <a:p>
              <a:pPr ea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b="1" kern="0">
                  <a:solidFill>
                    <a:srgbClr val="0000FF"/>
                  </a:solidFill>
                  <a:latin typeface="Comic Sans MS" pitchFamily="66" charset="0"/>
                </a:rPr>
                <a:t>Frequency multiplication</a:t>
              </a:r>
            </a:p>
          </p:txBody>
        </p:sp>
        <p:grpSp>
          <p:nvGrpSpPr>
            <p:cNvPr id="142" name="Group 29"/>
            <p:cNvGrpSpPr>
              <a:grpSpLocks/>
            </p:cNvGrpSpPr>
            <p:nvPr/>
          </p:nvGrpSpPr>
          <p:grpSpPr bwMode="auto">
            <a:xfrm>
              <a:off x="541338" y="3142132"/>
              <a:ext cx="8478838" cy="862013"/>
              <a:chOff x="80" y="3954"/>
              <a:chExt cx="5341" cy="543"/>
            </a:xfrm>
          </p:grpSpPr>
          <p:sp>
            <p:nvSpPr>
              <p:cNvPr id="145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903" cy="54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 dirty="0">
                    <a:solidFill>
                      <a:srgbClr val="000000"/>
                    </a:solidFill>
                    <a:latin typeface="Comic Sans MS" pitchFamily="66" charset="0"/>
                  </a:rPr>
                  <a:t>‘few’ Klystrons</a:t>
                </a:r>
                <a:endParaRPr lang="en-US" sz="1200" b="1" kern="0" dirty="0">
                  <a:solidFill>
                    <a:srgbClr val="000000"/>
                  </a:solidFill>
                  <a:latin typeface="Comic Sans MS" pitchFamily="66" charset="0"/>
                </a:endParaRP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 dirty="0">
                    <a:solidFill>
                      <a:srgbClr val="000000"/>
                    </a:solidFill>
                    <a:latin typeface="Comic Sans MS" pitchFamily="66" charset="0"/>
                  </a:rPr>
                  <a:t>Low frequency</a:t>
                </a: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 dirty="0">
                    <a:solidFill>
                      <a:srgbClr val="000000"/>
                    </a:solidFill>
                    <a:latin typeface="Comic Sans MS" pitchFamily="66" charset="0"/>
                  </a:rPr>
                  <a:t>High efficiency</a:t>
                </a:r>
              </a:p>
            </p:txBody>
          </p:sp>
          <p:sp>
            <p:nvSpPr>
              <p:cNvPr id="146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548" cy="54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200" b="1" kern="0">
                  <a:solidFill>
                    <a:srgbClr val="000000"/>
                  </a:solidFill>
                  <a:latin typeface="Comic Sans MS" pitchFamily="66" charset="0"/>
                </a:endParaRP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>
                    <a:solidFill>
                      <a:srgbClr val="000000"/>
                    </a:solidFill>
                    <a:latin typeface="Comic Sans MS" pitchFamily="66" charset="0"/>
                  </a:rPr>
                  <a:t>Accelerating Structures</a:t>
                </a: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kern="0">
                    <a:solidFill>
                      <a:srgbClr val="000000"/>
                    </a:solidFill>
                    <a:latin typeface="Comic Sans MS" pitchFamily="66" charset="0"/>
                  </a:rPr>
                  <a:t>High Frequency – High field</a:t>
                </a:r>
              </a:p>
            </p:txBody>
          </p:sp>
          <p:sp>
            <p:nvSpPr>
              <p:cNvPr id="147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82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kern="0">
                    <a:solidFill>
                      <a:srgbClr val="0000FF"/>
                    </a:solidFill>
                    <a:latin typeface="Comic Sans MS" pitchFamily="66" charset="0"/>
                  </a:rPr>
                  <a:t>Power stored in</a:t>
                </a: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kern="0">
                    <a:solidFill>
                      <a:srgbClr val="0000FF"/>
                    </a:solidFill>
                    <a:latin typeface="Comic Sans MS" pitchFamily="66" charset="0"/>
                  </a:rPr>
                  <a:t>electron beam</a:t>
                </a:r>
              </a:p>
            </p:txBody>
          </p:sp>
          <p:sp>
            <p:nvSpPr>
              <p:cNvPr id="148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379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kern="0">
                    <a:solidFill>
                      <a:srgbClr val="0000FF"/>
                    </a:solidFill>
                    <a:latin typeface="Comic Sans MS" pitchFamily="66" charset="0"/>
                  </a:rPr>
                  <a:t>Power extracted from beam</a:t>
                </a:r>
              </a:p>
              <a:p>
                <a:pPr eaLnBrk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kern="0">
                    <a:solidFill>
                      <a:srgbClr val="0000FF"/>
                    </a:solidFill>
                    <a:latin typeface="Comic Sans MS" pitchFamily="66" charset="0"/>
                  </a:rPr>
                  <a:t>in resonant structures</a:t>
                </a:r>
              </a:p>
            </p:txBody>
          </p:sp>
        </p:grpSp>
        <p:sp>
          <p:nvSpPr>
            <p:cNvPr id="143" name="Line 34"/>
            <p:cNvSpPr>
              <a:spLocks noChangeShapeType="1"/>
            </p:cNvSpPr>
            <p:nvPr/>
          </p:nvSpPr>
          <p:spPr bwMode="auto">
            <a:xfrm>
              <a:off x="3035300" y="4526428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>
                <a:defRPr/>
              </a:pPr>
              <a:endParaRPr lang="fr-FR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4" name="Line 35"/>
            <p:cNvSpPr>
              <a:spLocks noChangeShapeType="1"/>
            </p:cNvSpPr>
            <p:nvPr/>
          </p:nvSpPr>
          <p:spPr bwMode="auto">
            <a:xfrm>
              <a:off x="5981700" y="4499440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>
                <a:defRPr/>
              </a:pPr>
              <a:endParaRPr lang="fr-FR" sz="135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2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3256" y="4663678"/>
            <a:ext cx="8704385" cy="1070372"/>
            <a:chOff x="54" y="3310"/>
            <a:chExt cx="5706" cy="954"/>
          </a:xfrm>
        </p:grpSpPr>
        <p:sp>
          <p:nvSpPr>
            <p:cNvPr id="5325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5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5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5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5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717947" eaLnBrk="0" hangingPunct="0"/>
              <a:r>
                <a:rPr lang="en-US" sz="825" b="1" dirty="0">
                  <a:solidFill>
                    <a:srgbClr val="000000"/>
                  </a:solidFill>
                  <a:latin typeface="Comic Sans MS" charset="0"/>
                </a:rPr>
                <a:t>140</a:t>
              </a:r>
              <a:r>
                <a:rPr lang="en-US" sz="825" b="1" dirty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825" b="1" dirty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825" b="1" dirty="0">
                  <a:solidFill>
                    <a:srgbClr val="000000"/>
                  </a:solidFill>
                  <a:latin typeface="Comic Sans MS" charset="0"/>
                </a:rPr>
                <a:t>s 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train length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 – 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24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825" dirty="0" err="1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x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24 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717947" eaLnBrk="0" hangingPunct="0"/>
              <a:r>
                <a:rPr lang="en-US" sz="825" b="1" dirty="0">
                  <a:solidFill>
                    <a:prstClr val="black"/>
                  </a:solidFill>
                  <a:latin typeface="Comic Sans MS" charset="0"/>
                </a:rPr>
                <a:t>4.2 A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346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7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7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7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7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345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6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345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5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344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343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3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3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3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3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3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44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326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65" name="Rectangle 54"/>
            <p:cNvSpPr>
              <a:spLocks noChangeArrowheads="1"/>
            </p:cNvSpPr>
            <p:nvPr/>
          </p:nvSpPr>
          <p:spPr bwMode="auto">
            <a:xfrm>
              <a:off x="1563" y="3581"/>
              <a:ext cx="318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75579" tIns="37790" rIns="75579" bIns="37790" anchor="ctr">
              <a:prstTxWarp prst="textNoShape">
                <a:avLst/>
              </a:prstTxWarp>
              <a:spAutoFit/>
            </a:bodyPr>
            <a:lstStyle/>
            <a:p>
              <a:pPr algn="ctr" defTabSz="717947" eaLnBrk="0" hangingPunct="0"/>
              <a:r>
                <a:rPr lang="en-US" sz="825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6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6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717947" eaLnBrk="0" hangingPunct="0"/>
              <a:r>
                <a:rPr lang="en-US" sz="825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825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825" b="1">
                  <a:solidFill>
                    <a:prstClr val="black"/>
                  </a:solidFill>
                  <a:latin typeface="Comic Sans MS" charset="0"/>
                </a:rPr>
                <a:t>101 A </a:t>
              </a:r>
              <a:r>
                <a:rPr lang="en-US" sz="825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5326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6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70" name="Rectangle 59"/>
            <p:cNvSpPr>
              <a:spLocks noChangeArrowheads="1"/>
            </p:cNvSpPr>
            <p:nvPr/>
          </p:nvSpPr>
          <p:spPr bwMode="auto">
            <a:xfrm>
              <a:off x="3344" y="3621"/>
              <a:ext cx="327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75579" tIns="37790" rIns="75579" bIns="37790" anchor="ctr">
              <a:prstTxWarp prst="textNoShape">
                <a:avLst/>
              </a:prstTxWarp>
              <a:spAutoFit/>
            </a:bodyPr>
            <a:lstStyle/>
            <a:p>
              <a:pPr algn="ctr" defTabSz="717947" eaLnBrk="0" hangingPunct="0"/>
              <a:r>
                <a:rPr lang="en-US" sz="825" b="1" dirty="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71" name="Rectangle 60"/>
            <p:cNvSpPr>
              <a:spLocks noChangeArrowheads="1"/>
            </p:cNvSpPr>
            <p:nvPr/>
          </p:nvSpPr>
          <p:spPr bwMode="auto">
            <a:xfrm>
              <a:off x="4169" y="3685"/>
              <a:ext cx="296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75579" tIns="37790" rIns="75579" bIns="37790" anchor="ctr">
              <a:prstTxWarp prst="textNoShape">
                <a:avLst/>
              </a:prstTxWarp>
              <a:spAutoFit/>
            </a:bodyPr>
            <a:lstStyle/>
            <a:p>
              <a:pPr algn="ctr" defTabSz="717947" eaLnBrk="0" hangingPunct="0"/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5.8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825" dirty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825" dirty="0">
                  <a:solidFill>
                    <a:srgbClr val="000000"/>
                  </a:solidFill>
                  <a:latin typeface="Comic Sans MS" charset="0"/>
                </a:rPr>
                <a:t>s</a:t>
              </a:r>
              <a:endParaRPr lang="en-US" sz="825" dirty="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5327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2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3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3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3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3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1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2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1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0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9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8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7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7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6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6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5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4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3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3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2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2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331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19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1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1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53320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0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0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53321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3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9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53339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8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8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8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8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8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8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29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35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27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5579" tIns="37790" rIns="75579" bIns="37790">
              <a:prstTxWarp prst="textNoShape">
                <a:avLst/>
              </a:prstTxWarp>
              <a:spAutoFit/>
            </a:bodyPr>
            <a:lstStyle/>
            <a:p>
              <a:pPr algn="ctr" defTabSz="717947" eaLnBrk="0" hangingPunct="0"/>
              <a:r>
                <a:rPr lang="en-US" sz="1275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275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5327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75579" tIns="37790" rIns="75579" bIns="37790">
              <a:prstTxWarp prst="textNoShape">
                <a:avLst/>
              </a:prstTxWarp>
              <a:spAutoFit/>
            </a:bodyPr>
            <a:lstStyle/>
            <a:p>
              <a:pPr algn="ctr" defTabSz="717947" eaLnBrk="0" hangingPunct="0"/>
              <a:r>
                <a:rPr lang="en-US" sz="1275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275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53251" name="Title 26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on drive beam generation</a:t>
            </a:r>
            <a:endParaRPr lang="en-US" dirty="0"/>
          </a:p>
        </p:txBody>
      </p:sp>
      <p:pic>
        <p:nvPicPr>
          <p:cNvPr id="53252" name="Picture 261" descr="transform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2923" y="1540674"/>
            <a:ext cx="4251080" cy="180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Content Placeholder 2"/>
          <p:cNvSpPr txBox="1">
            <a:spLocks/>
          </p:cNvSpPr>
          <p:nvPr/>
        </p:nvSpPr>
        <p:spPr bwMode="auto">
          <a:xfrm>
            <a:off x="145074" y="1469235"/>
            <a:ext cx="4807927" cy="296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2025" dirty="0">
                <a:solidFill>
                  <a:srgbClr val="000000"/>
                </a:solidFill>
              </a:rPr>
              <a:t>Again a big transformer: </a:t>
            </a:r>
            <a:br>
              <a:rPr lang="en-US" sz="2025" dirty="0">
                <a:solidFill>
                  <a:srgbClr val="000000"/>
                </a:solidFill>
              </a:rPr>
            </a:br>
            <a:r>
              <a:rPr lang="en-US" sz="2025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2025" dirty="0">
                <a:solidFill>
                  <a:srgbClr val="000000"/>
                </a:solidFill>
              </a:rPr>
              <a:t>But now </a:t>
            </a:r>
            <a:r>
              <a:rPr lang="en-US" sz="2025" dirty="0">
                <a:solidFill>
                  <a:prstClr val="black"/>
                </a:solidFill>
              </a:rPr>
              <a:t>in time domain</a:t>
            </a:r>
          </a:p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2025" dirty="0">
                <a:solidFill>
                  <a:srgbClr val="000000"/>
                </a:solidFill>
              </a:rPr>
              <a:t>Input: </a:t>
            </a:r>
            <a:r>
              <a:rPr lang="en-US" sz="2025" dirty="0">
                <a:solidFill>
                  <a:prstClr val="black"/>
                </a:solidFill>
              </a:rPr>
              <a:t>Long beam pulse train</a:t>
            </a:r>
            <a:r>
              <a:rPr lang="en-US" sz="2025" dirty="0">
                <a:solidFill>
                  <a:srgbClr val="000000"/>
                </a:solidFill>
              </a:rPr>
              <a:t/>
            </a:r>
            <a:br>
              <a:rPr lang="en-US" sz="2025" dirty="0">
                <a:solidFill>
                  <a:srgbClr val="000000"/>
                </a:solidFill>
              </a:rPr>
            </a:br>
            <a:r>
              <a:rPr lang="en-US" sz="2025" dirty="0">
                <a:solidFill>
                  <a:srgbClr val="000000"/>
                </a:solidFill>
              </a:rPr>
              <a:t>			low current</a:t>
            </a:r>
            <a:br>
              <a:rPr lang="en-US" sz="2025" dirty="0">
                <a:solidFill>
                  <a:srgbClr val="000000"/>
                </a:solidFill>
              </a:rPr>
            </a:br>
            <a:r>
              <a:rPr lang="en-US" sz="2025" dirty="0">
                <a:solidFill>
                  <a:srgbClr val="000000"/>
                </a:solidFill>
              </a:rPr>
              <a:t>			low bunch frequency</a:t>
            </a:r>
          </a:p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2025" dirty="0">
                <a:solidFill>
                  <a:srgbClr val="000000"/>
                </a:solidFill>
              </a:rPr>
              <a:t>Output: </a:t>
            </a:r>
            <a:r>
              <a:rPr lang="en-US" sz="2025" dirty="0">
                <a:solidFill>
                  <a:prstClr val="black"/>
                </a:solidFill>
              </a:rPr>
              <a:t>Short beam pulse trains</a:t>
            </a:r>
            <a:r>
              <a:rPr lang="en-US" sz="2025" dirty="0">
                <a:solidFill>
                  <a:srgbClr val="000000"/>
                </a:solidFill>
              </a:rPr>
              <a:t/>
            </a:r>
            <a:br>
              <a:rPr lang="en-US" sz="2025" dirty="0">
                <a:solidFill>
                  <a:srgbClr val="000000"/>
                </a:solidFill>
              </a:rPr>
            </a:br>
            <a:r>
              <a:rPr lang="en-US" sz="2025" dirty="0">
                <a:solidFill>
                  <a:srgbClr val="000000"/>
                </a:solidFill>
              </a:rPr>
              <a:t>			   high current</a:t>
            </a:r>
            <a:br>
              <a:rPr lang="en-US" sz="2025" dirty="0">
                <a:solidFill>
                  <a:srgbClr val="000000"/>
                </a:solidFill>
              </a:rPr>
            </a:br>
            <a:r>
              <a:rPr lang="en-US" sz="2025" dirty="0">
                <a:solidFill>
                  <a:srgbClr val="000000"/>
                </a:solidFill>
              </a:rPr>
              <a:t>			   high bunch frequency</a:t>
            </a:r>
          </a:p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2025" dirty="0">
                <a:solidFill>
                  <a:srgbClr val="000000"/>
                </a:solidFill>
              </a:rPr>
              <a:t>=&gt; high beam power</a:t>
            </a:r>
          </a:p>
        </p:txBody>
      </p:sp>
      <p:sp>
        <p:nvSpPr>
          <p:cNvPr id="262337" name="Date Placeholder 2623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2338" name="Footer Placeholder 2623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59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Lemmings Drive Beam</a:t>
            </a:r>
          </a:p>
        </p:txBody>
      </p:sp>
      <p:sp>
        <p:nvSpPr>
          <p:cNvPr id="84996" name="TextBox 4"/>
          <p:cNvSpPr txBox="1">
            <a:spLocks noChangeArrowheads="1"/>
          </p:cNvSpPr>
          <p:nvPr/>
        </p:nvSpPr>
        <p:spPr bwMode="auto">
          <a:xfrm>
            <a:off x="8230257" y="5362579"/>
            <a:ext cx="845681" cy="43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200">
                <a:solidFill>
                  <a:prstClr val="black"/>
                </a:solidFill>
              </a:rPr>
              <a:t>Alexandra</a:t>
            </a:r>
            <a:br>
              <a:rPr lang="en-US" sz="1200">
                <a:solidFill>
                  <a:prstClr val="black"/>
                </a:solidFill>
              </a:rPr>
            </a:br>
            <a:r>
              <a:rPr lang="en-US" sz="1200">
                <a:solidFill>
                  <a:prstClr val="black"/>
                </a:solidFill>
              </a:rPr>
              <a:t>Andersson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90600" y="5726907"/>
            <a:ext cx="2133600" cy="273844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lemmings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74121" y="1782368"/>
            <a:ext cx="4194572" cy="329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5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CLIC decelerator</a:t>
            </a:r>
          </a:p>
        </p:txBody>
      </p:sp>
      <p:sp>
        <p:nvSpPr>
          <p:cNvPr id="89092" name="Content Placeholder 10"/>
          <p:cNvSpPr>
            <a:spLocks noGrp="1"/>
          </p:cNvSpPr>
          <p:nvPr>
            <p:ph idx="4294967295"/>
          </p:nvPr>
        </p:nvSpPr>
        <p:spPr>
          <a:xfrm>
            <a:off x="1082278" y="1469234"/>
            <a:ext cx="7204472" cy="4264819"/>
          </a:xfrm>
        </p:spPr>
        <p:txBody>
          <a:bodyPr/>
          <a:lstStyle/>
          <a:p>
            <a:r>
              <a:rPr lang="en-US" sz="1800" dirty="0"/>
              <a:t>Goal: </a:t>
            </a:r>
            <a:r>
              <a:rPr lang="en-US" sz="1800" dirty="0">
                <a:solidFill>
                  <a:srgbClr val="FF0000"/>
                </a:solidFill>
              </a:rPr>
              <a:t>transport particles of all energies</a:t>
            </a:r>
            <a:r>
              <a:rPr lang="en-US" sz="1800" dirty="0"/>
              <a:t> through the decelerator sector:</a:t>
            </a:r>
            <a:br>
              <a:rPr lang="en-US" sz="1800" dirty="0"/>
            </a:br>
            <a:r>
              <a:rPr lang="en-US" sz="1800" dirty="0"/>
              <a:t>in the presence of huge energy spread (90%)</a:t>
            </a:r>
            <a:endParaRPr lang="nb-NO" sz="1800" dirty="0"/>
          </a:p>
          <a:p>
            <a:r>
              <a:rPr lang="nb-NO" sz="1800" dirty="0" err="1"/>
              <a:t>Tight</a:t>
            </a:r>
            <a:r>
              <a:rPr lang="nb-NO" sz="1800" dirty="0"/>
              <a:t> </a:t>
            </a:r>
            <a:r>
              <a:rPr lang="nb-NO" sz="1800" dirty="0">
                <a:solidFill>
                  <a:srgbClr val="FF0000"/>
                </a:solidFill>
              </a:rPr>
              <a:t>FODO </a:t>
            </a:r>
            <a:r>
              <a:rPr lang="nb-NO" sz="1800" dirty="0" err="1">
                <a:solidFill>
                  <a:srgbClr val="FF0000"/>
                </a:solidFill>
              </a:rPr>
              <a:t>focusing</a:t>
            </a:r>
            <a:r>
              <a:rPr lang="nb-NO" sz="1800" dirty="0">
                <a:solidFill>
                  <a:srgbClr val="FF0000"/>
                </a:solidFill>
              </a:rPr>
              <a:t> </a:t>
            </a:r>
            <a:r>
              <a:rPr lang="nb-NO" sz="1800" dirty="0"/>
              <a:t>(large </a:t>
            </a:r>
            <a:r>
              <a:rPr lang="nb-NO" sz="1800" dirty="0" err="1"/>
              <a:t>energy</a:t>
            </a:r>
            <a:r>
              <a:rPr lang="nb-NO" sz="1800" dirty="0"/>
              <a:t> </a:t>
            </a:r>
            <a:r>
              <a:rPr lang="nb-NO" sz="1800" dirty="0" err="1"/>
              <a:t>acceptance</a:t>
            </a:r>
            <a:r>
              <a:rPr lang="nb-NO" sz="1800" dirty="0"/>
              <a:t>, </a:t>
            </a:r>
            <a:r>
              <a:rPr lang="nb-NO" sz="1800" dirty="0" err="1"/>
              <a:t>low</a:t>
            </a:r>
            <a:r>
              <a:rPr lang="nb-NO" sz="1800" dirty="0"/>
              <a:t> beta)</a:t>
            </a:r>
          </a:p>
          <a:p>
            <a:r>
              <a:rPr lang="nb-NO" sz="1800" dirty="0" err="1"/>
              <a:t>Lowest</a:t>
            </a:r>
            <a:r>
              <a:rPr lang="nb-NO" sz="1800" dirty="0"/>
              <a:t> </a:t>
            </a:r>
            <a:r>
              <a:rPr lang="nb-NO" sz="1800" dirty="0" err="1"/>
              <a:t>energy</a:t>
            </a:r>
            <a:r>
              <a:rPr lang="nb-NO" sz="1800" dirty="0"/>
              <a:t> </a:t>
            </a:r>
            <a:r>
              <a:rPr lang="nb-NO" sz="1800" dirty="0" err="1"/>
              <a:t>particles</a:t>
            </a:r>
            <a:r>
              <a:rPr lang="nb-NO" sz="1800" dirty="0"/>
              <a:t> </a:t>
            </a:r>
            <a:r>
              <a:rPr lang="nb-NO" sz="1800" dirty="0" err="1"/>
              <a:t>ideally</a:t>
            </a:r>
            <a:r>
              <a:rPr lang="nb-NO" sz="1800" dirty="0"/>
              <a:t> </a:t>
            </a:r>
            <a:r>
              <a:rPr lang="nb-NO" sz="1800" dirty="0" err="1"/>
              <a:t>see</a:t>
            </a:r>
            <a:r>
              <a:rPr lang="nb-NO" sz="1800" dirty="0"/>
              <a:t> </a:t>
            </a:r>
            <a:r>
              <a:rPr lang="nb-NO" sz="1800" dirty="0" err="1"/>
              <a:t>constant</a:t>
            </a:r>
            <a:r>
              <a:rPr lang="nb-NO" sz="1800" dirty="0"/>
              <a:t> FODO </a:t>
            </a:r>
            <a:r>
              <a:rPr lang="nb-NO" sz="1800" dirty="0" err="1"/>
              <a:t>phase-advance</a:t>
            </a:r>
            <a:r>
              <a:rPr lang="nb-NO" sz="1800" dirty="0"/>
              <a:t> </a:t>
            </a:r>
            <a:r>
              <a:rPr lang="nb-NO" sz="1800" dirty="0">
                <a:latin typeface="Symbol" charset="2"/>
              </a:rPr>
              <a:t>m</a:t>
            </a:r>
            <a:r>
              <a:rPr lang="nb-NO" sz="1800" dirty="0">
                <a:sym typeface="Symbol" charset="2"/>
              </a:rPr>
              <a:t>~90º, </a:t>
            </a:r>
            <a:r>
              <a:rPr lang="nb-NO" sz="1800" dirty="0" err="1">
                <a:sym typeface="Symbol" charset="2"/>
              </a:rPr>
              <a:t>higher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energy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particles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see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phase-advance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varying</a:t>
            </a:r>
            <a:r>
              <a:rPr lang="nb-NO" sz="1800" dirty="0">
                <a:sym typeface="Symbol" charset="2"/>
              </a:rPr>
              <a:t> from </a:t>
            </a:r>
            <a:r>
              <a:rPr lang="nb-NO" sz="1800" dirty="0">
                <a:latin typeface="Symbol" charset="2"/>
                <a:sym typeface="Symbol" charset="2"/>
              </a:rPr>
              <a:t>m</a:t>
            </a:r>
            <a:r>
              <a:rPr lang="nb-NO" sz="1800" dirty="0">
                <a:sym typeface="Symbol" charset="2"/>
              </a:rPr>
              <a:t>~90º to </a:t>
            </a:r>
            <a:r>
              <a:rPr lang="nb-NO" sz="1800" dirty="0">
                <a:latin typeface="Symbol" charset="2"/>
                <a:sym typeface="Symbol" charset="2"/>
              </a:rPr>
              <a:t>m</a:t>
            </a:r>
            <a:r>
              <a:rPr lang="nb-NO" sz="1800" dirty="0">
                <a:sym typeface="Symbol" charset="2"/>
              </a:rPr>
              <a:t>~10º</a:t>
            </a:r>
          </a:p>
          <a:p>
            <a:endParaRPr lang="nb-NO" sz="1800" dirty="0">
              <a:sym typeface="Symbol" charset="2"/>
            </a:endParaRPr>
          </a:p>
          <a:p>
            <a:r>
              <a:rPr lang="nb-NO" sz="1800" dirty="0" err="1">
                <a:sym typeface="Symbol" charset="2"/>
              </a:rPr>
              <a:t>Good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quad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alignment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needed</a:t>
            </a:r>
            <a:r>
              <a:rPr lang="nb-NO" sz="1800" dirty="0">
                <a:sym typeface="Symbol" charset="2"/>
              </a:rPr>
              <a:t> (20µm)</a:t>
            </a:r>
          </a:p>
          <a:p>
            <a:r>
              <a:rPr lang="nb-NO" sz="1800" dirty="0" err="1">
                <a:sym typeface="Symbol" charset="2"/>
              </a:rPr>
              <a:t>Good</a:t>
            </a:r>
            <a:r>
              <a:rPr lang="nb-NO" sz="1800" dirty="0">
                <a:sym typeface="Symbol" charset="2"/>
              </a:rPr>
              <a:t> BPM </a:t>
            </a:r>
            <a:r>
              <a:rPr lang="nb-NO" sz="1800" dirty="0" err="1">
                <a:sym typeface="Symbol" charset="2"/>
              </a:rPr>
              <a:t>accuracy</a:t>
            </a:r>
            <a:r>
              <a:rPr lang="nb-NO" sz="1800" dirty="0">
                <a:sym typeface="Symbol" charset="2"/>
              </a:rPr>
              <a:t> (20µm)</a:t>
            </a:r>
          </a:p>
          <a:p>
            <a:r>
              <a:rPr lang="nb-NO" sz="1800" dirty="0">
                <a:sym typeface="Symbol" charset="2"/>
              </a:rPr>
              <a:t>Orbit </a:t>
            </a:r>
            <a:r>
              <a:rPr lang="nb-NO" sz="1800" dirty="0" err="1">
                <a:sym typeface="Symbol" charset="2"/>
              </a:rPr>
              <a:t>correction</a:t>
            </a:r>
            <a:r>
              <a:rPr lang="nb-NO" sz="1800" dirty="0">
                <a:sym typeface="Symbol" charset="2"/>
              </a:rPr>
              <a:t> </a:t>
            </a:r>
            <a:r>
              <a:rPr lang="nb-NO" sz="1800" dirty="0" err="1">
                <a:sym typeface="Symbol" charset="2"/>
              </a:rPr>
              <a:t>essential</a:t>
            </a:r>
            <a:endParaRPr lang="nb-NO" sz="1800" dirty="0">
              <a:sym typeface="Symbol" charset="2"/>
            </a:endParaRPr>
          </a:p>
          <a:p>
            <a:pPr lvl="1"/>
            <a:r>
              <a:rPr lang="nb-NO" sz="1725" dirty="0">
                <a:ea typeface="ＭＳ Ｐゴシック" charset="-128"/>
                <a:sym typeface="Symbol" charset="2"/>
              </a:rPr>
              <a:t>1-to-1 </a:t>
            </a:r>
            <a:r>
              <a:rPr lang="nb-NO" sz="1725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1725" dirty="0">
                <a:ea typeface="ＭＳ Ｐゴシック" charset="-128"/>
                <a:sym typeface="Symbol" charset="2"/>
              </a:rPr>
              <a:t> to BPM </a:t>
            </a:r>
            <a:r>
              <a:rPr lang="nb-NO" sz="1725" dirty="0" err="1">
                <a:ea typeface="ＭＳ Ｐゴシック" charset="-128"/>
                <a:sym typeface="Symbol" charset="2"/>
              </a:rPr>
              <a:t>centres</a:t>
            </a:r>
            <a:endParaRPr lang="nb-NO" sz="1725" dirty="0">
              <a:ea typeface="ＭＳ Ｐゴシック" charset="-128"/>
              <a:sym typeface="Symbol" charset="2"/>
            </a:endParaRPr>
          </a:p>
          <a:p>
            <a:pPr lvl="1"/>
            <a:r>
              <a:rPr lang="nb-NO" sz="1725" dirty="0">
                <a:ea typeface="ＭＳ Ｐゴシック" charset="-128"/>
                <a:sym typeface="Symbol" charset="2"/>
              </a:rPr>
              <a:t>DFS (</a:t>
            </a:r>
            <a:r>
              <a:rPr lang="nb-NO" sz="1725" dirty="0" err="1">
                <a:ea typeface="ＭＳ Ｐゴシック" charset="-128"/>
                <a:sym typeface="Symbol" charset="2"/>
              </a:rPr>
              <a:t>Dispersion</a:t>
            </a:r>
            <a:r>
              <a:rPr lang="nb-NO" sz="1725" dirty="0">
                <a:ea typeface="ＭＳ Ｐゴシック" charset="-128"/>
                <a:sym typeface="Symbol" charset="2"/>
              </a:rPr>
              <a:t> </a:t>
            </a:r>
            <a:r>
              <a:rPr lang="nb-NO" sz="1725" dirty="0" err="1">
                <a:ea typeface="ＭＳ Ｐゴシック" charset="-128"/>
                <a:sym typeface="Symbol" charset="2"/>
              </a:rPr>
              <a:t>Free</a:t>
            </a:r>
            <a:r>
              <a:rPr lang="nb-NO" sz="1725" dirty="0">
                <a:ea typeface="ＭＳ Ｐゴシック" charset="-128"/>
                <a:sym typeface="Symbol" charset="2"/>
              </a:rPr>
              <a:t> </a:t>
            </a:r>
            <a:r>
              <a:rPr lang="nb-NO" sz="1725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1725" dirty="0">
                <a:ea typeface="ＭＳ Ｐゴシック" charset="-128"/>
                <a:sym typeface="Symbol" charset="2"/>
              </a:rPr>
              <a:t>)</a:t>
            </a:r>
            <a:br>
              <a:rPr lang="nb-NO" sz="1725" dirty="0">
                <a:ea typeface="ＭＳ Ｐゴシック" charset="-128"/>
                <a:sym typeface="Symbol" charset="2"/>
              </a:rPr>
            </a:br>
            <a:r>
              <a:rPr lang="nb-NO" sz="1725" dirty="0" err="1">
                <a:ea typeface="ＭＳ Ｐゴシック" charset="-128"/>
                <a:sym typeface="Symbol" charset="2"/>
              </a:rPr>
              <a:t>gives</a:t>
            </a:r>
            <a:r>
              <a:rPr lang="nb-NO" sz="1725" dirty="0">
                <a:ea typeface="ＭＳ Ｐゴシック" charset="-128"/>
                <a:sym typeface="Symbol" charset="2"/>
              </a:rPr>
              <a:t> </a:t>
            </a:r>
            <a:r>
              <a:rPr lang="nb-NO" sz="1725" dirty="0" err="1">
                <a:ea typeface="ＭＳ Ｐゴシック" charset="-128"/>
                <a:sym typeface="Symbol" charset="2"/>
              </a:rPr>
              <a:t>almost</a:t>
            </a:r>
            <a:r>
              <a:rPr lang="nb-NO" sz="1725" dirty="0">
                <a:ea typeface="ＭＳ Ｐゴシック" charset="-128"/>
                <a:sym typeface="Symbol" charset="2"/>
              </a:rPr>
              <a:t> ideal case</a:t>
            </a:r>
            <a:endParaRPr lang="nb-NO" sz="1725" dirty="0">
              <a:ea typeface="ＭＳ Ｐゴシック" charset="-128"/>
            </a:endParaRPr>
          </a:p>
          <a:p>
            <a:endParaRPr lang="en-US" dirty="0"/>
          </a:p>
        </p:txBody>
      </p:sp>
      <p:pic>
        <p:nvPicPr>
          <p:cNvPr id="89091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9667" y="3468291"/>
            <a:ext cx="3169444" cy="2270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54892" y="5726930"/>
            <a:ext cx="2133600" cy="273844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3707606" y="2849172"/>
            <a:ext cx="1418036" cy="152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US" sz="2550"/>
              <a:t>Power extraction structure PETS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51" y="1469232"/>
            <a:ext cx="7179469" cy="4264819"/>
          </a:xfrm>
        </p:spPr>
        <p:txBody>
          <a:bodyPr/>
          <a:lstStyle/>
          <a:p>
            <a:pPr eaLnBrk="1"/>
            <a:r>
              <a:rPr lang="en-US" sz="1725" dirty="0"/>
              <a:t>must </a:t>
            </a:r>
            <a:r>
              <a:rPr lang="en-US" sz="1725" dirty="0">
                <a:solidFill>
                  <a:srgbClr val="FF0000"/>
                </a:solidFill>
              </a:rPr>
              <a:t>extract</a:t>
            </a:r>
            <a:r>
              <a:rPr lang="en-US" sz="1725" dirty="0"/>
              <a:t> efficiently  </a:t>
            </a:r>
            <a:r>
              <a:rPr lang="en-US" sz="1725" dirty="0">
                <a:solidFill>
                  <a:srgbClr val="FF0000"/>
                </a:solidFill>
              </a:rPr>
              <a:t>&gt;100</a:t>
            </a:r>
            <a:r>
              <a:rPr lang="en-US" sz="1725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en-US" sz="1725" dirty="0">
                <a:solidFill>
                  <a:srgbClr val="FF0000"/>
                </a:solidFill>
              </a:rPr>
              <a:t>MW power</a:t>
            </a:r>
            <a:r>
              <a:rPr lang="en-US" sz="1725" dirty="0"/>
              <a:t> from high current drive beam</a:t>
            </a:r>
          </a:p>
          <a:p>
            <a:pPr eaLnBrk="1"/>
            <a:r>
              <a:rPr lang="en-US" sz="1725" dirty="0"/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1725" dirty="0"/>
              <a:t>periodically corrugated structure with low impedance (big a/</a:t>
            </a:r>
            <a:r>
              <a:rPr lang="el-GR" sz="1725" dirty="0"/>
              <a:t>λ</a:t>
            </a:r>
            <a:r>
              <a:rPr lang="en-US" sz="1725" dirty="0"/>
              <a:t>)</a:t>
            </a:r>
          </a:p>
          <a:p>
            <a:pPr eaLnBrk="1"/>
            <a:r>
              <a:rPr lang="en-US" sz="1725" dirty="0"/>
              <a:t>ON/OFF</a:t>
            </a:r>
            <a:br>
              <a:rPr lang="en-US" sz="1725" dirty="0"/>
            </a:br>
            <a:r>
              <a:rPr lang="en-US" sz="1725" dirty="0"/>
              <a:t>mechanism</a:t>
            </a:r>
          </a:p>
        </p:txBody>
      </p:sp>
      <p:pic>
        <p:nvPicPr>
          <p:cNvPr id="9011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2997" y="4351735"/>
            <a:ext cx="1583532" cy="144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37"/>
          <p:cNvPicPr>
            <a:picLocks noChangeAspect="1" noChangeArrowheads="1"/>
          </p:cNvPicPr>
          <p:nvPr/>
        </p:nvPicPr>
        <p:blipFill>
          <a:blip r:embed="rId5"/>
          <a:srcRect l="18706" t="7597" r="23532" b="15154"/>
          <a:stretch>
            <a:fillRect/>
          </a:stretch>
        </p:blipFill>
        <p:spPr bwMode="auto">
          <a:xfrm>
            <a:off x="987029" y="4010025"/>
            <a:ext cx="1556147" cy="179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38"/>
          <p:cNvSpPr>
            <a:spLocks noChangeArrowheads="1"/>
          </p:cNvSpPr>
          <p:nvPr/>
        </p:nvSpPr>
        <p:spPr bwMode="auto">
          <a:xfrm>
            <a:off x="3014663" y="4313635"/>
            <a:ext cx="810816" cy="36589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65171" tIns="32586" rIns="65171" bIns="32586">
            <a:prstTxWarp prst="textNoShape">
              <a:avLst/>
            </a:prstTxWarp>
            <a:spAutoFit/>
          </a:bodyPr>
          <a:lstStyle/>
          <a:p>
            <a:pPr marL="434579" indent="-434579" algn="ctr" defTabSz="651272"/>
            <a:r>
              <a:rPr lang="en-US" sz="975" b="1">
                <a:solidFill>
                  <a:prstClr val="white"/>
                </a:solidFill>
              </a:rPr>
              <a:t>Beam eye</a:t>
            </a:r>
          </a:p>
          <a:p>
            <a:pPr marL="434579" indent="-434579" algn="ctr" defTabSz="651272"/>
            <a:r>
              <a:rPr lang="en-US" sz="975" b="1">
                <a:solidFill>
                  <a:prstClr val="white"/>
                </a:solidFill>
              </a:rPr>
              <a:t>view</a:t>
            </a:r>
          </a:p>
        </p:txBody>
      </p:sp>
      <p:sp>
        <p:nvSpPr>
          <p:cNvPr id="90121" name="Rectangle 137"/>
          <p:cNvSpPr>
            <a:spLocks noChangeArrowheads="1"/>
          </p:cNvSpPr>
          <p:nvPr/>
        </p:nvSpPr>
        <p:spPr bwMode="auto">
          <a:xfrm>
            <a:off x="5491164" y="2868221"/>
            <a:ext cx="2566988" cy="54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altLang="ja-JP" sz="1050" dirty="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The power produced by the bunched (</a:t>
            </a:r>
            <a:r>
              <a:rPr lang="en-US" altLang="ja-JP" sz="1050" dirty="0">
                <a:solidFill>
                  <a:prstClr val="black"/>
                </a:solidFill>
                <a:latin typeface="Lucida Grande"/>
                <a:ea typeface="Lucida Grande"/>
                <a:cs typeface="Lucida Grande"/>
              </a:rPr>
              <a:t>ω</a:t>
            </a:r>
            <a:r>
              <a:rPr lang="en-US" altLang="ja-JP" sz="1050" baseline="-25000" dirty="0">
                <a:solidFill>
                  <a:prstClr val="black"/>
                </a:solidFill>
                <a:latin typeface="Comic Sans MS" charset="0"/>
                <a:cs typeface="ＭＳ Ｐゴシック" charset="-128"/>
                <a:sym typeface="Symbol" charset="2"/>
              </a:rPr>
              <a:t>0</a:t>
            </a:r>
            <a:r>
              <a:rPr lang="en-US" altLang="ja-JP" sz="1050" dirty="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) beam in a constant impedance structure:</a:t>
            </a:r>
            <a:endParaRPr lang="en-US" sz="1050" dirty="0">
              <a:solidFill>
                <a:prstClr val="black"/>
              </a:solidFill>
              <a:latin typeface="Comic Sans MS" charset="0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5620945" y="3471865"/>
            <a:ext cx="2284521" cy="1033975"/>
            <a:chOff x="6262330" y="3352558"/>
            <a:chExt cx="3046718" cy="1379836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90114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337" name="Equation" r:id="rId6" imgW="1231900" imgH="457200" progId="Equation.DSMT4">
                      <p:embed/>
                    </p:oleObj>
                  </mc:Choice>
                  <mc:Fallback>
                    <p:oleObj name="Equation" r:id="rId6" imgW="1231900" imgH="4572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0130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0131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0132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0126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704271" cy="266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US" altLang="ja-JP" sz="750">
                  <a:solidFill>
                    <a:prstClr val="black"/>
                  </a:solidFill>
                  <a:latin typeface="Comic Sans MS" charset="0"/>
                  <a:cs typeface="ＭＳ Ｐゴシック" charset="-128"/>
                </a:rPr>
                <a:t>Design input parameters</a:t>
              </a:r>
              <a:endParaRPr lang="en-US" sz="750">
                <a:solidFill>
                  <a:prstClr val="black"/>
                </a:solidFill>
                <a:latin typeface="Comic Sans MS" charset="0"/>
              </a:endParaRPr>
            </a:p>
          </p:txBody>
        </p:sp>
        <p:sp>
          <p:nvSpPr>
            <p:cNvPr id="90127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90128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85963" cy="266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r>
                <a:rPr lang="en-US" altLang="ja-JP" sz="750">
                  <a:solidFill>
                    <a:prstClr val="black"/>
                  </a:solidFill>
                  <a:latin typeface="Comic Sans MS" charset="0"/>
                  <a:cs typeface="ＭＳ Ｐゴシック" charset="-128"/>
                </a:rPr>
                <a:t>PETS design</a:t>
              </a:r>
              <a:endParaRPr lang="en-US" sz="750">
                <a:solidFill>
                  <a:prstClr val="black"/>
                </a:solidFill>
                <a:latin typeface="Comic Sans MS" charset="0"/>
              </a:endParaRPr>
            </a:p>
          </p:txBody>
        </p:sp>
        <p:sp>
          <p:nvSpPr>
            <p:cNvPr id="90129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90123" name="Rectangle 147"/>
          <p:cNvSpPr>
            <a:spLocks noChangeArrowheads="1"/>
          </p:cNvSpPr>
          <p:nvPr/>
        </p:nvSpPr>
        <p:spPr bwMode="auto">
          <a:xfrm>
            <a:off x="5598319" y="4611291"/>
            <a:ext cx="2334816" cy="99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P – RF power, determined by the accelerating structure needs and the module layout.</a:t>
            </a:r>
            <a:b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</a:br>
            <a: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I – Drive beam current</a:t>
            </a:r>
            <a:b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</a:br>
            <a: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L – Active length of the PETS</a:t>
            </a:r>
            <a:b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</a:br>
            <a: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F</a:t>
            </a:r>
            <a:r>
              <a:rPr lang="en-US" altLang="ja-JP" sz="1050" baseline="-2500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b</a:t>
            </a:r>
            <a:r>
              <a:rPr lang="en-US" altLang="ja-JP" sz="1050">
                <a:solidFill>
                  <a:prstClr val="black"/>
                </a:solidFill>
                <a:latin typeface="Comic Sans MS" charset="0"/>
                <a:cs typeface="ＭＳ Ｐゴシック" charset="-128"/>
              </a:rPr>
              <a:t> – single bunch form factor (≈ 1)</a:t>
            </a:r>
            <a:endParaRPr lang="en-US" sz="1050">
              <a:solidFill>
                <a:prstClr val="black"/>
              </a:solidFill>
              <a:latin typeface="Comic Sans MS" charset="0"/>
            </a:endParaRPr>
          </a:p>
        </p:txBody>
      </p:sp>
      <p:sp>
        <p:nvSpPr>
          <p:cNvPr id="90124" name="Rectangle 148"/>
          <p:cNvSpPr>
            <a:spLocks noChangeArrowheads="1"/>
          </p:cNvSpPr>
          <p:nvPr/>
        </p:nvSpPr>
        <p:spPr bwMode="auto">
          <a:xfrm>
            <a:off x="5491164" y="2784878"/>
            <a:ext cx="2566988" cy="2959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0233" y="1443038"/>
            <a:ext cx="186809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9" descr="DSC00429"/>
          <p:cNvPicPr>
            <a:picLocks noChangeAspect="1" noChangeArrowheads="1"/>
          </p:cNvPicPr>
          <p:nvPr/>
        </p:nvPicPr>
        <p:blipFill>
          <a:blip r:embed="rId4"/>
          <a:srcRect l="7611" r="2521" b="-4482"/>
          <a:stretch>
            <a:fillRect/>
          </a:stretch>
        </p:blipFill>
        <p:spPr bwMode="auto">
          <a:xfrm>
            <a:off x="5893594" y="1443038"/>
            <a:ext cx="22288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956072" y="1429945"/>
            <a:ext cx="2457450" cy="1795462"/>
            <a:chOff x="762000" y="533408"/>
            <a:chExt cx="3276600" cy="2393942"/>
          </a:xfrm>
        </p:grpSpPr>
        <p:pic>
          <p:nvPicPr>
            <p:cNvPr id="95244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0" y="547688"/>
              <a:ext cx="3276600" cy="237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245" name="Rectangle 10"/>
            <p:cNvSpPr>
              <a:spLocks noChangeArrowheads="1"/>
            </p:cNvSpPr>
            <p:nvPr/>
          </p:nvSpPr>
          <p:spPr bwMode="auto">
            <a:xfrm>
              <a:off x="762003" y="533408"/>
              <a:ext cx="1941523" cy="235430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567" tIns="34283" rIns="68567" bIns="34283" anchor="ctr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750">
                  <a:solidFill>
                    <a:srgbClr val="000000"/>
                  </a:solidFill>
                  <a:latin typeface="Comic Sans MS" charset="0"/>
                  <a:ea typeface="Times" charset="0"/>
                </a:rPr>
                <a:t>8 bars, as received from VDL</a:t>
              </a:r>
              <a:endParaRPr lang="en-US" sz="750">
                <a:solidFill>
                  <a:srgbClr val="000000"/>
                </a:solidFill>
                <a:latin typeface="Comic Sans MS" charset="0"/>
                <a:ea typeface="Times" charset="0"/>
              </a:endParaRPr>
            </a:p>
          </p:txBody>
        </p:sp>
      </p:grp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5274473" y="1442857"/>
            <a:ext cx="1178823" cy="17657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lIns="68567" tIns="34283" rIns="68567" bIns="34283" anchor="ctr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750">
                <a:solidFill>
                  <a:srgbClr val="000000"/>
                </a:solidFill>
                <a:latin typeface="Comic Sans MS" charset="0"/>
                <a:ea typeface="Times" charset="0"/>
              </a:rPr>
              <a:t>PETS octants assembly</a:t>
            </a:r>
            <a:endParaRPr lang="en-US" sz="750">
              <a:solidFill>
                <a:srgbClr val="000000"/>
              </a:solidFill>
              <a:latin typeface="Comic Sans MS" charset="0"/>
              <a:ea typeface="Times" charset="0"/>
            </a:endParaRPr>
          </a:p>
        </p:txBody>
      </p:sp>
      <p:pic>
        <p:nvPicPr>
          <p:cNvPr id="95240" name="Picture 1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69695" y="3829056"/>
            <a:ext cx="1600200" cy="1475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2" name="TextBox 11"/>
          <p:cNvSpPr txBox="1">
            <a:spLocks noChangeArrowheads="1"/>
          </p:cNvSpPr>
          <p:nvPr/>
        </p:nvSpPr>
        <p:spPr bwMode="auto">
          <a:xfrm>
            <a:off x="7333915" y="5532840"/>
            <a:ext cx="850784" cy="24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200">
                <a:solidFill>
                  <a:prstClr val="black"/>
                </a:solidFill>
              </a:rPr>
              <a:t>I. Syratchev</a:t>
            </a:r>
          </a:p>
        </p:txBody>
      </p:sp>
      <p:sp>
        <p:nvSpPr>
          <p:cNvPr id="9524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 GHz </a:t>
            </a:r>
            <a:r>
              <a:rPr lang="en-US" dirty="0" smtClean="0"/>
              <a:t>PETS </a:t>
            </a:r>
            <a:r>
              <a:rPr lang="en-US" dirty="0"/>
              <a:t>assembly</a:t>
            </a:r>
          </a:p>
        </p:txBody>
      </p:sp>
      <p:pic>
        <p:nvPicPr>
          <p:cNvPr id="15" name="Picture 16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4426" y="3382470"/>
            <a:ext cx="4303059" cy="24193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02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PETS status (12 GHz)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975125" y="1877408"/>
            <a:ext cx="4078073" cy="155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07181" indent="-229791" defTabSz="326231" eaLnBrk="0" fontAlgn="base" hangingPunct="0">
              <a:lnSpc>
                <a:spcPct val="8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achieved </a:t>
            </a:r>
            <a:r>
              <a:rPr lang="en-US" sz="1650" kern="0" dirty="0">
                <a:solidFill>
                  <a:prstClr val="black"/>
                </a:solidFill>
                <a:latin typeface="Times New Roman"/>
                <a:cs typeface="Times New Roman"/>
              </a:rPr>
              <a:t>150 MW @ 266ns</a:t>
            </a: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in </a:t>
            </a:r>
            <a:r>
              <a:rPr lang="en-US" sz="1650" kern="0" dirty="0">
                <a:solidFill>
                  <a:prstClr val="black"/>
                </a:solidFill>
                <a:latin typeface="Times New Roman"/>
                <a:cs typeface="Times New Roman"/>
              </a:rPr>
              <a:t>RF driven </a:t>
            </a: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test at SLAC</a:t>
            </a:r>
          </a:p>
          <a:p>
            <a:pPr marL="307181" indent="-229791" defTabSz="326231" eaLnBrk="0" fontAlgn="base" hangingPunct="0">
              <a:lnSpc>
                <a:spcPct val="8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up to </a:t>
            </a:r>
            <a:r>
              <a:rPr lang="en-US" sz="1650" kern="0" dirty="0">
                <a:solidFill>
                  <a:prstClr val="black"/>
                </a:solidFill>
                <a:latin typeface="Times New Roman"/>
                <a:cs typeface="Times New Roman"/>
              </a:rPr>
              <a:t>&gt;250 MW peak power beam driven</a:t>
            </a: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at CTF3 (recirculation)</a:t>
            </a:r>
          </a:p>
          <a:p>
            <a:pPr marL="307181" indent="-229791" defTabSz="326231" eaLnBrk="0" fontAlgn="base" hangingPunct="0">
              <a:lnSpc>
                <a:spcPct val="83000"/>
              </a:lnSpc>
              <a:spcBef>
                <a:spcPct val="0"/>
              </a:spcBef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  <a:defRPr/>
            </a:pPr>
            <a:r>
              <a:rPr lang="en-US" sz="1650" kern="0" dirty="0">
                <a:solidFill>
                  <a:srgbClr val="000000"/>
                </a:solidFill>
                <a:latin typeface="Times New Roman"/>
                <a:cs typeface="Times New Roman"/>
              </a:rPr>
              <a:t>model well understood  </a:t>
            </a:r>
          </a:p>
        </p:txBody>
      </p:sp>
      <p:pic>
        <p:nvPicPr>
          <p:cNvPr id="16" name="Picture 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4536" y="1857866"/>
            <a:ext cx="2872214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27"/>
          <p:cNvSpPr txBox="1">
            <a:spLocks noChangeArrowheads="1"/>
          </p:cNvSpPr>
          <p:nvPr/>
        </p:nvSpPr>
        <p:spPr bwMode="auto">
          <a:xfrm rot="16200000">
            <a:off x="7038378" y="2794233"/>
            <a:ext cx="914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600" b="1" kern="0" dirty="0">
                <a:solidFill>
                  <a:srgbClr val="3333FF"/>
                </a:solidFill>
              </a:rPr>
              <a:t>CLIC target pulse</a:t>
            </a:r>
          </a:p>
        </p:txBody>
      </p:sp>
      <p:sp>
        <p:nvSpPr>
          <p:cNvPr id="18" name="Text Box 35"/>
          <p:cNvSpPr txBox="1">
            <a:spLocks noChangeArrowheads="1"/>
          </p:cNvSpPr>
          <p:nvPr/>
        </p:nvSpPr>
        <p:spPr bwMode="auto">
          <a:xfrm>
            <a:off x="5814589" y="1508617"/>
            <a:ext cx="232996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kern="0" dirty="0">
                <a:solidFill>
                  <a:sysClr val="windowText" lastClr="000000"/>
                </a:solidFill>
              </a:rPr>
              <a:t>Typical RF pulse shape in ASTA during the last 125h of operation</a:t>
            </a:r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1075148" y="3869976"/>
            <a:ext cx="2435582" cy="1829751"/>
            <a:chOff x="299355" y="2405185"/>
            <a:chExt cx="4357032" cy="3521280"/>
          </a:xfrm>
        </p:grpSpPr>
        <p:pic>
          <p:nvPicPr>
            <p:cNvPr id="7" name="Picture 27"/>
            <p:cNvPicPr>
              <a:picLocks noChangeAspect="1" noChangeArrowheads="1"/>
            </p:cNvPicPr>
            <p:nvPr/>
          </p:nvPicPr>
          <p:blipFill>
            <a:blip r:embed="rId5"/>
            <a:srcRect l="1993" t="6882" r="6281" b="2903"/>
            <a:stretch>
              <a:fillRect/>
            </a:stretch>
          </p:blipFill>
          <p:spPr bwMode="auto">
            <a:xfrm>
              <a:off x="299355" y="2405185"/>
              <a:ext cx="4357032" cy="352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94"/>
            <p:cNvSpPr txBox="1">
              <a:spLocks noChangeArrowheads="1"/>
            </p:cNvSpPr>
            <p:nvPr/>
          </p:nvSpPr>
          <p:spPr bwMode="auto">
            <a:xfrm>
              <a:off x="1000949" y="2561645"/>
              <a:ext cx="2434512" cy="890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5596" tIns="37798" rIns="75596" bIns="37798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854"/>
                </a:spcAft>
                <a:buClr>
                  <a:srgbClr val="000000"/>
                </a:buClr>
                <a:buSzPct val="68000"/>
              </a:pPr>
              <a:r>
                <a:rPr lang="en-US" sz="900" dirty="0">
                  <a:solidFill>
                    <a:srgbClr val="E46C0A"/>
                  </a:solidFill>
                  <a:ea typeface="MS PGothic" pitchFamily="34" charset="-128"/>
                  <a:cs typeface="MS PGothic" pitchFamily="34" charset="-128"/>
                </a:rPr>
                <a:t>Measured (current)</a:t>
              </a:r>
              <a:br>
                <a:rPr lang="en-US" sz="900" dirty="0">
                  <a:solidFill>
                    <a:srgbClr val="E46C0A"/>
                  </a:solidFill>
                  <a:ea typeface="MS PGothic" pitchFamily="34" charset="-128"/>
                  <a:cs typeface="MS PGothic" pitchFamily="34" charset="-128"/>
                </a:rPr>
              </a:br>
              <a:r>
                <a:rPr lang="en-US" sz="900" dirty="0">
                  <a:solidFill>
                    <a:srgbClr val="0000FF"/>
                  </a:solidFill>
                  <a:ea typeface="MS PGothic" pitchFamily="34" charset="-128"/>
                  <a:cs typeface="MS PGothic" pitchFamily="34" charset="-128"/>
                </a:rPr>
                <a:t>Measured (power)</a:t>
              </a:r>
              <a:r>
                <a:rPr lang="en-US" sz="900" dirty="0">
                  <a:solidFill>
                    <a:srgbClr val="1F497D"/>
                  </a:solidFill>
                  <a:ea typeface="MS PGothic" pitchFamily="34" charset="-128"/>
                  <a:cs typeface="MS PGothic" pitchFamily="34" charset="-128"/>
                </a:rPr>
                <a:t/>
              </a:r>
              <a:br>
                <a:rPr lang="en-US" sz="900" dirty="0">
                  <a:solidFill>
                    <a:srgbClr val="1F497D"/>
                  </a:solidFill>
                  <a:ea typeface="MS PGothic" pitchFamily="34" charset="-128"/>
                  <a:cs typeface="MS PGothic" pitchFamily="34" charset="-128"/>
                </a:rPr>
              </a:br>
              <a:r>
                <a:rPr lang="en-US" sz="900" dirty="0">
                  <a:solidFill>
                    <a:srgbClr val="FF0000"/>
                  </a:solidFill>
                  <a:ea typeface="MS PGothic" pitchFamily="34" charset="-128"/>
                  <a:cs typeface="MS PGothic" pitchFamily="34" charset="-128"/>
                </a:rPr>
                <a:t>Model (power)</a:t>
              </a:r>
              <a:endParaRPr lang="en-US" sz="900" dirty="0">
                <a:solidFill>
                  <a:srgbClr val="E46C0A"/>
                </a:solidFill>
                <a:ea typeface="MS PGothic" pitchFamily="34" charset="-128"/>
                <a:cs typeface="MS PGothic" pitchFamily="34" charset="-128"/>
              </a:endParaRPr>
            </a:p>
          </p:txBody>
        </p:sp>
      </p:grp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0504" y="3484716"/>
            <a:ext cx="1818079" cy="152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grpSp>
        <p:nvGrpSpPr>
          <p:cNvPr id="31" name="Group 30"/>
          <p:cNvGrpSpPr/>
          <p:nvPr/>
        </p:nvGrpSpPr>
        <p:grpSpPr>
          <a:xfrm>
            <a:off x="5561587" y="3833152"/>
            <a:ext cx="2604881" cy="2239070"/>
            <a:chOff x="329162" y="3988892"/>
            <a:chExt cx="3105134" cy="2918853"/>
          </a:xfrm>
        </p:grpSpPr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 r="35168"/>
            <a:stretch>
              <a:fillRect/>
            </a:stretch>
          </p:blipFill>
          <p:spPr bwMode="auto">
            <a:xfrm>
              <a:off x="329162" y="3988892"/>
              <a:ext cx="3105134" cy="2440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Box 27"/>
            <p:cNvSpPr txBox="1">
              <a:spLocks noChangeArrowheads="1"/>
            </p:cNvSpPr>
            <p:nvPr/>
          </p:nvSpPr>
          <p:spPr bwMode="auto">
            <a:xfrm rot="16200000">
              <a:off x="1880741" y="5373390"/>
              <a:ext cx="601827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" wrap="square">
              <a:spAutoFit/>
            </a:bodyPr>
            <a:lstStyle/>
            <a:p>
              <a:pPr algn="ctr">
                <a:defRPr/>
              </a:pPr>
              <a:r>
                <a:rPr lang="en-US" sz="900" b="1" dirty="0">
                  <a:solidFill>
                    <a:srgbClr val="FF3300"/>
                  </a:solidFill>
                </a:rPr>
                <a:t>CLIC target pulse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43940" y="6245736"/>
              <a:ext cx="389913" cy="662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prstClr val="black"/>
                  </a:solidFill>
                </a:rPr>
                <a:t>ns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2060" y="4100242"/>
              <a:ext cx="607859" cy="39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prstClr val="black"/>
                  </a:solidFill>
                </a:rPr>
                <a:t>MW</a:t>
              </a:r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>
            <a:off x="3841203" y="2110936"/>
            <a:ext cx="3139465" cy="1554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657655" y="2713478"/>
            <a:ext cx="1214963" cy="10107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0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 (at CERN)</a:t>
            </a:r>
            <a:endParaRPr lang="en-US" dirty="0"/>
          </a:p>
        </p:txBody>
      </p:sp>
      <p:pic>
        <p:nvPicPr>
          <p:cNvPr id="5" name="Content Placeholder 4" descr="lep1.gif"/>
          <p:cNvPicPr>
            <a:picLocks noGrp="1" noChangeAspect="1"/>
          </p:cNvPicPr>
          <p:nvPr>
            <p:ph idx="1"/>
          </p:nvPr>
        </p:nvPicPr>
        <p:blipFill>
          <a:blip r:embed="rId2"/>
          <a:srcRect t="-5731" b="-5731"/>
          <a:stretch>
            <a:fillRect/>
          </a:stretch>
        </p:blipFill>
        <p:spPr>
          <a:xfrm>
            <a:off x="5120179" y="1263681"/>
            <a:ext cx="2793206" cy="3896916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5900" y="3448717"/>
            <a:ext cx="3692236" cy="255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85902" y="1364410"/>
            <a:ext cx="32584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27km circumference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Electron-positron collider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4 experiments: ALEPH, DELPHI, L3, OPAL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CMS energy: 90GeV (LEP I) - 209GeV (LEP II)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Peak Luminosity: 10</a:t>
            </a:r>
            <a:r>
              <a:rPr lang="en-US" sz="1350" baseline="30000" dirty="0">
                <a:solidFill>
                  <a:prstClr val="black"/>
                </a:solidFill>
              </a:rPr>
              <a:t>32</a:t>
            </a:r>
            <a:r>
              <a:rPr lang="en-US" sz="1350" dirty="0">
                <a:solidFill>
                  <a:prstClr val="black"/>
                </a:solidFill>
              </a:rPr>
              <a:t>cm</a:t>
            </a:r>
            <a:r>
              <a:rPr lang="en-US" sz="1350" baseline="30000" dirty="0">
                <a:solidFill>
                  <a:prstClr val="black"/>
                </a:solidFill>
              </a:rPr>
              <a:t>-2</a:t>
            </a:r>
            <a:r>
              <a:rPr lang="en-US" sz="1350" dirty="0">
                <a:solidFill>
                  <a:prstClr val="black"/>
                </a:solidFill>
              </a:rPr>
              <a:t>s</a:t>
            </a:r>
            <a:r>
              <a:rPr lang="en-US" sz="1350" baseline="30000" dirty="0">
                <a:solidFill>
                  <a:prstClr val="black"/>
                </a:solidFill>
              </a:rPr>
              <a:t>-1</a:t>
            </a:r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Operation: 1989-2000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Highest particle speed in any accelerator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50"/>
              <a:t>CLIC two-beam Module layout </a:t>
            </a:r>
          </a:p>
        </p:txBody>
      </p:sp>
      <p:pic>
        <p:nvPicPr>
          <p:cNvPr id="10342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919287"/>
            <a:ext cx="4516041" cy="273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91641" y="1521620"/>
            <a:ext cx="1435329" cy="285527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350">
                <a:solidFill>
                  <a:srgbClr val="000000"/>
                </a:solidFill>
              </a:rPr>
              <a:t>Standard module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05473" y="1597821"/>
            <a:ext cx="1914563" cy="2024272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350" b="1" u="sng">
                <a:solidFill>
                  <a:srgbClr val="000000"/>
                </a:solidFill>
              </a:rPr>
              <a:t>Total per module</a:t>
            </a:r>
            <a:br>
              <a:rPr lang="en-US" sz="1350" b="1" u="sng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8 accelerating structures</a:t>
            </a:r>
            <a:br>
              <a:rPr lang="en-US" sz="1350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8 wakefield monitors</a:t>
            </a:r>
            <a:br>
              <a:rPr lang="en-US" sz="1350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/>
            </a:r>
            <a:br>
              <a:rPr lang="en-US" sz="1350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4 PETS</a:t>
            </a:r>
            <a:br>
              <a:rPr lang="en-US" sz="1350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2 DB quadrupoles</a:t>
            </a:r>
            <a:br>
              <a:rPr lang="en-US" sz="1350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2 DB BPM</a:t>
            </a:r>
            <a:r>
              <a:rPr lang="en-US" sz="1350" b="1" u="sng">
                <a:solidFill>
                  <a:srgbClr val="000000"/>
                </a:solidFill>
              </a:rPr>
              <a:t/>
            </a:r>
            <a:br>
              <a:rPr lang="en-US" sz="1350" b="1" u="sng">
                <a:solidFill>
                  <a:srgbClr val="000000"/>
                </a:solidFill>
              </a:rPr>
            </a:br>
            <a:r>
              <a:rPr lang="en-US" sz="1350" b="1" u="sng">
                <a:solidFill>
                  <a:srgbClr val="000000"/>
                </a:solidFill>
              </a:rPr>
              <a:t/>
            </a:r>
            <a:br>
              <a:rPr lang="en-US" sz="1350" b="1" u="sng">
                <a:solidFill>
                  <a:srgbClr val="000000"/>
                </a:solidFill>
              </a:rPr>
            </a:br>
            <a:r>
              <a:rPr lang="en-US" sz="1350" b="1" u="sng">
                <a:solidFill>
                  <a:srgbClr val="000000"/>
                </a:solidFill>
              </a:rPr>
              <a:t>Total per linac</a:t>
            </a:r>
            <a:br>
              <a:rPr lang="en-US" sz="1350" b="1" u="sng">
                <a:solidFill>
                  <a:srgbClr val="000000"/>
                </a:solidFill>
              </a:rPr>
            </a:br>
            <a:r>
              <a:rPr lang="en-US" sz="1350">
                <a:solidFill>
                  <a:srgbClr val="000000"/>
                </a:solidFill>
              </a:rPr>
              <a:t>8374 standard modules </a:t>
            </a:r>
          </a:p>
        </p:txBody>
      </p:sp>
      <p:sp>
        <p:nvSpPr>
          <p:cNvPr id="103430" name="Content Placeholder 3"/>
          <p:cNvSpPr txBox="1">
            <a:spLocks/>
          </p:cNvSpPr>
          <p:nvPr/>
        </p:nvSpPr>
        <p:spPr bwMode="auto">
          <a:xfrm>
            <a:off x="975122" y="4725597"/>
            <a:ext cx="7204472" cy="94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1350" dirty="0">
                <a:solidFill>
                  <a:srgbClr val="000000"/>
                </a:solidFill>
              </a:rPr>
              <a:t>Other modules have 2,4,6 or 8 </a:t>
            </a:r>
            <a:r>
              <a:rPr lang="en-US" sz="1350" dirty="0" err="1">
                <a:solidFill>
                  <a:srgbClr val="000000"/>
                </a:solidFill>
              </a:rPr>
              <a:t>acc.structures</a:t>
            </a:r>
            <a:r>
              <a:rPr lang="en-US" sz="1350" dirty="0">
                <a:solidFill>
                  <a:srgbClr val="000000"/>
                </a:solidFill>
              </a:rPr>
              <a:t> replaced by a </a:t>
            </a:r>
            <a:r>
              <a:rPr lang="en-US" sz="1350" dirty="0" err="1">
                <a:solidFill>
                  <a:srgbClr val="000000"/>
                </a:solidFill>
              </a:rPr>
              <a:t>quadrupole</a:t>
            </a:r>
            <a:r>
              <a:rPr lang="en-US" sz="1350" dirty="0">
                <a:solidFill>
                  <a:srgbClr val="000000"/>
                </a:solidFill>
              </a:rPr>
              <a:t/>
            </a:r>
            <a:br>
              <a:rPr lang="en-US" sz="1350" dirty="0">
                <a:solidFill>
                  <a:srgbClr val="000000"/>
                </a:solidFill>
              </a:rPr>
            </a:br>
            <a:r>
              <a:rPr lang="en-US" sz="1350" dirty="0">
                <a:solidFill>
                  <a:srgbClr val="000000"/>
                </a:solidFill>
              </a:rPr>
              <a:t>(depending on main beam optics)</a:t>
            </a:r>
          </a:p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1350" dirty="0">
                <a:solidFill>
                  <a:srgbClr val="000000"/>
                </a:solidFill>
              </a:rPr>
              <a:t>Total 10462 modules, 71406 acc. structures, 35703 PETS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CLIC two-beam Module</a:t>
            </a:r>
            <a:endParaRPr lang="en-US"/>
          </a:p>
        </p:txBody>
      </p:sp>
      <p:pic>
        <p:nvPicPr>
          <p:cNvPr id="104451" name="Picture 2"/>
          <p:cNvPicPr>
            <a:picLocks noChangeAspect="1" noChangeArrowheads="1"/>
          </p:cNvPicPr>
          <p:nvPr/>
        </p:nvPicPr>
        <p:blipFill>
          <a:blip r:embed="rId2"/>
          <a:srcRect l="1215" t="12270" r="2087"/>
          <a:stretch>
            <a:fillRect/>
          </a:stretch>
        </p:blipFill>
        <p:spPr bwMode="auto">
          <a:xfrm>
            <a:off x="857253" y="1456135"/>
            <a:ext cx="5160169" cy="365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Footer Placeholder 4"/>
          <p:cNvSpPr txBox="1">
            <a:spLocks/>
          </p:cNvSpPr>
          <p:nvPr/>
        </p:nvSpPr>
        <p:spPr bwMode="auto">
          <a:xfrm>
            <a:off x="7292578" y="5625709"/>
            <a:ext cx="994172" cy="19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67" tIns="34283" rIns="68567" bIns="34283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050">
                <a:solidFill>
                  <a:prstClr val="black"/>
                </a:solidFill>
              </a:rPr>
              <a:t>G.Riddone</a:t>
            </a:r>
          </a:p>
        </p:txBody>
      </p:sp>
      <p:sp>
        <p:nvSpPr>
          <p:cNvPr id="104453" name="Content Placeholder 3"/>
          <p:cNvSpPr txBox="1">
            <a:spLocks/>
          </p:cNvSpPr>
          <p:nvPr/>
        </p:nvSpPr>
        <p:spPr bwMode="auto">
          <a:xfrm>
            <a:off x="975122" y="5338768"/>
            <a:ext cx="7204472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07181" indent="-229791" defTabSz="326231" eaLnBrk="0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sz="1350">
                <a:solidFill>
                  <a:srgbClr val="000000"/>
                </a:solidFill>
              </a:rPr>
              <a:t>Alignment system, beam instrumentation, cooling integrated in design</a:t>
            </a:r>
          </a:p>
        </p:txBody>
      </p:sp>
      <p:pic>
        <p:nvPicPr>
          <p:cNvPr id="104454" name="Picture 6" descr="Conf-1_Fro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5314" y="1435894"/>
            <a:ext cx="200144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4" descr="17100004B-CLIC-Tunnel Typical Cross Section-NB"/>
          <p:cNvPicPr>
            <a:picLocks noChangeAspect="1" noChangeArrowheads="1"/>
          </p:cNvPicPr>
          <p:nvPr/>
        </p:nvPicPr>
        <p:blipFill>
          <a:blip r:embed="rId5"/>
          <a:srcRect l="16676" r="19112" b="8096"/>
          <a:stretch>
            <a:fillRect/>
          </a:stretch>
        </p:blipFill>
        <p:spPr bwMode="auto">
          <a:xfrm>
            <a:off x="6075765" y="3244454"/>
            <a:ext cx="221099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6" name="Text Box 16"/>
          <p:cNvSpPr txBox="1">
            <a:spLocks noChangeArrowheads="1"/>
          </p:cNvSpPr>
          <p:nvPr/>
        </p:nvSpPr>
        <p:spPr bwMode="auto">
          <a:xfrm>
            <a:off x="6665122" y="3696894"/>
            <a:ext cx="1070523" cy="32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>
                <a:solidFill>
                  <a:prstClr val="black"/>
                </a:solidFill>
              </a:rPr>
              <a:t>Transfer lines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57" name="Line 17"/>
          <p:cNvSpPr>
            <a:spLocks noChangeShapeType="1"/>
          </p:cNvSpPr>
          <p:nvPr/>
        </p:nvSpPr>
        <p:spPr bwMode="auto">
          <a:xfrm flipH="1" flipV="1">
            <a:off x="7081839" y="3567118"/>
            <a:ext cx="34529" cy="17978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68567" tIns="34283" rIns="68567" bIns="34283" anchor="ctr">
            <a:prstTxWarp prst="textNoShape">
              <a:avLst/>
            </a:prstTxWarp>
            <a:spAutoFit/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58" name="Line 18"/>
          <p:cNvSpPr>
            <a:spLocks noChangeShapeType="1"/>
          </p:cNvSpPr>
          <p:nvPr/>
        </p:nvSpPr>
        <p:spPr bwMode="auto">
          <a:xfrm flipV="1">
            <a:off x="7222336" y="3543303"/>
            <a:ext cx="51197" cy="20359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68567" tIns="34283" rIns="68567" bIns="34283" anchor="ctr">
            <a:prstTxWarp prst="textNoShape">
              <a:avLst/>
            </a:prstTxWarp>
            <a:spAutoFit/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59" name="Text Box 19"/>
          <p:cNvSpPr txBox="1">
            <a:spLocks noChangeArrowheads="1"/>
          </p:cNvSpPr>
          <p:nvPr/>
        </p:nvSpPr>
        <p:spPr bwMode="auto">
          <a:xfrm>
            <a:off x="7049693" y="4691065"/>
            <a:ext cx="941578" cy="32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>
                <a:solidFill>
                  <a:prstClr val="black"/>
                </a:solidFill>
              </a:rPr>
              <a:t>Main Beam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60" name="Text Box 20"/>
          <p:cNvSpPr txBox="1">
            <a:spLocks noChangeArrowheads="1"/>
          </p:cNvSpPr>
          <p:nvPr/>
        </p:nvSpPr>
        <p:spPr bwMode="auto">
          <a:xfrm>
            <a:off x="6024565" y="4685112"/>
            <a:ext cx="949529" cy="32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>
                <a:solidFill>
                  <a:prstClr val="black"/>
                </a:solidFill>
              </a:rPr>
              <a:t>Drive Beam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61" name="Line 24"/>
          <p:cNvSpPr>
            <a:spLocks noChangeShapeType="1"/>
          </p:cNvSpPr>
          <p:nvPr/>
        </p:nvSpPr>
        <p:spPr bwMode="auto">
          <a:xfrm flipH="1" flipV="1">
            <a:off x="7017544" y="4287447"/>
            <a:ext cx="391716" cy="39171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68567" tIns="34283" rIns="68567" bIns="34283" anchor="ctr">
            <a:prstTxWarp prst="textNoShape">
              <a:avLst/>
            </a:prstTxWarp>
            <a:spAutoFit/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04462" name="Line 23"/>
          <p:cNvSpPr>
            <a:spLocks noChangeShapeType="1"/>
          </p:cNvSpPr>
          <p:nvPr/>
        </p:nvSpPr>
        <p:spPr bwMode="auto">
          <a:xfrm flipV="1">
            <a:off x="6449616" y="4319593"/>
            <a:ext cx="266700" cy="37981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68567" tIns="34283" rIns="68567" bIns="34283" anchor="ctr">
            <a:prstTxWarp prst="textNoShape">
              <a:avLst/>
            </a:prstTxWarp>
            <a:spAutoFit/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pic>
        <p:nvPicPr>
          <p:cNvPr id="16" name="Picture 15" descr="1304089_04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3" t="12488" r="10644"/>
          <a:stretch/>
        </p:blipFill>
        <p:spPr>
          <a:xfrm>
            <a:off x="869590" y="1474591"/>
            <a:ext cx="5175984" cy="384934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5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- Future Milestones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9162" y="1491442"/>
            <a:ext cx="7295357" cy="4285191"/>
          </a:xfrm>
          <a:prstGeom prst="rect">
            <a:avLst/>
          </a:prstGeom>
          <a:noFill/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342489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033" y="3082154"/>
            <a:ext cx="2236531" cy="12865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Line 36"/>
          <p:cNvSpPr>
            <a:spLocks noChangeShapeType="1"/>
          </p:cNvSpPr>
          <p:nvPr/>
        </p:nvSpPr>
        <p:spPr bwMode="auto">
          <a:xfrm flipH="1" flipV="1">
            <a:off x="8106670" y="4378016"/>
            <a:ext cx="8777" cy="1345142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9" name="Line 33"/>
          <p:cNvSpPr>
            <a:spLocks noChangeShapeType="1"/>
          </p:cNvSpPr>
          <p:nvPr/>
        </p:nvSpPr>
        <p:spPr bwMode="auto">
          <a:xfrm flipH="1" flipV="1">
            <a:off x="3325155" y="1661769"/>
            <a:ext cx="1" cy="1400174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10" name="Line 33"/>
          <p:cNvSpPr>
            <a:spLocks noChangeShapeType="1"/>
          </p:cNvSpPr>
          <p:nvPr/>
        </p:nvSpPr>
        <p:spPr bwMode="auto">
          <a:xfrm flipV="1">
            <a:off x="1077386" y="1633195"/>
            <a:ext cx="2" cy="1409699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11" name="Rektangel 20"/>
          <p:cNvSpPr>
            <a:spLocks noChangeArrowheads="1"/>
          </p:cNvSpPr>
          <p:nvPr/>
        </p:nvSpPr>
        <p:spPr bwMode="auto">
          <a:xfrm>
            <a:off x="1081685" y="1463809"/>
            <a:ext cx="2128241" cy="164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/>
          <a:p>
            <a:pPr defTabSz="601206"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2013-18</a:t>
            </a:r>
            <a:r>
              <a:rPr sz="1350" b="1" noProof="1">
                <a:solidFill>
                  <a:srgbClr val="080808"/>
                </a:solidFill>
                <a:cs typeface="Times New Roman"/>
              </a:rPr>
              <a:t> </a:t>
            </a: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Development Phase</a:t>
            </a:r>
          </a:p>
          <a:p>
            <a:pPr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Develop a Project Plan for a staged implementation in agreement with LHC findings; further technical developments with industry, performance studies for accelerator parts and systems, as well as for detectors. </a:t>
            </a:r>
            <a:endParaRPr sz="1050" noProof="1">
              <a:solidFill>
                <a:srgbClr val="080808"/>
              </a:solidFill>
              <a:cs typeface="Times New Roman"/>
            </a:endParaRPr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flipH="1" flipV="1">
            <a:off x="3120501" y="4376397"/>
            <a:ext cx="4727" cy="1343026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13" name="Rektangel 23"/>
          <p:cNvSpPr>
            <a:spLocks noChangeArrowheads="1"/>
          </p:cNvSpPr>
          <p:nvPr/>
        </p:nvSpPr>
        <p:spPr bwMode="auto">
          <a:xfrm>
            <a:off x="1042990" y="4523950"/>
            <a:ext cx="2076223" cy="111722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8573" tIns="34286" rIns="68573" bIns="34286">
            <a:spAutoFit/>
          </a:bodyPr>
          <a:lstStyle/>
          <a:p>
            <a:pPr algn="r" defTabSz="601206"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 2018-19 Decisions</a:t>
            </a:r>
            <a:endParaRPr sz="1350" b="1" noProof="1">
              <a:solidFill>
                <a:srgbClr val="080808"/>
              </a:solidFill>
              <a:cs typeface="Times New Roman"/>
            </a:endParaRPr>
          </a:p>
          <a:p>
            <a:pPr algn="r"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On the basis of LHC data</a:t>
            </a:r>
            <a:br>
              <a:rPr lang="en-US" sz="1050" noProof="1">
                <a:solidFill>
                  <a:srgbClr val="080808"/>
                </a:solidFill>
                <a:cs typeface="Times New Roman"/>
              </a:rPr>
            </a:br>
            <a:r>
              <a:rPr lang="en-US" sz="1050" noProof="1">
                <a:solidFill>
                  <a:srgbClr val="080808"/>
                </a:solidFill>
                <a:cs typeface="Times New Roman"/>
              </a:rPr>
              <a:t>and Project Plans (for CLIC and other potential projects as FCC), take decisions about next project(s) at the Energy Frontier.</a:t>
            </a:r>
            <a:endParaRPr sz="1050" noProof="1">
              <a:solidFill>
                <a:srgbClr val="080808"/>
              </a:solidFill>
              <a:cs typeface="Times New Roman"/>
            </a:endParaRPr>
          </a:p>
        </p:txBody>
      </p:sp>
      <p:sp>
        <p:nvSpPr>
          <p:cNvPr id="14" name="Rektangel 20"/>
          <p:cNvSpPr>
            <a:spLocks noChangeArrowheads="1"/>
          </p:cNvSpPr>
          <p:nvPr/>
        </p:nvSpPr>
        <p:spPr bwMode="auto">
          <a:xfrm>
            <a:off x="3342781" y="1625662"/>
            <a:ext cx="2319570" cy="126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/>
          <a:p>
            <a:pPr defTabSz="601206">
              <a:lnSpc>
                <a:spcPct val="80000"/>
              </a:lnSpc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4-5 year Preparation Phase</a:t>
            </a:r>
          </a:p>
          <a:p>
            <a:pPr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Finalise implementation parameters, Drive Beam Facility and other system verifications, site authorisation and preparation for industrial procurement.  </a:t>
            </a:r>
          </a:p>
          <a:p>
            <a:pPr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Prepare detailed Technical Proposals for the detector-systems.  </a:t>
            </a:r>
          </a:p>
        </p:txBody>
      </p:sp>
      <p:sp>
        <p:nvSpPr>
          <p:cNvPr id="15" name="Line 36"/>
          <p:cNvSpPr>
            <a:spLocks noChangeShapeType="1"/>
          </p:cNvSpPr>
          <p:nvPr/>
        </p:nvSpPr>
        <p:spPr bwMode="auto">
          <a:xfrm flipH="1" flipV="1">
            <a:off x="5650346" y="4384859"/>
            <a:ext cx="0" cy="1314450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16" name="Rektangel 23"/>
          <p:cNvSpPr>
            <a:spLocks noChangeArrowheads="1"/>
          </p:cNvSpPr>
          <p:nvPr/>
        </p:nvSpPr>
        <p:spPr bwMode="auto">
          <a:xfrm>
            <a:off x="3535539" y="4601112"/>
            <a:ext cx="2093415" cy="60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/>
          <a:p>
            <a:pPr algn="r" defTabSz="601206"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2024-25 Construction Start</a:t>
            </a:r>
            <a:br>
              <a:rPr lang="en-US" sz="1350" b="1" noProof="1">
                <a:solidFill>
                  <a:srgbClr val="080808"/>
                </a:solidFill>
                <a:cs typeface="Times New Roman"/>
              </a:rPr>
            </a:br>
            <a:r>
              <a:rPr lang="en-US" sz="1050" noProof="1">
                <a:solidFill>
                  <a:srgbClr val="080808"/>
                </a:solidFill>
                <a:cs typeface="Times New Roman"/>
              </a:rPr>
              <a:t>Ready for full construction</a:t>
            </a:r>
            <a:br>
              <a:rPr lang="en-US" sz="1050" noProof="1">
                <a:solidFill>
                  <a:srgbClr val="080808"/>
                </a:solidFill>
                <a:cs typeface="Times New Roman"/>
              </a:rPr>
            </a:br>
            <a:r>
              <a:rPr lang="en-US" sz="1050" noProof="1">
                <a:solidFill>
                  <a:srgbClr val="080808"/>
                </a:solidFill>
                <a:cs typeface="Times New Roman"/>
              </a:rPr>
              <a:t> and main tunnel excavation. </a:t>
            </a:r>
            <a:endParaRPr sz="1050" noProof="1">
              <a:solidFill>
                <a:srgbClr val="080808"/>
              </a:solidFill>
              <a:cs typeface="Times New Roman"/>
            </a:endParaRP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 flipV="1">
            <a:off x="5841207" y="1655427"/>
            <a:ext cx="3438" cy="1400173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 lIns="68573" tIns="34286" rIns="68573" bIns="34286"/>
          <a:lstStyle/>
          <a:p>
            <a:pPr>
              <a:defRPr/>
            </a:pPr>
            <a:endParaRPr lang="da-DK" sz="1350" kern="0" dirty="0">
              <a:solidFill>
                <a:sysClr val="windowText" lastClr="000000"/>
              </a:solidFill>
              <a:ea typeface="ＭＳ Ｐゴシック" pitchFamily="-97" charset="-128"/>
              <a:cs typeface="Times New Roman"/>
            </a:endParaRPr>
          </a:p>
        </p:txBody>
      </p:sp>
      <p:sp>
        <p:nvSpPr>
          <p:cNvPr id="18" name="Rektangel 20"/>
          <p:cNvSpPr>
            <a:spLocks noChangeArrowheads="1"/>
          </p:cNvSpPr>
          <p:nvPr/>
        </p:nvSpPr>
        <p:spPr bwMode="auto">
          <a:xfrm>
            <a:off x="5854961" y="1595501"/>
            <a:ext cx="2049996" cy="98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/>
          <a:p>
            <a:pPr defTabSz="601206"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Construction Phase </a:t>
            </a:r>
            <a:endParaRPr sz="1350" b="1" noProof="1">
              <a:solidFill>
                <a:srgbClr val="080808"/>
              </a:solidFill>
              <a:cs typeface="Times New Roman"/>
            </a:endParaRPr>
          </a:p>
          <a:p>
            <a:pPr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Stage 1 construction of CLIC, in parallel with detector construction.</a:t>
            </a:r>
          </a:p>
          <a:p>
            <a:pPr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Preparation for implementation of further stages.</a:t>
            </a:r>
          </a:p>
        </p:txBody>
      </p:sp>
      <p:sp>
        <p:nvSpPr>
          <p:cNvPr id="19" name="Rektangel 23"/>
          <p:cNvSpPr>
            <a:spLocks noChangeArrowheads="1"/>
          </p:cNvSpPr>
          <p:nvPr/>
        </p:nvSpPr>
        <p:spPr bwMode="auto">
          <a:xfrm>
            <a:off x="6247081" y="4416090"/>
            <a:ext cx="1824695" cy="98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/>
          <a:p>
            <a:pPr algn="r" defTabSz="601206">
              <a:spcBef>
                <a:spcPct val="20000"/>
              </a:spcBef>
            </a:pPr>
            <a:r>
              <a:rPr lang="en-US" sz="1350" b="1" noProof="1">
                <a:solidFill>
                  <a:srgbClr val="080808"/>
                </a:solidFill>
                <a:cs typeface="Times New Roman"/>
              </a:rPr>
              <a:t>  Commissioning </a:t>
            </a:r>
            <a:endParaRPr sz="1350" b="1" noProof="1">
              <a:solidFill>
                <a:srgbClr val="080808"/>
              </a:solidFill>
              <a:cs typeface="Times New Roman"/>
            </a:endParaRPr>
          </a:p>
          <a:p>
            <a:pPr algn="r" defTabSz="601206">
              <a:spcBef>
                <a:spcPct val="20000"/>
              </a:spcBef>
            </a:pPr>
            <a:r>
              <a:rPr lang="en-US" sz="1050" noProof="1">
                <a:solidFill>
                  <a:srgbClr val="080808"/>
                </a:solidFill>
                <a:cs typeface="Times New Roman"/>
              </a:rPr>
              <a:t>Becoming ready for data-taking as the LHC programme reaches completion</a:t>
            </a:r>
            <a:r>
              <a:rPr sz="1050" noProof="1">
                <a:solidFill>
                  <a:srgbClr val="080808"/>
                </a:solidFill>
                <a:cs typeface="Times New Roman"/>
              </a:rPr>
              <a:t>.</a:t>
            </a:r>
            <a:endParaRPr lang="en-US" sz="1050" noProof="1">
              <a:solidFill>
                <a:srgbClr val="080808"/>
              </a:solidFill>
              <a:cs typeface="Times New Roman"/>
            </a:endParaRPr>
          </a:p>
          <a:p>
            <a:pPr algn="r" defTabSz="601206">
              <a:spcBef>
                <a:spcPct val="20000"/>
              </a:spcBef>
            </a:pPr>
            <a:r>
              <a:rPr sz="1050" noProof="1">
                <a:solidFill>
                  <a:srgbClr val="080808"/>
                </a:solidFill>
                <a:cs typeface="Times New Roman"/>
              </a:rPr>
              <a:t> </a:t>
            </a:r>
          </a:p>
        </p:txBody>
      </p:sp>
      <p:pic>
        <p:nvPicPr>
          <p:cNvPr id="20" name="Picture 19" descr="CLIC0-layout201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312" y="3212288"/>
            <a:ext cx="2318987" cy="1285875"/>
          </a:xfrm>
          <a:prstGeom prst="rect">
            <a:avLst/>
          </a:prstGeom>
          <a:ln>
            <a:solidFill>
              <a:srgbClr val="080808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48" y="3240738"/>
            <a:ext cx="2070629" cy="130877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843040" y="1267385"/>
            <a:ext cx="2552624" cy="18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857250" y="4156259"/>
            <a:ext cx="2538413" cy="17716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1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989" y="1443378"/>
            <a:ext cx="7216575" cy="436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770" y="2657270"/>
            <a:ext cx="2032091" cy="125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4597" y="4445364"/>
            <a:ext cx="2013329" cy="1178719"/>
          </a:xfrm>
        </p:spPr>
      </p:pic>
      <p:sp>
        <p:nvSpPr>
          <p:cNvPr id="10" name="TextBox 9"/>
          <p:cNvSpPr txBox="1"/>
          <p:nvPr/>
        </p:nvSpPr>
        <p:spPr>
          <a:xfrm>
            <a:off x="5766877" y="3915003"/>
            <a:ext cx="2521058" cy="2307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68462" tIns="34233" rIns="68462" bIns="34233">
            <a:spAutoFit/>
          </a:bodyPr>
          <a:lstStyle/>
          <a:p>
            <a:pPr defTabSz="68463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3082" y="5624090"/>
            <a:ext cx="2448359" cy="2307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68462" tIns="34233" rIns="68462" bIns="34233">
            <a:spAutoFit/>
          </a:bodyPr>
          <a:lstStyle/>
          <a:p>
            <a:pPr defTabSz="342318">
              <a:defRPr/>
            </a:pPr>
            <a:r>
              <a:rPr lang="en-US" sz="105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Central MDI &amp; Interaction Region</a:t>
            </a: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1384207" y="891086"/>
            <a:ext cx="6281501" cy="41887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700">
                <a:latin typeface="Calibri" charset="0"/>
              </a:rPr>
              <a:t>CLIC near CERN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47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Documentation - CDRs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043817" y="1466123"/>
          <a:ext cx="5518426" cy="4291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29146" y="2862615"/>
            <a:ext cx="14041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In addition a shorter overview document was submitted as input to the European Strategy update, available at:</a:t>
            </a:r>
          </a:p>
          <a:p>
            <a:r>
              <a:rPr lang="da-DK" sz="1200" u="sng" dirty="0">
                <a:solidFill>
                  <a:srgbClr val="000000"/>
                </a:solidFill>
                <a:hlinkClick r:id="rId7"/>
              </a:rPr>
              <a:t>http://arxiv.org/pdf/1208.1402v1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4313"/>
            <a:ext cx="8229600" cy="2433437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Slides for </a:t>
            </a:r>
            <a:r>
              <a:rPr lang="fr-CH" dirty="0" err="1" smtClean="0"/>
              <a:t>detailed</a:t>
            </a:r>
            <a:r>
              <a:rPr lang="fr-CH" dirty="0" smtClean="0"/>
              <a:t> </a:t>
            </a:r>
            <a:r>
              <a:rPr lang="fr-CH" dirty="0" err="1" smtClean="0"/>
              <a:t>explanation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of </a:t>
            </a:r>
            <a:r>
              <a:rPr lang="fr-CH" dirty="0" err="1" smtClean="0"/>
              <a:t>small</a:t>
            </a:r>
            <a:r>
              <a:rPr lang="fr-CH" dirty="0" smtClean="0"/>
              <a:t> vertical </a:t>
            </a:r>
            <a:r>
              <a:rPr lang="fr-CH" dirty="0" err="1" smtClean="0"/>
              <a:t>emittances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all slides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called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the talk</a:t>
            </a:r>
            <a:br>
              <a:rPr lang="fr-CH" dirty="0" smtClean="0"/>
            </a:b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06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964115" y="863326"/>
            <a:ext cx="7392051" cy="484748"/>
          </a:xfrm>
        </p:spPr>
        <p:txBody>
          <a:bodyPr/>
          <a:lstStyle/>
          <a:p>
            <a:pPr eaLnBrk="1"/>
            <a:r>
              <a:rPr lang="en-US" sz="2550"/>
              <a:t>Bunch structure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6958" y="1469231"/>
            <a:ext cx="8867042" cy="334566"/>
          </a:xfrm>
        </p:spPr>
        <p:txBody>
          <a:bodyPr>
            <a:normAutofit lnSpcReduction="10000"/>
          </a:bodyPr>
          <a:lstStyle/>
          <a:p>
            <a:pPr eaLnBrk="1"/>
            <a:r>
              <a:rPr lang="en-US" sz="1725">
                <a:solidFill>
                  <a:srgbClr val="FF0000"/>
                </a:solidFill>
              </a:rPr>
              <a:t>SC</a:t>
            </a:r>
            <a:r>
              <a:rPr lang="en-US" sz="1725"/>
              <a:t> allows long pulse, </a:t>
            </a:r>
            <a:r>
              <a:rPr lang="en-US" sz="1725">
                <a:solidFill>
                  <a:srgbClr val="FF0000"/>
                </a:solidFill>
              </a:rPr>
              <a:t>NC</a:t>
            </a:r>
            <a:r>
              <a:rPr lang="en-US" sz="1725"/>
              <a:t> needs short pulse with smaller bunch charge</a:t>
            </a:r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244734" y="2078831"/>
            <a:ext cx="8348296" cy="3673079"/>
            <a:chOff x="243" y="684"/>
            <a:chExt cx="5862" cy="3408"/>
          </a:xfrm>
        </p:grpSpPr>
        <p:pic>
          <p:nvPicPr>
            <p:cNvPr id="5428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8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875">
                <a:solidFill>
                  <a:srgbClr val="FF0000"/>
                </a:solidFill>
                <a:latin typeface="Times New Roman" pitchFamily="-109" charset="0"/>
              </a:endParaRPr>
            </a:p>
          </p:txBody>
        </p:sp>
        <p:sp>
          <p:nvSpPr>
            <p:cNvPr id="54289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875">
                <a:solidFill>
                  <a:srgbClr val="FF0000"/>
                </a:solidFill>
                <a:latin typeface="Times New Roman" pitchFamily="-109" charset="0"/>
              </a:endParaRPr>
            </a:p>
          </p:txBody>
        </p:sp>
      </p:grp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-100472" y="2675812"/>
            <a:ext cx="915952" cy="1824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275" dirty="0">
                <a:solidFill>
                  <a:srgbClr val="FF0000"/>
                </a:solidFill>
                <a:latin typeface="Microsoft Sans Serif" pitchFamily="-109" charset="0"/>
              </a:rPr>
              <a:t>ILC </a:t>
            </a:r>
            <a:endParaRPr lang="en-US" sz="1275" dirty="0">
              <a:solidFill>
                <a:srgbClr val="FF0000"/>
              </a:solidFill>
              <a:latin typeface="Microsoft Sans Serif" pitchFamily="-109" charset="0"/>
            </a:endParaRPr>
          </a:p>
        </p:txBody>
      </p:sp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3613942" y="2368179"/>
            <a:ext cx="751514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75" dirty="0">
                <a:solidFill>
                  <a:srgbClr val="FF0000"/>
                </a:solidFill>
                <a:latin typeface="Microsoft Sans Serif" pitchFamily="-109" charset="0"/>
              </a:rPr>
              <a:t>2625 </a:t>
            </a:r>
          </a:p>
        </p:txBody>
      </p:sp>
      <p:sp>
        <p:nvSpPr>
          <p:cNvPr id="54279" name="Text Box 10"/>
          <p:cNvSpPr txBox="1">
            <a:spLocks noChangeArrowheads="1"/>
          </p:cNvSpPr>
          <p:nvPr/>
        </p:nvSpPr>
        <p:spPr bwMode="auto">
          <a:xfrm>
            <a:off x="838408" y="2388417"/>
            <a:ext cx="858653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75" dirty="0">
                <a:solidFill>
                  <a:srgbClr val="FF0000"/>
                </a:solidFill>
                <a:latin typeface="Microsoft Sans Serif" pitchFamily="-109" charset="0"/>
              </a:rPr>
              <a:t>0.370</a:t>
            </a:r>
          </a:p>
        </p:txBody>
      </p:sp>
      <p:sp>
        <p:nvSpPr>
          <p:cNvPr id="54280" name="Text Box 11"/>
          <p:cNvSpPr txBox="1">
            <a:spLocks noChangeArrowheads="1"/>
          </p:cNvSpPr>
          <p:nvPr/>
        </p:nvSpPr>
        <p:spPr bwMode="auto">
          <a:xfrm>
            <a:off x="2063054" y="3236143"/>
            <a:ext cx="750503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75" dirty="0">
                <a:solidFill>
                  <a:srgbClr val="FF0000"/>
                </a:solidFill>
                <a:latin typeface="Microsoft Sans Serif" pitchFamily="-109" charset="0"/>
              </a:rPr>
              <a:t>970</a:t>
            </a:r>
          </a:p>
        </p:txBody>
      </p:sp>
      <p:sp>
        <p:nvSpPr>
          <p:cNvPr id="54281" name="Text Box 13"/>
          <p:cNvSpPr txBox="1">
            <a:spLocks noChangeArrowheads="1"/>
          </p:cNvSpPr>
          <p:nvPr/>
        </p:nvSpPr>
        <p:spPr bwMode="auto">
          <a:xfrm>
            <a:off x="970848" y="5592390"/>
            <a:ext cx="860197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75">
                <a:solidFill>
                  <a:srgbClr val="6666FF"/>
                </a:solidFill>
                <a:latin typeface="Microsoft Sans Serif" pitchFamily="-109" charset="0"/>
              </a:rPr>
              <a:t>0.156</a:t>
            </a:r>
          </a:p>
        </p:txBody>
      </p:sp>
      <p:sp>
        <p:nvSpPr>
          <p:cNvPr id="54282" name="Rectangle 15"/>
          <p:cNvSpPr>
            <a:spLocks noChangeArrowheads="1"/>
          </p:cNvSpPr>
          <p:nvPr/>
        </p:nvSpPr>
        <p:spPr bwMode="auto">
          <a:xfrm>
            <a:off x="2436951" y="5056501"/>
            <a:ext cx="206788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32623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US" sz="975">
                <a:solidFill>
                  <a:srgbClr val="6666FF"/>
                </a:solidFill>
                <a:latin typeface="Microsoft Sans Serif" pitchFamily="-109" charset="0"/>
              </a:rPr>
              <a:t>312</a:t>
            </a:r>
          </a:p>
        </p:txBody>
      </p:sp>
      <p:sp>
        <p:nvSpPr>
          <p:cNvPr id="54283" name="Rectangle 17"/>
          <p:cNvSpPr>
            <a:spLocks noChangeArrowheads="1"/>
          </p:cNvSpPr>
          <p:nvPr/>
        </p:nvSpPr>
        <p:spPr bwMode="auto">
          <a:xfrm>
            <a:off x="1510107" y="4614888"/>
            <a:ext cx="890340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fontAlgn="base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975" dirty="0">
                <a:solidFill>
                  <a:srgbClr val="6666FF"/>
                </a:solidFill>
                <a:latin typeface="Microsoft Sans Serif" pitchFamily="-109" charset="0"/>
              </a:rPr>
              <a:t>20000</a:t>
            </a:r>
          </a:p>
        </p:txBody>
      </p:sp>
      <p:sp>
        <p:nvSpPr>
          <p:cNvPr id="54284" name="Rectangle 18"/>
          <p:cNvSpPr>
            <a:spLocks noChangeArrowheads="1"/>
          </p:cNvSpPr>
          <p:nvPr/>
        </p:nvSpPr>
        <p:spPr bwMode="auto">
          <a:xfrm>
            <a:off x="6312272" y="4027684"/>
            <a:ext cx="822057" cy="246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32623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US" sz="1725" dirty="0">
                <a:solidFill>
                  <a:srgbClr val="000000"/>
                </a:solidFill>
                <a:latin typeface="Times New Roman" pitchFamily="-109" charset="0"/>
              </a:rPr>
              <a:t>   ILC   </a:t>
            </a:r>
          </a:p>
        </p:txBody>
      </p:sp>
      <p:sp>
        <p:nvSpPr>
          <p:cNvPr id="54285" name="Rectangle 19"/>
          <p:cNvSpPr>
            <a:spLocks noChangeArrowheads="1"/>
          </p:cNvSpPr>
          <p:nvPr/>
        </p:nvSpPr>
        <p:spPr bwMode="auto">
          <a:xfrm>
            <a:off x="253497" y="5449335"/>
            <a:ext cx="205184" cy="1824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32623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US" sz="1275">
                <a:solidFill>
                  <a:srgbClr val="000000"/>
                </a:solidFill>
                <a:latin typeface="Times New Roman" pitchFamily="-109" charset="0"/>
              </a:rPr>
              <a:t>12 </a:t>
            </a:r>
          </a:p>
        </p:txBody>
      </p:sp>
      <p:sp>
        <p:nvSpPr>
          <p:cNvPr id="54286" name="Rectangle 15"/>
          <p:cNvSpPr>
            <a:spLocks noChangeArrowheads="1"/>
          </p:cNvSpPr>
          <p:nvPr/>
        </p:nvSpPr>
        <p:spPr bwMode="auto">
          <a:xfrm>
            <a:off x="1710120" y="4863618"/>
            <a:ext cx="666751" cy="13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defTabSz="32623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US" sz="975">
                <a:solidFill>
                  <a:srgbClr val="6666FF"/>
                </a:solidFill>
                <a:latin typeface="Microsoft Sans Serif" pitchFamily="-109" charset="0"/>
              </a:rPr>
              <a:t>    0.0005</a:t>
            </a:r>
          </a:p>
        </p:txBody>
      </p:sp>
      <p:sp>
        <p:nvSpPr>
          <p:cNvPr id="3" name="Action Button: Forward or Next 2">
            <a:hlinkClick r:id="rId3" action="ppaction://hlinksldjump" highlightClick="1"/>
          </p:cNvPr>
          <p:cNvSpPr/>
          <p:nvPr/>
        </p:nvSpPr>
        <p:spPr>
          <a:xfrm>
            <a:off x="7806032" y="2078836"/>
            <a:ext cx="376849" cy="430615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794" y="1615873"/>
            <a:ext cx="4494212" cy="11438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85901" y="1615870"/>
            <a:ext cx="21399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Bunches are squeezed strongly to </a:t>
            </a:r>
            <a:r>
              <a:rPr lang="en-US" sz="1350" dirty="0" err="1">
                <a:solidFill>
                  <a:prstClr val="black"/>
                </a:solidFill>
              </a:rPr>
              <a:t>maximise</a:t>
            </a:r>
            <a:r>
              <a:rPr lang="en-US" sz="1350" dirty="0">
                <a:solidFill>
                  <a:prstClr val="black"/>
                </a:solidFill>
              </a:rPr>
              <a:t> luminosity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5901" y="2517367"/>
            <a:ext cx="21399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Electron magnetic fields are very strong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85901" y="3289303"/>
            <a:ext cx="21399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Beam particles travel on curved trajectories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5901" y="4120099"/>
            <a:ext cx="21399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They emit photons (O(1)) (</a:t>
            </a:r>
            <a:r>
              <a:rPr lang="en-US" sz="1350" dirty="0" err="1">
                <a:solidFill>
                  <a:prstClr val="black"/>
                </a:solidFill>
              </a:rPr>
              <a:t>beamstrahlung</a:t>
            </a:r>
            <a:r>
              <a:rPr lang="en-US" sz="135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00201" y="4897413"/>
            <a:ext cx="21399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They collide with less than nominal energy</a:t>
            </a:r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881" y="3002090"/>
            <a:ext cx="4208185" cy="2422895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2343151" y="2258695"/>
            <a:ext cx="190500" cy="33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2362202" y="3002116"/>
            <a:ext cx="190500" cy="33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2362202" y="3786064"/>
            <a:ext cx="190500" cy="33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2362202" y="4604849"/>
            <a:ext cx="190500" cy="33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857275"/>
            <a:ext cx="6172200" cy="476236"/>
          </a:xfrm>
        </p:spPr>
        <p:txBody>
          <a:bodyPr>
            <a:normAutofit/>
          </a:bodyPr>
          <a:lstStyle/>
          <a:p>
            <a:r>
              <a:rPr lang="en-US" sz="2400" dirty="0" err="1"/>
              <a:t>Beamstrahlung</a:t>
            </a:r>
            <a:r>
              <a:rPr lang="en-US" sz="2400" dirty="0"/>
              <a:t> </a:t>
            </a:r>
            <a:r>
              <a:rPr lang="en-US" sz="2400" dirty="0" err="1"/>
              <a:t>Optimisation</a:t>
            </a:r>
            <a:endParaRPr lang="en-US" sz="2400" dirty="0"/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065" y="1714383"/>
            <a:ext cx="4171951" cy="29203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85906" y="1457195"/>
            <a:ext cx="200025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For low energies (classical regime) number of emitted photons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2709122" y="5787608"/>
            <a:ext cx="2133600" cy="273844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" name="Picture 19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762" y="2919409"/>
            <a:ext cx="1196340" cy="6477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85906" y="3797885"/>
            <a:ext cx="916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Hence use </a:t>
            </a:r>
          </a:p>
        </p:txBody>
      </p:sp>
      <p:pic>
        <p:nvPicPr>
          <p:cNvPr id="23" name="Picture 22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186" y="3797874"/>
            <a:ext cx="985838" cy="341550"/>
          </a:xfrm>
          <a:prstGeom prst="rect">
            <a:avLst/>
          </a:prstGeom>
        </p:spPr>
      </p:pic>
      <p:pic>
        <p:nvPicPr>
          <p:cNvPr id="24" name="Picture 23" descr="p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1728" y="4323317"/>
            <a:ext cx="1388745" cy="27003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993231" y="1457194"/>
            <a:ext cx="28596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For CLIC at 3TeV (quantum regime) </a:t>
            </a:r>
          </a:p>
        </p:txBody>
      </p:sp>
      <p:pic>
        <p:nvPicPr>
          <p:cNvPr id="27" name="Picture 26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2380" y="2228850"/>
            <a:ext cx="1953770" cy="5572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29115" y="4831460"/>
            <a:ext cx="142875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Total luminosity grows for smaller beams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67452" y="4869553"/>
            <a:ext cx="158538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But luminosity in peak starts to decrease again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947570" y="3520627"/>
            <a:ext cx="2230530" cy="3911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5505451" y="3600450"/>
            <a:ext cx="1524000" cy="12310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p2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9557" y="4879207"/>
            <a:ext cx="2707248" cy="678656"/>
          </a:xfrm>
          <a:prstGeom prst="rect">
            <a:avLst/>
          </a:prstGeom>
        </p:spPr>
      </p:pic>
      <p:sp>
        <p:nvSpPr>
          <p:cNvPr id="37" name="Donut 36"/>
          <p:cNvSpPr/>
          <p:nvPr/>
        </p:nvSpPr>
        <p:spPr>
          <a:xfrm>
            <a:off x="1457327" y="2149681"/>
            <a:ext cx="480060" cy="685800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38" name="Donut 37"/>
          <p:cNvSpPr/>
          <p:nvPr/>
        </p:nvSpPr>
        <p:spPr>
          <a:xfrm>
            <a:off x="2229062" y="4729999"/>
            <a:ext cx="480060" cy="930257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black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256482" y="3144319"/>
            <a:ext cx="3374267" cy="11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5885555" y="3346476"/>
            <a:ext cx="114897" cy="146050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5884958" y="2702157"/>
            <a:ext cx="114897" cy="146050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93613" y="4838396"/>
            <a:ext cx="1762085" cy="3000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CLIC parameter choice</a:t>
            </a:r>
          </a:p>
        </p:txBody>
      </p:sp>
      <p:sp>
        <p:nvSpPr>
          <p:cNvPr id="3" name="Action Button: Forward or Next 2">
            <a:hlinkClick r:id="rId8" action="ppaction://hlinksldjump" highlightClick="1"/>
          </p:cNvPr>
          <p:cNvSpPr/>
          <p:nvPr/>
        </p:nvSpPr>
        <p:spPr>
          <a:xfrm>
            <a:off x="332827" y="4593329"/>
            <a:ext cx="352985" cy="383567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66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1" grpId="0" animBg="1"/>
      <p:bldP spid="42" grpId="0" animBg="1"/>
      <p:bldP spid="4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/>
          <a:srcRect t="19355"/>
          <a:stretch/>
        </p:blipFill>
        <p:spPr bwMode="auto">
          <a:xfrm>
            <a:off x="498243" y="2560544"/>
            <a:ext cx="7118839" cy="31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948861" y="5519763"/>
            <a:ext cx="1638054" cy="26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1839" tIns="35919" rIns="71839" bIns="35919">
            <a:prstTxWarp prst="textNoShape">
              <a:avLst/>
            </a:prstTxWarp>
            <a:spAutoFit/>
          </a:bodyPr>
          <a:lstStyle/>
          <a:p>
            <a:pPr defTabSz="717947">
              <a:spcBef>
                <a:spcPct val="50000"/>
              </a:spcBef>
            </a:pPr>
            <a:r>
              <a:rPr lang="en-US" sz="1275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gradient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62046" y="1521761"/>
            <a:ext cx="8661285" cy="12763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50" dirty="0">
                <a:solidFill>
                  <a:srgbClr val="FF0000"/>
                </a:solidFill>
              </a:rPr>
              <a:t>Higher</a:t>
            </a:r>
            <a:r>
              <a:rPr lang="en-GB" sz="1650" dirty="0">
                <a:solidFill>
                  <a:srgbClr val="000000"/>
                </a:solidFill>
              </a:rPr>
              <a:t> breakdown rate </a:t>
            </a:r>
            <a:r>
              <a:rPr lang="en-GB" sz="1650" dirty="0">
                <a:solidFill>
                  <a:srgbClr val="FF0000"/>
                </a:solidFill>
              </a:rPr>
              <a:t>for higher gradient</a:t>
            </a:r>
          </a:p>
          <a:p>
            <a:r>
              <a:rPr lang="en-GB" sz="1650" dirty="0">
                <a:solidFill>
                  <a:srgbClr val="000000"/>
                </a:solidFill>
              </a:rPr>
              <a:t>Strong function of the field (~E</a:t>
            </a:r>
            <a:r>
              <a:rPr lang="en-GB" sz="1650" baseline="30000" dirty="0">
                <a:solidFill>
                  <a:srgbClr val="000000"/>
                </a:solidFill>
              </a:rPr>
              <a:t>~30</a:t>
            </a:r>
            <a:r>
              <a:rPr lang="en-GB" sz="1650" dirty="0">
                <a:solidFill>
                  <a:srgbClr val="000000"/>
                </a:solidFill>
              </a:rPr>
              <a:t>)</a:t>
            </a:r>
            <a:br>
              <a:rPr lang="en-GB" sz="1650" dirty="0">
                <a:solidFill>
                  <a:srgbClr val="000000"/>
                </a:solidFill>
              </a:rPr>
            </a:br>
            <a:r>
              <a:rPr lang="en-GB" sz="1650" dirty="0">
                <a:solidFill>
                  <a:srgbClr val="000000"/>
                </a:solidFill>
              </a:rPr>
              <a:t>=&gt; small decrease of field lowers BDR significantly</a:t>
            </a:r>
            <a:endParaRPr lang="en-GB" sz="16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57250"/>
            <a:ext cx="6858000" cy="4620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SLC (at SLAC)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r="24358"/>
          <a:stretch>
            <a:fillRect/>
          </a:stretch>
        </p:blipFill>
        <p:spPr bwMode="auto">
          <a:xfrm>
            <a:off x="3336635" y="1547045"/>
            <a:ext cx="5347860" cy="41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66821" y="1570305"/>
            <a:ext cx="226689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Electron-positron linear collider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2 experiments: first MARK II, then SLD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CMS energy: 92GeV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Peak Luminosity: 2x10</a:t>
            </a:r>
            <a:r>
              <a:rPr lang="en-US" sz="1350" baseline="30000" dirty="0">
                <a:solidFill>
                  <a:prstClr val="black"/>
                </a:solidFill>
              </a:rPr>
              <a:t>30</a:t>
            </a:r>
            <a:r>
              <a:rPr lang="en-US" sz="1350" dirty="0">
                <a:solidFill>
                  <a:prstClr val="black"/>
                </a:solidFill>
              </a:rPr>
              <a:t>cm</a:t>
            </a:r>
            <a:r>
              <a:rPr lang="en-US" sz="1350" baseline="30000" dirty="0">
                <a:solidFill>
                  <a:prstClr val="black"/>
                </a:solidFill>
              </a:rPr>
              <a:t>-2</a:t>
            </a:r>
            <a:r>
              <a:rPr lang="en-US" sz="1350" dirty="0">
                <a:solidFill>
                  <a:prstClr val="black"/>
                </a:solidFill>
              </a:rPr>
              <a:t>s</a:t>
            </a:r>
            <a:r>
              <a:rPr lang="en-US" sz="1350" baseline="30000" dirty="0">
                <a:solidFill>
                  <a:prstClr val="black"/>
                </a:solidFill>
              </a:rPr>
              <a:t>-1</a:t>
            </a:r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Operation: 1989-1998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The only linear collider </a:t>
            </a:r>
            <a:r>
              <a:rPr lang="en-US" sz="1350" dirty="0" err="1">
                <a:solidFill>
                  <a:prstClr val="black"/>
                </a:solidFill>
              </a:rPr>
              <a:t>sofar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8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342294" y="2135982"/>
            <a:ext cx="6364166" cy="28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839" tIns="35919" rIns="71839" bIns="35919">
            <a:prstTxWarp prst="textNoShape">
              <a:avLst/>
            </a:prstTxWarp>
            <a:spAutoFit/>
          </a:bodyPr>
          <a:lstStyle/>
          <a:p>
            <a:pPr defTabSz="717947">
              <a:spcBef>
                <a:spcPct val="50000"/>
              </a:spcBef>
            </a:pPr>
            <a:endParaRPr lang="de-DE" sz="1350">
              <a:solidFill>
                <a:srgbClr val="000000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494697" y="1718686"/>
            <a:ext cx="5888333" cy="3315038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200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300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400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500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600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700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800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900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717947"/>
                <a:r>
                  <a:rPr lang="en-US" sz="900" b="1">
                    <a:solidFill>
                      <a:srgbClr val="000000"/>
                    </a:solidFill>
                    <a:latin typeface="Helvetica" pitchFamily="-109" charset="0"/>
                  </a:rPr>
                  <a:t>-3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717947"/>
                <a:r>
                  <a:rPr lang="en-US" sz="900" b="1">
                    <a:solidFill>
                      <a:srgbClr val="000000"/>
                    </a:solidFill>
                    <a:latin typeface="Helvetica" pitchFamily="-109" charset="0"/>
                  </a:rPr>
                  <a:t>-2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717947"/>
                <a:r>
                  <a:rPr lang="en-US" sz="900" b="1">
                    <a:solidFill>
                      <a:srgbClr val="000000"/>
                    </a:solidFill>
                    <a:latin typeface="Helvetica" pitchFamily="-109" charset="0"/>
                  </a:rPr>
                  <a:t>-1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717947"/>
                <a:r>
                  <a:rPr lang="en-US" sz="900" b="1">
                    <a:solidFill>
                      <a:srgbClr val="000000"/>
                    </a:solidFill>
                    <a:latin typeface="Helvetica" pitchFamily="-109" charset="0"/>
                  </a:rPr>
                  <a:t>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717947"/>
                <a:r>
                  <a:rPr lang="en-US" sz="1425" b="1">
                    <a:solidFill>
                      <a:srgbClr val="000000"/>
                    </a:solidFill>
                    <a:latin typeface="Helvetica" pitchFamily="-109" charset="0"/>
                  </a:rPr>
                  <a:t>10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7000" tIns="13500" rIns="27000" bIns="27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717947"/>
                <a:r>
                  <a:rPr lang="en-US" sz="900" b="1">
                    <a:solidFill>
                      <a:srgbClr val="000000"/>
                    </a:solidFill>
                    <a:latin typeface="Helvetica" pitchFamily="-109" charset="0"/>
                  </a:rPr>
                  <a:t>1</a:t>
                </a:r>
                <a:endParaRPr lang="en-US" sz="1350">
                  <a:solidFill>
                    <a:srgbClr val="000000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27000" tIns="13500" rIns="27000" bIns="27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806"/>
                  </a:spcAft>
                  <a:buClr>
                    <a:srgbClr val="000000"/>
                  </a:buClr>
                  <a:buSzPct val="68000"/>
                </a:pPr>
                <a:endParaRPr lang="fr-FR" sz="135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Pulse length (ns)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92500" lnSpcReduction="10000"/>
            </a:bodyPr>
            <a:lstStyle/>
            <a:p>
              <a:pPr defTabSz="717947"/>
              <a:r>
                <a:rPr lang="en-US" sz="1425" b="1" dirty="0">
                  <a:solidFill>
                    <a:srgbClr val="000000"/>
                  </a:solidFill>
                  <a:latin typeface="Helvetica" pitchFamily="-109" charset="0"/>
                </a:rPr>
                <a:t>Breakdown rate</a:t>
              </a:r>
              <a:endParaRPr lang="en-US" sz="1350" dirty="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SLAC 70 MV/m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SLAC 65 MV/m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SLAC 60 MV/m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KEK 65 MV/m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fr-FR" sz="1350">
                <a:solidFill>
                  <a:srgbClr val="000000"/>
                </a:solidFill>
              </a:endParaRPr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13500" rIns="27000" bIns="27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717947"/>
              <a:r>
                <a:rPr lang="en-US" sz="1425" b="1">
                  <a:solidFill>
                    <a:srgbClr val="000000"/>
                  </a:solidFill>
                  <a:latin typeface="Helvetica" pitchFamily="-109" charset="0"/>
                </a:rPr>
                <a:t>exp. fit</a:t>
              </a:r>
              <a:endParaRPr lang="en-US" sz="1350">
                <a:solidFill>
                  <a:srgbClr val="000000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27000" tIns="13500" rIns="27000" bIns="27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3787" y="1449904"/>
            <a:ext cx="6136931" cy="19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326231" algn="ctr" defTabSz="326231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sz="1350" dirty="0">
                <a:solidFill>
                  <a:srgbClr val="000000"/>
                </a:solidFill>
              </a:rPr>
              <a:t> Higher breakdown rate for longer</a:t>
            </a:r>
            <a:r>
              <a:rPr lang="en-US" sz="1350" dirty="0">
                <a:solidFill>
                  <a:srgbClr val="000000"/>
                </a:solidFill>
              </a:rPr>
              <a:t> RF pulses</a:t>
            </a:r>
            <a:endParaRPr lang="en-US" sz="1350" dirty="0">
              <a:solidFill>
                <a:srgbClr val="000000"/>
              </a:solidFill>
            </a:endParaRPr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4" y="5145809"/>
            <a:ext cx="9021055" cy="4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326231" defTabSz="326231" hangingPunct="0">
              <a:lnSpc>
                <a:spcPct val="93000"/>
              </a:lnSpc>
              <a:spcAft>
                <a:spcPts val="1013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sz="1350" dirty="0">
                <a:solidFill>
                  <a:srgbClr val="000000"/>
                </a:solidFill>
              </a:rPr>
              <a:t> </a:t>
            </a:r>
            <a:r>
              <a:rPr lang="en-US" sz="2700" dirty="0">
                <a:solidFill>
                  <a:srgbClr val="7030A0"/>
                </a:solidFill>
              </a:rPr>
              <a:t>experimental scaling: BDR ˜ (</a:t>
            </a:r>
            <a:r>
              <a:rPr lang="en-US" sz="2700" dirty="0" err="1">
                <a:solidFill>
                  <a:srgbClr val="7030A0"/>
                </a:solidFill>
              </a:rPr>
              <a:t>pulselength</a:t>
            </a:r>
            <a:r>
              <a:rPr lang="en-US" sz="2700" dirty="0">
                <a:solidFill>
                  <a:srgbClr val="7030A0"/>
                </a:solidFill>
              </a:rPr>
              <a:t>) </a:t>
            </a:r>
            <a:r>
              <a:rPr lang="en-US" sz="2700" baseline="30000" dirty="0">
                <a:solidFill>
                  <a:srgbClr val="7030A0"/>
                </a:solidFill>
              </a:rPr>
              <a:t>6</a:t>
            </a:r>
            <a:r>
              <a:rPr lang="en-US" sz="2700" dirty="0">
                <a:solidFill>
                  <a:srgbClr val="7030A0"/>
                </a:solidFill>
              </a:rPr>
              <a:t> * (gradient) </a:t>
            </a:r>
            <a:r>
              <a:rPr lang="en-US" sz="2700" baseline="30000" dirty="0">
                <a:solidFill>
                  <a:srgbClr val="7030A0"/>
                </a:solidFill>
              </a:rPr>
              <a:t>30</a:t>
            </a:r>
            <a:endParaRPr lang="en-US" sz="2700" baseline="30000" dirty="0">
              <a:solidFill>
                <a:srgbClr val="7030A0"/>
              </a:solidFill>
            </a:endParaRPr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964115" y="828679"/>
            <a:ext cx="7392051" cy="553998"/>
          </a:xfrm>
        </p:spPr>
        <p:txBody>
          <a:bodyPr/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pulse length</a:t>
            </a:r>
            <a:endParaRPr lang="en-US" dirty="0"/>
          </a:p>
        </p:txBody>
      </p:sp>
      <p:sp>
        <p:nvSpPr>
          <p:cNvPr id="3" name="Action Button: Forward or Next 2">
            <a:hlinkClick r:id="rId3" action="ppaction://hlinksldjump" highlightClick="1"/>
          </p:cNvPr>
          <p:cNvSpPr/>
          <p:nvPr/>
        </p:nvSpPr>
        <p:spPr>
          <a:xfrm>
            <a:off x="7706460" y="3649753"/>
            <a:ext cx="544607" cy="596637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1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4483" y="3542110"/>
            <a:ext cx="3626654" cy="223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xfrm>
            <a:off x="964112" y="886387"/>
            <a:ext cx="7392051" cy="438582"/>
          </a:xfrm>
        </p:spPr>
        <p:txBody>
          <a:bodyPr/>
          <a:lstStyle/>
          <a:p>
            <a:pPr eaLnBrk="1"/>
            <a:r>
              <a:rPr lang="en-US" sz="2250"/>
              <a:t>Accelerating structure developments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534521" y="3538537"/>
            <a:ext cx="4249961" cy="2195513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/>
              <a:t>Structures built from discs</a:t>
            </a:r>
          </a:p>
          <a:p>
            <a:pPr eaLnBrk="1">
              <a:lnSpc>
                <a:spcPct val="83000"/>
              </a:lnSpc>
            </a:pPr>
            <a:r>
              <a:rPr lang="en-US" dirty="0"/>
              <a:t>Each cell </a:t>
            </a:r>
            <a:r>
              <a:rPr lang="en-US" dirty="0">
                <a:solidFill>
                  <a:srgbClr val="FF0000"/>
                </a:solidFill>
              </a:rPr>
              <a:t>damped</a:t>
            </a:r>
            <a:r>
              <a:rPr lang="en-US" dirty="0"/>
              <a:t> by 4 radial </a:t>
            </a:r>
            <a:r>
              <a:rPr lang="en-US" dirty="0" err="1"/>
              <a:t>WGs</a:t>
            </a:r>
            <a:endParaRPr lang="en-US" dirty="0"/>
          </a:p>
          <a:p>
            <a:pPr eaLnBrk="1">
              <a:lnSpc>
                <a:spcPct val="83000"/>
              </a:lnSpc>
            </a:pPr>
            <a:r>
              <a:rPr lang="en-US" dirty="0"/>
              <a:t>terminated by </a:t>
            </a:r>
            <a:r>
              <a:rPr lang="en-US" dirty="0" err="1"/>
              <a:t>SiC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RF loads</a:t>
            </a:r>
          </a:p>
          <a:p>
            <a:pPr eaLnBrk="1">
              <a:lnSpc>
                <a:spcPct val="83000"/>
              </a:lnSpc>
            </a:pPr>
            <a:r>
              <a:rPr lang="en-US" dirty="0"/>
              <a:t>Higher order modes (HOM) </a:t>
            </a:r>
            <a:br>
              <a:rPr lang="en-US" dirty="0"/>
            </a:br>
            <a:r>
              <a:rPr lang="en-US" dirty="0"/>
              <a:t>enter WG </a:t>
            </a:r>
          </a:p>
          <a:p>
            <a:pPr eaLnBrk="1">
              <a:lnSpc>
                <a:spcPct val="83000"/>
              </a:lnSpc>
            </a:pPr>
            <a:r>
              <a:rPr lang="en-US" dirty="0"/>
              <a:t>Long-range </a:t>
            </a:r>
            <a:r>
              <a:rPr lang="en-US" dirty="0" err="1"/>
              <a:t>wakefields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efficiently damped</a:t>
            </a:r>
          </a:p>
          <a:p>
            <a:pPr eaLnBrk="1">
              <a:lnSpc>
                <a:spcPct val="83000"/>
              </a:lnSpc>
            </a:pPr>
            <a:endParaRPr lang="en-US" dirty="0"/>
          </a:p>
        </p:txBody>
      </p:sp>
      <p:pic>
        <p:nvPicPr>
          <p:cNvPr id="47109" name="Picture 7" descr="IMG0034"/>
          <p:cNvPicPr>
            <a:picLocks noChangeAspect="1" noChangeArrowheads="1"/>
          </p:cNvPicPr>
          <p:nvPr/>
        </p:nvPicPr>
        <p:blipFill>
          <a:blip r:embed="rId3"/>
          <a:srcRect t="31235" r="12500" b="15628"/>
          <a:stretch>
            <a:fillRect/>
          </a:stretch>
        </p:blipFill>
        <p:spPr bwMode="auto">
          <a:xfrm>
            <a:off x="302559" y="1558528"/>
            <a:ext cx="2269195" cy="174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4476" y="1494235"/>
            <a:ext cx="191689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9" descr="asse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5822" y="1540674"/>
            <a:ext cx="3245912" cy="175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5617511" y="3640793"/>
            <a:ext cx="1855694" cy="1855694"/>
            <a:chOff x="7490012" y="3711388"/>
            <a:chExt cx="2474259" cy="2474259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7490012" y="3711388"/>
              <a:ext cx="0" cy="24742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7490012" y="3862225"/>
              <a:ext cx="247425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50" dirty="0">
                  <a:solidFill>
                    <a:srgbClr val="00CC99"/>
                  </a:solidFill>
                </a:rPr>
                <a:t>Time of </a:t>
              </a:r>
              <a:r>
                <a:rPr lang="fr-CH" sz="1350" dirty="0" err="1">
                  <a:solidFill>
                    <a:srgbClr val="00CC99"/>
                  </a:solidFill>
                </a:rPr>
                <a:t>next</a:t>
              </a:r>
              <a:r>
                <a:rPr lang="fr-CH" sz="1350" dirty="0">
                  <a:solidFill>
                    <a:srgbClr val="00CC99"/>
                  </a:solidFill>
                </a:rPr>
                <a:t> </a:t>
              </a:r>
              <a:r>
                <a:rPr lang="fr-CH" sz="1350" dirty="0" err="1">
                  <a:solidFill>
                    <a:srgbClr val="00CC99"/>
                  </a:solidFill>
                </a:rPr>
                <a:t>bunch</a:t>
              </a:r>
              <a:endParaRPr lang="fr-FR" sz="1350" dirty="0">
                <a:solidFill>
                  <a:srgbClr val="00CC99"/>
                </a:solidFill>
              </a:endParaRPr>
            </a:p>
          </p:txBody>
        </p:sp>
      </p:grpSp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481732" y="4326592"/>
            <a:ext cx="494180" cy="57486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0593" y="863306"/>
            <a:ext cx="6006041" cy="484748"/>
          </a:xfrm>
        </p:spPr>
        <p:txBody>
          <a:bodyPr/>
          <a:lstStyle/>
          <a:p>
            <a:pPr eaLnBrk="1"/>
            <a:r>
              <a:rPr lang="en-US" sz="2550" dirty="0"/>
              <a:t>Limitations of NC Gradient </a:t>
            </a:r>
            <a:r>
              <a:rPr lang="en-US" sz="2550" dirty="0" err="1"/>
              <a:t>E</a:t>
            </a:r>
            <a:r>
              <a:rPr lang="en-US" sz="2550" baseline="-25000" dirty="0" err="1"/>
              <a:t>acc</a:t>
            </a:r>
            <a:endParaRPr lang="en-US" sz="2550" baseline="-25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82278" y="1732363"/>
            <a:ext cx="7204472" cy="4001690"/>
          </a:xfrm>
        </p:spPr>
        <p:txBody>
          <a:bodyPr/>
          <a:lstStyle/>
          <a:p>
            <a:pPr eaLnBrk="1"/>
            <a:r>
              <a:rPr lang="en-US" sz="1725" dirty="0">
                <a:solidFill>
                  <a:srgbClr val="0000FF"/>
                </a:solidFill>
              </a:rPr>
              <a:t>Surface magnetic field</a:t>
            </a:r>
            <a:r>
              <a:rPr lang="en-US" sz="1725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1575" dirty="0"/>
              <a:t>Pulsed surface heating </a:t>
            </a:r>
            <a:r>
              <a:rPr lang="en-US" sz="1575" dirty="0">
                <a:sym typeface="Symbol" pitchFamily="-109" charset="2"/>
              </a:rPr>
              <a:t>=&gt;</a:t>
            </a:r>
            <a:r>
              <a:rPr lang="en-US" sz="1575" dirty="0"/>
              <a:t> </a:t>
            </a:r>
            <a:r>
              <a:rPr lang="en-US" sz="1575" dirty="0">
                <a:sym typeface="Symbol" pitchFamily="-109" charset="2"/>
              </a:rPr>
              <a:t> material fatigue =&gt;  cracks</a:t>
            </a:r>
            <a:br>
              <a:rPr lang="en-US" sz="1575" dirty="0">
                <a:sym typeface="Symbol" pitchFamily="-109" charset="2"/>
              </a:rPr>
            </a:br>
            <a:endParaRPr lang="en-US" sz="1575" dirty="0"/>
          </a:p>
          <a:p>
            <a:pPr eaLnBrk="1"/>
            <a:r>
              <a:rPr lang="en-US" sz="1725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1725" dirty="0"/>
              <a:t> </a:t>
            </a:r>
          </a:p>
          <a:p>
            <a:pPr lvl="1" eaLnBrk="1"/>
            <a:r>
              <a:rPr lang="en-US" sz="1575" dirty="0">
                <a:sym typeface="Symbol" pitchFamily="-109" charset="2"/>
              </a:rPr>
              <a:t>RF break downs </a:t>
            </a:r>
            <a:r>
              <a:rPr lang="en-US" sz="1575" dirty="0"/>
              <a:t> </a:t>
            </a:r>
          </a:p>
          <a:p>
            <a:pPr lvl="1" eaLnBrk="1"/>
            <a:r>
              <a:rPr lang="en-US" sz="1575" dirty="0"/>
              <a:t>Break down rate </a:t>
            </a:r>
            <a:r>
              <a:rPr lang="en-US" sz="1575" dirty="0">
                <a:sym typeface="Symbol" pitchFamily="-109" charset="2"/>
              </a:rPr>
              <a:t>=&gt; Operation efficiency</a:t>
            </a:r>
          </a:p>
          <a:p>
            <a:pPr lvl="1" eaLnBrk="1"/>
            <a:r>
              <a:rPr lang="en-US" sz="1575" dirty="0"/>
              <a:t>Local plasma triggered by field emission</a:t>
            </a:r>
            <a:r>
              <a:rPr lang="en-US" sz="1575" dirty="0">
                <a:sym typeface="Symbol" pitchFamily="-109" charset="2"/>
              </a:rPr>
              <a:t> =&gt; Erosion of surface</a:t>
            </a:r>
          </a:p>
          <a:p>
            <a:pPr lvl="1" eaLnBrk="1"/>
            <a:r>
              <a:rPr lang="en-US" sz="1575" dirty="0"/>
              <a:t>Dark current capture</a:t>
            </a:r>
            <a:br>
              <a:rPr lang="en-US" sz="1575" dirty="0"/>
            </a:br>
            <a:r>
              <a:rPr lang="en-US" sz="1575" dirty="0"/>
              <a:t>=&gt;</a:t>
            </a:r>
            <a:r>
              <a:rPr lang="en-US" sz="1575" dirty="0">
                <a:sym typeface="Symbol" pitchFamily="-109" charset="2"/>
              </a:rPr>
              <a:t> Efficiency reduction, activation, detector backgrounds</a:t>
            </a:r>
            <a:br>
              <a:rPr lang="en-US" sz="1575" dirty="0">
                <a:sym typeface="Symbol" pitchFamily="-109" charset="2"/>
              </a:rPr>
            </a:br>
            <a:endParaRPr lang="en-US" sz="1575" b="1" dirty="0"/>
          </a:p>
          <a:p>
            <a:pPr eaLnBrk="1"/>
            <a:r>
              <a:rPr lang="en-US" sz="1725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1575" dirty="0"/>
              <a:t>RF power flow and/or iris aperture apparently have a strong impact on </a:t>
            </a:r>
            <a:br>
              <a:rPr lang="en-US" sz="1575" dirty="0"/>
            </a:br>
            <a:r>
              <a:rPr lang="en-US" sz="1575" dirty="0"/>
              <a:t>achievable </a:t>
            </a:r>
            <a:r>
              <a:rPr lang="en-US" sz="1575" i="1" dirty="0" err="1"/>
              <a:t>E</a:t>
            </a:r>
            <a:r>
              <a:rPr lang="en-US" sz="1575" i="1" baseline="-25000" dirty="0" err="1"/>
              <a:t>acc</a:t>
            </a:r>
            <a:r>
              <a:rPr lang="en-US" sz="1575" i="1" dirty="0"/>
              <a:t> </a:t>
            </a:r>
            <a:r>
              <a:rPr lang="en-US" sz="1575" dirty="0"/>
              <a:t>and on surface erosion. Mechanism not fully understood</a:t>
            </a:r>
          </a:p>
        </p:txBody>
      </p:sp>
    </p:spTree>
    <p:extLst>
      <p:ext uri="{BB962C8B-B14F-4D97-AF65-F5344CB8AC3E}">
        <p14:creationId xmlns:p14="http://schemas.microsoft.com/office/powerpoint/2010/main" val="302355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 l="8058" r="5864" b="19867"/>
          <a:stretch>
            <a:fillRect/>
          </a:stretch>
        </p:blipFill>
        <p:spPr bwMode="auto">
          <a:xfrm>
            <a:off x="1031782" y="1485904"/>
            <a:ext cx="2371725" cy="23848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6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Pulsed surface heating - Fatigue</a:t>
            </a:r>
          </a:p>
        </p:txBody>
      </p:sp>
      <p:sp>
        <p:nvSpPr>
          <p:cNvPr id="23557" name="Content Placeholder 4"/>
          <p:cNvSpPr>
            <a:spLocks noGrp="1"/>
          </p:cNvSpPr>
          <p:nvPr>
            <p:ph idx="4294967295"/>
          </p:nvPr>
        </p:nvSpPr>
        <p:spPr>
          <a:xfrm>
            <a:off x="3950073" y="2261348"/>
            <a:ext cx="4056530" cy="1276350"/>
          </a:xfrm>
        </p:spPr>
        <p:txBody>
          <a:bodyPr>
            <a:normAutofit/>
          </a:bodyPr>
          <a:lstStyle/>
          <a:p>
            <a:r>
              <a:rPr lang="en-GB" sz="1650" dirty="0"/>
              <a:t>Magnetic </a:t>
            </a:r>
            <a:r>
              <a:rPr lang="en-GB" sz="1650" dirty="0">
                <a:solidFill>
                  <a:srgbClr val="FF0000"/>
                </a:solidFill>
              </a:rPr>
              <a:t>RF field heats up cavity </a:t>
            </a:r>
            <a:r>
              <a:rPr lang="en-GB" sz="1650" dirty="0"/>
              <a:t>wall</a:t>
            </a:r>
          </a:p>
          <a:p>
            <a:r>
              <a:rPr lang="en-GB" sz="1650" dirty="0"/>
              <a:t>Extension causes </a:t>
            </a:r>
            <a:r>
              <a:rPr lang="en-GB" sz="1650" dirty="0">
                <a:solidFill>
                  <a:srgbClr val="FF0000"/>
                </a:solidFill>
              </a:rPr>
              <a:t>compressive stress</a:t>
            </a:r>
          </a:p>
          <a:p>
            <a:r>
              <a:rPr lang="en-GB" sz="1650" dirty="0"/>
              <a:t>Can lead to </a:t>
            </a:r>
            <a:r>
              <a:rPr lang="en-GB" sz="1650" dirty="0">
                <a:solidFill>
                  <a:srgbClr val="FF0000"/>
                </a:solidFill>
              </a:rPr>
              <a:t>fatigue</a:t>
            </a:r>
          </a:p>
        </p:txBody>
      </p:sp>
      <p:sp>
        <p:nvSpPr>
          <p:cNvPr id="13" name="Right Arrow 12"/>
          <p:cNvSpPr/>
          <p:nvPr/>
        </p:nvSpPr>
        <p:spPr bwMode="auto">
          <a:xfrm rot="607056">
            <a:off x="3272926" y="1856194"/>
            <a:ext cx="1240052" cy="383773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square" lIns="0" tIns="0" rIns="0" bIns="0">
            <a:spAutoFit/>
          </a:bodyPr>
          <a:lstStyle/>
          <a:p>
            <a:pPr marL="326231" algn="ctr" defTabSz="326231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  <a:defRPr/>
            </a:pPr>
            <a:endParaRPr lang="en-GB" sz="135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3560" name="Group 15"/>
          <p:cNvGrpSpPr>
            <a:grpSpLocks/>
          </p:cNvGrpSpPr>
          <p:nvPr/>
        </p:nvGrpSpPr>
        <p:grpSpPr bwMode="auto">
          <a:xfrm>
            <a:off x="4668998" y="1488589"/>
            <a:ext cx="3434953" cy="745331"/>
            <a:chOff x="4250726" y="3336325"/>
            <a:chExt cx="4580453" cy="995043"/>
          </a:xfrm>
        </p:grpSpPr>
        <p:pic>
          <p:nvPicPr>
            <p:cNvPr id="23563" name="Picture 1" descr="temp-distr.jpg"/>
            <p:cNvPicPr>
              <a:picLocks noChangeAspect="1"/>
            </p:cNvPicPr>
            <p:nvPr/>
          </p:nvPicPr>
          <p:blipFill>
            <a:blip r:embed="rId3"/>
            <a:srcRect l="1416" t="3864" r="5132" b="22408"/>
            <a:stretch>
              <a:fillRect/>
            </a:stretch>
          </p:blipFill>
          <p:spPr bwMode="auto">
            <a:xfrm>
              <a:off x="4250726" y="3336325"/>
              <a:ext cx="4580453" cy="995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Rectangle 14"/>
            <p:cNvSpPr>
              <a:spLocks noChangeArrowheads="1"/>
            </p:cNvSpPr>
            <p:nvPr/>
          </p:nvSpPr>
          <p:spPr bwMode="auto">
            <a:xfrm>
              <a:off x="8458198" y="3477126"/>
              <a:ext cx="360001" cy="257921"/>
            </a:xfrm>
            <a:prstGeom prst="rect">
              <a:avLst/>
            </a:prstGeom>
            <a:solidFill>
              <a:srgbClr val="0000D2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marL="326231" algn="ctr" defTabSz="326231" hangingPunct="0">
                <a:lnSpc>
                  <a:spcPct val="93000"/>
                </a:lnSpc>
                <a:spcBef>
                  <a:spcPct val="50000"/>
                </a:spcBef>
                <a:spcAft>
                  <a:spcPts val="806"/>
                </a:spcAft>
                <a:buClr>
                  <a:srgbClr val="000000"/>
                </a:buClr>
                <a:buSzPct val="68000"/>
              </a:pPr>
              <a:endParaRPr lang="en-US" sz="1350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992847" y="1611219"/>
            <a:ext cx="1868090" cy="521681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57175" indent="-257175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US" sz="1500" dirty="0">
                <a:solidFill>
                  <a:srgbClr val="000000"/>
                </a:solidFill>
              </a:rPr>
              <a:t>Cyclic compressive stresses</a:t>
            </a:r>
          </a:p>
        </p:txBody>
      </p:sp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6950236" y="1699325"/>
            <a:ext cx="650081" cy="133350"/>
          </a:xfrm>
          <a:prstGeom prst="rightArrow">
            <a:avLst>
              <a:gd name="adj1" fmla="val 50000"/>
              <a:gd name="adj2" fmla="val 11250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en-US" sz="1350">
              <a:solidFill>
                <a:srgbClr val="000000"/>
              </a:solidFill>
            </a:endParaRPr>
          </a:p>
        </p:txBody>
      </p:sp>
      <p:pic>
        <p:nvPicPr>
          <p:cNvPr id="17" name="Picture 3" descr="sn-curve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8979" y="3293689"/>
            <a:ext cx="3850481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6567813" y="3584203"/>
            <a:ext cx="660181" cy="28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>
                <a:solidFill>
                  <a:srgbClr val="000000"/>
                </a:solidFill>
              </a:rPr>
              <a:t>Failure</a:t>
            </a: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4770980" y="4609331"/>
            <a:ext cx="902235" cy="28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r>
              <a:rPr lang="en-GB" sz="1350">
                <a:solidFill>
                  <a:srgbClr val="000000"/>
                </a:solidFill>
              </a:rPr>
              <a:t>No Failure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6241477" y="4122368"/>
            <a:ext cx="9509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>
                <a:solidFill>
                  <a:srgbClr val="000000"/>
                </a:solidFill>
              </a:rPr>
              <a:t>Steels, Mo, Ti, …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 rot="1348577">
            <a:off x="5920562" y="4444508"/>
            <a:ext cx="5902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>
                <a:solidFill>
                  <a:srgbClr val="000000"/>
                </a:solidFill>
              </a:rPr>
              <a:t>Cu, Al, …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7838580" y="3355603"/>
            <a:ext cx="442750" cy="1131079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257175" indent="-257175" algn="ctr"/>
            <a:r>
              <a:rPr lang="en-US" sz="1350">
                <a:solidFill>
                  <a:srgbClr val="000000"/>
                </a:solidFill>
              </a:rPr>
              <a:t>H</a:t>
            </a:r>
            <a:r>
              <a:rPr lang="en-US" sz="600">
                <a:solidFill>
                  <a:srgbClr val="000000"/>
                </a:solidFill>
              </a:rPr>
              <a:t>peak</a:t>
            </a:r>
          </a:p>
          <a:p>
            <a:pPr marL="257175" indent="-257175" algn="ctr"/>
            <a:r>
              <a:rPr lang="en-US" sz="135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↕</a:t>
            </a:r>
          </a:p>
          <a:p>
            <a:pPr marL="257175" indent="-257175" algn="ctr"/>
            <a:r>
              <a:rPr lang="el-GR" sz="135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Δ</a:t>
            </a:r>
            <a:r>
              <a:rPr lang="en-US" sz="135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T</a:t>
            </a:r>
          </a:p>
          <a:p>
            <a:pPr marL="257175" indent="-257175" algn="ctr"/>
            <a:r>
              <a:rPr lang="en-US" sz="1350">
                <a:solidFill>
                  <a:srgbClr val="000000"/>
                </a:solidFill>
              </a:rPr>
              <a:t>↕</a:t>
            </a:r>
            <a:endParaRPr lang="en-US" sz="1350">
              <a:solidFill>
                <a:srgbClr val="000000"/>
              </a:solidFill>
              <a:ea typeface="Arial Unicode MS" pitchFamily="-109" charset="0"/>
              <a:cs typeface="Arial Unicode MS" pitchFamily="-109" charset="0"/>
            </a:endParaRPr>
          </a:p>
          <a:p>
            <a:pPr marL="257175" indent="-257175" algn="ctr"/>
            <a:r>
              <a:rPr lang="el-GR" sz="135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σ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857251" y="4087416"/>
            <a:ext cx="3182471" cy="164663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5"/>
              </a:buBlip>
              <a:defRPr sz="16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65000"/>
              <a:buFontTx/>
              <a:buBlip>
                <a:blip r:embed="rId5"/>
              </a:buBlip>
              <a:defRPr sz="1600" kern="1200">
                <a:solidFill>
                  <a:schemeClr val="tx1"/>
                </a:solidFill>
                <a:effectLst/>
                <a:latin typeface="Times New Roman"/>
                <a:ea typeface="+mn-ea"/>
                <a:cs typeface="Times New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50" dirty="0">
                <a:solidFill>
                  <a:srgbClr val="000000"/>
                </a:solidFill>
              </a:rPr>
              <a:t>High number of cycles limits to smaller stresses</a:t>
            </a:r>
          </a:p>
          <a:p>
            <a:r>
              <a:rPr lang="en-GB" sz="1650" dirty="0">
                <a:solidFill>
                  <a:srgbClr val="000000"/>
                </a:solidFill>
              </a:rPr>
              <a:t>20 years operation =&gt; ~10</a:t>
            </a:r>
            <a:r>
              <a:rPr lang="en-GB" sz="1650" baseline="30000" dirty="0">
                <a:solidFill>
                  <a:srgbClr val="000000"/>
                </a:solidFill>
              </a:rPr>
              <a:t>10</a:t>
            </a:r>
            <a:r>
              <a:rPr lang="en-GB" sz="1650" dirty="0">
                <a:solidFill>
                  <a:srgbClr val="000000"/>
                </a:solidFill>
              </a:rPr>
              <a:t> cycles!</a:t>
            </a:r>
          </a:p>
          <a:p>
            <a:r>
              <a:rPr lang="en-GB" sz="1650" dirty="0">
                <a:solidFill>
                  <a:srgbClr val="000000"/>
                </a:solidFill>
              </a:rPr>
              <a:t>Limits </a:t>
            </a:r>
            <a:r>
              <a:rPr lang="en-GB" sz="1650" dirty="0">
                <a:solidFill>
                  <a:srgbClr val="FF0000"/>
                </a:solidFill>
              </a:rPr>
              <a:t>maximum </a:t>
            </a:r>
            <a:r>
              <a:rPr lang="el-GR" sz="1650" dirty="0">
                <a:solidFill>
                  <a:srgbClr val="FF0000"/>
                </a:solidFill>
              </a:rPr>
              <a:t>Δ</a:t>
            </a:r>
            <a:r>
              <a:rPr lang="en-US" sz="1650" dirty="0">
                <a:solidFill>
                  <a:srgbClr val="FF0000"/>
                </a:solidFill>
              </a:rPr>
              <a:t>T</a:t>
            </a:r>
            <a:r>
              <a:rPr lang="en-US" sz="1650" dirty="0">
                <a:solidFill>
                  <a:srgbClr val="000000"/>
                </a:solidFill>
              </a:rPr>
              <a:t> and </a:t>
            </a:r>
            <a:br>
              <a:rPr lang="en-US" sz="1650" dirty="0">
                <a:solidFill>
                  <a:srgbClr val="000000"/>
                </a:solidFill>
              </a:rPr>
            </a:br>
            <a:r>
              <a:rPr lang="en-US" sz="1650" dirty="0">
                <a:solidFill>
                  <a:srgbClr val="FF0000"/>
                </a:solidFill>
              </a:rPr>
              <a:t>peak magnetic field</a:t>
            </a:r>
            <a:endParaRPr lang="en-GB" sz="165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6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117311" y="1962150"/>
          <a:ext cx="2640806" cy="872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7" name="Equation" r:id="rId3" imgW="1460160" imgH="482400" progId="Equation.3">
                  <p:embed/>
                </p:oleObj>
              </mc:Choice>
              <mc:Fallback>
                <p:oleObj name="Equation" r:id="rId3" imgW="1460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7311" y="1962150"/>
                        <a:ext cx="2640806" cy="872729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1821365" y="863306"/>
            <a:ext cx="7392051" cy="484748"/>
          </a:xfrm>
        </p:spPr>
        <p:txBody>
          <a:bodyPr/>
          <a:lstStyle/>
          <a:p>
            <a:pPr eaLnBrk="1"/>
            <a:r>
              <a:rPr lang="en-US" sz="2550"/>
              <a:t>Pulsed surface heating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50" y="1478758"/>
            <a:ext cx="3996929" cy="2288381"/>
          </a:xfrm>
        </p:spPr>
        <p:txBody>
          <a:bodyPr/>
          <a:lstStyle/>
          <a:p>
            <a:pPr eaLnBrk="1"/>
            <a:r>
              <a:rPr lang="en-US" sz="1725" dirty="0"/>
              <a:t>Pulsed surface heating </a:t>
            </a:r>
            <a:r>
              <a:rPr lang="en-US" sz="1725" dirty="0">
                <a:solidFill>
                  <a:srgbClr val="FF0000"/>
                </a:solidFill>
              </a:rPr>
              <a:t>proportional </a:t>
            </a:r>
            <a:r>
              <a:rPr lang="en-US" sz="1725" dirty="0"/>
              <a:t>to</a:t>
            </a:r>
          </a:p>
          <a:p>
            <a:pPr lvl="1" eaLnBrk="1"/>
            <a:r>
              <a:rPr lang="en-US" sz="1650" dirty="0">
                <a:solidFill>
                  <a:srgbClr val="FF0000"/>
                </a:solidFill>
              </a:rPr>
              <a:t>Square root </a:t>
            </a:r>
            <a:r>
              <a:rPr lang="en-US" sz="1650" dirty="0"/>
              <a:t>of</a:t>
            </a:r>
            <a:r>
              <a:rPr lang="en-US" sz="1650" dirty="0">
                <a:solidFill>
                  <a:srgbClr val="FF0000"/>
                </a:solidFill>
              </a:rPr>
              <a:t> pulse length</a:t>
            </a:r>
          </a:p>
          <a:p>
            <a:pPr lvl="1" eaLnBrk="1"/>
            <a:r>
              <a:rPr lang="en-US" sz="1650" dirty="0">
                <a:solidFill>
                  <a:srgbClr val="FF0000"/>
                </a:solidFill>
              </a:rPr>
              <a:t>Square </a:t>
            </a:r>
            <a:r>
              <a:rPr lang="en-US" sz="1650" dirty="0"/>
              <a:t>of</a:t>
            </a:r>
            <a:r>
              <a:rPr lang="en-US" sz="1650" dirty="0">
                <a:solidFill>
                  <a:srgbClr val="FF0000"/>
                </a:solidFill>
              </a:rPr>
              <a:t> peak magnetic field</a:t>
            </a:r>
          </a:p>
          <a:p>
            <a:pPr eaLnBrk="1"/>
            <a:r>
              <a:rPr lang="en-US" sz="1725" dirty="0"/>
              <a:t>Field reduced only by geometry, </a:t>
            </a:r>
            <a:br>
              <a:rPr lang="en-US" sz="1725" dirty="0"/>
            </a:br>
            <a:r>
              <a:rPr lang="en-US" sz="1725" dirty="0"/>
              <a:t>but high field needed for high gradient</a:t>
            </a:r>
            <a:endParaRPr lang="en-US" dirty="0">
              <a:solidFill>
                <a:schemeClr val="tx1"/>
              </a:solidFill>
            </a:endParaRPr>
          </a:p>
          <a:p>
            <a:pPr eaLnBrk="1"/>
            <a:r>
              <a:rPr lang="en-US" sz="1725" dirty="0"/>
              <a:t>Limits the maximum pulse length </a:t>
            </a:r>
            <a:br>
              <a:rPr lang="en-US" sz="1725" dirty="0"/>
            </a:br>
            <a:r>
              <a:rPr lang="en-US" sz="1725" dirty="0"/>
              <a:t>=&gt; </a:t>
            </a:r>
            <a:r>
              <a:rPr lang="en-US" sz="1725" dirty="0">
                <a:solidFill>
                  <a:srgbClr val="FF0000"/>
                </a:solidFill>
              </a:rPr>
              <a:t>short pulses </a:t>
            </a:r>
            <a:r>
              <a:rPr lang="en-US" sz="1725" dirty="0"/>
              <a:t>(~few 100ns)</a:t>
            </a:r>
          </a:p>
        </p:txBody>
      </p: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4745835" y="3305181"/>
          <a:ext cx="3430192" cy="2089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8" name="Equation" r:id="rId5" imgW="3022560" imgH="1841400" progId="Equation.3">
                  <p:embed/>
                </p:oleObj>
              </mc:Choice>
              <mc:Fallback>
                <p:oleObj name="Equation" r:id="rId5" imgW="3022560" imgH="1841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835" y="3305181"/>
                        <a:ext cx="3430192" cy="20895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12"/>
          <p:cNvGraphicFramePr>
            <a:graphicFrameLocks noChangeAspect="1"/>
          </p:cNvGraphicFramePr>
          <p:nvPr/>
        </p:nvGraphicFramePr>
        <p:xfrm>
          <a:off x="1020367" y="3848104"/>
          <a:ext cx="3109913" cy="1860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9" name="Equation" r:id="rId7" imgW="2120760" imgH="1422360" progId="Equation.DSMT4">
                  <p:embed/>
                </p:oleObj>
              </mc:Choice>
              <mc:Fallback>
                <p:oleObj name="Equation" r:id="rId7" imgW="2120760" imgH="1422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367" y="3848104"/>
                        <a:ext cx="3109913" cy="186094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 w="25400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Oval 13"/>
          <p:cNvSpPr>
            <a:spLocks noChangeArrowheads="1"/>
          </p:cNvSpPr>
          <p:nvPr/>
        </p:nvSpPr>
        <p:spPr bwMode="auto">
          <a:xfrm flipH="1">
            <a:off x="6829429" y="2090043"/>
            <a:ext cx="307181" cy="271668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806"/>
              </a:spcAft>
              <a:buClr>
                <a:srgbClr val="000000"/>
              </a:buClr>
              <a:buSzPct val="68000"/>
            </a:pPr>
            <a:endParaRPr lang="fr-FR" sz="1350">
              <a:solidFill>
                <a:srgbClr val="000000"/>
              </a:solidFill>
            </a:endParaRPr>
          </a:p>
        </p:txBody>
      </p:sp>
      <p:sp>
        <p:nvSpPr>
          <p:cNvPr id="3" name="Action Button: Forward or Next 2">
            <a:hlinkClick r:id="rId9" action="ppaction://hlinksldjump" highlightClick="1"/>
          </p:cNvPr>
          <p:cNvSpPr/>
          <p:nvPr/>
        </p:nvSpPr>
        <p:spPr>
          <a:xfrm>
            <a:off x="8113144" y="4926762"/>
            <a:ext cx="627572" cy="60816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LHC (at CERN)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981" y="3632028"/>
            <a:ext cx="3314700" cy="229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84550" y="1485902"/>
            <a:ext cx="3154518" cy="1962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</a:rPr>
              <a:t>27km circumference (well, the LEP tunnel)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4 main experiments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Nominal CMS energy: 14TeV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Peak Luminosity: 10</a:t>
            </a:r>
            <a:r>
              <a:rPr lang="en-US" sz="1350" baseline="30000" dirty="0">
                <a:solidFill>
                  <a:prstClr val="black"/>
                </a:solidFill>
              </a:rPr>
              <a:t>34</a:t>
            </a:r>
            <a:r>
              <a:rPr lang="en-US" sz="1350" dirty="0">
                <a:solidFill>
                  <a:prstClr val="black"/>
                </a:solidFill>
              </a:rPr>
              <a:t>cm</a:t>
            </a:r>
            <a:r>
              <a:rPr lang="en-US" sz="1350" baseline="30000" dirty="0">
                <a:solidFill>
                  <a:prstClr val="black"/>
                </a:solidFill>
              </a:rPr>
              <a:t>-2</a:t>
            </a:r>
            <a:r>
              <a:rPr lang="en-US" sz="1350" dirty="0">
                <a:solidFill>
                  <a:prstClr val="black"/>
                </a:solidFill>
              </a:rPr>
              <a:t>s</a:t>
            </a:r>
            <a:r>
              <a:rPr lang="en-US" sz="1350" baseline="30000" dirty="0">
                <a:solidFill>
                  <a:prstClr val="black"/>
                </a:solidFill>
              </a:rPr>
              <a:t>-1</a:t>
            </a:r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Operation: 2009-today</a:t>
            </a:r>
          </a:p>
          <a:p>
            <a:pPr defTabSz="342900"/>
            <a:endParaRPr lang="en-US" sz="1350" dirty="0">
              <a:solidFill>
                <a:prstClr val="black"/>
              </a:solidFill>
            </a:endParaRPr>
          </a:p>
          <a:p>
            <a:pPr defTabSz="342900"/>
            <a:r>
              <a:rPr lang="en-US" sz="1350" dirty="0">
                <a:solidFill>
                  <a:prstClr val="black"/>
                </a:solidFill>
              </a:rPr>
              <a:t>Highest particle energy in any accelerator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1494" y="1547753"/>
            <a:ext cx="3499506" cy="2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6680" y="3598082"/>
            <a:ext cx="3504320" cy="232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57251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143000" y="869621"/>
            <a:ext cx="6846159" cy="450941"/>
          </a:xfrm>
          <a:prstGeom prst="rect">
            <a:avLst/>
          </a:prstGeom>
          <a:solidFill>
            <a:schemeClr val="bg1"/>
          </a:solidFill>
        </p:spPr>
        <p:txBody>
          <a:bodyPr wrap="square" bIns="35100" rtlCol="0">
            <a:spAutoFit/>
          </a:bodyPr>
          <a:lstStyle/>
          <a:p>
            <a:pPr algn="ctr" defTabSz="342900"/>
            <a:r>
              <a:rPr lang="en-US" sz="2400" dirty="0">
                <a:solidFill>
                  <a:prstClr val="black"/>
                </a:solidFill>
              </a:rPr>
              <a:t>Other Colliders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700" dirty="0">
                <a:solidFill>
                  <a:srgbClr val="000000"/>
                </a:solidFill>
              </a:rPr>
              <a:t>Collider Choices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600" dirty="0"/>
              <a:t>Hadron collisions: compound particles</a:t>
            </a:r>
          </a:p>
          <a:p>
            <a:pPr lvl="1" eaLnBrk="1" hangingPunct="1">
              <a:defRPr/>
            </a:pPr>
            <a:r>
              <a:rPr lang="en-US" sz="1600" dirty="0"/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600" dirty="0"/>
              <a:t>Parton energy spread</a:t>
            </a:r>
          </a:p>
          <a:p>
            <a:pPr lvl="1" eaLnBrk="1" hangingPunct="1">
              <a:defRPr/>
            </a:pPr>
            <a:r>
              <a:rPr lang="en-US" sz="1600" dirty="0"/>
              <a:t>QCD processes large background sources </a:t>
            </a:r>
            <a:br>
              <a:rPr lang="en-US" sz="1600" dirty="0"/>
            </a:br>
            <a:r>
              <a:rPr lang="en-US" sz="1600" dirty="0"/>
              <a:t>total cross section increases with log s; </a:t>
            </a:r>
            <a:br>
              <a:rPr lang="en-US" sz="1600" dirty="0"/>
            </a:br>
            <a:r>
              <a:rPr lang="en-US" sz="1600" dirty="0"/>
              <a:t>“interesting cross sections” decrease with s</a:t>
            </a:r>
            <a:endParaRPr lang="en-US" sz="1600" dirty="0"/>
          </a:p>
          <a:p>
            <a:pPr lvl="1" eaLnBrk="1" hangingPunct="1">
              <a:defRPr/>
            </a:pPr>
            <a:r>
              <a:rPr lang="en-US" sz="1600" dirty="0"/>
              <a:t>Hadron collisions  </a:t>
            </a:r>
            <a:r>
              <a:rPr lang="en-US" sz="1600" dirty="0">
                <a:sym typeface="Symbol" charset="0"/>
              </a:rPr>
              <a:t>  large discovery range</a:t>
            </a:r>
          </a:p>
          <a:p>
            <a:pPr lvl="1" eaLnBrk="1" hangingPunct="1">
              <a:defRPr/>
            </a:pPr>
            <a:endParaRPr lang="en-US" sz="1600" b="1" i="1" dirty="0"/>
          </a:p>
          <a:p>
            <a:pPr eaLnBrk="1" hangingPunct="1">
              <a:defRPr/>
            </a:pPr>
            <a:r>
              <a:rPr lang="en-US" sz="1600" dirty="0"/>
              <a:t>Lepton collisions: elementary particles</a:t>
            </a:r>
          </a:p>
          <a:p>
            <a:pPr lvl="1" eaLnBrk="1" hangingPunct="1">
              <a:defRPr/>
            </a:pPr>
            <a:r>
              <a:rPr lang="en-US" sz="1600" dirty="0"/>
              <a:t>Collision process known</a:t>
            </a:r>
          </a:p>
          <a:p>
            <a:pPr lvl="1" eaLnBrk="1" hangingPunct="1">
              <a:defRPr/>
            </a:pPr>
            <a:r>
              <a:rPr lang="en-US" sz="1600" dirty="0"/>
              <a:t>Well defined energy</a:t>
            </a:r>
          </a:p>
          <a:p>
            <a:pPr lvl="1" eaLnBrk="1" hangingPunct="1">
              <a:defRPr/>
            </a:pPr>
            <a:r>
              <a:rPr lang="en-US" sz="1600" dirty="0"/>
              <a:t>Other physics background limited </a:t>
            </a:r>
          </a:p>
          <a:p>
            <a:pPr lvl="1" eaLnBrk="1" hangingPunct="1">
              <a:defRPr/>
            </a:pPr>
            <a:r>
              <a:rPr lang="en-US" sz="1600" dirty="0"/>
              <a:t>Lepton collisions  </a:t>
            </a:r>
            <a:r>
              <a:rPr lang="en-US" sz="1600" dirty="0">
                <a:sym typeface="Symbol" charset="0"/>
              </a:rPr>
              <a:t>  precision measurements</a:t>
            </a:r>
            <a:r>
              <a:rPr lang="en-US" sz="1600" dirty="0"/>
              <a:t> </a:t>
            </a:r>
          </a:p>
          <a:p>
            <a:pPr lvl="1" eaLnBrk="1" hangingPunct="1">
              <a:defRPr/>
            </a:pPr>
            <a:r>
              <a:rPr lang="en-US" sz="1600" dirty="0"/>
              <a:t>All cross sections decrease with s</a:t>
            </a:r>
            <a:endParaRPr lang="en-US" sz="1600" dirty="0"/>
          </a:p>
          <a:p>
            <a:pPr marL="336042" lvl="1" indent="0">
              <a:buNone/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/>
              <a:t>Lepton-</a:t>
            </a:r>
            <a:r>
              <a:rPr lang="en-US" sz="1600" dirty="0" err="1"/>
              <a:t>hadron</a:t>
            </a:r>
            <a:r>
              <a:rPr lang="en-US" sz="1600" dirty="0"/>
              <a:t> is also possible</a:t>
            </a:r>
          </a:p>
        </p:txBody>
      </p:sp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55" y="3276599"/>
            <a:ext cx="1479586" cy="216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16703"/>
            <a:ext cx="2072464" cy="164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H.Schmickler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CLIC - CAS@ESI Archamps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9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2752</Words>
  <Application>Microsoft Office PowerPoint</Application>
  <PresentationFormat>On-screen Show (4:3)</PresentationFormat>
  <Paragraphs>768</Paragraphs>
  <Slides>64</Slides>
  <Notes>7</Notes>
  <HiddenSlides>0</HiddenSlides>
  <MMClips>1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88" baseType="lpstr">
      <vt:lpstr>ＭＳ Ｐゴシック</vt:lpstr>
      <vt:lpstr>ＭＳ Ｐゴシック</vt:lpstr>
      <vt:lpstr>宋体</vt:lpstr>
      <vt:lpstr>Arial</vt:lpstr>
      <vt:lpstr>Arial Rounded MT Bold</vt:lpstr>
      <vt:lpstr>Arial Unicode MS</vt:lpstr>
      <vt:lpstr>Calibri</vt:lpstr>
      <vt:lpstr>Calibri Light</vt:lpstr>
      <vt:lpstr>Comic Sans MS</vt:lpstr>
      <vt:lpstr>Helvetica</vt:lpstr>
      <vt:lpstr>Lucida Grande</vt:lpstr>
      <vt:lpstr>Microsoft Sans Serif</vt:lpstr>
      <vt:lpstr>StarSymbol</vt:lpstr>
      <vt:lpstr>Symbol</vt:lpstr>
      <vt:lpstr>Times</vt:lpstr>
      <vt:lpstr>Times New Roman</vt:lpstr>
      <vt:lpstr>Wingdings</vt:lpstr>
      <vt:lpstr>2_Office Theme</vt:lpstr>
      <vt:lpstr>3_Office Theme</vt:lpstr>
      <vt:lpstr>1_Office Theme</vt:lpstr>
      <vt:lpstr>4_Office Theme</vt:lpstr>
      <vt:lpstr>Office Theme</vt:lpstr>
      <vt:lpstr>公式</vt:lpstr>
      <vt:lpstr>Equation</vt:lpstr>
      <vt:lpstr>CLIC</vt:lpstr>
      <vt:lpstr>Outline</vt:lpstr>
      <vt:lpstr>PowerPoint Presentation</vt:lpstr>
      <vt:lpstr>PowerPoint Presentation</vt:lpstr>
      <vt:lpstr>LEP (at CERN)</vt:lpstr>
      <vt:lpstr>SLC (at SLAC)</vt:lpstr>
      <vt:lpstr>The LHC (at CERN)</vt:lpstr>
      <vt:lpstr>PowerPoint Presentation</vt:lpstr>
      <vt:lpstr>Collider Choices</vt:lpstr>
      <vt:lpstr>Higgs Physics in e+e- Collisions</vt:lpstr>
      <vt:lpstr>PowerPoint Presentation</vt:lpstr>
      <vt:lpstr>PowerPoint Presentation</vt:lpstr>
      <vt:lpstr>Physics Beyond the Standard Model (BSM) Example: Dark Matter</vt:lpstr>
      <vt:lpstr>Supersymmetry</vt:lpstr>
      <vt:lpstr>Example of Potential SUSY Scenario</vt:lpstr>
      <vt:lpstr>PowerPoint Presentation</vt:lpstr>
      <vt:lpstr>Lepton Collider Options</vt:lpstr>
      <vt:lpstr>Ring Collider Energy Limitation</vt:lpstr>
      <vt:lpstr>Linear Collider Energy Limitation</vt:lpstr>
      <vt:lpstr>Simplified Cost Scaling Comparison</vt:lpstr>
      <vt:lpstr>Circular vs. Linear Colliders</vt:lpstr>
      <vt:lpstr>Generic Linear Collider</vt:lpstr>
      <vt:lpstr>Generic Linear Collider</vt:lpstr>
      <vt:lpstr>Generic Linear Collider</vt:lpstr>
      <vt:lpstr>Generic Linear Collider</vt:lpstr>
      <vt:lpstr>ILC Layout</vt:lpstr>
      <vt:lpstr>CLIC – layout for 380 GeV</vt:lpstr>
      <vt:lpstr>CLIC Staged Design </vt:lpstr>
      <vt:lpstr>Cavity/Accelerating Structure</vt:lpstr>
      <vt:lpstr>Warm vs Cold RF Collider</vt:lpstr>
      <vt:lpstr>PowerPoint Presentation</vt:lpstr>
      <vt:lpstr>Let us look at two main aspects:</vt:lpstr>
      <vt:lpstr>Luminosity and Parameter Drivers</vt:lpstr>
      <vt:lpstr>Small (vertical) beam sizes</vt:lpstr>
      <vt:lpstr>PowerPoint Presentation</vt:lpstr>
      <vt:lpstr>PowerPoint Presentation</vt:lpstr>
      <vt:lpstr>Whole list of requirements for colliding small beams</vt:lpstr>
      <vt:lpstr>Let us look at two main aspects:</vt:lpstr>
      <vt:lpstr>Why not using klystrons as RF powersource?</vt:lpstr>
      <vt:lpstr>CLIC – layout for 380 GeV</vt:lpstr>
      <vt:lpstr>Two-beam acceleration </vt:lpstr>
      <vt:lpstr>Drive beam time structure</vt:lpstr>
      <vt:lpstr>CLIC Drive Beam Scheme</vt:lpstr>
      <vt:lpstr>More on drive beam generation</vt:lpstr>
      <vt:lpstr>Lemmings Drive Beam</vt:lpstr>
      <vt:lpstr>CLIC decelerator</vt:lpstr>
      <vt:lpstr>Power extraction structure PETS</vt:lpstr>
      <vt:lpstr>12 GHz PETS assembly</vt:lpstr>
      <vt:lpstr>Present PETS status (12 GHz)</vt:lpstr>
      <vt:lpstr>CLIC two-beam Module layout </vt:lpstr>
      <vt:lpstr>CLIC two-beam Module</vt:lpstr>
      <vt:lpstr>CLIC - Future Milestones</vt:lpstr>
      <vt:lpstr>CLIC near CERN</vt:lpstr>
      <vt:lpstr>CLIC Documentation - CDRs</vt:lpstr>
      <vt:lpstr>Slides for detailed explanation of small vertical emittances  all slides get called from within the talk </vt:lpstr>
      <vt:lpstr>Bunch structure</vt:lpstr>
      <vt:lpstr>Beam-beam Effect</vt:lpstr>
      <vt:lpstr>Beamstrahlung Optimisation</vt:lpstr>
      <vt:lpstr>Breakdown-rate vs gradient</vt:lpstr>
      <vt:lpstr>Breakdown-rate vs pulse length</vt:lpstr>
      <vt:lpstr>Accelerating structure developments</vt:lpstr>
      <vt:lpstr>Limitations of NC Gradient Eacc</vt:lpstr>
      <vt:lpstr>Pulsed surface heating - Fatigue</vt:lpstr>
      <vt:lpstr>Pulsed surface heating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CLIC basics</dc:title>
  <dc:creator>Hermann Schmickler</dc:creator>
  <cp:lastModifiedBy>Hermann Schmickler</cp:lastModifiedBy>
  <cp:revision>54</cp:revision>
  <dcterms:created xsi:type="dcterms:W3CDTF">2016-06-10T09:52:18Z</dcterms:created>
  <dcterms:modified xsi:type="dcterms:W3CDTF">2019-10-07T10:34:40Z</dcterms:modified>
</cp:coreProperties>
</file>