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94" r:id="rId2"/>
    <p:sldId id="302" r:id="rId3"/>
    <p:sldId id="305" r:id="rId4"/>
    <p:sldId id="303" r:id="rId5"/>
    <p:sldId id="304"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3FD4FF"/>
    <a:srgbClr val="FFFFFF"/>
    <a:srgbClr val="EC52DA"/>
    <a:srgbClr val="007033"/>
    <a:srgbClr val="00B050"/>
    <a:srgbClr val="DCC5ED"/>
    <a:srgbClr val="C3CC72"/>
    <a:srgbClr val="FFFF00"/>
    <a:srgbClr val="E7F4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1" d="100"/>
          <a:sy n="111" d="100"/>
        </p:scale>
        <p:origin x="4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29" tIns="45715" rIns="91429" bIns="45715"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29" tIns="45715" rIns="91429" bIns="45715" rtlCol="0"/>
          <a:lstStyle>
            <a:lvl1pPr algn="r">
              <a:defRPr sz="1200"/>
            </a:lvl1pPr>
          </a:lstStyle>
          <a:p>
            <a:fld id="{1A60F370-BA4F-4D23-BCFD-3462629F091D}" type="datetimeFigureOut">
              <a:rPr lang="en-GB" smtClean="0"/>
              <a:t>02/05/2019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29" tIns="45715" rIns="91429" bIns="45715"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29" tIns="45715" rIns="91429" bIns="45715"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4"/>
            <a:ext cx="2971800" cy="458787"/>
          </a:xfrm>
          <a:prstGeom prst="rect">
            <a:avLst/>
          </a:prstGeom>
        </p:spPr>
        <p:txBody>
          <a:bodyPr vert="horz" lIns="91429" tIns="45715" rIns="91429" bIns="45715"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4"/>
            <a:ext cx="2971800" cy="458787"/>
          </a:xfrm>
          <a:prstGeom prst="rect">
            <a:avLst/>
          </a:prstGeom>
        </p:spPr>
        <p:txBody>
          <a:bodyPr vert="horz" lIns="91429" tIns="45715" rIns="91429" bIns="45715" rtlCol="0" anchor="b"/>
          <a:lstStyle>
            <a:lvl1pPr algn="r">
              <a:defRPr sz="1200"/>
            </a:lvl1pPr>
          </a:lstStyle>
          <a:p>
            <a:fld id="{941BB032-11C0-4D06-BE2C-589186B64C57}" type="slidenum">
              <a:rPr lang="en-GB" smtClean="0"/>
              <a:t>‹#›</a:t>
            </a:fld>
            <a:endParaRPr lang="en-GB"/>
          </a:p>
        </p:txBody>
      </p:sp>
    </p:spTree>
    <p:extLst>
      <p:ext uri="{BB962C8B-B14F-4D97-AF65-F5344CB8AC3E}">
        <p14:creationId xmlns:p14="http://schemas.microsoft.com/office/powerpoint/2010/main" val="2508762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2</a:t>
            </a:fld>
            <a:endParaRPr lang="fr-FR">
              <a:solidFill>
                <a:prstClr val="black"/>
              </a:solidFill>
              <a:latin typeface="Calibri"/>
            </a:endParaRPr>
          </a:p>
        </p:txBody>
      </p:sp>
    </p:spTree>
    <p:extLst>
      <p:ext uri="{BB962C8B-B14F-4D97-AF65-F5344CB8AC3E}">
        <p14:creationId xmlns:p14="http://schemas.microsoft.com/office/powerpoint/2010/main" val="323607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4</a:t>
            </a:fld>
            <a:endParaRPr lang="fr-FR">
              <a:solidFill>
                <a:prstClr val="black"/>
              </a:solidFill>
              <a:latin typeface="Calibri"/>
            </a:endParaRPr>
          </a:p>
        </p:txBody>
      </p:sp>
    </p:spTree>
    <p:extLst>
      <p:ext uri="{BB962C8B-B14F-4D97-AF65-F5344CB8AC3E}">
        <p14:creationId xmlns:p14="http://schemas.microsoft.com/office/powerpoint/2010/main" val="1053060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defTabSz="457147">
              <a:defRPr/>
            </a:pPr>
            <a:fld id="{624B141A-D04E-DD49-88DC-EFA90428BA41}" type="slidenum">
              <a:rPr lang="fr-FR">
                <a:solidFill>
                  <a:prstClr val="black"/>
                </a:solidFill>
                <a:latin typeface="Calibri"/>
              </a:rPr>
              <a:pPr defTabSz="457147">
                <a:defRPr/>
              </a:pPr>
              <a:t>5</a:t>
            </a:fld>
            <a:endParaRPr lang="fr-FR">
              <a:solidFill>
                <a:prstClr val="black"/>
              </a:solidFill>
              <a:latin typeface="Calibri"/>
            </a:endParaRPr>
          </a:p>
        </p:txBody>
      </p:sp>
    </p:spTree>
    <p:extLst>
      <p:ext uri="{BB962C8B-B14F-4D97-AF65-F5344CB8AC3E}">
        <p14:creationId xmlns:p14="http://schemas.microsoft.com/office/powerpoint/2010/main" val="36367395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3733"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667" b="0" baseline="0">
                <a:solidFill>
                  <a:schemeClr val="accent5"/>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20800" y="6356351"/>
            <a:ext cx="8920000" cy="360000"/>
          </a:xfrm>
        </p:spPr>
        <p:txBody>
          <a:bodyPr lIns="0" tIns="0" rIns="0" bIns="0" anchor="b" anchorCtr="0"/>
          <a:lstStyle>
            <a:lvl1pPr algn="r">
              <a:defRPr>
                <a:solidFill>
                  <a:schemeClr val="accent1"/>
                </a:solidFill>
              </a:defRPr>
            </a:lvl1pPr>
          </a:lstStyle>
          <a:p>
            <a:r>
              <a:rPr lang="en-GB" noProof="0" smtClean="0"/>
              <a:t>DFX - CPS review 3 July 2017</a:t>
            </a:r>
            <a:endParaRPr lang="en-GB" noProof="0" dirty="0"/>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4" y="381001"/>
            <a:ext cx="4179545" cy="1694169"/>
          </a:xfrm>
          <a:prstGeom prst="rect">
            <a:avLst/>
          </a:prstGeom>
        </p:spPr>
      </p:pic>
      <p:sp>
        <p:nvSpPr>
          <p:cNvPr id="15" name="Espace réservé du texte 14"/>
          <p:cNvSpPr>
            <a:spLocks noGrp="1"/>
          </p:cNvSpPr>
          <p:nvPr>
            <p:ph type="body" sz="quarter" idx="14" hasCustomPrompt="1"/>
          </p:nvPr>
        </p:nvSpPr>
        <p:spPr>
          <a:xfrm>
            <a:off x="1828800" y="5899149"/>
            <a:ext cx="8640000" cy="349251"/>
          </a:xfrm>
        </p:spPr>
        <p:txBody>
          <a:bodyPr>
            <a:normAutofit/>
          </a:bodyPr>
          <a:lstStyle>
            <a:lvl1pPr marL="457189" marR="0" indent="-457189" algn="l" defTabSz="609585" rtl="0" eaLnBrk="1" fontAlgn="auto" latinLnBrk="0" hangingPunct="1">
              <a:lnSpc>
                <a:spcPct val="100000"/>
              </a:lnSpc>
              <a:spcBef>
                <a:spcPct val="20000"/>
              </a:spcBef>
              <a:spcAft>
                <a:spcPts val="0"/>
              </a:spcAft>
              <a:buClr>
                <a:schemeClr val="accent6"/>
              </a:buClr>
              <a:buSzTx/>
              <a:buFontTx/>
              <a:buNone/>
              <a:tabLst/>
              <a:defRPr sz="1867" b="1" i="1">
                <a:solidFill>
                  <a:srgbClr val="700A00"/>
                </a:solidFill>
              </a:defRPr>
            </a:lvl1pPr>
            <a:lvl2pPr>
              <a:buFontTx/>
              <a:buNone/>
              <a:defRPr/>
            </a:lvl2pPr>
            <a:lvl3pPr>
              <a:buFontTx/>
              <a:buNone/>
              <a:defRPr/>
            </a:lvl3pPr>
            <a:lvl4pPr>
              <a:buFontTx/>
              <a:buNone/>
              <a:defRPr/>
            </a:lvl4pPr>
            <a:lvl5pPr>
              <a:buFontTx/>
              <a:buNone/>
              <a:defRPr/>
            </a:lvl5pPr>
          </a:lstStyle>
          <a:p>
            <a:pPr marL="457189" marR="0" lvl="0" indent="-457189" algn="l" defTabSz="609585" rtl="0" eaLnBrk="1" fontAlgn="auto" latinLnBrk="0" hangingPunct="1">
              <a:lnSpc>
                <a:spcPct val="100000"/>
              </a:lnSpc>
              <a:spcBef>
                <a:spcPct val="20000"/>
              </a:spcBef>
              <a:spcAft>
                <a:spcPts val="0"/>
              </a:spcAft>
              <a:buClr>
                <a:schemeClr val="accent6"/>
              </a:buClr>
              <a:buSzTx/>
              <a:buFontTx/>
              <a:buNone/>
              <a:tabLst/>
              <a:defRPr/>
            </a:pPr>
            <a:r>
              <a:rPr kumimoji="0" lang="en-GB" sz="2133"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extLst>
      <p:ext uri="{BB962C8B-B14F-4D97-AF65-F5344CB8AC3E}">
        <p14:creationId xmlns:p14="http://schemas.microsoft.com/office/powerpoint/2010/main" val="1488977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2540000" y="6356351"/>
            <a:ext cx="8836000" cy="360000"/>
          </a:xfrm>
        </p:spPr>
        <p:txBody>
          <a:bodyPr/>
          <a:lstStyle/>
          <a:p>
            <a:r>
              <a:rPr lang="en-GB" noProof="0" smtClean="0"/>
              <a:t>DFX - CPS review 3 July 2017</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931398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609600" y="1215232"/>
            <a:ext cx="5386917"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6193369" y="1215232"/>
            <a:ext cx="5389033" cy="639763"/>
          </a:xfrm>
        </p:spPr>
        <p:txBody>
          <a:bodyPr anchor="t">
            <a:normAutofit/>
          </a:bodyPr>
          <a:lstStyle>
            <a:lvl1pPr marL="0" indent="0">
              <a:buNone/>
              <a:defRPr sz="2667" b="1" baseline="0"/>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6193369" y="2057400"/>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2540000" y="6356351"/>
            <a:ext cx="8836000" cy="360000"/>
          </a:xfrm>
        </p:spPr>
        <p:txBody>
          <a:bodyPr/>
          <a:lstStyle/>
          <a:p>
            <a:r>
              <a:rPr lang="en-GB" noProof="0" smtClean="0"/>
              <a:t>DFX - CPS review 3 July 2017</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218230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2540000" y="6356351"/>
            <a:ext cx="8836000" cy="360000"/>
          </a:xfrm>
        </p:spPr>
        <p:txBody>
          <a:bodyPr/>
          <a:lstStyle/>
          <a:p>
            <a:r>
              <a:rPr lang="en-GB" noProof="0" smtClean="0"/>
              <a:t>DFX - CPS review 3 July 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3250873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641600" y="6356351"/>
            <a:ext cx="8737600" cy="360000"/>
          </a:xfrm>
        </p:spPr>
        <p:txBody>
          <a:bodyPr/>
          <a:lstStyle/>
          <a:p>
            <a:r>
              <a:rPr lang="en-GB" noProof="0" smtClean="0"/>
              <a:t>DFX - CPS review 3 July 2017</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4158897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2641600" y="6356351"/>
            <a:ext cx="8734400" cy="360000"/>
          </a:xfrm>
        </p:spPr>
        <p:txBody>
          <a:bodyPr/>
          <a:lstStyle/>
          <a:p>
            <a:r>
              <a:rPr lang="en-GB" noProof="0" smtClean="0"/>
              <a:t>DFX - CPS review 3 July 2017</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2400">
                <a:solidFill>
                  <a:schemeClr val="bg2"/>
                </a:solidFill>
              </a:defRPr>
            </a:lvl1pPr>
          </a:lstStyle>
          <a:p>
            <a:pPr lvl="0"/>
            <a:r>
              <a:rPr lang="en-GB" dirty="0" smtClean="0"/>
              <a:t>Image title</a:t>
            </a:r>
            <a:endParaRPr lang="en-GB" dirty="0"/>
          </a:p>
        </p:txBody>
      </p:sp>
    </p:spTree>
    <p:extLst>
      <p:ext uri="{BB962C8B-B14F-4D97-AF65-F5344CB8AC3E}">
        <p14:creationId xmlns:p14="http://schemas.microsoft.com/office/powerpoint/2010/main" val="3243596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625600" y="6356351"/>
            <a:ext cx="8764000" cy="360000"/>
          </a:xfrm>
        </p:spPr>
        <p:txBody>
          <a:bodyPr/>
          <a:lstStyle/>
          <a:p>
            <a:r>
              <a:rPr lang="en-GB" noProof="0" smtClean="0"/>
              <a:t>DFX - CPS review 3 July 2017</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600" baseline="0">
                <a:solidFill>
                  <a:schemeClr val="tx2"/>
                </a:solidFill>
              </a:defRPr>
            </a:lvl1pPr>
            <a:lvl2pPr>
              <a:buFontTx/>
              <a:buNone/>
              <a:defRPr sz="1867"/>
            </a:lvl2pPr>
            <a:lvl3pPr>
              <a:buFontTx/>
              <a:buNone/>
              <a:defRPr sz="1867"/>
            </a:lvl3pPr>
            <a:lvl4pPr>
              <a:buFontTx/>
              <a:buNone/>
              <a:defRPr sz="1867"/>
            </a:lvl4pPr>
            <a:lvl5pPr>
              <a:buFontTx/>
              <a:buNone/>
              <a:defRPr sz="1867"/>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828804" y="381001"/>
            <a:ext cx="4179545" cy="1694169"/>
          </a:xfrm>
          <a:prstGeom prst="rect">
            <a:avLst/>
          </a:prstGeom>
        </p:spPr>
      </p:pic>
    </p:spTree>
    <p:extLst>
      <p:ext uri="{BB962C8B-B14F-4D97-AF65-F5344CB8AC3E}">
        <p14:creationId xmlns:p14="http://schemas.microsoft.com/office/powerpoint/2010/main" val="2349524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641600" y="6356351"/>
            <a:ext cx="8734400" cy="360000"/>
          </a:xfrm>
          <a:prstGeom prst="rect">
            <a:avLst/>
          </a:prstGeom>
        </p:spPr>
        <p:txBody>
          <a:bodyPr vert="horz" lIns="0" tIns="0" rIns="0" bIns="0" rtlCol="0" anchor="b"/>
          <a:lstStyle>
            <a:lvl1pPr algn="r">
              <a:defRPr sz="1467">
                <a:solidFill>
                  <a:schemeClr val="accent1"/>
                </a:solidFill>
              </a:defRPr>
            </a:lvl1pPr>
          </a:lstStyle>
          <a:p>
            <a:r>
              <a:rPr lang="en-GB" smtClean="0"/>
              <a:t>DFX - CPS review 3 July 2017</a:t>
            </a:r>
            <a:endParaRPr lang="en-GB" dirty="0"/>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600">
                <a:solidFill>
                  <a:schemeClr val="accent1"/>
                </a:solidFill>
              </a:defRPr>
            </a:lvl1pPr>
          </a:lstStyle>
          <a:p>
            <a:fld id="{BFDCA1C4-9514-7B4F-976F-D92F7E296653}" type="slidenum">
              <a:rPr lang="fr-FR" smtClean="0"/>
              <a:pPr/>
              <a:t>‹#›</a:t>
            </a:fld>
            <a:endParaRPr lang="fr-FR" dirty="0"/>
          </a:p>
        </p:txBody>
      </p:sp>
    </p:spTree>
    <p:extLst>
      <p:ext uri="{BB962C8B-B14F-4D97-AF65-F5344CB8AC3E}">
        <p14:creationId xmlns:p14="http://schemas.microsoft.com/office/powerpoint/2010/main" val="17052550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hf hdr="0" dt="0"/>
  <p:txStyles>
    <p:titleStyle>
      <a:lvl1pPr algn="ctr" defTabSz="609585" rtl="0" eaLnBrk="1" latinLnBrk="0" hangingPunct="1">
        <a:spcBef>
          <a:spcPct val="0"/>
        </a:spcBef>
        <a:buNone/>
        <a:defRPr sz="3733" b="1" kern="1200">
          <a:solidFill>
            <a:schemeClr val="bg2"/>
          </a:solidFill>
          <a:latin typeface="+mj-lt"/>
          <a:ea typeface="+mj-ea"/>
          <a:cs typeface="+mj-cs"/>
        </a:defRPr>
      </a:lvl1pPr>
    </p:titleStyle>
    <p:bodyStyle>
      <a:lvl1pPr marL="457189" indent="-457189" algn="l"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l"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l"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l"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l"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fr-FR"/>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ECR</a:t>
            </a:r>
            <a:r>
              <a:rPr lang="en-GB" dirty="0"/>
              <a:t>:</a:t>
            </a:r>
            <a:br>
              <a:rPr lang="en-GB" dirty="0"/>
            </a:br>
            <a:r>
              <a:rPr lang="en-GB" dirty="0"/>
              <a:t>Positioning of the Quench Heaters on the 11T magnet</a:t>
            </a:r>
          </a:p>
        </p:txBody>
      </p:sp>
      <p:sp>
        <p:nvSpPr>
          <p:cNvPr id="3" name="Subtitle 2"/>
          <p:cNvSpPr>
            <a:spLocks noGrp="1"/>
          </p:cNvSpPr>
          <p:nvPr>
            <p:ph type="subTitle" idx="1"/>
          </p:nvPr>
        </p:nvSpPr>
        <p:spPr>
          <a:xfrm>
            <a:off x="1828800" y="4978400"/>
            <a:ext cx="8915400" cy="812800"/>
          </a:xfrm>
        </p:spPr>
        <p:txBody>
          <a:bodyPr>
            <a:normAutofit/>
          </a:bodyPr>
          <a:lstStyle/>
          <a:p>
            <a:r>
              <a:rPr lang="en-GB" dirty="0" smtClean="0"/>
              <a:t>D. Schoerling</a:t>
            </a:r>
            <a:endParaRPr lang="en-GB" dirty="0"/>
          </a:p>
        </p:txBody>
      </p:sp>
      <p:sp>
        <p:nvSpPr>
          <p:cNvPr id="5" name="Slide Number Placeholder 4"/>
          <p:cNvSpPr>
            <a:spLocks noGrp="1"/>
          </p:cNvSpPr>
          <p:nvPr>
            <p:ph type="sldNum" sz="quarter" idx="12"/>
          </p:nvPr>
        </p:nvSpPr>
        <p:spPr>
          <a:ln>
            <a:noFill/>
          </a:ln>
        </p:spPr>
        <p:txBody>
          <a:bodyPr/>
          <a:lstStyle/>
          <a:p>
            <a:fld id="{BFDCA1C4-9514-7B4F-976F-D92F7E296653}" type="slidenum">
              <a:rPr lang="fr-FR" smtClean="0"/>
              <a:pPr/>
              <a:t>1</a:t>
            </a:fld>
            <a:endParaRPr lang="fr-FR" dirty="0"/>
          </a:p>
        </p:txBody>
      </p:sp>
      <p:sp>
        <p:nvSpPr>
          <p:cNvPr id="6" name="Text Placeholder 5"/>
          <p:cNvSpPr>
            <a:spLocks noGrp="1"/>
          </p:cNvSpPr>
          <p:nvPr>
            <p:ph type="body" sz="quarter" idx="14"/>
          </p:nvPr>
        </p:nvSpPr>
        <p:spPr/>
        <p:txBody>
          <a:bodyPr/>
          <a:lstStyle/>
          <a:p>
            <a:r>
              <a:rPr lang="en-GB" dirty="0" smtClean="0"/>
              <a:t>TCC 2</a:t>
            </a:r>
            <a:r>
              <a:rPr lang="en-GB" baseline="30000" dirty="0" smtClean="0"/>
              <a:t>nd</a:t>
            </a:r>
            <a:r>
              <a:rPr lang="en-GB" dirty="0" smtClean="0"/>
              <a:t> of May 2019</a:t>
            </a:r>
            <a:endParaRPr lang="en-GB" dirty="0"/>
          </a:p>
        </p:txBody>
      </p:sp>
    </p:spTree>
    <p:extLst>
      <p:ext uri="{BB962C8B-B14F-4D97-AF65-F5344CB8AC3E}">
        <p14:creationId xmlns:p14="http://schemas.microsoft.com/office/powerpoint/2010/main" val="31465008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4320"/>
            <a:ext cx="1296955" cy="76943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0"/>
            <a:ext cx="12192000" cy="720000"/>
          </a:xfrm>
          <a:noFill/>
        </p:spPr>
        <p:txBody>
          <a:bodyPr/>
          <a:lstStyle/>
          <a:p>
            <a:pPr algn="l"/>
            <a:r>
              <a:rPr lang="en-GB" sz="3200" dirty="0" smtClean="0"/>
              <a:t>Comments</a:t>
            </a:r>
            <a:endParaRPr lang="en-GB" sz="3200" dirty="0"/>
          </a:p>
        </p:txBody>
      </p:sp>
      <p:sp>
        <p:nvSpPr>
          <p:cNvPr id="4" name="Content Placeholder 3"/>
          <p:cNvSpPr>
            <a:spLocks noGrp="1"/>
          </p:cNvSpPr>
          <p:nvPr>
            <p:ph idx="1"/>
          </p:nvPr>
        </p:nvSpPr>
        <p:spPr/>
        <p:txBody>
          <a:bodyPr>
            <a:normAutofit/>
          </a:bodyPr>
          <a:lstStyle/>
          <a:p>
            <a:r>
              <a:rPr lang="en-US" sz="1600" dirty="0" smtClean="0"/>
              <a:t>The technical aspects have been discussed in detail in the 67</a:t>
            </a:r>
            <a:r>
              <a:rPr lang="en-US" sz="1600" baseline="30000" dirty="0" smtClean="0"/>
              <a:t>th</a:t>
            </a:r>
            <a:r>
              <a:rPr lang="en-US" sz="1600" dirty="0" smtClean="0"/>
              <a:t> TCC (14</a:t>
            </a:r>
            <a:r>
              <a:rPr lang="en-US" sz="1600" baseline="30000" dirty="0" smtClean="0"/>
              <a:t>th</a:t>
            </a:r>
            <a:r>
              <a:rPr lang="en-US" sz="1600" dirty="0" smtClean="0"/>
              <a:t> February 2019). In this meeting the outcome of the dedicated technical meeting chaired by Felix Rodriguez Mateos has </a:t>
            </a:r>
            <a:r>
              <a:rPr lang="en-US" sz="1600" dirty="0" smtClean="0"/>
              <a:t>also been presented.</a:t>
            </a:r>
            <a:endParaRPr lang="en-US" sz="1600" dirty="0" smtClean="0"/>
          </a:p>
          <a:p>
            <a:r>
              <a:rPr lang="en-US" sz="1600" dirty="0" smtClean="0"/>
              <a:t>It is planned to produce two coils (12 and 13) still with quench heaters impregnated to be able to equip magnet 2 with collared coils of the same kind as magnet 1 (QH impregnated)</a:t>
            </a:r>
          </a:p>
          <a:p>
            <a:r>
              <a:rPr lang="en-US" sz="1600" dirty="0" smtClean="0"/>
              <a:t>The </a:t>
            </a:r>
            <a:r>
              <a:rPr lang="en-US" sz="1600" dirty="0"/>
              <a:t>production </a:t>
            </a:r>
            <a:r>
              <a:rPr lang="en-US" sz="1600" dirty="0" smtClean="0"/>
              <a:t>with external quench </a:t>
            </a:r>
            <a:r>
              <a:rPr lang="en-US" sz="1600" dirty="0"/>
              <a:t>heaters has been </a:t>
            </a:r>
            <a:r>
              <a:rPr lang="en-US" sz="1600" dirty="0" smtClean="0"/>
              <a:t>impregnated </a:t>
            </a:r>
            <a:r>
              <a:rPr lang="en-US" sz="1600" dirty="0"/>
              <a:t>(coil 10</a:t>
            </a:r>
            <a:r>
              <a:rPr lang="en-US" sz="1600" dirty="0" smtClean="0"/>
              <a:t>); the next coil with external QH will be impregnated on May 5</a:t>
            </a:r>
            <a:r>
              <a:rPr lang="en-US" sz="1600" baseline="30000" dirty="0" smtClean="0"/>
              <a:t>th</a:t>
            </a:r>
            <a:r>
              <a:rPr lang="en-US" sz="1600" dirty="0" smtClean="0"/>
              <a:t> (coil 11). Following all coils (except 12 and 13) will be produced with external QH.</a:t>
            </a:r>
          </a:p>
          <a:p>
            <a:pPr marL="0" indent="0">
              <a:buNone/>
            </a:pPr>
            <a:r>
              <a:rPr lang="en-US" sz="1600" dirty="0" smtClean="0"/>
              <a:t>Comments:</a:t>
            </a:r>
          </a:p>
          <a:p>
            <a:pPr marL="0" indent="0">
              <a:buNone/>
            </a:pPr>
            <a:r>
              <a:rPr lang="en-GB" sz="1600" b="1" dirty="0" smtClean="0"/>
              <a:t>Benoit: </a:t>
            </a:r>
            <a:r>
              <a:rPr lang="en-GB" sz="1600" dirty="0" smtClean="0"/>
              <a:t>At </a:t>
            </a:r>
            <a:r>
              <a:rPr lang="en-GB" sz="1600" dirty="0"/>
              <a:t>WP11 PSM of 07/02/19, it was explained that this change might induce 5 coils and 4 collared coils more. Why does this ECR refer to 8 coils and 4 collared coils? This has an impact on the cost of this ECR. The plan presented in PSM was estimated to cost 580kCHF for components and about 1420kCHf for the S197 manpower, i.e. a total of 2000kCHF. This ECR amounts to about 2700kCHF. I guess this change shall be clarified at TCC. The impact on the manpower needed for cabling activities should also be assessed (additional unit length of cable to be produced).</a:t>
            </a:r>
            <a:endParaRPr lang="en-US" sz="1600" dirty="0" smtClean="0"/>
          </a:p>
          <a:p>
            <a:pPr marL="0" indent="0">
              <a:buNone/>
            </a:pPr>
            <a:r>
              <a:rPr lang="en-US" sz="1600" b="1" dirty="0" smtClean="0"/>
              <a:t>Answer: </a:t>
            </a:r>
            <a:r>
              <a:rPr lang="en-US" sz="1600" dirty="0" smtClean="0"/>
              <a:t>Please refer to the table on the next slide for clarification on </a:t>
            </a:r>
            <a:r>
              <a:rPr lang="en-US" sz="1600" dirty="0" smtClean="0"/>
              <a:t>the number </a:t>
            </a:r>
            <a:r>
              <a:rPr lang="en-US" sz="1600" dirty="0" smtClean="0"/>
              <a:t>of coils, CC and magnets to be produced. This table will be included in the ECR for clarification. In a success oriented planning, we have to do 5 additional coils and 3 additional collared coils, with a cost of:</a:t>
            </a:r>
          </a:p>
          <a:p>
            <a:pPr marL="0" indent="0">
              <a:buNone/>
            </a:pPr>
            <a:endParaRPr lang="en-GB" sz="1600" dirty="0"/>
          </a:p>
          <a:p>
            <a:pPr marL="0" indent="0">
              <a:buNone/>
            </a:pPr>
            <a:endParaRPr lang="en-GB" sz="1600" dirty="0"/>
          </a:p>
        </p:txBody>
      </p:sp>
      <p:graphicFrame>
        <p:nvGraphicFramePr>
          <p:cNvPr id="5" name="Table 4"/>
          <p:cNvGraphicFramePr>
            <a:graphicFrameLocks noGrp="1"/>
          </p:cNvGraphicFramePr>
          <p:nvPr>
            <p:extLst>
              <p:ext uri="{D42A27DB-BD31-4B8C-83A1-F6EECF244321}">
                <p14:modId xmlns:p14="http://schemas.microsoft.com/office/powerpoint/2010/main" val="2168506032"/>
              </p:ext>
            </p:extLst>
          </p:nvPr>
        </p:nvGraphicFramePr>
        <p:xfrm>
          <a:off x="5103003" y="5389810"/>
          <a:ext cx="4515450" cy="1190445"/>
        </p:xfrm>
        <a:graphic>
          <a:graphicData uri="http://schemas.openxmlformats.org/drawingml/2006/table">
            <a:tbl>
              <a:tblPr firstRow="1" bandRow="1">
                <a:tableStyleId>{2D5ABB26-0587-4C30-8999-92F81FD0307C}</a:tableStyleId>
              </a:tblPr>
              <a:tblGrid>
                <a:gridCol w="2257725">
                  <a:extLst>
                    <a:ext uri="{9D8B030D-6E8A-4147-A177-3AD203B41FA5}">
                      <a16:colId xmlns:a16="http://schemas.microsoft.com/office/drawing/2014/main" val="1616680936"/>
                    </a:ext>
                  </a:extLst>
                </a:gridCol>
                <a:gridCol w="2257725">
                  <a:extLst>
                    <a:ext uri="{9D8B030D-6E8A-4147-A177-3AD203B41FA5}">
                      <a16:colId xmlns:a16="http://schemas.microsoft.com/office/drawing/2014/main" val="1813652196"/>
                    </a:ext>
                  </a:extLst>
                </a:gridCol>
              </a:tblGrid>
              <a:tr h="396815">
                <a:tc>
                  <a:txBody>
                    <a:bodyPr/>
                    <a:lstStyle/>
                    <a:p>
                      <a:r>
                        <a:rPr lang="en-US" sz="1200" dirty="0" smtClean="0"/>
                        <a:t>Components</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500 </a:t>
                      </a:r>
                      <a:r>
                        <a:rPr lang="en-US" sz="1200" dirty="0" err="1" smtClean="0"/>
                        <a:t>kCHF</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96543146"/>
                  </a:ext>
                </a:extLst>
              </a:tr>
              <a:tr h="396815">
                <a:tc>
                  <a:txBody>
                    <a:bodyPr/>
                    <a:lstStyle/>
                    <a:p>
                      <a:r>
                        <a:rPr lang="en-US" sz="1200" dirty="0" smtClean="0"/>
                        <a:t>GE contractual</a:t>
                      </a:r>
                      <a:r>
                        <a:rPr lang="en-US" sz="1200" baseline="0" dirty="0" smtClean="0"/>
                        <a:t> price</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1300 </a:t>
                      </a:r>
                      <a:r>
                        <a:rPr lang="en-US" sz="1200" dirty="0" err="1" smtClean="0"/>
                        <a:t>kCHF</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54313757"/>
                  </a:ext>
                </a:extLst>
              </a:tr>
              <a:tr h="396815">
                <a:tc>
                  <a:txBody>
                    <a:bodyPr/>
                    <a:lstStyle/>
                    <a:p>
                      <a:r>
                        <a:rPr lang="en-US" sz="1200" b="1" dirty="0" smtClean="0"/>
                        <a:t>TOTAL</a:t>
                      </a:r>
                      <a:endParaRPr lang="en-GB" sz="12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1" dirty="0" smtClean="0"/>
                        <a:t>1800 </a:t>
                      </a:r>
                      <a:r>
                        <a:rPr lang="en-US" sz="1200" b="1" dirty="0" err="1" smtClean="0"/>
                        <a:t>kCHF</a:t>
                      </a:r>
                      <a:endParaRPr lang="en-GB" sz="12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18856648"/>
                  </a:ext>
                </a:extLst>
              </a:tr>
            </a:tbl>
          </a:graphicData>
        </a:graphic>
      </p:graphicFrame>
    </p:spTree>
    <p:extLst>
      <p:ext uri="{BB962C8B-B14F-4D97-AF65-F5344CB8AC3E}">
        <p14:creationId xmlns:p14="http://schemas.microsoft.com/office/powerpoint/2010/main" val="1712274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graphicFrame>
        <p:nvGraphicFramePr>
          <p:cNvPr id="6" name="Table 5"/>
          <p:cNvGraphicFramePr>
            <a:graphicFrameLocks noGrp="1"/>
          </p:cNvGraphicFramePr>
          <p:nvPr>
            <p:extLst>
              <p:ext uri="{D42A27DB-BD31-4B8C-83A1-F6EECF244321}">
                <p14:modId xmlns:p14="http://schemas.microsoft.com/office/powerpoint/2010/main" val="212895134"/>
              </p:ext>
            </p:extLst>
          </p:nvPr>
        </p:nvGraphicFramePr>
        <p:xfrm>
          <a:off x="1836946" y="1478791"/>
          <a:ext cx="7955885" cy="4315962"/>
        </p:xfrm>
        <a:graphic>
          <a:graphicData uri="http://schemas.openxmlformats.org/drawingml/2006/table">
            <a:tbl>
              <a:tblPr firstRow="1" bandRow="1">
                <a:tableStyleId>{2D5ABB26-0587-4C30-8999-92F81FD0307C}</a:tableStyleId>
              </a:tblPr>
              <a:tblGrid>
                <a:gridCol w="2726873">
                  <a:extLst>
                    <a:ext uri="{9D8B030D-6E8A-4147-A177-3AD203B41FA5}">
                      <a16:colId xmlns:a16="http://schemas.microsoft.com/office/drawing/2014/main" val="2280649441"/>
                    </a:ext>
                  </a:extLst>
                </a:gridCol>
                <a:gridCol w="1743004">
                  <a:extLst>
                    <a:ext uri="{9D8B030D-6E8A-4147-A177-3AD203B41FA5}">
                      <a16:colId xmlns:a16="http://schemas.microsoft.com/office/drawing/2014/main" val="1314894994"/>
                    </a:ext>
                  </a:extLst>
                </a:gridCol>
                <a:gridCol w="1743004">
                  <a:extLst>
                    <a:ext uri="{9D8B030D-6E8A-4147-A177-3AD203B41FA5}">
                      <a16:colId xmlns:a16="http://schemas.microsoft.com/office/drawing/2014/main" val="175967960"/>
                    </a:ext>
                  </a:extLst>
                </a:gridCol>
                <a:gridCol w="1743004">
                  <a:extLst>
                    <a:ext uri="{9D8B030D-6E8A-4147-A177-3AD203B41FA5}">
                      <a16:colId xmlns:a16="http://schemas.microsoft.com/office/drawing/2014/main" val="1242766681"/>
                    </a:ext>
                  </a:extLst>
                </a:gridCol>
              </a:tblGrid>
              <a:tr h="719327">
                <a:tc>
                  <a:txBody>
                    <a:bodyPr/>
                    <a:lstStyle/>
                    <a:p>
                      <a:endParaRPr lang="en-GB" sz="12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1" dirty="0" smtClean="0"/>
                        <a:t>Conforming</a:t>
                      </a:r>
                      <a:r>
                        <a:rPr lang="en-US" sz="1200" b="1" baseline="0" dirty="0" smtClean="0"/>
                        <a:t> magnets</a:t>
                      </a:r>
                      <a:endParaRPr lang="en-GB" sz="12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1" dirty="0" smtClean="0"/>
                        <a:t>Conforming CC</a:t>
                      </a:r>
                      <a:endParaRPr lang="en-GB" sz="12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b="1" dirty="0" smtClean="0"/>
                        <a:t>Coil production</a:t>
                      </a:r>
                      <a:endParaRPr lang="en-GB" sz="12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34743476"/>
                  </a:ext>
                </a:extLst>
              </a:tr>
              <a:tr h="719327">
                <a:tc>
                  <a:txBody>
                    <a:bodyPr/>
                    <a:lstStyle/>
                    <a:p>
                      <a:r>
                        <a:rPr lang="en-US" sz="1200" dirty="0" smtClean="0"/>
                        <a:t>Baseline, QH </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4+2 M + 6</a:t>
                      </a:r>
                      <a:r>
                        <a:rPr lang="en-US" sz="1200" baseline="0" dirty="0" smtClean="0"/>
                        <a:t> coils</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12 CC + 6</a:t>
                      </a:r>
                      <a:r>
                        <a:rPr lang="en-US" sz="1200" baseline="0" dirty="0" smtClean="0"/>
                        <a:t> coils</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24+6</a:t>
                      </a:r>
                      <a:r>
                        <a:rPr lang="en-US" sz="1200" baseline="0" dirty="0" smtClean="0"/>
                        <a:t> </a:t>
                      </a:r>
                      <a:r>
                        <a:rPr lang="en-US" sz="1200" baseline="0" dirty="0" smtClean="0"/>
                        <a:t>coils</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13397003"/>
                  </a:ext>
                </a:extLst>
              </a:tr>
              <a:tr h="719327">
                <a:tc>
                  <a:txBody>
                    <a:bodyPr/>
                    <a:lstStyle/>
                    <a:p>
                      <a:r>
                        <a:rPr lang="en-US" sz="1200" dirty="0" smtClean="0"/>
                        <a:t>To</a:t>
                      </a:r>
                      <a:r>
                        <a:rPr lang="en-US" sz="1200" baseline="0" dirty="0" smtClean="0"/>
                        <a:t> </a:t>
                      </a:r>
                      <a:r>
                        <a:rPr lang="en-US" sz="1200" baseline="0" dirty="0" err="1" smtClean="0"/>
                        <a:t>fullfill</a:t>
                      </a:r>
                      <a:r>
                        <a:rPr lang="en-US" sz="1200" baseline="0" dirty="0" smtClean="0"/>
                        <a:t> </a:t>
                      </a:r>
                      <a:r>
                        <a:rPr lang="en-US" sz="1200" baseline="0" dirty="0" smtClean="0"/>
                        <a:t>the r</a:t>
                      </a:r>
                      <a:r>
                        <a:rPr lang="en-US" sz="1200" dirty="0" smtClean="0"/>
                        <a:t>ecommendation R2 &amp; R18 at</a:t>
                      </a:r>
                      <a:r>
                        <a:rPr lang="en-US" sz="1200" baseline="0" dirty="0" smtClean="0"/>
                        <a:t> the present state of production:</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2 M</a:t>
                      </a:r>
                      <a:r>
                        <a:rPr lang="en-US" sz="1200" baseline="0" dirty="0" smtClean="0"/>
                        <a:t> (QH), 4 M (external QH) + 4 CC (external QH)</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16</a:t>
                      </a:r>
                      <a:r>
                        <a:rPr lang="en-US" sz="1200" baseline="0" dirty="0" smtClean="0"/>
                        <a:t> CC (conforming)</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32 coils;</a:t>
                      </a:r>
                      <a:r>
                        <a:rPr lang="en-US" sz="1200" baseline="0" dirty="0" smtClean="0"/>
                        <a:t> + 4 coils (lost)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3233712"/>
                  </a:ext>
                </a:extLst>
              </a:tr>
              <a:tr h="719327">
                <a:tc>
                  <a:txBody>
                    <a:bodyPr/>
                    <a:lstStyle/>
                    <a:p>
                      <a:r>
                        <a:rPr lang="en-US" sz="1200" dirty="0" smtClean="0"/>
                        <a:t>Recommendation</a:t>
                      </a:r>
                      <a:r>
                        <a:rPr lang="en-US" sz="1200" baseline="0" dirty="0" smtClean="0"/>
                        <a:t>, aligned to strand availability </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2 M</a:t>
                      </a:r>
                      <a:r>
                        <a:rPr lang="en-US" sz="1200" baseline="0" dirty="0" smtClean="0"/>
                        <a:t> (QH), 4 M (external QH) + 3 CC (external QH) + 1 coil</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15</a:t>
                      </a:r>
                      <a:r>
                        <a:rPr lang="en-US" sz="1200" baseline="0" dirty="0" smtClean="0"/>
                        <a:t> CC (conforming) + 1 coil (spare)</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t>31 coils; + 4 coils (lost)</a:t>
                      </a:r>
                      <a:endParaRPr lang="en-GB"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9179110"/>
                  </a:ext>
                </a:extLst>
              </a:tr>
              <a:tr h="719327">
                <a:tc>
                  <a:txBody>
                    <a:bodyPr/>
                    <a:lstStyle/>
                    <a:p>
                      <a:r>
                        <a:rPr lang="en-US" sz="1200" dirty="0" smtClean="0">
                          <a:solidFill>
                            <a:schemeClr val="bg1">
                              <a:lumMod val="50000"/>
                            </a:schemeClr>
                          </a:solidFill>
                        </a:rPr>
                        <a:t>QH, impregnated</a:t>
                      </a:r>
                      <a:endParaRPr lang="en-GB" sz="1200" dirty="0">
                        <a:solidFill>
                          <a:schemeClr val="bg1">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solidFill>
                            <a:schemeClr val="bg1">
                              <a:lumMod val="50000"/>
                            </a:schemeClr>
                          </a:solidFill>
                        </a:rPr>
                        <a:t>2 M</a:t>
                      </a:r>
                      <a:endParaRPr lang="en-GB" sz="1200" dirty="0">
                        <a:solidFill>
                          <a:schemeClr val="bg1">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solidFill>
                            <a:schemeClr val="bg1">
                              <a:lumMod val="50000"/>
                            </a:schemeClr>
                          </a:solidFill>
                        </a:rPr>
                        <a:t>4 CC</a:t>
                      </a:r>
                      <a:endParaRPr lang="en-GB" sz="1200" dirty="0">
                        <a:solidFill>
                          <a:schemeClr val="bg1">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solidFill>
                            <a:schemeClr val="bg1">
                              <a:lumMod val="50000"/>
                            </a:schemeClr>
                          </a:solidFill>
                        </a:rPr>
                        <a:t>8 coils</a:t>
                      </a:r>
                      <a:endParaRPr lang="en-GB" sz="1200" dirty="0">
                        <a:solidFill>
                          <a:schemeClr val="bg1">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8086687"/>
                  </a:ext>
                </a:extLst>
              </a:tr>
              <a:tr h="719327">
                <a:tc>
                  <a:txBody>
                    <a:bodyPr/>
                    <a:lstStyle/>
                    <a:p>
                      <a:r>
                        <a:rPr lang="en-US" sz="1200" dirty="0" smtClean="0">
                          <a:solidFill>
                            <a:schemeClr val="bg1">
                              <a:lumMod val="50000"/>
                            </a:schemeClr>
                          </a:solidFill>
                        </a:rPr>
                        <a:t>QH, external</a:t>
                      </a:r>
                      <a:endParaRPr lang="en-GB" sz="1200" dirty="0">
                        <a:solidFill>
                          <a:schemeClr val="bg1">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solidFill>
                            <a:schemeClr val="bg1">
                              <a:lumMod val="50000"/>
                            </a:schemeClr>
                          </a:solidFill>
                        </a:rPr>
                        <a:t>4 M + 3 CC + 1 coil</a:t>
                      </a:r>
                      <a:endParaRPr lang="en-GB" sz="1200" dirty="0">
                        <a:solidFill>
                          <a:schemeClr val="bg1">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solidFill>
                            <a:schemeClr val="bg1">
                              <a:lumMod val="50000"/>
                            </a:schemeClr>
                          </a:solidFill>
                        </a:rPr>
                        <a:t>11</a:t>
                      </a:r>
                      <a:r>
                        <a:rPr lang="en-US" sz="1200" baseline="0" dirty="0" smtClean="0">
                          <a:solidFill>
                            <a:schemeClr val="bg1">
                              <a:lumMod val="50000"/>
                            </a:schemeClr>
                          </a:solidFill>
                        </a:rPr>
                        <a:t> CC + 1 coil</a:t>
                      </a:r>
                      <a:endParaRPr lang="en-GB" sz="1200" dirty="0">
                        <a:solidFill>
                          <a:schemeClr val="bg1">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smtClean="0">
                          <a:solidFill>
                            <a:schemeClr val="bg1">
                              <a:lumMod val="50000"/>
                            </a:schemeClr>
                          </a:solidFill>
                        </a:rPr>
                        <a:t>23 coils</a:t>
                      </a:r>
                      <a:endParaRPr lang="en-GB" sz="1200" dirty="0">
                        <a:solidFill>
                          <a:schemeClr val="bg1">
                            <a:lumMod val="50000"/>
                          </a:schemeClr>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596802"/>
                  </a:ext>
                </a:extLst>
              </a:tr>
            </a:tbl>
          </a:graphicData>
        </a:graphic>
      </p:graphicFrame>
    </p:spTree>
    <p:extLst>
      <p:ext uri="{BB962C8B-B14F-4D97-AF65-F5344CB8AC3E}">
        <p14:creationId xmlns:p14="http://schemas.microsoft.com/office/powerpoint/2010/main" val="1495196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4320"/>
            <a:ext cx="1296955" cy="76943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0"/>
            <a:ext cx="12192000" cy="720000"/>
          </a:xfrm>
          <a:noFill/>
        </p:spPr>
        <p:txBody>
          <a:bodyPr/>
          <a:lstStyle/>
          <a:p>
            <a:pPr algn="l"/>
            <a:r>
              <a:rPr lang="en-GB" sz="3200" dirty="0" smtClean="0"/>
              <a:t>Comments</a:t>
            </a:r>
            <a:endParaRPr lang="en-GB" sz="3200" dirty="0"/>
          </a:p>
        </p:txBody>
      </p:sp>
      <p:sp>
        <p:nvSpPr>
          <p:cNvPr id="4" name="Content Placeholder 3"/>
          <p:cNvSpPr>
            <a:spLocks noGrp="1"/>
          </p:cNvSpPr>
          <p:nvPr>
            <p:ph idx="1"/>
          </p:nvPr>
        </p:nvSpPr>
        <p:spPr/>
        <p:txBody>
          <a:bodyPr>
            <a:normAutofit/>
          </a:bodyPr>
          <a:lstStyle/>
          <a:p>
            <a:pPr marL="0" indent="0">
              <a:buNone/>
            </a:pPr>
            <a:r>
              <a:rPr lang="en-GB" sz="1600" b="1" dirty="0" smtClean="0"/>
              <a:t>Laurent: </a:t>
            </a:r>
            <a:r>
              <a:rPr lang="en-GB" sz="1600" dirty="0" smtClean="0"/>
              <a:t>Following </a:t>
            </a:r>
            <a:r>
              <a:rPr lang="en-GB" sz="1600" dirty="0"/>
              <a:t>the test results in September 2019, the Master Schedule of the WP11 will be updated for the next C&amp;S review scheduled in November 2019</a:t>
            </a:r>
            <a:r>
              <a:rPr lang="en-GB" sz="1600" dirty="0" smtClean="0"/>
              <a:t>.</a:t>
            </a:r>
          </a:p>
          <a:p>
            <a:pPr marL="0" indent="0">
              <a:buNone/>
            </a:pPr>
            <a:r>
              <a:rPr lang="en-US" sz="1600" b="1" dirty="0" smtClean="0"/>
              <a:t>Answer: </a:t>
            </a:r>
            <a:r>
              <a:rPr lang="en-US" sz="1600" dirty="0" smtClean="0"/>
              <a:t>In September the go/no-go decision will be taken based on an internal review after testing one 11 T dipole magnet</a:t>
            </a:r>
          </a:p>
          <a:p>
            <a:pPr marL="0" indent="0">
              <a:buNone/>
            </a:pPr>
            <a:endParaRPr lang="en-US" sz="1600" b="1" smtClean="0"/>
          </a:p>
          <a:p>
            <a:pPr marL="0" indent="0">
              <a:buNone/>
            </a:pPr>
            <a:r>
              <a:rPr lang="en-US" sz="1600" b="1" smtClean="0"/>
              <a:t>Daniel </a:t>
            </a:r>
            <a:r>
              <a:rPr lang="en-US" sz="1600" b="1" dirty="0" smtClean="0"/>
              <a:t>W: </a:t>
            </a:r>
            <a:r>
              <a:rPr lang="en-GB" sz="1600" dirty="0" smtClean="0"/>
              <a:t>The </a:t>
            </a:r>
            <a:r>
              <a:rPr lang="en-GB" sz="1600" dirty="0"/>
              <a:t>recent use of the </a:t>
            </a:r>
            <a:r>
              <a:rPr lang="en-GB" sz="1600" dirty="0" err="1"/>
              <a:t>uQDS</a:t>
            </a:r>
            <a:r>
              <a:rPr lang="en-GB" sz="1600" dirty="0"/>
              <a:t> prototype for the protection of the 11T hybrid magnet in SM18 has been very successful and gives us the confidence that the specified interlock limits and reaction times can be fulfilled.</a:t>
            </a:r>
          </a:p>
          <a:p>
            <a:pPr marL="0" indent="0">
              <a:buNone/>
            </a:pPr>
            <a:r>
              <a:rPr lang="en-GB" sz="1600" dirty="0"/>
              <a:t>It should, nevertheless, clearly be stated that the threshold and evaluation time needs to be significantly increased for currents below 6 kA to avoid trips by flux </a:t>
            </a:r>
            <a:r>
              <a:rPr lang="en-GB" sz="1600" dirty="0" smtClean="0"/>
              <a:t>jumps</a:t>
            </a:r>
          </a:p>
          <a:p>
            <a:pPr marL="0" indent="0">
              <a:buNone/>
            </a:pPr>
            <a:r>
              <a:rPr lang="en-US" sz="1600" b="1" dirty="0" smtClean="0"/>
              <a:t>Answer: </a:t>
            </a:r>
            <a:r>
              <a:rPr lang="en-US" sz="1600" dirty="0" smtClean="0"/>
              <a:t>Thank you for this confirmation. It will be clarified that </a:t>
            </a:r>
            <a:r>
              <a:rPr lang="en-GB" sz="1600" dirty="0" smtClean="0"/>
              <a:t>the threshold and evaluation time needs to be significantly increased for currents below 6 kA to avoid trips by flux jumps. The values used in SM18 were 200mV threshold and 40 </a:t>
            </a:r>
            <a:r>
              <a:rPr lang="en-GB" sz="1600" dirty="0" err="1" smtClean="0"/>
              <a:t>ms</a:t>
            </a:r>
            <a:r>
              <a:rPr lang="en-GB" sz="1600" dirty="0" smtClean="0"/>
              <a:t> evaluation time for &lt; 6 kA, the same values are planned to be used in the LHC. Analytical estimates of the MITTs, based on measurements on the short models in SM18, show that also with these settings the MIITs are largest at nominal current; therefore, the largest hot-spot is expected to arise in case of quench at nominal current (values as presented in the QH </a:t>
            </a:r>
            <a:r>
              <a:rPr lang="en-GB" sz="1600" dirty="0"/>
              <a:t>ECR). The analytical estimates will be discussed in MCF.</a:t>
            </a:r>
            <a:endParaRPr lang="en-US" sz="1600" b="1" dirty="0" smtClean="0"/>
          </a:p>
          <a:p>
            <a:pPr marL="0" indent="0">
              <a:buNone/>
            </a:pPr>
            <a:endParaRPr lang="en-US" sz="1600" dirty="0" smtClean="0"/>
          </a:p>
          <a:p>
            <a:endParaRPr lang="en-US" sz="1600" dirty="0" smtClean="0"/>
          </a:p>
          <a:p>
            <a:endParaRPr lang="en-GB" sz="1600" dirty="0"/>
          </a:p>
          <a:p>
            <a:pPr marL="0" indent="0">
              <a:buNone/>
            </a:pPr>
            <a:endParaRPr lang="en-GB" sz="1600" dirty="0"/>
          </a:p>
        </p:txBody>
      </p:sp>
    </p:spTree>
    <p:extLst>
      <p:ext uri="{BB962C8B-B14F-4D97-AF65-F5344CB8AC3E}">
        <p14:creationId xmlns:p14="http://schemas.microsoft.com/office/powerpoint/2010/main" val="3038541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4320"/>
            <a:ext cx="1296955" cy="76943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0"/>
            <a:ext cx="12192000" cy="720000"/>
          </a:xfrm>
          <a:noFill/>
        </p:spPr>
        <p:txBody>
          <a:bodyPr/>
          <a:lstStyle/>
          <a:p>
            <a:pPr algn="l"/>
            <a:r>
              <a:rPr lang="en-GB" sz="3200" dirty="0" smtClean="0"/>
              <a:t>Comments</a:t>
            </a:r>
            <a:endParaRPr lang="en-GB" sz="3200" dirty="0"/>
          </a:p>
        </p:txBody>
      </p:sp>
      <p:sp>
        <p:nvSpPr>
          <p:cNvPr id="4" name="Content Placeholder 3"/>
          <p:cNvSpPr>
            <a:spLocks noGrp="1"/>
          </p:cNvSpPr>
          <p:nvPr>
            <p:ph idx="1"/>
          </p:nvPr>
        </p:nvSpPr>
        <p:spPr/>
        <p:txBody>
          <a:bodyPr>
            <a:normAutofit/>
          </a:bodyPr>
          <a:lstStyle/>
          <a:p>
            <a:pPr marL="0" indent="0">
              <a:buNone/>
            </a:pPr>
            <a:r>
              <a:rPr lang="en-GB" sz="1600" b="1" dirty="0" smtClean="0"/>
              <a:t>Lucio: </a:t>
            </a:r>
            <a:r>
              <a:rPr lang="en-GB" sz="1600" dirty="0" smtClean="0"/>
              <a:t>I </a:t>
            </a:r>
            <a:r>
              <a:rPr lang="en-GB" sz="1600" dirty="0"/>
              <a:t>am very concerned to introduce such modification during final production. I think that the risk vs. advantage are a little underestimate, but I do not oppose since it is a technical item that must be decided by the technical group</a:t>
            </a:r>
            <a:r>
              <a:rPr lang="en-GB" sz="1600" dirty="0" smtClean="0"/>
              <a:t>.</a:t>
            </a:r>
          </a:p>
          <a:p>
            <a:pPr marL="0" indent="0">
              <a:buNone/>
            </a:pPr>
            <a:r>
              <a:rPr lang="en-US" sz="1600" b="1" dirty="0" smtClean="0"/>
              <a:t>Answer</a:t>
            </a:r>
            <a:r>
              <a:rPr lang="en-US" sz="1600" dirty="0" smtClean="0"/>
              <a:t>: Thank you for this comment. Production and operation risks were evaluated by the technical meeting on quench heaters, discussed in detail in the 67</a:t>
            </a:r>
            <a:r>
              <a:rPr lang="en-US" sz="1600" baseline="30000" dirty="0" smtClean="0"/>
              <a:t>th</a:t>
            </a:r>
            <a:r>
              <a:rPr lang="en-US" sz="1600" dirty="0" smtClean="0"/>
              <a:t> TCC, we decided to </a:t>
            </a:r>
            <a:r>
              <a:rPr lang="en-US" sz="1600" smtClean="0"/>
              <a:t>follow R14: </a:t>
            </a:r>
            <a:r>
              <a:rPr lang="en-US" sz="1600" dirty="0" smtClean="0"/>
              <a:t>‘</a:t>
            </a:r>
            <a:r>
              <a:rPr lang="en-GB" sz="1600" dirty="0"/>
              <a:t>R14- </a:t>
            </a:r>
            <a:r>
              <a:rPr lang="en-GB" sz="1600" dirty="0" smtClean="0"/>
              <a:t>The Panel strongly recommends positioning the QH outside of the impregnated coil’.</a:t>
            </a:r>
            <a:endParaRPr lang="en-GB" sz="1600" dirty="0"/>
          </a:p>
          <a:p>
            <a:pPr marL="0" indent="0">
              <a:buNone/>
            </a:pPr>
            <a:endParaRPr lang="en-US" sz="1600" b="1" dirty="0" smtClean="0"/>
          </a:p>
          <a:p>
            <a:pPr marL="0" indent="0">
              <a:buNone/>
            </a:pPr>
            <a:r>
              <a:rPr lang="en-GB" sz="1600" b="1" dirty="0" smtClean="0"/>
              <a:t>Arnaud: </a:t>
            </a:r>
            <a:r>
              <a:rPr lang="en-GB" sz="1600" dirty="0" smtClean="0"/>
              <a:t>Seen.</a:t>
            </a:r>
            <a:endParaRPr lang="en-GB" sz="1600" dirty="0"/>
          </a:p>
          <a:p>
            <a:pPr marL="0" indent="0">
              <a:buNone/>
            </a:pPr>
            <a:r>
              <a:rPr lang="en-US" sz="1600" b="1" dirty="0"/>
              <a:t>Answer</a:t>
            </a:r>
            <a:r>
              <a:rPr lang="en-US" sz="1600" dirty="0"/>
              <a:t>: Thank </a:t>
            </a:r>
            <a:r>
              <a:rPr lang="en-US" sz="1600" dirty="0" smtClean="0"/>
              <a:t>you.</a:t>
            </a:r>
            <a:endParaRPr lang="en-GB" sz="1600" dirty="0"/>
          </a:p>
          <a:p>
            <a:pPr marL="0" indent="0">
              <a:buNone/>
            </a:pPr>
            <a:endParaRPr lang="en-US" sz="1600" b="1" dirty="0"/>
          </a:p>
          <a:p>
            <a:pPr marL="0" indent="0">
              <a:buNone/>
            </a:pPr>
            <a:r>
              <a:rPr lang="en-GB" sz="1600" b="1" dirty="0" smtClean="0"/>
              <a:t>Gianluigi: </a:t>
            </a:r>
            <a:r>
              <a:rPr lang="en-GB" sz="1600" dirty="0" smtClean="0"/>
              <a:t>Do not see implications for beam dynamics. I assume that the is no impact on coil aperture and field quality.</a:t>
            </a:r>
          </a:p>
          <a:p>
            <a:pPr marL="0" indent="0">
              <a:buNone/>
            </a:pPr>
            <a:r>
              <a:rPr lang="en-US" sz="1600" b="1" dirty="0" smtClean="0"/>
              <a:t>Answer</a:t>
            </a:r>
            <a:r>
              <a:rPr lang="en-US" sz="1600" dirty="0" smtClean="0"/>
              <a:t>: We confirm that there is no impact on beam dynamics.</a:t>
            </a:r>
          </a:p>
          <a:p>
            <a:pPr marL="0" indent="0">
              <a:buNone/>
            </a:pPr>
            <a:endParaRPr lang="en-US" sz="1600" dirty="0"/>
          </a:p>
          <a:p>
            <a:pPr marL="0" indent="0">
              <a:buNone/>
            </a:pPr>
            <a:r>
              <a:rPr lang="en-GB" sz="1600" b="1" dirty="0" smtClean="0"/>
              <a:t>Michele: </a:t>
            </a:r>
            <a:r>
              <a:rPr lang="en-GB" sz="1600" dirty="0"/>
              <a:t>It does not seem to have any impact on "warm powering"</a:t>
            </a:r>
            <a:endParaRPr lang="en-GB" sz="800" dirty="0"/>
          </a:p>
          <a:p>
            <a:pPr marL="0" indent="0">
              <a:buNone/>
            </a:pPr>
            <a:r>
              <a:rPr lang="en-US" sz="1600" b="1" dirty="0" smtClean="0"/>
              <a:t>Answer</a:t>
            </a:r>
            <a:r>
              <a:rPr lang="en-US" sz="1600" dirty="0"/>
              <a:t>: We confirm that there is no impact on </a:t>
            </a:r>
            <a:r>
              <a:rPr lang="en-GB" sz="1600" dirty="0"/>
              <a:t>"warm powering</a:t>
            </a:r>
            <a:r>
              <a:rPr lang="en-GB" sz="1600" dirty="0" smtClean="0"/>
              <a:t>"</a:t>
            </a:r>
            <a:r>
              <a:rPr lang="en-US" sz="1600" dirty="0" smtClean="0"/>
              <a:t>.</a:t>
            </a:r>
            <a:endParaRPr lang="en-US" sz="1600" dirty="0"/>
          </a:p>
          <a:p>
            <a:pPr marL="0" indent="0">
              <a:buNone/>
            </a:pPr>
            <a:endParaRPr lang="en-US" sz="1600" dirty="0"/>
          </a:p>
          <a:p>
            <a:pPr marL="0" indent="0">
              <a:buNone/>
            </a:pPr>
            <a:endParaRPr lang="en-US" sz="1600" dirty="0" smtClean="0"/>
          </a:p>
          <a:p>
            <a:endParaRPr lang="en-US" sz="1600" dirty="0" smtClean="0"/>
          </a:p>
          <a:p>
            <a:endParaRPr lang="en-GB" sz="1600" dirty="0"/>
          </a:p>
          <a:p>
            <a:pPr marL="0" indent="0">
              <a:buNone/>
            </a:pPr>
            <a:endParaRPr lang="en-GB" sz="1600" dirty="0"/>
          </a:p>
        </p:txBody>
      </p:sp>
    </p:spTree>
    <p:extLst>
      <p:ext uri="{BB962C8B-B14F-4D97-AF65-F5344CB8AC3E}">
        <p14:creationId xmlns:p14="http://schemas.microsoft.com/office/powerpoint/2010/main" val="354280363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27894</TotalTime>
  <Words>893</Words>
  <Application>Microsoft Office PowerPoint</Application>
  <PresentationFormat>Widescreen</PresentationFormat>
  <Paragraphs>68</Paragraphs>
  <Slides>5</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Wingdings</vt:lpstr>
      <vt:lpstr>Thème Office</vt:lpstr>
      <vt:lpstr>ECR: Positioning of the Quench Heaters on the 11T magnet</vt:lpstr>
      <vt:lpstr>Comments</vt:lpstr>
      <vt:lpstr>PowerPoint Presentation</vt:lpstr>
      <vt:lpstr>Comments</vt:lpstr>
      <vt:lpstr>Comments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Yann Leclercq</dc:creator>
  <cp:lastModifiedBy>Daniel Schoerling</cp:lastModifiedBy>
  <cp:revision>413</cp:revision>
  <cp:lastPrinted>2018-12-14T09:39:17Z</cp:lastPrinted>
  <dcterms:created xsi:type="dcterms:W3CDTF">2018-10-26T08:59:02Z</dcterms:created>
  <dcterms:modified xsi:type="dcterms:W3CDTF">2019-05-02T07:25:05Z</dcterms:modified>
</cp:coreProperties>
</file>